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notesMasterIdLst>
    <p:notesMasterId r:id="rId40"/>
  </p:notesMasterIdLst>
  <p:sldIdLst>
    <p:sldId id="256" r:id="rId2"/>
    <p:sldId id="416" r:id="rId3"/>
    <p:sldId id="263" r:id="rId4"/>
    <p:sldId id="301" r:id="rId5"/>
    <p:sldId id="411" r:id="rId6"/>
    <p:sldId id="413" r:id="rId7"/>
    <p:sldId id="420" r:id="rId8"/>
    <p:sldId id="302" r:id="rId9"/>
    <p:sldId id="427" r:id="rId10"/>
    <p:sldId id="305" r:id="rId11"/>
    <p:sldId id="415" r:id="rId12"/>
    <p:sldId id="423" r:id="rId13"/>
    <p:sldId id="439" r:id="rId14"/>
    <p:sldId id="437" r:id="rId15"/>
    <p:sldId id="426" r:id="rId16"/>
    <p:sldId id="308" r:id="rId17"/>
    <p:sldId id="310" r:id="rId18"/>
    <p:sldId id="311" r:id="rId19"/>
    <p:sldId id="312" r:id="rId20"/>
    <p:sldId id="314" r:id="rId21"/>
    <p:sldId id="387" r:id="rId22"/>
    <p:sldId id="320" r:id="rId23"/>
    <p:sldId id="317" r:id="rId24"/>
    <p:sldId id="316" r:id="rId25"/>
    <p:sldId id="319" r:id="rId26"/>
    <p:sldId id="383" r:id="rId27"/>
    <p:sldId id="385" r:id="rId28"/>
    <p:sldId id="391" r:id="rId29"/>
    <p:sldId id="397" r:id="rId30"/>
    <p:sldId id="392" r:id="rId31"/>
    <p:sldId id="442" r:id="rId32"/>
    <p:sldId id="396" r:id="rId33"/>
    <p:sldId id="318" r:id="rId34"/>
    <p:sldId id="332" r:id="rId35"/>
    <p:sldId id="333" r:id="rId36"/>
    <p:sldId id="329" r:id="rId37"/>
    <p:sldId id="399" r:id="rId38"/>
    <p:sldId id="407"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15620"/>
    <p:restoredTop sz="80426" autoAdjust="0"/>
  </p:normalViewPr>
  <p:slideViewPr>
    <p:cSldViewPr>
      <p:cViewPr>
        <p:scale>
          <a:sx n="50" d="100"/>
          <a:sy n="50" d="100"/>
        </p:scale>
        <p:origin x="-1267" y="82"/>
      </p:cViewPr>
      <p:guideLst>
        <p:guide orient="horz" pos="2160"/>
        <p:guide pos="2880"/>
      </p:guideLst>
    </p:cSldViewPr>
  </p:slideViewPr>
  <p:notesTextViewPr>
    <p:cViewPr>
      <p:scale>
        <a:sx n="100" d="100"/>
        <a:sy n="100" d="100"/>
      </p:scale>
      <p:origin x="0" y="0"/>
    </p:cViewPr>
  </p:notesTextViewPr>
  <p:sorterViewPr>
    <p:cViewPr>
      <p:scale>
        <a:sx n="40" d="100"/>
        <a:sy n="40" d="100"/>
      </p:scale>
      <p:origin x="0" y="12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7D83CF-D093-4E4E-B075-CEA2117372F0}" type="datetimeFigureOut">
              <a:rPr lang="en-US" smtClean="0"/>
              <a:pPr/>
              <a:t>2/1/2013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1E8BA1-D79C-4F3F-A3A4-51C275B33981}"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en.wikipedia.org/wiki/Submandibular_ganglion" TargetMode="External"/><Relationship Id="rId13" Type="http://schemas.openxmlformats.org/officeDocument/2006/relationships/hyperlink" Target="http://en.wikipedia.org/wiki/Esophagus" TargetMode="External"/><Relationship Id="rId18" Type="http://schemas.openxmlformats.org/officeDocument/2006/relationships/hyperlink" Target="http://en.wikipedia.org/wiki/Pancreas" TargetMode="External"/><Relationship Id="rId26" Type="http://schemas.openxmlformats.org/officeDocument/2006/relationships/hyperlink" Target="http://en.wikipedia.org/wiki/Afferent_nerve" TargetMode="External"/><Relationship Id="rId3" Type="http://schemas.openxmlformats.org/officeDocument/2006/relationships/hyperlink" Target="http://en.wikipedia.org/wiki/Efferent_nerve" TargetMode="External"/><Relationship Id="rId21" Type="http://schemas.openxmlformats.org/officeDocument/2006/relationships/hyperlink" Target="http://en.wikipedia.org/wiki/Splenic_flexure" TargetMode="External"/><Relationship Id="rId7" Type="http://schemas.openxmlformats.org/officeDocument/2006/relationships/hyperlink" Target="http://en.wikipedia.org/wiki/Otic_ganglion" TargetMode="External"/><Relationship Id="rId12" Type="http://schemas.openxmlformats.org/officeDocument/2006/relationships/hyperlink" Target="http://en.wikipedia.org/wiki/Mandibular_nerve" TargetMode="External"/><Relationship Id="rId17" Type="http://schemas.openxmlformats.org/officeDocument/2006/relationships/hyperlink" Target="http://en.wikipedia.org/wiki/Stomach" TargetMode="External"/><Relationship Id="rId25" Type="http://schemas.openxmlformats.org/officeDocument/2006/relationships/hyperlink" Target="http://en.wikipedia.org/wiki/Spinal_cord" TargetMode="External"/><Relationship Id="rId2" Type="http://schemas.openxmlformats.org/officeDocument/2006/relationships/slide" Target="../slides/slide14.xml"/><Relationship Id="rId16" Type="http://schemas.openxmlformats.org/officeDocument/2006/relationships/hyperlink" Target="http://en.wikipedia.org/wiki/Lungs" TargetMode="External"/><Relationship Id="rId20" Type="http://schemas.openxmlformats.org/officeDocument/2006/relationships/hyperlink" Target="http://en.wikipedia.org/wiki/Kidneys" TargetMode="External"/><Relationship Id="rId1" Type="http://schemas.openxmlformats.org/officeDocument/2006/relationships/notesMaster" Target="../notesMasters/notesMaster1.xml"/><Relationship Id="rId6" Type="http://schemas.openxmlformats.org/officeDocument/2006/relationships/hyperlink" Target="http://en.wikipedia.org/wiki/Pterygopalatine_ganglion" TargetMode="External"/><Relationship Id="rId11" Type="http://schemas.openxmlformats.org/officeDocument/2006/relationships/hyperlink" Target="http://en.wikipedia.org/wiki/Maxillary_nerve" TargetMode="External"/><Relationship Id="rId24" Type="http://schemas.openxmlformats.org/officeDocument/2006/relationships/hyperlink" Target="http://en.wikipedia.org/wiki/Ventral_horn" TargetMode="External"/><Relationship Id="rId5" Type="http://schemas.openxmlformats.org/officeDocument/2006/relationships/hyperlink" Target="http://en.wikipedia.org/wiki/Ciliary_ganglion" TargetMode="External"/><Relationship Id="rId15" Type="http://schemas.openxmlformats.org/officeDocument/2006/relationships/hyperlink" Target="http://en.wikipedia.org/wiki/Heart" TargetMode="External"/><Relationship Id="rId23" Type="http://schemas.openxmlformats.org/officeDocument/2006/relationships/hyperlink" Target="http://en.wikipedia.org/wiki/Pelvic_splanchnic_nerves" TargetMode="External"/><Relationship Id="rId10" Type="http://schemas.openxmlformats.org/officeDocument/2006/relationships/hyperlink" Target="http://en.wikipedia.org/wiki/Ophthalmic_nerve" TargetMode="External"/><Relationship Id="rId19" Type="http://schemas.openxmlformats.org/officeDocument/2006/relationships/hyperlink" Target="http://en.wikipedia.org/wiki/Liver" TargetMode="External"/><Relationship Id="rId4" Type="http://schemas.openxmlformats.org/officeDocument/2006/relationships/hyperlink" Target="http://en.wikipedia.org/wiki/Ganglion" TargetMode="External"/><Relationship Id="rId9" Type="http://schemas.openxmlformats.org/officeDocument/2006/relationships/hyperlink" Target="http://en.wikipedia.org/wiki/Trigeminal" TargetMode="External"/><Relationship Id="rId14" Type="http://schemas.openxmlformats.org/officeDocument/2006/relationships/hyperlink" Target="http://en.wikipedia.org/wiki/Vertebrate_trachea" TargetMode="External"/><Relationship Id="rId22" Type="http://schemas.openxmlformats.org/officeDocument/2006/relationships/hyperlink" Target="http://en.wikipedia.org/wiki/Transverse_colon"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en.wikipedia.org/wiki/Blood-brain_barrier" TargetMode="External"/><Relationship Id="rId13" Type="http://schemas.openxmlformats.org/officeDocument/2006/relationships/hyperlink" Target="http://en.wikipedia.org/wiki/Metabotropic" TargetMode="External"/><Relationship Id="rId18" Type="http://schemas.openxmlformats.org/officeDocument/2006/relationships/hyperlink" Target="http://en.wikipedia.org/wiki/Abdominal" TargetMode="External"/><Relationship Id="rId3" Type="http://schemas.openxmlformats.org/officeDocument/2006/relationships/hyperlink" Target="http://en.wikipedia.org/wiki/Amanita_muscaria" TargetMode="External"/><Relationship Id="rId21" Type="http://schemas.openxmlformats.org/officeDocument/2006/relationships/hyperlink" Target="http://en.wikipedia.org/wiki/Death" TargetMode="External"/><Relationship Id="rId7" Type="http://schemas.openxmlformats.org/officeDocument/2006/relationships/hyperlink" Target="http://en.wikipedia.org/wiki/Central_nervous_system" TargetMode="External"/><Relationship Id="rId12" Type="http://schemas.openxmlformats.org/officeDocument/2006/relationships/hyperlink" Target="http://en.wikipedia.org/wiki/Acetylcholine" TargetMode="External"/><Relationship Id="rId17" Type="http://schemas.openxmlformats.org/officeDocument/2006/relationships/hyperlink" Target="http://en.wikipedia.org/wiki/Lacrimation" TargetMode="External"/><Relationship Id="rId25" Type="http://schemas.openxmlformats.org/officeDocument/2006/relationships/hyperlink" Target="http://en.wikipedia.org/wiki/Atropine" TargetMode="External"/><Relationship Id="rId2" Type="http://schemas.openxmlformats.org/officeDocument/2006/relationships/slide" Target="../slides/slide17.xml"/><Relationship Id="rId16" Type="http://schemas.openxmlformats.org/officeDocument/2006/relationships/hyperlink" Target="http://en.wikipedia.org/wiki/Perspiration" TargetMode="External"/><Relationship Id="rId20" Type="http://schemas.openxmlformats.org/officeDocument/2006/relationships/hyperlink" Target="http://en.wikipedia.org/wiki/Diarrhea" TargetMode="External"/><Relationship Id="rId1" Type="http://schemas.openxmlformats.org/officeDocument/2006/relationships/notesMaster" Target="../notesMasters/notesMaster1.xml"/><Relationship Id="rId6" Type="http://schemas.openxmlformats.org/officeDocument/2006/relationships/hyperlink" Target="http://en.wikipedia.org/wiki/Parasympathetic_nervous_system" TargetMode="External"/><Relationship Id="rId11" Type="http://schemas.openxmlformats.org/officeDocument/2006/relationships/hyperlink" Target="http://en.wikipedia.org/wiki/Neurotransmitter" TargetMode="External"/><Relationship Id="rId24" Type="http://schemas.openxmlformats.org/officeDocument/2006/relationships/hyperlink" Target="http://en.wikipedia.org/wiki/Antidote" TargetMode="External"/><Relationship Id="rId5" Type="http://schemas.openxmlformats.org/officeDocument/2006/relationships/hyperlink" Target="http://en.wikipedia.org/wiki/Peripheral_nervous_system" TargetMode="External"/><Relationship Id="rId15" Type="http://schemas.openxmlformats.org/officeDocument/2006/relationships/hyperlink" Target="http://en.wikipedia.org/wiki/Saliva" TargetMode="External"/><Relationship Id="rId23" Type="http://schemas.openxmlformats.org/officeDocument/2006/relationships/hyperlink" Target="http://en.wikipedia.org/wiki/Respiratory_failure" TargetMode="External"/><Relationship Id="rId10" Type="http://schemas.openxmlformats.org/officeDocument/2006/relationships/hyperlink" Target="http://en.wikipedia.org/wiki/Nitrogen" TargetMode="External"/><Relationship Id="rId19" Type="http://schemas.openxmlformats.org/officeDocument/2006/relationships/hyperlink" Target="http://en.wikipedia.org/wiki/Nausea" TargetMode="External"/><Relationship Id="rId4" Type="http://schemas.openxmlformats.org/officeDocument/2006/relationships/hyperlink" Target="http://en.wikipedia.org/wiki/Parasympathomimetic" TargetMode="External"/><Relationship Id="rId9" Type="http://schemas.openxmlformats.org/officeDocument/2006/relationships/hyperlink" Target="http://en.wikipedia.org/wiki/Electric_charge" TargetMode="External"/><Relationship Id="rId14" Type="http://schemas.openxmlformats.org/officeDocument/2006/relationships/hyperlink" Target="http://en.wikipedia.org/wiki/Muscarinic_acetylcholine_receptor" TargetMode="External"/><Relationship Id="rId22" Type="http://schemas.openxmlformats.org/officeDocument/2006/relationships/hyperlink" Target="http://en.wikipedia.org/wiki/Cardiac_failure"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8" Type="http://schemas.openxmlformats.org/officeDocument/2006/relationships/hyperlink" Target="http://en.wikipedia.org/wiki/Potato" TargetMode="External"/><Relationship Id="rId13" Type="http://schemas.openxmlformats.org/officeDocument/2006/relationships/hyperlink" Target="http://en.wikipedia.org/wiki/Insect" TargetMode="External"/><Relationship Id="rId18" Type="http://schemas.openxmlformats.org/officeDocument/2006/relationships/hyperlink" Target="http://en.wikipedia.org/wiki/Tobacco_smoking" TargetMode="External"/><Relationship Id="rId3" Type="http://schemas.openxmlformats.org/officeDocument/2006/relationships/hyperlink" Target="http://en.wikipedia.org/wiki/Alkaloid" TargetMode="External"/><Relationship Id="rId7" Type="http://schemas.openxmlformats.org/officeDocument/2006/relationships/hyperlink" Target="http://en.wikipedia.org/wiki/Tomato" TargetMode="External"/><Relationship Id="rId12" Type="http://schemas.openxmlformats.org/officeDocument/2006/relationships/hyperlink" Target="http://en.wikipedia.org/wiki/Neurotoxin" TargetMode="External"/><Relationship Id="rId17" Type="http://schemas.openxmlformats.org/officeDocument/2006/relationships/hyperlink" Target="http://en.wikipedia.org/wiki/Mammal" TargetMode="External"/><Relationship Id="rId2" Type="http://schemas.openxmlformats.org/officeDocument/2006/relationships/slide" Target="../slides/slide35.xml"/><Relationship Id="rId16" Type="http://schemas.openxmlformats.org/officeDocument/2006/relationships/hyperlink" Target="http://en.wikipedia.org/wiki/Stimulant" TargetMode="External"/><Relationship Id="rId20" Type="http://schemas.openxmlformats.org/officeDocument/2006/relationships/hyperlink" Target="http://en.wikipedia.org/wiki/Addiction" TargetMode="External"/><Relationship Id="rId1" Type="http://schemas.openxmlformats.org/officeDocument/2006/relationships/notesMaster" Target="../notesMasters/notesMaster1.xml"/><Relationship Id="rId6" Type="http://schemas.openxmlformats.org/officeDocument/2006/relationships/hyperlink" Target="http://en.wikipedia.org/wiki/Tobacco" TargetMode="External"/><Relationship Id="rId11" Type="http://schemas.openxmlformats.org/officeDocument/2006/relationships/hyperlink" Target="http://en.wikipedia.org/wiki/Coca" TargetMode="External"/><Relationship Id="rId5" Type="http://schemas.openxmlformats.org/officeDocument/2006/relationships/hyperlink" Target="http://en.wikipedia.org/wiki/Solanaceae" TargetMode="External"/><Relationship Id="rId15" Type="http://schemas.openxmlformats.org/officeDocument/2006/relationships/hyperlink" Target="http://en.wikipedia.org/wiki/Imidacloprid" TargetMode="External"/><Relationship Id="rId10" Type="http://schemas.openxmlformats.org/officeDocument/2006/relationships/hyperlink" Target="http://en.wikipedia.org/wiki/Bell_pepper" TargetMode="External"/><Relationship Id="rId19" Type="http://schemas.openxmlformats.org/officeDocument/2006/relationships/hyperlink" Target="http://en.wikipedia.org/wiki/American_Heart_Association" TargetMode="External"/><Relationship Id="rId4" Type="http://schemas.openxmlformats.org/officeDocument/2006/relationships/hyperlink" Target="http://en.wikipedia.org/wiki/Nightshade" TargetMode="External"/><Relationship Id="rId9" Type="http://schemas.openxmlformats.org/officeDocument/2006/relationships/hyperlink" Target="http://en.wikipedia.org/wiki/Eggplant" TargetMode="External"/><Relationship Id="rId14" Type="http://schemas.openxmlformats.org/officeDocument/2006/relationships/hyperlink" Target="http://en.wikipedia.org/wiki/Insecticide"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en.wikipedia.org/wiki/Sympathetic_nervous_system"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61E8BA1-D79C-4F3F-A3A4-51C275B33981}" type="slidenum">
              <a:rPr lang="en-GB" smtClean="0"/>
              <a:pPr/>
              <a:t>3</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Cell bodies located in cranial nerve nuclei in the brain stem</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a:t>
            </a:r>
            <a:r>
              <a:rPr lang="en-US" dirty="0" smtClean="0"/>
              <a:t>cranial nerves III (</a:t>
            </a:r>
            <a:r>
              <a:rPr lang="en-US" dirty="0" err="1" smtClean="0"/>
              <a:t>oculomotor</a:t>
            </a:r>
            <a:r>
              <a:rPr lang="en-US" dirty="0" smtClean="0"/>
              <a:t>), VII (facial) and IX (</a:t>
            </a:r>
            <a:r>
              <a:rPr lang="en-US" dirty="0" err="1" smtClean="0"/>
              <a:t>glossopharyngeal</a:t>
            </a:r>
            <a:r>
              <a:rPr lang="en-US" dirty="0" smtClean="0"/>
              <a:t>) supply parasympathetic </a:t>
            </a:r>
            <a:r>
              <a:rPr lang="en-US" dirty="0" err="1" smtClean="0"/>
              <a:t>innervation</a:t>
            </a:r>
            <a:r>
              <a:rPr lang="en-US" dirty="0" smtClean="0"/>
              <a:t> to visceral targets in the head PSN follows a </a:t>
            </a:r>
            <a:r>
              <a:rPr lang="en-US" dirty="0" smtClean="0">
                <a:hlinkClick r:id="rId3" action="ppaction://hlinkfile" tooltip="Efferent nerve"/>
              </a:rPr>
              <a:t>two-neuron efferent</a:t>
            </a:r>
            <a:r>
              <a:rPr lang="en-US" dirty="0" smtClean="0"/>
              <a:t>. In the cranium, </a:t>
            </a:r>
            <a:r>
              <a:rPr lang="en-US" dirty="0" err="1" smtClean="0"/>
              <a:t>preganglionic</a:t>
            </a:r>
            <a:r>
              <a:rPr lang="en-US" dirty="0" smtClean="0"/>
              <a:t> PSN (CN III, CN VII, and CN IX) arise from specific nuclei in the CNS and synapse at one of four parasympathetic </a:t>
            </a:r>
            <a:r>
              <a:rPr lang="en-US" dirty="0" smtClean="0">
                <a:hlinkClick r:id="rId4" action="ppaction://hlinkfile" tooltip="Ganglion"/>
              </a:rPr>
              <a:t>ganglia</a:t>
            </a:r>
            <a:r>
              <a:rPr lang="en-US" dirty="0" smtClean="0"/>
              <a:t>: </a:t>
            </a:r>
            <a:r>
              <a:rPr lang="en-US" dirty="0" err="1" smtClean="0">
                <a:hlinkClick r:id="rId5" action="ppaction://hlinkfile" tooltip="Ciliary ganglion"/>
              </a:rPr>
              <a:t>ciliary</a:t>
            </a:r>
            <a:r>
              <a:rPr lang="en-US" dirty="0" smtClean="0"/>
              <a:t>, </a:t>
            </a:r>
            <a:r>
              <a:rPr lang="en-US" dirty="0" err="1" smtClean="0">
                <a:hlinkClick r:id="rId6" action="ppaction://hlinkfile" tooltip="Pterygopalatine ganglion"/>
              </a:rPr>
              <a:t>pterygopalatine</a:t>
            </a:r>
            <a:r>
              <a:rPr lang="en-US" dirty="0" smtClean="0"/>
              <a:t>, </a:t>
            </a:r>
            <a:r>
              <a:rPr lang="en-US" dirty="0" err="1" smtClean="0">
                <a:hlinkClick r:id="rId7" action="ppaction://hlinkfile" tooltip="Otic ganglion"/>
              </a:rPr>
              <a:t>otic</a:t>
            </a:r>
            <a:r>
              <a:rPr lang="en-US" dirty="0" smtClean="0"/>
              <a:t>, or </a:t>
            </a:r>
            <a:r>
              <a:rPr lang="en-US" dirty="0" err="1" smtClean="0">
                <a:hlinkClick r:id="rId8" action="ppaction://hlinkfile" tooltip="Submandibular ganglion"/>
              </a:rPr>
              <a:t>submandibular</a:t>
            </a:r>
            <a:r>
              <a:rPr lang="en-US" dirty="0" smtClean="0"/>
              <a:t>. From these four ganglia the PSN complete their journey to target tissues via CN V (</a:t>
            </a:r>
            <a:r>
              <a:rPr lang="en-US" dirty="0" smtClean="0">
                <a:hlinkClick r:id="rId9" action="ppaction://hlinkfile" tooltip="Trigeminal"/>
              </a:rPr>
              <a:t>trigeminal</a:t>
            </a:r>
            <a:r>
              <a:rPr lang="en-US" dirty="0" smtClean="0"/>
              <a:t>) branches (</a:t>
            </a:r>
            <a:r>
              <a:rPr lang="en-US" dirty="0" smtClean="0">
                <a:hlinkClick r:id="rId10" action="ppaction://hlinkfile" tooltip="Ophthalmic nerve"/>
              </a:rPr>
              <a:t>ophthalmic nerve</a:t>
            </a:r>
            <a:r>
              <a:rPr lang="en-US" dirty="0" smtClean="0"/>
              <a:t> CN V</a:t>
            </a:r>
            <a:r>
              <a:rPr lang="en-US" baseline="-25000" dirty="0" smtClean="0"/>
              <a:t>1</a:t>
            </a:r>
            <a:r>
              <a:rPr lang="en-US" dirty="0" smtClean="0"/>
              <a:t>, </a:t>
            </a:r>
            <a:r>
              <a:rPr lang="en-US" dirty="0" smtClean="0">
                <a:hlinkClick r:id="rId11" action="ppaction://hlinkfile" tooltip="Maxillary nerve"/>
              </a:rPr>
              <a:t>maxillary nerve</a:t>
            </a:r>
            <a:r>
              <a:rPr lang="en-US" dirty="0" smtClean="0"/>
              <a:t> CN V</a:t>
            </a:r>
            <a:r>
              <a:rPr lang="en-US" baseline="-25000" dirty="0" smtClean="0"/>
              <a:t>2</a:t>
            </a:r>
            <a:r>
              <a:rPr lang="en-US" dirty="0" smtClean="0"/>
              <a:t>, </a:t>
            </a:r>
            <a:r>
              <a:rPr lang="en-US" dirty="0" err="1" smtClean="0">
                <a:hlinkClick r:id="rId12" action="ppaction://hlinkfile" tooltip="Mandibular nerve"/>
              </a:rPr>
              <a:t>mandibular</a:t>
            </a:r>
            <a:r>
              <a:rPr lang="en-US" dirty="0" smtClean="0">
                <a:hlinkClick r:id="rId12" action="ppaction://hlinkfile" tooltip="Mandibular nerve"/>
              </a:rPr>
              <a:t> nerve</a:t>
            </a:r>
            <a:r>
              <a:rPr lang="en-US" dirty="0" smtClean="0"/>
              <a:t> CN V</a:t>
            </a:r>
            <a:r>
              <a:rPr lang="en-US" baseline="-25000" dirty="0" smtClean="0"/>
              <a:t>3</a:t>
            </a:r>
            <a:r>
              <a:rPr lang="en-US" dirty="0" smtClean="0"/>
              <a:t>). The </a:t>
            </a:r>
            <a:r>
              <a:rPr lang="en-US" dirty="0" err="1" smtClean="0"/>
              <a:t>vagus</a:t>
            </a:r>
            <a:r>
              <a:rPr lang="en-US" dirty="0" smtClean="0"/>
              <a:t> nerve does not participate </a:t>
            </a:r>
            <a:r>
              <a:rPr lang="en-US" sz="1200" dirty="0" smtClean="0"/>
              <a:t>The </a:t>
            </a:r>
            <a:r>
              <a:rPr lang="en-US" sz="1200" dirty="0" err="1" smtClean="0"/>
              <a:t>preganglionic</a:t>
            </a:r>
            <a:r>
              <a:rPr lang="en-US" sz="1200" dirty="0" smtClean="0"/>
              <a:t> fibers are long and the post are short.</a:t>
            </a:r>
          </a:p>
          <a:p>
            <a:r>
              <a:rPr lang="en-US" sz="1200" dirty="0" smtClean="0"/>
              <a:t>The </a:t>
            </a:r>
            <a:r>
              <a:rPr lang="en-US" sz="1200" dirty="0" err="1" smtClean="0"/>
              <a:t>preganglionic</a:t>
            </a:r>
            <a:r>
              <a:rPr lang="en-US" sz="1200" dirty="0" smtClean="0"/>
              <a:t> neurons synapse with postganglionic neurons in terminal ganglia located in or close to their </a:t>
            </a:r>
            <a:r>
              <a:rPr lang="en-US" sz="1200" dirty="0" err="1" smtClean="0"/>
              <a:t>effector</a:t>
            </a:r>
            <a:r>
              <a:rPr lang="en-US" sz="1200" dirty="0" smtClean="0"/>
              <a:t> organs</a:t>
            </a:r>
            <a:r>
              <a:rPr lang="en-US"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these cranial </a:t>
            </a:r>
            <a:r>
              <a:rPr lang="en-US" dirty="0" smtClean="0">
                <a:hlinkClick r:id="rId4" action="ppaction://hlinkfile" tooltip="Ganglion"/>
              </a:rPr>
              <a:t>ganglion</a:t>
            </a:r>
            <a:r>
              <a:rPr lang="en-US" dirty="0" smtClean="0"/>
              <a:t> as most of its PSN fibers are destined for a broad array of ganglia on or near organs including the thoracic viscera (</a:t>
            </a:r>
            <a:r>
              <a:rPr lang="en-US" dirty="0" smtClean="0">
                <a:hlinkClick r:id="rId13" action="ppaction://hlinkfile" tooltip="Esophagus"/>
              </a:rPr>
              <a:t>esophagus</a:t>
            </a:r>
            <a:r>
              <a:rPr lang="en-US" dirty="0" smtClean="0"/>
              <a:t>, </a:t>
            </a:r>
            <a:r>
              <a:rPr lang="en-US" dirty="0" smtClean="0">
                <a:hlinkClick r:id="rId14" action="ppaction://hlinkfile" tooltip="Vertebrate trachea"/>
              </a:rPr>
              <a:t>trachea</a:t>
            </a:r>
            <a:r>
              <a:rPr lang="en-US" dirty="0" smtClean="0"/>
              <a:t>, </a:t>
            </a:r>
            <a:r>
              <a:rPr lang="en-US" dirty="0" smtClean="0">
                <a:hlinkClick r:id="rId15" action="ppaction://hlinkfile" tooltip="Heart"/>
              </a:rPr>
              <a:t>heart</a:t>
            </a:r>
            <a:r>
              <a:rPr lang="en-US" dirty="0" smtClean="0"/>
              <a:t>, </a:t>
            </a:r>
            <a:r>
              <a:rPr lang="en-US" dirty="0" smtClean="0">
                <a:hlinkClick r:id="rId16" action="ppaction://hlinkfile" tooltip="Lungs"/>
              </a:rPr>
              <a:t>lungs</a:t>
            </a:r>
            <a:r>
              <a:rPr lang="en-US" dirty="0" smtClean="0"/>
              <a:t>) and abdominal viscera (</a:t>
            </a:r>
            <a:r>
              <a:rPr lang="en-US" dirty="0" smtClean="0">
                <a:hlinkClick r:id="rId17" action="ppaction://hlinkfile" tooltip="Stomach"/>
              </a:rPr>
              <a:t>stomach</a:t>
            </a:r>
            <a:r>
              <a:rPr lang="en-US" dirty="0" smtClean="0"/>
              <a:t>, </a:t>
            </a:r>
            <a:r>
              <a:rPr lang="en-US" dirty="0" smtClean="0">
                <a:hlinkClick r:id="rId18" action="ppaction://hlinkfile" tooltip="Pancreas"/>
              </a:rPr>
              <a:t>pancreas</a:t>
            </a:r>
            <a:r>
              <a:rPr lang="en-US" dirty="0" smtClean="0"/>
              <a:t>, </a:t>
            </a:r>
            <a:r>
              <a:rPr lang="en-US" dirty="0" smtClean="0">
                <a:hlinkClick r:id="rId19" action="ppaction://hlinkfile" tooltip="Liver"/>
              </a:rPr>
              <a:t>liver</a:t>
            </a:r>
            <a:r>
              <a:rPr lang="en-US" dirty="0" smtClean="0"/>
              <a:t>, </a:t>
            </a:r>
            <a:r>
              <a:rPr lang="en-US" dirty="0" smtClean="0">
                <a:hlinkClick r:id="rId20" action="ppaction://hlinkfile" tooltip="Kidneys"/>
              </a:rPr>
              <a:t>kidneys</a:t>
            </a:r>
            <a:r>
              <a:rPr lang="en-US" dirty="0" smtClean="0"/>
              <a:t>) traveling all the way down to the </a:t>
            </a:r>
            <a:r>
              <a:rPr lang="en-US" dirty="0" err="1" smtClean="0"/>
              <a:t>midgut</a:t>
            </a:r>
            <a:r>
              <a:rPr lang="en-US" dirty="0" smtClean="0"/>
              <a:t>/hindgut junction just before the </a:t>
            </a:r>
            <a:r>
              <a:rPr lang="en-US" dirty="0" err="1" smtClean="0">
                <a:hlinkClick r:id="rId21" action="ppaction://hlinkfile" tooltip="Splenic flexure"/>
              </a:rPr>
              <a:t>splenic</a:t>
            </a:r>
            <a:r>
              <a:rPr lang="en-US" dirty="0" smtClean="0">
                <a:hlinkClick r:id="rId21" action="ppaction://hlinkfile" tooltip="Splenic flexure"/>
              </a:rPr>
              <a:t> flexure</a:t>
            </a:r>
            <a:r>
              <a:rPr lang="en-US" dirty="0" smtClean="0"/>
              <a:t> of the </a:t>
            </a:r>
            <a:r>
              <a:rPr lang="en-US" dirty="0" smtClean="0">
                <a:hlinkClick r:id="rId22" action="ppaction://hlinkfile" tooltip="Transverse colon"/>
              </a:rPr>
              <a:t>transverse colon</a:t>
            </a:r>
            <a:r>
              <a:rPr lang="en-US" dirty="0" smtClean="0"/>
              <a:t>. The </a:t>
            </a:r>
            <a:r>
              <a:rPr lang="en-US" dirty="0" smtClean="0">
                <a:hlinkClick r:id="rId23" action="ppaction://hlinkfile" tooltip="Pelvic splanchnic nerves"/>
              </a:rPr>
              <a:t>pelvic </a:t>
            </a:r>
            <a:r>
              <a:rPr lang="en-US" dirty="0" err="1" smtClean="0">
                <a:hlinkClick r:id="rId23" action="ppaction://hlinkfile" tooltip="Pelvic splanchnic nerves"/>
              </a:rPr>
              <a:t>splanchnic</a:t>
            </a:r>
            <a:r>
              <a:rPr lang="en-US" dirty="0" smtClean="0">
                <a:hlinkClick r:id="rId23" action="ppaction://hlinkfile" tooltip="Pelvic splanchnic nerves"/>
              </a:rPr>
              <a:t> </a:t>
            </a:r>
            <a:r>
              <a:rPr lang="en-US" dirty="0" err="1" smtClean="0">
                <a:hlinkClick r:id="rId23" action="ppaction://hlinkfile" tooltip="Pelvic splanchnic nerves"/>
              </a:rPr>
              <a:t>preganglionic</a:t>
            </a:r>
            <a:r>
              <a:rPr lang="en-US" dirty="0" smtClean="0">
                <a:hlinkClick r:id="rId23" action="ppaction://hlinkfile" tooltip="Pelvic splanchnic nerves"/>
              </a:rPr>
              <a:t> nerve cell bodies</a:t>
            </a:r>
            <a:r>
              <a:rPr lang="en-US" dirty="0" smtClean="0"/>
              <a:t> arise in the </a:t>
            </a:r>
            <a:r>
              <a:rPr lang="en-US" dirty="0" smtClean="0">
                <a:hlinkClick r:id="rId24" action="ppaction://hlinkfile" tooltip="Ventral horn"/>
              </a:rPr>
              <a:t>ventral horn</a:t>
            </a:r>
            <a:r>
              <a:rPr lang="en-US" dirty="0" smtClean="0"/>
              <a:t> of the </a:t>
            </a:r>
            <a:r>
              <a:rPr lang="en-US" dirty="0" smtClean="0">
                <a:hlinkClick r:id="rId25" action="ppaction://hlinkfile" tooltip="Spinal cord"/>
              </a:rPr>
              <a:t>spinal cord</a:t>
            </a:r>
            <a:r>
              <a:rPr lang="en-US" dirty="0" smtClean="0"/>
              <a:t> and continue away from the CNS to synapse at an autonomic ganglion. The PSN </a:t>
            </a:r>
            <a:r>
              <a:rPr lang="en-US" dirty="0" smtClean="0">
                <a:hlinkClick r:id="rId4" action="ppaction://hlinkfile" tooltip="Ganglion"/>
              </a:rPr>
              <a:t>ganglion</a:t>
            </a:r>
            <a:r>
              <a:rPr lang="en-US" dirty="0" smtClean="0"/>
              <a:t>, where the </a:t>
            </a:r>
            <a:r>
              <a:rPr lang="en-US" dirty="0" err="1" smtClean="0"/>
              <a:t>preganglionic</a:t>
            </a:r>
            <a:r>
              <a:rPr lang="en-US" dirty="0" smtClean="0"/>
              <a:t> neurons synapse, will be close to the organ of </a:t>
            </a:r>
            <a:r>
              <a:rPr lang="en-US" dirty="0" err="1" smtClean="0"/>
              <a:t>innervation</a:t>
            </a:r>
            <a:r>
              <a:rPr lang="en-US" dirty="0" smtClean="0"/>
              <a:t> (unlike the SN where the ganglion is typically farther away from the target organ). The two neuron system is only for </a:t>
            </a:r>
            <a:r>
              <a:rPr lang="en-US" dirty="0" smtClean="0">
                <a:hlinkClick r:id="rId3" action="ppaction://hlinkfile" tooltip="Efferent nerve"/>
              </a:rPr>
              <a:t>efferent</a:t>
            </a:r>
            <a:r>
              <a:rPr lang="en-US" dirty="0" smtClean="0"/>
              <a:t> </a:t>
            </a:r>
            <a:r>
              <a:rPr lang="en-US" dirty="0" err="1" smtClean="0"/>
              <a:t>innervation</a:t>
            </a:r>
            <a:r>
              <a:rPr lang="en-US" dirty="0" smtClean="0"/>
              <a:t>. </a:t>
            </a:r>
            <a:r>
              <a:rPr lang="en-US" dirty="0" smtClean="0">
                <a:hlinkClick r:id="rId26" action="ppaction://hlinkfile" tooltip="Afferent nerve"/>
              </a:rPr>
              <a:t>Afferent</a:t>
            </a:r>
            <a:r>
              <a:rPr lang="en-US" dirty="0" smtClean="0"/>
              <a:t>, unconscious sensations sent from the viscera to the CNS are done so in a one neuron tract.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737163FE-020E-459C-A10E-357D5BBB6B3F}" type="slidenum">
              <a:rPr lang="en-US" smtClean="0"/>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50000"/>
              </a:spcBef>
            </a:pPr>
            <a:r>
              <a:rPr lang="en-US" dirty="0" smtClean="0">
                <a:latin typeface="Times New Roman" pitchFamily="51" charset="0"/>
              </a:rPr>
              <a:t>"</a:t>
            </a:r>
            <a:r>
              <a:rPr lang="en-US" sz="1200" dirty="0" smtClean="0"/>
              <a:t>The night before Easter Sunday, I woke, turned on the light and jotted down a few notes on a tiny slip of paper. Then I fell asleep again. It occurred to me at six o'clock in the morning that during the night I had written down something most important, but I was unable to decipher the scrawl. The next night at three o'clock, the idea returned. It was the design of an experiment to determine whether or not the hypothesis of chemical transmission that I had uttered seventeen years ago was correct. I got up immediately went to the laboratory and performed the simple experiment."</a:t>
            </a:r>
          </a:p>
          <a:p>
            <a:pPr>
              <a:spcBef>
                <a:spcPct val="50000"/>
              </a:spcBef>
            </a:pPr>
            <a:endParaRPr lang="en-US" sz="1200" dirty="0" smtClean="0"/>
          </a:p>
          <a:p>
            <a:pPr>
              <a:spcBef>
                <a:spcPct val="50000"/>
              </a:spcBef>
            </a:pPr>
            <a:r>
              <a:rPr lang="en-US" sz="1200" dirty="0" smtClean="0"/>
              <a:t>…The experiment worked</a:t>
            </a:r>
          </a:p>
          <a:p>
            <a:endParaRPr lang="en-US" dirty="0"/>
          </a:p>
        </p:txBody>
      </p:sp>
      <p:sp>
        <p:nvSpPr>
          <p:cNvPr id="4" name="Slide Number Placeholder 3"/>
          <p:cNvSpPr>
            <a:spLocks noGrp="1"/>
          </p:cNvSpPr>
          <p:nvPr>
            <p:ph type="sldNum" sz="quarter" idx="10"/>
          </p:nvPr>
        </p:nvSpPr>
        <p:spPr/>
        <p:txBody>
          <a:bodyPr/>
          <a:lstStyle/>
          <a:p>
            <a:fld id="{2A91EAD6-0981-4AB6-8FC9-55781395A920}" type="slidenum">
              <a:rPr lang="en-US" smtClean="0"/>
              <a:pPr/>
              <a:t>16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latin typeface="Helvetica" pitchFamily="51" charset="0"/>
              </a:rPr>
              <a:t>It was first isolated from fly </a:t>
            </a:r>
            <a:r>
              <a:rPr lang="en-US" sz="1200" dirty="0" err="1" smtClean="0">
                <a:latin typeface="Helvetica" pitchFamily="51" charset="0"/>
              </a:rPr>
              <a:t>agaric</a:t>
            </a:r>
            <a:r>
              <a:rPr lang="en-US" sz="1200" dirty="0" smtClean="0">
                <a:latin typeface="Helvetica" pitchFamily="51" charset="0"/>
              </a:rPr>
              <a:t>  </a:t>
            </a:r>
            <a:r>
              <a:rPr lang="en-US" sz="1200" i="1" dirty="0" smtClean="0">
                <a:solidFill>
                  <a:srgbClr val="0C29B8"/>
                </a:solidFill>
                <a:hlinkClick r:id="rId3"/>
              </a:rPr>
              <a:t>Amanita </a:t>
            </a:r>
            <a:r>
              <a:rPr lang="en-US" sz="1200" i="1" dirty="0" err="1" smtClean="0">
                <a:solidFill>
                  <a:srgbClr val="0C29B8"/>
                </a:solidFill>
                <a:hlinkClick r:id="rId3"/>
              </a:rPr>
              <a:t>muscaria</a:t>
            </a:r>
            <a:r>
              <a:rPr lang="en-US" sz="1200" dirty="0" smtClean="0">
                <a:latin typeface="Helvetica" pitchFamily="51" charset="0"/>
              </a:rPr>
              <a:t> in 1869. It was the first </a:t>
            </a:r>
            <a:r>
              <a:rPr lang="en-US" sz="1200" dirty="0" err="1" smtClean="0">
                <a:solidFill>
                  <a:srgbClr val="0C29B8"/>
                </a:solidFill>
                <a:hlinkClick r:id="rId4"/>
              </a:rPr>
              <a:t>parasympathomimetic</a:t>
            </a:r>
            <a:r>
              <a:rPr lang="en-US" sz="1200" dirty="0" smtClean="0">
                <a:latin typeface="Helvetica" pitchFamily="51" charset="0"/>
              </a:rPr>
              <a:t> substance ever studied and causes profound activation of the </a:t>
            </a:r>
            <a:r>
              <a:rPr lang="en-US" sz="1200" dirty="0" smtClean="0">
                <a:solidFill>
                  <a:srgbClr val="0C29B8"/>
                </a:solidFill>
                <a:hlinkClick r:id="rId5"/>
              </a:rPr>
              <a:t>peripheral</a:t>
            </a:r>
            <a:r>
              <a:rPr lang="en-US" sz="1200" dirty="0" smtClean="0">
                <a:latin typeface="Helvetica" pitchFamily="51" charset="0"/>
              </a:rPr>
              <a:t> </a:t>
            </a:r>
            <a:r>
              <a:rPr lang="en-US" sz="1200" dirty="0" smtClean="0">
                <a:solidFill>
                  <a:srgbClr val="0C29B8"/>
                </a:solidFill>
                <a:hlinkClick r:id="rId6"/>
              </a:rPr>
              <a:t>parasympathetic nervous system</a:t>
            </a:r>
            <a:r>
              <a:rPr lang="en-US" sz="1200" dirty="0" smtClean="0">
                <a:latin typeface="Helvetica" pitchFamily="51" charset="0"/>
              </a:rPr>
              <a:t> that may end in convulsions and death. </a:t>
            </a:r>
            <a:r>
              <a:rPr lang="en-US" sz="1200" dirty="0" err="1" smtClean="0">
                <a:latin typeface="Helvetica" pitchFamily="51" charset="0"/>
              </a:rPr>
              <a:t>Muscarine</a:t>
            </a:r>
            <a:r>
              <a:rPr lang="en-US" sz="1200" dirty="0" smtClean="0">
                <a:latin typeface="Helvetica" pitchFamily="51" charset="0"/>
              </a:rPr>
              <a:t> has no effects on the </a:t>
            </a:r>
            <a:r>
              <a:rPr lang="en-US" sz="1200" dirty="0" smtClean="0">
                <a:solidFill>
                  <a:srgbClr val="0C29B8"/>
                </a:solidFill>
                <a:hlinkClick r:id="rId7"/>
              </a:rPr>
              <a:t>central nervous system</a:t>
            </a:r>
            <a:r>
              <a:rPr lang="en-US" sz="1200" dirty="0" smtClean="0">
                <a:latin typeface="Helvetica" pitchFamily="51" charset="0"/>
              </a:rPr>
              <a:t> because it does not cross the </a:t>
            </a:r>
            <a:r>
              <a:rPr lang="en-US" sz="1200" dirty="0" smtClean="0">
                <a:solidFill>
                  <a:srgbClr val="0C29B8"/>
                </a:solidFill>
                <a:hlinkClick r:id="rId8"/>
              </a:rPr>
              <a:t>blood-brain barrier</a:t>
            </a:r>
            <a:r>
              <a:rPr lang="en-US" sz="1200" dirty="0" smtClean="0">
                <a:latin typeface="Helvetica" pitchFamily="51" charset="0"/>
              </a:rPr>
              <a:t> due to its </a:t>
            </a:r>
            <a:r>
              <a:rPr lang="en-US" sz="1200" dirty="0" smtClean="0">
                <a:solidFill>
                  <a:srgbClr val="0C29B8"/>
                </a:solidFill>
                <a:hlinkClick r:id="rId9"/>
              </a:rPr>
              <a:t>positively charged</a:t>
            </a:r>
            <a:r>
              <a:rPr lang="en-US" sz="1200" dirty="0" smtClean="0">
                <a:latin typeface="Helvetica" pitchFamily="51" charset="0"/>
              </a:rPr>
              <a:t> (polar) </a:t>
            </a:r>
            <a:r>
              <a:rPr lang="en-US" sz="1200" dirty="0" smtClean="0">
                <a:solidFill>
                  <a:srgbClr val="0C29B8"/>
                </a:solidFill>
                <a:hlinkClick r:id="rId10"/>
              </a:rPr>
              <a:t>nitrogen</a:t>
            </a:r>
            <a:r>
              <a:rPr lang="en-US" sz="1200" dirty="0" smtClean="0">
                <a:latin typeface="Helvetica" pitchFamily="51" charset="0"/>
              </a:rPr>
              <a:t> </a:t>
            </a:r>
            <a:r>
              <a:rPr lang="en-US" sz="1200" dirty="0" err="1" smtClean="0">
                <a:latin typeface="Helvetica" pitchFamily="51" charset="0"/>
              </a:rPr>
              <a:t>atom.Muscarine</a:t>
            </a:r>
            <a:r>
              <a:rPr lang="en-US" sz="1200" dirty="0" smtClean="0">
                <a:latin typeface="Helvetica" pitchFamily="51" charset="0"/>
              </a:rPr>
              <a:t> mimics the action of the </a:t>
            </a:r>
            <a:r>
              <a:rPr lang="en-US" sz="1200" dirty="0" smtClean="0">
                <a:solidFill>
                  <a:srgbClr val="0C29B8"/>
                </a:solidFill>
                <a:hlinkClick r:id="rId11"/>
              </a:rPr>
              <a:t>neurotransmitter</a:t>
            </a:r>
            <a:r>
              <a:rPr lang="en-US" sz="1200" dirty="0" smtClean="0">
                <a:latin typeface="Helvetica" pitchFamily="51" charset="0"/>
              </a:rPr>
              <a:t> </a:t>
            </a:r>
            <a:r>
              <a:rPr lang="en-US" sz="1200" dirty="0" smtClean="0">
                <a:solidFill>
                  <a:srgbClr val="0C29B8"/>
                </a:solidFill>
                <a:hlinkClick r:id="rId12"/>
              </a:rPr>
              <a:t>acetylcholine</a:t>
            </a:r>
            <a:r>
              <a:rPr lang="en-US" sz="1200" dirty="0" smtClean="0">
                <a:latin typeface="Helvetica" pitchFamily="51" charset="0"/>
              </a:rPr>
              <a:t> at </a:t>
            </a:r>
            <a:r>
              <a:rPr lang="en-US" sz="1200" dirty="0" err="1" smtClean="0">
                <a:solidFill>
                  <a:srgbClr val="0C29B8"/>
                </a:solidFill>
                <a:hlinkClick r:id="rId13"/>
              </a:rPr>
              <a:t>metabotropic</a:t>
            </a:r>
            <a:r>
              <a:rPr lang="en-US" sz="1200" dirty="0" smtClean="0">
                <a:latin typeface="Helvetica" pitchFamily="51" charset="0"/>
              </a:rPr>
              <a:t> receptors that are also known under the name </a:t>
            </a:r>
            <a:r>
              <a:rPr lang="en-US" sz="1200" i="1" dirty="0" err="1" smtClean="0">
                <a:solidFill>
                  <a:srgbClr val="0C29B8"/>
                </a:solidFill>
                <a:hlinkClick r:id="rId14"/>
              </a:rPr>
              <a:t>muscarinic</a:t>
            </a:r>
            <a:r>
              <a:rPr lang="en-US" sz="1200" dirty="0" smtClean="0">
                <a:latin typeface="Helvetica" pitchFamily="51" charset="0"/>
              </a:rPr>
              <a:t> acetylcholine </a:t>
            </a:r>
            <a:r>
              <a:rPr lang="en-US" sz="1200" dirty="0" err="1" smtClean="0">
                <a:latin typeface="Helvetica" pitchFamily="51" charset="0"/>
              </a:rPr>
              <a:t>receptors.Muscarine</a:t>
            </a:r>
            <a:r>
              <a:rPr lang="en-US" sz="1200" dirty="0" smtClean="0">
                <a:latin typeface="Helvetica" pitchFamily="51" charset="0"/>
              </a:rPr>
              <a:t> poisoning is characterized by increased </a:t>
            </a:r>
            <a:r>
              <a:rPr lang="en-US" sz="1200" dirty="0" smtClean="0">
                <a:solidFill>
                  <a:srgbClr val="0C29B8"/>
                </a:solidFill>
                <a:hlinkClick r:id="rId15"/>
              </a:rPr>
              <a:t>salivation</a:t>
            </a:r>
            <a:r>
              <a:rPr lang="en-US" sz="1200" dirty="0" smtClean="0">
                <a:latin typeface="Helvetica" pitchFamily="51" charset="0"/>
              </a:rPr>
              <a:t>, sweating (</a:t>
            </a:r>
            <a:r>
              <a:rPr lang="en-US" sz="1200" dirty="0" smtClean="0">
                <a:solidFill>
                  <a:srgbClr val="0C29B8"/>
                </a:solidFill>
                <a:hlinkClick r:id="rId16"/>
              </a:rPr>
              <a:t>perspiration</a:t>
            </a:r>
            <a:r>
              <a:rPr lang="en-US" sz="1200" dirty="0" smtClean="0">
                <a:latin typeface="Helvetica" pitchFamily="51" charset="0"/>
              </a:rPr>
              <a:t>), and </a:t>
            </a:r>
            <a:r>
              <a:rPr lang="en-US" sz="1200" dirty="0" err="1" smtClean="0">
                <a:latin typeface="Helvetica" pitchFamily="51" charset="0"/>
              </a:rPr>
              <a:t>tearflow</a:t>
            </a:r>
            <a:r>
              <a:rPr lang="en-US" sz="1200" dirty="0" smtClean="0">
                <a:latin typeface="Helvetica" pitchFamily="51" charset="0"/>
              </a:rPr>
              <a:t> (</a:t>
            </a:r>
            <a:r>
              <a:rPr lang="en-US" sz="1200" dirty="0" err="1" smtClean="0">
                <a:solidFill>
                  <a:srgbClr val="0C29B8"/>
                </a:solidFill>
                <a:hlinkClick r:id="rId17"/>
              </a:rPr>
              <a:t>lacrimation</a:t>
            </a:r>
            <a:r>
              <a:rPr lang="en-US" sz="1200" dirty="0" smtClean="0">
                <a:latin typeface="Helvetica" pitchFamily="51" charset="0"/>
              </a:rPr>
              <a:t>) within 15 to 30 minutes after ingestion of the mushroom. With large doses, these symptoms may be followed by </a:t>
            </a:r>
            <a:r>
              <a:rPr lang="en-US" sz="1200" dirty="0" smtClean="0">
                <a:solidFill>
                  <a:srgbClr val="0C29B8"/>
                </a:solidFill>
                <a:hlinkClick r:id="rId18"/>
              </a:rPr>
              <a:t>abdominal</a:t>
            </a:r>
            <a:r>
              <a:rPr lang="en-US" sz="1200" dirty="0" smtClean="0">
                <a:latin typeface="Helvetica" pitchFamily="51" charset="0"/>
              </a:rPr>
              <a:t> pain, severe </a:t>
            </a:r>
            <a:r>
              <a:rPr lang="en-US" sz="1200" dirty="0" smtClean="0">
                <a:solidFill>
                  <a:srgbClr val="0C29B8"/>
                </a:solidFill>
                <a:hlinkClick r:id="rId19"/>
              </a:rPr>
              <a:t>nausea</a:t>
            </a:r>
            <a:r>
              <a:rPr lang="en-US" sz="1200" dirty="0" smtClean="0">
                <a:latin typeface="Helvetica" pitchFamily="51" charset="0"/>
              </a:rPr>
              <a:t>, </a:t>
            </a:r>
            <a:r>
              <a:rPr lang="en-US" sz="1200" dirty="0" smtClean="0">
                <a:solidFill>
                  <a:srgbClr val="0C29B8"/>
                </a:solidFill>
                <a:hlinkClick r:id="rId20"/>
              </a:rPr>
              <a:t>diarrhea</a:t>
            </a:r>
            <a:r>
              <a:rPr lang="en-US" sz="1200" dirty="0" smtClean="0">
                <a:latin typeface="Helvetica" pitchFamily="51" charset="0"/>
              </a:rPr>
              <a:t>, blurred vision, and labored breathing. Intoxication generally subsides within 2 hours. </a:t>
            </a:r>
            <a:r>
              <a:rPr lang="en-US" sz="1200" dirty="0" smtClean="0">
                <a:solidFill>
                  <a:srgbClr val="0C29B8"/>
                </a:solidFill>
                <a:hlinkClick r:id="rId21"/>
              </a:rPr>
              <a:t>Death</a:t>
            </a:r>
            <a:r>
              <a:rPr lang="en-US" sz="1200" dirty="0" smtClean="0">
                <a:latin typeface="Helvetica" pitchFamily="51" charset="0"/>
              </a:rPr>
              <a:t> is rare, but may result from </a:t>
            </a:r>
            <a:r>
              <a:rPr lang="en-US" sz="1200" dirty="0" smtClean="0">
                <a:solidFill>
                  <a:srgbClr val="0C29B8"/>
                </a:solidFill>
                <a:hlinkClick r:id="rId22"/>
              </a:rPr>
              <a:t>cardiac</a:t>
            </a:r>
            <a:r>
              <a:rPr lang="en-US" sz="1200" dirty="0" smtClean="0">
                <a:latin typeface="Helvetica" pitchFamily="51" charset="0"/>
              </a:rPr>
              <a:t> or </a:t>
            </a:r>
            <a:r>
              <a:rPr lang="en-US" sz="1200" dirty="0" smtClean="0">
                <a:solidFill>
                  <a:srgbClr val="0C29B8"/>
                </a:solidFill>
                <a:hlinkClick r:id="rId23"/>
              </a:rPr>
              <a:t>respiratory failure</a:t>
            </a:r>
            <a:r>
              <a:rPr lang="en-US" sz="1200" dirty="0" smtClean="0">
                <a:latin typeface="Helvetica" pitchFamily="51" charset="0"/>
              </a:rPr>
              <a:t> in severe cases. The specific </a:t>
            </a:r>
            <a:r>
              <a:rPr lang="en-US" sz="1200" dirty="0" smtClean="0">
                <a:solidFill>
                  <a:srgbClr val="0C29B8"/>
                </a:solidFill>
                <a:hlinkClick r:id="rId24"/>
              </a:rPr>
              <a:t>antidote</a:t>
            </a:r>
            <a:r>
              <a:rPr lang="en-US" sz="1200" dirty="0" smtClean="0">
                <a:latin typeface="Helvetica" pitchFamily="51" charset="0"/>
              </a:rPr>
              <a:t> is </a:t>
            </a:r>
            <a:r>
              <a:rPr lang="en-US" sz="1200" dirty="0" smtClean="0">
                <a:solidFill>
                  <a:srgbClr val="0C29B8"/>
                </a:solidFill>
                <a:hlinkClick r:id="rId25"/>
              </a:rPr>
              <a:t>atropine</a:t>
            </a:r>
            <a:endParaRPr lang="en-GB" dirty="0"/>
          </a:p>
        </p:txBody>
      </p:sp>
      <p:sp>
        <p:nvSpPr>
          <p:cNvPr id="4" name="Slide Number Placeholder 3"/>
          <p:cNvSpPr>
            <a:spLocks noGrp="1"/>
          </p:cNvSpPr>
          <p:nvPr>
            <p:ph type="sldNum" sz="quarter" idx="10"/>
          </p:nvPr>
        </p:nvSpPr>
        <p:spPr/>
        <p:txBody>
          <a:bodyPr/>
          <a:lstStyle/>
          <a:p>
            <a:fld id="{B61E8BA1-D79C-4F3F-A3A4-51C275B33981}" type="slidenum">
              <a:rPr lang="en-GB" smtClean="0"/>
              <a:pPr/>
              <a:t>17</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7246AC-B9A5-421B-B231-6144347F281A}" type="slidenum">
              <a:rPr lang="en-US" altLang="zh-CN"/>
              <a:pPr/>
              <a:t>18</a:t>
            </a:fld>
            <a:endParaRPr lang="en-US" altLang="zh-CN"/>
          </a:p>
        </p:txBody>
      </p:sp>
      <p:sp>
        <p:nvSpPr>
          <p:cNvPr id="288770" name="Rectangle 2"/>
          <p:cNvSpPr>
            <a:spLocks noGrp="1" noRot="1" noChangeAspect="1" noChangeArrowheads="1" noTextEdit="1"/>
          </p:cNvSpPr>
          <p:nvPr>
            <p:ph type="sldImg"/>
          </p:nvPr>
        </p:nvSpPr>
        <p:spPr>
          <a:ln/>
        </p:spPr>
      </p:sp>
      <p:sp>
        <p:nvSpPr>
          <p:cNvPr id="288771" name="Rectangle 3"/>
          <p:cNvSpPr>
            <a:spLocks noGrp="1" noChangeArrowheads="1"/>
          </p:cNvSpPr>
          <p:nvPr>
            <p:ph type="body" idx="1"/>
          </p:nvPr>
        </p:nvSpPr>
        <p:spPr/>
        <p:txBody>
          <a:bodyPr/>
          <a:lstStyle/>
          <a:p>
            <a:r>
              <a:rPr lang="en-US" dirty="0" smtClean="0"/>
              <a:t>synthesized from </a:t>
            </a:r>
            <a:r>
              <a:rPr lang="en-US" dirty="0" err="1" smtClean="0"/>
              <a:t>choline</a:t>
            </a:r>
            <a:r>
              <a:rPr lang="en-US" dirty="0" smtClean="0"/>
              <a:t> (</a:t>
            </a:r>
            <a:r>
              <a:rPr lang="en-US" dirty="0" err="1" smtClean="0"/>
              <a:t>ie</a:t>
            </a:r>
            <a:r>
              <a:rPr lang="en-US" dirty="0" smtClean="0"/>
              <a:t>.</a:t>
            </a:r>
          </a:p>
          <a:p>
            <a:r>
              <a:rPr lang="en-US" dirty="0" smtClean="0"/>
              <a:t>  </a:t>
            </a:r>
            <a:r>
              <a:rPr lang="en-US" dirty="0" err="1" smtClean="0"/>
              <a:t>phosphatidylcholine</a:t>
            </a:r>
            <a:r>
              <a:rPr lang="en-US" dirty="0" smtClean="0"/>
              <a:t>) by </a:t>
            </a:r>
            <a:r>
              <a:rPr lang="en-US" dirty="0" err="1" smtClean="0"/>
              <a:t>acetylation</a:t>
            </a:r>
            <a:endParaRPr lang="en-US" dirty="0" smtClean="0"/>
          </a:p>
          <a:p>
            <a:r>
              <a:rPr lang="en-US" dirty="0" smtClean="0"/>
              <a:t>  using acetyl </a:t>
            </a:r>
            <a:r>
              <a:rPr lang="en-US" dirty="0" err="1" smtClean="0"/>
              <a:t>CoA</a:t>
            </a:r>
            <a:r>
              <a:rPr lang="en-US" dirty="0" smtClean="0"/>
              <a:t> (from Krebs cycle)</a:t>
            </a:r>
          </a:p>
          <a:p>
            <a:endParaRPr lang="en-US" dirty="0" smtClean="0"/>
          </a:p>
          <a:p>
            <a:r>
              <a:rPr lang="en-US" dirty="0" smtClean="0"/>
              <a:t>pumped into vesicles using </a:t>
            </a:r>
            <a:r>
              <a:rPr lang="en-US" dirty="0" err="1" smtClean="0"/>
              <a:t>VChAT</a:t>
            </a:r>
            <a:r>
              <a:rPr lang="en-US" dirty="0" smtClean="0"/>
              <a:t>- vesicular cholinergic transporter</a:t>
            </a:r>
          </a:p>
          <a:p>
            <a:r>
              <a:rPr lang="en-US" dirty="0" smtClean="0"/>
              <a:t>   entire gene is in the first </a:t>
            </a:r>
            <a:r>
              <a:rPr lang="en-US" dirty="0" err="1" smtClean="0"/>
              <a:t>intron</a:t>
            </a:r>
            <a:r>
              <a:rPr lang="en-US" dirty="0" smtClean="0"/>
              <a:t> of </a:t>
            </a:r>
            <a:r>
              <a:rPr lang="en-US" dirty="0" err="1" smtClean="0"/>
              <a:t>choline</a:t>
            </a:r>
            <a:r>
              <a:rPr lang="en-US" dirty="0" smtClean="0"/>
              <a:t> </a:t>
            </a:r>
            <a:r>
              <a:rPr lang="en-US" dirty="0" err="1" smtClean="0"/>
              <a:t>acetyltransferase</a:t>
            </a:r>
            <a:r>
              <a:rPr lang="en-US" dirty="0" smtClean="0"/>
              <a:t>, forcing </a:t>
            </a:r>
          </a:p>
          <a:p>
            <a:r>
              <a:rPr lang="en-US" dirty="0" smtClean="0"/>
              <a:t>   these genes to be regulated using the same promoter</a:t>
            </a:r>
          </a:p>
          <a:p>
            <a:endParaRPr lang="en-US" dirty="0" smtClean="0"/>
          </a:p>
          <a:p>
            <a:r>
              <a:rPr lang="en-US" dirty="0" smtClean="0"/>
              <a:t>inactivated by acetyl and </a:t>
            </a:r>
            <a:r>
              <a:rPr lang="en-US" dirty="0" err="1" smtClean="0"/>
              <a:t>butyryl</a:t>
            </a:r>
            <a:r>
              <a:rPr lang="en-US" dirty="0" smtClean="0"/>
              <a:t> </a:t>
            </a:r>
            <a:r>
              <a:rPr lang="en-US" dirty="0" err="1" smtClean="0"/>
              <a:t>cholinesterases</a:t>
            </a:r>
            <a:r>
              <a:rPr lang="en-US" dirty="0" smtClean="0"/>
              <a:t> (</a:t>
            </a:r>
            <a:r>
              <a:rPr lang="en-US" dirty="0" err="1" smtClean="0"/>
              <a:t>AChE</a:t>
            </a:r>
            <a:r>
              <a:rPr lang="en-US" dirty="0" smtClean="0"/>
              <a:t> and </a:t>
            </a:r>
            <a:r>
              <a:rPr lang="en-US" dirty="0" err="1" smtClean="0"/>
              <a:t>BChE</a:t>
            </a:r>
            <a:r>
              <a:rPr lang="en-US" dirty="0" smtClean="0"/>
              <a:t>)</a:t>
            </a:r>
          </a:p>
          <a:p>
            <a:endParaRPr lang="en-US" dirty="0" smtClean="0"/>
          </a:p>
          <a:p>
            <a:r>
              <a:rPr lang="en-US" dirty="0" smtClean="0"/>
              <a:t>irreversible </a:t>
            </a:r>
            <a:r>
              <a:rPr lang="en-US" dirty="0" err="1" smtClean="0"/>
              <a:t>AChE</a:t>
            </a:r>
            <a:r>
              <a:rPr lang="en-US" dirty="0" smtClean="0"/>
              <a:t> inhibitors can be deadly toxins- curare, </a:t>
            </a:r>
            <a:r>
              <a:rPr lang="en-US" dirty="0" err="1" smtClean="0"/>
              <a:t>sarin</a:t>
            </a:r>
            <a:r>
              <a:rPr lang="en-US" dirty="0" smtClean="0"/>
              <a:t>, VX</a:t>
            </a:r>
          </a:p>
          <a:p>
            <a:endParaRPr lang="en-US" dirty="0" smtClean="0"/>
          </a:p>
          <a:p>
            <a:r>
              <a:rPr lang="en-US" dirty="0" smtClean="0"/>
              <a:t>reversible weak inhibitors may be Alzheimer's disease treatments</a:t>
            </a:r>
          </a:p>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dirty="0" smtClean="0"/>
              <a:t>affect is longer lasting than</a:t>
            </a:r>
            <a:r>
              <a:rPr lang="en-US" baseline="0" dirty="0" smtClean="0"/>
              <a:t>  </a:t>
            </a:r>
            <a:r>
              <a:rPr lang="en-US" dirty="0" smtClean="0"/>
              <a:t>at a neuromuscular </a:t>
            </a:r>
            <a:r>
              <a:rPr lang="en-US" dirty="0" err="1" smtClean="0"/>
              <a:t>jn</a:t>
            </a:r>
            <a:r>
              <a:rPr lang="en-US" dirty="0" smtClean="0"/>
              <a:t> </a:t>
            </a:r>
            <a:r>
              <a:rPr lang="en-US" sz="1800" dirty="0" smtClean="0"/>
              <a:t>(Ach; 20  </a:t>
            </a:r>
            <a:r>
              <a:rPr lang="en-US" sz="1800" dirty="0" err="1" smtClean="0"/>
              <a:t>msec</a:t>
            </a:r>
            <a:r>
              <a:rPr lang="en-US" sz="1800" dirty="0" smtClean="0"/>
              <a:t>)</a:t>
            </a:r>
            <a:r>
              <a:rPr lang="en-US" sz="1800" baseline="0" dirty="0" smtClean="0"/>
              <a:t> </a:t>
            </a:r>
            <a:r>
              <a:rPr lang="en-US" sz="1800" dirty="0" smtClean="0"/>
              <a:t>NE adrenal medulla lasts even longer</a:t>
            </a:r>
          </a:p>
          <a:p>
            <a:pPr algn="l"/>
            <a:r>
              <a:rPr lang="en-US" sz="2800" dirty="0" smtClean="0"/>
              <a:t>(minutes)</a:t>
            </a:r>
            <a:r>
              <a:rPr lang="en-US" sz="2800" baseline="0" dirty="0" smtClean="0"/>
              <a:t> </a:t>
            </a:r>
            <a:r>
              <a:rPr lang="en-US" dirty="0" smtClean="0"/>
              <a:t>NE affects its targets until it is reabsorbed or broken down </a:t>
            </a:r>
            <a:r>
              <a:rPr lang="en-US" sz="1800" dirty="0" smtClean="0"/>
              <a:t>(seconds</a:t>
            </a:r>
            <a:r>
              <a:rPr lang="en-US" sz="1800" baseline="0" dirty="0" smtClean="0"/>
              <a:t> </a:t>
            </a:r>
            <a:r>
              <a:rPr lang="en-US" sz="1200" dirty="0" smtClean="0"/>
              <a:t>2.  2% OF POSTGANGLIONIC</a:t>
            </a:r>
          </a:p>
          <a:p>
            <a:pPr>
              <a:lnSpc>
                <a:spcPct val="80000"/>
              </a:lnSpc>
              <a:buFontTx/>
              <a:buNone/>
            </a:pPr>
            <a:r>
              <a:rPr lang="en-US" sz="1200" dirty="0" smtClean="0"/>
              <a:t> SYMPATHETIC SECRETED Ach</a:t>
            </a:r>
          </a:p>
          <a:p>
            <a:pPr>
              <a:lnSpc>
                <a:spcPct val="80000"/>
              </a:lnSpc>
              <a:buFontTx/>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2A91EAD6-0981-4AB6-8FC9-55781395A920}" type="slidenum">
              <a:rPr lang="en-US" smtClean="0"/>
              <a:pPr/>
              <a:t>20</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en-US" sz="2400" dirty="0" smtClean="0">
                <a:solidFill>
                  <a:srgbClr val="008000"/>
                </a:solidFill>
              </a:rPr>
              <a:t>Acetyl </a:t>
            </a:r>
            <a:r>
              <a:rPr lang="en-US" sz="2400" dirty="0" err="1" smtClean="0">
                <a:solidFill>
                  <a:srgbClr val="008000"/>
                </a:solidFill>
              </a:rPr>
              <a:t>coA</a:t>
            </a:r>
            <a:r>
              <a:rPr lang="en-US" sz="2400" dirty="0" smtClean="0">
                <a:solidFill>
                  <a:srgbClr val="008000"/>
                </a:solidFill>
              </a:rPr>
              <a:t> (mitochondria) </a:t>
            </a:r>
          </a:p>
          <a:p>
            <a:pPr lvl="1"/>
            <a:r>
              <a:rPr lang="en-US" sz="2400" dirty="0" err="1" smtClean="0">
                <a:solidFill>
                  <a:srgbClr val="008000"/>
                </a:solidFill>
              </a:rPr>
              <a:t>Choline</a:t>
            </a:r>
            <a:r>
              <a:rPr lang="en-US" sz="2400" dirty="0" smtClean="0">
                <a:solidFill>
                  <a:srgbClr val="008000"/>
                </a:solidFill>
              </a:rPr>
              <a:t> (dietary). ECF, MEMBRANE PL MOLECULES- PLATLET ACTIVATING FACTOR,</a:t>
            </a:r>
            <a:r>
              <a:rPr lang="en-US" sz="2400" baseline="0" dirty="0" smtClean="0">
                <a:solidFill>
                  <a:srgbClr val="008000"/>
                </a:solidFill>
              </a:rPr>
              <a:t> </a:t>
            </a:r>
            <a:r>
              <a:rPr lang="en-US" sz="2400" baseline="0" dirty="0" err="1" smtClean="0">
                <a:solidFill>
                  <a:srgbClr val="008000"/>
                </a:solidFill>
              </a:rPr>
              <a:t>sphingomylin</a:t>
            </a:r>
            <a:r>
              <a:rPr lang="en-US" sz="2400" baseline="0" dirty="0" smtClean="0">
                <a:solidFill>
                  <a:srgbClr val="008000"/>
                </a:solidFill>
              </a:rPr>
              <a:t>, </a:t>
            </a:r>
            <a:r>
              <a:rPr lang="en-US" sz="2400" baseline="0" dirty="0" err="1" smtClean="0">
                <a:solidFill>
                  <a:srgbClr val="008000"/>
                </a:solidFill>
              </a:rPr>
              <a:t>phosphoti</a:t>
            </a:r>
            <a:r>
              <a:rPr lang="en-US" sz="2400" baseline="0" dirty="0" smtClean="0">
                <a:solidFill>
                  <a:srgbClr val="008000"/>
                </a:solidFill>
              </a:rPr>
              <a:t> </a:t>
            </a:r>
            <a:r>
              <a:rPr lang="en-US" sz="2400" baseline="0" dirty="0" err="1" smtClean="0">
                <a:solidFill>
                  <a:srgbClr val="008000"/>
                </a:solidFill>
              </a:rPr>
              <a:t>dyl</a:t>
            </a:r>
            <a:r>
              <a:rPr lang="en-US" sz="2400" baseline="0" dirty="0" smtClean="0">
                <a:solidFill>
                  <a:srgbClr val="008000"/>
                </a:solidFill>
              </a:rPr>
              <a:t>- </a:t>
            </a:r>
            <a:r>
              <a:rPr lang="en-US" sz="2400" baseline="0" dirty="0" err="1" smtClean="0">
                <a:solidFill>
                  <a:srgbClr val="008000"/>
                </a:solidFill>
              </a:rPr>
              <a:t>choline</a:t>
            </a:r>
            <a:endParaRPr lang="en-US" sz="2400" dirty="0" smtClean="0">
              <a:solidFill>
                <a:srgbClr val="008000"/>
              </a:solidFill>
            </a:endParaRPr>
          </a:p>
          <a:p>
            <a:pPr lvl="1"/>
            <a:r>
              <a:rPr lang="en-US" sz="2400" dirty="0" smtClean="0">
                <a:solidFill>
                  <a:srgbClr val="008000"/>
                </a:solidFill>
              </a:rPr>
              <a:t>Catalyzed by  </a:t>
            </a:r>
            <a:r>
              <a:rPr lang="en-US" sz="2400" dirty="0" err="1" smtClean="0">
                <a:solidFill>
                  <a:srgbClr val="008000"/>
                </a:solidFill>
              </a:rPr>
              <a:t>choline</a:t>
            </a:r>
            <a:r>
              <a:rPr lang="en-US" sz="2400" dirty="0" smtClean="0">
                <a:solidFill>
                  <a:srgbClr val="008000"/>
                </a:solidFill>
              </a:rPr>
              <a:t> acetyl </a:t>
            </a:r>
            <a:r>
              <a:rPr lang="en-US" sz="2400" dirty="0" err="1" smtClean="0">
                <a:solidFill>
                  <a:srgbClr val="008000"/>
                </a:solidFill>
              </a:rPr>
              <a:t>transferase</a:t>
            </a:r>
            <a:r>
              <a:rPr lang="en-US" sz="2400" dirty="0" smtClean="0">
                <a:solidFill>
                  <a:srgbClr val="008000"/>
                </a:solidFill>
              </a:rPr>
              <a:t> (</a:t>
            </a:r>
            <a:r>
              <a:rPr lang="en-US" sz="2400" dirty="0" err="1" smtClean="0">
                <a:solidFill>
                  <a:srgbClr val="008000"/>
                </a:solidFill>
              </a:rPr>
              <a:t>ChAT</a:t>
            </a:r>
            <a:endParaRPr lang="en-US" sz="2400" dirty="0" smtClean="0">
              <a:solidFill>
                <a:srgbClr val="008000"/>
              </a:solidFill>
            </a:endParaRPr>
          </a:p>
          <a:p>
            <a:pPr>
              <a:tabLst>
                <a:tab pos="3200400" algn="l"/>
              </a:tabLst>
            </a:pPr>
            <a:r>
              <a:rPr lang="en-US" b="1" dirty="0" smtClean="0">
                <a:latin typeface="Helvetica" pitchFamily="34" charset="0"/>
              </a:rPr>
              <a:t>PDH</a:t>
            </a:r>
            <a:r>
              <a:rPr lang="en-US" dirty="0" smtClean="0">
                <a:latin typeface="Helvetica" pitchFamily="34" charset="0"/>
              </a:rPr>
              <a:t>: </a:t>
            </a:r>
            <a:r>
              <a:rPr lang="en-US" dirty="0" err="1" smtClean="0">
                <a:latin typeface="Helvetica" pitchFamily="34" charset="0"/>
              </a:rPr>
              <a:t>pyruvate</a:t>
            </a:r>
            <a:r>
              <a:rPr lang="en-US" dirty="0" smtClean="0">
                <a:latin typeface="Helvetica" pitchFamily="34" charset="0"/>
              </a:rPr>
              <a:t> </a:t>
            </a:r>
            <a:r>
              <a:rPr lang="en-US" dirty="0" err="1" smtClean="0">
                <a:latin typeface="Helvetica" pitchFamily="34" charset="0"/>
              </a:rPr>
              <a:t>dehydrogenase</a:t>
            </a:r>
            <a:r>
              <a:rPr lang="en-US" dirty="0" smtClean="0">
                <a:latin typeface="Helvetica" pitchFamily="34" charset="0"/>
              </a:rPr>
              <a:t>	 </a:t>
            </a:r>
            <a:r>
              <a:rPr lang="en-US" b="1" dirty="0" smtClean="0">
                <a:latin typeface="Helvetica" pitchFamily="34" charset="0"/>
              </a:rPr>
              <a:t>FAD</a:t>
            </a:r>
            <a:r>
              <a:rPr lang="en-US" dirty="0" smtClean="0">
                <a:latin typeface="Helvetica" pitchFamily="34" charset="0"/>
              </a:rPr>
              <a:t>: </a:t>
            </a:r>
            <a:r>
              <a:rPr lang="en-US" dirty="0" err="1" smtClean="0">
                <a:latin typeface="Helvetica" pitchFamily="34" charset="0"/>
              </a:rPr>
              <a:t>flavin</a:t>
            </a:r>
            <a:r>
              <a:rPr lang="en-US" dirty="0" smtClean="0">
                <a:latin typeface="Helvetica" pitchFamily="34" charset="0"/>
              </a:rPr>
              <a:t> adenine </a:t>
            </a:r>
            <a:r>
              <a:rPr lang="en-US" dirty="0" err="1" smtClean="0">
                <a:latin typeface="Helvetica" pitchFamily="34" charset="0"/>
              </a:rPr>
              <a:t>dinucleotide</a:t>
            </a:r>
            <a:endParaRPr lang="en-US" dirty="0" smtClean="0">
              <a:latin typeface="Helvetica" pitchFamily="34" charset="0"/>
            </a:endParaRPr>
          </a:p>
          <a:p>
            <a:pPr>
              <a:tabLst>
                <a:tab pos="3200400" algn="l"/>
              </a:tabLst>
            </a:pPr>
            <a:r>
              <a:rPr lang="en-US" b="1" dirty="0" smtClean="0">
                <a:latin typeface="Helvetica" pitchFamily="34" charset="0"/>
              </a:rPr>
              <a:t>TPP</a:t>
            </a:r>
            <a:r>
              <a:rPr lang="en-US" dirty="0" smtClean="0">
                <a:latin typeface="Helvetica" pitchFamily="34" charset="0"/>
              </a:rPr>
              <a:t>: thiamine pyrophosphate (vitamin B</a:t>
            </a:r>
            <a:r>
              <a:rPr lang="en-US" baseline="-25000" dirty="0" smtClean="0">
                <a:latin typeface="Helvetica" pitchFamily="34" charset="0"/>
              </a:rPr>
              <a:t>1</a:t>
            </a:r>
            <a:r>
              <a:rPr lang="en-US" dirty="0" smtClean="0">
                <a:latin typeface="Helvetica" pitchFamily="34" charset="0"/>
              </a:rPr>
              <a:t>)	 </a:t>
            </a:r>
            <a:r>
              <a:rPr lang="en-US" b="1" dirty="0" err="1" smtClean="0">
                <a:latin typeface="Helvetica" pitchFamily="34" charset="0"/>
              </a:rPr>
              <a:t>AChE</a:t>
            </a:r>
            <a:r>
              <a:rPr lang="en-US" dirty="0" smtClean="0">
                <a:latin typeface="Helvetica" pitchFamily="34" charset="0"/>
              </a:rPr>
              <a:t>: </a:t>
            </a:r>
            <a:r>
              <a:rPr lang="en-US" dirty="0" err="1" smtClean="0">
                <a:latin typeface="Helvetica" pitchFamily="34" charset="0"/>
              </a:rPr>
              <a:t>acetylcholinesterase</a:t>
            </a:r>
            <a:endParaRPr lang="en-US" dirty="0" smtClean="0">
              <a:latin typeface="Helvetica" pitchFamily="34" charset="0"/>
            </a:endParaRPr>
          </a:p>
          <a:p>
            <a:pPr>
              <a:tabLst>
                <a:tab pos="3200400" algn="l"/>
              </a:tabLst>
            </a:pPr>
            <a:r>
              <a:rPr lang="en-US" dirty="0" err="1" smtClean="0">
                <a:latin typeface="Helvetica" pitchFamily="34" charset="0"/>
              </a:rPr>
              <a:t>Choline</a:t>
            </a:r>
            <a:r>
              <a:rPr lang="en-US" dirty="0" smtClean="0">
                <a:latin typeface="Helvetica" pitchFamily="34" charset="0"/>
              </a:rPr>
              <a:t> may be obtained from eggs, liver, beef steak, soy (lecithin = </a:t>
            </a:r>
            <a:r>
              <a:rPr lang="en-US" dirty="0" err="1" smtClean="0">
                <a:latin typeface="Helvetica" pitchFamily="34" charset="0"/>
              </a:rPr>
              <a:t>phosphatidyl</a:t>
            </a:r>
            <a:r>
              <a:rPr lang="en-US" dirty="0" smtClean="0">
                <a:latin typeface="Helvetica" pitchFamily="34" charset="0"/>
              </a:rPr>
              <a:t> </a:t>
            </a:r>
            <a:r>
              <a:rPr lang="en-US" dirty="0" err="1" smtClean="0">
                <a:latin typeface="Helvetica" pitchFamily="34" charset="0"/>
              </a:rPr>
              <a:t>choline</a:t>
            </a:r>
            <a:r>
              <a:rPr lang="en-US" dirty="0" smtClean="0">
                <a:latin typeface="Helvetica" pitchFamily="34" charset="0"/>
              </a:rPr>
              <a:t>)</a:t>
            </a:r>
          </a:p>
          <a:p>
            <a:pPr>
              <a:tabLst>
                <a:tab pos="3200400" algn="l"/>
              </a:tabLst>
            </a:pPr>
            <a:r>
              <a:rPr lang="en-US" dirty="0" smtClean="0">
                <a:latin typeface="Helvetica" pitchFamily="34" charset="0"/>
              </a:rPr>
              <a:t>CAT deficiency found in Alzheimer’s disease, amyotrophic lateral sclerosis (ALS), schizophrenia</a:t>
            </a:r>
          </a:p>
          <a:p>
            <a:pPr lvl="1"/>
            <a:endParaRPr lang="en-US" dirty="0" smtClean="0"/>
          </a:p>
          <a:p>
            <a:endParaRPr lang="en-US" dirty="0"/>
          </a:p>
        </p:txBody>
      </p:sp>
      <p:sp>
        <p:nvSpPr>
          <p:cNvPr id="4" name="Slide Number Placeholder 3"/>
          <p:cNvSpPr>
            <a:spLocks noGrp="1"/>
          </p:cNvSpPr>
          <p:nvPr>
            <p:ph type="sldNum" sz="quarter" idx="10"/>
          </p:nvPr>
        </p:nvSpPr>
        <p:spPr/>
        <p:txBody>
          <a:bodyPr/>
          <a:lstStyle/>
          <a:p>
            <a:fld id="{2A91EAD6-0981-4AB6-8FC9-55781395A920}" type="slidenum">
              <a:rPr lang="en-US" smtClean="0"/>
              <a:pPr/>
              <a:t>22</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61E8BA1-D79C-4F3F-A3A4-51C275B33981}" type="slidenum">
              <a:rPr lang="en-GB" smtClean="0"/>
              <a:pPr/>
              <a:t>26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b="0" dirty="0" smtClean="0">
                <a:latin typeface="Helvetica" pitchFamily="84" charset="0"/>
              </a:rPr>
              <a:t>Myasthenia Gravis autoimmune </a:t>
            </a:r>
            <a:r>
              <a:rPr lang="en-US" sz="600" b="0" dirty="0" err="1" smtClean="0">
                <a:latin typeface="Helvetica" pitchFamily="84" charset="0"/>
              </a:rPr>
              <a:t>IgG</a:t>
            </a:r>
            <a:r>
              <a:rPr lang="en-US" sz="600" b="0" dirty="0" smtClean="0">
                <a:latin typeface="Helvetica" pitchFamily="84" charset="0"/>
              </a:rPr>
              <a:t> against </a:t>
            </a:r>
            <a:r>
              <a:rPr lang="en-US" sz="600" b="0" dirty="0" smtClean="0">
                <a:latin typeface="Symbol" pitchFamily="84" charset="2"/>
              </a:rPr>
              <a:t>a</a:t>
            </a:r>
            <a:r>
              <a:rPr lang="en-US" sz="600" b="0" baseline="-25000" dirty="0" smtClean="0">
                <a:latin typeface="Helvetica" pitchFamily="84" charset="0"/>
              </a:rPr>
              <a:t>1</a:t>
            </a:r>
            <a:r>
              <a:rPr lang="en-US" sz="600" b="0" dirty="0" smtClean="0">
                <a:latin typeface="Helvetica" pitchFamily="84" charset="0"/>
              </a:rPr>
              <a:t> subunit (muscle </a:t>
            </a:r>
            <a:r>
              <a:rPr lang="en-US" sz="600" b="0" dirty="0" err="1" smtClean="0">
                <a:latin typeface="Helvetica" pitchFamily="84" charset="0"/>
              </a:rPr>
              <a:t>nAChR</a:t>
            </a:r>
            <a:endParaRPr lang="en-US" sz="600" b="0" dirty="0" smtClean="0">
              <a:latin typeface="Helvetica" pitchFamily="8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t>receptors are concentrated in clusters in postsynaptic structures close to the endings of neurons that secrete the neurotransmitters specific for them. This is generally due to the presence of specific binding proteins for them. In the case of nicotinic acetylcholine receptors at the neuromuscular junction, the protein is </a:t>
            </a:r>
            <a:r>
              <a:rPr lang="en-US" sz="800" b="1" dirty="0" err="1" smtClean="0"/>
              <a:t>rapsyn</a:t>
            </a:r>
            <a:r>
              <a:rPr lang="en-US" sz="800" b="1" dirty="0" smtClean="0"/>
              <a:t>,</a:t>
            </a:r>
            <a:r>
              <a:rPr lang="en-US" sz="800" dirty="0" smtClean="0"/>
              <a:t> and in the case of excitatory </a:t>
            </a:r>
            <a:r>
              <a:rPr lang="en-US" sz="800" dirty="0" err="1" smtClean="0"/>
              <a:t>glutamatergic</a:t>
            </a:r>
            <a:r>
              <a:rPr lang="en-US" sz="800" dirty="0" smtClean="0"/>
              <a:t> receptors, a family of </a:t>
            </a:r>
            <a:r>
              <a:rPr lang="en-US" sz="800" b="1" dirty="0" smtClean="0"/>
              <a:t>PB2-binding proteins</a:t>
            </a:r>
            <a:r>
              <a:rPr lang="en-US" sz="800" dirty="0" smtClean="0"/>
              <a:t> is involved. GABA</a:t>
            </a:r>
            <a:r>
              <a:rPr lang="en-US" sz="800" baseline="-25000" dirty="0" smtClean="0"/>
              <a:t>A</a:t>
            </a:r>
            <a:r>
              <a:rPr lang="en-US" sz="800" dirty="0" smtClean="0"/>
              <a:t> receptors are associated with the protein </a:t>
            </a:r>
            <a:r>
              <a:rPr lang="en-US" sz="800" b="1" dirty="0" err="1" smtClean="0"/>
              <a:t>gephyrin</a:t>
            </a:r>
            <a:r>
              <a:rPr lang="en-US" sz="800" b="1" dirty="0" smtClean="0"/>
              <a:t>,</a:t>
            </a:r>
            <a:r>
              <a:rPr lang="en-US" sz="800" dirty="0" smtClean="0"/>
              <a:t> which also binds </a:t>
            </a:r>
            <a:r>
              <a:rPr lang="en-US" sz="800" dirty="0" err="1" smtClean="0"/>
              <a:t>glycine</a:t>
            </a:r>
            <a:r>
              <a:rPr lang="en-US" sz="800" dirty="0" smtClean="0"/>
              <a:t> receptors, and GABA</a:t>
            </a:r>
            <a:r>
              <a:rPr lang="en-US" sz="800" baseline="-25000" dirty="0" smtClean="0"/>
              <a:t>C</a:t>
            </a:r>
            <a:r>
              <a:rPr lang="en-US" sz="800" dirty="0" smtClean="0"/>
              <a:t> receptors are bound to the cytoskeleton in the retina by the protein </a:t>
            </a:r>
            <a:r>
              <a:rPr lang="en-US" sz="800" b="1" dirty="0" smtClean="0"/>
              <a:t>MAP-1B.</a:t>
            </a:r>
            <a:r>
              <a:rPr lang="en-US" sz="800" dirty="0" smtClean="0"/>
              <a:t> At least in the case of GABA</a:t>
            </a:r>
            <a:r>
              <a:rPr lang="en-US" sz="800" baseline="-25000" dirty="0" smtClean="0"/>
              <a:t>A</a:t>
            </a:r>
            <a:r>
              <a:rPr lang="en-US" sz="800" dirty="0" smtClean="0"/>
              <a:t> receptors, the binding protein </a:t>
            </a:r>
            <a:r>
              <a:rPr lang="en-US" sz="800" dirty="0" err="1" smtClean="0"/>
              <a:t>gephyrin</a:t>
            </a:r>
            <a:r>
              <a:rPr lang="en-US" sz="800" dirty="0" smtClean="0"/>
              <a:t> is located in clumps in the postsynaptic membrane. With activity, the free receptors move rapidly to the </a:t>
            </a:r>
            <a:r>
              <a:rPr lang="en-US" sz="800" dirty="0" err="1" smtClean="0"/>
              <a:t>gephyrin</a:t>
            </a:r>
            <a:r>
              <a:rPr lang="en-US" sz="800" dirty="0" smtClean="0"/>
              <a:t> and bind to it, creating membrane clusters. </a:t>
            </a:r>
            <a:r>
              <a:rPr lang="en-US" sz="800" dirty="0" err="1" smtClean="0"/>
              <a:t>Gephyrin</a:t>
            </a:r>
            <a:r>
              <a:rPr lang="en-US" sz="800" dirty="0" smtClean="0"/>
              <a:t> binding slows and restricts their further movement. Presumably, during neural inactivity, the receptors are unbound and move again</a:t>
            </a:r>
            <a:endParaRPr lang="en-US" sz="600" b="0" dirty="0" smtClean="0"/>
          </a:p>
          <a:p>
            <a:endParaRPr lang="en-US" dirty="0"/>
          </a:p>
        </p:txBody>
      </p:sp>
      <p:sp>
        <p:nvSpPr>
          <p:cNvPr id="4" name="Slide Number Placeholder 3"/>
          <p:cNvSpPr>
            <a:spLocks noGrp="1"/>
          </p:cNvSpPr>
          <p:nvPr>
            <p:ph type="sldNum" sz="quarter" idx="10"/>
          </p:nvPr>
        </p:nvSpPr>
        <p:spPr/>
        <p:txBody>
          <a:bodyPr/>
          <a:lstStyle/>
          <a:p>
            <a:fld id="{0FB1003E-4D46-4D5E-ADFA-D963B837B305}" type="slidenum">
              <a:rPr lang="en-US" smtClean="0"/>
              <a:pPr/>
              <a:t>27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FB1003E-4D46-4D5E-ADFA-D963B837B305}" type="slidenum">
              <a:rPr lang="en-US" smtClean="0"/>
              <a:pPr/>
              <a:t>28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CDB2A1-BBD5-4D6A-AC6F-B326F208A90F}" type="slidenum">
              <a:rPr lang="en-US" altLang="zh-CN"/>
              <a:pPr/>
              <a:t>29</a:t>
            </a:fld>
            <a:endParaRPr lang="en-US" altLang="zh-CN"/>
          </a:p>
        </p:txBody>
      </p:sp>
      <p:sp>
        <p:nvSpPr>
          <p:cNvPr id="292866" name="Rectangle 2"/>
          <p:cNvSpPr>
            <a:spLocks noGrp="1" noRot="1" noChangeAspect="1" noChangeArrowheads="1" noTextEdit="1"/>
          </p:cNvSpPr>
          <p:nvPr>
            <p:ph type="sldImg"/>
          </p:nvPr>
        </p:nvSpPr>
        <p:spPr>
          <a:ln/>
        </p:spPr>
      </p:sp>
      <p:sp>
        <p:nvSpPr>
          <p:cNvPr id="292867"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err="1" smtClean="0"/>
              <a:t>Muscarinic</a:t>
            </a:r>
            <a:r>
              <a:rPr lang="en-US" sz="800" dirty="0" smtClean="0"/>
              <a:t> cholinergic receptors are very different from nicotinic cholinergic receptors. Five types, encoded by five separate genes, have been cloned. The exact status of M</a:t>
            </a:r>
            <a:r>
              <a:rPr lang="en-US" sz="800" baseline="-25000" dirty="0" smtClean="0"/>
              <a:t>5</a:t>
            </a:r>
            <a:r>
              <a:rPr lang="en-US" sz="800" dirty="0" smtClean="0"/>
              <a:t> is uncertain, but the remaining four receptors are coupled via G proteins to </a:t>
            </a:r>
            <a:r>
              <a:rPr lang="en-US" sz="800" dirty="0" err="1" smtClean="0"/>
              <a:t>adenylyl</a:t>
            </a:r>
            <a:r>
              <a:rPr lang="en-US" sz="800" dirty="0" smtClean="0"/>
              <a:t> </a:t>
            </a:r>
            <a:r>
              <a:rPr lang="en-US" sz="800" dirty="0" err="1" smtClean="0"/>
              <a:t>cyclase</a:t>
            </a:r>
            <a:r>
              <a:rPr lang="en-US" sz="800" dirty="0" smtClean="0"/>
              <a:t>, K</a:t>
            </a:r>
            <a:r>
              <a:rPr lang="en-US" sz="800" baseline="30000" dirty="0" smtClean="0"/>
              <a:t>+</a:t>
            </a:r>
            <a:r>
              <a:rPr lang="en-US" sz="800" dirty="0" smtClean="0"/>
              <a:t> channels, and/or </a:t>
            </a:r>
            <a:r>
              <a:rPr lang="en-US" sz="800" dirty="0" err="1" smtClean="0"/>
              <a:t>phospholipase</a:t>
            </a:r>
            <a:r>
              <a:rPr lang="en-US" sz="800" dirty="0" smtClean="0"/>
              <a:t> C </a:t>
            </a:r>
          </a:p>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t>M</a:t>
            </a:r>
            <a:r>
              <a:rPr lang="en-US" sz="800" baseline="-25000" dirty="0" smtClean="0"/>
              <a:t>1 </a:t>
            </a:r>
            <a:r>
              <a:rPr lang="en-US" sz="800" dirty="0" smtClean="0"/>
              <a:t>in is abundant in the brain. The M</a:t>
            </a:r>
            <a:r>
              <a:rPr lang="en-US" sz="800" baseline="-25000" dirty="0" smtClean="0"/>
              <a:t>2</a:t>
            </a:r>
            <a:r>
              <a:rPr lang="en-US" sz="800" dirty="0" smtClean="0"/>
              <a:t> receptor is found in the heart. The M</a:t>
            </a:r>
            <a:r>
              <a:rPr lang="en-US" sz="800" baseline="-25000" dirty="0" smtClean="0"/>
              <a:t>4</a:t>
            </a:r>
            <a:r>
              <a:rPr lang="en-US" sz="800" dirty="0" smtClean="0"/>
              <a:t> receptor is found in pancreatic </a:t>
            </a:r>
            <a:r>
              <a:rPr lang="en-US" sz="800" dirty="0" err="1" smtClean="0"/>
              <a:t>acinar</a:t>
            </a:r>
            <a:r>
              <a:rPr lang="en-US" sz="800" dirty="0" smtClean="0"/>
              <a:t> and islet tissue, where it mediates increased secretion of pancreatic enzymes and insulin. The M</a:t>
            </a:r>
            <a:r>
              <a:rPr lang="en-US" sz="800" baseline="-25000" dirty="0" smtClean="0"/>
              <a:t>3</a:t>
            </a:r>
            <a:r>
              <a:rPr lang="en-US" sz="800" dirty="0" smtClean="0"/>
              <a:t> and M</a:t>
            </a:r>
            <a:r>
              <a:rPr lang="en-US" sz="800" baseline="-25000" dirty="0" smtClean="0"/>
              <a:t>4</a:t>
            </a:r>
            <a:r>
              <a:rPr lang="en-US" sz="800" dirty="0" smtClean="0"/>
              <a:t> receptors are associated with smooth muscle.</a:t>
            </a:r>
          </a:p>
          <a:p>
            <a:endParaRPr lang="en-US" sz="100" kern="400" cap="none" baseline="0" dirty="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1DD2B01-C0B2-4FEB-83CF-B63C9922A0E5}" type="slidenum">
              <a:rPr lang="en-US" smtClean="0"/>
              <a:pPr/>
              <a:t>4</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solidFill>
                  <a:srgbClr val="FFFF00"/>
                </a:solidFill>
              </a:rPr>
              <a:t>2</a:t>
            </a:r>
            <a:r>
              <a:rPr lang="en-US" sz="1100" dirty="0" smtClean="0">
                <a:solidFill>
                  <a:srgbClr val="FFFF00"/>
                </a:solidFill>
              </a:rPr>
              <a:t>.  </a:t>
            </a:r>
            <a:r>
              <a:rPr lang="en-US" sz="1100" dirty="0" smtClean="0">
                <a:solidFill>
                  <a:schemeClr val="tx1"/>
                </a:solidFill>
              </a:rPr>
              <a:t>M2 &amp; M4 </a:t>
            </a:r>
            <a:br>
              <a:rPr lang="en-US" sz="1100" dirty="0" smtClean="0">
                <a:solidFill>
                  <a:schemeClr val="tx1"/>
                </a:solidFill>
              </a:rPr>
            </a:br>
            <a:r>
              <a:rPr lang="en-US" sz="1200" dirty="0" smtClean="0"/>
              <a:t> </a:t>
            </a:r>
            <a:r>
              <a:rPr lang="en-US" sz="1200" dirty="0" smtClean="0">
                <a:solidFill>
                  <a:schemeClr val="tx1"/>
                </a:solidFill>
              </a:rPr>
              <a:t>Cyclic AMP K</a:t>
            </a:r>
            <a:r>
              <a:rPr lang="en-US" sz="1200" baseline="30000" dirty="0" smtClean="0">
                <a:solidFill>
                  <a:schemeClr val="tx1"/>
                </a:solidFill>
              </a:rPr>
              <a:t>+ </a:t>
            </a:r>
            <a:endParaRPr lang="en-US" dirty="0"/>
          </a:p>
        </p:txBody>
      </p:sp>
      <p:sp>
        <p:nvSpPr>
          <p:cNvPr id="4" name="Slide Number Placeholder 3"/>
          <p:cNvSpPr>
            <a:spLocks noGrp="1"/>
          </p:cNvSpPr>
          <p:nvPr>
            <p:ph type="sldNum" sz="quarter" idx="10"/>
          </p:nvPr>
        </p:nvSpPr>
        <p:spPr/>
        <p:txBody>
          <a:bodyPr/>
          <a:lstStyle/>
          <a:p>
            <a:fld id="{0FB1003E-4D46-4D5E-ADFA-D963B837B305}" type="slidenum">
              <a:rPr lang="en-US" smtClean="0"/>
              <a:pPr/>
              <a:t>32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8DC785-6D16-43E3-A093-B06CF5F43FFF}" type="slidenum">
              <a:rPr lang="en-CA"/>
              <a:pPr/>
              <a:t>33</a:t>
            </a:fld>
            <a:endParaRPr lang="en-CA"/>
          </a:p>
        </p:txBody>
      </p:sp>
      <p:sp>
        <p:nvSpPr>
          <p:cNvPr id="8294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294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sz="1200" dirty="0" err="1" smtClean="0"/>
              <a:t>ACh</a:t>
            </a:r>
            <a:r>
              <a:rPr lang="en-US" sz="1200" dirty="0" smtClean="0"/>
              <a:t> is the only NT known to be deactivated in the synapse by enzymatic degradation rather than by uptake; it is deactivated by an </a:t>
            </a:r>
            <a:endParaRPr lang="en-US" dirty="0" smtClean="0"/>
          </a:p>
          <a:p>
            <a:r>
              <a:rPr lang="en-US" dirty="0" smtClean="0"/>
              <a:t>Cholinesterase </a:t>
            </a:r>
            <a:r>
              <a:rPr lang="en-US" dirty="0"/>
              <a:t>provides for a very rapid mechanism of inactivation. This makes acetylcholine a preferred transmitter where rapid modulation of the signal is desired. Example: Voluntary muscular action.</a:t>
            </a:r>
            <a:endParaRPr lang="en-CA"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dirty="0" smtClean="0"/>
              <a:t>What Cholinesterase Does: Physiologically </a:t>
            </a:r>
            <a:r>
              <a:rPr lang="en-US" sz="2800" dirty="0" smtClean="0"/>
              <a:t>Autonomic Nervous System</a:t>
            </a:r>
          </a:p>
          <a:p>
            <a:pPr lvl="1"/>
            <a:r>
              <a:rPr lang="en-US" sz="2400" dirty="0" smtClean="0"/>
              <a:t>Parasympathetic</a:t>
            </a:r>
          </a:p>
          <a:p>
            <a:pPr lvl="1"/>
            <a:r>
              <a:rPr lang="en-US" sz="2400" dirty="0" err="1" smtClean="0"/>
              <a:t>Presynaptic</a:t>
            </a:r>
            <a:r>
              <a:rPr lang="en-US" sz="2400" dirty="0" smtClean="0"/>
              <a:t> Sympathetic</a:t>
            </a:r>
            <a:r>
              <a:rPr lang="en-US" sz="2400" baseline="0" dirty="0" smtClean="0"/>
              <a:t>     </a:t>
            </a:r>
            <a:r>
              <a:rPr lang="en-US" sz="2800" dirty="0" smtClean="0"/>
              <a:t>PNS</a:t>
            </a:r>
            <a:r>
              <a:rPr lang="en-US" sz="2800" baseline="0" dirty="0" smtClean="0"/>
              <a:t>   </a:t>
            </a:r>
            <a:r>
              <a:rPr lang="en-US" sz="2400" dirty="0" smtClean="0"/>
              <a:t>Skeletal muscle </a:t>
            </a:r>
            <a:r>
              <a:rPr lang="en-US" sz="2400" baseline="0" dirty="0" smtClean="0"/>
              <a:t> </a:t>
            </a:r>
            <a:r>
              <a:rPr lang="en-US" sz="2800" dirty="0" smtClean="0"/>
              <a:t>CNS</a:t>
            </a:r>
            <a:r>
              <a:rPr lang="en-US" sz="2800" baseline="0" dirty="0" smtClean="0"/>
              <a:t>  </a:t>
            </a:r>
            <a:r>
              <a:rPr lang="en-US" sz="2400" dirty="0" smtClean="0"/>
              <a:t>Memory &amp; others</a:t>
            </a:r>
          </a:p>
          <a:p>
            <a:r>
              <a:rPr lang="en-US" dirty="0" smtClean="0"/>
              <a:t>Plasma </a:t>
            </a:r>
            <a:r>
              <a:rPr lang="en-US" dirty="0" err="1" smtClean="0"/>
              <a:t>ChE</a:t>
            </a:r>
            <a:endParaRPr lang="en-US" dirty="0" smtClean="0"/>
          </a:p>
          <a:p>
            <a:pPr>
              <a:buFontTx/>
              <a:buNone/>
            </a:pPr>
            <a:r>
              <a:rPr lang="en-US" dirty="0" smtClean="0"/>
              <a:t>Floats freely in plasma</a:t>
            </a:r>
          </a:p>
          <a:p>
            <a:pPr>
              <a:buFontTx/>
              <a:buNone/>
            </a:pPr>
            <a:r>
              <a:rPr lang="en-US" dirty="0" smtClean="0"/>
              <a:t>Made by liver</a:t>
            </a:r>
          </a:p>
          <a:p>
            <a:pPr>
              <a:buFontTx/>
              <a:buNone/>
            </a:pPr>
            <a:r>
              <a:rPr lang="en-US" dirty="0" smtClean="0"/>
              <a:t>Rapid recovery from depression</a:t>
            </a:r>
          </a:p>
          <a:p>
            <a:pPr>
              <a:buFontTx/>
              <a:buNone/>
            </a:pPr>
            <a:r>
              <a:rPr lang="en-US" dirty="0" smtClean="0"/>
              <a:t>Rapid replacement  by new synthesis</a:t>
            </a:r>
          </a:p>
          <a:p>
            <a:pPr>
              <a:buFontTx/>
              <a:buNone/>
            </a:pPr>
            <a:r>
              <a:rPr lang="en-US" dirty="0" smtClean="0"/>
              <a:t>Liver disease may affect levels</a:t>
            </a:r>
          </a:p>
          <a:p>
            <a:pPr>
              <a:buFontTx/>
              <a:buNone/>
            </a:pPr>
            <a:r>
              <a:rPr lang="en-US" dirty="0" smtClean="0"/>
              <a:t>Sensitive to most </a:t>
            </a:r>
            <a:r>
              <a:rPr lang="en-US" dirty="0" err="1" smtClean="0"/>
              <a:t>ChE</a:t>
            </a:r>
            <a:r>
              <a:rPr lang="en-US" dirty="0" smtClean="0"/>
              <a:t> inhibitor pesticide exposures</a:t>
            </a:r>
          </a:p>
          <a:p>
            <a:endParaRPr lang="en-US" dirty="0" smtClean="0"/>
          </a:p>
          <a:p>
            <a:r>
              <a:rPr lang="en-US" dirty="0" smtClean="0"/>
              <a:t>Red Blood Cell Cholinesterase</a:t>
            </a:r>
          </a:p>
          <a:p>
            <a:pPr>
              <a:buFontTx/>
              <a:buNone/>
            </a:pPr>
            <a:r>
              <a:rPr lang="en-US" dirty="0" smtClean="0"/>
              <a:t>Bound to red blood cells</a:t>
            </a:r>
          </a:p>
          <a:p>
            <a:pPr>
              <a:buFontTx/>
              <a:buNone/>
            </a:pPr>
            <a:r>
              <a:rPr lang="en-US" dirty="0" smtClean="0"/>
              <a:t>	Made at the same time as the </a:t>
            </a:r>
            <a:r>
              <a:rPr lang="en-US" dirty="0" err="1" smtClean="0"/>
              <a:t>Rbc's</a:t>
            </a:r>
            <a:endParaRPr lang="en-US" dirty="0" smtClean="0"/>
          </a:p>
          <a:p>
            <a:pPr>
              <a:buFontTx/>
              <a:buNone/>
            </a:pPr>
            <a:r>
              <a:rPr lang="en-US" dirty="0" smtClean="0"/>
              <a:t>	Recovery from depression  0.8%/day</a:t>
            </a:r>
          </a:p>
          <a:p>
            <a:pPr>
              <a:buFontTx/>
              <a:buNone/>
            </a:pPr>
            <a:r>
              <a:rPr lang="en-US" dirty="0" smtClean="0"/>
              <a:t>	Slower to depress, slower to recover</a:t>
            </a:r>
          </a:p>
          <a:p>
            <a:pPr>
              <a:buFontTx/>
              <a:buNone/>
            </a:pPr>
            <a:r>
              <a:rPr lang="en-US" dirty="0" smtClean="0"/>
              <a:t>	Low RBC count may cause lower levels</a:t>
            </a:r>
          </a:p>
          <a:p>
            <a:pPr>
              <a:buFontTx/>
              <a:buNone/>
            </a:pPr>
            <a:r>
              <a:rPr lang="en-US" dirty="0" smtClean="0"/>
              <a:t>	Identical to neuronal </a:t>
            </a:r>
            <a:r>
              <a:rPr lang="en-US" dirty="0" err="1" smtClean="0"/>
              <a:t>ChE</a:t>
            </a:r>
            <a:endParaRPr lang="en-US" dirty="0" smtClean="0"/>
          </a:p>
          <a:p>
            <a:r>
              <a:rPr lang="en-US" dirty="0" smtClean="0"/>
              <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fld id="{2A91EAD6-0981-4AB6-8FC9-55781395A920}" type="slidenum">
              <a:rPr lang="en-US" smtClean="0"/>
              <a:pPr/>
              <a:t>34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Nicotine</a:t>
            </a:r>
            <a:r>
              <a:rPr lang="en-US" sz="1200" dirty="0" smtClean="0">
                <a:latin typeface="Helvetica" pitchFamily="51" charset="0"/>
              </a:rPr>
              <a:t> is an </a:t>
            </a:r>
            <a:r>
              <a:rPr lang="en-US" sz="1200" dirty="0" smtClean="0">
                <a:solidFill>
                  <a:srgbClr val="0C29B8"/>
                </a:solidFill>
                <a:hlinkClick r:id="rId3"/>
              </a:rPr>
              <a:t>alkaloid</a:t>
            </a:r>
            <a:r>
              <a:rPr lang="en-US" sz="1200" dirty="0" smtClean="0">
                <a:latin typeface="Helvetica" pitchFamily="51" charset="0"/>
              </a:rPr>
              <a:t> found in the </a:t>
            </a:r>
            <a:r>
              <a:rPr lang="en-US" sz="1200" dirty="0" smtClean="0">
                <a:solidFill>
                  <a:srgbClr val="0C29B8"/>
                </a:solidFill>
                <a:hlinkClick r:id="rId4"/>
              </a:rPr>
              <a:t>nightshade</a:t>
            </a:r>
            <a:r>
              <a:rPr lang="en-US" sz="1200" dirty="0" smtClean="0">
                <a:latin typeface="Helvetica" pitchFamily="51" charset="0"/>
              </a:rPr>
              <a:t> family of plants (</a:t>
            </a:r>
            <a:r>
              <a:rPr lang="en-US" sz="1200" i="1" dirty="0" err="1" smtClean="0">
                <a:solidFill>
                  <a:srgbClr val="0C29B8"/>
                </a:solidFill>
                <a:hlinkClick r:id="rId5"/>
              </a:rPr>
              <a:t>Solanaceae</a:t>
            </a:r>
            <a:r>
              <a:rPr lang="en-US" sz="1200" dirty="0" smtClean="0">
                <a:latin typeface="Helvetica" pitchFamily="51" charset="0"/>
              </a:rPr>
              <a:t>), predominantly in </a:t>
            </a:r>
            <a:r>
              <a:rPr lang="en-US" sz="1200" dirty="0" smtClean="0">
                <a:solidFill>
                  <a:srgbClr val="0C29B8"/>
                </a:solidFill>
                <a:hlinkClick r:id="rId6"/>
              </a:rPr>
              <a:t>tobacco</a:t>
            </a:r>
            <a:r>
              <a:rPr lang="en-US" sz="1200" dirty="0" smtClean="0">
                <a:latin typeface="Helvetica" pitchFamily="51" charset="0"/>
              </a:rPr>
              <a:t>, and in lower quantities in </a:t>
            </a:r>
            <a:r>
              <a:rPr lang="en-US" sz="1200" dirty="0" smtClean="0">
                <a:solidFill>
                  <a:srgbClr val="0C29B8"/>
                </a:solidFill>
                <a:hlinkClick r:id="rId7"/>
              </a:rPr>
              <a:t>tomato</a:t>
            </a:r>
            <a:r>
              <a:rPr lang="en-US" sz="1200" dirty="0" smtClean="0">
                <a:latin typeface="Helvetica" pitchFamily="51" charset="0"/>
              </a:rPr>
              <a:t>, </a:t>
            </a:r>
            <a:r>
              <a:rPr lang="en-US" sz="1200" dirty="0" smtClean="0">
                <a:solidFill>
                  <a:srgbClr val="0C29B8"/>
                </a:solidFill>
                <a:hlinkClick r:id="rId8"/>
              </a:rPr>
              <a:t>potato</a:t>
            </a:r>
            <a:r>
              <a:rPr lang="en-US" sz="1200" dirty="0" smtClean="0">
                <a:latin typeface="Helvetica" pitchFamily="51" charset="0"/>
              </a:rPr>
              <a:t>, </a:t>
            </a:r>
            <a:r>
              <a:rPr lang="en-US" sz="1200" dirty="0" smtClean="0">
                <a:solidFill>
                  <a:srgbClr val="0C29B8"/>
                </a:solidFill>
                <a:hlinkClick r:id="rId9"/>
              </a:rPr>
              <a:t>eggplant</a:t>
            </a:r>
            <a:r>
              <a:rPr lang="en-US" sz="1200" dirty="0" smtClean="0">
                <a:latin typeface="Helvetica" pitchFamily="51" charset="0"/>
              </a:rPr>
              <a:t> (</a:t>
            </a:r>
            <a:r>
              <a:rPr lang="en-US" sz="1200" dirty="0" err="1" smtClean="0">
                <a:latin typeface="Helvetica" pitchFamily="51" charset="0"/>
              </a:rPr>
              <a:t>aubergine</a:t>
            </a:r>
            <a:r>
              <a:rPr lang="en-US" sz="1200" dirty="0" smtClean="0">
                <a:latin typeface="Helvetica" pitchFamily="51" charset="0"/>
              </a:rPr>
              <a:t>), and </a:t>
            </a:r>
            <a:r>
              <a:rPr lang="en-US" sz="1200" dirty="0" smtClean="0">
                <a:solidFill>
                  <a:srgbClr val="0C29B8"/>
                </a:solidFill>
                <a:hlinkClick r:id="rId10"/>
              </a:rPr>
              <a:t>green pepper</a:t>
            </a:r>
            <a:r>
              <a:rPr lang="en-US" sz="1200" dirty="0" smtClean="0">
                <a:latin typeface="Helvetica" pitchFamily="51" charset="0"/>
              </a:rPr>
              <a:t>. Nicotine alkaloids are also found in the leaves of the </a:t>
            </a:r>
            <a:r>
              <a:rPr lang="en-US" sz="1200" dirty="0" smtClean="0">
                <a:solidFill>
                  <a:srgbClr val="0C29B8"/>
                </a:solidFill>
                <a:hlinkClick r:id="rId11"/>
              </a:rPr>
              <a:t>coca</a:t>
            </a:r>
            <a:r>
              <a:rPr lang="en-US" sz="1200" dirty="0" smtClean="0">
                <a:latin typeface="Helvetica" pitchFamily="51" charset="0"/>
              </a:rPr>
              <a:t> plant. Nicotine constitutes 0.3 to 5% of the tobacco plant by dry weight, with biosynthesis taking place in the roots, and accumulates in the leaves. It is a potent </a:t>
            </a:r>
            <a:r>
              <a:rPr lang="en-US" sz="1200" dirty="0" smtClean="0">
                <a:solidFill>
                  <a:srgbClr val="0C29B8"/>
                </a:solidFill>
                <a:hlinkClick r:id="rId12"/>
              </a:rPr>
              <a:t>neurotoxin</a:t>
            </a:r>
            <a:r>
              <a:rPr lang="en-US" sz="1200" dirty="0" smtClean="0">
                <a:latin typeface="Helvetica" pitchFamily="51" charset="0"/>
              </a:rPr>
              <a:t> with particular specificity to </a:t>
            </a:r>
            <a:r>
              <a:rPr lang="en-US" sz="1200" dirty="0" smtClean="0">
                <a:solidFill>
                  <a:srgbClr val="0C29B8"/>
                </a:solidFill>
                <a:hlinkClick r:id="rId13"/>
              </a:rPr>
              <a:t>insects</a:t>
            </a:r>
            <a:r>
              <a:rPr lang="en-US" sz="1200" dirty="0" smtClean="0">
                <a:latin typeface="Helvetica" pitchFamily="51" charset="0"/>
              </a:rPr>
              <a:t>; therefore nicotine was widely used as an </a:t>
            </a:r>
            <a:r>
              <a:rPr lang="en-US" sz="1200" dirty="0" smtClean="0">
                <a:solidFill>
                  <a:srgbClr val="0C29B8"/>
                </a:solidFill>
                <a:hlinkClick r:id="rId14"/>
              </a:rPr>
              <a:t>insecticide</a:t>
            </a:r>
            <a:r>
              <a:rPr lang="en-US" sz="1200" dirty="0" smtClean="0">
                <a:latin typeface="Helvetica" pitchFamily="51" charset="0"/>
              </a:rPr>
              <a:t> in the past, and currently nicotine derivatives such as </a:t>
            </a:r>
            <a:r>
              <a:rPr lang="en-US" sz="1200" dirty="0" err="1" smtClean="0">
                <a:solidFill>
                  <a:srgbClr val="0C29B8"/>
                </a:solidFill>
                <a:hlinkClick r:id="rId15"/>
              </a:rPr>
              <a:t>imidacloprid</a:t>
            </a:r>
            <a:r>
              <a:rPr lang="en-US" sz="1200" dirty="0" smtClean="0">
                <a:latin typeface="Helvetica" pitchFamily="51" charset="0"/>
              </a:rPr>
              <a:t> continue to be widely </a:t>
            </a:r>
            <a:r>
              <a:rPr lang="en-US" sz="1200" dirty="0" err="1" smtClean="0">
                <a:latin typeface="Helvetica" pitchFamily="51" charset="0"/>
              </a:rPr>
              <a:t>used.In</a:t>
            </a:r>
            <a:r>
              <a:rPr lang="en-US" sz="1200" dirty="0" smtClean="0">
                <a:latin typeface="Helvetica" pitchFamily="51" charset="0"/>
              </a:rPr>
              <a:t> lower concentrations (an average cigarette yields about 1mg of absorbed nicotine), the substance acts as a </a:t>
            </a:r>
            <a:r>
              <a:rPr lang="en-US" sz="1200" dirty="0" smtClean="0">
                <a:solidFill>
                  <a:srgbClr val="0C29B8"/>
                </a:solidFill>
                <a:hlinkClick r:id="rId16"/>
              </a:rPr>
              <a:t>stimulant</a:t>
            </a:r>
            <a:r>
              <a:rPr lang="en-US" sz="1200" dirty="0" smtClean="0">
                <a:latin typeface="Helvetica" pitchFamily="51" charset="0"/>
              </a:rPr>
              <a:t> in </a:t>
            </a:r>
            <a:r>
              <a:rPr lang="en-US" sz="1200" dirty="0" smtClean="0">
                <a:solidFill>
                  <a:srgbClr val="0C29B8"/>
                </a:solidFill>
                <a:hlinkClick r:id="rId17"/>
              </a:rPr>
              <a:t>mammals</a:t>
            </a:r>
            <a:r>
              <a:rPr lang="en-US" sz="1200" dirty="0" smtClean="0">
                <a:latin typeface="Helvetica" pitchFamily="51" charset="0"/>
              </a:rPr>
              <a:t> and is one of the main factors responsible for the dependence-forming properties of </a:t>
            </a:r>
            <a:r>
              <a:rPr lang="en-US" sz="1200" dirty="0" smtClean="0">
                <a:solidFill>
                  <a:srgbClr val="0C29B8"/>
                </a:solidFill>
                <a:hlinkClick r:id="rId18"/>
              </a:rPr>
              <a:t>tobacco smoking</a:t>
            </a:r>
            <a:r>
              <a:rPr lang="en-US" sz="1200" dirty="0" smtClean="0">
                <a:latin typeface="Helvetica" pitchFamily="51" charset="0"/>
              </a:rPr>
              <a:t>. According to the </a:t>
            </a:r>
            <a:r>
              <a:rPr lang="en-US" sz="1200" dirty="0" smtClean="0">
                <a:solidFill>
                  <a:srgbClr val="0C29B8"/>
                </a:solidFill>
                <a:hlinkClick r:id="rId19"/>
              </a:rPr>
              <a:t>American Heart Association</a:t>
            </a:r>
            <a:r>
              <a:rPr lang="en-US" sz="1200" dirty="0" smtClean="0">
                <a:latin typeface="Helvetica" pitchFamily="51" charset="0"/>
              </a:rPr>
              <a:t>, "Nicotine </a:t>
            </a:r>
            <a:r>
              <a:rPr lang="en-US" sz="1200" dirty="0" smtClean="0">
                <a:solidFill>
                  <a:srgbClr val="0C29B8"/>
                </a:solidFill>
                <a:hlinkClick r:id="rId20"/>
              </a:rPr>
              <a:t>addiction</a:t>
            </a:r>
            <a:r>
              <a:rPr lang="en-US" sz="1200" dirty="0" smtClean="0">
                <a:latin typeface="Helvetica" pitchFamily="51" charset="0"/>
              </a:rPr>
              <a:t> has historically been one of the hardest addictions to break.</a:t>
            </a:r>
            <a:endParaRPr lang="en-US" dirty="0" smtClean="0">
              <a:latin typeface="Helvetica" pitchFamily="51" charset="0"/>
            </a:endParaRPr>
          </a:p>
          <a:p>
            <a:endParaRPr lang="en-US" dirty="0" smtClean="0"/>
          </a:p>
          <a:p>
            <a:endParaRPr lang="en-US" dirty="0" smtClean="0"/>
          </a:p>
          <a:p>
            <a:r>
              <a:rPr lang="en-US" dirty="0" err="1" smtClean="0"/>
              <a:t>Calabar</a:t>
            </a:r>
            <a:r>
              <a:rPr lang="en-US" dirty="0" smtClean="0"/>
              <a:t> beans (Ordeal Beans)—</a:t>
            </a:r>
            <a:r>
              <a:rPr lang="en-US" baseline="0" dirty="0" smtClean="0"/>
              <a:t> contain </a:t>
            </a:r>
            <a:r>
              <a:rPr lang="en-US" baseline="0" dirty="0" err="1" smtClean="0"/>
              <a:t>Physostigmine</a:t>
            </a:r>
            <a:r>
              <a:rPr lang="en-US" baseline="0" dirty="0" smtClean="0"/>
              <a:t>, an ACE </a:t>
            </a:r>
            <a:r>
              <a:rPr lang="en-US" baseline="0" dirty="0" err="1" smtClean="0"/>
              <a:t>Inhib</a:t>
            </a:r>
            <a:r>
              <a:rPr lang="en-US" sz="2800" baseline="0" dirty="0" smtClean="0"/>
              <a:t>   Used by African Native Tribe  Innocents consumed quickly— vomited due to gastric irritant . Clever people used to take slowly— complete absorption— </a:t>
            </a:r>
            <a:r>
              <a:rPr lang="en-US" sz="2800" b="1" baseline="0" dirty="0" smtClean="0"/>
              <a:t>toxicity</a:t>
            </a:r>
            <a:r>
              <a:rPr lang="en-US" sz="2800" baseline="0" dirty="0" smtClean="0"/>
              <a:t>. </a:t>
            </a:r>
          </a:p>
        </p:txBody>
      </p:sp>
      <p:sp>
        <p:nvSpPr>
          <p:cNvPr id="4" name="Slide Number Placeholder 3"/>
          <p:cNvSpPr>
            <a:spLocks noGrp="1"/>
          </p:cNvSpPr>
          <p:nvPr>
            <p:ph type="sldNum" sz="quarter" idx="10"/>
          </p:nvPr>
        </p:nvSpPr>
        <p:spPr/>
        <p:txBody>
          <a:bodyPr/>
          <a:lstStyle/>
          <a:p>
            <a:fld id="{2A91EAD6-0981-4AB6-8FC9-55781395A920}" type="slidenum">
              <a:rPr lang="en-US" smtClean="0"/>
              <a:pPr/>
              <a:t>35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90000"/>
              </a:lnSpc>
            </a:pPr>
            <a:r>
              <a:rPr lang="en-US" sz="2600" dirty="0" smtClean="0"/>
              <a:t>NTs are removed from the synaptic  cleft via:</a:t>
            </a:r>
          </a:p>
          <a:p>
            <a:pPr lvl="1">
              <a:lnSpc>
                <a:spcPct val="90000"/>
              </a:lnSpc>
            </a:pPr>
            <a:r>
              <a:rPr lang="en-US" sz="2200" dirty="0" smtClean="0"/>
              <a:t>Enzymatic  degradation</a:t>
            </a:r>
          </a:p>
          <a:p>
            <a:pPr lvl="1">
              <a:lnSpc>
                <a:spcPct val="90000"/>
              </a:lnSpc>
            </a:pPr>
            <a:r>
              <a:rPr lang="en-US" sz="2200" dirty="0" smtClean="0"/>
              <a:t>Diffusion</a:t>
            </a:r>
          </a:p>
          <a:p>
            <a:pPr lvl="1">
              <a:lnSpc>
                <a:spcPct val="90000"/>
              </a:lnSpc>
            </a:pPr>
            <a:r>
              <a:rPr lang="en-US" sz="2200" dirty="0" smtClean="0"/>
              <a:t>Reuptake</a:t>
            </a:r>
          </a:p>
          <a:p>
            <a:endParaRPr lang="en-US" dirty="0"/>
          </a:p>
        </p:txBody>
      </p:sp>
      <p:sp>
        <p:nvSpPr>
          <p:cNvPr id="4" name="Slide Number Placeholder 3"/>
          <p:cNvSpPr>
            <a:spLocks noGrp="1"/>
          </p:cNvSpPr>
          <p:nvPr>
            <p:ph type="sldNum" sz="quarter" idx="10"/>
          </p:nvPr>
        </p:nvSpPr>
        <p:spPr/>
        <p:txBody>
          <a:bodyPr/>
          <a:lstStyle/>
          <a:p>
            <a:fld id="{2A91EAD6-0981-4AB6-8FC9-55781395A920}" type="slidenum">
              <a:rPr lang="en-US" smtClean="0"/>
              <a:pPr/>
              <a:t>36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b="1" u="sng" dirty="0" smtClean="0">
                <a:latin typeface="Comic Sans MS" pitchFamily="66" charset="0"/>
              </a:rPr>
              <a:t>Heart:</a:t>
            </a:r>
            <a:r>
              <a:rPr lang="en-US" dirty="0" smtClean="0">
                <a:latin typeface="Comic Sans MS" pitchFamily="66" charset="0"/>
              </a:rPr>
              <a:t> </a:t>
            </a:r>
          </a:p>
          <a:p>
            <a:r>
              <a:rPr lang="en-US" dirty="0" smtClean="0">
                <a:latin typeface="Comic Sans MS" pitchFamily="66" charset="0"/>
              </a:rPr>
              <a:t>The heart is well supplied by SNS and PNS. These nerves affect cardiac pumping is 3 ways -By changing the rate (</a:t>
            </a:r>
            <a:r>
              <a:rPr lang="en-US" dirty="0" err="1" smtClean="0">
                <a:latin typeface="Comic Sans MS" pitchFamily="66" charset="0"/>
              </a:rPr>
              <a:t>Chronotropism</a:t>
            </a:r>
            <a:r>
              <a:rPr lang="en-US" dirty="0" smtClean="0">
                <a:latin typeface="Comic Sans MS" pitchFamily="66" charset="0"/>
              </a:rPr>
              <a:t>),By changing the strength of contraction (</a:t>
            </a:r>
            <a:r>
              <a:rPr lang="en-US" dirty="0" err="1" smtClean="0">
                <a:latin typeface="Comic Sans MS" pitchFamily="66" charset="0"/>
              </a:rPr>
              <a:t>Inotropism</a:t>
            </a:r>
            <a:r>
              <a:rPr lang="en-US" dirty="0" smtClean="0">
                <a:latin typeface="Comic Sans MS" pitchFamily="66" charset="0"/>
              </a:rPr>
              <a:t>),</a:t>
            </a:r>
            <a:r>
              <a:rPr lang="en-US" baseline="0" dirty="0" smtClean="0">
                <a:latin typeface="Comic Sans MS" pitchFamily="66" charset="0"/>
              </a:rPr>
              <a:t> </a:t>
            </a:r>
            <a:r>
              <a:rPr lang="en-US" dirty="0" smtClean="0">
                <a:latin typeface="Comic Sans MS" pitchFamily="66" charset="0"/>
              </a:rPr>
              <a:t>Modulating coronary blood flow.</a:t>
            </a:r>
          </a:p>
          <a:p>
            <a:endParaRPr lang="en-US" dirty="0" smtClean="0">
              <a:latin typeface="Comic Sans MS" pitchFamily="66" charset="0"/>
            </a:endParaRPr>
          </a:p>
          <a:p>
            <a:r>
              <a:rPr lang="en-US" dirty="0" smtClean="0">
                <a:latin typeface="Comic Sans MS" pitchFamily="66" charset="0"/>
              </a:rPr>
              <a:t>The PNS cardiac </a:t>
            </a:r>
            <a:r>
              <a:rPr lang="en-US" dirty="0" err="1" smtClean="0">
                <a:latin typeface="Comic Sans MS" pitchFamily="66" charset="0"/>
              </a:rPr>
              <a:t>vagal</a:t>
            </a:r>
            <a:r>
              <a:rPr lang="en-US" dirty="0" smtClean="0">
                <a:latin typeface="Comic Sans MS" pitchFamily="66" charset="0"/>
              </a:rPr>
              <a:t> </a:t>
            </a:r>
            <a:r>
              <a:rPr lang="en-US" dirty="0" err="1" smtClean="0">
                <a:latin typeface="Comic Sans MS" pitchFamily="66" charset="0"/>
              </a:rPr>
              <a:t>fibres</a:t>
            </a:r>
            <a:r>
              <a:rPr lang="en-US" dirty="0" smtClean="0">
                <a:latin typeface="Comic Sans MS" pitchFamily="66" charset="0"/>
              </a:rPr>
              <a:t> approaches the </a:t>
            </a:r>
            <a:r>
              <a:rPr lang="en-US" dirty="0" err="1" smtClean="0">
                <a:latin typeface="Comic Sans MS" pitchFamily="66" charset="0"/>
              </a:rPr>
              <a:t>stellate</a:t>
            </a:r>
            <a:r>
              <a:rPr lang="en-US" dirty="0" smtClean="0">
                <a:latin typeface="Comic Sans MS" pitchFamily="66" charset="0"/>
              </a:rPr>
              <a:t> ganglion and then join the efferent cardiac SNS </a:t>
            </a:r>
            <a:r>
              <a:rPr lang="en-US" dirty="0" err="1" smtClean="0">
                <a:latin typeface="Comic Sans MS" pitchFamily="66" charset="0"/>
              </a:rPr>
              <a:t>fibres</a:t>
            </a:r>
            <a:r>
              <a:rPr lang="en-US" dirty="0" smtClean="0">
                <a:latin typeface="Comic Sans MS" pitchFamily="66" charset="0"/>
              </a:rPr>
              <a:t>. </a:t>
            </a:r>
            <a:endParaRPr lang="en-US" dirty="0"/>
          </a:p>
        </p:txBody>
      </p:sp>
      <p:sp>
        <p:nvSpPr>
          <p:cNvPr id="4" name="Slide Number Placeholder 3"/>
          <p:cNvSpPr>
            <a:spLocks noGrp="1"/>
          </p:cNvSpPr>
          <p:nvPr>
            <p:ph type="sldNum" sz="quarter" idx="10"/>
          </p:nvPr>
        </p:nvSpPr>
        <p:spPr/>
        <p:txBody>
          <a:bodyPr/>
          <a:lstStyle/>
          <a:p>
            <a:fld id="{0FB1003E-4D46-4D5E-ADFA-D963B837B305}" type="slidenum">
              <a:rPr lang="en-US" smtClean="0"/>
              <a:pPr/>
              <a:t>37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C29B8"/>
                </a:solidFill>
                <a:latin typeface="Helvetica" pitchFamily="51" charset="0"/>
                <a:hlinkClick r:id="rId3"/>
              </a:rPr>
              <a:t>Sympathetic</a:t>
            </a:r>
            <a:r>
              <a:rPr lang="en-US" sz="1200" dirty="0" smtClean="0">
                <a:latin typeface="Helvetica" pitchFamily="51" charset="0"/>
              </a:rPr>
              <a:t> and parasympathetic divisions typically function in opposition to each other. But this opposition is better termed complementary in nature rather than antagonistic. For an analogy, one may think of the sympathetic division as the accelerator and the parasympathetic division as the brake.</a:t>
            </a:r>
          </a:p>
          <a:p>
            <a:endParaRPr lang="en-US" dirty="0"/>
          </a:p>
        </p:txBody>
      </p:sp>
      <p:sp>
        <p:nvSpPr>
          <p:cNvPr id="4" name="Slide Number Placeholder 3"/>
          <p:cNvSpPr>
            <a:spLocks noGrp="1"/>
          </p:cNvSpPr>
          <p:nvPr>
            <p:ph type="sldNum" sz="quarter" idx="10"/>
          </p:nvPr>
        </p:nvSpPr>
        <p:spPr/>
        <p:txBody>
          <a:bodyPr/>
          <a:lstStyle/>
          <a:p>
            <a:fld id="{0FB1003E-4D46-4D5E-ADFA-D963B837B305}" type="slidenum">
              <a:rPr lang="en-US" smtClean="0"/>
              <a:pPr/>
              <a:t>38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Vegetative -n –sys </a:t>
            </a:r>
            <a:r>
              <a:rPr lang="en-US" dirty="0" err="1" smtClean="0"/>
              <a:t>Reil</a:t>
            </a:r>
            <a:r>
              <a:rPr lang="en-US" dirty="0" smtClean="0"/>
              <a:t>( 1807)  </a:t>
            </a:r>
            <a:r>
              <a:rPr lang="en-US" dirty="0" err="1" smtClean="0"/>
              <a:t>vege</a:t>
            </a:r>
            <a:r>
              <a:rPr lang="en-US" dirty="0" smtClean="0"/>
              <a:t>=  </a:t>
            </a:r>
            <a:r>
              <a:rPr lang="en-US" dirty="0" err="1" smtClean="0"/>
              <a:t>growing</a:t>
            </a:r>
            <a:r>
              <a:rPr lang="en-US" sz="1200" kern="1200" dirty="0" err="1" smtClean="0">
                <a:solidFill>
                  <a:schemeClr val="tx1"/>
                </a:solidFill>
                <a:latin typeface="+mn-lt"/>
                <a:ea typeface="+mn-ea"/>
                <a:cs typeface="+mn-cs"/>
              </a:rPr>
              <a:t>However</a:t>
            </a:r>
            <a:r>
              <a:rPr lang="en-US" sz="1200" kern="1200" dirty="0" smtClean="0">
                <a:solidFill>
                  <a:schemeClr val="tx1"/>
                </a:solidFill>
                <a:latin typeface="+mn-lt"/>
                <a:ea typeface="+mn-ea"/>
                <a:cs typeface="+mn-cs"/>
              </a:rPr>
              <a:t>, in general, they work synergistically to control visceral activity and often act in opposite ways, like an accelerator and brake to regulate visceral function. An increase in output of the sympathetic division occurs under conditions of stress, anxiety, physical activity, fear, or excitement; parasympathetic output increases during sedentary activity, eating, or other "vegetative" behavior. </a:t>
            </a:r>
            <a:endParaRPr lang="en-US" dirty="0" smtClean="0"/>
          </a:p>
          <a:p>
            <a:r>
              <a:rPr lang="en-US" dirty="0" smtClean="0"/>
              <a:t> </a:t>
            </a:r>
            <a:r>
              <a:rPr lang="en-US" dirty="0" err="1" smtClean="0"/>
              <a:t>a.n.s</a:t>
            </a:r>
            <a:r>
              <a:rPr lang="en-US" dirty="0" smtClean="0"/>
              <a:t> James </a:t>
            </a:r>
            <a:r>
              <a:rPr lang="en-US" dirty="0" err="1" smtClean="0"/>
              <a:t>langley</a:t>
            </a:r>
            <a:r>
              <a:rPr lang="en-US" dirty="0" smtClean="0"/>
              <a:t> (1898) </a:t>
            </a:r>
            <a:r>
              <a:rPr lang="en-US" dirty="0" err="1" smtClean="0"/>
              <a:t>prof</a:t>
            </a:r>
            <a:r>
              <a:rPr lang="en-US" dirty="0" smtClean="0"/>
              <a:t>; </a:t>
            </a:r>
            <a:r>
              <a:rPr lang="en-US" dirty="0" err="1" smtClean="0"/>
              <a:t>cambridge</a:t>
            </a:r>
            <a:r>
              <a:rPr lang="en-US" dirty="0" smtClean="0"/>
              <a:t>   autos= self   </a:t>
            </a:r>
            <a:r>
              <a:rPr lang="en-US" dirty="0" err="1" smtClean="0"/>
              <a:t>nomos</a:t>
            </a:r>
            <a:r>
              <a:rPr lang="en-US" dirty="0" smtClean="0"/>
              <a:t>=</a:t>
            </a:r>
            <a:r>
              <a:rPr lang="en-US" baseline="0" dirty="0" smtClean="0"/>
              <a:t> control</a:t>
            </a:r>
          </a:p>
          <a:p>
            <a:r>
              <a:rPr lang="en-US" baseline="0" dirty="0" smtClean="0"/>
              <a:t>Involuntary –n-s  </a:t>
            </a:r>
            <a:r>
              <a:rPr lang="en-US" baseline="0" dirty="0" err="1" smtClean="0"/>
              <a:t>gaskell</a:t>
            </a:r>
            <a:r>
              <a:rPr lang="en-US" baseline="0" dirty="0" smtClean="0"/>
              <a:t> </a:t>
            </a:r>
            <a:r>
              <a:rPr lang="en-US" baseline="0" dirty="0" err="1" smtClean="0"/>
              <a:t>prof</a:t>
            </a:r>
            <a:r>
              <a:rPr lang="en-US" baseline="0" dirty="0" smtClean="0"/>
              <a:t>; 1 editor of physiology magazine</a:t>
            </a:r>
          </a:p>
          <a:p>
            <a:r>
              <a:rPr lang="en-US" baseline="0" dirty="0" err="1" smtClean="0"/>
              <a:t>Viseral</a:t>
            </a:r>
            <a:r>
              <a:rPr lang="en-US" baseline="0" dirty="0" smtClean="0"/>
              <a:t>-n-s</a:t>
            </a:r>
          </a:p>
          <a:p>
            <a:r>
              <a:rPr lang="en-US" baseline="0" dirty="0" smtClean="0"/>
              <a:t>Efferent-n-s</a:t>
            </a:r>
          </a:p>
          <a:p>
            <a:r>
              <a:rPr lang="en-US" baseline="0" dirty="0" err="1" smtClean="0"/>
              <a:t>Viseral</a:t>
            </a:r>
            <a:r>
              <a:rPr lang="en-US" baseline="0" dirty="0" smtClean="0"/>
              <a:t>=motor sys</a:t>
            </a:r>
          </a:p>
          <a:p>
            <a:r>
              <a:rPr lang="en-US" sz="1200" kern="1200" baseline="0" dirty="0" smtClean="0">
                <a:solidFill>
                  <a:schemeClr val="tx1"/>
                </a:solidFill>
                <a:latin typeface="+mn-lt"/>
                <a:ea typeface="+mn-ea"/>
                <a:cs typeface="+mn-cs"/>
              </a:rPr>
              <a:t>Autonomic responses usually occur without conscious control or awareness, as though they were indeed autonomous (in fact, the </a:t>
            </a:r>
            <a:r>
              <a:rPr lang="en-US" sz="1200" kern="1200" baseline="0" dirty="0" err="1" smtClean="0">
                <a:solidFill>
                  <a:schemeClr val="tx1"/>
                </a:solidFill>
                <a:latin typeface="+mn-lt"/>
                <a:ea typeface="+mn-ea"/>
                <a:cs typeface="+mn-cs"/>
              </a:rPr>
              <a:t>autonomi</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cnervous</a:t>
            </a:r>
            <a:r>
              <a:rPr lang="en-US" sz="1200" kern="1200" baseline="0" dirty="0" smtClean="0">
                <a:solidFill>
                  <a:schemeClr val="tx1"/>
                </a:solidFill>
                <a:latin typeface="+mn-lt"/>
                <a:ea typeface="+mn-ea"/>
                <a:cs typeface="+mn-cs"/>
              </a:rPr>
              <a:t> system has been called the “involuntary”</a:t>
            </a:r>
          </a:p>
          <a:p>
            <a:r>
              <a:rPr lang="en-US" sz="1200" kern="1200" baseline="0" dirty="0" smtClean="0">
                <a:solidFill>
                  <a:schemeClr val="tx1"/>
                </a:solidFill>
                <a:latin typeface="+mn-lt"/>
                <a:ea typeface="+mn-ea"/>
                <a:cs typeface="+mn-cs"/>
              </a:rPr>
              <a:t>nervous system). However, it is wrong to assume that this is always the case, for it has been shown that discrete visceral or glandular responses can be learned and thus, to this extent, voluntarily controlled</a:t>
            </a:r>
          </a:p>
          <a:p>
            <a:r>
              <a:rPr lang="en-US" dirty="0" smtClean="0"/>
              <a:t>The autonomic (from the Greek for "self-governing," functioning independently of the will) nervous system was first defined by Langley in 1898 as including the local nervous system of the gut and the efferent neurons innervating glands and involuntary muscle.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1DD2B01-C0B2-4FEB-83CF-B63C9922A0E5}" type="slidenum">
              <a:rPr lang="en-US" smtClean="0"/>
              <a:pPr/>
              <a:t>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1DD2B01-C0B2-4FEB-83CF-B63C9922A0E5}" type="slidenum">
              <a:rPr lang="en-US" smtClean="0"/>
              <a:pPr/>
              <a:t>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Both systems function continuously and occasionally react in a reciprocal fashion</a:t>
            </a:r>
          </a:p>
          <a:p>
            <a:pPr lvl="1"/>
            <a:r>
              <a:rPr lang="en-US" dirty="0" smtClean="0"/>
              <a:t>Most organs are dominantly controlled by one of the two systems</a:t>
            </a:r>
          </a:p>
          <a:p>
            <a:endParaRPr lang="en-US" dirty="0"/>
          </a:p>
        </p:txBody>
      </p:sp>
      <p:sp>
        <p:nvSpPr>
          <p:cNvPr id="4" name="Slide Number Placeholder 3"/>
          <p:cNvSpPr>
            <a:spLocks noGrp="1"/>
          </p:cNvSpPr>
          <p:nvPr>
            <p:ph type="sldNum" sz="quarter" idx="10"/>
          </p:nvPr>
        </p:nvSpPr>
        <p:spPr/>
        <p:txBody>
          <a:bodyPr/>
          <a:lstStyle/>
          <a:p>
            <a:fld id="{91DD2B01-C0B2-4FEB-83CF-B63C9922A0E5}" type="slidenum">
              <a:rPr lang="en-US" smtClean="0"/>
              <a:pPr/>
              <a:t>7</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dirty="0" smtClean="0"/>
              <a:t>Small-Molecule, Rapidly Acting Transmitters</a:t>
            </a:r>
          </a:p>
          <a:p>
            <a:r>
              <a:rPr lang="en-US" dirty="0" smtClean="0"/>
              <a:t>Class I</a:t>
            </a:r>
          </a:p>
          <a:p>
            <a:r>
              <a:rPr lang="en-US" dirty="0" smtClean="0"/>
              <a:t>Acetylcholine</a:t>
            </a:r>
          </a:p>
          <a:p>
            <a:r>
              <a:rPr lang="en-US" dirty="0" smtClean="0"/>
              <a:t>Class II: The Amines</a:t>
            </a:r>
          </a:p>
          <a:p>
            <a:r>
              <a:rPr lang="en-US" dirty="0" err="1" smtClean="0"/>
              <a:t>Norepinephrine</a:t>
            </a:r>
            <a:endParaRPr lang="en-US" dirty="0" smtClean="0"/>
          </a:p>
          <a:p>
            <a:r>
              <a:rPr lang="en-US" dirty="0" smtClean="0"/>
              <a:t>Epinephrine</a:t>
            </a:r>
          </a:p>
          <a:p>
            <a:r>
              <a:rPr lang="en-US" dirty="0" smtClean="0"/>
              <a:t>Dopamine</a:t>
            </a:r>
          </a:p>
          <a:p>
            <a:r>
              <a:rPr lang="en-US" dirty="0" smtClean="0"/>
              <a:t>Serotonin</a:t>
            </a:r>
          </a:p>
          <a:p>
            <a:r>
              <a:rPr lang="en-US" dirty="0" smtClean="0"/>
              <a:t>Histamine</a:t>
            </a:r>
          </a:p>
          <a:p>
            <a:r>
              <a:rPr lang="en-US" dirty="0" smtClean="0"/>
              <a:t>Class III: Amino Acids</a:t>
            </a:r>
          </a:p>
          <a:p>
            <a:r>
              <a:rPr lang="en-US" dirty="0" smtClean="0"/>
              <a:t>Gamma-</a:t>
            </a:r>
            <a:r>
              <a:rPr lang="en-US" dirty="0" err="1" smtClean="0"/>
              <a:t>aminobutyric</a:t>
            </a:r>
            <a:r>
              <a:rPr lang="en-US" dirty="0" smtClean="0"/>
              <a:t> acid (GABA)</a:t>
            </a:r>
          </a:p>
          <a:p>
            <a:r>
              <a:rPr lang="en-US" dirty="0" err="1" smtClean="0"/>
              <a:t>Glycine</a:t>
            </a:r>
            <a:endParaRPr lang="en-US" dirty="0" smtClean="0"/>
          </a:p>
          <a:p>
            <a:r>
              <a:rPr lang="en-US" dirty="0" smtClean="0"/>
              <a:t>Glutamate</a:t>
            </a:r>
          </a:p>
          <a:p>
            <a:r>
              <a:rPr lang="en-US" dirty="0" err="1" smtClean="0"/>
              <a:t>Aspartate</a:t>
            </a:r>
            <a:endParaRPr lang="en-US" dirty="0" smtClean="0"/>
          </a:p>
          <a:p>
            <a:r>
              <a:rPr lang="en-US" dirty="0" smtClean="0"/>
              <a:t>Class IV</a:t>
            </a:r>
          </a:p>
          <a:p>
            <a:r>
              <a:rPr lang="en-US" dirty="0" smtClean="0"/>
              <a:t>Nitric oxide (NO)</a:t>
            </a:r>
          </a:p>
          <a:p>
            <a:r>
              <a:rPr lang="en-US" b="1" dirty="0" err="1" smtClean="0"/>
              <a:t>Neuropeptide</a:t>
            </a:r>
            <a:r>
              <a:rPr lang="en-US" b="1" dirty="0" smtClean="0"/>
              <a:t>, Slowly Acting Transmitters or Growth</a:t>
            </a:r>
          </a:p>
          <a:p>
            <a:r>
              <a:rPr lang="en-US" b="1" dirty="0" smtClean="0"/>
              <a:t>Factors</a:t>
            </a:r>
          </a:p>
          <a:p>
            <a:r>
              <a:rPr lang="en-US" dirty="0" smtClean="0"/>
              <a:t>Hypothalamic-releasing hormones</a:t>
            </a:r>
          </a:p>
          <a:p>
            <a:r>
              <a:rPr lang="en-US" sz="1200" dirty="0" err="1" smtClean="0"/>
              <a:t>Thyrotropin</a:t>
            </a:r>
            <a:r>
              <a:rPr lang="en-US" sz="1200" dirty="0" smtClean="0"/>
              <a:t>-releasing hormone</a:t>
            </a:r>
          </a:p>
          <a:p>
            <a:r>
              <a:rPr lang="en-US" sz="1200" dirty="0" smtClean="0"/>
              <a:t>Luteinizing hormone–releasing hormone</a:t>
            </a:r>
          </a:p>
          <a:p>
            <a:r>
              <a:rPr lang="en-US" sz="1200" dirty="0" err="1" smtClean="0"/>
              <a:t>Somatostatin</a:t>
            </a:r>
            <a:r>
              <a:rPr lang="en-US" sz="1200" dirty="0" smtClean="0"/>
              <a:t> (growth hormone inhibitory factor)</a:t>
            </a:r>
          </a:p>
          <a:p>
            <a:r>
              <a:rPr lang="en-US" sz="1200" dirty="0" smtClean="0"/>
              <a:t>Pituitary peptides</a:t>
            </a:r>
          </a:p>
          <a:p>
            <a:r>
              <a:rPr lang="en-US" sz="1200" dirty="0" err="1" smtClean="0"/>
              <a:t>Adrenocorticotropic</a:t>
            </a:r>
            <a:r>
              <a:rPr lang="en-US" sz="1200" dirty="0" smtClean="0"/>
              <a:t> hormone (ACTH)</a:t>
            </a:r>
          </a:p>
          <a:p>
            <a:r>
              <a:rPr lang="en-US" sz="1200" dirty="0" smtClean="0"/>
              <a:t>b-Endorphin</a:t>
            </a:r>
          </a:p>
          <a:p>
            <a:r>
              <a:rPr lang="en-US" sz="1200" dirty="0" smtClean="0"/>
              <a:t>a-</a:t>
            </a:r>
            <a:r>
              <a:rPr lang="en-US" sz="1200" dirty="0" err="1" smtClean="0"/>
              <a:t>Melanocyte</a:t>
            </a:r>
            <a:r>
              <a:rPr lang="en-US" sz="1200" dirty="0" smtClean="0"/>
              <a:t>-stimulating hormone</a:t>
            </a:r>
          </a:p>
          <a:p>
            <a:r>
              <a:rPr lang="en-US" sz="1200" dirty="0" err="1" smtClean="0"/>
              <a:t>Prolactin</a:t>
            </a:r>
            <a:endParaRPr lang="en-US" sz="1200" dirty="0" smtClean="0"/>
          </a:p>
          <a:p>
            <a:r>
              <a:rPr lang="en-US" sz="1200" dirty="0" smtClean="0"/>
              <a:t>Luteinizing hormone</a:t>
            </a:r>
          </a:p>
          <a:p>
            <a:r>
              <a:rPr lang="en-US" sz="1200" dirty="0" err="1" smtClean="0"/>
              <a:t>Thyrotropin</a:t>
            </a:r>
            <a:endParaRPr lang="en-US" sz="1200" dirty="0" smtClean="0"/>
          </a:p>
          <a:p>
            <a:r>
              <a:rPr lang="en-US" sz="1200" dirty="0" smtClean="0"/>
              <a:t>Growth hormone</a:t>
            </a:r>
          </a:p>
          <a:p>
            <a:r>
              <a:rPr lang="en-US" sz="1200" dirty="0" smtClean="0"/>
              <a:t>Vasopressin</a:t>
            </a:r>
          </a:p>
          <a:p>
            <a:r>
              <a:rPr lang="en-US" sz="1200" dirty="0" err="1" smtClean="0"/>
              <a:t>Oxytocin</a:t>
            </a:r>
            <a:endParaRPr lang="en-US" sz="1200" dirty="0" smtClean="0"/>
          </a:p>
          <a:p>
            <a:r>
              <a:rPr lang="en-US" sz="1200" dirty="0" smtClean="0"/>
              <a:t>Peptides that act on gut and brain</a:t>
            </a:r>
          </a:p>
          <a:p>
            <a:r>
              <a:rPr lang="en-US" sz="1200" dirty="0" err="1" smtClean="0"/>
              <a:t>Leucine</a:t>
            </a:r>
            <a:r>
              <a:rPr lang="en-US" sz="1200" dirty="0" smtClean="0"/>
              <a:t> </a:t>
            </a:r>
            <a:r>
              <a:rPr lang="en-US" sz="1200" dirty="0" err="1" smtClean="0"/>
              <a:t>enkephalin</a:t>
            </a:r>
            <a:endParaRPr lang="en-US" sz="1200" dirty="0" smtClean="0"/>
          </a:p>
          <a:p>
            <a:r>
              <a:rPr lang="en-US" sz="1200" dirty="0" err="1" smtClean="0"/>
              <a:t>Methionine</a:t>
            </a:r>
            <a:r>
              <a:rPr lang="en-US" sz="1200" dirty="0" smtClean="0"/>
              <a:t> </a:t>
            </a:r>
            <a:r>
              <a:rPr lang="en-US" sz="1200" dirty="0" err="1" smtClean="0"/>
              <a:t>enkephalin</a:t>
            </a:r>
            <a:endParaRPr lang="en-US" sz="1200" dirty="0" smtClean="0"/>
          </a:p>
          <a:p>
            <a:r>
              <a:rPr lang="en-US" sz="1200" dirty="0" smtClean="0"/>
              <a:t>Substance P</a:t>
            </a:r>
          </a:p>
          <a:p>
            <a:r>
              <a:rPr lang="en-US" sz="1200" dirty="0" err="1" smtClean="0"/>
              <a:t>Gastrin</a:t>
            </a:r>
            <a:endParaRPr lang="en-US" sz="1200" dirty="0" smtClean="0"/>
          </a:p>
          <a:p>
            <a:r>
              <a:rPr lang="en-US" sz="1200" dirty="0" err="1" smtClean="0"/>
              <a:t>Cholecystokinin</a:t>
            </a:r>
            <a:endParaRPr lang="en-US" sz="1200" dirty="0" smtClean="0"/>
          </a:p>
          <a:p>
            <a:r>
              <a:rPr lang="en-US" sz="1200" dirty="0" err="1" smtClean="0"/>
              <a:t>Vasoactive</a:t>
            </a:r>
            <a:r>
              <a:rPr lang="en-US" sz="1200" dirty="0" smtClean="0"/>
              <a:t> intestinal polypeptide (VIP)</a:t>
            </a:r>
          </a:p>
          <a:p>
            <a:r>
              <a:rPr lang="en-US" sz="1200" dirty="0" smtClean="0"/>
              <a:t>Nerve growth factor</a:t>
            </a:r>
          </a:p>
          <a:p>
            <a:r>
              <a:rPr lang="en-US" sz="1200" dirty="0" smtClean="0"/>
              <a:t>Brain-derived </a:t>
            </a:r>
            <a:r>
              <a:rPr lang="en-US" sz="1200" dirty="0" err="1" smtClean="0"/>
              <a:t>neurotropic</a:t>
            </a:r>
            <a:r>
              <a:rPr lang="en-US" sz="1200" dirty="0" smtClean="0"/>
              <a:t> factor</a:t>
            </a:r>
          </a:p>
          <a:p>
            <a:r>
              <a:rPr lang="en-US" sz="1200" dirty="0" err="1" smtClean="0"/>
              <a:t>Neurotensin</a:t>
            </a:r>
            <a:endParaRPr lang="en-US" sz="1200" dirty="0" smtClean="0"/>
          </a:p>
          <a:p>
            <a:r>
              <a:rPr lang="en-US" sz="1200" dirty="0" smtClean="0"/>
              <a:t>Insulin</a:t>
            </a:r>
          </a:p>
          <a:p>
            <a:r>
              <a:rPr lang="en-US" sz="1200" dirty="0" smtClean="0"/>
              <a:t>Glucagon</a:t>
            </a:r>
          </a:p>
          <a:p>
            <a:r>
              <a:rPr lang="en-US" dirty="0" smtClean="0"/>
              <a:t>From other tissues</a:t>
            </a:r>
          </a:p>
          <a:p>
            <a:r>
              <a:rPr lang="en-US" dirty="0" err="1" smtClean="0"/>
              <a:t>Angiotensin</a:t>
            </a:r>
            <a:r>
              <a:rPr lang="en-US" dirty="0" smtClean="0"/>
              <a:t> II</a:t>
            </a:r>
          </a:p>
          <a:p>
            <a:r>
              <a:rPr lang="en-US" dirty="0" err="1" smtClean="0"/>
              <a:t>Bradykinin</a:t>
            </a:r>
            <a:endParaRPr lang="en-US" dirty="0" smtClean="0"/>
          </a:p>
          <a:p>
            <a:r>
              <a:rPr lang="en-US" dirty="0" err="1" smtClean="0"/>
              <a:t>Carnosine</a:t>
            </a:r>
            <a:endParaRPr lang="en-US" dirty="0" smtClean="0"/>
          </a:p>
          <a:p>
            <a:r>
              <a:rPr lang="en-US" dirty="0" smtClean="0"/>
              <a:t>Sleep peptides</a:t>
            </a:r>
          </a:p>
          <a:p>
            <a:r>
              <a:rPr lang="en-US" dirty="0" err="1" smtClean="0"/>
              <a:t>Calcitonin</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A91EAD6-0981-4AB6-8FC9-55781395A920}" type="slidenum">
              <a:rPr lang="en-US" smtClean="0"/>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sensory fibers enter the spinal cord and synapse directly on motor neurons in that same segment, this connection underlies a simple </a:t>
            </a:r>
            <a:r>
              <a:rPr lang="en-US" b="1" dirty="0" smtClean="0"/>
              <a:t>segmental reflex</a:t>
            </a:r>
            <a:r>
              <a:rPr lang="en-US" dirty="0" smtClean="0"/>
              <a:t> or interaction. If the incoming fibers synapse with neurons in other spinal segments, they can participate in an </a:t>
            </a:r>
            <a:r>
              <a:rPr lang="en-US" b="1" dirty="0" err="1" smtClean="0"/>
              <a:t>intersegmental</a:t>
            </a:r>
            <a:r>
              <a:rPr lang="en-US" b="1" dirty="0" smtClean="0"/>
              <a:t> reflex</a:t>
            </a:r>
            <a:r>
              <a:rPr lang="en-US" dirty="0" smtClean="0"/>
              <a:t> or interaction. Finally, if the incoming signals travel </a:t>
            </a:r>
            <a:r>
              <a:rPr lang="en-US" dirty="0" err="1" smtClean="0"/>
              <a:t>rostrally</a:t>
            </a:r>
            <a:r>
              <a:rPr lang="en-US" dirty="0" smtClean="0"/>
              <a:t> to the brainstem before they synapse, they constitute a </a:t>
            </a:r>
            <a:r>
              <a:rPr lang="en-US" b="1" dirty="0" err="1" smtClean="0"/>
              <a:t>suprasegmental</a:t>
            </a:r>
            <a:r>
              <a:rPr lang="en-US" b="1" dirty="0" smtClean="0"/>
              <a:t> interaction</a:t>
            </a:r>
            <a:r>
              <a:rPr lang="en-US" dirty="0" smtClean="0"/>
              <a:t>. </a:t>
            </a:r>
            <a:endParaRPr lang="en-US" dirty="0"/>
          </a:p>
        </p:txBody>
      </p:sp>
      <p:sp>
        <p:nvSpPr>
          <p:cNvPr id="4" name="Slide Number Placeholder 3"/>
          <p:cNvSpPr>
            <a:spLocks noGrp="1"/>
          </p:cNvSpPr>
          <p:nvPr>
            <p:ph type="sldNum" sz="quarter" idx="10"/>
          </p:nvPr>
        </p:nvSpPr>
        <p:spPr/>
        <p:txBody>
          <a:bodyPr/>
          <a:lstStyle/>
          <a:p>
            <a:fld id="{91DD2B01-C0B2-4FEB-83CF-B63C9922A0E5}" type="slidenum">
              <a:rPr lang="en-US" smtClean="0"/>
              <a:pPr/>
              <a:t>11</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solidFill>
                  <a:srgbClr val="000000"/>
                </a:solidFill>
              </a:rPr>
              <a:t>Concerned with keeping body energy use low</a:t>
            </a:r>
          </a:p>
          <a:p>
            <a:r>
              <a:rPr lang="en-US" sz="1200" dirty="0" smtClean="0">
                <a:solidFill>
                  <a:srgbClr val="000000"/>
                </a:solidFill>
              </a:rPr>
              <a:t>Involves the </a:t>
            </a:r>
            <a:r>
              <a:rPr lang="en-US" sz="1200" b="1" dirty="0" smtClean="0">
                <a:solidFill>
                  <a:srgbClr val="000000"/>
                </a:solidFill>
              </a:rPr>
              <a:t>D </a:t>
            </a:r>
            <a:r>
              <a:rPr lang="en-US" sz="1200" dirty="0" smtClean="0">
                <a:solidFill>
                  <a:srgbClr val="000000"/>
                </a:solidFill>
              </a:rPr>
              <a:t>activities – digestion, defecation, and </a:t>
            </a:r>
            <a:r>
              <a:rPr lang="en-US" sz="1200" dirty="0" err="1" smtClean="0">
                <a:solidFill>
                  <a:srgbClr val="000000"/>
                </a:solidFill>
              </a:rPr>
              <a:t>diuresis</a:t>
            </a:r>
            <a:endParaRPr lang="en-US" sz="1200" dirty="0" smtClean="0">
              <a:solidFill>
                <a:srgbClr val="000000"/>
              </a:solidFill>
            </a:endParaRPr>
          </a:p>
          <a:p>
            <a:r>
              <a:rPr lang="en-US" dirty="0" smtClean="0"/>
              <a:t>TROPHO= NOURISHMENT   TROPIC= RELEASING</a:t>
            </a:r>
          </a:p>
          <a:p>
            <a:r>
              <a:rPr lang="en-US" sz="1200" dirty="0" smtClean="0">
                <a:solidFill>
                  <a:srgbClr val="FF0000"/>
                </a:solidFill>
              </a:rPr>
              <a:t>ANABOLIC= ASSIMILATION</a:t>
            </a:r>
            <a:endParaRPr lang="en-US" dirty="0" smtClean="0"/>
          </a:p>
          <a:p>
            <a:endParaRPr lang="en-US" dirty="0"/>
          </a:p>
        </p:txBody>
      </p:sp>
      <p:sp>
        <p:nvSpPr>
          <p:cNvPr id="4" name="Slide Number Placeholder 3"/>
          <p:cNvSpPr>
            <a:spLocks noGrp="1"/>
          </p:cNvSpPr>
          <p:nvPr>
            <p:ph type="sldNum" sz="quarter" idx="10"/>
          </p:nvPr>
        </p:nvSpPr>
        <p:spPr/>
        <p:txBody>
          <a:bodyPr/>
          <a:lstStyle/>
          <a:p>
            <a:fld id="{2F8017D1-AD03-4D12-AADE-65C69581C366}" type="slidenum">
              <a:rPr lang="en-US" smtClean="0"/>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PHYSIO-ANATOMY</a:t>
            </a:r>
            <a:endParaRPr lang="en-US" dirty="0"/>
          </a:p>
        </p:txBody>
      </p:sp>
      <p:sp>
        <p:nvSpPr>
          <p:cNvPr id="4" name="Slide Number Placeholder 3"/>
          <p:cNvSpPr>
            <a:spLocks noGrp="1"/>
          </p:cNvSpPr>
          <p:nvPr>
            <p:ph type="sldNum" sz="quarter" idx="10"/>
          </p:nvPr>
        </p:nvSpPr>
        <p:spPr/>
        <p:txBody>
          <a:bodyPr/>
          <a:lstStyle/>
          <a:p>
            <a:fld id="{B61E8BA1-D79C-4F3F-A3A4-51C275B33981}" type="slidenum">
              <a:rPr lang="en-GB" smtClean="0"/>
              <a:pPr/>
              <a:t>13</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6350"/>
            <a:ext cx="9140825" cy="6851650"/>
            <a:chOff x="0" y="4"/>
            <a:chExt cx="5758" cy="4316"/>
          </a:xfrm>
        </p:grpSpPr>
        <p:grpSp>
          <p:nvGrpSpPr>
            <p:cNvPr id="3" name="Group 3"/>
            <p:cNvGrpSpPr>
              <a:grpSpLocks/>
            </p:cNvGrpSpPr>
            <p:nvPr/>
          </p:nvGrpSpPr>
          <p:grpSpPr bwMode="auto">
            <a:xfrm>
              <a:off x="0" y="1161"/>
              <a:ext cx="5758" cy="3159"/>
              <a:chOff x="0" y="1161"/>
              <a:chExt cx="5758" cy="3159"/>
            </a:xfrm>
          </p:grpSpPr>
          <p:sp>
            <p:nvSpPr>
              <p:cNvPr id="16" name="Freeform 4"/>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pPr>
                  <a:defRPr/>
                </a:pPr>
                <a:endParaRPr lang="ar-SA">
                  <a:cs typeface="Arial" pitchFamily="34" charset="0"/>
                </a:endParaRPr>
              </a:p>
            </p:txBody>
          </p:sp>
          <p:sp>
            <p:nvSpPr>
              <p:cNvPr id="17" name="Freeform 5"/>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pPr>
                  <a:defRPr/>
                </a:pPr>
                <a:endParaRPr lang="ar-SA">
                  <a:cs typeface="Arial" pitchFamily="34" charset="0"/>
                </a:endParaRPr>
              </a:p>
            </p:txBody>
          </p:sp>
        </p:grpSp>
        <p:sp>
          <p:nvSpPr>
            <p:cNvPr id="6" name="Freeform 6"/>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defRPr/>
              </a:pPr>
              <a:endParaRPr lang="ar-SA">
                <a:cs typeface="Arial" pitchFamily="34" charset="0"/>
              </a:endParaRPr>
            </a:p>
          </p:txBody>
        </p:sp>
        <p:sp>
          <p:nvSpPr>
            <p:cNvPr id="7" name="Freeform 7"/>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pPr>
                <a:defRPr/>
              </a:pPr>
              <a:endParaRPr lang="ar-SA">
                <a:cs typeface="Arial" pitchFamily="34" charset="0"/>
              </a:endParaRPr>
            </a:p>
          </p:txBody>
        </p:sp>
        <p:sp>
          <p:nvSpPr>
            <p:cNvPr id="8" name="Freeform 8"/>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pPr>
                <a:defRPr/>
              </a:pPr>
              <a:endParaRPr lang="ar-SA">
                <a:cs typeface="Arial" pitchFamily="34" charset="0"/>
              </a:endParaRPr>
            </a:p>
          </p:txBody>
        </p:sp>
        <p:grpSp>
          <p:nvGrpSpPr>
            <p:cNvPr id="4" name="Group 9"/>
            <p:cNvGrpSpPr>
              <a:grpSpLocks/>
            </p:cNvGrpSpPr>
            <p:nvPr/>
          </p:nvGrpSpPr>
          <p:grpSpPr bwMode="auto">
            <a:xfrm>
              <a:off x="348" y="4"/>
              <a:ext cx="5410" cy="4316"/>
              <a:chOff x="348" y="4"/>
              <a:chExt cx="5410" cy="4316"/>
            </a:xfrm>
          </p:grpSpPr>
          <p:sp>
            <p:nvSpPr>
              <p:cNvPr id="10" name="Freeform 10"/>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pPr>
                  <a:defRPr/>
                </a:pPr>
                <a:endParaRPr lang="ar-SA">
                  <a:cs typeface="Arial" pitchFamily="34" charset="0"/>
                </a:endParaRPr>
              </a:p>
            </p:txBody>
          </p:sp>
          <p:sp>
            <p:nvSpPr>
              <p:cNvPr id="11" name="Freeform 11"/>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ar-SA">
                  <a:cs typeface="Arial" pitchFamily="34" charset="0"/>
                </a:endParaRPr>
              </a:p>
            </p:txBody>
          </p:sp>
          <p:sp>
            <p:nvSpPr>
              <p:cNvPr id="12" name="Freeform 12"/>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ar-SA">
                  <a:cs typeface="Arial" pitchFamily="34" charset="0"/>
                </a:endParaRPr>
              </a:p>
            </p:txBody>
          </p:sp>
          <p:sp>
            <p:nvSpPr>
              <p:cNvPr id="13" name="Freeform 13"/>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pPr>
                  <a:defRPr/>
                </a:pPr>
                <a:endParaRPr lang="ar-SA">
                  <a:cs typeface="Arial" pitchFamily="34" charset="0"/>
                </a:endParaRPr>
              </a:p>
            </p:txBody>
          </p:sp>
          <p:sp>
            <p:nvSpPr>
              <p:cNvPr id="14" name="Freeform 14"/>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pPr>
                  <a:defRPr/>
                </a:pPr>
                <a:endParaRPr lang="ar-SA">
                  <a:cs typeface="Arial" pitchFamily="34" charset="0"/>
                </a:endParaRPr>
              </a:p>
            </p:txBody>
          </p:sp>
          <p:sp>
            <p:nvSpPr>
              <p:cNvPr id="15" name="Freeform 15"/>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defRPr/>
                </a:pPr>
                <a:endParaRPr lang="ar-SA">
                  <a:cs typeface="Arial" pitchFamily="34" charset="0"/>
                </a:endParaRPr>
              </a:p>
            </p:txBody>
          </p:sp>
        </p:grpSp>
      </p:grpSp>
      <p:sp>
        <p:nvSpPr>
          <p:cNvPr id="6160" name="Rectangle 16"/>
          <p:cNvSpPr>
            <a:spLocks noGrp="1" noChangeArrowheads="1"/>
          </p:cNvSpPr>
          <p:nvPr>
            <p:ph type="ctrTitle" sz="quarter"/>
          </p:nvPr>
        </p:nvSpPr>
        <p:spPr>
          <a:xfrm>
            <a:off x="1066800" y="1997075"/>
            <a:ext cx="7086600" cy="1431925"/>
          </a:xfrm>
        </p:spPr>
        <p:txBody>
          <a:bodyPr anchor="b"/>
          <a:lstStyle>
            <a:lvl1pPr>
              <a:defRPr/>
            </a:lvl1pPr>
          </a:lstStyle>
          <a:p>
            <a:r>
              <a:rPr lang="en-US" smtClean="0"/>
              <a:t>Click to edit Master title style</a:t>
            </a:r>
            <a:endParaRPr lang="en-US"/>
          </a:p>
        </p:txBody>
      </p:sp>
      <p:sp>
        <p:nvSpPr>
          <p:cNvPr id="6161" name="Rectangle 17"/>
          <p:cNvSpPr>
            <a:spLocks noGrp="1" noChangeArrowheads="1"/>
          </p:cNvSpPr>
          <p:nvPr>
            <p:ph type="subTitle" sz="quarter" idx="1"/>
          </p:nvPr>
        </p:nvSpPr>
        <p:spPr>
          <a:xfrm>
            <a:off x="1066800" y="3886200"/>
            <a:ext cx="6400800" cy="1752600"/>
          </a:xfrm>
        </p:spPr>
        <p:txBody>
          <a:bodyPr/>
          <a:lstStyle>
            <a:lvl1pPr marL="0" indent="0">
              <a:buFont typeface="Wingdings" pitchFamily="2" charset="2"/>
              <a:buNone/>
              <a:defRPr/>
            </a:lvl1pPr>
          </a:lstStyle>
          <a:p>
            <a:r>
              <a:rPr lang="en-US" smtClean="0"/>
              <a:t>Click to edit Master subtitle style</a:t>
            </a:r>
            <a:endParaRPr lang="en-US"/>
          </a:p>
        </p:txBody>
      </p:sp>
      <p:sp>
        <p:nvSpPr>
          <p:cNvPr id="18" name="Rectangle 18"/>
          <p:cNvSpPr>
            <a:spLocks noGrp="1" noChangeArrowheads="1"/>
          </p:cNvSpPr>
          <p:nvPr>
            <p:ph type="dt" sz="quarter" idx="10"/>
          </p:nvPr>
        </p:nvSpPr>
        <p:spPr/>
        <p:txBody>
          <a:bodyPr/>
          <a:lstStyle>
            <a:lvl1pPr>
              <a:defRPr/>
            </a:lvl1pPr>
          </a:lstStyle>
          <a:p>
            <a:endParaRPr lang="en-US"/>
          </a:p>
        </p:txBody>
      </p:sp>
      <p:sp>
        <p:nvSpPr>
          <p:cNvPr id="19" name="Rectangle 19"/>
          <p:cNvSpPr>
            <a:spLocks noGrp="1" noChangeArrowheads="1"/>
          </p:cNvSpPr>
          <p:nvPr>
            <p:ph type="ftr" sz="quarter" idx="11"/>
          </p:nvPr>
        </p:nvSpPr>
        <p:spPr>
          <a:xfrm>
            <a:off x="3352800" y="6248400"/>
            <a:ext cx="2895600" cy="457200"/>
          </a:xfrm>
        </p:spPr>
        <p:txBody>
          <a:bodyPr/>
          <a:lstStyle>
            <a:lvl1pPr>
              <a:defRPr/>
            </a:lvl1pPr>
          </a:lstStyle>
          <a:p>
            <a:endParaRPr lang="en-US"/>
          </a:p>
        </p:txBody>
      </p:sp>
      <p:sp>
        <p:nvSpPr>
          <p:cNvPr id="20" name="Rectangle 20"/>
          <p:cNvSpPr>
            <a:spLocks noGrp="1" noChangeArrowheads="1"/>
          </p:cNvSpPr>
          <p:nvPr>
            <p:ph type="sldNum" sz="quarter" idx="12"/>
          </p:nvPr>
        </p:nvSpPr>
        <p:spPr/>
        <p:txBody>
          <a:bodyPr/>
          <a:lstStyle>
            <a:lvl1pPr>
              <a:defRPr/>
            </a:lvl1pPr>
          </a:lstStyle>
          <a:p>
            <a:fld id="{64462D96-E1F2-49F5-95DB-FF4DF5B5517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Rectangle 17"/>
          <p:cNvSpPr>
            <a:spLocks noGrp="1" noChangeArrowheads="1"/>
          </p:cNvSpPr>
          <p:nvPr>
            <p:ph type="dt" sz="half" idx="10"/>
          </p:nvPr>
        </p:nvSpPr>
        <p:spPr>
          <a:ln/>
        </p:spPr>
        <p:txBody>
          <a:bodyPr/>
          <a:lstStyle>
            <a:lvl1pPr>
              <a:defRPr/>
            </a:lvl1pPr>
          </a:lstStyle>
          <a:p>
            <a:endParaRPr lang="en-US"/>
          </a:p>
        </p:txBody>
      </p:sp>
      <p:sp>
        <p:nvSpPr>
          <p:cNvPr id="5" name="Rectangle 18"/>
          <p:cNvSpPr>
            <a:spLocks noGrp="1" noChangeArrowheads="1"/>
          </p:cNvSpPr>
          <p:nvPr>
            <p:ph type="ftr" sz="quarter" idx="11"/>
          </p:nvPr>
        </p:nvSpPr>
        <p:spPr>
          <a:ln/>
        </p:spPr>
        <p:txBody>
          <a:bodyPr/>
          <a:lstStyle>
            <a:lvl1pPr>
              <a:defRPr/>
            </a:lvl1pPr>
          </a:lstStyle>
          <a:p>
            <a:endParaRPr lang="en-US"/>
          </a:p>
        </p:txBody>
      </p:sp>
      <p:sp>
        <p:nvSpPr>
          <p:cNvPr id="6" name="Rectangle 19"/>
          <p:cNvSpPr>
            <a:spLocks noGrp="1" noChangeArrowheads="1"/>
          </p:cNvSpPr>
          <p:nvPr>
            <p:ph type="sldNum" sz="quarter" idx="12"/>
          </p:nvPr>
        </p:nvSpPr>
        <p:spPr>
          <a:ln/>
        </p:spPr>
        <p:txBody>
          <a:bodyPr/>
          <a:lstStyle>
            <a:lvl1pPr>
              <a:defRPr/>
            </a:lvl1pPr>
          </a:lstStyle>
          <a:p>
            <a:fld id="{09E4D655-F149-4E8F-A83E-28EEAAAE617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04800"/>
            <a:ext cx="1885950" cy="5791200"/>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1066800" y="304800"/>
            <a:ext cx="55054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Rectangle 17"/>
          <p:cNvSpPr>
            <a:spLocks noGrp="1" noChangeArrowheads="1"/>
          </p:cNvSpPr>
          <p:nvPr>
            <p:ph type="dt" sz="half" idx="10"/>
          </p:nvPr>
        </p:nvSpPr>
        <p:spPr>
          <a:ln/>
        </p:spPr>
        <p:txBody>
          <a:bodyPr/>
          <a:lstStyle>
            <a:lvl1pPr>
              <a:defRPr/>
            </a:lvl1pPr>
          </a:lstStyle>
          <a:p>
            <a:endParaRPr lang="en-US"/>
          </a:p>
        </p:txBody>
      </p:sp>
      <p:sp>
        <p:nvSpPr>
          <p:cNvPr id="5" name="Rectangle 18"/>
          <p:cNvSpPr>
            <a:spLocks noGrp="1" noChangeArrowheads="1"/>
          </p:cNvSpPr>
          <p:nvPr>
            <p:ph type="ftr" sz="quarter" idx="11"/>
          </p:nvPr>
        </p:nvSpPr>
        <p:spPr>
          <a:ln/>
        </p:spPr>
        <p:txBody>
          <a:bodyPr/>
          <a:lstStyle>
            <a:lvl1pPr>
              <a:defRPr/>
            </a:lvl1pPr>
          </a:lstStyle>
          <a:p>
            <a:endParaRPr lang="en-US"/>
          </a:p>
        </p:txBody>
      </p:sp>
      <p:sp>
        <p:nvSpPr>
          <p:cNvPr id="6" name="Rectangle 19"/>
          <p:cNvSpPr>
            <a:spLocks noGrp="1" noChangeArrowheads="1"/>
          </p:cNvSpPr>
          <p:nvPr>
            <p:ph type="sldNum" sz="quarter" idx="12"/>
          </p:nvPr>
        </p:nvSpPr>
        <p:spPr>
          <a:ln/>
        </p:spPr>
        <p:txBody>
          <a:bodyPr/>
          <a:lstStyle>
            <a:lvl1pPr>
              <a:defRPr/>
            </a:lvl1pPr>
          </a:lstStyle>
          <a:p>
            <a:fld id="{C7F97CC2-96E6-4C3B-B27E-697213B7241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ar-SA"/>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hart Placeholder 3"/>
          <p:cNvSpPr>
            <a:spLocks noGrp="1"/>
          </p:cNvSpPr>
          <p:nvPr>
            <p:ph type="chart" sz="half" idx="2"/>
          </p:nvPr>
        </p:nvSpPr>
        <p:spPr>
          <a:xfrm>
            <a:off x="4648200" y="1600200"/>
            <a:ext cx="4038600" cy="4525963"/>
          </a:xfrm>
          <a:prstGeom prst="rect">
            <a:avLst/>
          </a:prstGeom>
        </p:spPr>
        <p:txBody>
          <a:bodyPr/>
          <a:lstStyle/>
          <a:p>
            <a:pPr lvl="0"/>
            <a:endParaRPr lang="ar-SA" noProof="0" smtClean="0"/>
          </a:p>
        </p:txBody>
      </p:sp>
    </p:spTree>
  </p:cSld>
  <p:clrMapOvr>
    <a:masterClrMapping/>
  </p:clrMapOvr>
  <p:transition>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Rectangle 17"/>
          <p:cNvSpPr>
            <a:spLocks noGrp="1" noChangeArrowheads="1"/>
          </p:cNvSpPr>
          <p:nvPr>
            <p:ph type="dt" sz="half" idx="10"/>
          </p:nvPr>
        </p:nvSpPr>
        <p:spPr>
          <a:ln/>
        </p:spPr>
        <p:txBody>
          <a:bodyPr/>
          <a:lstStyle>
            <a:lvl1pPr>
              <a:defRPr/>
            </a:lvl1pPr>
          </a:lstStyle>
          <a:p>
            <a:endParaRPr lang="en-US"/>
          </a:p>
        </p:txBody>
      </p:sp>
      <p:sp>
        <p:nvSpPr>
          <p:cNvPr id="5" name="Rectangle 18"/>
          <p:cNvSpPr>
            <a:spLocks noGrp="1" noChangeArrowheads="1"/>
          </p:cNvSpPr>
          <p:nvPr>
            <p:ph type="ftr" sz="quarter" idx="11"/>
          </p:nvPr>
        </p:nvSpPr>
        <p:spPr>
          <a:ln/>
        </p:spPr>
        <p:txBody>
          <a:bodyPr/>
          <a:lstStyle>
            <a:lvl1pPr>
              <a:defRPr/>
            </a:lvl1pPr>
          </a:lstStyle>
          <a:p>
            <a:endParaRPr lang="en-US"/>
          </a:p>
        </p:txBody>
      </p:sp>
      <p:sp>
        <p:nvSpPr>
          <p:cNvPr id="6" name="Rectangle 19"/>
          <p:cNvSpPr>
            <a:spLocks noGrp="1" noChangeArrowheads="1"/>
          </p:cNvSpPr>
          <p:nvPr>
            <p:ph type="sldNum" sz="quarter" idx="12"/>
          </p:nvPr>
        </p:nvSpPr>
        <p:spPr>
          <a:ln/>
        </p:spPr>
        <p:txBody>
          <a:bodyPr/>
          <a:lstStyle>
            <a:lvl1pPr>
              <a:defRPr/>
            </a:lvl1pPr>
          </a:lstStyle>
          <a:p>
            <a:fld id="{2A693838-2BCB-4421-8F9E-B8B9436A6E7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7"/>
          <p:cNvSpPr>
            <a:spLocks noGrp="1" noChangeArrowheads="1"/>
          </p:cNvSpPr>
          <p:nvPr>
            <p:ph type="dt" sz="half" idx="10"/>
          </p:nvPr>
        </p:nvSpPr>
        <p:spPr>
          <a:ln/>
        </p:spPr>
        <p:txBody>
          <a:bodyPr/>
          <a:lstStyle>
            <a:lvl1pPr>
              <a:defRPr/>
            </a:lvl1pPr>
          </a:lstStyle>
          <a:p>
            <a:endParaRPr lang="en-US"/>
          </a:p>
        </p:txBody>
      </p:sp>
      <p:sp>
        <p:nvSpPr>
          <p:cNvPr id="5" name="Rectangle 18"/>
          <p:cNvSpPr>
            <a:spLocks noGrp="1" noChangeArrowheads="1"/>
          </p:cNvSpPr>
          <p:nvPr>
            <p:ph type="ftr" sz="quarter" idx="11"/>
          </p:nvPr>
        </p:nvSpPr>
        <p:spPr>
          <a:ln/>
        </p:spPr>
        <p:txBody>
          <a:bodyPr/>
          <a:lstStyle>
            <a:lvl1pPr>
              <a:defRPr/>
            </a:lvl1pPr>
          </a:lstStyle>
          <a:p>
            <a:endParaRPr lang="en-US"/>
          </a:p>
        </p:txBody>
      </p:sp>
      <p:sp>
        <p:nvSpPr>
          <p:cNvPr id="6" name="Rectangle 19"/>
          <p:cNvSpPr>
            <a:spLocks noGrp="1" noChangeArrowheads="1"/>
          </p:cNvSpPr>
          <p:nvPr>
            <p:ph type="sldNum" sz="quarter" idx="12"/>
          </p:nvPr>
        </p:nvSpPr>
        <p:spPr>
          <a:ln/>
        </p:spPr>
        <p:txBody>
          <a:bodyPr/>
          <a:lstStyle>
            <a:lvl1pPr>
              <a:defRPr/>
            </a:lvl1pPr>
          </a:lstStyle>
          <a:p>
            <a:fld id="{59AEF116-B002-4FB0-AAA6-22E0196E773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Rectangle 17"/>
          <p:cNvSpPr>
            <a:spLocks noGrp="1" noChangeArrowheads="1"/>
          </p:cNvSpPr>
          <p:nvPr>
            <p:ph type="dt" sz="half" idx="10"/>
          </p:nvPr>
        </p:nvSpPr>
        <p:spPr>
          <a:ln/>
        </p:spPr>
        <p:txBody>
          <a:bodyPr/>
          <a:lstStyle>
            <a:lvl1pPr>
              <a:defRPr/>
            </a:lvl1pPr>
          </a:lstStyle>
          <a:p>
            <a:endParaRPr lang="en-US"/>
          </a:p>
        </p:txBody>
      </p:sp>
      <p:sp>
        <p:nvSpPr>
          <p:cNvPr id="6" name="Rectangle 18"/>
          <p:cNvSpPr>
            <a:spLocks noGrp="1" noChangeArrowheads="1"/>
          </p:cNvSpPr>
          <p:nvPr>
            <p:ph type="ftr" sz="quarter" idx="11"/>
          </p:nvPr>
        </p:nvSpPr>
        <p:spPr>
          <a:ln/>
        </p:spPr>
        <p:txBody>
          <a:bodyPr/>
          <a:lstStyle>
            <a:lvl1pPr>
              <a:defRPr/>
            </a:lvl1pPr>
          </a:lstStyle>
          <a:p>
            <a:endParaRPr lang="en-US"/>
          </a:p>
        </p:txBody>
      </p:sp>
      <p:sp>
        <p:nvSpPr>
          <p:cNvPr id="7" name="Rectangle 19"/>
          <p:cNvSpPr>
            <a:spLocks noGrp="1" noChangeArrowheads="1"/>
          </p:cNvSpPr>
          <p:nvPr>
            <p:ph type="sldNum" sz="quarter" idx="12"/>
          </p:nvPr>
        </p:nvSpPr>
        <p:spPr>
          <a:ln/>
        </p:spPr>
        <p:txBody>
          <a:bodyPr/>
          <a:lstStyle>
            <a:lvl1pPr>
              <a:defRPr/>
            </a:lvl1pPr>
          </a:lstStyle>
          <a:p>
            <a:fld id="{C5FE146E-EBE5-40CC-AE06-044E5D1BACC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Rectangle 17"/>
          <p:cNvSpPr>
            <a:spLocks noGrp="1" noChangeArrowheads="1"/>
          </p:cNvSpPr>
          <p:nvPr>
            <p:ph type="dt" sz="half" idx="10"/>
          </p:nvPr>
        </p:nvSpPr>
        <p:spPr>
          <a:ln/>
        </p:spPr>
        <p:txBody>
          <a:bodyPr/>
          <a:lstStyle>
            <a:lvl1pPr>
              <a:defRPr/>
            </a:lvl1pPr>
          </a:lstStyle>
          <a:p>
            <a:endParaRPr lang="en-US"/>
          </a:p>
        </p:txBody>
      </p:sp>
      <p:sp>
        <p:nvSpPr>
          <p:cNvPr id="8" name="Rectangle 18"/>
          <p:cNvSpPr>
            <a:spLocks noGrp="1" noChangeArrowheads="1"/>
          </p:cNvSpPr>
          <p:nvPr>
            <p:ph type="ftr" sz="quarter" idx="11"/>
          </p:nvPr>
        </p:nvSpPr>
        <p:spPr>
          <a:ln/>
        </p:spPr>
        <p:txBody>
          <a:bodyPr/>
          <a:lstStyle>
            <a:lvl1pPr>
              <a:defRPr/>
            </a:lvl1pPr>
          </a:lstStyle>
          <a:p>
            <a:endParaRPr lang="en-US"/>
          </a:p>
        </p:txBody>
      </p:sp>
      <p:sp>
        <p:nvSpPr>
          <p:cNvPr id="9" name="Rectangle 19"/>
          <p:cNvSpPr>
            <a:spLocks noGrp="1" noChangeArrowheads="1"/>
          </p:cNvSpPr>
          <p:nvPr>
            <p:ph type="sldNum" sz="quarter" idx="12"/>
          </p:nvPr>
        </p:nvSpPr>
        <p:spPr>
          <a:ln/>
        </p:spPr>
        <p:txBody>
          <a:bodyPr/>
          <a:lstStyle>
            <a:lvl1pPr>
              <a:defRPr/>
            </a:lvl1pPr>
          </a:lstStyle>
          <a:p>
            <a:fld id="{3D7193E9-8631-4FD6-A027-97296A0543D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Rectangle 17"/>
          <p:cNvSpPr>
            <a:spLocks noGrp="1" noChangeArrowheads="1"/>
          </p:cNvSpPr>
          <p:nvPr>
            <p:ph type="dt" sz="half" idx="10"/>
          </p:nvPr>
        </p:nvSpPr>
        <p:spPr>
          <a:ln/>
        </p:spPr>
        <p:txBody>
          <a:bodyPr/>
          <a:lstStyle>
            <a:lvl1pPr>
              <a:defRPr/>
            </a:lvl1pPr>
          </a:lstStyle>
          <a:p>
            <a:endParaRPr lang="en-US"/>
          </a:p>
        </p:txBody>
      </p:sp>
      <p:sp>
        <p:nvSpPr>
          <p:cNvPr id="4" name="Rectangle 18"/>
          <p:cNvSpPr>
            <a:spLocks noGrp="1" noChangeArrowheads="1"/>
          </p:cNvSpPr>
          <p:nvPr>
            <p:ph type="ftr" sz="quarter" idx="11"/>
          </p:nvPr>
        </p:nvSpPr>
        <p:spPr>
          <a:ln/>
        </p:spPr>
        <p:txBody>
          <a:bodyPr/>
          <a:lstStyle>
            <a:lvl1pPr>
              <a:defRPr/>
            </a:lvl1pPr>
          </a:lstStyle>
          <a:p>
            <a:endParaRPr lang="en-US"/>
          </a:p>
        </p:txBody>
      </p:sp>
      <p:sp>
        <p:nvSpPr>
          <p:cNvPr id="5" name="Rectangle 19"/>
          <p:cNvSpPr>
            <a:spLocks noGrp="1" noChangeArrowheads="1"/>
          </p:cNvSpPr>
          <p:nvPr>
            <p:ph type="sldNum" sz="quarter" idx="12"/>
          </p:nvPr>
        </p:nvSpPr>
        <p:spPr>
          <a:ln/>
        </p:spPr>
        <p:txBody>
          <a:bodyPr/>
          <a:lstStyle>
            <a:lvl1pPr>
              <a:defRPr/>
            </a:lvl1pPr>
          </a:lstStyle>
          <a:p>
            <a:fld id="{47D9717F-4D9B-41F2-9A7C-2EFB0293200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endParaRPr lang="en-US"/>
          </a:p>
        </p:txBody>
      </p:sp>
      <p:sp>
        <p:nvSpPr>
          <p:cNvPr id="3" name="Rectangle 18"/>
          <p:cNvSpPr>
            <a:spLocks noGrp="1" noChangeArrowheads="1"/>
          </p:cNvSpPr>
          <p:nvPr>
            <p:ph type="ftr" sz="quarter" idx="11"/>
          </p:nvPr>
        </p:nvSpPr>
        <p:spPr>
          <a:ln/>
        </p:spPr>
        <p:txBody>
          <a:bodyPr/>
          <a:lstStyle>
            <a:lvl1pPr>
              <a:defRPr/>
            </a:lvl1pPr>
          </a:lstStyle>
          <a:p>
            <a:endParaRPr lang="en-US"/>
          </a:p>
        </p:txBody>
      </p:sp>
      <p:sp>
        <p:nvSpPr>
          <p:cNvPr id="4" name="Rectangle 19"/>
          <p:cNvSpPr>
            <a:spLocks noGrp="1" noChangeArrowheads="1"/>
          </p:cNvSpPr>
          <p:nvPr>
            <p:ph type="sldNum" sz="quarter" idx="12"/>
          </p:nvPr>
        </p:nvSpPr>
        <p:spPr>
          <a:ln/>
        </p:spPr>
        <p:txBody>
          <a:bodyPr/>
          <a:lstStyle>
            <a:lvl1pPr>
              <a:defRPr/>
            </a:lvl1pPr>
          </a:lstStyle>
          <a:p>
            <a:fld id="{5D2C1158-3EE6-4400-94BE-AC2BF34E90A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endParaRPr lang="en-US"/>
          </a:p>
        </p:txBody>
      </p:sp>
      <p:sp>
        <p:nvSpPr>
          <p:cNvPr id="6" name="Rectangle 18"/>
          <p:cNvSpPr>
            <a:spLocks noGrp="1" noChangeArrowheads="1"/>
          </p:cNvSpPr>
          <p:nvPr>
            <p:ph type="ftr" sz="quarter" idx="11"/>
          </p:nvPr>
        </p:nvSpPr>
        <p:spPr>
          <a:ln/>
        </p:spPr>
        <p:txBody>
          <a:bodyPr/>
          <a:lstStyle>
            <a:lvl1pPr>
              <a:defRPr/>
            </a:lvl1pPr>
          </a:lstStyle>
          <a:p>
            <a:endParaRPr lang="en-US"/>
          </a:p>
        </p:txBody>
      </p:sp>
      <p:sp>
        <p:nvSpPr>
          <p:cNvPr id="7" name="Rectangle 19"/>
          <p:cNvSpPr>
            <a:spLocks noGrp="1" noChangeArrowheads="1"/>
          </p:cNvSpPr>
          <p:nvPr>
            <p:ph type="sldNum" sz="quarter" idx="12"/>
          </p:nvPr>
        </p:nvSpPr>
        <p:spPr>
          <a:ln/>
        </p:spPr>
        <p:txBody>
          <a:bodyPr/>
          <a:lstStyle>
            <a:lvl1pPr>
              <a:defRPr/>
            </a:lvl1pPr>
          </a:lstStyle>
          <a:p>
            <a:fld id="{5529470B-6275-4CD9-9B28-E773EF66221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ar-S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endParaRPr lang="en-US"/>
          </a:p>
        </p:txBody>
      </p:sp>
      <p:sp>
        <p:nvSpPr>
          <p:cNvPr id="6" name="Rectangle 18"/>
          <p:cNvSpPr>
            <a:spLocks noGrp="1" noChangeArrowheads="1"/>
          </p:cNvSpPr>
          <p:nvPr>
            <p:ph type="ftr" sz="quarter" idx="11"/>
          </p:nvPr>
        </p:nvSpPr>
        <p:spPr>
          <a:ln/>
        </p:spPr>
        <p:txBody>
          <a:bodyPr/>
          <a:lstStyle>
            <a:lvl1pPr>
              <a:defRPr/>
            </a:lvl1pPr>
          </a:lstStyle>
          <a:p>
            <a:endParaRPr lang="en-US"/>
          </a:p>
        </p:txBody>
      </p:sp>
      <p:sp>
        <p:nvSpPr>
          <p:cNvPr id="7" name="Rectangle 19"/>
          <p:cNvSpPr>
            <a:spLocks noGrp="1" noChangeArrowheads="1"/>
          </p:cNvSpPr>
          <p:nvPr>
            <p:ph type="sldNum" sz="quarter" idx="12"/>
          </p:nvPr>
        </p:nvSpPr>
        <p:spPr>
          <a:ln/>
        </p:spPr>
        <p:txBody>
          <a:bodyPr/>
          <a:lstStyle>
            <a:lvl1pPr>
              <a:defRPr/>
            </a:lvl1pPr>
          </a:lstStyle>
          <a:p>
            <a:fld id="{37A602A5-57F5-4922-A069-B1A6363C53F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6350"/>
            <a:ext cx="9140825" cy="6851650"/>
            <a:chOff x="0" y="4"/>
            <a:chExt cx="5758" cy="4316"/>
          </a:xfrm>
        </p:grpSpPr>
        <p:sp>
          <p:nvSpPr>
            <p:cNvPr id="5123" name="Freeform 3"/>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pPr>
                <a:defRPr/>
              </a:pPr>
              <a:endParaRPr lang="ar-SA">
                <a:cs typeface="Arial" pitchFamily="34" charset="0"/>
              </a:endParaRPr>
            </a:p>
          </p:txBody>
        </p:sp>
        <p:sp>
          <p:nvSpPr>
            <p:cNvPr id="5124" name="Freeform 4"/>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pPr>
                <a:defRPr/>
              </a:pPr>
              <a:endParaRPr lang="ar-SA">
                <a:cs typeface="Arial" pitchFamily="34" charset="0"/>
              </a:endParaRPr>
            </a:p>
          </p:txBody>
        </p:sp>
        <p:grpSp>
          <p:nvGrpSpPr>
            <p:cNvPr id="3" name="Group 5"/>
            <p:cNvGrpSpPr>
              <a:grpSpLocks/>
            </p:cNvGrpSpPr>
            <p:nvPr userDrawn="1"/>
          </p:nvGrpSpPr>
          <p:grpSpPr bwMode="auto">
            <a:xfrm>
              <a:off x="0" y="4"/>
              <a:ext cx="5758" cy="4316"/>
              <a:chOff x="0" y="4"/>
              <a:chExt cx="5758" cy="4316"/>
            </a:xfrm>
          </p:grpSpPr>
          <p:sp>
            <p:nvSpPr>
              <p:cNvPr id="5126" name="Freeform 6"/>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pPr>
                  <a:defRPr/>
                </a:pPr>
                <a:endParaRPr lang="ar-SA">
                  <a:cs typeface="Arial" pitchFamily="34" charset="0"/>
                </a:endParaRPr>
              </a:p>
            </p:txBody>
          </p:sp>
          <p:sp>
            <p:nvSpPr>
              <p:cNvPr id="5127" name="Freeform 7"/>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ar-SA">
                  <a:cs typeface="Arial" pitchFamily="34" charset="0"/>
                </a:endParaRPr>
              </a:p>
            </p:txBody>
          </p:sp>
          <p:sp>
            <p:nvSpPr>
              <p:cNvPr id="5128" name="Freeform 8"/>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ar-SA">
                  <a:cs typeface="Arial" pitchFamily="34" charset="0"/>
                </a:endParaRPr>
              </a:p>
            </p:txBody>
          </p:sp>
          <p:sp>
            <p:nvSpPr>
              <p:cNvPr id="5129" name="Freeform 9"/>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pPr>
                  <a:defRPr/>
                </a:pPr>
                <a:endParaRPr lang="ar-SA">
                  <a:cs typeface="Arial" pitchFamily="34" charset="0"/>
                </a:endParaRPr>
              </a:p>
            </p:txBody>
          </p:sp>
          <p:sp>
            <p:nvSpPr>
              <p:cNvPr id="5130" name="Freeform 10"/>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pPr>
                  <a:defRPr/>
                </a:pPr>
                <a:endParaRPr lang="ar-SA">
                  <a:cs typeface="Arial" pitchFamily="34" charset="0"/>
                </a:endParaRPr>
              </a:p>
            </p:txBody>
          </p:sp>
          <p:sp>
            <p:nvSpPr>
              <p:cNvPr id="5131" name="Freeform 11"/>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defRPr/>
                </a:pPr>
                <a:endParaRPr lang="ar-SA">
                  <a:cs typeface="Arial" pitchFamily="34" charset="0"/>
                </a:endParaRPr>
              </a:p>
            </p:txBody>
          </p:sp>
          <p:sp>
            <p:nvSpPr>
              <p:cNvPr id="5132" name="Freeform 12"/>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pPr>
                  <a:defRPr/>
                </a:pPr>
                <a:endParaRPr lang="ar-SA">
                  <a:cs typeface="Arial" pitchFamily="34" charset="0"/>
                </a:endParaRPr>
              </a:p>
            </p:txBody>
          </p:sp>
          <p:sp>
            <p:nvSpPr>
              <p:cNvPr id="5133" name="Freeform 13"/>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pPr>
                  <a:defRPr/>
                </a:pPr>
                <a:endParaRPr lang="ar-SA">
                  <a:cs typeface="Arial" pitchFamily="34" charset="0"/>
                </a:endParaRPr>
              </a:p>
            </p:txBody>
          </p:sp>
          <p:sp>
            <p:nvSpPr>
              <p:cNvPr id="5134" name="Freeform 14"/>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defRPr/>
                </a:pPr>
                <a:endParaRPr lang="ar-SA">
                  <a:cs typeface="Arial" pitchFamily="34" charset="0"/>
                </a:endParaRPr>
              </a:p>
            </p:txBody>
          </p:sp>
        </p:grpSp>
      </p:grpSp>
      <p:sp>
        <p:nvSpPr>
          <p:cNvPr id="5135" name="Rectangle 15"/>
          <p:cNvSpPr>
            <a:spLocks noGrp="1" noChangeArrowheads="1"/>
          </p:cNvSpPr>
          <p:nvPr>
            <p:ph type="title"/>
          </p:nvPr>
        </p:nvSpPr>
        <p:spPr bwMode="auto">
          <a:xfrm>
            <a:off x="1066800" y="304800"/>
            <a:ext cx="7543800"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36" name="Rectangle 16"/>
          <p:cNvSpPr>
            <a:spLocks noGrp="1" noChangeArrowheads="1"/>
          </p:cNvSpPr>
          <p:nvPr>
            <p:ph type="body" idx="1"/>
          </p:nvPr>
        </p:nvSpPr>
        <p:spPr bwMode="auto">
          <a:xfrm>
            <a:off x="1066800" y="1981200"/>
            <a:ext cx="7543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37" name="Rectangle 17"/>
          <p:cNvSpPr>
            <a:spLocks noGrp="1" noChangeArrowheads="1"/>
          </p:cNvSpPr>
          <p:nvPr>
            <p:ph type="dt" sz="half" idx="2"/>
          </p:nvPr>
        </p:nvSpPr>
        <p:spPr bwMode="auto">
          <a:xfrm>
            <a:off x="1066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a:defRPr sz="1000">
                <a:effectLst>
                  <a:outerShdw blurRad="38100" dist="38100" dir="2700000" algn="tl">
                    <a:srgbClr val="000000"/>
                  </a:outerShdw>
                </a:effectLst>
                <a:cs typeface="Arial" pitchFamily="34" charset="0"/>
              </a:defRPr>
            </a:lvl1pPr>
          </a:lstStyle>
          <a:p>
            <a:endParaRPr lang="en-US"/>
          </a:p>
        </p:txBody>
      </p:sp>
      <p:sp>
        <p:nvSpPr>
          <p:cNvPr id="5138" name="Rectangle 18"/>
          <p:cNvSpPr>
            <a:spLocks noGrp="1" noChangeArrowheads="1"/>
          </p:cNvSpPr>
          <p:nvPr>
            <p:ph type="ftr" sz="quarter" idx="3"/>
          </p:nvPr>
        </p:nvSpPr>
        <p:spPr bwMode="auto">
          <a:xfrm>
            <a:off x="34290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a:defRPr sz="1000">
                <a:effectLst>
                  <a:outerShdw blurRad="38100" dist="38100" dir="2700000" algn="tl">
                    <a:srgbClr val="000000"/>
                  </a:outerShdw>
                </a:effectLst>
                <a:cs typeface="Arial" pitchFamily="34" charset="0"/>
              </a:defRPr>
            </a:lvl1pPr>
          </a:lstStyle>
          <a:p>
            <a:endParaRPr lang="en-US"/>
          </a:p>
        </p:txBody>
      </p:sp>
      <p:sp>
        <p:nvSpPr>
          <p:cNvPr id="5139" name="Rectangle 19"/>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0">
              <a:defRPr sz="1000">
                <a:effectLst>
                  <a:outerShdw blurRad="38100" dist="38100" dir="2700000" algn="tl">
                    <a:srgbClr val="000000"/>
                  </a:outerShdw>
                </a:effectLst>
                <a:cs typeface="Arial" pitchFamily="34" charset="0"/>
              </a:defRPr>
            </a:lvl1pPr>
          </a:lstStyle>
          <a:p>
            <a:fld id="{59883789-F15D-4C8F-BCCF-1B0B33302BDB}" type="slidenum">
              <a:rPr lang="en-US" smtClean="0"/>
              <a:pPr/>
              <a:t>‹#›</a:t>
            </a:fld>
            <a:endParaRPr lang="en-US"/>
          </a:p>
        </p:txBody>
      </p:sp>
    </p:spTree>
  </p:cSld>
  <p:clrMap bg1="dk2" tx1="lt1" bg2="dk1"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xStyles>
    <p:titleStyle>
      <a:lvl1pPr algn="l" rtl="1" eaLnBrk="1" fontAlgn="base" hangingPunct="1">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1"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pitchFamily="34" charset="0"/>
        </a:defRPr>
      </a:lvl2pPr>
      <a:lvl3pPr algn="l" rtl="1"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pitchFamily="34" charset="0"/>
        </a:defRPr>
      </a:lvl3pPr>
      <a:lvl4pPr algn="l" rtl="1"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pitchFamily="34" charset="0"/>
        </a:defRPr>
      </a:lvl4pPr>
      <a:lvl5pPr algn="l" rtl="1"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pitchFamily="34" charset="0"/>
        </a:defRPr>
      </a:lvl5pPr>
      <a:lvl6pPr marL="457200" algn="l" rtl="1"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pitchFamily="34" charset="0"/>
        </a:defRPr>
      </a:lvl6pPr>
      <a:lvl7pPr marL="914400" algn="l" rtl="1"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pitchFamily="34" charset="0"/>
        </a:defRPr>
      </a:lvl7pPr>
      <a:lvl8pPr marL="1371600" algn="l" rtl="1"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pitchFamily="34" charset="0"/>
        </a:defRPr>
      </a:lvl8pPr>
      <a:lvl9pPr marL="1828800" algn="l" rtl="1"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pitchFamily="34" charset="0"/>
        </a:defRPr>
      </a:lvl9pPr>
    </p:titleStyle>
    <p:bodyStyle>
      <a:lvl1pPr marL="342900" indent="-342900" algn="r" rtl="1" eaLnBrk="1" fontAlgn="base" hangingPunct="1">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r" rtl="1" eaLnBrk="1" fontAlgn="base" hangingPunct="1">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r" rtl="1" eaLnBrk="1" fontAlgn="base" hangingPunct="1">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r" rtl="1" eaLnBrk="1" fontAlgn="base" hangingPunct="1">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cs typeface="+mn-cs"/>
        </a:defRPr>
      </a:lvl4pPr>
      <a:lvl5pPr marL="2057400" indent="-228600" algn="r" rtl="1"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r" rtl="1"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r" rtl="1"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r" rtl="1"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r" rtl="1"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8.gif"/><Relationship Id="rId5" Type="http://schemas.openxmlformats.org/officeDocument/2006/relationships/oleObject" Target="../embeddings/oleObject1.bin"/><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3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066800" y="1219200"/>
            <a:ext cx="6858000" cy="575550"/>
          </a:xfrm>
        </p:spPr>
        <p:txBody>
          <a:bodyPr/>
          <a:lstStyle/>
          <a:p>
            <a:pPr algn="l" rtl="1"/>
            <a:r>
              <a:rPr lang="en-GB" b="1" dirty="0" smtClean="0"/>
              <a:t/>
            </a:r>
            <a:br>
              <a:rPr lang="en-GB" b="1"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endParaRPr lang="en-GB" dirty="0"/>
          </a:p>
        </p:txBody>
      </p:sp>
      <p:sp>
        <p:nvSpPr>
          <p:cNvPr id="3" name="Subtitle 2"/>
          <p:cNvSpPr>
            <a:spLocks noGrp="1"/>
          </p:cNvSpPr>
          <p:nvPr>
            <p:ph type="subTitle" sz="quarter" idx="1"/>
          </p:nvPr>
        </p:nvSpPr>
        <p:spPr>
          <a:xfrm>
            <a:off x="1828800" y="4191000"/>
            <a:ext cx="6858000" cy="390884"/>
          </a:xfrm>
        </p:spPr>
        <p:txBody>
          <a:bodyPr/>
          <a:lstStyle/>
          <a:p>
            <a:pPr algn="ctr" rtl="0"/>
            <a:r>
              <a:rPr lang="en-GB" b="1" dirty="0" smtClean="0">
                <a:solidFill>
                  <a:schemeClr val="tx1"/>
                </a:solidFill>
                <a:cs typeface="+mj-cs"/>
              </a:rPr>
              <a:t> BY DR QAZI IMTIAZ</a:t>
            </a:r>
            <a:endParaRPr lang="en-GB" b="1" dirty="0">
              <a:solidFill>
                <a:schemeClr val="tx1"/>
              </a:solidFill>
              <a:cs typeface="+mj-cs"/>
            </a:endParaRPr>
          </a:p>
        </p:txBody>
      </p:sp>
      <p:sp>
        <p:nvSpPr>
          <p:cNvPr id="4" name="Rectangle 3"/>
          <p:cNvSpPr/>
          <p:nvPr/>
        </p:nvSpPr>
        <p:spPr>
          <a:xfrm>
            <a:off x="1295400" y="609600"/>
            <a:ext cx="7162800" cy="3108543"/>
          </a:xfrm>
          <a:prstGeom prst="rect">
            <a:avLst/>
          </a:prstGeom>
        </p:spPr>
        <p:txBody>
          <a:bodyPr wrap="square">
            <a:spAutoFit/>
          </a:bodyPr>
          <a:lstStyle/>
          <a:p>
            <a:pPr algn="ctr">
              <a:defRPr/>
            </a:pPr>
            <a:endParaRPr lang="en-GB" b="1" dirty="0" smtClean="0">
              <a:solidFill>
                <a:srgbClr val="00FFFF"/>
              </a:solidFill>
              <a:latin typeface="OUP Argo" pitchFamily="34" charset="0"/>
            </a:endParaRPr>
          </a:p>
          <a:p>
            <a:pPr algn="ctr">
              <a:defRPr/>
            </a:pPr>
            <a:r>
              <a:rPr lang="en-GB" sz="3200" b="1" dirty="0" smtClean="0"/>
              <a:t>Organization of ANS</a:t>
            </a:r>
            <a:endParaRPr lang="en-GB" sz="3200" b="1" dirty="0" smtClean="0">
              <a:solidFill>
                <a:srgbClr val="00FFFF"/>
              </a:solidFill>
              <a:latin typeface="OUP Argo" pitchFamily="34" charset="0"/>
            </a:endParaRPr>
          </a:p>
          <a:p>
            <a:pPr algn="ctr">
              <a:defRPr/>
            </a:pPr>
            <a:endParaRPr lang="en-GB" sz="3200" b="1" dirty="0" smtClean="0">
              <a:solidFill>
                <a:srgbClr val="00FFFF"/>
              </a:solidFill>
              <a:latin typeface="OUP Argo" pitchFamily="34" charset="0"/>
            </a:endParaRPr>
          </a:p>
          <a:p>
            <a:pPr algn="ctr">
              <a:defRPr/>
            </a:pPr>
            <a:r>
              <a:rPr lang="en-GB" sz="3200" b="1" dirty="0" smtClean="0">
                <a:solidFill>
                  <a:srgbClr val="00FFFF"/>
                </a:solidFill>
                <a:latin typeface="OUP Argo" pitchFamily="34" charset="0"/>
              </a:rPr>
              <a:t>CHOLINERGIC</a:t>
            </a:r>
          </a:p>
          <a:p>
            <a:pPr algn="ctr">
              <a:defRPr/>
            </a:pPr>
            <a:r>
              <a:rPr lang="en-GB" sz="3200" b="1" dirty="0" smtClean="0">
                <a:solidFill>
                  <a:srgbClr val="00FFFF"/>
                </a:solidFill>
                <a:latin typeface="OUP Argo" pitchFamily="34" charset="0"/>
              </a:rPr>
              <a:t>NERVOUS</a:t>
            </a:r>
          </a:p>
          <a:p>
            <a:pPr algn="ctr">
              <a:defRPr/>
            </a:pPr>
            <a:r>
              <a:rPr lang="en-GB" sz="3200" b="1" dirty="0" smtClean="0">
                <a:solidFill>
                  <a:srgbClr val="00FFFF"/>
                </a:solidFill>
                <a:latin typeface="OUP Argo" pitchFamily="34" charset="0"/>
              </a:rPr>
              <a:t>SYSTEM</a:t>
            </a:r>
          </a:p>
          <a:p>
            <a:pPr algn="ctr">
              <a:defRPr/>
            </a:pPr>
            <a:endParaRPr lang="en-GB" dirty="0">
              <a:latin typeface="OUP Argo"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3" name="Table 2"/>
          <p:cNvGraphicFramePr>
            <a:graphicFrameLocks noGrp="1"/>
          </p:cNvGraphicFramePr>
          <p:nvPr/>
        </p:nvGraphicFramePr>
        <p:xfrm>
          <a:off x="1" y="0"/>
          <a:ext cx="9143999" cy="13807440"/>
        </p:xfrm>
        <a:graphic>
          <a:graphicData uri="http://schemas.openxmlformats.org/drawingml/2006/table">
            <a:tbl>
              <a:tblPr firstRow="1" bandRow="1">
                <a:tableStyleId>{5C22544A-7EE6-4342-B048-85BDC9FD1C3A}</a:tableStyleId>
              </a:tblPr>
              <a:tblGrid>
                <a:gridCol w="1741714"/>
                <a:gridCol w="283030"/>
                <a:gridCol w="760315"/>
                <a:gridCol w="1271788"/>
                <a:gridCol w="1271788"/>
                <a:gridCol w="1271788"/>
                <a:gridCol w="1271788"/>
                <a:gridCol w="1271788"/>
              </a:tblGrid>
              <a:tr h="573342">
                <a:tc gridSpan="2">
                  <a:txBody>
                    <a:bodyPr/>
                    <a:lstStyle/>
                    <a:p>
                      <a:pPr algn="l"/>
                      <a:r>
                        <a:rPr lang="en-US" dirty="0"/>
                        <a:t> </a:t>
                      </a:r>
                    </a:p>
                  </a:txBody>
                  <a:tcPr marL="47625" marR="47625" marT="47625" marB="47625" anchor="b"/>
                </a:tc>
                <a:tc hMerge="1">
                  <a:txBody>
                    <a:bodyPr/>
                    <a:lstStyle/>
                    <a:p>
                      <a:pPr algn="ctr"/>
                      <a:endParaRPr lang="en-US" dirty="0"/>
                    </a:p>
                  </a:txBody>
                  <a:tcPr marL="47625" marR="47625" marT="47625" marB="47625" anchor="b"/>
                </a:tc>
                <a:tc>
                  <a:txBody>
                    <a:bodyPr/>
                    <a:lstStyle/>
                    <a:p>
                      <a:pPr algn="ctr"/>
                      <a:r>
                        <a:rPr lang="en-US" b="1" dirty="0"/>
                        <a:t>CNS Neurons</a:t>
                      </a:r>
                      <a:endParaRPr lang="en-US" dirty="0"/>
                    </a:p>
                  </a:txBody>
                  <a:tcPr marL="47625" marR="47625" marT="47625" marB="47625" anchor="b"/>
                </a:tc>
                <a:tc>
                  <a:txBody>
                    <a:bodyPr/>
                    <a:lstStyle/>
                    <a:p>
                      <a:pPr algn="ctr"/>
                      <a:r>
                        <a:rPr lang="en-US" b="1" dirty="0" err="1"/>
                        <a:t>Preganglionic</a:t>
                      </a:r>
                      <a:r>
                        <a:rPr lang="en-US" b="1" dirty="0"/>
                        <a:t> Autonomic</a:t>
                      </a:r>
                      <a:endParaRPr lang="en-US" dirty="0"/>
                    </a:p>
                  </a:txBody>
                  <a:tcPr marL="47625" marR="47625" marT="47625" marB="47625" anchor="b"/>
                </a:tc>
                <a:tc>
                  <a:txBody>
                    <a:bodyPr/>
                    <a:lstStyle/>
                    <a:p>
                      <a:pPr algn="ctr"/>
                      <a:r>
                        <a:rPr lang="en-US" b="1" dirty="0"/>
                        <a:t>Postganglionic Autonomic</a:t>
                      </a:r>
                      <a:endParaRPr lang="en-US" dirty="0"/>
                    </a:p>
                  </a:txBody>
                  <a:tcPr marL="47625" marR="47625" marT="47625" marB="47625" anchor="b"/>
                </a:tc>
                <a:tc>
                  <a:txBody>
                    <a:bodyPr/>
                    <a:lstStyle/>
                    <a:p>
                      <a:pPr algn="ctr"/>
                      <a:r>
                        <a:rPr lang="en-US" b="1" dirty="0"/>
                        <a:t>Visceral Afferent</a:t>
                      </a:r>
                      <a:endParaRPr lang="en-US" dirty="0"/>
                    </a:p>
                  </a:txBody>
                  <a:tcPr marL="47625" marR="47625" marT="47625" marB="47625" anchor="b"/>
                </a:tc>
                <a:tc>
                  <a:txBody>
                    <a:bodyPr/>
                    <a:lstStyle/>
                    <a:p>
                      <a:pPr algn="ctr"/>
                      <a:r>
                        <a:rPr lang="en-US" b="1" dirty="0"/>
                        <a:t>Ganglion </a:t>
                      </a:r>
                      <a:r>
                        <a:rPr lang="en-US" b="1" dirty="0" err="1"/>
                        <a:t>Interneurons</a:t>
                      </a:r>
                      <a:endParaRPr lang="en-US" dirty="0"/>
                    </a:p>
                  </a:txBody>
                  <a:tcPr marL="47625" marR="47625" marT="47625" marB="47625" anchor="b"/>
                </a:tc>
                <a:tc>
                  <a:txBody>
                    <a:bodyPr/>
                    <a:lstStyle/>
                    <a:p>
                      <a:pPr algn="ctr"/>
                      <a:r>
                        <a:rPr lang="en-US" b="1" dirty="0"/>
                        <a:t>Enteric Neurons</a:t>
                      </a:r>
                      <a:endParaRPr lang="en-US" dirty="0"/>
                    </a:p>
                  </a:txBody>
                  <a:tcPr marL="47625" marR="47625" marT="47625" marB="47625" anchor="b"/>
                </a:tc>
              </a:tr>
              <a:tr h="230764">
                <a:tc gridSpan="2">
                  <a:txBody>
                    <a:bodyPr/>
                    <a:lstStyle/>
                    <a:p>
                      <a:pPr algn="l"/>
                      <a:r>
                        <a:rPr lang="en-US" b="1" dirty="0" smtClean="0">
                          <a:solidFill>
                            <a:srgbClr val="FF0000"/>
                          </a:solidFill>
                        </a:rPr>
                        <a:t>1 .  Acetylcholine</a:t>
                      </a:r>
                      <a:endParaRPr lang="en-US" b="1" dirty="0">
                        <a:solidFill>
                          <a:srgbClr val="FF0000"/>
                        </a:solidFill>
                      </a:endParaRPr>
                    </a:p>
                  </a:txBody>
                  <a:tcPr marL="47625" marR="47625" marT="47625" marB="47625"/>
                </a:tc>
                <a:tc hMerge="1">
                  <a:txBody>
                    <a:bodyPr/>
                    <a:lstStyle/>
                    <a:p>
                      <a:pPr algn="l"/>
                      <a:endParaRPr lang="en-US"/>
                    </a:p>
                  </a:txBody>
                  <a:tcPr marL="47625" marR="47625" marT="47625" marB="47625"/>
                </a:tc>
                <a:tc>
                  <a:txBody>
                    <a:bodyPr/>
                    <a:lstStyle/>
                    <a:p>
                      <a:pPr algn="l"/>
                      <a:r>
                        <a:rPr lang="en-US"/>
                        <a:t> </a:t>
                      </a:r>
                    </a:p>
                  </a:txBody>
                  <a:tcPr marL="47625" marR="47625" marT="47625" marB="47625"/>
                </a:tc>
                <a:tc>
                  <a:txBody>
                    <a:bodyPr/>
                    <a:lstStyle/>
                    <a:p>
                      <a:pPr algn="l"/>
                      <a:r>
                        <a:rPr lang="en-US"/>
                        <a:t>X</a:t>
                      </a:r>
                    </a:p>
                  </a:txBody>
                  <a:tcPr marL="47625" marR="47625" marT="47625" marB="47625"/>
                </a:tc>
                <a:tc>
                  <a:txBody>
                    <a:bodyPr/>
                    <a:lstStyle/>
                    <a:p>
                      <a:pPr algn="l"/>
                      <a:r>
                        <a:rPr lang="en-US"/>
                        <a:t>X</a:t>
                      </a:r>
                    </a:p>
                  </a:txBody>
                  <a:tcPr marL="47625" marR="47625" marT="47625" marB="47625"/>
                </a:tc>
                <a:tc gridSpan="3">
                  <a:txBody>
                    <a:bodyPr/>
                    <a:lstStyle/>
                    <a:p>
                      <a:pPr algn="l"/>
                      <a:endParaRPr lang="en-US" dirty="0"/>
                    </a:p>
                  </a:txBody>
                  <a:tcPr marL="47625" marR="47625" marT="47625" marB="47625"/>
                </a:tc>
                <a:tc hMerge="1">
                  <a:txBody>
                    <a:bodyPr/>
                    <a:lstStyle/>
                    <a:p>
                      <a:pPr algn="l"/>
                      <a:endParaRPr lang="en-US" dirty="0"/>
                    </a:p>
                  </a:txBody>
                  <a:tcPr marL="47625" marR="47625" marT="47625" marB="47625"/>
                </a:tc>
                <a:tc hMerge="1">
                  <a:txBody>
                    <a:bodyPr/>
                    <a:lstStyle/>
                    <a:p>
                      <a:pPr algn="l"/>
                      <a:endParaRPr lang="en-US" dirty="0"/>
                    </a:p>
                  </a:txBody>
                  <a:tcPr marL="47625" marR="47625" marT="47625" marB="47625"/>
                </a:tc>
              </a:tr>
              <a:tr h="230764">
                <a:tc gridSpan="2">
                  <a:txBody>
                    <a:bodyPr/>
                    <a:lstStyle/>
                    <a:p>
                      <a:pPr algn="l"/>
                      <a:r>
                        <a:rPr lang="en-US" b="1" dirty="0" smtClean="0">
                          <a:solidFill>
                            <a:srgbClr val="FF0000"/>
                          </a:solidFill>
                        </a:rPr>
                        <a:t>2.   Monoamines</a:t>
                      </a:r>
                      <a:endParaRPr lang="en-US" b="1" dirty="0">
                        <a:solidFill>
                          <a:srgbClr val="FF0000"/>
                        </a:solidFill>
                      </a:endParaRPr>
                    </a:p>
                  </a:txBody>
                  <a:tcPr marL="47625" marR="47625" marT="47625" marB="47625"/>
                </a:tc>
                <a:tc hMerge="1">
                  <a:txBody>
                    <a:bodyPr/>
                    <a:lstStyle/>
                    <a:p>
                      <a:pPr algn="l"/>
                      <a:endParaRPr lang="en-US" dirty="0"/>
                    </a:p>
                  </a:txBody>
                  <a:tcPr marL="47625" marR="47625" marT="47625" marB="47625"/>
                </a:tc>
                <a:tc gridSpan="6">
                  <a:txBody>
                    <a:bodyPr/>
                    <a:lstStyle/>
                    <a:p>
                      <a:pPr algn="l"/>
                      <a:r>
                        <a:rPr lang="en-US" dirty="0"/>
                        <a:t> </a:t>
                      </a:r>
                    </a:p>
                  </a:txBody>
                  <a:tcPr marL="47625" marR="47625" marT="47625" marB="47625"/>
                </a:tc>
                <a:tc hMerge="1">
                  <a:txBody>
                    <a:bodyPr/>
                    <a:lstStyle/>
                    <a:p>
                      <a:pPr algn="l"/>
                      <a:endParaRPr lang="en-US" dirty="0"/>
                    </a:p>
                  </a:txBody>
                  <a:tcPr marL="47625" marR="47625" marT="47625" marB="47625"/>
                </a:tc>
                <a:tc hMerge="1">
                  <a:txBody>
                    <a:bodyPr/>
                    <a:lstStyle/>
                    <a:p>
                      <a:pPr algn="l"/>
                      <a:endParaRPr lang="en-US" dirty="0"/>
                    </a:p>
                  </a:txBody>
                  <a:tcPr marL="47625" marR="47625" marT="47625" marB="47625"/>
                </a:tc>
                <a:tc hMerge="1">
                  <a:txBody>
                    <a:bodyPr/>
                    <a:lstStyle/>
                    <a:p>
                      <a:pPr algn="l"/>
                      <a:endParaRPr lang="en-US" dirty="0"/>
                    </a:p>
                  </a:txBody>
                  <a:tcPr marL="47625" marR="47625" marT="47625" marB="47625"/>
                </a:tc>
                <a:tc hMerge="1">
                  <a:txBody>
                    <a:bodyPr/>
                    <a:lstStyle/>
                    <a:p>
                      <a:pPr algn="l"/>
                      <a:endParaRPr lang="en-US" dirty="0"/>
                    </a:p>
                  </a:txBody>
                  <a:tcPr marL="47625" marR="47625" marT="47625" marB="47625"/>
                </a:tc>
                <a:tc hMerge="1">
                  <a:txBody>
                    <a:bodyPr/>
                    <a:lstStyle/>
                    <a:p>
                      <a:pPr algn="l"/>
                      <a:endParaRPr lang="en-US" dirty="0"/>
                    </a:p>
                  </a:txBody>
                  <a:tcPr marL="47625" marR="47625" marT="47625" marB="47625"/>
                </a:tc>
              </a:tr>
              <a:tr h="230764">
                <a:tc gridSpan="2">
                  <a:txBody>
                    <a:bodyPr/>
                    <a:lstStyle/>
                    <a:p>
                      <a:pPr algn="l"/>
                      <a:r>
                        <a:rPr lang="en-US" dirty="0"/>
                        <a:t>  </a:t>
                      </a:r>
                      <a:r>
                        <a:rPr lang="en-US" dirty="0" err="1"/>
                        <a:t>Norepinephrine</a:t>
                      </a:r>
                      <a:endParaRPr lang="en-US" dirty="0"/>
                    </a:p>
                  </a:txBody>
                  <a:tcPr marL="47625" marR="47625" marT="47625" marB="47625"/>
                </a:tc>
                <a:tc hMerge="1">
                  <a:txBody>
                    <a:bodyPr/>
                    <a:lstStyle/>
                    <a:p>
                      <a:pPr algn="l"/>
                      <a:endParaRPr lang="en-US"/>
                    </a:p>
                  </a:txBody>
                  <a:tcPr marL="47625" marR="47625" marT="47625" marB="47625"/>
                </a:tc>
                <a:tc>
                  <a:txBody>
                    <a:bodyPr/>
                    <a:lstStyle/>
                    <a:p>
                      <a:pPr algn="ctr"/>
                      <a:r>
                        <a:rPr lang="en-US" dirty="0"/>
                        <a:t>X</a:t>
                      </a:r>
                    </a:p>
                  </a:txBody>
                  <a:tcPr marL="47625" marR="47625" marT="47625" marB="47625"/>
                </a:tc>
                <a:tc>
                  <a:txBody>
                    <a:bodyPr/>
                    <a:lstStyle/>
                    <a:p>
                      <a:pPr algn="l"/>
                      <a:r>
                        <a:rPr lang="en-US"/>
                        <a:t> </a:t>
                      </a:r>
                    </a:p>
                  </a:txBody>
                  <a:tcPr marL="47625" marR="47625" marT="47625" marB="47625"/>
                </a:tc>
                <a:tc>
                  <a:txBody>
                    <a:bodyPr/>
                    <a:lstStyle/>
                    <a:p>
                      <a:pPr algn="l"/>
                      <a:r>
                        <a:rPr lang="en-US"/>
                        <a:t>X</a:t>
                      </a:r>
                    </a:p>
                  </a:txBody>
                  <a:tcPr marL="47625" marR="47625" marT="47625" marB="47625"/>
                </a:tc>
                <a:tc gridSpan="2">
                  <a:txBody>
                    <a:bodyPr/>
                    <a:lstStyle/>
                    <a:p>
                      <a:pPr algn="l"/>
                      <a:endParaRPr lang="en-US" dirty="0"/>
                    </a:p>
                  </a:txBody>
                  <a:tcPr marL="47625" marR="47625" marT="47625" marB="47625"/>
                </a:tc>
                <a:tc hMerge="1">
                  <a:txBody>
                    <a:bodyPr/>
                    <a:lstStyle/>
                    <a:p>
                      <a:pPr algn="l"/>
                      <a:endParaRPr lang="en-US" dirty="0"/>
                    </a:p>
                  </a:txBody>
                  <a:tcPr marL="47625" marR="47625" marT="47625" marB="47625"/>
                </a:tc>
                <a:tc>
                  <a:txBody>
                    <a:bodyPr/>
                    <a:lstStyle/>
                    <a:p>
                      <a:pPr algn="l"/>
                      <a:r>
                        <a:rPr lang="en-US"/>
                        <a:t>X</a:t>
                      </a:r>
                    </a:p>
                  </a:txBody>
                  <a:tcPr marL="47625" marR="47625" marT="47625" marB="47625"/>
                </a:tc>
              </a:tr>
              <a:tr h="230764">
                <a:tc gridSpan="2">
                  <a:txBody>
                    <a:bodyPr/>
                    <a:lstStyle/>
                    <a:p>
                      <a:pPr algn="l"/>
                      <a:r>
                        <a:rPr lang="en-US" dirty="0"/>
                        <a:t>  Epinephrine</a:t>
                      </a:r>
                    </a:p>
                  </a:txBody>
                  <a:tcPr marL="47625" marR="47625" marT="47625" marB="47625"/>
                </a:tc>
                <a:tc hMerge="1">
                  <a:txBody>
                    <a:bodyPr/>
                    <a:lstStyle/>
                    <a:p>
                      <a:pPr algn="l"/>
                      <a:endParaRPr lang="en-US" dirty="0"/>
                    </a:p>
                  </a:txBody>
                  <a:tcPr marL="47625" marR="47625" marT="47625" marB="47625"/>
                </a:tc>
                <a:tc gridSpan="6">
                  <a:txBody>
                    <a:bodyPr/>
                    <a:lstStyle/>
                    <a:p>
                      <a:pPr algn="ctr"/>
                      <a:r>
                        <a:rPr lang="en-US" dirty="0"/>
                        <a:t> </a:t>
                      </a:r>
                    </a:p>
                  </a:txBody>
                  <a:tcPr marL="47625" marR="47625" marT="47625" marB="47625"/>
                </a:tc>
                <a:tc hMerge="1">
                  <a:txBody>
                    <a:bodyPr/>
                    <a:lstStyle/>
                    <a:p>
                      <a:pPr algn="l"/>
                      <a:endParaRPr lang="en-US" dirty="0"/>
                    </a:p>
                  </a:txBody>
                  <a:tcPr marL="47625" marR="47625" marT="47625" marB="47625"/>
                </a:tc>
                <a:tc hMerge="1">
                  <a:txBody>
                    <a:bodyPr/>
                    <a:lstStyle/>
                    <a:p>
                      <a:pPr algn="l"/>
                      <a:endParaRPr lang="en-US" dirty="0"/>
                    </a:p>
                  </a:txBody>
                  <a:tcPr marL="47625" marR="47625" marT="47625" marB="47625"/>
                </a:tc>
                <a:tc hMerge="1">
                  <a:txBody>
                    <a:bodyPr/>
                    <a:lstStyle/>
                    <a:p>
                      <a:pPr algn="l"/>
                      <a:endParaRPr lang="en-US" dirty="0"/>
                    </a:p>
                  </a:txBody>
                  <a:tcPr marL="47625" marR="47625" marT="47625" marB="47625"/>
                </a:tc>
                <a:tc hMerge="1">
                  <a:txBody>
                    <a:bodyPr/>
                    <a:lstStyle/>
                    <a:p>
                      <a:pPr algn="l"/>
                      <a:endParaRPr lang="en-US" dirty="0"/>
                    </a:p>
                  </a:txBody>
                  <a:tcPr marL="47625" marR="47625" marT="47625" marB="47625"/>
                </a:tc>
                <a:tc hMerge="1">
                  <a:txBody>
                    <a:bodyPr/>
                    <a:lstStyle/>
                    <a:p>
                      <a:pPr algn="l"/>
                      <a:endParaRPr lang="en-US" dirty="0"/>
                    </a:p>
                  </a:txBody>
                  <a:tcPr marL="47625" marR="47625" marT="47625" marB="47625"/>
                </a:tc>
              </a:tr>
              <a:tr h="402053">
                <a:tc gridSpan="2">
                  <a:txBody>
                    <a:bodyPr/>
                    <a:lstStyle/>
                    <a:p>
                      <a:pPr algn="l"/>
                      <a:r>
                        <a:rPr lang="en-US" dirty="0"/>
                        <a:t>  5-Hydroxytryptamine</a:t>
                      </a:r>
                    </a:p>
                  </a:txBody>
                  <a:tcPr marL="47625" marR="47625" marT="47625" marB="47625"/>
                </a:tc>
                <a:tc hMerge="1">
                  <a:txBody>
                    <a:bodyPr/>
                    <a:lstStyle/>
                    <a:p>
                      <a:pPr algn="l"/>
                      <a:endParaRPr lang="en-US"/>
                    </a:p>
                  </a:txBody>
                  <a:tcPr marL="47625" marR="47625" marT="47625" marB="47625"/>
                </a:tc>
                <a:tc>
                  <a:txBody>
                    <a:bodyPr/>
                    <a:lstStyle/>
                    <a:p>
                      <a:pPr algn="ctr"/>
                      <a:r>
                        <a:rPr lang="en-US" dirty="0"/>
                        <a:t>X</a:t>
                      </a:r>
                    </a:p>
                  </a:txBody>
                  <a:tcPr marL="47625" marR="47625" marT="47625" marB="47625"/>
                </a:tc>
                <a:tc gridSpan="3">
                  <a:txBody>
                    <a:bodyPr/>
                    <a:lstStyle/>
                    <a:p>
                      <a:pPr algn="l"/>
                      <a:endParaRPr lang="en-US" dirty="0"/>
                    </a:p>
                  </a:txBody>
                  <a:tcPr marL="47625" marR="47625" marT="47625" marB="47625"/>
                </a:tc>
                <a:tc hMerge="1">
                  <a:txBody>
                    <a:bodyPr/>
                    <a:lstStyle/>
                    <a:p>
                      <a:pPr algn="l"/>
                      <a:endParaRPr lang="en-US" dirty="0"/>
                    </a:p>
                  </a:txBody>
                  <a:tcPr marL="47625" marR="47625" marT="47625" marB="47625"/>
                </a:tc>
                <a:tc hMerge="1">
                  <a:txBody>
                    <a:bodyPr/>
                    <a:lstStyle/>
                    <a:p>
                      <a:pPr algn="l"/>
                      <a:endParaRPr lang="en-US" dirty="0"/>
                    </a:p>
                  </a:txBody>
                  <a:tcPr marL="47625" marR="47625" marT="47625" marB="47625"/>
                </a:tc>
                <a:tc>
                  <a:txBody>
                    <a:bodyPr/>
                    <a:lstStyle/>
                    <a:p>
                      <a:pPr algn="l"/>
                      <a:r>
                        <a:rPr lang="en-US" dirty="0"/>
                        <a:t> </a:t>
                      </a:r>
                    </a:p>
                  </a:txBody>
                  <a:tcPr marL="47625" marR="47625" marT="47625" marB="47625"/>
                </a:tc>
                <a:tc>
                  <a:txBody>
                    <a:bodyPr/>
                    <a:lstStyle/>
                    <a:p>
                      <a:pPr algn="l"/>
                      <a:r>
                        <a:rPr lang="en-US"/>
                        <a:t>X</a:t>
                      </a:r>
                    </a:p>
                  </a:txBody>
                  <a:tcPr marL="47625" marR="47625" marT="47625" marB="47625"/>
                </a:tc>
              </a:tr>
              <a:tr h="230764">
                <a:tc gridSpan="2">
                  <a:txBody>
                    <a:bodyPr/>
                    <a:lstStyle/>
                    <a:p>
                      <a:pPr algn="l"/>
                      <a:r>
                        <a:rPr lang="en-US" dirty="0"/>
                        <a:t>  Dopamine</a:t>
                      </a:r>
                    </a:p>
                  </a:txBody>
                  <a:tcPr marL="47625" marR="47625" marT="47625" marB="47625"/>
                </a:tc>
                <a:tc hMerge="1">
                  <a:txBody>
                    <a:bodyPr/>
                    <a:lstStyle/>
                    <a:p>
                      <a:pPr algn="l"/>
                      <a:endParaRPr lang="en-US"/>
                    </a:p>
                  </a:txBody>
                  <a:tcPr marL="47625" marR="47625" marT="47625" marB="47625"/>
                </a:tc>
                <a:tc gridSpan="4">
                  <a:txBody>
                    <a:bodyPr/>
                    <a:lstStyle/>
                    <a:p>
                      <a:pPr algn="ctr"/>
                      <a:endParaRPr lang="en-US" dirty="0"/>
                    </a:p>
                  </a:txBody>
                  <a:tcPr marL="47625" marR="47625" marT="47625" marB="47625"/>
                </a:tc>
                <a:tc hMerge="1">
                  <a:txBody>
                    <a:bodyPr/>
                    <a:lstStyle/>
                    <a:p>
                      <a:pPr algn="l"/>
                      <a:endParaRPr lang="en-US" dirty="0"/>
                    </a:p>
                  </a:txBody>
                  <a:tcPr marL="47625" marR="47625" marT="47625" marB="47625"/>
                </a:tc>
                <a:tc hMerge="1">
                  <a:txBody>
                    <a:bodyPr/>
                    <a:lstStyle/>
                    <a:p>
                      <a:pPr algn="l"/>
                      <a:endParaRPr lang="en-US" dirty="0"/>
                    </a:p>
                  </a:txBody>
                  <a:tcPr marL="47625" marR="47625" marT="47625" marB="47625"/>
                </a:tc>
                <a:tc hMerge="1">
                  <a:txBody>
                    <a:bodyPr/>
                    <a:lstStyle/>
                    <a:p>
                      <a:pPr algn="l"/>
                      <a:endParaRPr lang="en-US" dirty="0"/>
                    </a:p>
                  </a:txBody>
                  <a:tcPr marL="47625" marR="47625" marT="47625" marB="47625"/>
                </a:tc>
                <a:tc>
                  <a:txBody>
                    <a:bodyPr/>
                    <a:lstStyle/>
                    <a:p>
                      <a:pPr algn="l"/>
                      <a:r>
                        <a:rPr lang="en-US"/>
                        <a:t>X</a:t>
                      </a:r>
                    </a:p>
                  </a:txBody>
                  <a:tcPr marL="47625" marR="47625" marT="47625" marB="47625"/>
                </a:tc>
                <a:tc>
                  <a:txBody>
                    <a:bodyPr/>
                    <a:lstStyle/>
                    <a:p>
                      <a:pPr algn="l"/>
                      <a:r>
                        <a:rPr lang="en-US"/>
                        <a:t>X</a:t>
                      </a:r>
                    </a:p>
                  </a:txBody>
                  <a:tcPr marL="47625" marR="47625" marT="47625" marB="47625"/>
                </a:tc>
              </a:tr>
              <a:tr h="230764">
                <a:tc gridSpan="8">
                  <a:txBody>
                    <a:bodyPr/>
                    <a:lstStyle/>
                    <a:p>
                      <a:pPr algn="l"/>
                      <a:r>
                        <a:rPr lang="en-US" b="1" dirty="0" smtClean="0">
                          <a:solidFill>
                            <a:srgbClr val="FF0000"/>
                          </a:solidFill>
                        </a:rPr>
                        <a:t>3.     Amino acids </a:t>
                      </a:r>
                      <a:endParaRPr lang="en-US" b="1" dirty="0">
                        <a:solidFill>
                          <a:srgbClr val="FF0000"/>
                        </a:solidFill>
                      </a:endParaRPr>
                    </a:p>
                  </a:txBody>
                  <a:tcPr marL="47625" marR="47625" marT="47625" marB="47625"/>
                </a:tc>
                <a:tc hMerge="1">
                  <a:txBody>
                    <a:bodyPr/>
                    <a:lstStyle/>
                    <a:p>
                      <a:pPr algn="l"/>
                      <a:endParaRPr lang="en-US"/>
                    </a:p>
                  </a:txBody>
                  <a:tcPr marL="47625" marR="47625" marT="47625" marB="47625"/>
                </a:tc>
                <a:tc hMerge="1">
                  <a:txBody>
                    <a:bodyPr/>
                    <a:lstStyle/>
                    <a:p>
                      <a:pPr algn="ctr"/>
                      <a:endParaRPr lang="en-US" dirty="0"/>
                    </a:p>
                  </a:txBody>
                  <a:tcPr marL="47625" marR="47625" marT="47625" marB="47625"/>
                </a:tc>
                <a:tc hMerge="1">
                  <a:txBody>
                    <a:bodyPr/>
                    <a:lstStyle/>
                    <a:p>
                      <a:pPr algn="l"/>
                      <a:endParaRPr lang="en-US" dirty="0"/>
                    </a:p>
                  </a:txBody>
                  <a:tcPr marL="47625" marR="47625" marT="47625" marB="47625"/>
                </a:tc>
                <a:tc hMerge="1">
                  <a:txBody>
                    <a:bodyPr/>
                    <a:lstStyle/>
                    <a:p>
                      <a:pPr algn="l"/>
                      <a:endParaRPr lang="en-US" dirty="0"/>
                    </a:p>
                  </a:txBody>
                  <a:tcPr marL="47625" marR="47625" marT="47625" marB="47625"/>
                </a:tc>
                <a:tc hMerge="1">
                  <a:txBody>
                    <a:bodyPr/>
                    <a:lstStyle/>
                    <a:p>
                      <a:pPr algn="l"/>
                      <a:endParaRPr lang="en-US" dirty="0"/>
                    </a:p>
                  </a:txBody>
                  <a:tcPr marL="47625" marR="47625" marT="47625" marB="47625"/>
                </a:tc>
                <a:tc hMerge="1">
                  <a:txBody>
                    <a:bodyPr/>
                    <a:lstStyle/>
                    <a:p>
                      <a:pPr algn="l"/>
                      <a:endParaRPr lang="en-US" dirty="0"/>
                    </a:p>
                  </a:txBody>
                  <a:tcPr marL="47625" marR="47625" marT="47625" marB="47625"/>
                </a:tc>
                <a:tc hMerge="1">
                  <a:txBody>
                    <a:bodyPr/>
                    <a:lstStyle/>
                    <a:p>
                      <a:pPr algn="l"/>
                      <a:endParaRPr lang="en-US" dirty="0"/>
                    </a:p>
                  </a:txBody>
                  <a:tcPr marL="47625" marR="47625" marT="47625" marB="47625"/>
                </a:tc>
              </a:tr>
              <a:tr h="230764">
                <a:tc gridSpan="2">
                  <a:txBody>
                    <a:bodyPr/>
                    <a:lstStyle/>
                    <a:p>
                      <a:pPr algn="l"/>
                      <a:r>
                        <a:rPr lang="en-US" dirty="0"/>
                        <a:t>  Glutamate</a:t>
                      </a:r>
                    </a:p>
                  </a:txBody>
                  <a:tcPr marL="47625" marR="47625" marT="47625" marB="47625"/>
                </a:tc>
                <a:tc hMerge="1">
                  <a:txBody>
                    <a:bodyPr/>
                    <a:lstStyle/>
                    <a:p>
                      <a:pPr algn="l"/>
                      <a:endParaRPr lang="en-US"/>
                    </a:p>
                  </a:txBody>
                  <a:tcPr marL="47625" marR="47625" marT="47625" marB="47625"/>
                </a:tc>
                <a:tc>
                  <a:txBody>
                    <a:bodyPr/>
                    <a:lstStyle/>
                    <a:p>
                      <a:pPr algn="ctr"/>
                      <a:r>
                        <a:rPr lang="en-US" dirty="0"/>
                        <a:t>X</a:t>
                      </a:r>
                    </a:p>
                  </a:txBody>
                  <a:tcPr marL="47625" marR="47625" marT="47625" marB="47625"/>
                </a:tc>
                <a:tc gridSpan="5">
                  <a:txBody>
                    <a:bodyPr/>
                    <a:lstStyle/>
                    <a:p>
                      <a:pPr algn="l"/>
                      <a:endParaRPr lang="en-US" dirty="0"/>
                    </a:p>
                  </a:txBody>
                  <a:tcPr marL="47625" marR="47625" marT="47625" marB="47625"/>
                </a:tc>
                <a:tc hMerge="1">
                  <a:txBody>
                    <a:bodyPr/>
                    <a:lstStyle/>
                    <a:p>
                      <a:pPr algn="l"/>
                      <a:endParaRPr lang="en-US" dirty="0"/>
                    </a:p>
                  </a:txBody>
                  <a:tcPr marL="47625" marR="47625" marT="47625" marB="47625"/>
                </a:tc>
                <a:tc hMerge="1">
                  <a:txBody>
                    <a:bodyPr/>
                    <a:lstStyle/>
                    <a:p>
                      <a:pPr algn="l"/>
                      <a:endParaRPr lang="en-US" dirty="0"/>
                    </a:p>
                  </a:txBody>
                  <a:tcPr marL="47625" marR="47625" marT="47625" marB="47625"/>
                </a:tc>
                <a:tc hMerge="1">
                  <a:txBody>
                    <a:bodyPr/>
                    <a:lstStyle/>
                    <a:p>
                      <a:pPr algn="l"/>
                      <a:endParaRPr lang="en-US" dirty="0"/>
                    </a:p>
                  </a:txBody>
                  <a:tcPr marL="47625" marR="47625" marT="47625" marB="47625"/>
                </a:tc>
                <a:tc hMerge="1">
                  <a:txBody>
                    <a:bodyPr/>
                    <a:lstStyle/>
                    <a:p>
                      <a:pPr algn="l"/>
                      <a:endParaRPr lang="en-US" dirty="0"/>
                    </a:p>
                  </a:txBody>
                  <a:tcPr marL="47625" marR="47625" marT="47625" marB="47625"/>
                </a:tc>
              </a:tr>
              <a:tr h="230764">
                <a:tc gridSpan="2">
                  <a:txBody>
                    <a:bodyPr/>
                    <a:lstStyle/>
                    <a:p>
                      <a:pPr algn="l"/>
                      <a:r>
                        <a:rPr lang="en-US" dirty="0"/>
                        <a:t>  </a:t>
                      </a:r>
                      <a:r>
                        <a:rPr lang="en-US" dirty="0" err="1"/>
                        <a:t>Glycine</a:t>
                      </a:r>
                      <a:endParaRPr lang="en-US" dirty="0"/>
                    </a:p>
                  </a:txBody>
                  <a:tcPr marL="47625" marR="47625" marT="47625" marB="47625"/>
                </a:tc>
                <a:tc hMerge="1">
                  <a:txBody>
                    <a:bodyPr/>
                    <a:lstStyle/>
                    <a:p>
                      <a:pPr algn="l"/>
                      <a:endParaRPr lang="en-US"/>
                    </a:p>
                  </a:txBody>
                  <a:tcPr marL="47625" marR="47625" marT="47625" marB="47625"/>
                </a:tc>
                <a:tc>
                  <a:txBody>
                    <a:bodyPr/>
                    <a:lstStyle/>
                    <a:p>
                      <a:pPr algn="ctr"/>
                      <a:r>
                        <a:rPr lang="en-US" dirty="0"/>
                        <a:t>X</a:t>
                      </a:r>
                    </a:p>
                  </a:txBody>
                  <a:tcPr marL="47625" marR="47625" marT="47625" marB="47625"/>
                </a:tc>
                <a:tc gridSpan="5">
                  <a:txBody>
                    <a:bodyPr/>
                    <a:lstStyle/>
                    <a:p>
                      <a:pPr algn="l"/>
                      <a:endParaRPr lang="en-US" dirty="0"/>
                    </a:p>
                  </a:txBody>
                  <a:tcPr marL="47625" marR="47625" marT="47625" marB="47625"/>
                </a:tc>
                <a:tc hMerge="1">
                  <a:txBody>
                    <a:bodyPr/>
                    <a:lstStyle/>
                    <a:p>
                      <a:pPr algn="l"/>
                      <a:endParaRPr lang="en-US" dirty="0"/>
                    </a:p>
                  </a:txBody>
                  <a:tcPr marL="47625" marR="47625" marT="47625" marB="47625"/>
                </a:tc>
                <a:tc hMerge="1">
                  <a:txBody>
                    <a:bodyPr/>
                    <a:lstStyle/>
                    <a:p>
                      <a:pPr algn="l"/>
                      <a:endParaRPr lang="en-US" dirty="0"/>
                    </a:p>
                  </a:txBody>
                  <a:tcPr marL="47625" marR="47625" marT="47625" marB="47625"/>
                </a:tc>
                <a:tc hMerge="1">
                  <a:txBody>
                    <a:bodyPr/>
                    <a:lstStyle/>
                    <a:p>
                      <a:pPr algn="l"/>
                      <a:endParaRPr lang="en-US" dirty="0"/>
                    </a:p>
                  </a:txBody>
                  <a:tcPr marL="47625" marR="47625" marT="47625" marB="47625"/>
                </a:tc>
                <a:tc hMerge="1">
                  <a:txBody>
                    <a:bodyPr/>
                    <a:lstStyle/>
                    <a:p>
                      <a:pPr algn="l"/>
                      <a:endParaRPr lang="en-US" dirty="0"/>
                    </a:p>
                  </a:txBody>
                  <a:tcPr marL="47625" marR="47625" marT="47625" marB="47625"/>
                </a:tc>
              </a:tr>
              <a:tr h="230764">
                <a:tc gridSpan="2">
                  <a:txBody>
                    <a:bodyPr/>
                    <a:lstStyle/>
                    <a:p>
                      <a:pPr algn="l"/>
                      <a:r>
                        <a:rPr lang="en-US" dirty="0"/>
                        <a:t>  GABA</a:t>
                      </a:r>
                    </a:p>
                  </a:txBody>
                  <a:tcPr marL="47625" marR="47625" marT="47625" marB="47625"/>
                </a:tc>
                <a:tc hMerge="1">
                  <a:txBody>
                    <a:bodyPr/>
                    <a:lstStyle/>
                    <a:p>
                      <a:pPr algn="l"/>
                      <a:endParaRPr lang="en-US"/>
                    </a:p>
                  </a:txBody>
                  <a:tcPr marL="47625" marR="47625" marT="47625" marB="47625"/>
                </a:tc>
                <a:tc gridSpan="5">
                  <a:txBody>
                    <a:bodyPr/>
                    <a:lstStyle/>
                    <a:p>
                      <a:pPr algn="ctr"/>
                      <a:endParaRPr lang="en-US" dirty="0"/>
                    </a:p>
                  </a:txBody>
                  <a:tcPr marL="47625" marR="47625" marT="47625" marB="47625"/>
                </a:tc>
                <a:tc hMerge="1">
                  <a:txBody>
                    <a:bodyPr/>
                    <a:lstStyle/>
                    <a:p>
                      <a:pPr algn="l"/>
                      <a:endParaRPr lang="en-US" dirty="0"/>
                    </a:p>
                  </a:txBody>
                  <a:tcPr marL="47625" marR="47625" marT="47625" marB="47625"/>
                </a:tc>
                <a:tc hMerge="1">
                  <a:txBody>
                    <a:bodyPr/>
                    <a:lstStyle/>
                    <a:p>
                      <a:pPr algn="l"/>
                      <a:endParaRPr lang="en-US" dirty="0"/>
                    </a:p>
                  </a:txBody>
                  <a:tcPr marL="47625" marR="47625" marT="47625" marB="47625"/>
                </a:tc>
                <a:tc hMerge="1">
                  <a:txBody>
                    <a:bodyPr/>
                    <a:lstStyle/>
                    <a:p>
                      <a:pPr algn="l"/>
                      <a:endParaRPr lang="en-US" dirty="0"/>
                    </a:p>
                  </a:txBody>
                  <a:tcPr marL="47625" marR="47625" marT="47625" marB="47625"/>
                </a:tc>
                <a:tc hMerge="1">
                  <a:txBody>
                    <a:bodyPr/>
                    <a:lstStyle/>
                    <a:p>
                      <a:pPr algn="l"/>
                      <a:endParaRPr lang="en-US" dirty="0"/>
                    </a:p>
                  </a:txBody>
                  <a:tcPr marL="47625" marR="47625" marT="47625" marB="47625"/>
                </a:tc>
                <a:tc>
                  <a:txBody>
                    <a:bodyPr/>
                    <a:lstStyle/>
                    <a:p>
                      <a:pPr algn="l"/>
                      <a:r>
                        <a:rPr lang="en-US"/>
                        <a:t>X</a:t>
                      </a:r>
                    </a:p>
                  </a:txBody>
                  <a:tcPr marL="47625" marR="47625" marT="47625" marB="47625"/>
                </a:tc>
              </a:tr>
              <a:tr h="230764">
                <a:tc gridSpan="2">
                  <a:txBody>
                    <a:bodyPr/>
                    <a:lstStyle/>
                    <a:p>
                      <a:pPr algn="l"/>
                      <a:r>
                        <a:rPr lang="en-US" b="1" dirty="0" smtClean="0">
                          <a:solidFill>
                            <a:srgbClr val="FF0000"/>
                          </a:solidFill>
                        </a:rPr>
                        <a:t>4.Neuropeptides</a:t>
                      </a:r>
                      <a:endParaRPr lang="en-US" b="1" dirty="0">
                        <a:solidFill>
                          <a:srgbClr val="FF0000"/>
                        </a:solidFill>
                      </a:endParaRPr>
                    </a:p>
                  </a:txBody>
                  <a:tcPr marL="47625" marR="47625" marT="47625" marB="47625"/>
                </a:tc>
                <a:tc hMerge="1">
                  <a:txBody>
                    <a:bodyPr/>
                    <a:lstStyle/>
                    <a:p>
                      <a:pPr algn="l"/>
                      <a:endParaRPr lang="en-US"/>
                    </a:p>
                  </a:txBody>
                  <a:tcPr marL="47625" marR="47625" marT="47625" marB="47625"/>
                </a:tc>
                <a:tc gridSpan="6">
                  <a:txBody>
                    <a:bodyPr/>
                    <a:lstStyle/>
                    <a:p>
                      <a:pPr algn="ctr"/>
                      <a:endParaRPr lang="en-US" dirty="0"/>
                    </a:p>
                  </a:txBody>
                  <a:tcPr marL="47625" marR="47625" marT="47625" marB="47625"/>
                </a:tc>
                <a:tc hMerge="1">
                  <a:txBody>
                    <a:bodyPr/>
                    <a:lstStyle/>
                    <a:p>
                      <a:pPr algn="l"/>
                      <a:endParaRPr lang="en-US" dirty="0"/>
                    </a:p>
                  </a:txBody>
                  <a:tcPr marL="47625" marR="47625" marT="47625" marB="47625"/>
                </a:tc>
                <a:tc hMerge="1">
                  <a:txBody>
                    <a:bodyPr/>
                    <a:lstStyle/>
                    <a:p>
                      <a:pPr algn="l"/>
                      <a:endParaRPr lang="en-US" dirty="0"/>
                    </a:p>
                  </a:txBody>
                  <a:tcPr marL="47625" marR="47625" marT="47625" marB="47625"/>
                </a:tc>
                <a:tc hMerge="1">
                  <a:txBody>
                    <a:bodyPr/>
                    <a:lstStyle/>
                    <a:p>
                      <a:pPr algn="l"/>
                      <a:endParaRPr lang="en-US" dirty="0"/>
                    </a:p>
                  </a:txBody>
                  <a:tcPr marL="47625" marR="47625" marT="47625" marB="47625"/>
                </a:tc>
                <a:tc hMerge="1">
                  <a:txBody>
                    <a:bodyPr/>
                    <a:lstStyle/>
                    <a:p>
                      <a:pPr algn="l"/>
                      <a:endParaRPr lang="en-US" dirty="0"/>
                    </a:p>
                  </a:txBody>
                  <a:tcPr marL="47625" marR="47625" marT="47625" marB="47625"/>
                </a:tc>
                <a:tc hMerge="1">
                  <a:txBody>
                    <a:bodyPr/>
                    <a:lstStyle/>
                    <a:p>
                      <a:pPr algn="l"/>
                      <a:endParaRPr lang="en-US" dirty="0"/>
                    </a:p>
                  </a:txBody>
                  <a:tcPr marL="47625" marR="47625" marT="47625" marB="47625"/>
                </a:tc>
              </a:tr>
              <a:tr h="230764">
                <a:tc gridSpan="2">
                  <a:txBody>
                    <a:bodyPr/>
                    <a:lstStyle/>
                    <a:p>
                      <a:pPr algn="l"/>
                      <a:r>
                        <a:rPr lang="en-US" dirty="0"/>
                        <a:t>  Substance P</a:t>
                      </a:r>
                    </a:p>
                  </a:txBody>
                  <a:tcPr marL="47625" marR="47625" marT="47625" marB="47625"/>
                </a:tc>
                <a:tc hMerge="1">
                  <a:txBody>
                    <a:bodyPr/>
                    <a:lstStyle/>
                    <a:p>
                      <a:pPr algn="l"/>
                      <a:endParaRPr lang="en-US"/>
                    </a:p>
                  </a:txBody>
                  <a:tcPr marL="47625" marR="47625" marT="47625" marB="47625"/>
                </a:tc>
                <a:tc>
                  <a:txBody>
                    <a:bodyPr/>
                    <a:lstStyle/>
                    <a:p>
                      <a:pPr algn="ctr"/>
                      <a:r>
                        <a:rPr lang="en-US" dirty="0"/>
                        <a:t>X</a:t>
                      </a:r>
                    </a:p>
                  </a:txBody>
                  <a:tcPr marL="47625" marR="47625" marT="47625" marB="47625"/>
                </a:tc>
                <a:tc>
                  <a:txBody>
                    <a:bodyPr/>
                    <a:lstStyle/>
                    <a:p>
                      <a:pPr algn="l"/>
                      <a:r>
                        <a:rPr lang="en-US"/>
                        <a:t>X</a:t>
                      </a:r>
                    </a:p>
                  </a:txBody>
                  <a:tcPr marL="47625" marR="47625" marT="47625" marB="47625"/>
                </a:tc>
                <a:tc>
                  <a:txBody>
                    <a:bodyPr/>
                    <a:lstStyle/>
                    <a:p>
                      <a:pPr algn="l"/>
                      <a:r>
                        <a:rPr lang="en-US"/>
                        <a:t> </a:t>
                      </a:r>
                    </a:p>
                  </a:txBody>
                  <a:tcPr marL="47625" marR="47625" marT="47625" marB="47625"/>
                </a:tc>
                <a:tc>
                  <a:txBody>
                    <a:bodyPr/>
                    <a:lstStyle/>
                    <a:p>
                      <a:pPr algn="l"/>
                      <a:r>
                        <a:rPr lang="en-US"/>
                        <a:t>X</a:t>
                      </a:r>
                    </a:p>
                  </a:txBody>
                  <a:tcPr marL="47625" marR="47625" marT="47625" marB="47625"/>
                </a:tc>
                <a:tc>
                  <a:txBody>
                    <a:bodyPr/>
                    <a:lstStyle/>
                    <a:p>
                      <a:pPr algn="l"/>
                      <a:r>
                        <a:rPr lang="en-US"/>
                        <a:t>X</a:t>
                      </a:r>
                    </a:p>
                  </a:txBody>
                  <a:tcPr marL="47625" marR="47625" marT="47625" marB="47625"/>
                </a:tc>
                <a:tc>
                  <a:txBody>
                    <a:bodyPr/>
                    <a:lstStyle/>
                    <a:p>
                      <a:pPr algn="l"/>
                      <a:r>
                        <a:rPr lang="en-US"/>
                        <a:t>X</a:t>
                      </a:r>
                    </a:p>
                  </a:txBody>
                  <a:tcPr marL="47625" marR="47625" marT="47625" marB="47625"/>
                </a:tc>
              </a:tr>
              <a:tr h="230764">
                <a:tc gridSpan="2">
                  <a:txBody>
                    <a:bodyPr/>
                    <a:lstStyle/>
                    <a:p>
                      <a:pPr algn="l"/>
                      <a:r>
                        <a:rPr lang="en-US" dirty="0"/>
                        <a:t>  </a:t>
                      </a:r>
                      <a:r>
                        <a:rPr lang="en-US" dirty="0" err="1" smtClean="0"/>
                        <a:t>Thyrotropin</a:t>
                      </a:r>
                      <a:r>
                        <a:rPr lang="en-US" dirty="0" smtClean="0"/>
                        <a:t>- R H</a:t>
                      </a:r>
                      <a:endParaRPr lang="en-US" dirty="0"/>
                    </a:p>
                  </a:txBody>
                  <a:tcPr marL="47625" marR="47625" marT="47625" marB="47625"/>
                </a:tc>
                <a:tc hMerge="1">
                  <a:txBody>
                    <a:bodyPr/>
                    <a:lstStyle/>
                    <a:p>
                      <a:pPr algn="l"/>
                      <a:endParaRPr lang="en-US"/>
                    </a:p>
                  </a:txBody>
                  <a:tcPr marL="47625" marR="47625" marT="47625" marB="47625"/>
                </a:tc>
                <a:tc>
                  <a:txBody>
                    <a:bodyPr/>
                    <a:lstStyle/>
                    <a:p>
                      <a:pPr algn="ctr"/>
                      <a:r>
                        <a:rPr lang="en-US" dirty="0"/>
                        <a:t>X</a:t>
                      </a:r>
                    </a:p>
                  </a:txBody>
                  <a:tcPr marL="47625" marR="47625" marT="47625" marB="47625"/>
                </a:tc>
                <a:tc gridSpan="2">
                  <a:txBody>
                    <a:bodyPr/>
                    <a:lstStyle/>
                    <a:p>
                      <a:pPr algn="l"/>
                      <a:r>
                        <a:rPr lang="en-US" dirty="0"/>
                        <a:t> </a:t>
                      </a:r>
                    </a:p>
                  </a:txBody>
                  <a:tcPr marL="47625" marR="47625" marT="47625" marB="47625"/>
                </a:tc>
                <a:tc hMerge="1">
                  <a:txBody>
                    <a:bodyPr/>
                    <a:lstStyle/>
                    <a:p>
                      <a:pPr algn="l"/>
                      <a:endParaRPr lang="en-US" dirty="0"/>
                    </a:p>
                  </a:txBody>
                  <a:tcPr marL="47625" marR="47625" marT="47625" marB="47625"/>
                </a:tc>
                <a:tc>
                  <a:txBody>
                    <a:bodyPr/>
                    <a:lstStyle/>
                    <a:p>
                      <a:pPr algn="l"/>
                      <a:r>
                        <a:rPr lang="en-US"/>
                        <a:t>X</a:t>
                      </a:r>
                    </a:p>
                  </a:txBody>
                  <a:tcPr marL="47625" marR="47625" marT="47625" marB="47625"/>
                </a:tc>
                <a:tc>
                  <a:txBody>
                    <a:bodyPr/>
                    <a:lstStyle/>
                    <a:p>
                      <a:pPr algn="l"/>
                      <a:r>
                        <a:rPr lang="en-US" dirty="0"/>
                        <a:t> </a:t>
                      </a:r>
                    </a:p>
                  </a:txBody>
                  <a:tcPr marL="47625" marR="47625" marT="47625" marB="47625"/>
                </a:tc>
                <a:tc>
                  <a:txBody>
                    <a:bodyPr/>
                    <a:lstStyle/>
                    <a:p>
                      <a:pPr algn="l"/>
                      <a:r>
                        <a:rPr lang="en-US" dirty="0"/>
                        <a:t>X</a:t>
                      </a:r>
                    </a:p>
                  </a:txBody>
                  <a:tcPr marL="47625" marR="47625" marT="47625" marB="47625"/>
                </a:tc>
              </a:tr>
              <a:tr h="230764">
                <a:tc gridSpan="2">
                  <a:txBody>
                    <a:bodyPr/>
                    <a:lstStyle/>
                    <a:p>
                      <a:pPr algn="l"/>
                      <a:r>
                        <a:rPr lang="en-US" dirty="0"/>
                        <a:t>  </a:t>
                      </a:r>
                      <a:r>
                        <a:rPr lang="en-US" dirty="0" err="1"/>
                        <a:t>Enkephalins</a:t>
                      </a:r>
                      <a:endParaRPr lang="en-US" dirty="0"/>
                    </a:p>
                  </a:txBody>
                  <a:tcPr marL="47625" marR="47625" marT="47625" marB="47625"/>
                </a:tc>
                <a:tc hMerge="1">
                  <a:txBody>
                    <a:bodyPr/>
                    <a:lstStyle/>
                    <a:p>
                      <a:pPr algn="l"/>
                      <a:endParaRPr lang="en-US"/>
                    </a:p>
                  </a:txBody>
                  <a:tcPr marL="47625" marR="47625" marT="47625" marB="47625"/>
                </a:tc>
                <a:tc>
                  <a:txBody>
                    <a:bodyPr/>
                    <a:lstStyle/>
                    <a:p>
                      <a:pPr algn="ctr"/>
                      <a:r>
                        <a:rPr lang="en-US" dirty="0"/>
                        <a:t>X</a:t>
                      </a:r>
                    </a:p>
                  </a:txBody>
                  <a:tcPr marL="47625" marR="47625" marT="47625" marB="47625"/>
                </a:tc>
                <a:tc gridSpan="4">
                  <a:txBody>
                    <a:bodyPr/>
                    <a:lstStyle/>
                    <a:p>
                      <a:pPr algn="l"/>
                      <a:endParaRPr lang="en-US" dirty="0"/>
                    </a:p>
                  </a:txBody>
                  <a:tcPr marL="47625" marR="47625" marT="47625" marB="47625"/>
                </a:tc>
                <a:tc hMerge="1">
                  <a:txBody>
                    <a:bodyPr/>
                    <a:lstStyle/>
                    <a:p>
                      <a:pPr algn="l"/>
                      <a:endParaRPr lang="en-US" dirty="0"/>
                    </a:p>
                  </a:txBody>
                  <a:tcPr marL="47625" marR="47625" marT="47625" marB="47625"/>
                </a:tc>
                <a:tc hMerge="1">
                  <a:txBody>
                    <a:bodyPr/>
                    <a:lstStyle/>
                    <a:p>
                      <a:pPr algn="l"/>
                      <a:endParaRPr lang="en-US" dirty="0"/>
                    </a:p>
                  </a:txBody>
                  <a:tcPr marL="47625" marR="47625" marT="47625" marB="47625"/>
                </a:tc>
                <a:tc hMerge="1">
                  <a:txBody>
                    <a:bodyPr/>
                    <a:lstStyle/>
                    <a:p>
                      <a:pPr algn="l"/>
                      <a:endParaRPr lang="en-US" dirty="0"/>
                    </a:p>
                  </a:txBody>
                  <a:tcPr marL="47625" marR="47625" marT="47625" marB="47625"/>
                </a:tc>
                <a:tc>
                  <a:txBody>
                    <a:bodyPr/>
                    <a:lstStyle/>
                    <a:p>
                      <a:pPr algn="l"/>
                      <a:r>
                        <a:rPr lang="en-US"/>
                        <a:t>X</a:t>
                      </a:r>
                    </a:p>
                  </a:txBody>
                  <a:tcPr marL="47625" marR="47625" marT="47625" marB="47625"/>
                </a:tc>
              </a:tr>
              <a:tr h="230764">
                <a:tc gridSpan="2">
                  <a:txBody>
                    <a:bodyPr/>
                    <a:lstStyle/>
                    <a:p>
                      <a:pPr algn="l"/>
                      <a:r>
                        <a:rPr lang="en-US" dirty="0"/>
                        <a:t>  </a:t>
                      </a:r>
                      <a:r>
                        <a:rPr lang="en-US" dirty="0" err="1"/>
                        <a:t>Neuropeptide</a:t>
                      </a:r>
                      <a:r>
                        <a:rPr lang="en-US" dirty="0"/>
                        <a:t> Y</a:t>
                      </a:r>
                    </a:p>
                  </a:txBody>
                  <a:tcPr marL="47625" marR="47625" marT="47625" marB="47625"/>
                </a:tc>
                <a:tc hMerge="1">
                  <a:txBody>
                    <a:bodyPr/>
                    <a:lstStyle/>
                    <a:p>
                      <a:pPr algn="l"/>
                      <a:endParaRPr lang="en-US"/>
                    </a:p>
                  </a:txBody>
                  <a:tcPr marL="47625" marR="47625" marT="47625" marB="47625"/>
                </a:tc>
                <a:tc>
                  <a:txBody>
                    <a:bodyPr/>
                    <a:lstStyle/>
                    <a:p>
                      <a:pPr algn="ctr"/>
                      <a:r>
                        <a:rPr lang="en-US" dirty="0"/>
                        <a:t>X</a:t>
                      </a:r>
                    </a:p>
                  </a:txBody>
                  <a:tcPr marL="47625" marR="47625" marT="47625" marB="47625"/>
                </a:tc>
                <a:tc>
                  <a:txBody>
                    <a:bodyPr/>
                    <a:lstStyle/>
                    <a:p>
                      <a:pPr algn="l"/>
                      <a:r>
                        <a:rPr lang="en-US"/>
                        <a:t> </a:t>
                      </a:r>
                    </a:p>
                  </a:txBody>
                  <a:tcPr marL="47625" marR="47625" marT="47625" marB="47625"/>
                </a:tc>
                <a:tc>
                  <a:txBody>
                    <a:bodyPr/>
                    <a:lstStyle/>
                    <a:p>
                      <a:pPr algn="l"/>
                      <a:r>
                        <a:rPr lang="en-US"/>
                        <a:t>X</a:t>
                      </a:r>
                    </a:p>
                  </a:txBody>
                  <a:tcPr marL="47625" marR="47625" marT="47625" marB="47625"/>
                </a:tc>
                <a:tc gridSpan="2">
                  <a:txBody>
                    <a:bodyPr/>
                    <a:lstStyle/>
                    <a:p>
                      <a:pPr algn="l"/>
                      <a:endParaRPr lang="en-US" dirty="0"/>
                    </a:p>
                  </a:txBody>
                  <a:tcPr marL="47625" marR="47625" marT="47625" marB="47625"/>
                </a:tc>
                <a:tc hMerge="1">
                  <a:txBody>
                    <a:bodyPr/>
                    <a:lstStyle/>
                    <a:p>
                      <a:pPr algn="l"/>
                      <a:endParaRPr lang="en-US" dirty="0"/>
                    </a:p>
                  </a:txBody>
                  <a:tcPr marL="47625" marR="47625" marT="47625" marB="47625"/>
                </a:tc>
                <a:tc>
                  <a:txBody>
                    <a:bodyPr/>
                    <a:lstStyle/>
                    <a:p>
                      <a:pPr algn="l"/>
                      <a:r>
                        <a:rPr lang="en-US"/>
                        <a:t>X</a:t>
                      </a:r>
                    </a:p>
                  </a:txBody>
                  <a:tcPr marL="47625" marR="47625" marT="47625" marB="47625"/>
                </a:tc>
              </a:tr>
              <a:tr h="230764">
                <a:tc gridSpan="2">
                  <a:txBody>
                    <a:bodyPr/>
                    <a:lstStyle/>
                    <a:p>
                      <a:pPr algn="l"/>
                      <a:r>
                        <a:rPr lang="en-US" dirty="0"/>
                        <a:t>  </a:t>
                      </a:r>
                      <a:r>
                        <a:rPr lang="en-US" dirty="0" err="1"/>
                        <a:t>Neurotensin</a:t>
                      </a:r>
                      <a:endParaRPr lang="en-US" dirty="0"/>
                    </a:p>
                  </a:txBody>
                  <a:tcPr marL="47625" marR="47625" marT="47625" marB="47625"/>
                </a:tc>
                <a:tc hMerge="1">
                  <a:txBody>
                    <a:bodyPr/>
                    <a:lstStyle/>
                    <a:p>
                      <a:pPr algn="l"/>
                      <a:endParaRPr lang="en-US"/>
                    </a:p>
                  </a:txBody>
                  <a:tcPr marL="47625" marR="47625" marT="47625" marB="47625"/>
                </a:tc>
                <a:tc>
                  <a:txBody>
                    <a:bodyPr/>
                    <a:lstStyle/>
                    <a:p>
                      <a:pPr algn="ctr"/>
                      <a:r>
                        <a:rPr lang="en-US" dirty="0"/>
                        <a:t>X</a:t>
                      </a:r>
                    </a:p>
                  </a:txBody>
                  <a:tcPr marL="47625" marR="47625" marT="47625" marB="47625"/>
                </a:tc>
                <a:tc gridSpan="4">
                  <a:txBody>
                    <a:bodyPr/>
                    <a:lstStyle/>
                    <a:p>
                      <a:pPr algn="l"/>
                      <a:endParaRPr lang="en-US" dirty="0"/>
                    </a:p>
                  </a:txBody>
                  <a:tcPr marL="47625" marR="47625" marT="47625" marB="47625"/>
                </a:tc>
                <a:tc hMerge="1">
                  <a:txBody>
                    <a:bodyPr/>
                    <a:lstStyle/>
                    <a:p>
                      <a:pPr algn="l"/>
                      <a:endParaRPr lang="en-US" dirty="0"/>
                    </a:p>
                  </a:txBody>
                  <a:tcPr marL="47625" marR="47625" marT="47625" marB="47625"/>
                </a:tc>
                <a:tc hMerge="1">
                  <a:txBody>
                    <a:bodyPr/>
                    <a:lstStyle/>
                    <a:p>
                      <a:pPr algn="l"/>
                      <a:endParaRPr lang="en-US" dirty="0"/>
                    </a:p>
                  </a:txBody>
                  <a:tcPr marL="47625" marR="47625" marT="47625" marB="47625"/>
                </a:tc>
                <a:tc hMerge="1">
                  <a:txBody>
                    <a:bodyPr/>
                    <a:lstStyle/>
                    <a:p>
                      <a:pPr algn="l"/>
                      <a:endParaRPr lang="en-US" dirty="0"/>
                    </a:p>
                  </a:txBody>
                  <a:tcPr marL="47625" marR="47625" marT="47625" marB="47625"/>
                </a:tc>
                <a:tc>
                  <a:txBody>
                    <a:bodyPr/>
                    <a:lstStyle/>
                    <a:p>
                      <a:pPr algn="l"/>
                      <a:r>
                        <a:rPr lang="en-US"/>
                        <a:t>X</a:t>
                      </a:r>
                    </a:p>
                  </a:txBody>
                  <a:tcPr marL="47625" marR="47625" marT="47625" marB="47625"/>
                </a:tc>
              </a:tr>
              <a:tr h="230764">
                <a:tc gridSpan="2">
                  <a:txBody>
                    <a:bodyPr/>
                    <a:lstStyle/>
                    <a:p>
                      <a:pPr algn="l"/>
                      <a:r>
                        <a:rPr lang="en-US" dirty="0"/>
                        <a:t>  </a:t>
                      </a:r>
                      <a:r>
                        <a:rPr lang="en-US" dirty="0" err="1"/>
                        <a:t>Neurophysin</a:t>
                      </a:r>
                      <a:r>
                        <a:rPr lang="en-US" dirty="0"/>
                        <a:t> II</a:t>
                      </a:r>
                    </a:p>
                  </a:txBody>
                  <a:tcPr marL="47625" marR="47625" marT="47625" marB="47625"/>
                </a:tc>
                <a:tc hMerge="1">
                  <a:txBody>
                    <a:bodyPr/>
                    <a:lstStyle/>
                    <a:p>
                      <a:pPr algn="l"/>
                      <a:endParaRPr lang="en-US"/>
                    </a:p>
                  </a:txBody>
                  <a:tcPr marL="47625" marR="47625" marT="47625" marB="47625"/>
                </a:tc>
                <a:tc>
                  <a:txBody>
                    <a:bodyPr/>
                    <a:lstStyle/>
                    <a:p>
                      <a:pPr algn="ctr"/>
                      <a:r>
                        <a:rPr lang="en-US" dirty="0"/>
                        <a:t>X</a:t>
                      </a:r>
                    </a:p>
                  </a:txBody>
                  <a:tcPr marL="47625" marR="47625" marT="47625" marB="47625"/>
                </a:tc>
                <a:tc gridSpan="4">
                  <a:txBody>
                    <a:bodyPr/>
                    <a:lstStyle/>
                    <a:p>
                      <a:pPr algn="l"/>
                      <a:endParaRPr lang="en-US" dirty="0" smtClean="0"/>
                    </a:p>
                  </a:txBody>
                  <a:tcPr marL="47625" marR="47625" marT="47625" marB="47625"/>
                </a:tc>
                <a:tc hMerge="1">
                  <a:txBody>
                    <a:bodyPr/>
                    <a:lstStyle/>
                    <a:p>
                      <a:pPr algn="l"/>
                      <a:endParaRPr lang="en-US" dirty="0" smtClean="0"/>
                    </a:p>
                  </a:txBody>
                  <a:tcPr marL="47625" marR="47625" marT="47625" marB="47625"/>
                </a:tc>
                <a:tc hMerge="1">
                  <a:txBody>
                    <a:bodyPr/>
                    <a:lstStyle/>
                    <a:p>
                      <a:pPr algn="l"/>
                      <a:endParaRPr lang="en-US" dirty="0" smtClean="0"/>
                    </a:p>
                  </a:txBody>
                  <a:tcPr marL="47625" marR="47625" marT="47625" marB="47625"/>
                </a:tc>
                <a:tc hMerge="1">
                  <a:txBody>
                    <a:bodyPr/>
                    <a:lstStyle/>
                    <a:p>
                      <a:pPr algn="l"/>
                      <a:endParaRPr lang="en-US" dirty="0" smtClean="0"/>
                    </a:p>
                  </a:txBody>
                  <a:tcPr marL="47625" marR="47625" marT="47625" marB="47625"/>
                </a:tc>
                <a:tc>
                  <a:txBody>
                    <a:bodyPr/>
                    <a:lstStyle/>
                    <a:p>
                      <a:pPr algn="l"/>
                      <a:r>
                        <a:rPr lang="en-US"/>
                        <a:t>X</a:t>
                      </a:r>
                    </a:p>
                  </a:txBody>
                  <a:tcPr marL="47625" marR="47625" marT="47625" marB="47625"/>
                </a:tc>
              </a:tr>
              <a:tr h="230764">
                <a:tc gridSpan="2">
                  <a:txBody>
                    <a:bodyPr/>
                    <a:lstStyle/>
                    <a:p>
                      <a:pPr algn="l"/>
                      <a:r>
                        <a:rPr lang="en-US" dirty="0"/>
                        <a:t>  </a:t>
                      </a:r>
                      <a:r>
                        <a:rPr lang="en-US" dirty="0" err="1"/>
                        <a:t>Oxytocin</a:t>
                      </a:r>
                      <a:endParaRPr lang="en-US" dirty="0"/>
                    </a:p>
                  </a:txBody>
                  <a:tcPr marL="47625" marR="47625" marT="47625" marB="47625"/>
                </a:tc>
                <a:tc hMerge="1">
                  <a:txBody>
                    <a:bodyPr/>
                    <a:lstStyle/>
                    <a:p>
                      <a:pPr algn="l"/>
                      <a:endParaRPr lang="en-US"/>
                    </a:p>
                  </a:txBody>
                  <a:tcPr marL="47625" marR="47625" marT="47625" marB="47625"/>
                </a:tc>
                <a:tc>
                  <a:txBody>
                    <a:bodyPr/>
                    <a:lstStyle/>
                    <a:p>
                      <a:pPr algn="ctr"/>
                      <a:r>
                        <a:rPr lang="en-US" dirty="0"/>
                        <a:t>X</a:t>
                      </a:r>
                    </a:p>
                  </a:txBody>
                  <a:tcPr marL="47625" marR="47625" marT="47625" marB="47625"/>
                </a:tc>
                <a:tc gridSpan="4">
                  <a:txBody>
                    <a:bodyPr/>
                    <a:lstStyle/>
                    <a:p>
                      <a:pPr algn="l"/>
                      <a:endParaRPr lang="en-US" dirty="0"/>
                    </a:p>
                  </a:txBody>
                  <a:tcPr marL="47625" marR="47625" marT="47625" marB="47625"/>
                </a:tc>
                <a:tc hMerge="1">
                  <a:txBody>
                    <a:bodyPr/>
                    <a:lstStyle/>
                    <a:p>
                      <a:pPr algn="l"/>
                      <a:endParaRPr lang="en-US" dirty="0" smtClean="0"/>
                    </a:p>
                  </a:txBody>
                  <a:tcPr marL="47625" marR="47625" marT="47625" marB="47625"/>
                </a:tc>
                <a:tc hMerge="1">
                  <a:txBody>
                    <a:bodyPr/>
                    <a:lstStyle/>
                    <a:p>
                      <a:pPr algn="l"/>
                      <a:endParaRPr lang="en-US" dirty="0" smtClean="0"/>
                    </a:p>
                  </a:txBody>
                  <a:tcPr marL="47625" marR="47625" marT="47625" marB="47625"/>
                </a:tc>
                <a:tc hMerge="1">
                  <a:txBody>
                    <a:bodyPr/>
                    <a:lstStyle/>
                    <a:p>
                      <a:pPr algn="l"/>
                      <a:endParaRPr lang="en-US" dirty="0"/>
                    </a:p>
                  </a:txBody>
                  <a:tcPr marL="47625" marR="47625" marT="47625" marB="47625"/>
                </a:tc>
                <a:tc>
                  <a:txBody>
                    <a:bodyPr/>
                    <a:lstStyle/>
                    <a:p>
                      <a:pPr algn="l"/>
                      <a:r>
                        <a:rPr lang="en-US"/>
                        <a:t>X</a:t>
                      </a:r>
                    </a:p>
                  </a:txBody>
                  <a:tcPr marL="47625" marR="47625" marT="47625" marB="47625"/>
                </a:tc>
              </a:tr>
              <a:tr h="230764">
                <a:tc gridSpan="2">
                  <a:txBody>
                    <a:bodyPr/>
                    <a:lstStyle/>
                    <a:p>
                      <a:pPr algn="l"/>
                      <a:r>
                        <a:rPr lang="en-US" dirty="0"/>
                        <a:t>  </a:t>
                      </a:r>
                      <a:r>
                        <a:rPr lang="en-US" dirty="0" err="1"/>
                        <a:t>Somatostatin</a:t>
                      </a:r>
                      <a:endParaRPr lang="en-US" dirty="0"/>
                    </a:p>
                  </a:txBody>
                  <a:tcPr marL="47625" marR="47625" marT="47625" marB="47625"/>
                </a:tc>
                <a:tc hMerge="1">
                  <a:txBody>
                    <a:bodyPr/>
                    <a:lstStyle/>
                    <a:p>
                      <a:pPr algn="l"/>
                      <a:endParaRPr lang="en-US"/>
                    </a:p>
                  </a:txBody>
                  <a:tcPr marL="47625" marR="47625" marT="47625" marB="47625"/>
                </a:tc>
                <a:tc>
                  <a:txBody>
                    <a:bodyPr/>
                    <a:lstStyle/>
                    <a:p>
                      <a:pPr algn="ctr"/>
                      <a:r>
                        <a:rPr lang="en-US" dirty="0"/>
                        <a:t>X</a:t>
                      </a:r>
                    </a:p>
                  </a:txBody>
                  <a:tcPr marL="47625" marR="47625" marT="47625" marB="47625"/>
                </a:tc>
                <a:tc>
                  <a:txBody>
                    <a:bodyPr/>
                    <a:lstStyle/>
                    <a:p>
                      <a:pPr algn="l"/>
                      <a:r>
                        <a:rPr lang="en-US"/>
                        <a:t> </a:t>
                      </a:r>
                    </a:p>
                  </a:txBody>
                  <a:tcPr marL="47625" marR="47625" marT="47625" marB="47625"/>
                </a:tc>
                <a:tc>
                  <a:txBody>
                    <a:bodyPr/>
                    <a:lstStyle/>
                    <a:p>
                      <a:pPr algn="l"/>
                      <a:r>
                        <a:rPr lang="en-US"/>
                        <a:t>X</a:t>
                      </a:r>
                    </a:p>
                  </a:txBody>
                  <a:tcPr marL="47625" marR="47625" marT="47625" marB="47625"/>
                </a:tc>
                <a:tc>
                  <a:txBody>
                    <a:bodyPr/>
                    <a:lstStyle/>
                    <a:p>
                      <a:pPr algn="l"/>
                      <a:r>
                        <a:rPr lang="en-US"/>
                        <a:t> </a:t>
                      </a:r>
                    </a:p>
                  </a:txBody>
                  <a:tcPr marL="47625" marR="47625" marT="47625" marB="47625"/>
                </a:tc>
                <a:tc>
                  <a:txBody>
                    <a:bodyPr/>
                    <a:lstStyle/>
                    <a:p>
                      <a:pPr algn="l"/>
                      <a:r>
                        <a:rPr lang="en-US"/>
                        <a:t> </a:t>
                      </a:r>
                    </a:p>
                  </a:txBody>
                  <a:tcPr marL="47625" marR="47625" marT="47625" marB="47625"/>
                </a:tc>
                <a:tc>
                  <a:txBody>
                    <a:bodyPr/>
                    <a:lstStyle/>
                    <a:p>
                      <a:pPr algn="l"/>
                      <a:r>
                        <a:rPr lang="en-US"/>
                        <a:t>X</a:t>
                      </a:r>
                    </a:p>
                  </a:txBody>
                  <a:tcPr marL="47625" marR="47625" marT="47625" marB="47625"/>
                </a:tc>
              </a:tr>
              <a:tr h="230764">
                <a:tc gridSpan="7">
                  <a:txBody>
                    <a:bodyPr/>
                    <a:lstStyle/>
                    <a:p>
                      <a:pPr algn="l"/>
                      <a:r>
                        <a:rPr lang="en-US" dirty="0"/>
                        <a:t>  </a:t>
                      </a:r>
                      <a:r>
                        <a:rPr lang="en-US" dirty="0" err="1"/>
                        <a:t>Calcitonin</a:t>
                      </a:r>
                      <a:r>
                        <a:rPr lang="en-US" dirty="0"/>
                        <a:t> gene-related </a:t>
                      </a:r>
                      <a:r>
                        <a:rPr lang="en-US" dirty="0" smtClean="0"/>
                        <a:t>peptide</a:t>
                      </a:r>
                      <a:endParaRPr lang="en-US" dirty="0"/>
                    </a:p>
                  </a:txBody>
                  <a:tcPr marL="47625" marR="47625" marT="47625" marB="47625"/>
                </a:tc>
                <a:tc hMerge="1">
                  <a:txBody>
                    <a:bodyPr/>
                    <a:lstStyle/>
                    <a:p>
                      <a:pPr algn="l"/>
                      <a:endParaRPr lang="en-US" dirty="0"/>
                    </a:p>
                  </a:txBody>
                  <a:tcPr marL="47625" marR="47625" marT="47625" marB="47625"/>
                </a:tc>
                <a:tc hMerge="1">
                  <a:txBody>
                    <a:bodyPr/>
                    <a:lstStyle/>
                    <a:p>
                      <a:endParaRPr lang="en-US"/>
                    </a:p>
                  </a:txBody>
                  <a:tcPr/>
                </a:tc>
                <a:tc hMerge="1">
                  <a:txBody>
                    <a:bodyPr/>
                    <a:lstStyle/>
                    <a:p>
                      <a:pPr algn="l"/>
                      <a:endParaRPr lang="en-US" dirty="0"/>
                    </a:p>
                  </a:txBody>
                  <a:tcPr marL="47625" marR="47625" marT="47625" marB="47625"/>
                </a:tc>
                <a:tc hMerge="1">
                  <a:txBody>
                    <a:bodyPr/>
                    <a:lstStyle/>
                    <a:p>
                      <a:pPr algn="l"/>
                      <a:endParaRPr lang="en-US" dirty="0"/>
                    </a:p>
                  </a:txBody>
                  <a:tcPr marL="47625" marR="47625" marT="47625" marB="47625"/>
                </a:tc>
                <a:tc hMerge="1">
                  <a:txBody>
                    <a:bodyPr/>
                    <a:lstStyle/>
                    <a:p>
                      <a:pPr algn="l"/>
                      <a:endParaRPr lang="en-US" dirty="0"/>
                    </a:p>
                  </a:txBody>
                  <a:tcPr marL="47625" marR="47625" marT="47625" marB="47625"/>
                </a:tc>
                <a:tc hMerge="1">
                  <a:txBody>
                    <a:bodyPr/>
                    <a:lstStyle/>
                    <a:p>
                      <a:pPr algn="l"/>
                      <a:endParaRPr lang="en-US" dirty="0"/>
                    </a:p>
                  </a:txBody>
                  <a:tcPr marL="47625" marR="47625" marT="47625" marB="47625"/>
                </a:tc>
                <a:tc>
                  <a:txBody>
                    <a:bodyPr/>
                    <a:lstStyle/>
                    <a:p>
                      <a:pPr algn="l"/>
                      <a:r>
                        <a:rPr lang="en-US" dirty="0"/>
                        <a:t>X</a:t>
                      </a:r>
                    </a:p>
                  </a:txBody>
                  <a:tcPr marL="47625" marR="47625" marT="47625" marB="47625"/>
                </a:tc>
              </a:tr>
              <a:tr h="230764">
                <a:tc>
                  <a:txBody>
                    <a:bodyPr/>
                    <a:lstStyle/>
                    <a:p>
                      <a:pPr algn="l"/>
                      <a:r>
                        <a:rPr lang="en-US" dirty="0"/>
                        <a:t>  </a:t>
                      </a:r>
                      <a:r>
                        <a:rPr lang="en-US" dirty="0" err="1"/>
                        <a:t>Galanin</a:t>
                      </a:r>
                      <a:endParaRPr lang="en-US" dirty="0"/>
                    </a:p>
                  </a:txBody>
                  <a:tcPr marL="47625" marR="47625" marT="47625" marB="47625"/>
                </a:tc>
                <a:tc gridSpan="2">
                  <a:txBody>
                    <a:bodyPr/>
                    <a:lstStyle/>
                    <a:p>
                      <a:pPr algn="ctr"/>
                      <a:r>
                        <a:rPr lang="en-US"/>
                        <a:t> </a:t>
                      </a:r>
                    </a:p>
                  </a:txBody>
                  <a:tcPr marL="47625" marR="47625" marT="47625" marB="47625"/>
                </a:tc>
                <a:tc hMerge="1">
                  <a:txBody>
                    <a:bodyPr/>
                    <a:lstStyle/>
                    <a:p>
                      <a:endParaRPr lang="en-US"/>
                    </a:p>
                  </a:txBody>
                  <a:tcPr/>
                </a:tc>
                <a:tc>
                  <a:txBody>
                    <a:bodyPr/>
                    <a:lstStyle/>
                    <a:p>
                      <a:pPr algn="l"/>
                      <a:r>
                        <a:rPr lang="en-US" dirty="0"/>
                        <a:t>X</a:t>
                      </a:r>
                    </a:p>
                  </a:txBody>
                  <a:tcPr marL="47625" marR="47625" marT="47625" marB="47625"/>
                </a:tc>
                <a:tc>
                  <a:txBody>
                    <a:bodyPr/>
                    <a:lstStyle/>
                    <a:p>
                      <a:pPr algn="l"/>
                      <a:r>
                        <a:rPr lang="en-US" dirty="0"/>
                        <a:t>X</a:t>
                      </a:r>
                    </a:p>
                  </a:txBody>
                  <a:tcPr marL="47625" marR="47625" marT="47625" marB="47625"/>
                </a:tc>
                <a:tc>
                  <a:txBody>
                    <a:bodyPr/>
                    <a:lstStyle/>
                    <a:p>
                      <a:pPr algn="l"/>
                      <a:r>
                        <a:rPr lang="en-US"/>
                        <a:t> </a:t>
                      </a:r>
                    </a:p>
                  </a:txBody>
                  <a:tcPr marL="47625" marR="47625" marT="47625" marB="47625"/>
                </a:tc>
                <a:tc>
                  <a:txBody>
                    <a:bodyPr/>
                    <a:lstStyle/>
                    <a:p>
                      <a:pPr algn="l"/>
                      <a:r>
                        <a:rPr lang="en-US"/>
                        <a:t> </a:t>
                      </a:r>
                    </a:p>
                  </a:txBody>
                  <a:tcPr marL="47625" marR="47625" marT="47625" marB="47625"/>
                </a:tc>
                <a:tc>
                  <a:txBody>
                    <a:bodyPr/>
                    <a:lstStyle/>
                    <a:p>
                      <a:pPr algn="l"/>
                      <a:r>
                        <a:rPr lang="en-US"/>
                        <a:t>X</a:t>
                      </a:r>
                    </a:p>
                  </a:txBody>
                  <a:tcPr marL="47625" marR="47625" marT="47625" marB="47625"/>
                </a:tc>
              </a:tr>
              <a:tr h="230764">
                <a:tc>
                  <a:txBody>
                    <a:bodyPr/>
                    <a:lstStyle/>
                    <a:p>
                      <a:pPr algn="l"/>
                      <a:r>
                        <a:rPr lang="en-US" dirty="0"/>
                        <a:t>  </a:t>
                      </a:r>
                      <a:r>
                        <a:rPr lang="en-US" dirty="0" err="1"/>
                        <a:t>Vasoactive</a:t>
                      </a:r>
                      <a:r>
                        <a:rPr lang="en-US" dirty="0"/>
                        <a:t> </a:t>
                      </a:r>
                      <a:r>
                        <a:rPr lang="en-US" dirty="0" smtClean="0"/>
                        <a:t> I P</a:t>
                      </a:r>
                      <a:endParaRPr lang="en-US" dirty="0"/>
                    </a:p>
                  </a:txBody>
                  <a:tcPr marL="47625" marR="47625" marT="47625" marB="47625"/>
                </a:tc>
                <a:tc gridSpan="3">
                  <a:txBody>
                    <a:bodyPr/>
                    <a:lstStyle/>
                    <a:p>
                      <a:pPr algn="ctr"/>
                      <a:endParaRPr lang="en-US" dirty="0"/>
                    </a:p>
                  </a:txBody>
                  <a:tcPr marL="47625" marR="47625" marT="47625" marB="47625"/>
                </a:tc>
                <a:tc hMerge="1">
                  <a:txBody>
                    <a:bodyPr/>
                    <a:lstStyle/>
                    <a:p>
                      <a:endParaRPr lang="en-US"/>
                    </a:p>
                  </a:txBody>
                  <a:tcPr/>
                </a:tc>
                <a:tc hMerge="1">
                  <a:txBody>
                    <a:bodyPr/>
                    <a:lstStyle/>
                    <a:p>
                      <a:pPr algn="l"/>
                      <a:endParaRPr lang="en-US" dirty="0"/>
                    </a:p>
                  </a:txBody>
                  <a:tcPr marL="47625" marR="47625" marT="47625" marB="47625"/>
                </a:tc>
                <a:tc>
                  <a:txBody>
                    <a:bodyPr/>
                    <a:lstStyle/>
                    <a:p>
                      <a:pPr algn="l"/>
                      <a:r>
                        <a:rPr lang="en-US"/>
                        <a:t>X</a:t>
                      </a:r>
                    </a:p>
                  </a:txBody>
                  <a:tcPr marL="47625" marR="47625" marT="47625" marB="47625"/>
                </a:tc>
                <a:tc gridSpan="2">
                  <a:txBody>
                    <a:bodyPr/>
                    <a:lstStyle/>
                    <a:p>
                      <a:pPr algn="l"/>
                      <a:endParaRPr lang="en-US" dirty="0"/>
                    </a:p>
                  </a:txBody>
                  <a:tcPr marL="47625" marR="47625" marT="47625" marB="47625"/>
                </a:tc>
                <a:tc hMerge="1">
                  <a:txBody>
                    <a:bodyPr/>
                    <a:lstStyle/>
                    <a:p>
                      <a:pPr algn="l"/>
                      <a:endParaRPr lang="en-US" dirty="0"/>
                    </a:p>
                  </a:txBody>
                  <a:tcPr marL="47625" marR="47625" marT="47625" marB="47625"/>
                </a:tc>
                <a:tc>
                  <a:txBody>
                    <a:bodyPr/>
                    <a:lstStyle/>
                    <a:p>
                      <a:pPr algn="l"/>
                      <a:r>
                        <a:rPr lang="en-US"/>
                        <a:t>X</a:t>
                      </a:r>
                    </a:p>
                  </a:txBody>
                  <a:tcPr marL="47625" marR="47625" marT="47625" marB="47625"/>
                </a:tc>
              </a:tr>
              <a:tr h="230764">
                <a:tc>
                  <a:txBody>
                    <a:bodyPr/>
                    <a:lstStyle/>
                    <a:p>
                      <a:pPr algn="l"/>
                      <a:r>
                        <a:rPr lang="en-US" dirty="0"/>
                        <a:t>  </a:t>
                      </a:r>
                      <a:r>
                        <a:rPr lang="en-US" dirty="0" err="1"/>
                        <a:t>Opioids</a:t>
                      </a:r>
                      <a:r>
                        <a:rPr lang="en-US" dirty="0"/>
                        <a:t>?</a:t>
                      </a:r>
                    </a:p>
                  </a:txBody>
                  <a:tcPr marL="47625" marR="47625" marT="47625" marB="47625"/>
                </a:tc>
                <a:tc gridSpan="3">
                  <a:txBody>
                    <a:bodyPr/>
                    <a:lstStyle/>
                    <a:p>
                      <a:pPr algn="ctr"/>
                      <a:endParaRPr lang="en-US" dirty="0"/>
                    </a:p>
                  </a:txBody>
                  <a:tcPr marL="47625" marR="47625" marT="47625" marB="47625"/>
                </a:tc>
                <a:tc hMerge="1">
                  <a:txBody>
                    <a:bodyPr/>
                    <a:lstStyle/>
                    <a:p>
                      <a:endParaRPr lang="en-US"/>
                    </a:p>
                  </a:txBody>
                  <a:tcPr/>
                </a:tc>
                <a:tc hMerge="1">
                  <a:txBody>
                    <a:bodyPr/>
                    <a:lstStyle/>
                    <a:p>
                      <a:pPr algn="l"/>
                      <a:endParaRPr lang="en-US" dirty="0"/>
                    </a:p>
                  </a:txBody>
                  <a:tcPr marL="47625" marR="47625" marT="47625" marB="47625"/>
                </a:tc>
                <a:tc>
                  <a:txBody>
                    <a:bodyPr/>
                    <a:lstStyle/>
                    <a:p>
                      <a:pPr algn="l"/>
                      <a:r>
                        <a:rPr lang="en-US"/>
                        <a:t>X</a:t>
                      </a:r>
                    </a:p>
                  </a:txBody>
                  <a:tcPr marL="47625" marR="47625" marT="47625" marB="47625"/>
                </a:tc>
                <a:tc gridSpan="2">
                  <a:txBody>
                    <a:bodyPr/>
                    <a:lstStyle/>
                    <a:p>
                      <a:pPr algn="l"/>
                      <a:endParaRPr lang="en-US" dirty="0"/>
                    </a:p>
                  </a:txBody>
                  <a:tcPr marL="47625" marR="47625" marT="47625" marB="47625"/>
                </a:tc>
                <a:tc hMerge="1">
                  <a:txBody>
                    <a:bodyPr/>
                    <a:lstStyle/>
                    <a:p>
                      <a:pPr algn="l"/>
                      <a:endParaRPr lang="en-US" dirty="0"/>
                    </a:p>
                  </a:txBody>
                  <a:tcPr marL="47625" marR="47625" marT="47625" marB="47625"/>
                </a:tc>
                <a:tc>
                  <a:txBody>
                    <a:bodyPr/>
                    <a:lstStyle/>
                    <a:p>
                      <a:pPr algn="l"/>
                      <a:r>
                        <a:rPr lang="en-US" dirty="0"/>
                        <a:t>X</a:t>
                      </a:r>
                    </a:p>
                  </a:txBody>
                  <a:tcPr marL="47625" marR="47625" marT="47625" marB="47625"/>
                </a:tc>
              </a:tr>
              <a:tr h="230764">
                <a:tc gridSpan="8">
                  <a:txBody>
                    <a:bodyPr/>
                    <a:lstStyle/>
                    <a:p>
                      <a:pPr algn="l"/>
                      <a:r>
                        <a:rPr lang="en-US" dirty="0"/>
                        <a:t>  </a:t>
                      </a:r>
                      <a:r>
                        <a:rPr lang="en-US" dirty="0" err="1"/>
                        <a:t>Tachykinins</a:t>
                      </a:r>
                      <a:r>
                        <a:rPr lang="en-US" dirty="0"/>
                        <a:t> (substance P, </a:t>
                      </a:r>
                      <a:r>
                        <a:rPr lang="en-US" dirty="0" err="1"/>
                        <a:t>neurokinin</a:t>
                      </a:r>
                      <a:r>
                        <a:rPr lang="en-US" dirty="0"/>
                        <a:t> A, </a:t>
                      </a:r>
                      <a:r>
                        <a:rPr lang="en-US" dirty="0" err="1"/>
                        <a:t>neuropeptide</a:t>
                      </a:r>
                      <a:r>
                        <a:rPr lang="en-US" dirty="0"/>
                        <a:t> K, </a:t>
                      </a:r>
                      <a:r>
                        <a:rPr lang="en-US" dirty="0" err="1"/>
                        <a:t>neuropeptide</a:t>
                      </a:r>
                      <a:r>
                        <a:rPr lang="en-US" dirty="0"/>
                        <a:t> </a:t>
                      </a:r>
                      <a:r>
                        <a:rPr lang="el-GR" dirty="0"/>
                        <a:t>γ</a:t>
                      </a:r>
                      <a:r>
                        <a:rPr lang="el-GR" dirty="0" smtClean="0"/>
                        <a:t>)</a:t>
                      </a:r>
                      <a:endParaRPr lang="el-GR" dirty="0"/>
                    </a:p>
                  </a:txBody>
                  <a:tcPr marL="47625" marR="47625" marT="47625" marB="47625"/>
                </a:tc>
                <a:tc hMerge="1">
                  <a:txBody>
                    <a:bodyPr/>
                    <a:lstStyle/>
                    <a:p>
                      <a:pPr algn="l"/>
                      <a:endParaRPr lang="en-US" dirty="0"/>
                    </a:p>
                  </a:txBody>
                  <a:tcPr marL="47625" marR="47625" marT="47625" marB="47625"/>
                </a:tc>
                <a:tc hMerge="1">
                  <a:txBody>
                    <a:bodyPr/>
                    <a:lstStyle/>
                    <a:p>
                      <a:endParaRPr lang="en-US"/>
                    </a:p>
                  </a:txBody>
                  <a:tcPr/>
                </a:tc>
                <a:tc hMerge="1">
                  <a:txBody>
                    <a:bodyPr/>
                    <a:lstStyle/>
                    <a:p>
                      <a:pPr algn="l"/>
                      <a:endParaRPr lang="en-US" dirty="0"/>
                    </a:p>
                  </a:txBody>
                  <a:tcPr marL="47625" marR="47625" marT="47625" marB="47625"/>
                </a:tc>
                <a:tc hMerge="1">
                  <a:txBody>
                    <a:bodyPr/>
                    <a:lstStyle/>
                    <a:p>
                      <a:pPr algn="l"/>
                      <a:endParaRPr lang="en-US" dirty="0"/>
                    </a:p>
                  </a:txBody>
                  <a:tcPr marL="47625" marR="47625" marT="47625" marB="47625"/>
                </a:tc>
                <a:tc hMerge="1">
                  <a:txBody>
                    <a:bodyPr/>
                    <a:lstStyle/>
                    <a:p>
                      <a:pPr algn="l"/>
                      <a:endParaRPr lang="en-US" dirty="0"/>
                    </a:p>
                  </a:txBody>
                  <a:tcPr marL="47625" marR="47625" marT="47625" marB="47625"/>
                </a:tc>
                <a:tc hMerge="1">
                  <a:txBody>
                    <a:bodyPr/>
                    <a:lstStyle/>
                    <a:p>
                      <a:pPr algn="l"/>
                      <a:endParaRPr lang="en-US" dirty="0"/>
                    </a:p>
                  </a:txBody>
                  <a:tcPr marL="47625" marR="47625" marT="47625" marB="47625"/>
                </a:tc>
                <a:tc hMerge="1">
                  <a:txBody>
                    <a:bodyPr/>
                    <a:lstStyle/>
                    <a:p>
                      <a:pPr algn="l"/>
                      <a:endParaRPr lang="en-US" dirty="0"/>
                    </a:p>
                  </a:txBody>
                  <a:tcPr marL="47625" marR="47625" marT="47625" marB="47625"/>
                </a:tc>
              </a:tr>
              <a:tr h="230764">
                <a:tc>
                  <a:txBody>
                    <a:bodyPr/>
                    <a:lstStyle/>
                    <a:p>
                      <a:pPr algn="l"/>
                      <a:r>
                        <a:rPr lang="en-US" dirty="0"/>
                        <a:t>  </a:t>
                      </a:r>
                      <a:r>
                        <a:rPr lang="en-US" dirty="0" err="1"/>
                        <a:t>Cholecystokinin</a:t>
                      </a:r>
                      <a:endParaRPr lang="en-US" dirty="0"/>
                    </a:p>
                  </a:txBody>
                  <a:tcPr marL="47625" marR="47625" marT="47625" marB="47625"/>
                </a:tc>
                <a:tc gridSpan="7">
                  <a:txBody>
                    <a:bodyPr/>
                    <a:lstStyle/>
                    <a:p>
                      <a:pPr algn="ctr"/>
                      <a:endParaRPr lang="en-US" dirty="0"/>
                    </a:p>
                  </a:txBody>
                  <a:tcPr marL="47625" marR="47625" marT="47625" marB="47625"/>
                </a:tc>
                <a:tc hMerge="1">
                  <a:txBody>
                    <a:bodyPr/>
                    <a:lstStyle/>
                    <a:p>
                      <a:endParaRPr lang="en-US"/>
                    </a:p>
                  </a:txBody>
                  <a:tcPr/>
                </a:tc>
                <a:tc hMerge="1">
                  <a:txBody>
                    <a:bodyPr/>
                    <a:lstStyle/>
                    <a:p>
                      <a:pPr algn="l"/>
                      <a:endParaRPr lang="en-US" dirty="0"/>
                    </a:p>
                  </a:txBody>
                  <a:tcPr marL="47625" marR="47625" marT="47625" marB="47625"/>
                </a:tc>
                <a:tc hMerge="1">
                  <a:txBody>
                    <a:bodyPr/>
                    <a:lstStyle/>
                    <a:p>
                      <a:pPr algn="l"/>
                      <a:endParaRPr lang="en-US" dirty="0"/>
                    </a:p>
                  </a:txBody>
                  <a:tcPr marL="47625" marR="47625" marT="47625" marB="47625"/>
                </a:tc>
                <a:tc hMerge="1">
                  <a:txBody>
                    <a:bodyPr/>
                    <a:lstStyle/>
                    <a:p>
                      <a:pPr algn="l"/>
                      <a:endParaRPr lang="en-US" dirty="0"/>
                    </a:p>
                  </a:txBody>
                  <a:tcPr marL="47625" marR="47625" marT="47625" marB="47625"/>
                </a:tc>
                <a:tc hMerge="1">
                  <a:txBody>
                    <a:bodyPr/>
                    <a:lstStyle/>
                    <a:p>
                      <a:pPr algn="l"/>
                      <a:endParaRPr lang="en-US" dirty="0"/>
                    </a:p>
                  </a:txBody>
                  <a:tcPr marL="47625" marR="47625" marT="47625" marB="47625"/>
                </a:tc>
                <a:tc hMerge="1">
                  <a:txBody>
                    <a:bodyPr/>
                    <a:lstStyle/>
                    <a:p>
                      <a:pPr algn="l"/>
                      <a:endParaRPr lang="en-US" dirty="0"/>
                    </a:p>
                  </a:txBody>
                  <a:tcPr marL="47625" marR="47625" marT="47625" marB="47625"/>
                </a:tc>
              </a:tr>
              <a:tr h="230764">
                <a:tc gridSpan="8">
                  <a:txBody>
                    <a:bodyPr/>
                    <a:lstStyle/>
                    <a:p>
                      <a:pPr algn="l"/>
                      <a:r>
                        <a:rPr lang="en-US" dirty="0"/>
                        <a:t>  </a:t>
                      </a:r>
                      <a:r>
                        <a:rPr lang="en-US" dirty="0" err="1"/>
                        <a:t>Gastrin</a:t>
                      </a:r>
                      <a:r>
                        <a:rPr lang="en-US" dirty="0"/>
                        <a:t>-releasing peptide</a:t>
                      </a:r>
                    </a:p>
                  </a:txBody>
                  <a:tcPr marL="47625" marR="47625" marT="47625" marB="47625"/>
                </a:tc>
                <a:tc hMerge="1">
                  <a:txBody>
                    <a:bodyPr/>
                    <a:lstStyle/>
                    <a:p>
                      <a:pPr algn="ctr"/>
                      <a:endParaRPr lang="en-US" dirty="0"/>
                    </a:p>
                  </a:txBody>
                  <a:tcPr marL="47625" marR="47625" marT="47625" marB="47625"/>
                </a:tc>
                <a:tc hMerge="1">
                  <a:txBody>
                    <a:bodyPr/>
                    <a:lstStyle/>
                    <a:p>
                      <a:endParaRPr lang="en-US"/>
                    </a:p>
                  </a:txBody>
                  <a:tcPr/>
                </a:tc>
                <a:tc hMerge="1">
                  <a:txBody>
                    <a:bodyPr/>
                    <a:lstStyle/>
                    <a:p>
                      <a:pPr algn="l"/>
                      <a:endParaRPr lang="en-US" dirty="0"/>
                    </a:p>
                  </a:txBody>
                  <a:tcPr marL="47625" marR="47625" marT="47625" marB="47625"/>
                </a:tc>
                <a:tc hMerge="1">
                  <a:txBody>
                    <a:bodyPr/>
                    <a:lstStyle/>
                    <a:p>
                      <a:pPr algn="l"/>
                      <a:endParaRPr lang="en-US" dirty="0"/>
                    </a:p>
                  </a:txBody>
                  <a:tcPr marL="47625" marR="47625" marT="47625" marB="47625"/>
                </a:tc>
                <a:tc hMerge="1">
                  <a:txBody>
                    <a:bodyPr/>
                    <a:lstStyle/>
                    <a:p>
                      <a:pPr algn="l"/>
                      <a:endParaRPr lang="en-US" dirty="0"/>
                    </a:p>
                  </a:txBody>
                  <a:tcPr marL="47625" marR="47625" marT="47625" marB="47625"/>
                </a:tc>
                <a:tc hMerge="1">
                  <a:txBody>
                    <a:bodyPr/>
                    <a:lstStyle/>
                    <a:p>
                      <a:pPr algn="l"/>
                      <a:endParaRPr lang="en-US" dirty="0"/>
                    </a:p>
                  </a:txBody>
                  <a:tcPr marL="47625" marR="47625" marT="47625" marB="47625"/>
                </a:tc>
                <a:tc hMerge="1">
                  <a:txBody>
                    <a:bodyPr/>
                    <a:lstStyle/>
                    <a:p>
                      <a:pPr algn="l"/>
                      <a:endParaRPr lang="en-US" dirty="0"/>
                    </a:p>
                  </a:txBody>
                  <a:tcPr marL="47625" marR="47625" marT="47625" marB="47625"/>
                </a:tc>
              </a:tr>
              <a:tr h="230764">
                <a:tc>
                  <a:txBody>
                    <a:bodyPr/>
                    <a:lstStyle/>
                    <a:p>
                      <a:pPr algn="l"/>
                      <a:r>
                        <a:rPr lang="en-US" dirty="0"/>
                        <a:t>  </a:t>
                      </a:r>
                      <a:r>
                        <a:rPr lang="en-US" dirty="0" err="1"/>
                        <a:t>Dynorphin</a:t>
                      </a:r>
                      <a:endParaRPr lang="en-US" dirty="0"/>
                    </a:p>
                  </a:txBody>
                  <a:tcPr marL="47625" marR="47625" marT="47625" marB="47625"/>
                </a:tc>
                <a:tc rowSpan="2" gridSpan="7">
                  <a:txBody>
                    <a:bodyPr/>
                    <a:lstStyle/>
                    <a:p>
                      <a:pPr algn="ctr"/>
                      <a:r>
                        <a:rPr lang="en-US" dirty="0"/>
                        <a:t> </a:t>
                      </a:r>
                    </a:p>
                    <a:p>
                      <a:pPr algn="l"/>
                      <a:r>
                        <a:rPr lang="en-US" dirty="0"/>
                        <a:t> </a:t>
                      </a:r>
                    </a:p>
                  </a:txBody>
                  <a:tcPr marL="47625" marR="47625" marT="47625" marB="47625"/>
                </a:tc>
                <a:tc rowSpan="2" hMerge="1">
                  <a:txBody>
                    <a:bodyPr/>
                    <a:lstStyle/>
                    <a:p>
                      <a:endParaRPr lang="en-US"/>
                    </a:p>
                  </a:txBody>
                  <a:tcPr/>
                </a:tc>
                <a:tc rowSpan="2" hMerge="1">
                  <a:txBody>
                    <a:bodyPr/>
                    <a:lstStyle/>
                    <a:p>
                      <a:pPr algn="l"/>
                      <a:endParaRPr lang="en-US" dirty="0"/>
                    </a:p>
                  </a:txBody>
                  <a:tcPr marL="47625" marR="47625" marT="47625" marB="47625"/>
                </a:tc>
                <a:tc rowSpan="2" hMerge="1">
                  <a:txBody>
                    <a:bodyPr/>
                    <a:lstStyle/>
                    <a:p>
                      <a:pPr algn="l"/>
                      <a:endParaRPr lang="en-US" dirty="0"/>
                    </a:p>
                  </a:txBody>
                  <a:tcPr marL="47625" marR="47625" marT="47625" marB="47625"/>
                </a:tc>
                <a:tc rowSpan="2" hMerge="1">
                  <a:txBody>
                    <a:bodyPr/>
                    <a:lstStyle/>
                    <a:p>
                      <a:pPr algn="l"/>
                      <a:endParaRPr lang="en-US" dirty="0"/>
                    </a:p>
                  </a:txBody>
                  <a:tcPr marL="47625" marR="47625" marT="47625" marB="47625"/>
                </a:tc>
                <a:tc rowSpan="2" hMerge="1">
                  <a:txBody>
                    <a:bodyPr/>
                    <a:lstStyle/>
                    <a:p>
                      <a:pPr algn="l"/>
                      <a:endParaRPr lang="en-US" dirty="0"/>
                    </a:p>
                  </a:txBody>
                  <a:tcPr marL="47625" marR="47625" marT="47625" marB="47625"/>
                </a:tc>
                <a:tc rowSpan="2" hMerge="1">
                  <a:txBody>
                    <a:bodyPr/>
                    <a:lstStyle/>
                    <a:p>
                      <a:pPr algn="l"/>
                      <a:endParaRPr lang="en-US" dirty="0"/>
                    </a:p>
                  </a:txBody>
                  <a:tcPr marL="47625" marR="47625" marT="47625" marB="47625"/>
                </a:tc>
              </a:tr>
              <a:tr h="440118">
                <a:tc>
                  <a:txBody>
                    <a:bodyPr/>
                    <a:lstStyle/>
                    <a:p>
                      <a:pPr algn="l"/>
                      <a:r>
                        <a:rPr lang="en-US" sz="2000" b="1" dirty="0" smtClean="0">
                          <a:solidFill>
                            <a:srgbClr val="FF0000"/>
                          </a:solidFill>
                        </a:rPr>
                        <a:t>5.Nonclassical</a:t>
                      </a:r>
                      <a:endParaRPr lang="en-US" sz="2000" b="1" dirty="0">
                        <a:solidFill>
                          <a:srgbClr val="FF0000"/>
                        </a:solidFill>
                      </a:endParaRPr>
                    </a:p>
                  </a:txBody>
                  <a:tcPr marL="47625" marR="47625" marT="47625" marB="47625"/>
                </a:tc>
                <a:tc gridSpan="7" vMerge="1">
                  <a:txBody>
                    <a:bodyPr/>
                    <a:lstStyle/>
                    <a:p>
                      <a:pPr algn="ctr"/>
                      <a:endParaRPr lang="en-US" dirty="0"/>
                    </a:p>
                  </a:txBody>
                  <a:tcPr marL="47625" marR="47625" marT="47625" marB="47625"/>
                </a:tc>
                <a:tc hMerge="1" vMerge="1">
                  <a:txBody>
                    <a:bodyPr/>
                    <a:lstStyle/>
                    <a:p>
                      <a:endParaRPr lang="en-US"/>
                    </a:p>
                  </a:txBody>
                  <a:tcPr/>
                </a:tc>
                <a:tc hMerge="1" vMerge="1">
                  <a:txBody>
                    <a:bodyPr/>
                    <a:lstStyle/>
                    <a:p>
                      <a:pPr algn="l"/>
                      <a:endParaRPr lang="en-US" dirty="0"/>
                    </a:p>
                  </a:txBody>
                  <a:tcPr marL="47625" marR="47625" marT="47625" marB="47625"/>
                </a:tc>
                <a:tc hMerge="1" vMerge="1">
                  <a:txBody>
                    <a:bodyPr/>
                    <a:lstStyle/>
                    <a:p>
                      <a:endParaRPr lang="en-US" dirty="0"/>
                    </a:p>
                  </a:txBody>
                  <a:tcPr marL="47625" marR="47625" marT="47625" marB="47625"/>
                </a:tc>
                <a:tc hMerge="1" vMerge="1">
                  <a:txBody>
                    <a:bodyPr/>
                    <a:lstStyle/>
                    <a:p>
                      <a:endParaRPr lang="en-US" dirty="0"/>
                    </a:p>
                  </a:txBody>
                  <a:tcPr marL="47625" marR="47625" marT="47625" marB="47625"/>
                </a:tc>
                <a:tc hMerge="1" vMerge="1">
                  <a:txBody>
                    <a:bodyPr/>
                    <a:lstStyle/>
                    <a:p>
                      <a:endParaRPr lang="en-US" dirty="0"/>
                    </a:p>
                  </a:txBody>
                  <a:tcPr marL="47625" marR="47625" marT="47625" marB="47625"/>
                </a:tc>
                <a:tc hMerge="1" vMerge="1">
                  <a:txBody>
                    <a:bodyPr/>
                    <a:lstStyle/>
                    <a:p>
                      <a:endParaRPr lang="en-US" dirty="0"/>
                    </a:p>
                  </a:txBody>
                  <a:tcPr marL="47625" marR="47625" marT="47625" marB="47625"/>
                </a:tc>
              </a:tr>
              <a:tr h="230764">
                <a:tc>
                  <a:txBody>
                    <a:bodyPr/>
                    <a:lstStyle/>
                    <a:p>
                      <a:pPr algn="l"/>
                      <a:r>
                        <a:rPr lang="en-US" dirty="0"/>
                        <a:t>  Nitric oxide</a:t>
                      </a:r>
                    </a:p>
                  </a:txBody>
                  <a:tcPr marL="47625" marR="47625" marT="47625" marB="47625"/>
                </a:tc>
                <a:tc gridSpan="7">
                  <a:txBody>
                    <a:bodyPr/>
                    <a:lstStyle/>
                    <a:p>
                      <a:pPr algn="ctr"/>
                      <a:endParaRPr lang="en-US" dirty="0"/>
                    </a:p>
                  </a:txBody>
                  <a:tcPr marL="47625" marR="47625" marT="47625" marB="47625"/>
                </a:tc>
                <a:tc hMerge="1">
                  <a:txBody>
                    <a:bodyPr/>
                    <a:lstStyle/>
                    <a:p>
                      <a:endParaRPr lang="en-US"/>
                    </a:p>
                  </a:txBody>
                  <a:tcPr/>
                </a:tc>
                <a:tc hMerge="1">
                  <a:txBody>
                    <a:bodyPr/>
                    <a:lstStyle/>
                    <a:p>
                      <a:pPr algn="l"/>
                      <a:endParaRPr lang="en-US" dirty="0"/>
                    </a:p>
                  </a:txBody>
                  <a:tcPr marL="47625" marR="47625" marT="47625" marB="47625"/>
                </a:tc>
                <a:tc hMerge="1">
                  <a:txBody>
                    <a:bodyPr/>
                    <a:lstStyle/>
                    <a:p>
                      <a:endParaRPr lang="en-US" dirty="0"/>
                    </a:p>
                  </a:txBody>
                  <a:tcPr marL="47625" marR="47625" marT="47625" marB="47625"/>
                </a:tc>
                <a:tc hMerge="1">
                  <a:txBody>
                    <a:bodyPr/>
                    <a:lstStyle/>
                    <a:p>
                      <a:endParaRPr lang="en-US" dirty="0"/>
                    </a:p>
                  </a:txBody>
                  <a:tcPr marL="47625" marR="47625" marT="47625" marB="47625"/>
                </a:tc>
                <a:tc hMerge="1">
                  <a:txBody>
                    <a:bodyPr/>
                    <a:lstStyle/>
                    <a:p>
                      <a:endParaRPr lang="en-US" dirty="0"/>
                    </a:p>
                  </a:txBody>
                  <a:tcPr marL="47625" marR="47625" marT="47625" marB="47625"/>
                </a:tc>
                <a:tc hMerge="1">
                  <a:txBody>
                    <a:bodyPr/>
                    <a:lstStyle/>
                    <a:p>
                      <a:endParaRPr lang="en-US" dirty="0"/>
                    </a:p>
                  </a:txBody>
                  <a:tcPr marL="47625" marR="47625" marT="47625" marB="47625"/>
                </a:tc>
              </a:tr>
              <a:tr h="230764">
                <a:tc>
                  <a:txBody>
                    <a:bodyPr/>
                    <a:lstStyle/>
                    <a:p>
                      <a:pPr algn="l"/>
                      <a:r>
                        <a:rPr lang="en-US" dirty="0"/>
                        <a:t>  ATP</a:t>
                      </a:r>
                    </a:p>
                  </a:txBody>
                  <a:tcPr marL="47625" marR="47625" marT="47625" marB="47625"/>
                </a:tc>
                <a:tc gridSpan="2">
                  <a:txBody>
                    <a:bodyPr/>
                    <a:lstStyle/>
                    <a:p>
                      <a:pPr algn="l"/>
                      <a:r>
                        <a:rPr lang="en-US"/>
                        <a:t> </a:t>
                      </a:r>
                    </a:p>
                  </a:txBody>
                  <a:tcPr marL="47625" marR="47625" marT="47625" marB="47625"/>
                </a:tc>
                <a:tc hMerge="1">
                  <a:txBody>
                    <a:bodyPr/>
                    <a:lstStyle/>
                    <a:p>
                      <a:endParaRPr lang="en-US"/>
                    </a:p>
                  </a:txBody>
                  <a:tcPr/>
                </a:tc>
                <a:tc>
                  <a:txBody>
                    <a:bodyPr/>
                    <a:lstStyle/>
                    <a:p>
                      <a:pPr algn="l"/>
                      <a:r>
                        <a:rPr lang="en-US"/>
                        <a:t> </a:t>
                      </a:r>
                    </a:p>
                  </a:txBody>
                  <a:tcPr marL="47625" marR="47625" marT="47625" marB="47625"/>
                </a:tc>
                <a:tc>
                  <a:txBody>
                    <a:bodyPr/>
                    <a:lstStyle/>
                    <a:p>
                      <a:pPr algn="l"/>
                      <a:r>
                        <a:rPr lang="en-US" dirty="0"/>
                        <a:t>X</a:t>
                      </a:r>
                    </a:p>
                  </a:txBody>
                  <a:tcPr marL="47625" marR="47625" marT="47625" marB="47625"/>
                </a:tc>
                <a:tc>
                  <a:txBody>
                    <a:bodyPr/>
                    <a:lstStyle/>
                    <a:p>
                      <a:pPr algn="l"/>
                      <a:r>
                        <a:rPr lang="en-US"/>
                        <a:t> </a:t>
                      </a:r>
                    </a:p>
                  </a:txBody>
                  <a:tcPr marL="47625" marR="47625" marT="47625" marB="47625"/>
                </a:tc>
                <a:tc>
                  <a:txBody>
                    <a:bodyPr/>
                    <a:lstStyle/>
                    <a:p>
                      <a:pPr algn="l"/>
                      <a:r>
                        <a:rPr lang="en-US"/>
                        <a:t> </a:t>
                      </a:r>
                    </a:p>
                  </a:txBody>
                  <a:tcPr marL="47625" marR="47625" marT="47625" marB="47625"/>
                </a:tc>
                <a:tc>
                  <a:txBody>
                    <a:bodyPr/>
                    <a:lstStyle/>
                    <a:p>
                      <a:pPr algn="l"/>
                      <a:r>
                        <a:rPr lang="en-US"/>
                        <a:t>X</a:t>
                      </a:r>
                    </a:p>
                  </a:txBody>
                  <a:tcPr marL="47625" marR="47625" marT="47625" marB="47625"/>
                </a:tc>
              </a:tr>
              <a:tr h="230764">
                <a:tc>
                  <a:txBody>
                    <a:bodyPr/>
                    <a:lstStyle/>
                    <a:p>
                      <a:pPr algn="l"/>
                      <a:endParaRPr lang="en-US" dirty="0"/>
                    </a:p>
                  </a:txBody>
                  <a:tcPr marL="47625" marR="47625" marT="47625" marB="47625"/>
                </a:tc>
                <a:tc gridSpan="2">
                  <a:txBody>
                    <a:bodyPr/>
                    <a:lstStyle/>
                    <a:p>
                      <a:pPr algn="l"/>
                      <a:endParaRPr lang="en-US"/>
                    </a:p>
                  </a:txBody>
                  <a:tcPr marL="47625" marR="47625" marT="47625" marB="47625"/>
                </a:tc>
                <a:tc hMerge="1">
                  <a:txBody>
                    <a:bodyPr/>
                    <a:lstStyle/>
                    <a:p>
                      <a:endParaRPr lang="en-US"/>
                    </a:p>
                  </a:txBody>
                  <a:tcPr/>
                </a:tc>
                <a:tc>
                  <a:txBody>
                    <a:bodyPr/>
                    <a:lstStyle/>
                    <a:p>
                      <a:pPr algn="l"/>
                      <a:endParaRPr lang="en-US"/>
                    </a:p>
                  </a:txBody>
                  <a:tcPr marL="47625" marR="47625" marT="47625" marB="47625"/>
                </a:tc>
                <a:tc>
                  <a:txBody>
                    <a:bodyPr/>
                    <a:lstStyle/>
                    <a:p>
                      <a:pPr algn="l"/>
                      <a:r>
                        <a:rPr lang="en-US" dirty="0"/>
                        <a:t>X</a:t>
                      </a:r>
                    </a:p>
                  </a:txBody>
                  <a:tcPr marL="47625" marR="47625" marT="47625" marB="47625"/>
                </a:tc>
                <a:tc>
                  <a:txBody>
                    <a:bodyPr/>
                    <a:lstStyle/>
                    <a:p>
                      <a:pPr algn="l"/>
                      <a:r>
                        <a:rPr lang="en-US" dirty="0"/>
                        <a:t> </a:t>
                      </a:r>
                    </a:p>
                  </a:txBody>
                  <a:tcPr marL="47625" marR="47625" marT="47625" marB="47625"/>
                </a:tc>
                <a:tc>
                  <a:txBody>
                    <a:bodyPr/>
                    <a:lstStyle/>
                    <a:p>
                      <a:pPr algn="l"/>
                      <a:r>
                        <a:rPr lang="en-US" dirty="0"/>
                        <a:t> </a:t>
                      </a:r>
                    </a:p>
                  </a:txBody>
                  <a:tcPr marL="47625" marR="47625" marT="47625" marB="47625"/>
                </a:tc>
                <a:tc>
                  <a:txBody>
                    <a:bodyPr/>
                    <a:lstStyle/>
                    <a:p>
                      <a:pPr algn="l"/>
                      <a:r>
                        <a:rPr lang="en-US" dirty="0"/>
                        <a:t>X</a:t>
                      </a:r>
                    </a:p>
                  </a:txBody>
                  <a:tcPr marL="47625" marR="47625" marT="47625" marB="47625"/>
                </a:tc>
              </a:tr>
            </a:tbl>
          </a:graphicData>
        </a:graphic>
      </p:graphicFrame>
      <p:sp>
        <p:nvSpPr>
          <p:cNvPr id="4" name="Rectangle 3"/>
          <p:cNvSpPr/>
          <p:nvPr/>
        </p:nvSpPr>
        <p:spPr>
          <a:xfrm>
            <a:off x="0" y="0"/>
            <a:ext cx="2133600" cy="1077218"/>
          </a:xfrm>
          <a:prstGeom prst="rect">
            <a:avLst/>
          </a:prstGeom>
        </p:spPr>
        <p:txBody>
          <a:bodyPr wrap="square">
            <a:spAutoFit/>
          </a:bodyPr>
          <a:lstStyle/>
          <a:p>
            <a:pPr algn="ctr"/>
            <a:r>
              <a:rPr lang="en-US" sz="3200" b="1" dirty="0" smtClean="0">
                <a:solidFill>
                  <a:srgbClr val="FF0000"/>
                </a:solidFill>
              </a:rPr>
              <a:t>NTs in  ANS </a:t>
            </a:r>
            <a:endParaRPr lang="en-US" sz="3200" b="1" dirty="0">
              <a:solidFill>
                <a:srgbClr val="FF0000"/>
              </a:solidFill>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7509ED28-B054-4952-BD71-5610748EB3C7}" type="datetime5">
              <a:rPr lang="en-US" smtClean="0"/>
              <a:pPr/>
              <a:t>1-Feb-13</a:t>
            </a:fld>
            <a:endParaRPr lang="en-US" dirty="0"/>
          </a:p>
        </p:txBody>
      </p:sp>
      <p:sp>
        <p:nvSpPr>
          <p:cNvPr id="8" name="Slide Number Placeholder 7"/>
          <p:cNvSpPr>
            <a:spLocks noGrp="1"/>
          </p:cNvSpPr>
          <p:nvPr>
            <p:ph type="sldNum" sz="quarter" idx="12"/>
          </p:nvPr>
        </p:nvSpPr>
        <p:spPr/>
        <p:txBody>
          <a:bodyPr/>
          <a:lstStyle/>
          <a:p>
            <a:fld id="{BF4382E9-6DA2-40FE-80F5-217276E532A0}" type="slidenum">
              <a:rPr lang="en-US" smtClean="0"/>
              <a:pPr/>
              <a:t>11</a:t>
            </a:fld>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0" y="1"/>
            <a:ext cx="9143999" cy="68580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000" u="sng" dirty="0" smtClean="0">
                <a:solidFill>
                  <a:srgbClr val="00FFFF"/>
                </a:solidFill>
              </a:rPr>
              <a:t>PNS</a:t>
            </a:r>
            <a:endParaRPr lang="en-US" sz="6000" u="sng" dirty="0">
              <a:solidFill>
                <a:srgbClr val="00FFFF"/>
              </a:solidFill>
            </a:endParaRPr>
          </a:p>
        </p:txBody>
      </p:sp>
      <p:sp>
        <p:nvSpPr>
          <p:cNvPr id="3" name="Content Placeholder 2"/>
          <p:cNvSpPr>
            <a:spLocks noGrp="1"/>
          </p:cNvSpPr>
          <p:nvPr>
            <p:ph idx="1"/>
          </p:nvPr>
        </p:nvSpPr>
        <p:spPr>
          <a:xfrm>
            <a:off x="304800" y="2057400"/>
            <a:ext cx="9220200" cy="4114800"/>
          </a:xfrm>
        </p:spPr>
        <p:txBody>
          <a:bodyPr>
            <a:normAutofit lnSpcReduction="10000"/>
          </a:bodyPr>
          <a:lstStyle/>
          <a:p>
            <a:pPr marL="514350" indent="-514350" algn="l" rtl="0">
              <a:buFont typeface="+mj-lt"/>
              <a:buAutoNum type="arabicPeriod"/>
            </a:pPr>
            <a:r>
              <a:rPr lang="en-US" dirty="0" smtClean="0"/>
              <a:t> </a:t>
            </a:r>
            <a:r>
              <a:rPr lang="en-US" sz="3600" dirty="0" smtClean="0"/>
              <a:t>CRANO-SACRAL</a:t>
            </a:r>
          </a:p>
          <a:p>
            <a:pPr marL="742950" indent="-742950" algn="l" rtl="0">
              <a:buFont typeface="+mj-lt"/>
              <a:buAutoNum type="arabicPeriod"/>
            </a:pPr>
            <a:r>
              <a:rPr lang="en-US" sz="3600" dirty="0" smtClean="0">
                <a:solidFill>
                  <a:srgbClr val="00FFFF"/>
                </a:solidFill>
              </a:rPr>
              <a:t>CHOLENERGIC</a:t>
            </a:r>
          </a:p>
          <a:p>
            <a:pPr marL="742950" indent="-742950" algn="l" rtl="0">
              <a:buFont typeface="+mj-lt"/>
              <a:buAutoNum type="arabicPeriod"/>
            </a:pPr>
            <a:r>
              <a:rPr lang="en-US" sz="3600" dirty="0" smtClean="0"/>
              <a:t>NERVOUS SYS. OF TOMORROW</a:t>
            </a:r>
          </a:p>
          <a:p>
            <a:pPr marL="742950" indent="-742950" algn="l" rtl="0">
              <a:buFont typeface="+mj-lt"/>
              <a:buAutoNum type="arabicPeriod"/>
            </a:pPr>
            <a:r>
              <a:rPr lang="en-US" sz="3600" dirty="0" smtClean="0">
                <a:solidFill>
                  <a:srgbClr val="00FFFF"/>
                </a:solidFill>
              </a:rPr>
              <a:t>ANABOLIC SYSTEM</a:t>
            </a:r>
          </a:p>
          <a:p>
            <a:pPr marL="742950" indent="-742950" algn="l" rtl="0">
              <a:buFont typeface="+mj-lt"/>
              <a:buAutoNum type="arabicPeriod"/>
            </a:pPr>
            <a:r>
              <a:rPr lang="en-US" sz="3600" dirty="0" smtClean="0"/>
              <a:t>TROPHOTROPIC SYSTEM</a:t>
            </a:r>
          </a:p>
          <a:p>
            <a:pPr marL="1143000" indent="-1143000" algn="l" rtl="0">
              <a:buNone/>
            </a:pPr>
            <a:r>
              <a:rPr lang="en-US" sz="4800" dirty="0" smtClean="0">
                <a:solidFill>
                  <a:srgbClr val="00FFFF"/>
                </a:solidFill>
                <a:effectLst/>
                <a:latin typeface="Arial" charset="0"/>
              </a:rPr>
              <a:t>“D” division</a:t>
            </a:r>
            <a:r>
              <a:rPr lang="en-US" sz="4800" dirty="0" smtClean="0">
                <a:solidFill>
                  <a:srgbClr val="000000"/>
                </a:solidFill>
              </a:rPr>
              <a:t> </a:t>
            </a:r>
            <a:r>
              <a:rPr lang="en-US" sz="3000" dirty="0" smtClean="0"/>
              <a:t>digestion, defecation, </a:t>
            </a:r>
            <a:r>
              <a:rPr lang="en-US" sz="3000" dirty="0" err="1" smtClean="0"/>
              <a:t>diuresis</a:t>
            </a:r>
            <a:endParaRPr lang="en-US" sz="4800" dirty="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3" name="Picture 3" descr="FG11_09"/>
          <p:cNvPicPr>
            <a:picLocks noChangeAspect="1" noChangeArrowheads="1"/>
          </p:cNvPicPr>
          <p:nvPr/>
        </p:nvPicPr>
        <p:blipFill>
          <a:blip r:embed="rId3" cstate="print"/>
          <a:srcRect t="14366" b="16463"/>
          <a:stretch>
            <a:fillRect/>
          </a:stretch>
        </p:blipFill>
        <p:spPr bwMode="auto">
          <a:xfrm>
            <a:off x="0" y="0"/>
            <a:ext cx="9144000" cy="6858000"/>
          </a:xfrm>
          <a:prstGeom prst="rect">
            <a:avLst/>
          </a:prstGeom>
          <a:noFill/>
        </p:spPr>
      </p:pic>
      <p:sp>
        <p:nvSpPr>
          <p:cNvPr id="3" name="Rectangle 2"/>
          <p:cNvSpPr/>
          <p:nvPr/>
        </p:nvSpPr>
        <p:spPr>
          <a:xfrm>
            <a:off x="3657600" y="0"/>
            <a:ext cx="2618024" cy="400110"/>
          </a:xfrm>
          <a:prstGeom prst="rect">
            <a:avLst/>
          </a:prstGeom>
        </p:spPr>
        <p:txBody>
          <a:bodyPr wrap="none">
            <a:spAutoFit/>
          </a:bodyPr>
          <a:lstStyle/>
          <a:p>
            <a:r>
              <a:rPr lang="en-US" sz="2000" b="1" u="sng" dirty="0" smtClean="0">
                <a:solidFill>
                  <a:srgbClr val="FF0000"/>
                </a:solidFill>
              </a:rPr>
              <a:t>PHYSIO-ANATOMY</a:t>
            </a:r>
            <a:endParaRPr lang="en-US" sz="2000" b="1" u="sng" dirty="0">
              <a:solidFill>
                <a:srgbClr val="FF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4"/>
          <p:cNvSpPr>
            <a:spLocks noGrp="1" noChangeArrowheads="1"/>
          </p:cNvSpPr>
          <p:nvPr>
            <p:ph type="title"/>
          </p:nvPr>
        </p:nvSpPr>
        <p:spPr>
          <a:xfrm>
            <a:off x="381000" y="228600"/>
            <a:ext cx="8229600" cy="1143000"/>
          </a:xfrm>
        </p:spPr>
        <p:txBody>
          <a:bodyPr/>
          <a:lstStyle/>
          <a:p>
            <a:r>
              <a:rPr lang="en-US" dirty="0" smtClean="0"/>
              <a:t>1. Cranial Outflow</a:t>
            </a:r>
          </a:p>
        </p:txBody>
      </p:sp>
      <p:sp>
        <p:nvSpPr>
          <p:cNvPr id="80901" name="Rectangle 5"/>
          <p:cNvSpPr>
            <a:spLocks noGrp="1" noChangeArrowheads="1"/>
          </p:cNvSpPr>
          <p:nvPr>
            <p:ph idx="1"/>
          </p:nvPr>
        </p:nvSpPr>
        <p:spPr>
          <a:xfrm>
            <a:off x="-381000" y="1447800"/>
            <a:ext cx="10820400" cy="2209800"/>
          </a:xfrm>
        </p:spPr>
        <p:txBody>
          <a:bodyPr/>
          <a:lstStyle/>
          <a:p>
            <a:pPr marL="514350" indent="-514350" algn="l" rtl="0">
              <a:buClr>
                <a:schemeClr val="tx1"/>
              </a:buClr>
              <a:buNone/>
            </a:pPr>
            <a:r>
              <a:rPr lang="en-US" dirty="0" smtClean="0"/>
              <a:t>                   1.    </a:t>
            </a:r>
            <a:r>
              <a:rPr lang="en-US" sz="3200" dirty="0" err="1" smtClean="0"/>
              <a:t>Oculomotor</a:t>
            </a:r>
            <a:r>
              <a:rPr lang="en-US" sz="3200" dirty="0" smtClean="0"/>
              <a:t> nerve (III)</a:t>
            </a:r>
          </a:p>
          <a:p>
            <a:pPr marL="907542" lvl="1" indent="-514350" algn="l" rtl="0">
              <a:buClr>
                <a:schemeClr val="tx1"/>
              </a:buClr>
              <a:buNone/>
            </a:pPr>
            <a:r>
              <a:rPr lang="en-US" sz="3200" dirty="0" smtClean="0"/>
              <a:t>                          </a:t>
            </a:r>
          </a:p>
          <a:p>
            <a:pPr marL="1181862" lvl="2" indent="-514350" algn="l" rtl="0">
              <a:buClr>
                <a:schemeClr val="tx1"/>
              </a:buClr>
              <a:buNone/>
            </a:pPr>
            <a:r>
              <a:rPr lang="en-US" sz="2900" dirty="0" smtClean="0"/>
              <a:t>               2.    Facial nerve (VII)</a:t>
            </a:r>
          </a:p>
          <a:p>
            <a:pPr marL="1181862" lvl="2" indent="-514350" algn="l" rtl="0">
              <a:buClr>
                <a:schemeClr val="tx1"/>
              </a:buClr>
              <a:buNone/>
            </a:pPr>
            <a:endParaRPr lang="en-US" sz="2900" dirty="0" smtClean="0"/>
          </a:p>
          <a:p>
            <a:pPr marL="907542" lvl="1" indent="-514350" algn="l" rtl="0">
              <a:buClr>
                <a:schemeClr val="tx1"/>
              </a:buClr>
              <a:buNone/>
            </a:pPr>
            <a:r>
              <a:rPr lang="en-US" sz="3200" dirty="0" smtClean="0"/>
              <a:t>                3.   </a:t>
            </a:r>
            <a:r>
              <a:rPr lang="en-US" sz="3200" dirty="0" err="1" smtClean="0"/>
              <a:t>Glossopharyngeal</a:t>
            </a:r>
            <a:r>
              <a:rPr lang="en-US" sz="3200" dirty="0" smtClean="0"/>
              <a:t> nerve (IX)</a:t>
            </a:r>
          </a:p>
          <a:p>
            <a:pPr marL="907542" lvl="1" indent="-514350" algn="l" rtl="0">
              <a:buClr>
                <a:schemeClr val="tx1"/>
              </a:buClr>
              <a:buNone/>
            </a:pPr>
            <a:endParaRPr lang="en-US" sz="3200" dirty="0" smtClean="0"/>
          </a:p>
          <a:p>
            <a:pPr marL="907542" lvl="1" indent="-514350" algn="l" rtl="0">
              <a:buClr>
                <a:schemeClr val="tx1"/>
              </a:buClr>
              <a:buNone/>
            </a:pPr>
            <a:r>
              <a:rPr lang="en-US" sz="3200" dirty="0" smtClean="0"/>
              <a:t>                  4.  </a:t>
            </a:r>
            <a:r>
              <a:rPr lang="en-US" sz="3200" dirty="0" err="1" smtClean="0"/>
              <a:t>Vagus</a:t>
            </a:r>
            <a:r>
              <a:rPr lang="en-US" sz="3200" dirty="0" smtClean="0"/>
              <a:t> nerve (X)</a:t>
            </a:r>
          </a:p>
          <a:p>
            <a:pPr marL="907542" lvl="1" indent="-514350" algn="l" rtl="0">
              <a:buClr>
                <a:schemeClr val="tx1"/>
              </a:buClr>
              <a:buNone/>
            </a:pPr>
            <a:endParaRPr lang="en-US" sz="3200" dirty="0" smtClean="0"/>
          </a:p>
          <a:p>
            <a:pPr marL="907542" lvl="1" indent="-514350" algn="l" rtl="0">
              <a:buClr>
                <a:schemeClr val="tx1"/>
              </a:buClr>
              <a:buNone/>
            </a:pPr>
            <a:r>
              <a:rPr lang="en-US" sz="4000" b="1" dirty="0" smtClean="0">
                <a:effectLst/>
              </a:rPr>
              <a:t>  2.  SACRAL Outflow   </a:t>
            </a:r>
            <a:r>
              <a:rPr lang="en-US" sz="3200" dirty="0" smtClean="0"/>
              <a:t>S2-S4</a:t>
            </a:r>
          </a:p>
          <a:p>
            <a:pPr lvl="1" algn="l" rtl="0"/>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0901">
                                            <p:txEl>
                                              <p:pRg st="0" end="0"/>
                                            </p:txEl>
                                          </p:spTgt>
                                        </p:tgtEl>
                                        <p:attrNameLst>
                                          <p:attrName>style.visibility</p:attrName>
                                        </p:attrNameLst>
                                      </p:cBhvr>
                                      <p:to>
                                        <p:strVal val="visible"/>
                                      </p:to>
                                    </p:set>
                                    <p:anim calcmode="lin" valueType="num">
                                      <p:cBhvr additive="base">
                                        <p:cTn id="7" dur="2000" fill="hold"/>
                                        <p:tgtEl>
                                          <p:spTgt spid="80901">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8090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0901">
                                            <p:txEl>
                                              <p:pRg st="2" end="2"/>
                                            </p:txEl>
                                          </p:spTgt>
                                        </p:tgtEl>
                                        <p:attrNameLst>
                                          <p:attrName>style.visibility</p:attrName>
                                        </p:attrNameLst>
                                      </p:cBhvr>
                                      <p:to>
                                        <p:strVal val="visible"/>
                                      </p:to>
                                    </p:set>
                                    <p:anim calcmode="lin" valueType="num">
                                      <p:cBhvr additive="base">
                                        <p:cTn id="13" dur="2000" fill="hold"/>
                                        <p:tgtEl>
                                          <p:spTgt spid="80901">
                                            <p:txEl>
                                              <p:pRg st="2" end="2"/>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8090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0901">
                                            <p:txEl>
                                              <p:pRg st="4" end="4"/>
                                            </p:txEl>
                                          </p:spTgt>
                                        </p:tgtEl>
                                        <p:attrNameLst>
                                          <p:attrName>style.visibility</p:attrName>
                                        </p:attrNameLst>
                                      </p:cBhvr>
                                      <p:to>
                                        <p:strVal val="visible"/>
                                      </p:to>
                                    </p:set>
                                    <p:anim calcmode="lin" valueType="num">
                                      <p:cBhvr additive="base">
                                        <p:cTn id="19" dur="2000" fill="hold"/>
                                        <p:tgtEl>
                                          <p:spTgt spid="80901">
                                            <p:txEl>
                                              <p:pRg st="4" end="4"/>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8090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0901">
                                            <p:txEl>
                                              <p:pRg st="6" end="6"/>
                                            </p:txEl>
                                          </p:spTgt>
                                        </p:tgtEl>
                                        <p:attrNameLst>
                                          <p:attrName>style.visibility</p:attrName>
                                        </p:attrNameLst>
                                      </p:cBhvr>
                                      <p:to>
                                        <p:strVal val="visible"/>
                                      </p:to>
                                    </p:set>
                                    <p:anim calcmode="lin" valueType="num">
                                      <p:cBhvr additive="base">
                                        <p:cTn id="25" dur="2000" fill="hold"/>
                                        <p:tgtEl>
                                          <p:spTgt spid="80901">
                                            <p:txEl>
                                              <p:pRg st="6" end="6"/>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80901">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80901">
                                            <p:txEl>
                                              <p:pRg st="8" end="8"/>
                                            </p:txEl>
                                          </p:spTgt>
                                        </p:tgtEl>
                                        <p:attrNameLst>
                                          <p:attrName>style.visibility</p:attrName>
                                        </p:attrNameLst>
                                      </p:cBhvr>
                                      <p:to>
                                        <p:strVal val="visible"/>
                                      </p:to>
                                    </p:set>
                                    <p:anim calcmode="lin" valueType="num">
                                      <p:cBhvr additive="base">
                                        <p:cTn id="29" dur="2000" fill="hold"/>
                                        <p:tgtEl>
                                          <p:spTgt spid="80901">
                                            <p:txEl>
                                              <p:pRg st="8" end="8"/>
                                            </p:txEl>
                                          </p:spTgt>
                                        </p:tgtEl>
                                        <p:attrNameLst>
                                          <p:attrName>ppt_x</p:attrName>
                                        </p:attrNameLst>
                                      </p:cBhvr>
                                      <p:tavLst>
                                        <p:tav tm="0">
                                          <p:val>
                                            <p:strVal val="#ppt_x"/>
                                          </p:val>
                                        </p:tav>
                                        <p:tav tm="100000">
                                          <p:val>
                                            <p:strVal val="#ppt_x"/>
                                          </p:val>
                                        </p:tav>
                                      </p:tavLst>
                                    </p:anim>
                                    <p:anim calcmode="lin" valueType="num">
                                      <p:cBhvr additive="base">
                                        <p:cTn id="30" dur="2000" fill="hold"/>
                                        <p:tgtEl>
                                          <p:spTgt spid="80901">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GB" dirty="0" smtClean="0">
                <a:solidFill>
                  <a:srgbClr val="00FFFF"/>
                </a:solidFill>
              </a:rPr>
              <a:t>SLUDD</a:t>
            </a:r>
            <a:endParaRPr lang="en-GB" dirty="0">
              <a:solidFill>
                <a:srgbClr val="00FFFF"/>
              </a:solidFill>
            </a:endParaRPr>
          </a:p>
        </p:txBody>
      </p:sp>
      <p:sp>
        <p:nvSpPr>
          <p:cNvPr id="3" name="Content Placeholder 2"/>
          <p:cNvSpPr>
            <a:spLocks noGrp="1"/>
          </p:cNvSpPr>
          <p:nvPr>
            <p:ph idx="1"/>
          </p:nvPr>
        </p:nvSpPr>
        <p:spPr/>
        <p:txBody>
          <a:bodyPr/>
          <a:lstStyle/>
          <a:p>
            <a:pPr marL="514350" indent="-514350" algn="l" rtl="0">
              <a:lnSpc>
                <a:spcPct val="150000"/>
              </a:lnSpc>
              <a:buNone/>
            </a:pPr>
            <a:r>
              <a:rPr lang="en-GB" dirty="0" smtClean="0"/>
              <a:t>1. Salivation</a:t>
            </a:r>
          </a:p>
          <a:p>
            <a:pPr marL="514350" indent="-514350" algn="l" rtl="0">
              <a:lnSpc>
                <a:spcPct val="150000"/>
              </a:lnSpc>
              <a:buNone/>
            </a:pPr>
            <a:r>
              <a:rPr lang="en-GB" dirty="0" smtClean="0"/>
              <a:t>2.Lacrimation</a:t>
            </a:r>
          </a:p>
          <a:p>
            <a:pPr marL="514350" indent="-514350" algn="l" rtl="0">
              <a:lnSpc>
                <a:spcPct val="150000"/>
              </a:lnSpc>
              <a:buNone/>
            </a:pPr>
            <a:r>
              <a:rPr lang="en-GB" dirty="0" smtClean="0"/>
              <a:t>3.Urination</a:t>
            </a:r>
          </a:p>
          <a:p>
            <a:pPr marL="514350" indent="-514350" algn="l" rtl="0">
              <a:lnSpc>
                <a:spcPct val="150000"/>
              </a:lnSpc>
              <a:buNone/>
            </a:pPr>
            <a:r>
              <a:rPr lang="en-GB" dirty="0" smtClean="0"/>
              <a:t>4.Digestion</a:t>
            </a:r>
          </a:p>
          <a:p>
            <a:pPr marL="514350" indent="-514350" algn="l" rtl="0">
              <a:lnSpc>
                <a:spcPct val="150000"/>
              </a:lnSpc>
              <a:buNone/>
            </a:pPr>
            <a:r>
              <a:rPr lang="en-GB" dirty="0" smtClean="0"/>
              <a:t>5.Defaction</a:t>
            </a:r>
            <a:endParaRPr lang="en-GB" dirty="0"/>
          </a:p>
        </p:txBody>
      </p:sp>
      <p:pic>
        <p:nvPicPr>
          <p:cNvPr id="4" name="Picture 6" descr="17_08Figure-L"/>
          <p:cNvPicPr>
            <a:picLocks noChangeAspect="1" noChangeArrowheads="1"/>
          </p:cNvPicPr>
          <p:nvPr/>
        </p:nvPicPr>
        <p:blipFill>
          <a:blip r:embed="rId2" cstate="print"/>
          <a:srcRect b="2556"/>
          <a:stretch>
            <a:fillRect/>
          </a:stretch>
        </p:blipFill>
        <p:spPr bwMode="auto">
          <a:xfrm>
            <a:off x="4038600" y="0"/>
            <a:ext cx="51054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3" name="Picture 5" descr="loewi"/>
          <p:cNvPicPr>
            <a:picLocks noChangeAspect="1" noChangeArrowheads="1"/>
          </p:cNvPicPr>
          <p:nvPr/>
        </p:nvPicPr>
        <p:blipFill>
          <a:blip r:embed="rId4" cstate="print"/>
          <a:srcRect/>
          <a:stretch>
            <a:fillRect/>
          </a:stretch>
        </p:blipFill>
        <p:spPr bwMode="auto">
          <a:xfrm>
            <a:off x="0" y="0"/>
            <a:ext cx="2425700" cy="3429000"/>
          </a:xfrm>
          <a:prstGeom prst="rect">
            <a:avLst/>
          </a:prstGeom>
          <a:noFill/>
        </p:spPr>
      </p:pic>
      <p:sp>
        <p:nvSpPr>
          <p:cNvPr id="32775" name="Text Box 7"/>
          <p:cNvSpPr txBox="1">
            <a:spLocks noChangeArrowheads="1"/>
          </p:cNvSpPr>
          <p:nvPr/>
        </p:nvSpPr>
        <p:spPr bwMode="auto">
          <a:xfrm>
            <a:off x="2971800" y="1295400"/>
            <a:ext cx="6705600" cy="2308324"/>
          </a:xfrm>
          <a:prstGeom prst="rect">
            <a:avLst/>
          </a:prstGeom>
          <a:noFill/>
          <a:ln w="9525">
            <a:noFill/>
            <a:miter lim="800000"/>
            <a:headEnd/>
            <a:tailEnd/>
          </a:ln>
          <a:effectLst/>
        </p:spPr>
        <p:txBody>
          <a:bodyPr wrap="square">
            <a:spAutoFit/>
          </a:bodyPr>
          <a:lstStyle/>
          <a:p>
            <a:r>
              <a:rPr lang="en-US" sz="2400" dirty="0"/>
              <a:t>Otto Loewi (1903-1961)</a:t>
            </a:r>
          </a:p>
          <a:p>
            <a:pPr>
              <a:buFont typeface="Wingdings" pitchFamily="2" charset="2"/>
              <a:buChar char="§"/>
            </a:pPr>
            <a:r>
              <a:rPr lang="en-US" sz="2000" dirty="0"/>
              <a:t> </a:t>
            </a:r>
            <a:r>
              <a:rPr lang="en-US" sz="2400" dirty="0"/>
              <a:t>Born in Germany, American Citizen</a:t>
            </a:r>
          </a:p>
          <a:p>
            <a:pPr>
              <a:buFont typeface="Wingdings" pitchFamily="2" charset="2"/>
              <a:buChar char="§"/>
            </a:pPr>
            <a:r>
              <a:rPr lang="en-US" sz="2400" dirty="0"/>
              <a:t>  1920 - Discovered 1</a:t>
            </a:r>
            <a:r>
              <a:rPr lang="en-US" sz="2400" baseline="30000" dirty="0"/>
              <a:t>st</a:t>
            </a:r>
            <a:r>
              <a:rPr lang="en-US" sz="2400" dirty="0"/>
              <a:t> NT </a:t>
            </a:r>
          </a:p>
          <a:p>
            <a:pPr>
              <a:buFont typeface="Wingdings" pitchFamily="2" charset="2"/>
              <a:buChar char="§"/>
            </a:pPr>
            <a:r>
              <a:rPr lang="en-US" sz="2400" dirty="0"/>
              <a:t>  “Dreamed” the experiment </a:t>
            </a:r>
          </a:p>
          <a:p>
            <a:pPr>
              <a:buFont typeface="Wingdings" pitchFamily="2" charset="2"/>
              <a:buChar char="§"/>
            </a:pPr>
            <a:r>
              <a:rPr lang="en-US" sz="2400" dirty="0"/>
              <a:t>  Acetylcholine </a:t>
            </a:r>
            <a:r>
              <a:rPr lang="en-US" sz="2400" dirty="0">
                <a:sym typeface="Wingdings" pitchFamily="2" charset="2"/>
              </a:rPr>
              <a:t> “</a:t>
            </a:r>
            <a:r>
              <a:rPr lang="en-US" sz="2400" dirty="0" err="1">
                <a:sym typeface="Wingdings" pitchFamily="2" charset="2"/>
              </a:rPr>
              <a:t>vagus</a:t>
            </a:r>
            <a:r>
              <a:rPr lang="en-US" sz="2400" dirty="0">
                <a:sym typeface="Wingdings" pitchFamily="2" charset="2"/>
              </a:rPr>
              <a:t> substance”</a:t>
            </a:r>
          </a:p>
          <a:p>
            <a:pPr>
              <a:buFont typeface="Wingdings" pitchFamily="2" charset="2"/>
              <a:buChar char="§"/>
            </a:pPr>
            <a:r>
              <a:rPr lang="en-US" sz="2400" dirty="0">
                <a:sym typeface="Wingdings" pitchFamily="2" charset="2"/>
              </a:rPr>
              <a:t>  1936 - Nobel Prize</a:t>
            </a:r>
            <a:endParaRPr lang="en-US" sz="2400" dirty="0"/>
          </a:p>
        </p:txBody>
      </p:sp>
      <p:sp>
        <p:nvSpPr>
          <p:cNvPr id="32778" name="Rectangle 10"/>
          <p:cNvSpPr>
            <a:spLocks noChangeArrowheads="1"/>
          </p:cNvSpPr>
          <p:nvPr/>
        </p:nvSpPr>
        <p:spPr bwMode="auto">
          <a:xfrm>
            <a:off x="3124200" y="304800"/>
            <a:ext cx="2878138" cy="588963"/>
          </a:xfrm>
          <a:prstGeom prst="rect">
            <a:avLst/>
          </a:prstGeom>
          <a:solidFill>
            <a:srgbClr val="6699FF"/>
          </a:solidFill>
          <a:ln w="9525">
            <a:solidFill>
              <a:schemeClr val="tx1"/>
            </a:solidFill>
            <a:miter lim="800000"/>
            <a:headEnd/>
            <a:tailEnd/>
          </a:ln>
          <a:effectLst/>
        </p:spPr>
        <p:txBody>
          <a:bodyPr wrap="none">
            <a:spAutoFit/>
          </a:bodyPr>
          <a:lstStyle/>
          <a:p>
            <a:pPr algn="ctr"/>
            <a:r>
              <a:rPr lang="en-US" sz="3200" dirty="0"/>
              <a:t>Acetylcholine </a:t>
            </a:r>
          </a:p>
        </p:txBody>
      </p:sp>
      <p:sp>
        <p:nvSpPr>
          <p:cNvPr id="32780" name="AutoShape 12"/>
          <p:cNvSpPr>
            <a:spLocks noChangeArrowheads="1"/>
          </p:cNvSpPr>
          <p:nvPr/>
        </p:nvSpPr>
        <p:spPr bwMode="auto">
          <a:xfrm>
            <a:off x="6248400" y="4191000"/>
            <a:ext cx="2286000" cy="1295400"/>
          </a:xfrm>
          <a:prstGeom prst="cloudCallout">
            <a:avLst>
              <a:gd name="adj1" fmla="val -46458"/>
              <a:gd name="adj2" fmla="val 40810"/>
            </a:avLst>
          </a:prstGeom>
          <a:solidFill>
            <a:srgbClr val="3366FF"/>
          </a:solidFill>
          <a:ln w="9525">
            <a:solidFill>
              <a:schemeClr val="tx1"/>
            </a:solidFill>
            <a:round/>
            <a:headEnd/>
            <a:tailEnd/>
          </a:ln>
          <a:effectLst/>
        </p:spPr>
        <p:txBody>
          <a:bodyPr/>
          <a:lstStyle/>
          <a:p>
            <a:pPr algn="ctr"/>
            <a:endParaRPr lang="en-US">
              <a:latin typeface="Times New Roman" pitchFamily="51" charset="0"/>
            </a:endParaRPr>
          </a:p>
        </p:txBody>
      </p:sp>
      <p:sp>
        <p:nvSpPr>
          <p:cNvPr id="32781" name="Text Box 13"/>
          <p:cNvSpPr txBox="1">
            <a:spLocks noChangeArrowheads="1"/>
          </p:cNvSpPr>
          <p:nvPr/>
        </p:nvSpPr>
        <p:spPr bwMode="auto">
          <a:xfrm>
            <a:off x="6400800" y="4648200"/>
            <a:ext cx="668338" cy="396875"/>
          </a:xfrm>
          <a:prstGeom prst="rect">
            <a:avLst/>
          </a:prstGeom>
          <a:noFill/>
          <a:ln w="9525">
            <a:noFill/>
            <a:miter lim="800000"/>
            <a:headEnd/>
            <a:tailEnd/>
          </a:ln>
          <a:effectLst/>
        </p:spPr>
        <p:txBody>
          <a:bodyPr>
            <a:spAutoFit/>
          </a:bodyPr>
          <a:lstStyle/>
          <a:p>
            <a:r>
              <a:rPr lang="en-US" sz="2000">
                <a:solidFill>
                  <a:schemeClr val="bg1"/>
                </a:solidFill>
              </a:rPr>
              <a:t>ACh</a:t>
            </a:r>
          </a:p>
        </p:txBody>
      </p:sp>
      <p:sp>
        <p:nvSpPr>
          <p:cNvPr id="32783" name="Text Box 15"/>
          <p:cNvSpPr txBox="1">
            <a:spLocks noChangeArrowheads="1"/>
          </p:cNvSpPr>
          <p:nvPr/>
        </p:nvSpPr>
        <p:spPr bwMode="auto">
          <a:xfrm>
            <a:off x="7620000" y="4800600"/>
            <a:ext cx="668338" cy="396875"/>
          </a:xfrm>
          <a:prstGeom prst="rect">
            <a:avLst/>
          </a:prstGeom>
          <a:noFill/>
          <a:ln w="9525">
            <a:noFill/>
            <a:miter lim="800000"/>
            <a:headEnd/>
            <a:tailEnd/>
          </a:ln>
          <a:effectLst/>
        </p:spPr>
        <p:txBody>
          <a:bodyPr>
            <a:spAutoFit/>
          </a:bodyPr>
          <a:lstStyle/>
          <a:p>
            <a:r>
              <a:rPr lang="en-US" sz="2000">
                <a:solidFill>
                  <a:schemeClr val="bg1"/>
                </a:solidFill>
              </a:rPr>
              <a:t>ACh</a:t>
            </a:r>
          </a:p>
        </p:txBody>
      </p:sp>
      <p:sp>
        <p:nvSpPr>
          <p:cNvPr id="32784" name="Text Box 16"/>
          <p:cNvSpPr txBox="1">
            <a:spLocks noChangeArrowheads="1"/>
          </p:cNvSpPr>
          <p:nvPr/>
        </p:nvSpPr>
        <p:spPr bwMode="auto">
          <a:xfrm>
            <a:off x="6705600" y="5029200"/>
            <a:ext cx="668338" cy="396875"/>
          </a:xfrm>
          <a:prstGeom prst="rect">
            <a:avLst/>
          </a:prstGeom>
          <a:noFill/>
          <a:ln w="9525">
            <a:noFill/>
            <a:miter lim="800000"/>
            <a:headEnd/>
            <a:tailEnd/>
          </a:ln>
          <a:effectLst/>
        </p:spPr>
        <p:txBody>
          <a:bodyPr>
            <a:spAutoFit/>
          </a:bodyPr>
          <a:lstStyle/>
          <a:p>
            <a:r>
              <a:rPr lang="en-US" sz="2000" dirty="0" err="1">
                <a:solidFill>
                  <a:schemeClr val="bg1"/>
                </a:solidFill>
              </a:rPr>
              <a:t>ACh</a:t>
            </a:r>
            <a:endParaRPr lang="en-US" sz="2000" dirty="0">
              <a:solidFill>
                <a:schemeClr val="bg1"/>
              </a:solidFill>
            </a:endParaRPr>
          </a:p>
        </p:txBody>
      </p:sp>
      <p:graphicFrame>
        <p:nvGraphicFramePr>
          <p:cNvPr id="32786" name="Object 18"/>
          <p:cNvGraphicFramePr>
            <a:graphicFrameLocks noChangeAspect="1"/>
          </p:cNvGraphicFramePr>
          <p:nvPr/>
        </p:nvGraphicFramePr>
        <p:xfrm>
          <a:off x="7086600" y="4343400"/>
          <a:ext cx="685800" cy="661988"/>
        </p:xfrm>
        <a:graphic>
          <a:graphicData uri="http://schemas.openxmlformats.org/presentationml/2006/ole">
            <p:oleObj spid="_x0000_s54274" name="Clip" r:id="rId5" imgW="3588120" imgH="3468960" progId="">
              <p:embed/>
            </p:oleObj>
          </a:graphicData>
        </a:graphic>
      </p:graphicFrame>
      <p:pic>
        <p:nvPicPr>
          <p:cNvPr id="10" name="Picture 5" descr="loewiht"/>
          <p:cNvPicPr>
            <a:picLocks noChangeAspect="1" noChangeArrowheads="1" noCrop="1"/>
          </p:cNvPicPr>
          <p:nvPr/>
        </p:nvPicPr>
        <p:blipFill>
          <a:blip r:embed="rId6" cstate="print"/>
          <a:srcRect/>
          <a:stretch>
            <a:fillRect/>
          </a:stretch>
        </p:blipFill>
        <p:spPr bwMode="auto">
          <a:xfrm>
            <a:off x="0" y="3733800"/>
            <a:ext cx="5943600" cy="31242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3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882" name="Picture 2"/>
          <p:cNvPicPr>
            <a:picLocks noChangeAspect="1" noChangeArrowheads="1"/>
          </p:cNvPicPr>
          <p:nvPr/>
        </p:nvPicPr>
        <p:blipFill>
          <a:blip r:embed="rId3" cstate="print"/>
          <a:srcRect/>
          <a:stretch>
            <a:fillRect/>
          </a:stretch>
        </p:blipFill>
        <p:spPr bwMode="auto">
          <a:xfrm>
            <a:off x="0" y="0"/>
            <a:ext cx="9144000" cy="6857999"/>
          </a:xfrm>
          <a:prstGeom prst="rect">
            <a:avLst/>
          </a:prstGeom>
          <a:noFill/>
          <a:ln w="9525">
            <a:noFill/>
            <a:miter lim="800000"/>
            <a:headEnd/>
            <a:tailEnd/>
          </a:ln>
        </p:spPr>
      </p:pic>
      <p:sp>
        <p:nvSpPr>
          <p:cNvPr id="3" name="Rectangle 2"/>
          <p:cNvSpPr/>
          <p:nvPr/>
        </p:nvSpPr>
        <p:spPr>
          <a:xfrm>
            <a:off x="3429000" y="4800600"/>
            <a:ext cx="2057401" cy="1815882"/>
          </a:xfrm>
          <a:prstGeom prst="rect">
            <a:avLst/>
          </a:prstGeom>
        </p:spPr>
        <p:txBody>
          <a:bodyPr wrap="square">
            <a:spAutoFit/>
          </a:bodyPr>
          <a:lstStyle/>
          <a:p>
            <a:pPr algn="ctr"/>
            <a:r>
              <a:rPr lang="en-US" sz="2800" b="1" dirty="0" smtClean="0">
                <a:solidFill>
                  <a:schemeClr val="bg2"/>
                </a:solidFill>
              </a:rPr>
              <a:t>Amanita </a:t>
            </a:r>
            <a:r>
              <a:rPr lang="en-US" sz="2800" b="1" dirty="0" err="1" smtClean="0">
                <a:solidFill>
                  <a:schemeClr val="bg2"/>
                </a:solidFill>
              </a:rPr>
              <a:t>muscarina</a:t>
            </a:r>
            <a:endParaRPr lang="en-US" sz="2800" b="1" dirty="0" smtClean="0">
              <a:solidFill>
                <a:schemeClr val="bg2"/>
              </a:solidFill>
            </a:endParaRPr>
          </a:p>
          <a:p>
            <a:pPr algn="ctr"/>
            <a:r>
              <a:rPr lang="en-US" sz="2800" b="1" dirty="0" smtClean="0">
                <a:solidFill>
                  <a:schemeClr val="bg2"/>
                </a:solidFill>
                <a:latin typeface="Helvetica" pitchFamily="51" charset="0"/>
              </a:rPr>
              <a:t>1869</a:t>
            </a:r>
            <a:endParaRPr lang="en-GB" sz="2800" dirty="0" smtClean="0">
              <a:solidFill>
                <a:schemeClr val="bg2"/>
              </a:solidFill>
              <a:latin typeface="Helvetica" pitchFamily="51" charset="0"/>
            </a:endParaRPr>
          </a:p>
          <a:p>
            <a:endParaRPr lang="en-US" sz="2800" dirty="0">
              <a:solidFill>
                <a:schemeClr val="bg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50882"/>
                                        </p:tgtEl>
                                        <p:attrNameLst>
                                          <p:attrName>style.visibility</p:attrName>
                                        </p:attrNameLst>
                                      </p:cBhvr>
                                      <p:to>
                                        <p:strVal val="visible"/>
                                      </p:to>
                                    </p:set>
                                    <p:animEffect transition="in" filter="diamond(in)">
                                      <p:cBhvr>
                                        <p:cTn id="7" dur="2000"/>
                                        <p:tgtEl>
                                          <p:spTgt spid="2508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ChangeArrowheads="1"/>
          </p:cNvSpPr>
          <p:nvPr/>
        </p:nvSpPr>
        <p:spPr bwMode="auto">
          <a:xfrm>
            <a:off x="762000" y="0"/>
            <a:ext cx="7772400" cy="609600"/>
          </a:xfrm>
          <a:prstGeom prst="rect">
            <a:avLst/>
          </a:prstGeom>
          <a:noFill/>
          <a:ln w="12700">
            <a:noFill/>
            <a:miter lim="800000"/>
            <a:headEnd/>
            <a:tailEnd/>
          </a:ln>
          <a:effectLst/>
        </p:spPr>
        <p:txBody>
          <a:bodyPr lIns="90488" tIns="44450" rIns="90488" bIns="44450" anchor="ctr"/>
          <a:lstStyle/>
          <a:p>
            <a:pPr algn="ctr"/>
            <a:r>
              <a:rPr lang="en-US" altLang="zh-CN" sz="4400" dirty="0">
                <a:solidFill>
                  <a:srgbClr val="00FFFF"/>
                </a:solidFill>
              </a:rPr>
              <a:t>Ach - Distribution </a:t>
            </a:r>
          </a:p>
        </p:txBody>
      </p:sp>
      <p:sp>
        <p:nvSpPr>
          <p:cNvPr id="113667" name="Rectangle 3"/>
          <p:cNvSpPr>
            <a:spLocks noChangeArrowheads="1"/>
          </p:cNvSpPr>
          <p:nvPr/>
        </p:nvSpPr>
        <p:spPr bwMode="auto">
          <a:xfrm>
            <a:off x="-381000" y="533400"/>
            <a:ext cx="10134600" cy="6324600"/>
          </a:xfrm>
          <a:prstGeom prst="rect">
            <a:avLst/>
          </a:prstGeom>
          <a:noFill/>
          <a:ln w="12700">
            <a:noFill/>
            <a:miter lim="800000"/>
            <a:headEnd/>
            <a:tailEnd/>
          </a:ln>
          <a:effectLst/>
        </p:spPr>
        <p:txBody>
          <a:bodyPr lIns="90488" tIns="44450" rIns="90488" bIns="44450"/>
          <a:lstStyle/>
          <a:p>
            <a:pPr marL="342900" indent="-342900">
              <a:spcBef>
                <a:spcPct val="20000"/>
              </a:spcBef>
              <a:buClr>
                <a:schemeClr val="bg2"/>
              </a:buClr>
              <a:buFontTx/>
              <a:buChar char="•"/>
            </a:pPr>
            <a:r>
              <a:rPr lang="en-US" altLang="zh-CN" sz="3200" b="1" dirty="0" smtClean="0"/>
              <a:t> </a:t>
            </a:r>
            <a:r>
              <a:rPr lang="en-US" altLang="zh-CN" sz="3200" b="1" dirty="0"/>
              <a:t>N.S.</a:t>
            </a:r>
          </a:p>
          <a:p>
            <a:pPr marL="971550" lvl="1" indent="-514350">
              <a:spcBef>
                <a:spcPct val="20000"/>
              </a:spcBef>
              <a:buFont typeface="+mj-lt"/>
              <a:buAutoNum type="arabicPeriod"/>
            </a:pPr>
            <a:r>
              <a:rPr lang="en-US" altLang="zh-CN" sz="2800" dirty="0"/>
              <a:t>Excites somatic skeletal muscle </a:t>
            </a:r>
            <a:r>
              <a:rPr lang="en-US" altLang="zh-CN" sz="2800" dirty="0" smtClean="0"/>
              <a:t>(NMJ)</a:t>
            </a:r>
          </a:p>
          <a:p>
            <a:pPr marL="971550" lvl="1" indent="-514350">
              <a:spcBef>
                <a:spcPct val="20000"/>
              </a:spcBef>
              <a:buFont typeface="+mj-lt"/>
              <a:buAutoNum type="arabicPeriod"/>
            </a:pPr>
            <a:r>
              <a:rPr lang="en-US" altLang="zh-CN" sz="2800" dirty="0" smtClean="0"/>
              <a:t>Smooth </a:t>
            </a:r>
            <a:r>
              <a:rPr lang="en-US" altLang="zh-CN" sz="2800" dirty="0" err="1" smtClean="0"/>
              <a:t>muscles,blood</a:t>
            </a:r>
            <a:r>
              <a:rPr lang="en-US" altLang="zh-CN" sz="2800" dirty="0" smtClean="0"/>
              <a:t> vessels- </a:t>
            </a:r>
            <a:r>
              <a:rPr lang="en-US" altLang="zh-CN" sz="2800" dirty="0" err="1" smtClean="0"/>
              <a:t>Neuroeffector</a:t>
            </a:r>
            <a:r>
              <a:rPr lang="en-US" altLang="zh-CN" sz="2800" dirty="0" smtClean="0"/>
              <a:t> junction </a:t>
            </a:r>
            <a:endParaRPr lang="en-US" altLang="zh-CN" sz="2800" dirty="0"/>
          </a:p>
          <a:p>
            <a:pPr marL="971550" lvl="1" indent="-514350">
              <a:spcBef>
                <a:spcPct val="20000"/>
              </a:spcBef>
              <a:buFont typeface="+mj-lt"/>
              <a:buAutoNum type="arabicPeriod"/>
            </a:pPr>
            <a:r>
              <a:rPr lang="en-US" altLang="zh-CN" sz="2800" dirty="0"/>
              <a:t>Autonomic NS </a:t>
            </a:r>
          </a:p>
          <a:p>
            <a:pPr marL="971550" lvl="1" indent="-514350">
              <a:spcBef>
                <a:spcPct val="20000"/>
              </a:spcBef>
              <a:buAutoNum type="arabicPeriod" startAt="4"/>
            </a:pPr>
            <a:r>
              <a:rPr lang="en-US" altLang="zh-CN" sz="2800" dirty="0" smtClean="0"/>
              <a:t>Ganglia ,  Adrenal gland</a:t>
            </a:r>
            <a:endParaRPr lang="en-US" altLang="zh-CN" sz="2800" dirty="0"/>
          </a:p>
          <a:p>
            <a:pPr marL="971550" lvl="1" indent="-514350">
              <a:spcBef>
                <a:spcPct val="20000"/>
              </a:spcBef>
            </a:pPr>
            <a:r>
              <a:rPr lang="en-US" altLang="zh-CN" sz="2800" dirty="0" smtClean="0"/>
              <a:t>5.   Few </a:t>
            </a:r>
            <a:r>
              <a:rPr lang="en-US" altLang="zh-CN" sz="2800" dirty="0" err="1" smtClean="0"/>
              <a:t>sympath</a:t>
            </a:r>
            <a:r>
              <a:rPr lang="en-US" altLang="zh-CN" sz="2800" dirty="0" smtClean="0"/>
              <a:t> NS, </a:t>
            </a:r>
            <a:r>
              <a:rPr lang="en-US" altLang="zh-CN" sz="2800" dirty="0" err="1" smtClean="0"/>
              <a:t>i.e</a:t>
            </a:r>
            <a:r>
              <a:rPr lang="en-US" altLang="zh-CN" sz="2800" dirty="0" smtClean="0"/>
              <a:t>, sweat gl.+ </a:t>
            </a:r>
            <a:r>
              <a:rPr lang="en-US" altLang="zh-CN" sz="2800" dirty="0" err="1" smtClean="0"/>
              <a:t>bld</a:t>
            </a:r>
            <a:r>
              <a:rPr lang="en-US" altLang="zh-CN" sz="2800" dirty="0" smtClean="0"/>
              <a:t> vessels of </a:t>
            </a:r>
            <a:r>
              <a:rPr lang="en-US" altLang="zh-CN" sz="2800" dirty="0" err="1" smtClean="0"/>
              <a:t>skl.m</a:t>
            </a:r>
            <a:r>
              <a:rPr lang="en-US" altLang="zh-CN" sz="2800" dirty="0" smtClean="0"/>
              <a:t>)</a:t>
            </a:r>
            <a:endParaRPr lang="en-US" altLang="zh-CN" sz="2800" dirty="0"/>
          </a:p>
          <a:p>
            <a:pPr marL="514350" indent="-514350">
              <a:spcBef>
                <a:spcPct val="20000"/>
              </a:spcBef>
              <a:buClr>
                <a:schemeClr val="bg2"/>
              </a:buClr>
            </a:pPr>
            <a:r>
              <a:rPr lang="en-US" altLang="zh-CN" sz="3200" dirty="0" smtClean="0"/>
              <a:t>    6.  </a:t>
            </a:r>
            <a:r>
              <a:rPr lang="en-US" altLang="zh-CN" sz="2800" dirty="0" smtClean="0"/>
              <a:t>Central </a:t>
            </a:r>
            <a:r>
              <a:rPr lang="en-US" altLang="zh-CN" sz="2800" dirty="0"/>
              <a:t>N.S. </a:t>
            </a:r>
            <a:r>
              <a:rPr lang="en-US" altLang="zh-CN" sz="2800" dirty="0" smtClean="0"/>
              <a:t>–        C.C. Betz Cells  Spinal cord, Eyes</a:t>
            </a:r>
            <a:endParaRPr lang="en-US" altLang="zh-CN" sz="3200" dirty="0"/>
          </a:p>
          <a:p>
            <a:pPr marL="514350" indent="-514350">
              <a:spcBef>
                <a:spcPct val="20000"/>
              </a:spcBef>
              <a:buClr>
                <a:schemeClr val="bg2"/>
              </a:buClr>
            </a:pPr>
            <a:r>
              <a:rPr lang="en-US" altLang="zh-CN" sz="2800" dirty="0"/>
              <a:t> </a:t>
            </a:r>
            <a:r>
              <a:rPr lang="en-US" altLang="zh-CN" sz="2800" dirty="0" smtClean="0"/>
              <a:t>    	                             Hippocampus, Basal Ganglia,</a:t>
            </a:r>
            <a:endParaRPr lang="en-US" altLang="zh-CN" sz="2800" dirty="0"/>
          </a:p>
          <a:p>
            <a:pPr marL="514350" indent="-514350">
              <a:spcBef>
                <a:spcPct val="20000"/>
              </a:spcBef>
              <a:buClr>
                <a:schemeClr val="bg2"/>
              </a:buClr>
            </a:pPr>
            <a:r>
              <a:rPr lang="en-US" altLang="zh-CN" sz="2800" dirty="0"/>
              <a:t>	</a:t>
            </a:r>
            <a:r>
              <a:rPr lang="en-US" altLang="zh-CN" sz="2800" dirty="0" smtClean="0"/>
              <a:t>                                 Hypothalamus </a:t>
            </a:r>
          </a:p>
          <a:p>
            <a:pPr marL="514350" indent="-514350">
              <a:spcBef>
                <a:spcPct val="20000"/>
              </a:spcBef>
              <a:buClr>
                <a:schemeClr val="bg2"/>
              </a:buClr>
            </a:pPr>
            <a:r>
              <a:rPr lang="en-US" altLang="zh-CN" sz="2800" dirty="0" smtClean="0"/>
              <a:t>	7.   Eye</a:t>
            </a:r>
          </a:p>
          <a:p>
            <a:pPr marL="514350" indent="-514350">
              <a:spcBef>
                <a:spcPct val="20000"/>
              </a:spcBef>
              <a:buClr>
                <a:schemeClr val="bg2"/>
              </a:buClr>
            </a:pPr>
            <a:r>
              <a:rPr lang="en-US" altLang="zh-CN" sz="2800" dirty="0" smtClean="0"/>
              <a:t>     8.   </a:t>
            </a:r>
            <a:r>
              <a:rPr lang="en-US" altLang="zh-CN" sz="2800" smtClean="0"/>
              <a:t>Skin              </a:t>
            </a:r>
            <a:r>
              <a:rPr lang="en-US" altLang="zh-CN" sz="2800" dirty="0" err="1" smtClean="0"/>
              <a:t>Erectorus</a:t>
            </a:r>
            <a:r>
              <a:rPr lang="en-US" altLang="zh-CN" sz="2800" dirty="0" smtClean="0"/>
              <a:t> </a:t>
            </a:r>
            <a:r>
              <a:rPr lang="en-US" altLang="zh-CN" sz="2800" dirty="0" err="1" smtClean="0"/>
              <a:t>pilorum</a:t>
            </a:r>
            <a:endParaRPr lang="en-US" altLang="zh-CN" sz="2800" dirty="0" smtClean="0"/>
          </a:p>
          <a:p>
            <a:pPr marL="514350" indent="-514350">
              <a:spcBef>
                <a:spcPct val="20000"/>
              </a:spcBef>
              <a:buClr>
                <a:schemeClr val="bg2"/>
              </a:buClr>
            </a:pPr>
            <a:endParaRPr lang="en-US" altLang="zh-CN" sz="2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3667">
                                            <p:txEl>
                                              <p:pRg st="0" end="0"/>
                                            </p:txEl>
                                          </p:spTgt>
                                        </p:tgtEl>
                                        <p:attrNameLst>
                                          <p:attrName>style.visibility</p:attrName>
                                        </p:attrNameLst>
                                      </p:cBhvr>
                                      <p:to>
                                        <p:strVal val="visible"/>
                                      </p:to>
                                    </p:set>
                                    <p:animEffect transition="in" filter="wipe(left)">
                                      <p:cBhvr>
                                        <p:cTn id="7" dur="2000"/>
                                        <p:tgtEl>
                                          <p:spTgt spid="113667">
                                            <p:txEl>
                                              <p:pRg st="0" end="0"/>
                                            </p:txEl>
                                          </p:spTgt>
                                        </p:tgtEl>
                                      </p:cBhvr>
                                    </p:animEffect>
                                  </p:childTnLst>
                                  <p:subTnLst>
                                    <p:animClr>
                                      <p:cBhvr override="childStyle">
                                        <p:cTn dur="1" fill="hold" display="0" masterRel="nextClick" afterEffect="1"/>
                                        <p:tgtEl>
                                          <p:spTgt spid="113667">
                                            <p:txEl>
                                              <p:pRg st="0" end="0"/>
                                            </p:txEl>
                                          </p:spTgt>
                                        </p:tgtEl>
                                        <p:attrNameLst>
                                          <p:attrName>ppt_c</p:attrName>
                                        </p:attrNameLst>
                                      </p:cBhvr>
                                      <p:to>
                                        <a:schemeClr val="tx2"/>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3667">
                                            <p:txEl>
                                              <p:pRg st="1" end="1"/>
                                            </p:txEl>
                                          </p:spTgt>
                                        </p:tgtEl>
                                        <p:attrNameLst>
                                          <p:attrName>style.visibility</p:attrName>
                                        </p:attrNameLst>
                                      </p:cBhvr>
                                      <p:to>
                                        <p:strVal val="visible"/>
                                      </p:to>
                                    </p:set>
                                    <p:animEffect transition="in" filter="wipe(left)">
                                      <p:cBhvr>
                                        <p:cTn id="12" dur="2000"/>
                                        <p:tgtEl>
                                          <p:spTgt spid="113667">
                                            <p:txEl>
                                              <p:pRg st="1" end="1"/>
                                            </p:txEl>
                                          </p:spTgt>
                                        </p:tgtEl>
                                      </p:cBhvr>
                                    </p:animEffect>
                                  </p:childTnLst>
                                  <p:subTnLst>
                                    <p:animClr>
                                      <p:cBhvr override="childStyle">
                                        <p:cTn dur="1" fill="hold" display="0" masterRel="nextClick" afterEffect="1"/>
                                        <p:tgtEl>
                                          <p:spTgt spid="113667">
                                            <p:txEl>
                                              <p:pRg st="1" end="1"/>
                                            </p:txEl>
                                          </p:spTgt>
                                        </p:tgtEl>
                                        <p:attrNameLst>
                                          <p:attrName>ppt_c</p:attrName>
                                        </p:attrNameLst>
                                      </p:cBhvr>
                                      <p:to>
                                        <a:schemeClr val="tx2"/>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3667">
                                            <p:txEl>
                                              <p:pRg st="2" end="2"/>
                                            </p:txEl>
                                          </p:spTgt>
                                        </p:tgtEl>
                                        <p:attrNameLst>
                                          <p:attrName>style.visibility</p:attrName>
                                        </p:attrNameLst>
                                      </p:cBhvr>
                                      <p:to>
                                        <p:strVal val="visible"/>
                                      </p:to>
                                    </p:set>
                                    <p:animEffect transition="in" filter="wipe(left)">
                                      <p:cBhvr>
                                        <p:cTn id="17" dur="2000"/>
                                        <p:tgtEl>
                                          <p:spTgt spid="113667">
                                            <p:txEl>
                                              <p:pRg st="2" end="2"/>
                                            </p:txEl>
                                          </p:spTgt>
                                        </p:tgtEl>
                                      </p:cBhvr>
                                    </p:animEffect>
                                  </p:childTnLst>
                                  <p:subTnLst>
                                    <p:animClr>
                                      <p:cBhvr override="childStyle">
                                        <p:cTn dur="1" fill="hold" display="0" masterRel="nextClick" afterEffect="1"/>
                                        <p:tgtEl>
                                          <p:spTgt spid="113667">
                                            <p:txEl>
                                              <p:pRg st="2" end="2"/>
                                            </p:txEl>
                                          </p:spTgt>
                                        </p:tgtEl>
                                        <p:attrNameLst>
                                          <p:attrName>ppt_c</p:attrName>
                                        </p:attrNameLst>
                                      </p:cBhvr>
                                      <p:to>
                                        <a:schemeClr val="tx2"/>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3667">
                                            <p:txEl>
                                              <p:pRg st="3" end="3"/>
                                            </p:txEl>
                                          </p:spTgt>
                                        </p:tgtEl>
                                        <p:attrNameLst>
                                          <p:attrName>style.visibility</p:attrName>
                                        </p:attrNameLst>
                                      </p:cBhvr>
                                      <p:to>
                                        <p:strVal val="visible"/>
                                      </p:to>
                                    </p:set>
                                    <p:animEffect transition="in" filter="wipe(left)">
                                      <p:cBhvr>
                                        <p:cTn id="22" dur="2000"/>
                                        <p:tgtEl>
                                          <p:spTgt spid="113667">
                                            <p:txEl>
                                              <p:pRg st="3" end="3"/>
                                            </p:txEl>
                                          </p:spTgt>
                                        </p:tgtEl>
                                      </p:cBhvr>
                                    </p:animEffect>
                                  </p:childTnLst>
                                  <p:subTnLst>
                                    <p:animClr>
                                      <p:cBhvr override="childStyle">
                                        <p:cTn dur="1" fill="hold" display="0" masterRel="nextClick" afterEffect="1"/>
                                        <p:tgtEl>
                                          <p:spTgt spid="113667">
                                            <p:txEl>
                                              <p:pRg st="3" end="3"/>
                                            </p:txEl>
                                          </p:spTgt>
                                        </p:tgtEl>
                                        <p:attrNameLst>
                                          <p:attrName>ppt_c</p:attrName>
                                        </p:attrNameLst>
                                      </p:cBhvr>
                                      <p:to>
                                        <a:schemeClr val="tx2"/>
                                      </p:to>
                                    </p:animClr>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3667">
                                            <p:txEl>
                                              <p:pRg st="4" end="4"/>
                                            </p:txEl>
                                          </p:spTgt>
                                        </p:tgtEl>
                                        <p:attrNameLst>
                                          <p:attrName>style.visibility</p:attrName>
                                        </p:attrNameLst>
                                      </p:cBhvr>
                                      <p:to>
                                        <p:strVal val="visible"/>
                                      </p:to>
                                    </p:set>
                                    <p:animEffect transition="in" filter="wipe(left)">
                                      <p:cBhvr>
                                        <p:cTn id="27" dur="2000"/>
                                        <p:tgtEl>
                                          <p:spTgt spid="113667">
                                            <p:txEl>
                                              <p:pRg st="4" end="4"/>
                                            </p:txEl>
                                          </p:spTgt>
                                        </p:tgtEl>
                                      </p:cBhvr>
                                    </p:animEffect>
                                  </p:childTnLst>
                                  <p:subTnLst>
                                    <p:animClr>
                                      <p:cBhvr override="childStyle">
                                        <p:cTn dur="1" fill="hold" display="0" masterRel="nextClick" afterEffect="1"/>
                                        <p:tgtEl>
                                          <p:spTgt spid="113667">
                                            <p:txEl>
                                              <p:pRg st="4" end="4"/>
                                            </p:txEl>
                                          </p:spTgt>
                                        </p:tgtEl>
                                        <p:attrNameLst>
                                          <p:attrName>ppt_c</p:attrName>
                                        </p:attrNameLst>
                                      </p:cBhvr>
                                      <p:to>
                                        <a:schemeClr val="tx2"/>
                                      </p:to>
                                    </p:animClr>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3667">
                                            <p:txEl>
                                              <p:pRg st="5" end="5"/>
                                            </p:txEl>
                                          </p:spTgt>
                                        </p:tgtEl>
                                        <p:attrNameLst>
                                          <p:attrName>style.visibility</p:attrName>
                                        </p:attrNameLst>
                                      </p:cBhvr>
                                      <p:to>
                                        <p:strVal val="visible"/>
                                      </p:to>
                                    </p:set>
                                    <p:animEffect transition="in" filter="wipe(left)">
                                      <p:cBhvr>
                                        <p:cTn id="32" dur="2000"/>
                                        <p:tgtEl>
                                          <p:spTgt spid="113667">
                                            <p:txEl>
                                              <p:pRg st="5" end="5"/>
                                            </p:txEl>
                                          </p:spTgt>
                                        </p:tgtEl>
                                      </p:cBhvr>
                                    </p:animEffect>
                                  </p:childTnLst>
                                  <p:subTnLst>
                                    <p:animClr>
                                      <p:cBhvr override="childStyle">
                                        <p:cTn dur="1" fill="hold" display="0" masterRel="nextClick" afterEffect="1"/>
                                        <p:tgtEl>
                                          <p:spTgt spid="113667">
                                            <p:txEl>
                                              <p:pRg st="5" end="5"/>
                                            </p:txEl>
                                          </p:spTgt>
                                        </p:tgtEl>
                                        <p:attrNameLst>
                                          <p:attrName>ppt_c</p:attrName>
                                        </p:attrNameLst>
                                      </p:cBhvr>
                                      <p:to>
                                        <a:schemeClr val="tx2"/>
                                      </p:to>
                                    </p:animClr>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3667">
                                            <p:txEl>
                                              <p:pRg st="6" end="6"/>
                                            </p:txEl>
                                          </p:spTgt>
                                        </p:tgtEl>
                                        <p:attrNameLst>
                                          <p:attrName>style.visibility</p:attrName>
                                        </p:attrNameLst>
                                      </p:cBhvr>
                                      <p:to>
                                        <p:strVal val="visible"/>
                                      </p:to>
                                    </p:set>
                                    <p:animEffect transition="in" filter="wipe(left)">
                                      <p:cBhvr>
                                        <p:cTn id="37" dur="2000"/>
                                        <p:tgtEl>
                                          <p:spTgt spid="113667">
                                            <p:txEl>
                                              <p:pRg st="6" end="6"/>
                                            </p:txEl>
                                          </p:spTgt>
                                        </p:tgtEl>
                                      </p:cBhvr>
                                    </p:animEffect>
                                  </p:childTnLst>
                                  <p:subTnLst>
                                    <p:animClr>
                                      <p:cBhvr override="childStyle">
                                        <p:cTn dur="1" fill="hold" display="0" masterRel="nextClick" afterEffect="1"/>
                                        <p:tgtEl>
                                          <p:spTgt spid="113667">
                                            <p:txEl>
                                              <p:pRg st="6" end="6"/>
                                            </p:txEl>
                                          </p:spTgt>
                                        </p:tgtEl>
                                        <p:attrNameLst>
                                          <p:attrName>ppt_c</p:attrName>
                                        </p:attrNameLst>
                                      </p:cBhvr>
                                      <p:to>
                                        <a:schemeClr val="tx2"/>
                                      </p:to>
                                    </p:animClr>
                                  </p:sub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13667">
                                            <p:txEl>
                                              <p:pRg st="7" end="7"/>
                                            </p:txEl>
                                          </p:spTgt>
                                        </p:tgtEl>
                                        <p:attrNameLst>
                                          <p:attrName>style.visibility</p:attrName>
                                        </p:attrNameLst>
                                      </p:cBhvr>
                                      <p:to>
                                        <p:strVal val="visible"/>
                                      </p:to>
                                    </p:set>
                                    <p:animEffect transition="in" filter="wipe(left)">
                                      <p:cBhvr>
                                        <p:cTn id="42" dur="2000"/>
                                        <p:tgtEl>
                                          <p:spTgt spid="113667">
                                            <p:txEl>
                                              <p:pRg st="7" end="7"/>
                                            </p:txEl>
                                          </p:spTgt>
                                        </p:tgtEl>
                                      </p:cBhvr>
                                    </p:animEffect>
                                  </p:childTnLst>
                                  <p:subTnLst>
                                    <p:animClr>
                                      <p:cBhvr override="childStyle">
                                        <p:cTn dur="1" fill="hold" display="0" masterRel="nextClick" afterEffect="1"/>
                                        <p:tgtEl>
                                          <p:spTgt spid="113667">
                                            <p:txEl>
                                              <p:pRg st="7" end="7"/>
                                            </p:txEl>
                                          </p:spTgt>
                                        </p:tgtEl>
                                        <p:attrNameLst>
                                          <p:attrName>ppt_c</p:attrName>
                                        </p:attrNameLst>
                                      </p:cBhvr>
                                      <p:to>
                                        <a:schemeClr val="tx2"/>
                                      </p:to>
                                    </p:animClr>
                                  </p:sub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13667">
                                            <p:txEl>
                                              <p:pRg st="8" end="8"/>
                                            </p:txEl>
                                          </p:spTgt>
                                        </p:tgtEl>
                                        <p:attrNameLst>
                                          <p:attrName>style.visibility</p:attrName>
                                        </p:attrNameLst>
                                      </p:cBhvr>
                                      <p:to>
                                        <p:strVal val="visible"/>
                                      </p:to>
                                    </p:set>
                                    <p:animEffect transition="in" filter="wipe(left)">
                                      <p:cBhvr>
                                        <p:cTn id="47" dur="2000"/>
                                        <p:tgtEl>
                                          <p:spTgt spid="113667">
                                            <p:txEl>
                                              <p:pRg st="8" end="8"/>
                                            </p:txEl>
                                          </p:spTgt>
                                        </p:tgtEl>
                                      </p:cBhvr>
                                    </p:animEffect>
                                  </p:childTnLst>
                                  <p:subTnLst>
                                    <p:animClr>
                                      <p:cBhvr override="childStyle">
                                        <p:cTn dur="1" fill="hold" display="0" masterRel="nextClick" afterEffect="1"/>
                                        <p:tgtEl>
                                          <p:spTgt spid="113667">
                                            <p:txEl>
                                              <p:pRg st="8" end="8"/>
                                            </p:txEl>
                                          </p:spTgt>
                                        </p:tgtEl>
                                        <p:attrNameLst>
                                          <p:attrName>ppt_c</p:attrName>
                                        </p:attrNameLst>
                                      </p:cBhvr>
                                      <p:to>
                                        <a:schemeClr val="tx2"/>
                                      </p:to>
                                    </p:animClr>
                                  </p:sub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13667">
                                            <p:txEl>
                                              <p:pRg st="9" end="9"/>
                                            </p:txEl>
                                          </p:spTgt>
                                        </p:tgtEl>
                                        <p:attrNameLst>
                                          <p:attrName>style.visibility</p:attrName>
                                        </p:attrNameLst>
                                      </p:cBhvr>
                                      <p:to>
                                        <p:strVal val="visible"/>
                                      </p:to>
                                    </p:set>
                                    <p:animEffect transition="in" filter="wipe(left)">
                                      <p:cBhvr>
                                        <p:cTn id="52" dur="2000"/>
                                        <p:tgtEl>
                                          <p:spTgt spid="113667">
                                            <p:txEl>
                                              <p:pRg st="9" end="9"/>
                                            </p:txEl>
                                          </p:spTgt>
                                        </p:tgtEl>
                                      </p:cBhvr>
                                    </p:animEffect>
                                  </p:childTnLst>
                                  <p:subTnLst>
                                    <p:animClr>
                                      <p:cBhvr override="childStyle">
                                        <p:cTn dur="1" fill="hold" display="0" masterRel="nextClick" afterEffect="1"/>
                                        <p:tgtEl>
                                          <p:spTgt spid="113667">
                                            <p:txEl>
                                              <p:pRg st="9" end="9"/>
                                            </p:txEl>
                                          </p:spTgt>
                                        </p:tgtEl>
                                        <p:attrNameLst>
                                          <p:attrName>ppt_c</p:attrName>
                                        </p:attrNameLst>
                                      </p:cBhvr>
                                      <p:to>
                                        <a:schemeClr val="tx2"/>
                                      </p:to>
                                    </p:animClr>
                                  </p:sub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13667">
                                            <p:txEl>
                                              <p:pRg st="10" end="10"/>
                                            </p:txEl>
                                          </p:spTgt>
                                        </p:tgtEl>
                                        <p:attrNameLst>
                                          <p:attrName>style.visibility</p:attrName>
                                        </p:attrNameLst>
                                      </p:cBhvr>
                                      <p:to>
                                        <p:strVal val="visible"/>
                                      </p:to>
                                    </p:set>
                                    <p:animEffect transition="in" filter="wipe(left)">
                                      <p:cBhvr>
                                        <p:cTn id="57" dur="2000"/>
                                        <p:tgtEl>
                                          <p:spTgt spid="113667">
                                            <p:txEl>
                                              <p:pRg st="10" end="10"/>
                                            </p:txEl>
                                          </p:spTgt>
                                        </p:tgtEl>
                                      </p:cBhvr>
                                    </p:animEffect>
                                  </p:childTnLst>
                                  <p:subTnLst>
                                    <p:animClr>
                                      <p:cBhvr override="childStyle">
                                        <p:cTn dur="1" fill="hold" display="0" masterRel="nextClick" afterEffect="1"/>
                                        <p:tgtEl>
                                          <p:spTgt spid="113667">
                                            <p:txEl>
                                              <p:pRg st="10" end="10"/>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7"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842" name="Object 2"/>
          <p:cNvGraphicFramePr>
            <a:graphicFrameLocks noChangeAspect="1"/>
          </p:cNvGraphicFramePr>
          <p:nvPr/>
        </p:nvGraphicFramePr>
        <p:xfrm>
          <a:off x="0" y="1"/>
          <a:ext cx="9144000" cy="6858000"/>
        </p:xfrm>
        <a:graphic>
          <a:graphicData uri="http://schemas.openxmlformats.org/presentationml/2006/ole">
            <p:oleObj spid="_x0000_s55298" name="Photo House" r:id="rId3" imgW="4381098" imgH="3676829" progId="">
              <p:embed/>
            </p:oleObj>
          </a:graphicData>
        </a:graphic>
      </p:graphicFrame>
      <p:sp>
        <p:nvSpPr>
          <p:cNvPr id="35843" name="Text Box 3"/>
          <p:cNvSpPr txBox="1">
            <a:spLocks noChangeArrowheads="1"/>
          </p:cNvSpPr>
          <p:nvPr/>
        </p:nvSpPr>
        <p:spPr bwMode="auto">
          <a:xfrm>
            <a:off x="5638800" y="0"/>
            <a:ext cx="3505200" cy="253916"/>
          </a:xfrm>
          <a:prstGeom prst="rect">
            <a:avLst/>
          </a:prstGeom>
          <a:solidFill>
            <a:srgbClr val="99CCFF"/>
          </a:solidFill>
          <a:ln w="9525">
            <a:noFill/>
            <a:miter lim="800000"/>
            <a:headEnd/>
            <a:tailEnd/>
          </a:ln>
          <a:effectLst/>
        </p:spPr>
        <p:txBody>
          <a:bodyPr>
            <a:spAutoFit/>
          </a:bodyPr>
          <a:lstStyle/>
          <a:p>
            <a:r>
              <a:rPr lang="en-US" sz="1050" dirty="0">
                <a:solidFill>
                  <a:srgbClr val="FF0000"/>
                </a:solidFill>
              </a:rPr>
              <a:t>Cholinergic Projections</a:t>
            </a:r>
            <a:endParaRPr lang="en-US" sz="1100" dirty="0">
              <a:solidFill>
                <a:srgbClr val="FF0000"/>
              </a:solidFill>
            </a:endParaRPr>
          </a:p>
        </p:txBody>
      </p:sp>
      <p:sp>
        <p:nvSpPr>
          <p:cNvPr id="35844" name="Text Box 4"/>
          <p:cNvSpPr txBox="1">
            <a:spLocks noChangeArrowheads="1"/>
          </p:cNvSpPr>
          <p:nvPr/>
        </p:nvSpPr>
        <p:spPr bwMode="auto">
          <a:xfrm>
            <a:off x="7086600" y="4343400"/>
            <a:ext cx="907621" cy="253916"/>
          </a:xfrm>
          <a:prstGeom prst="rect">
            <a:avLst/>
          </a:prstGeom>
          <a:solidFill>
            <a:srgbClr val="99CCFF"/>
          </a:solidFill>
          <a:ln w="9525">
            <a:noFill/>
            <a:miter lim="800000"/>
            <a:headEnd/>
            <a:tailEnd/>
          </a:ln>
          <a:effectLst/>
        </p:spPr>
        <p:txBody>
          <a:bodyPr wrap="none">
            <a:spAutoFit/>
          </a:bodyPr>
          <a:lstStyle/>
          <a:p>
            <a:r>
              <a:rPr lang="en-US" sz="1050">
                <a:solidFill>
                  <a:srgbClr val="FF0000"/>
                </a:solidFill>
                <a:latin typeface="Times New Roman" pitchFamily="51" charset="0"/>
              </a:rPr>
              <a:t>PGO Spiking</a:t>
            </a:r>
          </a:p>
        </p:txBody>
      </p:sp>
      <p:sp>
        <p:nvSpPr>
          <p:cNvPr id="35845" name="Text Box 5"/>
          <p:cNvSpPr txBox="1">
            <a:spLocks noChangeArrowheads="1"/>
          </p:cNvSpPr>
          <p:nvPr/>
        </p:nvSpPr>
        <p:spPr bwMode="auto">
          <a:xfrm>
            <a:off x="6172200" y="1905000"/>
            <a:ext cx="2133600" cy="253916"/>
          </a:xfrm>
          <a:prstGeom prst="rect">
            <a:avLst/>
          </a:prstGeom>
          <a:solidFill>
            <a:srgbClr val="99CCFF"/>
          </a:solidFill>
          <a:ln w="9525">
            <a:noFill/>
            <a:miter lim="800000"/>
            <a:headEnd/>
            <a:tailEnd/>
          </a:ln>
          <a:effectLst/>
        </p:spPr>
        <p:txBody>
          <a:bodyPr>
            <a:spAutoFit/>
          </a:bodyPr>
          <a:lstStyle/>
          <a:p>
            <a:r>
              <a:rPr lang="en-US" sz="1050">
                <a:solidFill>
                  <a:srgbClr val="FF0000"/>
                </a:solidFill>
                <a:latin typeface="Times New Roman" pitchFamily="51" charset="0"/>
              </a:rPr>
              <a:t>Learning &amp; memory</a:t>
            </a:r>
          </a:p>
        </p:txBody>
      </p:sp>
      <p:sp>
        <p:nvSpPr>
          <p:cNvPr id="35846" name="Rectangle 6"/>
          <p:cNvSpPr>
            <a:spLocks noChangeArrowheads="1"/>
          </p:cNvSpPr>
          <p:nvPr/>
        </p:nvSpPr>
        <p:spPr bwMode="auto">
          <a:xfrm>
            <a:off x="0" y="0"/>
            <a:ext cx="1630575" cy="338554"/>
          </a:xfrm>
          <a:prstGeom prst="rect">
            <a:avLst/>
          </a:prstGeom>
          <a:solidFill>
            <a:srgbClr val="6699FF"/>
          </a:solidFill>
          <a:ln w="9525">
            <a:solidFill>
              <a:schemeClr val="tx1"/>
            </a:solidFill>
            <a:miter lim="800000"/>
            <a:headEnd/>
            <a:tailEnd/>
          </a:ln>
          <a:effectLst/>
        </p:spPr>
        <p:txBody>
          <a:bodyPr wrap="none">
            <a:spAutoFit/>
          </a:bodyPr>
          <a:lstStyle/>
          <a:p>
            <a:pPr algn="ctr"/>
            <a:r>
              <a:rPr lang="en-US" sz="1050" dirty="0">
                <a:solidFill>
                  <a:srgbClr val="FF0000"/>
                </a:solidFill>
              </a:rPr>
              <a:t>Major Cell Bodies Sites </a:t>
            </a:r>
            <a:r>
              <a:rPr lang="en-US" sz="1600" dirty="0">
                <a:solidFill>
                  <a:srgbClr val="FF0000"/>
                </a:solidFill>
              </a:rPr>
              <a:t> </a:t>
            </a:r>
          </a:p>
        </p:txBody>
      </p:sp>
      <p:sp>
        <p:nvSpPr>
          <p:cNvPr id="35847" name="Text Box 7"/>
          <p:cNvSpPr txBox="1">
            <a:spLocks noChangeArrowheads="1"/>
          </p:cNvSpPr>
          <p:nvPr/>
        </p:nvSpPr>
        <p:spPr bwMode="auto">
          <a:xfrm>
            <a:off x="2362200" y="1066800"/>
            <a:ext cx="856325" cy="253916"/>
          </a:xfrm>
          <a:prstGeom prst="rect">
            <a:avLst/>
          </a:prstGeom>
          <a:solidFill>
            <a:srgbClr val="99CCFF"/>
          </a:solidFill>
          <a:ln w="9525">
            <a:noFill/>
            <a:miter lim="800000"/>
            <a:headEnd/>
            <a:tailEnd/>
          </a:ln>
          <a:effectLst/>
        </p:spPr>
        <p:txBody>
          <a:bodyPr wrap="none">
            <a:spAutoFit/>
          </a:bodyPr>
          <a:lstStyle/>
          <a:p>
            <a:r>
              <a:rPr lang="en-US" sz="1050">
                <a:solidFill>
                  <a:srgbClr val="FF0000"/>
                </a:solidFill>
                <a:latin typeface="Times New Roman" pitchFamily="51" charset="0"/>
              </a:rPr>
              <a:t>interneurons</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OBJECTIVES</a:t>
            </a:r>
            <a:br>
              <a:rPr lang="en-GB" dirty="0" smtClean="0"/>
            </a:br>
            <a:endParaRPr lang="en-GB" dirty="0"/>
          </a:p>
        </p:txBody>
      </p:sp>
      <p:sp>
        <p:nvSpPr>
          <p:cNvPr id="3" name="Content Placeholder 2"/>
          <p:cNvSpPr>
            <a:spLocks noGrp="1"/>
          </p:cNvSpPr>
          <p:nvPr>
            <p:ph idx="1"/>
          </p:nvPr>
        </p:nvSpPr>
        <p:spPr>
          <a:xfrm>
            <a:off x="1066800" y="1981200"/>
            <a:ext cx="11277600" cy="4114800"/>
          </a:xfrm>
        </p:spPr>
        <p:txBody>
          <a:bodyPr/>
          <a:lstStyle/>
          <a:p>
            <a:pPr marL="514350" indent="-514350" algn="l" rtl="0">
              <a:buNone/>
            </a:pPr>
            <a:r>
              <a:rPr lang="en-GB" dirty="0" smtClean="0"/>
              <a:t>1.Know anatomical organization of ANS.</a:t>
            </a:r>
          </a:p>
          <a:p>
            <a:pPr marL="514350" indent="-514350" algn="l" rtl="0">
              <a:buAutoNum type="arabicPeriod"/>
            </a:pPr>
            <a:endParaRPr lang="en-GB" dirty="0" smtClean="0"/>
          </a:p>
          <a:p>
            <a:pPr algn="l" rtl="0">
              <a:buNone/>
            </a:pPr>
            <a:r>
              <a:rPr lang="en-GB" dirty="0" smtClean="0"/>
              <a:t>2.Discuss the synthesis, storage, release,</a:t>
            </a:r>
          </a:p>
          <a:p>
            <a:pPr algn="l" rtl="0">
              <a:buNone/>
            </a:pPr>
            <a:r>
              <a:rPr lang="en-GB" dirty="0" smtClean="0"/>
              <a:t>			actions and degradation of Ach</a:t>
            </a:r>
          </a:p>
          <a:p>
            <a:pPr algn="l" rtl="0">
              <a:buNone/>
            </a:pPr>
            <a:endParaRPr lang="en-GB" dirty="0" smtClean="0"/>
          </a:p>
          <a:p>
            <a:pPr algn="l" rtl="0">
              <a:buNone/>
            </a:pPr>
            <a:r>
              <a:rPr lang="en-GB" dirty="0" smtClean="0"/>
              <a:t>3. Explain cholinergic transmission</a:t>
            </a:r>
          </a:p>
          <a:p>
            <a:pPr algn="l" rtl="0">
              <a:buNone/>
            </a:pPr>
            <a:endParaRPr lang="en-GB" dirty="0" smtClean="0"/>
          </a:p>
          <a:p>
            <a:pPr algn="l" rtl="0">
              <a:buNone/>
            </a:pPr>
            <a:r>
              <a:rPr lang="en-GB" dirty="0" smtClean="0"/>
              <a:t>4. Discuss cholinergic receptors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685800" y="76200"/>
            <a:ext cx="7772400" cy="533400"/>
          </a:xfrm>
        </p:spPr>
        <p:txBody>
          <a:bodyPr>
            <a:normAutofit fontScale="90000"/>
          </a:bodyPr>
          <a:lstStyle/>
          <a:p>
            <a:pPr algn="ctr"/>
            <a:r>
              <a:rPr lang="en-US" altLang="zh-CN" dirty="0" smtClean="0">
                <a:solidFill>
                  <a:srgbClr val="00FFFF"/>
                </a:solidFill>
              </a:rPr>
              <a:t>PNS   NTs</a:t>
            </a:r>
            <a:endParaRPr lang="en-US" altLang="zh-CN" dirty="0">
              <a:solidFill>
                <a:srgbClr val="00FFFF"/>
              </a:solidFill>
            </a:endParaRPr>
          </a:p>
        </p:txBody>
      </p:sp>
      <p:grpSp>
        <p:nvGrpSpPr>
          <p:cNvPr id="2" name="Group 3"/>
          <p:cNvGrpSpPr>
            <a:grpSpLocks/>
          </p:cNvGrpSpPr>
          <p:nvPr/>
        </p:nvGrpSpPr>
        <p:grpSpPr bwMode="auto">
          <a:xfrm>
            <a:off x="381000" y="3810000"/>
            <a:ext cx="9010654" cy="784225"/>
            <a:chOff x="240" y="2504"/>
            <a:chExt cx="5676" cy="494"/>
          </a:xfrm>
        </p:grpSpPr>
        <p:sp>
          <p:nvSpPr>
            <p:cNvPr id="100356" name="Oval 4"/>
            <p:cNvSpPr>
              <a:spLocks noChangeArrowheads="1"/>
            </p:cNvSpPr>
            <p:nvPr/>
          </p:nvSpPr>
          <p:spPr bwMode="auto">
            <a:xfrm>
              <a:off x="240" y="2528"/>
              <a:ext cx="336" cy="336"/>
            </a:xfrm>
            <a:prstGeom prst="ellipse">
              <a:avLst/>
            </a:prstGeom>
            <a:solidFill>
              <a:schemeClr val="tx1"/>
            </a:solidFill>
            <a:ln w="9525">
              <a:solidFill>
                <a:schemeClr val="tx1"/>
              </a:solidFill>
              <a:round/>
              <a:headEnd/>
              <a:tailEnd/>
            </a:ln>
            <a:effectLst/>
          </p:spPr>
          <p:txBody>
            <a:bodyPr wrap="none" anchor="ctr"/>
            <a:lstStyle/>
            <a:p>
              <a:pPr algn="ctr" eaLnBrk="0" hangingPunct="0"/>
              <a:endParaRPr kumimoji="0" lang="en-US" altLang="en-US">
                <a:latin typeface="Times" pitchFamily="18" charset="0"/>
              </a:endParaRPr>
            </a:p>
          </p:txBody>
        </p:sp>
        <p:sp>
          <p:nvSpPr>
            <p:cNvPr id="100357" name="Line 5"/>
            <p:cNvSpPr>
              <a:spLocks noChangeShapeType="1"/>
            </p:cNvSpPr>
            <p:nvPr/>
          </p:nvSpPr>
          <p:spPr bwMode="auto">
            <a:xfrm>
              <a:off x="528" y="2704"/>
              <a:ext cx="1248" cy="0"/>
            </a:xfrm>
            <a:prstGeom prst="line">
              <a:avLst/>
            </a:prstGeom>
            <a:noFill/>
            <a:ln w="19050">
              <a:solidFill>
                <a:schemeClr val="tx1"/>
              </a:solidFill>
              <a:round/>
              <a:headEnd/>
              <a:tailEnd/>
            </a:ln>
            <a:effectLst/>
          </p:spPr>
          <p:txBody>
            <a:bodyPr wrap="none" anchor="ctr"/>
            <a:lstStyle/>
            <a:p>
              <a:endParaRPr lang="en-US"/>
            </a:p>
          </p:txBody>
        </p:sp>
        <p:sp>
          <p:nvSpPr>
            <p:cNvPr id="100358" name="Line 6"/>
            <p:cNvSpPr>
              <a:spLocks noChangeShapeType="1"/>
            </p:cNvSpPr>
            <p:nvPr/>
          </p:nvSpPr>
          <p:spPr bwMode="auto">
            <a:xfrm flipH="1">
              <a:off x="1776" y="2608"/>
              <a:ext cx="96" cy="96"/>
            </a:xfrm>
            <a:prstGeom prst="line">
              <a:avLst/>
            </a:prstGeom>
            <a:noFill/>
            <a:ln w="28575">
              <a:solidFill>
                <a:schemeClr val="tx1"/>
              </a:solidFill>
              <a:round/>
              <a:headEnd/>
              <a:tailEnd/>
            </a:ln>
            <a:effectLst/>
          </p:spPr>
          <p:txBody>
            <a:bodyPr wrap="none" anchor="ctr"/>
            <a:lstStyle/>
            <a:p>
              <a:endParaRPr lang="en-US"/>
            </a:p>
          </p:txBody>
        </p:sp>
        <p:sp>
          <p:nvSpPr>
            <p:cNvPr id="100359" name="Line 7"/>
            <p:cNvSpPr>
              <a:spLocks noChangeShapeType="1"/>
            </p:cNvSpPr>
            <p:nvPr/>
          </p:nvSpPr>
          <p:spPr bwMode="auto">
            <a:xfrm rot="5400000" flipH="1">
              <a:off x="1776" y="2704"/>
              <a:ext cx="96" cy="96"/>
            </a:xfrm>
            <a:prstGeom prst="line">
              <a:avLst/>
            </a:prstGeom>
            <a:noFill/>
            <a:ln w="28575">
              <a:solidFill>
                <a:schemeClr val="tx1"/>
              </a:solidFill>
              <a:round/>
              <a:headEnd/>
              <a:tailEnd/>
            </a:ln>
            <a:effectLst/>
          </p:spPr>
          <p:txBody>
            <a:bodyPr wrap="none" anchor="ctr"/>
            <a:lstStyle/>
            <a:p>
              <a:endParaRPr lang="en-US"/>
            </a:p>
          </p:txBody>
        </p:sp>
        <p:sp>
          <p:nvSpPr>
            <p:cNvPr id="100360" name="Text Box 8"/>
            <p:cNvSpPr txBox="1">
              <a:spLocks noChangeArrowheads="1"/>
            </p:cNvSpPr>
            <p:nvPr/>
          </p:nvSpPr>
          <p:spPr bwMode="auto">
            <a:xfrm>
              <a:off x="1872" y="2544"/>
              <a:ext cx="528" cy="288"/>
            </a:xfrm>
            <a:prstGeom prst="rect">
              <a:avLst/>
            </a:prstGeom>
            <a:noFill/>
            <a:ln w="9525">
              <a:noFill/>
              <a:miter lim="800000"/>
              <a:headEnd/>
              <a:tailEnd/>
            </a:ln>
            <a:effectLst/>
          </p:spPr>
          <p:txBody>
            <a:bodyPr>
              <a:spAutoFit/>
            </a:bodyPr>
            <a:lstStyle/>
            <a:p>
              <a:pPr eaLnBrk="0" hangingPunct="0">
                <a:spcBef>
                  <a:spcPct val="50000"/>
                </a:spcBef>
              </a:pPr>
              <a:r>
                <a:rPr kumimoji="0" lang="en-US" altLang="en-US">
                  <a:solidFill>
                    <a:schemeClr val="tx2"/>
                  </a:solidFill>
                  <a:latin typeface="Times" pitchFamily="18" charset="0"/>
                </a:rPr>
                <a:t>ACh</a:t>
              </a:r>
              <a:endParaRPr kumimoji="0" lang="en-US" altLang="en-US">
                <a:latin typeface="Times" pitchFamily="18" charset="0"/>
              </a:endParaRPr>
            </a:p>
          </p:txBody>
        </p:sp>
        <p:sp>
          <p:nvSpPr>
            <p:cNvPr id="100361" name="Oval 9"/>
            <p:cNvSpPr>
              <a:spLocks noChangeArrowheads="1"/>
            </p:cNvSpPr>
            <p:nvPr/>
          </p:nvSpPr>
          <p:spPr bwMode="auto">
            <a:xfrm>
              <a:off x="2544" y="2520"/>
              <a:ext cx="336" cy="336"/>
            </a:xfrm>
            <a:prstGeom prst="ellipse">
              <a:avLst/>
            </a:prstGeom>
            <a:solidFill>
              <a:schemeClr val="tx1"/>
            </a:solidFill>
            <a:ln w="9525">
              <a:solidFill>
                <a:schemeClr val="tx1"/>
              </a:solidFill>
              <a:round/>
              <a:headEnd/>
              <a:tailEnd/>
            </a:ln>
            <a:effectLst/>
          </p:spPr>
          <p:txBody>
            <a:bodyPr wrap="none" anchor="ctr"/>
            <a:lstStyle/>
            <a:p>
              <a:pPr algn="ctr" eaLnBrk="0" hangingPunct="0"/>
              <a:endParaRPr kumimoji="0" lang="en-US" altLang="en-US">
                <a:latin typeface="Times" pitchFamily="18" charset="0"/>
              </a:endParaRPr>
            </a:p>
          </p:txBody>
        </p:sp>
        <p:sp>
          <p:nvSpPr>
            <p:cNvPr id="100362" name="Line 10"/>
            <p:cNvSpPr>
              <a:spLocks noChangeShapeType="1"/>
            </p:cNvSpPr>
            <p:nvPr/>
          </p:nvSpPr>
          <p:spPr bwMode="auto">
            <a:xfrm>
              <a:off x="2832" y="2696"/>
              <a:ext cx="1248" cy="0"/>
            </a:xfrm>
            <a:prstGeom prst="line">
              <a:avLst/>
            </a:prstGeom>
            <a:noFill/>
            <a:ln w="19050">
              <a:solidFill>
                <a:schemeClr val="tx1"/>
              </a:solidFill>
              <a:round/>
              <a:headEnd/>
              <a:tailEnd/>
            </a:ln>
            <a:effectLst/>
          </p:spPr>
          <p:txBody>
            <a:bodyPr wrap="none" anchor="ctr"/>
            <a:lstStyle/>
            <a:p>
              <a:endParaRPr lang="en-US"/>
            </a:p>
          </p:txBody>
        </p:sp>
        <p:sp>
          <p:nvSpPr>
            <p:cNvPr id="100363" name="Line 11"/>
            <p:cNvSpPr>
              <a:spLocks noChangeShapeType="1"/>
            </p:cNvSpPr>
            <p:nvPr/>
          </p:nvSpPr>
          <p:spPr bwMode="auto">
            <a:xfrm flipH="1">
              <a:off x="4080" y="2600"/>
              <a:ext cx="96" cy="96"/>
            </a:xfrm>
            <a:prstGeom prst="line">
              <a:avLst/>
            </a:prstGeom>
            <a:noFill/>
            <a:ln w="28575">
              <a:solidFill>
                <a:schemeClr val="tx1"/>
              </a:solidFill>
              <a:round/>
              <a:headEnd/>
              <a:tailEnd/>
            </a:ln>
            <a:effectLst/>
          </p:spPr>
          <p:txBody>
            <a:bodyPr wrap="none" anchor="ctr"/>
            <a:lstStyle/>
            <a:p>
              <a:endParaRPr lang="en-US"/>
            </a:p>
          </p:txBody>
        </p:sp>
        <p:sp>
          <p:nvSpPr>
            <p:cNvPr id="100364" name="Line 12"/>
            <p:cNvSpPr>
              <a:spLocks noChangeShapeType="1"/>
            </p:cNvSpPr>
            <p:nvPr/>
          </p:nvSpPr>
          <p:spPr bwMode="auto">
            <a:xfrm rot="5400000" flipH="1">
              <a:off x="4080" y="2696"/>
              <a:ext cx="96" cy="96"/>
            </a:xfrm>
            <a:prstGeom prst="line">
              <a:avLst/>
            </a:prstGeom>
            <a:noFill/>
            <a:ln w="28575">
              <a:solidFill>
                <a:schemeClr val="tx1"/>
              </a:solidFill>
              <a:round/>
              <a:headEnd/>
              <a:tailEnd/>
            </a:ln>
            <a:effectLst/>
          </p:spPr>
          <p:txBody>
            <a:bodyPr wrap="none" anchor="ctr"/>
            <a:lstStyle/>
            <a:p>
              <a:endParaRPr lang="en-US"/>
            </a:p>
          </p:txBody>
        </p:sp>
        <p:sp>
          <p:nvSpPr>
            <p:cNvPr id="100365" name="Text Box 13"/>
            <p:cNvSpPr txBox="1">
              <a:spLocks noChangeArrowheads="1"/>
            </p:cNvSpPr>
            <p:nvPr/>
          </p:nvSpPr>
          <p:spPr bwMode="auto">
            <a:xfrm>
              <a:off x="4176" y="2552"/>
              <a:ext cx="528" cy="288"/>
            </a:xfrm>
            <a:prstGeom prst="rect">
              <a:avLst/>
            </a:prstGeom>
            <a:noFill/>
            <a:ln w="9525">
              <a:noFill/>
              <a:miter lim="800000"/>
              <a:headEnd/>
              <a:tailEnd/>
            </a:ln>
            <a:effectLst/>
          </p:spPr>
          <p:txBody>
            <a:bodyPr>
              <a:spAutoFit/>
            </a:bodyPr>
            <a:lstStyle/>
            <a:p>
              <a:pPr eaLnBrk="0" hangingPunct="0">
                <a:spcBef>
                  <a:spcPct val="50000"/>
                </a:spcBef>
              </a:pPr>
              <a:r>
                <a:rPr kumimoji="0" lang="en-US" altLang="en-US">
                  <a:latin typeface="Times" pitchFamily="18" charset="0"/>
                </a:rPr>
                <a:t>ACh</a:t>
              </a:r>
            </a:p>
          </p:txBody>
        </p:sp>
        <p:sp>
          <p:nvSpPr>
            <p:cNvPr id="100366" name="Text Box 14"/>
            <p:cNvSpPr txBox="1">
              <a:spLocks noChangeArrowheads="1"/>
            </p:cNvSpPr>
            <p:nvPr/>
          </p:nvSpPr>
          <p:spPr bwMode="auto">
            <a:xfrm>
              <a:off x="4608" y="2504"/>
              <a:ext cx="1308" cy="494"/>
            </a:xfrm>
            <a:prstGeom prst="rect">
              <a:avLst/>
            </a:prstGeom>
            <a:noFill/>
            <a:ln w="9525">
              <a:noFill/>
              <a:miter lim="800000"/>
              <a:headEnd/>
              <a:tailEnd/>
            </a:ln>
            <a:effectLst/>
          </p:spPr>
          <p:txBody>
            <a:bodyPr wrap="none">
              <a:spAutoFit/>
            </a:bodyPr>
            <a:lstStyle/>
            <a:p>
              <a:pPr eaLnBrk="0" hangingPunct="0">
                <a:lnSpc>
                  <a:spcPct val="90000"/>
                </a:lnSpc>
              </a:pPr>
              <a:r>
                <a:rPr kumimoji="0" lang="en-US" altLang="en-US" dirty="0" smtClean="0">
                  <a:latin typeface="Times" pitchFamily="18" charset="0"/>
                </a:rPr>
                <a:t>Sweat, </a:t>
              </a:r>
              <a:r>
                <a:rPr kumimoji="0" lang="en-US" altLang="en-US" sz="1400" dirty="0" smtClean="0">
                  <a:latin typeface="Times" pitchFamily="18" charset="0"/>
                </a:rPr>
                <a:t>PILOERECTOR</a:t>
              </a:r>
              <a:endParaRPr kumimoji="0" lang="en-US" altLang="en-US" sz="1400" dirty="0">
                <a:latin typeface="Times" pitchFamily="18" charset="0"/>
              </a:endParaRPr>
            </a:p>
            <a:p>
              <a:pPr eaLnBrk="0" hangingPunct="0">
                <a:lnSpc>
                  <a:spcPct val="90000"/>
                </a:lnSpc>
              </a:pPr>
              <a:r>
                <a:rPr kumimoji="0" lang="en-US" altLang="en-US" sz="1400" dirty="0" err="1" smtClean="0">
                  <a:latin typeface="Times" pitchFamily="18" charset="0"/>
                </a:rPr>
                <a:t>Glands,vasodilator</a:t>
              </a:r>
              <a:endParaRPr kumimoji="0" lang="en-US" altLang="en-US" sz="1400" dirty="0" smtClean="0">
                <a:latin typeface="Times" pitchFamily="18" charset="0"/>
              </a:endParaRPr>
            </a:p>
            <a:p>
              <a:pPr eaLnBrk="0" hangingPunct="0">
                <a:lnSpc>
                  <a:spcPct val="90000"/>
                </a:lnSpc>
              </a:pPr>
              <a:r>
                <a:rPr lang="en-US" altLang="en-US" dirty="0" smtClean="0">
                  <a:latin typeface="Times" pitchFamily="18" charset="0"/>
                </a:rPr>
                <a:t>SK; MUS;</a:t>
              </a:r>
              <a:endParaRPr kumimoji="0" lang="en-US" altLang="en-US" dirty="0">
                <a:latin typeface="Times" pitchFamily="18" charset="0"/>
              </a:endParaRPr>
            </a:p>
          </p:txBody>
        </p:sp>
      </p:grpSp>
      <p:grpSp>
        <p:nvGrpSpPr>
          <p:cNvPr id="3" name="Group 15"/>
          <p:cNvGrpSpPr>
            <a:grpSpLocks/>
          </p:cNvGrpSpPr>
          <p:nvPr/>
        </p:nvGrpSpPr>
        <p:grpSpPr bwMode="auto">
          <a:xfrm>
            <a:off x="381000" y="1295400"/>
            <a:ext cx="8370888" cy="990600"/>
            <a:chOff x="240" y="672"/>
            <a:chExt cx="5273" cy="624"/>
          </a:xfrm>
        </p:grpSpPr>
        <p:grpSp>
          <p:nvGrpSpPr>
            <p:cNvPr id="4" name="Group 16"/>
            <p:cNvGrpSpPr>
              <a:grpSpLocks/>
            </p:cNvGrpSpPr>
            <p:nvPr/>
          </p:nvGrpSpPr>
          <p:grpSpPr bwMode="auto">
            <a:xfrm>
              <a:off x="240" y="824"/>
              <a:ext cx="5273" cy="472"/>
              <a:chOff x="240" y="920"/>
              <a:chExt cx="5273" cy="472"/>
            </a:xfrm>
          </p:grpSpPr>
          <p:sp>
            <p:nvSpPr>
              <p:cNvPr id="100369" name="Oval 17"/>
              <p:cNvSpPr>
                <a:spLocks noChangeArrowheads="1"/>
              </p:cNvSpPr>
              <p:nvPr/>
            </p:nvSpPr>
            <p:spPr bwMode="auto">
              <a:xfrm>
                <a:off x="240" y="936"/>
                <a:ext cx="336" cy="336"/>
              </a:xfrm>
              <a:prstGeom prst="ellipse">
                <a:avLst/>
              </a:prstGeom>
              <a:solidFill>
                <a:schemeClr val="tx1"/>
              </a:solidFill>
              <a:ln w="9525">
                <a:solidFill>
                  <a:schemeClr val="tx1"/>
                </a:solidFill>
                <a:round/>
                <a:headEnd/>
                <a:tailEnd/>
              </a:ln>
              <a:effectLst/>
            </p:spPr>
            <p:txBody>
              <a:bodyPr wrap="none" anchor="ctr"/>
              <a:lstStyle/>
              <a:p>
                <a:pPr algn="ctr" eaLnBrk="0" hangingPunct="0"/>
                <a:endParaRPr kumimoji="0" lang="en-US" altLang="en-US">
                  <a:latin typeface="Times" pitchFamily="18" charset="0"/>
                </a:endParaRPr>
              </a:p>
            </p:txBody>
          </p:sp>
          <p:sp>
            <p:nvSpPr>
              <p:cNvPr id="100370" name="Line 18"/>
              <p:cNvSpPr>
                <a:spLocks noChangeShapeType="1"/>
              </p:cNvSpPr>
              <p:nvPr/>
            </p:nvSpPr>
            <p:spPr bwMode="auto">
              <a:xfrm>
                <a:off x="576" y="1104"/>
                <a:ext cx="3504" cy="0"/>
              </a:xfrm>
              <a:prstGeom prst="line">
                <a:avLst/>
              </a:prstGeom>
              <a:noFill/>
              <a:ln w="19050">
                <a:solidFill>
                  <a:schemeClr val="tx1"/>
                </a:solidFill>
                <a:round/>
                <a:headEnd/>
                <a:tailEnd/>
              </a:ln>
              <a:effectLst/>
            </p:spPr>
            <p:txBody>
              <a:bodyPr wrap="none" anchor="ctr"/>
              <a:lstStyle/>
              <a:p>
                <a:endParaRPr lang="en-US"/>
              </a:p>
            </p:txBody>
          </p:sp>
          <p:sp>
            <p:nvSpPr>
              <p:cNvPr id="100371" name="Line 19"/>
              <p:cNvSpPr>
                <a:spLocks noChangeShapeType="1"/>
              </p:cNvSpPr>
              <p:nvPr/>
            </p:nvSpPr>
            <p:spPr bwMode="auto">
              <a:xfrm flipH="1">
                <a:off x="4080" y="1008"/>
                <a:ext cx="96" cy="96"/>
              </a:xfrm>
              <a:prstGeom prst="line">
                <a:avLst/>
              </a:prstGeom>
              <a:noFill/>
              <a:ln w="28575">
                <a:solidFill>
                  <a:schemeClr val="tx1"/>
                </a:solidFill>
                <a:round/>
                <a:headEnd/>
                <a:tailEnd/>
              </a:ln>
              <a:effectLst/>
            </p:spPr>
            <p:txBody>
              <a:bodyPr wrap="none" anchor="ctr"/>
              <a:lstStyle/>
              <a:p>
                <a:endParaRPr lang="en-US"/>
              </a:p>
            </p:txBody>
          </p:sp>
          <p:sp>
            <p:nvSpPr>
              <p:cNvPr id="100372" name="Line 20"/>
              <p:cNvSpPr>
                <a:spLocks noChangeShapeType="1"/>
              </p:cNvSpPr>
              <p:nvPr/>
            </p:nvSpPr>
            <p:spPr bwMode="auto">
              <a:xfrm rot="5400000" flipH="1">
                <a:off x="4080" y="1104"/>
                <a:ext cx="96" cy="96"/>
              </a:xfrm>
              <a:prstGeom prst="line">
                <a:avLst/>
              </a:prstGeom>
              <a:noFill/>
              <a:ln w="28575">
                <a:solidFill>
                  <a:schemeClr val="tx1"/>
                </a:solidFill>
                <a:round/>
                <a:headEnd/>
                <a:tailEnd/>
              </a:ln>
              <a:effectLst/>
            </p:spPr>
            <p:txBody>
              <a:bodyPr wrap="none" anchor="ctr"/>
              <a:lstStyle/>
              <a:p>
                <a:endParaRPr lang="en-US"/>
              </a:p>
            </p:txBody>
          </p:sp>
          <p:sp>
            <p:nvSpPr>
              <p:cNvPr id="100373" name="Text Box 21"/>
              <p:cNvSpPr txBox="1">
                <a:spLocks noChangeArrowheads="1"/>
              </p:cNvSpPr>
              <p:nvPr/>
            </p:nvSpPr>
            <p:spPr bwMode="auto">
              <a:xfrm>
                <a:off x="4800" y="920"/>
                <a:ext cx="713" cy="472"/>
              </a:xfrm>
              <a:prstGeom prst="rect">
                <a:avLst/>
              </a:prstGeom>
              <a:noFill/>
              <a:ln w="9525">
                <a:noFill/>
                <a:miter lim="800000"/>
                <a:headEnd/>
                <a:tailEnd/>
              </a:ln>
              <a:effectLst/>
            </p:spPr>
            <p:txBody>
              <a:bodyPr wrap="none">
                <a:spAutoFit/>
              </a:bodyPr>
              <a:lstStyle/>
              <a:p>
                <a:pPr eaLnBrk="0" hangingPunct="0">
                  <a:lnSpc>
                    <a:spcPct val="90000"/>
                  </a:lnSpc>
                </a:pPr>
                <a:r>
                  <a:rPr kumimoji="0" lang="en-US" altLang="en-US">
                    <a:latin typeface="Times" pitchFamily="18" charset="0"/>
                  </a:rPr>
                  <a:t>Striated</a:t>
                </a:r>
              </a:p>
              <a:p>
                <a:pPr eaLnBrk="0" hangingPunct="0">
                  <a:lnSpc>
                    <a:spcPct val="90000"/>
                  </a:lnSpc>
                </a:pPr>
                <a:r>
                  <a:rPr kumimoji="0" lang="en-US" altLang="en-US">
                    <a:latin typeface="Times" pitchFamily="18" charset="0"/>
                  </a:rPr>
                  <a:t>muscle</a:t>
                </a:r>
              </a:p>
            </p:txBody>
          </p:sp>
          <p:sp>
            <p:nvSpPr>
              <p:cNvPr id="100374" name="Text Box 22"/>
              <p:cNvSpPr txBox="1">
                <a:spLocks noChangeArrowheads="1"/>
              </p:cNvSpPr>
              <p:nvPr/>
            </p:nvSpPr>
            <p:spPr bwMode="auto">
              <a:xfrm>
                <a:off x="4176" y="944"/>
                <a:ext cx="528" cy="288"/>
              </a:xfrm>
              <a:prstGeom prst="rect">
                <a:avLst/>
              </a:prstGeom>
              <a:noFill/>
              <a:ln w="9525">
                <a:noFill/>
                <a:miter lim="800000"/>
                <a:headEnd/>
                <a:tailEnd/>
              </a:ln>
              <a:effectLst/>
            </p:spPr>
            <p:txBody>
              <a:bodyPr>
                <a:spAutoFit/>
              </a:bodyPr>
              <a:lstStyle/>
              <a:p>
                <a:pPr eaLnBrk="0" hangingPunct="0">
                  <a:spcBef>
                    <a:spcPct val="50000"/>
                  </a:spcBef>
                </a:pPr>
                <a:r>
                  <a:rPr kumimoji="0" lang="en-US" altLang="en-US">
                    <a:solidFill>
                      <a:schemeClr val="tx2"/>
                    </a:solidFill>
                    <a:latin typeface="Times" pitchFamily="18" charset="0"/>
                  </a:rPr>
                  <a:t>ACh</a:t>
                </a:r>
                <a:endParaRPr kumimoji="0" lang="en-US" altLang="en-US">
                  <a:latin typeface="Times" pitchFamily="18" charset="0"/>
                </a:endParaRPr>
              </a:p>
            </p:txBody>
          </p:sp>
        </p:grpSp>
        <p:sp>
          <p:nvSpPr>
            <p:cNvPr id="100375" name="Text Box 23"/>
            <p:cNvSpPr txBox="1">
              <a:spLocks noChangeArrowheads="1"/>
            </p:cNvSpPr>
            <p:nvPr/>
          </p:nvSpPr>
          <p:spPr bwMode="auto">
            <a:xfrm>
              <a:off x="960" y="672"/>
              <a:ext cx="2740" cy="288"/>
            </a:xfrm>
            <a:prstGeom prst="rect">
              <a:avLst/>
            </a:prstGeom>
            <a:noFill/>
            <a:ln w="9525">
              <a:noFill/>
              <a:miter lim="800000"/>
              <a:headEnd/>
              <a:tailEnd/>
            </a:ln>
            <a:effectLst/>
          </p:spPr>
          <p:txBody>
            <a:bodyPr wrap="none">
              <a:spAutoFit/>
            </a:bodyPr>
            <a:lstStyle/>
            <a:p>
              <a:pPr eaLnBrk="0" hangingPunct="0"/>
              <a:r>
                <a:rPr kumimoji="0" lang="en-US" altLang="en-US">
                  <a:latin typeface="Times" pitchFamily="18" charset="0"/>
                </a:rPr>
                <a:t>SOMATIC NERVOUS SYSTEM</a:t>
              </a:r>
            </a:p>
          </p:txBody>
        </p:sp>
      </p:grpSp>
      <p:grpSp>
        <p:nvGrpSpPr>
          <p:cNvPr id="5" name="Group 24"/>
          <p:cNvGrpSpPr>
            <a:grpSpLocks/>
          </p:cNvGrpSpPr>
          <p:nvPr/>
        </p:nvGrpSpPr>
        <p:grpSpPr bwMode="auto">
          <a:xfrm>
            <a:off x="381000" y="5780088"/>
            <a:ext cx="8566150" cy="1077912"/>
            <a:chOff x="240" y="3601"/>
            <a:chExt cx="5396" cy="679"/>
          </a:xfrm>
        </p:grpSpPr>
        <p:sp>
          <p:nvSpPr>
            <p:cNvPr id="100377" name="Text Box 25"/>
            <p:cNvSpPr txBox="1">
              <a:spLocks noChangeArrowheads="1"/>
            </p:cNvSpPr>
            <p:nvPr/>
          </p:nvSpPr>
          <p:spPr bwMode="auto">
            <a:xfrm>
              <a:off x="4800" y="3601"/>
              <a:ext cx="836" cy="679"/>
            </a:xfrm>
            <a:prstGeom prst="rect">
              <a:avLst/>
            </a:prstGeom>
            <a:noFill/>
            <a:ln w="9525">
              <a:noFill/>
              <a:miter lim="800000"/>
              <a:headEnd/>
              <a:tailEnd/>
            </a:ln>
            <a:effectLst/>
          </p:spPr>
          <p:txBody>
            <a:bodyPr wrap="none">
              <a:spAutoFit/>
            </a:bodyPr>
            <a:lstStyle/>
            <a:p>
              <a:pPr eaLnBrk="0" hangingPunct="0">
                <a:lnSpc>
                  <a:spcPct val="90000"/>
                </a:lnSpc>
              </a:pPr>
              <a:r>
                <a:rPr kumimoji="0" lang="en-US" altLang="en-US">
                  <a:latin typeface="Times" pitchFamily="18" charset="0"/>
                </a:rPr>
                <a:t>Heart</a:t>
              </a:r>
            </a:p>
            <a:p>
              <a:pPr eaLnBrk="0" hangingPunct="0">
                <a:lnSpc>
                  <a:spcPct val="90000"/>
                </a:lnSpc>
              </a:pPr>
              <a:r>
                <a:rPr kumimoji="0" lang="en-US" altLang="en-US">
                  <a:latin typeface="Times" pitchFamily="18" charset="0"/>
                </a:rPr>
                <a:t>Sm. mus.</a:t>
              </a:r>
            </a:p>
            <a:p>
              <a:pPr eaLnBrk="0" hangingPunct="0">
                <a:lnSpc>
                  <a:spcPct val="90000"/>
                </a:lnSpc>
              </a:pPr>
              <a:r>
                <a:rPr kumimoji="0" lang="en-US" altLang="en-US">
                  <a:latin typeface="Times" pitchFamily="18" charset="0"/>
                </a:rPr>
                <a:t>Glands</a:t>
              </a:r>
            </a:p>
          </p:txBody>
        </p:sp>
        <p:grpSp>
          <p:nvGrpSpPr>
            <p:cNvPr id="6" name="Group 26"/>
            <p:cNvGrpSpPr>
              <a:grpSpLocks/>
            </p:cNvGrpSpPr>
            <p:nvPr/>
          </p:nvGrpSpPr>
          <p:grpSpPr bwMode="auto">
            <a:xfrm>
              <a:off x="240" y="3648"/>
              <a:ext cx="4464" cy="456"/>
              <a:chOff x="240" y="3648"/>
              <a:chExt cx="4464" cy="456"/>
            </a:xfrm>
          </p:grpSpPr>
          <p:sp>
            <p:nvSpPr>
              <p:cNvPr id="100379" name="Oval 27"/>
              <p:cNvSpPr>
                <a:spLocks noChangeArrowheads="1"/>
              </p:cNvSpPr>
              <p:nvPr/>
            </p:nvSpPr>
            <p:spPr bwMode="auto">
              <a:xfrm>
                <a:off x="240" y="3768"/>
                <a:ext cx="336" cy="336"/>
              </a:xfrm>
              <a:prstGeom prst="ellipse">
                <a:avLst/>
              </a:prstGeom>
              <a:solidFill>
                <a:schemeClr val="tx1"/>
              </a:solidFill>
              <a:ln w="9525">
                <a:solidFill>
                  <a:schemeClr val="tx1"/>
                </a:solidFill>
                <a:round/>
                <a:headEnd/>
                <a:tailEnd/>
              </a:ln>
              <a:effectLst/>
            </p:spPr>
            <p:txBody>
              <a:bodyPr wrap="none" anchor="ctr"/>
              <a:lstStyle/>
              <a:p>
                <a:pPr algn="ctr" eaLnBrk="0" hangingPunct="0"/>
                <a:endParaRPr kumimoji="0" lang="en-US" altLang="en-US">
                  <a:latin typeface="Times" pitchFamily="18" charset="0"/>
                </a:endParaRPr>
              </a:p>
            </p:txBody>
          </p:sp>
          <p:sp>
            <p:nvSpPr>
              <p:cNvPr id="100380" name="Line 28"/>
              <p:cNvSpPr>
                <a:spLocks noChangeShapeType="1"/>
              </p:cNvSpPr>
              <p:nvPr/>
            </p:nvSpPr>
            <p:spPr bwMode="auto">
              <a:xfrm flipH="1">
                <a:off x="2640" y="3848"/>
                <a:ext cx="96" cy="96"/>
              </a:xfrm>
              <a:prstGeom prst="line">
                <a:avLst/>
              </a:prstGeom>
              <a:noFill/>
              <a:ln w="28575">
                <a:solidFill>
                  <a:schemeClr val="tx1"/>
                </a:solidFill>
                <a:round/>
                <a:headEnd/>
                <a:tailEnd/>
              </a:ln>
              <a:effectLst/>
            </p:spPr>
            <p:txBody>
              <a:bodyPr wrap="none" anchor="ctr"/>
              <a:lstStyle/>
              <a:p>
                <a:endParaRPr lang="en-US"/>
              </a:p>
            </p:txBody>
          </p:sp>
          <p:sp>
            <p:nvSpPr>
              <p:cNvPr id="100381" name="Line 29"/>
              <p:cNvSpPr>
                <a:spLocks noChangeShapeType="1"/>
              </p:cNvSpPr>
              <p:nvPr/>
            </p:nvSpPr>
            <p:spPr bwMode="auto">
              <a:xfrm rot="5400000" flipH="1">
                <a:off x="2640" y="3944"/>
                <a:ext cx="96" cy="96"/>
              </a:xfrm>
              <a:prstGeom prst="line">
                <a:avLst/>
              </a:prstGeom>
              <a:noFill/>
              <a:ln w="28575">
                <a:solidFill>
                  <a:schemeClr val="tx1"/>
                </a:solidFill>
                <a:round/>
                <a:headEnd/>
                <a:tailEnd/>
              </a:ln>
              <a:effectLst/>
            </p:spPr>
            <p:txBody>
              <a:bodyPr wrap="none" anchor="ctr"/>
              <a:lstStyle/>
              <a:p>
                <a:endParaRPr lang="en-US"/>
              </a:p>
            </p:txBody>
          </p:sp>
          <p:sp>
            <p:nvSpPr>
              <p:cNvPr id="100382" name="Text Box 30"/>
              <p:cNvSpPr txBox="1">
                <a:spLocks noChangeArrowheads="1"/>
              </p:cNvSpPr>
              <p:nvPr/>
            </p:nvSpPr>
            <p:spPr bwMode="auto">
              <a:xfrm>
                <a:off x="2736" y="3792"/>
                <a:ext cx="528" cy="288"/>
              </a:xfrm>
              <a:prstGeom prst="rect">
                <a:avLst/>
              </a:prstGeom>
              <a:noFill/>
              <a:ln w="9525">
                <a:noFill/>
                <a:miter lim="800000"/>
                <a:headEnd/>
                <a:tailEnd/>
              </a:ln>
              <a:effectLst/>
            </p:spPr>
            <p:txBody>
              <a:bodyPr>
                <a:spAutoFit/>
              </a:bodyPr>
              <a:lstStyle/>
              <a:p>
                <a:pPr eaLnBrk="0" hangingPunct="0">
                  <a:spcBef>
                    <a:spcPct val="50000"/>
                  </a:spcBef>
                </a:pPr>
                <a:r>
                  <a:rPr kumimoji="0" lang="en-US" altLang="en-US">
                    <a:solidFill>
                      <a:schemeClr val="tx2"/>
                    </a:solidFill>
                    <a:latin typeface="Times" pitchFamily="18" charset="0"/>
                  </a:rPr>
                  <a:t>ACh</a:t>
                </a:r>
                <a:endParaRPr kumimoji="0" lang="en-US" altLang="en-US">
                  <a:latin typeface="Times" pitchFamily="18" charset="0"/>
                </a:endParaRPr>
              </a:p>
            </p:txBody>
          </p:sp>
          <p:sp>
            <p:nvSpPr>
              <p:cNvPr id="100383" name="Oval 31"/>
              <p:cNvSpPr>
                <a:spLocks noChangeArrowheads="1"/>
              </p:cNvSpPr>
              <p:nvPr/>
            </p:nvSpPr>
            <p:spPr bwMode="auto">
              <a:xfrm>
                <a:off x="3456" y="3768"/>
                <a:ext cx="336" cy="336"/>
              </a:xfrm>
              <a:prstGeom prst="ellipse">
                <a:avLst/>
              </a:prstGeom>
              <a:solidFill>
                <a:schemeClr val="tx1"/>
              </a:solidFill>
              <a:ln w="9525">
                <a:solidFill>
                  <a:schemeClr val="tx1"/>
                </a:solidFill>
                <a:round/>
                <a:headEnd/>
                <a:tailEnd/>
              </a:ln>
              <a:effectLst/>
            </p:spPr>
            <p:txBody>
              <a:bodyPr wrap="none" anchor="ctr"/>
              <a:lstStyle/>
              <a:p>
                <a:pPr algn="ctr" eaLnBrk="0" hangingPunct="0"/>
                <a:endParaRPr kumimoji="0" lang="en-US" altLang="en-US">
                  <a:latin typeface="Times" pitchFamily="18" charset="0"/>
                </a:endParaRPr>
              </a:p>
            </p:txBody>
          </p:sp>
          <p:sp>
            <p:nvSpPr>
              <p:cNvPr id="100384" name="Line 32"/>
              <p:cNvSpPr>
                <a:spLocks noChangeShapeType="1"/>
              </p:cNvSpPr>
              <p:nvPr/>
            </p:nvSpPr>
            <p:spPr bwMode="auto">
              <a:xfrm>
                <a:off x="3792" y="3936"/>
                <a:ext cx="288" cy="0"/>
              </a:xfrm>
              <a:prstGeom prst="line">
                <a:avLst/>
              </a:prstGeom>
              <a:noFill/>
              <a:ln w="19050">
                <a:solidFill>
                  <a:schemeClr val="tx1"/>
                </a:solidFill>
                <a:round/>
                <a:headEnd/>
                <a:tailEnd/>
              </a:ln>
              <a:effectLst/>
            </p:spPr>
            <p:txBody>
              <a:bodyPr wrap="none" anchor="ctr"/>
              <a:lstStyle/>
              <a:p>
                <a:endParaRPr lang="en-US"/>
              </a:p>
            </p:txBody>
          </p:sp>
          <p:sp>
            <p:nvSpPr>
              <p:cNvPr id="100385" name="Line 33"/>
              <p:cNvSpPr>
                <a:spLocks noChangeShapeType="1"/>
              </p:cNvSpPr>
              <p:nvPr/>
            </p:nvSpPr>
            <p:spPr bwMode="auto">
              <a:xfrm flipH="1">
                <a:off x="4080" y="3840"/>
                <a:ext cx="96" cy="96"/>
              </a:xfrm>
              <a:prstGeom prst="line">
                <a:avLst/>
              </a:prstGeom>
              <a:noFill/>
              <a:ln w="28575">
                <a:solidFill>
                  <a:schemeClr val="tx1"/>
                </a:solidFill>
                <a:round/>
                <a:headEnd/>
                <a:tailEnd/>
              </a:ln>
              <a:effectLst/>
            </p:spPr>
            <p:txBody>
              <a:bodyPr wrap="none" anchor="ctr"/>
              <a:lstStyle/>
              <a:p>
                <a:endParaRPr lang="en-US"/>
              </a:p>
            </p:txBody>
          </p:sp>
          <p:sp>
            <p:nvSpPr>
              <p:cNvPr id="100386" name="Line 34"/>
              <p:cNvSpPr>
                <a:spLocks noChangeShapeType="1"/>
              </p:cNvSpPr>
              <p:nvPr/>
            </p:nvSpPr>
            <p:spPr bwMode="auto">
              <a:xfrm rot="5400000" flipH="1">
                <a:off x="4080" y="3936"/>
                <a:ext cx="96" cy="96"/>
              </a:xfrm>
              <a:prstGeom prst="line">
                <a:avLst/>
              </a:prstGeom>
              <a:noFill/>
              <a:ln w="28575">
                <a:solidFill>
                  <a:schemeClr val="tx1"/>
                </a:solidFill>
                <a:round/>
                <a:headEnd/>
                <a:tailEnd/>
              </a:ln>
              <a:effectLst/>
            </p:spPr>
            <p:txBody>
              <a:bodyPr wrap="none" anchor="ctr"/>
              <a:lstStyle/>
              <a:p>
                <a:endParaRPr lang="en-US"/>
              </a:p>
            </p:txBody>
          </p:sp>
          <p:sp>
            <p:nvSpPr>
              <p:cNvPr id="100387" name="Text Box 35"/>
              <p:cNvSpPr txBox="1">
                <a:spLocks noChangeArrowheads="1"/>
              </p:cNvSpPr>
              <p:nvPr/>
            </p:nvSpPr>
            <p:spPr bwMode="auto">
              <a:xfrm>
                <a:off x="4176" y="3792"/>
                <a:ext cx="528" cy="288"/>
              </a:xfrm>
              <a:prstGeom prst="rect">
                <a:avLst/>
              </a:prstGeom>
              <a:noFill/>
              <a:ln w="9525">
                <a:noFill/>
                <a:miter lim="800000"/>
                <a:headEnd/>
                <a:tailEnd/>
              </a:ln>
              <a:effectLst/>
            </p:spPr>
            <p:txBody>
              <a:bodyPr>
                <a:spAutoFit/>
              </a:bodyPr>
              <a:lstStyle/>
              <a:p>
                <a:pPr eaLnBrk="0" hangingPunct="0">
                  <a:spcBef>
                    <a:spcPct val="50000"/>
                  </a:spcBef>
                </a:pPr>
                <a:r>
                  <a:rPr kumimoji="0" lang="en-US" altLang="en-US">
                    <a:latin typeface="Times" pitchFamily="18" charset="0"/>
                  </a:rPr>
                  <a:t>ACh</a:t>
                </a:r>
              </a:p>
            </p:txBody>
          </p:sp>
          <p:sp>
            <p:nvSpPr>
              <p:cNvPr id="100388" name="Line 36"/>
              <p:cNvSpPr>
                <a:spLocks noChangeShapeType="1"/>
              </p:cNvSpPr>
              <p:nvPr/>
            </p:nvSpPr>
            <p:spPr bwMode="auto">
              <a:xfrm>
                <a:off x="576" y="3944"/>
                <a:ext cx="2064" cy="0"/>
              </a:xfrm>
              <a:prstGeom prst="line">
                <a:avLst/>
              </a:prstGeom>
              <a:noFill/>
              <a:ln w="19050">
                <a:solidFill>
                  <a:schemeClr val="tx1"/>
                </a:solidFill>
                <a:round/>
                <a:headEnd/>
                <a:tailEnd/>
              </a:ln>
              <a:effectLst/>
            </p:spPr>
            <p:txBody>
              <a:bodyPr wrap="none" anchor="ctr"/>
              <a:lstStyle/>
              <a:p>
                <a:endParaRPr lang="en-US"/>
              </a:p>
            </p:txBody>
          </p:sp>
          <p:sp>
            <p:nvSpPr>
              <p:cNvPr id="100389" name="Text Box 37"/>
              <p:cNvSpPr txBox="1">
                <a:spLocks noChangeArrowheads="1"/>
              </p:cNvSpPr>
              <p:nvPr/>
            </p:nvSpPr>
            <p:spPr bwMode="auto">
              <a:xfrm>
                <a:off x="816" y="3648"/>
                <a:ext cx="1274" cy="233"/>
              </a:xfrm>
              <a:prstGeom prst="rect">
                <a:avLst/>
              </a:prstGeom>
              <a:noFill/>
              <a:ln w="9525">
                <a:noFill/>
                <a:miter lim="800000"/>
                <a:headEnd/>
                <a:tailEnd/>
              </a:ln>
              <a:effectLst/>
            </p:spPr>
            <p:txBody>
              <a:bodyPr wrap="none">
                <a:spAutoFit/>
              </a:bodyPr>
              <a:lstStyle/>
              <a:p>
                <a:pPr eaLnBrk="0" hangingPunct="0"/>
                <a:r>
                  <a:rPr kumimoji="0" lang="en-US" altLang="en-US" dirty="0">
                    <a:latin typeface="Times" pitchFamily="18" charset="0"/>
                  </a:rPr>
                  <a:t>Parasympathetic</a:t>
                </a:r>
              </a:p>
            </p:txBody>
          </p:sp>
        </p:grpSp>
      </p:grpSp>
      <p:grpSp>
        <p:nvGrpSpPr>
          <p:cNvPr id="7" name="Group 38"/>
          <p:cNvGrpSpPr>
            <a:grpSpLocks/>
          </p:cNvGrpSpPr>
          <p:nvPr/>
        </p:nvGrpSpPr>
        <p:grpSpPr bwMode="auto">
          <a:xfrm>
            <a:off x="381000" y="3200400"/>
            <a:ext cx="8763000" cy="2452687"/>
            <a:chOff x="144" y="2229"/>
            <a:chExt cx="5520" cy="1353"/>
          </a:xfrm>
        </p:grpSpPr>
        <p:sp>
          <p:nvSpPr>
            <p:cNvPr id="100391" name="Oval 39"/>
            <p:cNvSpPr>
              <a:spLocks noChangeArrowheads="1"/>
            </p:cNvSpPr>
            <p:nvPr/>
          </p:nvSpPr>
          <p:spPr bwMode="auto">
            <a:xfrm>
              <a:off x="144" y="3154"/>
              <a:ext cx="336" cy="336"/>
            </a:xfrm>
            <a:prstGeom prst="ellipse">
              <a:avLst/>
            </a:prstGeom>
            <a:solidFill>
              <a:schemeClr val="tx1"/>
            </a:solidFill>
            <a:ln w="9525">
              <a:solidFill>
                <a:schemeClr val="tx1"/>
              </a:solidFill>
              <a:round/>
              <a:headEnd/>
              <a:tailEnd/>
            </a:ln>
            <a:effectLst/>
          </p:spPr>
          <p:txBody>
            <a:bodyPr wrap="none" anchor="ctr"/>
            <a:lstStyle/>
            <a:p>
              <a:pPr algn="ctr" eaLnBrk="0" hangingPunct="0"/>
              <a:endParaRPr kumimoji="0" lang="en-US" altLang="en-US">
                <a:latin typeface="Times" pitchFamily="18" charset="0"/>
              </a:endParaRPr>
            </a:p>
          </p:txBody>
        </p:sp>
        <p:sp>
          <p:nvSpPr>
            <p:cNvPr id="100392" name="Line 40"/>
            <p:cNvSpPr>
              <a:spLocks noChangeShapeType="1"/>
            </p:cNvSpPr>
            <p:nvPr/>
          </p:nvSpPr>
          <p:spPr bwMode="auto">
            <a:xfrm>
              <a:off x="528" y="3320"/>
              <a:ext cx="1248" cy="0"/>
            </a:xfrm>
            <a:prstGeom prst="line">
              <a:avLst/>
            </a:prstGeom>
            <a:noFill/>
            <a:ln w="19050">
              <a:solidFill>
                <a:schemeClr val="tx1"/>
              </a:solidFill>
              <a:round/>
              <a:headEnd/>
              <a:tailEnd/>
            </a:ln>
            <a:effectLst/>
          </p:spPr>
          <p:txBody>
            <a:bodyPr wrap="none" anchor="ctr"/>
            <a:lstStyle/>
            <a:p>
              <a:endParaRPr lang="en-US"/>
            </a:p>
          </p:txBody>
        </p:sp>
        <p:sp>
          <p:nvSpPr>
            <p:cNvPr id="100393" name="Line 41"/>
            <p:cNvSpPr>
              <a:spLocks noChangeShapeType="1"/>
            </p:cNvSpPr>
            <p:nvPr/>
          </p:nvSpPr>
          <p:spPr bwMode="auto">
            <a:xfrm flipH="1">
              <a:off x="1776" y="3224"/>
              <a:ext cx="96" cy="96"/>
            </a:xfrm>
            <a:prstGeom prst="line">
              <a:avLst/>
            </a:prstGeom>
            <a:noFill/>
            <a:ln w="28575">
              <a:solidFill>
                <a:schemeClr val="tx1"/>
              </a:solidFill>
              <a:round/>
              <a:headEnd/>
              <a:tailEnd/>
            </a:ln>
            <a:effectLst/>
          </p:spPr>
          <p:txBody>
            <a:bodyPr wrap="none" anchor="ctr"/>
            <a:lstStyle/>
            <a:p>
              <a:endParaRPr lang="en-US"/>
            </a:p>
          </p:txBody>
        </p:sp>
        <p:sp>
          <p:nvSpPr>
            <p:cNvPr id="100394" name="Line 42"/>
            <p:cNvSpPr>
              <a:spLocks noChangeShapeType="1"/>
            </p:cNvSpPr>
            <p:nvPr/>
          </p:nvSpPr>
          <p:spPr bwMode="auto">
            <a:xfrm rot="5400000" flipH="1">
              <a:off x="1776" y="3320"/>
              <a:ext cx="96" cy="96"/>
            </a:xfrm>
            <a:prstGeom prst="line">
              <a:avLst/>
            </a:prstGeom>
            <a:noFill/>
            <a:ln w="28575">
              <a:solidFill>
                <a:schemeClr val="tx1"/>
              </a:solidFill>
              <a:round/>
              <a:headEnd/>
              <a:tailEnd/>
            </a:ln>
            <a:effectLst/>
          </p:spPr>
          <p:txBody>
            <a:bodyPr wrap="none" anchor="ctr"/>
            <a:lstStyle/>
            <a:p>
              <a:endParaRPr lang="en-US"/>
            </a:p>
          </p:txBody>
        </p:sp>
        <p:sp>
          <p:nvSpPr>
            <p:cNvPr id="100395" name="Text Box 43"/>
            <p:cNvSpPr txBox="1">
              <a:spLocks noChangeArrowheads="1"/>
            </p:cNvSpPr>
            <p:nvPr/>
          </p:nvSpPr>
          <p:spPr bwMode="auto">
            <a:xfrm>
              <a:off x="1872" y="3160"/>
              <a:ext cx="528" cy="288"/>
            </a:xfrm>
            <a:prstGeom prst="rect">
              <a:avLst/>
            </a:prstGeom>
            <a:noFill/>
            <a:ln w="9525">
              <a:noFill/>
              <a:miter lim="800000"/>
              <a:headEnd/>
              <a:tailEnd/>
            </a:ln>
            <a:effectLst/>
          </p:spPr>
          <p:txBody>
            <a:bodyPr>
              <a:spAutoFit/>
            </a:bodyPr>
            <a:lstStyle/>
            <a:p>
              <a:pPr eaLnBrk="0" hangingPunct="0">
                <a:spcBef>
                  <a:spcPct val="50000"/>
                </a:spcBef>
              </a:pPr>
              <a:r>
                <a:rPr kumimoji="0" lang="en-US" altLang="en-US">
                  <a:solidFill>
                    <a:schemeClr val="tx2"/>
                  </a:solidFill>
                  <a:latin typeface="Times" pitchFamily="18" charset="0"/>
                </a:rPr>
                <a:t>ACh</a:t>
              </a:r>
              <a:endParaRPr kumimoji="0" lang="en-US" altLang="en-US">
                <a:latin typeface="Times" pitchFamily="18" charset="0"/>
              </a:endParaRPr>
            </a:p>
          </p:txBody>
        </p:sp>
        <p:sp>
          <p:nvSpPr>
            <p:cNvPr id="100396" name="Oval 44"/>
            <p:cNvSpPr>
              <a:spLocks noChangeArrowheads="1"/>
            </p:cNvSpPr>
            <p:nvPr/>
          </p:nvSpPr>
          <p:spPr bwMode="auto">
            <a:xfrm>
              <a:off x="2544" y="3136"/>
              <a:ext cx="720" cy="336"/>
            </a:xfrm>
            <a:prstGeom prst="ellipse">
              <a:avLst/>
            </a:prstGeom>
            <a:solidFill>
              <a:schemeClr val="tx1"/>
            </a:solidFill>
            <a:ln w="9525">
              <a:solidFill>
                <a:schemeClr val="tx1"/>
              </a:solidFill>
              <a:round/>
              <a:headEnd/>
              <a:tailEnd/>
            </a:ln>
            <a:effectLst/>
          </p:spPr>
          <p:txBody>
            <a:bodyPr wrap="none" anchor="ctr"/>
            <a:lstStyle/>
            <a:p>
              <a:pPr algn="ctr" eaLnBrk="0" hangingPunct="0"/>
              <a:endParaRPr kumimoji="0" lang="en-US" altLang="en-US">
                <a:latin typeface="Times" pitchFamily="18" charset="0"/>
              </a:endParaRPr>
            </a:p>
          </p:txBody>
        </p:sp>
        <p:sp>
          <p:nvSpPr>
            <p:cNvPr id="100397" name="Text Box 45"/>
            <p:cNvSpPr txBox="1">
              <a:spLocks noChangeArrowheads="1"/>
            </p:cNvSpPr>
            <p:nvPr/>
          </p:nvSpPr>
          <p:spPr bwMode="auto">
            <a:xfrm>
              <a:off x="3536" y="3064"/>
              <a:ext cx="528" cy="518"/>
            </a:xfrm>
            <a:prstGeom prst="rect">
              <a:avLst/>
            </a:prstGeom>
            <a:noFill/>
            <a:ln w="9525">
              <a:noFill/>
              <a:miter lim="800000"/>
              <a:headEnd/>
              <a:tailEnd/>
            </a:ln>
            <a:effectLst/>
          </p:spPr>
          <p:txBody>
            <a:bodyPr>
              <a:spAutoFit/>
            </a:bodyPr>
            <a:lstStyle/>
            <a:p>
              <a:pPr eaLnBrk="0" hangingPunct="0">
                <a:spcBef>
                  <a:spcPct val="50000"/>
                </a:spcBef>
              </a:pPr>
              <a:r>
                <a:rPr kumimoji="0" lang="en-US" altLang="en-US">
                  <a:latin typeface="Times" pitchFamily="18" charset="0"/>
                </a:rPr>
                <a:t>E, NE</a:t>
              </a:r>
            </a:p>
          </p:txBody>
        </p:sp>
        <p:sp>
          <p:nvSpPr>
            <p:cNvPr id="100398" name="Text Box 46"/>
            <p:cNvSpPr txBox="1">
              <a:spLocks noChangeArrowheads="1"/>
            </p:cNvSpPr>
            <p:nvPr/>
          </p:nvSpPr>
          <p:spPr bwMode="auto">
            <a:xfrm>
              <a:off x="2568" y="3166"/>
              <a:ext cx="665" cy="288"/>
            </a:xfrm>
            <a:prstGeom prst="rect">
              <a:avLst/>
            </a:prstGeom>
            <a:noFill/>
            <a:ln w="9525">
              <a:noFill/>
              <a:miter lim="800000"/>
              <a:headEnd/>
              <a:tailEnd/>
            </a:ln>
            <a:effectLst/>
          </p:spPr>
          <p:txBody>
            <a:bodyPr wrap="none">
              <a:spAutoFit/>
            </a:bodyPr>
            <a:lstStyle/>
            <a:p>
              <a:pPr eaLnBrk="0" hangingPunct="0"/>
              <a:r>
                <a:rPr kumimoji="0" lang="en-US" altLang="en-US" dirty="0" err="1">
                  <a:solidFill>
                    <a:schemeClr val="bg1"/>
                  </a:solidFill>
                  <a:latin typeface="Times" pitchFamily="18" charset="0"/>
                </a:rPr>
                <a:t>Ad.</a:t>
              </a:r>
              <a:r>
                <a:rPr kumimoji="0" lang="en-US" altLang="en-US" dirty="0">
                  <a:solidFill>
                    <a:schemeClr val="bg1"/>
                  </a:solidFill>
                  <a:latin typeface="Times" pitchFamily="18" charset="0"/>
                </a:rPr>
                <a:t> M</a:t>
              </a:r>
              <a:r>
                <a:rPr kumimoji="0" lang="en-US" altLang="en-US" dirty="0">
                  <a:solidFill>
                    <a:schemeClr val="accent2"/>
                  </a:solidFill>
                  <a:latin typeface="Times" pitchFamily="18" charset="0"/>
                </a:rPr>
                <a:t>.</a:t>
              </a:r>
              <a:endParaRPr kumimoji="0" lang="en-US" altLang="en-US" dirty="0">
                <a:latin typeface="Times" pitchFamily="18" charset="0"/>
              </a:endParaRPr>
            </a:p>
          </p:txBody>
        </p:sp>
        <p:sp>
          <p:nvSpPr>
            <p:cNvPr id="100399" name="Text Box 47"/>
            <p:cNvSpPr txBox="1">
              <a:spLocks noChangeArrowheads="1"/>
            </p:cNvSpPr>
            <p:nvPr/>
          </p:nvSpPr>
          <p:spPr bwMode="auto">
            <a:xfrm>
              <a:off x="3298" y="3176"/>
              <a:ext cx="830" cy="288"/>
            </a:xfrm>
            <a:prstGeom prst="rect">
              <a:avLst/>
            </a:prstGeom>
            <a:noFill/>
            <a:ln w="9525">
              <a:noFill/>
              <a:miter lim="800000"/>
              <a:headEnd/>
              <a:tailEnd/>
            </a:ln>
            <a:effectLst/>
          </p:spPr>
          <p:txBody>
            <a:bodyPr wrap="none">
              <a:spAutoFit/>
            </a:bodyPr>
            <a:lstStyle/>
            <a:p>
              <a:pPr eaLnBrk="0" hangingPunct="0"/>
              <a:r>
                <a:rPr kumimoji="0" lang="en-US" altLang="en-US">
                  <a:sym typeface="Symbol" pitchFamily="18" charset="2"/>
                </a:rPr>
                <a:t>       </a:t>
              </a:r>
            </a:p>
          </p:txBody>
        </p:sp>
        <p:grpSp>
          <p:nvGrpSpPr>
            <p:cNvPr id="8" name="Group 48"/>
            <p:cNvGrpSpPr>
              <a:grpSpLocks/>
            </p:cNvGrpSpPr>
            <p:nvPr/>
          </p:nvGrpSpPr>
          <p:grpSpPr bwMode="auto">
            <a:xfrm>
              <a:off x="4176" y="3200"/>
              <a:ext cx="384" cy="240"/>
              <a:chOff x="3120" y="2688"/>
              <a:chExt cx="384" cy="240"/>
            </a:xfrm>
          </p:grpSpPr>
          <p:sp>
            <p:nvSpPr>
              <p:cNvPr id="100401" name="Oval 49"/>
              <p:cNvSpPr>
                <a:spLocks noChangeArrowheads="1"/>
              </p:cNvSpPr>
              <p:nvPr/>
            </p:nvSpPr>
            <p:spPr bwMode="auto">
              <a:xfrm>
                <a:off x="3408" y="2688"/>
                <a:ext cx="96" cy="240"/>
              </a:xfrm>
              <a:prstGeom prst="ellipse">
                <a:avLst/>
              </a:prstGeom>
              <a:solidFill>
                <a:srgbClr val="CC0000"/>
              </a:solidFill>
              <a:ln w="9525">
                <a:solidFill>
                  <a:srgbClr val="CC0000"/>
                </a:solidFill>
                <a:round/>
                <a:headEnd/>
                <a:tailEnd/>
              </a:ln>
              <a:effectLst/>
            </p:spPr>
            <p:txBody>
              <a:bodyPr wrap="none" anchor="ctr"/>
              <a:lstStyle/>
              <a:p>
                <a:endParaRPr lang="en-US"/>
              </a:p>
            </p:txBody>
          </p:sp>
          <p:sp>
            <p:nvSpPr>
              <p:cNvPr id="100402" name="Rectangle 50"/>
              <p:cNvSpPr>
                <a:spLocks noChangeArrowheads="1"/>
              </p:cNvSpPr>
              <p:nvPr/>
            </p:nvSpPr>
            <p:spPr bwMode="auto">
              <a:xfrm>
                <a:off x="3168" y="2688"/>
                <a:ext cx="280" cy="240"/>
              </a:xfrm>
              <a:prstGeom prst="rect">
                <a:avLst/>
              </a:prstGeom>
              <a:solidFill>
                <a:srgbClr val="CC0000"/>
              </a:solidFill>
              <a:ln w="9525">
                <a:solidFill>
                  <a:srgbClr val="CC0000"/>
                </a:solidFill>
                <a:miter lim="800000"/>
                <a:headEnd/>
                <a:tailEnd/>
              </a:ln>
              <a:effectLst/>
            </p:spPr>
            <p:txBody>
              <a:bodyPr wrap="none" anchor="ctr"/>
              <a:lstStyle/>
              <a:p>
                <a:endParaRPr lang="en-US"/>
              </a:p>
            </p:txBody>
          </p:sp>
          <p:sp>
            <p:nvSpPr>
              <p:cNvPr id="100403" name="Oval 51"/>
              <p:cNvSpPr>
                <a:spLocks noChangeArrowheads="1"/>
              </p:cNvSpPr>
              <p:nvPr/>
            </p:nvSpPr>
            <p:spPr bwMode="auto">
              <a:xfrm>
                <a:off x="3120" y="2688"/>
                <a:ext cx="96" cy="240"/>
              </a:xfrm>
              <a:prstGeom prst="ellipse">
                <a:avLst/>
              </a:prstGeom>
              <a:solidFill>
                <a:srgbClr val="CC0000"/>
              </a:solidFill>
              <a:ln w="12700">
                <a:solidFill>
                  <a:schemeClr val="bg2"/>
                </a:solidFill>
                <a:round/>
                <a:headEnd/>
                <a:tailEnd/>
              </a:ln>
              <a:effectLst/>
            </p:spPr>
            <p:txBody>
              <a:bodyPr wrap="none" anchor="ctr"/>
              <a:lstStyle/>
              <a:p>
                <a:endParaRPr lang="en-US"/>
              </a:p>
            </p:txBody>
          </p:sp>
        </p:grpSp>
        <p:sp>
          <p:nvSpPr>
            <p:cNvPr id="100404" name="Line 52"/>
            <p:cNvSpPr>
              <a:spLocks noChangeShapeType="1"/>
            </p:cNvSpPr>
            <p:nvPr/>
          </p:nvSpPr>
          <p:spPr bwMode="auto">
            <a:xfrm>
              <a:off x="4656" y="3312"/>
              <a:ext cx="1008" cy="0"/>
            </a:xfrm>
            <a:prstGeom prst="line">
              <a:avLst/>
            </a:prstGeom>
            <a:noFill/>
            <a:ln w="9525">
              <a:solidFill>
                <a:srgbClr val="CC0000"/>
              </a:solidFill>
              <a:round/>
              <a:headEnd/>
              <a:tailEnd/>
            </a:ln>
            <a:effectLst/>
          </p:spPr>
          <p:txBody>
            <a:bodyPr wrap="none" anchor="ctr"/>
            <a:lstStyle/>
            <a:p>
              <a:endParaRPr lang="en-US"/>
            </a:p>
          </p:txBody>
        </p:sp>
        <p:sp>
          <p:nvSpPr>
            <p:cNvPr id="100405" name="Line 53"/>
            <p:cNvSpPr>
              <a:spLocks noChangeShapeType="1"/>
            </p:cNvSpPr>
            <p:nvPr/>
          </p:nvSpPr>
          <p:spPr bwMode="auto">
            <a:xfrm flipH="1" flipV="1">
              <a:off x="5661" y="2314"/>
              <a:ext cx="3" cy="998"/>
            </a:xfrm>
            <a:prstGeom prst="line">
              <a:avLst/>
            </a:prstGeom>
            <a:noFill/>
            <a:ln w="9525">
              <a:solidFill>
                <a:srgbClr val="CC0000"/>
              </a:solidFill>
              <a:round/>
              <a:headEnd/>
              <a:tailEnd/>
            </a:ln>
            <a:effectLst/>
          </p:spPr>
          <p:txBody>
            <a:bodyPr wrap="none" anchor="ctr"/>
            <a:lstStyle/>
            <a:p>
              <a:endParaRPr lang="en-US"/>
            </a:p>
          </p:txBody>
        </p:sp>
        <p:sp>
          <p:nvSpPr>
            <p:cNvPr id="100406" name="Line 54"/>
            <p:cNvSpPr>
              <a:spLocks noChangeShapeType="1"/>
            </p:cNvSpPr>
            <p:nvPr/>
          </p:nvSpPr>
          <p:spPr bwMode="auto">
            <a:xfrm flipH="1" flipV="1">
              <a:off x="5520" y="2229"/>
              <a:ext cx="144" cy="83"/>
            </a:xfrm>
            <a:prstGeom prst="line">
              <a:avLst/>
            </a:prstGeom>
            <a:noFill/>
            <a:ln w="9525">
              <a:solidFill>
                <a:srgbClr val="CC0000"/>
              </a:solidFill>
              <a:round/>
              <a:headEnd/>
              <a:tailEnd type="arrow" w="med" len="med"/>
            </a:ln>
            <a:effectLst/>
          </p:spPr>
          <p:txBody>
            <a:bodyPr wrap="none" anchor="ctr"/>
            <a:lstStyle/>
            <a:p>
              <a:endParaRPr lang="en-US"/>
            </a:p>
          </p:txBody>
        </p:sp>
      </p:grpSp>
      <p:sp>
        <p:nvSpPr>
          <p:cNvPr id="100407" name="Line 55"/>
          <p:cNvSpPr>
            <a:spLocks noChangeShapeType="1"/>
          </p:cNvSpPr>
          <p:nvPr/>
        </p:nvSpPr>
        <p:spPr bwMode="auto">
          <a:xfrm>
            <a:off x="381000" y="1143000"/>
            <a:ext cx="0" cy="5715000"/>
          </a:xfrm>
          <a:prstGeom prst="line">
            <a:avLst/>
          </a:prstGeom>
          <a:noFill/>
          <a:ln w="19050">
            <a:solidFill>
              <a:schemeClr val="tx1"/>
            </a:solidFill>
            <a:round/>
            <a:headEnd/>
            <a:tailEnd/>
          </a:ln>
          <a:effectLst/>
        </p:spPr>
        <p:txBody>
          <a:bodyPr wrap="none" anchor="ctr"/>
          <a:lstStyle/>
          <a:p>
            <a:endParaRPr lang="en-US"/>
          </a:p>
        </p:txBody>
      </p:sp>
      <p:grpSp>
        <p:nvGrpSpPr>
          <p:cNvPr id="9" name="Group 56"/>
          <p:cNvGrpSpPr>
            <a:grpSpLocks/>
          </p:cNvGrpSpPr>
          <p:nvPr/>
        </p:nvGrpSpPr>
        <p:grpSpPr bwMode="auto">
          <a:xfrm>
            <a:off x="304800" y="2133600"/>
            <a:ext cx="8566150" cy="1447800"/>
            <a:chOff x="240" y="1440"/>
            <a:chExt cx="5396" cy="912"/>
          </a:xfrm>
        </p:grpSpPr>
        <p:sp>
          <p:nvSpPr>
            <p:cNvPr id="100409" name="Oval 57"/>
            <p:cNvSpPr>
              <a:spLocks noChangeArrowheads="1"/>
            </p:cNvSpPr>
            <p:nvPr/>
          </p:nvSpPr>
          <p:spPr bwMode="auto">
            <a:xfrm>
              <a:off x="240" y="1848"/>
              <a:ext cx="336" cy="336"/>
            </a:xfrm>
            <a:prstGeom prst="ellipse">
              <a:avLst/>
            </a:prstGeom>
            <a:solidFill>
              <a:schemeClr val="tx1"/>
            </a:solidFill>
            <a:ln w="9525">
              <a:solidFill>
                <a:schemeClr val="tx1"/>
              </a:solidFill>
              <a:round/>
              <a:headEnd/>
              <a:tailEnd/>
            </a:ln>
            <a:effectLst/>
          </p:spPr>
          <p:txBody>
            <a:bodyPr wrap="none" anchor="ctr"/>
            <a:lstStyle/>
            <a:p>
              <a:pPr algn="ctr" eaLnBrk="0" hangingPunct="0"/>
              <a:endParaRPr kumimoji="0" lang="en-US" altLang="en-US">
                <a:latin typeface="Times" pitchFamily="18" charset="0"/>
              </a:endParaRPr>
            </a:p>
          </p:txBody>
        </p:sp>
        <p:sp>
          <p:nvSpPr>
            <p:cNvPr id="100410" name="Line 58"/>
            <p:cNvSpPr>
              <a:spLocks noChangeShapeType="1"/>
            </p:cNvSpPr>
            <p:nvPr/>
          </p:nvSpPr>
          <p:spPr bwMode="auto">
            <a:xfrm>
              <a:off x="528" y="2024"/>
              <a:ext cx="1248" cy="0"/>
            </a:xfrm>
            <a:prstGeom prst="line">
              <a:avLst/>
            </a:prstGeom>
            <a:noFill/>
            <a:ln w="19050">
              <a:solidFill>
                <a:schemeClr val="tx1"/>
              </a:solidFill>
              <a:round/>
              <a:headEnd/>
              <a:tailEnd/>
            </a:ln>
            <a:effectLst/>
          </p:spPr>
          <p:txBody>
            <a:bodyPr wrap="none" anchor="ctr"/>
            <a:lstStyle/>
            <a:p>
              <a:endParaRPr lang="en-US"/>
            </a:p>
          </p:txBody>
        </p:sp>
        <p:sp>
          <p:nvSpPr>
            <p:cNvPr id="100411" name="Line 59"/>
            <p:cNvSpPr>
              <a:spLocks noChangeShapeType="1"/>
            </p:cNvSpPr>
            <p:nvPr/>
          </p:nvSpPr>
          <p:spPr bwMode="auto">
            <a:xfrm flipH="1">
              <a:off x="1776" y="1928"/>
              <a:ext cx="96" cy="96"/>
            </a:xfrm>
            <a:prstGeom prst="line">
              <a:avLst/>
            </a:prstGeom>
            <a:noFill/>
            <a:ln w="28575">
              <a:solidFill>
                <a:schemeClr val="tx1"/>
              </a:solidFill>
              <a:round/>
              <a:headEnd/>
              <a:tailEnd/>
            </a:ln>
            <a:effectLst/>
          </p:spPr>
          <p:txBody>
            <a:bodyPr wrap="none" anchor="ctr"/>
            <a:lstStyle/>
            <a:p>
              <a:endParaRPr lang="en-US"/>
            </a:p>
          </p:txBody>
        </p:sp>
        <p:sp>
          <p:nvSpPr>
            <p:cNvPr id="100412" name="Line 60"/>
            <p:cNvSpPr>
              <a:spLocks noChangeShapeType="1"/>
            </p:cNvSpPr>
            <p:nvPr/>
          </p:nvSpPr>
          <p:spPr bwMode="auto">
            <a:xfrm rot="5400000" flipH="1">
              <a:off x="1776" y="2024"/>
              <a:ext cx="96" cy="96"/>
            </a:xfrm>
            <a:prstGeom prst="line">
              <a:avLst/>
            </a:prstGeom>
            <a:noFill/>
            <a:ln w="28575">
              <a:solidFill>
                <a:schemeClr val="tx1"/>
              </a:solidFill>
              <a:round/>
              <a:headEnd/>
              <a:tailEnd/>
            </a:ln>
            <a:effectLst/>
          </p:spPr>
          <p:txBody>
            <a:bodyPr wrap="none" anchor="ctr"/>
            <a:lstStyle/>
            <a:p>
              <a:endParaRPr lang="en-US"/>
            </a:p>
          </p:txBody>
        </p:sp>
        <p:sp>
          <p:nvSpPr>
            <p:cNvPr id="100413" name="Text Box 61"/>
            <p:cNvSpPr txBox="1">
              <a:spLocks noChangeArrowheads="1"/>
            </p:cNvSpPr>
            <p:nvPr/>
          </p:nvSpPr>
          <p:spPr bwMode="auto">
            <a:xfrm>
              <a:off x="4800" y="1673"/>
              <a:ext cx="836" cy="679"/>
            </a:xfrm>
            <a:prstGeom prst="rect">
              <a:avLst/>
            </a:prstGeom>
            <a:noFill/>
            <a:ln w="9525">
              <a:noFill/>
              <a:miter lim="800000"/>
              <a:headEnd/>
              <a:tailEnd/>
            </a:ln>
            <a:effectLst/>
          </p:spPr>
          <p:txBody>
            <a:bodyPr wrap="none">
              <a:spAutoFit/>
            </a:bodyPr>
            <a:lstStyle/>
            <a:p>
              <a:pPr eaLnBrk="0" hangingPunct="0">
                <a:lnSpc>
                  <a:spcPct val="90000"/>
                </a:lnSpc>
              </a:pPr>
              <a:r>
                <a:rPr kumimoji="0" lang="en-US" altLang="en-US">
                  <a:latin typeface="Times" pitchFamily="18" charset="0"/>
                </a:rPr>
                <a:t>Heart</a:t>
              </a:r>
            </a:p>
            <a:p>
              <a:pPr eaLnBrk="0" hangingPunct="0">
                <a:lnSpc>
                  <a:spcPct val="90000"/>
                </a:lnSpc>
              </a:pPr>
              <a:r>
                <a:rPr kumimoji="0" lang="en-US" altLang="en-US">
                  <a:latin typeface="Times" pitchFamily="18" charset="0"/>
                </a:rPr>
                <a:t>Sm. mus.</a:t>
              </a:r>
            </a:p>
            <a:p>
              <a:pPr eaLnBrk="0" hangingPunct="0">
                <a:lnSpc>
                  <a:spcPct val="90000"/>
                </a:lnSpc>
              </a:pPr>
              <a:r>
                <a:rPr kumimoji="0" lang="en-US" altLang="en-US">
                  <a:latin typeface="Times" pitchFamily="18" charset="0"/>
                </a:rPr>
                <a:t>Glands</a:t>
              </a:r>
            </a:p>
          </p:txBody>
        </p:sp>
        <p:sp>
          <p:nvSpPr>
            <p:cNvPr id="100414" name="Text Box 62"/>
            <p:cNvSpPr txBox="1">
              <a:spLocks noChangeArrowheads="1"/>
            </p:cNvSpPr>
            <p:nvPr/>
          </p:nvSpPr>
          <p:spPr bwMode="auto">
            <a:xfrm>
              <a:off x="1872" y="1864"/>
              <a:ext cx="528" cy="288"/>
            </a:xfrm>
            <a:prstGeom prst="rect">
              <a:avLst/>
            </a:prstGeom>
            <a:noFill/>
            <a:ln w="9525">
              <a:noFill/>
              <a:miter lim="800000"/>
              <a:headEnd/>
              <a:tailEnd/>
            </a:ln>
            <a:effectLst/>
          </p:spPr>
          <p:txBody>
            <a:bodyPr>
              <a:spAutoFit/>
            </a:bodyPr>
            <a:lstStyle/>
            <a:p>
              <a:pPr eaLnBrk="0" hangingPunct="0">
                <a:spcBef>
                  <a:spcPct val="50000"/>
                </a:spcBef>
              </a:pPr>
              <a:r>
                <a:rPr kumimoji="0" lang="en-US" altLang="en-US">
                  <a:solidFill>
                    <a:schemeClr val="tx2"/>
                  </a:solidFill>
                  <a:latin typeface="Times" pitchFamily="18" charset="0"/>
                </a:rPr>
                <a:t>ACh</a:t>
              </a:r>
              <a:endParaRPr kumimoji="0" lang="en-US" altLang="en-US">
                <a:latin typeface="Times" pitchFamily="18" charset="0"/>
              </a:endParaRPr>
            </a:p>
          </p:txBody>
        </p:sp>
        <p:sp>
          <p:nvSpPr>
            <p:cNvPr id="100415" name="Oval 63"/>
            <p:cNvSpPr>
              <a:spLocks noChangeArrowheads="1"/>
            </p:cNvSpPr>
            <p:nvPr/>
          </p:nvSpPr>
          <p:spPr bwMode="auto">
            <a:xfrm>
              <a:off x="2544" y="1840"/>
              <a:ext cx="336" cy="336"/>
            </a:xfrm>
            <a:prstGeom prst="ellipse">
              <a:avLst/>
            </a:prstGeom>
            <a:solidFill>
              <a:schemeClr val="tx1"/>
            </a:solidFill>
            <a:ln w="9525">
              <a:solidFill>
                <a:schemeClr val="tx1"/>
              </a:solidFill>
              <a:round/>
              <a:headEnd/>
              <a:tailEnd/>
            </a:ln>
            <a:effectLst/>
          </p:spPr>
          <p:txBody>
            <a:bodyPr wrap="none" anchor="ctr"/>
            <a:lstStyle/>
            <a:p>
              <a:pPr algn="ctr" eaLnBrk="0" hangingPunct="0"/>
              <a:endParaRPr kumimoji="0" lang="en-US" altLang="en-US">
                <a:latin typeface="Times" pitchFamily="18" charset="0"/>
              </a:endParaRPr>
            </a:p>
          </p:txBody>
        </p:sp>
        <p:sp>
          <p:nvSpPr>
            <p:cNvPr id="100416" name="Line 64"/>
            <p:cNvSpPr>
              <a:spLocks noChangeShapeType="1"/>
            </p:cNvSpPr>
            <p:nvPr/>
          </p:nvSpPr>
          <p:spPr bwMode="auto">
            <a:xfrm>
              <a:off x="2832" y="2016"/>
              <a:ext cx="1248" cy="0"/>
            </a:xfrm>
            <a:prstGeom prst="line">
              <a:avLst/>
            </a:prstGeom>
            <a:noFill/>
            <a:ln w="19050">
              <a:solidFill>
                <a:schemeClr val="tx1"/>
              </a:solidFill>
              <a:round/>
              <a:headEnd/>
              <a:tailEnd/>
            </a:ln>
            <a:effectLst/>
          </p:spPr>
          <p:txBody>
            <a:bodyPr wrap="none" anchor="ctr"/>
            <a:lstStyle/>
            <a:p>
              <a:endParaRPr lang="en-US"/>
            </a:p>
          </p:txBody>
        </p:sp>
        <p:sp>
          <p:nvSpPr>
            <p:cNvPr id="100417" name="Line 65"/>
            <p:cNvSpPr>
              <a:spLocks noChangeShapeType="1"/>
            </p:cNvSpPr>
            <p:nvPr/>
          </p:nvSpPr>
          <p:spPr bwMode="auto">
            <a:xfrm flipH="1">
              <a:off x="4080" y="1920"/>
              <a:ext cx="96" cy="96"/>
            </a:xfrm>
            <a:prstGeom prst="line">
              <a:avLst/>
            </a:prstGeom>
            <a:noFill/>
            <a:ln w="28575">
              <a:solidFill>
                <a:schemeClr val="tx1"/>
              </a:solidFill>
              <a:round/>
              <a:headEnd/>
              <a:tailEnd/>
            </a:ln>
            <a:effectLst/>
          </p:spPr>
          <p:txBody>
            <a:bodyPr wrap="none" anchor="ctr"/>
            <a:lstStyle/>
            <a:p>
              <a:endParaRPr lang="en-US"/>
            </a:p>
          </p:txBody>
        </p:sp>
        <p:sp>
          <p:nvSpPr>
            <p:cNvPr id="100418" name="Line 66"/>
            <p:cNvSpPr>
              <a:spLocks noChangeShapeType="1"/>
            </p:cNvSpPr>
            <p:nvPr/>
          </p:nvSpPr>
          <p:spPr bwMode="auto">
            <a:xfrm rot="5400000" flipH="1">
              <a:off x="4080" y="2016"/>
              <a:ext cx="96" cy="96"/>
            </a:xfrm>
            <a:prstGeom prst="line">
              <a:avLst/>
            </a:prstGeom>
            <a:noFill/>
            <a:ln w="28575">
              <a:solidFill>
                <a:schemeClr val="tx1"/>
              </a:solidFill>
              <a:round/>
              <a:headEnd/>
              <a:tailEnd/>
            </a:ln>
            <a:effectLst/>
          </p:spPr>
          <p:txBody>
            <a:bodyPr wrap="none" anchor="ctr"/>
            <a:lstStyle/>
            <a:p>
              <a:endParaRPr lang="en-US"/>
            </a:p>
          </p:txBody>
        </p:sp>
        <p:sp>
          <p:nvSpPr>
            <p:cNvPr id="100419" name="Text Box 67"/>
            <p:cNvSpPr txBox="1">
              <a:spLocks noChangeArrowheads="1"/>
            </p:cNvSpPr>
            <p:nvPr/>
          </p:nvSpPr>
          <p:spPr bwMode="auto">
            <a:xfrm>
              <a:off x="4176" y="1872"/>
              <a:ext cx="528" cy="288"/>
            </a:xfrm>
            <a:prstGeom prst="rect">
              <a:avLst/>
            </a:prstGeom>
            <a:noFill/>
            <a:ln w="9525">
              <a:noFill/>
              <a:miter lim="800000"/>
              <a:headEnd/>
              <a:tailEnd/>
            </a:ln>
            <a:effectLst/>
          </p:spPr>
          <p:txBody>
            <a:bodyPr>
              <a:spAutoFit/>
            </a:bodyPr>
            <a:lstStyle/>
            <a:p>
              <a:pPr eaLnBrk="0" hangingPunct="0">
                <a:spcBef>
                  <a:spcPct val="50000"/>
                </a:spcBef>
              </a:pPr>
              <a:r>
                <a:rPr kumimoji="0" lang="en-US" altLang="en-US">
                  <a:latin typeface="Times" pitchFamily="18" charset="0"/>
                </a:rPr>
                <a:t>NE</a:t>
              </a:r>
            </a:p>
          </p:txBody>
        </p:sp>
        <p:sp>
          <p:nvSpPr>
            <p:cNvPr id="100420" name="Rectangle 68"/>
            <p:cNvSpPr>
              <a:spLocks noChangeArrowheads="1"/>
            </p:cNvSpPr>
            <p:nvPr/>
          </p:nvSpPr>
          <p:spPr bwMode="auto">
            <a:xfrm>
              <a:off x="816" y="1440"/>
              <a:ext cx="3456" cy="288"/>
            </a:xfrm>
            <a:prstGeom prst="rect">
              <a:avLst/>
            </a:prstGeom>
            <a:noFill/>
            <a:ln w="9525">
              <a:noFill/>
              <a:miter lim="800000"/>
              <a:headEnd/>
              <a:tailEnd/>
            </a:ln>
            <a:effectLst/>
          </p:spPr>
          <p:txBody>
            <a:bodyPr>
              <a:spAutoFit/>
            </a:bodyPr>
            <a:lstStyle/>
            <a:p>
              <a:pPr eaLnBrk="0" hangingPunct="0"/>
              <a:r>
                <a:rPr kumimoji="0" lang="en-US" altLang="en-US">
                  <a:latin typeface="Times" pitchFamily="18" charset="0"/>
                </a:rPr>
                <a:t>AUTONOMIC NERVOUS SYSTEM</a:t>
              </a:r>
            </a:p>
          </p:txBody>
        </p:sp>
        <p:sp>
          <p:nvSpPr>
            <p:cNvPr id="100421" name="Text Box 69"/>
            <p:cNvSpPr txBox="1">
              <a:spLocks noChangeArrowheads="1"/>
            </p:cNvSpPr>
            <p:nvPr/>
          </p:nvSpPr>
          <p:spPr bwMode="auto">
            <a:xfrm>
              <a:off x="816" y="1720"/>
              <a:ext cx="973" cy="233"/>
            </a:xfrm>
            <a:prstGeom prst="rect">
              <a:avLst/>
            </a:prstGeom>
            <a:noFill/>
            <a:ln w="9525">
              <a:noFill/>
              <a:miter lim="800000"/>
              <a:headEnd/>
              <a:tailEnd/>
            </a:ln>
            <a:effectLst/>
          </p:spPr>
          <p:txBody>
            <a:bodyPr wrap="none">
              <a:spAutoFit/>
            </a:bodyPr>
            <a:lstStyle/>
            <a:p>
              <a:pPr eaLnBrk="0" hangingPunct="0"/>
              <a:r>
                <a:rPr kumimoji="0" lang="en-US" altLang="en-US" dirty="0">
                  <a:latin typeface="Times" pitchFamily="18" charset="0"/>
                </a:rPr>
                <a:t>Sympathetic</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amond(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dissolv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9858" name="Picture 2"/>
          <p:cNvPicPr>
            <a:picLocks noChangeAspect="1" noChangeArrowheads="1"/>
          </p:cNvPicPr>
          <p:nvPr/>
        </p:nvPicPr>
        <p:blipFill>
          <a:blip r:embed="rId2" cstate="print"/>
          <a:srcRect/>
          <a:stretch>
            <a:fillRect/>
          </a:stretch>
        </p:blipFill>
        <p:spPr bwMode="auto">
          <a:xfrm>
            <a:off x="0" y="1"/>
            <a:ext cx="9143999" cy="6858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49858"/>
                                        </p:tgtEl>
                                        <p:attrNameLst>
                                          <p:attrName>style.visibility</p:attrName>
                                        </p:attrNameLst>
                                      </p:cBhvr>
                                      <p:to>
                                        <p:strVal val="visible"/>
                                      </p:to>
                                    </p:set>
                                    <p:animEffect transition="in" filter="checkerboard(across)">
                                      <p:cBhvr>
                                        <p:cTn id="7" dur="2000"/>
                                        <p:tgtEl>
                                          <p:spTgt spid="2498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ext Box 3"/>
          <p:cNvSpPr txBox="1">
            <a:spLocks noChangeArrowheads="1"/>
          </p:cNvSpPr>
          <p:nvPr/>
        </p:nvSpPr>
        <p:spPr bwMode="auto">
          <a:xfrm>
            <a:off x="4343400" y="4419600"/>
            <a:ext cx="3886200" cy="461665"/>
          </a:xfrm>
          <a:prstGeom prst="rect">
            <a:avLst/>
          </a:prstGeom>
          <a:noFill/>
          <a:ln w="9525">
            <a:noFill/>
            <a:miter lim="800000"/>
            <a:headEnd/>
            <a:tailEnd/>
          </a:ln>
          <a:effectLst/>
        </p:spPr>
        <p:txBody>
          <a:bodyPr>
            <a:spAutoFit/>
          </a:bodyPr>
          <a:lstStyle/>
          <a:p>
            <a:pPr algn="ctr"/>
            <a:r>
              <a:rPr lang="en-US" dirty="0" smtClean="0">
                <a:latin typeface="Times New Roman" pitchFamily="51" charset="0"/>
              </a:rPr>
              <a:t>in terminal button</a:t>
            </a:r>
            <a:r>
              <a:rPr lang="en-US" sz="2400" dirty="0" smtClean="0">
                <a:latin typeface="Times New Roman" pitchFamily="51" charset="0"/>
              </a:rPr>
              <a:t>)</a:t>
            </a:r>
            <a:endParaRPr lang="en-US" sz="2400" dirty="0">
              <a:latin typeface="Times New Roman" pitchFamily="51" charset="0"/>
            </a:endParaRPr>
          </a:p>
        </p:txBody>
      </p:sp>
      <p:sp>
        <p:nvSpPr>
          <p:cNvPr id="44036" name="Text Box 4"/>
          <p:cNvSpPr txBox="1">
            <a:spLocks noChangeArrowheads="1"/>
          </p:cNvSpPr>
          <p:nvPr/>
        </p:nvSpPr>
        <p:spPr bwMode="auto">
          <a:xfrm>
            <a:off x="0" y="2209800"/>
            <a:ext cx="9557396" cy="2462213"/>
          </a:xfrm>
          <a:prstGeom prst="rect">
            <a:avLst/>
          </a:prstGeom>
          <a:noFill/>
          <a:ln w="9525">
            <a:noFill/>
            <a:miter lim="800000"/>
            <a:headEnd/>
            <a:tailEnd/>
          </a:ln>
          <a:effectLst/>
        </p:spPr>
        <p:txBody>
          <a:bodyPr wrap="square">
            <a:spAutoFit/>
          </a:bodyPr>
          <a:lstStyle/>
          <a:p>
            <a:pPr lvl="1"/>
            <a:r>
              <a:rPr lang="en-US" sz="3200" dirty="0" smtClean="0"/>
              <a:t> </a:t>
            </a:r>
            <a:r>
              <a:rPr lang="en-US" sz="4000" dirty="0" err="1" smtClean="0">
                <a:solidFill>
                  <a:srgbClr val="00FFFF"/>
                </a:solidFill>
              </a:rPr>
              <a:t>Choline</a:t>
            </a:r>
            <a:r>
              <a:rPr lang="en-US" sz="4000" dirty="0" smtClean="0">
                <a:solidFill>
                  <a:srgbClr val="00FFFF"/>
                </a:solidFill>
              </a:rPr>
              <a:t> </a:t>
            </a:r>
            <a:r>
              <a:rPr lang="en-US" sz="3200" b="1" dirty="0" smtClean="0">
                <a:solidFill>
                  <a:srgbClr val="00FFFF"/>
                </a:solidFill>
              </a:rPr>
              <a:t> </a:t>
            </a:r>
            <a:r>
              <a:rPr lang="en-US" sz="2800" b="1" dirty="0" smtClean="0"/>
              <a:t> </a:t>
            </a:r>
            <a:r>
              <a:rPr lang="en-US" sz="2400" b="1" dirty="0" smtClean="0"/>
              <a:t>                 </a:t>
            </a:r>
            <a:r>
              <a:rPr lang="en-US" sz="3200" b="1" dirty="0" smtClean="0"/>
              <a:t>+</a:t>
            </a:r>
            <a:r>
              <a:rPr lang="en-US" sz="2400" dirty="0" smtClean="0"/>
              <a:t>             </a:t>
            </a:r>
            <a:r>
              <a:rPr lang="en-US" sz="4000" dirty="0" smtClean="0">
                <a:solidFill>
                  <a:srgbClr val="00FFFF"/>
                </a:solidFill>
              </a:rPr>
              <a:t>Acetyl-</a:t>
            </a:r>
            <a:r>
              <a:rPr lang="en-US" sz="4000" dirty="0" err="1" smtClean="0">
                <a:solidFill>
                  <a:srgbClr val="00FFFF"/>
                </a:solidFill>
              </a:rPr>
              <a:t>CoA</a:t>
            </a:r>
            <a:r>
              <a:rPr lang="en-US" sz="4000" dirty="0" smtClean="0">
                <a:solidFill>
                  <a:srgbClr val="00FFFF"/>
                </a:solidFill>
              </a:rPr>
              <a:t> </a:t>
            </a:r>
            <a:endParaRPr lang="en-US" sz="1600" dirty="0" smtClean="0"/>
          </a:p>
          <a:p>
            <a:pPr lvl="1"/>
            <a:endParaRPr lang="en-US" dirty="0" smtClean="0"/>
          </a:p>
          <a:p>
            <a:pPr lvl="1"/>
            <a:r>
              <a:rPr lang="en-US" sz="1600" dirty="0" smtClean="0"/>
              <a:t>ECF, MEMBRANE </a:t>
            </a:r>
            <a:r>
              <a:rPr lang="en-US" sz="1600" dirty="0" smtClean="0"/>
              <a:t>–</a:t>
            </a:r>
          </a:p>
          <a:p>
            <a:pPr lvl="1"/>
            <a:endParaRPr lang="en-US" sz="1600" dirty="0" smtClean="0"/>
          </a:p>
          <a:p>
            <a:pPr lvl="1"/>
            <a:r>
              <a:rPr lang="en-US" sz="1600" dirty="0" smtClean="0"/>
              <a:t> PLATLET ACTIVATING FACTOR</a:t>
            </a:r>
            <a:endParaRPr lang="en-US" dirty="0" smtClean="0"/>
          </a:p>
          <a:p>
            <a:pPr lvl="1"/>
            <a:endParaRPr lang="en-US" sz="1600" dirty="0" smtClean="0"/>
          </a:p>
          <a:p>
            <a:pPr lvl="1"/>
            <a:r>
              <a:rPr lang="en-US" sz="3200" dirty="0" smtClean="0">
                <a:solidFill>
                  <a:srgbClr val="008000"/>
                </a:solidFill>
              </a:rPr>
              <a:t>, </a:t>
            </a:r>
            <a:r>
              <a:rPr lang="en-US" sz="3200" dirty="0" smtClean="0"/>
              <a:t>    </a:t>
            </a:r>
            <a:endParaRPr lang="en-US" sz="2400" dirty="0" smtClean="0"/>
          </a:p>
        </p:txBody>
      </p:sp>
      <p:sp>
        <p:nvSpPr>
          <p:cNvPr id="44037" name="Text Box 5"/>
          <p:cNvSpPr txBox="1">
            <a:spLocks noChangeArrowheads="1"/>
          </p:cNvSpPr>
          <p:nvPr/>
        </p:nvSpPr>
        <p:spPr bwMode="auto">
          <a:xfrm>
            <a:off x="4419600" y="3200400"/>
            <a:ext cx="3504164" cy="584775"/>
          </a:xfrm>
          <a:prstGeom prst="rect">
            <a:avLst/>
          </a:prstGeom>
          <a:noFill/>
          <a:ln w="9525">
            <a:noFill/>
            <a:miter lim="800000"/>
            <a:headEnd/>
            <a:tailEnd/>
          </a:ln>
          <a:effectLst/>
        </p:spPr>
        <p:txBody>
          <a:bodyPr wrap="none">
            <a:spAutoFit/>
          </a:bodyPr>
          <a:lstStyle/>
          <a:p>
            <a:r>
              <a:rPr lang="en-US" dirty="0" err="1"/>
              <a:t>choline</a:t>
            </a:r>
            <a:r>
              <a:rPr lang="en-US" dirty="0"/>
              <a:t> acetyl </a:t>
            </a:r>
            <a:r>
              <a:rPr lang="en-US" dirty="0" err="1"/>
              <a:t>transferase</a:t>
            </a:r>
            <a:r>
              <a:rPr lang="en-US" dirty="0"/>
              <a:t> (</a:t>
            </a:r>
            <a:r>
              <a:rPr lang="en-US" dirty="0" smtClean="0"/>
              <a:t>CAT</a:t>
            </a:r>
            <a:r>
              <a:rPr lang="en-US" dirty="0"/>
              <a:t>)</a:t>
            </a:r>
            <a:r>
              <a:rPr lang="en-US" sz="3200" dirty="0">
                <a:latin typeface="Times New Roman" pitchFamily="51" charset="0"/>
              </a:rPr>
              <a:t> </a:t>
            </a:r>
            <a:r>
              <a:rPr lang="en-US" dirty="0">
                <a:latin typeface="Times New Roman" pitchFamily="51" charset="0"/>
              </a:rPr>
              <a:t> </a:t>
            </a:r>
          </a:p>
        </p:txBody>
      </p:sp>
      <p:sp>
        <p:nvSpPr>
          <p:cNvPr id="44038" name="Line 6"/>
          <p:cNvSpPr>
            <a:spLocks noChangeShapeType="1"/>
          </p:cNvSpPr>
          <p:nvPr/>
        </p:nvSpPr>
        <p:spPr bwMode="auto">
          <a:xfrm>
            <a:off x="4038600" y="3048000"/>
            <a:ext cx="0" cy="1066800"/>
          </a:xfrm>
          <a:prstGeom prst="line">
            <a:avLst/>
          </a:prstGeom>
          <a:noFill/>
          <a:ln w="57150">
            <a:solidFill>
              <a:schemeClr val="tx1"/>
            </a:solidFill>
            <a:round/>
            <a:headEnd/>
            <a:tailEnd type="triangle" w="med" len="med"/>
          </a:ln>
          <a:effectLst/>
        </p:spPr>
        <p:txBody>
          <a:bodyPr/>
          <a:lstStyle/>
          <a:p>
            <a:endParaRPr lang="en-US"/>
          </a:p>
        </p:txBody>
      </p:sp>
      <p:sp>
        <p:nvSpPr>
          <p:cNvPr id="44039" name="Text Box 7"/>
          <p:cNvSpPr txBox="1">
            <a:spLocks noChangeArrowheads="1"/>
          </p:cNvSpPr>
          <p:nvPr/>
        </p:nvSpPr>
        <p:spPr bwMode="auto">
          <a:xfrm>
            <a:off x="2057400" y="4267200"/>
            <a:ext cx="3639971" cy="646331"/>
          </a:xfrm>
          <a:prstGeom prst="rect">
            <a:avLst/>
          </a:prstGeom>
          <a:noFill/>
          <a:ln w="9525">
            <a:noFill/>
            <a:miter lim="800000"/>
            <a:headEnd/>
            <a:tailEnd/>
          </a:ln>
          <a:effectLst/>
        </p:spPr>
        <p:txBody>
          <a:bodyPr wrap="none">
            <a:spAutoFit/>
          </a:bodyPr>
          <a:lstStyle/>
          <a:p>
            <a:r>
              <a:rPr lang="en-US" sz="3600" dirty="0" smtClean="0"/>
              <a:t>   </a:t>
            </a:r>
            <a:r>
              <a:rPr lang="en-US" sz="3600" dirty="0" smtClean="0">
                <a:solidFill>
                  <a:srgbClr val="00FFFF"/>
                </a:solidFill>
              </a:rPr>
              <a:t>Acetylcholine</a:t>
            </a:r>
            <a:r>
              <a:rPr lang="en-US" sz="3600" dirty="0" smtClean="0"/>
              <a:t> (</a:t>
            </a:r>
            <a:endParaRPr lang="en-US" sz="3600" dirty="0"/>
          </a:p>
        </p:txBody>
      </p:sp>
      <p:sp>
        <p:nvSpPr>
          <p:cNvPr id="10" name="Rectangle 9"/>
          <p:cNvSpPr/>
          <p:nvPr/>
        </p:nvSpPr>
        <p:spPr>
          <a:xfrm>
            <a:off x="1066800" y="228600"/>
            <a:ext cx="7340471" cy="523220"/>
          </a:xfrm>
          <a:prstGeom prst="rect">
            <a:avLst/>
          </a:prstGeom>
        </p:spPr>
        <p:txBody>
          <a:bodyPr wrap="none">
            <a:spAutoFit/>
          </a:bodyPr>
          <a:lstStyle/>
          <a:p>
            <a:r>
              <a:rPr lang="en-US" sz="2800" b="1" dirty="0" smtClean="0">
                <a:solidFill>
                  <a:srgbClr val="00FFFF"/>
                </a:solidFill>
              </a:rPr>
              <a:t>Biosynthetic Pathway for Acetylcholine </a:t>
            </a:r>
            <a:endParaRPr lang="en-US" sz="2800" b="1" dirty="0">
              <a:solidFill>
                <a:srgbClr val="00FFFF"/>
              </a:solidFill>
            </a:endParaRPr>
          </a:p>
        </p:txBody>
      </p:sp>
      <p:sp>
        <p:nvSpPr>
          <p:cNvPr id="11" name="Rectangle 10"/>
          <p:cNvSpPr/>
          <p:nvPr/>
        </p:nvSpPr>
        <p:spPr>
          <a:xfrm>
            <a:off x="0" y="6488668"/>
            <a:ext cx="8458200" cy="369332"/>
          </a:xfrm>
          <a:prstGeom prst="rect">
            <a:avLst/>
          </a:prstGeom>
        </p:spPr>
        <p:txBody>
          <a:bodyPr wrap="square">
            <a:spAutoFit/>
          </a:bodyPr>
          <a:lstStyle/>
          <a:p>
            <a:r>
              <a:rPr lang="en-US" dirty="0" smtClean="0"/>
              <a:t>Cauliflower, Milk, Lecithin (egg yolks, liver, soybeans, butter, peanuts</a:t>
            </a:r>
            <a:r>
              <a:rPr lang="en-US" sz="1600" dirty="0" smtClean="0">
                <a:latin typeface="Times New Roman" pitchFamily="51" charset="0"/>
              </a:rPr>
              <a:t> </a:t>
            </a:r>
            <a:endParaRPr lang="en-US" dirty="0"/>
          </a:p>
        </p:txBody>
      </p:sp>
      <p:sp>
        <p:nvSpPr>
          <p:cNvPr id="12" name="Rectangle 11"/>
          <p:cNvSpPr/>
          <p:nvPr/>
        </p:nvSpPr>
        <p:spPr>
          <a:xfrm>
            <a:off x="5562600" y="990600"/>
            <a:ext cx="1399742" cy="461665"/>
          </a:xfrm>
          <a:prstGeom prst="rect">
            <a:avLst/>
          </a:prstGeom>
        </p:spPr>
        <p:txBody>
          <a:bodyPr wrap="none">
            <a:spAutoFit/>
          </a:bodyPr>
          <a:lstStyle/>
          <a:p>
            <a:r>
              <a:rPr lang="en-US" sz="2400" dirty="0" err="1" smtClean="0">
                <a:latin typeface="Helvetica" pitchFamily="34" charset="0"/>
              </a:rPr>
              <a:t>Pyruvate</a:t>
            </a:r>
            <a:endParaRPr lang="en-US" sz="2400" dirty="0">
              <a:latin typeface="Times" pitchFamily="51" charset="0"/>
            </a:endParaRPr>
          </a:p>
        </p:txBody>
      </p:sp>
      <p:sp>
        <p:nvSpPr>
          <p:cNvPr id="13" name="Rectangle 12"/>
          <p:cNvSpPr/>
          <p:nvPr/>
        </p:nvSpPr>
        <p:spPr>
          <a:xfrm>
            <a:off x="5562600" y="1524000"/>
            <a:ext cx="4572000" cy="646331"/>
          </a:xfrm>
          <a:prstGeom prst="rect">
            <a:avLst/>
          </a:prstGeom>
        </p:spPr>
        <p:txBody>
          <a:bodyPr>
            <a:spAutoFit/>
          </a:bodyPr>
          <a:lstStyle/>
          <a:p>
            <a:pPr algn="ctr"/>
            <a:r>
              <a:rPr lang="en-US" b="1" dirty="0" smtClean="0">
                <a:latin typeface="Helvetica" pitchFamily="34" charset="0"/>
              </a:rPr>
              <a:t>PDH complex</a:t>
            </a:r>
          </a:p>
          <a:p>
            <a:pPr algn="ctr"/>
            <a:r>
              <a:rPr lang="en-US" b="1" dirty="0" smtClean="0">
                <a:latin typeface="Helvetica" pitchFamily="34" charset="0"/>
              </a:rPr>
              <a:t>(FAD, </a:t>
            </a:r>
            <a:r>
              <a:rPr lang="en-US" b="1" dirty="0" err="1" smtClean="0">
                <a:latin typeface="Helvetica" pitchFamily="34" charset="0"/>
              </a:rPr>
              <a:t>lipoamide</a:t>
            </a:r>
            <a:r>
              <a:rPr lang="en-US" b="1" dirty="0" smtClean="0">
                <a:latin typeface="Helvetica" pitchFamily="34" charset="0"/>
              </a:rPr>
              <a:t>, </a:t>
            </a:r>
            <a:r>
              <a:rPr lang="en-US" dirty="0" smtClean="0">
                <a:latin typeface="Helvetica" pitchFamily="34" charset="0"/>
              </a:rPr>
              <a:t>B</a:t>
            </a:r>
            <a:r>
              <a:rPr lang="en-US" baseline="-25000" dirty="0" smtClean="0">
                <a:latin typeface="Helvetica" pitchFamily="34" charset="0"/>
              </a:rPr>
              <a:t>1</a:t>
            </a:r>
            <a:r>
              <a:rPr lang="en-US" b="1" dirty="0" smtClean="0">
                <a:latin typeface="Helvetica" pitchFamily="34" charset="0"/>
              </a:rPr>
              <a:t>)</a:t>
            </a:r>
            <a:endParaRPr lang="en-US" dirty="0">
              <a:latin typeface="Times" pitchFamily="51" charset="0"/>
            </a:endParaRPr>
          </a:p>
        </p:txBody>
      </p:sp>
      <p:sp>
        <p:nvSpPr>
          <p:cNvPr id="14" name="Line 6"/>
          <p:cNvSpPr>
            <a:spLocks noChangeShapeType="1"/>
          </p:cNvSpPr>
          <p:nvPr/>
        </p:nvSpPr>
        <p:spPr bwMode="auto">
          <a:xfrm flipH="1">
            <a:off x="6126480" y="1600200"/>
            <a:ext cx="45719" cy="609600"/>
          </a:xfrm>
          <a:prstGeom prst="line">
            <a:avLst/>
          </a:prstGeom>
          <a:noFill/>
          <a:ln w="57150">
            <a:solidFill>
              <a:schemeClr val="tx1"/>
            </a:solidFill>
            <a:round/>
            <a:headEnd/>
            <a:tailEnd type="triangle" w="med" len="med"/>
          </a:ln>
          <a:effectLst/>
        </p:spPr>
        <p:txBody>
          <a:bodyPr/>
          <a:lstStyle/>
          <a:p>
            <a:endParaRPr lang="en-US"/>
          </a:p>
        </p:txBody>
      </p:sp>
      <p:sp>
        <p:nvSpPr>
          <p:cNvPr id="15" name="Rectangle 14"/>
          <p:cNvSpPr/>
          <p:nvPr/>
        </p:nvSpPr>
        <p:spPr>
          <a:xfrm>
            <a:off x="2895600" y="5562600"/>
            <a:ext cx="1111202" cy="400110"/>
          </a:xfrm>
          <a:prstGeom prst="rect">
            <a:avLst/>
          </a:prstGeom>
        </p:spPr>
        <p:txBody>
          <a:bodyPr wrap="none">
            <a:spAutoFit/>
          </a:bodyPr>
          <a:lstStyle/>
          <a:p>
            <a:r>
              <a:rPr lang="en-US" sz="2000" b="1" dirty="0" smtClean="0">
                <a:latin typeface="Helvetica" pitchFamily="34" charset="0"/>
              </a:rPr>
              <a:t>Acetate</a:t>
            </a:r>
            <a:endParaRPr lang="en-US" sz="2000" dirty="0">
              <a:latin typeface="Times" pitchFamily="51" charset="0"/>
            </a:endParaRPr>
          </a:p>
        </p:txBody>
      </p:sp>
      <p:sp>
        <p:nvSpPr>
          <p:cNvPr id="16" name="Rectangle 15"/>
          <p:cNvSpPr/>
          <p:nvPr/>
        </p:nvSpPr>
        <p:spPr>
          <a:xfrm>
            <a:off x="3962400" y="5486400"/>
            <a:ext cx="1524776" cy="461665"/>
          </a:xfrm>
          <a:prstGeom prst="rect">
            <a:avLst/>
          </a:prstGeom>
        </p:spPr>
        <p:txBody>
          <a:bodyPr wrap="none">
            <a:spAutoFit/>
          </a:bodyPr>
          <a:lstStyle/>
          <a:p>
            <a:r>
              <a:rPr lang="en-US" sz="2400" b="1" dirty="0" smtClean="0">
                <a:latin typeface="Helvetica" pitchFamily="34" charset="0"/>
              </a:rPr>
              <a:t>+ </a:t>
            </a:r>
            <a:r>
              <a:rPr lang="en-US" sz="2400" b="1" dirty="0" err="1" smtClean="0">
                <a:latin typeface="Helvetica" pitchFamily="34" charset="0"/>
              </a:rPr>
              <a:t>choline</a:t>
            </a:r>
            <a:endParaRPr lang="en-US" sz="2400" dirty="0">
              <a:latin typeface="Times" pitchFamily="51" charset="0"/>
            </a:endParaRPr>
          </a:p>
        </p:txBody>
      </p:sp>
      <p:sp>
        <p:nvSpPr>
          <p:cNvPr id="17" name="Rectangle 16"/>
          <p:cNvSpPr/>
          <p:nvPr/>
        </p:nvSpPr>
        <p:spPr>
          <a:xfrm>
            <a:off x="304800" y="5181600"/>
            <a:ext cx="3339376" cy="369332"/>
          </a:xfrm>
          <a:prstGeom prst="rect">
            <a:avLst/>
          </a:prstGeom>
        </p:spPr>
        <p:txBody>
          <a:bodyPr wrap="none">
            <a:spAutoFit/>
          </a:bodyPr>
          <a:lstStyle/>
          <a:p>
            <a:pPr algn="ctr"/>
            <a:r>
              <a:rPr lang="en-US" b="1" dirty="0" err="1" smtClean="0">
                <a:latin typeface="Helvetica" pitchFamily="34" charset="0"/>
              </a:rPr>
              <a:t>Acetylcholinesterase</a:t>
            </a:r>
            <a:r>
              <a:rPr lang="en-US" b="1" dirty="0" smtClean="0">
                <a:latin typeface="Helvetica" pitchFamily="34" charset="0"/>
              </a:rPr>
              <a:t> (</a:t>
            </a:r>
            <a:r>
              <a:rPr lang="en-US" b="1" dirty="0" err="1" smtClean="0">
                <a:latin typeface="Helvetica" pitchFamily="34" charset="0"/>
              </a:rPr>
              <a:t>AChE</a:t>
            </a:r>
            <a:r>
              <a:rPr lang="en-US" b="1" dirty="0" smtClean="0">
                <a:latin typeface="Helvetica" pitchFamily="34" charset="0"/>
              </a:rPr>
              <a:t>)</a:t>
            </a:r>
            <a:endParaRPr lang="en-US" b="1" dirty="0">
              <a:latin typeface="Helvetica" pitchFamily="34" charset="0"/>
            </a:endParaRPr>
          </a:p>
        </p:txBody>
      </p:sp>
      <p:cxnSp>
        <p:nvCxnSpPr>
          <p:cNvPr id="19" name="Straight Arrow Connector 18"/>
          <p:cNvCxnSpPr/>
          <p:nvPr/>
        </p:nvCxnSpPr>
        <p:spPr>
          <a:xfrm rot="5400000">
            <a:off x="3962400" y="5334000"/>
            <a:ext cx="457200" cy="1588"/>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21" name="Rectangle 20"/>
          <p:cNvSpPr/>
          <p:nvPr/>
        </p:nvSpPr>
        <p:spPr>
          <a:xfrm>
            <a:off x="533400" y="2743200"/>
            <a:ext cx="1992853" cy="381000"/>
          </a:xfrm>
          <a:prstGeom prst="rect">
            <a:avLst/>
          </a:prstGeom>
        </p:spPr>
        <p:txBody>
          <a:bodyPr wrap="square">
            <a:spAutoFit/>
          </a:bodyPr>
          <a:lstStyle/>
          <a:p>
            <a:pPr algn="ctr"/>
            <a:r>
              <a:rPr lang="en-US" b="1" dirty="0" smtClean="0">
                <a:latin typeface="Helvetica" pitchFamily="34" charset="0"/>
              </a:rPr>
              <a:t>Reuptake or diet</a:t>
            </a:r>
            <a:endParaRPr lang="en-US" dirty="0">
              <a:latin typeface="Times" pitchFamily="51" charset="0"/>
            </a:endParaRPr>
          </a:p>
        </p:txBody>
      </p:sp>
      <p:sp>
        <p:nvSpPr>
          <p:cNvPr id="18" name="Rectangle 17"/>
          <p:cNvSpPr/>
          <p:nvPr/>
        </p:nvSpPr>
        <p:spPr>
          <a:xfrm>
            <a:off x="6019800" y="2819400"/>
            <a:ext cx="1595758" cy="369332"/>
          </a:xfrm>
          <a:prstGeom prst="rect">
            <a:avLst/>
          </a:prstGeom>
        </p:spPr>
        <p:txBody>
          <a:bodyPr wrap="none">
            <a:spAutoFit/>
          </a:bodyPr>
          <a:lstStyle/>
          <a:p>
            <a:r>
              <a:rPr lang="en-US" dirty="0" smtClean="0">
                <a:solidFill>
                  <a:srgbClr val="FFFFFF"/>
                </a:solidFill>
              </a:rPr>
              <a:t>(mitochondria</a:t>
            </a:r>
            <a:endParaRPr lang="en-GB"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92545" name="Picture 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3074"/>
          <p:cNvSpPr>
            <a:spLocks noGrp="1" noChangeArrowheads="1"/>
          </p:cNvSpPr>
          <p:nvPr>
            <p:ph type="title"/>
          </p:nvPr>
        </p:nvSpPr>
        <p:spPr>
          <a:xfrm>
            <a:off x="762000" y="152400"/>
            <a:ext cx="7772400" cy="838200"/>
          </a:xfrm>
        </p:spPr>
        <p:txBody>
          <a:bodyPr/>
          <a:lstStyle/>
          <a:p>
            <a:r>
              <a:rPr lang="en-US" sz="4800">
                <a:solidFill>
                  <a:srgbClr val="00FFFF"/>
                </a:solidFill>
              </a:rPr>
              <a:t>A cholinergic synapse</a:t>
            </a:r>
            <a:endParaRPr lang="en-CA" sz="4800">
              <a:solidFill>
                <a:srgbClr val="00FFFF"/>
              </a:solidFill>
            </a:endParaRPr>
          </a:p>
        </p:txBody>
      </p:sp>
      <p:sp>
        <p:nvSpPr>
          <p:cNvPr id="80899" name="Freeform 3075"/>
          <p:cNvSpPr>
            <a:spLocks/>
          </p:cNvSpPr>
          <p:nvPr/>
        </p:nvSpPr>
        <p:spPr bwMode="auto">
          <a:xfrm>
            <a:off x="152400" y="609600"/>
            <a:ext cx="8077200" cy="5727700"/>
          </a:xfrm>
          <a:custGeom>
            <a:avLst/>
            <a:gdLst/>
            <a:ahLst/>
            <a:cxnLst>
              <a:cxn ang="0">
                <a:pos x="480" y="0"/>
              </a:cxn>
              <a:cxn ang="0">
                <a:pos x="1008" y="384"/>
              </a:cxn>
              <a:cxn ang="0">
                <a:pos x="1536" y="816"/>
              </a:cxn>
              <a:cxn ang="0">
                <a:pos x="1920" y="1008"/>
              </a:cxn>
              <a:cxn ang="0">
                <a:pos x="2496" y="912"/>
              </a:cxn>
              <a:cxn ang="0">
                <a:pos x="3456" y="768"/>
              </a:cxn>
              <a:cxn ang="0">
                <a:pos x="3936" y="960"/>
              </a:cxn>
              <a:cxn ang="0">
                <a:pos x="4128" y="1200"/>
              </a:cxn>
              <a:cxn ang="0">
                <a:pos x="4224" y="1632"/>
              </a:cxn>
              <a:cxn ang="0">
                <a:pos x="4080" y="2160"/>
              </a:cxn>
              <a:cxn ang="0">
                <a:pos x="3696" y="2880"/>
              </a:cxn>
              <a:cxn ang="0">
                <a:pos x="3216" y="3408"/>
              </a:cxn>
              <a:cxn ang="0">
                <a:pos x="2496" y="3600"/>
              </a:cxn>
              <a:cxn ang="0">
                <a:pos x="1536" y="3456"/>
              </a:cxn>
              <a:cxn ang="0">
                <a:pos x="1152" y="2976"/>
              </a:cxn>
              <a:cxn ang="0">
                <a:pos x="1152" y="2304"/>
              </a:cxn>
              <a:cxn ang="0">
                <a:pos x="1296" y="1776"/>
              </a:cxn>
              <a:cxn ang="0">
                <a:pos x="1392" y="1536"/>
              </a:cxn>
              <a:cxn ang="0">
                <a:pos x="1248" y="1248"/>
              </a:cxn>
              <a:cxn ang="0">
                <a:pos x="768" y="816"/>
              </a:cxn>
              <a:cxn ang="0">
                <a:pos x="0" y="240"/>
              </a:cxn>
            </a:cxnLst>
            <a:rect l="0" t="0" r="r" b="b"/>
            <a:pathLst>
              <a:path w="4232" h="3608">
                <a:moveTo>
                  <a:pt x="480" y="0"/>
                </a:moveTo>
                <a:cubicBezTo>
                  <a:pt x="656" y="124"/>
                  <a:pt x="832" y="248"/>
                  <a:pt x="1008" y="384"/>
                </a:cubicBezTo>
                <a:cubicBezTo>
                  <a:pt x="1184" y="520"/>
                  <a:pt x="1384" y="712"/>
                  <a:pt x="1536" y="816"/>
                </a:cubicBezTo>
                <a:cubicBezTo>
                  <a:pt x="1688" y="920"/>
                  <a:pt x="1760" y="992"/>
                  <a:pt x="1920" y="1008"/>
                </a:cubicBezTo>
                <a:cubicBezTo>
                  <a:pt x="2080" y="1024"/>
                  <a:pt x="2240" y="952"/>
                  <a:pt x="2496" y="912"/>
                </a:cubicBezTo>
                <a:cubicBezTo>
                  <a:pt x="2752" y="872"/>
                  <a:pt x="3216" y="760"/>
                  <a:pt x="3456" y="768"/>
                </a:cubicBezTo>
                <a:cubicBezTo>
                  <a:pt x="3696" y="776"/>
                  <a:pt x="3824" y="888"/>
                  <a:pt x="3936" y="960"/>
                </a:cubicBezTo>
                <a:cubicBezTo>
                  <a:pt x="4048" y="1032"/>
                  <a:pt x="4080" y="1088"/>
                  <a:pt x="4128" y="1200"/>
                </a:cubicBezTo>
                <a:cubicBezTo>
                  <a:pt x="4176" y="1312"/>
                  <a:pt x="4232" y="1472"/>
                  <a:pt x="4224" y="1632"/>
                </a:cubicBezTo>
                <a:cubicBezTo>
                  <a:pt x="4216" y="1792"/>
                  <a:pt x="4168" y="1952"/>
                  <a:pt x="4080" y="2160"/>
                </a:cubicBezTo>
                <a:cubicBezTo>
                  <a:pt x="3992" y="2368"/>
                  <a:pt x="3840" y="2672"/>
                  <a:pt x="3696" y="2880"/>
                </a:cubicBezTo>
                <a:cubicBezTo>
                  <a:pt x="3552" y="3088"/>
                  <a:pt x="3416" y="3288"/>
                  <a:pt x="3216" y="3408"/>
                </a:cubicBezTo>
                <a:cubicBezTo>
                  <a:pt x="3016" y="3528"/>
                  <a:pt x="2776" y="3592"/>
                  <a:pt x="2496" y="3600"/>
                </a:cubicBezTo>
                <a:cubicBezTo>
                  <a:pt x="2216" y="3608"/>
                  <a:pt x="1760" y="3560"/>
                  <a:pt x="1536" y="3456"/>
                </a:cubicBezTo>
                <a:cubicBezTo>
                  <a:pt x="1312" y="3352"/>
                  <a:pt x="1216" y="3168"/>
                  <a:pt x="1152" y="2976"/>
                </a:cubicBezTo>
                <a:cubicBezTo>
                  <a:pt x="1088" y="2784"/>
                  <a:pt x="1128" y="2504"/>
                  <a:pt x="1152" y="2304"/>
                </a:cubicBezTo>
                <a:cubicBezTo>
                  <a:pt x="1176" y="2104"/>
                  <a:pt x="1256" y="1904"/>
                  <a:pt x="1296" y="1776"/>
                </a:cubicBezTo>
                <a:cubicBezTo>
                  <a:pt x="1336" y="1648"/>
                  <a:pt x="1400" y="1624"/>
                  <a:pt x="1392" y="1536"/>
                </a:cubicBezTo>
                <a:cubicBezTo>
                  <a:pt x="1384" y="1448"/>
                  <a:pt x="1352" y="1368"/>
                  <a:pt x="1248" y="1248"/>
                </a:cubicBezTo>
                <a:cubicBezTo>
                  <a:pt x="1144" y="1128"/>
                  <a:pt x="976" y="984"/>
                  <a:pt x="768" y="816"/>
                </a:cubicBezTo>
                <a:cubicBezTo>
                  <a:pt x="560" y="648"/>
                  <a:pt x="120" y="336"/>
                  <a:pt x="0" y="240"/>
                </a:cubicBezTo>
              </a:path>
            </a:pathLst>
          </a:custGeom>
          <a:noFill/>
          <a:ln w="101600">
            <a:solidFill>
              <a:srgbClr val="969696"/>
            </a:solidFill>
            <a:round/>
            <a:headEnd/>
            <a:tailEnd/>
          </a:ln>
          <a:effectLst/>
        </p:spPr>
        <p:txBody>
          <a:bodyPr/>
          <a:lstStyle/>
          <a:p>
            <a:endParaRPr lang="en-US" sz="2000">
              <a:solidFill>
                <a:srgbClr val="00FFFF"/>
              </a:solidFill>
            </a:endParaRPr>
          </a:p>
        </p:txBody>
      </p:sp>
      <p:sp>
        <p:nvSpPr>
          <p:cNvPr id="80900" name="Text Box 3076"/>
          <p:cNvSpPr txBox="1">
            <a:spLocks noChangeArrowheads="1"/>
          </p:cNvSpPr>
          <p:nvPr/>
        </p:nvSpPr>
        <p:spPr bwMode="auto">
          <a:xfrm rot="2042562">
            <a:off x="709842" y="1400145"/>
            <a:ext cx="2250616" cy="400110"/>
          </a:xfrm>
          <a:prstGeom prst="rect">
            <a:avLst/>
          </a:prstGeom>
          <a:noFill/>
          <a:ln w="9525">
            <a:noFill/>
            <a:miter lim="800000"/>
            <a:headEnd/>
            <a:tailEnd/>
          </a:ln>
          <a:effectLst/>
        </p:spPr>
        <p:txBody>
          <a:bodyPr wrap="none">
            <a:spAutoFit/>
          </a:bodyPr>
          <a:lstStyle/>
          <a:p>
            <a:r>
              <a:rPr lang="en-US" sz="2000">
                <a:solidFill>
                  <a:srgbClr val="00FFFF"/>
                </a:solidFill>
              </a:rPr>
              <a:t>Nerve fiber (axon)</a:t>
            </a:r>
            <a:endParaRPr lang="en-CA" sz="2000">
              <a:solidFill>
                <a:srgbClr val="00FFFF"/>
              </a:solidFill>
            </a:endParaRPr>
          </a:p>
        </p:txBody>
      </p:sp>
      <p:sp>
        <p:nvSpPr>
          <p:cNvPr id="80901" name="Line 3077"/>
          <p:cNvSpPr>
            <a:spLocks noChangeShapeType="1"/>
          </p:cNvSpPr>
          <p:nvPr/>
        </p:nvSpPr>
        <p:spPr bwMode="auto">
          <a:xfrm rot="-173145">
            <a:off x="685800" y="1600200"/>
            <a:ext cx="1066800" cy="762000"/>
          </a:xfrm>
          <a:prstGeom prst="line">
            <a:avLst/>
          </a:prstGeom>
          <a:noFill/>
          <a:ln w="19050">
            <a:solidFill>
              <a:srgbClr val="FF0000"/>
            </a:solidFill>
            <a:round/>
            <a:headEnd/>
            <a:tailEnd type="triangle" w="med" len="med"/>
          </a:ln>
          <a:effectLst/>
        </p:spPr>
        <p:txBody>
          <a:bodyPr/>
          <a:lstStyle/>
          <a:p>
            <a:endParaRPr lang="en-US" sz="2000">
              <a:solidFill>
                <a:srgbClr val="00FFFF"/>
              </a:solidFill>
            </a:endParaRPr>
          </a:p>
        </p:txBody>
      </p:sp>
      <p:sp>
        <p:nvSpPr>
          <p:cNvPr id="80902" name="Text Box 3078"/>
          <p:cNvSpPr txBox="1">
            <a:spLocks noChangeArrowheads="1"/>
          </p:cNvSpPr>
          <p:nvPr/>
        </p:nvSpPr>
        <p:spPr bwMode="auto">
          <a:xfrm>
            <a:off x="304800" y="2057400"/>
            <a:ext cx="1168910" cy="707886"/>
          </a:xfrm>
          <a:prstGeom prst="rect">
            <a:avLst/>
          </a:prstGeom>
          <a:noFill/>
          <a:ln w="9525">
            <a:noFill/>
            <a:miter lim="800000"/>
            <a:headEnd/>
            <a:tailEnd/>
          </a:ln>
          <a:effectLst/>
        </p:spPr>
        <p:txBody>
          <a:bodyPr wrap="none">
            <a:spAutoFit/>
          </a:bodyPr>
          <a:lstStyle/>
          <a:p>
            <a:r>
              <a:rPr lang="en-US" sz="2000">
                <a:solidFill>
                  <a:srgbClr val="00FFFF"/>
                </a:solidFill>
              </a:rPr>
              <a:t>Action </a:t>
            </a:r>
          </a:p>
          <a:p>
            <a:r>
              <a:rPr lang="en-US" sz="2000">
                <a:solidFill>
                  <a:srgbClr val="00FFFF"/>
                </a:solidFill>
              </a:rPr>
              <a:t>potential</a:t>
            </a:r>
            <a:endParaRPr lang="en-CA" sz="2000">
              <a:solidFill>
                <a:srgbClr val="00FFFF"/>
              </a:solidFill>
            </a:endParaRPr>
          </a:p>
        </p:txBody>
      </p:sp>
      <p:sp>
        <p:nvSpPr>
          <p:cNvPr id="80903" name="Text Box 3079"/>
          <p:cNvSpPr txBox="1">
            <a:spLocks noChangeArrowheads="1"/>
          </p:cNvSpPr>
          <p:nvPr/>
        </p:nvSpPr>
        <p:spPr bwMode="auto">
          <a:xfrm>
            <a:off x="6689725" y="914400"/>
            <a:ext cx="1016881" cy="400110"/>
          </a:xfrm>
          <a:prstGeom prst="rect">
            <a:avLst/>
          </a:prstGeom>
          <a:noFill/>
          <a:ln w="9525">
            <a:noFill/>
            <a:miter lim="800000"/>
            <a:headEnd/>
            <a:tailEnd/>
          </a:ln>
          <a:effectLst/>
        </p:spPr>
        <p:txBody>
          <a:bodyPr wrap="none">
            <a:spAutoFit/>
          </a:bodyPr>
          <a:lstStyle/>
          <a:p>
            <a:r>
              <a:rPr lang="en-US" sz="2000">
                <a:solidFill>
                  <a:srgbClr val="00FFFF"/>
                </a:solidFill>
              </a:rPr>
              <a:t>Choline</a:t>
            </a:r>
            <a:endParaRPr lang="en-CA" sz="2000">
              <a:solidFill>
                <a:srgbClr val="00FFFF"/>
              </a:solidFill>
            </a:endParaRPr>
          </a:p>
        </p:txBody>
      </p:sp>
      <p:sp>
        <p:nvSpPr>
          <p:cNvPr id="80904" name="Text Box 3080"/>
          <p:cNvSpPr txBox="1">
            <a:spLocks noChangeArrowheads="1"/>
          </p:cNvSpPr>
          <p:nvPr/>
        </p:nvSpPr>
        <p:spPr bwMode="auto">
          <a:xfrm>
            <a:off x="7880350" y="1447800"/>
            <a:ext cx="1021433" cy="400110"/>
          </a:xfrm>
          <a:prstGeom prst="rect">
            <a:avLst/>
          </a:prstGeom>
          <a:noFill/>
          <a:ln w="9525">
            <a:noFill/>
            <a:miter lim="800000"/>
            <a:headEnd/>
            <a:tailEnd/>
          </a:ln>
          <a:effectLst/>
        </p:spPr>
        <p:txBody>
          <a:bodyPr wrap="none">
            <a:spAutoFit/>
          </a:bodyPr>
          <a:lstStyle/>
          <a:p>
            <a:r>
              <a:rPr lang="en-US" sz="2000">
                <a:solidFill>
                  <a:srgbClr val="00FFFF"/>
                </a:solidFill>
              </a:rPr>
              <a:t>Na</a:t>
            </a:r>
            <a:r>
              <a:rPr lang="en-US" sz="2000" baseline="30000">
                <a:solidFill>
                  <a:srgbClr val="00FFFF"/>
                </a:solidFill>
              </a:rPr>
              <a:t>+</a:t>
            </a:r>
            <a:r>
              <a:rPr lang="en-US" sz="2000">
                <a:solidFill>
                  <a:srgbClr val="00FFFF"/>
                </a:solidFill>
              </a:rPr>
              <a:t>,</a:t>
            </a:r>
            <a:r>
              <a:rPr lang="en-US" sz="2000" baseline="30000">
                <a:solidFill>
                  <a:srgbClr val="00FFFF"/>
                </a:solidFill>
              </a:rPr>
              <a:t> </a:t>
            </a:r>
            <a:r>
              <a:rPr lang="en-US" sz="2000">
                <a:solidFill>
                  <a:srgbClr val="00FFFF"/>
                </a:solidFill>
              </a:rPr>
              <a:t>Cl</a:t>
            </a:r>
            <a:r>
              <a:rPr lang="en-US" sz="2000" baseline="30000">
                <a:solidFill>
                  <a:srgbClr val="00FFFF"/>
                </a:solidFill>
              </a:rPr>
              <a:t>-</a:t>
            </a:r>
            <a:endParaRPr lang="en-CA" sz="2000" baseline="30000">
              <a:solidFill>
                <a:srgbClr val="00FFFF"/>
              </a:solidFill>
            </a:endParaRPr>
          </a:p>
        </p:txBody>
      </p:sp>
      <p:sp>
        <p:nvSpPr>
          <p:cNvPr id="80905" name="Text Box 3081"/>
          <p:cNvSpPr txBox="1">
            <a:spLocks noChangeArrowheads="1"/>
          </p:cNvSpPr>
          <p:nvPr/>
        </p:nvSpPr>
        <p:spPr bwMode="auto">
          <a:xfrm>
            <a:off x="2971800" y="2438400"/>
            <a:ext cx="1403654" cy="400110"/>
          </a:xfrm>
          <a:prstGeom prst="rect">
            <a:avLst/>
          </a:prstGeom>
          <a:noFill/>
          <a:ln w="9525">
            <a:noFill/>
            <a:miter lim="800000"/>
            <a:headEnd/>
            <a:tailEnd/>
          </a:ln>
          <a:effectLst/>
        </p:spPr>
        <p:txBody>
          <a:bodyPr wrap="none">
            <a:spAutoFit/>
          </a:bodyPr>
          <a:lstStyle/>
          <a:p>
            <a:r>
              <a:rPr lang="en-US" sz="2000">
                <a:solidFill>
                  <a:srgbClr val="00FFFF"/>
                </a:solidFill>
              </a:rPr>
              <a:t>Acetyl-CoA</a:t>
            </a:r>
            <a:endParaRPr lang="en-CA" sz="2000">
              <a:solidFill>
                <a:srgbClr val="00FFFF"/>
              </a:solidFill>
            </a:endParaRPr>
          </a:p>
        </p:txBody>
      </p:sp>
      <p:sp>
        <p:nvSpPr>
          <p:cNvPr id="80906" name="Arc 3082"/>
          <p:cNvSpPr>
            <a:spLocks/>
          </p:cNvSpPr>
          <p:nvPr/>
        </p:nvSpPr>
        <p:spPr bwMode="auto">
          <a:xfrm rot="-5400000">
            <a:off x="4411663" y="2752725"/>
            <a:ext cx="609600" cy="895350"/>
          </a:xfrm>
          <a:custGeom>
            <a:avLst/>
            <a:gdLst>
              <a:gd name="G0" fmla="+- 0 0 0"/>
              <a:gd name="G1" fmla="+- 0 0 0"/>
              <a:gd name="G2" fmla="+- 21600 0 0"/>
              <a:gd name="T0" fmla="*/ 20914 w 20914"/>
              <a:gd name="T1" fmla="*/ 5400 h 21115"/>
              <a:gd name="T2" fmla="*/ 4552 w 20914"/>
              <a:gd name="T3" fmla="*/ 21115 h 21115"/>
              <a:gd name="T4" fmla="*/ 0 w 20914"/>
              <a:gd name="T5" fmla="*/ 0 h 21115"/>
            </a:gdLst>
            <a:ahLst/>
            <a:cxnLst>
              <a:cxn ang="0">
                <a:pos x="T0" y="T1"/>
              </a:cxn>
              <a:cxn ang="0">
                <a:pos x="T2" y="T3"/>
              </a:cxn>
              <a:cxn ang="0">
                <a:pos x="T4" y="T5"/>
              </a:cxn>
            </a:cxnLst>
            <a:rect l="0" t="0" r="r" b="b"/>
            <a:pathLst>
              <a:path w="20914" h="21115" fill="none" extrusionOk="0">
                <a:moveTo>
                  <a:pt x="20914" y="5400"/>
                </a:moveTo>
                <a:cubicBezTo>
                  <a:pt x="18871" y="13311"/>
                  <a:pt x="12539" y="19392"/>
                  <a:pt x="4551" y="21114"/>
                </a:cubicBezTo>
              </a:path>
              <a:path w="20914" h="21115" stroke="0" extrusionOk="0">
                <a:moveTo>
                  <a:pt x="20914" y="5400"/>
                </a:moveTo>
                <a:cubicBezTo>
                  <a:pt x="18871" y="13311"/>
                  <a:pt x="12539" y="19392"/>
                  <a:pt x="4551" y="21114"/>
                </a:cubicBezTo>
                <a:lnTo>
                  <a:pt x="0" y="0"/>
                </a:lnTo>
                <a:close/>
              </a:path>
            </a:pathLst>
          </a:custGeom>
          <a:noFill/>
          <a:ln w="22225">
            <a:solidFill>
              <a:schemeClr val="tx1"/>
            </a:solidFill>
            <a:round/>
            <a:headEnd/>
            <a:tailEnd type="stealth" w="med" len="med"/>
          </a:ln>
          <a:effectLst/>
        </p:spPr>
        <p:txBody>
          <a:bodyPr wrap="none" anchor="ctr"/>
          <a:lstStyle/>
          <a:p>
            <a:endParaRPr lang="en-US" sz="2000">
              <a:solidFill>
                <a:srgbClr val="00FFFF"/>
              </a:solidFill>
            </a:endParaRPr>
          </a:p>
        </p:txBody>
      </p:sp>
      <p:sp>
        <p:nvSpPr>
          <p:cNvPr id="80907" name="Arc 3083"/>
          <p:cNvSpPr>
            <a:spLocks/>
          </p:cNvSpPr>
          <p:nvPr/>
        </p:nvSpPr>
        <p:spPr bwMode="auto">
          <a:xfrm rot="5400000" flipH="1">
            <a:off x="5297487" y="2552701"/>
            <a:ext cx="1065213" cy="989012"/>
          </a:xfrm>
          <a:custGeom>
            <a:avLst/>
            <a:gdLst>
              <a:gd name="G0" fmla="+- 0 0 0"/>
              <a:gd name="G1" fmla="+- 0 0 0"/>
              <a:gd name="G2" fmla="+- 21600 0 0"/>
              <a:gd name="T0" fmla="*/ 21531 w 21531"/>
              <a:gd name="T1" fmla="*/ 1728 h 21115"/>
              <a:gd name="T2" fmla="*/ 4552 w 21531"/>
              <a:gd name="T3" fmla="*/ 21115 h 21115"/>
              <a:gd name="T4" fmla="*/ 0 w 21531"/>
              <a:gd name="T5" fmla="*/ 0 h 21115"/>
            </a:gdLst>
            <a:ahLst/>
            <a:cxnLst>
              <a:cxn ang="0">
                <a:pos x="T0" y="T1"/>
              </a:cxn>
              <a:cxn ang="0">
                <a:pos x="T2" y="T3"/>
              </a:cxn>
              <a:cxn ang="0">
                <a:pos x="T4" y="T5"/>
              </a:cxn>
            </a:cxnLst>
            <a:rect l="0" t="0" r="r" b="b"/>
            <a:pathLst>
              <a:path w="21531" h="21115" fill="none" extrusionOk="0">
                <a:moveTo>
                  <a:pt x="21530" y="1727"/>
                </a:moveTo>
                <a:cubicBezTo>
                  <a:pt x="20768" y="11228"/>
                  <a:pt x="13869" y="19106"/>
                  <a:pt x="4551" y="21114"/>
                </a:cubicBezTo>
              </a:path>
              <a:path w="21531" h="21115" stroke="0" extrusionOk="0">
                <a:moveTo>
                  <a:pt x="21530" y="1727"/>
                </a:moveTo>
                <a:cubicBezTo>
                  <a:pt x="20768" y="11228"/>
                  <a:pt x="13869" y="19106"/>
                  <a:pt x="4551" y="21114"/>
                </a:cubicBezTo>
                <a:lnTo>
                  <a:pt x="0" y="0"/>
                </a:lnTo>
                <a:close/>
              </a:path>
            </a:pathLst>
          </a:custGeom>
          <a:noFill/>
          <a:ln w="22225">
            <a:solidFill>
              <a:schemeClr val="accent2"/>
            </a:solidFill>
            <a:round/>
            <a:headEnd/>
            <a:tailEnd type="stealth" w="med" len="med"/>
          </a:ln>
          <a:effectLst/>
        </p:spPr>
        <p:txBody>
          <a:bodyPr wrap="none" anchor="ctr"/>
          <a:lstStyle/>
          <a:p>
            <a:endParaRPr lang="en-US" sz="2000">
              <a:solidFill>
                <a:srgbClr val="00FFFF"/>
              </a:solidFill>
            </a:endParaRPr>
          </a:p>
        </p:txBody>
      </p:sp>
      <p:sp>
        <p:nvSpPr>
          <p:cNvPr id="80908" name="Text Box 3084"/>
          <p:cNvSpPr txBox="1">
            <a:spLocks noChangeArrowheads="1"/>
          </p:cNvSpPr>
          <p:nvPr/>
        </p:nvSpPr>
        <p:spPr bwMode="auto">
          <a:xfrm>
            <a:off x="5791200" y="3429000"/>
            <a:ext cx="1788631" cy="400110"/>
          </a:xfrm>
          <a:prstGeom prst="rect">
            <a:avLst/>
          </a:prstGeom>
          <a:noFill/>
          <a:ln w="9525">
            <a:noFill/>
            <a:miter lim="800000"/>
            <a:headEnd/>
            <a:tailEnd/>
          </a:ln>
          <a:effectLst/>
        </p:spPr>
        <p:txBody>
          <a:bodyPr wrap="none">
            <a:spAutoFit/>
          </a:bodyPr>
          <a:lstStyle/>
          <a:p>
            <a:r>
              <a:rPr lang="en-US" sz="2000">
                <a:solidFill>
                  <a:srgbClr val="00FFFF"/>
                </a:solidFill>
              </a:rPr>
              <a:t>Acetyl-Choline</a:t>
            </a:r>
            <a:endParaRPr lang="en-CA" sz="2000">
              <a:solidFill>
                <a:srgbClr val="00FFFF"/>
              </a:solidFill>
            </a:endParaRPr>
          </a:p>
        </p:txBody>
      </p:sp>
      <p:sp>
        <p:nvSpPr>
          <p:cNvPr id="80909" name="Oval 3085"/>
          <p:cNvSpPr>
            <a:spLocks noChangeArrowheads="1"/>
          </p:cNvSpPr>
          <p:nvPr/>
        </p:nvSpPr>
        <p:spPr bwMode="auto">
          <a:xfrm>
            <a:off x="3962400" y="4419600"/>
            <a:ext cx="914400" cy="914400"/>
          </a:xfrm>
          <a:prstGeom prst="ellipse">
            <a:avLst/>
          </a:prstGeom>
          <a:noFill/>
          <a:ln w="101600">
            <a:solidFill>
              <a:srgbClr val="5F5F5F"/>
            </a:solidFill>
            <a:round/>
            <a:headEnd/>
            <a:tailEnd/>
          </a:ln>
          <a:effectLst/>
        </p:spPr>
        <p:txBody>
          <a:bodyPr wrap="none" anchor="ctr"/>
          <a:lstStyle/>
          <a:p>
            <a:endParaRPr lang="en-US" sz="2000">
              <a:solidFill>
                <a:srgbClr val="00FFFF"/>
              </a:solidFill>
            </a:endParaRPr>
          </a:p>
        </p:txBody>
      </p:sp>
      <p:sp>
        <p:nvSpPr>
          <p:cNvPr id="80910" name="Arc 3086"/>
          <p:cNvSpPr>
            <a:spLocks/>
          </p:cNvSpPr>
          <p:nvPr/>
        </p:nvSpPr>
        <p:spPr bwMode="auto">
          <a:xfrm>
            <a:off x="4419600" y="3962400"/>
            <a:ext cx="838200" cy="776288"/>
          </a:xfrm>
          <a:custGeom>
            <a:avLst/>
            <a:gdLst>
              <a:gd name="G0" fmla="+- 0 0 0"/>
              <a:gd name="G1" fmla="+- 0 0 0"/>
              <a:gd name="G2" fmla="+- 21600 0 0"/>
              <a:gd name="T0" fmla="*/ 21531 w 21531"/>
              <a:gd name="T1" fmla="*/ 1728 h 21115"/>
              <a:gd name="T2" fmla="*/ 4552 w 21531"/>
              <a:gd name="T3" fmla="*/ 21115 h 21115"/>
              <a:gd name="T4" fmla="*/ 0 w 21531"/>
              <a:gd name="T5" fmla="*/ 0 h 21115"/>
            </a:gdLst>
            <a:ahLst/>
            <a:cxnLst>
              <a:cxn ang="0">
                <a:pos x="T0" y="T1"/>
              </a:cxn>
              <a:cxn ang="0">
                <a:pos x="T2" y="T3"/>
              </a:cxn>
              <a:cxn ang="0">
                <a:pos x="T4" y="T5"/>
              </a:cxn>
            </a:cxnLst>
            <a:rect l="0" t="0" r="r" b="b"/>
            <a:pathLst>
              <a:path w="21531" h="21115" fill="none" extrusionOk="0">
                <a:moveTo>
                  <a:pt x="21530" y="1727"/>
                </a:moveTo>
                <a:cubicBezTo>
                  <a:pt x="20768" y="11228"/>
                  <a:pt x="13869" y="19106"/>
                  <a:pt x="4551" y="21114"/>
                </a:cubicBezTo>
              </a:path>
              <a:path w="21531" h="21115" stroke="0" extrusionOk="0">
                <a:moveTo>
                  <a:pt x="21530" y="1727"/>
                </a:moveTo>
                <a:cubicBezTo>
                  <a:pt x="20768" y="11228"/>
                  <a:pt x="13869" y="19106"/>
                  <a:pt x="4551" y="21114"/>
                </a:cubicBezTo>
                <a:lnTo>
                  <a:pt x="0" y="0"/>
                </a:lnTo>
                <a:close/>
              </a:path>
            </a:pathLst>
          </a:custGeom>
          <a:noFill/>
          <a:ln w="22225">
            <a:solidFill>
              <a:schemeClr val="tx1"/>
            </a:solidFill>
            <a:round/>
            <a:headEnd/>
            <a:tailEnd type="stealth" w="med" len="med"/>
          </a:ln>
          <a:effectLst/>
        </p:spPr>
        <p:txBody>
          <a:bodyPr wrap="none" anchor="ctr"/>
          <a:lstStyle/>
          <a:p>
            <a:endParaRPr lang="en-US" sz="2000">
              <a:solidFill>
                <a:srgbClr val="00FFFF"/>
              </a:solidFill>
            </a:endParaRPr>
          </a:p>
        </p:txBody>
      </p:sp>
      <p:sp>
        <p:nvSpPr>
          <p:cNvPr id="80911" name="Oval 3087"/>
          <p:cNvSpPr>
            <a:spLocks noChangeArrowheads="1"/>
          </p:cNvSpPr>
          <p:nvPr/>
        </p:nvSpPr>
        <p:spPr bwMode="auto">
          <a:xfrm>
            <a:off x="5638800" y="5181600"/>
            <a:ext cx="914400" cy="914400"/>
          </a:xfrm>
          <a:prstGeom prst="ellipse">
            <a:avLst/>
          </a:prstGeom>
          <a:noFill/>
          <a:ln w="101600">
            <a:solidFill>
              <a:srgbClr val="5F5F5F"/>
            </a:solidFill>
            <a:round/>
            <a:headEnd/>
            <a:tailEnd/>
          </a:ln>
          <a:effectLst/>
        </p:spPr>
        <p:txBody>
          <a:bodyPr wrap="none" anchor="ctr"/>
          <a:lstStyle/>
          <a:p>
            <a:endParaRPr lang="en-US" sz="2000">
              <a:solidFill>
                <a:srgbClr val="00FFFF"/>
              </a:solidFill>
            </a:endParaRPr>
          </a:p>
        </p:txBody>
      </p:sp>
      <p:sp>
        <p:nvSpPr>
          <p:cNvPr id="80912" name="Rectangle 3088"/>
          <p:cNvSpPr>
            <a:spLocks noChangeArrowheads="1"/>
          </p:cNvSpPr>
          <p:nvPr/>
        </p:nvSpPr>
        <p:spPr bwMode="auto">
          <a:xfrm rot="3453715">
            <a:off x="6057900" y="5829300"/>
            <a:ext cx="457200" cy="381000"/>
          </a:xfrm>
          <a:prstGeom prst="rect">
            <a:avLst/>
          </a:prstGeom>
          <a:solidFill>
            <a:schemeClr val="bg1"/>
          </a:solidFill>
          <a:ln w="9525">
            <a:noFill/>
            <a:miter lim="800000"/>
            <a:headEnd/>
            <a:tailEnd/>
          </a:ln>
          <a:effectLst/>
        </p:spPr>
        <p:txBody>
          <a:bodyPr wrap="none" anchor="ctr"/>
          <a:lstStyle/>
          <a:p>
            <a:endParaRPr lang="en-US" sz="2000">
              <a:solidFill>
                <a:srgbClr val="00FFFF"/>
              </a:solidFill>
            </a:endParaRPr>
          </a:p>
        </p:txBody>
      </p:sp>
      <p:sp>
        <p:nvSpPr>
          <p:cNvPr id="80913" name="Line 3089"/>
          <p:cNvSpPr>
            <a:spLocks noChangeShapeType="1"/>
          </p:cNvSpPr>
          <p:nvPr/>
        </p:nvSpPr>
        <p:spPr bwMode="auto">
          <a:xfrm>
            <a:off x="4953000" y="5181600"/>
            <a:ext cx="533400" cy="228600"/>
          </a:xfrm>
          <a:prstGeom prst="line">
            <a:avLst/>
          </a:prstGeom>
          <a:noFill/>
          <a:ln w="19050">
            <a:solidFill>
              <a:srgbClr val="FF0000"/>
            </a:solidFill>
            <a:round/>
            <a:headEnd/>
            <a:tailEnd type="triangle" w="med" len="med"/>
          </a:ln>
          <a:effectLst/>
        </p:spPr>
        <p:txBody>
          <a:bodyPr/>
          <a:lstStyle/>
          <a:p>
            <a:endParaRPr lang="en-US" sz="2000">
              <a:solidFill>
                <a:srgbClr val="00FFFF"/>
              </a:solidFill>
            </a:endParaRPr>
          </a:p>
        </p:txBody>
      </p:sp>
      <p:sp>
        <p:nvSpPr>
          <p:cNvPr id="80914" name="Arc 3090"/>
          <p:cNvSpPr>
            <a:spLocks/>
          </p:cNvSpPr>
          <p:nvPr/>
        </p:nvSpPr>
        <p:spPr bwMode="auto">
          <a:xfrm flipH="1">
            <a:off x="6175375" y="5562600"/>
            <a:ext cx="1298575" cy="685800"/>
          </a:xfrm>
          <a:custGeom>
            <a:avLst/>
            <a:gdLst>
              <a:gd name="G0" fmla="+- 12428 0 0"/>
              <a:gd name="G1" fmla="+- 0 0 0"/>
              <a:gd name="G2" fmla="+- 21600 0 0"/>
              <a:gd name="T0" fmla="*/ 33959 w 33959"/>
              <a:gd name="T1" fmla="*/ 1728 h 21600"/>
              <a:gd name="T2" fmla="*/ 0 w 33959"/>
              <a:gd name="T3" fmla="*/ 17666 h 21600"/>
              <a:gd name="T4" fmla="*/ 12428 w 33959"/>
              <a:gd name="T5" fmla="*/ 0 h 21600"/>
            </a:gdLst>
            <a:ahLst/>
            <a:cxnLst>
              <a:cxn ang="0">
                <a:pos x="T0" y="T1"/>
              </a:cxn>
              <a:cxn ang="0">
                <a:pos x="T2" y="T3"/>
              </a:cxn>
              <a:cxn ang="0">
                <a:pos x="T4" y="T5"/>
              </a:cxn>
            </a:cxnLst>
            <a:rect l="0" t="0" r="r" b="b"/>
            <a:pathLst>
              <a:path w="33959" h="21600" fill="none" extrusionOk="0">
                <a:moveTo>
                  <a:pt x="33958" y="1727"/>
                </a:moveTo>
                <a:cubicBezTo>
                  <a:pt x="33058" y="12951"/>
                  <a:pt x="23687" y="21599"/>
                  <a:pt x="12428" y="21600"/>
                </a:cubicBezTo>
                <a:cubicBezTo>
                  <a:pt x="7979" y="21600"/>
                  <a:pt x="3638" y="20226"/>
                  <a:pt x="-1" y="17666"/>
                </a:cubicBezTo>
              </a:path>
              <a:path w="33959" h="21600" stroke="0" extrusionOk="0">
                <a:moveTo>
                  <a:pt x="33958" y="1727"/>
                </a:moveTo>
                <a:cubicBezTo>
                  <a:pt x="33058" y="12951"/>
                  <a:pt x="23687" y="21599"/>
                  <a:pt x="12428" y="21600"/>
                </a:cubicBezTo>
                <a:cubicBezTo>
                  <a:pt x="7979" y="21600"/>
                  <a:pt x="3638" y="20226"/>
                  <a:pt x="-1" y="17666"/>
                </a:cubicBezTo>
                <a:lnTo>
                  <a:pt x="12428" y="0"/>
                </a:lnTo>
                <a:close/>
              </a:path>
            </a:pathLst>
          </a:custGeom>
          <a:noFill/>
          <a:ln w="22225">
            <a:solidFill>
              <a:srgbClr val="FF0000"/>
            </a:solidFill>
            <a:round/>
            <a:headEnd/>
            <a:tailEnd type="stealth" w="med" len="med"/>
          </a:ln>
          <a:effectLst/>
        </p:spPr>
        <p:txBody>
          <a:bodyPr wrap="none" anchor="ctr"/>
          <a:lstStyle/>
          <a:p>
            <a:endParaRPr lang="en-US" sz="2000">
              <a:solidFill>
                <a:srgbClr val="00FFFF"/>
              </a:solidFill>
            </a:endParaRPr>
          </a:p>
        </p:txBody>
      </p:sp>
      <p:sp>
        <p:nvSpPr>
          <p:cNvPr id="80915" name="Text Box 3091"/>
          <p:cNvSpPr txBox="1">
            <a:spLocks noChangeArrowheads="1"/>
          </p:cNvSpPr>
          <p:nvPr/>
        </p:nvSpPr>
        <p:spPr bwMode="auto">
          <a:xfrm>
            <a:off x="6934200" y="5410200"/>
            <a:ext cx="1788631" cy="400110"/>
          </a:xfrm>
          <a:prstGeom prst="rect">
            <a:avLst/>
          </a:prstGeom>
          <a:noFill/>
          <a:ln w="9525">
            <a:noFill/>
            <a:miter lim="800000"/>
            <a:headEnd/>
            <a:tailEnd/>
          </a:ln>
          <a:effectLst/>
        </p:spPr>
        <p:txBody>
          <a:bodyPr wrap="none">
            <a:spAutoFit/>
          </a:bodyPr>
          <a:lstStyle/>
          <a:p>
            <a:r>
              <a:rPr lang="en-US" sz="2000">
                <a:solidFill>
                  <a:srgbClr val="00FFFF"/>
                </a:solidFill>
              </a:rPr>
              <a:t>Acetyl-Choline</a:t>
            </a:r>
            <a:endParaRPr lang="en-CA" sz="2000">
              <a:solidFill>
                <a:srgbClr val="00FFFF"/>
              </a:solidFill>
            </a:endParaRPr>
          </a:p>
        </p:txBody>
      </p:sp>
      <p:grpSp>
        <p:nvGrpSpPr>
          <p:cNvPr id="2" name="Group 3092"/>
          <p:cNvGrpSpPr>
            <a:grpSpLocks/>
          </p:cNvGrpSpPr>
          <p:nvPr/>
        </p:nvGrpSpPr>
        <p:grpSpPr bwMode="auto">
          <a:xfrm>
            <a:off x="1981200" y="4114800"/>
            <a:ext cx="633413" cy="531813"/>
            <a:chOff x="1240" y="2736"/>
            <a:chExt cx="399" cy="335"/>
          </a:xfrm>
        </p:grpSpPr>
        <p:sp>
          <p:nvSpPr>
            <p:cNvPr id="80917" name="AutoShape 3093"/>
            <p:cNvSpPr>
              <a:spLocks noChangeArrowheads="1"/>
            </p:cNvSpPr>
            <p:nvPr/>
          </p:nvSpPr>
          <p:spPr bwMode="auto">
            <a:xfrm rot="5674212">
              <a:off x="1368" y="2712"/>
              <a:ext cx="144" cy="384"/>
            </a:xfrm>
            <a:prstGeom prst="roundRect">
              <a:avLst>
                <a:gd name="adj" fmla="val 16667"/>
              </a:avLst>
            </a:prstGeom>
            <a:solidFill>
              <a:schemeClr val="bg1"/>
            </a:solidFill>
            <a:ln w="9525">
              <a:noFill/>
              <a:round/>
              <a:headEnd/>
              <a:tailEnd/>
            </a:ln>
            <a:effectLst/>
          </p:spPr>
          <p:txBody>
            <a:bodyPr wrap="none" anchor="ctr"/>
            <a:lstStyle/>
            <a:p>
              <a:endParaRPr lang="en-US" sz="2000">
                <a:solidFill>
                  <a:srgbClr val="00FFFF"/>
                </a:solidFill>
              </a:endParaRPr>
            </a:p>
          </p:txBody>
        </p:sp>
        <p:sp>
          <p:nvSpPr>
            <p:cNvPr id="80918" name="AutoShape 3094"/>
            <p:cNvSpPr>
              <a:spLocks noChangeArrowheads="1"/>
            </p:cNvSpPr>
            <p:nvPr/>
          </p:nvSpPr>
          <p:spPr bwMode="auto">
            <a:xfrm rot="5674212">
              <a:off x="1375" y="2616"/>
              <a:ext cx="144" cy="384"/>
            </a:xfrm>
            <a:prstGeom prst="roundRect">
              <a:avLst>
                <a:gd name="adj" fmla="val 16667"/>
              </a:avLst>
            </a:prstGeom>
            <a:solidFill>
              <a:srgbClr val="4D4D4D"/>
            </a:solidFill>
            <a:ln w="9525">
              <a:noFill/>
              <a:round/>
              <a:headEnd/>
              <a:tailEnd/>
            </a:ln>
            <a:effectLst/>
          </p:spPr>
          <p:txBody>
            <a:bodyPr wrap="none" anchor="ctr"/>
            <a:lstStyle/>
            <a:p>
              <a:endParaRPr lang="en-US" sz="2000">
                <a:solidFill>
                  <a:srgbClr val="00FFFF"/>
                </a:solidFill>
              </a:endParaRPr>
            </a:p>
          </p:txBody>
        </p:sp>
        <p:sp>
          <p:nvSpPr>
            <p:cNvPr id="80919" name="AutoShape 3095"/>
            <p:cNvSpPr>
              <a:spLocks noChangeArrowheads="1"/>
            </p:cNvSpPr>
            <p:nvPr/>
          </p:nvSpPr>
          <p:spPr bwMode="auto">
            <a:xfrm rot="5674212">
              <a:off x="1360" y="2807"/>
              <a:ext cx="144" cy="384"/>
            </a:xfrm>
            <a:prstGeom prst="roundRect">
              <a:avLst>
                <a:gd name="adj" fmla="val 16667"/>
              </a:avLst>
            </a:prstGeom>
            <a:solidFill>
              <a:srgbClr val="4D4D4D"/>
            </a:solidFill>
            <a:ln w="9525">
              <a:noFill/>
              <a:round/>
              <a:headEnd/>
              <a:tailEnd/>
            </a:ln>
            <a:effectLst/>
          </p:spPr>
          <p:txBody>
            <a:bodyPr wrap="none" anchor="ctr"/>
            <a:lstStyle/>
            <a:p>
              <a:endParaRPr lang="en-US" sz="2000">
                <a:solidFill>
                  <a:srgbClr val="00FFFF"/>
                </a:solidFill>
              </a:endParaRPr>
            </a:p>
          </p:txBody>
        </p:sp>
      </p:grpSp>
      <p:grpSp>
        <p:nvGrpSpPr>
          <p:cNvPr id="3" name="Group 3096"/>
          <p:cNvGrpSpPr>
            <a:grpSpLocks/>
          </p:cNvGrpSpPr>
          <p:nvPr/>
        </p:nvGrpSpPr>
        <p:grpSpPr bwMode="auto">
          <a:xfrm rot="-3765609">
            <a:off x="6961187" y="1651001"/>
            <a:ext cx="633413" cy="531812"/>
            <a:chOff x="1240" y="2736"/>
            <a:chExt cx="399" cy="335"/>
          </a:xfrm>
        </p:grpSpPr>
        <p:sp>
          <p:nvSpPr>
            <p:cNvPr id="80921" name="AutoShape 3097"/>
            <p:cNvSpPr>
              <a:spLocks noChangeArrowheads="1"/>
            </p:cNvSpPr>
            <p:nvPr/>
          </p:nvSpPr>
          <p:spPr bwMode="auto">
            <a:xfrm rot="5674212">
              <a:off x="1368" y="2712"/>
              <a:ext cx="144" cy="384"/>
            </a:xfrm>
            <a:prstGeom prst="roundRect">
              <a:avLst>
                <a:gd name="adj" fmla="val 16667"/>
              </a:avLst>
            </a:prstGeom>
            <a:solidFill>
              <a:schemeClr val="bg1"/>
            </a:solidFill>
            <a:ln w="9525">
              <a:noFill/>
              <a:round/>
              <a:headEnd/>
              <a:tailEnd/>
            </a:ln>
            <a:effectLst/>
          </p:spPr>
          <p:txBody>
            <a:bodyPr wrap="none" anchor="ctr"/>
            <a:lstStyle/>
            <a:p>
              <a:endParaRPr lang="en-US" sz="2000">
                <a:solidFill>
                  <a:srgbClr val="00FFFF"/>
                </a:solidFill>
              </a:endParaRPr>
            </a:p>
          </p:txBody>
        </p:sp>
        <p:sp>
          <p:nvSpPr>
            <p:cNvPr id="80922" name="AutoShape 3098"/>
            <p:cNvSpPr>
              <a:spLocks noChangeArrowheads="1"/>
            </p:cNvSpPr>
            <p:nvPr/>
          </p:nvSpPr>
          <p:spPr bwMode="auto">
            <a:xfrm rot="5674212">
              <a:off x="1375" y="2616"/>
              <a:ext cx="144" cy="384"/>
            </a:xfrm>
            <a:prstGeom prst="roundRect">
              <a:avLst>
                <a:gd name="adj" fmla="val 16667"/>
              </a:avLst>
            </a:prstGeom>
            <a:solidFill>
              <a:srgbClr val="4D4D4D"/>
            </a:solidFill>
            <a:ln w="9525">
              <a:noFill/>
              <a:round/>
              <a:headEnd/>
              <a:tailEnd/>
            </a:ln>
            <a:effectLst/>
          </p:spPr>
          <p:txBody>
            <a:bodyPr wrap="none" anchor="ctr"/>
            <a:lstStyle/>
            <a:p>
              <a:endParaRPr lang="en-US" sz="2000">
                <a:solidFill>
                  <a:srgbClr val="00FFFF"/>
                </a:solidFill>
              </a:endParaRPr>
            </a:p>
          </p:txBody>
        </p:sp>
        <p:sp>
          <p:nvSpPr>
            <p:cNvPr id="80923" name="AutoShape 3099"/>
            <p:cNvSpPr>
              <a:spLocks noChangeArrowheads="1"/>
            </p:cNvSpPr>
            <p:nvPr/>
          </p:nvSpPr>
          <p:spPr bwMode="auto">
            <a:xfrm rot="5674212">
              <a:off x="1360" y="2807"/>
              <a:ext cx="144" cy="384"/>
            </a:xfrm>
            <a:prstGeom prst="roundRect">
              <a:avLst>
                <a:gd name="adj" fmla="val 16667"/>
              </a:avLst>
            </a:prstGeom>
            <a:solidFill>
              <a:srgbClr val="4D4D4D"/>
            </a:solidFill>
            <a:ln w="9525">
              <a:noFill/>
              <a:round/>
              <a:headEnd/>
              <a:tailEnd/>
            </a:ln>
            <a:effectLst/>
          </p:spPr>
          <p:txBody>
            <a:bodyPr wrap="none" anchor="ctr"/>
            <a:lstStyle/>
            <a:p>
              <a:endParaRPr lang="en-US" sz="2000">
                <a:solidFill>
                  <a:srgbClr val="00FFFF"/>
                </a:solidFill>
              </a:endParaRPr>
            </a:p>
          </p:txBody>
        </p:sp>
      </p:grpSp>
      <p:sp>
        <p:nvSpPr>
          <p:cNvPr id="80924" name="Arc 3100"/>
          <p:cNvSpPr>
            <a:spLocks/>
          </p:cNvSpPr>
          <p:nvPr/>
        </p:nvSpPr>
        <p:spPr bwMode="auto">
          <a:xfrm>
            <a:off x="6248400" y="1371600"/>
            <a:ext cx="1143000" cy="1066800"/>
          </a:xfrm>
          <a:custGeom>
            <a:avLst/>
            <a:gdLst>
              <a:gd name="G0" fmla="+- 0 0 0"/>
              <a:gd name="G1" fmla="+- 3233 0 0"/>
              <a:gd name="G2" fmla="+- 21600 0 0"/>
              <a:gd name="T0" fmla="*/ 21357 w 21600"/>
              <a:gd name="T1" fmla="*/ 0 h 24348"/>
              <a:gd name="T2" fmla="*/ 4552 w 21600"/>
              <a:gd name="T3" fmla="*/ 24348 h 24348"/>
              <a:gd name="T4" fmla="*/ 0 w 21600"/>
              <a:gd name="T5" fmla="*/ 3233 h 24348"/>
            </a:gdLst>
            <a:ahLst/>
            <a:cxnLst>
              <a:cxn ang="0">
                <a:pos x="T0" y="T1"/>
              </a:cxn>
              <a:cxn ang="0">
                <a:pos x="T2" y="T3"/>
              </a:cxn>
              <a:cxn ang="0">
                <a:pos x="T4" y="T5"/>
              </a:cxn>
            </a:cxnLst>
            <a:rect l="0" t="0" r="r" b="b"/>
            <a:pathLst>
              <a:path w="21600" h="24348" fill="none" extrusionOk="0">
                <a:moveTo>
                  <a:pt x="21356" y="0"/>
                </a:moveTo>
                <a:cubicBezTo>
                  <a:pt x="21518" y="1070"/>
                  <a:pt x="21600" y="2150"/>
                  <a:pt x="21600" y="3233"/>
                </a:cubicBezTo>
                <a:cubicBezTo>
                  <a:pt x="21600" y="13408"/>
                  <a:pt x="14498" y="22203"/>
                  <a:pt x="4551" y="24347"/>
                </a:cubicBezTo>
              </a:path>
              <a:path w="21600" h="24348" stroke="0" extrusionOk="0">
                <a:moveTo>
                  <a:pt x="21356" y="0"/>
                </a:moveTo>
                <a:cubicBezTo>
                  <a:pt x="21518" y="1070"/>
                  <a:pt x="21600" y="2150"/>
                  <a:pt x="21600" y="3233"/>
                </a:cubicBezTo>
                <a:cubicBezTo>
                  <a:pt x="21600" y="13408"/>
                  <a:pt x="14498" y="22203"/>
                  <a:pt x="4551" y="24347"/>
                </a:cubicBezTo>
                <a:lnTo>
                  <a:pt x="0" y="3233"/>
                </a:lnTo>
                <a:close/>
              </a:path>
            </a:pathLst>
          </a:custGeom>
          <a:noFill/>
          <a:ln w="22225">
            <a:solidFill>
              <a:schemeClr val="accent2"/>
            </a:solidFill>
            <a:round/>
            <a:headEnd/>
            <a:tailEnd type="stealth" w="med" len="med"/>
          </a:ln>
          <a:effectLst/>
        </p:spPr>
        <p:txBody>
          <a:bodyPr wrap="none" anchor="ctr"/>
          <a:lstStyle/>
          <a:p>
            <a:endParaRPr lang="en-US" sz="2000">
              <a:solidFill>
                <a:srgbClr val="00FFFF"/>
              </a:solidFill>
            </a:endParaRPr>
          </a:p>
        </p:txBody>
      </p:sp>
      <p:sp>
        <p:nvSpPr>
          <p:cNvPr id="80925" name="Arc 3101"/>
          <p:cNvSpPr>
            <a:spLocks/>
          </p:cNvSpPr>
          <p:nvPr/>
        </p:nvSpPr>
        <p:spPr bwMode="auto">
          <a:xfrm rot="5400000" flipH="1">
            <a:off x="6929437" y="1681163"/>
            <a:ext cx="1076325" cy="914400"/>
          </a:xfrm>
          <a:custGeom>
            <a:avLst/>
            <a:gdLst>
              <a:gd name="G0" fmla="+- 11 0 0"/>
              <a:gd name="G1" fmla="+- 3233 0 0"/>
              <a:gd name="G2" fmla="+- 21600 0 0"/>
              <a:gd name="T0" fmla="*/ 21368 w 21611"/>
              <a:gd name="T1" fmla="*/ 0 h 24833"/>
              <a:gd name="T2" fmla="*/ 0 w 21611"/>
              <a:gd name="T3" fmla="*/ 24833 h 24833"/>
              <a:gd name="T4" fmla="*/ 11 w 21611"/>
              <a:gd name="T5" fmla="*/ 3233 h 24833"/>
            </a:gdLst>
            <a:ahLst/>
            <a:cxnLst>
              <a:cxn ang="0">
                <a:pos x="T0" y="T1"/>
              </a:cxn>
              <a:cxn ang="0">
                <a:pos x="T2" y="T3"/>
              </a:cxn>
              <a:cxn ang="0">
                <a:pos x="T4" y="T5"/>
              </a:cxn>
            </a:cxnLst>
            <a:rect l="0" t="0" r="r" b="b"/>
            <a:pathLst>
              <a:path w="21611" h="24833" fill="none" extrusionOk="0">
                <a:moveTo>
                  <a:pt x="21367" y="0"/>
                </a:moveTo>
                <a:cubicBezTo>
                  <a:pt x="21529" y="1070"/>
                  <a:pt x="21611" y="2150"/>
                  <a:pt x="21611" y="3233"/>
                </a:cubicBezTo>
                <a:cubicBezTo>
                  <a:pt x="21611" y="15162"/>
                  <a:pt x="11940" y="24833"/>
                  <a:pt x="11" y="24833"/>
                </a:cubicBezTo>
                <a:cubicBezTo>
                  <a:pt x="7" y="24833"/>
                  <a:pt x="3" y="24832"/>
                  <a:pt x="0" y="24832"/>
                </a:cubicBezTo>
              </a:path>
              <a:path w="21611" h="24833" stroke="0" extrusionOk="0">
                <a:moveTo>
                  <a:pt x="21367" y="0"/>
                </a:moveTo>
                <a:cubicBezTo>
                  <a:pt x="21529" y="1070"/>
                  <a:pt x="21611" y="2150"/>
                  <a:pt x="21611" y="3233"/>
                </a:cubicBezTo>
                <a:cubicBezTo>
                  <a:pt x="21611" y="15162"/>
                  <a:pt x="11940" y="24833"/>
                  <a:pt x="11" y="24833"/>
                </a:cubicBezTo>
                <a:cubicBezTo>
                  <a:pt x="7" y="24833"/>
                  <a:pt x="3" y="24832"/>
                  <a:pt x="0" y="24832"/>
                </a:cubicBezTo>
                <a:lnTo>
                  <a:pt x="11" y="3233"/>
                </a:lnTo>
                <a:close/>
              </a:path>
            </a:pathLst>
          </a:custGeom>
          <a:noFill/>
          <a:ln w="22225">
            <a:solidFill>
              <a:schemeClr val="tx1"/>
            </a:solidFill>
            <a:round/>
            <a:headEnd/>
            <a:tailEnd type="stealth" w="med" len="med"/>
          </a:ln>
          <a:effectLst/>
        </p:spPr>
        <p:txBody>
          <a:bodyPr wrap="none" anchor="ctr"/>
          <a:lstStyle/>
          <a:p>
            <a:endParaRPr lang="en-US" sz="2000">
              <a:solidFill>
                <a:srgbClr val="00FFFF"/>
              </a:solidFill>
            </a:endParaRPr>
          </a:p>
        </p:txBody>
      </p:sp>
      <p:sp>
        <p:nvSpPr>
          <p:cNvPr id="80926" name="Arc 3102"/>
          <p:cNvSpPr>
            <a:spLocks/>
          </p:cNvSpPr>
          <p:nvPr/>
        </p:nvSpPr>
        <p:spPr bwMode="auto">
          <a:xfrm rot="-5400000">
            <a:off x="1465262" y="2725738"/>
            <a:ext cx="1063625" cy="793750"/>
          </a:xfrm>
          <a:custGeom>
            <a:avLst/>
            <a:gdLst>
              <a:gd name="G0" fmla="+- 5237 0 0"/>
              <a:gd name="G1" fmla="+- 0 0 0"/>
              <a:gd name="G2" fmla="+- 21600 0 0"/>
              <a:gd name="T0" fmla="*/ 23594 w 23594"/>
              <a:gd name="T1" fmla="*/ 11384 h 21600"/>
              <a:gd name="T2" fmla="*/ 0 w 23594"/>
              <a:gd name="T3" fmla="*/ 20955 h 21600"/>
              <a:gd name="T4" fmla="*/ 5237 w 23594"/>
              <a:gd name="T5" fmla="*/ 0 h 21600"/>
            </a:gdLst>
            <a:ahLst/>
            <a:cxnLst>
              <a:cxn ang="0">
                <a:pos x="T0" y="T1"/>
              </a:cxn>
              <a:cxn ang="0">
                <a:pos x="T2" y="T3"/>
              </a:cxn>
              <a:cxn ang="0">
                <a:pos x="T4" y="T5"/>
              </a:cxn>
            </a:cxnLst>
            <a:rect l="0" t="0" r="r" b="b"/>
            <a:pathLst>
              <a:path w="23594" h="21600" fill="none" extrusionOk="0">
                <a:moveTo>
                  <a:pt x="23593" y="11383"/>
                </a:moveTo>
                <a:cubicBezTo>
                  <a:pt x="19654" y="17735"/>
                  <a:pt x="12711" y="21599"/>
                  <a:pt x="5237" y="21600"/>
                </a:cubicBezTo>
                <a:cubicBezTo>
                  <a:pt x="3471" y="21600"/>
                  <a:pt x="1712" y="21383"/>
                  <a:pt x="-1" y="20955"/>
                </a:cubicBezTo>
              </a:path>
              <a:path w="23594" h="21600" stroke="0" extrusionOk="0">
                <a:moveTo>
                  <a:pt x="23593" y="11383"/>
                </a:moveTo>
                <a:cubicBezTo>
                  <a:pt x="19654" y="17735"/>
                  <a:pt x="12711" y="21599"/>
                  <a:pt x="5237" y="21600"/>
                </a:cubicBezTo>
                <a:cubicBezTo>
                  <a:pt x="3471" y="21600"/>
                  <a:pt x="1712" y="21383"/>
                  <a:pt x="-1" y="20955"/>
                </a:cubicBezTo>
                <a:lnTo>
                  <a:pt x="5237" y="0"/>
                </a:lnTo>
                <a:close/>
              </a:path>
            </a:pathLst>
          </a:custGeom>
          <a:noFill/>
          <a:ln w="19050">
            <a:solidFill>
              <a:srgbClr val="FF0000"/>
            </a:solidFill>
            <a:round/>
            <a:headEnd/>
            <a:tailEnd type="stealth" w="med" len="med"/>
          </a:ln>
          <a:effectLst/>
        </p:spPr>
        <p:txBody>
          <a:bodyPr wrap="none" anchor="ctr"/>
          <a:lstStyle/>
          <a:p>
            <a:endParaRPr lang="en-US" sz="2000">
              <a:solidFill>
                <a:srgbClr val="00FFFF"/>
              </a:solidFill>
            </a:endParaRPr>
          </a:p>
        </p:txBody>
      </p:sp>
      <p:sp>
        <p:nvSpPr>
          <p:cNvPr id="80927" name="Text Box 3103"/>
          <p:cNvSpPr txBox="1">
            <a:spLocks noChangeArrowheads="1"/>
          </p:cNvSpPr>
          <p:nvPr/>
        </p:nvSpPr>
        <p:spPr bwMode="auto">
          <a:xfrm>
            <a:off x="533400" y="4114800"/>
            <a:ext cx="856325" cy="400110"/>
          </a:xfrm>
          <a:prstGeom prst="rect">
            <a:avLst/>
          </a:prstGeom>
          <a:noFill/>
          <a:ln w="9525">
            <a:noFill/>
            <a:miter lim="800000"/>
            <a:headEnd/>
            <a:tailEnd/>
          </a:ln>
          <a:effectLst/>
        </p:spPr>
        <p:txBody>
          <a:bodyPr wrap="none">
            <a:spAutoFit/>
          </a:bodyPr>
          <a:lstStyle/>
          <a:p>
            <a:r>
              <a:rPr lang="en-US" sz="2000">
                <a:solidFill>
                  <a:srgbClr val="00FFFF"/>
                </a:solidFill>
              </a:rPr>
              <a:t>Ca </a:t>
            </a:r>
            <a:r>
              <a:rPr lang="en-US" sz="2000" baseline="30000">
                <a:solidFill>
                  <a:srgbClr val="00FFFF"/>
                </a:solidFill>
              </a:rPr>
              <a:t>+ +</a:t>
            </a:r>
            <a:endParaRPr lang="en-CA" sz="2000" baseline="30000">
              <a:solidFill>
                <a:srgbClr val="00FFFF"/>
              </a:solidFill>
            </a:endParaRPr>
          </a:p>
        </p:txBody>
      </p:sp>
      <p:sp>
        <p:nvSpPr>
          <p:cNvPr id="80928" name="Line 3104"/>
          <p:cNvSpPr>
            <a:spLocks noChangeShapeType="1"/>
          </p:cNvSpPr>
          <p:nvPr/>
        </p:nvSpPr>
        <p:spPr bwMode="auto">
          <a:xfrm rot="-1947042">
            <a:off x="1822450" y="4017963"/>
            <a:ext cx="990600" cy="762000"/>
          </a:xfrm>
          <a:prstGeom prst="line">
            <a:avLst/>
          </a:prstGeom>
          <a:noFill/>
          <a:ln w="19050">
            <a:solidFill>
              <a:srgbClr val="FF0000"/>
            </a:solidFill>
            <a:round/>
            <a:headEnd/>
            <a:tailEnd type="triangle" w="med" len="med"/>
          </a:ln>
          <a:effectLst/>
        </p:spPr>
        <p:txBody>
          <a:bodyPr/>
          <a:lstStyle/>
          <a:p>
            <a:endParaRPr lang="en-US" sz="2000">
              <a:solidFill>
                <a:srgbClr val="00FFFF"/>
              </a:solidFill>
            </a:endParaRPr>
          </a:p>
        </p:txBody>
      </p:sp>
      <p:sp>
        <p:nvSpPr>
          <p:cNvPr id="80929" name="Text Box 3105"/>
          <p:cNvSpPr txBox="1">
            <a:spLocks noChangeArrowheads="1"/>
          </p:cNvSpPr>
          <p:nvPr/>
        </p:nvSpPr>
        <p:spPr bwMode="auto">
          <a:xfrm>
            <a:off x="2971800" y="4267200"/>
            <a:ext cx="856325" cy="400110"/>
          </a:xfrm>
          <a:prstGeom prst="rect">
            <a:avLst/>
          </a:prstGeom>
          <a:noFill/>
          <a:ln w="9525">
            <a:noFill/>
            <a:miter lim="800000"/>
            <a:headEnd/>
            <a:tailEnd/>
          </a:ln>
          <a:effectLst/>
        </p:spPr>
        <p:txBody>
          <a:bodyPr wrap="none">
            <a:spAutoFit/>
          </a:bodyPr>
          <a:lstStyle/>
          <a:p>
            <a:r>
              <a:rPr lang="en-US" sz="2000">
                <a:solidFill>
                  <a:srgbClr val="00FFFF"/>
                </a:solidFill>
              </a:rPr>
              <a:t>Ca </a:t>
            </a:r>
            <a:r>
              <a:rPr lang="en-US" sz="2000" baseline="30000">
                <a:solidFill>
                  <a:srgbClr val="00FFFF"/>
                </a:solidFill>
              </a:rPr>
              <a:t>+ +</a:t>
            </a:r>
            <a:endParaRPr lang="en-CA" sz="2000" baseline="30000">
              <a:solidFill>
                <a:srgbClr val="00FFFF"/>
              </a:solidFill>
            </a:endParaRPr>
          </a:p>
        </p:txBody>
      </p:sp>
      <p:sp>
        <p:nvSpPr>
          <p:cNvPr id="80930" name="Arc 3106"/>
          <p:cNvSpPr>
            <a:spLocks/>
          </p:cNvSpPr>
          <p:nvPr/>
        </p:nvSpPr>
        <p:spPr bwMode="auto">
          <a:xfrm flipH="1">
            <a:off x="3429000" y="4876800"/>
            <a:ext cx="1600200" cy="685800"/>
          </a:xfrm>
          <a:custGeom>
            <a:avLst/>
            <a:gdLst>
              <a:gd name="G0" fmla="+- 12428 0 0"/>
              <a:gd name="G1" fmla="+- 0 0 0"/>
              <a:gd name="G2" fmla="+- 21600 0 0"/>
              <a:gd name="T0" fmla="*/ 33959 w 33959"/>
              <a:gd name="T1" fmla="*/ 1728 h 21600"/>
              <a:gd name="T2" fmla="*/ 0 w 33959"/>
              <a:gd name="T3" fmla="*/ 17666 h 21600"/>
              <a:gd name="T4" fmla="*/ 12428 w 33959"/>
              <a:gd name="T5" fmla="*/ 0 h 21600"/>
            </a:gdLst>
            <a:ahLst/>
            <a:cxnLst>
              <a:cxn ang="0">
                <a:pos x="T0" y="T1"/>
              </a:cxn>
              <a:cxn ang="0">
                <a:pos x="T2" y="T3"/>
              </a:cxn>
              <a:cxn ang="0">
                <a:pos x="T4" y="T5"/>
              </a:cxn>
            </a:cxnLst>
            <a:rect l="0" t="0" r="r" b="b"/>
            <a:pathLst>
              <a:path w="33959" h="21600" fill="none" extrusionOk="0">
                <a:moveTo>
                  <a:pt x="33958" y="1727"/>
                </a:moveTo>
                <a:cubicBezTo>
                  <a:pt x="33058" y="12951"/>
                  <a:pt x="23687" y="21599"/>
                  <a:pt x="12428" y="21600"/>
                </a:cubicBezTo>
                <a:cubicBezTo>
                  <a:pt x="7979" y="21600"/>
                  <a:pt x="3638" y="20226"/>
                  <a:pt x="-1" y="17666"/>
                </a:cubicBezTo>
              </a:path>
              <a:path w="33959" h="21600" stroke="0" extrusionOk="0">
                <a:moveTo>
                  <a:pt x="33958" y="1727"/>
                </a:moveTo>
                <a:cubicBezTo>
                  <a:pt x="33058" y="12951"/>
                  <a:pt x="23687" y="21599"/>
                  <a:pt x="12428" y="21600"/>
                </a:cubicBezTo>
                <a:cubicBezTo>
                  <a:pt x="7979" y="21600"/>
                  <a:pt x="3638" y="20226"/>
                  <a:pt x="-1" y="17666"/>
                </a:cubicBezTo>
                <a:lnTo>
                  <a:pt x="12428" y="0"/>
                </a:lnTo>
                <a:close/>
              </a:path>
            </a:pathLst>
          </a:custGeom>
          <a:noFill/>
          <a:ln w="22225">
            <a:solidFill>
              <a:srgbClr val="FF0000"/>
            </a:solidFill>
            <a:round/>
            <a:headEnd/>
            <a:tailEnd type="stealth" w="med" len="med"/>
          </a:ln>
          <a:effectLst/>
        </p:spPr>
        <p:txBody>
          <a:bodyPr wrap="none" anchor="ctr"/>
          <a:lstStyle/>
          <a:p>
            <a:endParaRPr lang="en-US" sz="2000">
              <a:solidFill>
                <a:srgbClr val="00FFFF"/>
              </a:solidFill>
            </a:endParaRPr>
          </a:p>
        </p:txBody>
      </p:sp>
      <p:sp>
        <p:nvSpPr>
          <p:cNvPr id="80931" name="AutoShape 3107"/>
          <p:cNvSpPr>
            <a:spLocks noChangeArrowheads="1"/>
          </p:cNvSpPr>
          <p:nvPr/>
        </p:nvSpPr>
        <p:spPr bwMode="auto">
          <a:xfrm>
            <a:off x="4191000" y="2819400"/>
            <a:ext cx="282575" cy="365125"/>
          </a:xfrm>
          <a:prstGeom prst="triangle">
            <a:avLst>
              <a:gd name="adj" fmla="val 50000"/>
            </a:avLst>
          </a:prstGeom>
          <a:solidFill>
            <a:schemeClr val="accent1"/>
          </a:solidFill>
          <a:ln w="19050">
            <a:noFill/>
            <a:miter lim="800000"/>
            <a:headEnd/>
            <a:tailEnd/>
          </a:ln>
          <a:effectLst/>
        </p:spPr>
        <p:txBody>
          <a:bodyPr wrap="none" anchor="ctr"/>
          <a:lstStyle/>
          <a:p>
            <a:endParaRPr lang="en-US" sz="2000">
              <a:solidFill>
                <a:srgbClr val="00FFFF"/>
              </a:solidFill>
            </a:endParaRPr>
          </a:p>
        </p:txBody>
      </p:sp>
      <p:grpSp>
        <p:nvGrpSpPr>
          <p:cNvPr id="4" name="Group 3108"/>
          <p:cNvGrpSpPr>
            <a:grpSpLocks/>
          </p:cNvGrpSpPr>
          <p:nvPr/>
        </p:nvGrpSpPr>
        <p:grpSpPr bwMode="auto">
          <a:xfrm>
            <a:off x="5029200" y="3429000"/>
            <a:ext cx="482600" cy="581025"/>
            <a:chOff x="3168" y="2160"/>
            <a:chExt cx="304" cy="366"/>
          </a:xfrm>
        </p:grpSpPr>
        <p:sp>
          <p:nvSpPr>
            <p:cNvPr id="80933" name="AutoShape 3109"/>
            <p:cNvSpPr>
              <a:spLocks noChangeAspect="1" noChangeArrowheads="1"/>
            </p:cNvSpPr>
            <p:nvPr/>
          </p:nvSpPr>
          <p:spPr bwMode="auto">
            <a:xfrm flipV="1">
              <a:off x="3168" y="2352"/>
              <a:ext cx="304" cy="17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000FF"/>
            </a:solidFill>
            <a:ln w="19050">
              <a:noFill/>
              <a:miter lim="800000"/>
              <a:headEnd/>
              <a:tailEnd/>
            </a:ln>
            <a:effectLst/>
          </p:spPr>
          <p:txBody>
            <a:bodyPr wrap="none" anchor="ctr"/>
            <a:lstStyle/>
            <a:p>
              <a:endParaRPr lang="en-US" sz="2000">
                <a:solidFill>
                  <a:srgbClr val="00FFFF"/>
                </a:solidFill>
              </a:endParaRPr>
            </a:p>
          </p:txBody>
        </p:sp>
        <p:sp>
          <p:nvSpPr>
            <p:cNvPr id="80934" name="AutoShape 3110"/>
            <p:cNvSpPr>
              <a:spLocks noChangeAspect="1" noChangeArrowheads="1"/>
            </p:cNvSpPr>
            <p:nvPr/>
          </p:nvSpPr>
          <p:spPr bwMode="auto">
            <a:xfrm>
              <a:off x="3249" y="2160"/>
              <a:ext cx="143" cy="185"/>
            </a:xfrm>
            <a:prstGeom prst="triangle">
              <a:avLst>
                <a:gd name="adj" fmla="val 50000"/>
              </a:avLst>
            </a:prstGeom>
            <a:solidFill>
              <a:schemeClr val="accent1"/>
            </a:solidFill>
            <a:ln w="19050">
              <a:noFill/>
              <a:miter lim="800000"/>
              <a:headEnd/>
              <a:tailEnd/>
            </a:ln>
            <a:effectLst/>
          </p:spPr>
          <p:txBody>
            <a:bodyPr wrap="none" anchor="ctr"/>
            <a:lstStyle/>
            <a:p>
              <a:endParaRPr lang="en-US" sz="2000">
                <a:solidFill>
                  <a:srgbClr val="00FFFF"/>
                </a:solidFill>
              </a:endParaRPr>
            </a:p>
          </p:txBody>
        </p:sp>
      </p:grpSp>
      <p:sp>
        <p:nvSpPr>
          <p:cNvPr id="80935" name="AutoShape 3111"/>
          <p:cNvSpPr>
            <a:spLocks noChangeAspect="1" noChangeArrowheads="1"/>
          </p:cNvSpPr>
          <p:nvPr/>
        </p:nvSpPr>
        <p:spPr bwMode="auto">
          <a:xfrm flipV="1">
            <a:off x="7620000" y="685800"/>
            <a:ext cx="482600" cy="276225"/>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000FF"/>
          </a:solidFill>
          <a:ln w="19050">
            <a:noFill/>
            <a:miter lim="800000"/>
            <a:headEnd/>
            <a:tailEnd/>
          </a:ln>
          <a:effectLst/>
        </p:spPr>
        <p:txBody>
          <a:bodyPr wrap="none" anchor="ctr"/>
          <a:lstStyle/>
          <a:p>
            <a:endParaRPr lang="en-US" sz="2000">
              <a:solidFill>
                <a:srgbClr val="00FFFF"/>
              </a:solidFill>
            </a:endParaRPr>
          </a:p>
        </p:txBody>
      </p:sp>
      <p:grpSp>
        <p:nvGrpSpPr>
          <p:cNvPr id="5" name="Group 3112"/>
          <p:cNvGrpSpPr>
            <a:grpSpLocks/>
          </p:cNvGrpSpPr>
          <p:nvPr/>
        </p:nvGrpSpPr>
        <p:grpSpPr bwMode="auto">
          <a:xfrm>
            <a:off x="4191000" y="4572000"/>
            <a:ext cx="482600" cy="581025"/>
            <a:chOff x="3168" y="2160"/>
            <a:chExt cx="304" cy="366"/>
          </a:xfrm>
        </p:grpSpPr>
        <p:sp>
          <p:nvSpPr>
            <p:cNvPr id="80937" name="AutoShape 3113"/>
            <p:cNvSpPr>
              <a:spLocks noChangeAspect="1" noChangeArrowheads="1"/>
            </p:cNvSpPr>
            <p:nvPr/>
          </p:nvSpPr>
          <p:spPr bwMode="auto">
            <a:xfrm flipV="1">
              <a:off x="3168" y="2352"/>
              <a:ext cx="304" cy="17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000FF"/>
            </a:solidFill>
            <a:ln w="19050">
              <a:noFill/>
              <a:miter lim="800000"/>
              <a:headEnd/>
              <a:tailEnd/>
            </a:ln>
            <a:effectLst/>
          </p:spPr>
          <p:txBody>
            <a:bodyPr wrap="none" anchor="ctr"/>
            <a:lstStyle/>
            <a:p>
              <a:endParaRPr lang="en-US" sz="2000">
                <a:solidFill>
                  <a:srgbClr val="00FFFF"/>
                </a:solidFill>
              </a:endParaRPr>
            </a:p>
          </p:txBody>
        </p:sp>
        <p:sp>
          <p:nvSpPr>
            <p:cNvPr id="80938" name="AutoShape 3114"/>
            <p:cNvSpPr>
              <a:spLocks noChangeAspect="1" noChangeArrowheads="1"/>
            </p:cNvSpPr>
            <p:nvPr/>
          </p:nvSpPr>
          <p:spPr bwMode="auto">
            <a:xfrm>
              <a:off x="3249" y="2160"/>
              <a:ext cx="143" cy="185"/>
            </a:xfrm>
            <a:prstGeom prst="triangle">
              <a:avLst>
                <a:gd name="adj" fmla="val 50000"/>
              </a:avLst>
            </a:prstGeom>
            <a:solidFill>
              <a:schemeClr val="accent1"/>
            </a:solidFill>
            <a:ln w="19050">
              <a:noFill/>
              <a:miter lim="800000"/>
              <a:headEnd/>
              <a:tailEnd/>
            </a:ln>
            <a:effectLst/>
          </p:spPr>
          <p:txBody>
            <a:bodyPr wrap="none" anchor="ctr"/>
            <a:lstStyle/>
            <a:p>
              <a:endParaRPr lang="en-US" sz="2000">
                <a:solidFill>
                  <a:srgbClr val="00FFFF"/>
                </a:solidFill>
              </a:endParaRPr>
            </a:p>
          </p:txBody>
        </p:sp>
      </p:grpSp>
      <p:grpSp>
        <p:nvGrpSpPr>
          <p:cNvPr id="6" name="Group 3115"/>
          <p:cNvGrpSpPr>
            <a:grpSpLocks/>
          </p:cNvGrpSpPr>
          <p:nvPr/>
        </p:nvGrpSpPr>
        <p:grpSpPr bwMode="auto">
          <a:xfrm>
            <a:off x="7696200" y="5867400"/>
            <a:ext cx="482600" cy="581025"/>
            <a:chOff x="3168" y="2160"/>
            <a:chExt cx="304" cy="366"/>
          </a:xfrm>
        </p:grpSpPr>
        <p:sp>
          <p:nvSpPr>
            <p:cNvPr id="80940" name="AutoShape 3116"/>
            <p:cNvSpPr>
              <a:spLocks noChangeAspect="1" noChangeArrowheads="1"/>
            </p:cNvSpPr>
            <p:nvPr/>
          </p:nvSpPr>
          <p:spPr bwMode="auto">
            <a:xfrm flipV="1">
              <a:off x="3168" y="2352"/>
              <a:ext cx="304" cy="17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000FF"/>
            </a:solidFill>
            <a:ln w="19050">
              <a:noFill/>
              <a:miter lim="800000"/>
              <a:headEnd/>
              <a:tailEnd/>
            </a:ln>
            <a:effectLst/>
          </p:spPr>
          <p:txBody>
            <a:bodyPr wrap="none" anchor="ctr"/>
            <a:lstStyle/>
            <a:p>
              <a:endParaRPr lang="en-US" sz="2000">
                <a:solidFill>
                  <a:srgbClr val="00FFFF"/>
                </a:solidFill>
              </a:endParaRPr>
            </a:p>
          </p:txBody>
        </p:sp>
        <p:sp>
          <p:nvSpPr>
            <p:cNvPr id="80941" name="AutoShape 3117"/>
            <p:cNvSpPr>
              <a:spLocks noChangeAspect="1" noChangeArrowheads="1"/>
            </p:cNvSpPr>
            <p:nvPr/>
          </p:nvSpPr>
          <p:spPr bwMode="auto">
            <a:xfrm>
              <a:off x="3249" y="2160"/>
              <a:ext cx="143" cy="185"/>
            </a:xfrm>
            <a:prstGeom prst="triangle">
              <a:avLst>
                <a:gd name="adj" fmla="val 50000"/>
              </a:avLst>
            </a:prstGeom>
            <a:solidFill>
              <a:schemeClr val="accent1"/>
            </a:solidFill>
            <a:ln w="19050">
              <a:noFill/>
              <a:miter lim="800000"/>
              <a:headEnd/>
              <a:tailEnd/>
            </a:ln>
            <a:effectLst/>
          </p:spPr>
          <p:txBody>
            <a:bodyPr wrap="none" anchor="ctr"/>
            <a:lstStyle/>
            <a:p>
              <a:endParaRPr lang="en-US" sz="2000">
                <a:solidFill>
                  <a:srgbClr val="00FFFF"/>
                </a:solidFill>
              </a:endParaRPr>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2" name="Oval 1028"/>
          <p:cNvSpPr>
            <a:spLocks noChangeArrowheads="1"/>
          </p:cNvSpPr>
          <p:nvPr/>
        </p:nvSpPr>
        <p:spPr bwMode="auto">
          <a:xfrm>
            <a:off x="7753350" y="2373313"/>
            <a:ext cx="381000" cy="276225"/>
          </a:xfrm>
          <a:prstGeom prst="ellipse">
            <a:avLst/>
          </a:prstGeom>
          <a:noFill/>
          <a:ln w="12700">
            <a:solidFill>
              <a:srgbClr val="FF0000"/>
            </a:solidFill>
            <a:round/>
            <a:headEnd/>
            <a:tailEnd/>
          </a:ln>
          <a:effectLst/>
        </p:spPr>
        <p:txBody>
          <a:bodyPr wrap="none" anchor="ctr"/>
          <a:lstStyle/>
          <a:p>
            <a:endParaRPr lang="en-US">
              <a:solidFill>
                <a:srgbClr val="00FFFF"/>
              </a:solidFill>
            </a:endParaRPr>
          </a:p>
        </p:txBody>
      </p:sp>
      <p:sp>
        <p:nvSpPr>
          <p:cNvPr id="130053" name="Rectangle 1029"/>
          <p:cNvSpPr>
            <a:spLocks noChangeArrowheads="1"/>
          </p:cNvSpPr>
          <p:nvPr/>
        </p:nvSpPr>
        <p:spPr bwMode="auto">
          <a:xfrm>
            <a:off x="6057900" y="3173413"/>
            <a:ext cx="2671763" cy="887412"/>
          </a:xfrm>
          <a:prstGeom prst="rect">
            <a:avLst/>
          </a:prstGeom>
          <a:solidFill>
            <a:srgbClr val="DDDDDD"/>
          </a:solidFill>
          <a:ln w="12700">
            <a:solidFill>
              <a:schemeClr val="tx1"/>
            </a:solidFill>
            <a:miter lim="800000"/>
            <a:headEnd/>
            <a:tailEnd/>
          </a:ln>
          <a:effectLst/>
        </p:spPr>
        <p:txBody>
          <a:bodyPr wrap="none" anchor="ctr"/>
          <a:lstStyle/>
          <a:p>
            <a:endParaRPr lang="en-US">
              <a:solidFill>
                <a:srgbClr val="00FFFF"/>
              </a:solidFill>
            </a:endParaRPr>
          </a:p>
        </p:txBody>
      </p:sp>
      <p:sp>
        <p:nvSpPr>
          <p:cNvPr id="130054" name="Freeform 1030"/>
          <p:cNvSpPr>
            <a:spLocks/>
          </p:cNvSpPr>
          <p:nvPr/>
        </p:nvSpPr>
        <p:spPr bwMode="auto">
          <a:xfrm>
            <a:off x="7224713" y="1574800"/>
            <a:ext cx="614362" cy="2840038"/>
          </a:xfrm>
          <a:custGeom>
            <a:avLst/>
            <a:gdLst/>
            <a:ahLst/>
            <a:cxnLst>
              <a:cxn ang="0">
                <a:pos x="0" y="41"/>
              </a:cxn>
              <a:cxn ang="0">
                <a:pos x="113" y="2"/>
              </a:cxn>
              <a:cxn ang="0">
                <a:pos x="254" y="30"/>
              </a:cxn>
              <a:cxn ang="0">
                <a:pos x="344" y="120"/>
              </a:cxn>
              <a:cxn ang="0">
                <a:pos x="384" y="640"/>
              </a:cxn>
              <a:cxn ang="0">
                <a:pos x="361" y="1532"/>
              </a:cxn>
              <a:cxn ang="0">
                <a:pos x="344" y="1679"/>
              </a:cxn>
              <a:cxn ang="0">
                <a:pos x="311" y="1758"/>
              </a:cxn>
              <a:cxn ang="0">
                <a:pos x="175" y="1786"/>
              </a:cxn>
              <a:cxn ang="0">
                <a:pos x="107" y="1741"/>
              </a:cxn>
              <a:cxn ang="0">
                <a:pos x="62" y="1549"/>
              </a:cxn>
              <a:cxn ang="0">
                <a:pos x="40" y="487"/>
              </a:cxn>
              <a:cxn ang="0">
                <a:pos x="17" y="132"/>
              </a:cxn>
              <a:cxn ang="0">
                <a:pos x="23" y="13"/>
              </a:cxn>
            </a:cxnLst>
            <a:rect l="0" t="0" r="r" b="b"/>
            <a:pathLst>
              <a:path w="387" h="1789">
                <a:moveTo>
                  <a:pt x="0" y="41"/>
                </a:moveTo>
                <a:cubicBezTo>
                  <a:pt x="35" y="22"/>
                  <a:pt x="71" y="4"/>
                  <a:pt x="113" y="2"/>
                </a:cubicBezTo>
                <a:cubicBezTo>
                  <a:pt x="155" y="0"/>
                  <a:pt x="216" y="10"/>
                  <a:pt x="254" y="30"/>
                </a:cubicBezTo>
                <a:cubicBezTo>
                  <a:pt x="292" y="50"/>
                  <a:pt x="322" y="18"/>
                  <a:pt x="344" y="120"/>
                </a:cubicBezTo>
                <a:cubicBezTo>
                  <a:pt x="366" y="222"/>
                  <a:pt x="381" y="405"/>
                  <a:pt x="384" y="640"/>
                </a:cubicBezTo>
                <a:cubicBezTo>
                  <a:pt x="387" y="875"/>
                  <a:pt x="368" y="1359"/>
                  <a:pt x="361" y="1532"/>
                </a:cubicBezTo>
                <a:cubicBezTo>
                  <a:pt x="354" y="1705"/>
                  <a:pt x="352" y="1641"/>
                  <a:pt x="344" y="1679"/>
                </a:cubicBezTo>
                <a:cubicBezTo>
                  <a:pt x="336" y="1717"/>
                  <a:pt x="339" y="1740"/>
                  <a:pt x="311" y="1758"/>
                </a:cubicBezTo>
                <a:cubicBezTo>
                  <a:pt x="283" y="1776"/>
                  <a:pt x="209" y="1789"/>
                  <a:pt x="175" y="1786"/>
                </a:cubicBezTo>
                <a:cubicBezTo>
                  <a:pt x="141" y="1783"/>
                  <a:pt x="126" y="1780"/>
                  <a:pt x="107" y="1741"/>
                </a:cubicBezTo>
                <a:cubicBezTo>
                  <a:pt x="88" y="1702"/>
                  <a:pt x="73" y="1758"/>
                  <a:pt x="62" y="1549"/>
                </a:cubicBezTo>
                <a:cubicBezTo>
                  <a:pt x="51" y="1340"/>
                  <a:pt x="47" y="723"/>
                  <a:pt x="40" y="487"/>
                </a:cubicBezTo>
                <a:cubicBezTo>
                  <a:pt x="33" y="251"/>
                  <a:pt x="20" y="211"/>
                  <a:pt x="17" y="132"/>
                </a:cubicBezTo>
                <a:cubicBezTo>
                  <a:pt x="14" y="53"/>
                  <a:pt x="18" y="24"/>
                  <a:pt x="23" y="13"/>
                </a:cubicBezTo>
              </a:path>
            </a:pathLst>
          </a:custGeom>
          <a:solidFill>
            <a:srgbClr val="EAEAEA"/>
          </a:solidFill>
          <a:ln w="9525">
            <a:solidFill>
              <a:schemeClr val="tx1"/>
            </a:solidFill>
            <a:round/>
            <a:headEnd/>
            <a:tailEnd/>
          </a:ln>
          <a:effectLst/>
        </p:spPr>
        <p:txBody>
          <a:bodyPr/>
          <a:lstStyle/>
          <a:p>
            <a:endParaRPr lang="en-US">
              <a:solidFill>
                <a:srgbClr val="00FFFF"/>
              </a:solidFill>
            </a:endParaRPr>
          </a:p>
        </p:txBody>
      </p:sp>
      <p:sp>
        <p:nvSpPr>
          <p:cNvPr id="130055" name="Freeform 1031"/>
          <p:cNvSpPr>
            <a:spLocks/>
          </p:cNvSpPr>
          <p:nvPr/>
        </p:nvSpPr>
        <p:spPr bwMode="auto">
          <a:xfrm>
            <a:off x="6919913" y="1627188"/>
            <a:ext cx="525462" cy="2787650"/>
          </a:xfrm>
          <a:custGeom>
            <a:avLst/>
            <a:gdLst/>
            <a:ahLst/>
            <a:cxnLst>
              <a:cxn ang="0">
                <a:pos x="23" y="38"/>
              </a:cxn>
              <a:cxn ang="0">
                <a:pos x="136" y="4"/>
              </a:cxn>
              <a:cxn ang="0">
                <a:pos x="215" y="60"/>
              </a:cxn>
              <a:cxn ang="0">
                <a:pos x="288" y="218"/>
              </a:cxn>
              <a:cxn ang="0">
                <a:pos x="299" y="444"/>
              </a:cxn>
              <a:cxn ang="0">
                <a:pos x="288" y="743"/>
              </a:cxn>
              <a:cxn ang="0">
                <a:pos x="299" y="981"/>
              </a:cxn>
              <a:cxn ang="0">
                <a:pos x="328" y="1043"/>
              </a:cxn>
              <a:cxn ang="0">
                <a:pos x="316" y="1297"/>
              </a:cxn>
              <a:cxn ang="0">
                <a:pos x="322" y="1551"/>
              </a:cxn>
              <a:cxn ang="0">
                <a:pos x="288" y="1709"/>
              </a:cxn>
              <a:cxn ang="0">
                <a:pos x="220" y="1749"/>
              </a:cxn>
              <a:cxn ang="0">
                <a:pos x="130" y="1715"/>
              </a:cxn>
              <a:cxn ang="0">
                <a:pos x="96" y="1500"/>
              </a:cxn>
              <a:cxn ang="0">
                <a:pos x="17" y="399"/>
              </a:cxn>
              <a:cxn ang="0">
                <a:pos x="6" y="184"/>
              </a:cxn>
              <a:cxn ang="0">
                <a:pos x="56" y="21"/>
              </a:cxn>
            </a:cxnLst>
            <a:rect l="0" t="0" r="r" b="b"/>
            <a:pathLst>
              <a:path w="331" h="1756">
                <a:moveTo>
                  <a:pt x="23" y="38"/>
                </a:moveTo>
                <a:cubicBezTo>
                  <a:pt x="63" y="19"/>
                  <a:pt x="104" y="0"/>
                  <a:pt x="136" y="4"/>
                </a:cubicBezTo>
                <a:cubicBezTo>
                  <a:pt x="168" y="8"/>
                  <a:pt x="190" y="24"/>
                  <a:pt x="215" y="60"/>
                </a:cubicBezTo>
                <a:cubicBezTo>
                  <a:pt x="240" y="96"/>
                  <a:pt x="274" y="154"/>
                  <a:pt x="288" y="218"/>
                </a:cubicBezTo>
                <a:cubicBezTo>
                  <a:pt x="302" y="282"/>
                  <a:pt x="299" y="357"/>
                  <a:pt x="299" y="444"/>
                </a:cubicBezTo>
                <a:cubicBezTo>
                  <a:pt x="299" y="531"/>
                  <a:pt x="288" y="654"/>
                  <a:pt x="288" y="743"/>
                </a:cubicBezTo>
                <a:cubicBezTo>
                  <a:pt x="288" y="832"/>
                  <a:pt x="292" y="931"/>
                  <a:pt x="299" y="981"/>
                </a:cubicBezTo>
                <a:cubicBezTo>
                  <a:pt x="306" y="1031"/>
                  <a:pt x="325" y="990"/>
                  <a:pt x="328" y="1043"/>
                </a:cubicBezTo>
                <a:cubicBezTo>
                  <a:pt x="331" y="1096"/>
                  <a:pt x="317" y="1212"/>
                  <a:pt x="316" y="1297"/>
                </a:cubicBezTo>
                <a:cubicBezTo>
                  <a:pt x="315" y="1382"/>
                  <a:pt x="327" y="1482"/>
                  <a:pt x="322" y="1551"/>
                </a:cubicBezTo>
                <a:cubicBezTo>
                  <a:pt x="317" y="1620"/>
                  <a:pt x="305" y="1676"/>
                  <a:pt x="288" y="1709"/>
                </a:cubicBezTo>
                <a:cubicBezTo>
                  <a:pt x="271" y="1742"/>
                  <a:pt x="246" y="1748"/>
                  <a:pt x="220" y="1749"/>
                </a:cubicBezTo>
                <a:cubicBezTo>
                  <a:pt x="194" y="1750"/>
                  <a:pt x="151" y="1756"/>
                  <a:pt x="130" y="1715"/>
                </a:cubicBezTo>
                <a:cubicBezTo>
                  <a:pt x="109" y="1674"/>
                  <a:pt x="115" y="1719"/>
                  <a:pt x="96" y="1500"/>
                </a:cubicBezTo>
                <a:cubicBezTo>
                  <a:pt x="77" y="1281"/>
                  <a:pt x="32" y="618"/>
                  <a:pt x="17" y="399"/>
                </a:cubicBezTo>
                <a:cubicBezTo>
                  <a:pt x="2" y="180"/>
                  <a:pt x="0" y="247"/>
                  <a:pt x="6" y="184"/>
                </a:cubicBezTo>
                <a:cubicBezTo>
                  <a:pt x="12" y="121"/>
                  <a:pt x="47" y="50"/>
                  <a:pt x="56" y="21"/>
                </a:cubicBezTo>
              </a:path>
            </a:pathLst>
          </a:custGeom>
          <a:solidFill>
            <a:srgbClr val="EAEAEA"/>
          </a:solidFill>
          <a:ln w="9525">
            <a:solidFill>
              <a:schemeClr val="tx1"/>
            </a:solidFill>
            <a:round/>
            <a:headEnd/>
            <a:tailEnd/>
          </a:ln>
          <a:effectLst/>
        </p:spPr>
        <p:txBody>
          <a:bodyPr/>
          <a:lstStyle/>
          <a:p>
            <a:endParaRPr lang="en-US">
              <a:solidFill>
                <a:srgbClr val="00FFFF"/>
              </a:solidFill>
            </a:endParaRPr>
          </a:p>
        </p:txBody>
      </p:sp>
      <p:sp>
        <p:nvSpPr>
          <p:cNvPr id="130056" name="Freeform 1032"/>
          <p:cNvSpPr>
            <a:spLocks/>
          </p:cNvSpPr>
          <p:nvPr/>
        </p:nvSpPr>
        <p:spPr bwMode="auto">
          <a:xfrm>
            <a:off x="6492875" y="1660525"/>
            <a:ext cx="825500" cy="2833688"/>
          </a:xfrm>
          <a:custGeom>
            <a:avLst/>
            <a:gdLst/>
            <a:ahLst/>
            <a:cxnLst>
              <a:cxn ang="0">
                <a:pos x="122" y="1004"/>
              </a:cxn>
              <a:cxn ang="0">
                <a:pos x="134" y="874"/>
              </a:cxn>
              <a:cxn ang="0">
                <a:pos x="49" y="682"/>
              </a:cxn>
              <a:cxn ang="0">
                <a:pos x="4" y="558"/>
              </a:cxn>
              <a:cxn ang="0">
                <a:pos x="26" y="417"/>
              </a:cxn>
              <a:cxn ang="0">
                <a:pos x="88" y="208"/>
              </a:cxn>
              <a:cxn ang="0">
                <a:pos x="162" y="38"/>
              </a:cxn>
              <a:cxn ang="0">
                <a:pos x="286" y="21"/>
              </a:cxn>
              <a:cxn ang="0">
                <a:pos x="416" y="162"/>
              </a:cxn>
              <a:cxn ang="0">
                <a:pos x="416" y="529"/>
              </a:cxn>
              <a:cxn ang="0">
                <a:pos x="422" y="834"/>
              </a:cxn>
              <a:cxn ang="0">
                <a:pos x="450" y="981"/>
              </a:cxn>
              <a:cxn ang="0">
                <a:pos x="495" y="1111"/>
              </a:cxn>
              <a:cxn ang="0">
                <a:pos x="518" y="1258"/>
              </a:cxn>
              <a:cxn ang="0">
                <a:pos x="506" y="1427"/>
              </a:cxn>
              <a:cxn ang="0">
                <a:pos x="439" y="1535"/>
              </a:cxn>
              <a:cxn ang="0">
                <a:pos x="405" y="1676"/>
              </a:cxn>
              <a:cxn ang="0">
                <a:pos x="224" y="1783"/>
              </a:cxn>
              <a:cxn ang="0">
                <a:pos x="71" y="1687"/>
              </a:cxn>
              <a:cxn ang="0">
                <a:pos x="60" y="1608"/>
              </a:cxn>
              <a:cxn ang="0">
                <a:pos x="173" y="1439"/>
              </a:cxn>
              <a:cxn ang="0">
                <a:pos x="173" y="1168"/>
              </a:cxn>
              <a:cxn ang="0">
                <a:pos x="122" y="1004"/>
              </a:cxn>
            </a:cxnLst>
            <a:rect l="0" t="0" r="r" b="b"/>
            <a:pathLst>
              <a:path w="520" h="1785">
                <a:moveTo>
                  <a:pt x="122" y="1004"/>
                </a:moveTo>
                <a:cubicBezTo>
                  <a:pt x="115" y="955"/>
                  <a:pt x="146" y="928"/>
                  <a:pt x="134" y="874"/>
                </a:cubicBezTo>
                <a:cubicBezTo>
                  <a:pt x="122" y="820"/>
                  <a:pt x="71" y="735"/>
                  <a:pt x="49" y="682"/>
                </a:cubicBezTo>
                <a:cubicBezTo>
                  <a:pt x="27" y="629"/>
                  <a:pt x="8" y="602"/>
                  <a:pt x="4" y="558"/>
                </a:cubicBezTo>
                <a:cubicBezTo>
                  <a:pt x="0" y="514"/>
                  <a:pt x="12" y="475"/>
                  <a:pt x="26" y="417"/>
                </a:cubicBezTo>
                <a:cubicBezTo>
                  <a:pt x="40" y="359"/>
                  <a:pt x="65" y="271"/>
                  <a:pt x="88" y="208"/>
                </a:cubicBezTo>
                <a:cubicBezTo>
                  <a:pt x="111" y="145"/>
                  <a:pt x="129" y="69"/>
                  <a:pt x="162" y="38"/>
                </a:cubicBezTo>
                <a:cubicBezTo>
                  <a:pt x="195" y="7"/>
                  <a:pt x="244" y="0"/>
                  <a:pt x="286" y="21"/>
                </a:cubicBezTo>
                <a:cubicBezTo>
                  <a:pt x="328" y="42"/>
                  <a:pt x="394" y="77"/>
                  <a:pt x="416" y="162"/>
                </a:cubicBezTo>
                <a:cubicBezTo>
                  <a:pt x="438" y="247"/>
                  <a:pt x="415" y="417"/>
                  <a:pt x="416" y="529"/>
                </a:cubicBezTo>
                <a:cubicBezTo>
                  <a:pt x="417" y="641"/>
                  <a:pt x="416" y="759"/>
                  <a:pt x="422" y="834"/>
                </a:cubicBezTo>
                <a:cubicBezTo>
                  <a:pt x="428" y="909"/>
                  <a:pt x="438" y="935"/>
                  <a:pt x="450" y="981"/>
                </a:cubicBezTo>
                <a:cubicBezTo>
                  <a:pt x="462" y="1027"/>
                  <a:pt x="484" y="1065"/>
                  <a:pt x="495" y="1111"/>
                </a:cubicBezTo>
                <a:cubicBezTo>
                  <a:pt x="506" y="1157"/>
                  <a:pt x="516" y="1205"/>
                  <a:pt x="518" y="1258"/>
                </a:cubicBezTo>
                <a:cubicBezTo>
                  <a:pt x="520" y="1311"/>
                  <a:pt x="519" y="1381"/>
                  <a:pt x="506" y="1427"/>
                </a:cubicBezTo>
                <a:cubicBezTo>
                  <a:pt x="493" y="1473"/>
                  <a:pt x="456" y="1494"/>
                  <a:pt x="439" y="1535"/>
                </a:cubicBezTo>
                <a:cubicBezTo>
                  <a:pt x="422" y="1576"/>
                  <a:pt x="441" y="1635"/>
                  <a:pt x="405" y="1676"/>
                </a:cubicBezTo>
                <a:cubicBezTo>
                  <a:pt x="369" y="1717"/>
                  <a:pt x="280" y="1781"/>
                  <a:pt x="224" y="1783"/>
                </a:cubicBezTo>
                <a:cubicBezTo>
                  <a:pt x="168" y="1785"/>
                  <a:pt x="98" y="1716"/>
                  <a:pt x="71" y="1687"/>
                </a:cubicBezTo>
                <a:cubicBezTo>
                  <a:pt x="44" y="1658"/>
                  <a:pt x="43" y="1649"/>
                  <a:pt x="60" y="1608"/>
                </a:cubicBezTo>
                <a:cubicBezTo>
                  <a:pt x="77" y="1567"/>
                  <a:pt x="154" y="1512"/>
                  <a:pt x="173" y="1439"/>
                </a:cubicBezTo>
                <a:cubicBezTo>
                  <a:pt x="192" y="1366"/>
                  <a:pt x="181" y="1245"/>
                  <a:pt x="173" y="1168"/>
                </a:cubicBezTo>
                <a:cubicBezTo>
                  <a:pt x="165" y="1091"/>
                  <a:pt x="129" y="1053"/>
                  <a:pt x="122" y="1004"/>
                </a:cubicBezTo>
                <a:close/>
              </a:path>
            </a:pathLst>
          </a:custGeom>
          <a:solidFill>
            <a:srgbClr val="C0C0C0"/>
          </a:solidFill>
          <a:ln w="9525">
            <a:solidFill>
              <a:schemeClr val="tx1"/>
            </a:solidFill>
            <a:round/>
            <a:headEnd/>
            <a:tailEnd/>
          </a:ln>
          <a:effectLst/>
        </p:spPr>
        <p:txBody>
          <a:bodyPr/>
          <a:lstStyle/>
          <a:p>
            <a:endParaRPr lang="en-US">
              <a:solidFill>
                <a:srgbClr val="00FFFF"/>
              </a:solidFill>
            </a:endParaRPr>
          </a:p>
        </p:txBody>
      </p:sp>
      <p:sp>
        <p:nvSpPr>
          <p:cNvPr id="130057" name="Freeform 1033"/>
          <p:cNvSpPr>
            <a:spLocks/>
          </p:cNvSpPr>
          <p:nvPr/>
        </p:nvSpPr>
        <p:spPr bwMode="auto">
          <a:xfrm flipH="1">
            <a:off x="7505700" y="1660525"/>
            <a:ext cx="825500" cy="2833688"/>
          </a:xfrm>
          <a:custGeom>
            <a:avLst/>
            <a:gdLst/>
            <a:ahLst/>
            <a:cxnLst>
              <a:cxn ang="0">
                <a:pos x="122" y="1004"/>
              </a:cxn>
              <a:cxn ang="0">
                <a:pos x="134" y="874"/>
              </a:cxn>
              <a:cxn ang="0">
                <a:pos x="49" y="682"/>
              </a:cxn>
              <a:cxn ang="0">
                <a:pos x="4" y="558"/>
              </a:cxn>
              <a:cxn ang="0">
                <a:pos x="26" y="417"/>
              </a:cxn>
              <a:cxn ang="0">
                <a:pos x="88" y="208"/>
              </a:cxn>
              <a:cxn ang="0">
                <a:pos x="162" y="38"/>
              </a:cxn>
              <a:cxn ang="0">
                <a:pos x="286" y="21"/>
              </a:cxn>
              <a:cxn ang="0">
                <a:pos x="416" y="162"/>
              </a:cxn>
              <a:cxn ang="0">
                <a:pos x="416" y="529"/>
              </a:cxn>
              <a:cxn ang="0">
                <a:pos x="422" y="834"/>
              </a:cxn>
              <a:cxn ang="0">
                <a:pos x="450" y="981"/>
              </a:cxn>
              <a:cxn ang="0">
                <a:pos x="495" y="1111"/>
              </a:cxn>
              <a:cxn ang="0">
                <a:pos x="518" y="1258"/>
              </a:cxn>
              <a:cxn ang="0">
                <a:pos x="506" y="1427"/>
              </a:cxn>
              <a:cxn ang="0">
                <a:pos x="439" y="1535"/>
              </a:cxn>
              <a:cxn ang="0">
                <a:pos x="405" y="1676"/>
              </a:cxn>
              <a:cxn ang="0">
                <a:pos x="224" y="1783"/>
              </a:cxn>
              <a:cxn ang="0">
                <a:pos x="71" y="1687"/>
              </a:cxn>
              <a:cxn ang="0">
                <a:pos x="60" y="1608"/>
              </a:cxn>
              <a:cxn ang="0">
                <a:pos x="173" y="1439"/>
              </a:cxn>
              <a:cxn ang="0">
                <a:pos x="173" y="1168"/>
              </a:cxn>
              <a:cxn ang="0">
                <a:pos x="122" y="1004"/>
              </a:cxn>
            </a:cxnLst>
            <a:rect l="0" t="0" r="r" b="b"/>
            <a:pathLst>
              <a:path w="520" h="1785">
                <a:moveTo>
                  <a:pt x="122" y="1004"/>
                </a:moveTo>
                <a:cubicBezTo>
                  <a:pt x="115" y="955"/>
                  <a:pt x="146" y="928"/>
                  <a:pt x="134" y="874"/>
                </a:cubicBezTo>
                <a:cubicBezTo>
                  <a:pt x="122" y="820"/>
                  <a:pt x="71" y="735"/>
                  <a:pt x="49" y="682"/>
                </a:cubicBezTo>
                <a:cubicBezTo>
                  <a:pt x="27" y="629"/>
                  <a:pt x="8" y="602"/>
                  <a:pt x="4" y="558"/>
                </a:cubicBezTo>
                <a:cubicBezTo>
                  <a:pt x="0" y="514"/>
                  <a:pt x="12" y="475"/>
                  <a:pt x="26" y="417"/>
                </a:cubicBezTo>
                <a:cubicBezTo>
                  <a:pt x="40" y="359"/>
                  <a:pt x="65" y="271"/>
                  <a:pt x="88" y="208"/>
                </a:cubicBezTo>
                <a:cubicBezTo>
                  <a:pt x="111" y="145"/>
                  <a:pt x="129" y="69"/>
                  <a:pt x="162" y="38"/>
                </a:cubicBezTo>
                <a:cubicBezTo>
                  <a:pt x="195" y="7"/>
                  <a:pt x="244" y="0"/>
                  <a:pt x="286" y="21"/>
                </a:cubicBezTo>
                <a:cubicBezTo>
                  <a:pt x="328" y="42"/>
                  <a:pt x="394" y="77"/>
                  <a:pt x="416" y="162"/>
                </a:cubicBezTo>
                <a:cubicBezTo>
                  <a:pt x="438" y="247"/>
                  <a:pt x="415" y="417"/>
                  <a:pt x="416" y="529"/>
                </a:cubicBezTo>
                <a:cubicBezTo>
                  <a:pt x="417" y="641"/>
                  <a:pt x="416" y="759"/>
                  <a:pt x="422" y="834"/>
                </a:cubicBezTo>
                <a:cubicBezTo>
                  <a:pt x="428" y="909"/>
                  <a:pt x="438" y="935"/>
                  <a:pt x="450" y="981"/>
                </a:cubicBezTo>
                <a:cubicBezTo>
                  <a:pt x="462" y="1027"/>
                  <a:pt x="484" y="1065"/>
                  <a:pt x="495" y="1111"/>
                </a:cubicBezTo>
                <a:cubicBezTo>
                  <a:pt x="506" y="1157"/>
                  <a:pt x="516" y="1205"/>
                  <a:pt x="518" y="1258"/>
                </a:cubicBezTo>
                <a:cubicBezTo>
                  <a:pt x="520" y="1311"/>
                  <a:pt x="519" y="1381"/>
                  <a:pt x="506" y="1427"/>
                </a:cubicBezTo>
                <a:cubicBezTo>
                  <a:pt x="493" y="1473"/>
                  <a:pt x="456" y="1494"/>
                  <a:pt x="439" y="1535"/>
                </a:cubicBezTo>
                <a:cubicBezTo>
                  <a:pt x="422" y="1576"/>
                  <a:pt x="441" y="1635"/>
                  <a:pt x="405" y="1676"/>
                </a:cubicBezTo>
                <a:cubicBezTo>
                  <a:pt x="369" y="1717"/>
                  <a:pt x="280" y="1781"/>
                  <a:pt x="224" y="1783"/>
                </a:cubicBezTo>
                <a:cubicBezTo>
                  <a:pt x="168" y="1785"/>
                  <a:pt x="98" y="1716"/>
                  <a:pt x="71" y="1687"/>
                </a:cubicBezTo>
                <a:cubicBezTo>
                  <a:pt x="44" y="1658"/>
                  <a:pt x="43" y="1649"/>
                  <a:pt x="60" y="1608"/>
                </a:cubicBezTo>
                <a:cubicBezTo>
                  <a:pt x="77" y="1567"/>
                  <a:pt x="154" y="1512"/>
                  <a:pt x="173" y="1439"/>
                </a:cubicBezTo>
                <a:cubicBezTo>
                  <a:pt x="192" y="1366"/>
                  <a:pt x="181" y="1245"/>
                  <a:pt x="173" y="1168"/>
                </a:cubicBezTo>
                <a:cubicBezTo>
                  <a:pt x="165" y="1091"/>
                  <a:pt x="129" y="1053"/>
                  <a:pt x="122" y="1004"/>
                </a:cubicBezTo>
                <a:close/>
              </a:path>
            </a:pathLst>
          </a:custGeom>
          <a:solidFill>
            <a:srgbClr val="C0C0C0"/>
          </a:solidFill>
          <a:ln w="9525">
            <a:solidFill>
              <a:schemeClr val="tx1"/>
            </a:solidFill>
            <a:round/>
            <a:headEnd/>
            <a:tailEnd/>
          </a:ln>
          <a:effectLst/>
        </p:spPr>
        <p:txBody>
          <a:bodyPr/>
          <a:lstStyle/>
          <a:p>
            <a:endParaRPr lang="en-US">
              <a:solidFill>
                <a:srgbClr val="00FFFF"/>
              </a:solidFill>
            </a:endParaRPr>
          </a:p>
        </p:txBody>
      </p:sp>
      <p:sp>
        <p:nvSpPr>
          <p:cNvPr id="130058" name="AutoShape 1034"/>
          <p:cNvSpPr>
            <a:spLocks noChangeArrowheads="1"/>
          </p:cNvSpPr>
          <p:nvPr/>
        </p:nvSpPr>
        <p:spPr bwMode="auto">
          <a:xfrm rot="-430543">
            <a:off x="7058025" y="3173413"/>
            <a:ext cx="168275" cy="763587"/>
          </a:xfrm>
          <a:prstGeom prst="can">
            <a:avLst>
              <a:gd name="adj" fmla="val 55125"/>
            </a:avLst>
          </a:prstGeom>
          <a:solidFill>
            <a:schemeClr val="bg1"/>
          </a:solidFill>
          <a:ln w="12700">
            <a:solidFill>
              <a:schemeClr val="tx1"/>
            </a:solidFill>
            <a:round/>
            <a:headEnd/>
            <a:tailEnd/>
          </a:ln>
          <a:effectLst/>
        </p:spPr>
        <p:txBody>
          <a:bodyPr wrap="none" anchor="ctr"/>
          <a:lstStyle/>
          <a:p>
            <a:endParaRPr lang="en-US">
              <a:solidFill>
                <a:srgbClr val="00FFFF"/>
              </a:solidFill>
            </a:endParaRPr>
          </a:p>
        </p:txBody>
      </p:sp>
      <p:sp>
        <p:nvSpPr>
          <p:cNvPr id="130059" name="AutoShape 1035"/>
          <p:cNvSpPr>
            <a:spLocks noChangeArrowheads="1"/>
          </p:cNvSpPr>
          <p:nvPr/>
        </p:nvSpPr>
        <p:spPr bwMode="auto">
          <a:xfrm rot="430543" flipH="1">
            <a:off x="7594600" y="3173413"/>
            <a:ext cx="168275" cy="763587"/>
          </a:xfrm>
          <a:prstGeom prst="can">
            <a:avLst>
              <a:gd name="adj" fmla="val 55125"/>
            </a:avLst>
          </a:prstGeom>
          <a:solidFill>
            <a:schemeClr val="bg1"/>
          </a:solidFill>
          <a:ln w="12700">
            <a:solidFill>
              <a:schemeClr val="tx1"/>
            </a:solidFill>
            <a:round/>
            <a:headEnd/>
            <a:tailEnd/>
          </a:ln>
          <a:effectLst/>
        </p:spPr>
        <p:txBody>
          <a:bodyPr wrap="none" anchor="ctr"/>
          <a:lstStyle/>
          <a:p>
            <a:endParaRPr lang="en-US">
              <a:solidFill>
                <a:srgbClr val="00FFFF"/>
              </a:solidFill>
            </a:endParaRPr>
          </a:p>
        </p:txBody>
      </p:sp>
      <p:sp>
        <p:nvSpPr>
          <p:cNvPr id="130060" name="Oval 1036"/>
          <p:cNvSpPr>
            <a:spLocks noChangeAspect="1" noChangeArrowheads="1"/>
          </p:cNvSpPr>
          <p:nvPr/>
        </p:nvSpPr>
        <p:spPr bwMode="auto">
          <a:xfrm>
            <a:off x="7666038" y="2174875"/>
            <a:ext cx="576262" cy="417513"/>
          </a:xfrm>
          <a:prstGeom prst="ellipse">
            <a:avLst/>
          </a:prstGeom>
          <a:solidFill>
            <a:schemeClr val="bg1"/>
          </a:solidFill>
          <a:ln w="12700">
            <a:solidFill>
              <a:schemeClr val="tx1"/>
            </a:solidFill>
            <a:round/>
            <a:headEnd/>
            <a:tailEnd/>
          </a:ln>
          <a:effectLst/>
        </p:spPr>
        <p:txBody>
          <a:bodyPr wrap="none" anchor="ctr"/>
          <a:lstStyle/>
          <a:p>
            <a:pPr algn="ctr"/>
            <a:r>
              <a:rPr lang="en-US">
                <a:solidFill>
                  <a:srgbClr val="00FFFF"/>
                </a:solidFill>
              </a:rPr>
              <a:t>ACh</a:t>
            </a:r>
            <a:endParaRPr lang="en-CA">
              <a:solidFill>
                <a:srgbClr val="00FFFF"/>
              </a:solidFill>
            </a:endParaRPr>
          </a:p>
        </p:txBody>
      </p:sp>
      <p:sp>
        <p:nvSpPr>
          <p:cNvPr id="130061" name="Rectangle 1037"/>
          <p:cNvSpPr>
            <a:spLocks noChangeArrowheads="1"/>
          </p:cNvSpPr>
          <p:nvPr/>
        </p:nvSpPr>
        <p:spPr bwMode="auto">
          <a:xfrm>
            <a:off x="4181475" y="3544888"/>
            <a:ext cx="533400" cy="304800"/>
          </a:xfrm>
          <a:prstGeom prst="rect">
            <a:avLst/>
          </a:prstGeom>
          <a:noFill/>
          <a:ln w="9525">
            <a:solidFill>
              <a:srgbClr val="FF0000"/>
            </a:solidFill>
            <a:prstDash val="lgDash"/>
            <a:miter lim="800000"/>
            <a:headEnd/>
            <a:tailEnd/>
          </a:ln>
          <a:effectLst/>
        </p:spPr>
        <p:txBody>
          <a:bodyPr wrap="none" anchor="ctr"/>
          <a:lstStyle/>
          <a:p>
            <a:endParaRPr lang="en-US">
              <a:solidFill>
                <a:srgbClr val="00FFFF"/>
              </a:solidFill>
            </a:endParaRPr>
          </a:p>
        </p:txBody>
      </p:sp>
      <p:sp>
        <p:nvSpPr>
          <p:cNvPr id="130062" name="Rectangle 1038"/>
          <p:cNvSpPr>
            <a:spLocks noChangeArrowheads="1"/>
          </p:cNvSpPr>
          <p:nvPr/>
        </p:nvSpPr>
        <p:spPr bwMode="auto">
          <a:xfrm>
            <a:off x="3127375" y="3173413"/>
            <a:ext cx="2663825" cy="896937"/>
          </a:xfrm>
          <a:prstGeom prst="rect">
            <a:avLst/>
          </a:prstGeom>
          <a:solidFill>
            <a:srgbClr val="DDDDDD"/>
          </a:solidFill>
          <a:ln w="12700">
            <a:solidFill>
              <a:schemeClr val="tx1"/>
            </a:solidFill>
            <a:miter lim="800000"/>
            <a:headEnd/>
            <a:tailEnd/>
          </a:ln>
          <a:effectLst/>
        </p:spPr>
        <p:txBody>
          <a:bodyPr wrap="none" anchor="ctr"/>
          <a:lstStyle/>
          <a:p>
            <a:endParaRPr lang="en-US">
              <a:solidFill>
                <a:srgbClr val="00FFFF"/>
              </a:solidFill>
            </a:endParaRPr>
          </a:p>
        </p:txBody>
      </p:sp>
      <p:sp>
        <p:nvSpPr>
          <p:cNvPr id="130063" name="Freeform 1039"/>
          <p:cNvSpPr>
            <a:spLocks/>
          </p:cNvSpPr>
          <p:nvPr/>
        </p:nvSpPr>
        <p:spPr bwMode="auto">
          <a:xfrm>
            <a:off x="4257675" y="1574800"/>
            <a:ext cx="614363" cy="2840038"/>
          </a:xfrm>
          <a:custGeom>
            <a:avLst/>
            <a:gdLst/>
            <a:ahLst/>
            <a:cxnLst>
              <a:cxn ang="0">
                <a:pos x="0" y="41"/>
              </a:cxn>
              <a:cxn ang="0">
                <a:pos x="113" y="2"/>
              </a:cxn>
              <a:cxn ang="0">
                <a:pos x="254" y="30"/>
              </a:cxn>
              <a:cxn ang="0">
                <a:pos x="344" y="120"/>
              </a:cxn>
              <a:cxn ang="0">
                <a:pos x="384" y="640"/>
              </a:cxn>
              <a:cxn ang="0">
                <a:pos x="361" y="1532"/>
              </a:cxn>
              <a:cxn ang="0">
                <a:pos x="344" y="1679"/>
              </a:cxn>
              <a:cxn ang="0">
                <a:pos x="311" y="1758"/>
              </a:cxn>
              <a:cxn ang="0">
                <a:pos x="175" y="1786"/>
              </a:cxn>
              <a:cxn ang="0">
                <a:pos x="107" y="1741"/>
              </a:cxn>
              <a:cxn ang="0">
                <a:pos x="62" y="1549"/>
              </a:cxn>
              <a:cxn ang="0">
                <a:pos x="40" y="487"/>
              </a:cxn>
              <a:cxn ang="0">
                <a:pos x="17" y="132"/>
              </a:cxn>
              <a:cxn ang="0">
                <a:pos x="23" y="13"/>
              </a:cxn>
            </a:cxnLst>
            <a:rect l="0" t="0" r="r" b="b"/>
            <a:pathLst>
              <a:path w="387" h="1789">
                <a:moveTo>
                  <a:pt x="0" y="41"/>
                </a:moveTo>
                <a:cubicBezTo>
                  <a:pt x="35" y="22"/>
                  <a:pt x="71" y="4"/>
                  <a:pt x="113" y="2"/>
                </a:cubicBezTo>
                <a:cubicBezTo>
                  <a:pt x="155" y="0"/>
                  <a:pt x="216" y="10"/>
                  <a:pt x="254" y="30"/>
                </a:cubicBezTo>
                <a:cubicBezTo>
                  <a:pt x="292" y="50"/>
                  <a:pt x="322" y="18"/>
                  <a:pt x="344" y="120"/>
                </a:cubicBezTo>
                <a:cubicBezTo>
                  <a:pt x="366" y="222"/>
                  <a:pt x="381" y="405"/>
                  <a:pt x="384" y="640"/>
                </a:cubicBezTo>
                <a:cubicBezTo>
                  <a:pt x="387" y="875"/>
                  <a:pt x="368" y="1359"/>
                  <a:pt x="361" y="1532"/>
                </a:cubicBezTo>
                <a:cubicBezTo>
                  <a:pt x="354" y="1705"/>
                  <a:pt x="352" y="1641"/>
                  <a:pt x="344" y="1679"/>
                </a:cubicBezTo>
                <a:cubicBezTo>
                  <a:pt x="336" y="1717"/>
                  <a:pt x="339" y="1740"/>
                  <a:pt x="311" y="1758"/>
                </a:cubicBezTo>
                <a:cubicBezTo>
                  <a:pt x="283" y="1776"/>
                  <a:pt x="209" y="1789"/>
                  <a:pt x="175" y="1786"/>
                </a:cubicBezTo>
                <a:cubicBezTo>
                  <a:pt x="141" y="1783"/>
                  <a:pt x="126" y="1780"/>
                  <a:pt x="107" y="1741"/>
                </a:cubicBezTo>
                <a:cubicBezTo>
                  <a:pt x="88" y="1702"/>
                  <a:pt x="73" y="1758"/>
                  <a:pt x="62" y="1549"/>
                </a:cubicBezTo>
                <a:cubicBezTo>
                  <a:pt x="51" y="1340"/>
                  <a:pt x="47" y="723"/>
                  <a:pt x="40" y="487"/>
                </a:cubicBezTo>
                <a:cubicBezTo>
                  <a:pt x="33" y="251"/>
                  <a:pt x="20" y="211"/>
                  <a:pt x="17" y="132"/>
                </a:cubicBezTo>
                <a:cubicBezTo>
                  <a:pt x="14" y="53"/>
                  <a:pt x="18" y="24"/>
                  <a:pt x="23" y="13"/>
                </a:cubicBezTo>
              </a:path>
            </a:pathLst>
          </a:custGeom>
          <a:solidFill>
            <a:srgbClr val="EAEAEA"/>
          </a:solidFill>
          <a:ln w="9525">
            <a:solidFill>
              <a:schemeClr val="tx1"/>
            </a:solidFill>
            <a:round/>
            <a:headEnd/>
            <a:tailEnd/>
          </a:ln>
          <a:effectLst/>
        </p:spPr>
        <p:txBody>
          <a:bodyPr/>
          <a:lstStyle/>
          <a:p>
            <a:endParaRPr lang="en-US">
              <a:solidFill>
                <a:srgbClr val="00FFFF"/>
              </a:solidFill>
            </a:endParaRPr>
          </a:p>
        </p:txBody>
      </p:sp>
      <p:sp>
        <p:nvSpPr>
          <p:cNvPr id="130064" name="Freeform 1040"/>
          <p:cNvSpPr>
            <a:spLocks/>
          </p:cNvSpPr>
          <p:nvPr/>
        </p:nvSpPr>
        <p:spPr bwMode="auto">
          <a:xfrm>
            <a:off x="3952875" y="1627188"/>
            <a:ext cx="525463" cy="2787650"/>
          </a:xfrm>
          <a:custGeom>
            <a:avLst/>
            <a:gdLst/>
            <a:ahLst/>
            <a:cxnLst>
              <a:cxn ang="0">
                <a:pos x="23" y="38"/>
              </a:cxn>
              <a:cxn ang="0">
                <a:pos x="136" y="4"/>
              </a:cxn>
              <a:cxn ang="0">
                <a:pos x="215" y="60"/>
              </a:cxn>
              <a:cxn ang="0">
                <a:pos x="288" y="218"/>
              </a:cxn>
              <a:cxn ang="0">
                <a:pos x="299" y="444"/>
              </a:cxn>
              <a:cxn ang="0">
                <a:pos x="288" y="743"/>
              </a:cxn>
              <a:cxn ang="0">
                <a:pos x="299" y="981"/>
              </a:cxn>
              <a:cxn ang="0">
                <a:pos x="328" y="1043"/>
              </a:cxn>
              <a:cxn ang="0">
                <a:pos x="316" y="1297"/>
              </a:cxn>
              <a:cxn ang="0">
                <a:pos x="322" y="1551"/>
              </a:cxn>
              <a:cxn ang="0">
                <a:pos x="288" y="1709"/>
              </a:cxn>
              <a:cxn ang="0">
                <a:pos x="220" y="1749"/>
              </a:cxn>
              <a:cxn ang="0">
                <a:pos x="130" y="1715"/>
              </a:cxn>
              <a:cxn ang="0">
                <a:pos x="96" y="1500"/>
              </a:cxn>
              <a:cxn ang="0">
                <a:pos x="17" y="399"/>
              </a:cxn>
              <a:cxn ang="0">
                <a:pos x="6" y="184"/>
              </a:cxn>
              <a:cxn ang="0">
                <a:pos x="56" y="21"/>
              </a:cxn>
            </a:cxnLst>
            <a:rect l="0" t="0" r="r" b="b"/>
            <a:pathLst>
              <a:path w="331" h="1756">
                <a:moveTo>
                  <a:pt x="23" y="38"/>
                </a:moveTo>
                <a:cubicBezTo>
                  <a:pt x="63" y="19"/>
                  <a:pt x="104" y="0"/>
                  <a:pt x="136" y="4"/>
                </a:cubicBezTo>
                <a:cubicBezTo>
                  <a:pt x="168" y="8"/>
                  <a:pt x="190" y="24"/>
                  <a:pt x="215" y="60"/>
                </a:cubicBezTo>
                <a:cubicBezTo>
                  <a:pt x="240" y="96"/>
                  <a:pt x="274" y="154"/>
                  <a:pt x="288" y="218"/>
                </a:cubicBezTo>
                <a:cubicBezTo>
                  <a:pt x="302" y="282"/>
                  <a:pt x="299" y="357"/>
                  <a:pt x="299" y="444"/>
                </a:cubicBezTo>
                <a:cubicBezTo>
                  <a:pt x="299" y="531"/>
                  <a:pt x="288" y="654"/>
                  <a:pt x="288" y="743"/>
                </a:cubicBezTo>
                <a:cubicBezTo>
                  <a:pt x="288" y="832"/>
                  <a:pt x="292" y="931"/>
                  <a:pt x="299" y="981"/>
                </a:cubicBezTo>
                <a:cubicBezTo>
                  <a:pt x="306" y="1031"/>
                  <a:pt x="325" y="990"/>
                  <a:pt x="328" y="1043"/>
                </a:cubicBezTo>
                <a:cubicBezTo>
                  <a:pt x="331" y="1096"/>
                  <a:pt x="317" y="1212"/>
                  <a:pt x="316" y="1297"/>
                </a:cubicBezTo>
                <a:cubicBezTo>
                  <a:pt x="315" y="1382"/>
                  <a:pt x="327" y="1482"/>
                  <a:pt x="322" y="1551"/>
                </a:cubicBezTo>
                <a:cubicBezTo>
                  <a:pt x="317" y="1620"/>
                  <a:pt x="305" y="1676"/>
                  <a:pt x="288" y="1709"/>
                </a:cubicBezTo>
                <a:cubicBezTo>
                  <a:pt x="271" y="1742"/>
                  <a:pt x="246" y="1748"/>
                  <a:pt x="220" y="1749"/>
                </a:cubicBezTo>
                <a:cubicBezTo>
                  <a:pt x="194" y="1750"/>
                  <a:pt x="151" y="1756"/>
                  <a:pt x="130" y="1715"/>
                </a:cubicBezTo>
                <a:cubicBezTo>
                  <a:pt x="109" y="1674"/>
                  <a:pt x="115" y="1719"/>
                  <a:pt x="96" y="1500"/>
                </a:cubicBezTo>
                <a:cubicBezTo>
                  <a:pt x="77" y="1281"/>
                  <a:pt x="32" y="618"/>
                  <a:pt x="17" y="399"/>
                </a:cubicBezTo>
                <a:cubicBezTo>
                  <a:pt x="2" y="180"/>
                  <a:pt x="0" y="247"/>
                  <a:pt x="6" y="184"/>
                </a:cubicBezTo>
                <a:cubicBezTo>
                  <a:pt x="12" y="121"/>
                  <a:pt x="47" y="50"/>
                  <a:pt x="56" y="21"/>
                </a:cubicBezTo>
              </a:path>
            </a:pathLst>
          </a:custGeom>
          <a:solidFill>
            <a:srgbClr val="EAEAEA"/>
          </a:solidFill>
          <a:ln w="9525">
            <a:solidFill>
              <a:schemeClr val="tx1"/>
            </a:solidFill>
            <a:round/>
            <a:headEnd/>
            <a:tailEnd/>
          </a:ln>
          <a:effectLst/>
        </p:spPr>
        <p:txBody>
          <a:bodyPr/>
          <a:lstStyle/>
          <a:p>
            <a:endParaRPr lang="en-US">
              <a:solidFill>
                <a:srgbClr val="00FFFF"/>
              </a:solidFill>
            </a:endParaRPr>
          </a:p>
        </p:txBody>
      </p:sp>
      <p:sp>
        <p:nvSpPr>
          <p:cNvPr id="130065" name="Freeform 1041"/>
          <p:cNvSpPr>
            <a:spLocks/>
          </p:cNvSpPr>
          <p:nvPr/>
        </p:nvSpPr>
        <p:spPr bwMode="auto">
          <a:xfrm flipH="1">
            <a:off x="4495800" y="1714500"/>
            <a:ext cx="871538" cy="2779713"/>
          </a:xfrm>
          <a:custGeom>
            <a:avLst/>
            <a:gdLst/>
            <a:ahLst/>
            <a:cxnLst>
              <a:cxn ang="0">
                <a:pos x="127" y="969"/>
              </a:cxn>
              <a:cxn ang="0">
                <a:pos x="116" y="788"/>
              </a:cxn>
              <a:cxn ang="0">
                <a:pos x="14" y="585"/>
              </a:cxn>
              <a:cxn ang="0">
                <a:pos x="31" y="393"/>
              </a:cxn>
              <a:cxn ang="0">
                <a:pos x="105" y="133"/>
              </a:cxn>
              <a:cxn ang="0">
                <a:pos x="167" y="26"/>
              </a:cxn>
              <a:cxn ang="0">
                <a:pos x="269" y="15"/>
              </a:cxn>
              <a:cxn ang="0">
                <a:pos x="376" y="116"/>
              </a:cxn>
              <a:cxn ang="0">
                <a:pos x="421" y="297"/>
              </a:cxn>
              <a:cxn ang="0">
                <a:pos x="404" y="647"/>
              </a:cxn>
              <a:cxn ang="0">
                <a:pos x="438" y="912"/>
              </a:cxn>
              <a:cxn ang="0">
                <a:pos x="540" y="1144"/>
              </a:cxn>
              <a:cxn ang="0">
                <a:pos x="494" y="1330"/>
              </a:cxn>
              <a:cxn ang="0">
                <a:pos x="455" y="1466"/>
              </a:cxn>
              <a:cxn ang="0">
                <a:pos x="415" y="1652"/>
              </a:cxn>
              <a:cxn ang="0">
                <a:pos x="291" y="1743"/>
              </a:cxn>
              <a:cxn ang="0">
                <a:pos x="116" y="1703"/>
              </a:cxn>
              <a:cxn ang="0">
                <a:pos x="77" y="1607"/>
              </a:cxn>
              <a:cxn ang="0">
                <a:pos x="156" y="1449"/>
              </a:cxn>
              <a:cxn ang="0">
                <a:pos x="178" y="1167"/>
              </a:cxn>
              <a:cxn ang="0">
                <a:pos x="122" y="924"/>
              </a:cxn>
              <a:cxn ang="0">
                <a:pos x="116" y="788"/>
              </a:cxn>
            </a:cxnLst>
            <a:rect l="0" t="0" r="r" b="b"/>
            <a:pathLst>
              <a:path w="549" h="1751">
                <a:moveTo>
                  <a:pt x="127" y="969"/>
                </a:moveTo>
                <a:cubicBezTo>
                  <a:pt x="131" y="910"/>
                  <a:pt x="135" y="852"/>
                  <a:pt x="116" y="788"/>
                </a:cubicBezTo>
                <a:cubicBezTo>
                  <a:pt x="97" y="724"/>
                  <a:pt x="28" y="651"/>
                  <a:pt x="14" y="585"/>
                </a:cubicBezTo>
                <a:cubicBezTo>
                  <a:pt x="0" y="519"/>
                  <a:pt x="16" y="468"/>
                  <a:pt x="31" y="393"/>
                </a:cubicBezTo>
                <a:cubicBezTo>
                  <a:pt x="46" y="318"/>
                  <a:pt x="82" y="194"/>
                  <a:pt x="105" y="133"/>
                </a:cubicBezTo>
                <a:cubicBezTo>
                  <a:pt x="128" y="72"/>
                  <a:pt x="140" y="46"/>
                  <a:pt x="167" y="26"/>
                </a:cubicBezTo>
                <a:cubicBezTo>
                  <a:pt x="194" y="6"/>
                  <a:pt x="234" y="0"/>
                  <a:pt x="269" y="15"/>
                </a:cubicBezTo>
                <a:cubicBezTo>
                  <a:pt x="304" y="30"/>
                  <a:pt x="351" y="69"/>
                  <a:pt x="376" y="116"/>
                </a:cubicBezTo>
                <a:cubicBezTo>
                  <a:pt x="401" y="163"/>
                  <a:pt x="416" y="209"/>
                  <a:pt x="421" y="297"/>
                </a:cubicBezTo>
                <a:cubicBezTo>
                  <a:pt x="426" y="385"/>
                  <a:pt x="401" y="545"/>
                  <a:pt x="404" y="647"/>
                </a:cubicBezTo>
                <a:cubicBezTo>
                  <a:pt x="407" y="749"/>
                  <a:pt x="415" y="829"/>
                  <a:pt x="438" y="912"/>
                </a:cubicBezTo>
                <a:cubicBezTo>
                  <a:pt x="461" y="995"/>
                  <a:pt x="531" y="1074"/>
                  <a:pt x="540" y="1144"/>
                </a:cubicBezTo>
                <a:cubicBezTo>
                  <a:pt x="549" y="1214"/>
                  <a:pt x="508" y="1276"/>
                  <a:pt x="494" y="1330"/>
                </a:cubicBezTo>
                <a:cubicBezTo>
                  <a:pt x="480" y="1384"/>
                  <a:pt x="468" y="1413"/>
                  <a:pt x="455" y="1466"/>
                </a:cubicBezTo>
                <a:cubicBezTo>
                  <a:pt x="442" y="1519"/>
                  <a:pt x="442" y="1606"/>
                  <a:pt x="415" y="1652"/>
                </a:cubicBezTo>
                <a:cubicBezTo>
                  <a:pt x="388" y="1698"/>
                  <a:pt x="341" y="1735"/>
                  <a:pt x="291" y="1743"/>
                </a:cubicBezTo>
                <a:cubicBezTo>
                  <a:pt x="241" y="1751"/>
                  <a:pt x="152" y="1726"/>
                  <a:pt x="116" y="1703"/>
                </a:cubicBezTo>
                <a:cubicBezTo>
                  <a:pt x="80" y="1680"/>
                  <a:pt x="70" y="1649"/>
                  <a:pt x="77" y="1607"/>
                </a:cubicBezTo>
                <a:cubicBezTo>
                  <a:pt x="84" y="1565"/>
                  <a:pt x="139" y="1522"/>
                  <a:pt x="156" y="1449"/>
                </a:cubicBezTo>
                <a:cubicBezTo>
                  <a:pt x="173" y="1376"/>
                  <a:pt x="184" y="1254"/>
                  <a:pt x="178" y="1167"/>
                </a:cubicBezTo>
                <a:cubicBezTo>
                  <a:pt x="172" y="1080"/>
                  <a:pt x="132" y="987"/>
                  <a:pt x="122" y="924"/>
                </a:cubicBezTo>
                <a:cubicBezTo>
                  <a:pt x="112" y="861"/>
                  <a:pt x="146" y="848"/>
                  <a:pt x="116" y="788"/>
                </a:cubicBezTo>
              </a:path>
            </a:pathLst>
          </a:custGeom>
          <a:solidFill>
            <a:srgbClr val="C0C0C0"/>
          </a:solidFill>
          <a:ln w="9525">
            <a:solidFill>
              <a:schemeClr val="tx1"/>
            </a:solidFill>
            <a:round/>
            <a:headEnd/>
            <a:tailEnd/>
          </a:ln>
          <a:effectLst/>
        </p:spPr>
        <p:txBody>
          <a:bodyPr/>
          <a:lstStyle/>
          <a:p>
            <a:endParaRPr lang="en-US">
              <a:solidFill>
                <a:srgbClr val="00FFFF"/>
              </a:solidFill>
            </a:endParaRPr>
          </a:p>
        </p:txBody>
      </p:sp>
      <p:sp>
        <p:nvSpPr>
          <p:cNvPr id="130066" name="Freeform 1042"/>
          <p:cNvSpPr>
            <a:spLocks/>
          </p:cNvSpPr>
          <p:nvPr/>
        </p:nvSpPr>
        <p:spPr bwMode="auto">
          <a:xfrm>
            <a:off x="3562350" y="1714500"/>
            <a:ext cx="871538" cy="2779713"/>
          </a:xfrm>
          <a:custGeom>
            <a:avLst/>
            <a:gdLst/>
            <a:ahLst/>
            <a:cxnLst>
              <a:cxn ang="0">
                <a:pos x="127" y="969"/>
              </a:cxn>
              <a:cxn ang="0">
                <a:pos x="116" y="788"/>
              </a:cxn>
              <a:cxn ang="0">
                <a:pos x="14" y="585"/>
              </a:cxn>
              <a:cxn ang="0">
                <a:pos x="31" y="393"/>
              </a:cxn>
              <a:cxn ang="0">
                <a:pos x="105" y="133"/>
              </a:cxn>
              <a:cxn ang="0">
                <a:pos x="167" y="26"/>
              </a:cxn>
              <a:cxn ang="0">
                <a:pos x="269" y="15"/>
              </a:cxn>
              <a:cxn ang="0">
                <a:pos x="376" y="116"/>
              </a:cxn>
              <a:cxn ang="0">
                <a:pos x="421" y="297"/>
              </a:cxn>
              <a:cxn ang="0">
                <a:pos x="404" y="647"/>
              </a:cxn>
              <a:cxn ang="0">
                <a:pos x="438" y="912"/>
              </a:cxn>
              <a:cxn ang="0">
                <a:pos x="540" y="1144"/>
              </a:cxn>
              <a:cxn ang="0">
                <a:pos x="494" y="1330"/>
              </a:cxn>
              <a:cxn ang="0">
                <a:pos x="455" y="1466"/>
              </a:cxn>
              <a:cxn ang="0">
                <a:pos x="415" y="1652"/>
              </a:cxn>
              <a:cxn ang="0">
                <a:pos x="291" y="1743"/>
              </a:cxn>
              <a:cxn ang="0">
                <a:pos x="116" y="1703"/>
              </a:cxn>
              <a:cxn ang="0">
                <a:pos x="77" y="1607"/>
              </a:cxn>
              <a:cxn ang="0">
                <a:pos x="156" y="1449"/>
              </a:cxn>
              <a:cxn ang="0">
                <a:pos x="178" y="1167"/>
              </a:cxn>
              <a:cxn ang="0">
                <a:pos x="122" y="924"/>
              </a:cxn>
              <a:cxn ang="0">
                <a:pos x="116" y="788"/>
              </a:cxn>
            </a:cxnLst>
            <a:rect l="0" t="0" r="r" b="b"/>
            <a:pathLst>
              <a:path w="549" h="1751">
                <a:moveTo>
                  <a:pt x="127" y="969"/>
                </a:moveTo>
                <a:cubicBezTo>
                  <a:pt x="131" y="910"/>
                  <a:pt x="135" y="852"/>
                  <a:pt x="116" y="788"/>
                </a:cubicBezTo>
                <a:cubicBezTo>
                  <a:pt x="97" y="724"/>
                  <a:pt x="28" y="651"/>
                  <a:pt x="14" y="585"/>
                </a:cubicBezTo>
                <a:cubicBezTo>
                  <a:pt x="0" y="519"/>
                  <a:pt x="16" y="468"/>
                  <a:pt x="31" y="393"/>
                </a:cubicBezTo>
                <a:cubicBezTo>
                  <a:pt x="46" y="318"/>
                  <a:pt x="82" y="194"/>
                  <a:pt x="105" y="133"/>
                </a:cubicBezTo>
                <a:cubicBezTo>
                  <a:pt x="128" y="72"/>
                  <a:pt x="140" y="46"/>
                  <a:pt x="167" y="26"/>
                </a:cubicBezTo>
                <a:cubicBezTo>
                  <a:pt x="194" y="6"/>
                  <a:pt x="234" y="0"/>
                  <a:pt x="269" y="15"/>
                </a:cubicBezTo>
                <a:cubicBezTo>
                  <a:pt x="304" y="30"/>
                  <a:pt x="351" y="69"/>
                  <a:pt x="376" y="116"/>
                </a:cubicBezTo>
                <a:cubicBezTo>
                  <a:pt x="401" y="163"/>
                  <a:pt x="416" y="209"/>
                  <a:pt x="421" y="297"/>
                </a:cubicBezTo>
                <a:cubicBezTo>
                  <a:pt x="426" y="385"/>
                  <a:pt x="401" y="545"/>
                  <a:pt x="404" y="647"/>
                </a:cubicBezTo>
                <a:cubicBezTo>
                  <a:pt x="407" y="749"/>
                  <a:pt x="415" y="829"/>
                  <a:pt x="438" y="912"/>
                </a:cubicBezTo>
                <a:cubicBezTo>
                  <a:pt x="461" y="995"/>
                  <a:pt x="531" y="1074"/>
                  <a:pt x="540" y="1144"/>
                </a:cubicBezTo>
                <a:cubicBezTo>
                  <a:pt x="549" y="1214"/>
                  <a:pt x="508" y="1276"/>
                  <a:pt x="494" y="1330"/>
                </a:cubicBezTo>
                <a:cubicBezTo>
                  <a:pt x="480" y="1384"/>
                  <a:pt x="468" y="1413"/>
                  <a:pt x="455" y="1466"/>
                </a:cubicBezTo>
                <a:cubicBezTo>
                  <a:pt x="442" y="1519"/>
                  <a:pt x="442" y="1606"/>
                  <a:pt x="415" y="1652"/>
                </a:cubicBezTo>
                <a:cubicBezTo>
                  <a:pt x="388" y="1698"/>
                  <a:pt x="341" y="1735"/>
                  <a:pt x="291" y="1743"/>
                </a:cubicBezTo>
                <a:cubicBezTo>
                  <a:pt x="241" y="1751"/>
                  <a:pt x="152" y="1726"/>
                  <a:pt x="116" y="1703"/>
                </a:cubicBezTo>
                <a:cubicBezTo>
                  <a:pt x="80" y="1680"/>
                  <a:pt x="70" y="1649"/>
                  <a:pt x="77" y="1607"/>
                </a:cubicBezTo>
                <a:cubicBezTo>
                  <a:pt x="84" y="1565"/>
                  <a:pt x="139" y="1522"/>
                  <a:pt x="156" y="1449"/>
                </a:cubicBezTo>
                <a:cubicBezTo>
                  <a:pt x="173" y="1376"/>
                  <a:pt x="184" y="1254"/>
                  <a:pt x="178" y="1167"/>
                </a:cubicBezTo>
                <a:cubicBezTo>
                  <a:pt x="172" y="1080"/>
                  <a:pt x="132" y="987"/>
                  <a:pt x="122" y="924"/>
                </a:cubicBezTo>
                <a:cubicBezTo>
                  <a:pt x="112" y="861"/>
                  <a:pt x="146" y="848"/>
                  <a:pt x="116" y="788"/>
                </a:cubicBezTo>
              </a:path>
            </a:pathLst>
          </a:custGeom>
          <a:solidFill>
            <a:srgbClr val="C0C0C0"/>
          </a:solidFill>
          <a:ln w="9525">
            <a:solidFill>
              <a:schemeClr val="tx1"/>
            </a:solidFill>
            <a:round/>
            <a:headEnd/>
            <a:tailEnd/>
          </a:ln>
          <a:effectLst/>
        </p:spPr>
        <p:txBody>
          <a:bodyPr/>
          <a:lstStyle/>
          <a:p>
            <a:endParaRPr lang="en-US">
              <a:solidFill>
                <a:srgbClr val="00FFFF"/>
              </a:solidFill>
            </a:endParaRPr>
          </a:p>
        </p:txBody>
      </p:sp>
      <p:sp>
        <p:nvSpPr>
          <p:cNvPr id="130067" name="Rectangle 1043"/>
          <p:cNvSpPr>
            <a:spLocks noChangeArrowheads="1"/>
          </p:cNvSpPr>
          <p:nvPr/>
        </p:nvSpPr>
        <p:spPr bwMode="auto">
          <a:xfrm>
            <a:off x="4368800" y="3406775"/>
            <a:ext cx="185738" cy="327025"/>
          </a:xfrm>
          <a:prstGeom prst="rect">
            <a:avLst/>
          </a:prstGeom>
          <a:solidFill>
            <a:srgbClr val="EAEAEA"/>
          </a:solidFill>
          <a:ln w="9525">
            <a:noFill/>
            <a:miter lim="800000"/>
            <a:headEnd/>
            <a:tailEnd/>
          </a:ln>
          <a:effectLst/>
        </p:spPr>
        <p:txBody>
          <a:bodyPr wrap="none" anchor="ctr"/>
          <a:lstStyle/>
          <a:p>
            <a:endParaRPr lang="en-US">
              <a:solidFill>
                <a:srgbClr val="00FFFF"/>
              </a:solidFill>
            </a:endParaRPr>
          </a:p>
        </p:txBody>
      </p:sp>
      <p:sp>
        <p:nvSpPr>
          <p:cNvPr id="130068" name="Line 1044"/>
          <p:cNvSpPr>
            <a:spLocks noChangeShapeType="1"/>
          </p:cNvSpPr>
          <p:nvPr/>
        </p:nvSpPr>
        <p:spPr bwMode="auto">
          <a:xfrm>
            <a:off x="4260850" y="3565525"/>
            <a:ext cx="127000" cy="0"/>
          </a:xfrm>
          <a:prstGeom prst="line">
            <a:avLst/>
          </a:prstGeom>
          <a:noFill/>
          <a:ln w="19050">
            <a:solidFill>
              <a:schemeClr val="tx1"/>
            </a:solidFill>
            <a:round/>
            <a:headEnd/>
            <a:tailEnd/>
          </a:ln>
          <a:effectLst/>
        </p:spPr>
        <p:txBody>
          <a:bodyPr/>
          <a:lstStyle/>
          <a:p>
            <a:endParaRPr lang="en-US">
              <a:solidFill>
                <a:srgbClr val="00FFFF"/>
              </a:solidFill>
            </a:endParaRPr>
          </a:p>
        </p:txBody>
      </p:sp>
      <p:sp>
        <p:nvSpPr>
          <p:cNvPr id="130069" name="Line 1045"/>
          <p:cNvSpPr>
            <a:spLocks noChangeShapeType="1"/>
          </p:cNvSpPr>
          <p:nvPr/>
        </p:nvSpPr>
        <p:spPr bwMode="auto">
          <a:xfrm flipV="1">
            <a:off x="4395788" y="3497263"/>
            <a:ext cx="80962" cy="71437"/>
          </a:xfrm>
          <a:prstGeom prst="line">
            <a:avLst/>
          </a:prstGeom>
          <a:noFill/>
          <a:ln w="19050">
            <a:solidFill>
              <a:schemeClr val="tx1"/>
            </a:solidFill>
            <a:round/>
            <a:headEnd/>
            <a:tailEnd/>
          </a:ln>
          <a:effectLst/>
        </p:spPr>
        <p:txBody>
          <a:bodyPr/>
          <a:lstStyle/>
          <a:p>
            <a:endParaRPr lang="en-US">
              <a:solidFill>
                <a:srgbClr val="00FFFF"/>
              </a:solidFill>
            </a:endParaRPr>
          </a:p>
        </p:txBody>
      </p:sp>
      <p:sp>
        <p:nvSpPr>
          <p:cNvPr id="130070" name="Line 1046"/>
          <p:cNvSpPr>
            <a:spLocks noChangeShapeType="1"/>
          </p:cNvSpPr>
          <p:nvPr/>
        </p:nvSpPr>
        <p:spPr bwMode="auto">
          <a:xfrm flipH="1">
            <a:off x="4510088" y="3560763"/>
            <a:ext cx="127000" cy="0"/>
          </a:xfrm>
          <a:prstGeom prst="line">
            <a:avLst/>
          </a:prstGeom>
          <a:noFill/>
          <a:ln w="19050">
            <a:solidFill>
              <a:schemeClr val="tx1"/>
            </a:solidFill>
            <a:round/>
            <a:headEnd/>
            <a:tailEnd/>
          </a:ln>
          <a:effectLst/>
        </p:spPr>
        <p:txBody>
          <a:bodyPr/>
          <a:lstStyle/>
          <a:p>
            <a:endParaRPr lang="en-US">
              <a:solidFill>
                <a:srgbClr val="00FFFF"/>
              </a:solidFill>
            </a:endParaRPr>
          </a:p>
        </p:txBody>
      </p:sp>
      <p:sp>
        <p:nvSpPr>
          <p:cNvPr id="130071" name="Line 1047"/>
          <p:cNvSpPr>
            <a:spLocks noChangeShapeType="1"/>
          </p:cNvSpPr>
          <p:nvPr/>
        </p:nvSpPr>
        <p:spPr bwMode="auto">
          <a:xfrm flipH="1">
            <a:off x="4414838" y="3559175"/>
            <a:ext cx="98425" cy="66675"/>
          </a:xfrm>
          <a:prstGeom prst="line">
            <a:avLst/>
          </a:prstGeom>
          <a:noFill/>
          <a:ln w="19050">
            <a:solidFill>
              <a:schemeClr val="tx1"/>
            </a:solidFill>
            <a:round/>
            <a:headEnd/>
            <a:tailEnd/>
          </a:ln>
          <a:effectLst/>
        </p:spPr>
        <p:txBody>
          <a:bodyPr/>
          <a:lstStyle/>
          <a:p>
            <a:endParaRPr lang="en-US">
              <a:solidFill>
                <a:srgbClr val="00FFFF"/>
              </a:solidFill>
            </a:endParaRPr>
          </a:p>
        </p:txBody>
      </p:sp>
      <p:grpSp>
        <p:nvGrpSpPr>
          <p:cNvPr id="2" name="Group 1048"/>
          <p:cNvGrpSpPr>
            <a:grpSpLocks/>
          </p:cNvGrpSpPr>
          <p:nvPr/>
        </p:nvGrpSpPr>
        <p:grpSpPr bwMode="auto">
          <a:xfrm flipH="1">
            <a:off x="4056063" y="3065463"/>
            <a:ext cx="258762" cy="796925"/>
            <a:chOff x="2513" y="2424"/>
            <a:chExt cx="163" cy="502"/>
          </a:xfrm>
        </p:grpSpPr>
        <p:sp>
          <p:nvSpPr>
            <p:cNvPr id="130073" name="AutoShape 1049"/>
            <p:cNvSpPr>
              <a:spLocks noChangeArrowheads="1"/>
            </p:cNvSpPr>
            <p:nvPr/>
          </p:nvSpPr>
          <p:spPr bwMode="auto">
            <a:xfrm rot="20386863" flipH="1">
              <a:off x="2538" y="2686"/>
              <a:ext cx="113" cy="240"/>
            </a:xfrm>
            <a:prstGeom prst="can">
              <a:avLst>
                <a:gd name="adj" fmla="val 35801"/>
              </a:avLst>
            </a:prstGeom>
            <a:solidFill>
              <a:schemeClr val="bg1"/>
            </a:solidFill>
            <a:ln w="12700">
              <a:solidFill>
                <a:schemeClr val="tx1"/>
              </a:solidFill>
              <a:round/>
              <a:headEnd/>
              <a:tailEnd/>
            </a:ln>
            <a:effectLst/>
          </p:spPr>
          <p:txBody>
            <a:bodyPr wrap="none" anchor="ctr"/>
            <a:lstStyle/>
            <a:p>
              <a:endParaRPr lang="en-US">
                <a:solidFill>
                  <a:srgbClr val="00FFFF"/>
                </a:solidFill>
              </a:endParaRPr>
            </a:p>
          </p:txBody>
        </p:sp>
        <p:sp>
          <p:nvSpPr>
            <p:cNvPr id="130074" name="AutoShape 1050"/>
            <p:cNvSpPr>
              <a:spLocks noChangeArrowheads="1"/>
            </p:cNvSpPr>
            <p:nvPr/>
          </p:nvSpPr>
          <p:spPr bwMode="auto">
            <a:xfrm rot="1369360" flipH="1">
              <a:off x="2563" y="2424"/>
              <a:ext cx="113" cy="350"/>
            </a:xfrm>
            <a:prstGeom prst="can">
              <a:avLst>
                <a:gd name="adj" fmla="val 52210"/>
              </a:avLst>
            </a:prstGeom>
            <a:solidFill>
              <a:schemeClr val="bg1"/>
            </a:solidFill>
            <a:ln w="12700">
              <a:solidFill>
                <a:schemeClr val="tx1"/>
              </a:solidFill>
              <a:round/>
              <a:headEnd/>
              <a:tailEnd/>
            </a:ln>
            <a:effectLst/>
          </p:spPr>
          <p:txBody>
            <a:bodyPr wrap="none" anchor="ctr"/>
            <a:lstStyle/>
            <a:p>
              <a:endParaRPr lang="en-US">
                <a:solidFill>
                  <a:srgbClr val="00FFFF"/>
                </a:solidFill>
              </a:endParaRPr>
            </a:p>
          </p:txBody>
        </p:sp>
        <p:sp>
          <p:nvSpPr>
            <p:cNvPr id="130075" name="Oval 1051"/>
            <p:cNvSpPr>
              <a:spLocks noChangeArrowheads="1"/>
            </p:cNvSpPr>
            <p:nvPr/>
          </p:nvSpPr>
          <p:spPr bwMode="auto">
            <a:xfrm rot="841761" flipH="1">
              <a:off x="2513" y="2704"/>
              <a:ext cx="114" cy="73"/>
            </a:xfrm>
            <a:prstGeom prst="ellipse">
              <a:avLst/>
            </a:prstGeom>
            <a:solidFill>
              <a:schemeClr val="bg1"/>
            </a:solidFill>
            <a:ln w="9525">
              <a:noFill/>
              <a:round/>
              <a:headEnd/>
              <a:tailEnd/>
            </a:ln>
            <a:effectLst/>
          </p:spPr>
          <p:txBody>
            <a:bodyPr wrap="none" anchor="ctr"/>
            <a:lstStyle/>
            <a:p>
              <a:endParaRPr lang="en-US">
                <a:solidFill>
                  <a:srgbClr val="00FFFF"/>
                </a:solidFill>
              </a:endParaRPr>
            </a:p>
          </p:txBody>
        </p:sp>
      </p:grpSp>
      <p:sp>
        <p:nvSpPr>
          <p:cNvPr id="130076" name="Rectangle 1052"/>
          <p:cNvSpPr>
            <a:spLocks noChangeArrowheads="1"/>
          </p:cNvSpPr>
          <p:nvPr/>
        </p:nvSpPr>
        <p:spPr bwMode="auto">
          <a:xfrm rot="2073433">
            <a:off x="4406900" y="3503613"/>
            <a:ext cx="79375" cy="42862"/>
          </a:xfrm>
          <a:prstGeom prst="rect">
            <a:avLst/>
          </a:prstGeom>
          <a:solidFill>
            <a:srgbClr val="EAEAEA"/>
          </a:solidFill>
          <a:ln w="9525">
            <a:noFill/>
            <a:miter lim="800000"/>
            <a:headEnd/>
            <a:tailEnd/>
          </a:ln>
          <a:effectLst/>
        </p:spPr>
        <p:txBody>
          <a:bodyPr wrap="none" anchor="ctr"/>
          <a:lstStyle/>
          <a:p>
            <a:endParaRPr lang="en-US">
              <a:solidFill>
                <a:srgbClr val="00FFFF"/>
              </a:solidFill>
            </a:endParaRPr>
          </a:p>
        </p:txBody>
      </p:sp>
      <p:sp>
        <p:nvSpPr>
          <p:cNvPr id="130077" name="Line 1053"/>
          <p:cNvSpPr>
            <a:spLocks noChangeShapeType="1"/>
          </p:cNvSpPr>
          <p:nvPr/>
        </p:nvSpPr>
        <p:spPr bwMode="auto">
          <a:xfrm flipH="1" flipV="1">
            <a:off x="4414838" y="3503613"/>
            <a:ext cx="98425" cy="63500"/>
          </a:xfrm>
          <a:prstGeom prst="line">
            <a:avLst/>
          </a:prstGeom>
          <a:noFill/>
          <a:ln w="19050">
            <a:solidFill>
              <a:schemeClr val="tx1"/>
            </a:solidFill>
            <a:round/>
            <a:headEnd/>
            <a:tailEnd/>
          </a:ln>
          <a:effectLst/>
        </p:spPr>
        <p:txBody>
          <a:bodyPr/>
          <a:lstStyle/>
          <a:p>
            <a:endParaRPr lang="en-US">
              <a:solidFill>
                <a:srgbClr val="00FFFF"/>
              </a:solidFill>
            </a:endParaRPr>
          </a:p>
        </p:txBody>
      </p:sp>
      <p:sp>
        <p:nvSpPr>
          <p:cNvPr id="130078" name="Rectangle 1054"/>
          <p:cNvSpPr>
            <a:spLocks noChangeArrowheads="1"/>
          </p:cNvSpPr>
          <p:nvPr/>
        </p:nvSpPr>
        <p:spPr bwMode="auto">
          <a:xfrm rot="2073433">
            <a:off x="4425950" y="3586163"/>
            <a:ext cx="79375" cy="42862"/>
          </a:xfrm>
          <a:prstGeom prst="rect">
            <a:avLst/>
          </a:prstGeom>
          <a:solidFill>
            <a:srgbClr val="EAEAEA"/>
          </a:solidFill>
          <a:ln w="9525">
            <a:noFill/>
            <a:miter lim="800000"/>
            <a:headEnd/>
            <a:tailEnd/>
          </a:ln>
          <a:effectLst/>
        </p:spPr>
        <p:txBody>
          <a:bodyPr wrap="none" anchor="ctr"/>
          <a:lstStyle/>
          <a:p>
            <a:endParaRPr lang="en-US">
              <a:solidFill>
                <a:srgbClr val="00FFFF"/>
              </a:solidFill>
            </a:endParaRPr>
          </a:p>
        </p:txBody>
      </p:sp>
      <p:sp>
        <p:nvSpPr>
          <p:cNvPr id="130079" name="Line 1055"/>
          <p:cNvSpPr>
            <a:spLocks noChangeShapeType="1"/>
          </p:cNvSpPr>
          <p:nvPr/>
        </p:nvSpPr>
        <p:spPr bwMode="auto">
          <a:xfrm>
            <a:off x="4383088" y="3562350"/>
            <a:ext cx="106362" cy="61913"/>
          </a:xfrm>
          <a:prstGeom prst="line">
            <a:avLst/>
          </a:prstGeom>
          <a:noFill/>
          <a:ln w="19050">
            <a:solidFill>
              <a:schemeClr val="tx1"/>
            </a:solidFill>
            <a:round/>
            <a:headEnd/>
            <a:tailEnd/>
          </a:ln>
          <a:effectLst/>
        </p:spPr>
        <p:txBody>
          <a:bodyPr/>
          <a:lstStyle/>
          <a:p>
            <a:endParaRPr lang="en-US">
              <a:solidFill>
                <a:srgbClr val="00FFFF"/>
              </a:solidFill>
            </a:endParaRPr>
          </a:p>
        </p:txBody>
      </p:sp>
      <p:grpSp>
        <p:nvGrpSpPr>
          <p:cNvPr id="3" name="Group 1056"/>
          <p:cNvGrpSpPr>
            <a:grpSpLocks/>
          </p:cNvGrpSpPr>
          <p:nvPr/>
        </p:nvGrpSpPr>
        <p:grpSpPr bwMode="auto">
          <a:xfrm>
            <a:off x="4589463" y="3063875"/>
            <a:ext cx="258762" cy="796925"/>
            <a:chOff x="2513" y="2424"/>
            <a:chExt cx="163" cy="502"/>
          </a:xfrm>
        </p:grpSpPr>
        <p:sp>
          <p:nvSpPr>
            <p:cNvPr id="130081" name="AutoShape 1057"/>
            <p:cNvSpPr>
              <a:spLocks noChangeArrowheads="1"/>
            </p:cNvSpPr>
            <p:nvPr/>
          </p:nvSpPr>
          <p:spPr bwMode="auto">
            <a:xfrm rot="20386863" flipH="1">
              <a:off x="2538" y="2686"/>
              <a:ext cx="113" cy="240"/>
            </a:xfrm>
            <a:prstGeom prst="can">
              <a:avLst>
                <a:gd name="adj" fmla="val 35801"/>
              </a:avLst>
            </a:prstGeom>
            <a:solidFill>
              <a:schemeClr val="bg1"/>
            </a:solidFill>
            <a:ln w="12700">
              <a:solidFill>
                <a:schemeClr val="tx1"/>
              </a:solidFill>
              <a:round/>
              <a:headEnd/>
              <a:tailEnd/>
            </a:ln>
            <a:effectLst/>
          </p:spPr>
          <p:txBody>
            <a:bodyPr wrap="none" anchor="ctr"/>
            <a:lstStyle/>
            <a:p>
              <a:endParaRPr lang="en-US">
                <a:solidFill>
                  <a:srgbClr val="00FFFF"/>
                </a:solidFill>
              </a:endParaRPr>
            </a:p>
          </p:txBody>
        </p:sp>
        <p:sp>
          <p:nvSpPr>
            <p:cNvPr id="130082" name="AutoShape 1058"/>
            <p:cNvSpPr>
              <a:spLocks noChangeArrowheads="1"/>
            </p:cNvSpPr>
            <p:nvPr/>
          </p:nvSpPr>
          <p:spPr bwMode="auto">
            <a:xfrm rot="1369360" flipH="1">
              <a:off x="2563" y="2424"/>
              <a:ext cx="113" cy="350"/>
            </a:xfrm>
            <a:prstGeom prst="can">
              <a:avLst>
                <a:gd name="adj" fmla="val 52210"/>
              </a:avLst>
            </a:prstGeom>
            <a:solidFill>
              <a:schemeClr val="bg1"/>
            </a:solidFill>
            <a:ln w="12700">
              <a:solidFill>
                <a:schemeClr val="tx1"/>
              </a:solidFill>
              <a:round/>
              <a:headEnd/>
              <a:tailEnd/>
            </a:ln>
            <a:effectLst/>
          </p:spPr>
          <p:txBody>
            <a:bodyPr wrap="none" anchor="ctr"/>
            <a:lstStyle/>
            <a:p>
              <a:endParaRPr lang="en-US">
                <a:solidFill>
                  <a:srgbClr val="00FFFF"/>
                </a:solidFill>
              </a:endParaRPr>
            </a:p>
          </p:txBody>
        </p:sp>
        <p:sp>
          <p:nvSpPr>
            <p:cNvPr id="130083" name="Oval 1059"/>
            <p:cNvSpPr>
              <a:spLocks noChangeArrowheads="1"/>
            </p:cNvSpPr>
            <p:nvPr/>
          </p:nvSpPr>
          <p:spPr bwMode="auto">
            <a:xfrm rot="841761" flipH="1">
              <a:off x="2513" y="2704"/>
              <a:ext cx="114" cy="73"/>
            </a:xfrm>
            <a:prstGeom prst="ellipse">
              <a:avLst/>
            </a:prstGeom>
            <a:solidFill>
              <a:schemeClr val="bg1"/>
            </a:solidFill>
            <a:ln w="9525">
              <a:noFill/>
              <a:round/>
              <a:headEnd/>
              <a:tailEnd/>
            </a:ln>
            <a:effectLst/>
          </p:spPr>
          <p:txBody>
            <a:bodyPr wrap="none" anchor="ctr"/>
            <a:lstStyle/>
            <a:p>
              <a:endParaRPr lang="en-US">
                <a:solidFill>
                  <a:srgbClr val="00FFFF"/>
                </a:solidFill>
              </a:endParaRPr>
            </a:p>
          </p:txBody>
        </p:sp>
      </p:grpSp>
      <p:sp>
        <p:nvSpPr>
          <p:cNvPr id="130084" name="Line 1060"/>
          <p:cNvSpPr>
            <a:spLocks noChangeShapeType="1"/>
          </p:cNvSpPr>
          <p:nvPr/>
        </p:nvSpPr>
        <p:spPr bwMode="auto">
          <a:xfrm flipH="1">
            <a:off x="2886075" y="3278188"/>
            <a:ext cx="960438" cy="388937"/>
          </a:xfrm>
          <a:prstGeom prst="line">
            <a:avLst/>
          </a:prstGeom>
          <a:noFill/>
          <a:ln w="9525">
            <a:solidFill>
              <a:schemeClr val="tx1"/>
            </a:solidFill>
            <a:round/>
            <a:headEnd/>
            <a:tailEnd type="triangle" w="med" len="med"/>
          </a:ln>
          <a:effectLst/>
        </p:spPr>
        <p:txBody>
          <a:bodyPr/>
          <a:lstStyle/>
          <a:p>
            <a:endParaRPr lang="en-US">
              <a:solidFill>
                <a:srgbClr val="00FFFF"/>
              </a:solidFill>
            </a:endParaRPr>
          </a:p>
        </p:txBody>
      </p:sp>
      <p:sp>
        <p:nvSpPr>
          <p:cNvPr id="130085" name="Line 1061"/>
          <p:cNvSpPr>
            <a:spLocks noChangeShapeType="1"/>
          </p:cNvSpPr>
          <p:nvPr/>
        </p:nvSpPr>
        <p:spPr bwMode="auto">
          <a:xfrm flipH="1">
            <a:off x="3451225" y="3971925"/>
            <a:ext cx="1363663" cy="1966913"/>
          </a:xfrm>
          <a:prstGeom prst="line">
            <a:avLst/>
          </a:prstGeom>
          <a:noFill/>
          <a:ln w="9525">
            <a:solidFill>
              <a:schemeClr val="tx1"/>
            </a:solidFill>
            <a:round/>
            <a:headEnd/>
            <a:tailEnd type="triangle" w="med" len="med"/>
          </a:ln>
          <a:effectLst/>
        </p:spPr>
        <p:txBody>
          <a:bodyPr/>
          <a:lstStyle/>
          <a:p>
            <a:endParaRPr lang="en-US">
              <a:solidFill>
                <a:srgbClr val="00FFFF"/>
              </a:solidFill>
            </a:endParaRPr>
          </a:p>
        </p:txBody>
      </p:sp>
      <p:sp>
        <p:nvSpPr>
          <p:cNvPr id="130086" name="Oval 1062"/>
          <p:cNvSpPr>
            <a:spLocks noChangeAspect="1" noChangeArrowheads="1"/>
          </p:cNvSpPr>
          <p:nvPr/>
        </p:nvSpPr>
        <p:spPr bwMode="auto">
          <a:xfrm>
            <a:off x="4725988" y="2184400"/>
            <a:ext cx="576262" cy="417513"/>
          </a:xfrm>
          <a:prstGeom prst="ellipse">
            <a:avLst/>
          </a:prstGeom>
          <a:solidFill>
            <a:schemeClr val="bg1"/>
          </a:solidFill>
          <a:ln w="12700">
            <a:solidFill>
              <a:schemeClr val="tx1"/>
            </a:solidFill>
            <a:round/>
            <a:headEnd/>
            <a:tailEnd/>
          </a:ln>
          <a:effectLst/>
        </p:spPr>
        <p:txBody>
          <a:bodyPr wrap="none" anchor="ctr"/>
          <a:lstStyle/>
          <a:p>
            <a:endParaRPr lang="en-US">
              <a:solidFill>
                <a:srgbClr val="00FFFF"/>
              </a:solidFill>
            </a:endParaRPr>
          </a:p>
        </p:txBody>
      </p:sp>
      <p:sp>
        <p:nvSpPr>
          <p:cNvPr id="130087" name="Text Box 1063"/>
          <p:cNvSpPr txBox="1">
            <a:spLocks noChangeArrowheads="1"/>
          </p:cNvSpPr>
          <p:nvPr/>
        </p:nvSpPr>
        <p:spPr bwMode="auto">
          <a:xfrm>
            <a:off x="5089525" y="985838"/>
            <a:ext cx="588623" cy="369332"/>
          </a:xfrm>
          <a:prstGeom prst="rect">
            <a:avLst/>
          </a:prstGeom>
          <a:noFill/>
          <a:ln w="9525">
            <a:noFill/>
            <a:miter lim="800000"/>
            <a:headEnd/>
            <a:tailEnd/>
          </a:ln>
          <a:effectLst/>
        </p:spPr>
        <p:txBody>
          <a:bodyPr wrap="none">
            <a:spAutoFit/>
          </a:bodyPr>
          <a:lstStyle/>
          <a:p>
            <a:r>
              <a:rPr lang="en-US">
                <a:solidFill>
                  <a:srgbClr val="00FFFF"/>
                </a:solidFill>
              </a:rPr>
              <a:t>ACh</a:t>
            </a:r>
            <a:endParaRPr lang="en-CA">
              <a:solidFill>
                <a:srgbClr val="00FFFF"/>
              </a:solidFill>
            </a:endParaRPr>
          </a:p>
        </p:txBody>
      </p:sp>
      <p:sp>
        <p:nvSpPr>
          <p:cNvPr id="130088" name="Text Box 1064"/>
          <p:cNvSpPr txBox="1">
            <a:spLocks noChangeArrowheads="1"/>
          </p:cNvSpPr>
          <p:nvPr/>
        </p:nvSpPr>
        <p:spPr bwMode="auto">
          <a:xfrm>
            <a:off x="930275" y="2211388"/>
            <a:ext cx="1025089" cy="646331"/>
          </a:xfrm>
          <a:prstGeom prst="rect">
            <a:avLst/>
          </a:prstGeom>
          <a:noFill/>
          <a:ln w="9525">
            <a:noFill/>
            <a:miter lim="800000"/>
            <a:headEnd/>
            <a:tailEnd/>
          </a:ln>
          <a:effectLst/>
        </p:spPr>
        <p:txBody>
          <a:bodyPr wrap="none">
            <a:spAutoFit/>
          </a:bodyPr>
          <a:lstStyle/>
          <a:p>
            <a:r>
              <a:rPr lang="en-US">
                <a:solidFill>
                  <a:srgbClr val="00FFFF"/>
                </a:solidFill>
              </a:rPr>
              <a:t>Leucine</a:t>
            </a:r>
          </a:p>
          <a:p>
            <a:r>
              <a:rPr lang="en-US">
                <a:solidFill>
                  <a:srgbClr val="00FFFF"/>
                </a:solidFill>
              </a:rPr>
              <a:t>residues</a:t>
            </a:r>
            <a:endParaRPr lang="en-CA">
              <a:solidFill>
                <a:srgbClr val="00FFFF"/>
              </a:solidFill>
            </a:endParaRPr>
          </a:p>
        </p:txBody>
      </p:sp>
      <p:sp>
        <p:nvSpPr>
          <p:cNvPr id="130089" name="Rectangle 1065"/>
          <p:cNvSpPr>
            <a:spLocks noChangeAspect="1" noChangeArrowheads="1"/>
          </p:cNvSpPr>
          <p:nvPr/>
        </p:nvSpPr>
        <p:spPr bwMode="auto">
          <a:xfrm>
            <a:off x="982663" y="3935413"/>
            <a:ext cx="1893887" cy="2266950"/>
          </a:xfrm>
          <a:prstGeom prst="rect">
            <a:avLst/>
          </a:prstGeom>
          <a:solidFill>
            <a:srgbClr val="DDDDDD"/>
          </a:solidFill>
          <a:ln w="9525">
            <a:noFill/>
            <a:miter lim="800000"/>
            <a:headEnd/>
            <a:tailEnd/>
          </a:ln>
          <a:effectLst/>
        </p:spPr>
        <p:txBody>
          <a:bodyPr wrap="none" anchor="ctr"/>
          <a:lstStyle/>
          <a:p>
            <a:endParaRPr lang="en-US">
              <a:solidFill>
                <a:srgbClr val="00FFFF"/>
              </a:solidFill>
            </a:endParaRPr>
          </a:p>
        </p:txBody>
      </p:sp>
      <p:sp>
        <p:nvSpPr>
          <p:cNvPr id="130090" name="Line 1066"/>
          <p:cNvSpPr>
            <a:spLocks noChangeAspect="1" noChangeShapeType="1"/>
          </p:cNvSpPr>
          <p:nvPr/>
        </p:nvSpPr>
        <p:spPr bwMode="auto">
          <a:xfrm>
            <a:off x="1362075" y="5360988"/>
            <a:ext cx="381000" cy="0"/>
          </a:xfrm>
          <a:prstGeom prst="line">
            <a:avLst/>
          </a:prstGeom>
          <a:noFill/>
          <a:ln w="38100">
            <a:solidFill>
              <a:schemeClr val="tx1"/>
            </a:solidFill>
            <a:round/>
            <a:headEnd/>
            <a:tailEnd/>
          </a:ln>
          <a:effectLst/>
        </p:spPr>
        <p:txBody>
          <a:bodyPr/>
          <a:lstStyle/>
          <a:p>
            <a:endParaRPr lang="en-US">
              <a:solidFill>
                <a:srgbClr val="00FFFF"/>
              </a:solidFill>
            </a:endParaRPr>
          </a:p>
        </p:txBody>
      </p:sp>
      <p:sp>
        <p:nvSpPr>
          <p:cNvPr id="130091" name="Line 1067"/>
          <p:cNvSpPr>
            <a:spLocks noChangeAspect="1" noChangeShapeType="1"/>
          </p:cNvSpPr>
          <p:nvPr/>
        </p:nvSpPr>
        <p:spPr bwMode="auto">
          <a:xfrm flipV="1">
            <a:off x="1744663" y="5143500"/>
            <a:ext cx="241300" cy="214313"/>
          </a:xfrm>
          <a:prstGeom prst="line">
            <a:avLst/>
          </a:prstGeom>
          <a:noFill/>
          <a:ln w="38100">
            <a:solidFill>
              <a:schemeClr val="tx1"/>
            </a:solidFill>
            <a:round/>
            <a:headEnd/>
            <a:tailEnd/>
          </a:ln>
          <a:effectLst/>
        </p:spPr>
        <p:txBody>
          <a:bodyPr/>
          <a:lstStyle/>
          <a:p>
            <a:endParaRPr lang="en-US">
              <a:solidFill>
                <a:srgbClr val="00FFFF"/>
              </a:solidFill>
            </a:endParaRPr>
          </a:p>
        </p:txBody>
      </p:sp>
      <p:sp>
        <p:nvSpPr>
          <p:cNvPr id="130092" name="Line 1068"/>
          <p:cNvSpPr>
            <a:spLocks noChangeAspect="1" noChangeShapeType="1"/>
          </p:cNvSpPr>
          <p:nvPr/>
        </p:nvSpPr>
        <p:spPr bwMode="auto">
          <a:xfrm flipH="1">
            <a:off x="2108200" y="5349875"/>
            <a:ext cx="381000" cy="0"/>
          </a:xfrm>
          <a:prstGeom prst="line">
            <a:avLst/>
          </a:prstGeom>
          <a:noFill/>
          <a:ln w="38100">
            <a:solidFill>
              <a:schemeClr val="tx1"/>
            </a:solidFill>
            <a:round/>
            <a:headEnd/>
            <a:tailEnd/>
          </a:ln>
          <a:effectLst/>
        </p:spPr>
        <p:txBody>
          <a:bodyPr/>
          <a:lstStyle/>
          <a:p>
            <a:endParaRPr lang="en-US">
              <a:solidFill>
                <a:srgbClr val="00FFFF"/>
              </a:solidFill>
            </a:endParaRPr>
          </a:p>
        </p:txBody>
      </p:sp>
      <p:sp>
        <p:nvSpPr>
          <p:cNvPr id="130093" name="Line 1069"/>
          <p:cNvSpPr>
            <a:spLocks noChangeAspect="1" noChangeShapeType="1"/>
          </p:cNvSpPr>
          <p:nvPr/>
        </p:nvSpPr>
        <p:spPr bwMode="auto">
          <a:xfrm flipH="1">
            <a:off x="1824038" y="5348288"/>
            <a:ext cx="293687" cy="200025"/>
          </a:xfrm>
          <a:prstGeom prst="line">
            <a:avLst/>
          </a:prstGeom>
          <a:noFill/>
          <a:ln w="38100">
            <a:solidFill>
              <a:schemeClr val="tx1"/>
            </a:solidFill>
            <a:round/>
            <a:headEnd/>
            <a:tailEnd/>
          </a:ln>
          <a:effectLst/>
        </p:spPr>
        <p:txBody>
          <a:bodyPr/>
          <a:lstStyle/>
          <a:p>
            <a:endParaRPr lang="en-US">
              <a:solidFill>
                <a:srgbClr val="00FFFF"/>
              </a:solidFill>
            </a:endParaRPr>
          </a:p>
        </p:txBody>
      </p:sp>
      <p:grpSp>
        <p:nvGrpSpPr>
          <p:cNvPr id="4" name="Group 1070"/>
          <p:cNvGrpSpPr>
            <a:grpSpLocks/>
          </p:cNvGrpSpPr>
          <p:nvPr/>
        </p:nvGrpSpPr>
        <p:grpSpPr bwMode="auto">
          <a:xfrm>
            <a:off x="747713" y="3859213"/>
            <a:ext cx="796925" cy="2389187"/>
            <a:chOff x="511" y="2623"/>
            <a:chExt cx="502" cy="1505"/>
          </a:xfrm>
        </p:grpSpPr>
        <p:sp>
          <p:nvSpPr>
            <p:cNvPr id="130095" name="AutoShape 1071"/>
            <p:cNvSpPr>
              <a:spLocks noChangeAspect="1" noChangeArrowheads="1"/>
            </p:cNvSpPr>
            <p:nvPr/>
          </p:nvSpPr>
          <p:spPr bwMode="auto">
            <a:xfrm rot="1213137">
              <a:off x="586" y="3408"/>
              <a:ext cx="339" cy="720"/>
            </a:xfrm>
            <a:prstGeom prst="can">
              <a:avLst>
                <a:gd name="adj" fmla="val 35801"/>
              </a:avLst>
            </a:prstGeom>
            <a:solidFill>
              <a:schemeClr val="bg1"/>
            </a:solidFill>
            <a:ln w="12700">
              <a:solidFill>
                <a:schemeClr val="tx1"/>
              </a:solidFill>
              <a:round/>
              <a:headEnd/>
              <a:tailEnd/>
            </a:ln>
            <a:effectLst/>
          </p:spPr>
          <p:txBody>
            <a:bodyPr wrap="none" anchor="ctr"/>
            <a:lstStyle/>
            <a:p>
              <a:endParaRPr lang="en-US">
                <a:solidFill>
                  <a:srgbClr val="00FFFF"/>
                </a:solidFill>
              </a:endParaRPr>
            </a:p>
          </p:txBody>
        </p:sp>
        <p:sp>
          <p:nvSpPr>
            <p:cNvPr id="130096" name="AutoShape 1072"/>
            <p:cNvSpPr>
              <a:spLocks noChangeAspect="1" noChangeArrowheads="1"/>
            </p:cNvSpPr>
            <p:nvPr/>
          </p:nvSpPr>
          <p:spPr bwMode="auto">
            <a:xfrm rot="-1369360">
              <a:off x="511" y="2623"/>
              <a:ext cx="339" cy="1049"/>
            </a:xfrm>
            <a:prstGeom prst="can">
              <a:avLst>
                <a:gd name="adj" fmla="val 52161"/>
              </a:avLst>
            </a:prstGeom>
            <a:solidFill>
              <a:schemeClr val="bg1"/>
            </a:solidFill>
            <a:ln w="12700">
              <a:solidFill>
                <a:schemeClr val="tx1"/>
              </a:solidFill>
              <a:round/>
              <a:headEnd/>
              <a:tailEnd/>
            </a:ln>
            <a:effectLst/>
          </p:spPr>
          <p:txBody>
            <a:bodyPr wrap="none" anchor="ctr"/>
            <a:lstStyle/>
            <a:p>
              <a:endParaRPr lang="en-US">
                <a:solidFill>
                  <a:srgbClr val="00FFFF"/>
                </a:solidFill>
              </a:endParaRPr>
            </a:p>
          </p:txBody>
        </p:sp>
        <p:sp>
          <p:nvSpPr>
            <p:cNvPr id="130097" name="Oval 1073"/>
            <p:cNvSpPr>
              <a:spLocks noChangeAspect="1" noChangeArrowheads="1"/>
            </p:cNvSpPr>
            <p:nvPr/>
          </p:nvSpPr>
          <p:spPr bwMode="auto">
            <a:xfrm rot="-841761">
              <a:off x="643" y="3460"/>
              <a:ext cx="370" cy="219"/>
            </a:xfrm>
            <a:prstGeom prst="ellipse">
              <a:avLst/>
            </a:prstGeom>
            <a:solidFill>
              <a:schemeClr val="bg1"/>
            </a:solidFill>
            <a:ln w="9525">
              <a:noFill/>
              <a:round/>
              <a:headEnd/>
              <a:tailEnd/>
            </a:ln>
            <a:effectLst/>
          </p:spPr>
          <p:txBody>
            <a:bodyPr wrap="none" anchor="ctr"/>
            <a:lstStyle/>
            <a:p>
              <a:endParaRPr lang="en-US">
                <a:solidFill>
                  <a:srgbClr val="00FFFF"/>
                </a:solidFill>
              </a:endParaRPr>
            </a:p>
          </p:txBody>
        </p:sp>
      </p:grpSp>
      <p:sp>
        <p:nvSpPr>
          <p:cNvPr id="130098" name="Rectangle 1074"/>
          <p:cNvSpPr>
            <a:spLocks noChangeAspect="1" noChangeArrowheads="1"/>
          </p:cNvSpPr>
          <p:nvPr/>
        </p:nvSpPr>
        <p:spPr bwMode="auto">
          <a:xfrm rot="1791827">
            <a:off x="1849438" y="5454650"/>
            <a:ext cx="236537" cy="68263"/>
          </a:xfrm>
          <a:prstGeom prst="rect">
            <a:avLst/>
          </a:prstGeom>
          <a:solidFill>
            <a:srgbClr val="EAEAEA"/>
          </a:solidFill>
          <a:ln w="9525">
            <a:noFill/>
            <a:miter lim="800000"/>
            <a:headEnd/>
            <a:tailEnd/>
          </a:ln>
          <a:effectLst/>
        </p:spPr>
        <p:txBody>
          <a:bodyPr wrap="none" anchor="ctr"/>
          <a:lstStyle/>
          <a:p>
            <a:endParaRPr lang="en-US">
              <a:solidFill>
                <a:srgbClr val="00FFFF"/>
              </a:solidFill>
            </a:endParaRPr>
          </a:p>
        </p:txBody>
      </p:sp>
      <p:sp>
        <p:nvSpPr>
          <p:cNvPr id="130099" name="Line 1075"/>
          <p:cNvSpPr>
            <a:spLocks noChangeAspect="1" noChangeShapeType="1"/>
          </p:cNvSpPr>
          <p:nvPr/>
        </p:nvSpPr>
        <p:spPr bwMode="auto">
          <a:xfrm>
            <a:off x="1728788" y="5348288"/>
            <a:ext cx="317500" cy="185737"/>
          </a:xfrm>
          <a:prstGeom prst="line">
            <a:avLst/>
          </a:prstGeom>
          <a:noFill/>
          <a:ln w="38100">
            <a:solidFill>
              <a:schemeClr val="tx1"/>
            </a:solidFill>
            <a:round/>
            <a:headEnd/>
            <a:tailEnd/>
          </a:ln>
          <a:effectLst/>
        </p:spPr>
        <p:txBody>
          <a:bodyPr/>
          <a:lstStyle/>
          <a:p>
            <a:endParaRPr lang="en-US">
              <a:solidFill>
                <a:srgbClr val="00FFFF"/>
              </a:solidFill>
            </a:endParaRPr>
          </a:p>
        </p:txBody>
      </p:sp>
      <p:sp>
        <p:nvSpPr>
          <p:cNvPr id="130100" name="Rectangle 1076"/>
          <p:cNvSpPr>
            <a:spLocks noChangeAspect="1" noChangeArrowheads="1"/>
          </p:cNvSpPr>
          <p:nvPr/>
        </p:nvSpPr>
        <p:spPr bwMode="auto">
          <a:xfrm rot="1975508">
            <a:off x="1814513" y="5211763"/>
            <a:ext cx="236537" cy="68262"/>
          </a:xfrm>
          <a:prstGeom prst="rect">
            <a:avLst/>
          </a:prstGeom>
          <a:solidFill>
            <a:srgbClr val="EAEAEA"/>
          </a:solidFill>
          <a:ln w="9525">
            <a:noFill/>
            <a:miter lim="800000"/>
            <a:headEnd/>
            <a:tailEnd/>
          </a:ln>
          <a:effectLst/>
        </p:spPr>
        <p:txBody>
          <a:bodyPr wrap="none" anchor="ctr"/>
          <a:lstStyle/>
          <a:p>
            <a:endParaRPr lang="en-US">
              <a:solidFill>
                <a:srgbClr val="00FFFF"/>
              </a:solidFill>
            </a:endParaRPr>
          </a:p>
        </p:txBody>
      </p:sp>
      <p:sp>
        <p:nvSpPr>
          <p:cNvPr id="130101" name="Line 1077"/>
          <p:cNvSpPr>
            <a:spLocks noChangeAspect="1" noChangeShapeType="1"/>
          </p:cNvSpPr>
          <p:nvPr/>
        </p:nvSpPr>
        <p:spPr bwMode="auto">
          <a:xfrm flipH="1" flipV="1">
            <a:off x="1824038" y="5172075"/>
            <a:ext cx="293687" cy="190500"/>
          </a:xfrm>
          <a:prstGeom prst="line">
            <a:avLst/>
          </a:prstGeom>
          <a:noFill/>
          <a:ln w="38100">
            <a:solidFill>
              <a:schemeClr val="tx1"/>
            </a:solidFill>
            <a:round/>
            <a:headEnd/>
            <a:tailEnd/>
          </a:ln>
          <a:effectLst/>
        </p:spPr>
        <p:txBody>
          <a:bodyPr/>
          <a:lstStyle/>
          <a:p>
            <a:endParaRPr lang="en-US">
              <a:solidFill>
                <a:srgbClr val="00FFFF"/>
              </a:solidFill>
            </a:endParaRPr>
          </a:p>
        </p:txBody>
      </p:sp>
      <p:sp>
        <p:nvSpPr>
          <p:cNvPr id="130102" name="Line 1078"/>
          <p:cNvSpPr>
            <a:spLocks noChangeShapeType="1"/>
          </p:cNvSpPr>
          <p:nvPr/>
        </p:nvSpPr>
        <p:spPr bwMode="auto">
          <a:xfrm>
            <a:off x="1492250" y="3124200"/>
            <a:ext cx="214313" cy="2128838"/>
          </a:xfrm>
          <a:prstGeom prst="line">
            <a:avLst/>
          </a:prstGeom>
          <a:noFill/>
          <a:ln w="12700">
            <a:solidFill>
              <a:schemeClr val="tx1"/>
            </a:solidFill>
            <a:prstDash val="dash"/>
            <a:round/>
            <a:headEnd/>
            <a:tailEnd type="triangle" w="sm" len="sm"/>
          </a:ln>
          <a:effectLst/>
        </p:spPr>
        <p:txBody>
          <a:bodyPr/>
          <a:lstStyle/>
          <a:p>
            <a:endParaRPr lang="en-US">
              <a:solidFill>
                <a:srgbClr val="00FFFF"/>
              </a:solidFill>
            </a:endParaRPr>
          </a:p>
        </p:txBody>
      </p:sp>
      <p:sp>
        <p:nvSpPr>
          <p:cNvPr id="130103" name="Line 1079"/>
          <p:cNvSpPr>
            <a:spLocks noChangeShapeType="1"/>
          </p:cNvSpPr>
          <p:nvPr/>
        </p:nvSpPr>
        <p:spPr bwMode="auto">
          <a:xfrm>
            <a:off x="1495425" y="3159125"/>
            <a:ext cx="668338" cy="2014538"/>
          </a:xfrm>
          <a:prstGeom prst="line">
            <a:avLst/>
          </a:prstGeom>
          <a:noFill/>
          <a:ln w="12700">
            <a:solidFill>
              <a:schemeClr val="tx1"/>
            </a:solidFill>
            <a:prstDash val="dash"/>
            <a:round/>
            <a:headEnd/>
            <a:tailEnd type="triangle" w="sm" len="sm"/>
          </a:ln>
          <a:effectLst/>
        </p:spPr>
        <p:txBody>
          <a:bodyPr/>
          <a:lstStyle/>
          <a:p>
            <a:endParaRPr lang="en-US">
              <a:solidFill>
                <a:srgbClr val="00FFFF"/>
              </a:solidFill>
            </a:endParaRPr>
          </a:p>
        </p:txBody>
      </p:sp>
      <p:sp>
        <p:nvSpPr>
          <p:cNvPr id="130104" name="Rectangle 1080"/>
          <p:cNvSpPr>
            <a:spLocks noChangeArrowheads="1"/>
          </p:cNvSpPr>
          <p:nvPr/>
        </p:nvSpPr>
        <p:spPr bwMode="auto">
          <a:xfrm>
            <a:off x="6064250" y="627063"/>
            <a:ext cx="2663825" cy="4859337"/>
          </a:xfrm>
          <a:prstGeom prst="rect">
            <a:avLst/>
          </a:prstGeom>
          <a:noFill/>
          <a:ln w="9525">
            <a:solidFill>
              <a:schemeClr val="tx1"/>
            </a:solidFill>
            <a:miter lim="800000"/>
            <a:headEnd/>
            <a:tailEnd/>
          </a:ln>
          <a:effectLst/>
        </p:spPr>
        <p:txBody>
          <a:bodyPr wrap="none" anchor="ctr"/>
          <a:lstStyle/>
          <a:p>
            <a:endParaRPr lang="en-US">
              <a:solidFill>
                <a:srgbClr val="00FFFF"/>
              </a:solidFill>
            </a:endParaRPr>
          </a:p>
        </p:txBody>
      </p:sp>
      <p:sp>
        <p:nvSpPr>
          <p:cNvPr id="130105" name="Rectangle 1081"/>
          <p:cNvSpPr>
            <a:spLocks noChangeArrowheads="1"/>
          </p:cNvSpPr>
          <p:nvPr/>
        </p:nvSpPr>
        <p:spPr bwMode="auto">
          <a:xfrm>
            <a:off x="3127375" y="627063"/>
            <a:ext cx="2663825" cy="4859337"/>
          </a:xfrm>
          <a:prstGeom prst="rect">
            <a:avLst/>
          </a:prstGeom>
          <a:noFill/>
          <a:ln w="9525">
            <a:solidFill>
              <a:schemeClr val="tx1"/>
            </a:solidFill>
            <a:miter lim="800000"/>
            <a:headEnd/>
            <a:tailEnd/>
          </a:ln>
          <a:effectLst/>
        </p:spPr>
        <p:txBody>
          <a:bodyPr wrap="none" anchor="ctr"/>
          <a:lstStyle/>
          <a:p>
            <a:endParaRPr lang="en-US">
              <a:solidFill>
                <a:srgbClr val="00FFFF"/>
              </a:solidFill>
            </a:endParaRPr>
          </a:p>
        </p:txBody>
      </p:sp>
      <p:grpSp>
        <p:nvGrpSpPr>
          <p:cNvPr id="5" name="Group 1082"/>
          <p:cNvGrpSpPr>
            <a:grpSpLocks/>
          </p:cNvGrpSpPr>
          <p:nvPr/>
        </p:nvGrpSpPr>
        <p:grpSpPr bwMode="auto">
          <a:xfrm>
            <a:off x="2322513" y="3854450"/>
            <a:ext cx="800100" cy="2389188"/>
            <a:chOff x="1503" y="2620"/>
            <a:chExt cx="504" cy="1505"/>
          </a:xfrm>
        </p:grpSpPr>
        <p:sp>
          <p:nvSpPr>
            <p:cNvPr id="130107" name="AutoShape 1083"/>
            <p:cNvSpPr>
              <a:spLocks noChangeAspect="1" noChangeArrowheads="1"/>
            </p:cNvSpPr>
            <p:nvPr/>
          </p:nvSpPr>
          <p:spPr bwMode="auto">
            <a:xfrm rot="20386863" flipH="1">
              <a:off x="1593" y="3405"/>
              <a:ext cx="339" cy="720"/>
            </a:xfrm>
            <a:prstGeom prst="can">
              <a:avLst>
                <a:gd name="adj" fmla="val 35801"/>
              </a:avLst>
            </a:prstGeom>
            <a:solidFill>
              <a:schemeClr val="bg1"/>
            </a:solidFill>
            <a:ln w="12700">
              <a:solidFill>
                <a:schemeClr val="tx1"/>
              </a:solidFill>
              <a:round/>
              <a:headEnd/>
              <a:tailEnd/>
            </a:ln>
            <a:effectLst/>
          </p:spPr>
          <p:txBody>
            <a:bodyPr wrap="none" anchor="ctr"/>
            <a:lstStyle/>
            <a:p>
              <a:endParaRPr lang="en-US">
                <a:solidFill>
                  <a:srgbClr val="00FFFF"/>
                </a:solidFill>
              </a:endParaRPr>
            </a:p>
          </p:txBody>
        </p:sp>
        <p:sp>
          <p:nvSpPr>
            <p:cNvPr id="130108" name="AutoShape 1084"/>
            <p:cNvSpPr>
              <a:spLocks noChangeAspect="1" noChangeArrowheads="1"/>
            </p:cNvSpPr>
            <p:nvPr/>
          </p:nvSpPr>
          <p:spPr bwMode="auto">
            <a:xfrm rot="1369360" flipH="1">
              <a:off x="1668" y="2620"/>
              <a:ext cx="339" cy="1049"/>
            </a:xfrm>
            <a:prstGeom prst="can">
              <a:avLst>
                <a:gd name="adj" fmla="val 52161"/>
              </a:avLst>
            </a:prstGeom>
            <a:solidFill>
              <a:schemeClr val="bg1"/>
            </a:solidFill>
            <a:ln w="12700">
              <a:solidFill>
                <a:schemeClr val="tx1"/>
              </a:solidFill>
              <a:round/>
              <a:headEnd/>
              <a:tailEnd/>
            </a:ln>
            <a:effectLst/>
          </p:spPr>
          <p:txBody>
            <a:bodyPr wrap="none" anchor="ctr"/>
            <a:lstStyle/>
            <a:p>
              <a:endParaRPr lang="en-US">
                <a:solidFill>
                  <a:srgbClr val="00FFFF"/>
                </a:solidFill>
              </a:endParaRPr>
            </a:p>
          </p:txBody>
        </p:sp>
        <p:sp>
          <p:nvSpPr>
            <p:cNvPr id="130109" name="Oval 1085"/>
            <p:cNvSpPr>
              <a:spLocks noChangeAspect="1" noChangeArrowheads="1"/>
            </p:cNvSpPr>
            <p:nvPr/>
          </p:nvSpPr>
          <p:spPr bwMode="auto">
            <a:xfrm rot="841761" flipH="1">
              <a:off x="1503" y="3454"/>
              <a:ext cx="372" cy="219"/>
            </a:xfrm>
            <a:prstGeom prst="ellipse">
              <a:avLst/>
            </a:prstGeom>
            <a:solidFill>
              <a:schemeClr val="bg1"/>
            </a:solidFill>
            <a:ln w="9525">
              <a:noFill/>
              <a:round/>
              <a:headEnd/>
              <a:tailEnd/>
            </a:ln>
            <a:effectLst/>
          </p:spPr>
          <p:txBody>
            <a:bodyPr wrap="none" anchor="ctr"/>
            <a:lstStyle/>
            <a:p>
              <a:endParaRPr lang="en-US">
                <a:solidFill>
                  <a:srgbClr val="00FFFF"/>
                </a:solidFill>
              </a:endParaRPr>
            </a:p>
          </p:txBody>
        </p:sp>
      </p:grpSp>
      <p:sp>
        <p:nvSpPr>
          <p:cNvPr id="60" name="Rectangle 24"/>
          <p:cNvSpPr>
            <a:spLocks noChangeArrowheads="1"/>
          </p:cNvSpPr>
          <p:nvPr/>
        </p:nvSpPr>
        <p:spPr bwMode="auto">
          <a:xfrm>
            <a:off x="4191000" y="5638800"/>
            <a:ext cx="4953000" cy="984885"/>
          </a:xfrm>
          <a:prstGeom prst="rect">
            <a:avLst/>
          </a:prstGeom>
          <a:noFill/>
          <a:ln w="9525">
            <a:noFill/>
            <a:miter lim="800000"/>
            <a:headEnd/>
            <a:tailEnd/>
          </a:ln>
        </p:spPr>
        <p:txBody>
          <a:bodyPr wrap="square" lIns="0" tIns="0" rIns="0" bIns="0">
            <a:spAutoFit/>
          </a:bodyPr>
          <a:lstStyle/>
          <a:p>
            <a:pPr>
              <a:buNone/>
            </a:pPr>
            <a:r>
              <a:rPr lang="en-US" sz="2000" dirty="0" smtClean="0">
                <a:solidFill>
                  <a:srgbClr val="00FFFF"/>
                </a:solidFill>
              </a:rPr>
              <a:t>R </a:t>
            </a:r>
            <a:r>
              <a:rPr lang="en-US" sz="2000" dirty="0" err="1" smtClean="0">
                <a:solidFill>
                  <a:srgbClr val="00FFFF"/>
                </a:solidFill>
              </a:rPr>
              <a:t>Pentamers</a:t>
            </a:r>
            <a:r>
              <a:rPr lang="en-US" sz="2000" dirty="0" smtClean="0">
                <a:solidFill>
                  <a:srgbClr val="00FFFF"/>
                </a:solidFill>
              </a:rPr>
              <a:t> of 5 types of glycoprotein</a:t>
            </a:r>
          </a:p>
          <a:p>
            <a:pPr>
              <a:buNone/>
            </a:pPr>
            <a:r>
              <a:rPr lang="en-US" sz="2000" dirty="0" smtClean="0">
                <a:solidFill>
                  <a:srgbClr val="00FFFF"/>
                </a:solidFill>
              </a:rPr>
              <a:t> subunits: α (a1-a10), β (b2-b5),γ, δ &amp; ε.</a:t>
            </a:r>
            <a:endParaRPr lang="en-US" sz="2400" dirty="0" smtClean="0">
              <a:solidFill>
                <a:srgbClr val="00FFFF"/>
              </a:solidFill>
            </a:endParaRPr>
          </a:p>
          <a:p>
            <a:pPr>
              <a:defRPr/>
            </a:pPr>
            <a:endParaRPr lang="en-GB" sz="2400" b="1" dirty="0">
              <a:effectLst>
                <a:outerShdw blurRad="38100" dist="38100" dir="2700000" algn="tl">
                  <a:srgbClr val="000000"/>
                </a:outerShdw>
              </a:effectLst>
              <a:latin typeface="Times" pitchFamily="51" charset="0"/>
            </a:endParaRPr>
          </a:p>
        </p:txBody>
      </p:sp>
      <p:grpSp>
        <p:nvGrpSpPr>
          <p:cNvPr id="61" name="Group 158"/>
          <p:cNvGrpSpPr>
            <a:grpSpLocks/>
          </p:cNvGrpSpPr>
          <p:nvPr/>
        </p:nvGrpSpPr>
        <p:grpSpPr bwMode="auto">
          <a:xfrm>
            <a:off x="609600" y="0"/>
            <a:ext cx="1219200" cy="1485900"/>
            <a:chOff x="896" y="2008"/>
            <a:chExt cx="768" cy="936"/>
          </a:xfrm>
        </p:grpSpPr>
        <p:grpSp>
          <p:nvGrpSpPr>
            <p:cNvPr id="62" name="Group 27"/>
            <p:cNvGrpSpPr>
              <a:grpSpLocks/>
            </p:cNvGrpSpPr>
            <p:nvPr/>
          </p:nvGrpSpPr>
          <p:grpSpPr bwMode="auto">
            <a:xfrm>
              <a:off x="1040" y="2008"/>
              <a:ext cx="304" cy="760"/>
              <a:chOff x="1512" y="2400"/>
              <a:chExt cx="304" cy="760"/>
            </a:xfrm>
          </p:grpSpPr>
          <p:sp>
            <p:nvSpPr>
              <p:cNvPr id="157" name="Oval 28"/>
              <p:cNvSpPr>
                <a:spLocks noChangeArrowheads="1"/>
              </p:cNvSpPr>
              <p:nvPr/>
            </p:nvSpPr>
            <p:spPr bwMode="auto">
              <a:xfrm>
                <a:off x="1512" y="2400"/>
                <a:ext cx="304" cy="760"/>
              </a:xfrm>
              <a:prstGeom prst="ellipse">
                <a:avLst/>
              </a:prstGeom>
              <a:gradFill rotWithShape="0">
                <a:gsLst>
                  <a:gs pos="0">
                    <a:srgbClr val="003B00"/>
                  </a:gs>
                  <a:gs pos="100000">
                    <a:srgbClr val="008000"/>
                  </a:gs>
                </a:gsLst>
                <a:lin ang="0" scaled="1"/>
              </a:gradFill>
              <a:ln w="9525">
                <a:noFill/>
                <a:round/>
                <a:headEnd/>
                <a:tailEnd/>
              </a:ln>
            </p:spPr>
            <p:txBody>
              <a:bodyPr/>
              <a:lstStyle/>
              <a:p>
                <a:endParaRPr lang="en-US" sz="2800"/>
              </a:p>
            </p:txBody>
          </p:sp>
          <p:sp>
            <p:nvSpPr>
              <p:cNvPr id="158" name="Oval 29"/>
              <p:cNvSpPr>
                <a:spLocks noChangeArrowheads="1"/>
              </p:cNvSpPr>
              <p:nvPr/>
            </p:nvSpPr>
            <p:spPr bwMode="auto">
              <a:xfrm>
                <a:off x="1512" y="2408"/>
                <a:ext cx="288" cy="712"/>
              </a:xfrm>
              <a:prstGeom prst="ellipse">
                <a:avLst/>
              </a:prstGeom>
              <a:gradFill rotWithShape="0">
                <a:gsLst>
                  <a:gs pos="0">
                    <a:srgbClr val="003B00"/>
                  </a:gs>
                  <a:gs pos="100000">
                    <a:srgbClr val="008000"/>
                  </a:gs>
                </a:gsLst>
                <a:lin ang="0" scaled="1"/>
              </a:gradFill>
              <a:ln w="9525">
                <a:noFill/>
                <a:round/>
                <a:headEnd/>
                <a:tailEnd/>
              </a:ln>
            </p:spPr>
            <p:txBody>
              <a:bodyPr/>
              <a:lstStyle/>
              <a:p>
                <a:endParaRPr lang="en-US" sz="2800"/>
              </a:p>
            </p:txBody>
          </p:sp>
          <p:sp>
            <p:nvSpPr>
              <p:cNvPr id="159" name="Oval 30"/>
              <p:cNvSpPr>
                <a:spLocks noChangeArrowheads="1"/>
              </p:cNvSpPr>
              <p:nvPr/>
            </p:nvSpPr>
            <p:spPr bwMode="auto">
              <a:xfrm>
                <a:off x="1512" y="2416"/>
                <a:ext cx="272" cy="680"/>
              </a:xfrm>
              <a:prstGeom prst="ellipse">
                <a:avLst/>
              </a:prstGeom>
              <a:gradFill rotWithShape="0">
                <a:gsLst>
                  <a:gs pos="0">
                    <a:srgbClr val="003B00"/>
                  </a:gs>
                  <a:gs pos="100000">
                    <a:srgbClr val="008000"/>
                  </a:gs>
                </a:gsLst>
                <a:lin ang="0" scaled="1"/>
              </a:gradFill>
              <a:ln w="9525">
                <a:noFill/>
                <a:round/>
                <a:headEnd/>
                <a:tailEnd/>
              </a:ln>
            </p:spPr>
            <p:txBody>
              <a:bodyPr/>
              <a:lstStyle/>
              <a:p>
                <a:endParaRPr lang="en-US" sz="2800"/>
              </a:p>
            </p:txBody>
          </p:sp>
          <p:sp>
            <p:nvSpPr>
              <p:cNvPr id="160" name="Oval 31"/>
              <p:cNvSpPr>
                <a:spLocks noChangeArrowheads="1"/>
              </p:cNvSpPr>
              <p:nvPr/>
            </p:nvSpPr>
            <p:spPr bwMode="auto">
              <a:xfrm>
                <a:off x="1520" y="2424"/>
                <a:ext cx="256" cy="648"/>
              </a:xfrm>
              <a:prstGeom prst="ellipse">
                <a:avLst/>
              </a:prstGeom>
              <a:gradFill rotWithShape="0">
                <a:gsLst>
                  <a:gs pos="0">
                    <a:srgbClr val="003B00"/>
                  </a:gs>
                  <a:gs pos="100000">
                    <a:srgbClr val="008000"/>
                  </a:gs>
                </a:gsLst>
                <a:lin ang="0" scaled="1"/>
              </a:gradFill>
              <a:ln w="9525">
                <a:noFill/>
                <a:round/>
                <a:headEnd/>
                <a:tailEnd/>
              </a:ln>
            </p:spPr>
            <p:txBody>
              <a:bodyPr/>
              <a:lstStyle/>
              <a:p>
                <a:endParaRPr lang="en-US" sz="2800"/>
              </a:p>
            </p:txBody>
          </p:sp>
          <p:sp>
            <p:nvSpPr>
              <p:cNvPr id="161" name="Oval 32"/>
              <p:cNvSpPr>
                <a:spLocks noChangeArrowheads="1"/>
              </p:cNvSpPr>
              <p:nvPr/>
            </p:nvSpPr>
            <p:spPr bwMode="auto">
              <a:xfrm>
                <a:off x="1528" y="2432"/>
                <a:ext cx="240" cy="616"/>
              </a:xfrm>
              <a:prstGeom prst="ellipse">
                <a:avLst/>
              </a:prstGeom>
              <a:gradFill rotWithShape="0">
                <a:gsLst>
                  <a:gs pos="0">
                    <a:srgbClr val="003B00"/>
                  </a:gs>
                  <a:gs pos="100000">
                    <a:srgbClr val="008000"/>
                  </a:gs>
                </a:gsLst>
                <a:lin ang="0" scaled="1"/>
              </a:gradFill>
              <a:ln w="9525">
                <a:noFill/>
                <a:round/>
                <a:headEnd/>
                <a:tailEnd/>
              </a:ln>
            </p:spPr>
            <p:txBody>
              <a:bodyPr/>
              <a:lstStyle/>
              <a:p>
                <a:endParaRPr lang="en-US" sz="2800"/>
              </a:p>
            </p:txBody>
          </p:sp>
          <p:sp>
            <p:nvSpPr>
              <p:cNvPr id="162" name="Oval 33"/>
              <p:cNvSpPr>
                <a:spLocks noChangeArrowheads="1"/>
              </p:cNvSpPr>
              <p:nvPr/>
            </p:nvSpPr>
            <p:spPr bwMode="auto">
              <a:xfrm>
                <a:off x="1528" y="2432"/>
                <a:ext cx="224" cy="584"/>
              </a:xfrm>
              <a:prstGeom prst="ellipse">
                <a:avLst/>
              </a:prstGeom>
              <a:gradFill rotWithShape="0">
                <a:gsLst>
                  <a:gs pos="0">
                    <a:srgbClr val="003B00"/>
                  </a:gs>
                  <a:gs pos="100000">
                    <a:srgbClr val="008000"/>
                  </a:gs>
                </a:gsLst>
                <a:lin ang="0" scaled="1"/>
              </a:gradFill>
              <a:ln w="9525">
                <a:noFill/>
                <a:round/>
                <a:headEnd/>
                <a:tailEnd/>
              </a:ln>
            </p:spPr>
            <p:txBody>
              <a:bodyPr/>
              <a:lstStyle/>
              <a:p>
                <a:endParaRPr lang="en-US" sz="2800"/>
              </a:p>
            </p:txBody>
          </p:sp>
          <p:sp>
            <p:nvSpPr>
              <p:cNvPr id="163" name="Oval 34"/>
              <p:cNvSpPr>
                <a:spLocks noChangeArrowheads="1"/>
              </p:cNvSpPr>
              <p:nvPr/>
            </p:nvSpPr>
            <p:spPr bwMode="auto">
              <a:xfrm>
                <a:off x="1528" y="2448"/>
                <a:ext cx="208" cy="536"/>
              </a:xfrm>
              <a:prstGeom prst="ellipse">
                <a:avLst/>
              </a:prstGeom>
              <a:gradFill rotWithShape="0">
                <a:gsLst>
                  <a:gs pos="0">
                    <a:srgbClr val="003B00"/>
                  </a:gs>
                  <a:gs pos="100000">
                    <a:srgbClr val="008000"/>
                  </a:gs>
                </a:gsLst>
                <a:lin ang="0" scaled="1"/>
              </a:gradFill>
              <a:ln w="9525">
                <a:noFill/>
                <a:round/>
                <a:headEnd/>
                <a:tailEnd/>
              </a:ln>
            </p:spPr>
            <p:txBody>
              <a:bodyPr/>
              <a:lstStyle/>
              <a:p>
                <a:endParaRPr lang="en-US" sz="2800"/>
              </a:p>
            </p:txBody>
          </p:sp>
          <p:sp>
            <p:nvSpPr>
              <p:cNvPr id="164" name="Oval 35"/>
              <p:cNvSpPr>
                <a:spLocks noChangeArrowheads="1"/>
              </p:cNvSpPr>
              <p:nvPr/>
            </p:nvSpPr>
            <p:spPr bwMode="auto">
              <a:xfrm>
                <a:off x="1528" y="2456"/>
                <a:ext cx="208" cy="504"/>
              </a:xfrm>
              <a:prstGeom prst="ellipse">
                <a:avLst/>
              </a:prstGeom>
              <a:gradFill rotWithShape="0">
                <a:gsLst>
                  <a:gs pos="0">
                    <a:srgbClr val="003B00"/>
                  </a:gs>
                  <a:gs pos="100000">
                    <a:srgbClr val="008000"/>
                  </a:gs>
                </a:gsLst>
                <a:lin ang="0" scaled="1"/>
              </a:gradFill>
              <a:ln w="9525">
                <a:noFill/>
                <a:round/>
                <a:headEnd/>
                <a:tailEnd/>
              </a:ln>
            </p:spPr>
            <p:txBody>
              <a:bodyPr/>
              <a:lstStyle/>
              <a:p>
                <a:endParaRPr lang="en-US" sz="2800"/>
              </a:p>
            </p:txBody>
          </p:sp>
          <p:sp>
            <p:nvSpPr>
              <p:cNvPr id="165" name="Oval 36"/>
              <p:cNvSpPr>
                <a:spLocks noChangeArrowheads="1"/>
              </p:cNvSpPr>
              <p:nvPr/>
            </p:nvSpPr>
            <p:spPr bwMode="auto">
              <a:xfrm>
                <a:off x="1536" y="2464"/>
                <a:ext cx="192" cy="472"/>
              </a:xfrm>
              <a:prstGeom prst="ellipse">
                <a:avLst/>
              </a:prstGeom>
              <a:gradFill rotWithShape="0">
                <a:gsLst>
                  <a:gs pos="0">
                    <a:srgbClr val="003B00"/>
                  </a:gs>
                  <a:gs pos="100000">
                    <a:srgbClr val="008000"/>
                  </a:gs>
                </a:gsLst>
                <a:lin ang="0" scaled="1"/>
              </a:gradFill>
              <a:ln w="9525">
                <a:noFill/>
                <a:round/>
                <a:headEnd/>
                <a:tailEnd/>
              </a:ln>
            </p:spPr>
            <p:txBody>
              <a:bodyPr/>
              <a:lstStyle/>
              <a:p>
                <a:endParaRPr lang="en-US" sz="2800"/>
              </a:p>
            </p:txBody>
          </p:sp>
          <p:sp>
            <p:nvSpPr>
              <p:cNvPr id="166" name="Oval 37"/>
              <p:cNvSpPr>
                <a:spLocks noChangeArrowheads="1"/>
              </p:cNvSpPr>
              <p:nvPr/>
            </p:nvSpPr>
            <p:spPr bwMode="auto">
              <a:xfrm>
                <a:off x="1536" y="2464"/>
                <a:ext cx="176" cy="440"/>
              </a:xfrm>
              <a:prstGeom prst="ellipse">
                <a:avLst/>
              </a:prstGeom>
              <a:gradFill rotWithShape="0">
                <a:gsLst>
                  <a:gs pos="0">
                    <a:srgbClr val="003B00"/>
                  </a:gs>
                  <a:gs pos="100000">
                    <a:srgbClr val="008000"/>
                  </a:gs>
                </a:gsLst>
                <a:lin ang="0" scaled="1"/>
              </a:gradFill>
              <a:ln w="9525">
                <a:noFill/>
                <a:round/>
                <a:headEnd/>
                <a:tailEnd/>
              </a:ln>
            </p:spPr>
            <p:txBody>
              <a:bodyPr/>
              <a:lstStyle/>
              <a:p>
                <a:endParaRPr lang="en-US" sz="2800"/>
              </a:p>
            </p:txBody>
          </p:sp>
          <p:sp>
            <p:nvSpPr>
              <p:cNvPr id="167" name="Oval 38"/>
              <p:cNvSpPr>
                <a:spLocks noChangeArrowheads="1"/>
              </p:cNvSpPr>
              <p:nvPr/>
            </p:nvSpPr>
            <p:spPr bwMode="auto">
              <a:xfrm>
                <a:off x="1544" y="2472"/>
                <a:ext cx="160" cy="408"/>
              </a:xfrm>
              <a:prstGeom prst="ellipse">
                <a:avLst/>
              </a:prstGeom>
              <a:gradFill rotWithShape="0">
                <a:gsLst>
                  <a:gs pos="0">
                    <a:srgbClr val="003B00"/>
                  </a:gs>
                  <a:gs pos="100000">
                    <a:srgbClr val="008000"/>
                  </a:gs>
                </a:gsLst>
                <a:lin ang="0" scaled="1"/>
              </a:gradFill>
              <a:ln w="9525">
                <a:noFill/>
                <a:round/>
                <a:headEnd/>
                <a:tailEnd/>
              </a:ln>
            </p:spPr>
            <p:txBody>
              <a:bodyPr/>
              <a:lstStyle/>
              <a:p>
                <a:endParaRPr lang="en-US" sz="2800"/>
              </a:p>
            </p:txBody>
          </p:sp>
          <p:sp>
            <p:nvSpPr>
              <p:cNvPr id="168" name="Oval 39"/>
              <p:cNvSpPr>
                <a:spLocks noChangeArrowheads="1"/>
              </p:cNvSpPr>
              <p:nvPr/>
            </p:nvSpPr>
            <p:spPr bwMode="auto">
              <a:xfrm>
                <a:off x="1544" y="2480"/>
                <a:ext cx="144" cy="376"/>
              </a:xfrm>
              <a:prstGeom prst="ellipse">
                <a:avLst/>
              </a:prstGeom>
              <a:gradFill rotWithShape="0">
                <a:gsLst>
                  <a:gs pos="0">
                    <a:srgbClr val="003B00"/>
                  </a:gs>
                  <a:gs pos="100000">
                    <a:srgbClr val="008000"/>
                  </a:gs>
                </a:gsLst>
                <a:lin ang="0" scaled="1"/>
              </a:gradFill>
              <a:ln w="9525">
                <a:noFill/>
                <a:round/>
                <a:headEnd/>
                <a:tailEnd/>
              </a:ln>
            </p:spPr>
            <p:txBody>
              <a:bodyPr/>
              <a:lstStyle/>
              <a:p>
                <a:endParaRPr lang="en-US" sz="2800"/>
              </a:p>
            </p:txBody>
          </p:sp>
          <p:sp>
            <p:nvSpPr>
              <p:cNvPr id="169" name="Oval 40"/>
              <p:cNvSpPr>
                <a:spLocks noChangeArrowheads="1"/>
              </p:cNvSpPr>
              <p:nvPr/>
            </p:nvSpPr>
            <p:spPr bwMode="auto">
              <a:xfrm>
                <a:off x="1552" y="2496"/>
                <a:ext cx="128" cy="328"/>
              </a:xfrm>
              <a:prstGeom prst="ellipse">
                <a:avLst/>
              </a:prstGeom>
              <a:gradFill rotWithShape="0">
                <a:gsLst>
                  <a:gs pos="0">
                    <a:srgbClr val="003B00"/>
                  </a:gs>
                  <a:gs pos="100000">
                    <a:srgbClr val="008000"/>
                  </a:gs>
                </a:gsLst>
                <a:lin ang="0" scaled="1"/>
              </a:gradFill>
              <a:ln w="9525">
                <a:noFill/>
                <a:round/>
                <a:headEnd/>
                <a:tailEnd/>
              </a:ln>
            </p:spPr>
            <p:txBody>
              <a:bodyPr/>
              <a:lstStyle/>
              <a:p>
                <a:endParaRPr lang="en-US" sz="2800"/>
              </a:p>
            </p:txBody>
          </p:sp>
          <p:sp>
            <p:nvSpPr>
              <p:cNvPr id="170" name="Oval 41"/>
              <p:cNvSpPr>
                <a:spLocks noChangeArrowheads="1"/>
              </p:cNvSpPr>
              <p:nvPr/>
            </p:nvSpPr>
            <p:spPr bwMode="auto">
              <a:xfrm>
                <a:off x="1552" y="2504"/>
                <a:ext cx="112" cy="296"/>
              </a:xfrm>
              <a:prstGeom prst="ellipse">
                <a:avLst/>
              </a:prstGeom>
              <a:gradFill rotWithShape="0">
                <a:gsLst>
                  <a:gs pos="0">
                    <a:srgbClr val="003B00"/>
                  </a:gs>
                  <a:gs pos="100000">
                    <a:srgbClr val="008000"/>
                  </a:gs>
                </a:gsLst>
                <a:lin ang="0" scaled="1"/>
              </a:gradFill>
              <a:ln w="9525">
                <a:noFill/>
                <a:round/>
                <a:headEnd/>
                <a:tailEnd/>
              </a:ln>
            </p:spPr>
            <p:txBody>
              <a:bodyPr/>
              <a:lstStyle/>
              <a:p>
                <a:endParaRPr lang="en-US" sz="2800"/>
              </a:p>
            </p:txBody>
          </p:sp>
          <p:sp>
            <p:nvSpPr>
              <p:cNvPr id="171" name="Oval 42"/>
              <p:cNvSpPr>
                <a:spLocks noChangeArrowheads="1"/>
              </p:cNvSpPr>
              <p:nvPr/>
            </p:nvSpPr>
            <p:spPr bwMode="auto">
              <a:xfrm>
                <a:off x="1560" y="2504"/>
                <a:ext cx="96" cy="264"/>
              </a:xfrm>
              <a:prstGeom prst="ellipse">
                <a:avLst/>
              </a:prstGeom>
              <a:gradFill rotWithShape="0">
                <a:gsLst>
                  <a:gs pos="0">
                    <a:srgbClr val="003B00"/>
                  </a:gs>
                  <a:gs pos="100000">
                    <a:srgbClr val="008000"/>
                  </a:gs>
                </a:gsLst>
                <a:lin ang="0" scaled="1"/>
              </a:gradFill>
              <a:ln w="9525">
                <a:noFill/>
                <a:round/>
                <a:headEnd/>
                <a:tailEnd/>
              </a:ln>
            </p:spPr>
            <p:txBody>
              <a:bodyPr/>
              <a:lstStyle/>
              <a:p>
                <a:endParaRPr lang="en-US" sz="2800"/>
              </a:p>
            </p:txBody>
          </p:sp>
          <p:sp>
            <p:nvSpPr>
              <p:cNvPr id="172" name="Oval 43"/>
              <p:cNvSpPr>
                <a:spLocks noChangeArrowheads="1"/>
              </p:cNvSpPr>
              <p:nvPr/>
            </p:nvSpPr>
            <p:spPr bwMode="auto">
              <a:xfrm>
                <a:off x="1552" y="2512"/>
                <a:ext cx="96" cy="232"/>
              </a:xfrm>
              <a:prstGeom prst="ellipse">
                <a:avLst/>
              </a:prstGeom>
              <a:gradFill rotWithShape="0">
                <a:gsLst>
                  <a:gs pos="0">
                    <a:srgbClr val="003B00"/>
                  </a:gs>
                  <a:gs pos="100000">
                    <a:srgbClr val="008000"/>
                  </a:gs>
                </a:gsLst>
                <a:lin ang="0" scaled="1"/>
              </a:gradFill>
              <a:ln w="9525">
                <a:noFill/>
                <a:round/>
                <a:headEnd/>
                <a:tailEnd/>
              </a:ln>
            </p:spPr>
            <p:txBody>
              <a:bodyPr/>
              <a:lstStyle/>
              <a:p>
                <a:endParaRPr lang="en-US" sz="2800"/>
              </a:p>
            </p:txBody>
          </p:sp>
          <p:sp>
            <p:nvSpPr>
              <p:cNvPr id="173" name="Oval 44"/>
              <p:cNvSpPr>
                <a:spLocks noChangeArrowheads="1"/>
              </p:cNvSpPr>
              <p:nvPr/>
            </p:nvSpPr>
            <p:spPr bwMode="auto">
              <a:xfrm>
                <a:off x="1560" y="2520"/>
                <a:ext cx="80" cy="200"/>
              </a:xfrm>
              <a:prstGeom prst="ellipse">
                <a:avLst/>
              </a:prstGeom>
              <a:gradFill rotWithShape="0">
                <a:gsLst>
                  <a:gs pos="0">
                    <a:srgbClr val="003B00"/>
                  </a:gs>
                  <a:gs pos="100000">
                    <a:srgbClr val="008000"/>
                  </a:gs>
                </a:gsLst>
                <a:lin ang="0" scaled="1"/>
              </a:gradFill>
              <a:ln w="9525">
                <a:noFill/>
                <a:round/>
                <a:headEnd/>
                <a:tailEnd/>
              </a:ln>
            </p:spPr>
            <p:txBody>
              <a:bodyPr/>
              <a:lstStyle/>
              <a:p>
                <a:endParaRPr lang="en-US" sz="2800"/>
              </a:p>
            </p:txBody>
          </p:sp>
          <p:sp>
            <p:nvSpPr>
              <p:cNvPr id="174" name="Oval 45"/>
              <p:cNvSpPr>
                <a:spLocks noChangeArrowheads="1"/>
              </p:cNvSpPr>
              <p:nvPr/>
            </p:nvSpPr>
            <p:spPr bwMode="auto">
              <a:xfrm>
                <a:off x="1560" y="2536"/>
                <a:ext cx="64" cy="152"/>
              </a:xfrm>
              <a:prstGeom prst="ellipse">
                <a:avLst/>
              </a:prstGeom>
              <a:gradFill rotWithShape="0">
                <a:gsLst>
                  <a:gs pos="0">
                    <a:srgbClr val="003B00"/>
                  </a:gs>
                  <a:gs pos="100000">
                    <a:srgbClr val="008000"/>
                  </a:gs>
                </a:gsLst>
                <a:lin ang="0" scaled="1"/>
              </a:gradFill>
              <a:ln w="9525">
                <a:noFill/>
                <a:round/>
                <a:headEnd/>
                <a:tailEnd/>
              </a:ln>
            </p:spPr>
            <p:txBody>
              <a:bodyPr/>
              <a:lstStyle/>
              <a:p>
                <a:endParaRPr lang="en-US" sz="2800"/>
              </a:p>
            </p:txBody>
          </p:sp>
          <p:sp>
            <p:nvSpPr>
              <p:cNvPr id="175" name="Oval 46"/>
              <p:cNvSpPr>
                <a:spLocks noChangeArrowheads="1"/>
              </p:cNvSpPr>
              <p:nvPr/>
            </p:nvSpPr>
            <p:spPr bwMode="auto">
              <a:xfrm>
                <a:off x="1568" y="2536"/>
                <a:ext cx="48" cy="120"/>
              </a:xfrm>
              <a:prstGeom prst="ellipse">
                <a:avLst/>
              </a:prstGeom>
              <a:gradFill rotWithShape="0">
                <a:gsLst>
                  <a:gs pos="0">
                    <a:srgbClr val="003B00"/>
                  </a:gs>
                  <a:gs pos="100000">
                    <a:srgbClr val="008000"/>
                  </a:gs>
                </a:gsLst>
                <a:lin ang="0" scaled="1"/>
              </a:gradFill>
              <a:ln w="9525">
                <a:noFill/>
                <a:round/>
                <a:headEnd/>
                <a:tailEnd/>
              </a:ln>
            </p:spPr>
            <p:txBody>
              <a:bodyPr/>
              <a:lstStyle/>
              <a:p>
                <a:endParaRPr lang="en-US" sz="2800"/>
              </a:p>
            </p:txBody>
          </p:sp>
          <p:sp>
            <p:nvSpPr>
              <p:cNvPr id="176" name="Oval 47"/>
              <p:cNvSpPr>
                <a:spLocks noChangeArrowheads="1"/>
              </p:cNvSpPr>
              <p:nvPr/>
            </p:nvSpPr>
            <p:spPr bwMode="auto">
              <a:xfrm>
                <a:off x="1512" y="2400"/>
                <a:ext cx="304" cy="760"/>
              </a:xfrm>
              <a:prstGeom prst="ellipse">
                <a:avLst/>
              </a:prstGeom>
              <a:gradFill rotWithShape="0">
                <a:gsLst>
                  <a:gs pos="0">
                    <a:srgbClr val="003B00"/>
                  </a:gs>
                  <a:gs pos="100000">
                    <a:srgbClr val="008000"/>
                  </a:gs>
                </a:gsLst>
                <a:lin ang="0" scaled="1"/>
              </a:gradFill>
              <a:ln w="12700">
                <a:solidFill>
                  <a:srgbClr val="000000"/>
                </a:solidFill>
                <a:round/>
                <a:headEnd/>
                <a:tailEnd/>
              </a:ln>
            </p:spPr>
            <p:txBody>
              <a:bodyPr/>
              <a:lstStyle/>
              <a:p>
                <a:endParaRPr lang="en-US" sz="2800"/>
              </a:p>
            </p:txBody>
          </p:sp>
        </p:grpSp>
        <p:grpSp>
          <p:nvGrpSpPr>
            <p:cNvPr id="63" name="Group 48"/>
            <p:cNvGrpSpPr>
              <a:grpSpLocks/>
            </p:cNvGrpSpPr>
            <p:nvPr/>
          </p:nvGrpSpPr>
          <p:grpSpPr bwMode="auto">
            <a:xfrm>
              <a:off x="1296" y="2016"/>
              <a:ext cx="304" cy="760"/>
              <a:chOff x="1768" y="2408"/>
              <a:chExt cx="304" cy="760"/>
            </a:xfrm>
          </p:grpSpPr>
          <p:sp>
            <p:nvSpPr>
              <p:cNvPr id="137" name="Oval 49"/>
              <p:cNvSpPr>
                <a:spLocks noChangeArrowheads="1"/>
              </p:cNvSpPr>
              <p:nvPr/>
            </p:nvSpPr>
            <p:spPr bwMode="auto">
              <a:xfrm>
                <a:off x="1768" y="2408"/>
                <a:ext cx="304" cy="760"/>
              </a:xfrm>
              <a:prstGeom prst="ellipse">
                <a:avLst/>
              </a:prstGeom>
              <a:gradFill rotWithShape="0">
                <a:gsLst>
                  <a:gs pos="0">
                    <a:srgbClr val="003B00"/>
                  </a:gs>
                  <a:gs pos="100000">
                    <a:srgbClr val="008000"/>
                  </a:gs>
                </a:gsLst>
                <a:lin ang="0" scaled="1"/>
              </a:gradFill>
              <a:ln w="9525">
                <a:noFill/>
                <a:round/>
                <a:headEnd/>
                <a:tailEnd/>
              </a:ln>
            </p:spPr>
            <p:txBody>
              <a:bodyPr/>
              <a:lstStyle/>
              <a:p>
                <a:endParaRPr lang="en-US" sz="2800"/>
              </a:p>
            </p:txBody>
          </p:sp>
          <p:sp>
            <p:nvSpPr>
              <p:cNvPr id="138" name="Oval 50"/>
              <p:cNvSpPr>
                <a:spLocks noChangeArrowheads="1"/>
              </p:cNvSpPr>
              <p:nvPr/>
            </p:nvSpPr>
            <p:spPr bwMode="auto">
              <a:xfrm>
                <a:off x="1768" y="2416"/>
                <a:ext cx="288" cy="712"/>
              </a:xfrm>
              <a:prstGeom prst="ellipse">
                <a:avLst/>
              </a:prstGeom>
              <a:gradFill rotWithShape="0">
                <a:gsLst>
                  <a:gs pos="0">
                    <a:srgbClr val="003B00"/>
                  </a:gs>
                  <a:gs pos="100000">
                    <a:srgbClr val="008000"/>
                  </a:gs>
                </a:gsLst>
                <a:lin ang="0" scaled="1"/>
              </a:gradFill>
              <a:ln w="9525">
                <a:noFill/>
                <a:round/>
                <a:headEnd/>
                <a:tailEnd/>
              </a:ln>
            </p:spPr>
            <p:txBody>
              <a:bodyPr/>
              <a:lstStyle/>
              <a:p>
                <a:endParaRPr lang="en-US" sz="2800"/>
              </a:p>
            </p:txBody>
          </p:sp>
          <p:sp>
            <p:nvSpPr>
              <p:cNvPr id="139" name="Oval 51"/>
              <p:cNvSpPr>
                <a:spLocks noChangeArrowheads="1"/>
              </p:cNvSpPr>
              <p:nvPr/>
            </p:nvSpPr>
            <p:spPr bwMode="auto">
              <a:xfrm>
                <a:off x="1768" y="2424"/>
                <a:ext cx="272" cy="680"/>
              </a:xfrm>
              <a:prstGeom prst="ellipse">
                <a:avLst/>
              </a:prstGeom>
              <a:gradFill rotWithShape="0">
                <a:gsLst>
                  <a:gs pos="0">
                    <a:srgbClr val="003B00"/>
                  </a:gs>
                  <a:gs pos="100000">
                    <a:srgbClr val="008000"/>
                  </a:gs>
                </a:gsLst>
                <a:lin ang="0" scaled="1"/>
              </a:gradFill>
              <a:ln w="9525">
                <a:noFill/>
                <a:round/>
                <a:headEnd/>
                <a:tailEnd/>
              </a:ln>
            </p:spPr>
            <p:txBody>
              <a:bodyPr/>
              <a:lstStyle/>
              <a:p>
                <a:endParaRPr lang="en-US" sz="2800"/>
              </a:p>
            </p:txBody>
          </p:sp>
          <p:sp>
            <p:nvSpPr>
              <p:cNvPr id="140" name="Oval 52"/>
              <p:cNvSpPr>
                <a:spLocks noChangeArrowheads="1"/>
              </p:cNvSpPr>
              <p:nvPr/>
            </p:nvSpPr>
            <p:spPr bwMode="auto">
              <a:xfrm>
                <a:off x="1776" y="2432"/>
                <a:ext cx="256" cy="648"/>
              </a:xfrm>
              <a:prstGeom prst="ellipse">
                <a:avLst/>
              </a:prstGeom>
              <a:gradFill rotWithShape="0">
                <a:gsLst>
                  <a:gs pos="0">
                    <a:srgbClr val="003B00"/>
                  </a:gs>
                  <a:gs pos="100000">
                    <a:srgbClr val="008000"/>
                  </a:gs>
                </a:gsLst>
                <a:lin ang="0" scaled="1"/>
              </a:gradFill>
              <a:ln w="9525">
                <a:noFill/>
                <a:round/>
                <a:headEnd/>
                <a:tailEnd/>
              </a:ln>
            </p:spPr>
            <p:txBody>
              <a:bodyPr/>
              <a:lstStyle/>
              <a:p>
                <a:endParaRPr lang="en-US" sz="2800"/>
              </a:p>
            </p:txBody>
          </p:sp>
          <p:sp>
            <p:nvSpPr>
              <p:cNvPr id="141" name="Oval 53"/>
              <p:cNvSpPr>
                <a:spLocks noChangeArrowheads="1"/>
              </p:cNvSpPr>
              <p:nvPr/>
            </p:nvSpPr>
            <p:spPr bwMode="auto">
              <a:xfrm>
                <a:off x="1784" y="2440"/>
                <a:ext cx="240" cy="616"/>
              </a:xfrm>
              <a:prstGeom prst="ellipse">
                <a:avLst/>
              </a:prstGeom>
              <a:gradFill rotWithShape="0">
                <a:gsLst>
                  <a:gs pos="0">
                    <a:srgbClr val="003B00"/>
                  </a:gs>
                  <a:gs pos="100000">
                    <a:srgbClr val="008000"/>
                  </a:gs>
                </a:gsLst>
                <a:lin ang="0" scaled="1"/>
              </a:gradFill>
              <a:ln w="9525">
                <a:noFill/>
                <a:round/>
                <a:headEnd/>
                <a:tailEnd/>
              </a:ln>
            </p:spPr>
            <p:txBody>
              <a:bodyPr/>
              <a:lstStyle/>
              <a:p>
                <a:endParaRPr lang="en-US" sz="2800"/>
              </a:p>
            </p:txBody>
          </p:sp>
          <p:sp>
            <p:nvSpPr>
              <p:cNvPr id="142" name="Oval 54"/>
              <p:cNvSpPr>
                <a:spLocks noChangeArrowheads="1"/>
              </p:cNvSpPr>
              <p:nvPr/>
            </p:nvSpPr>
            <p:spPr bwMode="auto">
              <a:xfrm>
                <a:off x="1784" y="2440"/>
                <a:ext cx="224" cy="584"/>
              </a:xfrm>
              <a:prstGeom prst="ellipse">
                <a:avLst/>
              </a:prstGeom>
              <a:gradFill rotWithShape="0">
                <a:gsLst>
                  <a:gs pos="0">
                    <a:srgbClr val="003B00"/>
                  </a:gs>
                  <a:gs pos="100000">
                    <a:srgbClr val="008000"/>
                  </a:gs>
                </a:gsLst>
                <a:lin ang="0" scaled="1"/>
              </a:gradFill>
              <a:ln w="9525">
                <a:noFill/>
                <a:round/>
                <a:headEnd/>
                <a:tailEnd/>
              </a:ln>
            </p:spPr>
            <p:txBody>
              <a:bodyPr/>
              <a:lstStyle/>
              <a:p>
                <a:endParaRPr lang="en-US" sz="2800"/>
              </a:p>
            </p:txBody>
          </p:sp>
          <p:sp>
            <p:nvSpPr>
              <p:cNvPr id="143" name="Oval 55"/>
              <p:cNvSpPr>
                <a:spLocks noChangeArrowheads="1"/>
              </p:cNvSpPr>
              <p:nvPr/>
            </p:nvSpPr>
            <p:spPr bwMode="auto">
              <a:xfrm>
                <a:off x="1784" y="2456"/>
                <a:ext cx="208" cy="536"/>
              </a:xfrm>
              <a:prstGeom prst="ellipse">
                <a:avLst/>
              </a:prstGeom>
              <a:gradFill rotWithShape="0">
                <a:gsLst>
                  <a:gs pos="0">
                    <a:srgbClr val="003B00"/>
                  </a:gs>
                  <a:gs pos="100000">
                    <a:srgbClr val="008000"/>
                  </a:gs>
                </a:gsLst>
                <a:lin ang="0" scaled="1"/>
              </a:gradFill>
              <a:ln w="9525">
                <a:noFill/>
                <a:round/>
                <a:headEnd/>
                <a:tailEnd/>
              </a:ln>
            </p:spPr>
            <p:txBody>
              <a:bodyPr/>
              <a:lstStyle/>
              <a:p>
                <a:endParaRPr lang="en-US" sz="2800"/>
              </a:p>
            </p:txBody>
          </p:sp>
          <p:sp>
            <p:nvSpPr>
              <p:cNvPr id="144" name="Oval 56"/>
              <p:cNvSpPr>
                <a:spLocks noChangeArrowheads="1"/>
              </p:cNvSpPr>
              <p:nvPr/>
            </p:nvSpPr>
            <p:spPr bwMode="auto">
              <a:xfrm>
                <a:off x="1784" y="2464"/>
                <a:ext cx="208" cy="504"/>
              </a:xfrm>
              <a:prstGeom prst="ellipse">
                <a:avLst/>
              </a:prstGeom>
              <a:gradFill rotWithShape="0">
                <a:gsLst>
                  <a:gs pos="0">
                    <a:srgbClr val="003B00"/>
                  </a:gs>
                  <a:gs pos="100000">
                    <a:srgbClr val="008000"/>
                  </a:gs>
                </a:gsLst>
                <a:lin ang="0" scaled="1"/>
              </a:gradFill>
              <a:ln w="9525">
                <a:noFill/>
                <a:round/>
                <a:headEnd/>
                <a:tailEnd/>
              </a:ln>
            </p:spPr>
            <p:txBody>
              <a:bodyPr/>
              <a:lstStyle/>
              <a:p>
                <a:endParaRPr lang="en-US" sz="2800"/>
              </a:p>
            </p:txBody>
          </p:sp>
          <p:sp>
            <p:nvSpPr>
              <p:cNvPr id="145" name="Oval 57"/>
              <p:cNvSpPr>
                <a:spLocks noChangeArrowheads="1"/>
              </p:cNvSpPr>
              <p:nvPr/>
            </p:nvSpPr>
            <p:spPr bwMode="auto">
              <a:xfrm>
                <a:off x="1792" y="2472"/>
                <a:ext cx="192" cy="472"/>
              </a:xfrm>
              <a:prstGeom prst="ellipse">
                <a:avLst/>
              </a:prstGeom>
              <a:gradFill rotWithShape="0">
                <a:gsLst>
                  <a:gs pos="0">
                    <a:srgbClr val="003B00"/>
                  </a:gs>
                  <a:gs pos="100000">
                    <a:srgbClr val="008000"/>
                  </a:gs>
                </a:gsLst>
                <a:lin ang="0" scaled="1"/>
              </a:gradFill>
              <a:ln w="9525">
                <a:noFill/>
                <a:round/>
                <a:headEnd/>
                <a:tailEnd/>
              </a:ln>
            </p:spPr>
            <p:txBody>
              <a:bodyPr/>
              <a:lstStyle/>
              <a:p>
                <a:endParaRPr lang="en-US" sz="2800"/>
              </a:p>
            </p:txBody>
          </p:sp>
          <p:sp>
            <p:nvSpPr>
              <p:cNvPr id="146" name="Oval 58"/>
              <p:cNvSpPr>
                <a:spLocks noChangeArrowheads="1"/>
              </p:cNvSpPr>
              <p:nvPr/>
            </p:nvSpPr>
            <p:spPr bwMode="auto">
              <a:xfrm>
                <a:off x="1792" y="2472"/>
                <a:ext cx="176" cy="440"/>
              </a:xfrm>
              <a:prstGeom prst="ellipse">
                <a:avLst/>
              </a:prstGeom>
              <a:gradFill rotWithShape="0">
                <a:gsLst>
                  <a:gs pos="0">
                    <a:srgbClr val="003B00"/>
                  </a:gs>
                  <a:gs pos="100000">
                    <a:srgbClr val="008000"/>
                  </a:gs>
                </a:gsLst>
                <a:lin ang="0" scaled="1"/>
              </a:gradFill>
              <a:ln w="9525">
                <a:noFill/>
                <a:round/>
                <a:headEnd/>
                <a:tailEnd/>
              </a:ln>
            </p:spPr>
            <p:txBody>
              <a:bodyPr/>
              <a:lstStyle/>
              <a:p>
                <a:endParaRPr lang="en-US" sz="2800"/>
              </a:p>
            </p:txBody>
          </p:sp>
          <p:sp>
            <p:nvSpPr>
              <p:cNvPr id="147" name="Oval 59"/>
              <p:cNvSpPr>
                <a:spLocks noChangeArrowheads="1"/>
              </p:cNvSpPr>
              <p:nvPr/>
            </p:nvSpPr>
            <p:spPr bwMode="auto">
              <a:xfrm>
                <a:off x="1800" y="2480"/>
                <a:ext cx="160" cy="408"/>
              </a:xfrm>
              <a:prstGeom prst="ellipse">
                <a:avLst/>
              </a:prstGeom>
              <a:gradFill rotWithShape="0">
                <a:gsLst>
                  <a:gs pos="0">
                    <a:srgbClr val="003B00"/>
                  </a:gs>
                  <a:gs pos="100000">
                    <a:srgbClr val="008000"/>
                  </a:gs>
                </a:gsLst>
                <a:lin ang="0" scaled="1"/>
              </a:gradFill>
              <a:ln w="9525">
                <a:noFill/>
                <a:round/>
                <a:headEnd/>
                <a:tailEnd/>
              </a:ln>
            </p:spPr>
            <p:txBody>
              <a:bodyPr/>
              <a:lstStyle/>
              <a:p>
                <a:endParaRPr lang="en-US" sz="2800"/>
              </a:p>
            </p:txBody>
          </p:sp>
          <p:sp>
            <p:nvSpPr>
              <p:cNvPr id="148" name="Oval 60"/>
              <p:cNvSpPr>
                <a:spLocks noChangeArrowheads="1"/>
              </p:cNvSpPr>
              <p:nvPr/>
            </p:nvSpPr>
            <p:spPr bwMode="auto">
              <a:xfrm>
                <a:off x="1800" y="2488"/>
                <a:ext cx="144" cy="376"/>
              </a:xfrm>
              <a:prstGeom prst="ellipse">
                <a:avLst/>
              </a:prstGeom>
              <a:gradFill rotWithShape="0">
                <a:gsLst>
                  <a:gs pos="0">
                    <a:srgbClr val="003B00"/>
                  </a:gs>
                  <a:gs pos="100000">
                    <a:srgbClr val="008000"/>
                  </a:gs>
                </a:gsLst>
                <a:lin ang="0" scaled="1"/>
              </a:gradFill>
              <a:ln w="9525">
                <a:noFill/>
                <a:round/>
                <a:headEnd/>
                <a:tailEnd/>
              </a:ln>
            </p:spPr>
            <p:txBody>
              <a:bodyPr/>
              <a:lstStyle/>
              <a:p>
                <a:endParaRPr lang="en-US" sz="2800"/>
              </a:p>
            </p:txBody>
          </p:sp>
          <p:sp>
            <p:nvSpPr>
              <p:cNvPr id="149" name="Oval 61"/>
              <p:cNvSpPr>
                <a:spLocks noChangeArrowheads="1"/>
              </p:cNvSpPr>
              <p:nvPr/>
            </p:nvSpPr>
            <p:spPr bwMode="auto">
              <a:xfrm>
                <a:off x="1808" y="2504"/>
                <a:ext cx="128" cy="328"/>
              </a:xfrm>
              <a:prstGeom prst="ellipse">
                <a:avLst/>
              </a:prstGeom>
              <a:gradFill rotWithShape="0">
                <a:gsLst>
                  <a:gs pos="0">
                    <a:srgbClr val="003B00"/>
                  </a:gs>
                  <a:gs pos="100000">
                    <a:srgbClr val="008000"/>
                  </a:gs>
                </a:gsLst>
                <a:lin ang="0" scaled="1"/>
              </a:gradFill>
              <a:ln w="9525">
                <a:noFill/>
                <a:round/>
                <a:headEnd/>
                <a:tailEnd/>
              </a:ln>
            </p:spPr>
            <p:txBody>
              <a:bodyPr/>
              <a:lstStyle/>
              <a:p>
                <a:endParaRPr lang="en-US" sz="2800"/>
              </a:p>
            </p:txBody>
          </p:sp>
          <p:sp>
            <p:nvSpPr>
              <p:cNvPr id="150" name="Oval 62"/>
              <p:cNvSpPr>
                <a:spLocks noChangeArrowheads="1"/>
              </p:cNvSpPr>
              <p:nvPr/>
            </p:nvSpPr>
            <p:spPr bwMode="auto">
              <a:xfrm>
                <a:off x="1808" y="2512"/>
                <a:ext cx="112" cy="296"/>
              </a:xfrm>
              <a:prstGeom prst="ellipse">
                <a:avLst/>
              </a:prstGeom>
              <a:gradFill rotWithShape="0">
                <a:gsLst>
                  <a:gs pos="0">
                    <a:srgbClr val="003B00"/>
                  </a:gs>
                  <a:gs pos="100000">
                    <a:srgbClr val="008000"/>
                  </a:gs>
                </a:gsLst>
                <a:lin ang="0" scaled="1"/>
              </a:gradFill>
              <a:ln w="9525">
                <a:noFill/>
                <a:round/>
                <a:headEnd/>
                <a:tailEnd/>
              </a:ln>
            </p:spPr>
            <p:txBody>
              <a:bodyPr/>
              <a:lstStyle/>
              <a:p>
                <a:endParaRPr lang="en-US" sz="2800"/>
              </a:p>
            </p:txBody>
          </p:sp>
          <p:sp>
            <p:nvSpPr>
              <p:cNvPr id="151" name="Oval 63"/>
              <p:cNvSpPr>
                <a:spLocks noChangeArrowheads="1"/>
              </p:cNvSpPr>
              <p:nvPr/>
            </p:nvSpPr>
            <p:spPr bwMode="auto">
              <a:xfrm>
                <a:off x="1816" y="2512"/>
                <a:ext cx="96" cy="264"/>
              </a:xfrm>
              <a:prstGeom prst="ellipse">
                <a:avLst/>
              </a:prstGeom>
              <a:gradFill rotWithShape="0">
                <a:gsLst>
                  <a:gs pos="0">
                    <a:srgbClr val="003B00"/>
                  </a:gs>
                  <a:gs pos="100000">
                    <a:srgbClr val="008000"/>
                  </a:gs>
                </a:gsLst>
                <a:lin ang="0" scaled="1"/>
              </a:gradFill>
              <a:ln w="9525">
                <a:noFill/>
                <a:round/>
                <a:headEnd/>
                <a:tailEnd/>
              </a:ln>
            </p:spPr>
            <p:txBody>
              <a:bodyPr/>
              <a:lstStyle/>
              <a:p>
                <a:endParaRPr lang="en-US" sz="2800"/>
              </a:p>
            </p:txBody>
          </p:sp>
          <p:sp>
            <p:nvSpPr>
              <p:cNvPr id="152" name="Oval 64"/>
              <p:cNvSpPr>
                <a:spLocks noChangeArrowheads="1"/>
              </p:cNvSpPr>
              <p:nvPr/>
            </p:nvSpPr>
            <p:spPr bwMode="auto">
              <a:xfrm>
                <a:off x="1808" y="2520"/>
                <a:ext cx="96" cy="232"/>
              </a:xfrm>
              <a:prstGeom prst="ellipse">
                <a:avLst/>
              </a:prstGeom>
              <a:gradFill rotWithShape="0">
                <a:gsLst>
                  <a:gs pos="0">
                    <a:srgbClr val="003B00"/>
                  </a:gs>
                  <a:gs pos="100000">
                    <a:srgbClr val="008000"/>
                  </a:gs>
                </a:gsLst>
                <a:lin ang="0" scaled="1"/>
              </a:gradFill>
              <a:ln w="9525">
                <a:noFill/>
                <a:round/>
                <a:headEnd/>
                <a:tailEnd/>
              </a:ln>
            </p:spPr>
            <p:txBody>
              <a:bodyPr/>
              <a:lstStyle/>
              <a:p>
                <a:endParaRPr lang="en-US" sz="2800"/>
              </a:p>
            </p:txBody>
          </p:sp>
          <p:sp>
            <p:nvSpPr>
              <p:cNvPr id="153" name="Oval 65"/>
              <p:cNvSpPr>
                <a:spLocks noChangeArrowheads="1"/>
              </p:cNvSpPr>
              <p:nvPr/>
            </p:nvSpPr>
            <p:spPr bwMode="auto">
              <a:xfrm>
                <a:off x="1816" y="2528"/>
                <a:ext cx="80" cy="200"/>
              </a:xfrm>
              <a:prstGeom prst="ellipse">
                <a:avLst/>
              </a:prstGeom>
              <a:gradFill rotWithShape="0">
                <a:gsLst>
                  <a:gs pos="0">
                    <a:srgbClr val="003B00"/>
                  </a:gs>
                  <a:gs pos="100000">
                    <a:srgbClr val="008000"/>
                  </a:gs>
                </a:gsLst>
                <a:lin ang="0" scaled="1"/>
              </a:gradFill>
              <a:ln w="9525">
                <a:noFill/>
                <a:round/>
                <a:headEnd/>
                <a:tailEnd/>
              </a:ln>
            </p:spPr>
            <p:txBody>
              <a:bodyPr/>
              <a:lstStyle/>
              <a:p>
                <a:endParaRPr lang="en-US" sz="2800"/>
              </a:p>
            </p:txBody>
          </p:sp>
          <p:sp>
            <p:nvSpPr>
              <p:cNvPr id="154" name="Oval 66"/>
              <p:cNvSpPr>
                <a:spLocks noChangeArrowheads="1"/>
              </p:cNvSpPr>
              <p:nvPr/>
            </p:nvSpPr>
            <p:spPr bwMode="auto">
              <a:xfrm>
                <a:off x="1816" y="2544"/>
                <a:ext cx="64" cy="152"/>
              </a:xfrm>
              <a:prstGeom prst="ellipse">
                <a:avLst/>
              </a:prstGeom>
              <a:gradFill rotWithShape="0">
                <a:gsLst>
                  <a:gs pos="0">
                    <a:srgbClr val="003B00"/>
                  </a:gs>
                  <a:gs pos="100000">
                    <a:srgbClr val="008000"/>
                  </a:gs>
                </a:gsLst>
                <a:lin ang="0" scaled="1"/>
              </a:gradFill>
              <a:ln w="9525">
                <a:noFill/>
                <a:round/>
                <a:headEnd/>
                <a:tailEnd/>
              </a:ln>
            </p:spPr>
            <p:txBody>
              <a:bodyPr/>
              <a:lstStyle/>
              <a:p>
                <a:endParaRPr lang="en-US" sz="2800"/>
              </a:p>
            </p:txBody>
          </p:sp>
          <p:sp>
            <p:nvSpPr>
              <p:cNvPr id="155" name="Oval 67"/>
              <p:cNvSpPr>
                <a:spLocks noChangeArrowheads="1"/>
              </p:cNvSpPr>
              <p:nvPr/>
            </p:nvSpPr>
            <p:spPr bwMode="auto">
              <a:xfrm>
                <a:off x="1824" y="2544"/>
                <a:ext cx="48" cy="120"/>
              </a:xfrm>
              <a:prstGeom prst="ellipse">
                <a:avLst/>
              </a:prstGeom>
              <a:gradFill rotWithShape="0">
                <a:gsLst>
                  <a:gs pos="0">
                    <a:srgbClr val="003B00"/>
                  </a:gs>
                  <a:gs pos="100000">
                    <a:srgbClr val="008000"/>
                  </a:gs>
                </a:gsLst>
                <a:lin ang="0" scaled="1"/>
              </a:gradFill>
              <a:ln w="9525">
                <a:noFill/>
                <a:round/>
                <a:headEnd/>
                <a:tailEnd/>
              </a:ln>
            </p:spPr>
            <p:txBody>
              <a:bodyPr/>
              <a:lstStyle/>
              <a:p>
                <a:endParaRPr lang="en-US" sz="2800"/>
              </a:p>
            </p:txBody>
          </p:sp>
          <p:sp>
            <p:nvSpPr>
              <p:cNvPr id="156" name="Oval 68"/>
              <p:cNvSpPr>
                <a:spLocks noChangeArrowheads="1"/>
              </p:cNvSpPr>
              <p:nvPr/>
            </p:nvSpPr>
            <p:spPr bwMode="auto">
              <a:xfrm>
                <a:off x="1768" y="2408"/>
                <a:ext cx="304" cy="760"/>
              </a:xfrm>
              <a:prstGeom prst="ellipse">
                <a:avLst/>
              </a:prstGeom>
              <a:gradFill rotWithShape="0">
                <a:gsLst>
                  <a:gs pos="0">
                    <a:srgbClr val="003B00"/>
                  </a:gs>
                  <a:gs pos="100000">
                    <a:srgbClr val="008000"/>
                  </a:gs>
                </a:gsLst>
                <a:lin ang="0" scaled="1"/>
              </a:gradFill>
              <a:ln w="12700">
                <a:solidFill>
                  <a:srgbClr val="000000"/>
                </a:solidFill>
                <a:round/>
                <a:headEnd/>
                <a:tailEnd/>
              </a:ln>
            </p:spPr>
            <p:txBody>
              <a:bodyPr/>
              <a:lstStyle/>
              <a:p>
                <a:endParaRPr lang="en-US" sz="2800"/>
              </a:p>
            </p:txBody>
          </p:sp>
        </p:grpSp>
        <p:grpSp>
          <p:nvGrpSpPr>
            <p:cNvPr id="64" name="Group 69"/>
            <p:cNvGrpSpPr>
              <a:grpSpLocks/>
            </p:cNvGrpSpPr>
            <p:nvPr/>
          </p:nvGrpSpPr>
          <p:grpSpPr bwMode="auto">
            <a:xfrm>
              <a:off x="896" y="2128"/>
              <a:ext cx="304" cy="760"/>
              <a:chOff x="1368" y="2520"/>
              <a:chExt cx="304" cy="760"/>
            </a:xfrm>
          </p:grpSpPr>
          <p:sp>
            <p:nvSpPr>
              <p:cNvPr id="117" name="Oval 70"/>
              <p:cNvSpPr>
                <a:spLocks noChangeArrowheads="1"/>
              </p:cNvSpPr>
              <p:nvPr/>
            </p:nvSpPr>
            <p:spPr bwMode="auto">
              <a:xfrm>
                <a:off x="1368" y="2520"/>
                <a:ext cx="304" cy="760"/>
              </a:xfrm>
              <a:prstGeom prst="ellipse">
                <a:avLst/>
              </a:prstGeom>
              <a:gradFill rotWithShape="0">
                <a:gsLst>
                  <a:gs pos="0">
                    <a:srgbClr val="003B00"/>
                  </a:gs>
                  <a:gs pos="100000">
                    <a:srgbClr val="008000"/>
                  </a:gs>
                </a:gsLst>
                <a:lin ang="0" scaled="1"/>
              </a:gradFill>
              <a:ln w="9525">
                <a:noFill/>
                <a:round/>
                <a:headEnd/>
                <a:tailEnd/>
              </a:ln>
            </p:spPr>
            <p:txBody>
              <a:bodyPr/>
              <a:lstStyle/>
              <a:p>
                <a:endParaRPr lang="en-US" sz="2800"/>
              </a:p>
            </p:txBody>
          </p:sp>
          <p:sp>
            <p:nvSpPr>
              <p:cNvPr id="118" name="Oval 71"/>
              <p:cNvSpPr>
                <a:spLocks noChangeArrowheads="1"/>
              </p:cNvSpPr>
              <p:nvPr/>
            </p:nvSpPr>
            <p:spPr bwMode="auto">
              <a:xfrm>
                <a:off x="1368" y="2528"/>
                <a:ext cx="288" cy="712"/>
              </a:xfrm>
              <a:prstGeom prst="ellipse">
                <a:avLst/>
              </a:prstGeom>
              <a:gradFill rotWithShape="0">
                <a:gsLst>
                  <a:gs pos="0">
                    <a:srgbClr val="003B00"/>
                  </a:gs>
                  <a:gs pos="100000">
                    <a:srgbClr val="008000"/>
                  </a:gs>
                </a:gsLst>
                <a:lin ang="0" scaled="1"/>
              </a:gradFill>
              <a:ln w="9525">
                <a:noFill/>
                <a:round/>
                <a:headEnd/>
                <a:tailEnd/>
              </a:ln>
            </p:spPr>
            <p:txBody>
              <a:bodyPr/>
              <a:lstStyle/>
              <a:p>
                <a:endParaRPr lang="en-US" sz="2800"/>
              </a:p>
            </p:txBody>
          </p:sp>
          <p:sp>
            <p:nvSpPr>
              <p:cNvPr id="119" name="Oval 72"/>
              <p:cNvSpPr>
                <a:spLocks noChangeArrowheads="1"/>
              </p:cNvSpPr>
              <p:nvPr/>
            </p:nvSpPr>
            <p:spPr bwMode="auto">
              <a:xfrm>
                <a:off x="1368" y="2536"/>
                <a:ext cx="272" cy="680"/>
              </a:xfrm>
              <a:prstGeom prst="ellipse">
                <a:avLst/>
              </a:prstGeom>
              <a:gradFill rotWithShape="0">
                <a:gsLst>
                  <a:gs pos="0">
                    <a:srgbClr val="003B00"/>
                  </a:gs>
                  <a:gs pos="100000">
                    <a:srgbClr val="008000"/>
                  </a:gs>
                </a:gsLst>
                <a:lin ang="0" scaled="1"/>
              </a:gradFill>
              <a:ln w="9525">
                <a:noFill/>
                <a:round/>
                <a:headEnd/>
                <a:tailEnd/>
              </a:ln>
            </p:spPr>
            <p:txBody>
              <a:bodyPr/>
              <a:lstStyle/>
              <a:p>
                <a:endParaRPr lang="en-US" sz="2800"/>
              </a:p>
            </p:txBody>
          </p:sp>
          <p:sp>
            <p:nvSpPr>
              <p:cNvPr id="120" name="Oval 73"/>
              <p:cNvSpPr>
                <a:spLocks noChangeArrowheads="1"/>
              </p:cNvSpPr>
              <p:nvPr/>
            </p:nvSpPr>
            <p:spPr bwMode="auto">
              <a:xfrm>
                <a:off x="1376" y="2544"/>
                <a:ext cx="256" cy="648"/>
              </a:xfrm>
              <a:prstGeom prst="ellipse">
                <a:avLst/>
              </a:prstGeom>
              <a:gradFill rotWithShape="0">
                <a:gsLst>
                  <a:gs pos="0">
                    <a:srgbClr val="003B00"/>
                  </a:gs>
                  <a:gs pos="100000">
                    <a:srgbClr val="008000"/>
                  </a:gs>
                </a:gsLst>
                <a:lin ang="0" scaled="1"/>
              </a:gradFill>
              <a:ln w="9525">
                <a:noFill/>
                <a:round/>
                <a:headEnd/>
                <a:tailEnd/>
              </a:ln>
            </p:spPr>
            <p:txBody>
              <a:bodyPr/>
              <a:lstStyle/>
              <a:p>
                <a:endParaRPr lang="en-US" sz="2800"/>
              </a:p>
            </p:txBody>
          </p:sp>
          <p:sp>
            <p:nvSpPr>
              <p:cNvPr id="121" name="Oval 74"/>
              <p:cNvSpPr>
                <a:spLocks noChangeArrowheads="1"/>
              </p:cNvSpPr>
              <p:nvPr/>
            </p:nvSpPr>
            <p:spPr bwMode="auto">
              <a:xfrm>
                <a:off x="1384" y="2552"/>
                <a:ext cx="240" cy="616"/>
              </a:xfrm>
              <a:prstGeom prst="ellipse">
                <a:avLst/>
              </a:prstGeom>
              <a:gradFill rotWithShape="0">
                <a:gsLst>
                  <a:gs pos="0">
                    <a:srgbClr val="003B00"/>
                  </a:gs>
                  <a:gs pos="100000">
                    <a:srgbClr val="008000"/>
                  </a:gs>
                </a:gsLst>
                <a:lin ang="0" scaled="1"/>
              </a:gradFill>
              <a:ln w="9525">
                <a:noFill/>
                <a:round/>
                <a:headEnd/>
                <a:tailEnd/>
              </a:ln>
            </p:spPr>
            <p:txBody>
              <a:bodyPr/>
              <a:lstStyle/>
              <a:p>
                <a:endParaRPr lang="en-US" sz="2800"/>
              </a:p>
            </p:txBody>
          </p:sp>
          <p:sp>
            <p:nvSpPr>
              <p:cNvPr id="122" name="Oval 75"/>
              <p:cNvSpPr>
                <a:spLocks noChangeArrowheads="1"/>
              </p:cNvSpPr>
              <p:nvPr/>
            </p:nvSpPr>
            <p:spPr bwMode="auto">
              <a:xfrm>
                <a:off x="1384" y="2552"/>
                <a:ext cx="224" cy="584"/>
              </a:xfrm>
              <a:prstGeom prst="ellipse">
                <a:avLst/>
              </a:prstGeom>
              <a:gradFill rotWithShape="0">
                <a:gsLst>
                  <a:gs pos="0">
                    <a:srgbClr val="003B00"/>
                  </a:gs>
                  <a:gs pos="100000">
                    <a:srgbClr val="008000"/>
                  </a:gs>
                </a:gsLst>
                <a:lin ang="0" scaled="1"/>
              </a:gradFill>
              <a:ln w="9525">
                <a:noFill/>
                <a:round/>
                <a:headEnd/>
                <a:tailEnd/>
              </a:ln>
            </p:spPr>
            <p:txBody>
              <a:bodyPr/>
              <a:lstStyle/>
              <a:p>
                <a:endParaRPr lang="en-US" sz="2800"/>
              </a:p>
            </p:txBody>
          </p:sp>
          <p:sp>
            <p:nvSpPr>
              <p:cNvPr id="123" name="Oval 76"/>
              <p:cNvSpPr>
                <a:spLocks noChangeArrowheads="1"/>
              </p:cNvSpPr>
              <p:nvPr/>
            </p:nvSpPr>
            <p:spPr bwMode="auto">
              <a:xfrm>
                <a:off x="1384" y="2568"/>
                <a:ext cx="208" cy="536"/>
              </a:xfrm>
              <a:prstGeom prst="ellipse">
                <a:avLst/>
              </a:prstGeom>
              <a:gradFill rotWithShape="0">
                <a:gsLst>
                  <a:gs pos="0">
                    <a:srgbClr val="003B00"/>
                  </a:gs>
                  <a:gs pos="100000">
                    <a:srgbClr val="008000"/>
                  </a:gs>
                </a:gsLst>
                <a:lin ang="0" scaled="1"/>
              </a:gradFill>
              <a:ln w="9525">
                <a:noFill/>
                <a:round/>
                <a:headEnd/>
                <a:tailEnd/>
              </a:ln>
            </p:spPr>
            <p:txBody>
              <a:bodyPr/>
              <a:lstStyle/>
              <a:p>
                <a:endParaRPr lang="en-US" sz="2800"/>
              </a:p>
            </p:txBody>
          </p:sp>
          <p:sp>
            <p:nvSpPr>
              <p:cNvPr id="124" name="Oval 77"/>
              <p:cNvSpPr>
                <a:spLocks noChangeArrowheads="1"/>
              </p:cNvSpPr>
              <p:nvPr/>
            </p:nvSpPr>
            <p:spPr bwMode="auto">
              <a:xfrm>
                <a:off x="1384" y="2576"/>
                <a:ext cx="208" cy="504"/>
              </a:xfrm>
              <a:prstGeom prst="ellipse">
                <a:avLst/>
              </a:prstGeom>
              <a:gradFill rotWithShape="0">
                <a:gsLst>
                  <a:gs pos="0">
                    <a:srgbClr val="003B00"/>
                  </a:gs>
                  <a:gs pos="100000">
                    <a:srgbClr val="008000"/>
                  </a:gs>
                </a:gsLst>
                <a:lin ang="0" scaled="1"/>
              </a:gradFill>
              <a:ln w="9525">
                <a:noFill/>
                <a:round/>
                <a:headEnd/>
                <a:tailEnd/>
              </a:ln>
            </p:spPr>
            <p:txBody>
              <a:bodyPr/>
              <a:lstStyle/>
              <a:p>
                <a:endParaRPr lang="en-US" sz="2800"/>
              </a:p>
            </p:txBody>
          </p:sp>
          <p:sp>
            <p:nvSpPr>
              <p:cNvPr id="125" name="Oval 78"/>
              <p:cNvSpPr>
                <a:spLocks noChangeArrowheads="1"/>
              </p:cNvSpPr>
              <p:nvPr/>
            </p:nvSpPr>
            <p:spPr bwMode="auto">
              <a:xfrm>
                <a:off x="1392" y="2584"/>
                <a:ext cx="192" cy="472"/>
              </a:xfrm>
              <a:prstGeom prst="ellipse">
                <a:avLst/>
              </a:prstGeom>
              <a:gradFill rotWithShape="0">
                <a:gsLst>
                  <a:gs pos="0">
                    <a:srgbClr val="003B00"/>
                  </a:gs>
                  <a:gs pos="100000">
                    <a:srgbClr val="008000"/>
                  </a:gs>
                </a:gsLst>
                <a:lin ang="0" scaled="1"/>
              </a:gradFill>
              <a:ln w="9525">
                <a:noFill/>
                <a:round/>
                <a:headEnd/>
                <a:tailEnd/>
              </a:ln>
            </p:spPr>
            <p:txBody>
              <a:bodyPr/>
              <a:lstStyle/>
              <a:p>
                <a:endParaRPr lang="en-US" sz="2800"/>
              </a:p>
            </p:txBody>
          </p:sp>
          <p:sp>
            <p:nvSpPr>
              <p:cNvPr id="126" name="Oval 79"/>
              <p:cNvSpPr>
                <a:spLocks noChangeArrowheads="1"/>
              </p:cNvSpPr>
              <p:nvPr/>
            </p:nvSpPr>
            <p:spPr bwMode="auto">
              <a:xfrm>
                <a:off x="1392" y="2584"/>
                <a:ext cx="176" cy="440"/>
              </a:xfrm>
              <a:prstGeom prst="ellipse">
                <a:avLst/>
              </a:prstGeom>
              <a:gradFill rotWithShape="0">
                <a:gsLst>
                  <a:gs pos="0">
                    <a:srgbClr val="003B00"/>
                  </a:gs>
                  <a:gs pos="100000">
                    <a:srgbClr val="008000"/>
                  </a:gs>
                </a:gsLst>
                <a:lin ang="0" scaled="1"/>
              </a:gradFill>
              <a:ln w="9525">
                <a:noFill/>
                <a:round/>
                <a:headEnd/>
                <a:tailEnd/>
              </a:ln>
            </p:spPr>
            <p:txBody>
              <a:bodyPr/>
              <a:lstStyle/>
              <a:p>
                <a:endParaRPr lang="en-US" sz="2800"/>
              </a:p>
            </p:txBody>
          </p:sp>
          <p:sp>
            <p:nvSpPr>
              <p:cNvPr id="127" name="Oval 80"/>
              <p:cNvSpPr>
                <a:spLocks noChangeArrowheads="1"/>
              </p:cNvSpPr>
              <p:nvPr/>
            </p:nvSpPr>
            <p:spPr bwMode="auto">
              <a:xfrm>
                <a:off x="1400" y="2592"/>
                <a:ext cx="160" cy="408"/>
              </a:xfrm>
              <a:prstGeom prst="ellipse">
                <a:avLst/>
              </a:prstGeom>
              <a:gradFill rotWithShape="0">
                <a:gsLst>
                  <a:gs pos="0">
                    <a:srgbClr val="003B00"/>
                  </a:gs>
                  <a:gs pos="100000">
                    <a:srgbClr val="008000"/>
                  </a:gs>
                </a:gsLst>
                <a:lin ang="0" scaled="1"/>
              </a:gradFill>
              <a:ln w="9525">
                <a:noFill/>
                <a:round/>
                <a:headEnd/>
                <a:tailEnd/>
              </a:ln>
            </p:spPr>
            <p:txBody>
              <a:bodyPr/>
              <a:lstStyle/>
              <a:p>
                <a:endParaRPr lang="en-US" sz="2800"/>
              </a:p>
            </p:txBody>
          </p:sp>
          <p:sp>
            <p:nvSpPr>
              <p:cNvPr id="128" name="Oval 81"/>
              <p:cNvSpPr>
                <a:spLocks noChangeArrowheads="1"/>
              </p:cNvSpPr>
              <p:nvPr/>
            </p:nvSpPr>
            <p:spPr bwMode="auto">
              <a:xfrm>
                <a:off x="1400" y="2600"/>
                <a:ext cx="144" cy="376"/>
              </a:xfrm>
              <a:prstGeom prst="ellipse">
                <a:avLst/>
              </a:prstGeom>
              <a:gradFill rotWithShape="0">
                <a:gsLst>
                  <a:gs pos="0">
                    <a:srgbClr val="003B00"/>
                  </a:gs>
                  <a:gs pos="100000">
                    <a:srgbClr val="008000"/>
                  </a:gs>
                </a:gsLst>
                <a:lin ang="0" scaled="1"/>
              </a:gradFill>
              <a:ln w="9525">
                <a:noFill/>
                <a:round/>
                <a:headEnd/>
                <a:tailEnd/>
              </a:ln>
            </p:spPr>
            <p:txBody>
              <a:bodyPr/>
              <a:lstStyle/>
              <a:p>
                <a:endParaRPr lang="en-US" sz="2800"/>
              </a:p>
            </p:txBody>
          </p:sp>
          <p:sp>
            <p:nvSpPr>
              <p:cNvPr id="129" name="Oval 82"/>
              <p:cNvSpPr>
                <a:spLocks noChangeArrowheads="1"/>
              </p:cNvSpPr>
              <p:nvPr/>
            </p:nvSpPr>
            <p:spPr bwMode="auto">
              <a:xfrm>
                <a:off x="1408" y="2616"/>
                <a:ext cx="128" cy="328"/>
              </a:xfrm>
              <a:prstGeom prst="ellipse">
                <a:avLst/>
              </a:prstGeom>
              <a:gradFill rotWithShape="0">
                <a:gsLst>
                  <a:gs pos="0">
                    <a:srgbClr val="003B00"/>
                  </a:gs>
                  <a:gs pos="100000">
                    <a:srgbClr val="008000"/>
                  </a:gs>
                </a:gsLst>
                <a:lin ang="0" scaled="1"/>
              </a:gradFill>
              <a:ln w="9525">
                <a:noFill/>
                <a:round/>
                <a:headEnd/>
                <a:tailEnd/>
              </a:ln>
            </p:spPr>
            <p:txBody>
              <a:bodyPr/>
              <a:lstStyle/>
              <a:p>
                <a:endParaRPr lang="en-US" sz="2800"/>
              </a:p>
            </p:txBody>
          </p:sp>
          <p:sp>
            <p:nvSpPr>
              <p:cNvPr id="130" name="Oval 83"/>
              <p:cNvSpPr>
                <a:spLocks noChangeArrowheads="1"/>
              </p:cNvSpPr>
              <p:nvPr/>
            </p:nvSpPr>
            <p:spPr bwMode="auto">
              <a:xfrm>
                <a:off x="1408" y="2624"/>
                <a:ext cx="112" cy="296"/>
              </a:xfrm>
              <a:prstGeom prst="ellipse">
                <a:avLst/>
              </a:prstGeom>
              <a:gradFill rotWithShape="0">
                <a:gsLst>
                  <a:gs pos="0">
                    <a:srgbClr val="003B00"/>
                  </a:gs>
                  <a:gs pos="100000">
                    <a:srgbClr val="008000"/>
                  </a:gs>
                </a:gsLst>
                <a:lin ang="0" scaled="1"/>
              </a:gradFill>
              <a:ln w="9525">
                <a:noFill/>
                <a:round/>
                <a:headEnd/>
                <a:tailEnd/>
              </a:ln>
            </p:spPr>
            <p:txBody>
              <a:bodyPr/>
              <a:lstStyle/>
              <a:p>
                <a:endParaRPr lang="en-US" sz="2800"/>
              </a:p>
            </p:txBody>
          </p:sp>
          <p:sp>
            <p:nvSpPr>
              <p:cNvPr id="131" name="Oval 84"/>
              <p:cNvSpPr>
                <a:spLocks noChangeArrowheads="1"/>
              </p:cNvSpPr>
              <p:nvPr/>
            </p:nvSpPr>
            <p:spPr bwMode="auto">
              <a:xfrm>
                <a:off x="1416" y="2624"/>
                <a:ext cx="96" cy="264"/>
              </a:xfrm>
              <a:prstGeom prst="ellipse">
                <a:avLst/>
              </a:prstGeom>
              <a:gradFill rotWithShape="0">
                <a:gsLst>
                  <a:gs pos="0">
                    <a:srgbClr val="003B00"/>
                  </a:gs>
                  <a:gs pos="100000">
                    <a:srgbClr val="008000"/>
                  </a:gs>
                </a:gsLst>
                <a:lin ang="0" scaled="1"/>
              </a:gradFill>
              <a:ln w="9525">
                <a:noFill/>
                <a:round/>
                <a:headEnd/>
                <a:tailEnd/>
              </a:ln>
            </p:spPr>
            <p:txBody>
              <a:bodyPr/>
              <a:lstStyle/>
              <a:p>
                <a:endParaRPr lang="en-US" sz="2800"/>
              </a:p>
            </p:txBody>
          </p:sp>
          <p:sp>
            <p:nvSpPr>
              <p:cNvPr id="132" name="Oval 85"/>
              <p:cNvSpPr>
                <a:spLocks noChangeArrowheads="1"/>
              </p:cNvSpPr>
              <p:nvPr/>
            </p:nvSpPr>
            <p:spPr bwMode="auto">
              <a:xfrm>
                <a:off x="1408" y="2632"/>
                <a:ext cx="96" cy="232"/>
              </a:xfrm>
              <a:prstGeom prst="ellipse">
                <a:avLst/>
              </a:prstGeom>
              <a:gradFill rotWithShape="0">
                <a:gsLst>
                  <a:gs pos="0">
                    <a:srgbClr val="003B00"/>
                  </a:gs>
                  <a:gs pos="100000">
                    <a:srgbClr val="008000"/>
                  </a:gs>
                </a:gsLst>
                <a:lin ang="0" scaled="1"/>
              </a:gradFill>
              <a:ln w="9525">
                <a:noFill/>
                <a:round/>
                <a:headEnd/>
                <a:tailEnd/>
              </a:ln>
            </p:spPr>
            <p:txBody>
              <a:bodyPr/>
              <a:lstStyle/>
              <a:p>
                <a:endParaRPr lang="en-US" sz="2800"/>
              </a:p>
            </p:txBody>
          </p:sp>
          <p:sp>
            <p:nvSpPr>
              <p:cNvPr id="133" name="Oval 86"/>
              <p:cNvSpPr>
                <a:spLocks noChangeArrowheads="1"/>
              </p:cNvSpPr>
              <p:nvPr/>
            </p:nvSpPr>
            <p:spPr bwMode="auto">
              <a:xfrm>
                <a:off x="1416" y="2640"/>
                <a:ext cx="80" cy="200"/>
              </a:xfrm>
              <a:prstGeom prst="ellipse">
                <a:avLst/>
              </a:prstGeom>
              <a:gradFill rotWithShape="0">
                <a:gsLst>
                  <a:gs pos="0">
                    <a:srgbClr val="003B00"/>
                  </a:gs>
                  <a:gs pos="100000">
                    <a:srgbClr val="008000"/>
                  </a:gs>
                </a:gsLst>
                <a:lin ang="0" scaled="1"/>
              </a:gradFill>
              <a:ln w="9525">
                <a:noFill/>
                <a:round/>
                <a:headEnd/>
                <a:tailEnd/>
              </a:ln>
            </p:spPr>
            <p:txBody>
              <a:bodyPr/>
              <a:lstStyle/>
              <a:p>
                <a:endParaRPr lang="en-US" sz="2800"/>
              </a:p>
            </p:txBody>
          </p:sp>
          <p:sp>
            <p:nvSpPr>
              <p:cNvPr id="134" name="Oval 87"/>
              <p:cNvSpPr>
                <a:spLocks noChangeArrowheads="1"/>
              </p:cNvSpPr>
              <p:nvPr/>
            </p:nvSpPr>
            <p:spPr bwMode="auto">
              <a:xfrm>
                <a:off x="1416" y="2656"/>
                <a:ext cx="64" cy="152"/>
              </a:xfrm>
              <a:prstGeom prst="ellipse">
                <a:avLst/>
              </a:prstGeom>
              <a:gradFill rotWithShape="0">
                <a:gsLst>
                  <a:gs pos="0">
                    <a:srgbClr val="003B00"/>
                  </a:gs>
                  <a:gs pos="100000">
                    <a:srgbClr val="008000"/>
                  </a:gs>
                </a:gsLst>
                <a:lin ang="0" scaled="1"/>
              </a:gradFill>
              <a:ln w="9525">
                <a:noFill/>
                <a:round/>
                <a:headEnd/>
                <a:tailEnd/>
              </a:ln>
            </p:spPr>
            <p:txBody>
              <a:bodyPr/>
              <a:lstStyle/>
              <a:p>
                <a:endParaRPr lang="en-US" sz="2800"/>
              </a:p>
            </p:txBody>
          </p:sp>
          <p:sp>
            <p:nvSpPr>
              <p:cNvPr id="135" name="Oval 88"/>
              <p:cNvSpPr>
                <a:spLocks noChangeArrowheads="1"/>
              </p:cNvSpPr>
              <p:nvPr/>
            </p:nvSpPr>
            <p:spPr bwMode="auto">
              <a:xfrm>
                <a:off x="1424" y="2656"/>
                <a:ext cx="48" cy="120"/>
              </a:xfrm>
              <a:prstGeom prst="ellipse">
                <a:avLst/>
              </a:prstGeom>
              <a:gradFill rotWithShape="0">
                <a:gsLst>
                  <a:gs pos="0">
                    <a:srgbClr val="003B00"/>
                  </a:gs>
                  <a:gs pos="100000">
                    <a:srgbClr val="008000"/>
                  </a:gs>
                </a:gsLst>
                <a:lin ang="0" scaled="1"/>
              </a:gradFill>
              <a:ln w="9525">
                <a:noFill/>
                <a:round/>
                <a:headEnd/>
                <a:tailEnd/>
              </a:ln>
            </p:spPr>
            <p:txBody>
              <a:bodyPr/>
              <a:lstStyle/>
              <a:p>
                <a:endParaRPr lang="en-US" sz="2800"/>
              </a:p>
            </p:txBody>
          </p:sp>
          <p:sp>
            <p:nvSpPr>
              <p:cNvPr id="136" name="Oval 89"/>
              <p:cNvSpPr>
                <a:spLocks noChangeArrowheads="1"/>
              </p:cNvSpPr>
              <p:nvPr/>
            </p:nvSpPr>
            <p:spPr bwMode="auto">
              <a:xfrm>
                <a:off x="1368" y="2520"/>
                <a:ext cx="304" cy="760"/>
              </a:xfrm>
              <a:prstGeom prst="ellipse">
                <a:avLst/>
              </a:prstGeom>
              <a:gradFill rotWithShape="0">
                <a:gsLst>
                  <a:gs pos="0">
                    <a:srgbClr val="003B00"/>
                  </a:gs>
                  <a:gs pos="100000">
                    <a:srgbClr val="008000"/>
                  </a:gs>
                </a:gsLst>
                <a:lin ang="0" scaled="1"/>
              </a:gradFill>
              <a:ln w="12700">
                <a:solidFill>
                  <a:srgbClr val="000000"/>
                </a:solidFill>
                <a:round/>
                <a:headEnd/>
                <a:tailEnd/>
              </a:ln>
            </p:spPr>
            <p:txBody>
              <a:bodyPr/>
              <a:lstStyle/>
              <a:p>
                <a:endParaRPr lang="en-US" sz="2800"/>
              </a:p>
            </p:txBody>
          </p:sp>
        </p:grpSp>
        <p:grpSp>
          <p:nvGrpSpPr>
            <p:cNvPr id="65" name="Group 90"/>
            <p:cNvGrpSpPr>
              <a:grpSpLocks/>
            </p:cNvGrpSpPr>
            <p:nvPr/>
          </p:nvGrpSpPr>
          <p:grpSpPr bwMode="auto">
            <a:xfrm>
              <a:off x="1360" y="2144"/>
              <a:ext cx="304" cy="760"/>
              <a:chOff x="1832" y="2536"/>
              <a:chExt cx="304" cy="760"/>
            </a:xfrm>
          </p:grpSpPr>
          <p:sp>
            <p:nvSpPr>
              <p:cNvPr id="97" name="Oval 91"/>
              <p:cNvSpPr>
                <a:spLocks noChangeArrowheads="1"/>
              </p:cNvSpPr>
              <p:nvPr/>
            </p:nvSpPr>
            <p:spPr bwMode="auto">
              <a:xfrm>
                <a:off x="1832" y="2536"/>
                <a:ext cx="304" cy="760"/>
              </a:xfrm>
              <a:prstGeom prst="ellipse">
                <a:avLst/>
              </a:prstGeom>
              <a:gradFill rotWithShape="0">
                <a:gsLst>
                  <a:gs pos="0">
                    <a:srgbClr val="003B00"/>
                  </a:gs>
                  <a:gs pos="100000">
                    <a:srgbClr val="008000"/>
                  </a:gs>
                </a:gsLst>
                <a:lin ang="0" scaled="1"/>
              </a:gradFill>
              <a:ln w="9525">
                <a:noFill/>
                <a:round/>
                <a:headEnd/>
                <a:tailEnd/>
              </a:ln>
            </p:spPr>
            <p:txBody>
              <a:bodyPr/>
              <a:lstStyle/>
              <a:p>
                <a:endParaRPr lang="en-US" sz="2800"/>
              </a:p>
            </p:txBody>
          </p:sp>
          <p:sp>
            <p:nvSpPr>
              <p:cNvPr id="98" name="Oval 92"/>
              <p:cNvSpPr>
                <a:spLocks noChangeArrowheads="1"/>
              </p:cNvSpPr>
              <p:nvPr/>
            </p:nvSpPr>
            <p:spPr bwMode="auto">
              <a:xfrm>
                <a:off x="1832" y="2544"/>
                <a:ext cx="288" cy="712"/>
              </a:xfrm>
              <a:prstGeom prst="ellipse">
                <a:avLst/>
              </a:prstGeom>
              <a:gradFill rotWithShape="0">
                <a:gsLst>
                  <a:gs pos="0">
                    <a:srgbClr val="003B00"/>
                  </a:gs>
                  <a:gs pos="100000">
                    <a:srgbClr val="008000"/>
                  </a:gs>
                </a:gsLst>
                <a:lin ang="0" scaled="1"/>
              </a:gradFill>
              <a:ln w="9525">
                <a:noFill/>
                <a:round/>
                <a:headEnd/>
                <a:tailEnd/>
              </a:ln>
            </p:spPr>
            <p:txBody>
              <a:bodyPr/>
              <a:lstStyle/>
              <a:p>
                <a:endParaRPr lang="en-US" sz="2800"/>
              </a:p>
            </p:txBody>
          </p:sp>
          <p:sp>
            <p:nvSpPr>
              <p:cNvPr id="99" name="Oval 93"/>
              <p:cNvSpPr>
                <a:spLocks noChangeArrowheads="1"/>
              </p:cNvSpPr>
              <p:nvPr/>
            </p:nvSpPr>
            <p:spPr bwMode="auto">
              <a:xfrm>
                <a:off x="1832" y="2552"/>
                <a:ext cx="272" cy="680"/>
              </a:xfrm>
              <a:prstGeom prst="ellipse">
                <a:avLst/>
              </a:prstGeom>
              <a:gradFill rotWithShape="0">
                <a:gsLst>
                  <a:gs pos="0">
                    <a:srgbClr val="003B00"/>
                  </a:gs>
                  <a:gs pos="100000">
                    <a:srgbClr val="008000"/>
                  </a:gs>
                </a:gsLst>
                <a:lin ang="0" scaled="1"/>
              </a:gradFill>
              <a:ln w="9525">
                <a:noFill/>
                <a:round/>
                <a:headEnd/>
                <a:tailEnd/>
              </a:ln>
            </p:spPr>
            <p:txBody>
              <a:bodyPr/>
              <a:lstStyle/>
              <a:p>
                <a:endParaRPr lang="en-US" sz="2800"/>
              </a:p>
            </p:txBody>
          </p:sp>
          <p:sp>
            <p:nvSpPr>
              <p:cNvPr id="100" name="Oval 94"/>
              <p:cNvSpPr>
                <a:spLocks noChangeArrowheads="1"/>
              </p:cNvSpPr>
              <p:nvPr/>
            </p:nvSpPr>
            <p:spPr bwMode="auto">
              <a:xfrm>
                <a:off x="1840" y="2560"/>
                <a:ext cx="256" cy="648"/>
              </a:xfrm>
              <a:prstGeom prst="ellipse">
                <a:avLst/>
              </a:prstGeom>
              <a:gradFill rotWithShape="0">
                <a:gsLst>
                  <a:gs pos="0">
                    <a:srgbClr val="003B00"/>
                  </a:gs>
                  <a:gs pos="100000">
                    <a:srgbClr val="008000"/>
                  </a:gs>
                </a:gsLst>
                <a:lin ang="0" scaled="1"/>
              </a:gradFill>
              <a:ln w="9525">
                <a:noFill/>
                <a:round/>
                <a:headEnd/>
                <a:tailEnd/>
              </a:ln>
            </p:spPr>
            <p:txBody>
              <a:bodyPr/>
              <a:lstStyle/>
              <a:p>
                <a:endParaRPr lang="en-US" sz="2800"/>
              </a:p>
            </p:txBody>
          </p:sp>
          <p:sp>
            <p:nvSpPr>
              <p:cNvPr id="101" name="Oval 95"/>
              <p:cNvSpPr>
                <a:spLocks noChangeArrowheads="1"/>
              </p:cNvSpPr>
              <p:nvPr/>
            </p:nvSpPr>
            <p:spPr bwMode="auto">
              <a:xfrm>
                <a:off x="1848" y="2568"/>
                <a:ext cx="240" cy="616"/>
              </a:xfrm>
              <a:prstGeom prst="ellipse">
                <a:avLst/>
              </a:prstGeom>
              <a:gradFill rotWithShape="0">
                <a:gsLst>
                  <a:gs pos="0">
                    <a:srgbClr val="003B00"/>
                  </a:gs>
                  <a:gs pos="100000">
                    <a:srgbClr val="008000"/>
                  </a:gs>
                </a:gsLst>
                <a:lin ang="0" scaled="1"/>
              </a:gradFill>
              <a:ln w="9525">
                <a:noFill/>
                <a:round/>
                <a:headEnd/>
                <a:tailEnd/>
              </a:ln>
            </p:spPr>
            <p:txBody>
              <a:bodyPr/>
              <a:lstStyle/>
              <a:p>
                <a:endParaRPr lang="en-US" sz="2800"/>
              </a:p>
            </p:txBody>
          </p:sp>
          <p:sp>
            <p:nvSpPr>
              <p:cNvPr id="102" name="Oval 96"/>
              <p:cNvSpPr>
                <a:spLocks noChangeArrowheads="1"/>
              </p:cNvSpPr>
              <p:nvPr/>
            </p:nvSpPr>
            <p:spPr bwMode="auto">
              <a:xfrm>
                <a:off x="1848" y="2568"/>
                <a:ext cx="224" cy="584"/>
              </a:xfrm>
              <a:prstGeom prst="ellipse">
                <a:avLst/>
              </a:prstGeom>
              <a:gradFill rotWithShape="0">
                <a:gsLst>
                  <a:gs pos="0">
                    <a:srgbClr val="003B00"/>
                  </a:gs>
                  <a:gs pos="100000">
                    <a:srgbClr val="008000"/>
                  </a:gs>
                </a:gsLst>
                <a:lin ang="0" scaled="1"/>
              </a:gradFill>
              <a:ln w="9525">
                <a:noFill/>
                <a:round/>
                <a:headEnd/>
                <a:tailEnd/>
              </a:ln>
            </p:spPr>
            <p:txBody>
              <a:bodyPr/>
              <a:lstStyle/>
              <a:p>
                <a:endParaRPr lang="en-US" sz="2800"/>
              </a:p>
            </p:txBody>
          </p:sp>
          <p:sp>
            <p:nvSpPr>
              <p:cNvPr id="103" name="Oval 97"/>
              <p:cNvSpPr>
                <a:spLocks noChangeArrowheads="1"/>
              </p:cNvSpPr>
              <p:nvPr/>
            </p:nvSpPr>
            <p:spPr bwMode="auto">
              <a:xfrm>
                <a:off x="1848" y="2584"/>
                <a:ext cx="208" cy="536"/>
              </a:xfrm>
              <a:prstGeom prst="ellipse">
                <a:avLst/>
              </a:prstGeom>
              <a:gradFill rotWithShape="0">
                <a:gsLst>
                  <a:gs pos="0">
                    <a:srgbClr val="003B00"/>
                  </a:gs>
                  <a:gs pos="100000">
                    <a:srgbClr val="008000"/>
                  </a:gs>
                </a:gsLst>
                <a:lin ang="0" scaled="1"/>
              </a:gradFill>
              <a:ln w="9525">
                <a:noFill/>
                <a:round/>
                <a:headEnd/>
                <a:tailEnd/>
              </a:ln>
            </p:spPr>
            <p:txBody>
              <a:bodyPr/>
              <a:lstStyle/>
              <a:p>
                <a:endParaRPr lang="en-US" sz="2800"/>
              </a:p>
            </p:txBody>
          </p:sp>
          <p:sp>
            <p:nvSpPr>
              <p:cNvPr id="104" name="Oval 98"/>
              <p:cNvSpPr>
                <a:spLocks noChangeArrowheads="1"/>
              </p:cNvSpPr>
              <p:nvPr/>
            </p:nvSpPr>
            <p:spPr bwMode="auto">
              <a:xfrm>
                <a:off x="1848" y="2592"/>
                <a:ext cx="208" cy="504"/>
              </a:xfrm>
              <a:prstGeom prst="ellipse">
                <a:avLst/>
              </a:prstGeom>
              <a:gradFill rotWithShape="0">
                <a:gsLst>
                  <a:gs pos="0">
                    <a:srgbClr val="003B00"/>
                  </a:gs>
                  <a:gs pos="100000">
                    <a:srgbClr val="008000"/>
                  </a:gs>
                </a:gsLst>
                <a:lin ang="0" scaled="1"/>
              </a:gradFill>
              <a:ln w="9525">
                <a:noFill/>
                <a:round/>
                <a:headEnd/>
                <a:tailEnd/>
              </a:ln>
            </p:spPr>
            <p:txBody>
              <a:bodyPr/>
              <a:lstStyle/>
              <a:p>
                <a:endParaRPr lang="en-US" sz="2800"/>
              </a:p>
            </p:txBody>
          </p:sp>
          <p:sp>
            <p:nvSpPr>
              <p:cNvPr id="105" name="Oval 99"/>
              <p:cNvSpPr>
                <a:spLocks noChangeArrowheads="1"/>
              </p:cNvSpPr>
              <p:nvPr/>
            </p:nvSpPr>
            <p:spPr bwMode="auto">
              <a:xfrm>
                <a:off x="1856" y="2600"/>
                <a:ext cx="192" cy="472"/>
              </a:xfrm>
              <a:prstGeom prst="ellipse">
                <a:avLst/>
              </a:prstGeom>
              <a:gradFill rotWithShape="0">
                <a:gsLst>
                  <a:gs pos="0">
                    <a:srgbClr val="003B00"/>
                  </a:gs>
                  <a:gs pos="100000">
                    <a:srgbClr val="008000"/>
                  </a:gs>
                </a:gsLst>
                <a:lin ang="0" scaled="1"/>
              </a:gradFill>
              <a:ln w="9525">
                <a:noFill/>
                <a:round/>
                <a:headEnd/>
                <a:tailEnd/>
              </a:ln>
            </p:spPr>
            <p:txBody>
              <a:bodyPr/>
              <a:lstStyle/>
              <a:p>
                <a:endParaRPr lang="en-US" sz="2800"/>
              </a:p>
            </p:txBody>
          </p:sp>
          <p:sp>
            <p:nvSpPr>
              <p:cNvPr id="106" name="Oval 100"/>
              <p:cNvSpPr>
                <a:spLocks noChangeArrowheads="1"/>
              </p:cNvSpPr>
              <p:nvPr/>
            </p:nvSpPr>
            <p:spPr bwMode="auto">
              <a:xfrm>
                <a:off x="1856" y="2600"/>
                <a:ext cx="176" cy="440"/>
              </a:xfrm>
              <a:prstGeom prst="ellipse">
                <a:avLst/>
              </a:prstGeom>
              <a:gradFill rotWithShape="0">
                <a:gsLst>
                  <a:gs pos="0">
                    <a:srgbClr val="003B00"/>
                  </a:gs>
                  <a:gs pos="100000">
                    <a:srgbClr val="008000"/>
                  </a:gs>
                </a:gsLst>
                <a:lin ang="0" scaled="1"/>
              </a:gradFill>
              <a:ln w="9525">
                <a:noFill/>
                <a:round/>
                <a:headEnd/>
                <a:tailEnd/>
              </a:ln>
            </p:spPr>
            <p:txBody>
              <a:bodyPr/>
              <a:lstStyle/>
              <a:p>
                <a:endParaRPr lang="en-US" sz="2800"/>
              </a:p>
            </p:txBody>
          </p:sp>
          <p:sp>
            <p:nvSpPr>
              <p:cNvPr id="107" name="Oval 101"/>
              <p:cNvSpPr>
                <a:spLocks noChangeArrowheads="1"/>
              </p:cNvSpPr>
              <p:nvPr/>
            </p:nvSpPr>
            <p:spPr bwMode="auto">
              <a:xfrm>
                <a:off x="1864" y="2608"/>
                <a:ext cx="160" cy="408"/>
              </a:xfrm>
              <a:prstGeom prst="ellipse">
                <a:avLst/>
              </a:prstGeom>
              <a:gradFill rotWithShape="0">
                <a:gsLst>
                  <a:gs pos="0">
                    <a:srgbClr val="003B00"/>
                  </a:gs>
                  <a:gs pos="100000">
                    <a:srgbClr val="008000"/>
                  </a:gs>
                </a:gsLst>
                <a:lin ang="0" scaled="1"/>
              </a:gradFill>
              <a:ln w="9525">
                <a:noFill/>
                <a:round/>
                <a:headEnd/>
                <a:tailEnd/>
              </a:ln>
            </p:spPr>
            <p:txBody>
              <a:bodyPr/>
              <a:lstStyle/>
              <a:p>
                <a:endParaRPr lang="en-US" sz="2800"/>
              </a:p>
            </p:txBody>
          </p:sp>
          <p:sp>
            <p:nvSpPr>
              <p:cNvPr id="108" name="Oval 102"/>
              <p:cNvSpPr>
                <a:spLocks noChangeArrowheads="1"/>
              </p:cNvSpPr>
              <p:nvPr/>
            </p:nvSpPr>
            <p:spPr bwMode="auto">
              <a:xfrm>
                <a:off x="1864" y="2616"/>
                <a:ext cx="144" cy="376"/>
              </a:xfrm>
              <a:prstGeom prst="ellipse">
                <a:avLst/>
              </a:prstGeom>
              <a:gradFill rotWithShape="0">
                <a:gsLst>
                  <a:gs pos="0">
                    <a:srgbClr val="003B00"/>
                  </a:gs>
                  <a:gs pos="100000">
                    <a:srgbClr val="008000"/>
                  </a:gs>
                </a:gsLst>
                <a:lin ang="0" scaled="1"/>
              </a:gradFill>
              <a:ln w="9525">
                <a:noFill/>
                <a:round/>
                <a:headEnd/>
                <a:tailEnd/>
              </a:ln>
            </p:spPr>
            <p:txBody>
              <a:bodyPr/>
              <a:lstStyle/>
              <a:p>
                <a:endParaRPr lang="en-US" sz="2800"/>
              </a:p>
            </p:txBody>
          </p:sp>
          <p:sp>
            <p:nvSpPr>
              <p:cNvPr id="109" name="Oval 103"/>
              <p:cNvSpPr>
                <a:spLocks noChangeArrowheads="1"/>
              </p:cNvSpPr>
              <p:nvPr/>
            </p:nvSpPr>
            <p:spPr bwMode="auto">
              <a:xfrm>
                <a:off x="1872" y="2632"/>
                <a:ext cx="128" cy="328"/>
              </a:xfrm>
              <a:prstGeom prst="ellipse">
                <a:avLst/>
              </a:prstGeom>
              <a:gradFill rotWithShape="0">
                <a:gsLst>
                  <a:gs pos="0">
                    <a:srgbClr val="003B00"/>
                  </a:gs>
                  <a:gs pos="100000">
                    <a:srgbClr val="008000"/>
                  </a:gs>
                </a:gsLst>
                <a:lin ang="0" scaled="1"/>
              </a:gradFill>
              <a:ln w="9525">
                <a:noFill/>
                <a:round/>
                <a:headEnd/>
                <a:tailEnd/>
              </a:ln>
            </p:spPr>
            <p:txBody>
              <a:bodyPr/>
              <a:lstStyle/>
              <a:p>
                <a:endParaRPr lang="en-US" sz="2800"/>
              </a:p>
            </p:txBody>
          </p:sp>
          <p:sp>
            <p:nvSpPr>
              <p:cNvPr id="110" name="Oval 104"/>
              <p:cNvSpPr>
                <a:spLocks noChangeArrowheads="1"/>
              </p:cNvSpPr>
              <p:nvPr/>
            </p:nvSpPr>
            <p:spPr bwMode="auto">
              <a:xfrm>
                <a:off x="1872" y="2640"/>
                <a:ext cx="112" cy="296"/>
              </a:xfrm>
              <a:prstGeom prst="ellipse">
                <a:avLst/>
              </a:prstGeom>
              <a:gradFill rotWithShape="0">
                <a:gsLst>
                  <a:gs pos="0">
                    <a:srgbClr val="003B00"/>
                  </a:gs>
                  <a:gs pos="100000">
                    <a:srgbClr val="008000"/>
                  </a:gs>
                </a:gsLst>
                <a:lin ang="0" scaled="1"/>
              </a:gradFill>
              <a:ln w="9525">
                <a:noFill/>
                <a:round/>
                <a:headEnd/>
                <a:tailEnd/>
              </a:ln>
            </p:spPr>
            <p:txBody>
              <a:bodyPr/>
              <a:lstStyle/>
              <a:p>
                <a:endParaRPr lang="en-US" sz="2800"/>
              </a:p>
            </p:txBody>
          </p:sp>
          <p:sp>
            <p:nvSpPr>
              <p:cNvPr id="111" name="Oval 105"/>
              <p:cNvSpPr>
                <a:spLocks noChangeArrowheads="1"/>
              </p:cNvSpPr>
              <p:nvPr/>
            </p:nvSpPr>
            <p:spPr bwMode="auto">
              <a:xfrm>
                <a:off x="1880" y="2640"/>
                <a:ext cx="96" cy="264"/>
              </a:xfrm>
              <a:prstGeom prst="ellipse">
                <a:avLst/>
              </a:prstGeom>
              <a:gradFill rotWithShape="0">
                <a:gsLst>
                  <a:gs pos="0">
                    <a:srgbClr val="003B00"/>
                  </a:gs>
                  <a:gs pos="100000">
                    <a:srgbClr val="008000"/>
                  </a:gs>
                </a:gsLst>
                <a:lin ang="0" scaled="1"/>
              </a:gradFill>
              <a:ln w="9525">
                <a:noFill/>
                <a:round/>
                <a:headEnd/>
                <a:tailEnd/>
              </a:ln>
            </p:spPr>
            <p:txBody>
              <a:bodyPr/>
              <a:lstStyle/>
              <a:p>
                <a:endParaRPr lang="en-US" sz="2800"/>
              </a:p>
            </p:txBody>
          </p:sp>
          <p:sp>
            <p:nvSpPr>
              <p:cNvPr id="112" name="Oval 106"/>
              <p:cNvSpPr>
                <a:spLocks noChangeArrowheads="1"/>
              </p:cNvSpPr>
              <p:nvPr/>
            </p:nvSpPr>
            <p:spPr bwMode="auto">
              <a:xfrm>
                <a:off x="1872" y="2648"/>
                <a:ext cx="96" cy="232"/>
              </a:xfrm>
              <a:prstGeom prst="ellipse">
                <a:avLst/>
              </a:prstGeom>
              <a:gradFill rotWithShape="0">
                <a:gsLst>
                  <a:gs pos="0">
                    <a:srgbClr val="003B00"/>
                  </a:gs>
                  <a:gs pos="100000">
                    <a:srgbClr val="008000"/>
                  </a:gs>
                </a:gsLst>
                <a:lin ang="0" scaled="1"/>
              </a:gradFill>
              <a:ln w="9525">
                <a:noFill/>
                <a:round/>
                <a:headEnd/>
                <a:tailEnd/>
              </a:ln>
            </p:spPr>
            <p:txBody>
              <a:bodyPr/>
              <a:lstStyle/>
              <a:p>
                <a:endParaRPr lang="en-US" sz="2800"/>
              </a:p>
            </p:txBody>
          </p:sp>
          <p:sp>
            <p:nvSpPr>
              <p:cNvPr id="113" name="Oval 107"/>
              <p:cNvSpPr>
                <a:spLocks noChangeArrowheads="1"/>
              </p:cNvSpPr>
              <p:nvPr/>
            </p:nvSpPr>
            <p:spPr bwMode="auto">
              <a:xfrm>
                <a:off x="1880" y="2656"/>
                <a:ext cx="80" cy="200"/>
              </a:xfrm>
              <a:prstGeom prst="ellipse">
                <a:avLst/>
              </a:prstGeom>
              <a:gradFill rotWithShape="0">
                <a:gsLst>
                  <a:gs pos="0">
                    <a:srgbClr val="003B00"/>
                  </a:gs>
                  <a:gs pos="100000">
                    <a:srgbClr val="008000"/>
                  </a:gs>
                </a:gsLst>
                <a:lin ang="0" scaled="1"/>
              </a:gradFill>
              <a:ln w="9525">
                <a:noFill/>
                <a:round/>
                <a:headEnd/>
                <a:tailEnd/>
              </a:ln>
            </p:spPr>
            <p:txBody>
              <a:bodyPr/>
              <a:lstStyle/>
              <a:p>
                <a:endParaRPr lang="en-US" sz="2800"/>
              </a:p>
            </p:txBody>
          </p:sp>
          <p:sp>
            <p:nvSpPr>
              <p:cNvPr id="114" name="Oval 108"/>
              <p:cNvSpPr>
                <a:spLocks noChangeArrowheads="1"/>
              </p:cNvSpPr>
              <p:nvPr/>
            </p:nvSpPr>
            <p:spPr bwMode="auto">
              <a:xfrm>
                <a:off x="1880" y="2672"/>
                <a:ext cx="64" cy="152"/>
              </a:xfrm>
              <a:prstGeom prst="ellipse">
                <a:avLst/>
              </a:prstGeom>
              <a:gradFill rotWithShape="0">
                <a:gsLst>
                  <a:gs pos="0">
                    <a:srgbClr val="003B00"/>
                  </a:gs>
                  <a:gs pos="100000">
                    <a:srgbClr val="008000"/>
                  </a:gs>
                </a:gsLst>
                <a:lin ang="0" scaled="1"/>
              </a:gradFill>
              <a:ln w="9525">
                <a:noFill/>
                <a:round/>
                <a:headEnd/>
                <a:tailEnd/>
              </a:ln>
            </p:spPr>
            <p:txBody>
              <a:bodyPr/>
              <a:lstStyle/>
              <a:p>
                <a:endParaRPr lang="en-US" sz="2800"/>
              </a:p>
            </p:txBody>
          </p:sp>
          <p:sp>
            <p:nvSpPr>
              <p:cNvPr id="115" name="Oval 109"/>
              <p:cNvSpPr>
                <a:spLocks noChangeArrowheads="1"/>
              </p:cNvSpPr>
              <p:nvPr/>
            </p:nvSpPr>
            <p:spPr bwMode="auto">
              <a:xfrm>
                <a:off x="1888" y="2672"/>
                <a:ext cx="48" cy="120"/>
              </a:xfrm>
              <a:prstGeom prst="ellipse">
                <a:avLst/>
              </a:prstGeom>
              <a:gradFill rotWithShape="0">
                <a:gsLst>
                  <a:gs pos="0">
                    <a:srgbClr val="003B00"/>
                  </a:gs>
                  <a:gs pos="100000">
                    <a:srgbClr val="008000"/>
                  </a:gs>
                </a:gsLst>
                <a:lin ang="0" scaled="1"/>
              </a:gradFill>
              <a:ln w="9525">
                <a:noFill/>
                <a:round/>
                <a:headEnd/>
                <a:tailEnd/>
              </a:ln>
            </p:spPr>
            <p:txBody>
              <a:bodyPr/>
              <a:lstStyle/>
              <a:p>
                <a:endParaRPr lang="en-US" sz="2800"/>
              </a:p>
            </p:txBody>
          </p:sp>
          <p:sp>
            <p:nvSpPr>
              <p:cNvPr id="116" name="Oval 110"/>
              <p:cNvSpPr>
                <a:spLocks noChangeArrowheads="1"/>
              </p:cNvSpPr>
              <p:nvPr/>
            </p:nvSpPr>
            <p:spPr bwMode="auto">
              <a:xfrm>
                <a:off x="1832" y="2536"/>
                <a:ext cx="304" cy="760"/>
              </a:xfrm>
              <a:prstGeom prst="ellipse">
                <a:avLst/>
              </a:prstGeom>
              <a:gradFill rotWithShape="0">
                <a:gsLst>
                  <a:gs pos="0">
                    <a:srgbClr val="003B00"/>
                  </a:gs>
                  <a:gs pos="100000">
                    <a:srgbClr val="008000"/>
                  </a:gs>
                </a:gsLst>
                <a:lin ang="0" scaled="1"/>
              </a:gradFill>
              <a:ln w="12700">
                <a:solidFill>
                  <a:srgbClr val="000000"/>
                </a:solidFill>
                <a:round/>
                <a:headEnd/>
                <a:tailEnd/>
              </a:ln>
            </p:spPr>
            <p:txBody>
              <a:bodyPr/>
              <a:lstStyle/>
              <a:p>
                <a:endParaRPr lang="en-US" sz="2800"/>
              </a:p>
            </p:txBody>
          </p:sp>
        </p:grpSp>
        <p:grpSp>
          <p:nvGrpSpPr>
            <p:cNvPr id="66" name="Group 111"/>
            <p:cNvGrpSpPr>
              <a:grpSpLocks/>
            </p:cNvGrpSpPr>
            <p:nvPr/>
          </p:nvGrpSpPr>
          <p:grpSpPr bwMode="auto">
            <a:xfrm>
              <a:off x="1120" y="2184"/>
              <a:ext cx="304" cy="760"/>
              <a:chOff x="1592" y="2576"/>
              <a:chExt cx="304" cy="760"/>
            </a:xfrm>
          </p:grpSpPr>
          <p:sp>
            <p:nvSpPr>
              <p:cNvPr id="77" name="Oval 112"/>
              <p:cNvSpPr>
                <a:spLocks noChangeArrowheads="1"/>
              </p:cNvSpPr>
              <p:nvPr/>
            </p:nvSpPr>
            <p:spPr bwMode="auto">
              <a:xfrm>
                <a:off x="1592" y="2576"/>
                <a:ext cx="304" cy="760"/>
              </a:xfrm>
              <a:prstGeom prst="ellipse">
                <a:avLst/>
              </a:prstGeom>
              <a:gradFill rotWithShape="0">
                <a:gsLst>
                  <a:gs pos="0">
                    <a:srgbClr val="003B00"/>
                  </a:gs>
                  <a:gs pos="100000">
                    <a:srgbClr val="008000"/>
                  </a:gs>
                </a:gsLst>
                <a:lin ang="0" scaled="1"/>
              </a:gradFill>
              <a:ln w="9525">
                <a:noFill/>
                <a:round/>
                <a:headEnd/>
                <a:tailEnd/>
              </a:ln>
            </p:spPr>
            <p:txBody>
              <a:bodyPr/>
              <a:lstStyle/>
              <a:p>
                <a:endParaRPr lang="en-US" sz="2800"/>
              </a:p>
            </p:txBody>
          </p:sp>
          <p:sp>
            <p:nvSpPr>
              <p:cNvPr id="78" name="Oval 113"/>
              <p:cNvSpPr>
                <a:spLocks noChangeArrowheads="1"/>
              </p:cNvSpPr>
              <p:nvPr/>
            </p:nvSpPr>
            <p:spPr bwMode="auto">
              <a:xfrm>
                <a:off x="1592" y="2584"/>
                <a:ext cx="288" cy="712"/>
              </a:xfrm>
              <a:prstGeom prst="ellipse">
                <a:avLst/>
              </a:prstGeom>
              <a:gradFill rotWithShape="0">
                <a:gsLst>
                  <a:gs pos="0">
                    <a:srgbClr val="003B00"/>
                  </a:gs>
                  <a:gs pos="100000">
                    <a:srgbClr val="008000"/>
                  </a:gs>
                </a:gsLst>
                <a:lin ang="0" scaled="1"/>
              </a:gradFill>
              <a:ln w="9525">
                <a:noFill/>
                <a:round/>
                <a:headEnd/>
                <a:tailEnd/>
              </a:ln>
            </p:spPr>
            <p:txBody>
              <a:bodyPr/>
              <a:lstStyle/>
              <a:p>
                <a:endParaRPr lang="en-US" sz="2800"/>
              </a:p>
            </p:txBody>
          </p:sp>
          <p:sp>
            <p:nvSpPr>
              <p:cNvPr id="79" name="Oval 114"/>
              <p:cNvSpPr>
                <a:spLocks noChangeArrowheads="1"/>
              </p:cNvSpPr>
              <p:nvPr/>
            </p:nvSpPr>
            <p:spPr bwMode="auto">
              <a:xfrm>
                <a:off x="1592" y="2592"/>
                <a:ext cx="272" cy="680"/>
              </a:xfrm>
              <a:prstGeom prst="ellipse">
                <a:avLst/>
              </a:prstGeom>
              <a:gradFill rotWithShape="0">
                <a:gsLst>
                  <a:gs pos="0">
                    <a:srgbClr val="003B00"/>
                  </a:gs>
                  <a:gs pos="100000">
                    <a:srgbClr val="008000"/>
                  </a:gs>
                </a:gsLst>
                <a:lin ang="0" scaled="1"/>
              </a:gradFill>
              <a:ln w="9525">
                <a:noFill/>
                <a:round/>
                <a:headEnd/>
                <a:tailEnd/>
              </a:ln>
            </p:spPr>
            <p:txBody>
              <a:bodyPr/>
              <a:lstStyle/>
              <a:p>
                <a:endParaRPr lang="en-US" sz="2800"/>
              </a:p>
            </p:txBody>
          </p:sp>
          <p:sp>
            <p:nvSpPr>
              <p:cNvPr id="80" name="Oval 115"/>
              <p:cNvSpPr>
                <a:spLocks noChangeArrowheads="1"/>
              </p:cNvSpPr>
              <p:nvPr/>
            </p:nvSpPr>
            <p:spPr bwMode="auto">
              <a:xfrm>
                <a:off x="1600" y="2600"/>
                <a:ext cx="256" cy="648"/>
              </a:xfrm>
              <a:prstGeom prst="ellipse">
                <a:avLst/>
              </a:prstGeom>
              <a:gradFill rotWithShape="0">
                <a:gsLst>
                  <a:gs pos="0">
                    <a:srgbClr val="003B00"/>
                  </a:gs>
                  <a:gs pos="100000">
                    <a:srgbClr val="008000"/>
                  </a:gs>
                </a:gsLst>
                <a:lin ang="0" scaled="1"/>
              </a:gradFill>
              <a:ln w="9525">
                <a:noFill/>
                <a:round/>
                <a:headEnd/>
                <a:tailEnd/>
              </a:ln>
            </p:spPr>
            <p:txBody>
              <a:bodyPr/>
              <a:lstStyle/>
              <a:p>
                <a:endParaRPr lang="en-US" sz="2800"/>
              </a:p>
            </p:txBody>
          </p:sp>
          <p:sp>
            <p:nvSpPr>
              <p:cNvPr id="81" name="Oval 116"/>
              <p:cNvSpPr>
                <a:spLocks noChangeArrowheads="1"/>
              </p:cNvSpPr>
              <p:nvPr/>
            </p:nvSpPr>
            <p:spPr bwMode="auto">
              <a:xfrm>
                <a:off x="1608" y="2608"/>
                <a:ext cx="240" cy="616"/>
              </a:xfrm>
              <a:prstGeom prst="ellipse">
                <a:avLst/>
              </a:prstGeom>
              <a:gradFill rotWithShape="0">
                <a:gsLst>
                  <a:gs pos="0">
                    <a:srgbClr val="003B00"/>
                  </a:gs>
                  <a:gs pos="100000">
                    <a:srgbClr val="008000"/>
                  </a:gs>
                </a:gsLst>
                <a:lin ang="0" scaled="1"/>
              </a:gradFill>
              <a:ln w="9525">
                <a:noFill/>
                <a:round/>
                <a:headEnd/>
                <a:tailEnd/>
              </a:ln>
            </p:spPr>
            <p:txBody>
              <a:bodyPr/>
              <a:lstStyle/>
              <a:p>
                <a:endParaRPr lang="en-US" sz="2800"/>
              </a:p>
            </p:txBody>
          </p:sp>
          <p:sp>
            <p:nvSpPr>
              <p:cNvPr id="82" name="Oval 117"/>
              <p:cNvSpPr>
                <a:spLocks noChangeArrowheads="1"/>
              </p:cNvSpPr>
              <p:nvPr/>
            </p:nvSpPr>
            <p:spPr bwMode="auto">
              <a:xfrm>
                <a:off x="1608" y="2608"/>
                <a:ext cx="224" cy="584"/>
              </a:xfrm>
              <a:prstGeom prst="ellipse">
                <a:avLst/>
              </a:prstGeom>
              <a:gradFill rotWithShape="0">
                <a:gsLst>
                  <a:gs pos="0">
                    <a:srgbClr val="003B00"/>
                  </a:gs>
                  <a:gs pos="100000">
                    <a:srgbClr val="008000"/>
                  </a:gs>
                </a:gsLst>
                <a:lin ang="0" scaled="1"/>
              </a:gradFill>
              <a:ln w="9525">
                <a:noFill/>
                <a:round/>
                <a:headEnd/>
                <a:tailEnd/>
              </a:ln>
            </p:spPr>
            <p:txBody>
              <a:bodyPr/>
              <a:lstStyle/>
              <a:p>
                <a:endParaRPr lang="en-US" sz="2800"/>
              </a:p>
            </p:txBody>
          </p:sp>
          <p:sp>
            <p:nvSpPr>
              <p:cNvPr id="83" name="Oval 118"/>
              <p:cNvSpPr>
                <a:spLocks noChangeArrowheads="1"/>
              </p:cNvSpPr>
              <p:nvPr/>
            </p:nvSpPr>
            <p:spPr bwMode="auto">
              <a:xfrm>
                <a:off x="1608" y="2624"/>
                <a:ext cx="208" cy="536"/>
              </a:xfrm>
              <a:prstGeom prst="ellipse">
                <a:avLst/>
              </a:prstGeom>
              <a:gradFill rotWithShape="0">
                <a:gsLst>
                  <a:gs pos="0">
                    <a:srgbClr val="003B00"/>
                  </a:gs>
                  <a:gs pos="100000">
                    <a:srgbClr val="008000"/>
                  </a:gs>
                </a:gsLst>
                <a:lin ang="0" scaled="1"/>
              </a:gradFill>
              <a:ln w="9525">
                <a:noFill/>
                <a:round/>
                <a:headEnd/>
                <a:tailEnd/>
              </a:ln>
            </p:spPr>
            <p:txBody>
              <a:bodyPr/>
              <a:lstStyle/>
              <a:p>
                <a:endParaRPr lang="en-US" sz="2800"/>
              </a:p>
            </p:txBody>
          </p:sp>
          <p:sp>
            <p:nvSpPr>
              <p:cNvPr id="84" name="Oval 119"/>
              <p:cNvSpPr>
                <a:spLocks noChangeArrowheads="1"/>
              </p:cNvSpPr>
              <p:nvPr/>
            </p:nvSpPr>
            <p:spPr bwMode="auto">
              <a:xfrm>
                <a:off x="1608" y="2632"/>
                <a:ext cx="208" cy="504"/>
              </a:xfrm>
              <a:prstGeom prst="ellipse">
                <a:avLst/>
              </a:prstGeom>
              <a:gradFill rotWithShape="0">
                <a:gsLst>
                  <a:gs pos="0">
                    <a:srgbClr val="003B00"/>
                  </a:gs>
                  <a:gs pos="100000">
                    <a:srgbClr val="008000"/>
                  </a:gs>
                </a:gsLst>
                <a:lin ang="0" scaled="1"/>
              </a:gradFill>
              <a:ln w="9525">
                <a:noFill/>
                <a:round/>
                <a:headEnd/>
                <a:tailEnd/>
              </a:ln>
            </p:spPr>
            <p:txBody>
              <a:bodyPr/>
              <a:lstStyle/>
              <a:p>
                <a:endParaRPr lang="en-US" sz="2800"/>
              </a:p>
            </p:txBody>
          </p:sp>
          <p:sp>
            <p:nvSpPr>
              <p:cNvPr id="85" name="Oval 120"/>
              <p:cNvSpPr>
                <a:spLocks noChangeArrowheads="1"/>
              </p:cNvSpPr>
              <p:nvPr/>
            </p:nvSpPr>
            <p:spPr bwMode="auto">
              <a:xfrm>
                <a:off x="1616" y="2640"/>
                <a:ext cx="192" cy="472"/>
              </a:xfrm>
              <a:prstGeom prst="ellipse">
                <a:avLst/>
              </a:prstGeom>
              <a:gradFill rotWithShape="0">
                <a:gsLst>
                  <a:gs pos="0">
                    <a:srgbClr val="003B00"/>
                  </a:gs>
                  <a:gs pos="100000">
                    <a:srgbClr val="008000"/>
                  </a:gs>
                </a:gsLst>
                <a:lin ang="0" scaled="1"/>
              </a:gradFill>
              <a:ln w="9525">
                <a:noFill/>
                <a:round/>
                <a:headEnd/>
                <a:tailEnd/>
              </a:ln>
            </p:spPr>
            <p:txBody>
              <a:bodyPr/>
              <a:lstStyle/>
              <a:p>
                <a:endParaRPr lang="en-US" sz="2800"/>
              </a:p>
            </p:txBody>
          </p:sp>
          <p:sp>
            <p:nvSpPr>
              <p:cNvPr id="86" name="Oval 121"/>
              <p:cNvSpPr>
                <a:spLocks noChangeArrowheads="1"/>
              </p:cNvSpPr>
              <p:nvPr/>
            </p:nvSpPr>
            <p:spPr bwMode="auto">
              <a:xfrm>
                <a:off x="1616" y="2640"/>
                <a:ext cx="176" cy="440"/>
              </a:xfrm>
              <a:prstGeom prst="ellipse">
                <a:avLst/>
              </a:prstGeom>
              <a:gradFill rotWithShape="0">
                <a:gsLst>
                  <a:gs pos="0">
                    <a:srgbClr val="003B00"/>
                  </a:gs>
                  <a:gs pos="100000">
                    <a:srgbClr val="008000"/>
                  </a:gs>
                </a:gsLst>
                <a:lin ang="0" scaled="1"/>
              </a:gradFill>
              <a:ln w="9525">
                <a:noFill/>
                <a:round/>
                <a:headEnd/>
                <a:tailEnd/>
              </a:ln>
            </p:spPr>
            <p:txBody>
              <a:bodyPr/>
              <a:lstStyle/>
              <a:p>
                <a:endParaRPr lang="en-US" sz="2800"/>
              </a:p>
            </p:txBody>
          </p:sp>
          <p:sp>
            <p:nvSpPr>
              <p:cNvPr id="87" name="Oval 122"/>
              <p:cNvSpPr>
                <a:spLocks noChangeArrowheads="1"/>
              </p:cNvSpPr>
              <p:nvPr/>
            </p:nvSpPr>
            <p:spPr bwMode="auto">
              <a:xfrm>
                <a:off x="1624" y="2648"/>
                <a:ext cx="160" cy="408"/>
              </a:xfrm>
              <a:prstGeom prst="ellipse">
                <a:avLst/>
              </a:prstGeom>
              <a:gradFill rotWithShape="0">
                <a:gsLst>
                  <a:gs pos="0">
                    <a:srgbClr val="003B00"/>
                  </a:gs>
                  <a:gs pos="100000">
                    <a:srgbClr val="008000"/>
                  </a:gs>
                </a:gsLst>
                <a:lin ang="0" scaled="1"/>
              </a:gradFill>
              <a:ln w="9525">
                <a:noFill/>
                <a:round/>
                <a:headEnd/>
                <a:tailEnd/>
              </a:ln>
            </p:spPr>
            <p:txBody>
              <a:bodyPr/>
              <a:lstStyle/>
              <a:p>
                <a:endParaRPr lang="en-US" sz="2800"/>
              </a:p>
            </p:txBody>
          </p:sp>
          <p:sp>
            <p:nvSpPr>
              <p:cNvPr id="88" name="Oval 123"/>
              <p:cNvSpPr>
                <a:spLocks noChangeArrowheads="1"/>
              </p:cNvSpPr>
              <p:nvPr/>
            </p:nvSpPr>
            <p:spPr bwMode="auto">
              <a:xfrm>
                <a:off x="1624" y="2656"/>
                <a:ext cx="144" cy="376"/>
              </a:xfrm>
              <a:prstGeom prst="ellipse">
                <a:avLst/>
              </a:prstGeom>
              <a:gradFill rotWithShape="0">
                <a:gsLst>
                  <a:gs pos="0">
                    <a:srgbClr val="003B00"/>
                  </a:gs>
                  <a:gs pos="100000">
                    <a:srgbClr val="008000"/>
                  </a:gs>
                </a:gsLst>
                <a:lin ang="0" scaled="1"/>
              </a:gradFill>
              <a:ln w="9525">
                <a:noFill/>
                <a:round/>
                <a:headEnd/>
                <a:tailEnd/>
              </a:ln>
            </p:spPr>
            <p:txBody>
              <a:bodyPr/>
              <a:lstStyle/>
              <a:p>
                <a:endParaRPr lang="en-US" sz="2800"/>
              </a:p>
            </p:txBody>
          </p:sp>
          <p:sp>
            <p:nvSpPr>
              <p:cNvPr id="89" name="Oval 124"/>
              <p:cNvSpPr>
                <a:spLocks noChangeArrowheads="1"/>
              </p:cNvSpPr>
              <p:nvPr/>
            </p:nvSpPr>
            <p:spPr bwMode="auto">
              <a:xfrm>
                <a:off x="1632" y="2672"/>
                <a:ext cx="128" cy="328"/>
              </a:xfrm>
              <a:prstGeom prst="ellipse">
                <a:avLst/>
              </a:prstGeom>
              <a:gradFill rotWithShape="0">
                <a:gsLst>
                  <a:gs pos="0">
                    <a:srgbClr val="003B00"/>
                  </a:gs>
                  <a:gs pos="100000">
                    <a:srgbClr val="008000"/>
                  </a:gs>
                </a:gsLst>
                <a:lin ang="0" scaled="1"/>
              </a:gradFill>
              <a:ln w="9525">
                <a:noFill/>
                <a:round/>
                <a:headEnd/>
                <a:tailEnd/>
              </a:ln>
            </p:spPr>
            <p:txBody>
              <a:bodyPr/>
              <a:lstStyle/>
              <a:p>
                <a:endParaRPr lang="en-US" sz="2800"/>
              </a:p>
            </p:txBody>
          </p:sp>
          <p:sp>
            <p:nvSpPr>
              <p:cNvPr id="90" name="Oval 125"/>
              <p:cNvSpPr>
                <a:spLocks noChangeArrowheads="1"/>
              </p:cNvSpPr>
              <p:nvPr/>
            </p:nvSpPr>
            <p:spPr bwMode="auto">
              <a:xfrm>
                <a:off x="1632" y="2680"/>
                <a:ext cx="112" cy="296"/>
              </a:xfrm>
              <a:prstGeom prst="ellipse">
                <a:avLst/>
              </a:prstGeom>
              <a:gradFill rotWithShape="0">
                <a:gsLst>
                  <a:gs pos="0">
                    <a:srgbClr val="003B00"/>
                  </a:gs>
                  <a:gs pos="100000">
                    <a:srgbClr val="008000"/>
                  </a:gs>
                </a:gsLst>
                <a:lin ang="0" scaled="1"/>
              </a:gradFill>
              <a:ln w="9525">
                <a:noFill/>
                <a:round/>
                <a:headEnd/>
                <a:tailEnd/>
              </a:ln>
            </p:spPr>
            <p:txBody>
              <a:bodyPr/>
              <a:lstStyle/>
              <a:p>
                <a:endParaRPr lang="en-US" sz="2800"/>
              </a:p>
            </p:txBody>
          </p:sp>
          <p:sp>
            <p:nvSpPr>
              <p:cNvPr id="91" name="Oval 126"/>
              <p:cNvSpPr>
                <a:spLocks noChangeArrowheads="1"/>
              </p:cNvSpPr>
              <p:nvPr/>
            </p:nvSpPr>
            <p:spPr bwMode="auto">
              <a:xfrm>
                <a:off x="1640" y="2680"/>
                <a:ext cx="96" cy="264"/>
              </a:xfrm>
              <a:prstGeom prst="ellipse">
                <a:avLst/>
              </a:prstGeom>
              <a:gradFill rotWithShape="0">
                <a:gsLst>
                  <a:gs pos="0">
                    <a:srgbClr val="003B00"/>
                  </a:gs>
                  <a:gs pos="100000">
                    <a:srgbClr val="008000"/>
                  </a:gs>
                </a:gsLst>
                <a:lin ang="0" scaled="1"/>
              </a:gradFill>
              <a:ln w="9525">
                <a:noFill/>
                <a:round/>
                <a:headEnd/>
                <a:tailEnd/>
              </a:ln>
            </p:spPr>
            <p:txBody>
              <a:bodyPr/>
              <a:lstStyle/>
              <a:p>
                <a:endParaRPr lang="en-US" sz="2800"/>
              </a:p>
            </p:txBody>
          </p:sp>
          <p:sp>
            <p:nvSpPr>
              <p:cNvPr id="92" name="Oval 127"/>
              <p:cNvSpPr>
                <a:spLocks noChangeArrowheads="1"/>
              </p:cNvSpPr>
              <p:nvPr/>
            </p:nvSpPr>
            <p:spPr bwMode="auto">
              <a:xfrm>
                <a:off x="1632" y="2688"/>
                <a:ext cx="96" cy="232"/>
              </a:xfrm>
              <a:prstGeom prst="ellipse">
                <a:avLst/>
              </a:prstGeom>
              <a:gradFill rotWithShape="0">
                <a:gsLst>
                  <a:gs pos="0">
                    <a:srgbClr val="003B00"/>
                  </a:gs>
                  <a:gs pos="100000">
                    <a:srgbClr val="008000"/>
                  </a:gs>
                </a:gsLst>
                <a:lin ang="0" scaled="1"/>
              </a:gradFill>
              <a:ln w="9525">
                <a:noFill/>
                <a:round/>
                <a:headEnd/>
                <a:tailEnd/>
              </a:ln>
            </p:spPr>
            <p:txBody>
              <a:bodyPr/>
              <a:lstStyle/>
              <a:p>
                <a:endParaRPr lang="en-US" sz="2800"/>
              </a:p>
            </p:txBody>
          </p:sp>
          <p:sp>
            <p:nvSpPr>
              <p:cNvPr id="93" name="Oval 128"/>
              <p:cNvSpPr>
                <a:spLocks noChangeArrowheads="1"/>
              </p:cNvSpPr>
              <p:nvPr/>
            </p:nvSpPr>
            <p:spPr bwMode="auto">
              <a:xfrm>
                <a:off x="1640" y="2696"/>
                <a:ext cx="80" cy="200"/>
              </a:xfrm>
              <a:prstGeom prst="ellipse">
                <a:avLst/>
              </a:prstGeom>
              <a:gradFill rotWithShape="0">
                <a:gsLst>
                  <a:gs pos="0">
                    <a:srgbClr val="003B00"/>
                  </a:gs>
                  <a:gs pos="100000">
                    <a:srgbClr val="008000"/>
                  </a:gs>
                </a:gsLst>
                <a:lin ang="0" scaled="1"/>
              </a:gradFill>
              <a:ln w="9525">
                <a:noFill/>
                <a:round/>
                <a:headEnd/>
                <a:tailEnd/>
              </a:ln>
            </p:spPr>
            <p:txBody>
              <a:bodyPr/>
              <a:lstStyle/>
              <a:p>
                <a:endParaRPr lang="en-US" sz="2800"/>
              </a:p>
            </p:txBody>
          </p:sp>
          <p:sp>
            <p:nvSpPr>
              <p:cNvPr id="94" name="Oval 129"/>
              <p:cNvSpPr>
                <a:spLocks noChangeArrowheads="1"/>
              </p:cNvSpPr>
              <p:nvPr/>
            </p:nvSpPr>
            <p:spPr bwMode="auto">
              <a:xfrm>
                <a:off x="1640" y="2712"/>
                <a:ext cx="64" cy="152"/>
              </a:xfrm>
              <a:prstGeom prst="ellipse">
                <a:avLst/>
              </a:prstGeom>
              <a:gradFill rotWithShape="0">
                <a:gsLst>
                  <a:gs pos="0">
                    <a:srgbClr val="003B00"/>
                  </a:gs>
                  <a:gs pos="100000">
                    <a:srgbClr val="008000"/>
                  </a:gs>
                </a:gsLst>
                <a:lin ang="0" scaled="1"/>
              </a:gradFill>
              <a:ln w="9525">
                <a:noFill/>
                <a:round/>
                <a:headEnd/>
                <a:tailEnd/>
              </a:ln>
            </p:spPr>
            <p:txBody>
              <a:bodyPr/>
              <a:lstStyle/>
              <a:p>
                <a:endParaRPr lang="en-US" sz="2800"/>
              </a:p>
            </p:txBody>
          </p:sp>
          <p:sp>
            <p:nvSpPr>
              <p:cNvPr id="95" name="Oval 130"/>
              <p:cNvSpPr>
                <a:spLocks noChangeArrowheads="1"/>
              </p:cNvSpPr>
              <p:nvPr/>
            </p:nvSpPr>
            <p:spPr bwMode="auto">
              <a:xfrm>
                <a:off x="1648" y="2712"/>
                <a:ext cx="48" cy="120"/>
              </a:xfrm>
              <a:prstGeom prst="ellipse">
                <a:avLst/>
              </a:prstGeom>
              <a:gradFill rotWithShape="0">
                <a:gsLst>
                  <a:gs pos="0">
                    <a:srgbClr val="003B00"/>
                  </a:gs>
                  <a:gs pos="100000">
                    <a:srgbClr val="008000"/>
                  </a:gs>
                </a:gsLst>
                <a:lin ang="0" scaled="1"/>
              </a:gradFill>
              <a:ln w="9525">
                <a:noFill/>
                <a:round/>
                <a:headEnd/>
                <a:tailEnd/>
              </a:ln>
            </p:spPr>
            <p:txBody>
              <a:bodyPr/>
              <a:lstStyle/>
              <a:p>
                <a:endParaRPr lang="en-US" sz="2800"/>
              </a:p>
            </p:txBody>
          </p:sp>
          <p:sp>
            <p:nvSpPr>
              <p:cNvPr id="96" name="Oval 131"/>
              <p:cNvSpPr>
                <a:spLocks noChangeArrowheads="1"/>
              </p:cNvSpPr>
              <p:nvPr/>
            </p:nvSpPr>
            <p:spPr bwMode="auto">
              <a:xfrm>
                <a:off x="1592" y="2576"/>
                <a:ext cx="304" cy="760"/>
              </a:xfrm>
              <a:prstGeom prst="ellipse">
                <a:avLst/>
              </a:prstGeom>
              <a:gradFill rotWithShape="0">
                <a:gsLst>
                  <a:gs pos="0">
                    <a:srgbClr val="003B00"/>
                  </a:gs>
                  <a:gs pos="100000">
                    <a:srgbClr val="008000"/>
                  </a:gs>
                </a:gsLst>
                <a:lin ang="0" scaled="1"/>
              </a:gradFill>
              <a:ln w="12700">
                <a:solidFill>
                  <a:srgbClr val="000000"/>
                </a:solidFill>
                <a:round/>
                <a:headEnd/>
                <a:tailEnd/>
              </a:ln>
            </p:spPr>
            <p:txBody>
              <a:bodyPr/>
              <a:lstStyle/>
              <a:p>
                <a:endParaRPr lang="en-US" sz="2800"/>
              </a:p>
            </p:txBody>
          </p:sp>
        </p:grpSp>
        <p:sp>
          <p:nvSpPr>
            <p:cNvPr id="67" name="Freeform 137"/>
            <p:cNvSpPr>
              <a:spLocks/>
            </p:cNvSpPr>
            <p:nvPr/>
          </p:nvSpPr>
          <p:spPr bwMode="auto">
            <a:xfrm>
              <a:off x="1477" y="2066"/>
              <a:ext cx="72" cy="104"/>
            </a:xfrm>
            <a:custGeom>
              <a:avLst/>
              <a:gdLst>
                <a:gd name="T0" fmla="*/ 64 w 72"/>
                <a:gd name="T1" fmla="*/ 104 h 104"/>
                <a:gd name="T2" fmla="*/ 72 w 72"/>
                <a:gd name="T3" fmla="*/ 96 h 104"/>
                <a:gd name="T4" fmla="*/ 72 w 72"/>
                <a:gd name="T5" fmla="*/ 80 h 104"/>
                <a:gd name="T6" fmla="*/ 64 w 72"/>
                <a:gd name="T7" fmla="*/ 72 h 104"/>
                <a:gd name="T8" fmla="*/ 64 w 72"/>
                <a:gd name="T9" fmla="*/ 64 h 104"/>
                <a:gd name="T10" fmla="*/ 56 w 72"/>
                <a:gd name="T11" fmla="*/ 56 h 104"/>
                <a:gd name="T12" fmla="*/ 56 w 72"/>
                <a:gd name="T13" fmla="*/ 40 h 104"/>
                <a:gd name="T14" fmla="*/ 40 w 72"/>
                <a:gd name="T15" fmla="*/ 24 h 104"/>
                <a:gd name="T16" fmla="*/ 24 w 72"/>
                <a:gd name="T17" fmla="*/ 8 h 104"/>
                <a:gd name="T18" fmla="*/ 16 w 72"/>
                <a:gd name="T19" fmla="*/ 8 h 104"/>
                <a:gd name="T20" fmla="*/ 8 w 72"/>
                <a:gd name="T21" fmla="*/ 0 h 104"/>
                <a:gd name="T22" fmla="*/ 8 w 72"/>
                <a:gd name="T23" fmla="*/ 8 h 104"/>
                <a:gd name="T24" fmla="*/ 0 w 72"/>
                <a:gd name="T25" fmla="*/ 8 h 104"/>
                <a:gd name="T26" fmla="*/ 0 w 72"/>
                <a:gd name="T27" fmla="*/ 40 h 104"/>
                <a:gd name="T28" fmla="*/ 8 w 72"/>
                <a:gd name="T29" fmla="*/ 48 h 104"/>
                <a:gd name="T30" fmla="*/ 8 w 72"/>
                <a:gd name="T31" fmla="*/ 56 h 104"/>
                <a:gd name="T32" fmla="*/ 16 w 72"/>
                <a:gd name="T33" fmla="*/ 64 h 104"/>
                <a:gd name="T34" fmla="*/ 24 w 72"/>
                <a:gd name="T35" fmla="*/ 80 h 104"/>
                <a:gd name="T36" fmla="*/ 24 w 72"/>
                <a:gd name="T37" fmla="*/ 88 h 104"/>
                <a:gd name="T38" fmla="*/ 32 w 72"/>
                <a:gd name="T39" fmla="*/ 96 h 104"/>
                <a:gd name="T40" fmla="*/ 40 w 72"/>
                <a:gd name="T41" fmla="*/ 96 h 104"/>
                <a:gd name="T42" fmla="*/ 48 w 72"/>
                <a:gd name="T43" fmla="*/ 104 h 104"/>
                <a:gd name="T44" fmla="*/ 64 w 72"/>
                <a:gd name="T45" fmla="*/ 104 h 10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2"/>
                <a:gd name="T70" fmla="*/ 0 h 104"/>
                <a:gd name="T71" fmla="*/ 72 w 72"/>
                <a:gd name="T72" fmla="*/ 104 h 10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2" h="104">
                  <a:moveTo>
                    <a:pt x="64" y="104"/>
                  </a:moveTo>
                  <a:lnTo>
                    <a:pt x="72" y="96"/>
                  </a:lnTo>
                  <a:lnTo>
                    <a:pt x="72" y="80"/>
                  </a:lnTo>
                  <a:lnTo>
                    <a:pt x="64" y="72"/>
                  </a:lnTo>
                  <a:lnTo>
                    <a:pt x="64" y="64"/>
                  </a:lnTo>
                  <a:lnTo>
                    <a:pt x="56" y="56"/>
                  </a:lnTo>
                  <a:lnTo>
                    <a:pt x="56" y="40"/>
                  </a:lnTo>
                  <a:lnTo>
                    <a:pt x="40" y="24"/>
                  </a:lnTo>
                  <a:lnTo>
                    <a:pt x="24" y="8"/>
                  </a:lnTo>
                  <a:lnTo>
                    <a:pt x="16" y="8"/>
                  </a:lnTo>
                  <a:lnTo>
                    <a:pt x="8" y="0"/>
                  </a:lnTo>
                  <a:lnTo>
                    <a:pt x="8" y="8"/>
                  </a:lnTo>
                  <a:lnTo>
                    <a:pt x="0" y="8"/>
                  </a:lnTo>
                  <a:lnTo>
                    <a:pt x="0" y="40"/>
                  </a:lnTo>
                  <a:lnTo>
                    <a:pt x="8" y="48"/>
                  </a:lnTo>
                  <a:lnTo>
                    <a:pt x="8" y="56"/>
                  </a:lnTo>
                  <a:lnTo>
                    <a:pt x="16" y="64"/>
                  </a:lnTo>
                  <a:lnTo>
                    <a:pt x="24" y="80"/>
                  </a:lnTo>
                  <a:lnTo>
                    <a:pt x="24" y="88"/>
                  </a:lnTo>
                  <a:lnTo>
                    <a:pt x="32" y="96"/>
                  </a:lnTo>
                  <a:lnTo>
                    <a:pt x="40" y="96"/>
                  </a:lnTo>
                  <a:lnTo>
                    <a:pt x="48" y="104"/>
                  </a:lnTo>
                  <a:lnTo>
                    <a:pt x="64" y="104"/>
                  </a:lnTo>
                  <a:close/>
                </a:path>
              </a:pathLst>
            </a:custGeom>
            <a:solidFill>
              <a:srgbClr val="000000"/>
            </a:solidFill>
            <a:ln w="12700">
              <a:solidFill>
                <a:srgbClr val="000000"/>
              </a:solidFill>
              <a:round/>
              <a:headEnd/>
              <a:tailEnd/>
            </a:ln>
          </p:spPr>
          <p:txBody>
            <a:bodyPr/>
            <a:lstStyle/>
            <a:p>
              <a:endParaRPr lang="en-US" sz="2800"/>
            </a:p>
          </p:txBody>
        </p:sp>
        <p:sp>
          <p:nvSpPr>
            <p:cNvPr id="69" name="Oval 141"/>
            <p:cNvSpPr>
              <a:spLocks noChangeArrowheads="1"/>
            </p:cNvSpPr>
            <p:nvPr/>
          </p:nvSpPr>
          <p:spPr bwMode="auto">
            <a:xfrm>
              <a:off x="1093" y="2253"/>
              <a:ext cx="97" cy="97"/>
            </a:xfrm>
            <a:prstGeom prst="ellipse">
              <a:avLst/>
            </a:prstGeom>
            <a:solidFill>
              <a:srgbClr val="000000"/>
            </a:solidFill>
            <a:ln w="12700">
              <a:solidFill>
                <a:srgbClr val="000000"/>
              </a:solidFill>
              <a:round/>
              <a:headEnd/>
              <a:tailEnd/>
            </a:ln>
          </p:spPr>
          <p:txBody>
            <a:bodyPr/>
            <a:lstStyle/>
            <a:p>
              <a:endParaRPr lang="en-US" sz="2800"/>
            </a:p>
          </p:txBody>
        </p:sp>
        <p:sp>
          <p:nvSpPr>
            <p:cNvPr id="70" name="Rectangle 142"/>
            <p:cNvSpPr>
              <a:spLocks noChangeArrowheads="1"/>
            </p:cNvSpPr>
            <p:nvPr/>
          </p:nvSpPr>
          <p:spPr bwMode="auto">
            <a:xfrm>
              <a:off x="1392" y="2064"/>
              <a:ext cx="62" cy="116"/>
            </a:xfrm>
            <a:prstGeom prst="rect">
              <a:avLst/>
            </a:prstGeom>
            <a:noFill/>
            <a:ln w="9525">
              <a:noFill/>
              <a:miter lim="800000"/>
              <a:headEnd/>
              <a:tailEnd/>
            </a:ln>
          </p:spPr>
          <p:txBody>
            <a:bodyPr wrap="none" lIns="0" tIns="0" rIns="0" bIns="0">
              <a:spAutoFit/>
            </a:bodyPr>
            <a:lstStyle/>
            <a:p>
              <a:r>
                <a:rPr lang="en-GB" sz="1200">
                  <a:latin typeface="Symbol" pitchFamily="51" charset="2"/>
                </a:rPr>
                <a:t>a</a:t>
              </a:r>
              <a:endParaRPr lang="en-GB" sz="2800">
                <a:latin typeface="Times" pitchFamily="51" charset="0"/>
              </a:endParaRPr>
            </a:p>
          </p:txBody>
        </p:sp>
        <p:sp>
          <p:nvSpPr>
            <p:cNvPr id="71" name="Rectangle 143"/>
            <p:cNvSpPr>
              <a:spLocks noChangeArrowheads="1"/>
            </p:cNvSpPr>
            <p:nvPr/>
          </p:nvSpPr>
          <p:spPr bwMode="auto">
            <a:xfrm>
              <a:off x="1248" y="2400"/>
              <a:ext cx="62" cy="116"/>
            </a:xfrm>
            <a:prstGeom prst="rect">
              <a:avLst/>
            </a:prstGeom>
            <a:noFill/>
            <a:ln w="9525">
              <a:noFill/>
              <a:miter lim="800000"/>
              <a:headEnd/>
              <a:tailEnd/>
            </a:ln>
          </p:spPr>
          <p:txBody>
            <a:bodyPr wrap="none" lIns="0" tIns="0" rIns="0" bIns="0">
              <a:spAutoFit/>
            </a:bodyPr>
            <a:lstStyle/>
            <a:p>
              <a:r>
                <a:rPr lang="en-GB" sz="1200">
                  <a:latin typeface="Symbol" pitchFamily="51" charset="2"/>
                </a:rPr>
                <a:t>a</a:t>
              </a:r>
              <a:endParaRPr lang="en-GB" sz="2800">
                <a:latin typeface="Times" pitchFamily="51" charset="0"/>
              </a:endParaRPr>
            </a:p>
          </p:txBody>
        </p:sp>
        <p:sp>
          <p:nvSpPr>
            <p:cNvPr id="72" name="Rectangle 144"/>
            <p:cNvSpPr>
              <a:spLocks noChangeArrowheads="1"/>
            </p:cNvSpPr>
            <p:nvPr/>
          </p:nvSpPr>
          <p:spPr bwMode="auto">
            <a:xfrm>
              <a:off x="960" y="2400"/>
              <a:ext cx="47" cy="116"/>
            </a:xfrm>
            <a:prstGeom prst="rect">
              <a:avLst/>
            </a:prstGeom>
            <a:noFill/>
            <a:ln w="9525">
              <a:noFill/>
              <a:miter lim="800000"/>
              <a:headEnd/>
              <a:tailEnd/>
            </a:ln>
          </p:spPr>
          <p:txBody>
            <a:bodyPr wrap="none" lIns="0" tIns="0" rIns="0" bIns="0">
              <a:spAutoFit/>
            </a:bodyPr>
            <a:lstStyle/>
            <a:p>
              <a:r>
                <a:rPr lang="en-GB" sz="1200">
                  <a:latin typeface="Symbol" pitchFamily="51" charset="2"/>
                </a:rPr>
                <a:t>d</a:t>
              </a:r>
              <a:endParaRPr lang="en-GB" sz="2800">
                <a:latin typeface="Times" pitchFamily="51" charset="0"/>
              </a:endParaRPr>
            </a:p>
          </p:txBody>
        </p:sp>
        <p:sp>
          <p:nvSpPr>
            <p:cNvPr id="73" name="Rectangle 145"/>
            <p:cNvSpPr>
              <a:spLocks noChangeArrowheads="1"/>
            </p:cNvSpPr>
            <p:nvPr/>
          </p:nvSpPr>
          <p:spPr bwMode="auto">
            <a:xfrm>
              <a:off x="1177" y="2079"/>
              <a:ext cx="54" cy="116"/>
            </a:xfrm>
            <a:prstGeom prst="rect">
              <a:avLst/>
            </a:prstGeom>
            <a:noFill/>
            <a:ln w="9525">
              <a:noFill/>
              <a:miter lim="800000"/>
              <a:headEnd/>
              <a:tailEnd/>
            </a:ln>
          </p:spPr>
          <p:txBody>
            <a:bodyPr wrap="none" lIns="0" tIns="0" rIns="0" bIns="0">
              <a:spAutoFit/>
            </a:bodyPr>
            <a:lstStyle/>
            <a:p>
              <a:r>
                <a:rPr lang="en-GB" sz="1200">
                  <a:latin typeface="Symbol" pitchFamily="51" charset="2"/>
                </a:rPr>
                <a:t>b</a:t>
              </a:r>
              <a:endParaRPr lang="en-GB" sz="2800">
                <a:latin typeface="Times" pitchFamily="51" charset="0"/>
              </a:endParaRPr>
            </a:p>
          </p:txBody>
        </p:sp>
        <p:sp>
          <p:nvSpPr>
            <p:cNvPr id="74" name="Rectangle 146"/>
            <p:cNvSpPr>
              <a:spLocks noChangeArrowheads="1"/>
            </p:cNvSpPr>
            <p:nvPr/>
          </p:nvSpPr>
          <p:spPr bwMode="auto">
            <a:xfrm>
              <a:off x="1536" y="2352"/>
              <a:ext cx="39" cy="116"/>
            </a:xfrm>
            <a:prstGeom prst="rect">
              <a:avLst/>
            </a:prstGeom>
            <a:noFill/>
            <a:ln w="9525">
              <a:noFill/>
              <a:miter lim="800000"/>
              <a:headEnd/>
              <a:tailEnd/>
            </a:ln>
          </p:spPr>
          <p:txBody>
            <a:bodyPr wrap="none" lIns="0" tIns="0" rIns="0" bIns="0">
              <a:spAutoFit/>
            </a:bodyPr>
            <a:lstStyle/>
            <a:p>
              <a:r>
                <a:rPr lang="en-GB" sz="1200">
                  <a:latin typeface="Symbol" pitchFamily="51" charset="2"/>
                </a:rPr>
                <a:t>g</a:t>
              </a:r>
              <a:endParaRPr lang="en-GB" sz="2800">
                <a:latin typeface="Times" pitchFamily="51" charset="0"/>
              </a:endParaRPr>
            </a:p>
          </p:txBody>
        </p:sp>
        <p:sp>
          <p:nvSpPr>
            <p:cNvPr id="75" name="Freeform 147"/>
            <p:cNvSpPr>
              <a:spLocks/>
            </p:cNvSpPr>
            <p:nvPr/>
          </p:nvSpPr>
          <p:spPr bwMode="auto">
            <a:xfrm>
              <a:off x="1480" y="2064"/>
              <a:ext cx="72" cy="104"/>
            </a:xfrm>
            <a:custGeom>
              <a:avLst/>
              <a:gdLst>
                <a:gd name="T0" fmla="*/ 64 w 72"/>
                <a:gd name="T1" fmla="*/ 104 h 104"/>
                <a:gd name="T2" fmla="*/ 72 w 72"/>
                <a:gd name="T3" fmla="*/ 96 h 104"/>
                <a:gd name="T4" fmla="*/ 72 w 72"/>
                <a:gd name="T5" fmla="*/ 80 h 104"/>
                <a:gd name="T6" fmla="*/ 64 w 72"/>
                <a:gd name="T7" fmla="*/ 72 h 104"/>
                <a:gd name="T8" fmla="*/ 64 w 72"/>
                <a:gd name="T9" fmla="*/ 64 h 104"/>
                <a:gd name="T10" fmla="*/ 56 w 72"/>
                <a:gd name="T11" fmla="*/ 56 h 104"/>
                <a:gd name="T12" fmla="*/ 56 w 72"/>
                <a:gd name="T13" fmla="*/ 40 h 104"/>
                <a:gd name="T14" fmla="*/ 40 w 72"/>
                <a:gd name="T15" fmla="*/ 24 h 104"/>
                <a:gd name="T16" fmla="*/ 24 w 72"/>
                <a:gd name="T17" fmla="*/ 8 h 104"/>
                <a:gd name="T18" fmla="*/ 16 w 72"/>
                <a:gd name="T19" fmla="*/ 8 h 104"/>
                <a:gd name="T20" fmla="*/ 8 w 72"/>
                <a:gd name="T21" fmla="*/ 0 h 104"/>
                <a:gd name="T22" fmla="*/ 8 w 72"/>
                <a:gd name="T23" fmla="*/ 8 h 104"/>
                <a:gd name="T24" fmla="*/ 0 w 72"/>
                <a:gd name="T25" fmla="*/ 8 h 104"/>
                <a:gd name="T26" fmla="*/ 0 w 72"/>
                <a:gd name="T27" fmla="*/ 40 h 104"/>
                <a:gd name="T28" fmla="*/ 8 w 72"/>
                <a:gd name="T29" fmla="*/ 48 h 104"/>
                <a:gd name="T30" fmla="*/ 8 w 72"/>
                <a:gd name="T31" fmla="*/ 56 h 104"/>
                <a:gd name="T32" fmla="*/ 16 w 72"/>
                <a:gd name="T33" fmla="*/ 64 h 104"/>
                <a:gd name="T34" fmla="*/ 24 w 72"/>
                <a:gd name="T35" fmla="*/ 80 h 104"/>
                <a:gd name="T36" fmla="*/ 24 w 72"/>
                <a:gd name="T37" fmla="*/ 88 h 104"/>
                <a:gd name="T38" fmla="*/ 32 w 72"/>
                <a:gd name="T39" fmla="*/ 96 h 104"/>
                <a:gd name="T40" fmla="*/ 40 w 72"/>
                <a:gd name="T41" fmla="*/ 96 h 104"/>
                <a:gd name="T42" fmla="*/ 48 w 72"/>
                <a:gd name="T43" fmla="*/ 104 h 104"/>
                <a:gd name="T44" fmla="*/ 64 w 72"/>
                <a:gd name="T45" fmla="*/ 104 h 10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2"/>
                <a:gd name="T70" fmla="*/ 0 h 104"/>
                <a:gd name="T71" fmla="*/ 72 w 72"/>
                <a:gd name="T72" fmla="*/ 104 h 10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2" h="104">
                  <a:moveTo>
                    <a:pt x="64" y="104"/>
                  </a:moveTo>
                  <a:lnTo>
                    <a:pt x="72" y="96"/>
                  </a:lnTo>
                  <a:lnTo>
                    <a:pt x="72" y="80"/>
                  </a:lnTo>
                  <a:lnTo>
                    <a:pt x="64" y="72"/>
                  </a:lnTo>
                  <a:lnTo>
                    <a:pt x="64" y="64"/>
                  </a:lnTo>
                  <a:lnTo>
                    <a:pt x="56" y="56"/>
                  </a:lnTo>
                  <a:lnTo>
                    <a:pt x="56" y="40"/>
                  </a:lnTo>
                  <a:lnTo>
                    <a:pt x="40" y="24"/>
                  </a:lnTo>
                  <a:lnTo>
                    <a:pt x="24" y="8"/>
                  </a:lnTo>
                  <a:lnTo>
                    <a:pt x="16" y="8"/>
                  </a:lnTo>
                  <a:lnTo>
                    <a:pt x="8" y="0"/>
                  </a:lnTo>
                  <a:lnTo>
                    <a:pt x="8" y="8"/>
                  </a:lnTo>
                  <a:lnTo>
                    <a:pt x="0" y="8"/>
                  </a:lnTo>
                  <a:lnTo>
                    <a:pt x="0" y="40"/>
                  </a:lnTo>
                  <a:lnTo>
                    <a:pt x="8" y="48"/>
                  </a:lnTo>
                  <a:lnTo>
                    <a:pt x="8" y="56"/>
                  </a:lnTo>
                  <a:lnTo>
                    <a:pt x="16" y="64"/>
                  </a:lnTo>
                  <a:lnTo>
                    <a:pt x="24" y="80"/>
                  </a:lnTo>
                  <a:lnTo>
                    <a:pt x="24" y="88"/>
                  </a:lnTo>
                  <a:lnTo>
                    <a:pt x="32" y="96"/>
                  </a:lnTo>
                  <a:lnTo>
                    <a:pt x="40" y="96"/>
                  </a:lnTo>
                  <a:lnTo>
                    <a:pt x="48" y="104"/>
                  </a:lnTo>
                  <a:lnTo>
                    <a:pt x="64" y="104"/>
                  </a:lnTo>
                  <a:close/>
                </a:path>
              </a:pathLst>
            </a:custGeom>
            <a:solidFill>
              <a:srgbClr val="FF0000"/>
            </a:solidFill>
            <a:ln w="12700">
              <a:solidFill>
                <a:srgbClr val="000000"/>
              </a:solidFill>
              <a:round/>
              <a:headEnd/>
              <a:tailEnd/>
            </a:ln>
          </p:spPr>
          <p:txBody>
            <a:bodyPr/>
            <a:lstStyle/>
            <a:p>
              <a:endParaRPr lang="en-US" sz="2800"/>
            </a:p>
          </p:txBody>
        </p:sp>
        <p:sp>
          <p:nvSpPr>
            <p:cNvPr id="76" name="Oval 148"/>
            <p:cNvSpPr>
              <a:spLocks noChangeArrowheads="1"/>
            </p:cNvSpPr>
            <p:nvPr/>
          </p:nvSpPr>
          <p:spPr bwMode="auto">
            <a:xfrm>
              <a:off x="1096" y="2253"/>
              <a:ext cx="96" cy="96"/>
            </a:xfrm>
            <a:prstGeom prst="ellipse">
              <a:avLst/>
            </a:prstGeom>
            <a:solidFill>
              <a:srgbClr val="FF0000"/>
            </a:solidFill>
            <a:ln w="9525">
              <a:solidFill>
                <a:schemeClr val="tx1"/>
              </a:solidFill>
              <a:round/>
              <a:headEnd/>
              <a:tailEnd/>
            </a:ln>
          </p:spPr>
          <p:txBody>
            <a:bodyPr wrap="none" anchor="ctr"/>
            <a:lstStyle/>
            <a:p>
              <a:endParaRPr lang="en-US" sz="280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randombar(vertical)">
                                      <p:cBhvr>
                                        <p:cTn id="7" dur="5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randombar(horizontal)">
                                      <p:cBhvr>
                                        <p:cTn id="12"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305800" cy="1143000"/>
          </a:xfrm>
        </p:spPr>
        <p:txBody>
          <a:bodyPr>
            <a:noAutofit/>
          </a:bodyPr>
          <a:lstStyle/>
          <a:p>
            <a:pPr lvl="0" algn="ctr"/>
            <a:r>
              <a:rPr lang="en-US" sz="4800" dirty="0" smtClean="0">
                <a:solidFill>
                  <a:srgbClr val="00FFFF"/>
                </a:solidFill>
              </a:rPr>
              <a:t>Cholinergic receptors</a:t>
            </a:r>
            <a:r>
              <a:rPr lang="en-US" sz="6600" dirty="0" smtClean="0">
                <a:solidFill>
                  <a:schemeClr val="tx1"/>
                </a:solidFill>
              </a:rPr>
              <a:t/>
            </a:r>
            <a:br>
              <a:rPr lang="en-US" sz="6600" dirty="0" smtClean="0">
                <a:solidFill>
                  <a:schemeClr val="tx1"/>
                </a:solidFill>
              </a:rPr>
            </a:br>
            <a:endParaRPr lang="en-US" sz="6600" dirty="0">
              <a:solidFill>
                <a:schemeClr val="tx1"/>
              </a:solidFill>
            </a:endParaRPr>
          </a:p>
        </p:txBody>
      </p:sp>
      <p:sp>
        <p:nvSpPr>
          <p:cNvPr id="4" name="Text Placeholder 3"/>
          <p:cNvSpPr>
            <a:spLocks noGrp="1"/>
          </p:cNvSpPr>
          <p:nvPr>
            <p:ph type="body" idx="4294967295"/>
          </p:nvPr>
        </p:nvSpPr>
        <p:spPr>
          <a:xfrm>
            <a:off x="1676400" y="1143000"/>
            <a:ext cx="5867400" cy="658813"/>
          </a:xfrm>
        </p:spPr>
        <p:txBody>
          <a:bodyPr/>
          <a:lstStyle/>
          <a:p>
            <a:pPr marL="0" lvl="1" indent="0" algn="l">
              <a:buClr>
                <a:schemeClr val="accent3"/>
              </a:buClr>
              <a:buSzPct val="95000"/>
              <a:buNone/>
            </a:pPr>
            <a:r>
              <a:rPr lang="en-US" sz="3200" dirty="0" smtClean="0"/>
              <a:t>1.Nicotinic</a:t>
            </a:r>
          </a:p>
          <a:p>
            <a:pPr marL="0" lvl="1" indent="0" algn="l">
              <a:buClr>
                <a:schemeClr val="accent3"/>
              </a:buClr>
              <a:buSzPct val="95000"/>
              <a:buNone/>
            </a:pPr>
            <a:r>
              <a:rPr lang="en-US" sz="2400" dirty="0" smtClean="0"/>
              <a:t>ion channels (</a:t>
            </a:r>
            <a:r>
              <a:rPr lang="en-US" sz="2400" b="1" u="sng" dirty="0" err="1" smtClean="0">
                <a:solidFill>
                  <a:srgbClr val="FF0000"/>
                </a:solidFill>
              </a:rPr>
              <a:t>Ionotrophic</a:t>
            </a:r>
            <a:r>
              <a:rPr lang="en-US" sz="2400" b="1" u="sng" dirty="0" smtClean="0">
                <a:solidFill>
                  <a:srgbClr val="FF0000"/>
                </a:solidFill>
              </a:rPr>
              <a:t>)</a:t>
            </a:r>
            <a:r>
              <a:rPr lang="en-US" sz="3200" dirty="0" smtClean="0"/>
              <a:t> </a:t>
            </a:r>
          </a:p>
          <a:p>
            <a:pPr algn="l"/>
            <a:endParaRPr lang="en-US" sz="3600" dirty="0"/>
          </a:p>
        </p:txBody>
      </p:sp>
      <p:sp>
        <p:nvSpPr>
          <p:cNvPr id="6" name="Rectangle 5"/>
          <p:cNvSpPr/>
          <p:nvPr/>
        </p:nvSpPr>
        <p:spPr>
          <a:xfrm>
            <a:off x="0" y="6211669"/>
            <a:ext cx="11963400" cy="523220"/>
          </a:xfrm>
          <a:prstGeom prst="rect">
            <a:avLst/>
          </a:prstGeom>
        </p:spPr>
        <p:txBody>
          <a:bodyPr wrap="square">
            <a:spAutoFit/>
          </a:bodyPr>
          <a:lstStyle/>
          <a:p>
            <a:r>
              <a:rPr lang="en-US" altLang="en-US" sz="2800" dirty="0" smtClean="0"/>
              <a:t>Ch is both an </a:t>
            </a:r>
            <a:r>
              <a:rPr lang="en-US" altLang="en-US" sz="2800" dirty="0" err="1" smtClean="0"/>
              <a:t>excit</a:t>
            </a:r>
            <a:r>
              <a:rPr lang="en-US" altLang="en-US" sz="2800" dirty="0" smtClean="0"/>
              <a:t>; and inhibitory ,  depending on organs.</a:t>
            </a:r>
            <a:endParaRPr lang="en-GB" sz="2800" dirty="0"/>
          </a:p>
        </p:txBody>
      </p:sp>
      <p:sp>
        <p:nvSpPr>
          <p:cNvPr id="7" name="Rectangle 6"/>
          <p:cNvSpPr/>
          <p:nvPr/>
        </p:nvSpPr>
        <p:spPr>
          <a:xfrm>
            <a:off x="2209800" y="3352800"/>
            <a:ext cx="5562600" cy="1795363"/>
          </a:xfrm>
          <a:prstGeom prst="rect">
            <a:avLst/>
          </a:prstGeom>
        </p:spPr>
        <p:txBody>
          <a:bodyPr wrap="square">
            <a:spAutoFit/>
          </a:bodyPr>
          <a:lstStyle/>
          <a:p>
            <a:pPr marL="274320" lvl="1" indent="-274320" algn="ctr">
              <a:buClr>
                <a:schemeClr val="accent3"/>
              </a:buClr>
              <a:buSzPct val="95000"/>
              <a:buNone/>
            </a:pPr>
            <a:r>
              <a:rPr lang="en-US" altLang="zh-CN" sz="2800" dirty="0" smtClean="0">
                <a:latin typeface="Arial" pitchFamily="34" charset="0"/>
                <a:cs typeface="Arial" pitchFamily="34" charset="0"/>
              </a:rPr>
              <a:t>N</a:t>
            </a:r>
            <a:r>
              <a:rPr lang="en-US" altLang="zh-CN" sz="2800" baseline="-25000" dirty="0" smtClean="0">
                <a:latin typeface="Arial" pitchFamily="34" charset="0"/>
                <a:cs typeface="Arial" pitchFamily="34" charset="0"/>
              </a:rPr>
              <a:t>1 </a:t>
            </a:r>
            <a:r>
              <a:rPr lang="en-US" altLang="zh-CN" sz="4800" baseline="-25000" dirty="0" smtClean="0">
                <a:latin typeface="Arial" pitchFamily="34" charset="0"/>
                <a:cs typeface="Arial" pitchFamily="34" charset="0"/>
              </a:rPr>
              <a:t> </a:t>
            </a:r>
            <a:r>
              <a:rPr lang="en-US" sz="3200" dirty="0" smtClean="0"/>
              <a:t>Nicotinic nerve (NN)</a:t>
            </a:r>
          </a:p>
          <a:p>
            <a:pPr algn="ctr">
              <a:buFontTx/>
              <a:buNone/>
            </a:pPr>
            <a:endParaRPr lang="en-US" altLang="zh-CN" sz="2800" baseline="-25000" dirty="0" smtClean="0">
              <a:latin typeface="Arial" pitchFamily="34" charset="0"/>
              <a:cs typeface="Arial" pitchFamily="34" charset="0"/>
            </a:endParaRPr>
          </a:p>
          <a:p>
            <a:pPr algn="ctr">
              <a:buFontTx/>
              <a:buNone/>
            </a:pPr>
            <a:endParaRPr lang="en-US" altLang="zh-CN" sz="2800" dirty="0" smtClean="0">
              <a:latin typeface="Arial" pitchFamily="34" charset="0"/>
              <a:cs typeface="Arial" pitchFamily="34" charset="0"/>
            </a:endParaRPr>
          </a:p>
          <a:p>
            <a:pPr algn="ctr">
              <a:buNone/>
            </a:pPr>
            <a:r>
              <a:rPr lang="en-US" altLang="zh-CN" sz="2800" dirty="0" smtClean="0">
                <a:latin typeface="Arial" pitchFamily="34" charset="0"/>
                <a:cs typeface="Arial" pitchFamily="34" charset="0"/>
              </a:rPr>
              <a:t>     </a:t>
            </a:r>
            <a:r>
              <a:rPr lang="en-US" altLang="zh-CN" sz="3200" dirty="0" smtClean="0">
                <a:latin typeface="Arial" pitchFamily="34" charset="0"/>
                <a:cs typeface="Arial" pitchFamily="34" charset="0"/>
              </a:rPr>
              <a:t>N</a:t>
            </a:r>
            <a:r>
              <a:rPr lang="en-US" altLang="zh-CN" sz="3200" baseline="-25000" dirty="0" smtClean="0">
                <a:latin typeface="Arial" pitchFamily="34" charset="0"/>
                <a:cs typeface="Arial" pitchFamily="34" charset="0"/>
              </a:rPr>
              <a:t>2</a:t>
            </a:r>
            <a:r>
              <a:rPr lang="en-US" altLang="zh-CN" sz="3200" dirty="0" smtClean="0">
                <a:latin typeface="Arial" pitchFamily="34" charset="0"/>
                <a:cs typeface="Arial" pitchFamily="34" charset="0"/>
              </a:rPr>
              <a:t>   </a:t>
            </a:r>
            <a:r>
              <a:rPr lang="en-US" sz="3200" dirty="0" smtClean="0"/>
              <a:t>Nicotinic muscle (NM)</a:t>
            </a:r>
            <a:endParaRPr lang="en-GB" dirty="0"/>
          </a:p>
        </p:txBody>
      </p:sp>
      <p:sp>
        <p:nvSpPr>
          <p:cNvPr id="8" name="Rectangle 7"/>
          <p:cNvSpPr/>
          <p:nvPr/>
        </p:nvSpPr>
        <p:spPr>
          <a:xfrm>
            <a:off x="5486400" y="2057400"/>
            <a:ext cx="4572000" cy="1405513"/>
          </a:xfrm>
          <a:prstGeom prst="rect">
            <a:avLst/>
          </a:prstGeom>
        </p:spPr>
        <p:txBody>
          <a:bodyPr>
            <a:spAutoFit/>
          </a:bodyPr>
          <a:lstStyle/>
          <a:p>
            <a:pPr marL="742950" indent="-742950">
              <a:buAutoNum type="arabicPeriod"/>
            </a:pPr>
            <a:endParaRPr lang="en-US" sz="3200" baseline="30000" dirty="0" smtClean="0"/>
          </a:p>
          <a:p>
            <a:pPr marL="742950" indent="-742950"/>
            <a:r>
              <a:rPr lang="en-US" sz="3200" dirty="0" smtClean="0"/>
              <a:t> </a:t>
            </a:r>
            <a:br>
              <a:rPr lang="en-US" sz="3200" dirty="0" smtClean="0"/>
            </a:br>
            <a:endParaRPr lang="en-GB" sz="3200"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33400" y="0"/>
            <a:ext cx="8229600" cy="1143000"/>
          </a:xfrm>
        </p:spPr>
        <p:txBody>
          <a:bodyPr/>
          <a:lstStyle/>
          <a:p>
            <a:pPr algn="ctr"/>
            <a:r>
              <a:rPr lang="en-US" dirty="0" smtClean="0"/>
              <a:t>		</a:t>
            </a:r>
            <a:r>
              <a:rPr lang="en-US" sz="4000" dirty="0" smtClean="0">
                <a:solidFill>
                  <a:srgbClr val="00FFFF"/>
                </a:solidFill>
                <a:effectLst/>
              </a:rPr>
              <a:t>Nicotinic </a:t>
            </a:r>
            <a:r>
              <a:rPr lang="en-US" sz="4000" dirty="0">
                <a:solidFill>
                  <a:srgbClr val="00FFFF"/>
                </a:solidFill>
                <a:effectLst/>
              </a:rPr>
              <a:t>Receptors</a:t>
            </a:r>
            <a:endParaRPr lang="en-US" dirty="0">
              <a:solidFill>
                <a:srgbClr val="00FFFF"/>
              </a:solidFill>
              <a:effectLst/>
            </a:endParaRPr>
          </a:p>
        </p:txBody>
      </p:sp>
      <p:sp>
        <p:nvSpPr>
          <p:cNvPr id="11267" name="Rectangle 3"/>
          <p:cNvSpPr>
            <a:spLocks noGrp="1" noChangeArrowheads="1"/>
          </p:cNvSpPr>
          <p:nvPr>
            <p:ph idx="1"/>
          </p:nvPr>
        </p:nvSpPr>
        <p:spPr>
          <a:xfrm>
            <a:off x="-76200" y="1828800"/>
            <a:ext cx="9220200" cy="4389120"/>
          </a:xfrm>
        </p:spPr>
        <p:txBody>
          <a:bodyPr>
            <a:normAutofit fontScale="85000" lnSpcReduction="20000"/>
          </a:bodyPr>
          <a:lstStyle/>
          <a:p>
            <a:pPr marL="514350" lvl="1" indent="-514350" algn="l" rtl="0">
              <a:buClr>
                <a:schemeClr val="accent3"/>
              </a:buClr>
              <a:buSzPct val="95000"/>
              <a:buFont typeface="+mj-lt"/>
              <a:buAutoNum type="arabicPeriod"/>
            </a:pPr>
            <a:r>
              <a:rPr lang="en-US" dirty="0" smtClean="0"/>
              <a:t>           </a:t>
            </a:r>
            <a:r>
              <a:rPr lang="en-US" altLang="zh-CN" sz="2600" dirty="0" smtClean="0"/>
              <a:t>Stimulated by Nicotine,+</a:t>
            </a:r>
            <a:r>
              <a:rPr lang="en-US" sz="2800" dirty="0" smtClean="0"/>
              <a:t> on</a:t>
            </a:r>
            <a:r>
              <a:rPr lang="en-US" altLang="zh-CN" sz="2600" dirty="0" smtClean="0"/>
              <a:t> etc</a:t>
            </a:r>
            <a:r>
              <a:rPr lang="en-US" altLang="zh-CN" sz="3200" dirty="0" smtClean="0"/>
              <a:t>.</a:t>
            </a:r>
          </a:p>
          <a:p>
            <a:pPr marL="514350" indent="-514350" algn="l" rtl="0">
              <a:buFont typeface="+mj-lt"/>
              <a:buAutoNum type="arabicPeriod"/>
            </a:pPr>
            <a:endParaRPr lang="en-US" dirty="0"/>
          </a:p>
          <a:p>
            <a:pPr marL="907542" lvl="1" indent="-514350" algn="l" rtl="0">
              <a:buFont typeface="+mj-lt"/>
              <a:buAutoNum type="arabicPeriod"/>
            </a:pPr>
            <a:r>
              <a:rPr lang="en-US" dirty="0"/>
              <a:t>Motor end plates (somatic targets)</a:t>
            </a:r>
          </a:p>
          <a:p>
            <a:pPr marL="907542" lvl="1" indent="-514350" algn="l" rtl="0">
              <a:buFont typeface="+mj-lt"/>
              <a:buAutoNum type="arabicPeriod"/>
            </a:pPr>
            <a:endParaRPr lang="en-US" dirty="0" smtClean="0"/>
          </a:p>
          <a:p>
            <a:pPr marL="907542" lvl="1" indent="-514350" algn="l" rtl="0">
              <a:buFont typeface="+mj-lt"/>
              <a:buAutoNum type="arabicPeriod"/>
            </a:pPr>
            <a:r>
              <a:rPr lang="en-US" dirty="0" smtClean="0"/>
              <a:t>All </a:t>
            </a:r>
            <a:r>
              <a:rPr lang="en-US" dirty="0" err="1"/>
              <a:t>ganglionic</a:t>
            </a:r>
            <a:r>
              <a:rPr lang="en-US" dirty="0"/>
              <a:t> neurons of both sympathetic and parasympathetic divisions</a:t>
            </a:r>
          </a:p>
          <a:p>
            <a:pPr marL="907542" lvl="1" indent="-514350" algn="l" rtl="0">
              <a:buFont typeface="+mj-lt"/>
              <a:buAutoNum type="arabicPeriod"/>
            </a:pPr>
            <a:endParaRPr lang="en-US" dirty="0" smtClean="0"/>
          </a:p>
          <a:p>
            <a:pPr marL="907542" lvl="1" indent="-514350" algn="l" rtl="0">
              <a:buFont typeface="+mj-lt"/>
              <a:buAutoNum type="arabicPeriod"/>
            </a:pPr>
            <a:r>
              <a:rPr lang="en-US" dirty="0" smtClean="0"/>
              <a:t>The </a:t>
            </a:r>
            <a:r>
              <a:rPr lang="en-US" dirty="0"/>
              <a:t>hormone-producing cells of the adrenal medulla</a:t>
            </a:r>
          </a:p>
          <a:p>
            <a:pPr marL="514350" indent="-514350" algn="l" rtl="0">
              <a:buFont typeface="+mj-lt"/>
              <a:buAutoNum type="arabicPeriod"/>
            </a:pPr>
            <a:endParaRPr lang="en-US" dirty="0" smtClean="0"/>
          </a:p>
          <a:p>
            <a:pPr marL="514350" indent="-514350" algn="l" rtl="0">
              <a:buNone/>
            </a:pPr>
            <a:r>
              <a:rPr lang="en-US" dirty="0" smtClean="0"/>
              <a:t> </a:t>
            </a:r>
            <a:r>
              <a:rPr lang="en-US" dirty="0" smtClean="0">
                <a:solidFill>
                  <a:srgbClr val="00FFFF"/>
                </a:solidFill>
              </a:rPr>
              <a:t>NOTE;-</a:t>
            </a:r>
            <a:r>
              <a:rPr lang="en-US" dirty="0" smtClean="0"/>
              <a:t>   </a:t>
            </a:r>
            <a:r>
              <a:rPr lang="en-US" dirty="0" err="1"/>
              <a:t>ACh</a:t>
            </a:r>
            <a:r>
              <a:rPr lang="en-US" dirty="0"/>
              <a:t> binding to nicotinic receptors is always stimulatory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20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112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267">
                                            <p:txEl>
                                              <p:pRg st="2" end="2"/>
                                            </p:txEl>
                                          </p:spTgt>
                                        </p:tgtEl>
                                        <p:attrNameLst>
                                          <p:attrName>style.visibility</p:attrName>
                                        </p:attrNameLst>
                                      </p:cBhvr>
                                      <p:to>
                                        <p:strVal val="visible"/>
                                      </p:to>
                                    </p:set>
                                    <p:anim calcmode="lin" valueType="num">
                                      <p:cBhvr additive="base">
                                        <p:cTn id="13" dur="20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112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267">
                                            <p:txEl>
                                              <p:pRg st="4" end="4"/>
                                            </p:txEl>
                                          </p:spTgt>
                                        </p:tgtEl>
                                        <p:attrNameLst>
                                          <p:attrName>style.visibility</p:attrName>
                                        </p:attrNameLst>
                                      </p:cBhvr>
                                      <p:to>
                                        <p:strVal val="visible"/>
                                      </p:to>
                                    </p:set>
                                    <p:anim calcmode="lin" valueType="num">
                                      <p:cBhvr additive="base">
                                        <p:cTn id="19" dur="2000" fill="hold"/>
                                        <p:tgtEl>
                                          <p:spTgt spid="11267">
                                            <p:txEl>
                                              <p:pRg st="4" end="4"/>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1126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267">
                                            <p:txEl>
                                              <p:pRg st="6" end="6"/>
                                            </p:txEl>
                                          </p:spTgt>
                                        </p:tgtEl>
                                        <p:attrNameLst>
                                          <p:attrName>style.visibility</p:attrName>
                                        </p:attrNameLst>
                                      </p:cBhvr>
                                      <p:to>
                                        <p:strVal val="visible"/>
                                      </p:to>
                                    </p:set>
                                    <p:anim calcmode="lin" valueType="num">
                                      <p:cBhvr additive="base">
                                        <p:cTn id="25" dur="2000" fill="hold"/>
                                        <p:tgtEl>
                                          <p:spTgt spid="11267">
                                            <p:txEl>
                                              <p:pRg st="6" end="6"/>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1126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267">
                                            <p:txEl>
                                              <p:pRg st="8" end="8"/>
                                            </p:txEl>
                                          </p:spTgt>
                                        </p:tgtEl>
                                        <p:attrNameLst>
                                          <p:attrName>style.visibility</p:attrName>
                                        </p:attrNameLst>
                                      </p:cBhvr>
                                      <p:to>
                                        <p:strVal val="visible"/>
                                      </p:to>
                                    </p:set>
                                    <p:anim calcmode="lin" valueType="num">
                                      <p:cBhvr additive="base">
                                        <p:cTn id="31" dur="2000" fill="hold"/>
                                        <p:tgtEl>
                                          <p:spTgt spid="11267">
                                            <p:txEl>
                                              <p:pRg st="8" end="8"/>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1126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122" name="AutoShape 874"/>
          <p:cNvCxnSpPr>
            <a:cxnSpLocks noChangeShapeType="1"/>
          </p:cNvCxnSpPr>
          <p:nvPr/>
        </p:nvCxnSpPr>
        <p:spPr bwMode="auto">
          <a:xfrm flipV="1">
            <a:off x="533400" y="4038600"/>
            <a:ext cx="2262188" cy="11113"/>
          </a:xfrm>
          <a:prstGeom prst="straightConnector1">
            <a:avLst/>
          </a:prstGeom>
          <a:noFill/>
          <a:ln w="38100">
            <a:solidFill>
              <a:schemeClr val="tx1"/>
            </a:solidFill>
            <a:round/>
            <a:headEnd/>
            <a:tailEnd/>
          </a:ln>
        </p:spPr>
      </p:cxnSp>
      <p:cxnSp>
        <p:nvCxnSpPr>
          <p:cNvPr id="5123" name="AutoShape 875"/>
          <p:cNvCxnSpPr>
            <a:cxnSpLocks noChangeShapeType="1"/>
          </p:cNvCxnSpPr>
          <p:nvPr/>
        </p:nvCxnSpPr>
        <p:spPr bwMode="auto">
          <a:xfrm flipV="1">
            <a:off x="2719388" y="3198813"/>
            <a:ext cx="1447800" cy="838200"/>
          </a:xfrm>
          <a:prstGeom prst="curvedConnector3">
            <a:avLst>
              <a:gd name="adj1" fmla="val 59319"/>
            </a:avLst>
          </a:prstGeom>
          <a:noFill/>
          <a:ln w="38100">
            <a:solidFill>
              <a:schemeClr val="tx1"/>
            </a:solidFill>
            <a:round/>
            <a:headEnd/>
            <a:tailEnd/>
          </a:ln>
        </p:spPr>
      </p:cxnSp>
      <p:sp>
        <p:nvSpPr>
          <p:cNvPr id="5124" name="Arc 876"/>
          <p:cNvSpPr>
            <a:spLocks/>
          </p:cNvSpPr>
          <p:nvPr/>
        </p:nvSpPr>
        <p:spPr bwMode="auto">
          <a:xfrm>
            <a:off x="4075113" y="3200400"/>
            <a:ext cx="1617662" cy="2743200"/>
          </a:xfrm>
          <a:custGeom>
            <a:avLst/>
            <a:gdLst>
              <a:gd name="T0" fmla="*/ 93592236 w 21830"/>
              <a:gd name="T1" fmla="*/ 0 h 43200"/>
              <a:gd name="T2" fmla="*/ 0 w 21830"/>
              <a:gd name="T3" fmla="*/ 2147483647 h 43200"/>
              <a:gd name="T4" fmla="*/ 93592236 w 21830"/>
              <a:gd name="T5" fmla="*/ 2147483647 h 43200"/>
              <a:gd name="T6" fmla="*/ 0 60000 65536"/>
              <a:gd name="T7" fmla="*/ 0 60000 65536"/>
              <a:gd name="T8" fmla="*/ 0 60000 65536"/>
              <a:gd name="T9" fmla="*/ 0 w 21830"/>
              <a:gd name="T10" fmla="*/ 0 h 43200"/>
              <a:gd name="T11" fmla="*/ 21830 w 21830"/>
              <a:gd name="T12" fmla="*/ 43200 h 43200"/>
            </a:gdLst>
            <a:ahLst/>
            <a:cxnLst>
              <a:cxn ang="T6">
                <a:pos x="T0" y="T1"/>
              </a:cxn>
              <a:cxn ang="T7">
                <a:pos x="T2" y="T3"/>
              </a:cxn>
              <a:cxn ang="T8">
                <a:pos x="T4" y="T5"/>
              </a:cxn>
            </a:cxnLst>
            <a:rect l="T9" t="T10" r="T11" b="T12"/>
            <a:pathLst>
              <a:path w="21830" h="43200" fill="none" extrusionOk="0">
                <a:moveTo>
                  <a:pt x="229" y="0"/>
                </a:moveTo>
                <a:cubicBezTo>
                  <a:pt x="12159" y="0"/>
                  <a:pt x="21830" y="9670"/>
                  <a:pt x="21830" y="21600"/>
                </a:cubicBezTo>
                <a:cubicBezTo>
                  <a:pt x="21830" y="33529"/>
                  <a:pt x="12159" y="43200"/>
                  <a:pt x="230" y="43200"/>
                </a:cubicBezTo>
                <a:cubicBezTo>
                  <a:pt x="153" y="43200"/>
                  <a:pt x="76" y="43199"/>
                  <a:pt x="0" y="43198"/>
                </a:cubicBezTo>
              </a:path>
              <a:path w="21830" h="43200" stroke="0" extrusionOk="0">
                <a:moveTo>
                  <a:pt x="229" y="0"/>
                </a:moveTo>
                <a:cubicBezTo>
                  <a:pt x="12159" y="0"/>
                  <a:pt x="21830" y="9670"/>
                  <a:pt x="21830" y="21600"/>
                </a:cubicBezTo>
                <a:cubicBezTo>
                  <a:pt x="21830" y="33529"/>
                  <a:pt x="12159" y="43200"/>
                  <a:pt x="230" y="43200"/>
                </a:cubicBezTo>
                <a:cubicBezTo>
                  <a:pt x="153" y="43200"/>
                  <a:pt x="76" y="43199"/>
                  <a:pt x="0" y="43198"/>
                </a:cubicBezTo>
                <a:lnTo>
                  <a:pt x="230" y="21600"/>
                </a:lnTo>
                <a:close/>
              </a:path>
            </a:pathLst>
          </a:custGeom>
          <a:noFill/>
          <a:ln w="38100">
            <a:solidFill>
              <a:schemeClr val="tx1"/>
            </a:solidFill>
            <a:round/>
            <a:headEnd/>
            <a:tailEnd/>
          </a:ln>
        </p:spPr>
        <p:txBody>
          <a:bodyPr wrap="none" anchor="ctr"/>
          <a:lstStyle/>
          <a:p>
            <a:endParaRPr lang="en-US"/>
          </a:p>
        </p:txBody>
      </p:sp>
      <p:cxnSp>
        <p:nvCxnSpPr>
          <p:cNvPr id="5125" name="AutoShape 877"/>
          <p:cNvCxnSpPr>
            <a:cxnSpLocks noChangeShapeType="1"/>
          </p:cNvCxnSpPr>
          <p:nvPr/>
        </p:nvCxnSpPr>
        <p:spPr bwMode="auto">
          <a:xfrm flipV="1">
            <a:off x="533400" y="5111750"/>
            <a:ext cx="2185988" cy="4763"/>
          </a:xfrm>
          <a:prstGeom prst="straightConnector1">
            <a:avLst/>
          </a:prstGeom>
          <a:noFill/>
          <a:ln w="38100">
            <a:solidFill>
              <a:schemeClr val="tx1"/>
            </a:solidFill>
            <a:round/>
            <a:headEnd/>
            <a:tailEnd/>
          </a:ln>
        </p:spPr>
      </p:cxnSp>
      <p:cxnSp>
        <p:nvCxnSpPr>
          <p:cNvPr id="5126" name="AutoShape 878"/>
          <p:cNvCxnSpPr>
            <a:cxnSpLocks noChangeShapeType="1"/>
          </p:cNvCxnSpPr>
          <p:nvPr/>
        </p:nvCxnSpPr>
        <p:spPr bwMode="auto">
          <a:xfrm>
            <a:off x="2643188" y="5103813"/>
            <a:ext cx="1447800" cy="838200"/>
          </a:xfrm>
          <a:prstGeom prst="curvedConnector3">
            <a:avLst>
              <a:gd name="adj1" fmla="val 59319"/>
            </a:avLst>
          </a:prstGeom>
          <a:noFill/>
          <a:ln w="38100">
            <a:solidFill>
              <a:schemeClr val="tx1"/>
            </a:solidFill>
            <a:round/>
            <a:headEnd/>
            <a:tailEnd/>
          </a:ln>
        </p:spPr>
      </p:cxnSp>
      <p:sp>
        <p:nvSpPr>
          <p:cNvPr id="5127" name="Rectangle 879"/>
          <p:cNvSpPr>
            <a:spLocks noChangeArrowheads="1"/>
          </p:cNvSpPr>
          <p:nvPr/>
        </p:nvSpPr>
        <p:spPr bwMode="auto">
          <a:xfrm>
            <a:off x="1379538" y="3808413"/>
            <a:ext cx="914400" cy="533400"/>
          </a:xfrm>
          <a:prstGeom prst="rect">
            <a:avLst/>
          </a:prstGeom>
          <a:solidFill>
            <a:srgbClr val="00005A"/>
          </a:solidFill>
          <a:ln w="38100">
            <a:noFill/>
            <a:miter lim="800000"/>
            <a:headEnd/>
            <a:tailEnd/>
          </a:ln>
        </p:spPr>
        <p:txBody>
          <a:bodyPr wrap="none" anchor="ctr"/>
          <a:lstStyle/>
          <a:p>
            <a:endParaRPr lang="en-US"/>
          </a:p>
        </p:txBody>
      </p:sp>
      <p:sp>
        <p:nvSpPr>
          <p:cNvPr id="5128" name="Arc 880"/>
          <p:cNvSpPr>
            <a:spLocks/>
          </p:cNvSpPr>
          <p:nvPr/>
        </p:nvSpPr>
        <p:spPr bwMode="auto">
          <a:xfrm flipV="1">
            <a:off x="1287463" y="3505200"/>
            <a:ext cx="533400" cy="533400"/>
          </a:xfrm>
          <a:custGeom>
            <a:avLst/>
            <a:gdLst>
              <a:gd name="T0" fmla="*/ 0 w 21600"/>
              <a:gd name="T1" fmla="*/ 0 h 21600"/>
              <a:gd name="T2" fmla="*/ 325275598 w 21600"/>
              <a:gd name="T3" fmla="*/ 325275598 h 21600"/>
              <a:gd name="T4" fmla="*/ 0 w 21600"/>
              <a:gd name="T5" fmla="*/ 32527559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rot="10800000" wrap="none" anchor="ctr"/>
          <a:lstStyle/>
          <a:p>
            <a:endParaRPr lang="en-US"/>
          </a:p>
        </p:txBody>
      </p:sp>
      <p:sp>
        <p:nvSpPr>
          <p:cNvPr id="5129" name="Arc 881"/>
          <p:cNvSpPr>
            <a:spLocks/>
          </p:cNvSpPr>
          <p:nvPr/>
        </p:nvSpPr>
        <p:spPr bwMode="auto">
          <a:xfrm flipH="1">
            <a:off x="1828800" y="4038600"/>
            <a:ext cx="533400" cy="533400"/>
          </a:xfrm>
          <a:custGeom>
            <a:avLst/>
            <a:gdLst>
              <a:gd name="T0" fmla="*/ 0 w 21600"/>
              <a:gd name="T1" fmla="*/ 0 h 21600"/>
              <a:gd name="T2" fmla="*/ 325275598 w 21600"/>
              <a:gd name="T3" fmla="*/ 325275598 h 21600"/>
              <a:gd name="T4" fmla="*/ 0 w 21600"/>
              <a:gd name="T5" fmla="*/ 32527559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endParaRPr lang="en-US"/>
          </a:p>
        </p:txBody>
      </p:sp>
      <p:sp>
        <p:nvSpPr>
          <p:cNvPr id="5130" name="Line 882"/>
          <p:cNvSpPr>
            <a:spLocks noChangeShapeType="1"/>
          </p:cNvSpPr>
          <p:nvPr/>
        </p:nvSpPr>
        <p:spPr bwMode="auto">
          <a:xfrm>
            <a:off x="1828800" y="3503613"/>
            <a:ext cx="0" cy="1066800"/>
          </a:xfrm>
          <a:prstGeom prst="line">
            <a:avLst/>
          </a:prstGeom>
          <a:noFill/>
          <a:ln w="38100">
            <a:solidFill>
              <a:schemeClr val="tx1"/>
            </a:solidFill>
            <a:round/>
            <a:headEnd/>
            <a:tailEnd/>
          </a:ln>
        </p:spPr>
        <p:txBody>
          <a:bodyPr wrap="none" anchor="ctr"/>
          <a:lstStyle/>
          <a:p>
            <a:endParaRPr lang="en-US"/>
          </a:p>
        </p:txBody>
      </p:sp>
      <p:sp>
        <p:nvSpPr>
          <p:cNvPr id="5131" name="AutoShape 883"/>
          <p:cNvSpPr>
            <a:spLocks noChangeArrowheads="1"/>
          </p:cNvSpPr>
          <p:nvPr/>
        </p:nvSpPr>
        <p:spPr bwMode="auto">
          <a:xfrm>
            <a:off x="204788" y="4495800"/>
            <a:ext cx="1828800" cy="533400"/>
          </a:xfrm>
          <a:prstGeom prst="rightArrow">
            <a:avLst>
              <a:gd name="adj1" fmla="val 50000"/>
              <a:gd name="adj2" fmla="val 85714"/>
            </a:avLst>
          </a:prstGeom>
          <a:solidFill>
            <a:schemeClr val="accent1"/>
          </a:solidFill>
          <a:ln w="9525">
            <a:solidFill>
              <a:schemeClr val="tx1"/>
            </a:solidFill>
            <a:miter lim="800000"/>
            <a:headEnd/>
            <a:tailEnd/>
          </a:ln>
        </p:spPr>
        <p:txBody>
          <a:bodyPr wrap="none" anchor="ctr"/>
          <a:lstStyle/>
          <a:p>
            <a:endParaRPr lang="en-US"/>
          </a:p>
        </p:txBody>
      </p:sp>
      <p:sp>
        <p:nvSpPr>
          <p:cNvPr id="5132" name="Text Box 884"/>
          <p:cNvSpPr txBox="1">
            <a:spLocks noChangeArrowheads="1"/>
          </p:cNvSpPr>
          <p:nvPr/>
        </p:nvSpPr>
        <p:spPr bwMode="auto">
          <a:xfrm>
            <a:off x="152400" y="4584700"/>
            <a:ext cx="2514600" cy="336550"/>
          </a:xfrm>
          <a:prstGeom prst="rect">
            <a:avLst/>
          </a:prstGeom>
          <a:noFill/>
          <a:ln w="9525">
            <a:noFill/>
            <a:miter lim="800000"/>
            <a:headEnd/>
            <a:tailEnd/>
          </a:ln>
        </p:spPr>
        <p:txBody>
          <a:bodyPr>
            <a:spAutoFit/>
          </a:bodyPr>
          <a:lstStyle/>
          <a:p>
            <a:pPr eaLnBrk="0" hangingPunct="0">
              <a:spcBef>
                <a:spcPct val="50000"/>
              </a:spcBef>
            </a:pPr>
            <a:r>
              <a:rPr lang="en-US" sz="1600" b="1"/>
              <a:t>Action Potential</a:t>
            </a:r>
          </a:p>
        </p:txBody>
      </p:sp>
      <p:sp>
        <p:nvSpPr>
          <p:cNvPr id="5133" name="Oval 885"/>
          <p:cNvSpPr>
            <a:spLocks noChangeArrowheads="1"/>
          </p:cNvSpPr>
          <p:nvPr/>
        </p:nvSpPr>
        <p:spPr bwMode="auto">
          <a:xfrm>
            <a:off x="4548188" y="4418013"/>
            <a:ext cx="228600" cy="228600"/>
          </a:xfrm>
          <a:prstGeom prst="ellipse">
            <a:avLst/>
          </a:prstGeom>
          <a:solidFill>
            <a:srgbClr val="FFFF66"/>
          </a:solidFill>
          <a:ln w="9525">
            <a:solidFill>
              <a:schemeClr val="tx1"/>
            </a:solidFill>
            <a:round/>
            <a:headEnd/>
            <a:tailEnd/>
          </a:ln>
        </p:spPr>
        <p:txBody>
          <a:bodyPr wrap="none" anchor="ctr"/>
          <a:lstStyle/>
          <a:p>
            <a:endParaRPr lang="en-US"/>
          </a:p>
        </p:txBody>
      </p:sp>
      <p:sp>
        <p:nvSpPr>
          <p:cNvPr id="5134" name="Oval 886"/>
          <p:cNvSpPr>
            <a:spLocks noChangeArrowheads="1"/>
          </p:cNvSpPr>
          <p:nvPr/>
        </p:nvSpPr>
        <p:spPr bwMode="auto">
          <a:xfrm>
            <a:off x="5081588" y="4875213"/>
            <a:ext cx="228600" cy="228600"/>
          </a:xfrm>
          <a:prstGeom prst="ellipse">
            <a:avLst/>
          </a:prstGeom>
          <a:solidFill>
            <a:srgbClr val="FFFF66"/>
          </a:solidFill>
          <a:ln w="9525">
            <a:solidFill>
              <a:schemeClr val="tx1"/>
            </a:solidFill>
            <a:round/>
            <a:headEnd/>
            <a:tailEnd/>
          </a:ln>
        </p:spPr>
        <p:txBody>
          <a:bodyPr wrap="none" anchor="ctr"/>
          <a:lstStyle/>
          <a:p>
            <a:endParaRPr lang="en-US"/>
          </a:p>
        </p:txBody>
      </p:sp>
      <p:sp>
        <p:nvSpPr>
          <p:cNvPr id="5135" name="Oval 887"/>
          <p:cNvSpPr>
            <a:spLocks noChangeArrowheads="1"/>
          </p:cNvSpPr>
          <p:nvPr/>
        </p:nvSpPr>
        <p:spPr bwMode="auto">
          <a:xfrm>
            <a:off x="4852988" y="4341813"/>
            <a:ext cx="228600" cy="228600"/>
          </a:xfrm>
          <a:prstGeom prst="ellipse">
            <a:avLst/>
          </a:prstGeom>
          <a:solidFill>
            <a:srgbClr val="FFFF66"/>
          </a:solidFill>
          <a:ln w="9525">
            <a:solidFill>
              <a:schemeClr val="tx1"/>
            </a:solidFill>
            <a:round/>
            <a:headEnd/>
            <a:tailEnd/>
          </a:ln>
        </p:spPr>
        <p:txBody>
          <a:bodyPr wrap="none" anchor="ctr"/>
          <a:lstStyle/>
          <a:p>
            <a:endParaRPr lang="en-US"/>
          </a:p>
        </p:txBody>
      </p:sp>
      <p:sp>
        <p:nvSpPr>
          <p:cNvPr id="5136" name="Oval 888"/>
          <p:cNvSpPr>
            <a:spLocks noChangeArrowheads="1"/>
          </p:cNvSpPr>
          <p:nvPr/>
        </p:nvSpPr>
        <p:spPr bwMode="auto">
          <a:xfrm>
            <a:off x="4776788" y="4570413"/>
            <a:ext cx="228600" cy="228600"/>
          </a:xfrm>
          <a:prstGeom prst="ellipse">
            <a:avLst/>
          </a:prstGeom>
          <a:solidFill>
            <a:srgbClr val="FFFF66"/>
          </a:solidFill>
          <a:ln w="9525">
            <a:solidFill>
              <a:schemeClr val="tx1"/>
            </a:solidFill>
            <a:round/>
            <a:headEnd/>
            <a:tailEnd/>
          </a:ln>
        </p:spPr>
        <p:txBody>
          <a:bodyPr wrap="none" anchor="ctr"/>
          <a:lstStyle/>
          <a:p>
            <a:endParaRPr lang="en-US"/>
          </a:p>
        </p:txBody>
      </p:sp>
      <p:sp>
        <p:nvSpPr>
          <p:cNvPr id="5137" name="Oval 889"/>
          <p:cNvSpPr>
            <a:spLocks noChangeArrowheads="1"/>
          </p:cNvSpPr>
          <p:nvPr/>
        </p:nvSpPr>
        <p:spPr bwMode="auto">
          <a:xfrm>
            <a:off x="5005388" y="5103813"/>
            <a:ext cx="228600" cy="228600"/>
          </a:xfrm>
          <a:prstGeom prst="ellipse">
            <a:avLst/>
          </a:prstGeom>
          <a:solidFill>
            <a:srgbClr val="FFFF66"/>
          </a:solidFill>
          <a:ln w="9525">
            <a:solidFill>
              <a:schemeClr val="tx1"/>
            </a:solidFill>
            <a:round/>
            <a:headEnd/>
            <a:tailEnd/>
          </a:ln>
        </p:spPr>
        <p:txBody>
          <a:bodyPr wrap="none" anchor="ctr"/>
          <a:lstStyle/>
          <a:p>
            <a:endParaRPr lang="en-US"/>
          </a:p>
        </p:txBody>
      </p:sp>
      <p:sp>
        <p:nvSpPr>
          <p:cNvPr id="5138" name="Oval 890"/>
          <p:cNvSpPr>
            <a:spLocks noChangeArrowheads="1"/>
          </p:cNvSpPr>
          <p:nvPr/>
        </p:nvSpPr>
        <p:spPr bwMode="auto">
          <a:xfrm>
            <a:off x="5233988" y="4418013"/>
            <a:ext cx="228600" cy="228600"/>
          </a:xfrm>
          <a:prstGeom prst="ellipse">
            <a:avLst/>
          </a:prstGeom>
          <a:solidFill>
            <a:srgbClr val="FFFF66"/>
          </a:solidFill>
          <a:ln w="9525">
            <a:solidFill>
              <a:schemeClr val="tx1"/>
            </a:solidFill>
            <a:round/>
            <a:headEnd/>
            <a:tailEnd/>
          </a:ln>
        </p:spPr>
        <p:txBody>
          <a:bodyPr wrap="none" anchor="ctr"/>
          <a:lstStyle/>
          <a:p>
            <a:endParaRPr lang="en-US"/>
          </a:p>
        </p:txBody>
      </p:sp>
      <p:sp>
        <p:nvSpPr>
          <p:cNvPr id="5139" name="Text Box 891"/>
          <p:cNvSpPr txBox="1">
            <a:spLocks noChangeArrowheads="1"/>
          </p:cNvSpPr>
          <p:nvPr/>
        </p:nvSpPr>
        <p:spPr bwMode="auto">
          <a:xfrm>
            <a:off x="2362200" y="2982913"/>
            <a:ext cx="838200" cy="457200"/>
          </a:xfrm>
          <a:prstGeom prst="rect">
            <a:avLst/>
          </a:prstGeom>
          <a:noFill/>
          <a:ln w="9525">
            <a:noFill/>
            <a:miter lim="800000"/>
            <a:headEnd/>
            <a:tailEnd/>
          </a:ln>
        </p:spPr>
        <p:txBody>
          <a:bodyPr>
            <a:spAutoFit/>
          </a:bodyPr>
          <a:lstStyle/>
          <a:p>
            <a:pPr eaLnBrk="0" hangingPunct="0">
              <a:spcBef>
                <a:spcPct val="50000"/>
              </a:spcBef>
            </a:pPr>
            <a:r>
              <a:rPr lang="en-US" sz="2400"/>
              <a:t>Na</a:t>
            </a:r>
            <a:r>
              <a:rPr lang="en-US" sz="2400" baseline="30000"/>
              <a:t>+</a:t>
            </a:r>
            <a:endParaRPr lang="en-US" sz="2400"/>
          </a:p>
        </p:txBody>
      </p:sp>
      <p:sp>
        <p:nvSpPr>
          <p:cNvPr id="5140" name="Text Box 892"/>
          <p:cNvSpPr txBox="1">
            <a:spLocks noChangeArrowheads="1"/>
          </p:cNvSpPr>
          <p:nvPr/>
        </p:nvSpPr>
        <p:spPr bwMode="auto">
          <a:xfrm rot="1279338">
            <a:off x="4876800" y="2449513"/>
            <a:ext cx="914400" cy="457200"/>
          </a:xfrm>
          <a:prstGeom prst="rect">
            <a:avLst/>
          </a:prstGeom>
          <a:noFill/>
          <a:ln w="9525">
            <a:noFill/>
            <a:miter lim="800000"/>
            <a:headEnd/>
            <a:tailEnd/>
          </a:ln>
        </p:spPr>
        <p:txBody>
          <a:bodyPr>
            <a:spAutoFit/>
          </a:bodyPr>
          <a:lstStyle/>
          <a:p>
            <a:pPr eaLnBrk="0" hangingPunct="0">
              <a:spcBef>
                <a:spcPct val="50000"/>
              </a:spcBef>
            </a:pPr>
            <a:r>
              <a:rPr lang="en-US" sz="2400"/>
              <a:t>Ca</a:t>
            </a:r>
            <a:r>
              <a:rPr lang="en-US" sz="2400" baseline="30000"/>
              <a:t>2+</a:t>
            </a:r>
            <a:endParaRPr lang="en-US" sz="2400"/>
          </a:p>
        </p:txBody>
      </p:sp>
      <p:sp>
        <p:nvSpPr>
          <p:cNvPr id="5141" name="Oval 893"/>
          <p:cNvSpPr>
            <a:spLocks noChangeArrowheads="1"/>
          </p:cNvSpPr>
          <p:nvPr/>
        </p:nvSpPr>
        <p:spPr bwMode="auto">
          <a:xfrm>
            <a:off x="4167188" y="4799013"/>
            <a:ext cx="228600" cy="228600"/>
          </a:xfrm>
          <a:prstGeom prst="ellipse">
            <a:avLst/>
          </a:prstGeom>
          <a:solidFill>
            <a:srgbClr val="FFFF66"/>
          </a:solidFill>
          <a:ln w="9525">
            <a:solidFill>
              <a:schemeClr val="tx1"/>
            </a:solidFill>
            <a:round/>
            <a:headEnd/>
            <a:tailEnd/>
          </a:ln>
        </p:spPr>
        <p:txBody>
          <a:bodyPr wrap="none" anchor="ctr"/>
          <a:lstStyle/>
          <a:p>
            <a:endParaRPr lang="en-US"/>
          </a:p>
        </p:txBody>
      </p:sp>
      <p:sp>
        <p:nvSpPr>
          <p:cNvPr id="5142" name="Oval 894"/>
          <p:cNvSpPr>
            <a:spLocks noChangeArrowheads="1"/>
          </p:cNvSpPr>
          <p:nvPr/>
        </p:nvSpPr>
        <p:spPr bwMode="auto">
          <a:xfrm>
            <a:off x="4776788" y="5180013"/>
            <a:ext cx="228600" cy="228600"/>
          </a:xfrm>
          <a:prstGeom prst="ellipse">
            <a:avLst/>
          </a:prstGeom>
          <a:solidFill>
            <a:srgbClr val="FFFF66"/>
          </a:solidFill>
          <a:ln w="9525">
            <a:solidFill>
              <a:schemeClr val="tx1"/>
            </a:solidFill>
            <a:round/>
            <a:headEnd/>
            <a:tailEnd/>
          </a:ln>
        </p:spPr>
        <p:txBody>
          <a:bodyPr wrap="none" anchor="ctr"/>
          <a:lstStyle/>
          <a:p>
            <a:endParaRPr lang="en-US"/>
          </a:p>
        </p:txBody>
      </p:sp>
      <p:sp>
        <p:nvSpPr>
          <p:cNvPr id="5143" name="Oval 895"/>
          <p:cNvSpPr>
            <a:spLocks noChangeArrowheads="1"/>
          </p:cNvSpPr>
          <p:nvPr/>
        </p:nvSpPr>
        <p:spPr bwMode="auto">
          <a:xfrm>
            <a:off x="4471988" y="4722813"/>
            <a:ext cx="228600" cy="228600"/>
          </a:xfrm>
          <a:prstGeom prst="ellipse">
            <a:avLst/>
          </a:prstGeom>
          <a:solidFill>
            <a:srgbClr val="FFFF66"/>
          </a:solidFill>
          <a:ln w="9525">
            <a:solidFill>
              <a:schemeClr val="tx1"/>
            </a:solidFill>
            <a:round/>
            <a:headEnd/>
            <a:tailEnd/>
          </a:ln>
        </p:spPr>
        <p:txBody>
          <a:bodyPr wrap="none" anchor="ctr"/>
          <a:lstStyle/>
          <a:p>
            <a:endParaRPr lang="en-US"/>
          </a:p>
        </p:txBody>
      </p:sp>
      <p:sp>
        <p:nvSpPr>
          <p:cNvPr id="5144" name="Oval 896"/>
          <p:cNvSpPr>
            <a:spLocks noChangeArrowheads="1"/>
          </p:cNvSpPr>
          <p:nvPr/>
        </p:nvSpPr>
        <p:spPr bwMode="auto">
          <a:xfrm>
            <a:off x="4395788" y="4951413"/>
            <a:ext cx="228600" cy="228600"/>
          </a:xfrm>
          <a:prstGeom prst="ellipse">
            <a:avLst/>
          </a:prstGeom>
          <a:solidFill>
            <a:srgbClr val="FFFF66"/>
          </a:solidFill>
          <a:ln w="9525">
            <a:solidFill>
              <a:schemeClr val="tx1"/>
            </a:solidFill>
            <a:round/>
            <a:headEnd/>
            <a:tailEnd/>
          </a:ln>
        </p:spPr>
        <p:txBody>
          <a:bodyPr wrap="none" anchor="ctr"/>
          <a:lstStyle/>
          <a:p>
            <a:endParaRPr lang="en-US"/>
          </a:p>
        </p:txBody>
      </p:sp>
      <p:sp>
        <p:nvSpPr>
          <p:cNvPr id="5145" name="Oval 897"/>
          <p:cNvSpPr>
            <a:spLocks noChangeArrowheads="1"/>
          </p:cNvSpPr>
          <p:nvPr/>
        </p:nvSpPr>
        <p:spPr bwMode="auto">
          <a:xfrm>
            <a:off x="4700588" y="5408613"/>
            <a:ext cx="228600" cy="228600"/>
          </a:xfrm>
          <a:prstGeom prst="ellipse">
            <a:avLst/>
          </a:prstGeom>
          <a:solidFill>
            <a:srgbClr val="FFFF66"/>
          </a:solidFill>
          <a:ln w="9525">
            <a:solidFill>
              <a:schemeClr val="tx1"/>
            </a:solidFill>
            <a:round/>
            <a:headEnd/>
            <a:tailEnd/>
          </a:ln>
        </p:spPr>
        <p:txBody>
          <a:bodyPr wrap="none" anchor="ctr"/>
          <a:lstStyle/>
          <a:p>
            <a:endParaRPr lang="en-US"/>
          </a:p>
        </p:txBody>
      </p:sp>
      <p:sp>
        <p:nvSpPr>
          <p:cNvPr id="5146" name="Oval 898"/>
          <p:cNvSpPr>
            <a:spLocks noChangeArrowheads="1"/>
          </p:cNvSpPr>
          <p:nvPr/>
        </p:nvSpPr>
        <p:spPr bwMode="auto">
          <a:xfrm>
            <a:off x="4700588" y="4799013"/>
            <a:ext cx="228600" cy="228600"/>
          </a:xfrm>
          <a:prstGeom prst="ellipse">
            <a:avLst/>
          </a:prstGeom>
          <a:solidFill>
            <a:srgbClr val="FFFF66"/>
          </a:solidFill>
          <a:ln w="9525">
            <a:solidFill>
              <a:schemeClr val="tx1"/>
            </a:solidFill>
            <a:round/>
            <a:headEnd/>
            <a:tailEnd/>
          </a:ln>
        </p:spPr>
        <p:txBody>
          <a:bodyPr wrap="none" anchor="ctr"/>
          <a:lstStyle/>
          <a:p>
            <a:endParaRPr lang="en-US"/>
          </a:p>
        </p:txBody>
      </p:sp>
      <p:sp>
        <p:nvSpPr>
          <p:cNvPr id="5147" name="AutoShape 899"/>
          <p:cNvSpPr>
            <a:spLocks noChangeArrowheads="1"/>
          </p:cNvSpPr>
          <p:nvPr/>
        </p:nvSpPr>
        <p:spPr bwMode="auto">
          <a:xfrm rot="-5400000">
            <a:off x="6591300" y="3706813"/>
            <a:ext cx="2933700" cy="1485900"/>
          </a:xfrm>
          <a:prstGeom prst="flowChartManualOperation">
            <a:avLst/>
          </a:prstGeom>
          <a:noFill/>
          <a:ln w="38100">
            <a:solidFill>
              <a:schemeClr val="tx1"/>
            </a:solidFill>
            <a:miter lim="800000"/>
            <a:headEnd/>
            <a:tailEnd/>
          </a:ln>
        </p:spPr>
        <p:txBody>
          <a:bodyPr wrap="none" anchor="ctr"/>
          <a:lstStyle/>
          <a:p>
            <a:endParaRPr lang="en-US"/>
          </a:p>
        </p:txBody>
      </p:sp>
      <p:sp>
        <p:nvSpPr>
          <p:cNvPr id="5148" name="Rectangle 900"/>
          <p:cNvSpPr>
            <a:spLocks noChangeArrowheads="1"/>
          </p:cNvSpPr>
          <p:nvPr/>
        </p:nvSpPr>
        <p:spPr bwMode="auto">
          <a:xfrm>
            <a:off x="8715375" y="3602038"/>
            <a:ext cx="146050" cy="1676400"/>
          </a:xfrm>
          <a:prstGeom prst="rect">
            <a:avLst/>
          </a:prstGeom>
          <a:solidFill>
            <a:schemeClr val="bg2"/>
          </a:solidFill>
          <a:ln w="9525">
            <a:noFill/>
            <a:miter lim="800000"/>
            <a:headEnd/>
            <a:tailEnd/>
          </a:ln>
        </p:spPr>
        <p:txBody>
          <a:bodyPr wrap="none" anchor="ctr"/>
          <a:lstStyle/>
          <a:p>
            <a:endParaRPr lang="en-US"/>
          </a:p>
        </p:txBody>
      </p:sp>
      <p:sp>
        <p:nvSpPr>
          <p:cNvPr id="5149" name="Line 901"/>
          <p:cNvSpPr>
            <a:spLocks noChangeShapeType="1"/>
          </p:cNvSpPr>
          <p:nvPr/>
        </p:nvSpPr>
        <p:spPr bwMode="auto">
          <a:xfrm>
            <a:off x="2667000" y="3973513"/>
            <a:ext cx="0" cy="838200"/>
          </a:xfrm>
          <a:prstGeom prst="line">
            <a:avLst/>
          </a:prstGeom>
          <a:noFill/>
          <a:ln w="38100">
            <a:solidFill>
              <a:schemeClr val="tx1"/>
            </a:solidFill>
            <a:round/>
            <a:headEnd/>
            <a:tailEnd type="triangle" w="sm" len="lg"/>
          </a:ln>
        </p:spPr>
        <p:txBody>
          <a:bodyPr wrap="none" anchor="ctr"/>
          <a:lstStyle/>
          <a:p>
            <a:endParaRPr lang="en-US"/>
          </a:p>
        </p:txBody>
      </p:sp>
      <p:grpSp>
        <p:nvGrpSpPr>
          <p:cNvPr id="2" name="Group 902"/>
          <p:cNvGrpSpPr>
            <a:grpSpLocks/>
          </p:cNvGrpSpPr>
          <p:nvPr/>
        </p:nvGrpSpPr>
        <p:grpSpPr bwMode="auto">
          <a:xfrm rot="34991">
            <a:off x="2438400" y="3744913"/>
            <a:ext cx="457200" cy="609600"/>
            <a:chOff x="2016" y="3120"/>
            <a:chExt cx="432" cy="528"/>
          </a:xfrm>
        </p:grpSpPr>
        <p:sp>
          <p:nvSpPr>
            <p:cNvPr id="5191" name="AutoShape 903"/>
            <p:cNvSpPr>
              <a:spLocks noChangeArrowheads="1"/>
            </p:cNvSpPr>
            <p:nvPr/>
          </p:nvSpPr>
          <p:spPr bwMode="auto">
            <a:xfrm>
              <a:off x="2016" y="3120"/>
              <a:ext cx="432" cy="528"/>
            </a:xfrm>
            <a:prstGeom prst="can">
              <a:avLst>
                <a:gd name="adj" fmla="val 45369"/>
              </a:avLst>
            </a:prstGeom>
            <a:gradFill rotWithShape="0">
              <a:gsLst>
                <a:gs pos="0">
                  <a:srgbClr val="005E2F"/>
                </a:gs>
                <a:gs pos="50000">
                  <a:srgbClr val="00CC66"/>
                </a:gs>
                <a:gs pos="100000">
                  <a:srgbClr val="005E2F"/>
                </a:gs>
              </a:gsLst>
              <a:lin ang="0" scaled="1"/>
            </a:gradFill>
            <a:ln w="9525">
              <a:solidFill>
                <a:schemeClr val="tx1"/>
              </a:solidFill>
              <a:round/>
              <a:headEnd/>
              <a:tailEnd/>
            </a:ln>
          </p:spPr>
          <p:txBody>
            <a:bodyPr wrap="none" anchor="ctr"/>
            <a:lstStyle/>
            <a:p>
              <a:endParaRPr lang="en-US"/>
            </a:p>
          </p:txBody>
        </p:sp>
        <p:sp>
          <p:nvSpPr>
            <p:cNvPr id="5192" name="Oval 904"/>
            <p:cNvSpPr>
              <a:spLocks noChangeArrowheads="1"/>
            </p:cNvSpPr>
            <p:nvPr/>
          </p:nvSpPr>
          <p:spPr bwMode="auto">
            <a:xfrm>
              <a:off x="2112" y="3168"/>
              <a:ext cx="240" cy="96"/>
            </a:xfrm>
            <a:prstGeom prst="ellipse">
              <a:avLst/>
            </a:prstGeom>
            <a:gradFill rotWithShape="0">
              <a:gsLst>
                <a:gs pos="0">
                  <a:srgbClr val="005E2F"/>
                </a:gs>
                <a:gs pos="50000">
                  <a:srgbClr val="00CC66"/>
                </a:gs>
                <a:gs pos="100000">
                  <a:srgbClr val="005E2F"/>
                </a:gs>
              </a:gsLst>
              <a:lin ang="0" scaled="1"/>
            </a:gradFill>
            <a:ln w="9525">
              <a:solidFill>
                <a:schemeClr val="tx1"/>
              </a:solidFill>
              <a:round/>
              <a:headEnd/>
              <a:tailEnd/>
            </a:ln>
          </p:spPr>
          <p:txBody>
            <a:bodyPr wrap="none" anchor="ctr"/>
            <a:lstStyle/>
            <a:p>
              <a:endParaRPr lang="en-US"/>
            </a:p>
          </p:txBody>
        </p:sp>
      </p:grpSp>
      <p:sp>
        <p:nvSpPr>
          <p:cNvPr id="5151" name="Line 905"/>
          <p:cNvSpPr>
            <a:spLocks noChangeShapeType="1"/>
          </p:cNvSpPr>
          <p:nvPr/>
        </p:nvSpPr>
        <p:spPr bwMode="auto">
          <a:xfrm>
            <a:off x="2667000" y="3449638"/>
            <a:ext cx="0" cy="457200"/>
          </a:xfrm>
          <a:prstGeom prst="line">
            <a:avLst/>
          </a:prstGeom>
          <a:noFill/>
          <a:ln w="38100">
            <a:solidFill>
              <a:schemeClr val="tx1"/>
            </a:solidFill>
            <a:round/>
            <a:headEnd/>
            <a:tailEnd/>
          </a:ln>
        </p:spPr>
        <p:txBody>
          <a:bodyPr wrap="none" anchor="ctr"/>
          <a:lstStyle/>
          <a:p>
            <a:endParaRPr lang="en-US"/>
          </a:p>
        </p:txBody>
      </p:sp>
      <p:sp>
        <p:nvSpPr>
          <p:cNvPr id="5152" name="Line 906"/>
          <p:cNvSpPr>
            <a:spLocks noChangeShapeType="1"/>
          </p:cNvSpPr>
          <p:nvPr/>
        </p:nvSpPr>
        <p:spPr bwMode="auto">
          <a:xfrm rot="1355709">
            <a:off x="4699000" y="3257550"/>
            <a:ext cx="0" cy="838200"/>
          </a:xfrm>
          <a:prstGeom prst="line">
            <a:avLst/>
          </a:prstGeom>
          <a:noFill/>
          <a:ln w="38100">
            <a:solidFill>
              <a:schemeClr val="tx1"/>
            </a:solidFill>
            <a:round/>
            <a:headEnd/>
            <a:tailEnd type="triangle" w="sm" len="lg"/>
          </a:ln>
        </p:spPr>
        <p:txBody>
          <a:bodyPr wrap="none" anchor="ctr"/>
          <a:lstStyle/>
          <a:p>
            <a:endParaRPr lang="en-US"/>
          </a:p>
        </p:txBody>
      </p:sp>
      <p:grpSp>
        <p:nvGrpSpPr>
          <p:cNvPr id="3" name="Group 907"/>
          <p:cNvGrpSpPr>
            <a:grpSpLocks/>
          </p:cNvGrpSpPr>
          <p:nvPr/>
        </p:nvGrpSpPr>
        <p:grpSpPr bwMode="auto">
          <a:xfrm rot="1390701">
            <a:off x="4602163" y="3054350"/>
            <a:ext cx="457200" cy="609600"/>
            <a:chOff x="2016" y="3120"/>
            <a:chExt cx="432" cy="528"/>
          </a:xfrm>
        </p:grpSpPr>
        <p:sp>
          <p:nvSpPr>
            <p:cNvPr id="5189" name="AutoShape 908"/>
            <p:cNvSpPr>
              <a:spLocks noChangeArrowheads="1"/>
            </p:cNvSpPr>
            <p:nvPr/>
          </p:nvSpPr>
          <p:spPr bwMode="auto">
            <a:xfrm>
              <a:off x="2016" y="3120"/>
              <a:ext cx="432" cy="528"/>
            </a:xfrm>
            <a:prstGeom prst="can">
              <a:avLst>
                <a:gd name="adj" fmla="val 45369"/>
              </a:avLst>
            </a:prstGeom>
            <a:gradFill rotWithShape="0">
              <a:gsLst>
                <a:gs pos="0">
                  <a:srgbClr val="FF0000"/>
                </a:gs>
                <a:gs pos="50000">
                  <a:srgbClr val="760000"/>
                </a:gs>
                <a:gs pos="100000">
                  <a:srgbClr val="FF0000"/>
                </a:gs>
              </a:gsLst>
              <a:lin ang="2700000" scaled="1"/>
            </a:gradFill>
            <a:ln w="9525">
              <a:solidFill>
                <a:schemeClr val="tx1"/>
              </a:solidFill>
              <a:round/>
              <a:headEnd/>
              <a:tailEnd/>
            </a:ln>
          </p:spPr>
          <p:txBody>
            <a:bodyPr wrap="none" anchor="ctr"/>
            <a:lstStyle/>
            <a:p>
              <a:endParaRPr lang="en-US"/>
            </a:p>
          </p:txBody>
        </p:sp>
        <p:sp>
          <p:nvSpPr>
            <p:cNvPr id="5190" name="Oval 909"/>
            <p:cNvSpPr>
              <a:spLocks noChangeArrowheads="1"/>
            </p:cNvSpPr>
            <p:nvPr/>
          </p:nvSpPr>
          <p:spPr bwMode="auto">
            <a:xfrm>
              <a:off x="2112" y="3168"/>
              <a:ext cx="240" cy="96"/>
            </a:xfrm>
            <a:prstGeom prst="ellipse">
              <a:avLst/>
            </a:prstGeom>
            <a:gradFill rotWithShape="0">
              <a:gsLst>
                <a:gs pos="0">
                  <a:srgbClr val="FF0000"/>
                </a:gs>
                <a:gs pos="50000">
                  <a:srgbClr val="760000"/>
                </a:gs>
                <a:gs pos="100000">
                  <a:srgbClr val="FF0000"/>
                </a:gs>
              </a:gsLst>
              <a:lin ang="2700000" scaled="1"/>
            </a:gradFill>
            <a:ln w="9525">
              <a:solidFill>
                <a:schemeClr val="tx1"/>
              </a:solidFill>
              <a:round/>
              <a:headEnd/>
              <a:tailEnd/>
            </a:ln>
          </p:spPr>
          <p:txBody>
            <a:bodyPr wrap="none" anchor="ctr"/>
            <a:lstStyle/>
            <a:p>
              <a:endParaRPr lang="en-US"/>
            </a:p>
          </p:txBody>
        </p:sp>
      </p:grpSp>
      <p:sp>
        <p:nvSpPr>
          <p:cNvPr id="5154" name="Line 910"/>
          <p:cNvSpPr>
            <a:spLocks noChangeShapeType="1"/>
          </p:cNvSpPr>
          <p:nvPr/>
        </p:nvSpPr>
        <p:spPr bwMode="auto">
          <a:xfrm rot="1355709">
            <a:off x="4973638" y="2787650"/>
            <a:ext cx="0" cy="457200"/>
          </a:xfrm>
          <a:prstGeom prst="line">
            <a:avLst/>
          </a:prstGeom>
          <a:noFill/>
          <a:ln w="38100">
            <a:solidFill>
              <a:schemeClr val="tx1"/>
            </a:solidFill>
            <a:round/>
            <a:headEnd/>
            <a:tailEnd/>
          </a:ln>
        </p:spPr>
        <p:txBody>
          <a:bodyPr wrap="none" anchor="ctr"/>
          <a:lstStyle/>
          <a:p>
            <a:endParaRPr lang="en-US"/>
          </a:p>
        </p:txBody>
      </p:sp>
      <p:sp>
        <p:nvSpPr>
          <p:cNvPr id="5155" name="Oval 911"/>
          <p:cNvSpPr>
            <a:spLocks noChangeArrowheads="1"/>
          </p:cNvSpPr>
          <p:nvPr/>
        </p:nvSpPr>
        <p:spPr bwMode="auto">
          <a:xfrm>
            <a:off x="5434013" y="4735513"/>
            <a:ext cx="228600" cy="228600"/>
          </a:xfrm>
          <a:prstGeom prst="ellipse">
            <a:avLst/>
          </a:prstGeom>
          <a:solidFill>
            <a:srgbClr val="FFFF66"/>
          </a:solidFill>
          <a:ln w="9525">
            <a:solidFill>
              <a:schemeClr val="tx1"/>
            </a:solidFill>
            <a:round/>
            <a:headEnd/>
            <a:tailEnd/>
          </a:ln>
        </p:spPr>
        <p:txBody>
          <a:bodyPr wrap="none" anchor="ctr"/>
          <a:lstStyle/>
          <a:p>
            <a:endParaRPr lang="en-US"/>
          </a:p>
        </p:txBody>
      </p:sp>
      <p:sp>
        <p:nvSpPr>
          <p:cNvPr id="5156" name="Oval 912"/>
          <p:cNvSpPr>
            <a:spLocks noChangeArrowheads="1"/>
          </p:cNvSpPr>
          <p:nvPr/>
        </p:nvSpPr>
        <p:spPr bwMode="auto">
          <a:xfrm>
            <a:off x="5476875" y="4506913"/>
            <a:ext cx="228600" cy="228600"/>
          </a:xfrm>
          <a:prstGeom prst="ellipse">
            <a:avLst/>
          </a:prstGeom>
          <a:solidFill>
            <a:srgbClr val="FFFF66"/>
          </a:solidFill>
          <a:ln w="9525">
            <a:solidFill>
              <a:schemeClr val="tx1"/>
            </a:solidFill>
            <a:round/>
            <a:headEnd/>
            <a:tailEnd/>
          </a:ln>
        </p:spPr>
        <p:txBody>
          <a:bodyPr wrap="none" anchor="ctr"/>
          <a:lstStyle/>
          <a:p>
            <a:endParaRPr lang="en-US"/>
          </a:p>
        </p:txBody>
      </p:sp>
      <p:sp>
        <p:nvSpPr>
          <p:cNvPr id="5157" name="Oval 913"/>
          <p:cNvSpPr>
            <a:spLocks noChangeArrowheads="1"/>
          </p:cNvSpPr>
          <p:nvPr/>
        </p:nvSpPr>
        <p:spPr bwMode="auto">
          <a:xfrm>
            <a:off x="5467350" y="4278313"/>
            <a:ext cx="228600" cy="228600"/>
          </a:xfrm>
          <a:prstGeom prst="ellipse">
            <a:avLst/>
          </a:prstGeom>
          <a:solidFill>
            <a:srgbClr val="FFFF66"/>
          </a:solidFill>
          <a:ln w="9525">
            <a:solidFill>
              <a:schemeClr val="tx1"/>
            </a:solidFill>
            <a:round/>
            <a:headEnd/>
            <a:tailEnd/>
          </a:ln>
        </p:spPr>
        <p:txBody>
          <a:bodyPr wrap="none" anchor="ctr"/>
          <a:lstStyle/>
          <a:p>
            <a:endParaRPr lang="en-US"/>
          </a:p>
        </p:txBody>
      </p:sp>
      <p:sp>
        <p:nvSpPr>
          <p:cNvPr id="5158" name="Freeform 914"/>
          <p:cNvSpPr>
            <a:spLocks/>
          </p:cNvSpPr>
          <p:nvPr/>
        </p:nvSpPr>
        <p:spPr bwMode="auto">
          <a:xfrm>
            <a:off x="5562600" y="3592513"/>
            <a:ext cx="1295400" cy="2179637"/>
          </a:xfrm>
          <a:custGeom>
            <a:avLst/>
            <a:gdLst>
              <a:gd name="T0" fmla="*/ 54637787 w 701"/>
              <a:gd name="T1" fmla="*/ 1232911627 h 1360"/>
              <a:gd name="T2" fmla="*/ 317581821 w 701"/>
              <a:gd name="T3" fmla="*/ 1225205972 h 1360"/>
              <a:gd name="T4" fmla="*/ 416612437 w 701"/>
              <a:gd name="T5" fmla="*/ 1125030853 h 1360"/>
              <a:gd name="T6" fmla="*/ 437100447 w 701"/>
              <a:gd name="T7" fmla="*/ 1101913888 h 1360"/>
              <a:gd name="T8" fmla="*/ 491738335 w 701"/>
              <a:gd name="T9" fmla="*/ 1027426423 h 1360"/>
              <a:gd name="T10" fmla="*/ 536131178 w 701"/>
              <a:gd name="T11" fmla="*/ 911839994 h 1360"/>
              <a:gd name="T12" fmla="*/ 635161794 w 701"/>
              <a:gd name="T13" fmla="*/ 567652797 h 1360"/>
              <a:gd name="T14" fmla="*/ 700044496 w 701"/>
              <a:gd name="T15" fmla="*/ 410970509 h 1360"/>
              <a:gd name="T16" fmla="*/ 949328524 w 701"/>
              <a:gd name="T17" fmla="*/ 238877011 h 1360"/>
              <a:gd name="T18" fmla="*/ 1475214773 w 701"/>
              <a:gd name="T19" fmla="*/ 187504858 h 1360"/>
              <a:gd name="T20" fmla="*/ 1574245389 w 701"/>
              <a:gd name="T21" fmla="*/ 164387893 h 1360"/>
              <a:gd name="T22" fmla="*/ 1758648564 w 701"/>
              <a:gd name="T23" fmla="*/ 0 h 1360"/>
              <a:gd name="T24" fmla="*/ 1813286337 w 701"/>
              <a:gd name="T25" fmla="*/ 7705658 h 1360"/>
              <a:gd name="T26" fmla="*/ 1867924109 w 701"/>
              <a:gd name="T27" fmla="*/ 41097374 h 1360"/>
              <a:gd name="T28" fmla="*/ 1946465329 w 701"/>
              <a:gd name="T29" fmla="*/ 138701842 h 1360"/>
              <a:gd name="T30" fmla="*/ 2042080969 w 701"/>
              <a:gd name="T31" fmla="*/ 369873148 h 1360"/>
              <a:gd name="T32" fmla="*/ 2055740874 w 701"/>
              <a:gd name="T33" fmla="*/ 434087574 h 1360"/>
              <a:gd name="T34" fmla="*/ 2076228884 w 701"/>
              <a:gd name="T35" fmla="*/ 459773626 h 1360"/>
              <a:gd name="T36" fmla="*/ 2141111585 w 701"/>
              <a:gd name="T37" fmla="*/ 690943279 h 1360"/>
              <a:gd name="T38" fmla="*/ 2147483647 w 701"/>
              <a:gd name="T39" fmla="*/ 2147483647 h 1360"/>
              <a:gd name="T40" fmla="*/ 2147483647 w 701"/>
              <a:gd name="T41" fmla="*/ 2147483647 h 1360"/>
              <a:gd name="T42" fmla="*/ 2147483647 w 701"/>
              <a:gd name="T43" fmla="*/ 2147483647 h 1360"/>
              <a:gd name="T44" fmla="*/ 1987443197 w 701"/>
              <a:gd name="T45" fmla="*/ 2147483647 h 1360"/>
              <a:gd name="T46" fmla="*/ 1823531265 w 701"/>
              <a:gd name="T47" fmla="*/ 2147483647 h 1360"/>
              <a:gd name="T48" fmla="*/ 1758648564 w 701"/>
              <a:gd name="T49" fmla="*/ 2147483647 h 1360"/>
              <a:gd name="T50" fmla="*/ 1693765863 w 701"/>
              <a:gd name="T51" fmla="*/ 2147483647 h 1360"/>
              <a:gd name="T52" fmla="*/ 1519607617 w 701"/>
              <a:gd name="T53" fmla="*/ 2147483647 h 1360"/>
              <a:gd name="T54" fmla="*/ 1277153541 w 701"/>
              <a:gd name="T55" fmla="*/ 2147483647 h 1360"/>
              <a:gd name="T56" fmla="*/ 1102997143 w 701"/>
              <a:gd name="T57" fmla="*/ 2147483647 h 1360"/>
              <a:gd name="T58" fmla="*/ 874202742 w 701"/>
              <a:gd name="T59" fmla="*/ 2147483647 h 1360"/>
              <a:gd name="T60" fmla="*/ 635161794 w 701"/>
              <a:gd name="T61" fmla="*/ 2147483647 h 1360"/>
              <a:gd name="T62" fmla="*/ 447345376 w 701"/>
              <a:gd name="T63" fmla="*/ 2147483647 h 1360"/>
              <a:gd name="T64" fmla="*/ 293676987 w 701"/>
              <a:gd name="T65" fmla="*/ 2144751621 h 1360"/>
              <a:gd name="T66" fmla="*/ 0 w 701"/>
              <a:gd name="T67" fmla="*/ 2029166794 h 1360"/>
              <a:gd name="T68" fmla="*/ 109275574 w 701"/>
              <a:gd name="T69" fmla="*/ 1995775088 h 1360"/>
              <a:gd name="T70" fmla="*/ 184401385 w 701"/>
              <a:gd name="T71" fmla="*/ 1931560761 h 1360"/>
              <a:gd name="T72" fmla="*/ 163913375 w 701"/>
              <a:gd name="T73" fmla="*/ 1726075557 h 1360"/>
              <a:gd name="T74" fmla="*/ 75125811 w 701"/>
              <a:gd name="T75" fmla="*/ 1677272140 h 1360"/>
              <a:gd name="T76" fmla="*/ 198061290 w 701"/>
              <a:gd name="T77" fmla="*/ 1520589952 h 1360"/>
              <a:gd name="T78" fmla="*/ 99030645 w 701"/>
              <a:gd name="T79" fmla="*/ 1363907764 h 1360"/>
              <a:gd name="T80" fmla="*/ 34147929 w 701"/>
              <a:gd name="T81" fmla="*/ 1307399092 h 1360"/>
              <a:gd name="T82" fmla="*/ 54637787 w 701"/>
              <a:gd name="T83" fmla="*/ 1232911627 h 136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01"/>
              <a:gd name="T127" fmla="*/ 0 h 1360"/>
              <a:gd name="T128" fmla="*/ 701 w 701"/>
              <a:gd name="T129" fmla="*/ 1360 h 136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01" h="1360">
                <a:moveTo>
                  <a:pt x="16" y="480"/>
                </a:moveTo>
                <a:cubicBezTo>
                  <a:pt x="42" y="479"/>
                  <a:pt x="67" y="480"/>
                  <a:pt x="93" y="477"/>
                </a:cubicBezTo>
                <a:cubicBezTo>
                  <a:pt x="100" y="476"/>
                  <a:pt x="120" y="441"/>
                  <a:pt x="122" y="438"/>
                </a:cubicBezTo>
                <a:cubicBezTo>
                  <a:pt x="124" y="435"/>
                  <a:pt x="128" y="429"/>
                  <a:pt x="128" y="429"/>
                </a:cubicBezTo>
                <a:cubicBezTo>
                  <a:pt x="131" y="418"/>
                  <a:pt x="144" y="400"/>
                  <a:pt x="144" y="400"/>
                </a:cubicBezTo>
                <a:cubicBezTo>
                  <a:pt x="148" y="383"/>
                  <a:pt x="152" y="371"/>
                  <a:pt x="157" y="355"/>
                </a:cubicBezTo>
                <a:cubicBezTo>
                  <a:pt x="162" y="309"/>
                  <a:pt x="173" y="265"/>
                  <a:pt x="186" y="221"/>
                </a:cubicBezTo>
                <a:cubicBezTo>
                  <a:pt x="204" y="159"/>
                  <a:pt x="186" y="184"/>
                  <a:pt x="205" y="160"/>
                </a:cubicBezTo>
                <a:cubicBezTo>
                  <a:pt x="213" y="127"/>
                  <a:pt x="246" y="101"/>
                  <a:pt x="278" y="93"/>
                </a:cubicBezTo>
                <a:cubicBezTo>
                  <a:pt x="324" y="68"/>
                  <a:pt x="383" y="75"/>
                  <a:pt x="432" y="73"/>
                </a:cubicBezTo>
                <a:cubicBezTo>
                  <a:pt x="442" y="70"/>
                  <a:pt x="461" y="64"/>
                  <a:pt x="461" y="64"/>
                </a:cubicBezTo>
                <a:cubicBezTo>
                  <a:pt x="479" y="43"/>
                  <a:pt x="499" y="24"/>
                  <a:pt x="515" y="0"/>
                </a:cubicBezTo>
                <a:cubicBezTo>
                  <a:pt x="520" y="1"/>
                  <a:pt x="526" y="1"/>
                  <a:pt x="531" y="3"/>
                </a:cubicBezTo>
                <a:cubicBezTo>
                  <a:pt x="537" y="6"/>
                  <a:pt x="547" y="16"/>
                  <a:pt x="547" y="16"/>
                </a:cubicBezTo>
                <a:cubicBezTo>
                  <a:pt x="551" y="29"/>
                  <a:pt x="559" y="45"/>
                  <a:pt x="570" y="54"/>
                </a:cubicBezTo>
                <a:cubicBezTo>
                  <a:pt x="575" y="83"/>
                  <a:pt x="581" y="120"/>
                  <a:pt x="598" y="144"/>
                </a:cubicBezTo>
                <a:cubicBezTo>
                  <a:pt x="599" y="152"/>
                  <a:pt x="600" y="161"/>
                  <a:pt x="602" y="169"/>
                </a:cubicBezTo>
                <a:cubicBezTo>
                  <a:pt x="603" y="173"/>
                  <a:pt x="607" y="175"/>
                  <a:pt x="608" y="179"/>
                </a:cubicBezTo>
                <a:cubicBezTo>
                  <a:pt x="615" y="209"/>
                  <a:pt x="614" y="241"/>
                  <a:pt x="627" y="269"/>
                </a:cubicBezTo>
                <a:cubicBezTo>
                  <a:pt x="659" y="470"/>
                  <a:pt x="682" y="674"/>
                  <a:pt x="701" y="877"/>
                </a:cubicBezTo>
                <a:cubicBezTo>
                  <a:pt x="699" y="966"/>
                  <a:pt x="690" y="1053"/>
                  <a:pt x="682" y="1142"/>
                </a:cubicBezTo>
                <a:cubicBezTo>
                  <a:pt x="679" y="1180"/>
                  <a:pt x="678" y="1296"/>
                  <a:pt x="646" y="1328"/>
                </a:cubicBezTo>
                <a:cubicBezTo>
                  <a:pt x="628" y="1346"/>
                  <a:pt x="605" y="1353"/>
                  <a:pt x="582" y="1360"/>
                </a:cubicBezTo>
                <a:cubicBezTo>
                  <a:pt x="566" y="1359"/>
                  <a:pt x="550" y="1360"/>
                  <a:pt x="534" y="1357"/>
                </a:cubicBezTo>
                <a:cubicBezTo>
                  <a:pt x="523" y="1355"/>
                  <a:pt x="515" y="1331"/>
                  <a:pt x="515" y="1331"/>
                </a:cubicBezTo>
                <a:cubicBezTo>
                  <a:pt x="510" y="1315"/>
                  <a:pt x="507" y="1299"/>
                  <a:pt x="496" y="1286"/>
                </a:cubicBezTo>
                <a:cubicBezTo>
                  <a:pt x="483" y="1248"/>
                  <a:pt x="468" y="1215"/>
                  <a:pt x="445" y="1181"/>
                </a:cubicBezTo>
                <a:cubicBezTo>
                  <a:pt x="427" y="1154"/>
                  <a:pt x="394" y="1129"/>
                  <a:pt x="374" y="1104"/>
                </a:cubicBezTo>
                <a:cubicBezTo>
                  <a:pt x="357" y="1084"/>
                  <a:pt x="342" y="1062"/>
                  <a:pt x="323" y="1043"/>
                </a:cubicBezTo>
                <a:cubicBezTo>
                  <a:pt x="313" y="1012"/>
                  <a:pt x="288" y="983"/>
                  <a:pt x="256" y="973"/>
                </a:cubicBezTo>
                <a:cubicBezTo>
                  <a:pt x="234" y="950"/>
                  <a:pt x="209" y="931"/>
                  <a:pt x="186" y="909"/>
                </a:cubicBezTo>
                <a:cubicBezTo>
                  <a:pt x="157" y="882"/>
                  <a:pt x="162" y="877"/>
                  <a:pt x="131" y="867"/>
                </a:cubicBezTo>
                <a:cubicBezTo>
                  <a:pt x="116" y="856"/>
                  <a:pt x="103" y="843"/>
                  <a:pt x="86" y="835"/>
                </a:cubicBezTo>
                <a:cubicBezTo>
                  <a:pt x="67" y="814"/>
                  <a:pt x="28" y="798"/>
                  <a:pt x="0" y="790"/>
                </a:cubicBezTo>
                <a:cubicBezTo>
                  <a:pt x="10" y="784"/>
                  <a:pt x="21" y="782"/>
                  <a:pt x="32" y="777"/>
                </a:cubicBezTo>
                <a:cubicBezTo>
                  <a:pt x="41" y="769"/>
                  <a:pt x="47" y="762"/>
                  <a:pt x="54" y="752"/>
                </a:cubicBezTo>
                <a:cubicBezTo>
                  <a:pt x="53" y="725"/>
                  <a:pt x="61" y="695"/>
                  <a:pt x="48" y="672"/>
                </a:cubicBezTo>
                <a:cubicBezTo>
                  <a:pt x="43" y="663"/>
                  <a:pt x="22" y="653"/>
                  <a:pt x="22" y="653"/>
                </a:cubicBezTo>
                <a:cubicBezTo>
                  <a:pt x="28" y="613"/>
                  <a:pt x="36" y="620"/>
                  <a:pt x="58" y="592"/>
                </a:cubicBezTo>
                <a:cubicBezTo>
                  <a:pt x="67" y="563"/>
                  <a:pt x="60" y="541"/>
                  <a:pt x="29" y="531"/>
                </a:cubicBezTo>
                <a:cubicBezTo>
                  <a:pt x="11" y="516"/>
                  <a:pt x="15" y="525"/>
                  <a:pt x="10" y="509"/>
                </a:cubicBezTo>
                <a:cubicBezTo>
                  <a:pt x="16" y="488"/>
                  <a:pt x="26" y="507"/>
                  <a:pt x="16" y="480"/>
                </a:cubicBezTo>
                <a:close/>
              </a:path>
            </a:pathLst>
          </a:custGeom>
          <a:gradFill rotWithShape="0">
            <a:gsLst>
              <a:gs pos="0">
                <a:srgbClr val="FFFF66"/>
              </a:gs>
              <a:gs pos="100000">
                <a:srgbClr val="000000"/>
              </a:gs>
            </a:gsLst>
            <a:lin ang="0" scaled="1"/>
          </a:gradFill>
          <a:ln w="9525">
            <a:noFill/>
            <a:round/>
            <a:headEnd/>
            <a:tailEnd/>
          </a:ln>
        </p:spPr>
        <p:txBody>
          <a:bodyPr wrap="none" anchor="ctr"/>
          <a:lstStyle/>
          <a:p>
            <a:endParaRPr lang="en-US"/>
          </a:p>
        </p:txBody>
      </p:sp>
      <p:grpSp>
        <p:nvGrpSpPr>
          <p:cNvPr id="4" name="Group 993"/>
          <p:cNvGrpSpPr>
            <a:grpSpLocks/>
          </p:cNvGrpSpPr>
          <p:nvPr/>
        </p:nvGrpSpPr>
        <p:grpSpPr bwMode="auto">
          <a:xfrm>
            <a:off x="7008813" y="4278313"/>
            <a:ext cx="609600" cy="827087"/>
            <a:chOff x="4511" y="2211"/>
            <a:chExt cx="384" cy="521"/>
          </a:xfrm>
        </p:grpSpPr>
        <p:grpSp>
          <p:nvGrpSpPr>
            <p:cNvPr id="5" name="Group 932"/>
            <p:cNvGrpSpPr>
              <a:grpSpLocks/>
            </p:cNvGrpSpPr>
            <p:nvPr/>
          </p:nvGrpSpPr>
          <p:grpSpPr bwMode="auto">
            <a:xfrm rot="-5400000">
              <a:off x="4463" y="2259"/>
              <a:ext cx="480" cy="384"/>
              <a:chOff x="671" y="3408"/>
              <a:chExt cx="480" cy="384"/>
            </a:xfrm>
          </p:grpSpPr>
          <p:sp>
            <p:nvSpPr>
              <p:cNvPr id="14245" name="AutoShape 933"/>
              <p:cNvSpPr>
                <a:spLocks noChangeArrowheads="1"/>
              </p:cNvSpPr>
              <p:nvPr/>
            </p:nvSpPr>
            <p:spPr bwMode="auto">
              <a:xfrm rot="21634991">
                <a:off x="671" y="3408"/>
                <a:ext cx="480" cy="384"/>
              </a:xfrm>
              <a:prstGeom prst="can">
                <a:avLst>
                  <a:gd name="adj" fmla="val 37120"/>
                </a:avLst>
              </a:prstGeom>
              <a:gradFill rotWithShape="0">
                <a:gsLst>
                  <a:gs pos="0">
                    <a:schemeClr val="hlink">
                      <a:gamma/>
                      <a:shade val="46275"/>
                      <a:invGamma/>
                    </a:schemeClr>
                  </a:gs>
                  <a:gs pos="50000">
                    <a:schemeClr val="hlink"/>
                  </a:gs>
                  <a:gs pos="100000">
                    <a:schemeClr val="hlink">
                      <a:gamma/>
                      <a:shade val="46275"/>
                      <a:invGamma/>
                    </a:schemeClr>
                  </a:gs>
                </a:gsLst>
                <a:lin ang="5400000" scaled="1"/>
              </a:gradFill>
              <a:ln w="9525">
                <a:solidFill>
                  <a:schemeClr val="tx1"/>
                </a:solidFill>
                <a:round/>
                <a:headEnd/>
                <a:tailEnd/>
              </a:ln>
              <a:effectLst/>
            </p:spPr>
            <p:txBody>
              <a:bodyPr wrap="none" anchor="ctr"/>
              <a:lstStyle/>
              <a:p>
                <a:pPr>
                  <a:defRPr/>
                </a:pPr>
                <a:endParaRPr lang="en-US"/>
              </a:p>
            </p:txBody>
          </p:sp>
          <p:sp>
            <p:nvSpPr>
              <p:cNvPr id="14246" name="Oval 934"/>
              <p:cNvSpPr>
                <a:spLocks noChangeArrowheads="1"/>
              </p:cNvSpPr>
              <p:nvPr/>
            </p:nvSpPr>
            <p:spPr bwMode="auto">
              <a:xfrm rot="21634991">
                <a:off x="782" y="3443"/>
                <a:ext cx="277" cy="61"/>
              </a:xfrm>
              <a:prstGeom prst="ellipse">
                <a:avLst/>
              </a:prstGeom>
              <a:gradFill rotWithShape="0">
                <a:gsLst>
                  <a:gs pos="0">
                    <a:schemeClr val="hlink">
                      <a:gamma/>
                      <a:shade val="46275"/>
                      <a:invGamma/>
                    </a:schemeClr>
                  </a:gs>
                  <a:gs pos="50000">
                    <a:schemeClr val="hlink"/>
                  </a:gs>
                  <a:gs pos="100000">
                    <a:schemeClr val="hlink">
                      <a:gamma/>
                      <a:shade val="46275"/>
                      <a:invGamma/>
                    </a:schemeClr>
                  </a:gs>
                </a:gsLst>
                <a:lin ang="5400000" scaled="1"/>
              </a:gradFill>
              <a:ln w="9525">
                <a:solidFill>
                  <a:schemeClr val="tx1"/>
                </a:solidFill>
                <a:round/>
                <a:headEnd/>
                <a:tailEnd/>
              </a:ln>
              <a:effectLst/>
            </p:spPr>
            <p:txBody>
              <a:bodyPr wrap="none" anchor="ctr"/>
              <a:lstStyle/>
              <a:p>
                <a:pPr>
                  <a:defRPr/>
                </a:pPr>
                <a:endParaRPr lang="en-US"/>
              </a:p>
            </p:txBody>
          </p:sp>
        </p:grpSp>
        <p:sp>
          <p:nvSpPr>
            <p:cNvPr id="5175" name="Line 935"/>
            <p:cNvSpPr>
              <a:spLocks noChangeShapeType="1"/>
            </p:cNvSpPr>
            <p:nvPr/>
          </p:nvSpPr>
          <p:spPr bwMode="auto">
            <a:xfrm rot="-5400000">
              <a:off x="4773" y="2429"/>
              <a:ext cx="0" cy="236"/>
            </a:xfrm>
            <a:prstGeom prst="line">
              <a:avLst/>
            </a:prstGeom>
            <a:noFill/>
            <a:ln w="12700">
              <a:solidFill>
                <a:schemeClr val="tx1"/>
              </a:solidFill>
              <a:round/>
              <a:headEnd/>
              <a:tailEnd/>
            </a:ln>
          </p:spPr>
          <p:txBody>
            <a:bodyPr wrap="none" anchor="ctr"/>
            <a:lstStyle/>
            <a:p>
              <a:endParaRPr lang="en-US"/>
            </a:p>
          </p:txBody>
        </p:sp>
        <p:sp>
          <p:nvSpPr>
            <p:cNvPr id="5176" name="Line 936"/>
            <p:cNvSpPr>
              <a:spLocks noChangeShapeType="1"/>
            </p:cNvSpPr>
            <p:nvPr/>
          </p:nvSpPr>
          <p:spPr bwMode="auto">
            <a:xfrm rot="-5400000">
              <a:off x="4766" y="2202"/>
              <a:ext cx="0" cy="258"/>
            </a:xfrm>
            <a:prstGeom prst="line">
              <a:avLst/>
            </a:prstGeom>
            <a:noFill/>
            <a:ln w="12700">
              <a:solidFill>
                <a:schemeClr val="tx1"/>
              </a:solidFill>
              <a:round/>
              <a:headEnd/>
              <a:tailEnd/>
            </a:ln>
          </p:spPr>
          <p:txBody>
            <a:bodyPr wrap="none" anchor="ctr"/>
            <a:lstStyle/>
            <a:p>
              <a:endParaRPr lang="en-US"/>
            </a:p>
          </p:txBody>
        </p:sp>
        <p:sp>
          <p:nvSpPr>
            <p:cNvPr id="5177" name="Line 937"/>
            <p:cNvSpPr>
              <a:spLocks noChangeShapeType="1"/>
            </p:cNvSpPr>
            <p:nvPr/>
          </p:nvSpPr>
          <p:spPr bwMode="auto">
            <a:xfrm rot="16200000" flipV="1">
              <a:off x="4607" y="2499"/>
              <a:ext cx="48" cy="48"/>
            </a:xfrm>
            <a:prstGeom prst="line">
              <a:avLst/>
            </a:prstGeom>
            <a:noFill/>
            <a:ln w="9525">
              <a:solidFill>
                <a:schemeClr val="tx1"/>
              </a:solidFill>
              <a:round/>
              <a:headEnd/>
              <a:tailEnd/>
            </a:ln>
          </p:spPr>
          <p:txBody>
            <a:bodyPr wrap="none" anchor="ctr"/>
            <a:lstStyle/>
            <a:p>
              <a:endParaRPr lang="en-US"/>
            </a:p>
          </p:txBody>
        </p:sp>
        <p:sp>
          <p:nvSpPr>
            <p:cNvPr id="5178" name="Freeform 938"/>
            <p:cNvSpPr>
              <a:spLocks/>
            </p:cNvSpPr>
            <p:nvPr/>
          </p:nvSpPr>
          <p:spPr bwMode="auto">
            <a:xfrm rot="-5400000">
              <a:off x="4605" y="2323"/>
              <a:ext cx="29" cy="34"/>
            </a:xfrm>
            <a:custGeom>
              <a:avLst/>
              <a:gdLst>
                <a:gd name="T0" fmla="*/ 29 w 29"/>
                <a:gd name="T1" fmla="*/ 34 h 34"/>
                <a:gd name="T2" fmla="*/ 0 w 29"/>
                <a:gd name="T3" fmla="*/ 0 h 34"/>
                <a:gd name="T4" fmla="*/ 0 60000 65536"/>
                <a:gd name="T5" fmla="*/ 0 60000 65536"/>
                <a:gd name="T6" fmla="*/ 0 w 29"/>
                <a:gd name="T7" fmla="*/ 0 h 34"/>
                <a:gd name="T8" fmla="*/ 29 w 29"/>
                <a:gd name="T9" fmla="*/ 34 h 34"/>
              </a:gdLst>
              <a:ahLst/>
              <a:cxnLst>
                <a:cxn ang="T4">
                  <a:pos x="T0" y="T1"/>
                </a:cxn>
                <a:cxn ang="T5">
                  <a:pos x="T2" y="T3"/>
                </a:cxn>
              </a:cxnLst>
              <a:rect l="T6" t="T7" r="T8" b="T9"/>
              <a:pathLst>
                <a:path w="29" h="34">
                  <a:moveTo>
                    <a:pt x="29" y="34"/>
                  </a:moveTo>
                  <a:lnTo>
                    <a:pt x="0" y="0"/>
                  </a:lnTo>
                </a:path>
              </a:pathLst>
            </a:custGeom>
            <a:noFill/>
            <a:ln w="9525">
              <a:solidFill>
                <a:schemeClr val="tx1"/>
              </a:solidFill>
              <a:round/>
              <a:headEnd/>
              <a:tailEnd/>
            </a:ln>
          </p:spPr>
          <p:txBody>
            <a:bodyPr wrap="none" anchor="ctr"/>
            <a:lstStyle/>
            <a:p>
              <a:endParaRPr lang="en-US"/>
            </a:p>
          </p:txBody>
        </p:sp>
        <p:sp>
          <p:nvSpPr>
            <p:cNvPr id="5179" name="Line 939"/>
            <p:cNvSpPr>
              <a:spLocks noChangeShapeType="1"/>
            </p:cNvSpPr>
            <p:nvPr/>
          </p:nvSpPr>
          <p:spPr bwMode="auto">
            <a:xfrm rot="-3330962">
              <a:off x="4525" y="2596"/>
              <a:ext cx="48" cy="1"/>
            </a:xfrm>
            <a:prstGeom prst="line">
              <a:avLst/>
            </a:prstGeom>
            <a:noFill/>
            <a:ln w="9525">
              <a:solidFill>
                <a:schemeClr val="tx1"/>
              </a:solidFill>
              <a:round/>
              <a:headEnd/>
              <a:tailEnd/>
            </a:ln>
          </p:spPr>
          <p:txBody>
            <a:bodyPr wrap="none" anchor="ctr"/>
            <a:lstStyle/>
            <a:p>
              <a:endParaRPr lang="en-US"/>
            </a:p>
          </p:txBody>
        </p:sp>
        <p:sp>
          <p:nvSpPr>
            <p:cNvPr id="5180" name="Line 940"/>
            <p:cNvSpPr>
              <a:spLocks noChangeShapeType="1"/>
            </p:cNvSpPr>
            <p:nvPr/>
          </p:nvSpPr>
          <p:spPr bwMode="auto">
            <a:xfrm rot="14130962" flipH="1">
              <a:off x="4513" y="2346"/>
              <a:ext cx="48" cy="1"/>
            </a:xfrm>
            <a:prstGeom prst="line">
              <a:avLst/>
            </a:prstGeom>
            <a:noFill/>
            <a:ln w="9525">
              <a:solidFill>
                <a:schemeClr val="tx1"/>
              </a:solidFill>
              <a:round/>
              <a:headEnd/>
              <a:tailEnd/>
            </a:ln>
          </p:spPr>
          <p:txBody>
            <a:bodyPr wrap="none" anchor="ctr"/>
            <a:lstStyle/>
            <a:p>
              <a:endParaRPr lang="en-US"/>
            </a:p>
          </p:txBody>
        </p:sp>
        <p:sp>
          <p:nvSpPr>
            <p:cNvPr id="5181" name="Freeform 941"/>
            <p:cNvSpPr>
              <a:spLocks/>
            </p:cNvSpPr>
            <p:nvPr/>
          </p:nvSpPr>
          <p:spPr bwMode="auto">
            <a:xfrm rot="-6708084">
              <a:off x="4527" y="2476"/>
              <a:ext cx="1" cy="34"/>
            </a:xfrm>
            <a:custGeom>
              <a:avLst/>
              <a:gdLst>
                <a:gd name="T0" fmla="*/ 0 w 1"/>
                <a:gd name="T1" fmla="*/ 0 h 34"/>
                <a:gd name="T2" fmla="*/ 0 w 1"/>
                <a:gd name="T3" fmla="*/ 34 h 34"/>
                <a:gd name="T4" fmla="*/ 0 60000 65536"/>
                <a:gd name="T5" fmla="*/ 0 60000 65536"/>
                <a:gd name="T6" fmla="*/ 0 w 1"/>
                <a:gd name="T7" fmla="*/ 0 h 34"/>
                <a:gd name="T8" fmla="*/ 1 w 1"/>
                <a:gd name="T9" fmla="*/ 34 h 34"/>
              </a:gdLst>
              <a:ahLst/>
              <a:cxnLst>
                <a:cxn ang="T4">
                  <a:pos x="T0" y="T1"/>
                </a:cxn>
                <a:cxn ang="T5">
                  <a:pos x="T2" y="T3"/>
                </a:cxn>
              </a:cxnLst>
              <a:rect l="T6" t="T7" r="T8" b="T9"/>
              <a:pathLst>
                <a:path w="1" h="34">
                  <a:moveTo>
                    <a:pt x="0" y="0"/>
                  </a:moveTo>
                  <a:lnTo>
                    <a:pt x="0" y="34"/>
                  </a:lnTo>
                </a:path>
              </a:pathLst>
            </a:custGeom>
            <a:noFill/>
            <a:ln w="9525">
              <a:solidFill>
                <a:schemeClr val="tx1"/>
              </a:solidFill>
              <a:round/>
              <a:headEnd/>
              <a:tailEnd/>
            </a:ln>
          </p:spPr>
          <p:txBody>
            <a:bodyPr wrap="none" anchor="ctr"/>
            <a:lstStyle/>
            <a:p>
              <a:endParaRPr lang="en-US"/>
            </a:p>
          </p:txBody>
        </p:sp>
        <p:sp>
          <p:nvSpPr>
            <p:cNvPr id="5182" name="Oval 942"/>
            <p:cNvSpPr>
              <a:spLocks noChangeArrowheads="1"/>
            </p:cNvSpPr>
            <p:nvPr/>
          </p:nvSpPr>
          <p:spPr bwMode="auto">
            <a:xfrm rot="-5400000">
              <a:off x="4559" y="2595"/>
              <a:ext cx="48" cy="48"/>
            </a:xfrm>
            <a:prstGeom prst="ellipse">
              <a:avLst/>
            </a:prstGeom>
            <a:gradFill rotWithShape="0">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p>
              <a:endParaRPr lang="en-US"/>
            </a:p>
          </p:txBody>
        </p:sp>
        <p:sp>
          <p:nvSpPr>
            <p:cNvPr id="5183" name="Oval 943"/>
            <p:cNvSpPr>
              <a:spLocks noChangeArrowheads="1"/>
            </p:cNvSpPr>
            <p:nvPr/>
          </p:nvSpPr>
          <p:spPr bwMode="auto">
            <a:xfrm rot="-5400000">
              <a:off x="4559" y="2245"/>
              <a:ext cx="48" cy="48"/>
            </a:xfrm>
            <a:prstGeom prst="ellipse">
              <a:avLst/>
            </a:prstGeom>
            <a:gradFill rotWithShape="0">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p>
              <a:endParaRPr lang="en-US"/>
            </a:p>
          </p:txBody>
        </p:sp>
        <p:sp>
          <p:nvSpPr>
            <p:cNvPr id="5184" name="Text Box 944"/>
            <p:cNvSpPr txBox="1">
              <a:spLocks noChangeArrowheads="1"/>
            </p:cNvSpPr>
            <p:nvPr/>
          </p:nvSpPr>
          <p:spPr bwMode="auto">
            <a:xfrm rot="-5400000">
              <a:off x="4634" y="2516"/>
              <a:ext cx="144" cy="288"/>
            </a:xfrm>
            <a:prstGeom prst="rect">
              <a:avLst/>
            </a:prstGeom>
            <a:noFill/>
            <a:ln w="9525">
              <a:noFill/>
              <a:miter lim="800000"/>
              <a:headEnd/>
              <a:tailEnd/>
            </a:ln>
          </p:spPr>
          <p:txBody>
            <a:bodyPr>
              <a:spAutoFit/>
            </a:bodyPr>
            <a:lstStyle/>
            <a:p>
              <a:pPr eaLnBrk="0" hangingPunct="0">
                <a:spcBef>
                  <a:spcPct val="50000"/>
                </a:spcBef>
              </a:pPr>
              <a:r>
                <a:rPr lang="en-US" sz="2400">
                  <a:latin typeface="Symbol" pitchFamily="18" charset="2"/>
                </a:rPr>
                <a:t>a</a:t>
              </a:r>
            </a:p>
          </p:txBody>
        </p:sp>
        <p:sp>
          <p:nvSpPr>
            <p:cNvPr id="5185" name="Text Box 945"/>
            <p:cNvSpPr txBox="1">
              <a:spLocks noChangeArrowheads="1"/>
            </p:cNvSpPr>
            <p:nvPr/>
          </p:nvSpPr>
          <p:spPr bwMode="auto">
            <a:xfrm rot="-5400000">
              <a:off x="4628" y="2170"/>
              <a:ext cx="144" cy="288"/>
            </a:xfrm>
            <a:prstGeom prst="rect">
              <a:avLst/>
            </a:prstGeom>
            <a:noFill/>
            <a:ln w="9525">
              <a:noFill/>
              <a:miter lim="800000"/>
              <a:headEnd/>
              <a:tailEnd/>
            </a:ln>
          </p:spPr>
          <p:txBody>
            <a:bodyPr>
              <a:spAutoFit/>
            </a:bodyPr>
            <a:lstStyle/>
            <a:p>
              <a:pPr eaLnBrk="0" hangingPunct="0">
                <a:spcBef>
                  <a:spcPct val="50000"/>
                </a:spcBef>
              </a:pPr>
              <a:r>
                <a:rPr lang="en-US" sz="2400">
                  <a:latin typeface="Symbol" pitchFamily="18" charset="2"/>
                </a:rPr>
                <a:t>a</a:t>
              </a:r>
            </a:p>
          </p:txBody>
        </p:sp>
        <p:sp>
          <p:nvSpPr>
            <p:cNvPr id="5186" name="Text Box 946"/>
            <p:cNvSpPr txBox="1">
              <a:spLocks noChangeArrowheads="1"/>
            </p:cNvSpPr>
            <p:nvPr/>
          </p:nvSpPr>
          <p:spPr bwMode="auto">
            <a:xfrm rot="-5400000">
              <a:off x="4670" y="2328"/>
              <a:ext cx="144" cy="288"/>
            </a:xfrm>
            <a:prstGeom prst="rect">
              <a:avLst/>
            </a:prstGeom>
            <a:noFill/>
            <a:ln w="9525">
              <a:noFill/>
              <a:miter lim="800000"/>
              <a:headEnd/>
              <a:tailEnd/>
            </a:ln>
          </p:spPr>
          <p:txBody>
            <a:bodyPr>
              <a:spAutoFit/>
            </a:bodyPr>
            <a:lstStyle/>
            <a:p>
              <a:pPr eaLnBrk="0" hangingPunct="0">
                <a:spcBef>
                  <a:spcPct val="50000"/>
                </a:spcBef>
              </a:pPr>
              <a:r>
                <a:rPr lang="en-US" sz="2400">
                  <a:latin typeface="Symbol" pitchFamily="18" charset="2"/>
                </a:rPr>
                <a:t>b</a:t>
              </a:r>
            </a:p>
          </p:txBody>
        </p:sp>
      </p:grpSp>
      <p:sp>
        <p:nvSpPr>
          <p:cNvPr id="5160" name="Text Box 994"/>
          <p:cNvSpPr txBox="1">
            <a:spLocks noChangeArrowheads="1"/>
          </p:cNvSpPr>
          <p:nvPr/>
        </p:nvSpPr>
        <p:spPr bwMode="auto">
          <a:xfrm>
            <a:off x="5791200" y="4154488"/>
            <a:ext cx="1371600" cy="396875"/>
          </a:xfrm>
          <a:prstGeom prst="rect">
            <a:avLst/>
          </a:prstGeom>
          <a:noFill/>
          <a:ln w="12700">
            <a:noFill/>
            <a:miter lim="800000"/>
            <a:headEnd type="none" w="sm" len="sm"/>
            <a:tailEnd type="none" w="sm" len="sm"/>
          </a:ln>
        </p:spPr>
        <p:txBody>
          <a:bodyPr>
            <a:spAutoFit/>
          </a:bodyPr>
          <a:lstStyle/>
          <a:p>
            <a:pPr marL="322263" indent="-322263" defTabSz="858838">
              <a:spcBef>
                <a:spcPct val="50000"/>
              </a:spcBef>
            </a:pPr>
            <a:r>
              <a:rPr lang="en-US" sz="2000" b="1"/>
              <a:t>ACH</a:t>
            </a:r>
          </a:p>
        </p:txBody>
      </p:sp>
      <p:sp>
        <p:nvSpPr>
          <p:cNvPr id="5161" name="Freeform 996"/>
          <p:cNvSpPr>
            <a:spLocks/>
          </p:cNvSpPr>
          <p:nvPr/>
        </p:nvSpPr>
        <p:spPr bwMode="auto">
          <a:xfrm>
            <a:off x="6303963" y="3135313"/>
            <a:ext cx="935037" cy="227012"/>
          </a:xfrm>
          <a:custGeom>
            <a:avLst/>
            <a:gdLst>
              <a:gd name="T0" fmla="*/ 1484370225 w 589"/>
              <a:gd name="T1" fmla="*/ 32761164 h 143"/>
              <a:gd name="T2" fmla="*/ 1161790532 w 589"/>
              <a:gd name="T3" fmla="*/ 50403005 h 143"/>
              <a:gd name="T4" fmla="*/ 982860401 w 589"/>
              <a:gd name="T5" fmla="*/ 194050777 h 143"/>
              <a:gd name="T6" fmla="*/ 902215478 w 589"/>
              <a:gd name="T7" fmla="*/ 178929879 h 143"/>
              <a:gd name="T8" fmla="*/ 1015621608 w 589"/>
              <a:gd name="T9" fmla="*/ 65523915 h 143"/>
              <a:gd name="T10" fmla="*/ 869452684 w 589"/>
              <a:gd name="T11" fmla="*/ 259574717 h 143"/>
              <a:gd name="T12" fmla="*/ 564514663 w 589"/>
              <a:gd name="T13" fmla="*/ 178929879 h 143"/>
              <a:gd name="T14" fmla="*/ 370461923 w 589"/>
              <a:gd name="T15" fmla="*/ 194050777 h 143"/>
              <a:gd name="T16" fmla="*/ 274696076 w 589"/>
              <a:gd name="T17" fmla="*/ 259574717 h 143"/>
              <a:gd name="T18" fmla="*/ 128527103 w 589"/>
              <a:gd name="T19" fmla="*/ 307458353 h 143"/>
              <a:gd name="T20" fmla="*/ 32761219 w 589"/>
              <a:gd name="T21" fmla="*/ 292337456 h 143"/>
              <a:gd name="T22" fmla="*/ 32761219 w 589"/>
              <a:gd name="T23" fmla="*/ 178929879 h 143"/>
              <a:gd name="T24" fmla="*/ 80644948 w 589"/>
              <a:gd name="T25" fmla="*/ 163808981 h 143"/>
              <a:gd name="T26" fmla="*/ 194051103 w 589"/>
              <a:gd name="T27" fmla="*/ 178929879 h 143"/>
              <a:gd name="T28" fmla="*/ 304937922 w 589"/>
              <a:gd name="T29" fmla="*/ 259574717 h 143"/>
              <a:gd name="T30" fmla="*/ 516630946 w 589"/>
              <a:gd name="T31" fmla="*/ 355340402 h 143"/>
              <a:gd name="T32" fmla="*/ 645159586 w 589"/>
              <a:gd name="T33" fmla="*/ 340219505 h 143"/>
              <a:gd name="T34" fmla="*/ 677920792 w 589"/>
              <a:gd name="T35" fmla="*/ 226813565 h 143"/>
              <a:gd name="T36" fmla="*/ 708162639 w 589"/>
              <a:gd name="T37" fmla="*/ 131047830 h 143"/>
              <a:gd name="T38" fmla="*/ 887094555 w 589"/>
              <a:gd name="T39" fmla="*/ 292337456 h 143"/>
              <a:gd name="T40" fmla="*/ 982860401 w 589"/>
              <a:gd name="T41" fmla="*/ 355340402 h 143"/>
              <a:gd name="T42" fmla="*/ 1144150248 w 589"/>
              <a:gd name="T43" fmla="*/ 340219505 h 143"/>
              <a:gd name="T44" fmla="*/ 1338201302 w 589"/>
              <a:gd name="T45" fmla="*/ 17640260 h 143"/>
              <a:gd name="T46" fmla="*/ 1484370225 w 589"/>
              <a:gd name="T47" fmla="*/ 32761164 h 14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89"/>
              <a:gd name="T73" fmla="*/ 0 h 143"/>
              <a:gd name="T74" fmla="*/ 589 w 589"/>
              <a:gd name="T75" fmla="*/ 143 h 14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89" h="143">
                <a:moveTo>
                  <a:pt x="589" y="13"/>
                </a:moveTo>
                <a:cubicBezTo>
                  <a:pt x="546" y="0"/>
                  <a:pt x="503" y="8"/>
                  <a:pt x="461" y="20"/>
                </a:cubicBezTo>
                <a:cubicBezTo>
                  <a:pt x="438" y="42"/>
                  <a:pt x="417" y="60"/>
                  <a:pt x="390" y="77"/>
                </a:cubicBezTo>
                <a:cubicBezTo>
                  <a:pt x="379" y="75"/>
                  <a:pt x="365" y="80"/>
                  <a:pt x="358" y="71"/>
                </a:cubicBezTo>
                <a:cubicBezTo>
                  <a:pt x="340" y="47"/>
                  <a:pt x="393" y="30"/>
                  <a:pt x="403" y="26"/>
                </a:cubicBezTo>
                <a:cubicBezTo>
                  <a:pt x="421" y="83"/>
                  <a:pt x="395" y="95"/>
                  <a:pt x="345" y="103"/>
                </a:cubicBezTo>
                <a:cubicBezTo>
                  <a:pt x="298" y="97"/>
                  <a:pt x="268" y="82"/>
                  <a:pt x="224" y="71"/>
                </a:cubicBezTo>
                <a:cubicBezTo>
                  <a:pt x="198" y="73"/>
                  <a:pt x="172" y="70"/>
                  <a:pt x="147" y="77"/>
                </a:cubicBezTo>
                <a:cubicBezTo>
                  <a:pt x="132" y="81"/>
                  <a:pt x="122" y="94"/>
                  <a:pt x="109" y="103"/>
                </a:cubicBezTo>
                <a:cubicBezTo>
                  <a:pt x="95" y="112"/>
                  <a:pt x="67" y="117"/>
                  <a:pt x="51" y="122"/>
                </a:cubicBezTo>
                <a:cubicBezTo>
                  <a:pt x="38" y="120"/>
                  <a:pt x="24" y="122"/>
                  <a:pt x="13" y="116"/>
                </a:cubicBezTo>
                <a:cubicBezTo>
                  <a:pt x="0" y="109"/>
                  <a:pt x="8" y="77"/>
                  <a:pt x="13" y="71"/>
                </a:cubicBezTo>
                <a:cubicBezTo>
                  <a:pt x="17" y="66"/>
                  <a:pt x="26" y="67"/>
                  <a:pt x="32" y="65"/>
                </a:cubicBezTo>
                <a:cubicBezTo>
                  <a:pt x="47" y="67"/>
                  <a:pt x="62" y="67"/>
                  <a:pt x="77" y="71"/>
                </a:cubicBezTo>
                <a:cubicBezTo>
                  <a:pt x="94" y="76"/>
                  <a:pt x="106" y="93"/>
                  <a:pt x="121" y="103"/>
                </a:cubicBezTo>
                <a:cubicBezTo>
                  <a:pt x="169" y="136"/>
                  <a:pt x="149" y="126"/>
                  <a:pt x="205" y="141"/>
                </a:cubicBezTo>
                <a:cubicBezTo>
                  <a:pt x="222" y="139"/>
                  <a:pt x="241" y="143"/>
                  <a:pt x="256" y="135"/>
                </a:cubicBezTo>
                <a:cubicBezTo>
                  <a:pt x="270" y="127"/>
                  <a:pt x="264" y="105"/>
                  <a:pt x="269" y="90"/>
                </a:cubicBezTo>
                <a:cubicBezTo>
                  <a:pt x="273" y="77"/>
                  <a:pt x="281" y="52"/>
                  <a:pt x="281" y="52"/>
                </a:cubicBezTo>
                <a:cubicBezTo>
                  <a:pt x="331" y="64"/>
                  <a:pt x="298" y="81"/>
                  <a:pt x="352" y="116"/>
                </a:cubicBezTo>
                <a:cubicBezTo>
                  <a:pt x="365" y="124"/>
                  <a:pt x="390" y="141"/>
                  <a:pt x="390" y="141"/>
                </a:cubicBezTo>
                <a:cubicBezTo>
                  <a:pt x="411" y="139"/>
                  <a:pt x="434" y="143"/>
                  <a:pt x="454" y="135"/>
                </a:cubicBezTo>
                <a:cubicBezTo>
                  <a:pt x="494" y="120"/>
                  <a:pt x="472" y="12"/>
                  <a:pt x="531" y="7"/>
                </a:cubicBezTo>
                <a:cubicBezTo>
                  <a:pt x="550" y="5"/>
                  <a:pt x="570" y="11"/>
                  <a:pt x="589" y="13"/>
                </a:cubicBezTo>
                <a:close/>
              </a:path>
            </a:pathLst>
          </a:custGeom>
          <a:solidFill>
            <a:srgbClr val="99CCFF"/>
          </a:solidFill>
          <a:ln w="28575">
            <a:solidFill>
              <a:schemeClr val="tx1"/>
            </a:solidFill>
            <a:round/>
            <a:headEnd type="none" w="sm" len="sm"/>
            <a:tailEnd type="none" w="sm" len="sm"/>
          </a:ln>
        </p:spPr>
        <p:txBody>
          <a:bodyPr wrap="none" anchor="ctr"/>
          <a:lstStyle/>
          <a:p>
            <a:endParaRPr lang="en-US"/>
          </a:p>
        </p:txBody>
      </p:sp>
      <p:sp>
        <p:nvSpPr>
          <p:cNvPr id="5162" name="Rectangle 997"/>
          <p:cNvSpPr>
            <a:spLocks noChangeArrowheads="1"/>
          </p:cNvSpPr>
          <p:nvPr/>
        </p:nvSpPr>
        <p:spPr bwMode="auto">
          <a:xfrm>
            <a:off x="7162800" y="3059113"/>
            <a:ext cx="152400" cy="304800"/>
          </a:xfrm>
          <a:prstGeom prst="rect">
            <a:avLst/>
          </a:prstGeom>
          <a:solidFill>
            <a:srgbClr val="99CCFF"/>
          </a:solidFill>
          <a:ln w="19050">
            <a:solidFill>
              <a:schemeClr val="tx1"/>
            </a:solidFill>
            <a:miter lim="800000"/>
            <a:headEnd type="none" w="sm" len="sm"/>
            <a:tailEnd type="none" w="sm" len="sm"/>
          </a:ln>
        </p:spPr>
        <p:txBody>
          <a:bodyPr wrap="none" anchor="ctr"/>
          <a:lstStyle/>
          <a:p>
            <a:endParaRPr lang="en-US"/>
          </a:p>
        </p:txBody>
      </p:sp>
      <p:sp>
        <p:nvSpPr>
          <p:cNvPr id="5163" name="Text Box 998"/>
          <p:cNvSpPr txBox="1">
            <a:spLocks noChangeArrowheads="1"/>
          </p:cNvSpPr>
          <p:nvPr/>
        </p:nvSpPr>
        <p:spPr bwMode="auto">
          <a:xfrm>
            <a:off x="6400800" y="2373313"/>
            <a:ext cx="2209800" cy="304800"/>
          </a:xfrm>
          <a:prstGeom prst="rect">
            <a:avLst/>
          </a:prstGeom>
          <a:noFill/>
          <a:ln w="12700">
            <a:noFill/>
            <a:miter lim="800000"/>
            <a:headEnd type="none" w="sm" len="sm"/>
            <a:tailEnd type="none" w="sm" len="sm"/>
          </a:ln>
        </p:spPr>
        <p:txBody>
          <a:bodyPr>
            <a:spAutoFit/>
          </a:bodyPr>
          <a:lstStyle/>
          <a:p>
            <a:pPr marL="322263" indent="-322263" defTabSz="858838">
              <a:spcBef>
                <a:spcPct val="50000"/>
              </a:spcBef>
            </a:pPr>
            <a:r>
              <a:rPr lang="en-US" sz="1400" b="1"/>
              <a:t>Acetylcholinesterase</a:t>
            </a:r>
          </a:p>
        </p:txBody>
      </p:sp>
      <p:sp>
        <p:nvSpPr>
          <p:cNvPr id="5164" name="Line 999"/>
          <p:cNvSpPr>
            <a:spLocks noChangeShapeType="1"/>
          </p:cNvSpPr>
          <p:nvPr/>
        </p:nvSpPr>
        <p:spPr bwMode="auto">
          <a:xfrm flipH="1">
            <a:off x="6705600" y="2678113"/>
            <a:ext cx="304800" cy="381000"/>
          </a:xfrm>
          <a:prstGeom prst="line">
            <a:avLst/>
          </a:prstGeom>
          <a:noFill/>
          <a:ln w="28575">
            <a:solidFill>
              <a:schemeClr val="tx1"/>
            </a:solidFill>
            <a:round/>
            <a:headEnd type="none" w="sm" len="sm"/>
            <a:tailEnd type="triangle" w="sm" len="sm"/>
          </a:ln>
        </p:spPr>
        <p:txBody>
          <a:bodyPr wrap="none" anchor="ctr"/>
          <a:lstStyle/>
          <a:p>
            <a:endParaRPr lang="en-US"/>
          </a:p>
        </p:txBody>
      </p:sp>
      <p:sp>
        <p:nvSpPr>
          <p:cNvPr id="5165" name="Text Box 1000"/>
          <p:cNvSpPr txBox="1">
            <a:spLocks noChangeArrowheads="1"/>
          </p:cNvSpPr>
          <p:nvPr/>
        </p:nvSpPr>
        <p:spPr bwMode="auto">
          <a:xfrm>
            <a:off x="6324600" y="5192713"/>
            <a:ext cx="838200" cy="457200"/>
          </a:xfrm>
          <a:prstGeom prst="rect">
            <a:avLst/>
          </a:prstGeom>
          <a:noFill/>
          <a:ln w="9525">
            <a:noFill/>
            <a:miter lim="800000"/>
            <a:headEnd/>
            <a:tailEnd/>
          </a:ln>
        </p:spPr>
        <p:txBody>
          <a:bodyPr>
            <a:spAutoFit/>
          </a:bodyPr>
          <a:lstStyle/>
          <a:p>
            <a:pPr eaLnBrk="0" hangingPunct="0">
              <a:spcBef>
                <a:spcPct val="50000"/>
              </a:spcBef>
            </a:pPr>
            <a:r>
              <a:rPr lang="en-US" sz="2400"/>
              <a:t>Na</a:t>
            </a:r>
            <a:r>
              <a:rPr lang="en-US" sz="2400" baseline="30000"/>
              <a:t>+</a:t>
            </a:r>
            <a:endParaRPr lang="en-US" sz="2400"/>
          </a:p>
        </p:txBody>
      </p:sp>
      <p:sp>
        <p:nvSpPr>
          <p:cNvPr id="5166" name="AutoShape 1001"/>
          <p:cNvSpPr>
            <a:spLocks noChangeArrowheads="1"/>
          </p:cNvSpPr>
          <p:nvPr/>
        </p:nvSpPr>
        <p:spPr bwMode="auto">
          <a:xfrm>
            <a:off x="8382000" y="4191000"/>
            <a:ext cx="685800" cy="533400"/>
          </a:xfrm>
          <a:prstGeom prst="rightArrow">
            <a:avLst>
              <a:gd name="adj1" fmla="val 50000"/>
              <a:gd name="adj2" fmla="val 32143"/>
            </a:avLst>
          </a:prstGeom>
          <a:solidFill>
            <a:schemeClr val="accent1"/>
          </a:solidFill>
          <a:ln w="9525">
            <a:solidFill>
              <a:schemeClr val="tx1"/>
            </a:solidFill>
            <a:miter lim="800000"/>
            <a:headEnd/>
            <a:tailEnd/>
          </a:ln>
        </p:spPr>
        <p:txBody>
          <a:bodyPr wrap="none" anchor="ctr"/>
          <a:lstStyle/>
          <a:p>
            <a:endParaRPr lang="en-US"/>
          </a:p>
        </p:txBody>
      </p:sp>
      <p:sp>
        <p:nvSpPr>
          <p:cNvPr id="5167" name="Line 1002"/>
          <p:cNvSpPr>
            <a:spLocks noChangeShapeType="1"/>
          </p:cNvSpPr>
          <p:nvPr/>
        </p:nvSpPr>
        <p:spPr bwMode="auto">
          <a:xfrm>
            <a:off x="6477000" y="4354513"/>
            <a:ext cx="533400" cy="0"/>
          </a:xfrm>
          <a:prstGeom prst="line">
            <a:avLst/>
          </a:prstGeom>
          <a:noFill/>
          <a:ln w="28575">
            <a:solidFill>
              <a:schemeClr val="tx1"/>
            </a:solidFill>
            <a:round/>
            <a:headEnd type="none" w="sm" len="sm"/>
            <a:tailEnd type="triangle" w="sm" len="sm"/>
          </a:ln>
        </p:spPr>
        <p:txBody>
          <a:bodyPr wrap="none" anchor="ctr"/>
          <a:lstStyle/>
          <a:p>
            <a:endParaRPr lang="en-US"/>
          </a:p>
        </p:txBody>
      </p:sp>
      <p:sp>
        <p:nvSpPr>
          <p:cNvPr id="5168" name="Arc 1004"/>
          <p:cNvSpPr>
            <a:spLocks/>
          </p:cNvSpPr>
          <p:nvPr/>
        </p:nvSpPr>
        <p:spPr bwMode="auto">
          <a:xfrm flipH="1">
            <a:off x="6696075" y="4640263"/>
            <a:ext cx="457200" cy="609600"/>
          </a:xfrm>
          <a:custGeom>
            <a:avLst/>
            <a:gdLst>
              <a:gd name="T0" fmla="*/ 0 w 21600"/>
              <a:gd name="T1" fmla="*/ 0 h 21600"/>
              <a:gd name="T2" fmla="*/ 204838141 w 21600"/>
              <a:gd name="T3" fmla="*/ 485542386 h 21600"/>
              <a:gd name="T4" fmla="*/ 0 w 21600"/>
              <a:gd name="T5" fmla="*/ 48554238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type="none" w="sm" len="sm"/>
            <a:tailEnd type="none" w="sm" len="sm"/>
          </a:ln>
        </p:spPr>
        <p:txBody>
          <a:bodyPr wrap="none" anchor="ctr"/>
          <a:lstStyle/>
          <a:p>
            <a:endParaRPr lang="en-US"/>
          </a:p>
        </p:txBody>
      </p:sp>
      <p:sp>
        <p:nvSpPr>
          <p:cNvPr id="5169" name="Line 1005"/>
          <p:cNvSpPr>
            <a:spLocks noChangeShapeType="1"/>
          </p:cNvSpPr>
          <p:nvPr/>
        </p:nvSpPr>
        <p:spPr bwMode="auto">
          <a:xfrm>
            <a:off x="7629525" y="4640263"/>
            <a:ext cx="381000" cy="0"/>
          </a:xfrm>
          <a:prstGeom prst="line">
            <a:avLst/>
          </a:prstGeom>
          <a:noFill/>
          <a:ln w="38100">
            <a:solidFill>
              <a:schemeClr val="tx1"/>
            </a:solidFill>
            <a:round/>
            <a:headEnd type="none" w="sm" len="sm"/>
            <a:tailEnd type="triangle" w="sm" len="lg"/>
          </a:ln>
        </p:spPr>
        <p:txBody>
          <a:bodyPr wrap="none" anchor="ctr"/>
          <a:lstStyle/>
          <a:p>
            <a:endParaRPr lang="en-US"/>
          </a:p>
        </p:txBody>
      </p:sp>
      <p:sp>
        <p:nvSpPr>
          <p:cNvPr id="5170" name="Text Box 1007"/>
          <p:cNvSpPr txBox="1">
            <a:spLocks noChangeArrowheads="1"/>
          </p:cNvSpPr>
          <p:nvPr/>
        </p:nvSpPr>
        <p:spPr bwMode="auto">
          <a:xfrm>
            <a:off x="1219200" y="1143000"/>
            <a:ext cx="6553200" cy="523220"/>
          </a:xfrm>
          <a:prstGeom prst="rect">
            <a:avLst/>
          </a:prstGeom>
          <a:noFill/>
          <a:ln w="12700">
            <a:noFill/>
            <a:miter lim="800000"/>
            <a:headEnd type="none" w="sm" len="sm"/>
            <a:tailEnd type="none" w="sm" len="sm"/>
          </a:ln>
        </p:spPr>
        <p:txBody>
          <a:bodyPr>
            <a:spAutoFit/>
          </a:bodyPr>
          <a:lstStyle/>
          <a:p>
            <a:pPr marL="322263" indent="-322263" algn="ctr" defTabSz="858838">
              <a:spcBef>
                <a:spcPct val="50000"/>
              </a:spcBef>
            </a:pPr>
            <a:r>
              <a:rPr lang="en-US" sz="2800" b="1" dirty="0"/>
              <a:t>Parasympathetic </a:t>
            </a:r>
            <a:r>
              <a:rPr lang="en-US" sz="2800" b="1" dirty="0" err="1"/>
              <a:t>Ganglionic</a:t>
            </a:r>
            <a:r>
              <a:rPr lang="en-US" sz="2800" b="1" dirty="0"/>
              <a:t> Synapse</a:t>
            </a:r>
          </a:p>
        </p:txBody>
      </p:sp>
      <p:sp>
        <p:nvSpPr>
          <p:cNvPr id="5171" name="Text Box 1009"/>
          <p:cNvSpPr txBox="1">
            <a:spLocks noChangeArrowheads="1"/>
          </p:cNvSpPr>
          <p:nvPr/>
        </p:nvSpPr>
        <p:spPr bwMode="auto">
          <a:xfrm>
            <a:off x="381000" y="6172200"/>
            <a:ext cx="3657600" cy="366713"/>
          </a:xfrm>
          <a:prstGeom prst="rect">
            <a:avLst/>
          </a:prstGeom>
          <a:noFill/>
          <a:ln w="12700">
            <a:noFill/>
            <a:miter lim="800000"/>
            <a:headEnd type="none" w="sm" len="sm"/>
            <a:tailEnd type="none" w="sm" len="sm"/>
          </a:ln>
        </p:spPr>
        <p:txBody>
          <a:bodyPr>
            <a:spAutoFit/>
          </a:bodyPr>
          <a:lstStyle/>
          <a:p>
            <a:pPr marL="322263" indent="-322263" defTabSz="858838">
              <a:spcBef>
                <a:spcPct val="50000"/>
              </a:spcBef>
            </a:pPr>
            <a:r>
              <a:rPr lang="en-US" sz="1800" b="1"/>
              <a:t>Preganglionic neuron</a:t>
            </a:r>
          </a:p>
        </p:txBody>
      </p:sp>
      <p:sp>
        <p:nvSpPr>
          <p:cNvPr id="5172" name="Text Box 1010"/>
          <p:cNvSpPr txBox="1">
            <a:spLocks noChangeArrowheads="1"/>
          </p:cNvSpPr>
          <p:nvPr/>
        </p:nvSpPr>
        <p:spPr bwMode="auto">
          <a:xfrm>
            <a:off x="6477000" y="6172200"/>
            <a:ext cx="2743200" cy="366713"/>
          </a:xfrm>
          <a:prstGeom prst="rect">
            <a:avLst/>
          </a:prstGeom>
          <a:noFill/>
          <a:ln w="12700">
            <a:noFill/>
            <a:miter lim="800000"/>
            <a:headEnd type="none" w="sm" len="sm"/>
            <a:tailEnd type="none" w="sm" len="sm"/>
          </a:ln>
        </p:spPr>
        <p:txBody>
          <a:bodyPr>
            <a:spAutoFit/>
          </a:bodyPr>
          <a:lstStyle/>
          <a:p>
            <a:pPr marL="322263" indent="-322263" defTabSz="858838">
              <a:spcBef>
                <a:spcPct val="50000"/>
              </a:spcBef>
            </a:pPr>
            <a:r>
              <a:rPr lang="en-US" sz="1800" b="1"/>
              <a:t>Postganglionic neuron</a:t>
            </a:r>
          </a:p>
        </p:txBody>
      </p:sp>
      <p:sp>
        <p:nvSpPr>
          <p:cNvPr id="5173" name="Text Box 1012"/>
          <p:cNvSpPr txBox="1">
            <a:spLocks noChangeArrowheads="1"/>
          </p:cNvSpPr>
          <p:nvPr/>
        </p:nvSpPr>
        <p:spPr bwMode="auto">
          <a:xfrm>
            <a:off x="7543800" y="4757738"/>
            <a:ext cx="1295400" cy="703262"/>
          </a:xfrm>
          <a:prstGeom prst="rect">
            <a:avLst/>
          </a:prstGeom>
          <a:noFill/>
          <a:ln w="12700">
            <a:noFill/>
            <a:miter lim="800000"/>
            <a:headEnd type="none" w="sm" len="sm"/>
            <a:tailEnd type="none" w="sm" len="sm"/>
          </a:ln>
        </p:spPr>
        <p:txBody>
          <a:bodyPr>
            <a:spAutoFit/>
          </a:bodyPr>
          <a:lstStyle/>
          <a:p>
            <a:pPr marL="322263" indent="-322263" defTabSz="858838">
              <a:spcBef>
                <a:spcPct val="50000"/>
              </a:spcBef>
            </a:pPr>
            <a:r>
              <a:rPr lang="en-US" sz="1600" b="1"/>
              <a:t>Nicotinic</a:t>
            </a:r>
          </a:p>
          <a:p>
            <a:pPr marL="322263" indent="-322263" defTabSz="858838">
              <a:spcBef>
                <a:spcPct val="50000"/>
              </a:spcBef>
            </a:pPr>
            <a:r>
              <a:rPr lang="en-US" sz="1600" b="1"/>
              <a:t>Receptor</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1" name="Rectangle 1027"/>
          <p:cNvSpPr>
            <a:spLocks noChangeArrowheads="1"/>
          </p:cNvSpPr>
          <p:nvPr/>
        </p:nvSpPr>
        <p:spPr bwMode="auto">
          <a:xfrm>
            <a:off x="-304800" y="1219200"/>
            <a:ext cx="10515600" cy="4114800"/>
          </a:xfrm>
          <a:prstGeom prst="rect">
            <a:avLst/>
          </a:prstGeom>
          <a:noFill/>
          <a:ln w="9525">
            <a:noFill/>
            <a:miter lim="800000"/>
            <a:headEnd/>
            <a:tailEnd/>
          </a:ln>
          <a:effectLst/>
        </p:spPr>
        <p:txBody>
          <a:bodyPr/>
          <a:lstStyle/>
          <a:p>
            <a:pPr marL="742950" lvl="1" indent="-285750">
              <a:spcBef>
                <a:spcPct val="20000"/>
              </a:spcBef>
            </a:pPr>
            <a:r>
              <a:rPr lang="en-US" altLang="zh-CN" sz="3200" dirty="0" smtClean="0"/>
              <a:t>M</a:t>
            </a:r>
            <a:r>
              <a:rPr lang="en-US" altLang="zh-CN" sz="3200" baseline="-25000" dirty="0" smtClean="0"/>
              <a:t>1     </a:t>
            </a:r>
            <a:r>
              <a:rPr lang="en-US" altLang="zh-CN" sz="2800" baseline="-25000" dirty="0" smtClean="0"/>
              <a:t>     </a:t>
            </a:r>
            <a:r>
              <a:rPr lang="en-US" altLang="zh-CN" sz="2800" dirty="0" smtClean="0"/>
              <a:t>CNS ,</a:t>
            </a:r>
            <a:r>
              <a:rPr lang="en-US" sz="2800" dirty="0" smtClean="0">
                <a:latin typeface="Baskerville Old Face" pitchFamily="18" charset="0"/>
              </a:rPr>
              <a:t> ANS+ ENS Ganglia,</a:t>
            </a:r>
          </a:p>
          <a:p>
            <a:pPr marL="742950" lvl="1" indent="-285750">
              <a:spcBef>
                <a:spcPct val="20000"/>
              </a:spcBef>
            </a:pPr>
            <a:endParaRPr lang="en-US" sz="2800" dirty="0" smtClean="0">
              <a:latin typeface="Baskerville Old Face" pitchFamily="18" charset="0"/>
            </a:endParaRPr>
          </a:p>
          <a:p>
            <a:pPr marL="742950" lvl="1" indent="-285750">
              <a:spcBef>
                <a:spcPct val="20000"/>
              </a:spcBef>
            </a:pPr>
            <a:r>
              <a:rPr lang="en-US" altLang="zh-CN" sz="3600" dirty="0" smtClean="0"/>
              <a:t>M</a:t>
            </a:r>
            <a:r>
              <a:rPr lang="en-US" altLang="zh-CN" sz="3600" baseline="-28000" dirty="0" smtClean="0"/>
              <a:t>2    </a:t>
            </a:r>
            <a:r>
              <a:rPr lang="en-US" altLang="zh-CN" sz="5400" baseline="-25000" dirty="0" smtClean="0"/>
              <a:t>H</a:t>
            </a:r>
            <a:r>
              <a:rPr lang="en-US" altLang="zh-CN" sz="4400" baseline="-25000" dirty="0" smtClean="0"/>
              <a:t>eart</a:t>
            </a:r>
            <a:r>
              <a:rPr lang="en-US" altLang="zh-CN" sz="4400" dirty="0" smtClean="0"/>
              <a:t>   </a:t>
            </a:r>
            <a:r>
              <a:rPr lang="en-US" altLang="zh-CN" sz="4400" dirty="0" smtClean="0">
                <a:sym typeface="Symbol" pitchFamily="18" charset="2"/>
              </a:rPr>
              <a:t> </a:t>
            </a:r>
            <a:r>
              <a:rPr lang="en-US" altLang="zh-CN" sz="3200" dirty="0" smtClean="0"/>
              <a:t>Some </a:t>
            </a:r>
            <a:r>
              <a:rPr lang="en-US" altLang="zh-CN" sz="3200" i="1" u="sng" dirty="0" smtClean="0"/>
              <a:t>sympathetic</a:t>
            </a:r>
            <a:r>
              <a:rPr lang="en-US" altLang="zh-CN" sz="3200" dirty="0" smtClean="0"/>
              <a:t> targets </a:t>
            </a:r>
          </a:p>
          <a:p>
            <a:pPr marL="742950" lvl="1" indent="-285750">
              <a:spcBef>
                <a:spcPct val="20000"/>
              </a:spcBef>
            </a:pPr>
            <a:r>
              <a:rPr lang="en-US" altLang="zh-CN" sz="3200" dirty="0" smtClean="0"/>
              <a:t>			(sweat glands, skeletal muscle blood vessels </a:t>
            </a:r>
            <a:endParaRPr lang="en-US" altLang="zh-CN" dirty="0" smtClean="0"/>
          </a:p>
          <a:p>
            <a:pPr marL="742950" lvl="1" indent="-285750">
              <a:spcBef>
                <a:spcPct val="20000"/>
              </a:spcBef>
            </a:pPr>
            <a:r>
              <a:rPr lang="en-US" sz="2800" dirty="0" smtClean="0">
                <a:latin typeface="Baskerville Old Face" pitchFamily="18" charset="0"/>
              </a:rPr>
              <a:t> </a:t>
            </a:r>
          </a:p>
          <a:p>
            <a:r>
              <a:rPr lang="en-US" sz="3200" dirty="0" smtClean="0">
                <a:latin typeface="Rockwell" pitchFamily="18" charset="0"/>
              </a:rPr>
              <a:t>     M</a:t>
            </a:r>
            <a:r>
              <a:rPr lang="en-US" sz="4000" baseline="-25000" dirty="0" smtClean="0">
                <a:latin typeface="Rockwell" pitchFamily="18" charset="0"/>
              </a:rPr>
              <a:t>3   </a:t>
            </a:r>
            <a:r>
              <a:rPr lang="en-US" sz="3600" baseline="-25000" dirty="0" smtClean="0">
                <a:latin typeface="Rockwell" pitchFamily="18" charset="0"/>
              </a:rPr>
              <a:t>   </a:t>
            </a:r>
            <a:r>
              <a:rPr lang="en-US" sz="2800" dirty="0" smtClean="0">
                <a:latin typeface="Rockwell" pitchFamily="18" charset="0"/>
              </a:rPr>
              <a:t>Blood Vessels: </a:t>
            </a:r>
            <a:r>
              <a:rPr lang="en-US" sz="2800" dirty="0" err="1" smtClean="0">
                <a:latin typeface="Rockwell" pitchFamily="18" charset="0"/>
              </a:rPr>
              <a:t>i.e</a:t>
            </a:r>
            <a:r>
              <a:rPr lang="en-US" sz="2800" dirty="0" smtClean="0">
                <a:latin typeface="Rockwell" pitchFamily="18" charset="0"/>
              </a:rPr>
              <a:t>, </a:t>
            </a:r>
            <a:r>
              <a:rPr lang="en-US" sz="2800" dirty="0" smtClean="0"/>
              <a:t>Relaxes Renal </a:t>
            </a:r>
            <a:r>
              <a:rPr lang="en-US" sz="2400" dirty="0" smtClean="0"/>
              <a:t>Artery </a:t>
            </a:r>
            <a:r>
              <a:rPr lang="en-US" dirty="0" smtClean="0">
                <a:latin typeface="Rockwell" pitchFamily="18" charset="0"/>
              </a:rPr>
              <a:t>.</a:t>
            </a:r>
          </a:p>
          <a:p>
            <a:endParaRPr lang="en-US" sz="4800" dirty="0" smtClean="0">
              <a:latin typeface="Rockwell" pitchFamily="18" charset="0"/>
            </a:endParaRPr>
          </a:p>
          <a:p>
            <a:r>
              <a:rPr lang="en-US" sz="3600" dirty="0" smtClean="0"/>
              <a:t>  </a:t>
            </a:r>
            <a:r>
              <a:rPr lang="en-US" sz="3200" dirty="0" smtClean="0"/>
              <a:t>M </a:t>
            </a:r>
            <a:r>
              <a:rPr lang="en-US" sz="3200" baseline="-25000" dirty="0" smtClean="0"/>
              <a:t>4</a:t>
            </a:r>
            <a:r>
              <a:rPr lang="en-US" sz="3200" dirty="0" smtClean="0"/>
              <a:t>  receptor is found in </a:t>
            </a:r>
            <a:r>
              <a:rPr lang="en-US" sz="3200" dirty="0" err="1" smtClean="0"/>
              <a:t>pancrease</a:t>
            </a:r>
            <a:r>
              <a:rPr lang="en-US" sz="3200" dirty="0" smtClean="0"/>
              <a:t>, smooth muscle.</a:t>
            </a:r>
            <a:endParaRPr lang="en-US" sz="3200" baseline="30000" dirty="0" smtClean="0"/>
          </a:p>
          <a:p>
            <a:pPr marL="742950" lvl="1" indent="-285750">
              <a:spcBef>
                <a:spcPct val="20000"/>
              </a:spcBef>
              <a:buFontTx/>
              <a:buChar char="–"/>
            </a:pPr>
            <a:endParaRPr lang="en-US" altLang="zh-CN" sz="2800" dirty="0"/>
          </a:p>
          <a:p>
            <a:pPr marL="342900" indent="-342900">
              <a:spcBef>
                <a:spcPct val="20000"/>
              </a:spcBef>
              <a:buFontTx/>
              <a:buChar char="•"/>
            </a:pPr>
            <a:endParaRPr lang="en-US" altLang="zh-CN" sz="3200" dirty="0"/>
          </a:p>
        </p:txBody>
      </p:sp>
      <p:sp>
        <p:nvSpPr>
          <p:cNvPr id="5" name="Rectangle 4"/>
          <p:cNvSpPr/>
          <p:nvPr/>
        </p:nvSpPr>
        <p:spPr>
          <a:xfrm>
            <a:off x="838200" y="457200"/>
            <a:ext cx="7813357" cy="646331"/>
          </a:xfrm>
          <a:prstGeom prst="rect">
            <a:avLst/>
          </a:prstGeom>
        </p:spPr>
        <p:txBody>
          <a:bodyPr wrap="none">
            <a:spAutoFit/>
          </a:bodyPr>
          <a:lstStyle/>
          <a:p>
            <a:r>
              <a:rPr lang="en-US" sz="3600" b="1" dirty="0" err="1" smtClean="0">
                <a:solidFill>
                  <a:srgbClr val="00FFFF"/>
                </a:solidFill>
              </a:rPr>
              <a:t>Muscarinic</a:t>
            </a:r>
            <a:r>
              <a:rPr lang="en-US" sz="3600" b="1" dirty="0" smtClean="0">
                <a:solidFill>
                  <a:srgbClr val="00FFFF"/>
                </a:solidFill>
              </a:rPr>
              <a:t> cholinergic receptors </a:t>
            </a:r>
            <a:endParaRPr lang="en-GB" sz="3600" b="1" dirty="0">
              <a:solidFill>
                <a:srgbClr val="00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150531">
                                            <p:txEl>
                                              <p:pRg st="0" end="0"/>
                                            </p:txEl>
                                          </p:spTgt>
                                        </p:tgtEl>
                                        <p:attrNameLst>
                                          <p:attrName>style.visibility</p:attrName>
                                        </p:attrNameLst>
                                      </p:cBhvr>
                                      <p:to>
                                        <p:strVal val="visible"/>
                                      </p:to>
                                    </p:set>
                                    <p:animEffect transition="in" filter="blinds(vertical)">
                                      <p:cBhvr>
                                        <p:cTn id="7" dur="2000"/>
                                        <p:tgtEl>
                                          <p:spTgt spid="1505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150531">
                                            <p:txEl>
                                              <p:pRg st="2" end="2"/>
                                            </p:txEl>
                                          </p:spTgt>
                                        </p:tgtEl>
                                        <p:attrNameLst>
                                          <p:attrName>style.visibility</p:attrName>
                                        </p:attrNameLst>
                                      </p:cBhvr>
                                      <p:to>
                                        <p:strVal val="visible"/>
                                      </p:to>
                                    </p:set>
                                    <p:animEffect transition="in" filter="blinds(vertical)">
                                      <p:cBhvr>
                                        <p:cTn id="12" dur="2000"/>
                                        <p:tgtEl>
                                          <p:spTgt spid="15053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150531">
                                            <p:txEl>
                                              <p:pRg st="3" end="3"/>
                                            </p:txEl>
                                          </p:spTgt>
                                        </p:tgtEl>
                                        <p:attrNameLst>
                                          <p:attrName>style.visibility</p:attrName>
                                        </p:attrNameLst>
                                      </p:cBhvr>
                                      <p:to>
                                        <p:strVal val="visible"/>
                                      </p:to>
                                    </p:set>
                                    <p:animEffect transition="in" filter="blinds(vertical)">
                                      <p:cBhvr>
                                        <p:cTn id="17" dur="2000"/>
                                        <p:tgtEl>
                                          <p:spTgt spid="15053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5" fill="hold" grpId="0" nodeType="clickEffect">
                                  <p:stCondLst>
                                    <p:cond delay="0"/>
                                  </p:stCondLst>
                                  <p:childTnLst>
                                    <p:set>
                                      <p:cBhvr>
                                        <p:cTn id="21" dur="1" fill="hold">
                                          <p:stCondLst>
                                            <p:cond delay="0"/>
                                          </p:stCondLst>
                                        </p:cTn>
                                        <p:tgtEl>
                                          <p:spTgt spid="150531">
                                            <p:txEl>
                                              <p:pRg st="4" end="4"/>
                                            </p:txEl>
                                          </p:spTgt>
                                        </p:tgtEl>
                                        <p:attrNameLst>
                                          <p:attrName>style.visibility</p:attrName>
                                        </p:attrNameLst>
                                      </p:cBhvr>
                                      <p:to>
                                        <p:strVal val="visible"/>
                                      </p:to>
                                    </p:set>
                                    <p:animEffect transition="in" filter="blinds(vertical)">
                                      <p:cBhvr>
                                        <p:cTn id="22" dur="2000"/>
                                        <p:tgtEl>
                                          <p:spTgt spid="15053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5" fill="hold" grpId="0" nodeType="clickEffect">
                                  <p:stCondLst>
                                    <p:cond delay="0"/>
                                  </p:stCondLst>
                                  <p:childTnLst>
                                    <p:set>
                                      <p:cBhvr>
                                        <p:cTn id="26" dur="1" fill="hold">
                                          <p:stCondLst>
                                            <p:cond delay="0"/>
                                          </p:stCondLst>
                                        </p:cTn>
                                        <p:tgtEl>
                                          <p:spTgt spid="150531">
                                            <p:txEl>
                                              <p:pRg st="5" end="5"/>
                                            </p:txEl>
                                          </p:spTgt>
                                        </p:tgtEl>
                                        <p:attrNameLst>
                                          <p:attrName>style.visibility</p:attrName>
                                        </p:attrNameLst>
                                      </p:cBhvr>
                                      <p:to>
                                        <p:strVal val="visible"/>
                                      </p:to>
                                    </p:set>
                                    <p:animEffect transition="in" filter="blinds(vertical)">
                                      <p:cBhvr>
                                        <p:cTn id="27" dur="2000"/>
                                        <p:tgtEl>
                                          <p:spTgt spid="150531">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5" fill="hold" grpId="0" nodeType="clickEffect">
                                  <p:stCondLst>
                                    <p:cond delay="0"/>
                                  </p:stCondLst>
                                  <p:childTnLst>
                                    <p:set>
                                      <p:cBhvr>
                                        <p:cTn id="31" dur="1" fill="hold">
                                          <p:stCondLst>
                                            <p:cond delay="0"/>
                                          </p:stCondLst>
                                        </p:cTn>
                                        <p:tgtEl>
                                          <p:spTgt spid="150531">
                                            <p:txEl>
                                              <p:pRg st="7" end="7"/>
                                            </p:txEl>
                                          </p:spTgt>
                                        </p:tgtEl>
                                        <p:attrNameLst>
                                          <p:attrName>style.visibility</p:attrName>
                                        </p:attrNameLst>
                                      </p:cBhvr>
                                      <p:to>
                                        <p:strVal val="visible"/>
                                      </p:to>
                                    </p:set>
                                    <p:animEffect transition="in" filter="blinds(vertical)">
                                      <p:cBhvr>
                                        <p:cTn id="32" dur="2000"/>
                                        <p:tgtEl>
                                          <p:spTgt spid="15053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1" grpId="0" build="p" bldLvl="3"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bwMode="auto">
          <a:xfrm>
            <a:off x="609600" y="609600"/>
            <a:ext cx="7543800" cy="762000"/>
          </a:xfr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eaLnBrk="1" hangingPunct="1">
              <a:defRPr/>
            </a:pPr>
            <a:r>
              <a:rPr lang="en-US" sz="3200" b="1" dirty="0" smtClean="0">
                <a:solidFill>
                  <a:srgbClr val="00FFFF"/>
                </a:solidFill>
                <a:cs typeface="+mn-cs"/>
              </a:rPr>
              <a:t>Organization </a:t>
            </a:r>
            <a:br>
              <a:rPr lang="en-US" sz="3200" b="1" dirty="0" smtClean="0">
                <a:solidFill>
                  <a:srgbClr val="00FFFF"/>
                </a:solidFill>
                <a:cs typeface="+mn-cs"/>
              </a:rPr>
            </a:br>
            <a:r>
              <a:rPr lang="en-US" sz="3200" b="1" dirty="0" smtClean="0">
                <a:solidFill>
                  <a:srgbClr val="00FFFF"/>
                </a:solidFill>
                <a:cs typeface="+mn-cs"/>
              </a:rPr>
              <a:t> Nervous System</a:t>
            </a:r>
          </a:p>
        </p:txBody>
      </p:sp>
      <p:sp>
        <p:nvSpPr>
          <p:cNvPr id="3075" name="Line 3"/>
          <p:cNvSpPr>
            <a:spLocks noChangeShapeType="1"/>
          </p:cNvSpPr>
          <p:nvPr/>
        </p:nvSpPr>
        <p:spPr bwMode="auto">
          <a:xfrm>
            <a:off x="4114800" y="2025650"/>
            <a:ext cx="0" cy="304800"/>
          </a:xfrm>
          <a:prstGeom prst="line">
            <a:avLst/>
          </a:prstGeom>
          <a:noFill/>
          <a:ln w="38100">
            <a:solidFill>
              <a:schemeClr val="tx1"/>
            </a:solidFill>
            <a:round/>
            <a:headEnd type="none" w="sm" len="sm"/>
            <a:tailEnd type="none" w="sm" len="sm"/>
          </a:ln>
          <a:effectLst/>
        </p:spPr>
        <p:txBody>
          <a:bodyPr wrap="none" anchor="ctr"/>
          <a:lstStyle/>
          <a:p>
            <a:endParaRPr lang="en-GB" sz="2800">
              <a:solidFill>
                <a:srgbClr val="00FFFF"/>
              </a:solidFill>
            </a:endParaRPr>
          </a:p>
        </p:txBody>
      </p:sp>
      <p:grpSp>
        <p:nvGrpSpPr>
          <p:cNvPr id="2" name="Group 4"/>
          <p:cNvGrpSpPr>
            <a:grpSpLocks/>
          </p:cNvGrpSpPr>
          <p:nvPr/>
        </p:nvGrpSpPr>
        <p:grpSpPr bwMode="auto">
          <a:xfrm>
            <a:off x="1295400" y="2330450"/>
            <a:ext cx="5791200" cy="304800"/>
            <a:chOff x="816" y="1152"/>
            <a:chExt cx="3648" cy="192"/>
          </a:xfrm>
        </p:grpSpPr>
        <p:sp>
          <p:nvSpPr>
            <p:cNvPr id="3093" name="Line 5"/>
            <p:cNvSpPr>
              <a:spLocks noChangeShapeType="1"/>
            </p:cNvSpPr>
            <p:nvPr/>
          </p:nvSpPr>
          <p:spPr bwMode="auto">
            <a:xfrm>
              <a:off x="816" y="1152"/>
              <a:ext cx="3648" cy="0"/>
            </a:xfrm>
            <a:prstGeom prst="line">
              <a:avLst/>
            </a:prstGeom>
            <a:noFill/>
            <a:ln w="38100">
              <a:solidFill>
                <a:schemeClr val="tx1"/>
              </a:solidFill>
              <a:round/>
              <a:headEnd type="none" w="sm" len="sm"/>
              <a:tailEnd type="none" w="sm" len="sm"/>
            </a:ln>
            <a:effectLst/>
          </p:spPr>
          <p:txBody>
            <a:bodyPr wrap="none" anchor="ctr"/>
            <a:lstStyle/>
            <a:p>
              <a:endParaRPr lang="en-GB" sz="2800">
                <a:solidFill>
                  <a:srgbClr val="00FFFF"/>
                </a:solidFill>
              </a:endParaRPr>
            </a:p>
          </p:txBody>
        </p:sp>
        <p:sp>
          <p:nvSpPr>
            <p:cNvPr id="3094" name="Line 6"/>
            <p:cNvSpPr>
              <a:spLocks noChangeShapeType="1"/>
            </p:cNvSpPr>
            <p:nvPr/>
          </p:nvSpPr>
          <p:spPr bwMode="auto">
            <a:xfrm>
              <a:off x="830" y="1152"/>
              <a:ext cx="0" cy="192"/>
            </a:xfrm>
            <a:prstGeom prst="line">
              <a:avLst/>
            </a:prstGeom>
            <a:noFill/>
            <a:ln w="38100">
              <a:solidFill>
                <a:schemeClr val="tx1"/>
              </a:solidFill>
              <a:round/>
              <a:headEnd type="none" w="sm" len="sm"/>
              <a:tailEnd type="none" w="sm" len="sm"/>
            </a:ln>
            <a:effectLst/>
          </p:spPr>
          <p:txBody>
            <a:bodyPr wrap="none" anchor="ctr"/>
            <a:lstStyle/>
            <a:p>
              <a:endParaRPr lang="en-GB" sz="2800">
                <a:solidFill>
                  <a:srgbClr val="00FFFF"/>
                </a:solidFill>
              </a:endParaRPr>
            </a:p>
          </p:txBody>
        </p:sp>
        <p:sp>
          <p:nvSpPr>
            <p:cNvPr id="3095" name="Line 7"/>
            <p:cNvSpPr>
              <a:spLocks noChangeShapeType="1"/>
            </p:cNvSpPr>
            <p:nvPr/>
          </p:nvSpPr>
          <p:spPr bwMode="auto">
            <a:xfrm>
              <a:off x="4450" y="1152"/>
              <a:ext cx="0" cy="192"/>
            </a:xfrm>
            <a:prstGeom prst="line">
              <a:avLst/>
            </a:prstGeom>
            <a:noFill/>
            <a:ln w="38100">
              <a:solidFill>
                <a:schemeClr val="tx1"/>
              </a:solidFill>
              <a:round/>
              <a:headEnd type="none" w="sm" len="sm"/>
              <a:tailEnd type="none" w="sm" len="sm"/>
            </a:ln>
            <a:effectLst/>
          </p:spPr>
          <p:txBody>
            <a:bodyPr wrap="none" anchor="ctr"/>
            <a:lstStyle/>
            <a:p>
              <a:endParaRPr lang="en-GB" sz="2800">
                <a:solidFill>
                  <a:srgbClr val="00FFFF"/>
                </a:solidFill>
              </a:endParaRPr>
            </a:p>
          </p:txBody>
        </p:sp>
      </p:grpSp>
      <p:sp>
        <p:nvSpPr>
          <p:cNvPr id="3077" name="Text Box 8"/>
          <p:cNvSpPr txBox="1">
            <a:spLocks noChangeArrowheads="1"/>
          </p:cNvSpPr>
          <p:nvPr/>
        </p:nvSpPr>
        <p:spPr bwMode="auto">
          <a:xfrm>
            <a:off x="533400" y="2679700"/>
            <a:ext cx="4343400" cy="461665"/>
          </a:xfrm>
          <a:prstGeom prst="rect">
            <a:avLst/>
          </a:prstGeom>
          <a:noFill/>
          <a:ln w="12700">
            <a:noFill/>
            <a:miter lim="800000"/>
            <a:headEnd type="none" w="sm" len="sm"/>
            <a:tailEnd type="none" w="sm" len="sm"/>
          </a:ln>
          <a:effectLst/>
        </p:spPr>
        <p:txBody>
          <a:bodyPr wrap="square">
            <a:spAutoFit/>
          </a:bodyPr>
          <a:lstStyle/>
          <a:p>
            <a:pPr marL="322263" indent="-322263" defTabSz="858838">
              <a:spcBef>
                <a:spcPct val="50000"/>
              </a:spcBef>
            </a:pPr>
            <a:r>
              <a:rPr lang="en-US" sz="2400" u="none" dirty="0">
                <a:solidFill>
                  <a:srgbClr val="00FFFF"/>
                </a:solidFill>
              </a:rPr>
              <a:t>Central Nervous System</a:t>
            </a:r>
          </a:p>
        </p:txBody>
      </p:sp>
      <p:sp>
        <p:nvSpPr>
          <p:cNvPr id="3078" name="Text Box 9"/>
          <p:cNvSpPr txBox="1">
            <a:spLocks noChangeArrowheads="1"/>
          </p:cNvSpPr>
          <p:nvPr/>
        </p:nvSpPr>
        <p:spPr bwMode="auto">
          <a:xfrm>
            <a:off x="5257800" y="2679700"/>
            <a:ext cx="5334000" cy="461665"/>
          </a:xfrm>
          <a:prstGeom prst="rect">
            <a:avLst/>
          </a:prstGeom>
          <a:noFill/>
          <a:ln w="12700">
            <a:noFill/>
            <a:miter lim="800000"/>
            <a:headEnd type="none" w="sm" len="sm"/>
            <a:tailEnd type="none" w="sm" len="sm"/>
          </a:ln>
          <a:effectLst/>
        </p:spPr>
        <p:txBody>
          <a:bodyPr wrap="square">
            <a:spAutoFit/>
          </a:bodyPr>
          <a:lstStyle/>
          <a:p>
            <a:pPr marL="322263" indent="-322263" defTabSz="858838">
              <a:spcBef>
                <a:spcPct val="50000"/>
              </a:spcBef>
            </a:pPr>
            <a:r>
              <a:rPr lang="en-US" sz="2400" u="none" dirty="0">
                <a:solidFill>
                  <a:srgbClr val="00FFFF"/>
                </a:solidFill>
              </a:rPr>
              <a:t>Peripheral Nervous System</a:t>
            </a:r>
          </a:p>
        </p:txBody>
      </p:sp>
      <p:sp>
        <p:nvSpPr>
          <p:cNvPr id="3079" name="Line 10"/>
          <p:cNvSpPr>
            <a:spLocks noChangeShapeType="1"/>
          </p:cNvSpPr>
          <p:nvPr/>
        </p:nvSpPr>
        <p:spPr bwMode="auto">
          <a:xfrm>
            <a:off x="7065963" y="3016250"/>
            <a:ext cx="0" cy="304800"/>
          </a:xfrm>
          <a:prstGeom prst="line">
            <a:avLst/>
          </a:prstGeom>
          <a:noFill/>
          <a:ln w="38100">
            <a:solidFill>
              <a:schemeClr val="tx1"/>
            </a:solidFill>
            <a:round/>
            <a:headEnd type="none" w="sm" len="sm"/>
            <a:tailEnd type="none" w="sm" len="sm"/>
          </a:ln>
          <a:effectLst/>
        </p:spPr>
        <p:txBody>
          <a:bodyPr wrap="none" anchor="ctr"/>
          <a:lstStyle/>
          <a:p>
            <a:endParaRPr lang="en-GB" sz="2800">
              <a:solidFill>
                <a:srgbClr val="00FFFF"/>
              </a:solidFill>
            </a:endParaRPr>
          </a:p>
        </p:txBody>
      </p:sp>
      <p:grpSp>
        <p:nvGrpSpPr>
          <p:cNvPr id="3" name="Group 11"/>
          <p:cNvGrpSpPr>
            <a:grpSpLocks/>
          </p:cNvGrpSpPr>
          <p:nvPr/>
        </p:nvGrpSpPr>
        <p:grpSpPr bwMode="auto">
          <a:xfrm>
            <a:off x="3352800" y="3321050"/>
            <a:ext cx="4876800" cy="304800"/>
            <a:chOff x="816" y="1152"/>
            <a:chExt cx="3648" cy="192"/>
          </a:xfrm>
        </p:grpSpPr>
        <p:sp>
          <p:nvSpPr>
            <p:cNvPr id="3090" name="Line 12"/>
            <p:cNvSpPr>
              <a:spLocks noChangeShapeType="1"/>
            </p:cNvSpPr>
            <p:nvPr/>
          </p:nvSpPr>
          <p:spPr bwMode="auto">
            <a:xfrm>
              <a:off x="816" y="1152"/>
              <a:ext cx="3648" cy="0"/>
            </a:xfrm>
            <a:prstGeom prst="line">
              <a:avLst/>
            </a:prstGeom>
            <a:noFill/>
            <a:ln w="38100">
              <a:solidFill>
                <a:schemeClr val="tx1"/>
              </a:solidFill>
              <a:round/>
              <a:headEnd type="none" w="sm" len="sm"/>
              <a:tailEnd type="none" w="sm" len="sm"/>
            </a:ln>
            <a:effectLst/>
          </p:spPr>
          <p:txBody>
            <a:bodyPr wrap="none" anchor="ctr"/>
            <a:lstStyle/>
            <a:p>
              <a:endParaRPr lang="en-GB" sz="2800">
                <a:solidFill>
                  <a:srgbClr val="00FFFF"/>
                </a:solidFill>
              </a:endParaRPr>
            </a:p>
          </p:txBody>
        </p:sp>
        <p:sp>
          <p:nvSpPr>
            <p:cNvPr id="3091" name="Line 13"/>
            <p:cNvSpPr>
              <a:spLocks noChangeShapeType="1"/>
            </p:cNvSpPr>
            <p:nvPr/>
          </p:nvSpPr>
          <p:spPr bwMode="auto">
            <a:xfrm>
              <a:off x="830" y="1152"/>
              <a:ext cx="0" cy="192"/>
            </a:xfrm>
            <a:prstGeom prst="line">
              <a:avLst/>
            </a:prstGeom>
            <a:noFill/>
            <a:ln w="38100">
              <a:solidFill>
                <a:schemeClr val="tx1"/>
              </a:solidFill>
              <a:round/>
              <a:headEnd type="none" w="sm" len="sm"/>
              <a:tailEnd type="none" w="sm" len="sm"/>
            </a:ln>
            <a:effectLst/>
          </p:spPr>
          <p:txBody>
            <a:bodyPr wrap="none" anchor="ctr"/>
            <a:lstStyle/>
            <a:p>
              <a:endParaRPr lang="en-GB" sz="2800">
                <a:solidFill>
                  <a:srgbClr val="00FFFF"/>
                </a:solidFill>
              </a:endParaRPr>
            </a:p>
          </p:txBody>
        </p:sp>
        <p:sp>
          <p:nvSpPr>
            <p:cNvPr id="3092" name="Line 14"/>
            <p:cNvSpPr>
              <a:spLocks noChangeShapeType="1"/>
            </p:cNvSpPr>
            <p:nvPr/>
          </p:nvSpPr>
          <p:spPr bwMode="auto">
            <a:xfrm>
              <a:off x="4450" y="1152"/>
              <a:ext cx="0" cy="192"/>
            </a:xfrm>
            <a:prstGeom prst="line">
              <a:avLst/>
            </a:prstGeom>
            <a:noFill/>
            <a:ln w="38100">
              <a:solidFill>
                <a:schemeClr val="tx1"/>
              </a:solidFill>
              <a:round/>
              <a:headEnd type="none" w="sm" len="sm"/>
              <a:tailEnd type="none" w="sm" len="sm"/>
            </a:ln>
            <a:effectLst/>
          </p:spPr>
          <p:txBody>
            <a:bodyPr wrap="none" anchor="ctr"/>
            <a:lstStyle/>
            <a:p>
              <a:endParaRPr lang="en-GB" sz="2800">
                <a:solidFill>
                  <a:srgbClr val="00FFFF"/>
                </a:solidFill>
              </a:endParaRPr>
            </a:p>
          </p:txBody>
        </p:sp>
      </p:grpSp>
      <p:grpSp>
        <p:nvGrpSpPr>
          <p:cNvPr id="4" name="Group 15"/>
          <p:cNvGrpSpPr>
            <a:grpSpLocks/>
          </p:cNvGrpSpPr>
          <p:nvPr/>
        </p:nvGrpSpPr>
        <p:grpSpPr bwMode="auto">
          <a:xfrm>
            <a:off x="2438400" y="4648200"/>
            <a:ext cx="4724400" cy="304800"/>
            <a:chOff x="816" y="1152"/>
            <a:chExt cx="3648" cy="192"/>
          </a:xfrm>
        </p:grpSpPr>
        <p:sp>
          <p:nvSpPr>
            <p:cNvPr id="3087" name="Line 16"/>
            <p:cNvSpPr>
              <a:spLocks noChangeShapeType="1"/>
            </p:cNvSpPr>
            <p:nvPr/>
          </p:nvSpPr>
          <p:spPr bwMode="auto">
            <a:xfrm>
              <a:off x="816" y="1152"/>
              <a:ext cx="3648" cy="0"/>
            </a:xfrm>
            <a:prstGeom prst="line">
              <a:avLst/>
            </a:prstGeom>
            <a:noFill/>
            <a:ln w="38100">
              <a:solidFill>
                <a:schemeClr val="tx1"/>
              </a:solidFill>
              <a:round/>
              <a:headEnd type="none" w="sm" len="sm"/>
              <a:tailEnd type="none" w="sm" len="sm"/>
            </a:ln>
            <a:effectLst/>
          </p:spPr>
          <p:txBody>
            <a:bodyPr wrap="none" anchor="ctr"/>
            <a:lstStyle/>
            <a:p>
              <a:endParaRPr lang="en-GB" sz="2800">
                <a:solidFill>
                  <a:srgbClr val="00FFFF"/>
                </a:solidFill>
              </a:endParaRPr>
            </a:p>
          </p:txBody>
        </p:sp>
        <p:sp>
          <p:nvSpPr>
            <p:cNvPr id="3088" name="Line 17"/>
            <p:cNvSpPr>
              <a:spLocks noChangeShapeType="1"/>
            </p:cNvSpPr>
            <p:nvPr/>
          </p:nvSpPr>
          <p:spPr bwMode="auto">
            <a:xfrm>
              <a:off x="830" y="1152"/>
              <a:ext cx="0" cy="192"/>
            </a:xfrm>
            <a:prstGeom prst="line">
              <a:avLst/>
            </a:prstGeom>
            <a:noFill/>
            <a:ln w="38100">
              <a:solidFill>
                <a:schemeClr val="tx1"/>
              </a:solidFill>
              <a:round/>
              <a:headEnd type="none" w="sm" len="sm"/>
              <a:tailEnd type="none" w="sm" len="sm"/>
            </a:ln>
            <a:effectLst/>
          </p:spPr>
          <p:txBody>
            <a:bodyPr wrap="none" anchor="ctr"/>
            <a:lstStyle/>
            <a:p>
              <a:endParaRPr lang="en-GB" sz="2800">
                <a:solidFill>
                  <a:srgbClr val="00FFFF"/>
                </a:solidFill>
              </a:endParaRPr>
            </a:p>
          </p:txBody>
        </p:sp>
        <p:sp>
          <p:nvSpPr>
            <p:cNvPr id="3089" name="Line 18"/>
            <p:cNvSpPr>
              <a:spLocks noChangeShapeType="1"/>
            </p:cNvSpPr>
            <p:nvPr/>
          </p:nvSpPr>
          <p:spPr bwMode="auto">
            <a:xfrm>
              <a:off x="4450" y="1152"/>
              <a:ext cx="0" cy="192"/>
            </a:xfrm>
            <a:prstGeom prst="line">
              <a:avLst/>
            </a:prstGeom>
            <a:noFill/>
            <a:ln w="38100">
              <a:solidFill>
                <a:schemeClr val="tx1"/>
              </a:solidFill>
              <a:round/>
              <a:headEnd type="none" w="sm" len="sm"/>
              <a:tailEnd type="none" w="sm" len="sm"/>
            </a:ln>
            <a:effectLst/>
          </p:spPr>
          <p:txBody>
            <a:bodyPr wrap="none" anchor="ctr"/>
            <a:lstStyle/>
            <a:p>
              <a:endParaRPr lang="en-GB" sz="2800">
                <a:solidFill>
                  <a:srgbClr val="00FFFF"/>
                </a:solidFill>
              </a:endParaRPr>
            </a:p>
          </p:txBody>
        </p:sp>
      </p:grpSp>
      <p:sp>
        <p:nvSpPr>
          <p:cNvPr id="3082" name="Text Box 19"/>
          <p:cNvSpPr txBox="1">
            <a:spLocks noChangeArrowheads="1"/>
          </p:cNvSpPr>
          <p:nvPr/>
        </p:nvSpPr>
        <p:spPr bwMode="auto">
          <a:xfrm>
            <a:off x="5791200" y="3810000"/>
            <a:ext cx="4038600" cy="461665"/>
          </a:xfrm>
          <a:prstGeom prst="rect">
            <a:avLst/>
          </a:prstGeom>
          <a:noFill/>
          <a:ln w="12700">
            <a:noFill/>
            <a:miter lim="800000"/>
            <a:headEnd type="none" w="sm" len="sm"/>
            <a:tailEnd type="none" w="sm" len="sm"/>
          </a:ln>
          <a:effectLst/>
        </p:spPr>
        <p:txBody>
          <a:bodyPr wrap="square">
            <a:spAutoFit/>
          </a:bodyPr>
          <a:lstStyle/>
          <a:p>
            <a:pPr marL="322263" indent="-322263" defTabSz="858838">
              <a:spcBef>
                <a:spcPct val="50000"/>
              </a:spcBef>
            </a:pPr>
            <a:r>
              <a:rPr lang="en-US" sz="2400" u="none" dirty="0">
                <a:solidFill>
                  <a:srgbClr val="00FFFF"/>
                </a:solidFill>
              </a:rPr>
              <a:t>Somatic Nervous System</a:t>
            </a:r>
          </a:p>
        </p:txBody>
      </p:sp>
      <p:sp>
        <p:nvSpPr>
          <p:cNvPr id="3083" name="Text Box 20"/>
          <p:cNvSpPr txBox="1">
            <a:spLocks noChangeArrowheads="1"/>
          </p:cNvSpPr>
          <p:nvPr/>
        </p:nvSpPr>
        <p:spPr bwMode="auto">
          <a:xfrm>
            <a:off x="1371600" y="3581400"/>
            <a:ext cx="3962400" cy="461665"/>
          </a:xfrm>
          <a:prstGeom prst="rect">
            <a:avLst/>
          </a:prstGeom>
          <a:noFill/>
          <a:ln w="12700">
            <a:noFill/>
            <a:miter lim="800000"/>
            <a:headEnd type="none" w="sm" len="sm"/>
            <a:tailEnd type="none" w="sm" len="sm"/>
          </a:ln>
          <a:effectLst/>
        </p:spPr>
        <p:txBody>
          <a:bodyPr wrap="square">
            <a:spAutoFit/>
          </a:bodyPr>
          <a:lstStyle/>
          <a:p>
            <a:pPr marL="322263" indent="-322263" defTabSz="858838">
              <a:spcBef>
                <a:spcPct val="50000"/>
              </a:spcBef>
            </a:pPr>
            <a:r>
              <a:rPr lang="en-US" sz="2400" u="none" dirty="0">
                <a:solidFill>
                  <a:srgbClr val="00FFFF"/>
                </a:solidFill>
              </a:rPr>
              <a:t>Autonomic Nervous System</a:t>
            </a:r>
          </a:p>
        </p:txBody>
      </p:sp>
      <p:sp>
        <p:nvSpPr>
          <p:cNvPr id="3084" name="Line 21"/>
          <p:cNvSpPr>
            <a:spLocks noChangeShapeType="1"/>
          </p:cNvSpPr>
          <p:nvPr/>
        </p:nvSpPr>
        <p:spPr bwMode="auto">
          <a:xfrm>
            <a:off x="3886200" y="4267200"/>
            <a:ext cx="0" cy="304800"/>
          </a:xfrm>
          <a:prstGeom prst="line">
            <a:avLst/>
          </a:prstGeom>
          <a:noFill/>
          <a:ln w="38100">
            <a:solidFill>
              <a:schemeClr val="tx1"/>
            </a:solidFill>
            <a:round/>
            <a:headEnd type="none" w="sm" len="sm"/>
            <a:tailEnd type="none" w="sm" len="sm"/>
          </a:ln>
          <a:effectLst/>
        </p:spPr>
        <p:txBody>
          <a:bodyPr wrap="none" anchor="ctr"/>
          <a:lstStyle/>
          <a:p>
            <a:endParaRPr lang="en-GB" sz="2800">
              <a:solidFill>
                <a:srgbClr val="00FFFF"/>
              </a:solidFill>
            </a:endParaRPr>
          </a:p>
        </p:txBody>
      </p:sp>
      <p:sp>
        <p:nvSpPr>
          <p:cNvPr id="3085" name="Text Box 22"/>
          <p:cNvSpPr txBox="1">
            <a:spLocks noChangeArrowheads="1"/>
          </p:cNvSpPr>
          <p:nvPr/>
        </p:nvSpPr>
        <p:spPr bwMode="auto">
          <a:xfrm>
            <a:off x="1524000" y="4953000"/>
            <a:ext cx="6096000" cy="1077218"/>
          </a:xfrm>
          <a:prstGeom prst="rect">
            <a:avLst/>
          </a:prstGeom>
          <a:noFill/>
          <a:ln w="12700">
            <a:noFill/>
            <a:miter lim="800000"/>
            <a:headEnd type="none" w="sm" len="sm"/>
            <a:tailEnd type="none" w="sm" len="sm"/>
          </a:ln>
          <a:effectLst/>
        </p:spPr>
        <p:txBody>
          <a:bodyPr wrap="square">
            <a:spAutoFit/>
          </a:bodyPr>
          <a:lstStyle/>
          <a:p>
            <a:pPr marL="322263" indent="-322263" defTabSz="858838">
              <a:spcBef>
                <a:spcPct val="50000"/>
              </a:spcBef>
            </a:pPr>
            <a:r>
              <a:rPr lang="en-US" sz="2800" u="none" dirty="0" smtClean="0">
                <a:solidFill>
                  <a:srgbClr val="00FFFF"/>
                </a:solidFill>
              </a:rPr>
              <a:t>Sympathetic       </a:t>
            </a:r>
            <a:r>
              <a:rPr lang="en-GB" sz="2800" dirty="0" smtClean="0">
                <a:solidFill>
                  <a:srgbClr val="00FFFF"/>
                </a:solidFill>
              </a:rPr>
              <a:t>Enteric</a:t>
            </a:r>
          </a:p>
          <a:p>
            <a:pPr marL="322263" indent="-322263" defTabSz="858838">
              <a:spcBef>
                <a:spcPct val="50000"/>
              </a:spcBef>
            </a:pPr>
            <a:endParaRPr lang="en-US" sz="2400" u="none" dirty="0" smtClean="0">
              <a:solidFill>
                <a:srgbClr val="00FFFF"/>
              </a:solidFill>
            </a:endParaRPr>
          </a:p>
        </p:txBody>
      </p:sp>
      <p:sp>
        <p:nvSpPr>
          <p:cNvPr id="3086" name="Text Box 23"/>
          <p:cNvSpPr txBox="1">
            <a:spLocks noChangeArrowheads="1"/>
          </p:cNvSpPr>
          <p:nvPr/>
        </p:nvSpPr>
        <p:spPr bwMode="auto">
          <a:xfrm>
            <a:off x="5867400" y="4953000"/>
            <a:ext cx="3276600" cy="523220"/>
          </a:xfrm>
          <a:prstGeom prst="rect">
            <a:avLst/>
          </a:prstGeom>
          <a:noFill/>
          <a:ln w="12700">
            <a:noFill/>
            <a:miter lim="800000"/>
            <a:headEnd type="none" w="sm" len="sm"/>
            <a:tailEnd type="none" w="sm" len="sm"/>
          </a:ln>
          <a:effectLst/>
        </p:spPr>
        <p:txBody>
          <a:bodyPr wrap="square">
            <a:spAutoFit/>
          </a:bodyPr>
          <a:lstStyle/>
          <a:p>
            <a:pPr marL="322263" indent="-322263" defTabSz="858838">
              <a:spcBef>
                <a:spcPct val="50000"/>
              </a:spcBef>
            </a:pPr>
            <a:r>
              <a:rPr lang="en-US" sz="2800" u="none" dirty="0">
                <a:solidFill>
                  <a:srgbClr val="00FFFF"/>
                </a:solidFill>
              </a:rPr>
              <a:t>Parasympathetic</a:t>
            </a:r>
          </a:p>
        </p:txBody>
      </p:sp>
      <p:cxnSp>
        <p:nvCxnSpPr>
          <p:cNvPr id="25" name="Straight Arrow Connector 24"/>
          <p:cNvCxnSpPr/>
          <p:nvPr/>
        </p:nvCxnSpPr>
        <p:spPr>
          <a:xfrm rot="5400000">
            <a:off x="4495800" y="4876800"/>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blinds dir="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146" name="AutoShape 2"/>
          <p:cNvCxnSpPr>
            <a:cxnSpLocks noChangeShapeType="1"/>
          </p:cNvCxnSpPr>
          <p:nvPr/>
        </p:nvCxnSpPr>
        <p:spPr bwMode="auto">
          <a:xfrm flipV="1">
            <a:off x="533400" y="4038600"/>
            <a:ext cx="2262188" cy="11113"/>
          </a:xfrm>
          <a:prstGeom prst="straightConnector1">
            <a:avLst/>
          </a:prstGeom>
          <a:noFill/>
          <a:ln w="38100">
            <a:solidFill>
              <a:schemeClr val="tx1"/>
            </a:solidFill>
            <a:round/>
            <a:headEnd/>
            <a:tailEnd/>
          </a:ln>
        </p:spPr>
      </p:cxnSp>
      <p:cxnSp>
        <p:nvCxnSpPr>
          <p:cNvPr id="6147" name="AutoShape 3"/>
          <p:cNvCxnSpPr>
            <a:cxnSpLocks noChangeShapeType="1"/>
          </p:cNvCxnSpPr>
          <p:nvPr/>
        </p:nvCxnSpPr>
        <p:spPr bwMode="auto">
          <a:xfrm flipV="1">
            <a:off x="2719388" y="3198813"/>
            <a:ext cx="1447800" cy="838200"/>
          </a:xfrm>
          <a:prstGeom prst="curvedConnector3">
            <a:avLst>
              <a:gd name="adj1" fmla="val 59319"/>
            </a:avLst>
          </a:prstGeom>
          <a:noFill/>
          <a:ln w="38100">
            <a:solidFill>
              <a:schemeClr val="tx1"/>
            </a:solidFill>
            <a:round/>
            <a:headEnd/>
            <a:tailEnd/>
          </a:ln>
        </p:spPr>
      </p:cxnSp>
      <p:sp>
        <p:nvSpPr>
          <p:cNvPr id="6148" name="Arc 4"/>
          <p:cNvSpPr>
            <a:spLocks/>
          </p:cNvSpPr>
          <p:nvPr/>
        </p:nvSpPr>
        <p:spPr bwMode="auto">
          <a:xfrm>
            <a:off x="4075113" y="3200400"/>
            <a:ext cx="1617662" cy="2743200"/>
          </a:xfrm>
          <a:custGeom>
            <a:avLst/>
            <a:gdLst>
              <a:gd name="T0" fmla="*/ 93592236 w 21830"/>
              <a:gd name="T1" fmla="*/ 0 h 43200"/>
              <a:gd name="T2" fmla="*/ 0 w 21830"/>
              <a:gd name="T3" fmla="*/ 2147483647 h 43200"/>
              <a:gd name="T4" fmla="*/ 93592236 w 21830"/>
              <a:gd name="T5" fmla="*/ 2147483647 h 43200"/>
              <a:gd name="T6" fmla="*/ 0 60000 65536"/>
              <a:gd name="T7" fmla="*/ 0 60000 65536"/>
              <a:gd name="T8" fmla="*/ 0 60000 65536"/>
              <a:gd name="T9" fmla="*/ 0 w 21830"/>
              <a:gd name="T10" fmla="*/ 0 h 43200"/>
              <a:gd name="T11" fmla="*/ 21830 w 21830"/>
              <a:gd name="T12" fmla="*/ 43200 h 43200"/>
            </a:gdLst>
            <a:ahLst/>
            <a:cxnLst>
              <a:cxn ang="T6">
                <a:pos x="T0" y="T1"/>
              </a:cxn>
              <a:cxn ang="T7">
                <a:pos x="T2" y="T3"/>
              </a:cxn>
              <a:cxn ang="T8">
                <a:pos x="T4" y="T5"/>
              </a:cxn>
            </a:cxnLst>
            <a:rect l="T9" t="T10" r="T11" b="T12"/>
            <a:pathLst>
              <a:path w="21830" h="43200" fill="none" extrusionOk="0">
                <a:moveTo>
                  <a:pt x="229" y="0"/>
                </a:moveTo>
                <a:cubicBezTo>
                  <a:pt x="12159" y="0"/>
                  <a:pt x="21830" y="9670"/>
                  <a:pt x="21830" y="21600"/>
                </a:cubicBezTo>
                <a:cubicBezTo>
                  <a:pt x="21830" y="33529"/>
                  <a:pt x="12159" y="43200"/>
                  <a:pt x="230" y="43200"/>
                </a:cubicBezTo>
                <a:cubicBezTo>
                  <a:pt x="153" y="43200"/>
                  <a:pt x="76" y="43199"/>
                  <a:pt x="0" y="43198"/>
                </a:cubicBezTo>
              </a:path>
              <a:path w="21830" h="43200" stroke="0" extrusionOk="0">
                <a:moveTo>
                  <a:pt x="229" y="0"/>
                </a:moveTo>
                <a:cubicBezTo>
                  <a:pt x="12159" y="0"/>
                  <a:pt x="21830" y="9670"/>
                  <a:pt x="21830" y="21600"/>
                </a:cubicBezTo>
                <a:cubicBezTo>
                  <a:pt x="21830" y="33529"/>
                  <a:pt x="12159" y="43200"/>
                  <a:pt x="230" y="43200"/>
                </a:cubicBezTo>
                <a:cubicBezTo>
                  <a:pt x="153" y="43200"/>
                  <a:pt x="76" y="43199"/>
                  <a:pt x="0" y="43198"/>
                </a:cubicBezTo>
                <a:lnTo>
                  <a:pt x="230" y="21600"/>
                </a:lnTo>
                <a:close/>
              </a:path>
            </a:pathLst>
          </a:custGeom>
          <a:noFill/>
          <a:ln w="38100">
            <a:solidFill>
              <a:schemeClr val="tx1"/>
            </a:solidFill>
            <a:round/>
            <a:headEnd/>
            <a:tailEnd/>
          </a:ln>
        </p:spPr>
        <p:txBody>
          <a:bodyPr wrap="none" anchor="ctr"/>
          <a:lstStyle/>
          <a:p>
            <a:endParaRPr lang="en-US"/>
          </a:p>
        </p:txBody>
      </p:sp>
      <p:cxnSp>
        <p:nvCxnSpPr>
          <p:cNvPr id="6149" name="AutoShape 5"/>
          <p:cNvCxnSpPr>
            <a:cxnSpLocks noChangeShapeType="1"/>
          </p:cNvCxnSpPr>
          <p:nvPr/>
        </p:nvCxnSpPr>
        <p:spPr bwMode="auto">
          <a:xfrm flipV="1">
            <a:off x="533400" y="5111750"/>
            <a:ext cx="2185988" cy="4763"/>
          </a:xfrm>
          <a:prstGeom prst="straightConnector1">
            <a:avLst/>
          </a:prstGeom>
          <a:noFill/>
          <a:ln w="38100">
            <a:solidFill>
              <a:schemeClr val="tx1"/>
            </a:solidFill>
            <a:round/>
            <a:headEnd/>
            <a:tailEnd/>
          </a:ln>
        </p:spPr>
      </p:cxnSp>
      <p:cxnSp>
        <p:nvCxnSpPr>
          <p:cNvPr id="6150" name="AutoShape 6"/>
          <p:cNvCxnSpPr>
            <a:cxnSpLocks noChangeShapeType="1"/>
          </p:cNvCxnSpPr>
          <p:nvPr/>
        </p:nvCxnSpPr>
        <p:spPr bwMode="auto">
          <a:xfrm>
            <a:off x="2643188" y="5103813"/>
            <a:ext cx="1447800" cy="838200"/>
          </a:xfrm>
          <a:prstGeom prst="curvedConnector3">
            <a:avLst>
              <a:gd name="adj1" fmla="val 59319"/>
            </a:avLst>
          </a:prstGeom>
          <a:noFill/>
          <a:ln w="38100">
            <a:solidFill>
              <a:schemeClr val="tx1"/>
            </a:solidFill>
            <a:round/>
            <a:headEnd/>
            <a:tailEnd/>
          </a:ln>
        </p:spPr>
      </p:cxnSp>
      <p:sp>
        <p:nvSpPr>
          <p:cNvPr id="6151" name="Rectangle 7"/>
          <p:cNvSpPr>
            <a:spLocks noChangeArrowheads="1"/>
          </p:cNvSpPr>
          <p:nvPr/>
        </p:nvSpPr>
        <p:spPr bwMode="auto">
          <a:xfrm>
            <a:off x="1379538" y="3808413"/>
            <a:ext cx="914400" cy="533400"/>
          </a:xfrm>
          <a:prstGeom prst="rect">
            <a:avLst/>
          </a:prstGeom>
          <a:solidFill>
            <a:srgbClr val="00005A"/>
          </a:solidFill>
          <a:ln w="38100">
            <a:noFill/>
            <a:miter lim="800000"/>
            <a:headEnd/>
            <a:tailEnd/>
          </a:ln>
        </p:spPr>
        <p:txBody>
          <a:bodyPr wrap="none" anchor="ctr"/>
          <a:lstStyle/>
          <a:p>
            <a:endParaRPr lang="en-US"/>
          </a:p>
        </p:txBody>
      </p:sp>
      <p:sp>
        <p:nvSpPr>
          <p:cNvPr id="6152" name="Arc 8"/>
          <p:cNvSpPr>
            <a:spLocks/>
          </p:cNvSpPr>
          <p:nvPr/>
        </p:nvSpPr>
        <p:spPr bwMode="auto">
          <a:xfrm flipV="1">
            <a:off x="1287463" y="3505200"/>
            <a:ext cx="533400" cy="533400"/>
          </a:xfrm>
          <a:custGeom>
            <a:avLst/>
            <a:gdLst>
              <a:gd name="T0" fmla="*/ 0 w 21600"/>
              <a:gd name="T1" fmla="*/ 0 h 21600"/>
              <a:gd name="T2" fmla="*/ 325275598 w 21600"/>
              <a:gd name="T3" fmla="*/ 325275598 h 21600"/>
              <a:gd name="T4" fmla="*/ 0 w 21600"/>
              <a:gd name="T5" fmla="*/ 32527559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rot="10800000" wrap="none" anchor="ctr"/>
          <a:lstStyle/>
          <a:p>
            <a:endParaRPr lang="en-US"/>
          </a:p>
        </p:txBody>
      </p:sp>
      <p:sp>
        <p:nvSpPr>
          <p:cNvPr id="6153" name="Arc 9"/>
          <p:cNvSpPr>
            <a:spLocks/>
          </p:cNvSpPr>
          <p:nvPr/>
        </p:nvSpPr>
        <p:spPr bwMode="auto">
          <a:xfrm flipH="1">
            <a:off x="1828800" y="4038600"/>
            <a:ext cx="533400" cy="533400"/>
          </a:xfrm>
          <a:custGeom>
            <a:avLst/>
            <a:gdLst>
              <a:gd name="T0" fmla="*/ 0 w 21600"/>
              <a:gd name="T1" fmla="*/ 0 h 21600"/>
              <a:gd name="T2" fmla="*/ 325275598 w 21600"/>
              <a:gd name="T3" fmla="*/ 325275598 h 21600"/>
              <a:gd name="T4" fmla="*/ 0 w 21600"/>
              <a:gd name="T5" fmla="*/ 32527559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endParaRPr lang="en-US"/>
          </a:p>
        </p:txBody>
      </p:sp>
      <p:sp>
        <p:nvSpPr>
          <p:cNvPr id="6154" name="Line 10"/>
          <p:cNvSpPr>
            <a:spLocks noChangeShapeType="1"/>
          </p:cNvSpPr>
          <p:nvPr/>
        </p:nvSpPr>
        <p:spPr bwMode="auto">
          <a:xfrm>
            <a:off x="1828800" y="3503613"/>
            <a:ext cx="0" cy="1066800"/>
          </a:xfrm>
          <a:prstGeom prst="line">
            <a:avLst/>
          </a:prstGeom>
          <a:noFill/>
          <a:ln w="38100">
            <a:solidFill>
              <a:schemeClr val="tx1"/>
            </a:solidFill>
            <a:round/>
            <a:headEnd/>
            <a:tailEnd/>
          </a:ln>
        </p:spPr>
        <p:txBody>
          <a:bodyPr wrap="none" anchor="ctr"/>
          <a:lstStyle/>
          <a:p>
            <a:endParaRPr lang="en-US"/>
          </a:p>
        </p:txBody>
      </p:sp>
      <p:sp>
        <p:nvSpPr>
          <p:cNvPr id="6155" name="AutoShape 11"/>
          <p:cNvSpPr>
            <a:spLocks noChangeArrowheads="1"/>
          </p:cNvSpPr>
          <p:nvPr/>
        </p:nvSpPr>
        <p:spPr bwMode="auto">
          <a:xfrm>
            <a:off x="204788" y="4495800"/>
            <a:ext cx="1828800" cy="533400"/>
          </a:xfrm>
          <a:prstGeom prst="rightArrow">
            <a:avLst>
              <a:gd name="adj1" fmla="val 50000"/>
              <a:gd name="adj2" fmla="val 85714"/>
            </a:avLst>
          </a:prstGeom>
          <a:solidFill>
            <a:schemeClr val="accent1"/>
          </a:solidFill>
          <a:ln w="9525">
            <a:solidFill>
              <a:schemeClr val="tx1"/>
            </a:solidFill>
            <a:miter lim="800000"/>
            <a:headEnd/>
            <a:tailEnd/>
          </a:ln>
        </p:spPr>
        <p:txBody>
          <a:bodyPr wrap="none" anchor="ctr"/>
          <a:lstStyle/>
          <a:p>
            <a:endParaRPr lang="en-US"/>
          </a:p>
        </p:txBody>
      </p:sp>
      <p:sp>
        <p:nvSpPr>
          <p:cNvPr id="6156" name="Text Box 12"/>
          <p:cNvSpPr txBox="1">
            <a:spLocks noChangeArrowheads="1"/>
          </p:cNvSpPr>
          <p:nvPr/>
        </p:nvSpPr>
        <p:spPr bwMode="auto">
          <a:xfrm>
            <a:off x="152400" y="4584700"/>
            <a:ext cx="2514600" cy="336550"/>
          </a:xfrm>
          <a:prstGeom prst="rect">
            <a:avLst/>
          </a:prstGeom>
          <a:noFill/>
          <a:ln w="9525">
            <a:noFill/>
            <a:miter lim="800000"/>
            <a:headEnd/>
            <a:tailEnd/>
          </a:ln>
        </p:spPr>
        <p:txBody>
          <a:bodyPr>
            <a:spAutoFit/>
          </a:bodyPr>
          <a:lstStyle/>
          <a:p>
            <a:pPr eaLnBrk="0" hangingPunct="0">
              <a:spcBef>
                <a:spcPct val="50000"/>
              </a:spcBef>
            </a:pPr>
            <a:r>
              <a:rPr lang="en-US" sz="1600" b="1"/>
              <a:t>Action Potential</a:t>
            </a:r>
          </a:p>
        </p:txBody>
      </p:sp>
      <p:sp>
        <p:nvSpPr>
          <p:cNvPr id="6157" name="Oval 13"/>
          <p:cNvSpPr>
            <a:spLocks noChangeArrowheads="1"/>
          </p:cNvSpPr>
          <p:nvPr/>
        </p:nvSpPr>
        <p:spPr bwMode="auto">
          <a:xfrm>
            <a:off x="4548188" y="4418013"/>
            <a:ext cx="228600" cy="228600"/>
          </a:xfrm>
          <a:prstGeom prst="ellipse">
            <a:avLst/>
          </a:prstGeom>
          <a:solidFill>
            <a:srgbClr val="FFFF66"/>
          </a:solidFill>
          <a:ln w="9525">
            <a:solidFill>
              <a:schemeClr val="tx1"/>
            </a:solidFill>
            <a:round/>
            <a:headEnd/>
            <a:tailEnd/>
          </a:ln>
        </p:spPr>
        <p:txBody>
          <a:bodyPr wrap="none" anchor="ctr"/>
          <a:lstStyle/>
          <a:p>
            <a:endParaRPr lang="en-US"/>
          </a:p>
        </p:txBody>
      </p:sp>
      <p:sp>
        <p:nvSpPr>
          <p:cNvPr id="6158" name="Oval 14"/>
          <p:cNvSpPr>
            <a:spLocks noChangeArrowheads="1"/>
          </p:cNvSpPr>
          <p:nvPr/>
        </p:nvSpPr>
        <p:spPr bwMode="auto">
          <a:xfrm>
            <a:off x="5081588" y="4875213"/>
            <a:ext cx="228600" cy="228600"/>
          </a:xfrm>
          <a:prstGeom prst="ellipse">
            <a:avLst/>
          </a:prstGeom>
          <a:solidFill>
            <a:srgbClr val="FFFF66"/>
          </a:solidFill>
          <a:ln w="9525">
            <a:solidFill>
              <a:schemeClr val="tx1"/>
            </a:solidFill>
            <a:round/>
            <a:headEnd/>
            <a:tailEnd/>
          </a:ln>
        </p:spPr>
        <p:txBody>
          <a:bodyPr wrap="none" anchor="ctr"/>
          <a:lstStyle/>
          <a:p>
            <a:endParaRPr lang="en-US"/>
          </a:p>
        </p:txBody>
      </p:sp>
      <p:sp>
        <p:nvSpPr>
          <p:cNvPr id="6159" name="Oval 15"/>
          <p:cNvSpPr>
            <a:spLocks noChangeArrowheads="1"/>
          </p:cNvSpPr>
          <p:nvPr/>
        </p:nvSpPr>
        <p:spPr bwMode="auto">
          <a:xfrm>
            <a:off x="4852988" y="4341813"/>
            <a:ext cx="228600" cy="228600"/>
          </a:xfrm>
          <a:prstGeom prst="ellipse">
            <a:avLst/>
          </a:prstGeom>
          <a:solidFill>
            <a:srgbClr val="FFFF66"/>
          </a:solidFill>
          <a:ln w="9525">
            <a:solidFill>
              <a:schemeClr val="tx1"/>
            </a:solidFill>
            <a:round/>
            <a:headEnd/>
            <a:tailEnd/>
          </a:ln>
        </p:spPr>
        <p:txBody>
          <a:bodyPr wrap="none" anchor="ctr"/>
          <a:lstStyle/>
          <a:p>
            <a:endParaRPr lang="en-US"/>
          </a:p>
        </p:txBody>
      </p:sp>
      <p:sp>
        <p:nvSpPr>
          <p:cNvPr id="6160" name="Oval 16"/>
          <p:cNvSpPr>
            <a:spLocks noChangeArrowheads="1"/>
          </p:cNvSpPr>
          <p:nvPr/>
        </p:nvSpPr>
        <p:spPr bwMode="auto">
          <a:xfrm>
            <a:off x="4776788" y="4570413"/>
            <a:ext cx="228600" cy="228600"/>
          </a:xfrm>
          <a:prstGeom prst="ellipse">
            <a:avLst/>
          </a:prstGeom>
          <a:solidFill>
            <a:srgbClr val="FFFF66"/>
          </a:solidFill>
          <a:ln w="9525">
            <a:solidFill>
              <a:schemeClr val="tx1"/>
            </a:solidFill>
            <a:round/>
            <a:headEnd/>
            <a:tailEnd/>
          </a:ln>
        </p:spPr>
        <p:txBody>
          <a:bodyPr wrap="none" anchor="ctr"/>
          <a:lstStyle/>
          <a:p>
            <a:endParaRPr lang="en-US"/>
          </a:p>
        </p:txBody>
      </p:sp>
      <p:sp>
        <p:nvSpPr>
          <p:cNvPr id="6161" name="Oval 17"/>
          <p:cNvSpPr>
            <a:spLocks noChangeArrowheads="1"/>
          </p:cNvSpPr>
          <p:nvPr/>
        </p:nvSpPr>
        <p:spPr bwMode="auto">
          <a:xfrm>
            <a:off x="5005388" y="5103813"/>
            <a:ext cx="228600" cy="228600"/>
          </a:xfrm>
          <a:prstGeom prst="ellipse">
            <a:avLst/>
          </a:prstGeom>
          <a:solidFill>
            <a:srgbClr val="FFFF66"/>
          </a:solidFill>
          <a:ln w="9525">
            <a:solidFill>
              <a:schemeClr val="tx1"/>
            </a:solidFill>
            <a:round/>
            <a:headEnd/>
            <a:tailEnd/>
          </a:ln>
        </p:spPr>
        <p:txBody>
          <a:bodyPr wrap="none" anchor="ctr"/>
          <a:lstStyle/>
          <a:p>
            <a:endParaRPr lang="en-US"/>
          </a:p>
        </p:txBody>
      </p:sp>
      <p:sp>
        <p:nvSpPr>
          <p:cNvPr id="6162" name="Oval 18"/>
          <p:cNvSpPr>
            <a:spLocks noChangeArrowheads="1"/>
          </p:cNvSpPr>
          <p:nvPr/>
        </p:nvSpPr>
        <p:spPr bwMode="auto">
          <a:xfrm>
            <a:off x="5233988" y="4418013"/>
            <a:ext cx="228600" cy="228600"/>
          </a:xfrm>
          <a:prstGeom prst="ellipse">
            <a:avLst/>
          </a:prstGeom>
          <a:solidFill>
            <a:srgbClr val="FFFF66"/>
          </a:solidFill>
          <a:ln w="9525">
            <a:solidFill>
              <a:schemeClr val="tx1"/>
            </a:solidFill>
            <a:round/>
            <a:headEnd/>
            <a:tailEnd/>
          </a:ln>
        </p:spPr>
        <p:txBody>
          <a:bodyPr wrap="none" anchor="ctr"/>
          <a:lstStyle/>
          <a:p>
            <a:endParaRPr lang="en-US"/>
          </a:p>
        </p:txBody>
      </p:sp>
      <p:sp>
        <p:nvSpPr>
          <p:cNvPr id="6163" name="Text Box 20"/>
          <p:cNvSpPr txBox="1">
            <a:spLocks noChangeArrowheads="1"/>
          </p:cNvSpPr>
          <p:nvPr/>
        </p:nvSpPr>
        <p:spPr bwMode="auto">
          <a:xfrm rot="1279338">
            <a:off x="4876800" y="2449513"/>
            <a:ext cx="914400" cy="457200"/>
          </a:xfrm>
          <a:prstGeom prst="rect">
            <a:avLst/>
          </a:prstGeom>
          <a:noFill/>
          <a:ln w="9525">
            <a:noFill/>
            <a:miter lim="800000"/>
            <a:headEnd/>
            <a:tailEnd/>
          </a:ln>
        </p:spPr>
        <p:txBody>
          <a:bodyPr>
            <a:spAutoFit/>
          </a:bodyPr>
          <a:lstStyle/>
          <a:p>
            <a:pPr eaLnBrk="0" hangingPunct="0">
              <a:spcBef>
                <a:spcPct val="50000"/>
              </a:spcBef>
            </a:pPr>
            <a:r>
              <a:rPr lang="en-US" sz="2400"/>
              <a:t>Ca</a:t>
            </a:r>
            <a:r>
              <a:rPr lang="en-US" sz="2400" baseline="30000"/>
              <a:t>2+</a:t>
            </a:r>
            <a:endParaRPr lang="en-US" sz="2400"/>
          </a:p>
        </p:txBody>
      </p:sp>
      <p:sp>
        <p:nvSpPr>
          <p:cNvPr id="6164" name="Oval 21"/>
          <p:cNvSpPr>
            <a:spLocks noChangeArrowheads="1"/>
          </p:cNvSpPr>
          <p:nvPr/>
        </p:nvSpPr>
        <p:spPr bwMode="auto">
          <a:xfrm>
            <a:off x="4167188" y="4799013"/>
            <a:ext cx="228600" cy="228600"/>
          </a:xfrm>
          <a:prstGeom prst="ellipse">
            <a:avLst/>
          </a:prstGeom>
          <a:solidFill>
            <a:srgbClr val="FFFF66"/>
          </a:solidFill>
          <a:ln w="9525">
            <a:solidFill>
              <a:schemeClr val="tx1"/>
            </a:solidFill>
            <a:round/>
            <a:headEnd/>
            <a:tailEnd/>
          </a:ln>
        </p:spPr>
        <p:txBody>
          <a:bodyPr wrap="none" anchor="ctr"/>
          <a:lstStyle/>
          <a:p>
            <a:endParaRPr lang="en-US"/>
          </a:p>
        </p:txBody>
      </p:sp>
      <p:sp>
        <p:nvSpPr>
          <p:cNvPr id="6165" name="Oval 22"/>
          <p:cNvSpPr>
            <a:spLocks noChangeArrowheads="1"/>
          </p:cNvSpPr>
          <p:nvPr/>
        </p:nvSpPr>
        <p:spPr bwMode="auto">
          <a:xfrm>
            <a:off x="4776788" y="5180013"/>
            <a:ext cx="228600" cy="228600"/>
          </a:xfrm>
          <a:prstGeom prst="ellipse">
            <a:avLst/>
          </a:prstGeom>
          <a:solidFill>
            <a:srgbClr val="FFFF66"/>
          </a:solidFill>
          <a:ln w="9525">
            <a:solidFill>
              <a:schemeClr val="tx1"/>
            </a:solidFill>
            <a:round/>
            <a:headEnd/>
            <a:tailEnd/>
          </a:ln>
        </p:spPr>
        <p:txBody>
          <a:bodyPr wrap="none" anchor="ctr"/>
          <a:lstStyle/>
          <a:p>
            <a:endParaRPr lang="en-US"/>
          </a:p>
        </p:txBody>
      </p:sp>
      <p:sp>
        <p:nvSpPr>
          <p:cNvPr id="6166" name="Oval 23"/>
          <p:cNvSpPr>
            <a:spLocks noChangeArrowheads="1"/>
          </p:cNvSpPr>
          <p:nvPr/>
        </p:nvSpPr>
        <p:spPr bwMode="auto">
          <a:xfrm>
            <a:off x="4471988" y="4722813"/>
            <a:ext cx="228600" cy="228600"/>
          </a:xfrm>
          <a:prstGeom prst="ellipse">
            <a:avLst/>
          </a:prstGeom>
          <a:solidFill>
            <a:srgbClr val="FFFF66"/>
          </a:solidFill>
          <a:ln w="9525">
            <a:solidFill>
              <a:schemeClr val="tx1"/>
            </a:solidFill>
            <a:round/>
            <a:headEnd/>
            <a:tailEnd/>
          </a:ln>
        </p:spPr>
        <p:txBody>
          <a:bodyPr wrap="none" anchor="ctr"/>
          <a:lstStyle/>
          <a:p>
            <a:endParaRPr lang="en-US"/>
          </a:p>
        </p:txBody>
      </p:sp>
      <p:sp>
        <p:nvSpPr>
          <p:cNvPr id="6167" name="Oval 24"/>
          <p:cNvSpPr>
            <a:spLocks noChangeArrowheads="1"/>
          </p:cNvSpPr>
          <p:nvPr/>
        </p:nvSpPr>
        <p:spPr bwMode="auto">
          <a:xfrm>
            <a:off x="4395788" y="4951413"/>
            <a:ext cx="228600" cy="228600"/>
          </a:xfrm>
          <a:prstGeom prst="ellipse">
            <a:avLst/>
          </a:prstGeom>
          <a:solidFill>
            <a:srgbClr val="FFFF66"/>
          </a:solidFill>
          <a:ln w="9525">
            <a:solidFill>
              <a:schemeClr val="tx1"/>
            </a:solidFill>
            <a:round/>
            <a:headEnd/>
            <a:tailEnd/>
          </a:ln>
        </p:spPr>
        <p:txBody>
          <a:bodyPr wrap="none" anchor="ctr"/>
          <a:lstStyle/>
          <a:p>
            <a:endParaRPr lang="en-US"/>
          </a:p>
        </p:txBody>
      </p:sp>
      <p:sp>
        <p:nvSpPr>
          <p:cNvPr id="6168" name="Oval 25"/>
          <p:cNvSpPr>
            <a:spLocks noChangeArrowheads="1"/>
          </p:cNvSpPr>
          <p:nvPr/>
        </p:nvSpPr>
        <p:spPr bwMode="auto">
          <a:xfrm>
            <a:off x="4700588" y="5408613"/>
            <a:ext cx="228600" cy="228600"/>
          </a:xfrm>
          <a:prstGeom prst="ellipse">
            <a:avLst/>
          </a:prstGeom>
          <a:solidFill>
            <a:srgbClr val="FFFF66"/>
          </a:solidFill>
          <a:ln w="9525">
            <a:solidFill>
              <a:schemeClr val="tx1"/>
            </a:solidFill>
            <a:round/>
            <a:headEnd/>
            <a:tailEnd/>
          </a:ln>
        </p:spPr>
        <p:txBody>
          <a:bodyPr wrap="none" anchor="ctr"/>
          <a:lstStyle/>
          <a:p>
            <a:endParaRPr lang="en-US"/>
          </a:p>
        </p:txBody>
      </p:sp>
      <p:sp>
        <p:nvSpPr>
          <p:cNvPr id="6169" name="Oval 26"/>
          <p:cNvSpPr>
            <a:spLocks noChangeArrowheads="1"/>
          </p:cNvSpPr>
          <p:nvPr/>
        </p:nvSpPr>
        <p:spPr bwMode="auto">
          <a:xfrm>
            <a:off x="4700588" y="4799013"/>
            <a:ext cx="228600" cy="228600"/>
          </a:xfrm>
          <a:prstGeom prst="ellipse">
            <a:avLst/>
          </a:prstGeom>
          <a:solidFill>
            <a:srgbClr val="FFFF66"/>
          </a:solidFill>
          <a:ln w="9525">
            <a:solidFill>
              <a:schemeClr val="tx1"/>
            </a:solidFill>
            <a:round/>
            <a:headEnd/>
            <a:tailEnd/>
          </a:ln>
        </p:spPr>
        <p:txBody>
          <a:bodyPr wrap="none" anchor="ctr"/>
          <a:lstStyle/>
          <a:p>
            <a:endParaRPr lang="en-US"/>
          </a:p>
        </p:txBody>
      </p:sp>
      <p:grpSp>
        <p:nvGrpSpPr>
          <p:cNvPr id="2" name="Group 74"/>
          <p:cNvGrpSpPr>
            <a:grpSpLocks/>
          </p:cNvGrpSpPr>
          <p:nvPr/>
        </p:nvGrpSpPr>
        <p:grpSpPr bwMode="auto">
          <a:xfrm>
            <a:off x="2362200" y="2982913"/>
            <a:ext cx="838200" cy="1828800"/>
            <a:chOff x="1488" y="1879"/>
            <a:chExt cx="528" cy="1152"/>
          </a:xfrm>
        </p:grpSpPr>
        <p:sp>
          <p:nvSpPr>
            <p:cNvPr id="6200" name="Text Box 19"/>
            <p:cNvSpPr txBox="1">
              <a:spLocks noChangeArrowheads="1"/>
            </p:cNvSpPr>
            <p:nvPr/>
          </p:nvSpPr>
          <p:spPr bwMode="auto">
            <a:xfrm>
              <a:off x="1488" y="1879"/>
              <a:ext cx="528" cy="288"/>
            </a:xfrm>
            <a:prstGeom prst="rect">
              <a:avLst/>
            </a:prstGeom>
            <a:noFill/>
            <a:ln w="9525">
              <a:noFill/>
              <a:miter lim="800000"/>
              <a:headEnd/>
              <a:tailEnd/>
            </a:ln>
          </p:spPr>
          <p:txBody>
            <a:bodyPr>
              <a:spAutoFit/>
            </a:bodyPr>
            <a:lstStyle/>
            <a:p>
              <a:pPr eaLnBrk="0" hangingPunct="0">
                <a:spcBef>
                  <a:spcPct val="50000"/>
                </a:spcBef>
              </a:pPr>
              <a:r>
                <a:rPr lang="en-US" sz="2400"/>
                <a:t>Na</a:t>
              </a:r>
              <a:r>
                <a:rPr lang="en-US" sz="2400" baseline="30000"/>
                <a:t>+</a:t>
              </a:r>
              <a:endParaRPr lang="en-US" sz="2400"/>
            </a:p>
          </p:txBody>
        </p:sp>
        <p:sp>
          <p:nvSpPr>
            <p:cNvPr id="6201" name="Line 29"/>
            <p:cNvSpPr>
              <a:spLocks noChangeShapeType="1"/>
            </p:cNvSpPr>
            <p:nvPr/>
          </p:nvSpPr>
          <p:spPr bwMode="auto">
            <a:xfrm>
              <a:off x="1680" y="2503"/>
              <a:ext cx="0" cy="528"/>
            </a:xfrm>
            <a:prstGeom prst="line">
              <a:avLst/>
            </a:prstGeom>
            <a:noFill/>
            <a:ln w="38100">
              <a:solidFill>
                <a:schemeClr val="tx1"/>
              </a:solidFill>
              <a:round/>
              <a:headEnd/>
              <a:tailEnd type="triangle" w="sm" len="lg"/>
            </a:ln>
          </p:spPr>
          <p:txBody>
            <a:bodyPr wrap="none" anchor="ctr"/>
            <a:lstStyle/>
            <a:p>
              <a:endParaRPr lang="en-US"/>
            </a:p>
          </p:txBody>
        </p:sp>
        <p:grpSp>
          <p:nvGrpSpPr>
            <p:cNvPr id="3" name="Group 30"/>
            <p:cNvGrpSpPr>
              <a:grpSpLocks/>
            </p:cNvGrpSpPr>
            <p:nvPr/>
          </p:nvGrpSpPr>
          <p:grpSpPr bwMode="auto">
            <a:xfrm rot="34991">
              <a:off x="1536" y="2359"/>
              <a:ext cx="288" cy="384"/>
              <a:chOff x="2016" y="3120"/>
              <a:chExt cx="432" cy="528"/>
            </a:xfrm>
          </p:grpSpPr>
          <p:sp>
            <p:nvSpPr>
              <p:cNvPr id="6204" name="AutoShape 31"/>
              <p:cNvSpPr>
                <a:spLocks noChangeArrowheads="1"/>
              </p:cNvSpPr>
              <p:nvPr/>
            </p:nvSpPr>
            <p:spPr bwMode="auto">
              <a:xfrm>
                <a:off x="2016" y="3120"/>
                <a:ext cx="432" cy="528"/>
              </a:xfrm>
              <a:prstGeom prst="can">
                <a:avLst>
                  <a:gd name="adj" fmla="val 45369"/>
                </a:avLst>
              </a:prstGeom>
              <a:gradFill rotWithShape="0">
                <a:gsLst>
                  <a:gs pos="0">
                    <a:srgbClr val="005E2F"/>
                  </a:gs>
                  <a:gs pos="50000">
                    <a:srgbClr val="00CC66"/>
                  </a:gs>
                  <a:gs pos="100000">
                    <a:srgbClr val="005E2F"/>
                  </a:gs>
                </a:gsLst>
                <a:lin ang="0" scaled="1"/>
              </a:gradFill>
              <a:ln w="9525">
                <a:solidFill>
                  <a:schemeClr val="tx1"/>
                </a:solidFill>
                <a:round/>
                <a:headEnd/>
                <a:tailEnd/>
              </a:ln>
            </p:spPr>
            <p:txBody>
              <a:bodyPr wrap="none" anchor="ctr"/>
              <a:lstStyle/>
              <a:p>
                <a:endParaRPr lang="en-US"/>
              </a:p>
            </p:txBody>
          </p:sp>
          <p:sp>
            <p:nvSpPr>
              <p:cNvPr id="6205" name="Oval 32"/>
              <p:cNvSpPr>
                <a:spLocks noChangeArrowheads="1"/>
              </p:cNvSpPr>
              <p:nvPr/>
            </p:nvSpPr>
            <p:spPr bwMode="auto">
              <a:xfrm>
                <a:off x="2112" y="3168"/>
                <a:ext cx="240" cy="96"/>
              </a:xfrm>
              <a:prstGeom prst="ellipse">
                <a:avLst/>
              </a:prstGeom>
              <a:gradFill rotWithShape="0">
                <a:gsLst>
                  <a:gs pos="0">
                    <a:srgbClr val="005E2F"/>
                  </a:gs>
                  <a:gs pos="50000">
                    <a:srgbClr val="00CC66"/>
                  </a:gs>
                  <a:gs pos="100000">
                    <a:srgbClr val="005E2F"/>
                  </a:gs>
                </a:gsLst>
                <a:lin ang="0" scaled="1"/>
              </a:gradFill>
              <a:ln w="9525">
                <a:solidFill>
                  <a:schemeClr val="tx1"/>
                </a:solidFill>
                <a:round/>
                <a:headEnd/>
                <a:tailEnd/>
              </a:ln>
            </p:spPr>
            <p:txBody>
              <a:bodyPr wrap="none" anchor="ctr"/>
              <a:lstStyle/>
              <a:p>
                <a:endParaRPr lang="en-US"/>
              </a:p>
            </p:txBody>
          </p:sp>
        </p:grpSp>
        <p:sp>
          <p:nvSpPr>
            <p:cNvPr id="6203" name="Line 33"/>
            <p:cNvSpPr>
              <a:spLocks noChangeShapeType="1"/>
            </p:cNvSpPr>
            <p:nvPr/>
          </p:nvSpPr>
          <p:spPr bwMode="auto">
            <a:xfrm>
              <a:off x="1680" y="2173"/>
              <a:ext cx="0" cy="288"/>
            </a:xfrm>
            <a:prstGeom prst="line">
              <a:avLst/>
            </a:prstGeom>
            <a:noFill/>
            <a:ln w="38100">
              <a:solidFill>
                <a:schemeClr val="tx1"/>
              </a:solidFill>
              <a:round/>
              <a:headEnd/>
              <a:tailEnd/>
            </a:ln>
          </p:spPr>
          <p:txBody>
            <a:bodyPr wrap="none" anchor="ctr"/>
            <a:lstStyle/>
            <a:p>
              <a:endParaRPr lang="en-US"/>
            </a:p>
          </p:txBody>
        </p:sp>
      </p:grpSp>
      <p:sp>
        <p:nvSpPr>
          <p:cNvPr id="6171" name="Line 34"/>
          <p:cNvSpPr>
            <a:spLocks noChangeShapeType="1"/>
          </p:cNvSpPr>
          <p:nvPr/>
        </p:nvSpPr>
        <p:spPr bwMode="auto">
          <a:xfrm rot="1355709">
            <a:off x="4699000" y="3257550"/>
            <a:ext cx="0" cy="838200"/>
          </a:xfrm>
          <a:prstGeom prst="line">
            <a:avLst/>
          </a:prstGeom>
          <a:noFill/>
          <a:ln w="38100">
            <a:solidFill>
              <a:schemeClr val="tx1"/>
            </a:solidFill>
            <a:round/>
            <a:headEnd/>
            <a:tailEnd type="triangle" w="sm" len="lg"/>
          </a:ln>
        </p:spPr>
        <p:txBody>
          <a:bodyPr wrap="none" anchor="ctr"/>
          <a:lstStyle/>
          <a:p>
            <a:endParaRPr lang="en-US"/>
          </a:p>
        </p:txBody>
      </p:sp>
      <p:grpSp>
        <p:nvGrpSpPr>
          <p:cNvPr id="4" name="Group 35"/>
          <p:cNvGrpSpPr>
            <a:grpSpLocks/>
          </p:cNvGrpSpPr>
          <p:nvPr/>
        </p:nvGrpSpPr>
        <p:grpSpPr bwMode="auto">
          <a:xfrm rot="1390701">
            <a:off x="4602163" y="3054350"/>
            <a:ext cx="457200" cy="609600"/>
            <a:chOff x="2016" y="3120"/>
            <a:chExt cx="432" cy="528"/>
          </a:xfrm>
        </p:grpSpPr>
        <p:sp>
          <p:nvSpPr>
            <p:cNvPr id="6198" name="AutoShape 36"/>
            <p:cNvSpPr>
              <a:spLocks noChangeArrowheads="1"/>
            </p:cNvSpPr>
            <p:nvPr/>
          </p:nvSpPr>
          <p:spPr bwMode="auto">
            <a:xfrm>
              <a:off x="2016" y="3120"/>
              <a:ext cx="432" cy="528"/>
            </a:xfrm>
            <a:prstGeom prst="can">
              <a:avLst>
                <a:gd name="adj" fmla="val 45369"/>
              </a:avLst>
            </a:prstGeom>
            <a:gradFill rotWithShape="0">
              <a:gsLst>
                <a:gs pos="0">
                  <a:srgbClr val="FF0000"/>
                </a:gs>
                <a:gs pos="50000">
                  <a:srgbClr val="760000"/>
                </a:gs>
                <a:gs pos="100000">
                  <a:srgbClr val="FF0000"/>
                </a:gs>
              </a:gsLst>
              <a:lin ang="2700000" scaled="1"/>
            </a:gradFill>
            <a:ln w="9525">
              <a:solidFill>
                <a:schemeClr val="tx1"/>
              </a:solidFill>
              <a:round/>
              <a:headEnd/>
              <a:tailEnd/>
            </a:ln>
          </p:spPr>
          <p:txBody>
            <a:bodyPr wrap="none" anchor="ctr"/>
            <a:lstStyle/>
            <a:p>
              <a:endParaRPr lang="en-US"/>
            </a:p>
          </p:txBody>
        </p:sp>
        <p:sp>
          <p:nvSpPr>
            <p:cNvPr id="6199" name="Oval 37"/>
            <p:cNvSpPr>
              <a:spLocks noChangeArrowheads="1"/>
            </p:cNvSpPr>
            <p:nvPr/>
          </p:nvSpPr>
          <p:spPr bwMode="auto">
            <a:xfrm>
              <a:off x="2112" y="3168"/>
              <a:ext cx="240" cy="96"/>
            </a:xfrm>
            <a:prstGeom prst="ellipse">
              <a:avLst/>
            </a:prstGeom>
            <a:gradFill rotWithShape="0">
              <a:gsLst>
                <a:gs pos="0">
                  <a:srgbClr val="FF0000"/>
                </a:gs>
                <a:gs pos="50000">
                  <a:srgbClr val="760000"/>
                </a:gs>
                <a:gs pos="100000">
                  <a:srgbClr val="FF0000"/>
                </a:gs>
              </a:gsLst>
              <a:lin ang="2700000" scaled="1"/>
            </a:gradFill>
            <a:ln w="9525">
              <a:solidFill>
                <a:schemeClr val="tx1"/>
              </a:solidFill>
              <a:round/>
              <a:headEnd/>
              <a:tailEnd/>
            </a:ln>
          </p:spPr>
          <p:txBody>
            <a:bodyPr wrap="none" anchor="ctr"/>
            <a:lstStyle/>
            <a:p>
              <a:endParaRPr lang="en-US"/>
            </a:p>
          </p:txBody>
        </p:sp>
      </p:grpSp>
      <p:sp>
        <p:nvSpPr>
          <p:cNvPr id="6173" name="Line 38"/>
          <p:cNvSpPr>
            <a:spLocks noChangeShapeType="1"/>
          </p:cNvSpPr>
          <p:nvPr/>
        </p:nvSpPr>
        <p:spPr bwMode="auto">
          <a:xfrm rot="1355709">
            <a:off x="4973638" y="2787650"/>
            <a:ext cx="0" cy="457200"/>
          </a:xfrm>
          <a:prstGeom prst="line">
            <a:avLst/>
          </a:prstGeom>
          <a:noFill/>
          <a:ln w="38100">
            <a:solidFill>
              <a:schemeClr val="tx1"/>
            </a:solidFill>
            <a:round/>
            <a:headEnd/>
            <a:tailEnd/>
          </a:ln>
        </p:spPr>
        <p:txBody>
          <a:bodyPr wrap="none" anchor="ctr"/>
          <a:lstStyle/>
          <a:p>
            <a:endParaRPr lang="en-US"/>
          </a:p>
        </p:txBody>
      </p:sp>
      <p:sp>
        <p:nvSpPr>
          <p:cNvPr id="6174" name="Oval 39"/>
          <p:cNvSpPr>
            <a:spLocks noChangeArrowheads="1"/>
          </p:cNvSpPr>
          <p:nvPr/>
        </p:nvSpPr>
        <p:spPr bwMode="auto">
          <a:xfrm>
            <a:off x="5434013" y="4735513"/>
            <a:ext cx="228600" cy="228600"/>
          </a:xfrm>
          <a:prstGeom prst="ellipse">
            <a:avLst/>
          </a:prstGeom>
          <a:solidFill>
            <a:srgbClr val="FFFF66"/>
          </a:solidFill>
          <a:ln w="9525">
            <a:solidFill>
              <a:schemeClr val="tx1"/>
            </a:solidFill>
            <a:round/>
            <a:headEnd/>
            <a:tailEnd/>
          </a:ln>
        </p:spPr>
        <p:txBody>
          <a:bodyPr wrap="none" anchor="ctr"/>
          <a:lstStyle/>
          <a:p>
            <a:endParaRPr lang="en-US"/>
          </a:p>
        </p:txBody>
      </p:sp>
      <p:sp>
        <p:nvSpPr>
          <p:cNvPr id="6175" name="Oval 40"/>
          <p:cNvSpPr>
            <a:spLocks noChangeArrowheads="1"/>
          </p:cNvSpPr>
          <p:nvPr/>
        </p:nvSpPr>
        <p:spPr bwMode="auto">
          <a:xfrm>
            <a:off x="5476875" y="4506913"/>
            <a:ext cx="228600" cy="228600"/>
          </a:xfrm>
          <a:prstGeom prst="ellipse">
            <a:avLst/>
          </a:prstGeom>
          <a:solidFill>
            <a:srgbClr val="FFFF66"/>
          </a:solidFill>
          <a:ln w="9525">
            <a:solidFill>
              <a:schemeClr val="tx1"/>
            </a:solidFill>
            <a:round/>
            <a:headEnd/>
            <a:tailEnd/>
          </a:ln>
        </p:spPr>
        <p:txBody>
          <a:bodyPr wrap="none" anchor="ctr"/>
          <a:lstStyle/>
          <a:p>
            <a:endParaRPr lang="en-US"/>
          </a:p>
        </p:txBody>
      </p:sp>
      <p:sp>
        <p:nvSpPr>
          <p:cNvPr id="6176" name="Oval 41"/>
          <p:cNvSpPr>
            <a:spLocks noChangeArrowheads="1"/>
          </p:cNvSpPr>
          <p:nvPr/>
        </p:nvSpPr>
        <p:spPr bwMode="auto">
          <a:xfrm>
            <a:off x="5467350" y="4278313"/>
            <a:ext cx="228600" cy="228600"/>
          </a:xfrm>
          <a:prstGeom prst="ellipse">
            <a:avLst/>
          </a:prstGeom>
          <a:solidFill>
            <a:srgbClr val="FFFF66"/>
          </a:solidFill>
          <a:ln w="9525">
            <a:solidFill>
              <a:schemeClr val="tx1"/>
            </a:solidFill>
            <a:round/>
            <a:headEnd/>
            <a:tailEnd/>
          </a:ln>
        </p:spPr>
        <p:txBody>
          <a:bodyPr wrap="none" anchor="ctr"/>
          <a:lstStyle/>
          <a:p>
            <a:endParaRPr lang="en-US"/>
          </a:p>
        </p:txBody>
      </p:sp>
      <p:sp>
        <p:nvSpPr>
          <p:cNvPr id="6177" name="Freeform 42"/>
          <p:cNvSpPr>
            <a:spLocks/>
          </p:cNvSpPr>
          <p:nvPr/>
        </p:nvSpPr>
        <p:spPr bwMode="auto">
          <a:xfrm>
            <a:off x="5562600" y="3592513"/>
            <a:ext cx="1295400" cy="2179637"/>
          </a:xfrm>
          <a:custGeom>
            <a:avLst/>
            <a:gdLst>
              <a:gd name="T0" fmla="*/ 54637787 w 701"/>
              <a:gd name="T1" fmla="*/ 1232911627 h 1360"/>
              <a:gd name="T2" fmla="*/ 317581821 w 701"/>
              <a:gd name="T3" fmla="*/ 1225205972 h 1360"/>
              <a:gd name="T4" fmla="*/ 416612437 w 701"/>
              <a:gd name="T5" fmla="*/ 1125030853 h 1360"/>
              <a:gd name="T6" fmla="*/ 437100447 w 701"/>
              <a:gd name="T7" fmla="*/ 1101913888 h 1360"/>
              <a:gd name="T8" fmla="*/ 491738335 w 701"/>
              <a:gd name="T9" fmla="*/ 1027426423 h 1360"/>
              <a:gd name="T10" fmla="*/ 536131178 w 701"/>
              <a:gd name="T11" fmla="*/ 911839994 h 1360"/>
              <a:gd name="T12" fmla="*/ 635161794 w 701"/>
              <a:gd name="T13" fmla="*/ 567652797 h 1360"/>
              <a:gd name="T14" fmla="*/ 700044496 w 701"/>
              <a:gd name="T15" fmla="*/ 410970509 h 1360"/>
              <a:gd name="T16" fmla="*/ 949328524 w 701"/>
              <a:gd name="T17" fmla="*/ 238877011 h 1360"/>
              <a:gd name="T18" fmla="*/ 1475214773 w 701"/>
              <a:gd name="T19" fmla="*/ 187504858 h 1360"/>
              <a:gd name="T20" fmla="*/ 1574245389 w 701"/>
              <a:gd name="T21" fmla="*/ 164387893 h 1360"/>
              <a:gd name="T22" fmla="*/ 1758648564 w 701"/>
              <a:gd name="T23" fmla="*/ 0 h 1360"/>
              <a:gd name="T24" fmla="*/ 1813286337 w 701"/>
              <a:gd name="T25" fmla="*/ 7705658 h 1360"/>
              <a:gd name="T26" fmla="*/ 1867924109 w 701"/>
              <a:gd name="T27" fmla="*/ 41097374 h 1360"/>
              <a:gd name="T28" fmla="*/ 1946465329 w 701"/>
              <a:gd name="T29" fmla="*/ 138701842 h 1360"/>
              <a:gd name="T30" fmla="*/ 2042080969 w 701"/>
              <a:gd name="T31" fmla="*/ 369873148 h 1360"/>
              <a:gd name="T32" fmla="*/ 2055740874 w 701"/>
              <a:gd name="T33" fmla="*/ 434087574 h 1360"/>
              <a:gd name="T34" fmla="*/ 2076228884 w 701"/>
              <a:gd name="T35" fmla="*/ 459773626 h 1360"/>
              <a:gd name="T36" fmla="*/ 2141111585 w 701"/>
              <a:gd name="T37" fmla="*/ 690943279 h 1360"/>
              <a:gd name="T38" fmla="*/ 2147483647 w 701"/>
              <a:gd name="T39" fmla="*/ 2147483647 h 1360"/>
              <a:gd name="T40" fmla="*/ 2147483647 w 701"/>
              <a:gd name="T41" fmla="*/ 2147483647 h 1360"/>
              <a:gd name="T42" fmla="*/ 2147483647 w 701"/>
              <a:gd name="T43" fmla="*/ 2147483647 h 1360"/>
              <a:gd name="T44" fmla="*/ 1987443197 w 701"/>
              <a:gd name="T45" fmla="*/ 2147483647 h 1360"/>
              <a:gd name="T46" fmla="*/ 1823531265 w 701"/>
              <a:gd name="T47" fmla="*/ 2147483647 h 1360"/>
              <a:gd name="T48" fmla="*/ 1758648564 w 701"/>
              <a:gd name="T49" fmla="*/ 2147483647 h 1360"/>
              <a:gd name="T50" fmla="*/ 1693765863 w 701"/>
              <a:gd name="T51" fmla="*/ 2147483647 h 1360"/>
              <a:gd name="T52" fmla="*/ 1519607617 w 701"/>
              <a:gd name="T53" fmla="*/ 2147483647 h 1360"/>
              <a:gd name="T54" fmla="*/ 1277153541 w 701"/>
              <a:gd name="T55" fmla="*/ 2147483647 h 1360"/>
              <a:gd name="T56" fmla="*/ 1102997143 w 701"/>
              <a:gd name="T57" fmla="*/ 2147483647 h 1360"/>
              <a:gd name="T58" fmla="*/ 874202742 w 701"/>
              <a:gd name="T59" fmla="*/ 2147483647 h 1360"/>
              <a:gd name="T60" fmla="*/ 635161794 w 701"/>
              <a:gd name="T61" fmla="*/ 2147483647 h 1360"/>
              <a:gd name="T62" fmla="*/ 447345376 w 701"/>
              <a:gd name="T63" fmla="*/ 2147483647 h 1360"/>
              <a:gd name="T64" fmla="*/ 293676987 w 701"/>
              <a:gd name="T65" fmla="*/ 2144751621 h 1360"/>
              <a:gd name="T66" fmla="*/ 0 w 701"/>
              <a:gd name="T67" fmla="*/ 2029166794 h 1360"/>
              <a:gd name="T68" fmla="*/ 109275574 w 701"/>
              <a:gd name="T69" fmla="*/ 1995775088 h 1360"/>
              <a:gd name="T70" fmla="*/ 184401385 w 701"/>
              <a:gd name="T71" fmla="*/ 1931560761 h 1360"/>
              <a:gd name="T72" fmla="*/ 163913375 w 701"/>
              <a:gd name="T73" fmla="*/ 1726075557 h 1360"/>
              <a:gd name="T74" fmla="*/ 75125811 w 701"/>
              <a:gd name="T75" fmla="*/ 1677272140 h 1360"/>
              <a:gd name="T76" fmla="*/ 198061290 w 701"/>
              <a:gd name="T77" fmla="*/ 1520589952 h 1360"/>
              <a:gd name="T78" fmla="*/ 99030645 w 701"/>
              <a:gd name="T79" fmla="*/ 1363907764 h 1360"/>
              <a:gd name="T80" fmla="*/ 34147929 w 701"/>
              <a:gd name="T81" fmla="*/ 1307399092 h 1360"/>
              <a:gd name="T82" fmla="*/ 54637787 w 701"/>
              <a:gd name="T83" fmla="*/ 1232911627 h 136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01"/>
              <a:gd name="T127" fmla="*/ 0 h 1360"/>
              <a:gd name="T128" fmla="*/ 701 w 701"/>
              <a:gd name="T129" fmla="*/ 1360 h 136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01" h="1360">
                <a:moveTo>
                  <a:pt x="16" y="480"/>
                </a:moveTo>
                <a:cubicBezTo>
                  <a:pt x="42" y="479"/>
                  <a:pt x="67" y="480"/>
                  <a:pt x="93" y="477"/>
                </a:cubicBezTo>
                <a:cubicBezTo>
                  <a:pt x="100" y="476"/>
                  <a:pt x="120" y="441"/>
                  <a:pt x="122" y="438"/>
                </a:cubicBezTo>
                <a:cubicBezTo>
                  <a:pt x="124" y="435"/>
                  <a:pt x="128" y="429"/>
                  <a:pt x="128" y="429"/>
                </a:cubicBezTo>
                <a:cubicBezTo>
                  <a:pt x="131" y="418"/>
                  <a:pt x="144" y="400"/>
                  <a:pt x="144" y="400"/>
                </a:cubicBezTo>
                <a:cubicBezTo>
                  <a:pt x="148" y="383"/>
                  <a:pt x="152" y="371"/>
                  <a:pt x="157" y="355"/>
                </a:cubicBezTo>
                <a:cubicBezTo>
                  <a:pt x="162" y="309"/>
                  <a:pt x="173" y="265"/>
                  <a:pt x="186" y="221"/>
                </a:cubicBezTo>
                <a:cubicBezTo>
                  <a:pt x="204" y="159"/>
                  <a:pt x="186" y="184"/>
                  <a:pt x="205" y="160"/>
                </a:cubicBezTo>
                <a:cubicBezTo>
                  <a:pt x="213" y="127"/>
                  <a:pt x="246" y="101"/>
                  <a:pt x="278" y="93"/>
                </a:cubicBezTo>
                <a:cubicBezTo>
                  <a:pt x="324" y="68"/>
                  <a:pt x="383" y="75"/>
                  <a:pt x="432" y="73"/>
                </a:cubicBezTo>
                <a:cubicBezTo>
                  <a:pt x="442" y="70"/>
                  <a:pt x="461" y="64"/>
                  <a:pt x="461" y="64"/>
                </a:cubicBezTo>
                <a:cubicBezTo>
                  <a:pt x="479" y="43"/>
                  <a:pt x="499" y="24"/>
                  <a:pt x="515" y="0"/>
                </a:cubicBezTo>
                <a:cubicBezTo>
                  <a:pt x="520" y="1"/>
                  <a:pt x="526" y="1"/>
                  <a:pt x="531" y="3"/>
                </a:cubicBezTo>
                <a:cubicBezTo>
                  <a:pt x="537" y="6"/>
                  <a:pt x="547" y="16"/>
                  <a:pt x="547" y="16"/>
                </a:cubicBezTo>
                <a:cubicBezTo>
                  <a:pt x="551" y="29"/>
                  <a:pt x="559" y="45"/>
                  <a:pt x="570" y="54"/>
                </a:cubicBezTo>
                <a:cubicBezTo>
                  <a:pt x="575" y="83"/>
                  <a:pt x="581" y="120"/>
                  <a:pt x="598" y="144"/>
                </a:cubicBezTo>
                <a:cubicBezTo>
                  <a:pt x="599" y="152"/>
                  <a:pt x="600" y="161"/>
                  <a:pt x="602" y="169"/>
                </a:cubicBezTo>
                <a:cubicBezTo>
                  <a:pt x="603" y="173"/>
                  <a:pt x="607" y="175"/>
                  <a:pt x="608" y="179"/>
                </a:cubicBezTo>
                <a:cubicBezTo>
                  <a:pt x="615" y="209"/>
                  <a:pt x="614" y="241"/>
                  <a:pt x="627" y="269"/>
                </a:cubicBezTo>
                <a:cubicBezTo>
                  <a:pt x="659" y="470"/>
                  <a:pt x="682" y="674"/>
                  <a:pt x="701" y="877"/>
                </a:cubicBezTo>
                <a:cubicBezTo>
                  <a:pt x="699" y="966"/>
                  <a:pt x="690" y="1053"/>
                  <a:pt x="682" y="1142"/>
                </a:cubicBezTo>
                <a:cubicBezTo>
                  <a:pt x="679" y="1180"/>
                  <a:pt x="678" y="1296"/>
                  <a:pt x="646" y="1328"/>
                </a:cubicBezTo>
                <a:cubicBezTo>
                  <a:pt x="628" y="1346"/>
                  <a:pt x="605" y="1353"/>
                  <a:pt x="582" y="1360"/>
                </a:cubicBezTo>
                <a:cubicBezTo>
                  <a:pt x="566" y="1359"/>
                  <a:pt x="550" y="1360"/>
                  <a:pt x="534" y="1357"/>
                </a:cubicBezTo>
                <a:cubicBezTo>
                  <a:pt x="523" y="1355"/>
                  <a:pt x="515" y="1331"/>
                  <a:pt x="515" y="1331"/>
                </a:cubicBezTo>
                <a:cubicBezTo>
                  <a:pt x="510" y="1315"/>
                  <a:pt x="507" y="1299"/>
                  <a:pt x="496" y="1286"/>
                </a:cubicBezTo>
                <a:cubicBezTo>
                  <a:pt x="483" y="1248"/>
                  <a:pt x="468" y="1215"/>
                  <a:pt x="445" y="1181"/>
                </a:cubicBezTo>
                <a:cubicBezTo>
                  <a:pt x="427" y="1154"/>
                  <a:pt x="394" y="1129"/>
                  <a:pt x="374" y="1104"/>
                </a:cubicBezTo>
                <a:cubicBezTo>
                  <a:pt x="357" y="1084"/>
                  <a:pt x="342" y="1062"/>
                  <a:pt x="323" y="1043"/>
                </a:cubicBezTo>
                <a:cubicBezTo>
                  <a:pt x="313" y="1012"/>
                  <a:pt x="288" y="983"/>
                  <a:pt x="256" y="973"/>
                </a:cubicBezTo>
                <a:cubicBezTo>
                  <a:pt x="234" y="950"/>
                  <a:pt x="209" y="931"/>
                  <a:pt x="186" y="909"/>
                </a:cubicBezTo>
                <a:cubicBezTo>
                  <a:pt x="157" y="882"/>
                  <a:pt x="162" y="877"/>
                  <a:pt x="131" y="867"/>
                </a:cubicBezTo>
                <a:cubicBezTo>
                  <a:pt x="116" y="856"/>
                  <a:pt x="103" y="843"/>
                  <a:pt x="86" y="835"/>
                </a:cubicBezTo>
                <a:cubicBezTo>
                  <a:pt x="67" y="814"/>
                  <a:pt x="28" y="798"/>
                  <a:pt x="0" y="790"/>
                </a:cubicBezTo>
                <a:cubicBezTo>
                  <a:pt x="10" y="784"/>
                  <a:pt x="21" y="782"/>
                  <a:pt x="32" y="777"/>
                </a:cubicBezTo>
                <a:cubicBezTo>
                  <a:pt x="41" y="769"/>
                  <a:pt x="47" y="762"/>
                  <a:pt x="54" y="752"/>
                </a:cubicBezTo>
                <a:cubicBezTo>
                  <a:pt x="53" y="725"/>
                  <a:pt x="61" y="695"/>
                  <a:pt x="48" y="672"/>
                </a:cubicBezTo>
                <a:cubicBezTo>
                  <a:pt x="43" y="663"/>
                  <a:pt x="22" y="653"/>
                  <a:pt x="22" y="653"/>
                </a:cubicBezTo>
                <a:cubicBezTo>
                  <a:pt x="28" y="613"/>
                  <a:pt x="36" y="620"/>
                  <a:pt x="58" y="592"/>
                </a:cubicBezTo>
                <a:cubicBezTo>
                  <a:pt x="67" y="563"/>
                  <a:pt x="60" y="541"/>
                  <a:pt x="29" y="531"/>
                </a:cubicBezTo>
                <a:cubicBezTo>
                  <a:pt x="11" y="516"/>
                  <a:pt x="15" y="525"/>
                  <a:pt x="10" y="509"/>
                </a:cubicBezTo>
                <a:cubicBezTo>
                  <a:pt x="16" y="488"/>
                  <a:pt x="26" y="507"/>
                  <a:pt x="16" y="480"/>
                </a:cubicBezTo>
                <a:close/>
              </a:path>
            </a:pathLst>
          </a:custGeom>
          <a:gradFill rotWithShape="0">
            <a:gsLst>
              <a:gs pos="0">
                <a:srgbClr val="FFFF66"/>
              </a:gs>
              <a:gs pos="100000">
                <a:srgbClr val="000000"/>
              </a:gs>
            </a:gsLst>
            <a:lin ang="0" scaled="1"/>
          </a:gradFill>
          <a:ln w="9525">
            <a:noFill/>
            <a:round/>
            <a:headEnd/>
            <a:tailEnd/>
          </a:ln>
        </p:spPr>
        <p:txBody>
          <a:bodyPr wrap="none" anchor="ctr"/>
          <a:lstStyle/>
          <a:p>
            <a:endParaRPr lang="en-US"/>
          </a:p>
        </p:txBody>
      </p:sp>
      <p:sp>
        <p:nvSpPr>
          <p:cNvPr id="6178" name="Text Box 59"/>
          <p:cNvSpPr txBox="1">
            <a:spLocks noChangeArrowheads="1"/>
          </p:cNvSpPr>
          <p:nvPr/>
        </p:nvSpPr>
        <p:spPr bwMode="auto">
          <a:xfrm>
            <a:off x="5791200" y="4708525"/>
            <a:ext cx="1371600" cy="396875"/>
          </a:xfrm>
          <a:prstGeom prst="rect">
            <a:avLst/>
          </a:prstGeom>
          <a:noFill/>
          <a:ln w="12700">
            <a:noFill/>
            <a:miter lim="800000"/>
            <a:headEnd type="none" w="sm" len="sm"/>
            <a:tailEnd type="none" w="sm" len="sm"/>
          </a:ln>
        </p:spPr>
        <p:txBody>
          <a:bodyPr>
            <a:spAutoFit/>
          </a:bodyPr>
          <a:lstStyle/>
          <a:p>
            <a:pPr marL="322263" indent="-322263" defTabSz="858838">
              <a:spcBef>
                <a:spcPct val="50000"/>
              </a:spcBef>
            </a:pPr>
            <a:r>
              <a:rPr lang="en-US" sz="2000" b="1">
                <a:solidFill>
                  <a:schemeClr val="bg2"/>
                </a:solidFill>
              </a:rPr>
              <a:t>ACH</a:t>
            </a:r>
          </a:p>
        </p:txBody>
      </p:sp>
      <p:grpSp>
        <p:nvGrpSpPr>
          <p:cNvPr id="5" name="Group 87"/>
          <p:cNvGrpSpPr>
            <a:grpSpLocks/>
          </p:cNvGrpSpPr>
          <p:nvPr/>
        </p:nvGrpSpPr>
        <p:grpSpPr bwMode="auto">
          <a:xfrm rot="1724213">
            <a:off x="6684963" y="2438400"/>
            <a:ext cx="1011237" cy="304800"/>
            <a:chOff x="3971" y="1728"/>
            <a:chExt cx="637" cy="192"/>
          </a:xfrm>
        </p:grpSpPr>
        <p:sp>
          <p:nvSpPr>
            <p:cNvPr id="6196" name="Freeform 60"/>
            <p:cNvSpPr>
              <a:spLocks/>
            </p:cNvSpPr>
            <p:nvPr/>
          </p:nvSpPr>
          <p:spPr bwMode="auto">
            <a:xfrm>
              <a:off x="3971" y="1776"/>
              <a:ext cx="589" cy="143"/>
            </a:xfrm>
            <a:custGeom>
              <a:avLst/>
              <a:gdLst>
                <a:gd name="T0" fmla="*/ 589 w 589"/>
                <a:gd name="T1" fmla="*/ 13 h 143"/>
                <a:gd name="T2" fmla="*/ 461 w 589"/>
                <a:gd name="T3" fmla="*/ 20 h 143"/>
                <a:gd name="T4" fmla="*/ 390 w 589"/>
                <a:gd name="T5" fmla="*/ 77 h 143"/>
                <a:gd name="T6" fmla="*/ 358 w 589"/>
                <a:gd name="T7" fmla="*/ 71 h 143"/>
                <a:gd name="T8" fmla="*/ 403 w 589"/>
                <a:gd name="T9" fmla="*/ 26 h 143"/>
                <a:gd name="T10" fmla="*/ 345 w 589"/>
                <a:gd name="T11" fmla="*/ 103 h 143"/>
                <a:gd name="T12" fmla="*/ 224 w 589"/>
                <a:gd name="T13" fmla="*/ 71 h 143"/>
                <a:gd name="T14" fmla="*/ 147 w 589"/>
                <a:gd name="T15" fmla="*/ 77 h 143"/>
                <a:gd name="T16" fmla="*/ 109 w 589"/>
                <a:gd name="T17" fmla="*/ 103 h 143"/>
                <a:gd name="T18" fmla="*/ 51 w 589"/>
                <a:gd name="T19" fmla="*/ 122 h 143"/>
                <a:gd name="T20" fmla="*/ 13 w 589"/>
                <a:gd name="T21" fmla="*/ 116 h 143"/>
                <a:gd name="T22" fmla="*/ 13 w 589"/>
                <a:gd name="T23" fmla="*/ 71 h 143"/>
                <a:gd name="T24" fmla="*/ 32 w 589"/>
                <a:gd name="T25" fmla="*/ 65 h 143"/>
                <a:gd name="T26" fmla="*/ 77 w 589"/>
                <a:gd name="T27" fmla="*/ 71 h 143"/>
                <a:gd name="T28" fmla="*/ 121 w 589"/>
                <a:gd name="T29" fmla="*/ 103 h 143"/>
                <a:gd name="T30" fmla="*/ 205 w 589"/>
                <a:gd name="T31" fmla="*/ 141 h 143"/>
                <a:gd name="T32" fmla="*/ 256 w 589"/>
                <a:gd name="T33" fmla="*/ 135 h 143"/>
                <a:gd name="T34" fmla="*/ 269 w 589"/>
                <a:gd name="T35" fmla="*/ 90 h 143"/>
                <a:gd name="T36" fmla="*/ 281 w 589"/>
                <a:gd name="T37" fmla="*/ 52 h 143"/>
                <a:gd name="T38" fmla="*/ 352 w 589"/>
                <a:gd name="T39" fmla="*/ 116 h 143"/>
                <a:gd name="T40" fmla="*/ 390 w 589"/>
                <a:gd name="T41" fmla="*/ 141 h 143"/>
                <a:gd name="T42" fmla="*/ 454 w 589"/>
                <a:gd name="T43" fmla="*/ 135 h 143"/>
                <a:gd name="T44" fmla="*/ 531 w 589"/>
                <a:gd name="T45" fmla="*/ 7 h 143"/>
                <a:gd name="T46" fmla="*/ 589 w 589"/>
                <a:gd name="T47" fmla="*/ 13 h 14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89"/>
                <a:gd name="T73" fmla="*/ 0 h 143"/>
                <a:gd name="T74" fmla="*/ 589 w 589"/>
                <a:gd name="T75" fmla="*/ 143 h 14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89" h="143">
                  <a:moveTo>
                    <a:pt x="589" y="13"/>
                  </a:moveTo>
                  <a:cubicBezTo>
                    <a:pt x="546" y="0"/>
                    <a:pt x="503" y="8"/>
                    <a:pt x="461" y="20"/>
                  </a:cubicBezTo>
                  <a:cubicBezTo>
                    <a:pt x="438" y="42"/>
                    <a:pt x="417" y="60"/>
                    <a:pt x="390" y="77"/>
                  </a:cubicBezTo>
                  <a:cubicBezTo>
                    <a:pt x="379" y="75"/>
                    <a:pt x="365" y="80"/>
                    <a:pt x="358" y="71"/>
                  </a:cubicBezTo>
                  <a:cubicBezTo>
                    <a:pt x="340" y="47"/>
                    <a:pt x="393" y="30"/>
                    <a:pt x="403" y="26"/>
                  </a:cubicBezTo>
                  <a:cubicBezTo>
                    <a:pt x="421" y="83"/>
                    <a:pt x="395" y="95"/>
                    <a:pt x="345" y="103"/>
                  </a:cubicBezTo>
                  <a:cubicBezTo>
                    <a:pt x="298" y="97"/>
                    <a:pt x="268" y="82"/>
                    <a:pt x="224" y="71"/>
                  </a:cubicBezTo>
                  <a:cubicBezTo>
                    <a:pt x="198" y="73"/>
                    <a:pt x="172" y="70"/>
                    <a:pt x="147" y="77"/>
                  </a:cubicBezTo>
                  <a:cubicBezTo>
                    <a:pt x="132" y="81"/>
                    <a:pt x="122" y="94"/>
                    <a:pt x="109" y="103"/>
                  </a:cubicBezTo>
                  <a:cubicBezTo>
                    <a:pt x="95" y="112"/>
                    <a:pt x="67" y="117"/>
                    <a:pt x="51" y="122"/>
                  </a:cubicBezTo>
                  <a:cubicBezTo>
                    <a:pt x="38" y="120"/>
                    <a:pt x="24" y="122"/>
                    <a:pt x="13" y="116"/>
                  </a:cubicBezTo>
                  <a:cubicBezTo>
                    <a:pt x="0" y="109"/>
                    <a:pt x="8" y="77"/>
                    <a:pt x="13" y="71"/>
                  </a:cubicBezTo>
                  <a:cubicBezTo>
                    <a:pt x="17" y="66"/>
                    <a:pt x="26" y="67"/>
                    <a:pt x="32" y="65"/>
                  </a:cubicBezTo>
                  <a:cubicBezTo>
                    <a:pt x="47" y="67"/>
                    <a:pt x="62" y="67"/>
                    <a:pt x="77" y="71"/>
                  </a:cubicBezTo>
                  <a:cubicBezTo>
                    <a:pt x="94" y="76"/>
                    <a:pt x="106" y="93"/>
                    <a:pt x="121" y="103"/>
                  </a:cubicBezTo>
                  <a:cubicBezTo>
                    <a:pt x="169" y="136"/>
                    <a:pt x="149" y="126"/>
                    <a:pt x="205" y="141"/>
                  </a:cubicBezTo>
                  <a:cubicBezTo>
                    <a:pt x="222" y="139"/>
                    <a:pt x="241" y="143"/>
                    <a:pt x="256" y="135"/>
                  </a:cubicBezTo>
                  <a:cubicBezTo>
                    <a:pt x="270" y="127"/>
                    <a:pt x="264" y="105"/>
                    <a:pt x="269" y="90"/>
                  </a:cubicBezTo>
                  <a:cubicBezTo>
                    <a:pt x="273" y="77"/>
                    <a:pt x="281" y="52"/>
                    <a:pt x="281" y="52"/>
                  </a:cubicBezTo>
                  <a:cubicBezTo>
                    <a:pt x="331" y="64"/>
                    <a:pt x="298" y="81"/>
                    <a:pt x="352" y="116"/>
                  </a:cubicBezTo>
                  <a:cubicBezTo>
                    <a:pt x="365" y="124"/>
                    <a:pt x="390" y="141"/>
                    <a:pt x="390" y="141"/>
                  </a:cubicBezTo>
                  <a:cubicBezTo>
                    <a:pt x="411" y="139"/>
                    <a:pt x="434" y="143"/>
                    <a:pt x="454" y="135"/>
                  </a:cubicBezTo>
                  <a:cubicBezTo>
                    <a:pt x="494" y="120"/>
                    <a:pt x="472" y="12"/>
                    <a:pt x="531" y="7"/>
                  </a:cubicBezTo>
                  <a:cubicBezTo>
                    <a:pt x="550" y="5"/>
                    <a:pt x="570" y="11"/>
                    <a:pt x="589" y="13"/>
                  </a:cubicBezTo>
                  <a:close/>
                </a:path>
              </a:pathLst>
            </a:custGeom>
            <a:solidFill>
              <a:srgbClr val="99CCFF"/>
            </a:solidFill>
            <a:ln w="28575">
              <a:solidFill>
                <a:schemeClr val="tx1"/>
              </a:solidFill>
              <a:round/>
              <a:headEnd type="none" w="sm" len="sm"/>
              <a:tailEnd type="none" w="sm" len="sm"/>
            </a:ln>
          </p:spPr>
          <p:txBody>
            <a:bodyPr wrap="none" anchor="ctr"/>
            <a:lstStyle/>
            <a:p>
              <a:endParaRPr lang="en-US"/>
            </a:p>
          </p:txBody>
        </p:sp>
        <p:sp>
          <p:nvSpPr>
            <p:cNvPr id="6197" name="Rectangle 61"/>
            <p:cNvSpPr>
              <a:spLocks noChangeArrowheads="1"/>
            </p:cNvSpPr>
            <p:nvPr/>
          </p:nvSpPr>
          <p:spPr bwMode="auto">
            <a:xfrm>
              <a:off x="4512" y="1728"/>
              <a:ext cx="96" cy="192"/>
            </a:xfrm>
            <a:prstGeom prst="rect">
              <a:avLst/>
            </a:prstGeom>
            <a:solidFill>
              <a:srgbClr val="99CCFF"/>
            </a:solidFill>
            <a:ln w="19050">
              <a:solidFill>
                <a:schemeClr val="tx1"/>
              </a:solidFill>
              <a:miter lim="800000"/>
              <a:headEnd type="none" w="sm" len="sm"/>
              <a:tailEnd type="none" w="sm" len="sm"/>
            </a:ln>
          </p:spPr>
          <p:txBody>
            <a:bodyPr wrap="none" anchor="ctr"/>
            <a:lstStyle/>
            <a:p>
              <a:endParaRPr lang="en-US"/>
            </a:p>
          </p:txBody>
        </p:sp>
      </p:grpSp>
      <p:sp>
        <p:nvSpPr>
          <p:cNvPr id="6180" name="Text Box 62"/>
          <p:cNvSpPr txBox="1">
            <a:spLocks noChangeArrowheads="1"/>
          </p:cNvSpPr>
          <p:nvPr/>
        </p:nvSpPr>
        <p:spPr bwMode="auto">
          <a:xfrm>
            <a:off x="6248400" y="1981200"/>
            <a:ext cx="2209800" cy="304800"/>
          </a:xfrm>
          <a:prstGeom prst="rect">
            <a:avLst/>
          </a:prstGeom>
          <a:noFill/>
          <a:ln w="12700">
            <a:noFill/>
            <a:miter lim="800000"/>
            <a:headEnd type="none" w="sm" len="sm"/>
            <a:tailEnd type="none" w="sm" len="sm"/>
          </a:ln>
        </p:spPr>
        <p:txBody>
          <a:bodyPr>
            <a:spAutoFit/>
          </a:bodyPr>
          <a:lstStyle/>
          <a:p>
            <a:pPr marL="322263" indent="-322263" defTabSz="858838">
              <a:spcBef>
                <a:spcPct val="50000"/>
              </a:spcBef>
            </a:pPr>
            <a:r>
              <a:rPr lang="en-US" sz="1400" b="1">
                <a:solidFill>
                  <a:schemeClr val="tx2"/>
                </a:solidFill>
              </a:rPr>
              <a:t>Acetylcholinesterase</a:t>
            </a:r>
          </a:p>
        </p:txBody>
      </p:sp>
      <p:sp>
        <p:nvSpPr>
          <p:cNvPr id="6181" name="Line 66"/>
          <p:cNvSpPr>
            <a:spLocks noChangeShapeType="1"/>
          </p:cNvSpPr>
          <p:nvPr/>
        </p:nvSpPr>
        <p:spPr bwMode="auto">
          <a:xfrm>
            <a:off x="6477000" y="4908550"/>
            <a:ext cx="533400" cy="0"/>
          </a:xfrm>
          <a:prstGeom prst="line">
            <a:avLst/>
          </a:prstGeom>
          <a:noFill/>
          <a:ln w="28575">
            <a:solidFill>
              <a:schemeClr val="tx1"/>
            </a:solidFill>
            <a:round/>
            <a:headEnd type="none" w="sm" len="sm"/>
            <a:tailEnd type="triangle" w="sm" len="sm"/>
          </a:ln>
        </p:spPr>
        <p:txBody>
          <a:bodyPr wrap="none" anchor="ctr"/>
          <a:lstStyle/>
          <a:p>
            <a:endParaRPr lang="en-US"/>
          </a:p>
        </p:txBody>
      </p:sp>
      <p:sp>
        <p:nvSpPr>
          <p:cNvPr id="6182" name="Text Box 69"/>
          <p:cNvSpPr txBox="1">
            <a:spLocks noChangeArrowheads="1"/>
          </p:cNvSpPr>
          <p:nvPr/>
        </p:nvSpPr>
        <p:spPr bwMode="auto">
          <a:xfrm>
            <a:off x="1219200" y="1143000"/>
            <a:ext cx="6553200" cy="523220"/>
          </a:xfrm>
          <a:prstGeom prst="rect">
            <a:avLst/>
          </a:prstGeom>
          <a:noFill/>
          <a:ln w="12700">
            <a:noFill/>
            <a:miter lim="800000"/>
            <a:headEnd type="none" w="sm" len="sm"/>
            <a:tailEnd type="none" w="sm" len="sm"/>
          </a:ln>
        </p:spPr>
        <p:txBody>
          <a:bodyPr>
            <a:spAutoFit/>
          </a:bodyPr>
          <a:lstStyle/>
          <a:p>
            <a:pPr marL="322263" indent="-322263" algn="ctr" defTabSz="858838">
              <a:spcBef>
                <a:spcPct val="50000"/>
              </a:spcBef>
            </a:pPr>
            <a:r>
              <a:rPr lang="en-US" sz="2800" b="1" dirty="0">
                <a:solidFill>
                  <a:schemeClr val="tx2"/>
                </a:solidFill>
              </a:rPr>
              <a:t>Parasympathetic Organ Synapse</a:t>
            </a:r>
          </a:p>
        </p:txBody>
      </p:sp>
      <p:sp>
        <p:nvSpPr>
          <p:cNvPr id="6183" name="Freeform 70"/>
          <p:cNvSpPr>
            <a:spLocks/>
          </p:cNvSpPr>
          <p:nvPr/>
        </p:nvSpPr>
        <p:spPr bwMode="auto">
          <a:xfrm rot="-6382612">
            <a:off x="6934200" y="4495800"/>
            <a:ext cx="1219200" cy="762000"/>
          </a:xfrm>
          <a:custGeom>
            <a:avLst/>
            <a:gdLst>
              <a:gd name="T0" fmla="*/ 0 w 2376"/>
              <a:gd name="T1" fmla="*/ 26294233 h 2184"/>
              <a:gd name="T2" fmla="*/ 50554205 w 2376"/>
              <a:gd name="T3" fmla="*/ 37980321 h 2184"/>
              <a:gd name="T4" fmla="*/ 63192624 w 2376"/>
              <a:gd name="T5" fmla="*/ 55509813 h 2184"/>
              <a:gd name="T6" fmla="*/ 63192624 w 2376"/>
              <a:gd name="T7" fmla="*/ 73039294 h 2184"/>
              <a:gd name="T8" fmla="*/ 63192624 w 2376"/>
              <a:gd name="T9" fmla="*/ 131470455 h 2184"/>
              <a:gd name="T10" fmla="*/ 75831573 w 2376"/>
              <a:gd name="T11" fmla="*/ 154842980 h 2184"/>
              <a:gd name="T12" fmla="*/ 101108411 w 2376"/>
              <a:gd name="T13" fmla="*/ 148999936 h 2184"/>
              <a:gd name="T14" fmla="*/ 113747343 w 2376"/>
              <a:gd name="T15" fmla="*/ 131470455 h 2184"/>
              <a:gd name="T16" fmla="*/ 113747343 w 2376"/>
              <a:gd name="T17" fmla="*/ 43823365 h 2184"/>
              <a:gd name="T18" fmla="*/ 139024213 w 2376"/>
              <a:gd name="T19" fmla="*/ 20450834 h 2184"/>
              <a:gd name="T20" fmla="*/ 164301564 w 2376"/>
              <a:gd name="T21" fmla="*/ 32137277 h 2184"/>
              <a:gd name="T22" fmla="*/ 176939983 w 2376"/>
              <a:gd name="T23" fmla="*/ 55509813 h 2184"/>
              <a:gd name="T24" fmla="*/ 176939983 w 2376"/>
              <a:gd name="T25" fmla="*/ 143156892 h 2184"/>
              <a:gd name="T26" fmla="*/ 164301564 w 2376"/>
              <a:gd name="T27" fmla="*/ 172372461 h 2184"/>
              <a:gd name="T28" fmla="*/ 176939983 w 2376"/>
              <a:gd name="T29" fmla="*/ 184058593 h 2184"/>
              <a:gd name="T30" fmla="*/ 227494173 w 2376"/>
              <a:gd name="T31" fmla="*/ 184058593 h 2184"/>
              <a:gd name="T32" fmla="*/ 240133105 w 2376"/>
              <a:gd name="T33" fmla="*/ 166529417 h 2184"/>
              <a:gd name="T34" fmla="*/ 240133105 w 2376"/>
              <a:gd name="T35" fmla="*/ 148999936 h 2184"/>
              <a:gd name="T36" fmla="*/ 240133105 w 2376"/>
              <a:gd name="T37" fmla="*/ 119784366 h 2184"/>
              <a:gd name="T38" fmla="*/ 240133105 w 2376"/>
              <a:gd name="T39" fmla="*/ 37980321 h 2184"/>
              <a:gd name="T40" fmla="*/ 252771524 w 2376"/>
              <a:gd name="T41" fmla="*/ 20450834 h 2184"/>
              <a:gd name="T42" fmla="*/ 290687358 w 2376"/>
              <a:gd name="T43" fmla="*/ 20450834 h 2184"/>
              <a:gd name="T44" fmla="*/ 303325777 w 2376"/>
              <a:gd name="T45" fmla="*/ 43823365 h 2184"/>
              <a:gd name="T46" fmla="*/ 303325777 w 2376"/>
              <a:gd name="T47" fmla="*/ 78882338 h 2184"/>
              <a:gd name="T48" fmla="*/ 303325777 w 2376"/>
              <a:gd name="T49" fmla="*/ 143156892 h 2184"/>
              <a:gd name="T50" fmla="*/ 278048939 w 2376"/>
              <a:gd name="T51" fmla="*/ 195745030 h 2184"/>
              <a:gd name="T52" fmla="*/ 214855754 w 2376"/>
              <a:gd name="T53" fmla="*/ 207431118 h 2184"/>
              <a:gd name="T54" fmla="*/ 240133105 w 2376"/>
              <a:gd name="T55" fmla="*/ 230803643 h 2184"/>
              <a:gd name="T56" fmla="*/ 341241548 w 2376"/>
              <a:gd name="T57" fmla="*/ 224960599 h 2184"/>
              <a:gd name="T58" fmla="*/ 379157318 w 2376"/>
              <a:gd name="T59" fmla="*/ 195745030 h 2184"/>
              <a:gd name="T60" fmla="*/ 391795737 w 2376"/>
              <a:gd name="T61" fmla="*/ 143156892 h 2184"/>
              <a:gd name="T62" fmla="*/ 379157318 w 2376"/>
              <a:gd name="T63" fmla="*/ 26294233 h 2184"/>
              <a:gd name="T64" fmla="*/ 404434669 w 2376"/>
              <a:gd name="T65" fmla="*/ 2921698 h 2184"/>
              <a:gd name="T66" fmla="*/ 467627277 w 2376"/>
              <a:gd name="T67" fmla="*/ 8764743 h 2184"/>
              <a:gd name="T68" fmla="*/ 467627277 w 2376"/>
              <a:gd name="T69" fmla="*/ 55509813 h 2184"/>
              <a:gd name="T70" fmla="*/ 467627277 w 2376"/>
              <a:gd name="T71" fmla="*/ 178215505 h 2184"/>
              <a:gd name="T72" fmla="*/ 581374717 w 2376"/>
              <a:gd name="T73" fmla="*/ 236647036 h 2184"/>
              <a:gd name="T74" fmla="*/ 202217335 w 2376"/>
              <a:gd name="T75" fmla="*/ 265862606 h 218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76"/>
              <a:gd name="T115" fmla="*/ 0 h 2184"/>
              <a:gd name="T116" fmla="*/ 2376 w 2376"/>
              <a:gd name="T117" fmla="*/ 2184 h 218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76" h="2184">
                <a:moveTo>
                  <a:pt x="0" y="216"/>
                </a:moveTo>
                <a:cubicBezTo>
                  <a:pt x="76" y="244"/>
                  <a:pt x="152" y="272"/>
                  <a:pt x="192" y="312"/>
                </a:cubicBezTo>
                <a:cubicBezTo>
                  <a:pt x="232" y="352"/>
                  <a:pt x="232" y="408"/>
                  <a:pt x="240" y="456"/>
                </a:cubicBezTo>
                <a:cubicBezTo>
                  <a:pt x="248" y="504"/>
                  <a:pt x="240" y="496"/>
                  <a:pt x="240" y="600"/>
                </a:cubicBezTo>
                <a:cubicBezTo>
                  <a:pt x="240" y="704"/>
                  <a:pt x="232" y="968"/>
                  <a:pt x="240" y="1080"/>
                </a:cubicBezTo>
                <a:cubicBezTo>
                  <a:pt x="248" y="1192"/>
                  <a:pt x="264" y="1248"/>
                  <a:pt x="288" y="1272"/>
                </a:cubicBezTo>
                <a:cubicBezTo>
                  <a:pt x="312" y="1296"/>
                  <a:pt x="360" y="1256"/>
                  <a:pt x="384" y="1224"/>
                </a:cubicBezTo>
                <a:cubicBezTo>
                  <a:pt x="408" y="1192"/>
                  <a:pt x="424" y="1224"/>
                  <a:pt x="432" y="1080"/>
                </a:cubicBezTo>
                <a:cubicBezTo>
                  <a:pt x="440" y="936"/>
                  <a:pt x="416" y="512"/>
                  <a:pt x="432" y="360"/>
                </a:cubicBezTo>
                <a:cubicBezTo>
                  <a:pt x="448" y="208"/>
                  <a:pt x="496" y="184"/>
                  <a:pt x="528" y="168"/>
                </a:cubicBezTo>
                <a:cubicBezTo>
                  <a:pt x="560" y="152"/>
                  <a:pt x="600" y="216"/>
                  <a:pt x="624" y="264"/>
                </a:cubicBezTo>
                <a:cubicBezTo>
                  <a:pt x="648" y="312"/>
                  <a:pt x="664" y="304"/>
                  <a:pt x="672" y="456"/>
                </a:cubicBezTo>
                <a:cubicBezTo>
                  <a:pt x="680" y="608"/>
                  <a:pt x="680" y="1016"/>
                  <a:pt x="672" y="1176"/>
                </a:cubicBezTo>
                <a:cubicBezTo>
                  <a:pt x="664" y="1336"/>
                  <a:pt x="624" y="1360"/>
                  <a:pt x="624" y="1416"/>
                </a:cubicBezTo>
                <a:cubicBezTo>
                  <a:pt x="624" y="1472"/>
                  <a:pt x="632" y="1496"/>
                  <a:pt x="672" y="1512"/>
                </a:cubicBezTo>
                <a:cubicBezTo>
                  <a:pt x="712" y="1528"/>
                  <a:pt x="824" y="1536"/>
                  <a:pt x="864" y="1512"/>
                </a:cubicBezTo>
                <a:cubicBezTo>
                  <a:pt x="904" y="1488"/>
                  <a:pt x="904" y="1416"/>
                  <a:pt x="912" y="1368"/>
                </a:cubicBezTo>
                <a:cubicBezTo>
                  <a:pt x="920" y="1320"/>
                  <a:pt x="912" y="1288"/>
                  <a:pt x="912" y="1224"/>
                </a:cubicBezTo>
                <a:cubicBezTo>
                  <a:pt x="912" y="1160"/>
                  <a:pt x="912" y="1136"/>
                  <a:pt x="912" y="984"/>
                </a:cubicBezTo>
                <a:cubicBezTo>
                  <a:pt x="912" y="832"/>
                  <a:pt x="904" y="448"/>
                  <a:pt x="912" y="312"/>
                </a:cubicBezTo>
                <a:cubicBezTo>
                  <a:pt x="920" y="176"/>
                  <a:pt x="928" y="192"/>
                  <a:pt x="960" y="168"/>
                </a:cubicBezTo>
                <a:cubicBezTo>
                  <a:pt x="992" y="144"/>
                  <a:pt x="1072" y="136"/>
                  <a:pt x="1104" y="168"/>
                </a:cubicBezTo>
                <a:cubicBezTo>
                  <a:pt x="1136" y="200"/>
                  <a:pt x="1144" y="280"/>
                  <a:pt x="1152" y="360"/>
                </a:cubicBezTo>
                <a:cubicBezTo>
                  <a:pt x="1160" y="440"/>
                  <a:pt x="1152" y="512"/>
                  <a:pt x="1152" y="648"/>
                </a:cubicBezTo>
                <a:cubicBezTo>
                  <a:pt x="1152" y="784"/>
                  <a:pt x="1168" y="1016"/>
                  <a:pt x="1152" y="1176"/>
                </a:cubicBezTo>
                <a:cubicBezTo>
                  <a:pt x="1136" y="1336"/>
                  <a:pt x="1112" y="1520"/>
                  <a:pt x="1056" y="1608"/>
                </a:cubicBezTo>
                <a:cubicBezTo>
                  <a:pt x="1000" y="1696"/>
                  <a:pt x="840" y="1656"/>
                  <a:pt x="816" y="1704"/>
                </a:cubicBezTo>
                <a:cubicBezTo>
                  <a:pt x="792" y="1752"/>
                  <a:pt x="832" y="1872"/>
                  <a:pt x="912" y="1896"/>
                </a:cubicBezTo>
                <a:cubicBezTo>
                  <a:pt x="992" y="1920"/>
                  <a:pt x="1208" y="1896"/>
                  <a:pt x="1296" y="1848"/>
                </a:cubicBezTo>
                <a:cubicBezTo>
                  <a:pt x="1384" y="1800"/>
                  <a:pt x="1408" y="1720"/>
                  <a:pt x="1440" y="1608"/>
                </a:cubicBezTo>
                <a:cubicBezTo>
                  <a:pt x="1472" y="1496"/>
                  <a:pt x="1488" y="1408"/>
                  <a:pt x="1488" y="1176"/>
                </a:cubicBezTo>
                <a:cubicBezTo>
                  <a:pt x="1488" y="944"/>
                  <a:pt x="1432" y="408"/>
                  <a:pt x="1440" y="216"/>
                </a:cubicBezTo>
                <a:cubicBezTo>
                  <a:pt x="1448" y="24"/>
                  <a:pt x="1480" y="48"/>
                  <a:pt x="1536" y="24"/>
                </a:cubicBezTo>
                <a:cubicBezTo>
                  <a:pt x="1592" y="0"/>
                  <a:pt x="1736" y="0"/>
                  <a:pt x="1776" y="72"/>
                </a:cubicBezTo>
                <a:cubicBezTo>
                  <a:pt x="1816" y="144"/>
                  <a:pt x="1776" y="224"/>
                  <a:pt x="1776" y="456"/>
                </a:cubicBezTo>
                <a:cubicBezTo>
                  <a:pt x="1776" y="688"/>
                  <a:pt x="1704" y="1216"/>
                  <a:pt x="1776" y="1464"/>
                </a:cubicBezTo>
                <a:cubicBezTo>
                  <a:pt x="1848" y="1712"/>
                  <a:pt x="2376" y="1824"/>
                  <a:pt x="2208" y="1944"/>
                </a:cubicBezTo>
                <a:cubicBezTo>
                  <a:pt x="2040" y="2064"/>
                  <a:pt x="976" y="2144"/>
                  <a:pt x="768" y="2184"/>
                </a:cubicBezTo>
              </a:path>
            </a:pathLst>
          </a:custGeom>
          <a:noFill/>
          <a:ln w="57150">
            <a:solidFill>
              <a:schemeClr val="tx1"/>
            </a:solidFill>
            <a:round/>
            <a:headEnd/>
            <a:tailEnd/>
          </a:ln>
        </p:spPr>
        <p:txBody>
          <a:bodyPr wrap="none" anchor="ctr"/>
          <a:lstStyle/>
          <a:p>
            <a:endParaRPr lang="en-US"/>
          </a:p>
        </p:txBody>
      </p:sp>
      <p:sp>
        <p:nvSpPr>
          <p:cNvPr id="6184" name="Text Box 76"/>
          <p:cNvSpPr txBox="1">
            <a:spLocks noChangeArrowheads="1"/>
          </p:cNvSpPr>
          <p:nvPr/>
        </p:nvSpPr>
        <p:spPr bwMode="auto">
          <a:xfrm>
            <a:off x="7850188" y="3276600"/>
            <a:ext cx="838200" cy="457200"/>
          </a:xfrm>
          <a:prstGeom prst="rect">
            <a:avLst/>
          </a:prstGeom>
          <a:noFill/>
          <a:ln w="9525">
            <a:noFill/>
            <a:miter lim="800000"/>
            <a:headEnd/>
            <a:tailEnd/>
          </a:ln>
        </p:spPr>
        <p:txBody>
          <a:bodyPr>
            <a:spAutoFit/>
          </a:bodyPr>
          <a:lstStyle/>
          <a:p>
            <a:pPr eaLnBrk="0" hangingPunct="0">
              <a:spcBef>
                <a:spcPct val="50000"/>
              </a:spcBef>
            </a:pPr>
            <a:r>
              <a:rPr lang="en-US" sz="2400"/>
              <a:t>K</a:t>
            </a:r>
            <a:r>
              <a:rPr lang="en-US" sz="2400" baseline="30000"/>
              <a:t>+</a:t>
            </a:r>
            <a:endParaRPr lang="en-US" sz="2400"/>
          </a:p>
        </p:txBody>
      </p:sp>
      <p:sp>
        <p:nvSpPr>
          <p:cNvPr id="6185" name="Line 77"/>
          <p:cNvSpPr>
            <a:spLocks noChangeShapeType="1"/>
          </p:cNvSpPr>
          <p:nvPr/>
        </p:nvSpPr>
        <p:spPr bwMode="auto">
          <a:xfrm rot="5400000">
            <a:off x="6972300" y="3095625"/>
            <a:ext cx="0" cy="838200"/>
          </a:xfrm>
          <a:prstGeom prst="line">
            <a:avLst/>
          </a:prstGeom>
          <a:noFill/>
          <a:ln w="38100">
            <a:solidFill>
              <a:schemeClr val="tx1"/>
            </a:solidFill>
            <a:round/>
            <a:headEnd/>
            <a:tailEnd type="triangle" w="sm" len="lg"/>
          </a:ln>
        </p:spPr>
        <p:txBody>
          <a:bodyPr wrap="none" anchor="ctr"/>
          <a:lstStyle/>
          <a:p>
            <a:endParaRPr lang="en-US"/>
          </a:p>
        </p:txBody>
      </p:sp>
      <p:sp>
        <p:nvSpPr>
          <p:cNvPr id="6186" name="Freeform 84"/>
          <p:cNvSpPr>
            <a:spLocks/>
          </p:cNvSpPr>
          <p:nvPr/>
        </p:nvSpPr>
        <p:spPr bwMode="auto">
          <a:xfrm rot="544349">
            <a:off x="7359650" y="3741738"/>
            <a:ext cx="641350" cy="606425"/>
          </a:xfrm>
          <a:custGeom>
            <a:avLst/>
            <a:gdLst>
              <a:gd name="T0" fmla="*/ 85685311 w 404"/>
              <a:gd name="T1" fmla="*/ 932457911 h 382"/>
              <a:gd name="T2" fmla="*/ 451108825 w 404"/>
              <a:gd name="T3" fmla="*/ 824091823 h 382"/>
              <a:gd name="T4" fmla="*/ 524192540 w 404"/>
              <a:gd name="T5" fmla="*/ 713204983 h 382"/>
              <a:gd name="T6" fmla="*/ 635079382 w 404"/>
              <a:gd name="T7" fmla="*/ 677922807 h 382"/>
              <a:gd name="T8" fmla="*/ 763608105 w 404"/>
              <a:gd name="T9" fmla="*/ 751006521 h 382"/>
              <a:gd name="T10" fmla="*/ 871974196 w 404"/>
              <a:gd name="T11" fmla="*/ 824091823 h 382"/>
              <a:gd name="T12" fmla="*/ 1000502920 w 404"/>
              <a:gd name="T13" fmla="*/ 806449941 h 382"/>
              <a:gd name="T14" fmla="*/ 1018143214 w 404"/>
              <a:gd name="T15" fmla="*/ 751006521 h 382"/>
              <a:gd name="T16" fmla="*/ 945059499 w 404"/>
              <a:gd name="T17" fmla="*/ 511590960 h 382"/>
              <a:gd name="T18" fmla="*/ 909777322 w 404"/>
              <a:gd name="T19" fmla="*/ 219254417 h 382"/>
              <a:gd name="T20" fmla="*/ 743446861 w 404"/>
              <a:gd name="T21" fmla="*/ 108367527 h 382"/>
              <a:gd name="T22" fmla="*/ 635079382 w 404"/>
              <a:gd name="T23" fmla="*/ 73083739 h 382"/>
              <a:gd name="T24" fmla="*/ 433466942 w 404"/>
              <a:gd name="T25" fmla="*/ 0 h 382"/>
              <a:gd name="T26" fmla="*/ 120967513 w 404"/>
              <a:gd name="T27" fmla="*/ 126007822 h 382"/>
              <a:gd name="T28" fmla="*/ 85685311 w 404"/>
              <a:gd name="T29" fmla="*/ 932457911 h 3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04"/>
              <a:gd name="T46" fmla="*/ 0 h 382"/>
              <a:gd name="T47" fmla="*/ 404 w 404"/>
              <a:gd name="T48" fmla="*/ 382 h 38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04" h="382">
                <a:moveTo>
                  <a:pt x="34" y="370"/>
                </a:moveTo>
                <a:cubicBezTo>
                  <a:pt x="216" y="358"/>
                  <a:pt x="92" y="382"/>
                  <a:pt x="179" y="327"/>
                </a:cubicBezTo>
                <a:cubicBezTo>
                  <a:pt x="189" y="312"/>
                  <a:pt x="198" y="298"/>
                  <a:pt x="208" y="283"/>
                </a:cubicBezTo>
                <a:cubicBezTo>
                  <a:pt x="216" y="270"/>
                  <a:pt x="252" y="269"/>
                  <a:pt x="252" y="269"/>
                </a:cubicBezTo>
                <a:cubicBezTo>
                  <a:pt x="323" y="283"/>
                  <a:pt x="262" y="262"/>
                  <a:pt x="303" y="298"/>
                </a:cubicBezTo>
                <a:cubicBezTo>
                  <a:pt x="316" y="309"/>
                  <a:pt x="346" y="327"/>
                  <a:pt x="346" y="327"/>
                </a:cubicBezTo>
                <a:cubicBezTo>
                  <a:pt x="363" y="325"/>
                  <a:pt x="382" y="328"/>
                  <a:pt x="397" y="320"/>
                </a:cubicBezTo>
                <a:cubicBezTo>
                  <a:pt x="404" y="317"/>
                  <a:pt x="404" y="306"/>
                  <a:pt x="404" y="298"/>
                </a:cubicBezTo>
                <a:cubicBezTo>
                  <a:pt x="404" y="259"/>
                  <a:pt x="396" y="233"/>
                  <a:pt x="375" y="203"/>
                </a:cubicBezTo>
                <a:cubicBezTo>
                  <a:pt x="368" y="165"/>
                  <a:pt x="378" y="122"/>
                  <a:pt x="361" y="87"/>
                </a:cubicBezTo>
                <a:cubicBezTo>
                  <a:pt x="350" y="63"/>
                  <a:pt x="317" y="58"/>
                  <a:pt x="295" y="43"/>
                </a:cubicBezTo>
                <a:cubicBezTo>
                  <a:pt x="283" y="35"/>
                  <a:pt x="252" y="29"/>
                  <a:pt x="252" y="29"/>
                </a:cubicBezTo>
                <a:cubicBezTo>
                  <a:pt x="226" y="11"/>
                  <a:pt x="201" y="9"/>
                  <a:pt x="172" y="0"/>
                </a:cubicBezTo>
                <a:cubicBezTo>
                  <a:pt x="112" y="7"/>
                  <a:pt x="90" y="10"/>
                  <a:pt x="48" y="50"/>
                </a:cubicBezTo>
                <a:cubicBezTo>
                  <a:pt x="0" y="200"/>
                  <a:pt x="16" y="83"/>
                  <a:pt x="34" y="370"/>
                </a:cubicBezTo>
                <a:close/>
              </a:path>
            </a:pathLst>
          </a:custGeom>
          <a:solidFill>
            <a:schemeClr val="accent1"/>
          </a:solidFill>
          <a:ln w="28575">
            <a:solidFill>
              <a:schemeClr val="tx1"/>
            </a:solidFill>
            <a:round/>
            <a:headEnd type="none" w="sm" len="sm"/>
            <a:tailEnd type="none" w="sm" len="sm"/>
          </a:ln>
        </p:spPr>
        <p:txBody>
          <a:bodyPr wrap="none" anchor="ctr"/>
          <a:lstStyle/>
          <a:p>
            <a:endParaRPr lang="en-US"/>
          </a:p>
        </p:txBody>
      </p:sp>
      <p:sp>
        <p:nvSpPr>
          <p:cNvPr id="6187" name="Text Box 85"/>
          <p:cNvSpPr txBox="1">
            <a:spLocks noChangeArrowheads="1"/>
          </p:cNvSpPr>
          <p:nvPr/>
        </p:nvSpPr>
        <p:spPr bwMode="auto">
          <a:xfrm>
            <a:off x="7391400" y="3733800"/>
            <a:ext cx="457200" cy="519113"/>
          </a:xfrm>
          <a:prstGeom prst="rect">
            <a:avLst/>
          </a:prstGeom>
          <a:noFill/>
          <a:ln w="12700">
            <a:noFill/>
            <a:miter lim="800000"/>
            <a:headEnd type="none" w="sm" len="sm"/>
            <a:tailEnd type="none" w="sm" len="sm"/>
          </a:ln>
        </p:spPr>
        <p:txBody>
          <a:bodyPr>
            <a:spAutoFit/>
          </a:bodyPr>
          <a:lstStyle/>
          <a:p>
            <a:pPr marL="322263" indent="-322263" defTabSz="858838">
              <a:spcBef>
                <a:spcPct val="50000"/>
              </a:spcBef>
            </a:pPr>
            <a:r>
              <a:rPr lang="en-US" b="1"/>
              <a:t>G</a:t>
            </a:r>
          </a:p>
        </p:txBody>
      </p:sp>
      <p:sp>
        <p:nvSpPr>
          <p:cNvPr id="6188" name="Arc 86"/>
          <p:cNvSpPr>
            <a:spLocks/>
          </p:cNvSpPr>
          <p:nvPr/>
        </p:nvSpPr>
        <p:spPr bwMode="auto">
          <a:xfrm flipH="1">
            <a:off x="7316788" y="1981200"/>
            <a:ext cx="1714500" cy="4343400"/>
          </a:xfrm>
          <a:custGeom>
            <a:avLst/>
            <a:gdLst>
              <a:gd name="T0" fmla="*/ 628991384 w 23148"/>
              <a:gd name="T1" fmla="*/ 0 h 43200"/>
              <a:gd name="T2" fmla="*/ 0 w 23148"/>
              <a:gd name="T3" fmla="*/ 2147483647 h 43200"/>
              <a:gd name="T4" fmla="*/ 628991384 w 23148"/>
              <a:gd name="T5" fmla="*/ 2147483647 h 43200"/>
              <a:gd name="T6" fmla="*/ 0 60000 65536"/>
              <a:gd name="T7" fmla="*/ 0 60000 65536"/>
              <a:gd name="T8" fmla="*/ 0 60000 65536"/>
              <a:gd name="T9" fmla="*/ 0 w 23148"/>
              <a:gd name="T10" fmla="*/ 0 h 43200"/>
              <a:gd name="T11" fmla="*/ 23148 w 23148"/>
              <a:gd name="T12" fmla="*/ 43200 h 43200"/>
            </a:gdLst>
            <a:ahLst/>
            <a:cxnLst>
              <a:cxn ang="T6">
                <a:pos x="T0" y="T1"/>
              </a:cxn>
              <a:cxn ang="T7">
                <a:pos x="T2" y="T3"/>
              </a:cxn>
              <a:cxn ang="T8">
                <a:pos x="T4" y="T5"/>
              </a:cxn>
            </a:cxnLst>
            <a:rect l="T9" t="T10" r="T11" b="T12"/>
            <a:pathLst>
              <a:path w="23148" h="43200" fill="none" extrusionOk="0">
                <a:moveTo>
                  <a:pt x="1547" y="0"/>
                </a:moveTo>
                <a:cubicBezTo>
                  <a:pt x="13477" y="0"/>
                  <a:pt x="23148" y="9670"/>
                  <a:pt x="23148" y="21600"/>
                </a:cubicBezTo>
                <a:cubicBezTo>
                  <a:pt x="23148" y="33529"/>
                  <a:pt x="13477" y="43200"/>
                  <a:pt x="1548" y="43200"/>
                </a:cubicBezTo>
                <a:cubicBezTo>
                  <a:pt x="1031" y="43200"/>
                  <a:pt x="515" y="43181"/>
                  <a:pt x="-1" y="43144"/>
                </a:cubicBezTo>
              </a:path>
              <a:path w="23148" h="43200" stroke="0" extrusionOk="0">
                <a:moveTo>
                  <a:pt x="1547" y="0"/>
                </a:moveTo>
                <a:cubicBezTo>
                  <a:pt x="13477" y="0"/>
                  <a:pt x="23148" y="9670"/>
                  <a:pt x="23148" y="21600"/>
                </a:cubicBezTo>
                <a:cubicBezTo>
                  <a:pt x="23148" y="33529"/>
                  <a:pt x="13477" y="43200"/>
                  <a:pt x="1548" y="43200"/>
                </a:cubicBezTo>
                <a:cubicBezTo>
                  <a:pt x="1031" y="43200"/>
                  <a:pt x="515" y="43181"/>
                  <a:pt x="-1" y="43144"/>
                </a:cubicBezTo>
                <a:lnTo>
                  <a:pt x="1548" y="21600"/>
                </a:lnTo>
                <a:close/>
              </a:path>
            </a:pathLst>
          </a:custGeom>
          <a:noFill/>
          <a:ln w="38100">
            <a:solidFill>
              <a:schemeClr val="tx1"/>
            </a:solidFill>
            <a:round/>
            <a:headEnd type="none" w="sm" len="sm"/>
            <a:tailEnd type="none" w="sm" len="sm"/>
          </a:ln>
        </p:spPr>
        <p:txBody>
          <a:bodyPr wrap="none" anchor="ctr"/>
          <a:lstStyle/>
          <a:p>
            <a:endParaRPr lang="en-US"/>
          </a:p>
        </p:txBody>
      </p:sp>
      <p:grpSp>
        <p:nvGrpSpPr>
          <p:cNvPr id="6" name="Group 78"/>
          <p:cNvGrpSpPr>
            <a:grpSpLocks/>
          </p:cNvGrpSpPr>
          <p:nvPr/>
        </p:nvGrpSpPr>
        <p:grpSpPr bwMode="auto">
          <a:xfrm rot="5434991">
            <a:off x="7086600" y="3209925"/>
            <a:ext cx="457200" cy="609600"/>
            <a:chOff x="2016" y="3120"/>
            <a:chExt cx="432" cy="528"/>
          </a:xfrm>
        </p:grpSpPr>
        <p:sp>
          <p:nvSpPr>
            <p:cNvPr id="14415" name="AutoShape 79"/>
            <p:cNvSpPr>
              <a:spLocks noChangeArrowheads="1"/>
            </p:cNvSpPr>
            <p:nvPr/>
          </p:nvSpPr>
          <p:spPr bwMode="auto">
            <a:xfrm>
              <a:off x="2016" y="3120"/>
              <a:ext cx="432" cy="528"/>
            </a:xfrm>
            <a:prstGeom prst="can">
              <a:avLst>
                <a:gd name="adj" fmla="val 45369"/>
              </a:avLst>
            </a:prstGeom>
            <a:gradFill rotWithShape="0">
              <a:gsLst>
                <a:gs pos="0">
                  <a:schemeClr val="bg1"/>
                </a:gs>
                <a:gs pos="50000">
                  <a:schemeClr val="bg1">
                    <a:gamma/>
                    <a:shade val="46275"/>
                    <a:invGamma/>
                  </a:schemeClr>
                </a:gs>
                <a:gs pos="100000">
                  <a:schemeClr val="bg1"/>
                </a:gs>
              </a:gsLst>
              <a:lin ang="5400000" scaled="1"/>
            </a:gradFill>
            <a:ln w="9525">
              <a:solidFill>
                <a:schemeClr val="tx1"/>
              </a:solidFill>
              <a:round/>
              <a:headEnd/>
              <a:tailEnd/>
            </a:ln>
            <a:effectLst/>
          </p:spPr>
          <p:txBody>
            <a:bodyPr wrap="none" anchor="ctr"/>
            <a:lstStyle/>
            <a:p>
              <a:pPr>
                <a:defRPr/>
              </a:pPr>
              <a:endParaRPr lang="en-US"/>
            </a:p>
          </p:txBody>
        </p:sp>
        <p:sp>
          <p:nvSpPr>
            <p:cNvPr id="14416" name="Oval 80"/>
            <p:cNvSpPr>
              <a:spLocks noChangeArrowheads="1"/>
            </p:cNvSpPr>
            <p:nvPr/>
          </p:nvSpPr>
          <p:spPr bwMode="auto">
            <a:xfrm>
              <a:off x="2112" y="3175"/>
              <a:ext cx="240" cy="95"/>
            </a:xfrm>
            <a:prstGeom prst="ellipse">
              <a:avLst/>
            </a:prstGeom>
            <a:gradFill rotWithShape="0">
              <a:gsLst>
                <a:gs pos="0">
                  <a:schemeClr val="bg1"/>
                </a:gs>
                <a:gs pos="50000">
                  <a:schemeClr val="bg1">
                    <a:gamma/>
                    <a:shade val="46275"/>
                    <a:invGamma/>
                  </a:schemeClr>
                </a:gs>
                <a:gs pos="100000">
                  <a:schemeClr val="bg1"/>
                </a:gs>
              </a:gsLst>
              <a:lin ang="5400000" scaled="1"/>
            </a:gradFill>
            <a:ln w="9525">
              <a:solidFill>
                <a:schemeClr val="tx1"/>
              </a:solidFill>
              <a:round/>
              <a:headEnd/>
              <a:tailEnd/>
            </a:ln>
            <a:effectLst/>
          </p:spPr>
          <p:txBody>
            <a:bodyPr wrap="none" anchor="ctr"/>
            <a:lstStyle/>
            <a:p>
              <a:pPr>
                <a:defRPr/>
              </a:pPr>
              <a:endParaRPr lang="en-US"/>
            </a:p>
          </p:txBody>
        </p:sp>
      </p:grpSp>
      <p:sp>
        <p:nvSpPr>
          <p:cNvPr id="6190" name="Line 81"/>
          <p:cNvSpPr>
            <a:spLocks noChangeShapeType="1"/>
          </p:cNvSpPr>
          <p:nvPr/>
        </p:nvSpPr>
        <p:spPr bwMode="auto">
          <a:xfrm rot="5400000">
            <a:off x="7686675" y="3286125"/>
            <a:ext cx="0" cy="457200"/>
          </a:xfrm>
          <a:prstGeom prst="line">
            <a:avLst/>
          </a:prstGeom>
          <a:noFill/>
          <a:ln w="38100">
            <a:solidFill>
              <a:schemeClr val="tx1"/>
            </a:solidFill>
            <a:round/>
            <a:headEnd/>
            <a:tailEnd/>
          </a:ln>
        </p:spPr>
        <p:txBody>
          <a:bodyPr wrap="none" anchor="ctr"/>
          <a:lstStyle/>
          <a:p>
            <a:endParaRPr lang="en-US"/>
          </a:p>
        </p:txBody>
      </p:sp>
      <p:sp>
        <p:nvSpPr>
          <p:cNvPr id="6191" name="Text Box 88"/>
          <p:cNvSpPr txBox="1">
            <a:spLocks noChangeArrowheads="1"/>
          </p:cNvSpPr>
          <p:nvPr/>
        </p:nvSpPr>
        <p:spPr bwMode="auto">
          <a:xfrm>
            <a:off x="7848600" y="2743200"/>
            <a:ext cx="1524000" cy="557213"/>
          </a:xfrm>
          <a:prstGeom prst="rect">
            <a:avLst/>
          </a:prstGeom>
          <a:noFill/>
          <a:ln w="12700">
            <a:noFill/>
            <a:miter lim="800000"/>
            <a:headEnd type="none" w="sm" len="sm"/>
            <a:tailEnd type="none" w="sm" len="sm"/>
          </a:ln>
        </p:spPr>
        <p:txBody>
          <a:bodyPr>
            <a:spAutoFit/>
          </a:bodyPr>
          <a:lstStyle/>
          <a:p>
            <a:pPr marL="322263" indent="-322263" defTabSz="858838">
              <a:lnSpc>
                <a:spcPct val="70000"/>
              </a:lnSpc>
              <a:spcBef>
                <a:spcPct val="50000"/>
              </a:spcBef>
            </a:pPr>
            <a:r>
              <a:rPr lang="en-US" sz="1600" b="1">
                <a:solidFill>
                  <a:schemeClr val="tx2"/>
                </a:solidFill>
              </a:rPr>
              <a:t>Effector</a:t>
            </a:r>
          </a:p>
          <a:p>
            <a:pPr marL="322263" indent="-322263" defTabSz="858838">
              <a:lnSpc>
                <a:spcPct val="70000"/>
              </a:lnSpc>
              <a:spcBef>
                <a:spcPct val="50000"/>
              </a:spcBef>
            </a:pPr>
            <a:r>
              <a:rPr lang="en-US" sz="1600" b="1">
                <a:solidFill>
                  <a:schemeClr val="tx2"/>
                </a:solidFill>
              </a:rPr>
              <a:t>Organ</a:t>
            </a:r>
          </a:p>
        </p:txBody>
      </p:sp>
      <p:sp>
        <p:nvSpPr>
          <p:cNvPr id="6192" name="Text Box 89"/>
          <p:cNvSpPr txBox="1">
            <a:spLocks noChangeArrowheads="1"/>
          </p:cNvSpPr>
          <p:nvPr/>
        </p:nvSpPr>
        <p:spPr bwMode="auto">
          <a:xfrm>
            <a:off x="533400" y="5943600"/>
            <a:ext cx="2743200" cy="366713"/>
          </a:xfrm>
          <a:prstGeom prst="rect">
            <a:avLst/>
          </a:prstGeom>
          <a:noFill/>
          <a:ln w="12700">
            <a:noFill/>
            <a:miter lim="800000"/>
            <a:headEnd type="none" w="sm" len="sm"/>
            <a:tailEnd type="none" w="sm" len="sm"/>
          </a:ln>
        </p:spPr>
        <p:txBody>
          <a:bodyPr>
            <a:spAutoFit/>
          </a:bodyPr>
          <a:lstStyle/>
          <a:p>
            <a:pPr marL="322263" indent="-322263" defTabSz="858838">
              <a:spcBef>
                <a:spcPct val="50000"/>
              </a:spcBef>
            </a:pPr>
            <a:r>
              <a:rPr lang="en-US" sz="1800" b="1">
                <a:solidFill>
                  <a:schemeClr val="tx2"/>
                </a:solidFill>
              </a:rPr>
              <a:t>Postganglionic neuron</a:t>
            </a:r>
          </a:p>
        </p:txBody>
      </p:sp>
      <p:sp>
        <p:nvSpPr>
          <p:cNvPr id="6193" name="Text Box 90"/>
          <p:cNvSpPr txBox="1">
            <a:spLocks noChangeArrowheads="1"/>
          </p:cNvSpPr>
          <p:nvPr/>
        </p:nvSpPr>
        <p:spPr bwMode="auto">
          <a:xfrm>
            <a:off x="7772400" y="5029200"/>
            <a:ext cx="1295400" cy="703263"/>
          </a:xfrm>
          <a:prstGeom prst="rect">
            <a:avLst/>
          </a:prstGeom>
          <a:noFill/>
          <a:ln w="12700">
            <a:noFill/>
            <a:miter lim="800000"/>
            <a:headEnd type="none" w="sm" len="sm"/>
            <a:tailEnd type="none" w="sm" len="sm"/>
          </a:ln>
        </p:spPr>
        <p:txBody>
          <a:bodyPr>
            <a:spAutoFit/>
          </a:bodyPr>
          <a:lstStyle/>
          <a:p>
            <a:pPr marL="322263" indent="-322263" defTabSz="858838">
              <a:spcBef>
                <a:spcPct val="50000"/>
              </a:spcBef>
            </a:pPr>
            <a:r>
              <a:rPr lang="en-US" sz="1600" b="1">
                <a:solidFill>
                  <a:schemeClr val="tx2"/>
                </a:solidFill>
              </a:rPr>
              <a:t>Muscarinic</a:t>
            </a:r>
          </a:p>
          <a:p>
            <a:pPr marL="322263" indent="-322263" defTabSz="858838">
              <a:spcBef>
                <a:spcPct val="50000"/>
              </a:spcBef>
            </a:pPr>
            <a:r>
              <a:rPr lang="en-US" sz="1600" b="1">
                <a:solidFill>
                  <a:schemeClr val="tx2"/>
                </a:solidFill>
              </a:rPr>
              <a:t>Receptor</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bwMode="auto">
          <a:xfrm>
            <a:off x="762000" y="304800"/>
            <a:ext cx="7772400" cy="1143000"/>
          </a:xfr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lvl="1" indent="0" rtl="0"/>
            <a:r>
              <a:rPr lang="en-US" sz="3200" dirty="0" smtClean="0"/>
              <a:t> . </a:t>
            </a:r>
            <a:r>
              <a:rPr lang="en-US" sz="3200" dirty="0" err="1" smtClean="0"/>
              <a:t>Muscarinic</a:t>
            </a:r>
            <a:r>
              <a:rPr lang="en-US" sz="3200" dirty="0" smtClean="0"/>
              <a:t> </a:t>
            </a:r>
            <a:r>
              <a:rPr lang="en-US" sz="3200" dirty="0" smtClean="0">
                <a:solidFill>
                  <a:srgbClr val="FF0000"/>
                </a:solidFill>
              </a:rPr>
              <a:t>(</a:t>
            </a:r>
            <a:r>
              <a:rPr lang="en-US" sz="3200" u="sng" dirty="0" smtClean="0">
                <a:solidFill>
                  <a:srgbClr val="FF0000"/>
                </a:solidFill>
              </a:rPr>
              <a:t> </a:t>
            </a:r>
            <a:r>
              <a:rPr lang="en-US" sz="3200" u="sng" dirty="0" err="1" smtClean="0">
                <a:solidFill>
                  <a:srgbClr val="FF0000"/>
                </a:solidFill>
              </a:rPr>
              <a:t>Metabotrophic</a:t>
            </a:r>
            <a:r>
              <a:rPr lang="en-US" sz="3200" u="sng" dirty="0" smtClean="0">
                <a:solidFill>
                  <a:srgbClr val="FF0000"/>
                </a:solidFill>
              </a:rPr>
              <a:t/>
            </a:r>
            <a:br>
              <a:rPr lang="en-US" sz="3200" u="sng" dirty="0" smtClean="0">
                <a:solidFill>
                  <a:srgbClr val="FF0000"/>
                </a:solidFill>
              </a:rPr>
            </a:br>
            <a:r>
              <a:rPr lang="en-US" sz="2400" dirty="0" smtClean="0"/>
              <a:t>G-protein couple</a:t>
            </a:r>
            <a:endParaRPr lang="en-US" sz="2400" b="1" dirty="0" smtClean="0"/>
          </a:p>
        </p:txBody>
      </p:sp>
      <p:grpSp>
        <p:nvGrpSpPr>
          <p:cNvPr id="2" name="Group 61"/>
          <p:cNvGrpSpPr>
            <a:grpSpLocks/>
          </p:cNvGrpSpPr>
          <p:nvPr/>
        </p:nvGrpSpPr>
        <p:grpSpPr bwMode="auto">
          <a:xfrm>
            <a:off x="4611688" y="1387475"/>
            <a:ext cx="2200275" cy="3336926"/>
            <a:chOff x="2905" y="874"/>
            <a:chExt cx="1386" cy="2102"/>
          </a:xfrm>
        </p:grpSpPr>
        <p:sp>
          <p:nvSpPr>
            <p:cNvPr id="12698" name="Freeform 62"/>
            <p:cNvSpPr>
              <a:spLocks/>
            </p:cNvSpPr>
            <p:nvPr/>
          </p:nvSpPr>
          <p:spPr bwMode="auto">
            <a:xfrm>
              <a:off x="3611" y="2168"/>
              <a:ext cx="634" cy="655"/>
            </a:xfrm>
            <a:custGeom>
              <a:avLst/>
              <a:gdLst>
                <a:gd name="T0" fmla="*/ 164 w 124"/>
                <a:gd name="T1" fmla="*/ 0 h 128"/>
                <a:gd name="T2" fmla="*/ 205 w 124"/>
                <a:gd name="T3" fmla="*/ 123 h 128"/>
                <a:gd name="T4" fmla="*/ 368 w 124"/>
                <a:gd name="T5" fmla="*/ 205 h 128"/>
                <a:gd name="T6" fmla="*/ 491 w 124"/>
                <a:gd name="T7" fmla="*/ 164 h 128"/>
                <a:gd name="T8" fmla="*/ 532 w 124"/>
                <a:gd name="T9" fmla="*/ 82 h 128"/>
                <a:gd name="T10" fmla="*/ 573 w 124"/>
                <a:gd name="T11" fmla="*/ 246 h 128"/>
                <a:gd name="T12" fmla="*/ 164 w 124"/>
                <a:gd name="T13" fmla="*/ 246 h 128"/>
                <a:gd name="T14" fmla="*/ 41 w 124"/>
                <a:gd name="T15" fmla="*/ 409 h 128"/>
                <a:gd name="T16" fmla="*/ 0 w 124"/>
                <a:gd name="T17" fmla="*/ 655 h 1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4" h="128">
                  <a:moveTo>
                    <a:pt x="32" y="0"/>
                  </a:moveTo>
                  <a:cubicBezTo>
                    <a:pt x="32" y="9"/>
                    <a:pt x="33" y="18"/>
                    <a:pt x="40" y="24"/>
                  </a:cubicBezTo>
                  <a:cubicBezTo>
                    <a:pt x="46" y="31"/>
                    <a:pt x="62" y="39"/>
                    <a:pt x="72" y="40"/>
                  </a:cubicBezTo>
                  <a:cubicBezTo>
                    <a:pt x="81" y="42"/>
                    <a:pt x="90" y="36"/>
                    <a:pt x="96" y="32"/>
                  </a:cubicBezTo>
                  <a:cubicBezTo>
                    <a:pt x="101" y="28"/>
                    <a:pt x="101" y="14"/>
                    <a:pt x="104" y="16"/>
                  </a:cubicBezTo>
                  <a:cubicBezTo>
                    <a:pt x="106" y="19"/>
                    <a:pt x="124" y="43"/>
                    <a:pt x="112" y="48"/>
                  </a:cubicBezTo>
                  <a:cubicBezTo>
                    <a:pt x="100" y="54"/>
                    <a:pt x="49" y="43"/>
                    <a:pt x="32" y="48"/>
                  </a:cubicBezTo>
                  <a:cubicBezTo>
                    <a:pt x="14" y="54"/>
                    <a:pt x="13" y="67"/>
                    <a:pt x="8" y="80"/>
                  </a:cubicBezTo>
                  <a:cubicBezTo>
                    <a:pt x="2" y="94"/>
                    <a:pt x="1" y="111"/>
                    <a:pt x="0" y="128"/>
                  </a:cubicBezTo>
                </a:path>
              </a:pathLst>
            </a:custGeom>
            <a:noFill/>
            <a:ln w="49213">
              <a:solidFill>
                <a:srgbClr val="66FFCC"/>
              </a:solidFill>
              <a:prstDash val="solid"/>
              <a:round/>
              <a:headEnd/>
              <a:tailEnd/>
            </a:ln>
          </p:spPr>
          <p:txBody>
            <a:bodyPr/>
            <a:lstStyle/>
            <a:p>
              <a:endParaRPr lang="en-GB"/>
            </a:p>
          </p:txBody>
        </p:sp>
        <p:sp>
          <p:nvSpPr>
            <p:cNvPr id="12699" name="Freeform 63"/>
            <p:cNvSpPr>
              <a:spLocks/>
            </p:cNvSpPr>
            <p:nvPr/>
          </p:nvSpPr>
          <p:spPr bwMode="auto">
            <a:xfrm>
              <a:off x="3897" y="1923"/>
              <a:ext cx="287" cy="409"/>
            </a:xfrm>
            <a:custGeom>
              <a:avLst/>
              <a:gdLst>
                <a:gd name="T0" fmla="*/ 0 w 56"/>
                <a:gd name="T1" fmla="*/ 112 h 80"/>
                <a:gd name="T2" fmla="*/ 36 w 56"/>
                <a:gd name="T3" fmla="*/ 337 h 80"/>
                <a:gd name="T4" fmla="*/ 113 w 56"/>
                <a:gd name="T5" fmla="*/ 394 h 80"/>
                <a:gd name="T6" fmla="*/ 226 w 56"/>
                <a:gd name="T7" fmla="*/ 225 h 80"/>
                <a:gd name="T8" fmla="*/ 267 w 56"/>
                <a:gd name="T9" fmla="*/ 112 h 80"/>
                <a:gd name="T10" fmla="*/ 113 w 56"/>
                <a:gd name="T11" fmla="*/ 112 h 80"/>
                <a:gd name="T12" fmla="*/ 36 w 56"/>
                <a:gd name="T13" fmla="*/ 0 h 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 h="80">
                  <a:moveTo>
                    <a:pt x="0" y="22"/>
                  </a:moveTo>
                  <a:cubicBezTo>
                    <a:pt x="2" y="40"/>
                    <a:pt x="3" y="57"/>
                    <a:pt x="7" y="66"/>
                  </a:cubicBezTo>
                  <a:cubicBezTo>
                    <a:pt x="11" y="75"/>
                    <a:pt x="16" y="80"/>
                    <a:pt x="22" y="77"/>
                  </a:cubicBezTo>
                  <a:cubicBezTo>
                    <a:pt x="28" y="73"/>
                    <a:pt x="39" y="53"/>
                    <a:pt x="44" y="44"/>
                  </a:cubicBezTo>
                  <a:cubicBezTo>
                    <a:pt x="49" y="35"/>
                    <a:pt x="56" y="26"/>
                    <a:pt x="52" y="22"/>
                  </a:cubicBezTo>
                  <a:cubicBezTo>
                    <a:pt x="48" y="19"/>
                    <a:pt x="30" y="26"/>
                    <a:pt x="22" y="22"/>
                  </a:cubicBezTo>
                  <a:cubicBezTo>
                    <a:pt x="15" y="19"/>
                    <a:pt x="11" y="10"/>
                    <a:pt x="7" y="0"/>
                  </a:cubicBezTo>
                </a:path>
              </a:pathLst>
            </a:custGeom>
            <a:noFill/>
            <a:ln w="49213">
              <a:solidFill>
                <a:srgbClr val="66FFCC"/>
              </a:solidFill>
              <a:prstDash val="solid"/>
              <a:round/>
              <a:headEnd/>
              <a:tailEnd/>
            </a:ln>
          </p:spPr>
          <p:txBody>
            <a:bodyPr/>
            <a:lstStyle/>
            <a:p>
              <a:endParaRPr lang="en-GB"/>
            </a:p>
          </p:txBody>
        </p:sp>
        <p:sp>
          <p:nvSpPr>
            <p:cNvPr id="12700" name="Freeform 64"/>
            <p:cNvSpPr>
              <a:spLocks/>
            </p:cNvSpPr>
            <p:nvPr/>
          </p:nvSpPr>
          <p:spPr bwMode="auto">
            <a:xfrm>
              <a:off x="3949" y="1861"/>
              <a:ext cx="20" cy="108"/>
            </a:xfrm>
            <a:custGeom>
              <a:avLst/>
              <a:gdLst>
                <a:gd name="T0" fmla="*/ 20 w 4"/>
                <a:gd name="T1" fmla="*/ 108 h 21"/>
                <a:gd name="T2" fmla="*/ 15 w 4"/>
                <a:gd name="T3" fmla="*/ 103 h 21"/>
                <a:gd name="T4" fmla="*/ 15 w 4"/>
                <a:gd name="T5" fmla="*/ 98 h 21"/>
                <a:gd name="T6" fmla="*/ 10 w 4"/>
                <a:gd name="T7" fmla="*/ 98 h 21"/>
                <a:gd name="T8" fmla="*/ 15 w 4"/>
                <a:gd name="T9" fmla="*/ 72 h 21"/>
                <a:gd name="T10" fmla="*/ 15 w 4"/>
                <a:gd name="T11" fmla="*/ 41 h 21"/>
                <a:gd name="T12" fmla="*/ 10 w 4"/>
                <a:gd name="T13" fmla="*/ 31 h 21"/>
                <a:gd name="T14" fmla="*/ 5 w 4"/>
                <a:gd name="T15" fmla="*/ 26 h 21"/>
                <a:gd name="T16" fmla="*/ 0 w 4"/>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21">
                  <a:moveTo>
                    <a:pt x="4" y="21"/>
                  </a:moveTo>
                  <a:cubicBezTo>
                    <a:pt x="4" y="21"/>
                    <a:pt x="3" y="20"/>
                    <a:pt x="3" y="20"/>
                  </a:cubicBezTo>
                  <a:cubicBezTo>
                    <a:pt x="3" y="19"/>
                    <a:pt x="3" y="19"/>
                    <a:pt x="3" y="19"/>
                  </a:cubicBezTo>
                  <a:cubicBezTo>
                    <a:pt x="2" y="19"/>
                    <a:pt x="2" y="19"/>
                    <a:pt x="2" y="19"/>
                  </a:cubicBezTo>
                  <a:cubicBezTo>
                    <a:pt x="2" y="17"/>
                    <a:pt x="2" y="15"/>
                    <a:pt x="3" y="14"/>
                  </a:cubicBezTo>
                  <a:cubicBezTo>
                    <a:pt x="3" y="12"/>
                    <a:pt x="3" y="10"/>
                    <a:pt x="3" y="8"/>
                  </a:cubicBezTo>
                  <a:cubicBezTo>
                    <a:pt x="2" y="7"/>
                    <a:pt x="2" y="7"/>
                    <a:pt x="2" y="6"/>
                  </a:cubicBezTo>
                  <a:cubicBezTo>
                    <a:pt x="1" y="6"/>
                    <a:pt x="1" y="5"/>
                    <a:pt x="1" y="5"/>
                  </a:cubicBezTo>
                  <a:cubicBezTo>
                    <a:pt x="1" y="3"/>
                    <a:pt x="0" y="2"/>
                    <a:pt x="0" y="0"/>
                  </a:cubicBezTo>
                </a:path>
              </a:pathLst>
            </a:custGeom>
            <a:noFill/>
            <a:ln w="15875">
              <a:solidFill>
                <a:srgbClr val="FFFFFF"/>
              </a:solidFill>
              <a:prstDash val="solid"/>
              <a:round/>
              <a:headEnd/>
              <a:tailEnd/>
            </a:ln>
          </p:spPr>
          <p:txBody>
            <a:bodyPr/>
            <a:lstStyle/>
            <a:p>
              <a:endParaRPr lang="en-GB"/>
            </a:p>
          </p:txBody>
        </p:sp>
        <p:sp>
          <p:nvSpPr>
            <p:cNvPr id="12701" name="Oval 65"/>
            <p:cNvSpPr>
              <a:spLocks noChangeArrowheads="1"/>
            </p:cNvSpPr>
            <p:nvPr/>
          </p:nvSpPr>
          <p:spPr bwMode="auto">
            <a:xfrm>
              <a:off x="3964" y="1969"/>
              <a:ext cx="15" cy="15"/>
            </a:xfrm>
            <a:prstGeom prst="ellipse">
              <a:avLst/>
            </a:prstGeom>
            <a:solidFill>
              <a:srgbClr val="FFFFFF"/>
            </a:solidFill>
            <a:ln w="15875">
              <a:solidFill>
                <a:srgbClr val="FFFFFF"/>
              </a:solidFill>
              <a:round/>
              <a:headEnd/>
              <a:tailEnd/>
            </a:ln>
          </p:spPr>
          <p:txBody>
            <a:bodyPr/>
            <a:lstStyle/>
            <a:p>
              <a:endParaRPr lang="ar-SA"/>
            </a:p>
          </p:txBody>
        </p:sp>
        <p:sp>
          <p:nvSpPr>
            <p:cNvPr id="12702" name="Freeform 66"/>
            <p:cNvSpPr>
              <a:spLocks/>
            </p:cNvSpPr>
            <p:nvPr/>
          </p:nvSpPr>
          <p:spPr bwMode="auto">
            <a:xfrm>
              <a:off x="3959" y="1866"/>
              <a:ext cx="20" cy="103"/>
            </a:xfrm>
            <a:custGeom>
              <a:avLst/>
              <a:gdLst>
                <a:gd name="T0" fmla="*/ 10 w 4"/>
                <a:gd name="T1" fmla="*/ 103 h 20"/>
                <a:gd name="T2" fmla="*/ 10 w 4"/>
                <a:gd name="T3" fmla="*/ 98 h 20"/>
                <a:gd name="T4" fmla="*/ 5 w 4"/>
                <a:gd name="T5" fmla="*/ 98 h 20"/>
                <a:gd name="T6" fmla="*/ 5 w 4"/>
                <a:gd name="T7" fmla="*/ 93 h 20"/>
                <a:gd name="T8" fmla="*/ 0 w 4"/>
                <a:gd name="T9" fmla="*/ 88 h 20"/>
                <a:gd name="T10" fmla="*/ 0 w 4"/>
                <a:gd name="T11" fmla="*/ 82 h 20"/>
                <a:gd name="T12" fmla="*/ 10 w 4"/>
                <a:gd name="T13" fmla="*/ 62 h 20"/>
                <a:gd name="T14" fmla="*/ 15 w 4"/>
                <a:gd name="T15" fmla="*/ 57 h 20"/>
                <a:gd name="T16" fmla="*/ 15 w 4"/>
                <a:gd name="T17" fmla="*/ 52 h 20"/>
                <a:gd name="T18" fmla="*/ 15 w 4"/>
                <a:gd name="T19" fmla="*/ 31 h 20"/>
                <a:gd name="T20" fmla="*/ 10 w 4"/>
                <a:gd name="T21" fmla="*/ 0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 h="20">
                  <a:moveTo>
                    <a:pt x="2" y="20"/>
                  </a:moveTo>
                  <a:cubicBezTo>
                    <a:pt x="2" y="19"/>
                    <a:pt x="2" y="20"/>
                    <a:pt x="2" y="19"/>
                  </a:cubicBezTo>
                  <a:cubicBezTo>
                    <a:pt x="2" y="19"/>
                    <a:pt x="1" y="19"/>
                    <a:pt x="1" y="19"/>
                  </a:cubicBezTo>
                  <a:cubicBezTo>
                    <a:pt x="1" y="19"/>
                    <a:pt x="1" y="18"/>
                    <a:pt x="1" y="18"/>
                  </a:cubicBezTo>
                  <a:cubicBezTo>
                    <a:pt x="0" y="18"/>
                    <a:pt x="0" y="17"/>
                    <a:pt x="0" y="17"/>
                  </a:cubicBezTo>
                  <a:cubicBezTo>
                    <a:pt x="0" y="17"/>
                    <a:pt x="0" y="16"/>
                    <a:pt x="0" y="16"/>
                  </a:cubicBezTo>
                  <a:cubicBezTo>
                    <a:pt x="1" y="15"/>
                    <a:pt x="2" y="13"/>
                    <a:pt x="2" y="12"/>
                  </a:cubicBezTo>
                  <a:cubicBezTo>
                    <a:pt x="3" y="12"/>
                    <a:pt x="3" y="11"/>
                    <a:pt x="3" y="11"/>
                  </a:cubicBezTo>
                  <a:cubicBezTo>
                    <a:pt x="3" y="10"/>
                    <a:pt x="3" y="10"/>
                    <a:pt x="3" y="10"/>
                  </a:cubicBezTo>
                  <a:cubicBezTo>
                    <a:pt x="4" y="8"/>
                    <a:pt x="4" y="7"/>
                    <a:pt x="3" y="6"/>
                  </a:cubicBezTo>
                  <a:cubicBezTo>
                    <a:pt x="3" y="4"/>
                    <a:pt x="2" y="2"/>
                    <a:pt x="2" y="0"/>
                  </a:cubicBezTo>
                </a:path>
              </a:pathLst>
            </a:custGeom>
            <a:noFill/>
            <a:ln w="15875">
              <a:solidFill>
                <a:srgbClr val="FFFFFF"/>
              </a:solidFill>
              <a:prstDash val="solid"/>
              <a:round/>
              <a:headEnd/>
              <a:tailEnd/>
            </a:ln>
          </p:spPr>
          <p:txBody>
            <a:bodyPr/>
            <a:lstStyle/>
            <a:p>
              <a:endParaRPr lang="en-GB"/>
            </a:p>
          </p:txBody>
        </p:sp>
        <p:sp>
          <p:nvSpPr>
            <p:cNvPr id="12703" name="Freeform 67"/>
            <p:cNvSpPr>
              <a:spLocks/>
            </p:cNvSpPr>
            <p:nvPr/>
          </p:nvSpPr>
          <p:spPr bwMode="auto">
            <a:xfrm>
              <a:off x="3366" y="2004"/>
              <a:ext cx="122" cy="164"/>
            </a:xfrm>
            <a:custGeom>
              <a:avLst/>
              <a:gdLst>
                <a:gd name="T0" fmla="*/ 36 w 24"/>
                <a:gd name="T1" fmla="*/ 0 h 32"/>
                <a:gd name="T2" fmla="*/ 5 w 24"/>
                <a:gd name="T3" fmla="*/ 82 h 32"/>
                <a:gd name="T4" fmla="*/ 66 w 24"/>
                <a:gd name="T5" fmla="*/ 164 h 32"/>
                <a:gd name="T6" fmla="*/ 117 w 24"/>
                <a:gd name="T7" fmla="*/ 82 h 32"/>
                <a:gd name="T8" fmla="*/ 117 w 24"/>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32">
                  <a:moveTo>
                    <a:pt x="7" y="0"/>
                  </a:moveTo>
                  <a:cubicBezTo>
                    <a:pt x="4" y="6"/>
                    <a:pt x="0" y="11"/>
                    <a:pt x="1" y="16"/>
                  </a:cubicBezTo>
                  <a:cubicBezTo>
                    <a:pt x="2" y="22"/>
                    <a:pt x="10" y="32"/>
                    <a:pt x="13" y="32"/>
                  </a:cubicBezTo>
                  <a:cubicBezTo>
                    <a:pt x="17" y="32"/>
                    <a:pt x="21" y="22"/>
                    <a:pt x="23" y="16"/>
                  </a:cubicBezTo>
                  <a:cubicBezTo>
                    <a:pt x="24" y="11"/>
                    <a:pt x="23" y="2"/>
                    <a:pt x="23" y="0"/>
                  </a:cubicBezTo>
                </a:path>
              </a:pathLst>
            </a:custGeom>
            <a:noFill/>
            <a:ln w="49213">
              <a:solidFill>
                <a:srgbClr val="66FFCC"/>
              </a:solidFill>
              <a:prstDash val="solid"/>
              <a:round/>
              <a:headEnd/>
              <a:tailEnd/>
            </a:ln>
          </p:spPr>
          <p:txBody>
            <a:bodyPr/>
            <a:lstStyle/>
            <a:p>
              <a:endParaRPr lang="en-GB"/>
            </a:p>
          </p:txBody>
        </p:sp>
        <p:sp>
          <p:nvSpPr>
            <p:cNvPr id="12704" name="Freeform 68"/>
            <p:cNvSpPr>
              <a:spLocks/>
            </p:cNvSpPr>
            <p:nvPr/>
          </p:nvSpPr>
          <p:spPr bwMode="auto">
            <a:xfrm>
              <a:off x="3877" y="1841"/>
              <a:ext cx="123" cy="220"/>
            </a:xfrm>
            <a:custGeom>
              <a:avLst/>
              <a:gdLst>
                <a:gd name="T0" fmla="*/ 15 w 24"/>
                <a:gd name="T1" fmla="*/ 0 h 43"/>
                <a:gd name="T2" fmla="*/ 0 w 24"/>
                <a:gd name="T3" fmla="*/ 123 h 43"/>
                <a:gd name="T4" fmla="*/ 36 w 24"/>
                <a:gd name="T5" fmla="*/ 164 h 43"/>
                <a:gd name="T6" fmla="*/ 67 w 24"/>
                <a:gd name="T7" fmla="*/ 205 h 43"/>
                <a:gd name="T8" fmla="*/ 118 w 24"/>
                <a:gd name="T9" fmla="*/ 82 h 43"/>
                <a:gd name="T10" fmla="*/ 97 w 24"/>
                <a:gd name="T11" fmla="*/ 0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43">
                  <a:moveTo>
                    <a:pt x="3" y="0"/>
                  </a:moveTo>
                  <a:cubicBezTo>
                    <a:pt x="2" y="10"/>
                    <a:pt x="0" y="19"/>
                    <a:pt x="0" y="24"/>
                  </a:cubicBezTo>
                  <a:cubicBezTo>
                    <a:pt x="1" y="30"/>
                    <a:pt x="4" y="30"/>
                    <a:pt x="7" y="32"/>
                  </a:cubicBezTo>
                  <a:cubicBezTo>
                    <a:pt x="9" y="35"/>
                    <a:pt x="10" y="43"/>
                    <a:pt x="13" y="40"/>
                  </a:cubicBezTo>
                  <a:cubicBezTo>
                    <a:pt x="16" y="38"/>
                    <a:pt x="22" y="23"/>
                    <a:pt x="23" y="16"/>
                  </a:cubicBezTo>
                  <a:cubicBezTo>
                    <a:pt x="24" y="10"/>
                    <a:pt x="22" y="5"/>
                    <a:pt x="19" y="0"/>
                  </a:cubicBezTo>
                </a:path>
              </a:pathLst>
            </a:custGeom>
            <a:noFill/>
            <a:ln w="49213">
              <a:solidFill>
                <a:srgbClr val="66FFCC"/>
              </a:solidFill>
              <a:prstDash val="solid"/>
              <a:round/>
              <a:headEnd/>
              <a:tailEnd/>
            </a:ln>
          </p:spPr>
          <p:txBody>
            <a:bodyPr/>
            <a:lstStyle/>
            <a:p>
              <a:endParaRPr lang="en-GB"/>
            </a:p>
          </p:txBody>
        </p:sp>
        <p:grpSp>
          <p:nvGrpSpPr>
            <p:cNvPr id="3" name="Group 69"/>
            <p:cNvGrpSpPr>
              <a:grpSpLocks/>
            </p:cNvGrpSpPr>
            <p:nvPr/>
          </p:nvGrpSpPr>
          <p:grpSpPr bwMode="auto">
            <a:xfrm>
              <a:off x="2931" y="1549"/>
              <a:ext cx="1355" cy="92"/>
              <a:chOff x="2931" y="1549"/>
              <a:chExt cx="1355" cy="92"/>
            </a:xfrm>
          </p:grpSpPr>
          <p:sp>
            <p:nvSpPr>
              <p:cNvPr id="13363" name="Oval 70"/>
              <p:cNvSpPr>
                <a:spLocks noChangeArrowheads="1"/>
              </p:cNvSpPr>
              <p:nvPr/>
            </p:nvSpPr>
            <p:spPr bwMode="auto">
              <a:xfrm>
                <a:off x="3708" y="1565"/>
                <a:ext cx="16" cy="15"/>
              </a:xfrm>
              <a:prstGeom prst="ellipse">
                <a:avLst/>
              </a:prstGeom>
              <a:solidFill>
                <a:srgbClr val="FFFFFF"/>
              </a:solidFill>
              <a:ln w="15875">
                <a:solidFill>
                  <a:srgbClr val="FFFFFF"/>
                </a:solidFill>
                <a:round/>
                <a:headEnd/>
                <a:tailEnd/>
              </a:ln>
            </p:spPr>
            <p:txBody>
              <a:bodyPr/>
              <a:lstStyle/>
              <a:p>
                <a:endParaRPr lang="ar-SA"/>
              </a:p>
            </p:txBody>
          </p:sp>
          <p:sp>
            <p:nvSpPr>
              <p:cNvPr id="13364" name="Oval 71"/>
              <p:cNvSpPr>
                <a:spLocks noChangeArrowheads="1"/>
              </p:cNvSpPr>
              <p:nvPr/>
            </p:nvSpPr>
            <p:spPr bwMode="auto">
              <a:xfrm>
                <a:off x="3836" y="1565"/>
                <a:ext cx="15" cy="15"/>
              </a:xfrm>
              <a:prstGeom prst="ellipse">
                <a:avLst/>
              </a:prstGeom>
              <a:solidFill>
                <a:srgbClr val="FFFFFF"/>
              </a:solidFill>
              <a:ln w="15875">
                <a:solidFill>
                  <a:srgbClr val="FFFFFF"/>
                </a:solidFill>
                <a:round/>
                <a:headEnd/>
                <a:tailEnd/>
              </a:ln>
            </p:spPr>
            <p:txBody>
              <a:bodyPr/>
              <a:lstStyle/>
              <a:p>
                <a:endParaRPr lang="ar-SA"/>
              </a:p>
            </p:txBody>
          </p:sp>
          <p:sp>
            <p:nvSpPr>
              <p:cNvPr id="13365" name="Oval 72"/>
              <p:cNvSpPr>
                <a:spLocks noChangeArrowheads="1"/>
              </p:cNvSpPr>
              <p:nvPr/>
            </p:nvSpPr>
            <p:spPr bwMode="auto">
              <a:xfrm>
                <a:off x="3770" y="1565"/>
                <a:ext cx="15" cy="15"/>
              </a:xfrm>
              <a:prstGeom prst="ellipse">
                <a:avLst/>
              </a:prstGeom>
              <a:solidFill>
                <a:srgbClr val="FFFFFF"/>
              </a:solidFill>
              <a:ln w="15875">
                <a:solidFill>
                  <a:srgbClr val="FFFFFF"/>
                </a:solidFill>
                <a:round/>
                <a:headEnd/>
                <a:tailEnd/>
              </a:ln>
            </p:spPr>
            <p:txBody>
              <a:bodyPr/>
              <a:lstStyle/>
              <a:p>
                <a:endParaRPr lang="ar-SA"/>
              </a:p>
            </p:txBody>
          </p:sp>
          <p:sp>
            <p:nvSpPr>
              <p:cNvPr id="13366" name="Oval 73"/>
              <p:cNvSpPr>
                <a:spLocks noChangeArrowheads="1"/>
              </p:cNvSpPr>
              <p:nvPr/>
            </p:nvSpPr>
            <p:spPr bwMode="auto">
              <a:xfrm>
                <a:off x="3805" y="1565"/>
                <a:ext cx="16" cy="15"/>
              </a:xfrm>
              <a:prstGeom prst="ellipse">
                <a:avLst/>
              </a:prstGeom>
              <a:solidFill>
                <a:srgbClr val="FFFFFF"/>
              </a:solidFill>
              <a:ln w="15875">
                <a:solidFill>
                  <a:srgbClr val="FFFFFF"/>
                </a:solidFill>
                <a:round/>
                <a:headEnd/>
                <a:tailEnd/>
              </a:ln>
            </p:spPr>
            <p:txBody>
              <a:bodyPr/>
              <a:lstStyle/>
              <a:p>
                <a:endParaRPr lang="ar-SA"/>
              </a:p>
            </p:txBody>
          </p:sp>
          <p:sp>
            <p:nvSpPr>
              <p:cNvPr id="13367" name="Oval 74"/>
              <p:cNvSpPr>
                <a:spLocks noChangeArrowheads="1"/>
              </p:cNvSpPr>
              <p:nvPr/>
            </p:nvSpPr>
            <p:spPr bwMode="auto">
              <a:xfrm>
                <a:off x="3739" y="1565"/>
                <a:ext cx="15" cy="15"/>
              </a:xfrm>
              <a:prstGeom prst="ellipse">
                <a:avLst/>
              </a:prstGeom>
              <a:solidFill>
                <a:srgbClr val="FFFFFF"/>
              </a:solidFill>
              <a:ln w="15875">
                <a:solidFill>
                  <a:srgbClr val="FFFFFF"/>
                </a:solidFill>
                <a:round/>
                <a:headEnd/>
                <a:tailEnd/>
              </a:ln>
            </p:spPr>
            <p:txBody>
              <a:bodyPr/>
              <a:lstStyle/>
              <a:p>
                <a:endParaRPr lang="ar-SA"/>
              </a:p>
            </p:txBody>
          </p:sp>
          <p:sp>
            <p:nvSpPr>
              <p:cNvPr id="13368" name="Oval 75"/>
              <p:cNvSpPr>
                <a:spLocks noChangeArrowheads="1"/>
              </p:cNvSpPr>
              <p:nvPr/>
            </p:nvSpPr>
            <p:spPr bwMode="auto">
              <a:xfrm>
                <a:off x="3550" y="1565"/>
                <a:ext cx="15" cy="15"/>
              </a:xfrm>
              <a:prstGeom prst="ellipse">
                <a:avLst/>
              </a:prstGeom>
              <a:solidFill>
                <a:srgbClr val="FFFFFF"/>
              </a:solidFill>
              <a:ln w="15875">
                <a:solidFill>
                  <a:srgbClr val="FFFFFF"/>
                </a:solidFill>
                <a:round/>
                <a:headEnd/>
                <a:tailEnd/>
              </a:ln>
            </p:spPr>
            <p:txBody>
              <a:bodyPr/>
              <a:lstStyle/>
              <a:p>
                <a:endParaRPr lang="ar-SA"/>
              </a:p>
            </p:txBody>
          </p:sp>
          <p:sp>
            <p:nvSpPr>
              <p:cNvPr id="13369" name="Oval 76"/>
              <p:cNvSpPr>
                <a:spLocks noChangeArrowheads="1"/>
              </p:cNvSpPr>
              <p:nvPr/>
            </p:nvSpPr>
            <p:spPr bwMode="auto">
              <a:xfrm>
                <a:off x="3678" y="1565"/>
                <a:ext cx="15" cy="15"/>
              </a:xfrm>
              <a:prstGeom prst="ellipse">
                <a:avLst/>
              </a:prstGeom>
              <a:solidFill>
                <a:srgbClr val="FFFFFF"/>
              </a:solidFill>
              <a:ln w="15875">
                <a:solidFill>
                  <a:srgbClr val="FFFFFF"/>
                </a:solidFill>
                <a:round/>
                <a:headEnd/>
                <a:tailEnd/>
              </a:ln>
            </p:spPr>
            <p:txBody>
              <a:bodyPr/>
              <a:lstStyle/>
              <a:p>
                <a:endParaRPr lang="ar-SA"/>
              </a:p>
            </p:txBody>
          </p:sp>
          <p:sp>
            <p:nvSpPr>
              <p:cNvPr id="13370" name="Oval 77"/>
              <p:cNvSpPr>
                <a:spLocks noChangeArrowheads="1"/>
              </p:cNvSpPr>
              <p:nvPr/>
            </p:nvSpPr>
            <p:spPr bwMode="auto">
              <a:xfrm>
                <a:off x="3611" y="1565"/>
                <a:ext cx="15" cy="15"/>
              </a:xfrm>
              <a:prstGeom prst="ellipse">
                <a:avLst/>
              </a:prstGeom>
              <a:solidFill>
                <a:srgbClr val="FFFFFF"/>
              </a:solidFill>
              <a:ln w="15875">
                <a:solidFill>
                  <a:srgbClr val="FFFFFF"/>
                </a:solidFill>
                <a:round/>
                <a:headEnd/>
                <a:tailEnd/>
              </a:ln>
            </p:spPr>
            <p:txBody>
              <a:bodyPr/>
              <a:lstStyle/>
              <a:p>
                <a:endParaRPr lang="ar-SA"/>
              </a:p>
            </p:txBody>
          </p:sp>
          <p:sp>
            <p:nvSpPr>
              <p:cNvPr id="13371" name="Oval 78"/>
              <p:cNvSpPr>
                <a:spLocks noChangeArrowheads="1"/>
              </p:cNvSpPr>
              <p:nvPr/>
            </p:nvSpPr>
            <p:spPr bwMode="auto">
              <a:xfrm>
                <a:off x="3647" y="1565"/>
                <a:ext cx="15" cy="15"/>
              </a:xfrm>
              <a:prstGeom prst="ellipse">
                <a:avLst/>
              </a:prstGeom>
              <a:solidFill>
                <a:srgbClr val="FFFFFF"/>
              </a:solidFill>
              <a:ln w="15875">
                <a:solidFill>
                  <a:srgbClr val="FFFFFF"/>
                </a:solidFill>
                <a:round/>
                <a:headEnd/>
                <a:tailEnd/>
              </a:ln>
            </p:spPr>
            <p:txBody>
              <a:bodyPr/>
              <a:lstStyle/>
              <a:p>
                <a:endParaRPr lang="ar-SA"/>
              </a:p>
            </p:txBody>
          </p:sp>
          <p:sp>
            <p:nvSpPr>
              <p:cNvPr id="13372" name="Oval 79"/>
              <p:cNvSpPr>
                <a:spLocks noChangeArrowheads="1"/>
              </p:cNvSpPr>
              <p:nvPr/>
            </p:nvSpPr>
            <p:spPr bwMode="auto">
              <a:xfrm>
                <a:off x="3580" y="1565"/>
                <a:ext cx="16" cy="15"/>
              </a:xfrm>
              <a:prstGeom prst="ellipse">
                <a:avLst/>
              </a:prstGeom>
              <a:solidFill>
                <a:srgbClr val="FFFFFF"/>
              </a:solidFill>
              <a:ln w="15875">
                <a:solidFill>
                  <a:srgbClr val="FFFFFF"/>
                </a:solidFill>
                <a:round/>
                <a:headEnd/>
                <a:tailEnd/>
              </a:ln>
            </p:spPr>
            <p:txBody>
              <a:bodyPr/>
              <a:lstStyle/>
              <a:p>
                <a:endParaRPr lang="ar-SA"/>
              </a:p>
            </p:txBody>
          </p:sp>
          <p:sp>
            <p:nvSpPr>
              <p:cNvPr id="13373" name="Oval 80"/>
              <p:cNvSpPr>
                <a:spLocks noChangeArrowheads="1"/>
              </p:cNvSpPr>
              <p:nvPr/>
            </p:nvSpPr>
            <p:spPr bwMode="auto">
              <a:xfrm>
                <a:off x="4184" y="1565"/>
                <a:ext cx="15" cy="15"/>
              </a:xfrm>
              <a:prstGeom prst="ellipse">
                <a:avLst/>
              </a:prstGeom>
              <a:solidFill>
                <a:srgbClr val="FFFFFF"/>
              </a:solidFill>
              <a:ln w="15875">
                <a:solidFill>
                  <a:srgbClr val="FFFFFF"/>
                </a:solidFill>
                <a:round/>
                <a:headEnd/>
                <a:tailEnd/>
              </a:ln>
            </p:spPr>
            <p:txBody>
              <a:bodyPr/>
              <a:lstStyle/>
              <a:p>
                <a:endParaRPr lang="ar-SA"/>
              </a:p>
            </p:txBody>
          </p:sp>
          <p:sp>
            <p:nvSpPr>
              <p:cNvPr id="13374" name="Oval 81"/>
              <p:cNvSpPr>
                <a:spLocks noChangeArrowheads="1"/>
              </p:cNvSpPr>
              <p:nvPr/>
            </p:nvSpPr>
            <p:spPr bwMode="auto">
              <a:xfrm>
                <a:off x="4245" y="1565"/>
                <a:ext cx="15" cy="15"/>
              </a:xfrm>
              <a:prstGeom prst="ellipse">
                <a:avLst/>
              </a:prstGeom>
              <a:solidFill>
                <a:srgbClr val="FFFFFF"/>
              </a:solidFill>
              <a:ln w="15875">
                <a:solidFill>
                  <a:srgbClr val="FFFFFF"/>
                </a:solidFill>
                <a:round/>
                <a:headEnd/>
                <a:tailEnd/>
              </a:ln>
            </p:spPr>
            <p:txBody>
              <a:bodyPr/>
              <a:lstStyle/>
              <a:p>
                <a:endParaRPr lang="ar-SA"/>
              </a:p>
            </p:txBody>
          </p:sp>
          <p:sp>
            <p:nvSpPr>
              <p:cNvPr id="13375" name="Oval 82"/>
              <p:cNvSpPr>
                <a:spLocks noChangeArrowheads="1"/>
              </p:cNvSpPr>
              <p:nvPr/>
            </p:nvSpPr>
            <p:spPr bwMode="auto">
              <a:xfrm>
                <a:off x="4214" y="1565"/>
                <a:ext cx="16" cy="15"/>
              </a:xfrm>
              <a:prstGeom prst="ellipse">
                <a:avLst/>
              </a:prstGeom>
              <a:solidFill>
                <a:srgbClr val="FFFFFF"/>
              </a:solidFill>
              <a:ln w="15875">
                <a:solidFill>
                  <a:srgbClr val="FFFFFF"/>
                </a:solidFill>
                <a:round/>
                <a:headEnd/>
                <a:tailEnd/>
              </a:ln>
            </p:spPr>
            <p:txBody>
              <a:bodyPr/>
              <a:lstStyle/>
              <a:p>
                <a:endParaRPr lang="ar-SA"/>
              </a:p>
            </p:txBody>
          </p:sp>
          <p:sp>
            <p:nvSpPr>
              <p:cNvPr id="13376" name="Oval 83"/>
              <p:cNvSpPr>
                <a:spLocks noChangeArrowheads="1"/>
              </p:cNvSpPr>
              <p:nvPr/>
            </p:nvSpPr>
            <p:spPr bwMode="auto">
              <a:xfrm>
                <a:off x="3233" y="1565"/>
                <a:ext cx="15" cy="15"/>
              </a:xfrm>
              <a:prstGeom prst="ellipse">
                <a:avLst/>
              </a:prstGeom>
              <a:solidFill>
                <a:srgbClr val="FFFFFF"/>
              </a:solidFill>
              <a:ln w="15875">
                <a:solidFill>
                  <a:srgbClr val="FFFFFF"/>
                </a:solidFill>
                <a:round/>
                <a:headEnd/>
                <a:tailEnd/>
              </a:ln>
            </p:spPr>
            <p:txBody>
              <a:bodyPr/>
              <a:lstStyle/>
              <a:p>
                <a:endParaRPr lang="ar-SA"/>
              </a:p>
            </p:txBody>
          </p:sp>
          <p:sp>
            <p:nvSpPr>
              <p:cNvPr id="13377" name="Oval 84"/>
              <p:cNvSpPr>
                <a:spLocks noChangeArrowheads="1"/>
              </p:cNvSpPr>
              <p:nvPr/>
            </p:nvSpPr>
            <p:spPr bwMode="auto">
              <a:xfrm>
                <a:off x="3360" y="1565"/>
                <a:ext cx="16" cy="15"/>
              </a:xfrm>
              <a:prstGeom prst="ellipse">
                <a:avLst/>
              </a:prstGeom>
              <a:solidFill>
                <a:srgbClr val="FFFFFF"/>
              </a:solidFill>
              <a:ln w="15875">
                <a:solidFill>
                  <a:srgbClr val="FFFFFF"/>
                </a:solidFill>
                <a:round/>
                <a:headEnd/>
                <a:tailEnd/>
              </a:ln>
            </p:spPr>
            <p:txBody>
              <a:bodyPr/>
              <a:lstStyle/>
              <a:p>
                <a:endParaRPr lang="ar-SA"/>
              </a:p>
            </p:txBody>
          </p:sp>
          <p:sp>
            <p:nvSpPr>
              <p:cNvPr id="13378" name="Oval 85"/>
              <p:cNvSpPr>
                <a:spLocks noChangeArrowheads="1"/>
              </p:cNvSpPr>
              <p:nvPr/>
            </p:nvSpPr>
            <p:spPr bwMode="auto">
              <a:xfrm>
                <a:off x="3299" y="1565"/>
                <a:ext cx="15" cy="15"/>
              </a:xfrm>
              <a:prstGeom prst="ellipse">
                <a:avLst/>
              </a:prstGeom>
              <a:solidFill>
                <a:srgbClr val="FFFFFF"/>
              </a:solidFill>
              <a:ln w="15875">
                <a:solidFill>
                  <a:srgbClr val="FFFFFF"/>
                </a:solidFill>
                <a:round/>
                <a:headEnd/>
                <a:tailEnd/>
              </a:ln>
            </p:spPr>
            <p:txBody>
              <a:bodyPr/>
              <a:lstStyle/>
              <a:p>
                <a:endParaRPr lang="ar-SA"/>
              </a:p>
            </p:txBody>
          </p:sp>
          <p:sp>
            <p:nvSpPr>
              <p:cNvPr id="13379" name="Oval 86"/>
              <p:cNvSpPr>
                <a:spLocks noChangeArrowheads="1"/>
              </p:cNvSpPr>
              <p:nvPr/>
            </p:nvSpPr>
            <p:spPr bwMode="auto">
              <a:xfrm>
                <a:off x="3330" y="1565"/>
                <a:ext cx="15" cy="15"/>
              </a:xfrm>
              <a:prstGeom prst="ellipse">
                <a:avLst/>
              </a:prstGeom>
              <a:solidFill>
                <a:srgbClr val="FFFFFF"/>
              </a:solidFill>
              <a:ln w="15875">
                <a:solidFill>
                  <a:srgbClr val="FFFFFF"/>
                </a:solidFill>
                <a:round/>
                <a:headEnd/>
                <a:tailEnd/>
              </a:ln>
            </p:spPr>
            <p:txBody>
              <a:bodyPr/>
              <a:lstStyle/>
              <a:p>
                <a:endParaRPr lang="ar-SA"/>
              </a:p>
            </p:txBody>
          </p:sp>
          <p:sp>
            <p:nvSpPr>
              <p:cNvPr id="13380" name="Oval 87"/>
              <p:cNvSpPr>
                <a:spLocks noChangeArrowheads="1"/>
              </p:cNvSpPr>
              <p:nvPr/>
            </p:nvSpPr>
            <p:spPr bwMode="auto">
              <a:xfrm>
                <a:off x="3263" y="1565"/>
                <a:ext cx="16" cy="15"/>
              </a:xfrm>
              <a:prstGeom prst="ellipse">
                <a:avLst/>
              </a:prstGeom>
              <a:solidFill>
                <a:srgbClr val="FFFFFF"/>
              </a:solidFill>
              <a:ln w="15875">
                <a:solidFill>
                  <a:srgbClr val="FFFFFF"/>
                </a:solidFill>
                <a:round/>
                <a:headEnd/>
                <a:tailEnd/>
              </a:ln>
            </p:spPr>
            <p:txBody>
              <a:bodyPr/>
              <a:lstStyle/>
              <a:p>
                <a:endParaRPr lang="ar-SA"/>
              </a:p>
            </p:txBody>
          </p:sp>
          <p:sp>
            <p:nvSpPr>
              <p:cNvPr id="13381" name="Oval 88"/>
              <p:cNvSpPr>
                <a:spLocks noChangeArrowheads="1"/>
              </p:cNvSpPr>
              <p:nvPr/>
            </p:nvSpPr>
            <p:spPr bwMode="auto">
              <a:xfrm>
                <a:off x="3074" y="1565"/>
                <a:ext cx="15" cy="15"/>
              </a:xfrm>
              <a:prstGeom prst="ellipse">
                <a:avLst/>
              </a:prstGeom>
              <a:solidFill>
                <a:srgbClr val="FFFFFF"/>
              </a:solidFill>
              <a:ln w="15875">
                <a:solidFill>
                  <a:srgbClr val="FFFFFF"/>
                </a:solidFill>
                <a:round/>
                <a:headEnd/>
                <a:tailEnd/>
              </a:ln>
            </p:spPr>
            <p:txBody>
              <a:bodyPr/>
              <a:lstStyle/>
              <a:p>
                <a:endParaRPr lang="ar-SA"/>
              </a:p>
            </p:txBody>
          </p:sp>
          <p:sp>
            <p:nvSpPr>
              <p:cNvPr id="13382" name="Oval 89"/>
              <p:cNvSpPr>
                <a:spLocks noChangeArrowheads="1"/>
              </p:cNvSpPr>
              <p:nvPr/>
            </p:nvSpPr>
            <p:spPr bwMode="auto">
              <a:xfrm>
                <a:off x="3202" y="1565"/>
                <a:ext cx="15" cy="15"/>
              </a:xfrm>
              <a:prstGeom prst="ellipse">
                <a:avLst/>
              </a:prstGeom>
              <a:solidFill>
                <a:srgbClr val="FFFFFF"/>
              </a:solidFill>
              <a:ln w="15875">
                <a:solidFill>
                  <a:srgbClr val="FFFFFF"/>
                </a:solidFill>
                <a:round/>
                <a:headEnd/>
                <a:tailEnd/>
              </a:ln>
            </p:spPr>
            <p:txBody>
              <a:bodyPr/>
              <a:lstStyle/>
              <a:p>
                <a:endParaRPr lang="ar-SA"/>
              </a:p>
            </p:txBody>
          </p:sp>
          <p:sp>
            <p:nvSpPr>
              <p:cNvPr id="13383" name="Oval 90"/>
              <p:cNvSpPr>
                <a:spLocks noChangeArrowheads="1"/>
              </p:cNvSpPr>
              <p:nvPr/>
            </p:nvSpPr>
            <p:spPr bwMode="auto">
              <a:xfrm>
                <a:off x="3141" y="1565"/>
                <a:ext cx="15" cy="15"/>
              </a:xfrm>
              <a:prstGeom prst="ellipse">
                <a:avLst/>
              </a:prstGeom>
              <a:solidFill>
                <a:srgbClr val="FFFFFF"/>
              </a:solidFill>
              <a:ln w="15875">
                <a:solidFill>
                  <a:srgbClr val="FFFFFF"/>
                </a:solidFill>
                <a:round/>
                <a:headEnd/>
                <a:tailEnd/>
              </a:ln>
            </p:spPr>
            <p:txBody>
              <a:bodyPr/>
              <a:lstStyle/>
              <a:p>
                <a:endParaRPr lang="ar-SA"/>
              </a:p>
            </p:txBody>
          </p:sp>
          <p:sp>
            <p:nvSpPr>
              <p:cNvPr id="13384" name="Oval 91"/>
              <p:cNvSpPr>
                <a:spLocks noChangeArrowheads="1"/>
              </p:cNvSpPr>
              <p:nvPr/>
            </p:nvSpPr>
            <p:spPr bwMode="auto">
              <a:xfrm>
                <a:off x="3171" y="1565"/>
                <a:ext cx="16" cy="15"/>
              </a:xfrm>
              <a:prstGeom prst="ellipse">
                <a:avLst/>
              </a:prstGeom>
              <a:solidFill>
                <a:srgbClr val="FFFFFF"/>
              </a:solidFill>
              <a:ln w="15875">
                <a:solidFill>
                  <a:srgbClr val="FFFFFF"/>
                </a:solidFill>
                <a:round/>
                <a:headEnd/>
                <a:tailEnd/>
              </a:ln>
            </p:spPr>
            <p:txBody>
              <a:bodyPr/>
              <a:lstStyle/>
              <a:p>
                <a:endParaRPr lang="ar-SA"/>
              </a:p>
            </p:txBody>
          </p:sp>
          <p:sp>
            <p:nvSpPr>
              <p:cNvPr id="13385" name="Oval 92"/>
              <p:cNvSpPr>
                <a:spLocks noChangeArrowheads="1"/>
              </p:cNvSpPr>
              <p:nvPr/>
            </p:nvSpPr>
            <p:spPr bwMode="auto">
              <a:xfrm>
                <a:off x="3105" y="1565"/>
                <a:ext cx="15" cy="15"/>
              </a:xfrm>
              <a:prstGeom prst="ellipse">
                <a:avLst/>
              </a:prstGeom>
              <a:solidFill>
                <a:srgbClr val="FFFFFF"/>
              </a:solidFill>
              <a:ln w="15875">
                <a:solidFill>
                  <a:srgbClr val="FFFFFF"/>
                </a:solidFill>
                <a:round/>
                <a:headEnd/>
                <a:tailEnd/>
              </a:ln>
            </p:spPr>
            <p:txBody>
              <a:bodyPr/>
              <a:lstStyle/>
              <a:p>
                <a:endParaRPr lang="ar-SA"/>
              </a:p>
            </p:txBody>
          </p:sp>
          <p:sp>
            <p:nvSpPr>
              <p:cNvPr id="13386" name="Oval 93"/>
              <p:cNvSpPr>
                <a:spLocks noChangeArrowheads="1"/>
              </p:cNvSpPr>
              <p:nvPr/>
            </p:nvSpPr>
            <p:spPr bwMode="auto">
              <a:xfrm>
                <a:off x="3867" y="1565"/>
                <a:ext cx="15" cy="15"/>
              </a:xfrm>
              <a:prstGeom prst="ellipse">
                <a:avLst/>
              </a:prstGeom>
              <a:solidFill>
                <a:srgbClr val="FFFFFF"/>
              </a:solidFill>
              <a:ln w="15875">
                <a:solidFill>
                  <a:srgbClr val="FFFFFF"/>
                </a:solidFill>
                <a:round/>
                <a:headEnd/>
                <a:tailEnd/>
              </a:ln>
            </p:spPr>
            <p:txBody>
              <a:bodyPr/>
              <a:lstStyle/>
              <a:p>
                <a:endParaRPr lang="ar-SA"/>
              </a:p>
            </p:txBody>
          </p:sp>
          <p:sp>
            <p:nvSpPr>
              <p:cNvPr id="13387" name="Oval 94"/>
              <p:cNvSpPr>
                <a:spLocks noChangeArrowheads="1"/>
              </p:cNvSpPr>
              <p:nvPr/>
            </p:nvSpPr>
            <p:spPr bwMode="auto">
              <a:xfrm>
                <a:off x="3995" y="1565"/>
                <a:ext cx="15" cy="15"/>
              </a:xfrm>
              <a:prstGeom prst="ellipse">
                <a:avLst/>
              </a:prstGeom>
              <a:solidFill>
                <a:srgbClr val="FFFFFF"/>
              </a:solidFill>
              <a:ln w="15875">
                <a:solidFill>
                  <a:srgbClr val="FFFFFF"/>
                </a:solidFill>
                <a:round/>
                <a:headEnd/>
                <a:tailEnd/>
              </a:ln>
            </p:spPr>
            <p:txBody>
              <a:bodyPr/>
              <a:lstStyle/>
              <a:p>
                <a:endParaRPr lang="ar-SA"/>
              </a:p>
            </p:txBody>
          </p:sp>
          <p:sp>
            <p:nvSpPr>
              <p:cNvPr id="13388" name="Oval 95"/>
              <p:cNvSpPr>
                <a:spLocks noChangeArrowheads="1"/>
              </p:cNvSpPr>
              <p:nvPr/>
            </p:nvSpPr>
            <p:spPr bwMode="auto">
              <a:xfrm>
                <a:off x="3928" y="1565"/>
                <a:ext cx="15" cy="15"/>
              </a:xfrm>
              <a:prstGeom prst="ellipse">
                <a:avLst/>
              </a:prstGeom>
              <a:solidFill>
                <a:srgbClr val="FFFFFF"/>
              </a:solidFill>
              <a:ln w="15875">
                <a:solidFill>
                  <a:srgbClr val="FFFFFF"/>
                </a:solidFill>
                <a:round/>
                <a:headEnd/>
                <a:tailEnd/>
              </a:ln>
            </p:spPr>
            <p:txBody>
              <a:bodyPr/>
              <a:lstStyle/>
              <a:p>
                <a:endParaRPr lang="ar-SA"/>
              </a:p>
            </p:txBody>
          </p:sp>
          <p:sp>
            <p:nvSpPr>
              <p:cNvPr id="13389" name="Oval 96"/>
              <p:cNvSpPr>
                <a:spLocks noChangeArrowheads="1"/>
              </p:cNvSpPr>
              <p:nvPr/>
            </p:nvSpPr>
            <p:spPr bwMode="auto">
              <a:xfrm>
                <a:off x="3964" y="1565"/>
                <a:ext cx="15" cy="15"/>
              </a:xfrm>
              <a:prstGeom prst="ellipse">
                <a:avLst/>
              </a:prstGeom>
              <a:solidFill>
                <a:srgbClr val="FFFFFF"/>
              </a:solidFill>
              <a:ln w="15875">
                <a:solidFill>
                  <a:srgbClr val="FFFFFF"/>
                </a:solidFill>
                <a:round/>
                <a:headEnd/>
                <a:tailEnd/>
              </a:ln>
            </p:spPr>
            <p:txBody>
              <a:bodyPr/>
              <a:lstStyle/>
              <a:p>
                <a:endParaRPr lang="ar-SA"/>
              </a:p>
            </p:txBody>
          </p:sp>
          <p:sp>
            <p:nvSpPr>
              <p:cNvPr id="13390" name="Oval 97"/>
              <p:cNvSpPr>
                <a:spLocks noChangeArrowheads="1"/>
              </p:cNvSpPr>
              <p:nvPr/>
            </p:nvSpPr>
            <p:spPr bwMode="auto">
              <a:xfrm>
                <a:off x="3897" y="1565"/>
                <a:ext cx="16" cy="15"/>
              </a:xfrm>
              <a:prstGeom prst="ellipse">
                <a:avLst/>
              </a:prstGeom>
              <a:solidFill>
                <a:srgbClr val="FFFFFF"/>
              </a:solidFill>
              <a:ln w="15875">
                <a:solidFill>
                  <a:srgbClr val="FFFFFF"/>
                </a:solidFill>
                <a:round/>
                <a:headEnd/>
                <a:tailEnd/>
              </a:ln>
            </p:spPr>
            <p:txBody>
              <a:bodyPr/>
              <a:lstStyle/>
              <a:p>
                <a:endParaRPr lang="ar-SA"/>
              </a:p>
            </p:txBody>
          </p:sp>
          <p:sp>
            <p:nvSpPr>
              <p:cNvPr id="13391" name="Oval 98"/>
              <p:cNvSpPr>
                <a:spLocks noChangeArrowheads="1"/>
              </p:cNvSpPr>
              <p:nvPr/>
            </p:nvSpPr>
            <p:spPr bwMode="auto">
              <a:xfrm>
                <a:off x="4025" y="1565"/>
                <a:ext cx="16" cy="15"/>
              </a:xfrm>
              <a:prstGeom prst="ellipse">
                <a:avLst/>
              </a:prstGeom>
              <a:solidFill>
                <a:srgbClr val="FFFFFF"/>
              </a:solidFill>
              <a:ln w="15875">
                <a:solidFill>
                  <a:srgbClr val="FFFFFF"/>
                </a:solidFill>
                <a:round/>
                <a:headEnd/>
                <a:tailEnd/>
              </a:ln>
            </p:spPr>
            <p:txBody>
              <a:bodyPr/>
              <a:lstStyle/>
              <a:p>
                <a:endParaRPr lang="ar-SA"/>
              </a:p>
            </p:txBody>
          </p:sp>
          <p:sp>
            <p:nvSpPr>
              <p:cNvPr id="13392" name="Oval 99"/>
              <p:cNvSpPr>
                <a:spLocks noChangeArrowheads="1"/>
              </p:cNvSpPr>
              <p:nvPr/>
            </p:nvSpPr>
            <p:spPr bwMode="auto">
              <a:xfrm>
                <a:off x="4153" y="1565"/>
                <a:ext cx="15" cy="15"/>
              </a:xfrm>
              <a:prstGeom prst="ellipse">
                <a:avLst/>
              </a:prstGeom>
              <a:solidFill>
                <a:srgbClr val="FFFFFF"/>
              </a:solidFill>
              <a:ln w="15875">
                <a:solidFill>
                  <a:srgbClr val="FFFFFF"/>
                </a:solidFill>
                <a:round/>
                <a:headEnd/>
                <a:tailEnd/>
              </a:ln>
            </p:spPr>
            <p:txBody>
              <a:bodyPr/>
              <a:lstStyle/>
              <a:p>
                <a:endParaRPr lang="ar-SA"/>
              </a:p>
            </p:txBody>
          </p:sp>
          <p:sp>
            <p:nvSpPr>
              <p:cNvPr id="13393" name="Oval 100"/>
              <p:cNvSpPr>
                <a:spLocks noChangeArrowheads="1"/>
              </p:cNvSpPr>
              <p:nvPr/>
            </p:nvSpPr>
            <p:spPr bwMode="auto">
              <a:xfrm>
                <a:off x="4087" y="1565"/>
                <a:ext cx="15" cy="15"/>
              </a:xfrm>
              <a:prstGeom prst="ellipse">
                <a:avLst/>
              </a:prstGeom>
              <a:solidFill>
                <a:srgbClr val="FFFFFF"/>
              </a:solidFill>
              <a:ln w="15875">
                <a:solidFill>
                  <a:srgbClr val="FFFFFF"/>
                </a:solidFill>
                <a:round/>
                <a:headEnd/>
                <a:tailEnd/>
              </a:ln>
            </p:spPr>
            <p:txBody>
              <a:bodyPr/>
              <a:lstStyle/>
              <a:p>
                <a:endParaRPr lang="ar-SA"/>
              </a:p>
            </p:txBody>
          </p:sp>
          <p:sp>
            <p:nvSpPr>
              <p:cNvPr id="13394" name="Oval 101"/>
              <p:cNvSpPr>
                <a:spLocks noChangeArrowheads="1"/>
              </p:cNvSpPr>
              <p:nvPr/>
            </p:nvSpPr>
            <p:spPr bwMode="auto">
              <a:xfrm>
                <a:off x="4117" y="1565"/>
                <a:ext cx="16" cy="15"/>
              </a:xfrm>
              <a:prstGeom prst="ellipse">
                <a:avLst/>
              </a:prstGeom>
              <a:solidFill>
                <a:srgbClr val="FFFFFF"/>
              </a:solidFill>
              <a:ln w="15875">
                <a:solidFill>
                  <a:srgbClr val="FFFFFF"/>
                </a:solidFill>
                <a:round/>
                <a:headEnd/>
                <a:tailEnd/>
              </a:ln>
            </p:spPr>
            <p:txBody>
              <a:bodyPr/>
              <a:lstStyle/>
              <a:p>
                <a:endParaRPr lang="ar-SA"/>
              </a:p>
            </p:txBody>
          </p:sp>
          <p:sp>
            <p:nvSpPr>
              <p:cNvPr id="13395" name="Oval 102"/>
              <p:cNvSpPr>
                <a:spLocks noChangeArrowheads="1"/>
              </p:cNvSpPr>
              <p:nvPr/>
            </p:nvSpPr>
            <p:spPr bwMode="auto">
              <a:xfrm>
                <a:off x="4056" y="1565"/>
                <a:ext cx="15" cy="15"/>
              </a:xfrm>
              <a:prstGeom prst="ellipse">
                <a:avLst/>
              </a:prstGeom>
              <a:solidFill>
                <a:srgbClr val="FFFFFF"/>
              </a:solidFill>
              <a:ln w="15875">
                <a:solidFill>
                  <a:srgbClr val="FFFFFF"/>
                </a:solidFill>
                <a:round/>
                <a:headEnd/>
                <a:tailEnd/>
              </a:ln>
            </p:spPr>
            <p:txBody>
              <a:bodyPr/>
              <a:lstStyle/>
              <a:p>
                <a:endParaRPr lang="ar-SA"/>
              </a:p>
            </p:txBody>
          </p:sp>
          <p:sp>
            <p:nvSpPr>
              <p:cNvPr id="13396" name="Oval 103"/>
              <p:cNvSpPr>
                <a:spLocks noChangeArrowheads="1"/>
              </p:cNvSpPr>
              <p:nvPr/>
            </p:nvSpPr>
            <p:spPr bwMode="auto">
              <a:xfrm>
                <a:off x="3391" y="1565"/>
                <a:ext cx="15" cy="15"/>
              </a:xfrm>
              <a:prstGeom prst="ellipse">
                <a:avLst/>
              </a:prstGeom>
              <a:solidFill>
                <a:srgbClr val="FFFFFF"/>
              </a:solidFill>
              <a:ln w="15875">
                <a:solidFill>
                  <a:srgbClr val="FFFFFF"/>
                </a:solidFill>
                <a:round/>
                <a:headEnd/>
                <a:tailEnd/>
              </a:ln>
            </p:spPr>
            <p:txBody>
              <a:bodyPr/>
              <a:lstStyle/>
              <a:p>
                <a:endParaRPr lang="ar-SA"/>
              </a:p>
            </p:txBody>
          </p:sp>
          <p:sp>
            <p:nvSpPr>
              <p:cNvPr id="13397" name="Oval 104"/>
              <p:cNvSpPr>
                <a:spLocks noChangeArrowheads="1"/>
              </p:cNvSpPr>
              <p:nvPr/>
            </p:nvSpPr>
            <p:spPr bwMode="auto">
              <a:xfrm>
                <a:off x="3519" y="1565"/>
                <a:ext cx="15" cy="15"/>
              </a:xfrm>
              <a:prstGeom prst="ellipse">
                <a:avLst/>
              </a:prstGeom>
              <a:solidFill>
                <a:srgbClr val="FFFFFF"/>
              </a:solidFill>
              <a:ln w="15875">
                <a:solidFill>
                  <a:srgbClr val="FFFFFF"/>
                </a:solidFill>
                <a:round/>
                <a:headEnd/>
                <a:tailEnd/>
              </a:ln>
            </p:spPr>
            <p:txBody>
              <a:bodyPr/>
              <a:lstStyle/>
              <a:p>
                <a:endParaRPr lang="ar-SA"/>
              </a:p>
            </p:txBody>
          </p:sp>
          <p:sp>
            <p:nvSpPr>
              <p:cNvPr id="13398" name="Oval 105"/>
              <p:cNvSpPr>
                <a:spLocks noChangeArrowheads="1"/>
              </p:cNvSpPr>
              <p:nvPr/>
            </p:nvSpPr>
            <p:spPr bwMode="auto">
              <a:xfrm>
                <a:off x="3458" y="1565"/>
                <a:ext cx="15" cy="15"/>
              </a:xfrm>
              <a:prstGeom prst="ellipse">
                <a:avLst/>
              </a:prstGeom>
              <a:solidFill>
                <a:srgbClr val="FFFFFF"/>
              </a:solidFill>
              <a:ln w="15875">
                <a:solidFill>
                  <a:srgbClr val="FFFFFF"/>
                </a:solidFill>
                <a:round/>
                <a:headEnd/>
                <a:tailEnd/>
              </a:ln>
            </p:spPr>
            <p:txBody>
              <a:bodyPr/>
              <a:lstStyle/>
              <a:p>
                <a:endParaRPr lang="ar-SA"/>
              </a:p>
            </p:txBody>
          </p:sp>
          <p:sp>
            <p:nvSpPr>
              <p:cNvPr id="13399" name="Oval 106"/>
              <p:cNvSpPr>
                <a:spLocks noChangeArrowheads="1"/>
              </p:cNvSpPr>
              <p:nvPr/>
            </p:nvSpPr>
            <p:spPr bwMode="auto">
              <a:xfrm>
                <a:off x="3488" y="1565"/>
                <a:ext cx="16" cy="15"/>
              </a:xfrm>
              <a:prstGeom prst="ellipse">
                <a:avLst/>
              </a:prstGeom>
              <a:solidFill>
                <a:srgbClr val="FFFFFF"/>
              </a:solidFill>
              <a:ln w="15875">
                <a:solidFill>
                  <a:srgbClr val="FFFFFF"/>
                </a:solidFill>
                <a:round/>
                <a:headEnd/>
                <a:tailEnd/>
              </a:ln>
            </p:spPr>
            <p:txBody>
              <a:bodyPr/>
              <a:lstStyle/>
              <a:p>
                <a:endParaRPr lang="ar-SA"/>
              </a:p>
            </p:txBody>
          </p:sp>
          <p:sp>
            <p:nvSpPr>
              <p:cNvPr id="13400" name="Oval 107"/>
              <p:cNvSpPr>
                <a:spLocks noChangeArrowheads="1"/>
              </p:cNvSpPr>
              <p:nvPr/>
            </p:nvSpPr>
            <p:spPr bwMode="auto">
              <a:xfrm>
                <a:off x="3422" y="1565"/>
                <a:ext cx="15" cy="15"/>
              </a:xfrm>
              <a:prstGeom prst="ellipse">
                <a:avLst/>
              </a:prstGeom>
              <a:solidFill>
                <a:srgbClr val="FFFFFF"/>
              </a:solidFill>
              <a:ln w="15875">
                <a:solidFill>
                  <a:srgbClr val="FFFFFF"/>
                </a:solidFill>
                <a:round/>
                <a:headEnd/>
                <a:tailEnd/>
              </a:ln>
            </p:spPr>
            <p:txBody>
              <a:bodyPr/>
              <a:lstStyle/>
              <a:p>
                <a:endParaRPr lang="ar-SA"/>
              </a:p>
            </p:txBody>
          </p:sp>
          <p:sp>
            <p:nvSpPr>
              <p:cNvPr id="13401" name="Oval 108"/>
              <p:cNvSpPr>
                <a:spLocks noChangeArrowheads="1"/>
              </p:cNvSpPr>
              <p:nvPr/>
            </p:nvSpPr>
            <p:spPr bwMode="auto">
              <a:xfrm>
                <a:off x="3043" y="1565"/>
                <a:ext cx="16" cy="15"/>
              </a:xfrm>
              <a:prstGeom prst="ellipse">
                <a:avLst/>
              </a:prstGeom>
              <a:solidFill>
                <a:srgbClr val="FFFFFF"/>
              </a:solidFill>
              <a:ln w="15875">
                <a:solidFill>
                  <a:srgbClr val="FFFFFF"/>
                </a:solidFill>
                <a:round/>
                <a:headEnd/>
                <a:tailEnd/>
              </a:ln>
            </p:spPr>
            <p:txBody>
              <a:bodyPr/>
              <a:lstStyle/>
              <a:p>
                <a:endParaRPr lang="ar-SA"/>
              </a:p>
            </p:txBody>
          </p:sp>
          <p:sp>
            <p:nvSpPr>
              <p:cNvPr id="13402" name="Oval 109"/>
              <p:cNvSpPr>
                <a:spLocks noChangeArrowheads="1"/>
              </p:cNvSpPr>
              <p:nvPr/>
            </p:nvSpPr>
            <p:spPr bwMode="auto">
              <a:xfrm>
                <a:off x="2982" y="1565"/>
                <a:ext cx="15" cy="15"/>
              </a:xfrm>
              <a:prstGeom prst="ellipse">
                <a:avLst/>
              </a:prstGeom>
              <a:solidFill>
                <a:srgbClr val="FFFFFF"/>
              </a:solidFill>
              <a:ln w="15875">
                <a:solidFill>
                  <a:srgbClr val="FFFFFF"/>
                </a:solidFill>
                <a:round/>
                <a:headEnd/>
                <a:tailEnd/>
              </a:ln>
            </p:spPr>
            <p:txBody>
              <a:bodyPr/>
              <a:lstStyle/>
              <a:p>
                <a:endParaRPr lang="ar-SA"/>
              </a:p>
            </p:txBody>
          </p:sp>
          <p:sp>
            <p:nvSpPr>
              <p:cNvPr id="13403" name="Oval 110"/>
              <p:cNvSpPr>
                <a:spLocks noChangeArrowheads="1"/>
              </p:cNvSpPr>
              <p:nvPr/>
            </p:nvSpPr>
            <p:spPr bwMode="auto">
              <a:xfrm>
                <a:off x="3013" y="1565"/>
                <a:ext cx="15" cy="15"/>
              </a:xfrm>
              <a:prstGeom prst="ellipse">
                <a:avLst/>
              </a:prstGeom>
              <a:solidFill>
                <a:srgbClr val="FFFFFF"/>
              </a:solidFill>
              <a:ln w="15875">
                <a:solidFill>
                  <a:srgbClr val="FFFFFF"/>
                </a:solidFill>
                <a:round/>
                <a:headEnd/>
                <a:tailEnd/>
              </a:ln>
            </p:spPr>
            <p:txBody>
              <a:bodyPr/>
              <a:lstStyle/>
              <a:p>
                <a:endParaRPr lang="ar-SA"/>
              </a:p>
            </p:txBody>
          </p:sp>
          <p:sp>
            <p:nvSpPr>
              <p:cNvPr id="13404" name="Oval 111"/>
              <p:cNvSpPr>
                <a:spLocks noChangeArrowheads="1"/>
              </p:cNvSpPr>
              <p:nvPr/>
            </p:nvSpPr>
            <p:spPr bwMode="auto">
              <a:xfrm>
                <a:off x="2951" y="1565"/>
                <a:ext cx="16" cy="15"/>
              </a:xfrm>
              <a:prstGeom prst="ellipse">
                <a:avLst/>
              </a:prstGeom>
              <a:solidFill>
                <a:srgbClr val="FFFFFF"/>
              </a:solidFill>
              <a:ln w="15875">
                <a:solidFill>
                  <a:srgbClr val="FFFFFF"/>
                </a:solidFill>
                <a:round/>
                <a:headEnd/>
                <a:tailEnd/>
              </a:ln>
            </p:spPr>
            <p:txBody>
              <a:bodyPr/>
              <a:lstStyle/>
              <a:p>
                <a:endParaRPr lang="ar-SA"/>
              </a:p>
            </p:txBody>
          </p:sp>
          <p:sp>
            <p:nvSpPr>
              <p:cNvPr id="13405" name="Oval 112"/>
              <p:cNvSpPr>
                <a:spLocks noChangeArrowheads="1"/>
              </p:cNvSpPr>
              <p:nvPr/>
            </p:nvSpPr>
            <p:spPr bwMode="auto">
              <a:xfrm>
                <a:off x="3724" y="1580"/>
                <a:ext cx="15" cy="15"/>
              </a:xfrm>
              <a:prstGeom prst="ellipse">
                <a:avLst/>
              </a:prstGeom>
              <a:solidFill>
                <a:srgbClr val="FFFFFF"/>
              </a:solidFill>
              <a:ln w="15875">
                <a:solidFill>
                  <a:srgbClr val="FFFFFF"/>
                </a:solidFill>
                <a:round/>
                <a:headEnd/>
                <a:tailEnd/>
              </a:ln>
            </p:spPr>
            <p:txBody>
              <a:bodyPr/>
              <a:lstStyle/>
              <a:p>
                <a:endParaRPr lang="ar-SA"/>
              </a:p>
            </p:txBody>
          </p:sp>
          <p:sp>
            <p:nvSpPr>
              <p:cNvPr id="13406" name="Oval 113"/>
              <p:cNvSpPr>
                <a:spLocks noChangeArrowheads="1"/>
              </p:cNvSpPr>
              <p:nvPr/>
            </p:nvSpPr>
            <p:spPr bwMode="auto">
              <a:xfrm>
                <a:off x="3851" y="1580"/>
                <a:ext cx="16" cy="15"/>
              </a:xfrm>
              <a:prstGeom prst="ellipse">
                <a:avLst/>
              </a:prstGeom>
              <a:solidFill>
                <a:srgbClr val="FFFFFF"/>
              </a:solidFill>
              <a:ln w="15875">
                <a:solidFill>
                  <a:srgbClr val="FFFFFF"/>
                </a:solidFill>
                <a:round/>
                <a:headEnd/>
                <a:tailEnd/>
              </a:ln>
            </p:spPr>
            <p:txBody>
              <a:bodyPr/>
              <a:lstStyle/>
              <a:p>
                <a:endParaRPr lang="ar-SA"/>
              </a:p>
            </p:txBody>
          </p:sp>
          <p:sp>
            <p:nvSpPr>
              <p:cNvPr id="13407" name="Oval 114"/>
              <p:cNvSpPr>
                <a:spLocks noChangeArrowheads="1"/>
              </p:cNvSpPr>
              <p:nvPr/>
            </p:nvSpPr>
            <p:spPr bwMode="auto">
              <a:xfrm>
                <a:off x="3790" y="1580"/>
                <a:ext cx="15" cy="15"/>
              </a:xfrm>
              <a:prstGeom prst="ellipse">
                <a:avLst/>
              </a:prstGeom>
              <a:solidFill>
                <a:srgbClr val="FFFFFF"/>
              </a:solidFill>
              <a:ln w="15875">
                <a:solidFill>
                  <a:srgbClr val="FFFFFF"/>
                </a:solidFill>
                <a:round/>
                <a:headEnd/>
                <a:tailEnd/>
              </a:ln>
            </p:spPr>
            <p:txBody>
              <a:bodyPr/>
              <a:lstStyle/>
              <a:p>
                <a:endParaRPr lang="ar-SA"/>
              </a:p>
            </p:txBody>
          </p:sp>
          <p:sp>
            <p:nvSpPr>
              <p:cNvPr id="13408" name="Oval 115"/>
              <p:cNvSpPr>
                <a:spLocks noChangeArrowheads="1"/>
              </p:cNvSpPr>
              <p:nvPr/>
            </p:nvSpPr>
            <p:spPr bwMode="auto">
              <a:xfrm>
                <a:off x="3821" y="1580"/>
                <a:ext cx="15" cy="15"/>
              </a:xfrm>
              <a:prstGeom prst="ellipse">
                <a:avLst/>
              </a:prstGeom>
              <a:solidFill>
                <a:srgbClr val="FFFFFF"/>
              </a:solidFill>
              <a:ln w="15875">
                <a:solidFill>
                  <a:srgbClr val="FFFFFF"/>
                </a:solidFill>
                <a:round/>
                <a:headEnd/>
                <a:tailEnd/>
              </a:ln>
            </p:spPr>
            <p:txBody>
              <a:bodyPr/>
              <a:lstStyle/>
              <a:p>
                <a:endParaRPr lang="ar-SA"/>
              </a:p>
            </p:txBody>
          </p:sp>
          <p:sp>
            <p:nvSpPr>
              <p:cNvPr id="13409" name="Oval 116"/>
              <p:cNvSpPr>
                <a:spLocks noChangeArrowheads="1"/>
              </p:cNvSpPr>
              <p:nvPr/>
            </p:nvSpPr>
            <p:spPr bwMode="auto">
              <a:xfrm>
                <a:off x="3754" y="1580"/>
                <a:ext cx="16" cy="15"/>
              </a:xfrm>
              <a:prstGeom prst="ellipse">
                <a:avLst/>
              </a:prstGeom>
              <a:solidFill>
                <a:srgbClr val="FFFFFF"/>
              </a:solidFill>
              <a:ln w="15875">
                <a:solidFill>
                  <a:srgbClr val="FFFFFF"/>
                </a:solidFill>
                <a:round/>
                <a:headEnd/>
                <a:tailEnd/>
              </a:ln>
            </p:spPr>
            <p:txBody>
              <a:bodyPr/>
              <a:lstStyle/>
              <a:p>
                <a:endParaRPr lang="ar-SA"/>
              </a:p>
            </p:txBody>
          </p:sp>
          <p:sp>
            <p:nvSpPr>
              <p:cNvPr id="13410" name="Oval 117"/>
              <p:cNvSpPr>
                <a:spLocks noChangeArrowheads="1"/>
              </p:cNvSpPr>
              <p:nvPr/>
            </p:nvSpPr>
            <p:spPr bwMode="auto">
              <a:xfrm>
                <a:off x="3565" y="1580"/>
                <a:ext cx="15" cy="15"/>
              </a:xfrm>
              <a:prstGeom prst="ellipse">
                <a:avLst/>
              </a:prstGeom>
              <a:solidFill>
                <a:srgbClr val="FFFFFF"/>
              </a:solidFill>
              <a:ln w="15875">
                <a:solidFill>
                  <a:srgbClr val="FFFFFF"/>
                </a:solidFill>
                <a:round/>
                <a:headEnd/>
                <a:tailEnd/>
              </a:ln>
            </p:spPr>
            <p:txBody>
              <a:bodyPr/>
              <a:lstStyle/>
              <a:p>
                <a:endParaRPr lang="ar-SA"/>
              </a:p>
            </p:txBody>
          </p:sp>
          <p:sp>
            <p:nvSpPr>
              <p:cNvPr id="13411" name="Oval 118"/>
              <p:cNvSpPr>
                <a:spLocks noChangeArrowheads="1"/>
              </p:cNvSpPr>
              <p:nvPr/>
            </p:nvSpPr>
            <p:spPr bwMode="auto">
              <a:xfrm>
                <a:off x="3693" y="1580"/>
                <a:ext cx="15" cy="15"/>
              </a:xfrm>
              <a:prstGeom prst="ellipse">
                <a:avLst/>
              </a:prstGeom>
              <a:solidFill>
                <a:srgbClr val="FFFFFF"/>
              </a:solidFill>
              <a:ln w="15875">
                <a:solidFill>
                  <a:srgbClr val="FFFFFF"/>
                </a:solidFill>
                <a:round/>
                <a:headEnd/>
                <a:tailEnd/>
              </a:ln>
            </p:spPr>
            <p:txBody>
              <a:bodyPr/>
              <a:lstStyle/>
              <a:p>
                <a:endParaRPr lang="ar-SA"/>
              </a:p>
            </p:txBody>
          </p:sp>
          <p:sp>
            <p:nvSpPr>
              <p:cNvPr id="13412" name="Oval 119"/>
              <p:cNvSpPr>
                <a:spLocks noChangeArrowheads="1"/>
              </p:cNvSpPr>
              <p:nvPr/>
            </p:nvSpPr>
            <p:spPr bwMode="auto">
              <a:xfrm>
                <a:off x="3632" y="1580"/>
                <a:ext cx="15" cy="15"/>
              </a:xfrm>
              <a:prstGeom prst="ellipse">
                <a:avLst/>
              </a:prstGeom>
              <a:solidFill>
                <a:srgbClr val="FFFFFF"/>
              </a:solidFill>
              <a:ln w="15875">
                <a:solidFill>
                  <a:srgbClr val="FFFFFF"/>
                </a:solidFill>
                <a:round/>
                <a:headEnd/>
                <a:tailEnd/>
              </a:ln>
            </p:spPr>
            <p:txBody>
              <a:bodyPr/>
              <a:lstStyle/>
              <a:p>
                <a:endParaRPr lang="ar-SA"/>
              </a:p>
            </p:txBody>
          </p:sp>
          <p:sp>
            <p:nvSpPr>
              <p:cNvPr id="13413" name="Oval 120"/>
              <p:cNvSpPr>
                <a:spLocks noChangeArrowheads="1"/>
              </p:cNvSpPr>
              <p:nvPr/>
            </p:nvSpPr>
            <p:spPr bwMode="auto">
              <a:xfrm>
                <a:off x="3662" y="1580"/>
                <a:ext cx="16" cy="15"/>
              </a:xfrm>
              <a:prstGeom prst="ellipse">
                <a:avLst/>
              </a:prstGeom>
              <a:solidFill>
                <a:srgbClr val="FFFFFF"/>
              </a:solidFill>
              <a:ln w="15875">
                <a:solidFill>
                  <a:srgbClr val="FFFFFF"/>
                </a:solidFill>
                <a:round/>
                <a:headEnd/>
                <a:tailEnd/>
              </a:ln>
            </p:spPr>
            <p:txBody>
              <a:bodyPr/>
              <a:lstStyle/>
              <a:p>
                <a:endParaRPr lang="ar-SA"/>
              </a:p>
            </p:txBody>
          </p:sp>
          <p:sp>
            <p:nvSpPr>
              <p:cNvPr id="13414" name="Oval 121"/>
              <p:cNvSpPr>
                <a:spLocks noChangeArrowheads="1"/>
              </p:cNvSpPr>
              <p:nvPr/>
            </p:nvSpPr>
            <p:spPr bwMode="auto">
              <a:xfrm>
                <a:off x="3601" y="1580"/>
                <a:ext cx="15" cy="15"/>
              </a:xfrm>
              <a:prstGeom prst="ellipse">
                <a:avLst/>
              </a:prstGeom>
              <a:solidFill>
                <a:srgbClr val="FFFFFF"/>
              </a:solidFill>
              <a:ln w="15875">
                <a:solidFill>
                  <a:srgbClr val="FFFFFF"/>
                </a:solidFill>
                <a:round/>
                <a:headEnd/>
                <a:tailEnd/>
              </a:ln>
            </p:spPr>
            <p:txBody>
              <a:bodyPr/>
              <a:lstStyle/>
              <a:p>
                <a:endParaRPr lang="ar-SA"/>
              </a:p>
            </p:txBody>
          </p:sp>
          <p:sp>
            <p:nvSpPr>
              <p:cNvPr id="13415" name="Oval 122"/>
              <p:cNvSpPr>
                <a:spLocks noChangeArrowheads="1"/>
              </p:cNvSpPr>
              <p:nvPr/>
            </p:nvSpPr>
            <p:spPr bwMode="auto">
              <a:xfrm>
                <a:off x="4199" y="1580"/>
                <a:ext cx="15" cy="15"/>
              </a:xfrm>
              <a:prstGeom prst="ellipse">
                <a:avLst/>
              </a:prstGeom>
              <a:solidFill>
                <a:srgbClr val="FFFFFF"/>
              </a:solidFill>
              <a:ln w="15875">
                <a:solidFill>
                  <a:srgbClr val="FFFFFF"/>
                </a:solidFill>
                <a:round/>
                <a:headEnd/>
                <a:tailEnd/>
              </a:ln>
            </p:spPr>
            <p:txBody>
              <a:bodyPr/>
              <a:lstStyle/>
              <a:p>
                <a:endParaRPr lang="ar-SA"/>
              </a:p>
            </p:txBody>
          </p:sp>
          <p:sp>
            <p:nvSpPr>
              <p:cNvPr id="13416" name="Oval 123"/>
              <p:cNvSpPr>
                <a:spLocks noChangeArrowheads="1"/>
              </p:cNvSpPr>
              <p:nvPr/>
            </p:nvSpPr>
            <p:spPr bwMode="auto">
              <a:xfrm>
                <a:off x="4260" y="1580"/>
                <a:ext cx="16" cy="15"/>
              </a:xfrm>
              <a:prstGeom prst="ellipse">
                <a:avLst/>
              </a:prstGeom>
              <a:solidFill>
                <a:srgbClr val="FFFFFF"/>
              </a:solidFill>
              <a:ln w="15875">
                <a:solidFill>
                  <a:srgbClr val="FFFFFF"/>
                </a:solidFill>
                <a:round/>
                <a:headEnd/>
                <a:tailEnd/>
              </a:ln>
            </p:spPr>
            <p:txBody>
              <a:bodyPr/>
              <a:lstStyle/>
              <a:p>
                <a:endParaRPr lang="ar-SA"/>
              </a:p>
            </p:txBody>
          </p:sp>
          <p:sp>
            <p:nvSpPr>
              <p:cNvPr id="13417" name="Oval 124"/>
              <p:cNvSpPr>
                <a:spLocks noChangeArrowheads="1"/>
              </p:cNvSpPr>
              <p:nvPr/>
            </p:nvSpPr>
            <p:spPr bwMode="auto">
              <a:xfrm>
                <a:off x="4230" y="1580"/>
                <a:ext cx="15" cy="15"/>
              </a:xfrm>
              <a:prstGeom prst="ellipse">
                <a:avLst/>
              </a:prstGeom>
              <a:solidFill>
                <a:srgbClr val="FFFFFF"/>
              </a:solidFill>
              <a:ln w="15875">
                <a:solidFill>
                  <a:srgbClr val="FFFFFF"/>
                </a:solidFill>
                <a:round/>
                <a:headEnd/>
                <a:tailEnd/>
              </a:ln>
            </p:spPr>
            <p:txBody>
              <a:bodyPr/>
              <a:lstStyle/>
              <a:p>
                <a:endParaRPr lang="ar-SA"/>
              </a:p>
            </p:txBody>
          </p:sp>
          <p:sp>
            <p:nvSpPr>
              <p:cNvPr id="13418" name="Oval 125"/>
              <p:cNvSpPr>
                <a:spLocks noChangeArrowheads="1"/>
              </p:cNvSpPr>
              <p:nvPr/>
            </p:nvSpPr>
            <p:spPr bwMode="auto">
              <a:xfrm>
                <a:off x="3248" y="1580"/>
                <a:ext cx="15" cy="15"/>
              </a:xfrm>
              <a:prstGeom prst="ellipse">
                <a:avLst/>
              </a:prstGeom>
              <a:solidFill>
                <a:srgbClr val="FFFFFF"/>
              </a:solidFill>
              <a:ln w="15875">
                <a:solidFill>
                  <a:srgbClr val="FFFFFF"/>
                </a:solidFill>
                <a:round/>
                <a:headEnd/>
                <a:tailEnd/>
              </a:ln>
            </p:spPr>
            <p:txBody>
              <a:bodyPr/>
              <a:lstStyle/>
              <a:p>
                <a:endParaRPr lang="ar-SA"/>
              </a:p>
            </p:txBody>
          </p:sp>
          <p:sp>
            <p:nvSpPr>
              <p:cNvPr id="13419" name="Oval 126"/>
              <p:cNvSpPr>
                <a:spLocks noChangeArrowheads="1"/>
              </p:cNvSpPr>
              <p:nvPr/>
            </p:nvSpPr>
            <p:spPr bwMode="auto">
              <a:xfrm>
                <a:off x="3381" y="1580"/>
                <a:ext cx="15" cy="15"/>
              </a:xfrm>
              <a:prstGeom prst="ellipse">
                <a:avLst/>
              </a:prstGeom>
              <a:solidFill>
                <a:srgbClr val="FFFFFF"/>
              </a:solidFill>
              <a:ln w="15875">
                <a:solidFill>
                  <a:srgbClr val="FFFFFF"/>
                </a:solidFill>
                <a:round/>
                <a:headEnd/>
                <a:tailEnd/>
              </a:ln>
            </p:spPr>
            <p:txBody>
              <a:bodyPr/>
              <a:lstStyle/>
              <a:p>
                <a:endParaRPr lang="ar-SA"/>
              </a:p>
            </p:txBody>
          </p:sp>
          <p:sp>
            <p:nvSpPr>
              <p:cNvPr id="13420" name="Oval 127"/>
              <p:cNvSpPr>
                <a:spLocks noChangeArrowheads="1"/>
              </p:cNvSpPr>
              <p:nvPr/>
            </p:nvSpPr>
            <p:spPr bwMode="auto">
              <a:xfrm>
                <a:off x="3314" y="1580"/>
                <a:ext cx="16" cy="15"/>
              </a:xfrm>
              <a:prstGeom prst="ellipse">
                <a:avLst/>
              </a:prstGeom>
              <a:solidFill>
                <a:srgbClr val="FFFFFF"/>
              </a:solidFill>
              <a:ln w="15875">
                <a:solidFill>
                  <a:srgbClr val="FFFFFF"/>
                </a:solidFill>
                <a:round/>
                <a:headEnd/>
                <a:tailEnd/>
              </a:ln>
            </p:spPr>
            <p:txBody>
              <a:bodyPr/>
              <a:lstStyle/>
              <a:p>
                <a:endParaRPr lang="ar-SA"/>
              </a:p>
            </p:txBody>
          </p:sp>
          <p:sp>
            <p:nvSpPr>
              <p:cNvPr id="13421" name="Oval 128"/>
              <p:cNvSpPr>
                <a:spLocks noChangeArrowheads="1"/>
              </p:cNvSpPr>
              <p:nvPr/>
            </p:nvSpPr>
            <p:spPr bwMode="auto">
              <a:xfrm>
                <a:off x="3345" y="1580"/>
                <a:ext cx="15" cy="15"/>
              </a:xfrm>
              <a:prstGeom prst="ellipse">
                <a:avLst/>
              </a:prstGeom>
              <a:solidFill>
                <a:srgbClr val="FFFFFF"/>
              </a:solidFill>
              <a:ln w="15875">
                <a:solidFill>
                  <a:srgbClr val="FFFFFF"/>
                </a:solidFill>
                <a:round/>
                <a:headEnd/>
                <a:tailEnd/>
              </a:ln>
            </p:spPr>
            <p:txBody>
              <a:bodyPr/>
              <a:lstStyle/>
              <a:p>
                <a:endParaRPr lang="ar-SA"/>
              </a:p>
            </p:txBody>
          </p:sp>
          <p:sp>
            <p:nvSpPr>
              <p:cNvPr id="13422" name="Oval 129"/>
              <p:cNvSpPr>
                <a:spLocks noChangeArrowheads="1"/>
              </p:cNvSpPr>
              <p:nvPr/>
            </p:nvSpPr>
            <p:spPr bwMode="auto">
              <a:xfrm>
                <a:off x="3284" y="1580"/>
                <a:ext cx="15" cy="15"/>
              </a:xfrm>
              <a:prstGeom prst="ellipse">
                <a:avLst/>
              </a:prstGeom>
              <a:solidFill>
                <a:srgbClr val="FFFFFF"/>
              </a:solidFill>
              <a:ln w="15875">
                <a:solidFill>
                  <a:srgbClr val="FFFFFF"/>
                </a:solidFill>
                <a:round/>
                <a:headEnd/>
                <a:tailEnd/>
              </a:ln>
            </p:spPr>
            <p:txBody>
              <a:bodyPr/>
              <a:lstStyle/>
              <a:p>
                <a:endParaRPr lang="ar-SA"/>
              </a:p>
            </p:txBody>
          </p:sp>
          <p:sp>
            <p:nvSpPr>
              <p:cNvPr id="13423" name="Oval 130"/>
              <p:cNvSpPr>
                <a:spLocks noChangeArrowheads="1"/>
              </p:cNvSpPr>
              <p:nvPr/>
            </p:nvSpPr>
            <p:spPr bwMode="auto">
              <a:xfrm>
                <a:off x="3095" y="1580"/>
                <a:ext cx="15" cy="15"/>
              </a:xfrm>
              <a:prstGeom prst="ellipse">
                <a:avLst/>
              </a:prstGeom>
              <a:solidFill>
                <a:srgbClr val="FFFFFF"/>
              </a:solidFill>
              <a:ln w="15875">
                <a:solidFill>
                  <a:srgbClr val="FFFFFF"/>
                </a:solidFill>
                <a:round/>
                <a:headEnd/>
                <a:tailEnd/>
              </a:ln>
            </p:spPr>
            <p:txBody>
              <a:bodyPr/>
              <a:lstStyle/>
              <a:p>
                <a:endParaRPr lang="ar-SA"/>
              </a:p>
            </p:txBody>
          </p:sp>
          <p:sp>
            <p:nvSpPr>
              <p:cNvPr id="13424" name="Oval 131"/>
              <p:cNvSpPr>
                <a:spLocks noChangeArrowheads="1"/>
              </p:cNvSpPr>
              <p:nvPr/>
            </p:nvSpPr>
            <p:spPr bwMode="auto">
              <a:xfrm>
                <a:off x="3222" y="1580"/>
                <a:ext cx="16" cy="15"/>
              </a:xfrm>
              <a:prstGeom prst="ellipse">
                <a:avLst/>
              </a:prstGeom>
              <a:solidFill>
                <a:srgbClr val="FFFFFF"/>
              </a:solidFill>
              <a:ln w="15875">
                <a:solidFill>
                  <a:srgbClr val="FFFFFF"/>
                </a:solidFill>
                <a:round/>
                <a:headEnd/>
                <a:tailEnd/>
              </a:ln>
            </p:spPr>
            <p:txBody>
              <a:bodyPr/>
              <a:lstStyle/>
              <a:p>
                <a:endParaRPr lang="ar-SA"/>
              </a:p>
            </p:txBody>
          </p:sp>
          <p:sp>
            <p:nvSpPr>
              <p:cNvPr id="13425" name="Oval 132"/>
              <p:cNvSpPr>
                <a:spLocks noChangeArrowheads="1"/>
              </p:cNvSpPr>
              <p:nvPr/>
            </p:nvSpPr>
            <p:spPr bwMode="auto">
              <a:xfrm>
                <a:off x="3156" y="1580"/>
                <a:ext cx="15" cy="15"/>
              </a:xfrm>
              <a:prstGeom prst="ellipse">
                <a:avLst/>
              </a:prstGeom>
              <a:solidFill>
                <a:srgbClr val="FFFFFF"/>
              </a:solidFill>
              <a:ln w="15875">
                <a:solidFill>
                  <a:srgbClr val="FFFFFF"/>
                </a:solidFill>
                <a:round/>
                <a:headEnd/>
                <a:tailEnd/>
              </a:ln>
            </p:spPr>
            <p:txBody>
              <a:bodyPr/>
              <a:lstStyle/>
              <a:p>
                <a:endParaRPr lang="ar-SA"/>
              </a:p>
            </p:txBody>
          </p:sp>
          <p:sp>
            <p:nvSpPr>
              <p:cNvPr id="13426" name="Oval 133"/>
              <p:cNvSpPr>
                <a:spLocks noChangeArrowheads="1"/>
              </p:cNvSpPr>
              <p:nvPr/>
            </p:nvSpPr>
            <p:spPr bwMode="auto">
              <a:xfrm>
                <a:off x="3187" y="1580"/>
                <a:ext cx="15" cy="15"/>
              </a:xfrm>
              <a:prstGeom prst="ellipse">
                <a:avLst/>
              </a:prstGeom>
              <a:solidFill>
                <a:srgbClr val="FFFFFF"/>
              </a:solidFill>
              <a:ln w="15875">
                <a:solidFill>
                  <a:srgbClr val="FFFFFF"/>
                </a:solidFill>
                <a:round/>
                <a:headEnd/>
                <a:tailEnd/>
              </a:ln>
            </p:spPr>
            <p:txBody>
              <a:bodyPr/>
              <a:lstStyle/>
              <a:p>
                <a:endParaRPr lang="ar-SA"/>
              </a:p>
            </p:txBody>
          </p:sp>
          <p:sp>
            <p:nvSpPr>
              <p:cNvPr id="13427" name="Oval 134"/>
              <p:cNvSpPr>
                <a:spLocks noChangeArrowheads="1"/>
              </p:cNvSpPr>
              <p:nvPr/>
            </p:nvSpPr>
            <p:spPr bwMode="auto">
              <a:xfrm>
                <a:off x="3125" y="1580"/>
                <a:ext cx="16" cy="15"/>
              </a:xfrm>
              <a:prstGeom prst="ellipse">
                <a:avLst/>
              </a:prstGeom>
              <a:solidFill>
                <a:srgbClr val="FFFFFF"/>
              </a:solidFill>
              <a:ln w="15875">
                <a:solidFill>
                  <a:srgbClr val="FFFFFF"/>
                </a:solidFill>
                <a:round/>
                <a:headEnd/>
                <a:tailEnd/>
              </a:ln>
            </p:spPr>
            <p:txBody>
              <a:bodyPr/>
              <a:lstStyle/>
              <a:p>
                <a:endParaRPr lang="ar-SA"/>
              </a:p>
            </p:txBody>
          </p:sp>
          <p:sp>
            <p:nvSpPr>
              <p:cNvPr id="13428" name="Oval 135"/>
              <p:cNvSpPr>
                <a:spLocks noChangeArrowheads="1"/>
              </p:cNvSpPr>
              <p:nvPr/>
            </p:nvSpPr>
            <p:spPr bwMode="auto">
              <a:xfrm>
                <a:off x="3882" y="1580"/>
                <a:ext cx="15" cy="15"/>
              </a:xfrm>
              <a:prstGeom prst="ellipse">
                <a:avLst/>
              </a:prstGeom>
              <a:solidFill>
                <a:srgbClr val="FFFFFF"/>
              </a:solidFill>
              <a:ln w="15875">
                <a:solidFill>
                  <a:srgbClr val="FFFFFF"/>
                </a:solidFill>
                <a:round/>
                <a:headEnd/>
                <a:tailEnd/>
              </a:ln>
            </p:spPr>
            <p:txBody>
              <a:bodyPr/>
              <a:lstStyle/>
              <a:p>
                <a:endParaRPr lang="ar-SA"/>
              </a:p>
            </p:txBody>
          </p:sp>
          <p:sp>
            <p:nvSpPr>
              <p:cNvPr id="13429" name="Oval 136"/>
              <p:cNvSpPr>
                <a:spLocks noChangeArrowheads="1"/>
              </p:cNvSpPr>
              <p:nvPr/>
            </p:nvSpPr>
            <p:spPr bwMode="auto">
              <a:xfrm>
                <a:off x="4010" y="1580"/>
                <a:ext cx="15" cy="15"/>
              </a:xfrm>
              <a:prstGeom prst="ellipse">
                <a:avLst/>
              </a:prstGeom>
              <a:solidFill>
                <a:srgbClr val="FFFFFF"/>
              </a:solidFill>
              <a:ln w="15875">
                <a:solidFill>
                  <a:srgbClr val="FFFFFF"/>
                </a:solidFill>
                <a:round/>
                <a:headEnd/>
                <a:tailEnd/>
              </a:ln>
            </p:spPr>
            <p:txBody>
              <a:bodyPr/>
              <a:lstStyle/>
              <a:p>
                <a:endParaRPr lang="ar-SA"/>
              </a:p>
            </p:txBody>
          </p:sp>
          <p:sp>
            <p:nvSpPr>
              <p:cNvPr id="13430" name="Oval 137"/>
              <p:cNvSpPr>
                <a:spLocks noChangeArrowheads="1"/>
              </p:cNvSpPr>
              <p:nvPr/>
            </p:nvSpPr>
            <p:spPr bwMode="auto">
              <a:xfrm>
                <a:off x="3949" y="1580"/>
                <a:ext cx="15" cy="15"/>
              </a:xfrm>
              <a:prstGeom prst="ellipse">
                <a:avLst/>
              </a:prstGeom>
              <a:solidFill>
                <a:srgbClr val="FFFFFF"/>
              </a:solidFill>
              <a:ln w="15875">
                <a:solidFill>
                  <a:srgbClr val="FFFFFF"/>
                </a:solidFill>
                <a:round/>
                <a:headEnd/>
                <a:tailEnd/>
              </a:ln>
            </p:spPr>
            <p:txBody>
              <a:bodyPr/>
              <a:lstStyle/>
              <a:p>
                <a:endParaRPr lang="ar-SA"/>
              </a:p>
            </p:txBody>
          </p:sp>
          <p:sp>
            <p:nvSpPr>
              <p:cNvPr id="13431" name="Oval 138"/>
              <p:cNvSpPr>
                <a:spLocks noChangeArrowheads="1"/>
              </p:cNvSpPr>
              <p:nvPr/>
            </p:nvSpPr>
            <p:spPr bwMode="auto">
              <a:xfrm>
                <a:off x="3979" y="1580"/>
                <a:ext cx="16" cy="15"/>
              </a:xfrm>
              <a:prstGeom prst="ellipse">
                <a:avLst/>
              </a:prstGeom>
              <a:solidFill>
                <a:srgbClr val="FFFFFF"/>
              </a:solidFill>
              <a:ln w="15875">
                <a:solidFill>
                  <a:srgbClr val="FFFFFF"/>
                </a:solidFill>
                <a:round/>
                <a:headEnd/>
                <a:tailEnd/>
              </a:ln>
            </p:spPr>
            <p:txBody>
              <a:bodyPr/>
              <a:lstStyle/>
              <a:p>
                <a:endParaRPr lang="ar-SA"/>
              </a:p>
            </p:txBody>
          </p:sp>
          <p:sp>
            <p:nvSpPr>
              <p:cNvPr id="13432" name="Oval 139"/>
              <p:cNvSpPr>
                <a:spLocks noChangeArrowheads="1"/>
              </p:cNvSpPr>
              <p:nvPr/>
            </p:nvSpPr>
            <p:spPr bwMode="auto">
              <a:xfrm>
                <a:off x="3913" y="1580"/>
                <a:ext cx="15" cy="15"/>
              </a:xfrm>
              <a:prstGeom prst="ellipse">
                <a:avLst/>
              </a:prstGeom>
              <a:solidFill>
                <a:srgbClr val="FFFFFF"/>
              </a:solidFill>
              <a:ln w="15875">
                <a:solidFill>
                  <a:srgbClr val="FFFFFF"/>
                </a:solidFill>
                <a:round/>
                <a:headEnd/>
                <a:tailEnd/>
              </a:ln>
            </p:spPr>
            <p:txBody>
              <a:bodyPr/>
              <a:lstStyle/>
              <a:p>
                <a:endParaRPr lang="ar-SA"/>
              </a:p>
            </p:txBody>
          </p:sp>
          <p:sp>
            <p:nvSpPr>
              <p:cNvPr id="13433" name="Oval 140"/>
              <p:cNvSpPr>
                <a:spLocks noChangeArrowheads="1"/>
              </p:cNvSpPr>
              <p:nvPr/>
            </p:nvSpPr>
            <p:spPr bwMode="auto">
              <a:xfrm>
                <a:off x="4041" y="1580"/>
                <a:ext cx="15" cy="15"/>
              </a:xfrm>
              <a:prstGeom prst="ellipse">
                <a:avLst/>
              </a:prstGeom>
              <a:solidFill>
                <a:srgbClr val="FFFFFF"/>
              </a:solidFill>
              <a:ln w="15875">
                <a:solidFill>
                  <a:srgbClr val="FFFFFF"/>
                </a:solidFill>
                <a:round/>
                <a:headEnd/>
                <a:tailEnd/>
              </a:ln>
            </p:spPr>
            <p:txBody>
              <a:bodyPr/>
              <a:lstStyle/>
              <a:p>
                <a:endParaRPr lang="ar-SA"/>
              </a:p>
            </p:txBody>
          </p:sp>
          <p:sp>
            <p:nvSpPr>
              <p:cNvPr id="13434" name="Oval 141"/>
              <p:cNvSpPr>
                <a:spLocks noChangeArrowheads="1"/>
              </p:cNvSpPr>
              <p:nvPr/>
            </p:nvSpPr>
            <p:spPr bwMode="auto">
              <a:xfrm>
                <a:off x="4168" y="1580"/>
                <a:ext cx="16" cy="15"/>
              </a:xfrm>
              <a:prstGeom prst="ellipse">
                <a:avLst/>
              </a:prstGeom>
              <a:solidFill>
                <a:srgbClr val="FFFFFF"/>
              </a:solidFill>
              <a:ln w="15875">
                <a:solidFill>
                  <a:srgbClr val="FFFFFF"/>
                </a:solidFill>
                <a:round/>
                <a:headEnd/>
                <a:tailEnd/>
              </a:ln>
            </p:spPr>
            <p:txBody>
              <a:bodyPr/>
              <a:lstStyle/>
              <a:p>
                <a:endParaRPr lang="ar-SA"/>
              </a:p>
            </p:txBody>
          </p:sp>
          <p:sp>
            <p:nvSpPr>
              <p:cNvPr id="13435" name="Oval 142"/>
              <p:cNvSpPr>
                <a:spLocks noChangeArrowheads="1"/>
              </p:cNvSpPr>
              <p:nvPr/>
            </p:nvSpPr>
            <p:spPr bwMode="auto">
              <a:xfrm>
                <a:off x="4107" y="1580"/>
                <a:ext cx="15" cy="15"/>
              </a:xfrm>
              <a:prstGeom prst="ellipse">
                <a:avLst/>
              </a:prstGeom>
              <a:solidFill>
                <a:srgbClr val="FFFFFF"/>
              </a:solidFill>
              <a:ln w="15875">
                <a:solidFill>
                  <a:srgbClr val="FFFFFF"/>
                </a:solidFill>
                <a:round/>
                <a:headEnd/>
                <a:tailEnd/>
              </a:ln>
            </p:spPr>
            <p:txBody>
              <a:bodyPr/>
              <a:lstStyle/>
              <a:p>
                <a:endParaRPr lang="ar-SA"/>
              </a:p>
            </p:txBody>
          </p:sp>
          <p:sp>
            <p:nvSpPr>
              <p:cNvPr id="13436" name="Oval 143"/>
              <p:cNvSpPr>
                <a:spLocks noChangeArrowheads="1"/>
              </p:cNvSpPr>
              <p:nvPr/>
            </p:nvSpPr>
            <p:spPr bwMode="auto">
              <a:xfrm>
                <a:off x="4138" y="1580"/>
                <a:ext cx="15" cy="15"/>
              </a:xfrm>
              <a:prstGeom prst="ellipse">
                <a:avLst/>
              </a:prstGeom>
              <a:solidFill>
                <a:srgbClr val="FFFFFF"/>
              </a:solidFill>
              <a:ln w="15875">
                <a:solidFill>
                  <a:srgbClr val="FFFFFF"/>
                </a:solidFill>
                <a:round/>
                <a:headEnd/>
                <a:tailEnd/>
              </a:ln>
            </p:spPr>
            <p:txBody>
              <a:bodyPr/>
              <a:lstStyle/>
              <a:p>
                <a:endParaRPr lang="ar-SA"/>
              </a:p>
            </p:txBody>
          </p:sp>
          <p:sp>
            <p:nvSpPr>
              <p:cNvPr id="13437" name="Oval 144"/>
              <p:cNvSpPr>
                <a:spLocks noChangeArrowheads="1"/>
              </p:cNvSpPr>
              <p:nvPr/>
            </p:nvSpPr>
            <p:spPr bwMode="auto">
              <a:xfrm>
                <a:off x="4071" y="1580"/>
                <a:ext cx="16" cy="15"/>
              </a:xfrm>
              <a:prstGeom prst="ellipse">
                <a:avLst/>
              </a:prstGeom>
              <a:solidFill>
                <a:srgbClr val="FFFFFF"/>
              </a:solidFill>
              <a:ln w="15875">
                <a:solidFill>
                  <a:srgbClr val="FFFFFF"/>
                </a:solidFill>
                <a:round/>
                <a:headEnd/>
                <a:tailEnd/>
              </a:ln>
            </p:spPr>
            <p:txBody>
              <a:bodyPr/>
              <a:lstStyle/>
              <a:p>
                <a:endParaRPr lang="ar-SA"/>
              </a:p>
            </p:txBody>
          </p:sp>
          <p:sp>
            <p:nvSpPr>
              <p:cNvPr id="13438" name="Oval 145"/>
              <p:cNvSpPr>
                <a:spLocks noChangeArrowheads="1"/>
              </p:cNvSpPr>
              <p:nvPr/>
            </p:nvSpPr>
            <p:spPr bwMode="auto">
              <a:xfrm>
                <a:off x="3406" y="1580"/>
                <a:ext cx="16" cy="15"/>
              </a:xfrm>
              <a:prstGeom prst="ellipse">
                <a:avLst/>
              </a:prstGeom>
              <a:solidFill>
                <a:srgbClr val="FFFFFF"/>
              </a:solidFill>
              <a:ln w="15875">
                <a:solidFill>
                  <a:srgbClr val="FFFFFF"/>
                </a:solidFill>
                <a:round/>
                <a:headEnd/>
                <a:tailEnd/>
              </a:ln>
            </p:spPr>
            <p:txBody>
              <a:bodyPr/>
              <a:lstStyle/>
              <a:p>
                <a:endParaRPr lang="ar-SA"/>
              </a:p>
            </p:txBody>
          </p:sp>
          <p:sp>
            <p:nvSpPr>
              <p:cNvPr id="13439" name="Oval 146"/>
              <p:cNvSpPr>
                <a:spLocks noChangeArrowheads="1"/>
              </p:cNvSpPr>
              <p:nvPr/>
            </p:nvSpPr>
            <p:spPr bwMode="auto">
              <a:xfrm>
                <a:off x="3539" y="1580"/>
                <a:ext cx="16" cy="15"/>
              </a:xfrm>
              <a:prstGeom prst="ellipse">
                <a:avLst/>
              </a:prstGeom>
              <a:solidFill>
                <a:srgbClr val="FFFFFF"/>
              </a:solidFill>
              <a:ln w="15875">
                <a:solidFill>
                  <a:srgbClr val="FFFFFF"/>
                </a:solidFill>
                <a:round/>
                <a:headEnd/>
                <a:tailEnd/>
              </a:ln>
            </p:spPr>
            <p:txBody>
              <a:bodyPr/>
              <a:lstStyle/>
              <a:p>
                <a:endParaRPr lang="ar-SA"/>
              </a:p>
            </p:txBody>
          </p:sp>
          <p:sp>
            <p:nvSpPr>
              <p:cNvPr id="13440" name="Oval 147"/>
              <p:cNvSpPr>
                <a:spLocks noChangeArrowheads="1"/>
              </p:cNvSpPr>
              <p:nvPr/>
            </p:nvSpPr>
            <p:spPr bwMode="auto">
              <a:xfrm>
                <a:off x="3473" y="1580"/>
                <a:ext cx="15" cy="15"/>
              </a:xfrm>
              <a:prstGeom prst="ellipse">
                <a:avLst/>
              </a:prstGeom>
              <a:solidFill>
                <a:srgbClr val="FFFFFF"/>
              </a:solidFill>
              <a:ln w="15875">
                <a:solidFill>
                  <a:srgbClr val="FFFFFF"/>
                </a:solidFill>
                <a:round/>
                <a:headEnd/>
                <a:tailEnd/>
              </a:ln>
            </p:spPr>
            <p:txBody>
              <a:bodyPr/>
              <a:lstStyle/>
              <a:p>
                <a:endParaRPr lang="ar-SA"/>
              </a:p>
            </p:txBody>
          </p:sp>
          <p:sp>
            <p:nvSpPr>
              <p:cNvPr id="13441" name="Oval 148"/>
              <p:cNvSpPr>
                <a:spLocks noChangeArrowheads="1"/>
              </p:cNvSpPr>
              <p:nvPr/>
            </p:nvSpPr>
            <p:spPr bwMode="auto">
              <a:xfrm>
                <a:off x="3504" y="1580"/>
                <a:ext cx="15" cy="15"/>
              </a:xfrm>
              <a:prstGeom prst="ellipse">
                <a:avLst/>
              </a:prstGeom>
              <a:solidFill>
                <a:srgbClr val="FFFFFF"/>
              </a:solidFill>
              <a:ln w="15875">
                <a:solidFill>
                  <a:srgbClr val="FFFFFF"/>
                </a:solidFill>
                <a:round/>
                <a:headEnd/>
                <a:tailEnd/>
              </a:ln>
            </p:spPr>
            <p:txBody>
              <a:bodyPr/>
              <a:lstStyle/>
              <a:p>
                <a:endParaRPr lang="ar-SA"/>
              </a:p>
            </p:txBody>
          </p:sp>
          <p:sp>
            <p:nvSpPr>
              <p:cNvPr id="13442" name="Oval 149"/>
              <p:cNvSpPr>
                <a:spLocks noChangeArrowheads="1"/>
              </p:cNvSpPr>
              <p:nvPr/>
            </p:nvSpPr>
            <p:spPr bwMode="auto">
              <a:xfrm>
                <a:off x="3442" y="1580"/>
                <a:ext cx="16" cy="15"/>
              </a:xfrm>
              <a:prstGeom prst="ellipse">
                <a:avLst/>
              </a:prstGeom>
              <a:solidFill>
                <a:srgbClr val="FFFFFF"/>
              </a:solidFill>
              <a:ln w="15875">
                <a:solidFill>
                  <a:srgbClr val="FFFFFF"/>
                </a:solidFill>
                <a:round/>
                <a:headEnd/>
                <a:tailEnd/>
              </a:ln>
            </p:spPr>
            <p:txBody>
              <a:bodyPr/>
              <a:lstStyle/>
              <a:p>
                <a:endParaRPr lang="ar-SA"/>
              </a:p>
            </p:txBody>
          </p:sp>
          <p:sp>
            <p:nvSpPr>
              <p:cNvPr id="13443" name="Oval 150"/>
              <p:cNvSpPr>
                <a:spLocks noChangeArrowheads="1"/>
              </p:cNvSpPr>
              <p:nvPr/>
            </p:nvSpPr>
            <p:spPr bwMode="auto">
              <a:xfrm>
                <a:off x="3064" y="1580"/>
                <a:ext cx="15" cy="15"/>
              </a:xfrm>
              <a:prstGeom prst="ellipse">
                <a:avLst/>
              </a:prstGeom>
              <a:solidFill>
                <a:srgbClr val="FFFFFF"/>
              </a:solidFill>
              <a:ln w="15875">
                <a:solidFill>
                  <a:srgbClr val="FFFFFF"/>
                </a:solidFill>
                <a:round/>
                <a:headEnd/>
                <a:tailEnd/>
              </a:ln>
            </p:spPr>
            <p:txBody>
              <a:bodyPr/>
              <a:lstStyle/>
              <a:p>
                <a:endParaRPr lang="ar-SA"/>
              </a:p>
            </p:txBody>
          </p:sp>
          <p:sp>
            <p:nvSpPr>
              <p:cNvPr id="13444" name="Oval 151"/>
              <p:cNvSpPr>
                <a:spLocks noChangeArrowheads="1"/>
              </p:cNvSpPr>
              <p:nvPr/>
            </p:nvSpPr>
            <p:spPr bwMode="auto">
              <a:xfrm>
                <a:off x="2997" y="1580"/>
                <a:ext cx="16" cy="15"/>
              </a:xfrm>
              <a:prstGeom prst="ellipse">
                <a:avLst/>
              </a:prstGeom>
              <a:solidFill>
                <a:srgbClr val="FFFFFF"/>
              </a:solidFill>
              <a:ln w="15875">
                <a:solidFill>
                  <a:srgbClr val="FFFFFF"/>
                </a:solidFill>
                <a:round/>
                <a:headEnd/>
                <a:tailEnd/>
              </a:ln>
            </p:spPr>
            <p:txBody>
              <a:bodyPr/>
              <a:lstStyle/>
              <a:p>
                <a:endParaRPr lang="ar-SA"/>
              </a:p>
            </p:txBody>
          </p:sp>
          <p:sp>
            <p:nvSpPr>
              <p:cNvPr id="13445" name="Oval 152"/>
              <p:cNvSpPr>
                <a:spLocks noChangeArrowheads="1"/>
              </p:cNvSpPr>
              <p:nvPr/>
            </p:nvSpPr>
            <p:spPr bwMode="auto">
              <a:xfrm>
                <a:off x="3033" y="1580"/>
                <a:ext cx="16" cy="15"/>
              </a:xfrm>
              <a:prstGeom prst="ellipse">
                <a:avLst/>
              </a:prstGeom>
              <a:solidFill>
                <a:srgbClr val="FFFFFF"/>
              </a:solidFill>
              <a:ln w="15875">
                <a:solidFill>
                  <a:srgbClr val="FFFFFF"/>
                </a:solidFill>
                <a:round/>
                <a:headEnd/>
                <a:tailEnd/>
              </a:ln>
            </p:spPr>
            <p:txBody>
              <a:bodyPr/>
              <a:lstStyle/>
              <a:p>
                <a:endParaRPr lang="ar-SA"/>
              </a:p>
            </p:txBody>
          </p:sp>
          <p:sp>
            <p:nvSpPr>
              <p:cNvPr id="13446" name="Oval 153"/>
              <p:cNvSpPr>
                <a:spLocks noChangeArrowheads="1"/>
              </p:cNvSpPr>
              <p:nvPr/>
            </p:nvSpPr>
            <p:spPr bwMode="auto">
              <a:xfrm>
                <a:off x="2967" y="1580"/>
                <a:ext cx="15" cy="15"/>
              </a:xfrm>
              <a:prstGeom prst="ellipse">
                <a:avLst/>
              </a:prstGeom>
              <a:solidFill>
                <a:srgbClr val="FFFFFF"/>
              </a:solidFill>
              <a:ln w="15875">
                <a:solidFill>
                  <a:srgbClr val="FFFFFF"/>
                </a:solidFill>
                <a:round/>
                <a:headEnd/>
                <a:tailEnd/>
              </a:ln>
            </p:spPr>
            <p:txBody>
              <a:bodyPr/>
              <a:lstStyle/>
              <a:p>
                <a:endParaRPr lang="ar-SA"/>
              </a:p>
            </p:txBody>
          </p:sp>
          <p:sp>
            <p:nvSpPr>
              <p:cNvPr id="13447" name="Oval 154"/>
              <p:cNvSpPr>
                <a:spLocks noChangeArrowheads="1"/>
              </p:cNvSpPr>
              <p:nvPr/>
            </p:nvSpPr>
            <p:spPr bwMode="auto">
              <a:xfrm>
                <a:off x="3693" y="1549"/>
                <a:ext cx="15" cy="16"/>
              </a:xfrm>
              <a:prstGeom prst="ellipse">
                <a:avLst/>
              </a:prstGeom>
              <a:solidFill>
                <a:srgbClr val="FFFFFF"/>
              </a:solidFill>
              <a:ln w="15875">
                <a:solidFill>
                  <a:srgbClr val="FFFFFF"/>
                </a:solidFill>
                <a:round/>
                <a:headEnd/>
                <a:tailEnd/>
              </a:ln>
            </p:spPr>
            <p:txBody>
              <a:bodyPr/>
              <a:lstStyle/>
              <a:p>
                <a:endParaRPr lang="ar-SA"/>
              </a:p>
            </p:txBody>
          </p:sp>
          <p:sp>
            <p:nvSpPr>
              <p:cNvPr id="13448" name="Oval 155"/>
              <p:cNvSpPr>
                <a:spLocks noChangeArrowheads="1"/>
              </p:cNvSpPr>
              <p:nvPr/>
            </p:nvSpPr>
            <p:spPr bwMode="auto">
              <a:xfrm>
                <a:off x="3821" y="1549"/>
                <a:ext cx="15" cy="16"/>
              </a:xfrm>
              <a:prstGeom prst="ellipse">
                <a:avLst/>
              </a:prstGeom>
              <a:solidFill>
                <a:srgbClr val="FFFFFF"/>
              </a:solidFill>
              <a:ln w="15875">
                <a:solidFill>
                  <a:srgbClr val="FFFFFF"/>
                </a:solidFill>
                <a:round/>
                <a:headEnd/>
                <a:tailEnd/>
              </a:ln>
            </p:spPr>
            <p:txBody>
              <a:bodyPr/>
              <a:lstStyle/>
              <a:p>
                <a:endParaRPr lang="ar-SA"/>
              </a:p>
            </p:txBody>
          </p:sp>
          <p:sp>
            <p:nvSpPr>
              <p:cNvPr id="13449" name="Oval 156"/>
              <p:cNvSpPr>
                <a:spLocks noChangeArrowheads="1"/>
              </p:cNvSpPr>
              <p:nvPr/>
            </p:nvSpPr>
            <p:spPr bwMode="auto">
              <a:xfrm>
                <a:off x="3754" y="1549"/>
                <a:ext cx="16" cy="16"/>
              </a:xfrm>
              <a:prstGeom prst="ellipse">
                <a:avLst/>
              </a:prstGeom>
              <a:solidFill>
                <a:srgbClr val="FFFFFF"/>
              </a:solidFill>
              <a:ln w="15875">
                <a:solidFill>
                  <a:srgbClr val="FFFFFF"/>
                </a:solidFill>
                <a:round/>
                <a:headEnd/>
                <a:tailEnd/>
              </a:ln>
            </p:spPr>
            <p:txBody>
              <a:bodyPr/>
              <a:lstStyle/>
              <a:p>
                <a:endParaRPr lang="ar-SA"/>
              </a:p>
            </p:txBody>
          </p:sp>
          <p:sp>
            <p:nvSpPr>
              <p:cNvPr id="13450" name="Oval 157"/>
              <p:cNvSpPr>
                <a:spLocks noChangeArrowheads="1"/>
              </p:cNvSpPr>
              <p:nvPr/>
            </p:nvSpPr>
            <p:spPr bwMode="auto">
              <a:xfrm>
                <a:off x="3790" y="1549"/>
                <a:ext cx="15" cy="16"/>
              </a:xfrm>
              <a:prstGeom prst="ellipse">
                <a:avLst/>
              </a:prstGeom>
              <a:solidFill>
                <a:srgbClr val="FFFFFF"/>
              </a:solidFill>
              <a:ln w="15875">
                <a:solidFill>
                  <a:srgbClr val="FFFFFF"/>
                </a:solidFill>
                <a:round/>
                <a:headEnd/>
                <a:tailEnd/>
              </a:ln>
            </p:spPr>
            <p:txBody>
              <a:bodyPr/>
              <a:lstStyle/>
              <a:p>
                <a:endParaRPr lang="ar-SA"/>
              </a:p>
            </p:txBody>
          </p:sp>
          <p:sp>
            <p:nvSpPr>
              <p:cNvPr id="13451" name="Oval 158"/>
              <p:cNvSpPr>
                <a:spLocks noChangeArrowheads="1"/>
              </p:cNvSpPr>
              <p:nvPr/>
            </p:nvSpPr>
            <p:spPr bwMode="auto">
              <a:xfrm>
                <a:off x="3724" y="1549"/>
                <a:ext cx="15" cy="16"/>
              </a:xfrm>
              <a:prstGeom prst="ellipse">
                <a:avLst/>
              </a:prstGeom>
              <a:solidFill>
                <a:srgbClr val="FFFFFF"/>
              </a:solidFill>
              <a:ln w="15875">
                <a:solidFill>
                  <a:srgbClr val="FFFFFF"/>
                </a:solidFill>
                <a:round/>
                <a:headEnd/>
                <a:tailEnd/>
              </a:ln>
            </p:spPr>
            <p:txBody>
              <a:bodyPr/>
              <a:lstStyle/>
              <a:p>
                <a:endParaRPr lang="ar-SA"/>
              </a:p>
            </p:txBody>
          </p:sp>
          <p:sp>
            <p:nvSpPr>
              <p:cNvPr id="13452" name="Oval 159"/>
              <p:cNvSpPr>
                <a:spLocks noChangeArrowheads="1"/>
              </p:cNvSpPr>
              <p:nvPr/>
            </p:nvSpPr>
            <p:spPr bwMode="auto">
              <a:xfrm>
                <a:off x="3534" y="1549"/>
                <a:ext cx="16" cy="16"/>
              </a:xfrm>
              <a:prstGeom prst="ellipse">
                <a:avLst/>
              </a:prstGeom>
              <a:solidFill>
                <a:srgbClr val="FFFFFF"/>
              </a:solidFill>
              <a:ln w="15875">
                <a:solidFill>
                  <a:srgbClr val="FFFFFF"/>
                </a:solidFill>
                <a:round/>
                <a:headEnd/>
                <a:tailEnd/>
              </a:ln>
            </p:spPr>
            <p:txBody>
              <a:bodyPr/>
              <a:lstStyle/>
              <a:p>
                <a:endParaRPr lang="ar-SA"/>
              </a:p>
            </p:txBody>
          </p:sp>
          <p:sp>
            <p:nvSpPr>
              <p:cNvPr id="13453" name="Oval 160"/>
              <p:cNvSpPr>
                <a:spLocks noChangeArrowheads="1"/>
              </p:cNvSpPr>
              <p:nvPr/>
            </p:nvSpPr>
            <p:spPr bwMode="auto">
              <a:xfrm>
                <a:off x="3662" y="1549"/>
                <a:ext cx="16" cy="16"/>
              </a:xfrm>
              <a:prstGeom prst="ellipse">
                <a:avLst/>
              </a:prstGeom>
              <a:solidFill>
                <a:srgbClr val="FFFFFF"/>
              </a:solidFill>
              <a:ln w="15875">
                <a:solidFill>
                  <a:srgbClr val="FFFFFF"/>
                </a:solidFill>
                <a:round/>
                <a:headEnd/>
                <a:tailEnd/>
              </a:ln>
            </p:spPr>
            <p:txBody>
              <a:bodyPr/>
              <a:lstStyle/>
              <a:p>
                <a:endParaRPr lang="ar-SA"/>
              </a:p>
            </p:txBody>
          </p:sp>
          <p:sp>
            <p:nvSpPr>
              <p:cNvPr id="13454" name="Oval 161"/>
              <p:cNvSpPr>
                <a:spLocks noChangeArrowheads="1"/>
              </p:cNvSpPr>
              <p:nvPr/>
            </p:nvSpPr>
            <p:spPr bwMode="auto">
              <a:xfrm>
                <a:off x="3596" y="1549"/>
                <a:ext cx="15" cy="16"/>
              </a:xfrm>
              <a:prstGeom prst="ellipse">
                <a:avLst/>
              </a:prstGeom>
              <a:solidFill>
                <a:srgbClr val="FFFFFF"/>
              </a:solidFill>
              <a:ln w="15875">
                <a:solidFill>
                  <a:srgbClr val="FFFFFF"/>
                </a:solidFill>
                <a:round/>
                <a:headEnd/>
                <a:tailEnd/>
              </a:ln>
            </p:spPr>
            <p:txBody>
              <a:bodyPr/>
              <a:lstStyle/>
              <a:p>
                <a:endParaRPr lang="ar-SA"/>
              </a:p>
            </p:txBody>
          </p:sp>
          <p:sp>
            <p:nvSpPr>
              <p:cNvPr id="13455" name="Oval 162"/>
              <p:cNvSpPr>
                <a:spLocks noChangeArrowheads="1"/>
              </p:cNvSpPr>
              <p:nvPr/>
            </p:nvSpPr>
            <p:spPr bwMode="auto">
              <a:xfrm>
                <a:off x="3632" y="1549"/>
                <a:ext cx="15" cy="16"/>
              </a:xfrm>
              <a:prstGeom prst="ellipse">
                <a:avLst/>
              </a:prstGeom>
              <a:solidFill>
                <a:srgbClr val="FFFFFF"/>
              </a:solidFill>
              <a:ln w="15875">
                <a:solidFill>
                  <a:srgbClr val="FFFFFF"/>
                </a:solidFill>
                <a:round/>
                <a:headEnd/>
                <a:tailEnd/>
              </a:ln>
            </p:spPr>
            <p:txBody>
              <a:bodyPr/>
              <a:lstStyle/>
              <a:p>
                <a:endParaRPr lang="ar-SA"/>
              </a:p>
            </p:txBody>
          </p:sp>
          <p:sp>
            <p:nvSpPr>
              <p:cNvPr id="13456" name="Oval 163"/>
              <p:cNvSpPr>
                <a:spLocks noChangeArrowheads="1"/>
              </p:cNvSpPr>
              <p:nvPr/>
            </p:nvSpPr>
            <p:spPr bwMode="auto">
              <a:xfrm>
                <a:off x="3565" y="1549"/>
                <a:ext cx="15" cy="16"/>
              </a:xfrm>
              <a:prstGeom prst="ellipse">
                <a:avLst/>
              </a:prstGeom>
              <a:solidFill>
                <a:srgbClr val="FFFFFF"/>
              </a:solidFill>
              <a:ln w="15875">
                <a:solidFill>
                  <a:srgbClr val="FFFFFF"/>
                </a:solidFill>
                <a:round/>
                <a:headEnd/>
                <a:tailEnd/>
              </a:ln>
            </p:spPr>
            <p:txBody>
              <a:bodyPr/>
              <a:lstStyle/>
              <a:p>
                <a:endParaRPr lang="ar-SA"/>
              </a:p>
            </p:txBody>
          </p:sp>
          <p:sp>
            <p:nvSpPr>
              <p:cNvPr id="13457" name="Oval 164"/>
              <p:cNvSpPr>
                <a:spLocks noChangeArrowheads="1"/>
              </p:cNvSpPr>
              <p:nvPr/>
            </p:nvSpPr>
            <p:spPr bwMode="auto">
              <a:xfrm>
                <a:off x="4163" y="1549"/>
                <a:ext cx="16" cy="16"/>
              </a:xfrm>
              <a:prstGeom prst="ellipse">
                <a:avLst/>
              </a:prstGeom>
              <a:solidFill>
                <a:srgbClr val="FFFFFF"/>
              </a:solidFill>
              <a:ln w="15875">
                <a:solidFill>
                  <a:srgbClr val="FFFFFF"/>
                </a:solidFill>
                <a:round/>
                <a:headEnd/>
                <a:tailEnd/>
              </a:ln>
            </p:spPr>
            <p:txBody>
              <a:bodyPr/>
              <a:lstStyle/>
              <a:p>
                <a:endParaRPr lang="ar-SA"/>
              </a:p>
            </p:txBody>
          </p:sp>
          <p:sp>
            <p:nvSpPr>
              <p:cNvPr id="13458" name="Oval 165"/>
              <p:cNvSpPr>
                <a:spLocks noChangeArrowheads="1"/>
              </p:cNvSpPr>
              <p:nvPr/>
            </p:nvSpPr>
            <p:spPr bwMode="auto">
              <a:xfrm>
                <a:off x="4230" y="1549"/>
                <a:ext cx="15" cy="16"/>
              </a:xfrm>
              <a:prstGeom prst="ellipse">
                <a:avLst/>
              </a:prstGeom>
              <a:solidFill>
                <a:srgbClr val="FFFFFF"/>
              </a:solidFill>
              <a:ln w="15875">
                <a:solidFill>
                  <a:srgbClr val="FFFFFF"/>
                </a:solidFill>
                <a:round/>
                <a:headEnd/>
                <a:tailEnd/>
              </a:ln>
            </p:spPr>
            <p:txBody>
              <a:bodyPr/>
              <a:lstStyle/>
              <a:p>
                <a:endParaRPr lang="ar-SA"/>
              </a:p>
            </p:txBody>
          </p:sp>
          <p:sp>
            <p:nvSpPr>
              <p:cNvPr id="13459" name="Oval 166"/>
              <p:cNvSpPr>
                <a:spLocks noChangeArrowheads="1"/>
              </p:cNvSpPr>
              <p:nvPr/>
            </p:nvSpPr>
            <p:spPr bwMode="auto">
              <a:xfrm>
                <a:off x="4260" y="1549"/>
                <a:ext cx="16" cy="16"/>
              </a:xfrm>
              <a:prstGeom prst="ellipse">
                <a:avLst/>
              </a:prstGeom>
              <a:solidFill>
                <a:srgbClr val="FFFFFF"/>
              </a:solidFill>
              <a:ln w="15875">
                <a:solidFill>
                  <a:srgbClr val="FFFFFF"/>
                </a:solidFill>
                <a:round/>
                <a:headEnd/>
                <a:tailEnd/>
              </a:ln>
            </p:spPr>
            <p:txBody>
              <a:bodyPr/>
              <a:lstStyle/>
              <a:p>
                <a:endParaRPr lang="ar-SA"/>
              </a:p>
            </p:txBody>
          </p:sp>
          <p:sp>
            <p:nvSpPr>
              <p:cNvPr id="13460" name="Oval 167"/>
              <p:cNvSpPr>
                <a:spLocks noChangeArrowheads="1"/>
              </p:cNvSpPr>
              <p:nvPr/>
            </p:nvSpPr>
            <p:spPr bwMode="auto">
              <a:xfrm>
                <a:off x="4199" y="1549"/>
                <a:ext cx="15" cy="16"/>
              </a:xfrm>
              <a:prstGeom prst="ellipse">
                <a:avLst/>
              </a:prstGeom>
              <a:solidFill>
                <a:srgbClr val="FFFFFF"/>
              </a:solidFill>
              <a:ln w="15875">
                <a:solidFill>
                  <a:srgbClr val="FFFFFF"/>
                </a:solidFill>
                <a:round/>
                <a:headEnd/>
                <a:tailEnd/>
              </a:ln>
            </p:spPr>
            <p:txBody>
              <a:bodyPr/>
              <a:lstStyle/>
              <a:p>
                <a:endParaRPr lang="ar-SA"/>
              </a:p>
            </p:txBody>
          </p:sp>
          <p:sp>
            <p:nvSpPr>
              <p:cNvPr id="13461" name="Oval 168"/>
              <p:cNvSpPr>
                <a:spLocks noChangeArrowheads="1"/>
              </p:cNvSpPr>
              <p:nvPr/>
            </p:nvSpPr>
            <p:spPr bwMode="auto">
              <a:xfrm>
                <a:off x="3217" y="1549"/>
                <a:ext cx="16" cy="16"/>
              </a:xfrm>
              <a:prstGeom prst="ellipse">
                <a:avLst/>
              </a:prstGeom>
              <a:solidFill>
                <a:srgbClr val="FFFFFF"/>
              </a:solidFill>
              <a:ln w="15875">
                <a:solidFill>
                  <a:srgbClr val="FFFFFF"/>
                </a:solidFill>
                <a:round/>
                <a:headEnd/>
                <a:tailEnd/>
              </a:ln>
            </p:spPr>
            <p:txBody>
              <a:bodyPr/>
              <a:lstStyle/>
              <a:p>
                <a:endParaRPr lang="ar-SA"/>
              </a:p>
            </p:txBody>
          </p:sp>
          <p:sp>
            <p:nvSpPr>
              <p:cNvPr id="13462" name="Oval 169"/>
              <p:cNvSpPr>
                <a:spLocks noChangeArrowheads="1"/>
              </p:cNvSpPr>
              <p:nvPr/>
            </p:nvSpPr>
            <p:spPr bwMode="auto">
              <a:xfrm>
                <a:off x="3345" y="1549"/>
                <a:ext cx="15" cy="16"/>
              </a:xfrm>
              <a:prstGeom prst="ellipse">
                <a:avLst/>
              </a:prstGeom>
              <a:solidFill>
                <a:srgbClr val="FFFFFF"/>
              </a:solidFill>
              <a:ln w="15875">
                <a:solidFill>
                  <a:srgbClr val="FFFFFF"/>
                </a:solidFill>
                <a:round/>
                <a:headEnd/>
                <a:tailEnd/>
              </a:ln>
            </p:spPr>
            <p:txBody>
              <a:bodyPr/>
              <a:lstStyle/>
              <a:p>
                <a:endParaRPr lang="ar-SA"/>
              </a:p>
            </p:txBody>
          </p:sp>
          <p:sp>
            <p:nvSpPr>
              <p:cNvPr id="13463" name="Oval 170"/>
              <p:cNvSpPr>
                <a:spLocks noChangeArrowheads="1"/>
              </p:cNvSpPr>
              <p:nvPr/>
            </p:nvSpPr>
            <p:spPr bwMode="auto">
              <a:xfrm>
                <a:off x="3284" y="1549"/>
                <a:ext cx="15" cy="16"/>
              </a:xfrm>
              <a:prstGeom prst="ellipse">
                <a:avLst/>
              </a:prstGeom>
              <a:solidFill>
                <a:srgbClr val="FFFFFF"/>
              </a:solidFill>
              <a:ln w="15875">
                <a:solidFill>
                  <a:srgbClr val="FFFFFF"/>
                </a:solidFill>
                <a:round/>
                <a:headEnd/>
                <a:tailEnd/>
              </a:ln>
            </p:spPr>
            <p:txBody>
              <a:bodyPr/>
              <a:lstStyle/>
              <a:p>
                <a:endParaRPr lang="ar-SA"/>
              </a:p>
            </p:txBody>
          </p:sp>
          <p:sp>
            <p:nvSpPr>
              <p:cNvPr id="13464" name="Oval 171"/>
              <p:cNvSpPr>
                <a:spLocks noChangeArrowheads="1"/>
              </p:cNvSpPr>
              <p:nvPr/>
            </p:nvSpPr>
            <p:spPr bwMode="auto">
              <a:xfrm>
                <a:off x="3314" y="1549"/>
                <a:ext cx="16" cy="16"/>
              </a:xfrm>
              <a:prstGeom prst="ellipse">
                <a:avLst/>
              </a:prstGeom>
              <a:solidFill>
                <a:srgbClr val="FFFFFF"/>
              </a:solidFill>
              <a:ln w="15875">
                <a:solidFill>
                  <a:srgbClr val="FFFFFF"/>
                </a:solidFill>
                <a:round/>
                <a:headEnd/>
                <a:tailEnd/>
              </a:ln>
            </p:spPr>
            <p:txBody>
              <a:bodyPr/>
              <a:lstStyle/>
              <a:p>
                <a:endParaRPr lang="ar-SA"/>
              </a:p>
            </p:txBody>
          </p:sp>
          <p:sp>
            <p:nvSpPr>
              <p:cNvPr id="13465" name="Oval 172"/>
              <p:cNvSpPr>
                <a:spLocks noChangeArrowheads="1"/>
              </p:cNvSpPr>
              <p:nvPr/>
            </p:nvSpPr>
            <p:spPr bwMode="auto">
              <a:xfrm>
                <a:off x="3248" y="1549"/>
                <a:ext cx="15" cy="16"/>
              </a:xfrm>
              <a:prstGeom prst="ellipse">
                <a:avLst/>
              </a:prstGeom>
              <a:solidFill>
                <a:srgbClr val="FFFFFF"/>
              </a:solidFill>
              <a:ln w="15875">
                <a:solidFill>
                  <a:srgbClr val="FFFFFF"/>
                </a:solidFill>
                <a:round/>
                <a:headEnd/>
                <a:tailEnd/>
              </a:ln>
            </p:spPr>
            <p:txBody>
              <a:bodyPr/>
              <a:lstStyle/>
              <a:p>
                <a:endParaRPr lang="ar-SA"/>
              </a:p>
            </p:txBody>
          </p:sp>
          <p:sp>
            <p:nvSpPr>
              <p:cNvPr id="13466" name="Oval 173"/>
              <p:cNvSpPr>
                <a:spLocks noChangeArrowheads="1"/>
              </p:cNvSpPr>
              <p:nvPr/>
            </p:nvSpPr>
            <p:spPr bwMode="auto">
              <a:xfrm>
                <a:off x="3059" y="1549"/>
                <a:ext cx="15" cy="16"/>
              </a:xfrm>
              <a:prstGeom prst="ellipse">
                <a:avLst/>
              </a:prstGeom>
              <a:solidFill>
                <a:srgbClr val="FFFFFF"/>
              </a:solidFill>
              <a:ln w="15875">
                <a:solidFill>
                  <a:srgbClr val="FFFFFF"/>
                </a:solidFill>
                <a:round/>
                <a:headEnd/>
                <a:tailEnd/>
              </a:ln>
            </p:spPr>
            <p:txBody>
              <a:bodyPr/>
              <a:lstStyle/>
              <a:p>
                <a:endParaRPr lang="ar-SA"/>
              </a:p>
            </p:txBody>
          </p:sp>
          <p:sp>
            <p:nvSpPr>
              <p:cNvPr id="13467" name="Oval 174"/>
              <p:cNvSpPr>
                <a:spLocks noChangeArrowheads="1"/>
              </p:cNvSpPr>
              <p:nvPr/>
            </p:nvSpPr>
            <p:spPr bwMode="auto">
              <a:xfrm>
                <a:off x="3187" y="1549"/>
                <a:ext cx="15" cy="16"/>
              </a:xfrm>
              <a:prstGeom prst="ellipse">
                <a:avLst/>
              </a:prstGeom>
              <a:solidFill>
                <a:srgbClr val="FFFFFF"/>
              </a:solidFill>
              <a:ln w="15875">
                <a:solidFill>
                  <a:srgbClr val="FFFFFF"/>
                </a:solidFill>
                <a:round/>
                <a:headEnd/>
                <a:tailEnd/>
              </a:ln>
            </p:spPr>
            <p:txBody>
              <a:bodyPr/>
              <a:lstStyle/>
              <a:p>
                <a:endParaRPr lang="ar-SA"/>
              </a:p>
            </p:txBody>
          </p:sp>
          <p:sp>
            <p:nvSpPr>
              <p:cNvPr id="13468" name="Oval 175"/>
              <p:cNvSpPr>
                <a:spLocks noChangeArrowheads="1"/>
              </p:cNvSpPr>
              <p:nvPr/>
            </p:nvSpPr>
            <p:spPr bwMode="auto">
              <a:xfrm>
                <a:off x="3125" y="1549"/>
                <a:ext cx="16" cy="16"/>
              </a:xfrm>
              <a:prstGeom prst="ellipse">
                <a:avLst/>
              </a:prstGeom>
              <a:solidFill>
                <a:srgbClr val="FFFFFF"/>
              </a:solidFill>
              <a:ln w="15875">
                <a:solidFill>
                  <a:srgbClr val="FFFFFF"/>
                </a:solidFill>
                <a:round/>
                <a:headEnd/>
                <a:tailEnd/>
              </a:ln>
            </p:spPr>
            <p:txBody>
              <a:bodyPr/>
              <a:lstStyle/>
              <a:p>
                <a:endParaRPr lang="ar-SA"/>
              </a:p>
            </p:txBody>
          </p:sp>
          <p:sp>
            <p:nvSpPr>
              <p:cNvPr id="13469" name="Oval 176"/>
              <p:cNvSpPr>
                <a:spLocks noChangeArrowheads="1"/>
              </p:cNvSpPr>
              <p:nvPr/>
            </p:nvSpPr>
            <p:spPr bwMode="auto">
              <a:xfrm>
                <a:off x="3156" y="1549"/>
                <a:ext cx="15" cy="16"/>
              </a:xfrm>
              <a:prstGeom prst="ellipse">
                <a:avLst/>
              </a:prstGeom>
              <a:solidFill>
                <a:srgbClr val="FFFFFF"/>
              </a:solidFill>
              <a:ln w="15875">
                <a:solidFill>
                  <a:srgbClr val="FFFFFF"/>
                </a:solidFill>
                <a:round/>
                <a:headEnd/>
                <a:tailEnd/>
              </a:ln>
            </p:spPr>
            <p:txBody>
              <a:bodyPr/>
              <a:lstStyle/>
              <a:p>
                <a:endParaRPr lang="ar-SA"/>
              </a:p>
            </p:txBody>
          </p:sp>
          <p:sp>
            <p:nvSpPr>
              <p:cNvPr id="13470" name="Oval 177"/>
              <p:cNvSpPr>
                <a:spLocks noChangeArrowheads="1"/>
              </p:cNvSpPr>
              <p:nvPr/>
            </p:nvSpPr>
            <p:spPr bwMode="auto">
              <a:xfrm>
                <a:off x="3089" y="1549"/>
                <a:ext cx="16" cy="16"/>
              </a:xfrm>
              <a:prstGeom prst="ellipse">
                <a:avLst/>
              </a:prstGeom>
              <a:solidFill>
                <a:srgbClr val="FFFFFF"/>
              </a:solidFill>
              <a:ln w="15875">
                <a:solidFill>
                  <a:srgbClr val="FFFFFF"/>
                </a:solidFill>
                <a:round/>
                <a:headEnd/>
                <a:tailEnd/>
              </a:ln>
            </p:spPr>
            <p:txBody>
              <a:bodyPr/>
              <a:lstStyle/>
              <a:p>
                <a:endParaRPr lang="ar-SA"/>
              </a:p>
            </p:txBody>
          </p:sp>
          <p:sp>
            <p:nvSpPr>
              <p:cNvPr id="13471" name="Oval 178"/>
              <p:cNvSpPr>
                <a:spLocks noChangeArrowheads="1"/>
              </p:cNvSpPr>
              <p:nvPr/>
            </p:nvSpPr>
            <p:spPr bwMode="auto">
              <a:xfrm>
                <a:off x="3851" y="1549"/>
                <a:ext cx="16" cy="16"/>
              </a:xfrm>
              <a:prstGeom prst="ellipse">
                <a:avLst/>
              </a:prstGeom>
              <a:solidFill>
                <a:srgbClr val="FFFFFF"/>
              </a:solidFill>
              <a:ln w="15875">
                <a:solidFill>
                  <a:srgbClr val="FFFFFF"/>
                </a:solidFill>
                <a:round/>
                <a:headEnd/>
                <a:tailEnd/>
              </a:ln>
            </p:spPr>
            <p:txBody>
              <a:bodyPr/>
              <a:lstStyle/>
              <a:p>
                <a:endParaRPr lang="ar-SA"/>
              </a:p>
            </p:txBody>
          </p:sp>
          <p:sp>
            <p:nvSpPr>
              <p:cNvPr id="13472" name="Oval 179"/>
              <p:cNvSpPr>
                <a:spLocks noChangeArrowheads="1"/>
              </p:cNvSpPr>
              <p:nvPr/>
            </p:nvSpPr>
            <p:spPr bwMode="auto">
              <a:xfrm>
                <a:off x="3979" y="1549"/>
                <a:ext cx="16" cy="16"/>
              </a:xfrm>
              <a:prstGeom prst="ellipse">
                <a:avLst/>
              </a:prstGeom>
              <a:solidFill>
                <a:srgbClr val="FFFFFF"/>
              </a:solidFill>
              <a:ln w="15875">
                <a:solidFill>
                  <a:srgbClr val="FFFFFF"/>
                </a:solidFill>
                <a:round/>
                <a:headEnd/>
                <a:tailEnd/>
              </a:ln>
            </p:spPr>
            <p:txBody>
              <a:bodyPr/>
              <a:lstStyle/>
              <a:p>
                <a:endParaRPr lang="ar-SA"/>
              </a:p>
            </p:txBody>
          </p:sp>
          <p:sp>
            <p:nvSpPr>
              <p:cNvPr id="13473" name="Oval 180"/>
              <p:cNvSpPr>
                <a:spLocks noChangeArrowheads="1"/>
              </p:cNvSpPr>
              <p:nvPr/>
            </p:nvSpPr>
            <p:spPr bwMode="auto">
              <a:xfrm>
                <a:off x="3913" y="1549"/>
                <a:ext cx="15" cy="16"/>
              </a:xfrm>
              <a:prstGeom prst="ellipse">
                <a:avLst/>
              </a:prstGeom>
              <a:solidFill>
                <a:srgbClr val="FFFFFF"/>
              </a:solidFill>
              <a:ln w="15875">
                <a:solidFill>
                  <a:srgbClr val="FFFFFF"/>
                </a:solidFill>
                <a:round/>
                <a:headEnd/>
                <a:tailEnd/>
              </a:ln>
            </p:spPr>
            <p:txBody>
              <a:bodyPr/>
              <a:lstStyle/>
              <a:p>
                <a:endParaRPr lang="ar-SA"/>
              </a:p>
            </p:txBody>
          </p:sp>
          <p:sp>
            <p:nvSpPr>
              <p:cNvPr id="13474" name="Oval 181"/>
              <p:cNvSpPr>
                <a:spLocks noChangeArrowheads="1"/>
              </p:cNvSpPr>
              <p:nvPr/>
            </p:nvSpPr>
            <p:spPr bwMode="auto">
              <a:xfrm>
                <a:off x="3943" y="1549"/>
                <a:ext cx="16" cy="16"/>
              </a:xfrm>
              <a:prstGeom prst="ellipse">
                <a:avLst/>
              </a:prstGeom>
              <a:solidFill>
                <a:srgbClr val="FFFFFF"/>
              </a:solidFill>
              <a:ln w="15875">
                <a:solidFill>
                  <a:srgbClr val="FFFFFF"/>
                </a:solidFill>
                <a:round/>
                <a:headEnd/>
                <a:tailEnd/>
              </a:ln>
            </p:spPr>
            <p:txBody>
              <a:bodyPr/>
              <a:lstStyle/>
              <a:p>
                <a:endParaRPr lang="ar-SA"/>
              </a:p>
            </p:txBody>
          </p:sp>
          <p:sp>
            <p:nvSpPr>
              <p:cNvPr id="13475" name="Oval 182"/>
              <p:cNvSpPr>
                <a:spLocks noChangeArrowheads="1"/>
              </p:cNvSpPr>
              <p:nvPr/>
            </p:nvSpPr>
            <p:spPr bwMode="auto">
              <a:xfrm>
                <a:off x="3882" y="1549"/>
                <a:ext cx="15" cy="16"/>
              </a:xfrm>
              <a:prstGeom prst="ellipse">
                <a:avLst/>
              </a:prstGeom>
              <a:solidFill>
                <a:srgbClr val="FFFFFF"/>
              </a:solidFill>
              <a:ln w="15875">
                <a:solidFill>
                  <a:srgbClr val="FFFFFF"/>
                </a:solidFill>
                <a:round/>
                <a:headEnd/>
                <a:tailEnd/>
              </a:ln>
            </p:spPr>
            <p:txBody>
              <a:bodyPr/>
              <a:lstStyle/>
              <a:p>
                <a:endParaRPr lang="ar-SA"/>
              </a:p>
            </p:txBody>
          </p:sp>
          <p:sp>
            <p:nvSpPr>
              <p:cNvPr id="13476" name="Oval 183"/>
              <p:cNvSpPr>
                <a:spLocks noChangeArrowheads="1"/>
              </p:cNvSpPr>
              <p:nvPr/>
            </p:nvSpPr>
            <p:spPr bwMode="auto">
              <a:xfrm>
                <a:off x="4005" y="1549"/>
                <a:ext cx="15" cy="16"/>
              </a:xfrm>
              <a:prstGeom prst="ellipse">
                <a:avLst/>
              </a:prstGeom>
              <a:solidFill>
                <a:srgbClr val="FFFFFF"/>
              </a:solidFill>
              <a:ln w="15875">
                <a:solidFill>
                  <a:srgbClr val="FFFFFF"/>
                </a:solidFill>
                <a:round/>
                <a:headEnd/>
                <a:tailEnd/>
              </a:ln>
            </p:spPr>
            <p:txBody>
              <a:bodyPr/>
              <a:lstStyle/>
              <a:p>
                <a:endParaRPr lang="ar-SA"/>
              </a:p>
            </p:txBody>
          </p:sp>
          <p:sp>
            <p:nvSpPr>
              <p:cNvPr id="13477" name="Oval 184"/>
              <p:cNvSpPr>
                <a:spLocks noChangeArrowheads="1"/>
              </p:cNvSpPr>
              <p:nvPr/>
            </p:nvSpPr>
            <p:spPr bwMode="auto">
              <a:xfrm>
                <a:off x="4138" y="1549"/>
                <a:ext cx="15" cy="16"/>
              </a:xfrm>
              <a:prstGeom prst="ellipse">
                <a:avLst/>
              </a:prstGeom>
              <a:solidFill>
                <a:srgbClr val="FFFFFF"/>
              </a:solidFill>
              <a:ln w="15875">
                <a:solidFill>
                  <a:srgbClr val="FFFFFF"/>
                </a:solidFill>
                <a:round/>
                <a:headEnd/>
                <a:tailEnd/>
              </a:ln>
            </p:spPr>
            <p:txBody>
              <a:bodyPr/>
              <a:lstStyle/>
              <a:p>
                <a:endParaRPr lang="ar-SA"/>
              </a:p>
            </p:txBody>
          </p:sp>
          <p:sp>
            <p:nvSpPr>
              <p:cNvPr id="13478" name="Oval 185"/>
              <p:cNvSpPr>
                <a:spLocks noChangeArrowheads="1"/>
              </p:cNvSpPr>
              <p:nvPr/>
            </p:nvSpPr>
            <p:spPr bwMode="auto">
              <a:xfrm>
                <a:off x="4071" y="1549"/>
                <a:ext cx="16" cy="16"/>
              </a:xfrm>
              <a:prstGeom prst="ellipse">
                <a:avLst/>
              </a:prstGeom>
              <a:solidFill>
                <a:srgbClr val="FFFFFF"/>
              </a:solidFill>
              <a:ln w="15875">
                <a:solidFill>
                  <a:srgbClr val="FFFFFF"/>
                </a:solidFill>
                <a:round/>
                <a:headEnd/>
                <a:tailEnd/>
              </a:ln>
            </p:spPr>
            <p:txBody>
              <a:bodyPr/>
              <a:lstStyle/>
              <a:p>
                <a:endParaRPr lang="ar-SA"/>
              </a:p>
            </p:txBody>
          </p:sp>
          <p:sp>
            <p:nvSpPr>
              <p:cNvPr id="13479" name="Oval 186"/>
              <p:cNvSpPr>
                <a:spLocks noChangeArrowheads="1"/>
              </p:cNvSpPr>
              <p:nvPr/>
            </p:nvSpPr>
            <p:spPr bwMode="auto">
              <a:xfrm>
                <a:off x="4102" y="1549"/>
                <a:ext cx="15" cy="16"/>
              </a:xfrm>
              <a:prstGeom prst="ellipse">
                <a:avLst/>
              </a:prstGeom>
              <a:solidFill>
                <a:srgbClr val="FFFFFF"/>
              </a:solidFill>
              <a:ln w="15875">
                <a:solidFill>
                  <a:srgbClr val="FFFFFF"/>
                </a:solidFill>
                <a:round/>
                <a:headEnd/>
                <a:tailEnd/>
              </a:ln>
            </p:spPr>
            <p:txBody>
              <a:bodyPr/>
              <a:lstStyle/>
              <a:p>
                <a:endParaRPr lang="ar-SA"/>
              </a:p>
            </p:txBody>
          </p:sp>
          <p:sp>
            <p:nvSpPr>
              <p:cNvPr id="13480" name="Oval 187"/>
              <p:cNvSpPr>
                <a:spLocks noChangeArrowheads="1"/>
              </p:cNvSpPr>
              <p:nvPr/>
            </p:nvSpPr>
            <p:spPr bwMode="auto">
              <a:xfrm>
                <a:off x="4041" y="1549"/>
                <a:ext cx="15" cy="16"/>
              </a:xfrm>
              <a:prstGeom prst="ellipse">
                <a:avLst/>
              </a:prstGeom>
              <a:solidFill>
                <a:srgbClr val="FFFFFF"/>
              </a:solidFill>
              <a:ln w="15875">
                <a:solidFill>
                  <a:srgbClr val="FFFFFF"/>
                </a:solidFill>
                <a:round/>
                <a:headEnd/>
                <a:tailEnd/>
              </a:ln>
            </p:spPr>
            <p:txBody>
              <a:bodyPr/>
              <a:lstStyle/>
              <a:p>
                <a:endParaRPr lang="ar-SA"/>
              </a:p>
            </p:txBody>
          </p:sp>
          <p:sp>
            <p:nvSpPr>
              <p:cNvPr id="13481" name="Oval 188"/>
              <p:cNvSpPr>
                <a:spLocks noChangeArrowheads="1"/>
              </p:cNvSpPr>
              <p:nvPr/>
            </p:nvSpPr>
            <p:spPr bwMode="auto">
              <a:xfrm>
                <a:off x="3376" y="1549"/>
                <a:ext cx="15" cy="16"/>
              </a:xfrm>
              <a:prstGeom prst="ellipse">
                <a:avLst/>
              </a:prstGeom>
              <a:solidFill>
                <a:srgbClr val="FFFFFF"/>
              </a:solidFill>
              <a:ln w="15875">
                <a:solidFill>
                  <a:srgbClr val="FFFFFF"/>
                </a:solidFill>
                <a:round/>
                <a:headEnd/>
                <a:tailEnd/>
              </a:ln>
            </p:spPr>
            <p:txBody>
              <a:bodyPr/>
              <a:lstStyle/>
              <a:p>
                <a:endParaRPr lang="ar-SA"/>
              </a:p>
            </p:txBody>
          </p:sp>
          <p:sp>
            <p:nvSpPr>
              <p:cNvPr id="13482" name="Oval 189"/>
              <p:cNvSpPr>
                <a:spLocks noChangeArrowheads="1"/>
              </p:cNvSpPr>
              <p:nvPr/>
            </p:nvSpPr>
            <p:spPr bwMode="auto">
              <a:xfrm>
                <a:off x="3504" y="1549"/>
                <a:ext cx="15" cy="16"/>
              </a:xfrm>
              <a:prstGeom prst="ellipse">
                <a:avLst/>
              </a:prstGeom>
              <a:solidFill>
                <a:srgbClr val="FFFFFF"/>
              </a:solidFill>
              <a:ln w="15875">
                <a:solidFill>
                  <a:srgbClr val="FFFFFF"/>
                </a:solidFill>
                <a:round/>
                <a:headEnd/>
                <a:tailEnd/>
              </a:ln>
            </p:spPr>
            <p:txBody>
              <a:bodyPr/>
              <a:lstStyle/>
              <a:p>
                <a:endParaRPr lang="ar-SA"/>
              </a:p>
            </p:txBody>
          </p:sp>
          <p:sp>
            <p:nvSpPr>
              <p:cNvPr id="13483" name="Oval 190"/>
              <p:cNvSpPr>
                <a:spLocks noChangeArrowheads="1"/>
              </p:cNvSpPr>
              <p:nvPr/>
            </p:nvSpPr>
            <p:spPr bwMode="auto">
              <a:xfrm>
                <a:off x="3437" y="1549"/>
                <a:ext cx="16" cy="16"/>
              </a:xfrm>
              <a:prstGeom prst="ellipse">
                <a:avLst/>
              </a:prstGeom>
              <a:solidFill>
                <a:srgbClr val="FFFFFF"/>
              </a:solidFill>
              <a:ln w="15875">
                <a:solidFill>
                  <a:srgbClr val="FFFFFF"/>
                </a:solidFill>
                <a:round/>
                <a:headEnd/>
                <a:tailEnd/>
              </a:ln>
            </p:spPr>
            <p:txBody>
              <a:bodyPr/>
              <a:lstStyle/>
              <a:p>
                <a:endParaRPr lang="ar-SA"/>
              </a:p>
            </p:txBody>
          </p:sp>
          <p:sp>
            <p:nvSpPr>
              <p:cNvPr id="13484" name="Oval 191"/>
              <p:cNvSpPr>
                <a:spLocks noChangeArrowheads="1"/>
              </p:cNvSpPr>
              <p:nvPr/>
            </p:nvSpPr>
            <p:spPr bwMode="auto">
              <a:xfrm>
                <a:off x="3473" y="1549"/>
                <a:ext cx="15" cy="16"/>
              </a:xfrm>
              <a:prstGeom prst="ellipse">
                <a:avLst/>
              </a:prstGeom>
              <a:solidFill>
                <a:srgbClr val="FFFFFF"/>
              </a:solidFill>
              <a:ln w="15875">
                <a:solidFill>
                  <a:srgbClr val="FFFFFF"/>
                </a:solidFill>
                <a:round/>
                <a:headEnd/>
                <a:tailEnd/>
              </a:ln>
            </p:spPr>
            <p:txBody>
              <a:bodyPr/>
              <a:lstStyle/>
              <a:p>
                <a:endParaRPr lang="ar-SA"/>
              </a:p>
            </p:txBody>
          </p:sp>
          <p:sp>
            <p:nvSpPr>
              <p:cNvPr id="13485" name="Oval 192"/>
              <p:cNvSpPr>
                <a:spLocks noChangeArrowheads="1"/>
              </p:cNvSpPr>
              <p:nvPr/>
            </p:nvSpPr>
            <p:spPr bwMode="auto">
              <a:xfrm>
                <a:off x="3406" y="1549"/>
                <a:ext cx="16" cy="16"/>
              </a:xfrm>
              <a:prstGeom prst="ellipse">
                <a:avLst/>
              </a:prstGeom>
              <a:solidFill>
                <a:srgbClr val="FFFFFF"/>
              </a:solidFill>
              <a:ln w="15875">
                <a:solidFill>
                  <a:srgbClr val="FFFFFF"/>
                </a:solidFill>
                <a:round/>
                <a:headEnd/>
                <a:tailEnd/>
              </a:ln>
            </p:spPr>
            <p:txBody>
              <a:bodyPr/>
              <a:lstStyle/>
              <a:p>
                <a:endParaRPr lang="ar-SA"/>
              </a:p>
            </p:txBody>
          </p:sp>
          <p:sp>
            <p:nvSpPr>
              <p:cNvPr id="13486" name="Oval 193"/>
              <p:cNvSpPr>
                <a:spLocks noChangeArrowheads="1"/>
              </p:cNvSpPr>
              <p:nvPr/>
            </p:nvSpPr>
            <p:spPr bwMode="auto">
              <a:xfrm>
                <a:off x="3028" y="1549"/>
                <a:ext cx="15" cy="16"/>
              </a:xfrm>
              <a:prstGeom prst="ellipse">
                <a:avLst/>
              </a:prstGeom>
              <a:solidFill>
                <a:srgbClr val="FFFFFF"/>
              </a:solidFill>
              <a:ln w="15875">
                <a:solidFill>
                  <a:srgbClr val="FFFFFF"/>
                </a:solidFill>
                <a:round/>
                <a:headEnd/>
                <a:tailEnd/>
              </a:ln>
            </p:spPr>
            <p:txBody>
              <a:bodyPr/>
              <a:lstStyle/>
              <a:p>
                <a:endParaRPr lang="ar-SA"/>
              </a:p>
            </p:txBody>
          </p:sp>
          <p:sp>
            <p:nvSpPr>
              <p:cNvPr id="13487" name="Oval 194"/>
              <p:cNvSpPr>
                <a:spLocks noChangeArrowheads="1"/>
              </p:cNvSpPr>
              <p:nvPr/>
            </p:nvSpPr>
            <p:spPr bwMode="auto">
              <a:xfrm>
                <a:off x="2967" y="1549"/>
                <a:ext cx="15" cy="16"/>
              </a:xfrm>
              <a:prstGeom prst="ellipse">
                <a:avLst/>
              </a:prstGeom>
              <a:solidFill>
                <a:srgbClr val="FFFFFF"/>
              </a:solidFill>
              <a:ln w="15875">
                <a:solidFill>
                  <a:srgbClr val="FFFFFF"/>
                </a:solidFill>
                <a:round/>
                <a:headEnd/>
                <a:tailEnd/>
              </a:ln>
            </p:spPr>
            <p:txBody>
              <a:bodyPr/>
              <a:lstStyle/>
              <a:p>
                <a:endParaRPr lang="ar-SA"/>
              </a:p>
            </p:txBody>
          </p:sp>
          <p:sp>
            <p:nvSpPr>
              <p:cNvPr id="13488" name="Oval 195"/>
              <p:cNvSpPr>
                <a:spLocks noChangeArrowheads="1"/>
              </p:cNvSpPr>
              <p:nvPr/>
            </p:nvSpPr>
            <p:spPr bwMode="auto">
              <a:xfrm>
                <a:off x="2997" y="1549"/>
                <a:ext cx="16" cy="16"/>
              </a:xfrm>
              <a:prstGeom prst="ellipse">
                <a:avLst/>
              </a:prstGeom>
              <a:solidFill>
                <a:srgbClr val="FFFFFF"/>
              </a:solidFill>
              <a:ln w="15875">
                <a:solidFill>
                  <a:srgbClr val="FFFFFF"/>
                </a:solidFill>
                <a:round/>
                <a:headEnd/>
                <a:tailEnd/>
              </a:ln>
            </p:spPr>
            <p:txBody>
              <a:bodyPr/>
              <a:lstStyle/>
              <a:p>
                <a:endParaRPr lang="ar-SA"/>
              </a:p>
            </p:txBody>
          </p:sp>
          <p:sp>
            <p:nvSpPr>
              <p:cNvPr id="13489" name="Oval 196"/>
              <p:cNvSpPr>
                <a:spLocks noChangeArrowheads="1"/>
              </p:cNvSpPr>
              <p:nvPr/>
            </p:nvSpPr>
            <p:spPr bwMode="auto">
              <a:xfrm>
                <a:off x="2931" y="1549"/>
                <a:ext cx="15" cy="16"/>
              </a:xfrm>
              <a:prstGeom prst="ellipse">
                <a:avLst/>
              </a:prstGeom>
              <a:solidFill>
                <a:srgbClr val="FFFFFF"/>
              </a:solidFill>
              <a:ln w="15875">
                <a:solidFill>
                  <a:srgbClr val="FFFFFF"/>
                </a:solidFill>
                <a:round/>
                <a:headEnd/>
                <a:tailEnd/>
              </a:ln>
            </p:spPr>
            <p:txBody>
              <a:bodyPr/>
              <a:lstStyle/>
              <a:p>
                <a:endParaRPr lang="ar-SA"/>
              </a:p>
            </p:txBody>
          </p:sp>
          <p:sp>
            <p:nvSpPr>
              <p:cNvPr id="13490" name="Oval 197"/>
              <p:cNvSpPr>
                <a:spLocks noChangeArrowheads="1"/>
              </p:cNvSpPr>
              <p:nvPr/>
            </p:nvSpPr>
            <p:spPr bwMode="auto">
              <a:xfrm>
                <a:off x="3780" y="1611"/>
                <a:ext cx="15" cy="15"/>
              </a:xfrm>
              <a:prstGeom prst="ellipse">
                <a:avLst/>
              </a:prstGeom>
              <a:solidFill>
                <a:srgbClr val="FFFFFF"/>
              </a:solidFill>
              <a:ln w="15875">
                <a:solidFill>
                  <a:srgbClr val="FFFFFF"/>
                </a:solidFill>
                <a:round/>
                <a:headEnd/>
                <a:tailEnd/>
              </a:ln>
            </p:spPr>
            <p:txBody>
              <a:bodyPr/>
              <a:lstStyle/>
              <a:p>
                <a:endParaRPr lang="ar-SA"/>
              </a:p>
            </p:txBody>
          </p:sp>
          <p:sp>
            <p:nvSpPr>
              <p:cNvPr id="13491" name="Oval 198"/>
              <p:cNvSpPr>
                <a:spLocks noChangeArrowheads="1"/>
              </p:cNvSpPr>
              <p:nvPr/>
            </p:nvSpPr>
            <p:spPr bwMode="auto">
              <a:xfrm>
                <a:off x="3908" y="1611"/>
                <a:ext cx="15" cy="15"/>
              </a:xfrm>
              <a:prstGeom prst="ellipse">
                <a:avLst/>
              </a:prstGeom>
              <a:solidFill>
                <a:srgbClr val="FFFFFF"/>
              </a:solidFill>
              <a:ln w="15875">
                <a:solidFill>
                  <a:srgbClr val="FFFFFF"/>
                </a:solidFill>
                <a:round/>
                <a:headEnd/>
                <a:tailEnd/>
              </a:ln>
            </p:spPr>
            <p:txBody>
              <a:bodyPr/>
              <a:lstStyle/>
              <a:p>
                <a:endParaRPr lang="ar-SA"/>
              </a:p>
            </p:txBody>
          </p:sp>
          <p:sp>
            <p:nvSpPr>
              <p:cNvPr id="13492" name="Oval 199"/>
              <p:cNvSpPr>
                <a:spLocks noChangeArrowheads="1"/>
              </p:cNvSpPr>
              <p:nvPr/>
            </p:nvSpPr>
            <p:spPr bwMode="auto">
              <a:xfrm>
                <a:off x="3846" y="1611"/>
                <a:ext cx="16" cy="15"/>
              </a:xfrm>
              <a:prstGeom prst="ellipse">
                <a:avLst/>
              </a:prstGeom>
              <a:solidFill>
                <a:srgbClr val="FFFFFF"/>
              </a:solidFill>
              <a:ln w="15875">
                <a:solidFill>
                  <a:srgbClr val="FFFFFF"/>
                </a:solidFill>
                <a:round/>
                <a:headEnd/>
                <a:tailEnd/>
              </a:ln>
            </p:spPr>
            <p:txBody>
              <a:bodyPr/>
              <a:lstStyle/>
              <a:p>
                <a:endParaRPr lang="ar-SA"/>
              </a:p>
            </p:txBody>
          </p:sp>
          <p:sp>
            <p:nvSpPr>
              <p:cNvPr id="13493" name="Oval 200"/>
              <p:cNvSpPr>
                <a:spLocks noChangeArrowheads="1"/>
              </p:cNvSpPr>
              <p:nvPr/>
            </p:nvSpPr>
            <p:spPr bwMode="auto">
              <a:xfrm>
                <a:off x="3877" y="1611"/>
                <a:ext cx="15" cy="15"/>
              </a:xfrm>
              <a:prstGeom prst="ellipse">
                <a:avLst/>
              </a:prstGeom>
              <a:solidFill>
                <a:srgbClr val="FFFFFF"/>
              </a:solidFill>
              <a:ln w="15875">
                <a:solidFill>
                  <a:srgbClr val="FFFFFF"/>
                </a:solidFill>
                <a:round/>
                <a:headEnd/>
                <a:tailEnd/>
              </a:ln>
            </p:spPr>
            <p:txBody>
              <a:bodyPr/>
              <a:lstStyle/>
              <a:p>
                <a:endParaRPr lang="ar-SA"/>
              </a:p>
            </p:txBody>
          </p:sp>
          <p:sp>
            <p:nvSpPr>
              <p:cNvPr id="13494" name="Oval 201"/>
              <p:cNvSpPr>
                <a:spLocks noChangeArrowheads="1"/>
              </p:cNvSpPr>
              <p:nvPr/>
            </p:nvSpPr>
            <p:spPr bwMode="auto">
              <a:xfrm>
                <a:off x="3810" y="1611"/>
                <a:ext cx="16" cy="15"/>
              </a:xfrm>
              <a:prstGeom prst="ellipse">
                <a:avLst/>
              </a:prstGeom>
              <a:solidFill>
                <a:srgbClr val="FFFFFF"/>
              </a:solidFill>
              <a:ln w="15875">
                <a:solidFill>
                  <a:srgbClr val="FFFFFF"/>
                </a:solidFill>
                <a:round/>
                <a:headEnd/>
                <a:tailEnd/>
              </a:ln>
            </p:spPr>
            <p:txBody>
              <a:bodyPr/>
              <a:lstStyle/>
              <a:p>
                <a:endParaRPr lang="ar-SA"/>
              </a:p>
            </p:txBody>
          </p:sp>
          <p:sp>
            <p:nvSpPr>
              <p:cNvPr id="13495" name="Oval 202"/>
              <p:cNvSpPr>
                <a:spLocks noChangeArrowheads="1"/>
              </p:cNvSpPr>
              <p:nvPr/>
            </p:nvSpPr>
            <p:spPr bwMode="auto">
              <a:xfrm>
                <a:off x="3621" y="1611"/>
                <a:ext cx="16" cy="15"/>
              </a:xfrm>
              <a:prstGeom prst="ellipse">
                <a:avLst/>
              </a:prstGeom>
              <a:solidFill>
                <a:srgbClr val="FFFFFF"/>
              </a:solidFill>
              <a:ln w="15875">
                <a:solidFill>
                  <a:srgbClr val="FFFFFF"/>
                </a:solidFill>
                <a:round/>
                <a:headEnd/>
                <a:tailEnd/>
              </a:ln>
            </p:spPr>
            <p:txBody>
              <a:bodyPr/>
              <a:lstStyle/>
              <a:p>
                <a:endParaRPr lang="ar-SA"/>
              </a:p>
            </p:txBody>
          </p:sp>
          <p:sp>
            <p:nvSpPr>
              <p:cNvPr id="13496" name="Oval 203"/>
              <p:cNvSpPr>
                <a:spLocks noChangeArrowheads="1"/>
              </p:cNvSpPr>
              <p:nvPr/>
            </p:nvSpPr>
            <p:spPr bwMode="auto">
              <a:xfrm>
                <a:off x="3749" y="1611"/>
                <a:ext cx="15" cy="15"/>
              </a:xfrm>
              <a:prstGeom prst="ellipse">
                <a:avLst/>
              </a:prstGeom>
              <a:solidFill>
                <a:srgbClr val="FFFFFF"/>
              </a:solidFill>
              <a:ln w="15875">
                <a:solidFill>
                  <a:srgbClr val="FFFFFF"/>
                </a:solidFill>
                <a:round/>
                <a:headEnd/>
                <a:tailEnd/>
              </a:ln>
            </p:spPr>
            <p:txBody>
              <a:bodyPr/>
              <a:lstStyle/>
              <a:p>
                <a:endParaRPr lang="ar-SA"/>
              </a:p>
            </p:txBody>
          </p:sp>
          <p:sp>
            <p:nvSpPr>
              <p:cNvPr id="13497" name="Oval 204"/>
              <p:cNvSpPr>
                <a:spLocks noChangeArrowheads="1"/>
              </p:cNvSpPr>
              <p:nvPr/>
            </p:nvSpPr>
            <p:spPr bwMode="auto">
              <a:xfrm>
                <a:off x="3688" y="1611"/>
                <a:ext cx="15" cy="15"/>
              </a:xfrm>
              <a:prstGeom prst="ellipse">
                <a:avLst/>
              </a:prstGeom>
              <a:solidFill>
                <a:srgbClr val="FFFFFF"/>
              </a:solidFill>
              <a:ln w="15875">
                <a:solidFill>
                  <a:srgbClr val="FFFFFF"/>
                </a:solidFill>
                <a:round/>
                <a:headEnd/>
                <a:tailEnd/>
              </a:ln>
            </p:spPr>
            <p:txBody>
              <a:bodyPr/>
              <a:lstStyle/>
              <a:p>
                <a:endParaRPr lang="ar-SA"/>
              </a:p>
            </p:txBody>
          </p:sp>
          <p:sp>
            <p:nvSpPr>
              <p:cNvPr id="13498" name="Oval 205"/>
              <p:cNvSpPr>
                <a:spLocks noChangeArrowheads="1"/>
              </p:cNvSpPr>
              <p:nvPr/>
            </p:nvSpPr>
            <p:spPr bwMode="auto">
              <a:xfrm>
                <a:off x="3718" y="1611"/>
                <a:ext cx="16" cy="15"/>
              </a:xfrm>
              <a:prstGeom prst="ellipse">
                <a:avLst/>
              </a:prstGeom>
              <a:solidFill>
                <a:srgbClr val="FFFFFF"/>
              </a:solidFill>
              <a:ln w="15875">
                <a:solidFill>
                  <a:srgbClr val="FFFFFF"/>
                </a:solidFill>
                <a:round/>
                <a:headEnd/>
                <a:tailEnd/>
              </a:ln>
            </p:spPr>
            <p:txBody>
              <a:bodyPr/>
              <a:lstStyle/>
              <a:p>
                <a:endParaRPr lang="ar-SA"/>
              </a:p>
            </p:txBody>
          </p:sp>
          <p:sp>
            <p:nvSpPr>
              <p:cNvPr id="13499" name="Oval 206"/>
              <p:cNvSpPr>
                <a:spLocks noChangeArrowheads="1"/>
              </p:cNvSpPr>
              <p:nvPr/>
            </p:nvSpPr>
            <p:spPr bwMode="auto">
              <a:xfrm>
                <a:off x="3652" y="1611"/>
                <a:ext cx="15" cy="15"/>
              </a:xfrm>
              <a:prstGeom prst="ellipse">
                <a:avLst/>
              </a:prstGeom>
              <a:solidFill>
                <a:srgbClr val="FFFFFF"/>
              </a:solidFill>
              <a:ln w="15875">
                <a:solidFill>
                  <a:srgbClr val="FFFFFF"/>
                </a:solidFill>
                <a:round/>
                <a:headEnd/>
                <a:tailEnd/>
              </a:ln>
            </p:spPr>
            <p:txBody>
              <a:bodyPr/>
              <a:lstStyle/>
              <a:p>
                <a:endParaRPr lang="ar-SA"/>
              </a:p>
            </p:txBody>
          </p:sp>
          <p:sp>
            <p:nvSpPr>
              <p:cNvPr id="13500" name="Oval 207"/>
              <p:cNvSpPr>
                <a:spLocks noChangeArrowheads="1"/>
              </p:cNvSpPr>
              <p:nvPr/>
            </p:nvSpPr>
            <p:spPr bwMode="auto">
              <a:xfrm>
                <a:off x="4255" y="1611"/>
                <a:ext cx="16" cy="15"/>
              </a:xfrm>
              <a:prstGeom prst="ellipse">
                <a:avLst/>
              </a:prstGeom>
              <a:solidFill>
                <a:srgbClr val="FFFFFF"/>
              </a:solidFill>
              <a:ln w="15875">
                <a:solidFill>
                  <a:srgbClr val="FFFFFF"/>
                </a:solidFill>
                <a:round/>
                <a:headEnd/>
                <a:tailEnd/>
              </a:ln>
            </p:spPr>
            <p:txBody>
              <a:bodyPr/>
              <a:lstStyle/>
              <a:p>
                <a:endParaRPr lang="ar-SA"/>
              </a:p>
            </p:txBody>
          </p:sp>
          <p:sp>
            <p:nvSpPr>
              <p:cNvPr id="13501" name="Oval 208"/>
              <p:cNvSpPr>
                <a:spLocks noChangeArrowheads="1"/>
              </p:cNvSpPr>
              <p:nvPr/>
            </p:nvSpPr>
            <p:spPr bwMode="auto">
              <a:xfrm>
                <a:off x="3304" y="1611"/>
                <a:ext cx="16" cy="15"/>
              </a:xfrm>
              <a:prstGeom prst="ellipse">
                <a:avLst/>
              </a:prstGeom>
              <a:solidFill>
                <a:srgbClr val="FFFFFF"/>
              </a:solidFill>
              <a:ln w="15875">
                <a:solidFill>
                  <a:srgbClr val="FFFFFF"/>
                </a:solidFill>
                <a:round/>
                <a:headEnd/>
                <a:tailEnd/>
              </a:ln>
            </p:spPr>
            <p:txBody>
              <a:bodyPr/>
              <a:lstStyle/>
              <a:p>
                <a:endParaRPr lang="ar-SA"/>
              </a:p>
            </p:txBody>
          </p:sp>
          <p:sp>
            <p:nvSpPr>
              <p:cNvPr id="13502" name="Oval 209"/>
              <p:cNvSpPr>
                <a:spLocks noChangeArrowheads="1"/>
              </p:cNvSpPr>
              <p:nvPr/>
            </p:nvSpPr>
            <p:spPr bwMode="auto">
              <a:xfrm>
                <a:off x="3432" y="1611"/>
                <a:ext cx="15" cy="15"/>
              </a:xfrm>
              <a:prstGeom prst="ellipse">
                <a:avLst/>
              </a:prstGeom>
              <a:solidFill>
                <a:srgbClr val="FFFFFF"/>
              </a:solidFill>
              <a:ln w="15875">
                <a:solidFill>
                  <a:srgbClr val="FFFFFF"/>
                </a:solidFill>
                <a:round/>
                <a:headEnd/>
                <a:tailEnd/>
              </a:ln>
            </p:spPr>
            <p:txBody>
              <a:bodyPr/>
              <a:lstStyle/>
              <a:p>
                <a:endParaRPr lang="ar-SA"/>
              </a:p>
            </p:txBody>
          </p:sp>
          <p:sp>
            <p:nvSpPr>
              <p:cNvPr id="13503" name="Oval 210"/>
              <p:cNvSpPr>
                <a:spLocks noChangeArrowheads="1"/>
              </p:cNvSpPr>
              <p:nvPr/>
            </p:nvSpPr>
            <p:spPr bwMode="auto">
              <a:xfrm>
                <a:off x="3371" y="1611"/>
                <a:ext cx="15" cy="15"/>
              </a:xfrm>
              <a:prstGeom prst="ellipse">
                <a:avLst/>
              </a:prstGeom>
              <a:solidFill>
                <a:srgbClr val="FFFFFF"/>
              </a:solidFill>
              <a:ln w="15875">
                <a:solidFill>
                  <a:srgbClr val="FFFFFF"/>
                </a:solidFill>
                <a:round/>
                <a:headEnd/>
                <a:tailEnd/>
              </a:ln>
            </p:spPr>
            <p:txBody>
              <a:bodyPr/>
              <a:lstStyle/>
              <a:p>
                <a:endParaRPr lang="ar-SA"/>
              </a:p>
            </p:txBody>
          </p:sp>
          <p:sp>
            <p:nvSpPr>
              <p:cNvPr id="13504" name="Oval 211"/>
              <p:cNvSpPr>
                <a:spLocks noChangeArrowheads="1"/>
              </p:cNvSpPr>
              <p:nvPr/>
            </p:nvSpPr>
            <p:spPr bwMode="auto">
              <a:xfrm>
                <a:off x="3401" y="1611"/>
                <a:ext cx="16" cy="15"/>
              </a:xfrm>
              <a:prstGeom prst="ellipse">
                <a:avLst/>
              </a:prstGeom>
              <a:solidFill>
                <a:srgbClr val="FFFFFF"/>
              </a:solidFill>
              <a:ln w="15875">
                <a:solidFill>
                  <a:srgbClr val="FFFFFF"/>
                </a:solidFill>
                <a:round/>
                <a:headEnd/>
                <a:tailEnd/>
              </a:ln>
            </p:spPr>
            <p:txBody>
              <a:bodyPr/>
              <a:lstStyle/>
              <a:p>
                <a:endParaRPr lang="ar-SA"/>
              </a:p>
            </p:txBody>
          </p:sp>
          <p:sp>
            <p:nvSpPr>
              <p:cNvPr id="13505" name="Oval 212"/>
              <p:cNvSpPr>
                <a:spLocks noChangeArrowheads="1"/>
              </p:cNvSpPr>
              <p:nvPr/>
            </p:nvSpPr>
            <p:spPr bwMode="auto">
              <a:xfrm>
                <a:off x="3340" y="1611"/>
                <a:ext cx="15" cy="15"/>
              </a:xfrm>
              <a:prstGeom prst="ellipse">
                <a:avLst/>
              </a:prstGeom>
              <a:solidFill>
                <a:srgbClr val="FFFFFF"/>
              </a:solidFill>
              <a:ln w="15875">
                <a:solidFill>
                  <a:srgbClr val="FFFFFF"/>
                </a:solidFill>
                <a:round/>
                <a:headEnd/>
                <a:tailEnd/>
              </a:ln>
            </p:spPr>
            <p:txBody>
              <a:bodyPr/>
              <a:lstStyle/>
              <a:p>
                <a:endParaRPr lang="ar-SA"/>
              </a:p>
            </p:txBody>
          </p:sp>
          <p:sp>
            <p:nvSpPr>
              <p:cNvPr id="13506" name="Oval 213"/>
              <p:cNvSpPr>
                <a:spLocks noChangeArrowheads="1"/>
              </p:cNvSpPr>
              <p:nvPr/>
            </p:nvSpPr>
            <p:spPr bwMode="auto">
              <a:xfrm>
                <a:off x="3146" y="1611"/>
                <a:ext cx="15" cy="15"/>
              </a:xfrm>
              <a:prstGeom prst="ellipse">
                <a:avLst/>
              </a:prstGeom>
              <a:solidFill>
                <a:srgbClr val="FFFFFF"/>
              </a:solidFill>
              <a:ln w="15875">
                <a:solidFill>
                  <a:srgbClr val="FFFFFF"/>
                </a:solidFill>
                <a:round/>
                <a:headEnd/>
                <a:tailEnd/>
              </a:ln>
            </p:spPr>
            <p:txBody>
              <a:bodyPr/>
              <a:lstStyle/>
              <a:p>
                <a:endParaRPr lang="ar-SA"/>
              </a:p>
            </p:txBody>
          </p:sp>
          <p:sp>
            <p:nvSpPr>
              <p:cNvPr id="13507" name="Oval 214"/>
              <p:cNvSpPr>
                <a:spLocks noChangeArrowheads="1"/>
              </p:cNvSpPr>
              <p:nvPr/>
            </p:nvSpPr>
            <p:spPr bwMode="auto">
              <a:xfrm>
                <a:off x="3279" y="1611"/>
                <a:ext cx="15" cy="15"/>
              </a:xfrm>
              <a:prstGeom prst="ellipse">
                <a:avLst/>
              </a:prstGeom>
              <a:solidFill>
                <a:srgbClr val="FFFFFF"/>
              </a:solidFill>
              <a:ln w="15875">
                <a:solidFill>
                  <a:srgbClr val="FFFFFF"/>
                </a:solidFill>
                <a:round/>
                <a:headEnd/>
                <a:tailEnd/>
              </a:ln>
            </p:spPr>
            <p:txBody>
              <a:bodyPr/>
              <a:lstStyle/>
              <a:p>
                <a:endParaRPr lang="ar-SA"/>
              </a:p>
            </p:txBody>
          </p:sp>
          <p:sp>
            <p:nvSpPr>
              <p:cNvPr id="13508" name="Oval 215"/>
              <p:cNvSpPr>
                <a:spLocks noChangeArrowheads="1"/>
              </p:cNvSpPr>
              <p:nvPr/>
            </p:nvSpPr>
            <p:spPr bwMode="auto">
              <a:xfrm>
                <a:off x="3212" y="1611"/>
                <a:ext cx="16" cy="15"/>
              </a:xfrm>
              <a:prstGeom prst="ellipse">
                <a:avLst/>
              </a:prstGeom>
              <a:solidFill>
                <a:srgbClr val="FFFFFF"/>
              </a:solidFill>
              <a:ln w="15875">
                <a:solidFill>
                  <a:srgbClr val="FFFFFF"/>
                </a:solidFill>
                <a:round/>
                <a:headEnd/>
                <a:tailEnd/>
              </a:ln>
            </p:spPr>
            <p:txBody>
              <a:bodyPr/>
              <a:lstStyle/>
              <a:p>
                <a:endParaRPr lang="ar-SA"/>
              </a:p>
            </p:txBody>
          </p:sp>
          <p:sp>
            <p:nvSpPr>
              <p:cNvPr id="13509" name="Oval 216"/>
              <p:cNvSpPr>
                <a:spLocks noChangeArrowheads="1"/>
              </p:cNvSpPr>
              <p:nvPr/>
            </p:nvSpPr>
            <p:spPr bwMode="auto">
              <a:xfrm>
                <a:off x="3243" y="1611"/>
                <a:ext cx="15" cy="15"/>
              </a:xfrm>
              <a:prstGeom prst="ellipse">
                <a:avLst/>
              </a:prstGeom>
              <a:solidFill>
                <a:srgbClr val="FFFFFF"/>
              </a:solidFill>
              <a:ln w="15875">
                <a:solidFill>
                  <a:srgbClr val="FFFFFF"/>
                </a:solidFill>
                <a:round/>
                <a:headEnd/>
                <a:tailEnd/>
              </a:ln>
            </p:spPr>
            <p:txBody>
              <a:bodyPr/>
              <a:lstStyle/>
              <a:p>
                <a:endParaRPr lang="ar-SA"/>
              </a:p>
            </p:txBody>
          </p:sp>
          <p:sp>
            <p:nvSpPr>
              <p:cNvPr id="13510" name="Oval 217"/>
              <p:cNvSpPr>
                <a:spLocks noChangeArrowheads="1"/>
              </p:cNvSpPr>
              <p:nvPr/>
            </p:nvSpPr>
            <p:spPr bwMode="auto">
              <a:xfrm>
                <a:off x="3181" y="1611"/>
                <a:ext cx="16" cy="15"/>
              </a:xfrm>
              <a:prstGeom prst="ellipse">
                <a:avLst/>
              </a:prstGeom>
              <a:solidFill>
                <a:srgbClr val="FFFFFF"/>
              </a:solidFill>
              <a:ln w="15875">
                <a:solidFill>
                  <a:srgbClr val="FFFFFF"/>
                </a:solidFill>
                <a:round/>
                <a:headEnd/>
                <a:tailEnd/>
              </a:ln>
            </p:spPr>
            <p:txBody>
              <a:bodyPr/>
              <a:lstStyle/>
              <a:p>
                <a:endParaRPr lang="ar-SA"/>
              </a:p>
            </p:txBody>
          </p:sp>
          <p:sp>
            <p:nvSpPr>
              <p:cNvPr id="13511" name="Oval 218"/>
              <p:cNvSpPr>
                <a:spLocks noChangeArrowheads="1"/>
              </p:cNvSpPr>
              <p:nvPr/>
            </p:nvSpPr>
            <p:spPr bwMode="auto">
              <a:xfrm>
                <a:off x="3938" y="1611"/>
                <a:ext cx="16" cy="15"/>
              </a:xfrm>
              <a:prstGeom prst="ellipse">
                <a:avLst/>
              </a:prstGeom>
              <a:solidFill>
                <a:srgbClr val="FFFFFF"/>
              </a:solidFill>
              <a:ln w="15875">
                <a:solidFill>
                  <a:srgbClr val="FFFFFF"/>
                </a:solidFill>
                <a:round/>
                <a:headEnd/>
                <a:tailEnd/>
              </a:ln>
            </p:spPr>
            <p:txBody>
              <a:bodyPr/>
              <a:lstStyle/>
              <a:p>
                <a:endParaRPr lang="ar-SA"/>
              </a:p>
            </p:txBody>
          </p:sp>
          <p:sp>
            <p:nvSpPr>
              <p:cNvPr id="13512" name="Oval 219"/>
              <p:cNvSpPr>
                <a:spLocks noChangeArrowheads="1"/>
              </p:cNvSpPr>
              <p:nvPr/>
            </p:nvSpPr>
            <p:spPr bwMode="auto">
              <a:xfrm>
                <a:off x="4066" y="1611"/>
                <a:ext cx="16" cy="15"/>
              </a:xfrm>
              <a:prstGeom prst="ellipse">
                <a:avLst/>
              </a:prstGeom>
              <a:solidFill>
                <a:srgbClr val="FFFFFF"/>
              </a:solidFill>
              <a:ln w="15875">
                <a:solidFill>
                  <a:srgbClr val="FFFFFF"/>
                </a:solidFill>
                <a:round/>
                <a:headEnd/>
                <a:tailEnd/>
              </a:ln>
            </p:spPr>
            <p:txBody>
              <a:bodyPr/>
              <a:lstStyle/>
              <a:p>
                <a:endParaRPr lang="ar-SA"/>
              </a:p>
            </p:txBody>
          </p:sp>
          <p:sp>
            <p:nvSpPr>
              <p:cNvPr id="13513" name="Oval 220"/>
              <p:cNvSpPr>
                <a:spLocks noChangeArrowheads="1"/>
              </p:cNvSpPr>
              <p:nvPr/>
            </p:nvSpPr>
            <p:spPr bwMode="auto">
              <a:xfrm>
                <a:off x="4005" y="1611"/>
                <a:ext cx="15" cy="15"/>
              </a:xfrm>
              <a:prstGeom prst="ellipse">
                <a:avLst/>
              </a:prstGeom>
              <a:solidFill>
                <a:srgbClr val="FFFFFF"/>
              </a:solidFill>
              <a:ln w="15875">
                <a:solidFill>
                  <a:srgbClr val="FFFFFF"/>
                </a:solidFill>
                <a:round/>
                <a:headEnd/>
                <a:tailEnd/>
              </a:ln>
            </p:spPr>
            <p:txBody>
              <a:bodyPr/>
              <a:lstStyle/>
              <a:p>
                <a:endParaRPr lang="ar-SA"/>
              </a:p>
            </p:txBody>
          </p:sp>
          <p:sp>
            <p:nvSpPr>
              <p:cNvPr id="13514" name="Oval 221"/>
              <p:cNvSpPr>
                <a:spLocks noChangeArrowheads="1"/>
              </p:cNvSpPr>
              <p:nvPr/>
            </p:nvSpPr>
            <p:spPr bwMode="auto">
              <a:xfrm>
                <a:off x="4035" y="1611"/>
                <a:ext cx="16" cy="15"/>
              </a:xfrm>
              <a:prstGeom prst="ellipse">
                <a:avLst/>
              </a:prstGeom>
              <a:solidFill>
                <a:srgbClr val="FFFFFF"/>
              </a:solidFill>
              <a:ln w="15875">
                <a:solidFill>
                  <a:srgbClr val="FFFFFF"/>
                </a:solidFill>
                <a:round/>
                <a:headEnd/>
                <a:tailEnd/>
              </a:ln>
            </p:spPr>
            <p:txBody>
              <a:bodyPr/>
              <a:lstStyle/>
              <a:p>
                <a:endParaRPr lang="ar-SA"/>
              </a:p>
            </p:txBody>
          </p:sp>
          <p:sp>
            <p:nvSpPr>
              <p:cNvPr id="13515" name="Oval 222"/>
              <p:cNvSpPr>
                <a:spLocks noChangeArrowheads="1"/>
              </p:cNvSpPr>
              <p:nvPr/>
            </p:nvSpPr>
            <p:spPr bwMode="auto">
              <a:xfrm>
                <a:off x="3969" y="1611"/>
                <a:ext cx="15" cy="15"/>
              </a:xfrm>
              <a:prstGeom prst="ellipse">
                <a:avLst/>
              </a:prstGeom>
              <a:solidFill>
                <a:srgbClr val="FFFFFF"/>
              </a:solidFill>
              <a:ln w="15875">
                <a:solidFill>
                  <a:srgbClr val="FFFFFF"/>
                </a:solidFill>
                <a:round/>
                <a:headEnd/>
                <a:tailEnd/>
              </a:ln>
            </p:spPr>
            <p:txBody>
              <a:bodyPr/>
              <a:lstStyle/>
              <a:p>
                <a:endParaRPr lang="ar-SA"/>
              </a:p>
            </p:txBody>
          </p:sp>
          <p:sp>
            <p:nvSpPr>
              <p:cNvPr id="13516" name="Oval 223"/>
              <p:cNvSpPr>
                <a:spLocks noChangeArrowheads="1"/>
              </p:cNvSpPr>
              <p:nvPr/>
            </p:nvSpPr>
            <p:spPr bwMode="auto">
              <a:xfrm>
                <a:off x="4097" y="1611"/>
                <a:ext cx="15" cy="15"/>
              </a:xfrm>
              <a:prstGeom prst="ellipse">
                <a:avLst/>
              </a:prstGeom>
              <a:solidFill>
                <a:srgbClr val="FFFFFF"/>
              </a:solidFill>
              <a:ln w="15875">
                <a:solidFill>
                  <a:srgbClr val="FFFFFF"/>
                </a:solidFill>
                <a:round/>
                <a:headEnd/>
                <a:tailEnd/>
              </a:ln>
            </p:spPr>
            <p:txBody>
              <a:bodyPr/>
              <a:lstStyle/>
              <a:p>
                <a:endParaRPr lang="ar-SA"/>
              </a:p>
            </p:txBody>
          </p:sp>
          <p:sp>
            <p:nvSpPr>
              <p:cNvPr id="13517" name="Oval 224"/>
              <p:cNvSpPr>
                <a:spLocks noChangeArrowheads="1"/>
              </p:cNvSpPr>
              <p:nvPr/>
            </p:nvSpPr>
            <p:spPr bwMode="auto">
              <a:xfrm>
                <a:off x="4225" y="1611"/>
                <a:ext cx="15" cy="15"/>
              </a:xfrm>
              <a:prstGeom prst="ellipse">
                <a:avLst/>
              </a:prstGeom>
              <a:solidFill>
                <a:srgbClr val="FFFFFF"/>
              </a:solidFill>
              <a:ln w="15875">
                <a:solidFill>
                  <a:srgbClr val="FFFFFF"/>
                </a:solidFill>
                <a:round/>
                <a:headEnd/>
                <a:tailEnd/>
              </a:ln>
            </p:spPr>
            <p:txBody>
              <a:bodyPr/>
              <a:lstStyle/>
              <a:p>
                <a:endParaRPr lang="ar-SA"/>
              </a:p>
            </p:txBody>
          </p:sp>
          <p:sp>
            <p:nvSpPr>
              <p:cNvPr id="13518" name="Oval 225"/>
              <p:cNvSpPr>
                <a:spLocks noChangeArrowheads="1"/>
              </p:cNvSpPr>
              <p:nvPr/>
            </p:nvSpPr>
            <p:spPr bwMode="auto">
              <a:xfrm>
                <a:off x="4158" y="1611"/>
                <a:ext cx="16" cy="15"/>
              </a:xfrm>
              <a:prstGeom prst="ellipse">
                <a:avLst/>
              </a:prstGeom>
              <a:solidFill>
                <a:srgbClr val="FFFFFF"/>
              </a:solidFill>
              <a:ln w="15875">
                <a:solidFill>
                  <a:srgbClr val="FFFFFF"/>
                </a:solidFill>
                <a:round/>
                <a:headEnd/>
                <a:tailEnd/>
              </a:ln>
            </p:spPr>
            <p:txBody>
              <a:bodyPr/>
              <a:lstStyle/>
              <a:p>
                <a:endParaRPr lang="ar-SA"/>
              </a:p>
            </p:txBody>
          </p:sp>
          <p:sp>
            <p:nvSpPr>
              <p:cNvPr id="13519" name="Oval 226"/>
              <p:cNvSpPr>
                <a:spLocks noChangeArrowheads="1"/>
              </p:cNvSpPr>
              <p:nvPr/>
            </p:nvSpPr>
            <p:spPr bwMode="auto">
              <a:xfrm>
                <a:off x="4194" y="1611"/>
                <a:ext cx="15" cy="15"/>
              </a:xfrm>
              <a:prstGeom prst="ellipse">
                <a:avLst/>
              </a:prstGeom>
              <a:solidFill>
                <a:srgbClr val="FFFFFF"/>
              </a:solidFill>
              <a:ln w="15875">
                <a:solidFill>
                  <a:srgbClr val="FFFFFF"/>
                </a:solidFill>
                <a:round/>
                <a:headEnd/>
                <a:tailEnd/>
              </a:ln>
            </p:spPr>
            <p:txBody>
              <a:bodyPr/>
              <a:lstStyle/>
              <a:p>
                <a:endParaRPr lang="ar-SA"/>
              </a:p>
            </p:txBody>
          </p:sp>
          <p:sp>
            <p:nvSpPr>
              <p:cNvPr id="13520" name="Oval 227"/>
              <p:cNvSpPr>
                <a:spLocks noChangeArrowheads="1"/>
              </p:cNvSpPr>
              <p:nvPr/>
            </p:nvSpPr>
            <p:spPr bwMode="auto">
              <a:xfrm>
                <a:off x="4128" y="1611"/>
                <a:ext cx="15" cy="15"/>
              </a:xfrm>
              <a:prstGeom prst="ellipse">
                <a:avLst/>
              </a:prstGeom>
              <a:solidFill>
                <a:srgbClr val="FFFFFF"/>
              </a:solidFill>
              <a:ln w="15875">
                <a:solidFill>
                  <a:srgbClr val="FFFFFF"/>
                </a:solidFill>
                <a:round/>
                <a:headEnd/>
                <a:tailEnd/>
              </a:ln>
            </p:spPr>
            <p:txBody>
              <a:bodyPr/>
              <a:lstStyle/>
              <a:p>
                <a:endParaRPr lang="ar-SA"/>
              </a:p>
            </p:txBody>
          </p:sp>
          <p:sp>
            <p:nvSpPr>
              <p:cNvPr id="13521" name="Oval 228"/>
              <p:cNvSpPr>
                <a:spLocks noChangeArrowheads="1"/>
              </p:cNvSpPr>
              <p:nvPr/>
            </p:nvSpPr>
            <p:spPr bwMode="auto">
              <a:xfrm>
                <a:off x="3463" y="1611"/>
                <a:ext cx="15" cy="15"/>
              </a:xfrm>
              <a:prstGeom prst="ellipse">
                <a:avLst/>
              </a:prstGeom>
              <a:solidFill>
                <a:srgbClr val="FFFFFF"/>
              </a:solidFill>
              <a:ln w="15875">
                <a:solidFill>
                  <a:srgbClr val="FFFFFF"/>
                </a:solidFill>
                <a:round/>
                <a:headEnd/>
                <a:tailEnd/>
              </a:ln>
            </p:spPr>
            <p:txBody>
              <a:bodyPr/>
              <a:lstStyle/>
              <a:p>
                <a:endParaRPr lang="ar-SA"/>
              </a:p>
            </p:txBody>
          </p:sp>
          <p:sp>
            <p:nvSpPr>
              <p:cNvPr id="13522" name="Oval 229"/>
              <p:cNvSpPr>
                <a:spLocks noChangeArrowheads="1"/>
              </p:cNvSpPr>
              <p:nvPr/>
            </p:nvSpPr>
            <p:spPr bwMode="auto">
              <a:xfrm>
                <a:off x="3591" y="1611"/>
                <a:ext cx="15" cy="15"/>
              </a:xfrm>
              <a:prstGeom prst="ellipse">
                <a:avLst/>
              </a:prstGeom>
              <a:solidFill>
                <a:srgbClr val="FFFFFF"/>
              </a:solidFill>
              <a:ln w="15875">
                <a:solidFill>
                  <a:srgbClr val="FFFFFF"/>
                </a:solidFill>
                <a:round/>
                <a:headEnd/>
                <a:tailEnd/>
              </a:ln>
            </p:spPr>
            <p:txBody>
              <a:bodyPr/>
              <a:lstStyle/>
              <a:p>
                <a:endParaRPr lang="ar-SA"/>
              </a:p>
            </p:txBody>
          </p:sp>
          <p:sp>
            <p:nvSpPr>
              <p:cNvPr id="13523" name="Oval 230"/>
              <p:cNvSpPr>
                <a:spLocks noChangeArrowheads="1"/>
              </p:cNvSpPr>
              <p:nvPr/>
            </p:nvSpPr>
            <p:spPr bwMode="auto">
              <a:xfrm>
                <a:off x="3529" y="1611"/>
                <a:ext cx="16" cy="15"/>
              </a:xfrm>
              <a:prstGeom prst="ellipse">
                <a:avLst/>
              </a:prstGeom>
              <a:solidFill>
                <a:srgbClr val="FFFFFF"/>
              </a:solidFill>
              <a:ln w="15875">
                <a:solidFill>
                  <a:srgbClr val="FFFFFF"/>
                </a:solidFill>
                <a:round/>
                <a:headEnd/>
                <a:tailEnd/>
              </a:ln>
            </p:spPr>
            <p:txBody>
              <a:bodyPr/>
              <a:lstStyle/>
              <a:p>
                <a:endParaRPr lang="ar-SA"/>
              </a:p>
            </p:txBody>
          </p:sp>
          <p:sp>
            <p:nvSpPr>
              <p:cNvPr id="13524" name="Oval 231"/>
              <p:cNvSpPr>
                <a:spLocks noChangeArrowheads="1"/>
              </p:cNvSpPr>
              <p:nvPr/>
            </p:nvSpPr>
            <p:spPr bwMode="auto">
              <a:xfrm>
                <a:off x="3560" y="1611"/>
                <a:ext cx="15" cy="15"/>
              </a:xfrm>
              <a:prstGeom prst="ellipse">
                <a:avLst/>
              </a:prstGeom>
              <a:solidFill>
                <a:srgbClr val="FFFFFF"/>
              </a:solidFill>
              <a:ln w="15875">
                <a:solidFill>
                  <a:srgbClr val="FFFFFF"/>
                </a:solidFill>
                <a:round/>
                <a:headEnd/>
                <a:tailEnd/>
              </a:ln>
            </p:spPr>
            <p:txBody>
              <a:bodyPr/>
              <a:lstStyle/>
              <a:p>
                <a:endParaRPr lang="ar-SA"/>
              </a:p>
            </p:txBody>
          </p:sp>
          <p:sp>
            <p:nvSpPr>
              <p:cNvPr id="13525" name="Oval 232"/>
              <p:cNvSpPr>
                <a:spLocks noChangeArrowheads="1"/>
              </p:cNvSpPr>
              <p:nvPr/>
            </p:nvSpPr>
            <p:spPr bwMode="auto">
              <a:xfrm>
                <a:off x="3499" y="1611"/>
                <a:ext cx="15" cy="15"/>
              </a:xfrm>
              <a:prstGeom prst="ellipse">
                <a:avLst/>
              </a:prstGeom>
              <a:solidFill>
                <a:srgbClr val="FFFFFF"/>
              </a:solidFill>
              <a:ln w="15875">
                <a:solidFill>
                  <a:srgbClr val="FFFFFF"/>
                </a:solidFill>
                <a:round/>
                <a:headEnd/>
                <a:tailEnd/>
              </a:ln>
            </p:spPr>
            <p:txBody>
              <a:bodyPr/>
              <a:lstStyle/>
              <a:p>
                <a:endParaRPr lang="ar-SA"/>
              </a:p>
            </p:txBody>
          </p:sp>
          <p:sp>
            <p:nvSpPr>
              <p:cNvPr id="13526" name="Oval 233"/>
              <p:cNvSpPr>
                <a:spLocks noChangeArrowheads="1"/>
              </p:cNvSpPr>
              <p:nvPr/>
            </p:nvSpPr>
            <p:spPr bwMode="auto">
              <a:xfrm>
                <a:off x="3120" y="1611"/>
                <a:ext cx="15" cy="15"/>
              </a:xfrm>
              <a:prstGeom prst="ellipse">
                <a:avLst/>
              </a:prstGeom>
              <a:solidFill>
                <a:srgbClr val="FFFFFF"/>
              </a:solidFill>
              <a:ln w="15875">
                <a:solidFill>
                  <a:srgbClr val="FFFFFF"/>
                </a:solidFill>
                <a:round/>
                <a:headEnd/>
                <a:tailEnd/>
              </a:ln>
            </p:spPr>
            <p:txBody>
              <a:bodyPr/>
              <a:lstStyle/>
              <a:p>
                <a:endParaRPr lang="ar-SA"/>
              </a:p>
            </p:txBody>
          </p:sp>
          <p:sp>
            <p:nvSpPr>
              <p:cNvPr id="13527" name="Oval 234"/>
              <p:cNvSpPr>
                <a:spLocks noChangeArrowheads="1"/>
              </p:cNvSpPr>
              <p:nvPr/>
            </p:nvSpPr>
            <p:spPr bwMode="auto">
              <a:xfrm>
                <a:off x="3054" y="1611"/>
                <a:ext cx="15" cy="15"/>
              </a:xfrm>
              <a:prstGeom prst="ellipse">
                <a:avLst/>
              </a:prstGeom>
              <a:solidFill>
                <a:srgbClr val="FFFFFF"/>
              </a:solidFill>
              <a:ln w="15875">
                <a:solidFill>
                  <a:srgbClr val="FFFFFF"/>
                </a:solidFill>
                <a:round/>
                <a:headEnd/>
                <a:tailEnd/>
              </a:ln>
            </p:spPr>
            <p:txBody>
              <a:bodyPr/>
              <a:lstStyle/>
              <a:p>
                <a:endParaRPr lang="ar-SA"/>
              </a:p>
            </p:txBody>
          </p:sp>
          <p:sp>
            <p:nvSpPr>
              <p:cNvPr id="13528" name="Oval 235"/>
              <p:cNvSpPr>
                <a:spLocks noChangeArrowheads="1"/>
              </p:cNvSpPr>
              <p:nvPr/>
            </p:nvSpPr>
            <p:spPr bwMode="auto">
              <a:xfrm>
                <a:off x="3084" y="1611"/>
                <a:ext cx="16" cy="15"/>
              </a:xfrm>
              <a:prstGeom prst="ellipse">
                <a:avLst/>
              </a:prstGeom>
              <a:solidFill>
                <a:srgbClr val="FFFFFF"/>
              </a:solidFill>
              <a:ln w="15875">
                <a:solidFill>
                  <a:srgbClr val="FFFFFF"/>
                </a:solidFill>
                <a:round/>
                <a:headEnd/>
                <a:tailEnd/>
              </a:ln>
            </p:spPr>
            <p:txBody>
              <a:bodyPr/>
              <a:lstStyle/>
              <a:p>
                <a:endParaRPr lang="ar-SA"/>
              </a:p>
            </p:txBody>
          </p:sp>
          <p:sp>
            <p:nvSpPr>
              <p:cNvPr id="13529" name="Oval 236"/>
              <p:cNvSpPr>
                <a:spLocks noChangeArrowheads="1"/>
              </p:cNvSpPr>
              <p:nvPr/>
            </p:nvSpPr>
            <p:spPr bwMode="auto">
              <a:xfrm>
                <a:off x="3023" y="1611"/>
                <a:ext cx="15" cy="15"/>
              </a:xfrm>
              <a:prstGeom prst="ellipse">
                <a:avLst/>
              </a:prstGeom>
              <a:solidFill>
                <a:srgbClr val="FFFFFF"/>
              </a:solidFill>
              <a:ln w="15875">
                <a:solidFill>
                  <a:srgbClr val="FFFFFF"/>
                </a:solidFill>
                <a:round/>
                <a:headEnd/>
                <a:tailEnd/>
              </a:ln>
            </p:spPr>
            <p:txBody>
              <a:bodyPr/>
              <a:lstStyle/>
              <a:p>
                <a:endParaRPr lang="ar-SA"/>
              </a:p>
            </p:txBody>
          </p:sp>
          <p:sp>
            <p:nvSpPr>
              <p:cNvPr id="13530" name="Oval 237"/>
              <p:cNvSpPr>
                <a:spLocks noChangeArrowheads="1"/>
              </p:cNvSpPr>
              <p:nvPr/>
            </p:nvSpPr>
            <p:spPr bwMode="auto">
              <a:xfrm>
                <a:off x="3795" y="1626"/>
                <a:ext cx="15" cy="15"/>
              </a:xfrm>
              <a:prstGeom prst="ellipse">
                <a:avLst/>
              </a:prstGeom>
              <a:solidFill>
                <a:srgbClr val="FFFFFF"/>
              </a:solidFill>
              <a:ln w="15875">
                <a:solidFill>
                  <a:srgbClr val="FFFFFF"/>
                </a:solidFill>
                <a:round/>
                <a:headEnd/>
                <a:tailEnd/>
              </a:ln>
            </p:spPr>
            <p:txBody>
              <a:bodyPr/>
              <a:lstStyle/>
              <a:p>
                <a:endParaRPr lang="ar-SA"/>
              </a:p>
            </p:txBody>
          </p:sp>
          <p:sp>
            <p:nvSpPr>
              <p:cNvPr id="13531" name="Oval 238"/>
              <p:cNvSpPr>
                <a:spLocks noChangeArrowheads="1"/>
              </p:cNvSpPr>
              <p:nvPr/>
            </p:nvSpPr>
            <p:spPr bwMode="auto">
              <a:xfrm>
                <a:off x="3928" y="1626"/>
                <a:ext cx="15" cy="15"/>
              </a:xfrm>
              <a:prstGeom prst="ellipse">
                <a:avLst/>
              </a:prstGeom>
              <a:solidFill>
                <a:srgbClr val="FFFFFF"/>
              </a:solidFill>
              <a:ln w="15875">
                <a:solidFill>
                  <a:srgbClr val="FFFFFF"/>
                </a:solidFill>
                <a:round/>
                <a:headEnd/>
                <a:tailEnd/>
              </a:ln>
            </p:spPr>
            <p:txBody>
              <a:bodyPr/>
              <a:lstStyle/>
              <a:p>
                <a:endParaRPr lang="ar-SA"/>
              </a:p>
            </p:txBody>
          </p:sp>
          <p:sp>
            <p:nvSpPr>
              <p:cNvPr id="13532" name="Oval 239"/>
              <p:cNvSpPr>
                <a:spLocks noChangeArrowheads="1"/>
              </p:cNvSpPr>
              <p:nvPr/>
            </p:nvSpPr>
            <p:spPr bwMode="auto">
              <a:xfrm>
                <a:off x="3862" y="1626"/>
                <a:ext cx="15" cy="15"/>
              </a:xfrm>
              <a:prstGeom prst="ellipse">
                <a:avLst/>
              </a:prstGeom>
              <a:solidFill>
                <a:srgbClr val="FFFFFF"/>
              </a:solidFill>
              <a:ln w="15875">
                <a:solidFill>
                  <a:srgbClr val="FFFFFF"/>
                </a:solidFill>
                <a:round/>
                <a:headEnd/>
                <a:tailEnd/>
              </a:ln>
            </p:spPr>
            <p:txBody>
              <a:bodyPr/>
              <a:lstStyle/>
              <a:p>
                <a:endParaRPr lang="ar-SA"/>
              </a:p>
            </p:txBody>
          </p:sp>
          <p:sp>
            <p:nvSpPr>
              <p:cNvPr id="13533" name="Oval 240"/>
              <p:cNvSpPr>
                <a:spLocks noChangeArrowheads="1"/>
              </p:cNvSpPr>
              <p:nvPr/>
            </p:nvSpPr>
            <p:spPr bwMode="auto">
              <a:xfrm>
                <a:off x="3892" y="1626"/>
                <a:ext cx="16" cy="15"/>
              </a:xfrm>
              <a:prstGeom prst="ellipse">
                <a:avLst/>
              </a:prstGeom>
              <a:solidFill>
                <a:srgbClr val="FFFFFF"/>
              </a:solidFill>
              <a:ln w="15875">
                <a:solidFill>
                  <a:srgbClr val="FFFFFF"/>
                </a:solidFill>
                <a:round/>
                <a:headEnd/>
                <a:tailEnd/>
              </a:ln>
            </p:spPr>
            <p:txBody>
              <a:bodyPr/>
              <a:lstStyle/>
              <a:p>
                <a:endParaRPr lang="ar-SA"/>
              </a:p>
            </p:txBody>
          </p:sp>
          <p:sp>
            <p:nvSpPr>
              <p:cNvPr id="13534" name="Oval 241"/>
              <p:cNvSpPr>
                <a:spLocks noChangeArrowheads="1"/>
              </p:cNvSpPr>
              <p:nvPr/>
            </p:nvSpPr>
            <p:spPr bwMode="auto">
              <a:xfrm>
                <a:off x="3831" y="1626"/>
                <a:ext cx="15" cy="15"/>
              </a:xfrm>
              <a:prstGeom prst="ellipse">
                <a:avLst/>
              </a:prstGeom>
              <a:solidFill>
                <a:srgbClr val="FFFFFF"/>
              </a:solidFill>
              <a:ln w="15875">
                <a:solidFill>
                  <a:srgbClr val="FFFFFF"/>
                </a:solidFill>
                <a:round/>
                <a:headEnd/>
                <a:tailEnd/>
              </a:ln>
            </p:spPr>
            <p:txBody>
              <a:bodyPr/>
              <a:lstStyle/>
              <a:p>
                <a:endParaRPr lang="ar-SA"/>
              </a:p>
            </p:txBody>
          </p:sp>
          <p:sp>
            <p:nvSpPr>
              <p:cNvPr id="13535" name="Oval 242"/>
              <p:cNvSpPr>
                <a:spLocks noChangeArrowheads="1"/>
              </p:cNvSpPr>
              <p:nvPr/>
            </p:nvSpPr>
            <p:spPr bwMode="auto">
              <a:xfrm>
                <a:off x="3642" y="1626"/>
                <a:ext cx="15" cy="15"/>
              </a:xfrm>
              <a:prstGeom prst="ellipse">
                <a:avLst/>
              </a:prstGeom>
              <a:solidFill>
                <a:srgbClr val="FFFFFF"/>
              </a:solidFill>
              <a:ln w="15875">
                <a:solidFill>
                  <a:srgbClr val="FFFFFF"/>
                </a:solidFill>
                <a:round/>
                <a:headEnd/>
                <a:tailEnd/>
              </a:ln>
            </p:spPr>
            <p:txBody>
              <a:bodyPr/>
              <a:lstStyle/>
              <a:p>
                <a:endParaRPr lang="ar-SA"/>
              </a:p>
            </p:txBody>
          </p:sp>
          <p:sp>
            <p:nvSpPr>
              <p:cNvPr id="13536" name="Oval 243"/>
              <p:cNvSpPr>
                <a:spLocks noChangeArrowheads="1"/>
              </p:cNvSpPr>
              <p:nvPr/>
            </p:nvSpPr>
            <p:spPr bwMode="auto">
              <a:xfrm>
                <a:off x="3770" y="1626"/>
                <a:ext cx="15" cy="15"/>
              </a:xfrm>
              <a:prstGeom prst="ellipse">
                <a:avLst/>
              </a:prstGeom>
              <a:solidFill>
                <a:srgbClr val="FFFFFF"/>
              </a:solidFill>
              <a:ln w="15875">
                <a:solidFill>
                  <a:srgbClr val="FFFFFF"/>
                </a:solidFill>
                <a:round/>
                <a:headEnd/>
                <a:tailEnd/>
              </a:ln>
            </p:spPr>
            <p:txBody>
              <a:bodyPr/>
              <a:lstStyle/>
              <a:p>
                <a:endParaRPr lang="ar-SA"/>
              </a:p>
            </p:txBody>
          </p:sp>
          <p:sp>
            <p:nvSpPr>
              <p:cNvPr id="13537" name="Oval 244"/>
              <p:cNvSpPr>
                <a:spLocks noChangeArrowheads="1"/>
              </p:cNvSpPr>
              <p:nvPr/>
            </p:nvSpPr>
            <p:spPr bwMode="auto">
              <a:xfrm>
                <a:off x="3703" y="1626"/>
                <a:ext cx="15" cy="15"/>
              </a:xfrm>
              <a:prstGeom prst="ellipse">
                <a:avLst/>
              </a:prstGeom>
              <a:solidFill>
                <a:srgbClr val="FFFFFF"/>
              </a:solidFill>
              <a:ln w="15875">
                <a:solidFill>
                  <a:srgbClr val="FFFFFF"/>
                </a:solidFill>
                <a:round/>
                <a:headEnd/>
                <a:tailEnd/>
              </a:ln>
            </p:spPr>
            <p:txBody>
              <a:bodyPr/>
              <a:lstStyle/>
              <a:p>
                <a:endParaRPr lang="ar-SA"/>
              </a:p>
            </p:txBody>
          </p:sp>
          <p:sp>
            <p:nvSpPr>
              <p:cNvPr id="13538" name="Oval 245"/>
              <p:cNvSpPr>
                <a:spLocks noChangeArrowheads="1"/>
              </p:cNvSpPr>
              <p:nvPr/>
            </p:nvSpPr>
            <p:spPr bwMode="auto">
              <a:xfrm>
                <a:off x="3734" y="1626"/>
                <a:ext cx="15" cy="15"/>
              </a:xfrm>
              <a:prstGeom prst="ellipse">
                <a:avLst/>
              </a:prstGeom>
              <a:solidFill>
                <a:srgbClr val="FFFFFF"/>
              </a:solidFill>
              <a:ln w="15875">
                <a:solidFill>
                  <a:srgbClr val="FFFFFF"/>
                </a:solidFill>
                <a:round/>
                <a:headEnd/>
                <a:tailEnd/>
              </a:ln>
            </p:spPr>
            <p:txBody>
              <a:bodyPr/>
              <a:lstStyle/>
              <a:p>
                <a:endParaRPr lang="ar-SA"/>
              </a:p>
            </p:txBody>
          </p:sp>
          <p:sp>
            <p:nvSpPr>
              <p:cNvPr id="13539" name="Oval 246"/>
              <p:cNvSpPr>
                <a:spLocks noChangeArrowheads="1"/>
              </p:cNvSpPr>
              <p:nvPr/>
            </p:nvSpPr>
            <p:spPr bwMode="auto">
              <a:xfrm>
                <a:off x="3672" y="1626"/>
                <a:ext cx="16" cy="15"/>
              </a:xfrm>
              <a:prstGeom prst="ellipse">
                <a:avLst/>
              </a:prstGeom>
              <a:solidFill>
                <a:srgbClr val="FFFFFF"/>
              </a:solidFill>
              <a:ln w="15875">
                <a:solidFill>
                  <a:srgbClr val="FFFFFF"/>
                </a:solidFill>
                <a:round/>
                <a:headEnd/>
                <a:tailEnd/>
              </a:ln>
            </p:spPr>
            <p:txBody>
              <a:bodyPr/>
              <a:lstStyle/>
              <a:p>
                <a:endParaRPr lang="ar-SA"/>
              </a:p>
            </p:txBody>
          </p:sp>
          <p:sp>
            <p:nvSpPr>
              <p:cNvPr id="13540" name="Oval 247"/>
              <p:cNvSpPr>
                <a:spLocks noChangeArrowheads="1"/>
              </p:cNvSpPr>
              <p:nvPr/>
            </p:nvSpPr>
            <p:spPr bwMode="auto">
              <a:xfrm>
                <a:off x="4271" y="1626"/>
                <a:ext cx="15" cy="15"/>
              </a:xfrm>
              <a:prstGeom prst="ellipse">
                <a:avLst/>
              </a:prstGeom>
              <a:solidFill>
                <a:srgbClr val="FFFFFF"/>
              </a:solidFill>
              <a:ln w="15875">
                <a:solidFill>
                  <a:srgbClr val="FFFFFF"/>
                </a:solidFill>
                <a:round/>
                <a:headEnd/>
                <a:tailEnd/>
              </a:ln>
            </p:spPr>
            <p:txBody>
              <a:bodyPr/>
              <a:lstStyle/>
              <a:p>
                <a:endParaRPr lang="ar-SA"/>
              </a:p>
            </p:txBody>
          </p:sp>
          <p:sp>
            <p:nvSpPr>
              <p:cNvPr id="13541" name="Oval 248"/>
              <p:cNvSpPr>
                <a:spLocks noChangeArrowheads="1"/>
              </p:cNvSpPr>
              <p:nvPr/>
            </p:nvSpPr>
            <p:spPr bwMode="auto">
              <a:xfrm>
                <a:off x="3325" y="1626"/>
                <a:ext cx="15" cy="15"/>
              </a:xfrm>
              <a:prstGeom prst="ellipse">
                <a:avLst/>
              </a:prstGeom>
              <a:solidFill>
                <a:srgbClr val="FFFFFF"/>
              </a:solidFill>
              <a:ln w="15875">
                <a:solidFill>
                  <a:srgbClr val="FFFFFF"/>
                </a:solidFill>
                <a:round/>
                <a:headEnd/>
                <a:tailEnd/>
              </a:ln>
            </p:spPr>
            <p:txBody>
              <a:bodyPr/>
              <a:lstStyle/>
              <a:p>
                <a:endParaRPr lang="ar-SA"/>
              </a:p>
            </p:txBody>
          </p:sp>
          <p:sp>
            <p:nvSpPr>
              <p:cNvPr id="13542" name="Oval 249"/>
              <p:cNvSpPr>
                <a:spLocks noChangeArrowheads="1"/>
              </p:cNvSpPr>
              <p:nvPr/>
            </p:nvSpPr>
            <p:spPr bwMode="auto">
              <a:xfrm>
                <a:off x="3453" y="1626"/>
                <a:ext cx="15" cy="15"/>
              </a:xfrm>
              <a:prstGeom prst="ellipse">
                <a:avLst/>
              </a:prstGeom>
              <a:solidFill>
                <a:srgbClr val="FFFFFF"/>
              </a:solidFill>
              <a:ln w="15875">
                <a:solidFill>
                  <a:srgbClr val="FFFFFF"/>
                </a:solidFill>
                <a:round/>
                <a:headEnd/>
                <a:tailEnd/>
              </a:ln>
            </p:spPr>
            <p:txBody>
              <a:bodyPr/>
              <a:lstStyle/>
              <a:p>
                <a:endParaRPr lang="ar-SA"/>
              </a:p>
            </p:txBody>
          </p:sp>
          <p:sp>
            <p:nvSpPr>
              <p:cNvPr id="13543" name="Oval 250"/>
              <p:cNvSpPr>
                <a:spLocks noChangeArrowheads="1"/>
              </p:cNvSpPr>
              <p:nvPr/>
            </p:nvSpPr>
            <p:spPr bwMode="auto">
              <a:xfrm>
                <a:off x="3386" y="1626"/>
                <a:ext cx="15" cy="15"/>
              </a:xfrm>
              <a:prstGeom prst="ellipse">
                <a:avLst/>
              </a:prstGeom>
              <a:solidFill>
                <a:srgbClr val="FFFFFF"/>
              </a:solidFill>
              <a:ln w="15875">
                <a:solidFill>
                  <a:srgbClr val="FFFFFF"/>
                </a:solidFill>
                <a:round/>
                <a:headEnd/>
                <a:tailEnd/>
              </a:ln>
            </p:spPr>
            <p:txBody>
              <a:bodyPr/>
              <a:lstStyle/>
              <a:p>
                <a:endParaRPr lang="ar-SA"/>
              </a:p>
            </p:txBody>
          </p:sp>
          <p:sp>
            <p:nvSpPr>
              <p:cNvPr id="13544" name="Oval 251"/>
              <p:cNvSpPr>
                <a:spLocks noChangeArrowheads="1"/>
              </p:cNvSpPr>
              <p:nvPr/>
            </p:nvSpPr>
            <p:spPr bwMode="auto">
              <a:xfrm>
                <a:off x="3422" y="1626"/>
                <a:ext cx="15" cy="15"/>
              </a:xfrm>
              <a:prstGeom prst="ellipse">
                <a:avLst/>
              </a:prstGeom>
              <a:solidFill>
                <a:srgbClr val="FFFFFF"/>
              </a:solidFill>
              <a:ln w="15875">
                <a:solidFill>
                  <a:srgbClr val="FFFFFF"/>
                </a:solidFill>
                <a:round/>
                <a:headEnd/>
                <a:tailEnd/>
              </a:ln>
            </p:spPr>
            <p:txBody>
              <a:bodyPr/>
              <a:lstStyle/>
              <a:p>
                <a:endParaRPr lang="ar-SA"/>
              </a:p>
            </p:txBody>
          </p:sp>
          <p:sp>
            <p:nvSpPr>
              <p:cNvPr id="13545" name="Oval 252"/>
              <p:cNvSpPr>
                <a:spLocks noChangeArrowheads="1"/>
              </p:cNvSpPr>
              <p:nvPr/>
            </p:nvSpPr>
            <p:spPr bwMode="auto">
              <a:xfrm>
                <a:off x="3355" y="1626"/>
                <a:ext cx="16" cy="15"/>
              </a:xfrm>
              <a:prstGeom prst="ellipse">
                <a:avLst/>
              </a:prstGeom>
              <a:solidFill>
                <a:srgbClr val="FFFFFF"/>
              </a:solidFill>
              <a:ln w="15875">
                <a:solidFill>
                  <a:srgbClr val="FFFFFF"/>
                </a:solidFill>
                <a:round/>
                <a:headEnd/>
                <a:tailEnd/>
              </a:ln>
            </p:spPr>
            <p:txBody>
              <a:bodyPr/>
              <a:lstStyle/>
              <a:p>
                <a:endParaRPr lang="ar-SA"/>
              </a:p>
            </p:txBody>
          </p:sp>
          <p:sp>
            <p:nvSpPr>
              <p:cNvPr id="13546" name="Oval 253"/>
              <p:cNvSpPr>
                <a:spLocks noChangeArrowheads="1"/>
              </p:cNvSpPr>
              <p:nvPr/>
            </p:nvSpPr>
            <p:spPr bwMode="auto">
              <a:xfrm>
                <a:off x="3166" y="1626"/>
                <a:ext cx="15" cy="15"/>
              </a:xfrm>
              <a:prstGeom prst="ellipse">
                <a:avLst/>
              </a:prstGeom>
              <a:solidFill>
                <a:srgbClr val="FFFFFF"/>
              </a:solidFill>
              <a:ln w="15875">
                <a:solidFill>
                  <a:srgbClr val="FFFFFF"/>
                </a:solidFill>
                <a:round/>
                <a:headEnd/>
                <a:tailEnd/>
              </a:ln>
            </p:spPr>
            <p:txBody>
              <a:bodyPr/>
              <a:lstStyle/>
              <a:p>
                <a:endParaRPr lang="ar-SA"/>
              </a:p>
            </p:txBody>
          </p:sp>
          <p:sp>
            <p:nvSpPr>
              <p:cNvPr id="13547" name="Oval 254"/>
              <p:cNvSpPr>
                <a:spLocks noChangeArrowheads="1"/>
              </p:cNvSpPr>
              <p:nvPr/>
            </p:nvSpPr>
            <p:spPr bwMode="auto">
              <a:xfrm>
                <a:off x="3294" y="1626"/>
                <a:ext cx="15" cy="15"/>
              </a:xfrm>
              <a:prstGeom prst="ellipse">
                <a:avLst/>
              </a:prstGeom>
              <a:solidFill>
                <a:srgbClr val="FFFFFF"/>
              </a:solidFill>
              <a:ln w="15875">
                <a:solidFill>
                  <a:srgbClr val="FFFFFF"/>
                </a:solidFill>
                <a:round/>
                <a:headEnd/>
                <a:tailEnd/>
              </a:ln>
            </p:spPr>
            <p:txBody>
              <a:bodyPr/>
              <a:lstStyle/>
              <a:p>
                <a:endParaRPr lang="ar-SA"/>
              </a:p>
            </p:txBody>
          </p:sp>
          <p:sp>
            <p:nvSpPr>
              <p:cNvPr id="13548" name="Oval 255"/>
              <p:cNvSpPr>
                <a:spLocks noChangeArrowheads="1"/>
              </p:cNvSpPr>
              <p:nvPr/>
            </p:nvSpPr>
            <p:spPr bwMode="auto">
              <a:xfrm>
                <a:off x="3228" y="1626"/>
                <a:ext cx="15" cy="15"/>
              </a:xfrm>
              <a:prstGeom prst="ellipse">
                <a:avLst/>
              </a:prstGeom>
              <a:solidFill>
                <a:srgbClr val="FFFFFF"/>
              </a:solidFill>
              <a:ln w="15875">
                <a:solidFill>
                  <a:srgbClr val="FFFFFF"/>
                </a:solidFill>
                <a:round/>
                <a:headEnd/>
                <a:tailEnd/>
              </a:ln>
            </p:spPr>
            <p:txBody>
              <a:bodyPr/>
              <a:lstStyle/>
              <a:p>
                <a:endParaRPr lang="ar-SA"/>
              </a:p>
            </p:txBody>
          </p:sp>
          <p:sp>
            <p:nvSpPr>
              <p:cNvPr id="13549" name="Oval 256"/>
              <p:cNvSpPr>
                <a:spLocks noChangeArrowheads="1"/>
              </p:cNvSpPr>
              <p:nvPr/>
            </p:nvSpPr>
            <p:spPr bwMode="auto">
              <a:xfrm>
                <a:off x="3263" y="1626"/>
                <a:ext cx="16" cy="15"/>
              </a:xfrm>
              <a:prstGeom prst="ellipse">
                <a:avLst/>
              </a:prstGeom>
              <a:solidFill>
                <a:srgbClr val="FFFFFF"/>
              </a:solidFill>
              <a:ln w="15875">
                <a:solidFill>
                  <a:srgbClr val="FFFFFF"/>
                </a:solidFill>
                <a:round/>
                <a:headEnd/>
                <a:tailEnd/>
              </a:ln>
            </p:spPr>
            <p:txBody>
              <a:bodyPr/>
              <a:lstStyle/>
              <a:p>
                <a:endParaRPr lang="ar-SA"/>
              </a:p>
            </p:txBody>
          </p:sp>
          <p:sp>
            <p:nvSpPr>
              <p:cNvPr id="13550" name="Oval 257"/>
              <p:cNvSpPr>
                <a:spLocks noChangeArrowheads="1"/>
              </p:cNvSpPr>
              <p:nvPr/>
            </p:nvSpPr>
            <p:spPr bwMode="auto">
              <a:xfrm>
                <a:off x="3197" y="1626"/>
                <a:ext cx="15" cy="15"/>
              </a:xfrm>
              <a:prstGeom prst="ellipse">
                <a:avLst/>
              </a:prstGeom>
              <a:solidFill>
                <a:srgbClr val="FFFFFF"/>
              </a:solidFill>
              <a:ln w="15875">
                <a:solidFill>
                  <a:srgbClr val="FFFFFF"/>
                </a:solidFill>
                <a:round/>
                <a:headEnd/>
                <a:tailEnd/>
              </a:ln>
            </p:spPr>
            <p:txBody>
              <a:bodyPr/>
              <a:lstStyle/>
              <a:p>
                <a:endParaRPr lang="ar-SA"/>
              </a:p>
            </p:txBody>
          </p:sp>
          <p:sp>
            <p:nvSpPr>
              <p:cNvPr id="13551" name="Oval 258"/>
              <p:cNvSpPr>
                <a:spLocks noChangeArrowheads="1"/>
              </p:cNvSpPr>
              <p:nvPr/>
            </p:nvSpPr>
            <p:spPr bwMode="auto">
              <a:xfrm>
                <a:off x="3954" y="1626"/>
                <a:ext cx="15" cy="15"/>
              </a:xfrm>
              <a:prstGeom prst="ellipse">
                <a:avLst/>
              </a:prstGeom>
              <a:solidFill>
                <a:srgbClr val="FFFFFF"/>
              </a:solidFill>
              <a:ln w="15875">
                <a:solidFill>
                  <a:srgbClr val="FFFFFF"/>
                </a:solidFill>
                <a:round/>
                <a:headEnd/>
                <a:tailEnd/>
              </a:ln>
            </p:spPr>
            <p:txBody>
              <a:bodyPr/>
              <a:lstStyle/>
              <a:p>
                <a:endParaRPr lang="ar-SA"/>
              </a:p>
            </p:txBody>
          </p:sp>
          <p:sp>
            <p:nvSpPr>
              <p:cNvPr id="13552" name="Oval 259"/>
              <p:cNvSpPr>
                <a:spLocks noChangeArrowheads="1"/>
              </p:cNvSpPr>
              <p:nvPr/>
            </p:nvSpPr>
            <p:spPr bwMode="auto">
              <a:xfrm>
                <a:off x="4082" y="1626"/>
                <a:ext cx="15" cy="15"/>
              </a:xfrm>
              <a:prstGeom prst="ellipse">
                <a:avLst/>
              </a:prstGeom>
              <a:solidFill>
                <a:srgbClr val="FFFFFF"/>
              </a:solidFill>
              <a:ln w="15875">
                <a:solidFill>
                  <a:srgbClr val="FFFFFF"/>
                </a:solidFill>
                <a:round/>
                <a:headEnd/>
                <a:tailEnd/>
              </a:ln>
            </p:spPr>
            <p:txBody>
              <a:bodyPr/>
              <a:lstStyle/>
              <a:p>
                <a:endParaRPr lang="ar-SA"/>
              </a:p>
            </p:txBody>
          </p:sp>
          <p:sp>
            <p:nvSpPr>
              <p:cNvPr id="13553" name="Oval 260"/>
              <p:cNvSpPr>
                <a:spLocks noChangeArrowheads="1"/>
              </p:cNvSpPr>
              <p:nvPr/>
            </p:nvSpPr>
            <p:spPr bwMode="auto">
              <a:xfrm>
                <a:off x="4020" y="1626"/>
                <a:ext cx="15" cy="15"/>
              </a:xfrm>
              <a:prstGeom prst="ellipse">
                <a:avLst/>
              </a:prstGeom>
              <a:solidFill>
                <a:srgbClr val="FFFFFF"/>
              </a:solidFill>
              <a:ln w="15875">
                <a:solidFill>
                  <a:srgbClr val="FFFFFF"/>
                </a:solidFill>
                <a:round/>
                <a:headEnd/>
                <a:tailEnd/>
              </a:ln>
            </p:spPr>
            <p:txBody>
              <a:bodyPr/>
              <a:lstStyle/>
              <a:p>
                <a:endParaRPr lang="ar-SA"/>
              </a:p>
            </p:txBody>
          </p:sp>
          <p:sp>
            <p:nvSpPr>
              <p:cNvPr id="13554" name="Oval 261"/>
              <p:cNvSpPr>
                <a:spLocks noChangeArrowheads="1"/>
              </p:cNvSpPr>
              <p:nvPr/>
            </p:nvSpPr>
            <p:spPr bwMode="auto">
              <a:xfrm>
                <a:off x="4051" y="1626"/>
                <a:ext cx="15" cy="15"/>
              </a:xfrm>
              <a:prstGeom prst="ellipse">
                <a:avLst/>
              </a:prstGeom>
              <a:solidFill>
                <a:srgbClr val="FFFFFF"/>
              </a:solidFill>
              <a:ln w="15875">
                <a:solidFill>
                  <a:srgbClr val="FFFFFF"/>
                </a:solidFill>
                <a:round/>
                <a:headEnd/>
                <a:tailEnd/>
              </a:ln>
            </p:spPr>
            <p:txBody>
              <a:bodyPr/>
              <a:lstStyle/>
              <a:p>
                <a:endParaRPr lang="ar-SA"/>
              </a:p>
            </p:txBody>
          </p:sp>
          <p:sp>
            <p:nvSpPr>
              <p:cNvPr id="13555" name="Oval 262"/>
              <p:cNvSpPr>
                <a:spLocks noChangeArrowheads="1"/>
              </p:cNvSpPr>
              <p:nvPr/>
            </p:nvSpPr>
            <p:spPr bwMode="auto">
              <a:xfrm>
                <a:off x="3989" y="1626"/>
                <a:ext cx="16" cy="15"/>
              </a:xfrm>
              <a:prstGeom prst="ellipse">
                <a:avLst/>
              </a:prstGeom>
              <a:solidFill>
                <a:srgbClr val="FFFFFF"/>
              </a:solidFill>
              <a:ln w="15875">
                <a:solidFill>
                  <a:srgbClr val="FFFFFF"/>
                </a:solidFill>
                <a:round/>
                <a:headEnd/>
                <a:tailEnd/>
              </a:ln>
            </p:spPr>
            <p:txBody>
              <a:bodyPr/>
              <a:lstStyle/>
              <a:p>
                <a:endParaRPr lang="ar-SA"/>
              </a:p>
            </p:txBody>
          </p:sp>
          <p:sp>
            <p:nvSpPr>
              <p:cNvPr id="13556" name="Oval 263"/>
              <p:cNvSpPr>
                <a:spLocks noChangeArrowheads="1"/>
              </p:cNvSpPr>
              <p:nvPr/>
            </p:nvSpPr>
            <p:spPr bwMode="auto">
              <a:xfrm>
                <a:off x="4112" y="1626"/>
                <a:ext cx="16" cy="15"/>
              </a:xfrm>
              <a:prstGeom prst="ellipse">
                <a:avLst/>
              </a:prstGeom>
              <a:solidFill>
                <a:srgbClr val="FFFFFF"/>
              </a:solidFill>
              <a:ln w="15875">
                <a:solidFill>
                  <a:srgbClr val="FFFFFF"/>
                </a:solidFill>
                <a:round/>
                <a:headEnd/>
                <a:tailEnd/>
              </a:ln>
            </p:spPr>
            <p:txBody>
              <a:bodyPr/>
              <a:lstStyle/>
              <a:p>
                <a:endParaRPr lang="ar-SA"/>
              </a:p>
            </p:txBody>
          </p:sp>
          <p:sp>
            <p:nvSpPr>
              <p:cNvPr id="13557" name="Oval 264"/>
              <p:cNvSpPr>
                <a:spLocks noChangeArrowheads="1"/>
              </p:cNvSpPr>
              <p:nvPr/>
            </p:nvSpPr>
            <p:spPr bwMode="auto">
              <a:xfrm>
                <a:off x="4240" y="1626"/>
                <a:ext cx="15" cy="15"/>
              </a:xfrm>
              <a:prstGeom prst="ellipse">
                <a:avLst/>
              </a:prstGeom>
              <a:solidFill>
                <a:srgbClr val="FFFFFF"/>
              </a:solidFill>
              <a:ln w="15875">
                <a:solidFill>
                  <a:srgbClr val="FFFFFF"/>
                </a:solidFill>
                <a:round/>
                <a:headEnd/>
                <a:tailEnd/>
              </a:ln>
            </p:spPr>
            <p:txBody>
              <a:bodyPr/>
              <a:lstStyle/>
              <a:p>
                <a:endParaRPr lang="ar-SA"/>
              </a:p>
            </p:txBody>
          </p:sp>
          <p:sp>
            <p:nvSpPr>
              <p:cNvPr id="13558" name="Oval 265"/>
              <p:cNvSpPr>
                <a:spLocks noChangeArrowheads="1"/>
              </p:cNvSpPr>
              <p:nvPr/>
            </p:nvSpPr>
            <p:spPr bwMode="auto">
              <a:xfrm>
                <a:off x="4179" y="1626"/>
                <a:ext cx="15" cy="15"/>
              </a:xfrm>
              <a:prstGeom prst="ellipse">
                <a:avLst/>
              </a:prstGeom>
              <a:solidFill>
                <a:srgbClr val="FFFFFF"/>
              </a:solidFill>
              <a:ln w="15875">
                <a:solidFill>
                  <a:srgbClr val="FFFFFF"/>
                </a:solidFill>
                <a:round/>
                <a:headEnd/>
                <a:tailEnd/>
              </a:ln>
            </p:spPr>
            <p:txBody>
              <a:bodyPr/>
              <a:lstStyle/>
              <a:p>
                <a:endParaRPr lang="ar-SA"/>
              </a:p>
            </p:txBody>
          </p:sp>
          <p:sp>
            <p:nvSpPr>
              <p:cNvPr id="13559" name="Oval 266"/>
              <p:cNvSpPr>
                <a:spLocks noChangeArrowheads="1"/>
              </p:cNvSpPr>
              <p:nvPr/>
            </p:nvSpPr>
            <p:spPr bwMode="auto">
              <a:xfrm>
                <a:off x="4209" y="1626"/>
                <a:ext cx="16" cy="15"/>
              </a:xfrm>
              <a:prstGeom prst="ellipse">
                <a:avLst/>
              </a:prstGeom>
              <a:solidFill>
                <a:srgbClr val="FFFFFF"/>
              </a:solidFill>
              <a:ln w="15875">
                <a:solidFill>
                  <a:srgbClr val="FFFFFF"/>
                </a:solidFill>
                <a:round/>
                <a:headEnd/>
                <a:tailEnd/>
              </a:ln>
            </p:spPr>
            <p:txBody>
              <a:bodyPr/>
              <a:lstStyle/>
              <a:p>
                <a:endParaRPr lang="ar-SA"/>
              </a:p>
            </p:txBody>
          </p:sp>
          <p:sp>
            <p:nvSpPr>
              <p:cNvPr id="13560" name="Oval 267"/>
              <p:cNvSpPr>
                <a:spLocks noChangeArrowheads="1"/>
              </p:cNvSpPr>
              <p:nvPr/>
            </p:nvSpPr>
            <p:spPr bwMode="auto">
              <a:xfrm>
                <a:off x="4143" y="1626"/>
                <a:ext cx="15" cy="15"/>
              </a:xfrm>
              <a:prstGeom prst="ellipse">
                <a:avLst/>
              </a:prstGeom>
              <a:solidFill>
                <a:srgbClr val="FFFFFF"/>
              </a:solidFill>
              <a:ln w="15875">
                <a:solidFill>
                  <a:srgbClr val="FFFFFF"/>
                </a:solidFill>
                <a:round/>
                <a:headEnd/>
                <a:tailEnd/>
              </a:ln>
            </p:spPr>
            <p:txBody>
              <a:bodyPr/>
              <a:lstStyle/>
              <a:p>
                <a:endParaRPr lang="ar-SA"/>
              </a:p>
            </p:txBody>
          </p:sp>
          <p:sp>
            <p:nvSpPr>
              <p:cNvPr id="13561" name="Oval 268"/>
              <p:cNvSpPr>
                <a:spLocks noChangeArrowheads="1"/>
              </p:cNvSpPr>
              <p:nvPr/>
            </p:nvSpPr>
            <p:spPr bwMode="auto">
              <a:xfrm>
                <a:off x="3483" y="1626"/>
                <a:ext cx="16" cy="15"/>
              </a:xfrm>
              <a:prstGeom prst="ellipse">
                <a:avLst/>
              </a:prstGeom>
              <a:solidFill>
                <a:srgbClr val="FFFFFF"/>
              </a:solidFill>
              <a:ln w="15875">
                <a:solidFill>
                  <a:srgbClr val="FFFFFF"/>
                </a:solidFill>
                <a:round/>
                <a:headEnd/>
                <a:tailEnd/>
              </a:ln>
            </p:spPr>
            <p:txBody>
              <a:bodyPr/>
              <a:lstStyle/>
              <a:p>
                <a:endParaRPr lang="ar-SA"/>
              </a:p>
            </p:txBody>
          </p:sp>
          <p:sp>
            <p:nvSpPr>
              <p:cNvPr id="13562" name="Oval 269"/>
              <p:cNvSpPr>
                <a:spLocks noChangeArrowheads="1"/>
              </p:cNvSpPr>
              <p:nvPr/>
            </p:nvSpPr>
            <p:spPr bwMode="auto">
              <a:xfrm>
                <a:off x="3611" y="1626"/>
                <a:ext cx="15" cy="15"/>
              </a:xfrm>
              <a:prstGeom prst="ellipse">
                <a:avLst/>
              </a:prstGeom>
              <a:solidFill>
                <a:srgbClr val="FFFFFF"/>
              </a:solidFill>
              <a:ln w="15875">
                <a:solidFill>
                  <a:srgbClr val="FFFFFF"/>
                </a:solidFill>
                <a:round/>
                <a:headEnd/>
                <a:tailEnd/>
              </a:ln>
            </p:spPr>
            <p:txBody>
              <a:bodyPr/>
              <a:lstStyle/>
              <a:p>
                <a:endParaRPr lang="ar-SA"/>
              </a:p>
            </p:txBody>
          </p:sp>
        </p:grpSp>
        <p:sp>
          <p:nvSpPr>
            <p:cNvPr id="12706" name="Oval 270"/>
            <p:cNvSpPr>
              <a:spLocks noChangeArrowheads="1"/>
            </p:cNvSpPr>
            <p:nvPr/>
          </p:nvSpPr>
          <p:spPr bwMode="auto">
            <a:xfrm>
              <a:off x="3545" y="1626"/>
              <a:ext cx="15" cy="15"/>
            </a:xfrm>
            <a:prstGeom prst="ellipse">
              <a:avLst/>
            </a:prstGeom>
            <a:solidFill>
              <a:srgbClr val="FFFFFF"/>
            </a:solidFill>
            <a:ln w="15875">
              <a:solidFill>
                <a:srgbClr val="FFFFFF"/>
              </a:solidFill>
              <a:round/>
              <a:headEnd/>
              <a:tailEnd/>
            </a:ln>
          </p:spPr>
          <p:txBody>
            <a:bodyPr/>
            <a:lstStyle/>
            <a:p>
              <a:endParaRPr lang="ar-SA"/>
            </a:p>
          </p:txBody>
        </p:sp>
        <p:sp>
          <p:nvSpPr>
            <p:cNvPr id="12707" name="Oval 271"/>
            <p:cNvSpPr>
              <a:spLocks noChangeArrowheads="1"/>
            </p:cNvSpPr>
            <p:nvPr/>
          </p:nvSpPr>
          <p:spPr bwMode="auto">
            <a:xfrm>
              <a:off x="3575" y="1626"/>
              <a:ext cx="16" cy="15"/>
            </a:xfrm>
            <a:prstGeom prst="ellipse">
              <a:avLst/>
            </a:prstGeom>
            <a:solidFill>
              <a:srgbClr val="FFFFFF"/>
            </a:solidFill>
            <a:ln w="15875">
              <a:solidFill>
                <a:srgbClr val="FFFFFF"/>
              </a:solidFill>
              <a:round/>
              <a:headEnd/>
              <a:tailEnd/>
            </a:ln>
          </p:spPr>
          <p:txBody>
            <a:bodyPr/>
            <a:lstStyle/>
            <a:p>
              <a:endParaRPr lang="ar-SA"/>
            </a:p>
          </p:txBody>
        </p:sp>
        <p:sp>
          <p:nvSpPr>
            <p:cNvPr id="12708" name="Oval 272"/>
            <p:cNvSpPr>
              <a:spLocks noChangeArrowheads="1"/>
            </p:cNvSpPr>
            <p:nvPr/>
          </p:nvSpPr>
          <p:spPr bwMode="auto">
            <a:xfrm>
              <a:off x="3514" y="1626"/>
              <a:ext cx="15" cy="15"/>
            </a:xfrm>
            <a:prstGeom prst="ellipse">
              <a:avLst/>
            </a:prstGeom>
            <a:solidFill>
              <a:srgbClr val="FFFFFF"/>
            </a:solidFill>
            <a:ln w="15875">
              <a:solidFill>
                <a:srgbClr val="FFFFFF"/>
              </a:solidFill>
              <a:round/>
              <a:headEnd/>
              <a:tailEnd/>
            </a:ln>
          </p:spPr>
          <p:txBody>
            <a:bodyPr/>
            <a:lstStyle/>
            <a:p>
              <a:endParaRPr lang="ar-SA"/>
            </a:p>
          </p:txBody>
        </p:sp>
        <p:sp>
          <p:nvSpPr>
            <p:cNvPr id="12709" name="Oval 273"/>
            <p:cNvSpPr>
              <a:spLocks noChangeArrowheads="1"/>
            </p:cNvSpPr>
            <p:nvPr/>
          </p:nvSpPr>
          <p:spPr bwMode="auto">
            <a:xfrm>
              <a:off x="3135" y="1626"/>
              <a:ext cx="16" cy="15"/>
            </a:xfrm>
            <a:prstGeom prst="ellipse">
              <a:avLst/>
            </a:prstGeom>
            <a:solidFill>
              <a:srgbClr val="FFFFFF"/>
            </a:solidFill>
            <a:ln w="15875">
              <a:solidFill>
                <a:srgbClr val="FFFFFF"/>
              </a:solidFill>
              <a:round/>
              <a:headEnd/>
              <a:tailEnd/>
            </a:ln>
          </p:spPr>
          <p:txBody>
            <a:bodyPr/>
            <a:lstStyle/>
            <a:p>
              <a:endParaRPr lang="ar-SA"/>
            </a:p>
          </p:txBody>
        </p:sp>
        <p:sp>
          <p:nvSpPr>
            <p:cNvPr id="12710" name="Oval 274"/>
            <p:cNvSpPr>
              <a:spLocks noChangeArrowheads="1"/>
            </p:cNvSpPr>
            <p:nvPr/>
          </p:nvSpPr>
          <p:spPr bwMode="auto">
            <a:xfrm>
              <a:off x="3074" y="1626"/>
              <a:ext cx="15" cy="15"/>
            </a:xfrm>
            <a:prstGeom prst="ellipse">
              <a:avLst/>
            </a:prstGeom>
            <a:solidFill>
              <a:srgbClr val="FFFFFF"/>
            </a:solidFill>
            <a:ln w="15875">
              <a:solidFill>
                <a:srgbClr val="FFFFFF"/>
              </a:solidFill>
              <a:round/>
              <a:headEnd/>
              <a:tailEnd/>
            </a:ln>
          </p:spPr>
          <p:txBody>
            <a:bodyPr/>
            <a:lstStyle/>
            <a:p>
              <a:endParaRPr lang="ar-SA"/>
            </a:p>
          </p:txBody>
        </p:sp>
        <p:sp>
          <p:nvSpPr>
            <p:cNvPr id="12711" name="Oval 275"/>
            <p:cNvSpPr>
              <a:spLocks noChangeArrowheads="1"/>
            </p:cNvSpPr>
            <p:nvPr/>
          </p:nvSpPr>
          <p:spPr bwMode="auto">
            <a:xfrm>
              <a:off x="3105" y="1626"/>
              <a:ext cx="15" cy="15"/>
            </a:xfrm>
            <a:prstGeom prst="ellipse">
              <a:avLst/>
            </a:prstGeom>
            <a:solidFill>
              <a:srgbClr val="FFFFFF"/>
            </a:solidFill>
            <a:ln w="15875">
              <a:solidFill>
                <a:srgbClr val="FFFFFF"/>
              </a:solidFill>
              <a:round/>
              <a:headEnd/>
              <a:tailEnd/>
            </a:ln>
          </p:spPr>
          <p:txBody>
            <a:bodyPr/>
            <a:lstStyle/>
            <a:p>
              <a:endParaRPr lang="ar-SA"/>
            </a:p>
          </p:txBody>
        </p:sp>
        <p:sp>
          <p:nvSpPr>
            <p:cNvPr id="12712" name="Oval 276"/>
            <p:cNvSpPr>
              <a:spLocks noChangeArrowheads="1"/>
            </p:cNvSpPr>
            <p:nvPr/>
          </p:nvSpPr>
          <p:spPr bwMode="auto">
            <a:xfrm>
              <a:off x="3038" y="1626"/>
              <a:ext cx="16" cy="15"/>
            </a:xfrm>
            <a:prstGeom prst="ellipse">
              <a:avLst/>
            </a:prstGeom>
            <a:solidFill>
              <a:srgbClr val="FFFFFF"/>
            </a:solidFill>
            <a:ln w="15875">
              <a:solidFill>
                <a:srgbClr val="FFFFFF"/>
              </a:solidFill>
              <a:round/>
              <a:headEnd/>
              <a:tailEnd/>
            </a:ln>
          </p:spPr>
          <p:txBody>
            <a:bodyPr/>
            <a:lstStyle/>
            <a:p>
              <a:endParaRPr lang="ar-SA"/>
            </a:p>
          </p:txBody>
        </p:sp>
        <p:sp>
          <p:nvSpPr>
            <p:cNvPr id="12713" name="Oval 277"/>
            <p:cNvSpPr>
              <a:spLocks noChangeArrowheads="1"/>
            </p:cNvSpPr>
            <p:nvPr/>
          </p:nvSpPr>
          <p:spPr bwMode="auto">
            <a:xfrm>
              <a:off x="3764" y="1595"/>
              <a:ext cx="16" cy="16"/>
            </a:xfrm>
            <a:prstGeom prst="ellipse">
              <a:avLst/>
            </a:prstGeom>
            <a:solidFill>
              <a:srgbClr val="FFFFFF"/>
            </a:solidFill>
            <a:ln w="15875">
              <a:solidFill>
                <a:srgbClr val="FFFFFF"/>
              </a:solidFill>
              <a:round/>
              <a:headEnd/>
              <a:tailEnd/>
            </a:ln>
          </p:spPr>
          <p:txBody>
            <a:bodyPr/>
            <a:lstStyle/>
            <a:p>
              <a:endParaRPr lang="ar-SA"/>
            </a:p>
          </p:txBody>
        </p:sp>
        <p:sp>
          <p:nvSpPr>
            <p:cNvPr id="12714" name="Oval 278"/>
            <p:cNvSpPr>
              <a:spLocks noChangeArrowheads="1"/>
            </p:cNvSpPr>
            <p:nvPr/>
          </p:nvSpPr>
          <p:spPr bwMode="auto">
            <a:xfrm>
              <a:off x="3892" y="1595"/>
              <a:ext cx="16" cy="16"/>
            </a:xfrm>
            <a:prstGeom prst="ellipse">
              <a:avLst/>
            </a:prstGeom>
            <a:solidFill>
              <a:srgbClr val="FFFFFF"/>
            </a:solidFill>
            <a:ln w="15875">
              <a:solidFill>
                <a:srgbClr val="FFFFFF"/>
              </a:solidFill>
              <a:round/>
              <a:headEnd/>
              <a:tailEnd/>
            </a:ln>
          </p:spPr>
          <p:txBody>
            <a:bodyPr/>
            <a:lstStyle/>
            <a:p>
              <a:endParaRPr lang="ar-SA"/>
            </a:p>
          </p:txBody>
        </p:sp>
        <p:sp>
          <p:nvSpPr>
            <p:cNvPr id="12715" name="Oval 279"/>
            <p:cNvSpPr>
              <a:spLocks noChangeArrowheads="1"/>
            </p:cNvSpPr>
            <p:nvPr/>
          </p:nvSpPr>
          <p:spPr bwMode="auto">
            <a:xfrm>
              <a:off x="3831" y="1595"/>
              <a:ext cx="15" cy="16"/>
            </a:xfrm>
            <a:prstGeom prst="ellipse">
              <a:avLst/>
            </a:prstGeom>
            <a:solidFill>
              <a:srgbClr val="FFFFFF"/>
            </a:solidFill>
            <a:ln w="15875">
              <a:solidFill>
                <a:srgbClr val="FFFFFF"/>
              </a:solidFill>
              <a:round/>
              <a:headEnd/>
              <a:tailEnd/>
            </a:ln>
          </p:spPr>
          <p:txBody>
            <a:bodyPr/>
            <a:lstStyle/>
            <a:p>
              <a:endParaRPr lang="ar-SA"/>
            </a:p>
          </p:txBody>
        </p:sp>
        <p:sp>
          <p:nvSpPr>
            <p:cNvPr id="12716" name="Oval 280"/>
            <p:cNvSpPr>
              <a:spLocks noChangeArrowheads="1"/>
            </p:cNvSpPr>
            <p:nvPr/>
          </p:nvSpPr>
          <p:spPr bwMode="auto">
            <a:xfrm>
              <a:off x="3862" y="1595"/>
              <a:ext cx="15" cy="16"/>
            </a:xfrm>
            <a:prstGeom prst="ellipse">
              <a:avLst/>
            </a:prstGeom>
            <a:solidFill>
              <a:srgbClr val="FFFFFF"/>
            </a:solidFill>
            <a:ln w="15875">
              <a:solidFill>
                <a:srgbClr val="FFFFFF"/>
              </a:solidFill>
              <a:round/>
              <a:headEnd/>
              <a:tailEnd/>
            </a:ln>
          </p:spPr>
          <p:txBody>
            <a:bodyPr/>
            <a:lstStyle/>
            <a:p>
              <a:endParaRPr lang="ar-SA"/>
            </a:p>
          </p:txBody>
        </p:sp>
        <p:sp>
          <p:nvSpPr>
            <p:cNvPr id="12717" name="Oval 281"/>
            <p:cNvSpPr>
              <a:spLocks noChangeArrowheads="1"/>
            </p:cNvSpPr>
            <p:nvPr/>
          </p:nvSpPr>
          <p:spPr bwMode="auto">
            <a:xfrm>
              <a:off x="3795" y="1595"/>
              <a:ext cx="15" cy="16"/>
            </a:xfrm>
            <a:prstGeom prst="ellipse">
              <a:avLst/>
            </a:prstGeom>
            <a:solidFill>
              <a:srgbClr val="FFFFFF"/>
            </a:solidFill>
            <a:ln w="15875">
              <a:solidFill>
                <a:srgbClr val="FFFFFF"/>
              </a:solidFill>
              <a:round/>
              <a:headEnd/>
              <a:tailEnd/>
            </a:ln>
          </p:spPr>
          <p:txBody>
            <a:bodyPr/>
            <a:lstStyle/>
            <a:p>
              <a:endParaRPr lang="ar-SA"/>
            </a:p>
          </p:txBody>
        </p:sp>
        <p:sp>
          <p:nvSpPr>
            <p:cNvPr id="12718" name="Oval 282"/>
            <p:cNvSpPr>
              <a:spLocks noChangeArrowheads="1"/>
            </p:cNvSpPr>
            <p:nvPr/>
          </p:nvSpPr>
          <p:spPr bwMode="auto">
            <a:xfrm>
              <a:off x="3606" y="1595"/>
              <a:ext cx="15" cy="16"/>
            </a:xfrm>
            <a:prstGeom prst="ellipse">
              <a:avLst/>
            </a:prstGeom>
            <a:solidFill>
              <a:srgbClr val="FFFFFF"/>
            </a:solidFill>
            <a:ln w="15875">
              <a:solidFill>
                <a:srgbClr val="FFFFFF"/>
              </a:solidFill>
              <a:round/>
              <a:headEnd/>
              <a:tailEnd/>
            </a:ln>
          </p:spPr>
          <p:txBody>
            <a:bodyPr/>
            <a:lstStyle/>
            <a:p>
              <a:endParaRPr lang="ar-SA"/>
            </a:p>
          </p:txBody>
        </p:sp>
        <p:sp>
          <p:nvSpPr>
            <p:cNvPr id="12719" name="Oval 283"/>
            <p:cNvSpPr>
              <a:spLocks noChangeArrowheads="1"/>
            </p:cNvSpPr>
            <p:nvPr/>
          </p:nvSpPr>
          <p:spPr bwMode="auto">
            <a:xfrm>
              <a:off x="3734" y="1595"/>
              <a:ext cx="15" cy="16"/>
            </a:xfrm>
            <a:prstGeom prst="ellipse">
              <a:avLst/>
            </a:prstGeom>
            <a:solidFill>
              <a:srgbClr val="FFFFFF"/>
            </a:solidFill>
            <a:ln w="15875">
              <a:solidFill>
                <a:srgbClr val="FFFFFF"/>
              </a:solidFill>
              <a:round/>
              <a:headEnd/>
              <a:tailEnd/>
            </a:ln>
          </p:spPr>
          <p:txBody>
            <a:bodyPr/>
            <a:lstStyle/>
            <a:p>
              <a:endParaRPr lang="ar-SA"/>
            </a:p>
          </p:txBody>
        </p:sp>
        <p:sp>
          <p:nvSpPr>
            <p:cNvPr id="12720" name="Oval 284"/>
            <p:cNvSpPr>
              <a:spLocks noChangeArrowheads="1"/>
            </p:cNvSpPr>
            <p:nvPr/>
          </p:nvSpPr>
          <p:spPr bwMode="auto">
            <a:xfrm>
              <a:off x="3672" y="1595"/>
              <a:ext cx="16" cy="16"/>
            </a:xfrm>
            <a:prstGeom prst="ellipse">
              <a:avLst/>
            </a:prstGeom>
            <a:solidFill>
              <a:srgbClr val="FFFFFF"/>
            </a:solidFill>
            <a:ln w="15875">
              <a:solidFill>
                <a:srgbClr val="FFFFFF"/>
              </a:solidFill>
              <a:round/>
              <a:headEnd/>
              <a:tailEnd/>
            </a:ln>
          </p:spPr>
          <p:txBody>
            <a:bodyPr/>
            <a:lstStyle/>
            <a:p>
              <a:endParaRPr lang="ar-SA"/>
            </a:p>
          </p:txBody>
        </p:sp>
        <p:sp>
          <p:nvSpPr>
            <p:cNvPr id="12721" name="Oval 285"/>
            <p:cNvSpPr>
              <a:spLocks noChangeArrowheads="1"/>
            </p:cNvSpPr>
            <p:nvPr/>
          </p:nvSpPr>
          <p:spPr bwMode="auto">
            <a:xfrm>
              <a:off x="3703" y="1595"/>
              <a:ext cx="15" cy="16"/>
            </a:xfrm>
            <a:prstGeom prst="ellipse">
              <a:avLst/>
            </a:prstGeom>
            <a:solidFill>
              <a:srgbClr val="FFFFFF"/>
            </a:solidFill>
            <a:ln w="15875">
              <a:solidFill>
                <a:srgbClr val="FFFFFF"/>
              </a:solidFill>
              <a:round/>
              <a:headEnd/>
              <a:tailEnd/>
            </a:ln>
          </p:spPr>
          <p:txBody>
            <a:bodyPr/>
            <a:lstStyle/>
            <a:p>
              <a:endParaRPr lang="ar-SA"/>
            </a:p>
          </p:txBody>
        </p:sp>
        <p:sp>
          <p:nvSpPr>
            <p:cNvPr id="12722" name="Oval 286"/>
            <p:cNvSpPr>
              <a:spLocks noChangeArrowheads="1"/>
            </p:cNvSpPr>
            <p:nvPr/>
          </p:nvSpPr>
          <p:spPr bwMode="auto">
            <a:xfrm>
              <a:off x="3637" y="1595"/>
              <a:ext cx="15" cy="16"/>
            </a:xfrm>
            <a:prstGeom prst="ellipse">
              <a:avLst/>
            </a:prstGeom>
            <a:solidFill>
              <a:srgbClr val="FFFFFF"/>
            </a:solidFill>
            <a:ln w="15875">
              <a:solidFill>
                <a:srgbClr val="FFFFFF"/>
              </a:solidFill>
              <a:round/>
              <a:headEnd/>
              <a:tailEnd/>
            </a:ln>
          </p:spPr>
          <p:txBody>
            <a:bodyPr/>
            <a:lstStyle/>
            <a:p>
              <a:endParaRPr lang="ar-SA"/>
            </a:p>
          </p:txBody>
        </p:sp>
        <p:sp>
          <p:nvSpPr>
            <p:cNvPr id="12723" name="Oval 287"/>
            <p:cNvSpPr>
              <a:spLocks noChangeArrowheads="1"/>
            </p:cNvSpPr>
            <p:nvPr/>
          </p:nvSpPr>
          <p:spPr bwMode="auto">
            <a:xfrm>
              <a:off x="4240" y="1595"/>
              <a:ext cx="15" cy="16"/>
            </a:xfrm>
            <a:prstGeom prst="ellipse">
              <a:avLst/>
            </a:prstGeom>
            <a:solidFill>
              <a:srgbClr val="FFFFFF"/>
            </a:solidFill>
            <a:ln w="15875">
              <a:solidFill>
                <a:srgbClr val="FFFFFF"/>
              </a:solidFill>
              <a:round/>
              <a:headEnd/>
              <a:tailEnd/>
            </a:ln>
          </p:spPr>
          <p:txBody>
            <a:bodyPr/>
            <a:lstStyle/>
            <a:p>
              <a:endParaRPr lang="ar-SA"/>
            </a:p>
          </p:txBody>
        </p:sp>
        <p:sp>
          <p:nvSpPr>
            <p:cNvPr id="12724" name="Oval 288"/>
            <p:cNvSpPr>
              <a:spLocks noChangeArrowheads="1"/>
            </p:cNvSpPr>
            <p:nvPr/>
          </p:nvSpPr>
          <p:spPr bwMode="auto">
            <a:xfrm>
              <a:off x="4271" y="1595"/>
              <a:ext cx="15" cy="16"/>
            </a:xfrm>
            <a:prstGeom prst="ellipse">
              <a:avLst/>
            </a:prstGeom>
            <a:solidFill>
              <a:srgbClr val="FFFFFF"/>
            </a:solidFill>
            <a:ln w="15875">
              <a:solidFill>
                <a:srgbClr val="FFFFFF"/>
              </a:solidFill>
              <a:round/>
              <a:headEnd/>
              <a:tailEnd/>
            </a:ln>
          </p:spPr>
          <p:txBody>
            <a:bodyPr/>
            <a:lstStyle/>
            <a:p>
              <a:endParaRPr lang="ar-SA"/>
            </a:p>
          </p:txBody>
        </p:sp>
        <p:sp>
          <p:nvSpPr>
            <p:cNvPr id="12725" name="Oval 289"/>
            <p:cNvSpPr>
              <a:spLocks noChangeArrowheads="1"/>
            </p:cNvSpPr>
            <p:nvPr/>
          </p:nvSpPr>
          <p:spPr bwMode="auto">
            <a:xfrm>
              <a:off x="3289" y="1595"/>
              <a:ext cx="15" cy="16"/>
            </a:xfrm>
            <a:prstGeom prst="ellipse">
              <a:avLst/>
            </a:prstGeom>
            <a:solidFill>
              <a:srgbClr val="FFFFFF"/>
            </a:solidFill>
            <a:ln w="15875">
              <a:solidFill>
                <a:srgbClr val="FFFFFF"/>
              </a:solidFill>
              <a:round/>
              <a:headEnd/>
              <a:tailEnd/>
            </a:ln>
          </p:spPr>
          <p:txBody>
            <a:bodyPr/>
            <a:lstStyle/>
            <a:p>
              <a:endParaRPr lang="ar-SA"/>
            </a:p>
          </p:txBody>
        </p:sp>
        <p:sp>
          <p:nvSpPr>
            <p:cNvPr id="12726" name="Oval 290"/>
            <p:cNvSpPr>
              <a:spLocks noChangeArrowheads="1"/>
            </p:cNvSpPr>
            <p:nvPr/>
          </p:nvSpPr>
          <p:spPr bwMode="auto">
            <a:xfrm>
              <a:off x="3417" y="1595"/>
              <a:ext cx="15" cy="16"/>
            </a:xfrm>
            <a:prstGeom prst="ellipse">
              <a:avLst/>
            </a:prstGeom>
            <a:solidFill>
              <a:srgbClr val="FFFFFF"/>
            </a:solidFill>
            <a:ln w="15875">
              <a:solidFill>
                <a:srgbClr val="FFFFFF"/>
              </a:solidFill>
              <a:round/>
              <a:headEnd/>
              <a:tailEnd/>
            </a:ln>
          </p:spPr>
          <p:txBody>
            <a:bodyPr/>
            <a:lstStyle/>
            <a:p>
              <a:endParaRPr lang="ar-SA"/>
            </a:p>
          </p:txBody>
        </p:sp>
        <p:sp>
          <p:nvSpPr>
            <p:cNvPr id="12727" name="Oval 291"/>
            <p:cNvSpPr>
              <a:spLocks noChangeArrowheads="1"/>
            </p:cNvSpPr>
            <p:nvPr/>
          </p:nvSpPr>
          <p:spPr bwMode="auto">
            <a:xfrm>
              <a:off x="3355" y="1595"/>
              <a:ext cx="16" cy="16"/>
            </a:xfrm>
            <a:prstGeom prst="ellipse">
              <a:avLst/>
            </a:prstGeom>
            <a:solidFill>
              <a:srgbClr val="FFFFFF"/>
            </a:solidFill>
            <a:ln w="15875">
              <a:solidFill>
                <a:srgbClr val="FFFFFF"/>
              </a:solidFill>
              <a:round/>
              <a:headEnd/>
              <a:tailEnd/>
            </a:ln>
          </p:spPr>
          <p:txBody>
            <a:bodyPr/>
            <a:lstStyle/>
            <a:p>
              <a:endParaRPr lang="ar-SA"/>
            </a:p>
          </p:txBody>
        </p:sp>
        <p:sp>
          <p:nvSpPr>
            <p:cNvPr id="12728" name="Oval 292"/>
            <p:cNvSpPr>
              <a:spLocks noChangeArrowheads="1"/>
            </p:cNvSpPr>
            <p:nvPr/>
          </p:nvSpPr>
          <p:spPr bwMode="auto">
            <a:xfrm>
              <a:off x="3386" y="1595"/>
              <a:ext cx="15" cy="16"/>
            </a:xfrm>
            <a:prstGeom prst="ellipse">
              <a:avLst/>
            </a:prstGeom>
            <a:solidFill>
              <a:srgbClr val="FFFFFF"/>
            </a:solidFill>
            <a:ln w="15875">
              <a:solidFill>
                <a:srgbClr val="FFFFFF"/>
              </a:solidFill>
              <a:round/>
              <a:headEnd/>
              <a:tailEnd/>
            </a:ln>
          </p:spPr>
          <p:txBody>
            <a:bodyPr/>
            <a:lstStyle/>
            <a:p>
              <a:endParaRPr lang="ar-SA"/>
            </a:p>
          </p:txBody>
        </p:sp>
        <p:sp>
          <p:nvSpPr>
            <p:cNvPr id="12729" name="Oval 293"/>
            <p:cNvSpPr>
              <a:spLocks noChangeArrowheads="1"/>
            </p:cNvSpPr>
            <p:nvPr/>
          </p:nvSpPr>
          <p:spPr bwMode="auto">
            <a:xfrm>
              <a:off x="3320" y="1595"/>
              <a:ext cx="15" cy="16"/>
            </a:xfrm>
            <a:prstGeom prst="ellipse">
              <a:avLst/>
            </a:prstGeom>
            <a:solidFill>
              <a:srgbClr val="FFFFFF"/>
            </a:solidFill>
            <a:ln w="15875">
              <a:solidFill>
                <a:srgbClr val="FFFFFF"/>
              </a:solidFill>
              <a:round/>
              <a:headEnd/>
              <a:tailEnd/>
            </a:ln>
          </p:spPr>
          <p:txBody>
            <a:bodyPr/>
            <a:lstStyle/>
            <a:p>
              <a:endParaRPr lang="ar-SA"/>
            </a:p>
          </p:txBody>
        </p:sp>
        <p:sp>
          <p:nvSpPr>
            <p:cNvPr id="12730" name="Oval 294"/>
            <p:cNvSpPr>
              <a:spLocks noChangeArrowheads="1"/>
            </p:cNvSpPr>
            <p:nvPr/>
          </p:nvSpPr>
          <p:spPr bwMode="auto">
            <a:xfrm>
              <a:off x="3130" y="1595"/>
              <a:ext cx="16" cy="16"/>
            </a:xfrm>
            <a:prstGeom prst="ellipse">
              <a:avLst/>
            </a:prstGeom>
            <a:solidFill>
              <a:srgbClr val="FFFFFF"/>
            </a:solidFill>
            <a:ln w="15875">
              <a:solidFill>
                <a:srgbClr val="FFFFFF"/>
              </a:solidFill>
              <a:round/>
              <a:headEnd/>
              <a:tailEnd/>
            </a:ln>
          </p:spPr>
          <p:txBody>
            <a:bodyPr/>
            <a:lstStyle/>
            <a:p>
              <a:endParaRPr lang="ar-SA"/>
            </a:p>
          </p:txBody>
        </p:sp>
        <p:sp>
          <p:nvSpPr>
            <p:cNvPr id="12731" name="Oval 295"/>
            <p:cNvSpPr>
              <a:spLocks noChangeArrowheads="1"/>
            </p:cNvSpPr>
            <p:nvPr/>
          </p:nvSpPr>
          <p:spPr bwMode="auto">
            <a:xfrm>
              <a:off x="3258" y="1595"/>
              <a:ext cx="16" cy="16"/>
            </a:xfrm>
            <a:prstGeom prst="ellipse">
              <a:avLst/>
            </a:prstGeom>
            <a:solidFill>
              <a:srgbClr val="FFFFFF"/>
            </a:solidFill>
            <a:ln w="15875">
              <a:solidFill>
                <a:srgbClr val="FFFFFF"/>
              </a:solidFill>
              <a:round/>
              <a:headEnd/>
              <a:tailEnd/>
            </a:ln>
          </p:spPr>
          <p:txBody>
            <a:bodyPr/>
            <a:lstStyle/>
            <a:p>
              <a:endParaRPr lang="ar-SA"/>
            </a:p>
          </p:txBody>
        </p:sp>
        <p:sp>
          <p:nvSpPr>
            <p:cNvPr id="12732" name="Oval 296"/>
            <p:cNvSpPr>
              <a:spLocks noChangeArrowheads="1"/>
            </p:cNvSpPr>
            <p:nvPr/>
          </p:nvSpPr>
          <p:spPr bwMode="auto">
            <a:xfrm>
              <a:off x="3197" y="1595"/>
              <a:ext cx="15" cy="16"/>
            </a:xfrm>
            <a:prstGeom prst="ellipse">
              <a:avLst/>
            </a:prstGeom>
            <a:solidFill>
              <a:srgbClr val="FFFFFF"/>
            </a:solidFill>
            <a:ln w="15875">
              <a:solidFill>
                <a:srgbClr val="FFFFFF"/>
              </a:solidFill>
              <a:round/>
              <a:headEnd/>
              <a:tailEnd/>
            </a:ln>
          </p:spPr>
          <p:txBody>
            <a:bodyPr/>
            <a:lstStyle/>
            <a:p>
              <a:endParaRPr lang="ar-SA"/>
            </a:p>
          </p:txBody>
        </p:sp>
        <p:sp>
          <p:nvSpPr>
            <p:cNvPr id="12733" name="Oval 297"/>
            <p:cNvSpPr>
              <a:spLocks noChangeArrowheads="1"/>
            </p:cNvSpPr>
            <p:nvPr/>
          </p:nvSpPr>
          <p:spPr bwMode="auto">
            <a:xfrm>
              <a:off x="3228" y="1595"/>
              <a:ext cx="15" cy="16"/>
            </a:xfrm>
            <a:prstGeom prst="ellipse">
              <a:avLst/>
            </a:prstGeom>
            <a:solidFill>
              <a:srgbClr val="FFFFFF"/>
            </a:solidFill>
            <a:ln w="15875">
              <a:solidFill>
                <a:srgbClr val="FFFFFF"/>
              </a:solidFill>
              <a:round/>
              <a:headEnd/>
              <a:tailEnd/>
            </a:ln>
          </p:spPr>
          <p:txBody>
            <a:bodyPr/>
            <a:lstStyle/>
            <a:p>
              <a:endParaRPr lang="ar-SA"/>
            </a:p>
          </p:txBody>
        </p:sp>
        <p:sp>
          <p:nvSpPr>
            <p:cNvPr id="12734" name="Oval 298"/>
            <p:cNvSpPr>
              <a:spLocks noChangeArrowheads="1"/>
            </p:cNvSpPr>
            <p:nvPr/>
          </p:nvSpPr>
          <p:spPr bwMode="auto">
            <a:xfrm>
              <a:off x="3166" y="1595"/>
              <a:ext cx="15" cy="16"/>
            </a:xfrm>
            <a:prstGeom prst="ellipse">
              <a:avLst/>
            </a:prstGeom>
            <a:solidFill>
              <a:srgbClr val="FFFFFF"/>
            </a:solidFill>
            <a:ln w="15875">
              <a:solidFill>
                <a:srgbClr val="FFFFFF"/>
              </a:solidFill>
              <a:round/>
              <a:headEnd/>
              <a:tailEnd/>
            </a:ln>
          </p:spPr>
          <p:txBody>
            <a:bodyPr/>
            <a:lstStyle/>
            <a:p>
              <a:endParaRPr lang="ar-SA"/>
            </a:p>
          </p:txBody>
        </p:sp>
        <p:sp>
          <p:nvSpPr>
            <p:cNvPr id="12735" name="Oval 299"/>
            <p:cNvSpPr>
              <a:spLocks noChangeArrowheads="1"/>
            </p:cNvSpPr>
            <p:nvPr/>
          </p:nvSpPr>
          <p:spPr bwMode="auto">
            <a:xfrm>
              <a:off x="3923" y="1595"/>
              <a:ext cx="15" cy="16"/>
            </a:xfrm>
            <a:prstGeom prst="ellipse">
              <a:avLst/>
            </a:prstGeom>
            <a:solidFill>
              <a:srgbClr val="FFFFFF"/>
            </a:solidFill>
            <a:ln w="15875">
              <a:solidFill>
                <a:srgbClr val="FFFFFF"/>
              </a:solidFill>
              <a:round/>
              <a:headEnd/>
              <a:tailEnd/>
            </a:ln>
          </p:spPr>
          <p:txBody>
            <a:bodyPr/>
            <a:lstStyle/>
            <a:p>
              <a:endParaRPr lang="ar-SA"/>
            </a:p>
          </p:txBody>
        </p:sp>
        <p:sp>
          <p:nvSpPr>
            <p:cNvPr id="12736" name="Oval 300"/>
            <p:cNvSpPr>
              <a:spLocks noChangeArrowheads="1"/>
            </p:cNvSpPr>
            <p:nvPr/>
          </p:nvSpPr>
          <p:spPr bwMode="auto">
            <a:xfrm>
              <a:off x="4051" y="1595"/>
              <a:ext cx="15" cy="16"/>
            </a:xfrm>
            <a:prstGeom prst="ellipse">
              <a:avLst/>
            </a:prstGeom>
            <a:solidFill>
              <a:srgbClr val="FFFFFF"/>
            </a:solidFill>
            <a:ln w="15875">
              <a:solidFill>
                <a:srgbClr val="FFFFFF"/>
              </a:solidFill>
              <a:round/>
              <a:headEnd/>
              <a:tailEnd/>
            </a:ln>
          </p:spPr>
          <p:txBody>
            <a:bodyPr/>
            <a:lstStyle/>
            <a:p>
              <a:endParaRPr lang="ar-SA"/>
            </a:p>
          </p:txBody>
        </p:sp>
        <p:sp>
          <p:nvSpPr>
            <p:cNvPr id="12737" name="Oval 301"/>
            <p:cNvSpPr>
              <a:spLocks noChangeArrowheads="1"/>
            </p:cNvSpPr>
            <p:nvPr/>
          </p:nvSpPr>
          <p:spPr bwMode="auto">
            <a:xfrm>
              <a:off x="3984" y="1595"/>
              <a:ext cx="16" cy="16"/>
            </a:xfrm>
            <a:prstGeom prst="ellipse">
              <a:avLst/>
            </a:prstGeom>
            <a:solidFill>
              <a:srgbClr val="FFFFFF"/>
            </a:solidFill>
            <a:ln w="15875">
              <a:solidFill>
                <a:srgbClr val="FFFFFF"/>
              </a:solidFill>
              <a:round/>
              <a:headEnd/>
              <a:tailEnd/>
            </a:ln>
          </p:spPr>
          <p:txBody>
            <a:bodyPr/>
            <a:lstStyle/>
            <a:p>
              <a:endParaRPr lang="ar-SA"/>
            </a:p>
          </p:txBody>
        </p:sp>
        <p:sp>
          <p:nvSpPr>
            <p:cNvPr id="12738" name="Oval 302"/>
            <p:cNvSpPr>
              <a:spLocks noChangeArrowheads="1"/>
            </p:cNvSpPr>
            <p:nvPr/>
          </p:nvSpPr>
          <p:spPr bwMode="auto">
            <a:xfrm>
              <a:off x="4020" y="1595"/>
              <a:ext cx="15" cy="16"/>
            </a:xfrm>
            <a:prstGeom prst="ellipse">
              <a:avLst/>
            </a:prstGeom>
            <a:solidFill>
              <a:srgbClr val="FFFFFF"/>
            </a:solidFill>
            <a:ln w="15875">
              <a:solidFill>
                <a:srgbClr val="FFFFFF"/>
              </a:solidFill>
              <a:round/>
              <a:headEnd/>
              <a:tailEnd/>
            </a:ln>
          </p:spPr>
          <p:txBody>
            <a:bodyPr/>
            <a:lstStyle/>
            <a:p>
              <a:endParaRPr lang="ar-SA"/>
            </a:p>
          </p:txBody>
        </p:sp>
        <p:sp>
          <p:nvSpPr>
            <p:cNvPr id="12739" name="Oval 303"/>
            <p:cNvSpPr>
              <a:spLocks noChangeArrowheads="1"/>
            </p:cNvSpPr>
            <p:nvPr/>
          </p:nvSpPr>
          <p:spPr bwMode="auto">
            <a:xfrm>
              <a:off x="3954" y="1595"/>
              <a:ext cx="15" cy="16"/>
            </a:xfrm>
            <a:prstGeom prst="ellipse">
              <a:avLst/>
            </a:prstGeom>
            <a:solidFill>
              <a:srgbClr val="FFFFFF"/>
            </a:solidFill>
            <a:ln w="15875">
              <a:solidFill>
                <a:srgbClr val="FFFFFF"/>
              </a:solidFill>
              <a:round/>
              <a:headEnd/>
              <a:tailEnd/>
            </a:ln>
          </p:spPr>
          <p:txBody>
            <a:bodyPr/>
            <a:lstStyle/>
            <a:p>
              <a:endParaRPr lang="ar-SA"/>
            </a:p>
          </p:txBody>
        </p:sp>
        <p:sp>
          <p:nvSpPr>
            <p:cNvPr id="12740" name="Oval 304"/>
            <p:cNvSpPr>
              <a:spLocks noChangeArrowheads="1"/>
            </p:cNvSpPr>
            <p:nvPr/>
          </p:nvSpPr>
          <p:spPr bwMode="auto">
            <a:xfrm>
              <a:off x="4082" y="1595"/>
              <a:ext cx="15" cy="16"/>
            </a:xfrm>
            <a:prstGeom prst="ellipse">
              <a:avLst/>
            </a:prstGeom>
            <a:solidFill>
              <a:srgbClr val="FFFFFF"/>
            </a:solidFill>
            <a:ln w="15875">
              <a:solidFill>
                <a:srgbClr val="FFFFFF"/>
              </a:solidFill>
              <a:round/>
              <a:headEnd/>
              <a:tailEnd/>
            </a:ln>
          </p:spPr>
          <p:txBody>
            <a:bodyPr/>
            <a:lstStyle/>
            <a:p>
              <a:endParaRPr lang="ar-SA"/>
            </a:p>
          </p:txBody>
        </p:sp>
        <p:sp>
          <p:nvSpPr>
            <p:cNvPr id="12741" name="Oval 305"/>
            <p:cNvSpPr>
              <a:spLocks noChangeArrowheads="1"/>
            </p:cNvSpPr>
            <p:nvPr/>
          </p:nvSpPr>
          <p:spPr bwMode="auto">
            <a:xfrm>
              <a:off x="4209" y="1595"/>
              <a:ext cx="16" cy="16"/>
            </a:xfrm>
            <a:prstGeom prst="ellipse">
              <a:avLst/>
            </a:prstGeom>
            <a:solidFill>
              <a:srgbClr val="FFFFFF"/>
            </a:solidFill>
            <a:ln w="15875">
              <a:solidFill>
                <a:srgbClr val="FFFFFF"/>
              </a:solidFill>
              <a:round/>
              <a:headEnd/>
              <a:tailEnd/>
            </a:ln>
          </p:spPr>
          <p:txBody>
            <a:bodyPr/>
            <a:lstStyle/>
            <a:p>
              <a:endParaRPr lang="ar-SA"/>
            </a:p>
          </p:txBody>
        </p:sp>
        <p:sp>
          <p:nvSpPr>
            <p:cNvPr id="12742" name="Oval 306"/>
            <p:cNvSpPr>
              <a:spLocks noChangeArrowheads="1"/>
            </p:cNvSpPr>
            <p:nvPr/>
          </p:nvSpPr>
          <p:spPr bwMode="auto">
            <a:xfrm>
              <a:off x="4143" y="1595"/>
              <a:ext cx="15" cy="16"/>
            </a:xfrm>
            <a:prstGeom prst="ellipse">
              <a:avLst/>
            </a:prstGeom>
            <a:solidFill>
              <a:srgbClr val="FFFFFF"/>
            </a:solidFill>
            <a:ln w="15875">
              <a:solidFill>
                <a:srgbClr val="FFFFFF"/>
              </a:solidFill>
              <a:round/>
              <a:headEnd/>
              <a:tailEnd/>
            </a:ln>
          </p:spPr>
          <p:txBody>
            <a:bodyPr/>
            <a:lstStyle/>
            <a:p>
              <a:endParaRPr lang="ar-SA"/>
            </a:p>
          </p:txBody>
        </p:sp>
        <p:sp>
          <p:nvSpPr>
            <p:cNvPr id="12743" name="Oval 307"/>
            <p:cNvSpPr>
              <a:spLocks noChangeArrowheads="1"/>
            </p:cNvSpPr>
            <p:nvPr/>
          </p:nvSpPr>
          <p:spPr bwMode="auto">
            <a:xfrm>
              <a:off x="4179" y="1595"/>
              <a:ext cx="15" cy="16"/>
            </a:xfrm>
            <a:prstGeom prst="ellipse">
              <a:avLst/>
            </a:prstGeom>
            <a:solidFill>
              <a:srgbClr val="FFFFFF"/>
            </a:solidFill>
            <a:ln w="15875">
              <a:solidFill>
                <a:srgbClr val="FFFFFF"/>
              </a:solidFill>
              <a:round/>
              <a:headEnd/>
              <a:tailEnd/>
            </a:ln>
          </p:spPr>
          <p:txBody>
            <a:bodyPr/>
            <a:lstStyle/>
            <a:p>
              <a:endParaRPr lang="ar-SA"/>
            </a:p>
          </p:txBody>
        </p:sp>
        <p:sp>
          <p:nvSpPr>
            <p:cNvPr id="12744" name="Oval 308"/>
            <p:cNvSpPr>
              <a:spLocks noChangeArrowheads="1"/>
            </p:cNvSpPr>
            <p:nvPr/>
          </p:nvSpPr>
          <p:spPr bwMode="auto">
            <a:xfrm>
              <a:off x="4112" y="1595"/>
              <a:ext cx="16" cy="16"/>
            </a:xfrm>
            <a:prstGeom prst="ellipse">
              <a:avLst/>
            </a:prstGeom>
            <a:solidFill>
              <a:srgbClr val="FFFFFF"/>
            </a:solidFill>
            <a:ln w="15875">
              <a:solidFill>
                <a:srgbClr val="FFFFFF"/>
              </a:solidFill>
              <a:round/>
              <a:headEnd/>
              <a:tailEnd/>
            </a:ln>
          </p:spPr>
          <p:txBody>
            <a:bodyPr/>
            <a:lstStyle/>
            <a:p>
              <a:endParaRPr lang="ar-SA"/>
            </a:p>
          </p:txBody>
        </p:sp>
        <p:sp>
          <p:nvSpPr>
            <p:cNvPr id="12745" name="Oval 309"/>
            <p:cNvSpPr>
              <a:spLocks noChangeArrowheads="1"/>
            </p:cNvSpPr>
            <p:nvPr/>
          </p:nvSpPr>
          <p:spPr bwMode="auto">
            <a:xfrm>
              <a:off x="3447" y="1595"/>
              <a:ext cx="16" cy="16"/>
            </a:xfrm>
            <a:prstGeom prst="ellipse">
              <a:avLst/>
            </a:prstGeom>
            <a:solidFill>
              <a:srgbClr val="FFFFFF"/>
            </a:solidFill>
            <a:ln w="15875">
              <a:solidFill>
                <a:srgbClr val="FFFFFF"/>
              </a:solidFill>
              <a:round/>
              <a:headEnd/>
              <a:tailEnd/>
            </a:ln>
          </p:spPr>
          <p:txBody>
            <a:bodyPr/>
            <a:lstStyle/>
            <a:p>
              <a:endParaRPr lang="ar-SA"/>
            </a:p>
          </p:txBody>
        </p:sp>
        <p:sp>
          <p:nvSpPr>
            <p:cNvPr id="12746" name="Oval 310"/>
            <p:cNvSpPr>
              <a:spLocks noChangeArrowheads="1"/>
            </p:cNvSpPr>
            <p:nvPr/>
          </p:nvSpPr>
          <p:spPr bwMode="auto">
            <a:xfrm>
              <a:off x="3575" y="1595"/>
              <a:ext cx="16" cy="16"/>
            </a:xfrm>
            <a:prstGeom prst="ellipse">
              <a:avLst/>
            </a:prstGeom>
            <a:solidFill>
              <a:srgbClr val="FFFFFF"/>
            </a:solidFill>
            <a:ln w="15875">
              <a:solidFill>
                <a:srgbClr val="FFFFFF"/>
              </a:solidFill>
              <a:round/>
              <a:headEnd/>
              <a:tailEnd/>
            </a:ln>
          </p:spPr>
          <p:txBody>
            <a:bodyPr/>
            <a:lstStyle/>
            <a:p>
              <a:endParaRPr lang="ar-SA"/>
            </a:p>
          </p:txBody>
        </p:sp>
        <p:sp>
          <p:nvSpPr>
            <p:cNvPr id="12747" name="Oval 311"/>
            <p:cNvSpPr>
              <a:spLocks noChangeArrowheads="1"/>
            </p:cNvSpPr>
            <p:nvPr/>
          </p:nvSpPr>
          <p:spPr bwMode="auto">
            <a:xfrm>
              <a:off x="3514" y="1595"/>
              <a:ext cx="15" cy="16"/>
            </a:xfrm>
            <a:prstGeom prst="ellipse">
              <a:avLst/>
            </a:prstGeom>
            <a:solidFill>
              <a:srgbClr val="FFFFFF"/>
            </a:solidFill>
            <a:ln w="15875">
              <a:solidFill>
                <a:srgbClr val="FFFFFF"/>
              </a:solidFill>
              <a:round/>
              <a:headEnd/>
              <a:tailEnd/>
            </a:ln>
          </p:spPr>
          <p:txBody>
            <a:bodyPr/>
            <a:lstStyle/>
            <a:p>
              <a:endParaRPr lang="ar-SA"/>
            </a:p>
          </p:txBody>
        </p:sp>
        <p:sp>
          <p:nvSpPr>
            <p:cNvPr id="12748" name="Oval 312"/>
            <p:cNvSpPr>
              <a:spLocks noChangeArrowheads="1"/>
            </p:cNvSpPr>
            <p:nvPr/>
          </p:nvSpPr>
          <p:spPr bwMode="auto">
            <a:xfrm>
              <a:off x="3545" y="1595"/>
              <a:ext cx="15" cy="16"/>
            </a:xfrm>
            <a:prstGeom prst="ellipse">
              <a:avLst/>
            </a:prstGeom>
            <a:solidFill>
              <a:srgbClr val="FFFFFF"/>
            </a:solidFill>
            <a:ln w="15875">
              <a:solidFill>
                <a:srgbClr val="FFFFFF"/>
              </a:solidFill>
              <a:round/>
              <a:headEnd/>
              <a:tailEnd/>
            </a:ln>
          </p:spPr>
          <p:txBody>
            <a:bodyPr/>
            <a:lstStyle/>
            <a:p>
              <a:endParaRPr lang="ar-SA"/>
            </a:p>
          </p:txBody>
        </p:sp>
        <p:sp>
          <p:nvSpPr>
            <p:cNvPr id="12749" name="Oval 313"/>
            <p:cNvSpPr>
              <a:spLocks noChangeArrowheads="1"/>
            </p:cNvSpPr>
            <p:nvPr/>
          </p:nvSpPr>
          <p:spPr bwMode="auto">
            <a:xfrm>
              <a:off x="3478" y="1595"/>
              <a:ext cx="15" cy="16"/>
            </a:xfrm>
            <a:prstGeom prst="ellipse">
              <a:avLst/>
            </a:prstGeom>
            <a:solidFill>
              <a:srgbClr val="FFFFFF"/>
            </a:solidFill>
            <a:ln w="15875">
              <a:solidFill>
                <a:srgbClr val="FFFFFF"/>
              </a:solidFill>
              <a:round/>
              <a:headEnd/>
              <a:tailEnd/>
            </a:ln>
          </p:spPr>
          <p:txBody>
            <a:bodyPr/>
            <a:lstStyle/>
            <a:p>
              <a:endParaRPr lang="ar-SA"/>
            </a:p>
          </p:txBody>
        </p:sp>
        <p:sp>
          <p:nvSpPr>
            <p:cNvPr id="12750" name="Oval 314"/>
            <p:cNvSpPr>
              <a:spLocks noChangeArrowheads="1"/>
            </p:cNvSpPr>
            <p:nvPr/>
          </p:nvSpPr>
          <p:spPr bwMode="auto">
            <a:xfrm>
              <a:off x="3105" y="1595"/>
              <a:ext cx="15" cy="16"/>
            </a:xfrm>
            <a:prstGeom prst="ellipse">
              <a:avLst/>
            </a:prstGeom>
            <a:solidFill>
              <a:srgbClr val="FFFFFF"/>
            </a:solidFill>
            <a:ln w="15875">
              <a:solidFill>
                <a:srgbClr val="FFFFFF"/>
              </a:solidFill>
              <a:round/>
              <a:headEnd/>
              <a:tailEnd/>
            </a:ln>
          </p:spPr>
          <p:txBody>
            <a:bodyPr/>
            <a:lstStyle/>
            <a:p>
              <a:endParaRPr lang="ar-SA"/>
            </a:p>
          </p:txBody>
        </p:sp>
        <p:sp>
          <p:nvSpPr>
            <p:cNvPr id="12751" name="Oval 315"/>
            <p:cNvSpPr>
              <a:spLocks noChangeArrowheads="1"/>
            </p:cNvSpPr>
            <p:nvPr/>
          </p:nvSpPr>
          <p:spPr bwMode="auto">
            <a:xfrm>
              <a:off x="3038" y="1595"/>
              <a:ext cx="16" cy="16"/>
            </a:xfrm>
            <a:prstGeom prst="ellipse">
              <a:avLst/>
            </a:prstGeom>
            <a:solidFill>
              <a:srgbClr val="FFFFFF"/>
            </a:solidFill>
            <a:ln w="15875">
              <a:solidFill>
                <a:srgbClr val="FFFFFF"/>
              </a:solidFill>
              <a:round/>
              <a:headEnd/>
              <a:tailEnd/>
            </a:ln>
          </p:spPr>
          <p:txBody>
            <a:bodyPr/>
            <a:lstStyle/>
            <a:p>
              <a:endParaRPr lang="ar-SA"/>
            </a:p>
          </p:txBody>
        </p:sp>
        <p:sp>
          <p:nvSpPr>
            <p:cNvPr id="12752" name="Oval 316"/>
            <p:cNvSpPr>
              <a:spLocks noChangeArrowheads="1"/>
            </p:cNvSpPr>
            <p:nvPr/>
          </p:nvSpPr>
          <p:spPr bwMode="auto">
            <a:xfrm>
              <a:off x="3069" y="1595"/>
              <a:ext cx="15" cy="16"/>
            </a:xfrm>
            <a:prstGeom prst="ellipse">
              <a:avLst/>
            </a:prstGeom>
            <a:solidFill>
              <a:srgbClr val="FFFFFF"/>
            </a:solidFill>
            <a:ln w="15875">
              <a:solidFill>
                <a:srgbClr val="FFFFFF"/>
              </a:solidFill>
              <a:round/>
              <a:headEnd/>
              <a:tailEnd/>
            </a:ln>
          </p:spPr>
          <p:txBody>
            <a:bodyPr/>
            <a:lstStyle/>
            <a:p>
              <a:endParaRPr lang="ar-SA"/>
            </a:p>
          </p:txBody>
        </p:sp>
        <p:sp>
          <p:nvSpPr>
            <p:cNvPr id="12753" name="Oval 317"/>
            <p:cNvSpPr>
              <a:spLocks noChangeArrowheads="1"/>
            </p:cNvSpPr>
            <p:nvPr/>
          </p:nvSpPr>
          <p:spPr bwMode="auto">
            <a:xfrm>
              <a:off x="3008" y="1595"/>
              <a:ext cx="15" cy="16"/>
            </a:xfrm>
            <a:prstGeom prst="ellipse">
              <a:avLst/>
            </a:prstGeom>
            <a:solidFill>
              <a:srgbClr val="FFFFFF"/>
            </a:solidFill>
            <a:ln w="15875">
              <a:solidFill>
                <a:srgbClr val="FFFFFF"/>
              </a:solidFill>
              <a:round/>
              <a:headEnd/>
              <a:tailEnd/>
            </a:ln>
          </p:spPr>
          <p:txBody>
            <a:bodyPr/>
            <a:lstStyle/>
            <a:p>
              <a:endParaRPr lang="ar-SA"/>
            </a:p>
          </p:txBody>
        </p:sp>
        <p:sp>
          <p:nvSpPr>
            <p:cNvPr id="12754" name="Oval 318"/>
            <p:cNvSpPr>
              <a:spLocks noChangeArrowheads="1"/>
            </p:cNvSpPr>
            <p:nvPr/>
          </p:nvSpPr>
          <p:spPr bwMode="auto">
            <a:xfrm>
              <a:off x="3846" y="1652"/>
              <a:ext cx="16" cy="15"/>
            </a:xfrm>
            <a:prstGeom prst="ellipse">
              <a:avLst/>
            </a:prstGeom>
            <a:solidFill>
              <a:srgbClr val="FFFFFF"/>
            </a:solidFill>
            <a:ln w="15875">
              <a:solidFill>
                <a:srgbClr val="FFFFFF"/>
              </a:solidFill>
              <a:round/>
              <a:headEnd/>
              <a:tailEnd/>
            </a:ln>
          </p:spPr>
          <p:txBody>
            <a:bodyPr/>
            <a:lstStyle/>
            <a:p>
              <a:endParaRPr lang="ar-SA"/>
            </a:p>
          </p:txBody>
        </p:sp>
        <p:sp>
          <p:nvSpPr>
            <p:cNvPr id="12755" name="Oval 319"/>
            <p:cNvSpPr>
              <a:spLocks noChangeArrowheads="1"/>
            </p:cNvSpPr>
            <p:nvPr/>
          </p:nvSpPr>
          <p:spPr bwMode="auto">
            <a:xfrm>
              <a:off x="3974" y="1652"/>
              <a:ext cx="15" cy="15"/>
            </a:xfrm>
            <a:prstGeom prst="ellipse">
              <a:avLst/>
            </a:prstGeom>
            <a:solidFill>
              <a:srgbClr val="FFFFFF"/>
            </a:solidFill>
            <a:ln w="15875">
              <a:solidFill>
                <a:srgbClr val="FFFFFF"/>
              </a:solidFill>
              <a:round/>
              <a:headEnd/>
              <a:tailEnd/>
            </a:ln>
          </p:spPr>
          <p:txBody>
            <a:bodyPr/>
            <a:lstStyle/>
            <a:p>
              <a:endParaRPr lang="ar-SA"/>
            </a:p>
          </p:txBody>
        </p:sp>
        <p:sp>
          <p:nvSpPr>
            <p:cNvPr id="12756" name="Oval 320"/>
            <p:cNvSpPr>
              <a:spLocks noChangeArrowheads="1"/>
            </p:cNvSpPr>
            <p:nvPr/>
          </p:nvSpPr>
          <p:spPr bwMode="auto">
            <a:xfrm>
              <a:off x="3908" y="1652"/>
              <a:ext cx="15" cy="15"/>
            </a:xfrm>
            <a:prstGeom prst="ellipse">
              <a:avLst/>
            </a:prstGeom>
            <a:solidFill>
              <a:srgbClr val="FFFFFF"/>
            </a:solidFill>
            <a:ln w="15875">
              <a:solidFill>
                <a:srgbClr val="FFFFFF"/>
              </a:solidFill>
              <a:round/>
              <a:headEnd/>
              <a:tailEnd/>
            </a:ln>
          </p:spPr>
          <p:txBody>
            <a:bodyPr/>
            <a:lstStyle/>
            <a:p>
              <a:endParaRPr lang="ar-SA"/>
            </a:p>
          </p:txBody>
        </p:sp>
        <p:sp>
          <p:nvSpPr>
            <p:cNvPr id="12757" name="Oval 321"/>
            <p:cNvSpPr>
              <a:spLocks noChangeArrowheads="1"/>
            </p:cNvSpPr>
            <p:nvPr/>
          </p:nvSpPr>
          <p:spPr bwMode="auto">
            <a:xfrm>
              <a:off x="3943" y="1652"/>
              <a:ext cx="16" cy="15"/>
            </a:xfrm>
            <a:prstGeom prst="ellipse">
              <a:avLst/>
            </a:prstGeom>
            <a:solidFill>
              <a:srgbClr val="FFFFFF"/>
            </a:solidFill>
            <a:ln w="15875">
              <a:solidFill>
                <a:srgbClr val="FFFFFF"/>
              </a:solidFill>
              <a:round/>
              <a:headEnd/>
              <a:tailEnd/>
            </a:ln>
          </p:spPr>
          <p:txBody>
            <a:bodyPr/>
            <a:lstStyle/>
            <a:p>
              <a:endParaRPr lang="ar-SA"/>
            </a:p>
          </p:txBody>
        </p:sp>
        <p:sp>
          <p:nvSpPr>
            <p:cNvPr id="12758" name="Oval 322"/>
            <p:cNvSpPr>
              <a:spLocks noChangeArrowheads="1"/>
            </p:cNvSpPr>
            <p:nvPr/>
          </p:nvSpPr>
          <p:spPr bwMode="auto">
            <a:xfrm>
              <a:off x="3877" y="1652"/>
              <a:ext cx="15" cy="15"/>
            </a:xfrm>
            <a:prstGeom prst="ellipse">
              <a:avLst/>
            </a:prstGeom>
            <a:solidFill>
              <a:srgbClr val="FFFFFF"/>
            </a:solidFill>
            <a:ln w="15875">
              <a:solidFill>
                <a:srgbClr val="FFFFFF"/>
              </a:solidFill>
              <a:round/>
              <a:headEnd/>
              <a:tailEnd/>
            </a:ln>
          </p:spPr>
          <p:txBody>
            <a:bodyPr/>
            <a:lstStyle/>
            <a:p>
              <a:endParaRPr lang="ar-SA"/>
            </a:p>
          </p:txBody>
        </p:sp>
        <p:sp>
          <p:nvSpPr>
            <p:cNvPr id="12759" name="Oval 323"/>
            <p:cNvSpPr>
              <a:spLocks noChangeArrowheads="1"/>
            </p:cNvSpPr>
            <p:nvPr/>
          </p:nvSpPr>
          <p:spPr bwMode="auto">
            <a:xfrm>
              <a:off x="3688" y="1652"/>
              <a:ext cx="15" cy="15"/>
            </a:xfrm>
            <a:prstGeom prst="ellipse">
              <a:avLst/>
            </a:prstGeom>
            <a:solidFill>
              <a:srgbClr val="FFFFFF"/>
            </a:solidFill>
            <a:ln w="15875">
              <a:solidFill>
                <a:srgbClr val="FFFFFF"/>
              </a:solidFill>
              <a:round/>
              <a:headEnd/>
              <a:tailEnd/>
            </a:ln>
          </p:spPr>
          <p:txBody>
            <a:bodyPr/>
            <a:lstStyle/>
            <a:p>
              <a:endParaRPr lang="ar-SA"/>
            </a:p>
          </p:txBody>
        </p:sp>
        <p:sp>
          <p:nvSpPr>
            <p:cNvPr id="12760" name="Oval 324"/>
            <p:cNvSpPr>
              <a:spLocks noChangeArrowheads="1"/>
            </p:cNvSpPr>
            <p:nvPr/>
          </p:nvSpPr>
          <p:spPr bwMode="auto">
            <a:xfrm>
              <a:off x="3816" y="1652"/>
              <a:ext cx="15" cy="15"/>
            </a:xfrm>
            <a:prstGeom prst="ellipse">
              <a:avLst/>
            </a:prstGeom>
            <a:solidFill>
              <a:srgbClr val="FFFFFF"/>
            </a:solidFill>
            <a:ln w="15875">
              <a:solidFill>
                <a:srgbClr val="FFFFFF"/>
              </a:solidFill>
              <a:round/>
              <a:headEnd/>
              <a:tailEnd/>
            </a:ln>
          </p:spPr>
          <p:txBody>
            <a:bodyPr/>
            <a:lstStyle/>
            <a:p>
              <a:endParaRPr lang="ar-SA"/>
            </a:p>
          </p:txBody>
        </p:sp>
        <p:sp>
          <p:nvSpPr>
            <p:cNvPr id="12761" name="Oval 325"/>
            <p:cNvSpPr>
              <a:spLocks noChangeArrowheads="1"/>
            </p:cNvSpPr>
            <p:nvPr/>
          </p:nvSpPr>
          <p:spPr bwMode="auto">
            <a:xfrm>
              <a:off x="3749" y="1652"/>
              <a:ext cx="15" cy="15"/>
            </a:xfrm>
            <a:prstGeom prst="ellipse">
              <a:avLst/>
            </a:prstGeom>
            <a:solidFill>
              <a:srgbClr val="FFFFFF"/>
            </a:solidFill>
            <a:ln w="15875">
              <a:solidFill>
                <a:srgbClr val="FFFFFF"/>
              </a:solidFill>
              <a:round/>
              <a:headEnd/>
              <a:tailEnd/>
            </a:ln>
          </p:spPr>
          <p:txBody>
            <a:bodyPr/>
            <a:lstStyle/>
            <a:p>
              <a:endParaRPr lang="ar-SA"/>
            </a:p>
          </p:txBody>
        </p:sp>
        <p:sp>
          <p:nvSpPr>
            <p:cNvPr id="12762" name="Oval 326"/>
            <p:cNvSpPr>
              <a:spLocks noChangeArrowheads="1"/>
            </p:cNvSpPr>
            <p:nvPr/>
          </p:nvSpPr>
          <p:spPr bwMode="auto">
            <a:xfrm>
              <a:off x="3785" y="1652"/>
              <a:ext cx="15" cy="15"/>
            </a:xfrm>
            <a:prstGeom prst="ellipse">
              <a:avLst/>
            </a:prstGeom>
            <a:solidFill>
              <a:srgbClr val="FFFFFF"/>
            </a:solidFill>
            <a:ln w="15875">
              <a:solidFill>
                <a:srgbClr val="FFFFFF"/>
              </a:solidFill>
              <a:round/>
              <a:headEnd/>
              <a:tailEnd/>
            </a:ln>
          </p:spPr>
          <p:txBody>
            <a:bodyPr/>
            <a:lstStyle/>
            <a:p>
              <a:endParaRPr lang="ar-SA"/>
            </a:p>
          </p:txBody>
        </p:sp>
        <p:sp>
          <p:nvSpPr>
            <p:cNvPr id="12763" name="Oval 327"/>
            <p:cNvSpPr>
              <a:spLocks noChangeArrowheads="1"/>
            </p:cNvSpPr>
            <p:nvPr/>
          </p:nvSpPr>
          <p:spPr bwMode="auto">
            <a:xfrm>
              <a:off x="3718" y="1652"/>
              <a:ext cx="16" cy="15"/>
            </a:xfrm>
            <a:prstGeom prst="ellipse">
              <a:avLst/>
            </a:prstGeom>
            <a:solidFill>
              <a:srgbClr val="FFFFFF"/>
            </a:solidFill>
            <a:ln w="15875">
              <a:solidFill>
                <a:srgbClr val="FFFFFF"/>
              </a:solidFill>
              <a:round/>
              <a:headEnd/>
              <a:tailEnd/>
            </a:ln>
          </p:spPr>
          <p:txBody>
            <a:bodyPr/>
            <a:lstStyle/>
            <a:p>
              <a:endParaRPr lang="ar-SA"/>
            </a:p>
          </p:txBody>
        </p:sp>
        <p:sp>
          <p:nvSpPr>
            <p:cNvPr id="12764" name="Oval 328"/>
            <p:cNvSpPr>
              <a:spLocks noChangeArrowheads="1"/>
            </p:cNvSpPr>
            <p:nvPr/>
          </p:nvSpPr>
          <p:spPr bwMode="auto">
            <a:xfrm>
              <a:off x="3371" y="1652"/>
              <a:ext cx="15" cy="15"/>
            </a:xfrm>
            <a:prstGeom prst="ellipse">
              <a:avLst/>
            </a:prstGeom>
            <a:solidFill>
              <a:srgbClr val="FFFFFF"/>
            </a:solidFill>
            <a:ln w="15875">
              <a:solidFill>
                <a:srgbClr val="FFFFFF"/>
              </a:solidFill>
              <a:round/>
              <a:headEnd/>
              <a:tailEnd/>
            </a:ln>
          </p:spPr>
          <p:txBody>
            <a:bodyPr/>
            <a:lstStyle/>
            <a:p>
              <a:endParaRPr lang="ar-SA"/>
            </a:p>
          </p:txBody>
        </p:sp>
        <p:sp>
          <p:nvSpPr>
            <p:cNvPr id="12765" name="Oval 329"/>
            <p:cNvSpPr>
              <a:spLocks noChangeArrowheads="1"/>
            </p:cNvSpPr>
            <p:nvPr/>
          </p:nvSpPr>
          <p:spPr bwMode="auto">
            <a:xfrm>
              <a:off x="3499" y="1652"/>
              <a:ext cx="15" cy="15"/>
            </a:xfrm>
            <a:prstGeom prst="ellipse">
              <a:avLst/>
            </a:prstGeom>
            <a:solidFill>
              <a:srgbClr val="FFFFFF"/>
            </a:solidFill>
            <a:ln w="15875">
              <a:solidFill>
                <a:srgbClr val="FFFFFF"/>
              </a:solidFill>
              <a:round/>
              <a:headEnd/>
              <a:tailEnd/>
            </a:ln>
          </p:spPr>
          <p:txBody>
            <a:bodyPr/>
            <a:lstStyle/>
            <a:p>
              <a:endParaRPr lang="ar-SA"/>
            </a:p>
          </p:txBody>
        </p:sp>
        <p:sp>
          <p:nvSpPr>
            <p:cNvPr id="12766" name="Oval 330"/>
            <p:cNvSpPr>
              <a:spLocks noChangeArrowheads="1"/>
            </p:cNvSpPr>
            <p:nvPr/>
          </p:nvSpPr>
          <p:spPr bwMode="auto">
            <a:xfrm>
              <a:off x="3437" y="1652"/>
              <a:ext cx="16" cy="15"/>
            </a:xfrm>
            <a:prstGeom prst="ellipse">
              <a:avLst/>
            </a:prstGeom>
            <a:solidFill>
              <a:srgbClr val="FFFFFF"/>
            </a:solidFill>
            <a:ln w="15875">
              <a:solidFill>
                <a:srgbClr val="FFFFFF"/>
              </a:solidFill>
              <a:round/>
              <a:headEnd/>
              <a:tailEnd/>
            </a:ln>
          </p:spPr>
          <p:txBody>
            <a:bodyPr/>
            <a:lstStyle/>
            <a:p>
              <a:endParaRPr lang="ar-SA"/>
            </a:p>
          </p:txBody>
        </p:sp>
        <p:sp>
          <p:nvSpPr>
            <p:cNvPr id="12767" name="Oval 331"/>
            <p:cNvSpPr>
              <a:spLocks noChangeArrowheads="1"/>
            </p:cNvSpPr>
            <p:nvPr/>
          </p:nvSpPr>
          <p:spPr bwMode="auto">
            <a:xfrm>
              <a:off x="3468" y="1652"/>
              <a:ext cx="15" cy="15"/>
            </a:xfrm>
            <a:prstGeom prst="ellipse">
              <a:avLst/>
            </a:prstGeom>
            <a:solidFill>
              <a:srgbClr val="FFFFFF"/>
            </a:solidFill>
            <a:ln w="15875">
              <a:solidFill>
                <a:srgbClr val="FFFFFF"/>
              </a:solidFill>
              <a:round/>
              <a:headEnd/>
              <a:tailEnd/>
            </a:ln>
          </p:spPr>
          <p:txBody>
            <a:bodyPr/>
            <a:lstStyle/>
            <a:p>
              <a:endParaRPr lang="ar-SA"/>
            </a:p>
          </p:txBody>
        </p:sp>
        <p:sp>
          <p:nvSpPr>
            <p:cNvPr id="12768" name="Oval 332"/>
            <p:cNvSpPr>
              <a:spLocks noChangeArrowheads="1"/>
            </p:cNvSpPr>
            <p:nvPr/>
          </p:nvSpPr>
          <p:spPr bwMode="auto">
            <a:xfrm>
              <a:off x="3401" y="1652"/>
              <a:ext cx="16" cy="15"/>
            </a:xfrm>
            <a:prstGeom prst="ellipse">
              <a:avLst/>
            </a:prstGeom>
            <a:solidFill>
              <a:srgbClr val="FFFFFF"/>
            </a:solidFill>
            <a:ln w="15875">
              <a:solidFill>
                <a:srgbClr val="FFFFFF"/>
              </a:solidFill>
              <a:round/>
              <a:headEnd/>
              <a:tailEnd/>
            </a:ln>
          </p:spPr>
          <p:txBody>
            <a:bodyPr/>
            <a:lstStyle/>
            <a:p>
              <a:endParaRPr lang="ar-SA"/>
            </a:p>
          </p:txBody>
        </p:sp>
        <p:sp>
          <p:nvSpPr>
            <p:cNvPr id="12769" name="Oval 333"/>
            <p:cNvSpPr>
              <a:spLocks noChangeArrowheads="1"/>
            </p:cNvSpPr>
            <p:nvPr/>
          </p:nvSpPr>
          <p:spPr bwMode="auto">
            <a:xfrm>
              <a:off x="3212" y="1652"/>
              <a:ext cx="16" cy="15"/>
            </a:xfrm>
            <a:prstGeom prst="ellipse">
              <a:avLst/>
            </a:prstGeom>
            <a:solidFill>
              <a:srgbClr val="FFFFFF"/>
            </a:solidFill>
            <a:ln w="15875">
              <a:solidFill>
                <a:srgbClr val="FFFFFF"/>
              </a:solidFill>
              <a:round/>
              <a:headEnd/>
              <a:tailEnd/>
            </a:ln>
          </p:spPr>
          <p:txBody>
            <a:bodyPr/>
            <a:lstStyle/>
            <a:p>
              <a:endParaRPr lang="ar-SA"/>
            </a:p>
          </p:txBody>
        </p:sp>
        <p:sp>
          <p:nvSpPr>
            <p:cNvPr id="12770" name="Oval 334"/>
            <p:cNvSpPr>
              <a:spLocks noChangeArrowheads="1"/>
            </p:cNvSpPr>
            <p:nvPr/>
          </p:nvSpPr>
          <p:spPr bwMode="auto">
            <a:xfrm>
              <a:off x="3340" y="1652"/>
              <a:ext cx="15" cy="15"/>
            </a:xfrm>
            <a:prstGeom prst="ellipse">
              <a:avLst/>
            </a:prstGeom>
            <a:solidFill>
              <a:srgbClr val="FFFFFF"/>
            </a:solidFill>
            <a:ln w="15875">
              <a:solidFill>
                <a:srgbClr val="FFFFFF"/>
              </a:solidFill>
              <a:round/>
              <a:headEnd/>
              <a:tailEnd/>
            </a:ln>
          </p:spPr>
          <p:txBody>
            <a:bodyPr/>
            <a:lstStyle/>
            <a:p>
              <a:endParaRPr lang="ar-SA"/>
            </a:p>
          </p:txBody>
        </p:sp>
        <p:sp>
          <p:nvSpPr>
            <p:cNvPr id="12771" name="Oval 335"/>
            <p:cNvSpPr>
              <a:spLocks noChangeArrowheads="1"/>
            </p:cNvSpPr>
            <p:nvPr/>
          </p:nvSpPr>
          <p:spPr bwMode="auto">
            <a:xfrm>
              <a:off x="3279" y="1652"/>
              <a:ext cx="15" cy="15"/>
            </a:xfrm>
            <a:prstGeom prst="ellipse">
              <a:avLst/>
            </a:prstGeom>
            <a:solidFill>
              <a:srgbClr val="FFFFFF"/>
            </a:solidFill>
            <a:ln w="15875">
              <a:solidFill>
                <a:srgbClr val="FFFFFF"/>
              </a:solidFill>
              <a:round/>
              <a:headEnd/>
              <a:tailEnd/>
            </a:ln>
          </p:spPr>
          <p:txBody>
            <a:bodyPr/>
            <a:lstStyle/>
            <a:p>
              <a:endParaRPr lang="ar-SA"/>
            </a:p>
          </p:txBody>
        </p:sp>
        <p:sp>
          <p:nvSpPr>
            <p:cNvPr id="12772" name="Oval 336"/>
            <p:cNvSpPr>
              <a:spLocks noChangeArrowheads="1"/>
            </p:cNvSpPr>
            <p:nvPr/>
          </p:nvSpPr>
          <p:spPr bwMode="auto">
            <a:xfrm>
              <a:off x="3309" y="1652"/>
              <a:ext cx="16" cy="15"/>
            </a:xfrm>
            <a:prstGeom prst="ellipse">
              <a:avLst/>
            </a:prstGeom>
            <a:solidFill>
              <a:srgbClr val="FFFFFF"/>
            </a:solidFill>
            <a:ln w="15875">
              <a:solidFill>
                <a:srgbClr val="FFFFFF"/>
              </a:solidFill>
              <a:round/>
              <a:headEnd/>
              <a:tailEnd/>
            </a:ln>
          </p:spPr>
          <p:txBody>
            <a:bodyPr/>
            <a:lstStyle/>
            <a:p>
              <a:endParaRPr lang="ar-SA"/>
            </a:p>
          </p:txBody>
        </p:sp>
        <p:sp>
          <p:nvSpPr>
            <p:cNvPr id="12773" name="Oval 337"/>
            <p:cNvSpPr>
              <a:spLocks noChangeArrowheads="1"/>
            </p:cNvSpPr>
            <p:nvPr/>
          </p:nvSpPr>
          <p:spPr bwMode="auto">
            <a:xfrm>
              <a:off x="3243" y="1652"/>
              <a:ext cx="15" cy="15"/>
            </a:xfrm>
            <a:prstGeom prst="ellipse">
              <a:avLst/>
            </a:prstGeom>
            <a:solidFill>
              <a:srgbClr val="FFFFFF"/>
            </a:solidFill>
            <a:ln w="15875">
              <a:solidFill>
                <a:srgbClr val="FFFFFF"/>
              </a:solidFill>
              <a:round/>
              <a:headEnd/>
              <a:tailEnd/>
            </a:ln>
          </p:spPr>
          <p:txBody>
            <a:bodyPr/>
            <a:lstStyle/>
            <a:p>
              <a:endParaRPr lang="ar-SA"/>
            </a:p>
          </p:txBody>
        </p:sp>
        <p:sp>
          <p:nvSpPr>
            <p:cNvPr id="12774" name="Oval 338"/>
            <p:cNvSpPr>
              <a:spLocks noChangeArrowheads="1"/>
            </p:cNvSpPr>
            <p:nvPr/>
          </p:nvSpPr>
          <p:spPr bwMode="auto">
            <a:xfrm>
              <a:off x="4005" y="1652"/>
              <a:ext cx="15" cy="15"/>
            </a:xfrm>
            <a:prstGeom prst="ellipse">
              <a:avLst/>
            </a:prstGeom>
            <a:solidFill>
              <a:srgbClr val="FFFFFF"/>
            </a:solidFill>
            <a:ln w="15875">
              <a:solidFill>
                <a:srgbClr val="FFFFFF"/>
              </a:solidFill>
              <a:round/>
              <a:headEnd/>
              <a:tailEnd/>
            </a:ln>
          </p:spPr>
          <p:txBody>
            <a:bodyPr/>
            <a:lstStyle/>
            <a:p>
              <a:endParaRPr lang="ar-SA"/>
            </a:p>
          </p:txBody>
        </p:sp>
        <p:sp>
          <p:nvSpPr>
            <p:cNvPr id="12775" name="Oval 339"/>
            <p:cNvSpPr>
              <a:spLocks noChangeArrowheads="1"/>
            </p:cNvSpPr>
            <p:nvPr/>
          </p:nvSpPr>
          <p:spPr bwMode="auto">
            <a:xfrm>
              <a:off x="4133" y="1652"/>
              <a:ext cx="15" cy="15"/>
            </a:xfrm>
            <a:prstGeom prst="ellipse">
              <a:avLst/>
            </a:prstGeom>
            <a:solidFill>
              <a:srgbClr val="FFFFFF"/>
            </a:solidFill>
            <a:ln w="15875">
              <a:solidFill>
                <a:srgbClr val="FFFFFF"/>
              </a:solidFill>
              <a:round/>
              <a:headEnd/>
              <a:tailEnd/>
            </a:ln>
          </p:spPr>
          <p:txBody>
            <a:bodyPr/>
            <a:lstStyle/>
            <a:p>
              <a:endParaRPr lang="ar-SA"/>
            </a:p>
          </p:txBody>
        </p:sp>
        <p:sp>
          <p:nvSpPr>
            <p:cNvPr id="12776" name="Oval 340"/>
            <p:cNvSpPr>
              <a:spLocks noChangeArrowheads="1"/>
            </p:cNvSpPr>
            <p:nvPr/>
          </p:nvSpPr>
          <p:spPr bwMode="auto">
            <a:xfrm>
              <a:off x="4066" y="1652"/>
              <a:ext cx="16" cy="15"/>
            </a:xfrm>
            <a:prstGeom prst="ellipse">
              <a:avLst/>
            </a:prstGeom>
            <a:solidFill>
              <a:srgbClr val="FFFFFF"/>
            </a:solidFill>
            <a:ln w="15875">
              <a:solidFill>
                <a:srgbClr val="FFFFFF"/>
              </a:solidFill>
              <a:round/>
              <a:headEnd/>
              <a:tailEnd/>
            </a:ln>
          </p:spPr>
          <p:txBody>
            <a:bodyPr/>
            <a:lstStyle/>
            <a:p>
              <a:endParaRPr lang="ar-SA"/>
            </a:p>
          </p:txBody>
        </p:sp>
        <p:sp>
          <p:nvSpPr>
            <p:cNvPr id="12777" name="Oval 341"/>
            <p:cNvSpPr>
              <a:spLocks noChangeArrowheads="1"/>
            </p:cNvSpPr>
            <p:nvPr/>
          </p:nvSpPr>
          <p:spPr bwMode="auto">
            <a:xfrm>
              <a:off x="4102" y="1652"/>
              <a:ext cx="15" cy="15"/>
            </a:xfrm>
            <a:prstGeom prst="ellipse">
              <a:avLst/>
            </a:prstGeom>
            <a:solidFill>
              <a:srgbClr val="FFFFFF"/>
            </a:solidFill>
            <a:ln w="15875">
              <a:solidFill>
                <a:srgbClr val="FFFFFF"/>
              </a:solidFill>
              <a:round/>
              <a:headEnd/>
              <a:tailEnd/>
            </a:ln>
          </p:spPr>
          <p:txBody>
            <a:bodyPr/>
            <a:lstStyle/>
            <a:p>
              <a:endParaRPr lang="ar-SA"/>
            </a:p>
          </p:txBody>
        </p:sp>
        <p:sp>
          <p:nvSpPr>
            <p:cNvPr id="12778" name="Oval 342"/>
            <p:cNvSpPr>
              <a:spLocks noChangeArrowheads="1"/>
            </p:cNvSpPr>
            <p:nvPr/>
          </p:nvSpPr>
          <p:spPr bwMode="auto">
            <a:xfrm>
              <a:off x="4035" y="1652"/>
              <a:ext cx="16" cy="15"/>
            </a:xfrm>
            <a:prstGeom prst="ellipse">
              <a:avLst/>
            </a:prstGeom>
            <a:solidFill>
              <a:srgbClr val="FFFFFF"/>
            </a:solidFill>
            <a:ln w="15875">
              <a:solidFill>
                <a:srgbClr val="FFFFFF"/>
              </a:solidFill>
              <a:round/>
              <a:headEnd/>
              <a:tailEnd/>
            </a:ln>
          </p:spPr>
          <p:txBody>
            <a:bodyPr/>
            <a:lstStyle/>
            <a:p>
              <a:endParaRPr lang="ar-SA"/>
            </a:p>
          </p:txBody>
        </p:sp>
        <p:sp>
          <p:nvSpPr>
            <p:cNvPr id="12779" name="Oval 343"/>
            <p:cNvSpPr>
              <a:spLocks noChangeArrowheads="1"/>
            </p:cNvSpPr>
            <p:nvPr/>
          </p:nvSpPr>
          <p:spPr bwMode="auto">
            <a:xfrm>
              <a:off x="4163" y="1652"/>
              <a:ext cx="16" cy="15"/>
            </a:xfrm>
            <a:prstGeom prst="ellipse">
              <a:avLst/>
            </a:prstGeom>
            <a:solidFill>
              <a:srgbClr val="FFFFFF"/>
            </a:solidFill>
            <a:ln w="15875">
              <a:solidFill>
                <a:srgbClr val="FFFFFF"/>
              </a:solidFill>
              <a:round/>
              <a:headEnd/>
              <a:tailEnd/>
            </a:ln>
          </p:spPr>
          <p:txBody>
            <a:bodyPr/>
            <a:lstStyle/>
            <a:p>
              <a:endParaRPr lang="ar-SA"/>
            </a:p>
          </p:txBody>
        </p:sp>
        <p:sp>
          <p:nvSpPr>
            <p:cNvPr id="12780" name="Oval 344"/>
            <p:cNvSpPr>
              <a:spLocks noChangeArrowheads="1"/>
            </p:cNvSpPr>
            <p:nvPr/>
          </p:nvSpPr>
          <p:spPr bwMode="auto">
            <a:xfrm>
              <a:off x="4225" y="1652"/>
              <a:ext cx="15" cy="15"/>
            </a:xfrm>
            <a:prstGeom prst="ellipse">
              <a:avLst/>
            </a:prstGeom>
            <a:solidFill>
              <a:srgbClr val="FFFFFF"/>
            </a:solidFill>
            <a:ln w="15875">
              <a:solidFill>
                <a:srgbClr val="FFFFFF"/>
              </a:solidFill>
              <a:round/>
              <a:headEnd/>
              <a:tailEnd/>
            </a:ln>
          </p:spPr>
          <p:txBody>
            <a:bodyPr/>
            <a:lstStyle/>
            <a:p>
              <a:endParaRPr lang="ar-SA"/>
            </a:p>
          </p:txBody>
        </p:sp>
        <p:sp>
          <p:nvSpPr>
            <p:cNvPr id="12781" name="Oval 345"/>
            <p:cNvSpPr>
              <a:spLocks noChangeArrowheads="1"/>
            </p:cNvSpPr>
            <p:nvPr/>
          </p:nvSpPr>
          <p:spPr bwMode="auto">
            <a:xfrm>
              <a:off x="4255" y="1652"/>
              <a:ext cx="16" cy="15"/>
            </a:xfrm>
            <a:prstGeom prst="ellipse">
              <a:avLst/>
            </a:prstGeom>
            <a:solidFill>
              <a:srgbClr val="FFFFFF"/>
            </a:solidFill>
            <a:ln w="15875">
              <a:solidFill>
                <a:srgbClr val="FFFFFF"/>
              </a:solidFill>
              <a:round/>
              <a:headEnd/>
              <a:tailEnd/>
            </a:ln>
          </p:spPr>
          <p:txBody>
            <a:bodyPr/>
            <a:lstStyle/>
            <a:p>
              <a:endParaRPr lang="ar-SA"/>
            </a:p>
          </p:txBody>
        </p:sp>
        <p:sp>
          <p:nvSpPr>
            <p:cNvPr id="12782" name="Oval 346"/>
            <p:cNvSpPr>
              <a:spLocks noChangeArrowheads="1"/>
            </p:cNvSpPr>
            <p:nvPr/>
          </p:nvSpPr>
          <p:spPr bwMode="auto">
            <a:xfrm>
              <a:off x="4194" y="1652"/>
              <a:ext cx="15" cy="15"/>
            </a:xfrm>
            <a:prstGeom prst="ellipse">
              <a:avLst/>
            </a:prstGeom>
            <a:solidFill>
              <a:srgbClr val="FFFFFF"/>
            </a:solidFill>
            <a:ln w="15875">
              <a:solidFill>
                <a:srgbClr val="FFFFFF"/>
              </a:solidFill>
              <a:round/>
              <a:headEnd/>
              <a:tailEnd/>
            </a:ln>
          </p:spPr>
          <p:txBody>
            <a:bodyPr/>
            <a:lstStyle/>
            <a:p>
              <a:endParaRPr lang="ar-SA"/>
            </a:p>
          </p:txBody>
        </p:sp>
        <p:sp>
          <p:nvSpPr>
            <p:cNvPr id="12783" name="Oval 347"/>
            <p:cNvSpPr>
              <a:spLocks noChangeArrowheads="1"/>
            </p:cNvSpPr>
            <p:nvPr/>
          </p:nvSpPr>
          <p:spPr bwMode="auto">
            <a:xfrm>
              <a:off x="3529" y="1652"/>
              <a:ext cx="16" cy="15"/>
            </a:xfrm>
            <a:prstGeom prst="ellipse">
              <a:avLst/>
            </a:prstGeom>
            <a:solidFill>
              <a:srgbClr val="FFFFFF"/>
            </a:solidFill>
            <a:ln w="15875">
              <a:solidFill>
                <a:srgbClr val="FFFFFF"/>
              </a:solidFill>
              <a:round/>
              <a:headEnd/>
              <a:tailEnd/>
            </a:ln>
          </p:spPr>
          <p:txBody>
            <a:bodyPr/>
            <a:lstStyle/>
            <a:p>
              <a:endParaRPr lang="ar-SA"/>
            </a:p>
          </p:txBody>
        </p:sp>
        <p:sp>
          <p:nvSpPr>
            <p:cNvPr id="12784" name="Oval 348"/>
            <p:cNvSpPr>
              <a:spLocks noChangeArrowheads="1"/>
            </p:cNvSpPr>
            <p:nvPr/>
          </p:nvSpPr>
          <p:spPr bwMode="auto">
            <a:xfrm>
              <a:off x="3657" y="1652"/>
              <a:ext cx="15" cy="15"/>
            </a:xfrm>
            <a:prstGeom prst="ellipse">
              <a:avLst/>
            </a:prstGeom>
            <a:solidFill>
              <a:srgbClr val="FFFFFF"/>
            </a:solidFill>
            <a:ln w="15875">
              <a:solidFill>
                <a:srgbClr val="FFFFFF"/>
              </a:solidFill>
              <a:round/>
              <a:headEnd/>
              <a:tailEnd/>
            </a:ln>
          </p:spPr>
          <p:txBody>
            <a:bodyPr/>
            <a:lstStyle/>
            <a:p>
              <a:endParaRPr lang="ar-SA"/>
            </a:p>
          </p:txBody>
        </p:sp>
        <p:sp>
          <p:nvSpPr>
            <p:cNvPr id="12785" name="Oval 349"/>
            <p:cNvSpPr>
              <a:spLocks noChangeArrowheads="1"/>
            </p:cNvSpPr>
            <p:nvPr/>
          </p:nvSpPr>
          <p:spPr bwMode="auto">
            <a:xfrm>
              <a:off x="3596" y="1652"/>
              <a:ext cx="15" cy="15"/>
            </a:xfrm>
            <a:prstGeom prst="ellipse">
              <a:avLst/>
            </a:prstGeom>
            <a:solidFill>
              <a:srgbClr val="FFFFFF"/>
            </a:solidFill>
            <a:ln w="15875">
              <a:solidFill>
                <a:srgbClr val="FFFFFF"/>
              </a:solidFill>
              <a:round/>
              <a:headEnd/>
              <a:tailEnd/>
            </a:ln>
          </p:spPr>
          <p:txBody>
            <a:bodyPr/>
            <a:lstStyle/>
            <a:p>
              <a:endParaRPr lang="ar-SA"/>
            </a:p>
          </p:txBody>
        </p:sp>
        <p:sp>
          <p:nvSpPr>
            <p:cNvPr id="12786" name="Oval 350"/>
            <p:cNvSpPr>
              <a:spLocks noChangeArrowheads="1"/>
            </p:cNvSpPr>
            <p:nvPr/>
          </p:nvSpPr>
          <p:spPr bwMode="auto">
            <a:xfrm>
              <a:off x="3626" y="1652"/>
              <a:ext cx="16" cy="15"/>
            </a:xfrm>
            <a:prstGeom prst="ellipse">
              <a:avLst/>
            </a:prstGeom>
            <a:solidFill>
              <a:srgbClr val="FFFFFF"/>
            </a:solidFill>
            <a:ln w="15875">
              <a:solidFill>
                <a:srgbClr val="FFFFFF"/>
              </a:solidFill>
              <a:round/>
              <a:headEnd/>
              <a:tailEnd/>
            </a:ln>
          </p:spPr>
          <p:txBody>
            <a:bodyPr/>
            <a:lstStyle/>
            <a:p>
              <a:endParaRPr lang="ar-SA"/>
            </a:p>
          </p:txBody>
        </p:sp>
        <p:sp>
          <p:nvSpPr>
            <p:cNvPr id="12787" name="Oval 351"/>
            <p:cNvSpPr>
              <a:spLocks noChangeArrowheads="1"/>
            </p:cNvSpPr>
            <p:nvPr/>
          </p:nvSpPr>
          <p:spPr bwMode="auto">
            <a:xfrm>
              <a:off x="3560" y="1652"/>
              <a:ext cx="15" cy="15"/>
            </a:xfrm>
            <a:prstGeom prst="ellipse">
              <a:avLst/>
            </a:prstGeom>
            <a:solidFill>
              <a:srgbClr val="FFFFFF"/>
            </a:solidFill>
            <a:ln w="15875">
              <a:solidFill>
                <a:srgbClr val="FFFFFF"/>
              </a:solidFill>
              <a:round/>
              <a:headEnd/>
              <a:tailEnd/>
            </a:ln>
          </p:spPr>
          <p:txBody>
            <a:bodyPr/>
            <a:lstStyle/>
            <a:p>
              <a:endParaRPr lang="ar-SA"/>
            </a:p>
          </p:txBody>
        </p:sp>
        <p:sp>
          <p:nvSpPr>
            <p:cNvPr id="12788" name="Oval 352"/>
            <p:cNvSpPr>
              <a:spLocks noChangeArrowheads="1"/>
            </p:cNvSpPr>
            <p:nvPr/>
          </p:nvSpPr>
          <p:spPr bwMode="auto">
            <a:xfrm>
              <a:off x="3181" y="1652"/>
              <a:ext cx="16" cy="15"/>
            </a:xfrm>
            <a:prstGeom prst="ellipse">
              <a:avLst/>
            </a:prstGeom>
            <a:solidFill>
              <a:srgbClr val="FFFFFF"/>
            </a:solidFill>
            <a:ln w="15875">
              <a:solidFill>
                <a:srgbClr val="FFFFFF"/>
              </a:solidFill>
              <a:round/>
              <a:headEnd/>
              <a:tailEnd/>
            </a:ln>
          </p:spPr>
          <p:txBody>
            <a:bodyPr/>
            <a:lstStyle/>
            <a:p>
              <a:endParaRPr lang="ar-SA"/>
            </a:p>
          </p:txBody>
        </p:sp>
        <p:sp>
          <p:nvSpPr>
            <p:cNvPr id="12789" name="Oval 353"/>
            <p:cNvSpPr>
              <a:spLocks noChangeArrowheads="1"/>
            </p:cNvSpPr>
            <p:nvPr/>
          </p:nvSpPr>
          <p:spPr bwMode="auto">
            <a:xfrm>
              <a:off x="3120" y="1652"/>
              <a:ext cx="15" cy="15"/>
            </a:xfrm>
            <a:prstGeom prst="ellipse">
              <a:avLst/>
            </a:prstGeom>
            <a:solidFill>
              <a:srgbClr val="FFFFFF"/>
            </a:solidFill>
            <a:ln w="15875">
              <a:solidFill>
                <a:srgbClr val="FFFFFF"/>
              </a:solidFill>
              <a:round/>
              <a:headEnd/>
              <a:tailEnd/>
            </a:ln>
          </p:spPr>
          <p:txBody>
            <a:bodyPr/>
            <a:lstStyle/>
            <a:p>
              <a:endParaRPr lang="ar-SA"/>
            </a:p>
          </p:txBody>
        </p:sp>
        <p:sp>
          <p:nvSpPr>
            <p:cNvPr id="12790" name="Oval 354"/>
            <p:cNvSpPr>
              <a:spLocks noChangeArrowheads="1"/>
            </p:cNvSpPr>
            <p:nvPr/>
          </p:nvSpPr>
          <p:spPr bwMode="auto">
            <a:xfrm>
              <a:off x="3151" y="1652"/>
              <a:ext cx="15" cy="15"/>
            </a:xfrm>
            <a:prstGeom prst="ellipse">
              <a:avLst/>
            </a:prstGeom>
            <a:solidFill>
              <a:srgbClr val="FFFFFF"/>
            </a:solidFill>
            <a:ln w="15875">
              <a:solidFill>
                <a:srgbClr val="FFFFFF"/>
              </a:solidFill>
              <a:round/>
              <a:headEnd/>
              <a:tailEnd/>
            </a:ln>
          </p:spPr>
          <p:txBody>
            <a:bodyPr/>
            <a:lstStyle/>
            <a:p>
              <a:endParaRPr lang="ar-SA"/>
            </a:p>
          </p:txBody>
        </p:sp>
        <p:sp>
          <p:nvSpPr>
            <p:cNvPr id="12791" name="Oval 355"/>
            <p:cNvSpPr>
              <a:spLocks noChangeArrowheads="1"/>
            </p:cNvSpPr>
            <p:nvPr/>
          </p:nvSpPr>
          <p:spPr bwMode="auto">
            <a:xfrm>
              <a:off x="3089" y="1652"/>
              <a:ext cx="16" cy="15"/>
            </a:xfrm>
            <a:prstGeom prst="ellipse">
              <a:avLst/>
            </a:prstGeom>
            <a:solidFill>
              <a:srgbClr val="FFFFFF"/>
            </a:solidFill>
            <a:ln w="15875">
              <a:solidFill>
                <a:srgbClr val="FFFFFF"/>
              </a:solidFill>
              <a:round/>
              <a:headEnd/>
              <a:tailEnd/>
            </a:ln>
          </p:spPr>
          <p:txBody>
            <a:bodyPr/>
            <a:lstStyle/>
            <a:p>
              <a:endParaRPr lang="ar-SA"/>
            </a:p>
          </p:txBody>
        </p:sp>
        <p:sp>
          <p:nvSpPr>
            <p:cNvPr id="12792" name="Oval 356"/>
            <p:cNvSpPr>
              <a:spLocks noChangeArrowheads="1"/>
            </p:cNvSpPr>
            <p:nvPr/>
          </p:nvSpPr>
          <p:spPr bwMode="auto">
            <a:xfrm>
              <a:off x="3862" y="1667"/>
              <a:ext cx="15" cy="15"/>
            </a:xfrm>
            <a:prstGeom prst="ellipse">
              <a:avLst/>
            </a:prstGeom>
            <a:solidFill>
              <a:srgbClr val="FFFFFF"/>
            </a:solidFill>
            <a:ln w="15875">
              <a:solidFill>
                <a:srgbClr val="FFFFFF"/>
              </a:solidFill>
              <a:round/>
              <a:headEnd/>
              <a:tailEnd/>
            </a:ln>
          </p:spPr>
          <p:txBody>
            <a:bodyPr/>
            <a:lstStyle/>
            <a:p>
              <a:endParaRPr lang="ar-SA"/>
            </a:p>
          </p:txBody>
        </p:sp>
        <p:sp>
          <p:nvSpPr>
            <p:cNvPr id="12793" name="Oval 357"/>
            <p:cNvSpPr>
              <a:spLocks noChangeArrowheads="1"/>
            </p:cNvSpPr>
            <p:nvPr/>
          </p:nvSpPr>
          <p:spPr bwMode="auto">
            <a:xfrm>
              <a:off x="3989" y="1667"/>
              <a:ext cx="16" cy="15"/>
            </a:xfrm>
            <a:prstGeom prst="ellipse">
              <a:avLst/>
            </a:prstGeom>
            <a:solidFill>
              <a:srgbClr val="FFFFFF"/>
            </a:solidFill>
            <a:ln w="15875">
              <a:solidFill>
                <a:srgbClr val="FFFFFF"/>
              </a:solidFill>
              <a:round/>
              <a:headEnd/>
              <a:tailEnd/>
            </a:ln>
          </p:spPr>
          <p:txBody>
            <a:bodyPr/>
            <a:lstStyle/>
            <a:p>
              <a:endParaRPr lang="ar-SA"/>
            </a:p>
          </p:txBody>
        </p:sp>
        <p:sp>
          <p:nvSpPr>
            <p:cNvPr id="12794" name="Oval 358"/>
            <p:cNvSpPr>
              <a:spLocks noChangeArrowheads="1"/>
            </p:cNvSpPr>
            <p:nvPr/>
          </p:nvSpPr>
          <p:spPr bwMode="auto">
            <a:xfrm>
              <a:off x="3928" y="1667"/>
              <a:ext cx="15" cy="15"/>
            </a:xfrm>
            <a:prstGeom prst="ellipse">
              <a:avLst/>
            </a:prstGeom>
            <a:solidFill>
              <a:srgbClr val="FFFFFF"/>
            </a:solidFill>
            <a:ln w="15875">
              <a:solidFill>
                <a:srgbClr val="FFFFFF"/>
              </a:solidFill>
              <a:round/>
              <a:headEnd/>
              <a:tailEnd/>
            </a:ln>
          </p:spPr>
          <p:txBody>
            <a:bodyPr/>
            <a:lstStyle/>
            <a:p>
              <a:endParaRPr lang="ar-SA"/>
            </a:p>
          </p:txBody>
        </p:sp>
        <p:sp>
          <p:nvSpPr>
            <p:cNvPr id="12795" name="Oval 359"/>
            <p:cNvSpPr>
              <a:spLocks noChangeArrowheads="1"/>
            </p:cNvSpPr>
            <p:nvPr/>
          </p:nvSpPr>
          <p:spPr bwMode="auto">
            <a:xfrm>
              <a:off x="3959" y="1667"/>
              <a:ext cx="15" cy="15"/>
            </a:xfrm>
            <a:prstGeom prst="ellipse">
              <a:avLst/>
            </a:prstGeom>
            <a:solidFill>
              <a:srgbClr val="FFFFFF"/>
            </a:solidFill>
            <a:ln w="15875">
              <a:solidFill>
                <a:srgbClr val="FFFFFF"/>
              </a:solidFill>
              <a:round/>
              <a:headEnd/>
              <a:tailEnd/>
            </a:ln>
          </p:spPr>
          <p:txBody>
            <a:bodyPr/>
            <a:lstStyle/>
            <a:p>
              <a:endParaRPr lang="ar-SA"/>
            </a:p>
          </p:txBody>
        </p:sp>
        <p:sp>
          <p:nvSpPr>
            <p:cNvPr id="12796" name="Oval 360"/>
            <p:cNvSpPr>
              <a:spLocks noChangeArrowheads="1"/>
            </p:cNvSpPr>
            <p:nvPr/>
          </p:nvSpPr>
          <p:spPr bwMode="auto">
            <a:xfrm>
              <a:off x="3892" y="1667"/>
              <a:ext cx="16" cy="15"/>
            </a:xfrm>
            <a:prstGeom prst="ellipse">
              <a:avLst/>
            </a:prstGeom>
            <a:solidFill>
              <a:srgbClr val="FFFFFF"/>
            </a:solidFill>
            <a:ln w="15875">
              <a:solidFill>
                <a:srgbClr val="FFFFFF"/>
              </a:solidFill>
              <a:round/>
              <a:headEnd/>
              <a:tailEnd/>
            </a:ln>
          </p:spPr>
          <p:txBody>
            <a:bodyPr/>
            <a:lstStyle/>
            <a:p>
              <a:endParaRPr lang="ar-SA"/>
            </a:p>
          </p:txBody>
        </p:sp>
        <p:sp>
          <p:nvSpPr>
            <p:cNvPr id="12797" name="Oval 361"/>
            <p:cNvSpPr>
              <a:spLocks noChangeArrowheads="1"/>
            </p:cNvSpPr>
            <p:nvPr/>
          </p:nvSpPr>
          <p:spPr bwMode="auto">
            <a:xfrm>
              <a:off x="3703" y="1667"/>
              <a:ext cx="15" cy="15"/>
            </a:xfrm>
            <a:prstGeom prst="ellipse">
              <a:avLst/>
            </a:prstGeom>
            <a:solidFill>
              <a:srgbClr val="FFFFFF"/>
            </a:solidFill>
            <a:ln w="15875">
              <a:solidFill>
                <a:srgbClr val="FFFFFF"/>
              </a:solidFill>
              <a:round/>
              <a:headEnd/>
              <a:tailEnd/>
            </a:ln>
          </p:spPr>
          <p:txBody>
            <a:bodyPr/>
            <a:lstStyle/>
            <a:p>
              <a:endParaRPr lang="ar-SA"/>
            </a:p>
          </p:txBody>
        </p:sp>
        <p:sp>
          <p:nvSpPr>
            <p:cNvPr id="12798" name="Oval 362"/>
            <p:cNvSpPr>
              <a:spLocks noChangeArrowheads="1"/>
            </p:cNvSpPr>
            <p:nvPr/>
          </p:nvSpPr>
          <p:spPr bwMode="auto">
            <a:xfrm>
              <a:off x="3831" y="1667"/>
              <a:ext cx="15" cy="15"/>
            </a:xfrm>
            <a:prstGeom prst="ellipse">
              <a:avLst/>
            </a:prstGeom>
            <a:solidFill>
              <a:srgbClr val="FFFFFF"/>
            </a:solidFill>
            <a:ln w="15875">
              <a:solidFill>
                <a:srgbClr val="FFFFFF"/>
              </a:solidFill>
              <a:round/>
              <a:headEnd/>
              <a:tailEnd/>
            </a:ln>
          </p:spPr>
          <p:txBody>
            <a:bodyPr/>
            <a:lstStyle/>
            <a:p>
              <a:endParaRPr lang="ar-SA"/>
            </a:p>
          </p:txBody>
        </p:sp>
        <p:sp>
          <p:nvSpPr>
            <p:cNvPr id="12799" name="Oval 363"/>
            <p:cNvSpPr>
              <a:spLocks noChangeArrowheads="1"/>
            </p:cNvSpPr>
            <p:nvPr/>
          </p:nvSpPr>
          <p:spPr bwMode="auto">
            <a:xfrm>
              <a:off x="3770" y="1667"/>
              <a:ext cx="15" cy="15"/>
            </a:xfrm>
            <a:prstGeom prst="ellipse">
              <a:avLst/>
            </a:prstGeom>
            <a:solidFill>
              <a:srgbClr val="FFFFFF"/>
            </a:solidFill>
            <a:ln w="15875">
              <a:solidFill>
                <a:srgbClr val="FFFFFF"/>
              </a:solidFill>
              <a:round/>
              <a:headEnd/>
              <a:tailEnd/>
            </a:ln>
          </p:spPr>
          <p:txBody>
            <a:bodyPr/>
            <a:lstStyle/>
            <a:p>
              <a:endParaRPr lang="ar-SA"/>
            </a:p>
          </p:txBody>
        </p:sp>
        <p:sp>
          <p:nvSpPr>
            <p:cNvPr id="12800" name="Oval 364"/>
            <p:cNvSpPr>
              <a:spLocks noChangeArrowheads="1"/>
            </p:cNvSpPr>
            <p:nvPr/>
          </p:nvSpPr>
          <p:spPr bwMode="auto">
            <a:xfrm>
              <a:off x="3800" y="1667"/>
              <a:ext cx="16" cy="15"/>
            </a:xfrm>
            <a:prstGeom prst="ellipse">
              <a:avLst/>
            </a:prstGeom>
            <a:solidFill>
              <a:srgbClr val="FFFFFF"/>
            </a:solidFill>
            <a:ln w="15875">
              <a:solidFill>
                <a:srgbClr val="FFFFFF"/>
              </a:solidFill>
              <a:round/>
              <a:headEnd/>
              <a:tailEnd/>
            </a:ln>
          </p:spPr>
          <p:txBody>
            <a:bodyPr/>
            <a:lstStyle/>
            <a:p>
              <a:endParaRPr lang="ar-SA"/>
            </a:p>
          </p:txBody>
        </p:sp>
        <p:sp>
          <p:nvSpPr>
            <p:cNvPr id="12801" name="Oval 365"/>
            <p:cNvSpPr>
              <a:spLocks noChangeArrowheads="1"/>
            </p:cNvSpPr>
            <p:nvPr/>
          </p:nvSpPr>
          <p:spPr bwMode="auto">
            <a:xfrm>
              <a:off x="3739" y="1667"/>
              <a:ext cx="15" cy="15"/>
            </a:xfrm>
            <a:prstGeom prst="ellipse">
              <a:avLst/>
            </a:prstGeom>
            <a:solidFill>
              <a:srgbClr val="FFFFFF"/>
            </a:solidFill>
            <a:ln w="15875">
              <a:solidFill>
                <a:srgbClr val="FFFFFF"/>
              </a:solidFill>
              <a:round/>
              <a:headEnd/>
              <a:tailEnd/>
            </a:ln>
          </p:spPr>
          <p:txBody>
            <a:bodyPr/>
            <a:lstStyle/>
            <a:p>
              <a:endParaRPr lang="ar-SA"/>
            </a:p>
          </p:txBody>
        </p:sp>
        <p:sp>
          <p:nvSpPr>
            <p:cNvPr id="12802" name="Oval 366"/>
            <p:cNvSpPr>
              <a:spLocks noChangeArrowheads="1"/>
            </p:cNvSpPr>
            <p:nvPr/>
          </p:nvSpPr>
          <p:spPr bwMode="auto">
            <a:xfrm>
              <a:off x="3386" y="1667"/>
              <a:ext cx="15" cy="15"/>
            </a:xfrm>
            <a:prstGeom prst="ellipse">
              <a:avLst/>
            </a:prstGeom>
            <a:solidFill>
              <a:srgbClr val="FFFFFF"/>
            </a:solidFill>
            <a:ln w="15875">
              <a:solidFill>
                <a:srgbClr val="FFFFFF"/>
              </a:solidFill>
              <a:round/>
              <a:headEnd/>
              <a:tailEnd/>
            </a:ln>
          </p:spPr>
          <p:txBody>
            <a:bodyPr/>
            <a:lstStyle/>
            <a:p>
              <a:endParaRPr lang="ar-SA"/>
            </a:p>
          </p:txBody>
        </p:sp>
        <p:sp>
          <p:nvSpPr>
            <p:cNvPr id="12803" name="Oval 367"/>
            <p:cNvSpPr>
              <a:spLocks noChangeArrowheads="1"/>
            </p:cNvSpPr>
            <p:nvPr/>
          </p:nvSpPr>
          <p:spPr bwMode="auto">
            <a:xfrm>
              <a:off x="3519" y="1667"/>
              <a:ext cx="15" cy="15"/>
            </a:xfrm>
            <a:prstGeom prst="ellipse">
              <a:avLst/>
            </a:prstGeom>
            <a:solidFill>
              <a:srgbClr val="FFFFFF"/>
            </a:solidFill>
            <a:ln w="15875">
              <a:solidFill>
                <a:srgbClr val="FFFFFF"/>
              </a:solidFill>
              <a:round/>
              <a:headEnd/>
              <a:tailEnd/>
            </a:ln>
          </p:spPr>
          <p:txBody>
            <a:bodyPr/>
            <a:lstStyle/>
            <a:p>
              <a:endParaRPr lang="ar-SA"/>
            </a:p>
          </p:txBody>
        </p:sp>
        <p:sp>
          <p:nvSpPr>
            <p:cNvPr id="12804" name="Oval 368"/>
            <p:cNvSpPr>
              <a:spLocks noChangeArrowheads="1"/>
            </p:cNvSpPr>
            <p:nvPr/>
          </p:nvSpPr>
          <p:spPr bwMode="auto">
            <a:xfrm>
              <a:off x="3453" y="1667"/>
              <a:ext cx="15" cy="15"/>
            </a:xfrm>
            <a:prstGeom prst="ellipse">
              <a:avLst/>
            </a:prstGeom>
            <a:solidFill>
              <a:srgbClr val="FFFFFF"/>
            </a:solidFill>
            <a:ln w="15875">
              <a:solidFill>
                <a:srgbClr val="FFFFFF"/>
              </a:solidFill>
              <a:round/>
              <a:headEnd/>
              <a:tailEnd/>
            </a:ln>
          </p:spPr>
          <p:txBody>
            <a:bodyPr/>
            <a:lstStyle/>
            <a:p>
              <a:endParaRPr lang="ar-SA"/>
            </a:p>
          </p:txBody>
        </p:sp>
        <p:sp>
          <p:nvSpPr>
            <p:cNvPr id="12805" name="Oval 369"/>
            <p:cNvSpPr>
              <a:spLocks noChangeArrowheads="1"/>
            </p:cNvSpPr>
            <p:nvPr/>
          </p:nvSpPr>
          <p:spPr bwMode="auto">
            <a:xfrm>
              <a:off x="3483" y="1667"/>
              <a:ext cx="16" cy="15"/>
            </a:xfrm>
            <a:prstGeom prst="ellipse">
              <a:avLst/>
            </a:prstGeom>
            <a:solidFill>
              <a:srgbClr val="FFFFFF"/>
            </a:solidFill>
            <a:ln w="15875">
              <a:solidFill>
                <a:srgbClr val="FFFFFF"/>
              </a:solidFill>
              <a:round/>
              <a:headEnd/>
              <a:tailEnd/>
            </a:ln>
          </p:spPr>
          <p:txBody>
            <a:bodyPr/>
            <a:lstStyle/>
            <a:p>
              <a:endParaRPr lang="ar-SA"/>
            </a:p>
          </p:txBody>
        </p:sp>
        <p:sp>
          <p:nvSpPr>
            <p:cNvPr id="12806" name="Oval 370"/>
            <p:cNvSpPr>
              <a:spLocks noChangeArrowheads="1"/>
            </p:cNvSpPr>
            <p:nvPr/>
          </p:nvSpPr>
          <p:spPr bwMode="auto">
            <a:xfrm>
              <a:off x="3422" y="1667"/>
              <a:ext cx="15" cy="15"/>
            </a:xfrm>
            <a:prstGeom prst="ellipse">
              <a:avLst/>
            </a:prstGeom>
            <a:solidFill>
              <a:srgbClr val="FFFFFF"/>
            </a:solidFill>
            <a:ln w="15875">
              <a:solidFill>
                <a:srgbClr val="FFFFFF"/>
              </a:solidFill>
              <a:round/>
              <a:headEnd/>
              <a:tailEnd/>
            </a:ln>
          </p:spPr>
          <p:txBody>
            <a:bodyPr/>
            <a:lstStyle/>
            <a:p>
              <a:endParaRPr lang="ar-SA"/>
            </a:p>
          </p:txBody>
        </p:sp>
        <p:sp>
          <p:nvSpPr>
            <p:cNvPr id="12807" name="Oval 371"/>
            <p:cNvSpPr>
              <a:spLocks noChangeArrowheads="1"/>
            </p:cNvSpPr>
            <p:nvPr/>
          </p:nvSpPr>
          <p:spPr bwMode="auto">
            <a:xfrm>
              <a:off x="3233" y="1667"/>
              <a:ext cx="15" cy="15"/>
            </a:xfrm>
            <a:prstGeom prst="ellipse">
              <a:avLst/>
            </a:prstGeom>
            <a:solidFill>
              <a:srgbClr val="FFFFFF"/>
            </a:solidFill>
            <a:ln w="15875">
              <a:solidFill>
                <a:srgbClr val="FFFFFF"/>
              </a:solidFill>
              <a:round/>
              <a:headEnd/>
              <a:tailEnd/>
            </a:ln>
          </p:spPr>
          <p:txBody>
            <a:bodyPr/>
            <a:lstStyle/>
            <a:p>
              <a:endParaRPr lang="ar-SA"/>
            </a:p>
          </p:txBody>
        </p:sp>
        <p:sp>
          <p:nvSpPr>
            <p:cNvPr id="12808" name="Oval 372"/>
            <p:cNvSpPr>
              <a:spLocks noChangeArrowheads="1"/>
            </p:cNvSpPr>
            <p:nvPr/>
          </p:nvSpPr>
          <p:spPr bwMode="auto">
            <a:xfrm>
              <a:off x="3360" y="1667"/>
              <a:ext cx="16" cy="15"/>
            </a:xfrm>
            <a:prstGeom prst="ellipse">
              <a:avLst/>
            </a:prstGeom>
            <a:solidFill>
              <a:srgbClr val="FFFFFF"/>
            </a:solidFill>
            <a:ln w="15875">
              <a:solidFill>
                <a:srgbClr val="FFFFFF"/>
              </a:solidFill>
              <a:round/>
              <a:headEnd/>
              <a:tailEnd/>
            </a:ln>
          </p:spPr>
          <p:txBody>
            <a:bodyPr/>
            <a:lstStyle/>
            <a:p>
              <a:endParaRPr lang="ar-SA"/>
            </a:p>
          </p:txBody>
        </p:sp>
        <p:sp>
          <p:nvSpPr>
            <p:cNvPr id="12809" name="Oval 373"/>
            <p:cNvSpPr>
              <a:spLocks noChangeArrowheads="1"/>
            </p:cNvSpPr>
            <p:nvPr/>
          </p:nvSpPr>
          <p:spPr bwMode="auto">
            <a:xfrm>
              <a:off x="3294" y="1667"/>
              <a:ext cx="15" cy="15"/>
            </a:xfrm>
            <a:prstGeom prst="ellipse">
              <a:avLst/>
            </a:prstGeom>
            <a:solidFill>
              <a:srgbClr val="FFFFFF"/>
            </a:solidFill>
            <a:ln w="15875">
              <a:solidFill>
                <a:srgbClr val="FFFFFF"/>
              </a:solidFill>
              <a:round/>
              <a:headEnd/>
              <a:tailEnd/>
            </a:ln>
          </p:spPr>
          <p:txBody>
            <a:bodyPr/>
            <a:lstStyle/>
            <a:p>
              <a:endParaRPr lang="ar-SA"/>
            </a:p>
          </p:txBody>
        </p:sp>
        <p:sp>
          <p:nvSpPr>
            <p:cNvPr id="12810" name="Oval 374"/>
            <p:cNvSpPr>
              <a:spLocks noChangeArrowheads="1"/>
            </p:cNvSpPr>
            <p:nvPr/>
          </p:nvSpPr>
          <p:spPr bwMode="auto">
            <a:xfrm>
              <a:off x="3325" y="1667"/>
              <a:ext cx="15" cy="15"/>
            </a:xfrm>
            <a:prstGeom prst="ellipse">
              <a:avLst/>
            </a:prstGeom>
            <a:solidFill>
              <a:srgbClr val="FFFFFF"/>
            </a:solidFill>
            <a:ln w="15875">
              <a:solidFill>
                <a:srgbClr val="FFFFFF"/>
              </a:solidFill>
              <a:round/>
              <a:headEnd/>
              <a:tailEnd/>
            </a:ln>
          </p:spPr>
          <p:txBody>
            <a:bodyPr/>
            <a:lstStyle/>
            <a:p>
              <a:endParaRPr lang="ar-SA"/>
            </a:p>
          </p:txBody>
        </p:sp>
        <p:sp>
          <p:nvSpPr>
            <p:cNvPr id="12811" name="Oval 375"/>
            <p:cNvSpPr>
              <a:spLocks noChangeArrowheads="1"/>
            </p:cNvSpPr>
            <p:nvPr/>
          </p:nvSpPr>
          <p:spPr bwMode="auto">
            <a:xfrm>
              <a:off x="3263" y="1667"/>
              <a:ext cx="16" cy="15"/>
            </a:xfrm>
            <a:prstGeom prst="ellipse">
              <a:avLst/>
            </a:prstGeom>
            <a:solidFill>
              <a:srgbClr val="FFFFFF"/>
            </a:solidFill>
            <a:ln w="15875">
              <a:solidFill>
                <a:srgbClr val="FFFFFF"/>
              </a:solidFill>
              <a:round/>
              <a:headEnd/>
              <a:tailEnd/>
            </a:ln>
          </p:spPr>
          <p:txBody>
            <a:bodyPr/>
            <a:lstStyle/>
            <a:p>
              <a:endParaRPr lang="ar-SA"/>
            </a:p>
          </p:txBody>
        </p:sp>
        <p:sp>
          <p:nvSpPr>
            <p:cNvPr id="12812" name="Oval 376"/>
            <p:cNvSpPr>
              <a:spLocks noChangeArrowheads="1"/>
            </p:cNvSpPr>
            <p:nvPr/>
          </p:nvSpPr>
          <p:spPr bwMode="auto">
            <a:xfrm>
              <a:off x="4020" y="1667"/>
              <a:ext cx="15" cy="15"/>
            </a:xfrm>
            <a:prstGeom prst="ellipse">
              <a:avLst/>
            </a:prstGeom>
            <a:solidFill>
              <a:srgbClr val="FFFFFF"/>
            </a:solidFill>
            <a:ln w="15875">
              <a:solidFill>
                <a:srgbClr val="FFFFFF"/>
              </a:solidFill>
              <a:round/>
              <a:headEnd/>
              <a:tailEnd/>
            </a:ln>
          </p:spPr>
          <p:txBody>
            <a:bodyPr/>
            <a:lstStyle/>
            <a:p>
              <a:endParaRPr lang="ar-SA"/>
            </a:p>
          </p:txBody>
        </p:sp>
        <p:sp>
          <p:nvSpPr>
            <p:cNvPr id="12813" name="Oval 377"/>
            <p:cNvSpPr>
              <a:spLocks noChangeArrowheads="1"/>
            </p:cNvSpPr>
            <p:nvPr/>
          </p:nvSpPr>
          <p:spPr bwMode="auto">
            <a:xfrm>
              <a:off x="4148" y="1667"/>
              <a:ext cx="15" cy="15"/>
            </a:xfrm>
            <a:prstGeom prst="ellipse">
              <a:avLst/>
            </a:prstGeom>
            <a:solidFill>
              <a:srgbClr val="FFFFFF"/>
            </a:solidFill>
            <a:ln w="15875">
              <a:solidFill>
                <a:srgbClr val="FFFFFF"/>
              </a:solidFill>
              <a:round/>
              <a:headEnd/>
              <a:tailEnd/>
            </a:ln>
          </p:spPr>
          <p:txBody>
            <a:bodyPr/>
            <a:lstStyle/>
            <a:p>
              <a:endParaRPr lang="ar-SA"/>
            </a:p>
          </p:txBody>
        </p:sp>
        <p:sp>
          <p:nvSpPr>
            <p:cNvPr id="12814" name="Oval 378"/>
            <p:cNvSpPr>
              <a:spLocks noChangeArrowheads="1"/>
            </p:cNvSpPr>
            <p:nvPr/>
          </p:nvSpPr>
          <p:spPr bwMode="auto">
            <a:xfrm>
              <a:off x="4087" y="1667"/>
              <a:ext cx="15" cy="15"/>
            </a:xfrm>
            <a:prstGeom prst="ellipse">
              <a:avLst/>
            </a:prstGeom>
            <a:solidFill>
              <a:srgbClr val="FFFFFF"/>
            </a:solidFill>
            <a:ln w="15875">
              <a:solidFill>
                <a:srgbClr val="FFFFFF"/>
              </a:solidFill>
              <a:round/>
              <a:headEnd/>
              <a:tailEnd/>
            </a:ln>
          </p:spPr>
          <p:txBody>
            <a:bodyPr/>
            <a:lstStyle/>
            <a:p>
              <a:endParaRPr lang="ar-SA"/>
            </a:p>
          </p:txBody>
        </p:sp>
        <p:sp>
          <p:nvSpPr>
            <p:cNvPr id="12815" name="Oval 379"/>
            <p:cNvSpPr>
              <a:spLocks noChangeArrowheads="1"/>
            </p:cNvSpPr>
            <p:nvPr/>
          </p:nvSpPr>
          <p:spPr bwMode="auto">
            <a:xfrm>
              <a:off x="4117" y="1667"/>
              <a:ext cx="16" cy="15"/>
            </a:xfrm>
            <a:prstGeom prst="ellipse">
              <a:avLst/>
            </a:prstGeom>
            <a:solidFill>
              <a:srgbClr val="FFFFFF"/>
            </a:solidFill>
            <a:ln w="15875">
              <a:solidFill>
                <a:srgbClr val="FFFFFF"/>
              </a:solidFill>
              <a:round/>
              <a:headEnd/>
              <a:tailEnd/>
            </a:ln>
          </p:spPr>
          <p:txBody>
            <a:bodyPr/>
            <a:lstStyle/>
            <a:p>
              <a:endParaRPr lang="ar-SA"/>
            </a:p>
          </p:txBody>
        </p:sp>
        <p:sp>
          <p:nvSpPr>
            <p:cNvPr id="12816" name="Oval 380"/>
            <p:cNvSpPr>
              <a:spLocks noChangeArrowheads="1"/>
            </p:cNvSpPr>
            <p:nvPr/>
          </p:nvSpPr>
          <p:spPr bwMode="auto">
            <a:xfrm>
              <a:off x="4051" y="1667"/>
              <a:ext cx="15" cy="15"/>
            </a:xfrm>
            <a:prstGeom prst="ellipse">
              <a:avLst/>
            </a:prstGeom>
            <a:solidFill>
              <a:srgbClr val="FFFFFF"/>
            </a:solidFill>
            <a:ln w="15875">
              <a:solidFill>
                <a:srgbClr val="FFFFFF"/>
              </a:solidFill>
              <a:round/>
              <a:headEnd/>
              <a:tailEnd/>
            </a:ln>
          </p:spPr>
          <p:txBody>
            <a:bodyPr/>
            <a:lstStyle/>
            <a:p>
              <a:endParaRPr lang="ar-SA"/>
            </a:p>
          </p:txBody>
        </p:sp>
        <p:sp>
          <p:nvSpPr>
            <p:cNvPr id="12817" name="Oval 381"/>
            <p:cNvSpPr>
              <a:spLocks noChangeArrowheads="1"/>
            </p:cNvSpPr>
            <p:nvPr/>
          </p:nvSpPr>
          <p:spPr bwMode="auto">
            <a:xfrm>
              <a:off x="4179" y="1667"/>
              <a:ext cx="15" cy="15"/>
            </a:xfrm>
            <a:prstGeom prst="ellipse">
              <a:avLst/>
            </a:prstGeom>
            <a:solidFill>
              <a:srgbClr val="FFFFFF"/>
            </a:solidFill>
            <a:ln w="15875">
              <a:solidFill>
                <a:srgbClr val="FFFFFF"/>
              </a:solidFill>
              <a:round/>
              <a:headEnd/>
              <a:tailEnd/>
            </a:ln>
          </p:spPr>
          <p:txBody>
            <a:bodyPr/>
            <a:lstStyle/>
            <a:p>
              <a:endParaRPr lang="ar-SA"/>
            </a:p>
          </p:txBody>
        </p:sp>
        <p:sp>
          <p:nvSpPr>
            <p:cNvPr id="12818" name="Oval 382"/>
            <p:cNvSpPr>
              <a:spLocks noChangeArrowheads="1"/>
            </p:cNvSpPr>
            <p:nvPr/>
          </p:nvSpPr>
          <p:spPr bwMode="auto">
            <a:xfrm>
              <a:off x="4245" y="1667"/>
              <a:ext cx="15" cy="15"/>
            </a:xfrm>
            <a:prstGeom prst="ellipse">
              <a:avLst/>
            </a:prstGeom>
            <a:solidFill>
              <a:srgbClr val="FFFFFF"/>
            </a:solidFill>
            <a:ln w="15875">
              <a:solidFill>
                <a:srgbClr val="FFFFFF"/>
              </a:solidFill>
              <a:round/>
              <a:headEnd/>
              <a:tailEnd/>
            </a:ln>
          </p:spPr>
          <p:txBody>
            <a:bodyPr/>
            <a:lstStyle/>
            <a:p>
              <a:endParaRPr lang="ar-SA"/>
            </a:p>
          </p:txBody>
        </p:sp>
        <p:sp>
          <p:nvSpPr>
            <p:cNvPr id="12819" name="Oval 383"/>
            <p:cNvSpPr>
              <a:spLocks noChangeArrowheads="1"/>
            </p:cNvSpPr>
            <p:nvPr/>
          </p:nvSpPr>
          <p:spPr bwMode="auto">
            <a:xfrm>
              <a:off x="4276" y="1667"/>
              <a:ext cx="15" cy="15"/>
            </a:xfrm>
            <a:prstGeom prst="ellipse">
              <a:avLst/>
            </a:prstGeom>
            <a:solidFill>
              <a:srgbClr val="FFFFFF"/>
            </a:solidFill>
            <a:ln w="15875">
              <a:solidFill>
                <a:srgbClr val="FFFFFF"/>
              </a:solidFill>
              <a:round/>
              <a:headEnd/>
              <a:tailEnd/>
            </a:ln>
          </p:spPr>
          <p:txBody>
            <a:bodyPr/>
            <a:lstStyle/>
            <a:p>
              <a:endParaRPr lang="ar-SA"/>
            </a:p>
          </p:txBody>
        </p:sp>
        <p:sp>
          <p:nvSpPr>
            <p:cNvPr id="12820" name="Oval 384"/>
            <p:cNvSpPr>
              <a:spLocks noChangeArrowheads="1"/>
            </p:cNvSpPr>
            <p:nvPr/>
          </p:nvSpPr>
          <p:spPr bwMode="auto">
            <a:xfrm>
              <a:off x="4209" y="1667"/>
              <a:ext cx="16" cy="15"/>
            </a:xfrm>
            <a:prstGeom prst="ellipse">
              <a:avLst/>
            </a:prstGeom>
            <a:solidFill>
              <a:srgbClr val="FFFFFF"/>
            </a:solidFill>
            <a:ln w="15875">
              <a:solidFill>
                <a:srgbClr val="FFFFFF"/>
              </a:solidFill>
              <a:round/>
              <a:headEnd/>
              <a:tailEnd/>
            </a:ln>
          </p:spPr>
          <p:txBody>
            <a:bodyPr/>
            <a:lstStyle/>
            <a:p>
              <a:endParaRPr lang="ar-SA"/>
            </a:p>
          </p:txBody>
        </p:sp>
        <p:sp>
          <p:nvSpPr>
            <p:cNvPr id="12821" name="Oval 385"/>
            <p:cNvSpPr>
              <a:spLocks noChangeArrowheads="1"/>
            </p:cNvSpPr>
            <p:nvPr/>
          </p:nvSpPr>
          <p:spPr bwMode="auto">
            <a:xfrm>
              <a:off x="3545" y="1667"/>
              <a:ext cx="15" cy="15"/>
            </a:xfrm>
            <a:prstGeom prst="ellipse">
              <a:avLst/>
            </a:prstGeom>
            <a:solidFill>
              <a:srgbClr val="FFFFFF"/>
            </a:solidFill>
            <a:ln w="15875">
              <a:solidFill>
                <a:srgbClr val="FFFFFF"/>
              </a:solidFill>
              <a:round/>
              <a:headEnd/>
              <a:tailEnd/>
            </a:ln>
          </p:spPr>
          <p:txBody>
            <a:bodyPr/>
            <a:lstStyle/>
            <a:p>
              <a:endParaRPr lang="ar-SA"/>
            </a:p>
          </p:txBody>
        </p:sp>
        <p:sp>
          <p:nvSpPr>
            <p:cNvPr id="12822" name="Oval 386"/>
            <p:cNvSpPr>
              <a:spLocks noChangeArrowheads="1"/>
            </p:cNvSpPr>
            <p:nvPr/>
          </p:nvSpPr>
          <p:spPr bwMode="auto">
            <a:xfrm>
              <a:off x="3678" y="1667"/>
              <a:ext cx="15" cy="15"/>
            </a:xfrm>
            <a:prstGeom prst="ellipse">
              <a:avLst/>
            </a:prstGeom>
            <a:solidFill>
              <a:srgbClr val="FFFFFF"/>
            </a:solidFill>
            <a:ln w="15875">
              <a:solidFill>
                <a:srgbClr val="FFFFFF"/>
              </a:solidFill>
              <a:round/>
              <a:headEnd/>
              <a:tailEnd/>
            </a:ln>
          </p:spPr>
          <p:txBody>
            <a:bodyPr/>
            <a:lstStyle/>
            <a:p>
              <a:endParaRPr lang="ar-SA"/>
            </a:p>
          </p:txBody>
        </p:sp>
        <p:sp>
          <p:nvSpPr>
            <p:cNvPr id="12823" name="Oval 387"/>
            <p:cNvSpPr>
              <a:spLocks noChangeArrowheads="1"/>
            </p:cNvSpPr>
            <p:nvPr/>
          </p:nvSpPr>
          <p:spPr bwMode="auto">
            <a:xfrm>
              <a:off x="3611" y="1667"/>
              <a:ext cx="15" cy="15"/>
            </a:xfrm>
            <a:prstGeom prst="ellipse">
              <a:avLst/>
            </a:prstGeom>
            <a:solidFill>
              <a:srgbClr val="FFFFFF"/>
            </a:solidFill>
            <a:ln w="15875">
              <a:solidFill>
                <a:srgbClr val="FFFFFF"/>
              </a:solidFill>
              <a:round/>
              <a:headEnd/>
              <a:tailEnd/>
            </a:ln>
          </p:spPr>
          <p:txBody>
            <a:bodyPr/>
            <a:lstStyle/>
            <a:p>
              <a:endParaRPr lang="ar-SA"/>
            </a:p>
          </p:txBody>
        </p:sp>
        <p:sp>
          <p:nvSpPr>
            <p:cNvPr id="12824" name="Oval 388"/>
            <p:cNvSpPr>
              <a:spLocks noChangeArrowheads="1"/>
            </p:cNvSpPr>
            <p:nvPr/>
          </p:nvSpPr>
          <p:spPr bwMode="auto">
            <a:xfrm>
              <a:off x="3642" y="1667"/>
              <a:ext cx="15" cy="15"/>
            </a:xfrm>
            <a:prstGeom prst="ellipse">
              <a:avLst/>
            </a:prstGeom>
            <a:solidFill>
              <a:srgbClr val="FFFFFF"/>
            </a:solidFill>
            <a:ln w="15875">
              <a:solidFill>
                <a:srgbClr val="FFFFFF"/>
              </a:solidFill>
              <a:round/>
              <a:headEnd/>
              <a:tailEnd/>
            </a:ln>
          </p:spPr>
          <p:txBody>
            <a:bodyPr/>
            <a:lstStyle/>
            <a:p>
              <a:endParaRPr lang="ar-SA"/>
            </a:p>
          </p:txBody>
        </p:sp>
        <p:sp>
          <p:nvSpPr>
            <p:cNvPr id="12825" name="Oval 389"/>
            <p:cNvSpPr>
              <a:spLocks noChangeArrowheads="1"/>
            </p:cNvSpPr>
            <p:nvPr/>
          </p:nvSpPr>
          <p:spPr bwMode="auto">
            <a:xfrm>
              <a:off x="3580" y="1667"/>
              <a:ext cx="16" cy="15"/>
            </a:xfrm>
            <a:prstGeom prst="ellipse">
              <a:avLst/>
            </a:prstGeom>
            <a:solidFill>
              <a:srgbClr val="FFFFFF"/>
            </a:solidFill>
            <a:ln w="15875">
              <a:solidFill>
                <a:srgbClr val="FFFFFF"/>
              </a:solidFill>
              <a:round/>
              <a:headEnd/>
              <a:tailEnd/>
            </a:ln>
          </p:spPr>
          <p:txBody>
            <a:bodyPr/>
            <a:lstStyle/>
            <a:p>
              <a:endParaRPr lang="ar-SA"/>
            </a:p>
          </p:txBody>
        </p:sp>
        <p:sp>
          <p:nvSpPr>
            <p:cNvPr id="12826" name="Oval 390"/>
            <p:cNvSpPr>
              <a:spLocks noChangeArrowheads="1"/>
            </p:cNvSpPr>
            <p:nvPr/>
          </p:nvSpPr>
          <p:spPr bwMode="auto">
            <a:xfrm>
              <a:off x="3202" y="1667"/>
              <a:ext cx="15" cy="15"/>
            </a:xfrm>
            <a:prstGeom prst="ellipse">
              <a:avLst/>
            </a:prstGeom>
            <a:solidFill>
              <a:srgbClr val="FFFFFF"/>
            </a:solidFill>
            <a:ln w="15875">
              <a:solidFill>
                <a:srgbClr val="FFFFFF"/>
              </a:solidFill>
              <a:round/>
              <a:headEnd/>
              <a:tailEnd/>
            </a:ln>
          </p:spPr>
          <p:txBody>
            <a:bodyPr/>
            <a:lstStyle/>
            <a:p>
              <a:endParaRPr lang="ar-SA"/>
            </a:p>
          </p:txBody>
        </p:sp>
        <p:sp>
          <p:nvSpPr>
            <p:cNvPr id="12827" name="Oval 391"/>
            <p:cNvSpPr>
              <a:spLocks noChangeArrowheads="1"/>
            </p:cNvSpPr>
            <p:nvPr/>
          </p:nvSpPr>
          <p:spPr bwMode="auto">
            <a:xfrm>
              <a:off x="3135" y="1667"/>
              <a:ext cx="16" cy="15"/>
            </a:xfrm>
            <a:prstGeom prst="ellipse">
              <a:avLst/>
            </a:prstGeom>
            <a:solidFill>
              <a:srgbClr val="FFFFFF"/>
            </a:solidFill>
            <a:ln w="15875">
              <a:solidFill>
                <a:srgbClr val="FFFFFF"/>
              </a:solidFill>
              <a:round/>
              <a:headEnd/>
              <a:tailEnd/>
            </a:ln>
          </p:spPr>
          <p:txBody>
            <a:bodyPr/>
            <a:lstStyle/>
            <a:p>
              <a:endParaRPr lang="ar-SA"/>
            </a:p>
          </p:txBody>
        </p:sp>
        <p:sp>
          <p:nvSpPr>
            <p:cNvPr id="12828" name="Oval 392"/>
            <p:cNvSpPr>
              <a:spLocks noChangeArrowheads="1"/>
            </p:cNvSpPr>
            <p:nvPr/>
          </p:nvSpPr>
          <p:spPr bwMode="auto">
            <a:xfrm>
              <a:off x="3171" y="1667"/>
              <a:ext cx="16" cy="15"/>
            </a:xfrm>
            <a:prstGeom prst="ellipse">
              <a:avLst/>
            </a:prstGeom>
            <a:solidFill>
              <a:srgbClr val="FFFFFF"/>
            </a:solidFill>
            <a:ln w="15875">
              <a:solidFill>
                <a:srgbClr val="FFFFFF"/>
              </a:solidFill>
              <a:round/>
              <a:headEnd/>
              <a:tailEnd/>
            </a:ln>
          </p:spPr>
          <p:txBody>
            <a:bodyPr/>
            <a:lstStyle/>
            <a:p>
              <a:endParaRPr lang="ar-SA"/>
            </a:p>
          </p:txBody>
        </p:sp>
        <p:sp>
          <p:nvSpPr>
            <p:cNvPr id="12829" name="Oval 393"/>
            <p:cNvSpPr>
              <a:spLocks noChangeArrowheads="1"/>
            </p:cNvSpPr>
            <p:nvPr/>
          </p:nvSpPr>
          <p:spPr bwMode="auto">
            <a:xfrm>
              <a:off x="3105" y="1667"/>
              <a:ext cx="15" cy="15"/>
            </a:xfrm>
            <a:prstGeom prst="ellipse">
              <a:avLst/>
            </a:prstGeom>
            <a:solidFill>
              <a:srgbClr val="FFFFFF"/>
            </a:solidFill>
            <a:ln w="15875">
              <a:solidFill>
                <a:srgbClr val="FFFFFF"/>
              </a:solidFill>
              <a:round/>
              <a:headEnd/>
              <a:tailEnd/>
            </a:ln>
          </p:spPr>
          <p:txBody>
            <a:bodyPr/>
            <a:lstStyle/>
            <a:p>
              <a:endParaRPr lang="ar-SA"/>
            </a:p>
          </p:txBody>
        </p:sp>
        <p:sp>
          <p:nvSpPr>
            <p:cNvPr id="12830" name="Oval 394"/>
            <p:cNvSpPr>
              <a:spLocks noChangeArrowheads="1"/>
            </p:cNvSpPr>
            <p:nvPr/>
          </p:nvSpPr>
          <p:spPr bwMode="auto">
            <a:xfrm>
              <a:off x="3831" y="1636"/>
              <a:ext cx="15" cy="16"/>
            </a:xfrm>
            <a:prstGeom prst="ellipse">
              <a:avLst/>
            </a:prstGeom>
            <a:solidFill>
              <a:srgbClr val="FFFFFF"/>
            </a:solidFill>
            <a:ln w="15875">
              <a:solidFill>
                <a:srgbClr val="FFFFFF"/>
              </a:solidFill>
              <a:round/>
              <a:headEnd/>
              <a:tailEnd/>
            </a:ln>
          </p:spPr>
          <p:txBody>
            <a:bodyPr/>
            <a:lstStyle/>
            <a:p>
              <a:endParaRPr lang="ar-SA"/>
            </a:p>
          </p:txBody>
        </p:sp>
        <p:sp>
          <p:nvSpPr>
            <p:cNvPr id="12831" name="Oval 395"/>
            <p:cNvSpPr>
              <a:spLocks noChangeArrowheads="1"/>
            </p:cNvSpPr>
            <p:nvPr/>
          </p:nvSpPr>
          <p:spPr bwMode="auto">
            <a:xfrm>
              <a:off x="3959" y="1636"/>
              <a:ext cx="15" cy="16"/>
            </a:xfrm>
            <a:prstGeom prst="ellipse">
              <a:avLst/>
            </a:prstGeom>
            <a:solidFill>
              <a:srgbClr val="FFFFFF"/>
            </a:solidFill>
            <a:ln w="15875">
              <a:solidFill>
                <a:srgbClr val="FFFFFF"/>
              </a:solidFill>
              <a:round/>
              <a:headEnd/>
              <a:tailEnd/>
            </a:ln>
          </p:spPr>
          <p:txBody>
            <a:bodyPr/>
            <a:lstStyle/>
            <a:p>
              <a:endParaRPr lang="ar-SA"/>
            </a:p>
          </p:txBody>
        </p:sp>
        <p:sp>
          <p:nvSpPr>
            <p:cNvPr id="12832" name="Oval 396"/>
            <p:cNvSpPr>
              <a:spLocks noChangeArrowheads="1"/>
            </p:cNvSpPr>
            <p:nvPr/>
          </p:nvSpPr>
          <p:spPr bwMode="auto">
            <a:xfrm>
              <a:off x="3892" y="1636"/>
              <a:ext cx="16" cy="16"/>
            </a:xfrm>
            <a:prstGeom prst="ellipse">
              <a:avLst/>
            </a:prstGeom>
            <a:solidFill>
              <a:srgbClr val="FFFFFF"/>
            </a:solidFill>
            <a:ln w="15875">
              <a:solidFill>
                <a:srgbClr val="FFFFFF"/>
              </a:solidFill>
              <a:round/>
              <a:headEnd/>
              <a:tailEnd/>
            </a:ln>
          </p:spPr>
          <p:txBody>
            <a:bodyPr/>
            <a:lstStyle/>
            <a:p>
              <a:endParaRPr lang="ar-SA"/>
            </a:p>
          </p:txBody>
        </p:sp>
        <p:sp>
          <p:nvSpPr>
            <p:cNvPr id="12833" name="Oval 397"/>
            <p:cNvSpPr>
              <a:spLocks noChangeArrowheads="1"/>
            </p:cNvSpPr>
            <p:nvPr/>
          </p:nvSpPr>
          <p:spPr bwMode="auto">
            <a:xfrm>
              <a:off x="3928" y="1636"/>
              <a:ext cx="15" cy="16"/>
            </a:xfrm>
            <a:prstGeom prst="ellipse">
              <a:avLst/>
            </a:prstGeom>
            <a:solidFill>
              <a:srgbClr val="FFFFFF"/>
            </a:solidFill>
            <a:ln w="15875">
              <a:solidFill>
                <a:srgbClr val="FFFFFF"/>
              </a:solidFill>
              <a:round/>
              <a:headEnd/>
              <a:tailEnd/>
            </a:ln>
          </p:spPr>
          <p:txBody>
            <a:bodyPr/>
            <a:lstStyle/>
            <a:p>
              <a:endParaRPr lang="ar-SA"/>
            </a:p>
          </p:txBody>
        </p:sp>
        <p:sp>
          <p:nvSpPr>
            <p:cNvPr id="12834" name="Oval 398"/>
            <p:cNvSpPr>
              <a:spLocks noChangeArrowheads="1"/>
            </p:cNvSpPr>
            <p:nvPr/>
          </p:nvSpPr>
          <p:spPr bwMode="auto">
            <a:xfrm>
              <a:off x="3862" y="1636"/>
              <a:ext cx="15" cy="16"/>
            </a:xfrm>
            <a:prstGeom prst="ellipse">
              <a:avLst/>
            </a:prstGeom>
            <a:solidFill>
              <a:srgbClr val="FFFFFF"/>
            </a:solidFill>
            <a:ln w="15875">
              <a:solidFill>
                <a:srgbClr val="FFFFFF"/>
              </a:solidFill>
              <a:round/>
              <a:headEnd/>
              <a:tailEnd/>
            </a:ln>
          </p:spPr>
          <p:txBody>
            <a:bodyPr/>
            <a:lstStyle/>
            <a:p>
              <a:endParaRPr lang="ar-SA"/>
            </a:p>
          </p:txBody>
        </p:sp>
        <p:sp>
          <p:nvSpPr>
            <p:cNvPr id="12835" name="Oval 399"/>
            <p:cNvSpPr>
              <a:spLocks noChangeArrowheads="1"/>
            </p:cNvSpPr>
            <p:nvPr/>
          </p:nvSpPr>
          <p:spPr bwMode="auto">
            <a:xfrm>
              <a:off x="3672" y="1636"/>
              <a:ext cx="16" cy="16"/>
            </a:xfrm>
            <a:prstGeom prst="ellipse">
              <a:avLst/>
            </a:prstGeom>
            <a:solidFill>
              <a:srgbClr val="FFFFFF"/>
            </a:solidFill>
            <a:ln w="15875">
              <a:solidFill>
                <a:srgbClr val="FFFFFF"/>
              </a:solidFill>
              <a:round/>
              <a:headEnd/>
              <a:tailEnd/>
            </a:ln>
          </p:spPr>
          <p:txBody>
            <a:bodyPr/>
            <a:lstStyle/>
            <a:p>
              <a:endParaRPr lang="ar-SA"/>
            </a:p>
          </p:txBody>
        </p:sp>
        <p:sp>
          <p:nvSpPr>
            <p:cNvPr id="12836" name="Oval 400"/>
            <p:cNvSpPr>
              <a:spLocks noChangeArrowheads="1"/>
            </p:cNvSpPr>
            <p:nvPr/>
          </p:nvSpPr>
          <p:spPr bwMode="auto">
            <a:xfrm>
              <a:off x="3800" y="1636"/>
              <a:ext cx="16" cy="16"/>
            </a:xfrm>
            <a:prstGeom prst="ellipse">
              <a:avLst/>
            </a:prstGeom>
            <a:solidFill>
              <a:srgbClr val="FFFFFF"/>
            </a:solidFill>
            <a:ln w="15875">
              <a:solidFill>
                <a:srgbClr val="FFFFFF"/>
              </a:solidFill>
              <a:round/>
              <a:headEnd/>
              <a:tailEnd/>
            </a:ln>
          </p:spPr>
          <p:txBody>
            <a:bodyPr/>
            <a:lstStyle/>
            <a:p>
              <a:endParaRPr lang="ar-SA"/>
            </a:p>
          </p:txBody>
        </p:sp>
        <p:sp>
          <p:nvSpPr>
            <p:cNvPr id="12837" name="Oval 401"/>
            <p:cNvSpPr>
              <a:spLocks noChangeArrowheads="1"/>
            </p:cNvSpPr>
            <p:nvPr/>
          </p:nvSpPr>
          <p:spPr bwMode="auto">
            <a:xfrm>
              <a:off x="3734" y="1636"/>
              <a:ext cx="15" cy="16"/>
            </a:xfrm>
            <a:prstGeom prst="ellipse">
              <a:avLst/>
            </a:prstGeom>
            <a:solidFill>
              <a:srgbClr val="FFFFFF"/>
            </a:solidFill>
            <a:ln w="15875">
              <a:solidFill>
                <a:srgbClr val="FFFFFF"/>
              </a:solidFill>
              <a:round/>
              <a:headEnd/>
              <a:tailEnd/>
            </a:ln>
          </p:spPr>
          <p:txBody>
            <a:bodyPr/>
            <a:lstStyle/>
            <a:p>
              <a:endParaRPr lang="ar-SA"/>
            </a:p>
          </p:txBody>
        </p:sp>
        <p:sp>
          <p:nvSpPr>
            <p:cNvPr id="12838" name="Oval 402"/>
            <p:cNvSpPr>
              <a:spLocks noChangeArrowheads="1"/>
            </p:cNvSpPr>
            <p:nvPr/>
          </p:nvSpPr>
          <p:spPr bwMode="auto">
            <a:xfrm>
              <a:off x="3770" y="1636"/>
              <a:ext cx="15" cy="16"/>
            </a:xfrm>
            <a:prstGeom prst="ellipse">
              <a:avLst/>
            </a:prstGeom>
            <a:solidFill>
              <a:srgbClr val="FFFFFF"/>
            </a:solidFill>
            <a:ln w="15875">
              <a:solidFill>
                <a:srgbClr val="FFFFFF"/>
              </a:solidFill>
              <a:round/>
              <a:headEnd/>
              <a:tailEnd/>
            </a:ln>
          </p:spPr>
          <p:txBody>
            <a:bodyPr/>
            <a:lstStyle/>
            <a:p>
              <a:endParaRPr lang="ar-SA"/>
            </a:p>
          </p:txBody>
        </p:sp>
        <p:sp>
          <p:nvSpPr>
            <p:cNvPr id="12839" name="Oval 403"/>
            <p:cNvSpPr>
              <a:spLocks noChangeArrowheads="1"/>
            </p:cNvSpPr>
            <p:nvPr/>
          </p:nvSpPr>
          <p:spPr bwMode="auto">
            <a:xfrm>
              <a:off x="3703" y="1636"/>
              <a:ext cx="15" cy="16"/>
            </a:xfrm>
            <a:prstGeom prst="ellipse">
              <a:avLst/>
            </a:prstGeom>
            <a:solidFill>
              <a:srgbClr val="FFFFFF"/>
            </a:solidFill>
            <a:ln w="15875">
              <a:solidFill>
                <a:srgbClr val="FFFFFF"/>
              </a:solidFill>
              <a:round/>
              <a:headEnd/>
              <a:tailEnd/>
            </a:ln>
          </p:spPr>
          <p:txBody>
            <a:bodyPr/>
            <a:lstStyle/>
            <a:p>
              <a:endParaRPr lang="ar-SA"/>
            </a:p>
          </p:txBody>
        </p:sp>
        <p:sp>
          <p:nvSpPr>
            <p:cNvPr id="12840" name="Oval 404"/>
            <p:cNvSpPr>
              <a:spLocks noChangeArrowheads="1"/>
            </p:cNvSpPr>
            <p:nvPr/>
          </p:nvSpPr>
          <p:spPr bwMode="auto">
            <a:xfrm>
              <a:off x="3355" y="1636"/>
              <a:ext cx="16" cy="16"/>
            </a:xfrm>
            <a:prstGeom prst="ellipse">
              <a:avLst/>
            </a:prstGeom>
            <a:solidFill>
              <a:srgbClr val="FFFFFF"/>
            </a:solidFill>
            <a:ln w="15875">
              <a:solidFill>
                <a:srgbClr val="FFFFFF"/>
              </a:solidFill>
              <a:round/>
              <a:headEnd/>
              <a:tailEnd/>
            </a:ln>
          </p:spPr>
          <p:txBody>
            <a:bodyPr/>
            <a:lstStyle/>
            <a:p>
              <a:endParaRPr lang="ar-SA"/>
            </a:p>
          </p:txBody>
        </p:sp>
        <p:sp>
          <p:nvSpPr>
            <p:cNvPr id="12841" name="Oval 405"/>
            <p:cNvSpPr>
              <a:spLocks noChangeArrowheads="1"/>
            </p:cNvSpPr>
            <p:nvPr/>
          </p:nvSpPr>
          <p:spPr bwMode="auto">
            <a:xfrm>
              <a:off x="3483" y="1636"/>
              <a:ext cx="16" cy="16"/>
            </a:xfrm>
            <a:prstGeom prst="ellipse">
              <a:avLst/>
            </a:prstGeom>
            <a:solidFill>
              <a:srgbClr val="FFFFFF"/>
            </a:solidFill>
            <a:ln w="15875">
              <a:solidFill>
                <a:srgbClr val="FFFFFF"/>
              </a:solidFill>
              <a:round/>
              <a:headEnd/>
              <a:tailEnd/>
            </a:ln>
          </p:spPr>
          <p:txBody>
            <a:bodyPr/>
            <a:lstStyle/>
            <a:p>
              <a:endParaRPr lang="ar-SA"/>
            </a:p>
          </p:txBody>
        </p:sp>
        <p:sp>
          <p:nvSpPr>
            <p:cNvPr id="12842" name="Oval 406"/>
            <p:cNvSpPr>
              <a:spLocks noChangeArrowheads="1"/>
            </p:cNvSpPr>
            <p:nvPr/>
          </p:nvSpPr>
          <p:spPr bwMode="auto">
            <a:xfrm>
              <a:off x="3422" y="1636"/>
              <a:ext cx="15" cy="16"/>
            </a:xfrm>
            <a:prstGeom prst="ellipse">
              <a:avLst/>
            </a:prstGeom>
            <a:solidFill>
              <a:srgbClr val="FFFFFF"/>
            </a:solidFill>
            <a:ln w="15875">
              <a:solidFill>
                <a:srgbClr val="FFFFFF"/>
              </a:solidFill>
              <a:round/>
              <a:headEnd/>
              <a:tailEnd/>
            </a:ln>
          </p:spPr>
          <p:txBody>
            <a:bodyPr/>
            <a:lstStyle/>
            <a:p>
              <a:endParaRPr lang="ar-SA"/>
            </a:p>
          </p:txBody>
        </p:sp>
        <p:sp>
          <p:nvSpPr>
            <p:cNvPr id="12843" name="Oval 407"/>
            <p:cNvSpPr>
              <a:spLocks noChangeArrowheads="1"/>
            </p:cNvSpPr>
            <p:nvPr/>
          </p:nvSpPr>
          <p:spPr bwMode="auto">
            <a:xfrm>
              <a:off x="3453" y="1636"/>
              <a:ext cx="15" cy="16"/>
            </a:xfrm>
            <a:prstGeom prst="ellipse">
              <a:avLst/>
            </a:prstGeom>
            <a:solidFill>
              <a:srgbClr val="FFFFFF"/>
            </a:solidFill>
            <a:ln w="15875">
              <a:solidFill>
                <a:srgbClr val="FFFFFF"/>
              </a:solidFill>
              <a:round/>
              <a:headEnd/>
              <a:tailEnd/>
            </a:ln>
          </p:spPr>
          <p:txBody>
            <a:bodyPr/>
            <a:lstStyle/>
            <a:p>
              <a:endParaRPr lang="ar-SA"/>
            </a:p>
          </p:txBody>
        </p:sp>
        <p:sp>
          <p:nvSpPr>
            <p:cNvPr id="12844" name="Oval 408"/>
            <p:cNvSpPr>
              <a:spLocks noChangeArrowheads="1"/>
            </p:cNvSpPr>
            <p:nvPr/>
          </p:nvSpPr>
          <p:spPr bwMode="auto">
            <a:xfrm>
              <a:off x="3386" y="1636"/>
              <a:ext cx="15" cy="16"/>
            </a:xfrm>
            <a:prstGeom prst="ellipse">
              <a:avLst/>
            </a:prstGeom>
            <a:solidFill>
              <a:srgbClr val="FFFFFF"/>
            </a:solidFill>
            <a:ln w="15875">
              <a:solidFill>
                <a:srgbClr val="FFFFFF"/>
              </a:solidFill>
              <a:round/>
              <a:headEnd/>
              <a:tailEnd/>
            </a:ln>
          </p:spPr>
          <p:txBody>
            <a:bodyPr/>
            <a:lstStyle/>
            <a:p>
              <a:endParaRPr lang="ar-SA"/>
            </a:p>
          </p:txBody>
        </p:sp>
        <p:sp>
          <p:nvSpPr>
            <p:cNvPr id="12845" name="Oval 409"/>
            <p:cNvSpPr>
              <a:spLocks noChangeArrowheads="1"/>
            </p:cNvSpPr>
            <p:nvPr/>
          </p:nvSpPr>
          <p:spPr bwMode="auto">
            <a:xfrm>
              <a:off x="3197" y="1636"/>
              <a:ext cx="15" cy="16"/>
            </a:xfrm>
            <a:prstGeom prst="ellipse">
              <a:avLst/>
            </a:prstGeom>
            <a:solidFill>
              <a:srgbClr val="FFFFFF"/>
            </a:solidFill>
            <a:ln w="15875">
              <a:solidFill>
                <a:srgbClr val="FFFFFF"/>
              </a:solidFill>
              <a:round/>
              <a:headEnd/>
              <a:tailEnd/>
            </a:ln>
          </p:spPr>
          <p:txBody>
            <a:bodyPr/>
            <a:lstStyle/>
            <a:p>
              <a:endParaRPr lang="ar-SA"/>
            </a:p>
          </p:txBody>
        </p:sp>
        <p:sp>
          <p:nvSpPr>
            <p:cNvPr id="12846" name="Oval 410"/>
            <p:cNvSpPr>
              <a:spLocks noChangeArrowheads="1"/>
            </p:cNvSpPr>
            <p:nvPr/>
          </p:nvSpPr>
          <p:spPr bwMode="auto">
            <a:xfrm>
              <a:off x="3325" y="1636"/>
              <a:ext cx="15" cy="16"/>
            </a:xfrm>
            <a:prstGeom prst="ellipse">
              <a:avLst/>
            </a:prstGeom>
            <a:solidFill>
              <a:srgbClr val="FFFFFF"/>
            </a:solidFill>
            <a:ln w="15875">
              <a:solidFill>
                <a:srgbClr val="FFFFFF"/>
              </a:solidFill>
              <a:round/>
              <a:headEnd/>
              <a:tailEnd/>
            </a:ln>
          </p:spPr>
          <p:txBody>
            <a:bodyPr/>
            <a:lstStyle/>
            <a:p>
              <a:endParaRPr lang="ar-SA"/>
            </a:p>
          </p:txBody>
        </p:sp>
        <p:sp>
          <p:nvSpPr>
            <p:cNvPr id="12847" name="Oval 411"/>
            <p:cNvSpPr>
              <a:spLocks noChangeArrowheads="1"/>
            </p:cNvSpPr>
            <p:nvPr/>
          </p:nvSpPr>
          <p:spPr bwMode="auto">
            <a:xfrm>
              <a:off x="3263" y="1636"/>
              <a:ext cx="16" cy="16"/>
            </a:xfrm>
            <a:prstGeom prst="ellipse">
              <a:avLst/>
            </a:prstGeom>
            <a:solidFill>
              <a:srgbClr val="FFFFFF"/>
            </a:solidFill>
            <a:ln w="15875">
              <a:solidFill>
                <a:srgbClr val="FFFFFF"/>
              </a:solidFill>
              <a:round/>
              <a:headEnd/>
              <a:tailEnd/>
            </a:ln>
          </p:spPr>
          <p:txBody>
            <a:bodyPr/>
            <a:lstStyle/>
            <a:p>
              <a:endParaRPr lang="ar-SA"/>
            </a:p>
          </p:txBody>
        </p:sp>
        <p:sp>
          <p:nvSpPr>
            <p:cNvPr id="12848" name="Oval 412"/>
            <p:cNvSpPr>
              <a:spLocks noChangeArrowheads="1"/>
            </p:cNvSpPr>
            <p:nvPr/>
          </p:nvSpPr>
          <p:spPr bwMode="auto">
            <a:xfrm>
              <a:off x="3294" y="1636"/>
              <a:ext cx="15" cy="16"/>
            </a:xfrm>
            <a:prstGeom prst="ellipse">
              <a:avLst/>
            </a:prstGeom>
            <a:solidFill>
              <a:srgbClr val="FFFFFF"/>
            </a:solidFill>
            <a:ln w="15875">
              <a:solidFill>
                <a:srgbClr val="FFFFFF"/>
              </a:solidFill>
              <a:round/>
              <a:headEnd/>
              <a:tailEnd/>
            </a:ln>
          </p:spPr>
          <p:txBody>
            <a:bodyPr/>
            <a:lstStyle/>
            <a:p>
              <a:endParaRPr lang="ar-SA"/>
            </a:p>
          </p:txBody>
        </p:sp>
        <p:sp>
          <p:nvSpPr>
            <p:cNvPr id="12849" name="Oval 413"/>
            <p:cNvSpPr>
              <a:spLocks noChangeArrowheads="1"/>
            </p:cNvSpPr>
            <p:nvPr/>
          </p:nvSpPr>
          <p:spPr bwMode="auto">
            <a:xfrm>
              <a:off x="3228" y="1636"/>
              <a:ext cx="15" cy="16"/>
            </a:xfrm>
            <a:prstGeom prst="ellipse">
              <a:avLst/>
            </a:prstGeom>
            <a:solidFill>
              <a:srgbClr val="FFFFFF"/>
            </a:solidFill>
            <a:ln w="15875">
              <a:solidFill>
                <a:srgbClr val="FFFFFF"/>
              </a:solidFill>
              <a:round/>
              <a:headEnd/>
              <a:tailEnd/>
            </a:ln>
          </p:spPr>
          <p:txBody>
            <a:bodyPr/>
            <a:lstStyle/>
            <a:p>
              <a:endParaRPr lang="ar-SA"/>
            </a:p>
          </p:txBody>
        </p:sp>
        <p:sp>
          <p:nvSpPr>
            <p:cNvPr id="12850" name="Oval 414"/>
            <p:cNvSpPr>
              <a:spLocks noChangeArrowheads="1"/>
            </p:cNvSpPr>
            <p:nvPr/>
          </p:nvSpPr>
          <p:spPr bwMode="auto">
            <a:xfrm>
              <a:off x="3989" y="1636"/>
              <a:ext cx="16" cy="16"/>
            </a:xfrm>
            <a:prstGeom prst="ellipse">
              <a:avLst/>
            </a:prstGeom>
            <a:solidFill>
              <a:srgbClr val="FFFFFF"/>
            </a:solidFill>
            <a:ln w="15875">
              <a:solidFill>
                <a:srgbClr val="FFFFFF"/>
              </a:solidFill>
              <a:round/>
              <a:headEnd/>
              <a:tailEnd/>
            </a:ln>
          </p:spPr>
          <p:txBody>
            <a:bodyPr/>
            <a:lstStyle/>
            <a:p>
              <a:endParaRPr lang="ar-SA"/>
            </a:p>
          </p:txBody>
        </p:sp>
        <p:sp>
          <p:nvSpPr>
            <p:cNvPr id="12851" name="Oval 415"/>
            <p:cNvSpPr>
              <a:spLocks noChangeArrowheads="1"/>
            </p:cNvSpPr>
            <p:nvPr/>
          </p:nvSpPr>
          <p:spPr bwMode="auto">
            <a:xfrm>
              <a:off x="4117" y="1636"/>
              <a:ext cx="16" cy="16"/>
            </a:xfrm>
            <a:prstGeom prst="ellipse">
              <a:avLst/>
            </a:prstGeom>
            <a:solidFill>
              <a:srgbClr val="FFFFFF"/>
            </a:solidFill>
            <a:ln w="15875">
              <a:solidFill>
                <a:srgbClr val="FFFFFF"/>
              </a:solidFill>
              <a:round/>
              <a:headEnd/>
              <a:tailEnd/>
            </a:ln>
          </p:spPr>
          <p:txBody>
            <a:bodyPr/>
            <a:lstStyle/>
            <a:p>
              <a:endParaRPr lang="ar-SA"/>
            </a:p>
          </p:txBody>
        </p:sp>
        <p:sp>
          <p:nvSpPr>
            <p:cNvPr id="12852" name="Oval 416"/>
            <p:cNvSpPr>
              <a:spLocks noChangeArrowheads="1"/>
            </p:cNvSpPr>
            <p:nvPr/>
          </p:nvSpPr>
          <p:spPr bwMode="auto">
            <a:xfrm>
              <a:off x="4051" y="1636"/>
              <a:ext cx="15" cy="16"/>
            </a:xfrm>
            <a:prstGeom prst="ellipse">
              <a:avLst/>
            </a:prstGeom>
            <a:solidFill>
              <a:srgbClr val="FFFFFF"/>
            </a:solidFill>
            <a:ln w="15875">
              <a:solidFill>
                <a:srgbClr val="FFFFFF"/>
              </a:solidFill>
              <a:round/>
              <a:headEnd/>
              <a:tailEnd/>
            </a:ln>
          </p:spPr>
          <p:txBody>
            <a:bodyPr/>
            <a:lstStyle/>
            <a:p>
              <a:endParaRPr lang="ar-SA"/>
            </a:p>
          </p:txBody>
        </p:sp>
        <p:sp>
          <p:nvSpPr>
            <p:cNvPr id="12853" name="Oval 417"/>
            <p:cNvSpPr>
              <a:spLocks noChangeArrowheads="1"/>
            </p:cNvSpPr>
            <p:nvPr/>
          </p:nvSpPr>
          <p:spPr bwMode="auto">
            <a:xfrm>
              <a:off x="4082" y="1636"/>
              <a:ext cx="15" cy="16"/>
            </a:xfrm>
            <a:prstGeom prst="ellipse">
              <a:avLst/>
            </a:prstGeom>
            <a:solidFill>
              <a:srgbClr val="FFFFFF"/>
            </a:solidFill>
            <a:ln w="15875">
              <a:solidFill>
                <a:srgbClr val="FFFFFF"/>
              </a:solidFill>
              <a:round/>
              <a:headEnd/>
              <a:tailEnd/>
            </a:ln>
          </p:spPr>
          <p:txBody>
            <a:bodyPr/>
            <a:lstStyle/>
            <a:p>
              <a:endParaRPr lang="ar-SA"/>
            </a:p>
          </p:txBody>
        </p:sp>
        <p:sp>
          <p:nvSpPr>
            <p:cNvPr id="12854" name="Oval 418"/>
            <p:cNvSpPr>
              <a:spLocks noChangeArrowheads="1"/>
            </p:cNvSpPr>
            <p:nvPr/>
          </p:nvSpPr>
          <p:spPr bwMode="auto">
            <a:xfrm>
              <a:off x="4020" y="1636"/>
              <a:ext cx="15" cy="16"/>
            </a:xfrm>
            <a:prstGeom prst="ellipse">
              <a:avLst/>
            </a:prstGeom>
            <a:solidFill>
              <a:srgbClr val="FFFFFF"/>
            </a:solidFill>
            <a:ln w="15875">
              <a:solidFill>
                <a:srgbClr val="FFFFFF"/>
              </a:solidFill>
              <a:round/>
              <a:headEnd/>
              <a:tailEnd/>
            </a:ln>
          </p:spPr>
          <p:txBody>
            <a:bodyPr/>
            <a:lstStyle/>
            <a:p>
              <a:endParaRPr lang="ar-SA"/>
            </a:p>
          </p:txBody>
        </p:sp>
        <p:sp>
          <p:nvSpPr>
            <p:cNvPr id="12855" name="Oval 419"/>
            <p:cNvSpPr>
              <a:spLocks noChangeArrowheads="1"/>
            </p:cNvSpPr>
            <p:nvPr/>
          </p:nvSpPr>
          <p:spPr bwMode="auto">
            <a:xfrm>
              <a:off x="4143" y="1636"/>
              <a:ext cx="15" cy="16"/>
            </a:xfrm>
            <a:prstGeom prst="ellipse">
              <a:avLst/>
            </a:prstGeom>
            <a:solidFill>
              <a:srgbClr val="FFFFFF"/>
            </a:solidFill>
            <a:ln w="15875">
              <a:solidFill>
                <a:srgbClr val="FFFFFF"/>
              </a:solidFill>
              <a:round/>
              <a:headEnd/>
              <a:tailEnd/>
            </a:ln>
          </p:spPr>
          <p:txBody>
            <a:bodyPr/>
            <a:lstStyle/>
            <a:p>
              <a:endParaRPr lang="ar-SA"/>
            </a:p>
          </p:txBody>
        </p:sp>
        <p:sp>
          <p:nvSpPr>
            <p:cNvPr id="12856" name="Oval 420"/>
            <p:cNvSpPr>
              <a:spLocks noChangeArrowheads="1"/>
            </p:cNvSpPr>
            <p:nvPr/>
          </p:nvSpPr>
          <p:spPr bwMode="auto">
            <a:xfrm>
              <a:off x="4276" y="1636"/>
              <a:ext cx="15" cy="16"/>
            </a:xfrm>
            <a:prstGeom prst="ellipse">
              <a:avLst/>
            </a:prstGeom>
            <a:solidFill>
              <a:srgbClr val="FFFFFF"/>
            </a:solidFill>
            <a:ln w="15875">
              <a:solidFill>
                <a:srgbClr val="FFFFFF"/>
              </a:solidFill>
              <a:round/>
              <a:headEnd/>
              <a:tailEnd/>
            </a:ln>
          </p:spPr>
          <p:txBody>
            <a:bodyPr/>
            <a:lstStyle/>
            <a:p>
              <a:endParaRPr lang="ar-SA"/>
            </a:p>
          </p:txBody>
        </p:sp>
        <p:sp>
          <p:nvSpPr>
            <p:cNvPr id="12857" name="Oval 421"/>
            <p:cNvSpPr>
              <a:spLocks noChangeArrowheads="1"/>
            </p:cNvSpPr>
            <p:nvPr/>
          </p:nvSpPr>
          <p:spPr bwMode="auto">
            <a:xfrm>
              <a:off x="4209" y="1636"/>
              <a:ext cx="16" cy="16"/>
            </a:xfrm>
            <a:prstGeom prst="ellipse">
              <a:avLst/>
            </a:prstGeom>
            <a:solidFill>
              <a:srgbClr val="FFFFFF"/>
            </a:solidFill>
            <a:ln w="15875">
              <a:solidFill>
                <a:srgbClr val="FFFFFF"/>
              </a:solidFill>
              <a:round/>
              <a:headEnd/>
              <a:tailEnd/>
            </a:ln>
          </p:spPr>
          <p:txBody>
            <a:bodyPr/>
            <a:lstStyle/>
            <a:p>
              <a:endParaRPr lang="ar-SA"/>
            </a:p>
          </p:txBody>
        </p:sp>
        <p:sp>
          <p:nvSpPr>
            <p:cNvPr id="12858" name="Oval 422"/>
            <p:cNvSpPr>
              <a:spLocks noChangeArrowheads="1"/>
            </p:cNvSpPr>
            <p:nvPr/>
          </p:nvSpPr>
          <p:spPr bwMode="auto">
            <a:xfrm>
              <a:off x="4240" y="1636"/>
              <a:ext cx="15" cy="16"/>
            </a:xfrm>
            <a:prstGeom prst="ellipse">
              <a:avLst/>
            </a:prstGeom>
            <a:solidFill>
              <a:srgbClr val="FFFFFF"/>
            </a:solidFill>
            <a:ln w="15875">
              <a:solidFill>
                <a:srgbClr val="FFFFFF"/>
              </a:solidFill>
              <a:round/>
              <a:headEnd/>
              <a:tailEnd/>
            </a:ln>
          </p:spPr>
          <p:txBody>
            <a:bodyPr/>
            <a:lstStyle/>
            <a:p>
              <a:endParaRPr lang="ar-SA"/>
            </a:p>
          </p:txBody>
        </p:sp>
        <p:sp>
          <p:nvSpPr>
            <p:cNvPr id="12859" name="Oval 423"/>
            <p:cNvSpPr>
              <a:spLocks noChangeArrowheads="1"/>
            </p:cNvSpPr>
            <p:nvPr/>
          </p:nvSpPr>
          <p:spPr bwMode="auto">
            <a:xfrm>
              <a:off x="4179" y="1636"/>
              <a:ext cx="15" cy="16"/>
            </a:xfrm>
            <a:prstGeom prst="ellipse">
              <a:avLst/>
            </a:prstGeom>
            <a:solidFill>
              <a:srgbClr val="FFFFFF"/>
            </a:solidFill>
            <a:ln w="15875">
              <a:solidFill>
                <a:srgbClr val="FFFFFF"/>
              </a:solidFill>
              <a:round/>
              <a:headEnd/>
              <a:tailEnd/>
            </a:ln>
          </p:spPr>
          <p:txBody>
            <a:bodyPr/>
            <a:lstStyle/>
            <a:p>
              <a:endParaRPr lang="ar-SA"/>
            </a:p>
          </p:txBody>
        </p:sp>
        <p:sp>
          <p:nvSpPr>
            <p:cNvPr id="12860" name="Oval 424"/>
            <p:cNvSpPr>
              <a:spLocks noChangeArrowheads="1"/>
            </p:cNvSpPr>
            <p:nvPr/>
          </p:nvSpPr>
          <p:spPr bwMode="auto">
            <a:xfrm>
              <a:off x="3514" y="1636"/>
              <a:ext cx="15" cy="16"/>
            </a:xfrm>
            <a:prstGeom prst="ellipse">
              <a:avLst/>
            </a:prstGeom>
            <a:solidFill>
              <a:srgbClr val="FFFFFF"/>
            </a:solidFill>
            <a:ln w="15875">
              <a:solidFill>
                <a:srgbClr val="FFFFFF"/>
              </a:solidFill>
              <a:round/>
              <a:headEnd/>
              <a:tailEnd/>
            </a:ln>
          </p:spPr>
          <p:txBody>
            <a:bodyPr/>
            <a:lstStyle/>
            <a:p>
              <a:endParaRPr lang="ar-SA"/>
            </a:p>
          </p:txBody>
        </p:sp>
        <p:sp>
          <p:nvSpPr>
            <p:cNvPr id="12861" name="Oval 425"/>
            <p:cNvSpPr>
              <a:spLocks noChangeArrowheads="1"/>
            </p:cNvSpPr>
            <p:nvPr/>
          </p:nvSpPr>
          <p:spPr bwMode="auto">
            <a:xfrm>
              <a:off x="3642" y="1636"/>
              <a:ext cx="15" cy="16"/>
            </a:xfrm>
            <a:prstGeom prst="ellipse">
              <a:avLst/>
            </a:prstGeom>
            <a:solidFill>
              <a:srgbClr val="FFFFFF"/>
            </a:solidFill>
            <a:ln w="15875">
              <a:solidFill>
                <a:srgbClr val="FFFFFF"/>
              </a:solidFill>
              <a:round/>
              <a:headEnd/>
              <a:tailEnd/>
            </a:ln>
          </p:spPr>
          <p:txBody>
            <a:bodyPr/>
            <a:lstStyle/>
            <a:p>
              <a:endParaRPr lang="ar-SA"/>
            </a:p>
          </p:txBody>
        </p:sp>
        <p:sp>
          <p:nvSpPr>
            <p:cNvPr id="12862" name="Oval 426"/>
            <p:cNvSpPr>
              <a:spLocks noChangeArrowheads="1"/>
            </p:cNvSpPr>
            <p:nvPr/>
          </p:nvSpPr>
          <p:spPr bwMode="auto">
            <a:xfrm>
              <a:off x="3575" y="1636"/>
              <a:ext cx="16" cy="16"/>
            </a:xfrm>
            <a:prstGeom prst="ellipse">
              <a:avLst/>
            </a:prstGeom>
            <a:solidFill>
              <a:srgbClr val="FFFFFF"/>
            </a:solidFill>
            <a:ln w="15875">
              <a:solidFill>
                <a:srgbClr val="FFFFFF"/>
              </a:solidFill>
              <a:round/>
              <a:headEnd/>
              <a:tailEnd/>
            </a:ln>
          </p:spPr>
          <p:txBody>
            <a:bodyPr/>
            <a:lstStyle/>
            <a:p>
              <a:endParaRPr lang="ar-SA"/>
            </a:p>
          </p:txBody>
        </p:sp>
        <p:sp>
          <p:nvSpPr>
            <p:cNvPr id="12863" name="Oval 427"/>
            <p:cNvSpPr>
              <a:spLocks noChangeArrowheads="1"/>
            </p:cNvSpPr>
            <p:nvPr/>
          </p:nvSpPr>
          <p:spPr bwMode="auto">
            <a:xfrm>
              <a:off x="3611" y="1636"/>
              <a:ext cx="15" cy="16"/>
            </a:xfrm>
            <a:prstGeom prst="ellipse">
              <a:avLst/>
            </a:prstGeom>
            <a:solidFill>
              <a:srgbClr val="FFFFFF"/>
            </a:solidFill>
            <a:ln w="15875">
              <a:solidFill>
                <a:srgbClr val="FFFFFF"/>
              </a:solidFill>
              <a:round/>
              <a:headEnd/>
              <a:tailEnd/>
            </a:ln>
          </p:spPr>
          <p:txBody>
            <a:bodyPr/>
            <a:lstStyle/>
            <a:p>
              <a:endParaRPr lang="ar-SA"/>
            </a:p>
          </p:txBody>
        </p:sp>
        <p:sp>
          <p:nvSpPr>
            <p:cNvPr id="12864" name="Oval 428"/>
            <p:cNvSpPr>
              <a:spLocks noChangeArrowheads="1"/>
            </p:cNvSpPr>
            <p:nvPr/>
          </p:nvSpPr>
          <p:spPr bwMode="auto">
            <a:xfrm>
              <a:off x="3545" y="1636"/>
              <a:ext cx="15" cy="16"/>
            </a:xfrm>
            <a:prstGeom prst="ellipse">
              <a:avLst/>
            </a:prstGeom>
            <a:solidFill>
              <a:srgbClr val="FFFFFF"/>
            </a:solidFill>
            <a:ln w="15875">
              <a:solidFill>
                <a:srgbClr val="FFFFFF"/>
              </a:solidFill>
              <a:round/>
              <a:headEnd/>
              <a:tailEnd/>
            </a:ln>
          </p:spPr>
          <p:txBody>
            <a:bodyPr/>
            <a:lstStyle/>
            <a:p>
              <a:endParaRPr lang="ar-SA"/>
            </a:p>
          </p:txBody>
        </p:sp>
        <p:sp>
          <p:nvSpPr>
            <p:cNvPr id="12865" name="Oval 429"/>
            <p:cNvSpPr>
              <a:spLocks noChangeArrowheads="1"/>
            </p:cNvSpPr>
            <p:nvPr/>
          </p:nvSpPr>
          <p:spPr bwMode="auto">
            <a:xfrm>
              <a:off x="3166" y="1636"/>
              <a:ext cx="15" cy="16"/>
            </a:xfrm>
            <a:prstGeom prst="ellipse">
              <a:avLst/>
            </a:prstGeom>
            <a:solidFill>
              <a:srgbClr val="FFFFFF"/>
            </a:solidFill>
            <a:ln w="15875">
              <a:solidFill>
                <a:srgbClr val="FFFFFF"/>
              </a:solidFill>
              <a:round/>
              <a:headEnd/>
              <a:tailEnd/>
            </a:ln>
          </p:spPr>
          <p:txBody>
            <a:bodyPr/>
            <a:lstStyle/>
            <a:p>
              <a:endParaRPr lang="ar-SA"/>
            </a:p>
          </p:txBody>
        </p:sp>
        <p:sp>
          <p:nvSpPr>
            <p:cNvPr id="12866" name="Oval 430"/>
            <p:cNvSpPr>
              <a:spLocks noChangeArrowheads="1"/>
            </p:cNvSpPr>
            <p:nvPr/>
          </p:nvSpPr>
          <p:spPr bwMode="auto">
            <a:xfrm>
              <a:off x="3105" y="1636"/>
              <a:ext cx="15" cy="16"/>
            </a:xfrm>
            <a:prstGeom prst="ellipse">
              <a:avLst/>
            </a:prstGeom>
            <a:solidFill>
              <a:srgbClr val="FFFFFF"/>
            </a:solidFill>
            <a:ln w="15875">
              <a:solidFill>
                <a:srgbClr val="FFFFFF"/>
              </a:solidFill>
              <a:round/>
              <a:headEnd/>
              <a:tailEnd/>
            </a:ln>
          </p:spPr>
          <p:txBody>
            <a:bodyPr/>
            <a:lstStyle/>
            <a:p>
              <a:endParaRPr lang="ar-SA"/>
            </a:p>
          </p:txBody>
        </p:sp>
        <p:sp>
          <p:nvSpPr>
            <p:cNvPr id="12867" name="Oval 431"/>
            <p:cNvSpPr>
              <a:spLocks noChangeArrowheads="1"/>
            </p:cNvSpPr>
            <p:nvPr/>
          </p:nvSpPr>
          <p:spPr bwMode="auto">
            <a:xfrm>
              <a:off x="3135" y="1636"/>
              <a:ext cx="16" cy="16"/>
            </a:xfrm>
            <a:prstGeom prst="ellipse">
              <a:avLst/>
            </a:prstGeom>
            <a:solidFill>
              <a:srgbClr val="FFFFFF"/>
            </a:solidFill>
            <a:ln w="15875">
              <a:solidFill>
                <a:srgbClr val="FFFFFF"/>
              </a:solidFill>
              <a:round/>
              <a:headEnd/>
              <a:tailEnd/>
            </a:ln>
          </p:spPr>
          <p:txBody>
            <a:bodyPr/>
            <a:lstStyle/>
            <a:p>
              <a:endParaRPr lang="ar-SA"/>
            </a:p>
          </p:txBody>
        </p:sp>
        <p:sp>
          <p:nvSpPr>
            <p:cNvPr id="12868" name="Oval 432"/>
            <p:cNvSpPr>
              <a:spLocks noChangeArrowheads="1"/>
            </p:cNvSpPr>
            <p:nvPr/>
          </p:nvSpPr>
          <p:spPr bwMode="auto">
            <a:xfrm>
              <a:off x="3069" y="1636"/>
              <a:ext cx="15" cy="16"/>
            </a:xfrm>
            <a:prstGeom prst="ellipse">
              <a:avLst/>
            </a:prstGeom>
            <a:solidFill>
              <a:srgbClr val="FFFFFF"/>
            </a:solidFill>
            <a:ln w="15875">
              <a:solidFill>
                <a:srgbClr val="FFFFFF"/>
              </a:solidFill>
              <a:round/>
              <a:headEnd/>
              <a:tailEnd/>
            </a:ln>
          </p:spPr>
          <p:txBody>
            <a:bodyPr/>
            <a:lstStyle/>
            <a:p>
              <a:endParaRPr lang="ar-SA"/>
            </a:p>
          </p:txBody>
        </p:sp>
        <p:sp>
          <p:nvSpPr>
            <p:cNvPr id="12869" name="Freeform 433"/>
            <p:cNvSpPr>
              <a:spLocks/>
            </p:cNvSpPr>
            <p:nvPr/>
          </p:nvSpPr>
          <p:spPr bwMode="auto">
            <a:xfrm>
              <a:off x="3954" y="1744"/>
              <a:ext cx="15" cy="107"/>
            </a:xfrm>
            <a:custGeom>
              <a:avLst/>
              <a:gdLst>
                <a:gd name="T0" fmla="*/ 15 w 3"/>
                <a:gd name="T1" fmla="*/ 0 h 21"/>
                <a:gd name="T2" fmla="*/ 10 w 3"/>
                <a:gd name="T3" fmla="*/ 5 h 21"/>
                <a:gd name="T4" fmla="*/ 10 w 3"/>
                <a:gd name="T5" fmla="*/ 5 h 21"/>
                <a:gd name="T6" fmla="*/ 10 w 3"/>
                <a:gd name="T7" fmla="*/ 10 h 21"/>
                <a:gd name="T8" fmla="*/ 10 w 3"/>
                <a:gd name="T9" fmla="*/ 36 h 21"/>
                <a:gd name="T10" fmla="*/ 10 w 3"/>
                <a:gd name="T11" fmla="*/ 61 h 21"/>
                <a:gd name="T12" fmla="*/ 5 w 3"/>
                <a:gd name="T13" fmla="*/ 71 h 21"/>
                <a:gd name="T14" fmla="*/ 0 w 3"/>
                <a:gd name="T15" fmla="*/ 76 h 21"/>
                <a:gd name="T16" fmla="*/ 0 w 3"/>
                <a:gd name="T17" fmla="*/ 107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 h="21">
                  <a:moveTo>
                    <a:pt x="3" y="0"/>
                  </a:moveTo>
                  <a:cubicBezTo>
                    <a:pt x="3" y="0"/>
                    <a:pt x="2" y="0"/>
                    <a:pt x="2" y="1"/>
                  </a:cubicBezTo>
                  <a:cubicBezTo>
                    <a:pt x="2" y="1"/>
                    <a:pt x="2" y="1"/>
                    <a:pt x="2" y="1"/>
                  </a:cubicBezTo>
                  <a:cubicBezTo>
                    <a:pt x="2" y="2"/>
                    <a:pt x="2" y="2"/>
                    <a:pt x="2" y="2"/>
                  </a:cubicBezTo>
                  <a:cubicBezTo>
                    <a:pt x="1" y="4"/>
                    <a:pt x="2" y="5"/>
                    <a:pt x="2" y="7"/>
                  </a:cubicBezTo>
                  <a:cubicBezTo>
                    <a:pt x="2" y="9"/>
                    <a:pt x="2" y="11"/>
                    <a:pt x="2" y="12"/>
                  </a:cubicBezTo>
                  <a:cubicBezTo>
                    <a:pt x="2" y="13"/>
                    <a:pt x="1" y="14"/>
                    <a:pt x="1" y="14"/>
                  </a:cubicBezTo>
                  <a:cubicBezTo>
                    <a:pt x="1" y="15"/>
                    <a:pt x="0" y="15"/>
                    <a:pt x="0" y="15"/>
                  </a:cubicBezTo>
                  <a:cubicBezTo>
                    <a:pt x="0" y="17"/>
                    <a:pt x="0" y="19"/>
                    <a:pt x="0" y="21"/>
                  </a:cubicBezTo>
                </a:path>
              </a:pathLst>
            </a:custGeom>
            <a:noFill/>
            <a:ln w="15875">
              <a:solidFill>
                <a:srgbClr val="FFFFFF"/>
              </a:solidFill>
              <a:prstDash val="solid"/>
              <a:round/>
              <a:headEnd/>
              <a:tailEnd/>
            </a:ln>
          </p:spPr>
          <p:txBody>
            <a:bodyPr/>
            <a:lstStyle/>
            <a:p>
              <a:endParaRPr lang="en-GB"/>
            </a:p>
          </p:txBody>
        </p:sp>
        <p:sp>
          <p:nvSpPr>
            <p:cNvPr id="12870" name="Freeform 434"/>
            <p:cNvSpPr>
              <a:spLocks/>
            </p:cNvSpPr>
            <p:nvPr/>
          </p:nvSpPr>
          <p:spPr bwMode="auto">
            <a:xfrm>
              <a:off x="3959" y="1744"/>
              <a:ext cx="20" cy="97"/>
            </a:xfrm>
            <a:custGeom>
              <a:avLst/>
              <a:gdLst>
                <a:gd name="T0" fmla="*/ 10 w 4"/>
                <a:gd name="T1" fmla="*/ 0 h 19"/>
                <a:gd name="T2" fmla="*/ 10 w 4"/>
                <a:gd name="T3" fmla="*/ 0 h 19"/>
                <a:gd name="T4" fmla="*/ 5 w 4"/>
                <a:gd name="T5" fmla="*/ 0 h 19"/>
                <a:gd name="T6" fmla="*/ 5 w 4"/>
                <a:gd name="T7" fmla="*/ 10 h 19"/>
                <a:gd name="T8" fmla="*/ 0 w 4"/>
                <a:gd name="T9" fmla="*/ 10 h 19"/>
                <a:gd name="T10" fmla="*/ 5 w 4"/>
                <a:gd name="T11" fmla="*/ 20 h 19"/>
                <a:gd name="T12" fmla="*/ 15 w 4"/>
                <a:gd name="T13" fmla="*/ 36 h 19"/>
                <a:gd name="T14" fmla="*/ 15 w 4"/>
                <a:gd name="T15" fmla="*/ 46 h 19"/>
                <a:gd name="T16" fmla="*/ 20 w 4"/>
                <a:gd name="T17" fmla="*/ 51 h 19"/>
                <a:gd name="T18" fmla="*/ 20 w 4"/>
                <a:gd name="T19" fmla="*/ 71 h 19"/>
                <a:gd name="T20" fmla="*/ 10 w 4"/>
                <a:gd name="T21" fmla="*/ 97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 h="19">
                  <a:moveTo>
                    <a:pt x="2" y="0"/>
                  </a:moveTo>
                  <a:cubicBezTo>
                    <a:pt x="2" y="0"/>
                    <a:pt x="2" y="0"/>
                    <a:pt x="2" y="0"/>
                  </a:cubicBezTo>
                  <a:cubicBezTo>
                    <a:pt x="2" y="0"/>
                    <a:pt x="1" y="0"/>
                    <a:pt x="1" y="0"/>
                  </a:cubicBezTo>
                  <a:cubicBezTo>
                    <a:pt x="1" y="1"/>
                    <a:pt x="1" y="1"/>
                    <a:pt x="1" y="2"/>
                  </a:cubicBezTo>
                  <a:cubicBezTo>
                    <a:pt x="1" y="2"/>
                    <a:pt x="0" y="2"/>
                    <a:pt x="0" y="2"/>
                  </a:cubicBezTo>
                  <a:cubicBezTo>
                    <a:pt x="1" y="3"/>
                    <a:pt x="1" y="3"/>
                    <a:pt x="1" y="4"/>
                  </a:cubicBezTo>
                  <a:cubicBezTo>
                    <a:pt x="1" y="4"/>
                    <a:pt x="2" y="7"/>
                    <a:pt x="3" y="7"/>
                  </a:cubicBezTo>
                  <a:cubicBezTo>
                    <a:pt x="3" y="8"/>
                    <a:pt x="3" y="8"/>
                    <a:pt x="3" y="9"/>
                  </a:cubicBezTo>
                  <a:cubicBezTo>
                    <a:pt x="3" y="9"/>
                    <a:pt x="4" y="10"/>
                    <a:pt x="4" y="10"/>
                  </a:cubicBezTo>
                  <a:cubicBezTo>
                    <a:pt x="4" y="11"/>
                    <a:pt x="4" y="13"/>
                    <a:pt x="4" y="14"/>
                  </a:cubicBezTo>
                  <a:cubicBezTo>
                    <a:pt x="3" y="15"/>
                    <a:pt x="2" y="18"/>
                    <a:pt x="2" y="19"/>
                  </a:cubicBezTo>
                </a:path>
              </a:pathLst>
            </a:custGeom>
            <a:noFill/>
            <a:ln w="15875">
              <a:solidFill>
                <a:srgbClr val="FFFFFF"/>
              </a:solidFill>
              <a:prstDash val="solid"/>
              <a:round/>
              <a:headEnd/>
              <a:tailEnd/>
            </a:ln>
          </p:spPr>
          <p:txBody>
            <a:bodyPr/>
            <a:lstStyle/>
            <a:p>
              <a:endParaRPr lang="en-GB"/>
            </a:p>
          </p:txBody>
        </p:sp>
        <p:sp>
          <p:nvSpPr>
            <p:cNvPr id="12871" name="Freeform 435"/>
            <p:cNvSpPr>
              <a:spLocks/>
            </p:cNvSpPr>
            <p:nvPr/>
          </p:nvSpPr>
          <p:spPr bwMode="auto">
            <a:xfrm>
              <a:off x="4082" y="1744"/>
              <a:ext cx="20" cy="107"/>
            </a:xfrm>
            <a:custGeom>
              <a:avLst/>
              <a:gdLst>
                <a:gd name="T0" fmla="*/ 20 w 4"/>
                <a:gd name="T1" fmla="*/ 0 h 21"/>
                <a:gd name="T2" fmla="*/ 10 w 4"/>
                <a:gd name="T3" fmla="*/ 5 h 21"/>
                <a:gd name="T4" fmla="*/ 10 w 4"/>
                <a:gd name="T5" fmla="*/ 5 h 21"/>
                <a:gd name="T6" fmla="*/ 10 w 4"/>
                <a:gd name="T7" fmla="*/ 10 h 21"/>
                <a:gd name="T8" fmla="*/ 10 w 4"/>
                <a:gd name="T9" fmla="*/ 36 h 21"/>
                <a:gd name="T10" fmla="*/ 10 w 4"/>
                <a:gd name="T11" fmla="*/ 61 h 21"/>
                <a:gd name="T12" fmla="*/ 5 w 4"/>
                <a:gd name="T13" fmla="*/ 71 h 21"/>
                <a:gd name="T14" fmla="*/ 0 w 4"/>
                <a:gd name="T15" fmla="*/ 76 h 21"/>
                <a:gd name="T16" fmla="*/ 0 w 4"/>
                <a:gd name="T17" fmla="*/ 107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21">
                  <a:moveTo>
                    <a:pt x="4" y="0"/>
                  </a:moveTo>
                  <a:cubicBezTo>
                    <a:pt x="3" y="0"/>
                    <a:pt x="2" y="0"/>
                    <a:pt x="2" y="1"/>
                  </a:cubicBezTo>
                  <a:cubicBezTo>
                    <a:pt x="2" y="1"/>
                    <a:pt x="2" y="1"/>
                    <a:pt x="2" y="1"/>
                  </a:cubicBezTo>
                  <a:cubicBezTo>
                    <a:pt x="2" y="2"/>
                    <a:pt x="2" y="2"/>
                    <a:pt x="2" y="2"/>
                  </a:cubicBezTo>
                  <a:cubicBezTo>
                    <a:pt x="1" y="4"/>
                    <a:pt x="2" y="5"/>
                    <a:pt x="2" y="7"/>
                  </a:cubicBezTo>
                  <a:cubicBezTo>
                    <a:pt x="2" y="9"/>
                    <a:pt x="2" y="11"/>
                    <a:pt x="2" y="12"/>
                  </a:cubicBezTo>
                  <a:cubicBezTo>
                    <a:pt x="2" y="13"/>
                    <a:pt x="1" y="14"/>
                    <a:pt x="1" y="14"/>
                  </a:cubicBezTo>
                  <a:cubicBezTo>
                    <a:pt x="1" y="15"/>
                    <a:pt x="0" y="15"/>
                    <a:pt x="0" y="15"/>
                  </a:cubicBezTo>
                  <a:cubicBezTo>
                    <a:pt x="0" y="17"/>
                    <a:pt x="0" y="19"/>
                    <a:pt x="0" y="21"/>
                  </a:cubicBezTo>
                </a:path>
              </a:pathLst>
            </a:custGeom>
            <a:noFill/>
            <a:ln w="15875">
              <a:solidFill>
                <a:srgbClr val="FFFFFF"/>
              </a:solidFill>
              <a:prstDash val="solid"/>
              <a:round/>
              <a:headEnd/>
              <a:tailEnd/>
            </a:ln>
          </p:spPr>
          <p:txBody>
            <a:bodyPr/>
            <a:lstStyle/>
            <a:p>
              <a:endParaRPr lang="en-GB"/>
            </a:p>
          </p:txBody>
        </p:sp>
        <p:sp>
          <p:nvSpPr>
            <p:cNvPr id="12872" name="Freeform 436"/>
            <p:cNvSpPr>
              <a:spLocks/>
            </p:cNvSpPr>
            <p:nvPr/>
          </p:nvSpPr>
          <p:spPr bwMode="auto">
            <a:xfrm>
              <a:off x="4092" y="1744"/>
              <a:ext cx="15" cy="97"/>
            </a:xfrm>
            <a:custGeom>
              <a:avLst/>
              <a:gdLst>
                <a:gd name="T0" fmla="*/ 5 w 3"/>
                <a:gd name="T1" fmla="*/ 0 h 19"/>
                <a:gd name="T2" fmla="*/ 5 w 3"/>
                <a:gd name="T3" fmla="*/ 0 h 19"/>
                <a:gd name="T4" fmla="*/ 5 w 3"/>
                <a:gd name="T5" fmla="*/ 0 h 19"/>
                <a:gd name="T6" fmla="*/ 0 w 3"/>
                <a:gd name="T7" fmla="*/ 10 h 19"/>
                <a:gd name="T8" fmla="*/ 0 w 3"/>
                <a:gd name="T9" fmla="*/ 10 h 19"/>
                <a:gd name="T10" fmla="*/ 0 w 3"/>
                <a:gd name="T11" fmla="*/ 20 h 19"/>
                <a:gd name="T12" fmla="*/ 10 w 3"/>
                <a:gd name="T13" fmla="*/ 36 h 19"/>
                <a:gd name="T14" fmla="*/ 10 w 3"/>
                <a:gd name="T15" fmla="*/ 46 h 19"/>
                <a:gd name="T16" fmla="*/ 15 w 3"/>
                <a:gd name="T17" fmla="*/ 51 h 19"/>
                <a:gd name="T18" fmla="*/ 15 w 3"/>
                <a:gd name="T19" fmla="*/ 71 h 19"/>
                <a:gd name="T20" fmla="*/ 5 w 3"/>
                <a:gd name="T21" fmla="*/ 97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 h="19">
                  <a:moveTo>
                    <a:pt x="1" y="0"/>
                  </a:moveTo>
                  <a:cubicBezTo>
                    <a:pt x="1" y="0"/>
                    <a:pt x="2" y="0"/>
                    <a:pt x="1" y="0"/>
                  </a:cubicBezTo>
                  <a:cubicBezTo>
                    <a:pt x="1" y="0"/>
                    <a:pt x="1" y="0"/>
                    <a:pt x="1" y="0"/>
                  </a:cubicBezTo>
                  <a:cubicBezTo>
                    <a:pt x="0" y="1"/>
                    <a:pt x="0" y="1"/>
                    <a:pt x="0" y="2"/>
                  </a:cubicBezTo>
                  <a:cubicBezTo>
                    <a:pt x="0" y="2"/>
                    <a:pt x="0" y="2"/>
                    <a:pt x="0" y="2"/>
                  </a:cubicBezTo>
                  <a:cubicBezTo>
                    <a:pt x="0" y="3"/>
                    <a:pt x="0" y="3"/>
                    <a:pt x="0" y="4"/>
                  </a:cubicBezTo>
                  <a:cubicBezTo>
                    <a:pt x="0" y="4"/>
                    <a:pt x="1" y="7"/>
                    <a:pt x="2" y="7"/>
                  </a:cubicBezTo>
                  <a:cubicBezTo>
                    <a:pt x="2" y="8"/>
                    <a:pt x="2" y="8"/>
                    <a:pt x="2" y="9"/>
                  </a:cubicBezTo>
                  <a:cubicBezTo>
                    <a:pt x="3" y="9"/>
                    <a:pt x="3" y="10"/>
                    <a:pt x="3" y="10"/>
                  </a:cubicBezTo>
                  <a:cubicBezTo>
                    <a:pt x="3" y="11"/>
                    <a:pt x="3" y="13"/>
                    <a:pt x="3" y="14"/>
                  </a:cubicBezTo>
                  <a:cubicBezTo>
                    <a:pt x="2" y="15"/>
                    <a:pt x="1" y="18"/>
                    <a:pt x="1" y="19"/>
                  </a:cubicBezTo>
                </a:path>
              </a:pathLst>
            </a:custGeom>
            <a:noFill/>
            <a:ln w="15875">
              <a:solidFill>
                <a:srgbClr val="FFFFFF"/>
              </a:solidFill>
              <a:prstDash val="solid"/>
              <a:round/>
              <a:headEnd/>
              <a:tailEnd/>
            </a:ln>
          </p:spPr>
          <p:txBody>
            <a:bodyPr/>
            <a:lstStyle/>
            <a:p>
              <a:endParaRPr lang="en-GB"/>
            </a:p>
          </p:txBody>
        </p:sp>
        <p:sp>
          <p:nvSpPr>
            <p:cNvPr id="12873" name="Oval 437"/>
            <p:cNvSpPr>
              <a:spLocks noChangeArrowheads="1"/>
            </p:cNvSpPr>
            <p:nvPr/>
          </p:nvSpPr>
          <p:spPr bwMode="auto">
            <a:xfrm>
              <a:off x="4092" y="1969"/>
              <a:ext cx="15" cy="15"/>
            </a:xfrm>
            <a:prstGeom prst="ellipse">
              <a:avLst/>
            </a:prstGeom>
            <a:solidFill>
              <a:srgbClr val="FFFFFF"/>
            </a:solidFill>
            <a:ln w="15875">
              <a:solidFill>
                <a:srgbClr val="FFFFFF"/>
              </a:solidFill>
              <a:round/>
              <a:headEnd/>
              <a:tailEnd/>
            </a:ln>
          </p:spPr>
          <p:txBody>
            <a:bodyPr/>
            <a:lstStyle/>
            <a:p>
              <a:endParaRPr lang="ar-SA"/>
            </a:p>
          </p:txBody>
        </p:sp>
        <p:sp>
          <p:nvSpPr>
            <p:cNvPr id="12874" name="Freeform 438"/>
            <p:cNvSpPr>
              <a:spLocks/>
            </p:cNvSpPr>
            <p:nvPr/>
          </p:nvSpPr>
          <p:spPr bwMode="auto">
            <a:xfrm>
              <a:off x="4082" y="1861"/>
              <a:ext cx="15" cy="108"/>
            </a:xfrm>
            <a:custGeom>
              <a:avLst/>
              <a:gdLst>
                <a:gd name="T0" fmla="*/ 15 w 3"/>
                <a:gd name="T1" fmla="*/ 108 h 21"/>
                <a:gd name="T2" fmla="*/ 10 w 3"/>
                <a:gd name="T3" fmla="*/ 103 h 21"/>
                <a:gd name="T4" fmla="*/ 10 w 3"/>
                <a:gd name="T5" fmla="*/ 98 h 21"/>
                <a:gd name="T6" fmla="*/ 10 w 3"/>
                <a:gd name="T7" fmla="*/ 98 h 21"/>
                <a:gd name="T8" fmla="*/ 10 w 3"/>
                <a:gd name="T9" fmla="*/ 72 h 21"/>
                <a:gd name="T10" fmla="*/ 10 w 3"/>
                <a:gd name="T11" fmla="*/ 41 h 21"/>
                <a:gd name="T12" fmla="*/ 5 w 3"/>
                <a:gd name="T13" fmla="*/ 31 h 21"/>
                <a:gd name="T14" fmla="*/ 0 w 3"/>
                <a:gd name="T15" fmla="*/ 26 h 21"/>
                <a:gd name="T16" fmla="*/ 0 w 3"/>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 h="21">
                  <a:moveTo>
                    <a:pt x="3" y="21"/>
                  </a:moveTo>
                  <a:cubicBezTo>
                    <a:pt x="3" y="21"/>
                    <a:pt x="2" y="20"/>
                    <a:pt x="2" y="20"/>
                  </a:cubicBezTo>
                  <a:cubicBezTo>
                    <a:pt x="2" y="19"/>
                    <a:pt x="2" y="19"/>
                    <a:pt x="2" y="19"/>
                  </a:cubicBezTo>
                  <a:cubicBezTo>
                    <a:pt x="2" y="19"/>
                    <a:pt x="2" y="19"/>
                    <a:pt x="2" y="19"/>
                  </a:cubicBezTo>
                  <a:cubicBezTo>
                    <a:pt x="1" y="17"/>
                    <a:pt x="2" y="15"/>
                    <a:pt x="2" y="14"/>
                  </a:cubicBezTo>
                  <a:cubicBezTo>
                    <a:pt x="2" y="12"/>
                    <a:pt x="2" y="10"/>
                    <a:pt x="2" y="8"/>
                  </a:cubicBezTo>
                  <a:cubicBezTo>
                    <a:pt x="2" y="7"/>
                    <a:pt x="1" y="7"/>
                    <a:pt x="1" y="6"/>
                  </a:cubicBezTo>
                  <a:cubicBezTo>
                    <a:pt x="1" y="6"/>
                    <a:pt x="0" y="5"/>
                    <a:pt x="0" y="5"/>
                  </a:cubicBezTo>
                  <a:cubicBezTo>
                    <a:pt x="0" y="3"/>
                    <a:pt x="0" y="2"/>
                    <a:pt x="0" y="0"/>
                  </a:cubicBezTo>
                </a:path>
              </a:pathLst>
            </a:custGeom>
            <a:noFill/>
            <a:ln w="15875">
              <a:solidFill>
                <a:srgbClr val="FFFFFF"/>
              </a:solidFill>
              <a:prstDash val="solid"/>
              <a:round/>
              <a:headEnd/>
              <a:tailEnd/>
            </a:ln>
          </p:spPr>
          <p:txBody>
            <a:bodyPr/>
            <a:lstStyle/>
            <a:p>
              <a:endParaRPr lang="en-GB"/>
            </a:p>
          </p:txBody>
        </p:sp>
        <p:sp>
          <p:nvSpPr>
            <p:cNvPr id="12875" name="Freeform 439"/>
            <p:cNvSpPr>
              <a:spLocks/>
            </p:cNvSpPr>
            <p:nvPr/>
          </p:nvSpPr>
          <p:spPr bwMode="auto">
            <a:xfrm>
              <a:off x="4087" y="1866"/>
              <a:ext cx="20" cy="103"/>
            </a:xfrm>
            <a:custGeom>
              <a:avLst/>
              <a:gdLst>
                <a:gd name="T0" fmla="*/ 10 w 4"/>
                <a:gd name="T1" fmla="*/ 103 h 20"/>
                <a:gd name="T2" fmla="*/ 10 w 4"/>
                <a:gd name="T3" fmla="*/ 98 h 20"/>
                <a:gd name="T4" fmla="*/ 5 w 4"/>
                <a:gd name="T5" fmla="*/ 98 h 20"/>
                <a:gd name="T6" fmla="*/ 5 w 4"/>
                <a:gd name="T7" fmla="*/ 93 h 20"/>
                <a:gd name="T8" fmla="*/ 0 w 4"/>
                <a:gd name="T9" fmla="*/ 88 h 20"/>
                <a:gd name="T10" fmla="*/ 5 w 4"/>
                <a:gd name="T11" fmla="*/ 82 h 20"/>
                <a:gd name="T12" fmla="*/ 15 w 4"/>
                <a:gd name="T13" fmla="*/ 62 h 20"/>
                <a:gd name="T14" fmla="*/ 15 w 4"/>
                <a:gd name="T15" fmla="*/ 57 h 20"/>
                <a:gd name="T16" fmla="*/ 20 w 4"/>
                <a:gd name="T17" fmla="*/ 52 h 20"/>
                <a:gd name="T18" fmla="*/ 20 w 4"/>
                <a:gd name="T19" fmla="*/ 31 h 20"/>
                <a:gd name="T20" fmla="*/ 10 w 4"/>
                <a:gd name="T21" fmla="*/ 0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 h="20">
                  <a:moveTo>
                    <a:pt x="2" y="20"/>
                  </a:moveTo>
                  <a:cubicBezTo>
                    <a:pt x="2" y="19"/>
                    <a:pt x="2" y="20"/>
                    <a:pt x="2" y="19"/>
                  </a:cubicBezTo>
                  <a:cubicBezTo>
                    <a:pt x="2" y="19"/>
                    <a:pt x="1" y="19"/>
                    <a:pt x="1" y="19"/>
                  </a:cubicBezTo>
                  <a:cubicBezTo>
                    <a:pt x="1" y="19"/>
                    <a:pt x="1" y="18"/>
                    <a:pt x="1" y="18"/>
                  </a:cubicBezTo>
                  <a:cubicBezTo>
                    <a:pt x="1" y="18"/>
                    <a:pt x="0" y="17"/>
                    <a:pt x="0" y="17"/>
                  </a:cubicBezTo>
                  <a:cubicBezTo>
                    <a:pt x="1" y="17"/>
                    <a:pt x="1" y="16"/>
                    <a:pt x="1" y="16"/>
                  </a:cubicBezTo>
                  <a:cubicBezTo>
                    <a:pt x="1" y="15"/>
                    <a:pt x="2" y="13"/>
                    <a:pt x="3" y="12"/>
                  </a:cubicBezTo>
                  <a:cubicBezTo>
                    <a:pt x="3" y="12"/>
                    <a:pt x="3" y="11"/>
                    <a:pt x="3" y="11"/>
                  </a:cubicBezTo>
                  <a:cubicBezTo>
                    <a:pt x="4" y="10"/>
                    <a:pt x="4" y="10"/>
                    <a:pt x="4" y="10"/>
                  </a:cubicBezTo>
                  <a:cubicBezTo>
                    <a:pt x="4" y="8"/>
                    <a:pt x="4" y="7"/>
                    <a:pt x="4" y="6"/>
                  </a:cubicBezTo>
                  <a:cubicBezTo>
                    <a:pt x="3" y="4"/>
                    <a:pt x="2" y="2"/>
                    <a:pt x="2" y="0"/>
                  </a:cubicBezTo>
                </a:path>
              </a:pathLst>
            </a:custGeom>
            <a:noFill/>
            <a:ln w="15875">
              <a:solidFill>
                <a:srgbClr val="FFFFFF"/>
              </a:solidFill>
              <a:prstDash val="solid"/>
              <a:round/>
              <a:headEnd/>
              <a:tailEnd/>
            </a:ln>
          </p:spPr>
          <p:txBody>
            <a:bodyPr/>
            <a:lstStyle/>
            <a:p>
              <a:endParaRPr lang="en-GB"/>
            </a:p>
          </p:txBody>
        </p:sp>
        <p:sp>
          <p:nvSpPr>
            <p:cNvPr id="12876" name="Freeform 440"/>
            <p:cNvSpPr>
              <a:spLocks/>
            </p:cNvSpPr>
            <p:nvPr/>
          </p:nvSpPr>
          <p:spPr bwMode="auto">
            <a:xfrm>
              <a:off x="4015" y="1744"/>
              <a:ext cx="20" cy="107"/>
            </a:xfrm>
            <a:custGeom>
              <a:avLst/>
              <a:gdLst>
                <a:gd name="T0" fmla="*/ 20 w 4"/>
                <a:gd name="T1" fmla="*/ 0 h 21"/>
                <a:gd name="T2" fmla="*/ 15 w 4"/>
                <a:gd name="T3" fmla="*/ 5 h 21"/>
                <a:gd name="T4" fmla="*/ 10 w 4"/>
                <a:gd name="T5" fmla="*/ 5 h 21"/>
                <a:gd name="T6" fmla="*/ 10 w 4"/>
                <a:gd name="T7" fmla="*/ 10 h 21"/>
                <a:gd name="T8" fmla="*/ 15 w 4"/>
                <a:gd name="T9" fmla="*/ 36 h 21"/>
                <a:gd name="T10" fmla="*/ 10 w 4"/>
                <a:gd name="T11" fmla="*/ 61 h 21"/>
                <a:gd name="T12" fmla="*/ 5 w 4"/>
                <a:gd name="T13" fmla="*/ 71 h 21"/>
                <a:gd name="T14" fmla="*/ 5 w 4"/>
                <a:gd name="T15" fmla="*/ 76 h 21"/>
                <a:gd name="T16" fmla="*/ 0 w 4"/>
                <a:gd name="T17" fmla="*/ 107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21">
                  <a:moveTo>
                    <a:pt x="4" y="0"/>
                  </a:moveTo>
                  <a:cubicBezTo>
                    <a:pt x="4" y="0"/>
                    <a:pt x="3" y="0"/>
                    <a:pt x="3" y="1"/>
                  </a:cubicBezTo>
                  <a:cubicBezTo>
                    <a:pt x="3" y="1"/>
                    <a:pt x="2" y="1"/>
                    <a:pt x="2" y="1"/>
                  </a:cubicBezTo>
                  <a:cubicBezTo>
                    <a:pt x="2" y="2"/>
                    <a:pt x="2" y="2"/>
                    <a:pt x="2" y="2"/>
                  </a:cubicBezTo>
                  <a:cubicBezTo>
                    <a:pt x="2" y="4"/>
                    <a:pt x="2" y="5"/>
                    <a:pt x="3" y="7"/>
                  </a:cubicBezTo>
                  <a:cubicBezTo>
                    <a:pt x="3" y="9"/>
                    <a:pt x="3" y="11"/>
                    <a:pt x="2" y="12"/>
                  </a:cubicBezTo>
                  <a:cubicBezTo>
                    <a:pt x="2" y="13"/>
                    <a:pt x="2" y="14"/>
                    <a:pt x="1" y="14"/>
                  </a:cubicBezTo>
                  <a:cubicBezTo>
                    <a:pt x="1" y="15"/>
                    <a:pt x="1" y="15"/>
                    <a:pt x="1" y="15"/>
                  </a:cubicBezTo>
                  <a:cubicBezTo>
                    <a:pt x="1" y="17"/>
                    <a:pt x="0" y="19"/>
                    <a:pt x="0" y="21"/>
                  </a:cubicBezTo>
                </a:path>
              </a:pathLst>
            </a:custGeom>
            <a:noFill/>
            <a:ln w="15875">
              <a:solidFill>
                <a:srgbClr val="FFFFFF"/>
              </a:solidFill>
              <a:prstDash val="solid"/>
              <a:round/>
              <a:headEnd/>
              <a:tailEnd/>
            </a:ln>
          </p:spPr>
          <p:txBody>
            <a:bodyPr/>
            <a:lstStyle/>
            <a:p>
              <a:endParaRPr lang="en-GB"/>
            </a:p>
          </p:txBody>
        </p:sp>
        <p:sp>
          <p:nvSpPr>
            <p:cNvPr id="12877" name="Freeform 441"/>
            <p:cNvSpPr>
              <a:spLocks/>
            </p:cNvSpPr>
            <p:nvPr/>
          </p:nvSpPr>
          <p:spPr bwMode="auto">
            <a:xfrm>
              <a:off x="4025" y="1744"/>
              <a:ext cx="21" cy="97"/>
            </a:xfrm>
            <a:custGeom>
              <a:avLst/>
              <a:gdLst>
                <a:gd name="T0" fmla="*/ 11 w 4"/>
                <a:gd name="T1" fmla="*/ 0 h 19"/>
                <a:gd name="T2" fmla="*/ 11 w 4"/>
                <a:gd name="T3" fmla="*/ 0 h 19"/>
                <a:gd name="T4" fmla="*/ 5 w 4"/>
                <a:gd name="T5" fmla="*/ 0 h 19"/>
                <a:gd name="T6" fmla="*/ 0 w 4"/>
                <a:gd name="T7" fmla="*/ 10 h 19"/>
                <a:gd name="T8" fmla="*/ 0 w 4"/>
                <a:gd name="T9" fmla="*/ 10 h 19"/>
                <a:gd name="T10" fmla="*/ 0 w 4"/>
                <a:gd name="T11" fmla="*/ 20 h 19"/>
                <a:gd name="T12" fmla="*/ 11 w 4"/>
                <a:gd name="T13" fmla="*/ 36 h 19"/>
                <a:gd name="T14" fmla="*/ 16 w 4"/>
                <a:gd name="T15" fmla="*/ 46 h 19"/>
                <a:gd name="T16" fmla="*/ 16 w 4"/>
                <a:gd name="T17" fmla="*/ 51 h 19"/>
                <a:gd name="T18" fmla="*/ 16 w 4"/>
                <a:gd name="T19" fmla="*/ 71 h 19"/>
                <a:gd name="T20" fmla="*/ 5 w 4"/>
                <a:gd name="T21" fmla="*/ 97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 h="19">
                  <a:moveTo>
                    <a:pt x="2" y="0"/>
                  </a:moveTo>
                  <a:cubicBezTo>
                    <a:pt x="2" y="0"/>
                    <a:pt x="2" y="0"/>
                    <a:pt x="2" y="0"/>
                  </a:cubicBezTo>
                  <a:cubicBezTo>
                    <a:pt x="1" y="0"/>
                    <a:pt x="1" y="0"/>
                    <a:pt x="1" y="0"/>
                  </a:cubicBezTo>
                  <a:cubicBezTo>
                    <a:pt x="1" y="1"/>
                    <a:pt x="0" y="1"/>
                    <a:pt x="0" y="2"/>
                  </a:cubicBezTo>
                  <a:cubicBezTo>
                    <a:pt x="0" y="2"/>
                    <a:pt x="0" y="2"/>
                    <a:pt x="0" y="2"/>
                  </a:cubicBezTo>
                  <a:cubicBezTo>
                    <a:pt x="0" y="3"/>
                    <a:pt x="0" y="3"/>
                    <a:pt x="0" y="4"/>
                  </a:cubicBezTo>
                  <a:cubicBezTo>
                    <a:pt x="0" y="4"/>
                    <a:pt x="2" y="7"/>
                    <a:pt x="2" y="7"/>
                  </a:cubicBezTo>
                  <a:cubicBezTo>
                    <a:pt x="2" y="8"/>
                    <a:pt x="3" y="8"/>
                    <a:pt x="3" y="9"/>
                  </a:cubicBezTo>
                  <a:cubicBezTo>
                    <a:pt x="3" y="9"/>
                    <a:pt x="3" y="10"/>
                    <a:pt x="3" y="10"/>
                  </a:cubicBezTo>
                  <a:cubicBezTo>
                    <a:pt x="3" y="11"/>
                    <a:pt x="4" y="13"/>
                    <a:pt x="3" y="14"/>
                  </a:cubicBezTo>
                  <a:cubicBezTo>
                    <a:pt x="3" y="15"/>
                    <a:pt x="1" y="18"/>
                    <a:pt x="1" y="19"/>
                  </a:cubicBezTo>
                </a:path>
              </a:pathLst>
            </a:custGeom>
            <a:noFill/>
            <a:ln w="15875">
              <a:solidFill>
                <a:srgbClr val="FFFFFF"/>
              </a:solidFill>
              <a:prstDash val="solid"/>
              <a:round/>
              <a:headEnd/>
              <a:tailEnd/>
            </a:ln>
          </p:spPr>
          <p:txBody>
            <a:bodyPr/>
            <a:lstStyle/>
            <a:p>
              <a:endParaRPr lang="en-GB"/>
            </a:p>
          </p:txBody>
        </p:sp>
        <p:sp>
          <p:nvSpPr>
            <p:cNvPr id="12878" name="Oval 442"/>
            <p:cNvSpPr>
              <a:spLocks noChangeArrowheads="1"/>
            </p:cNvSpPr>
            <p:nvPr/>
          </p:nvSpPr>
          <p:spPr bwMode="auto">
            <a:xfrm>
              <a:off x="4025" y="1969"/>
              <a:ext cx="16" cy="15"/>
            </a:xfrm>
            <a:prstGeom prst="ellipse">
              <a:avLst/>
            </a:prstGeom>
            <a:solidFill>
              <a:srgbClr val="FFFFFF"/>
            </a:solidFill>
            <a:ln w="15875">
              <a:solidFill>
                <a:srgbClr val="FFFFFF"/>
              </a:solidFill>
              <a:round/>
              <a:headEnd/>
              <a:tailEnd/>
            </a:ln>
          </p:spPr>
          <p:txBody>
            <a:bodyPr/>
            <a:lstStyle/>
            <a:p>
              <a:endParaRPr lang="ar-SA"/>
            </a:p>
          </p:txBody>
        </p:sp>
        <p:sp>
          <p:nvSpPr>
            <p:cNvPr id="12879" name="Freeform 443"/>
            <p:cNvSpPr>
              <a:spLocks/>
            </p:cNvSpPr>
            <p:nvPr/>
          </p:nvSpPr>
          <p:spPr bwMode="auto">
            <a:xfrm>
              <a:off x="4015" y="1861"/>
              <a:ext cx="20" cy="108"/>
            </a:xfrm>
            <a:custGeom>
              <a:avLst/>
              <a:gdLst>
                <a:gd name="T0" fmla="*/ 20 w 4"/>
                <a:gd name="T1" fmla="*/ 108 h 21"/>
                <a:gd name="T2" fmla="*/ 15 w 4"/>
                <a:gd name="T3" fmla="*/ 103 h 21"/>
                <a:gd name="T4" fmla="*/ 10 w 4"/>
                <a:gd name="T5" fmla="*/ 98 h 21"/>
                <a:gd name="T6" fmla="*/ 10 w 4"/>
                <a:gd name="T7" fmla="*/ 98 h 21"/>
                <a:gd name="T8" fmla="*/ 15 w 4"/>
                <a:gd name="T9" fmla="*/ 72 h 21"/>
                <a:gd name="T10" fmla="*/ 10 w 4"/>
                <a:gd name="T11" fmla="*/ 41 h 21"/>
                <a:gd name="T12" fmla="*/ 5 w 4"/>
                <a:gd name="T13" fmla="*/ 31 h 21"/>
                <a:gd name="T14" fmla="*/ 5 w 4"/>
                <a:gd name="T15" fmla="*/ 26 h 21"/>
                <a:gd name="T16" fmla="*/ 0 w 4"/>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21">
                  <a:moveTo>
                    <a:pt x="4" y="21"/>
                  </a:moveTo>
                  <a:cubicBezTo>
                    <a:pt x="3" y="21"/>
                    <a:pt x="3" y="20"/>
                    <a:pt x="3" y="20"/>
                  </a:cubicBezTo>
                  <a:cubicBezTo>
                    <a:pt x="2" y="19"/>
                    <a:pt x="2" y="19"/>
                    <a:pt x="2" y="19"/>
                  </a:cubicBezTo>
                  <a:cubicBezTo>
                    <a:pt x="2" y="19"/>
                    <a:pt x="2" y="19"/>
                    <a:pt x="2" y="19"/>
                  </a:cubicBezTo>
                  <a:cubicBezTo>
                    <a:pt x="2" y="17"/>
                    <a:pt x="2" y="15"/>
                    <a:pt x="3" y="14"/>
                  </a:cubicBezTo>
                  <a:cubicBezTo>
                    <a:pt x="3" y="12"/>
                    <a:pt x="3" y="10"/>
                    <a:pt x="2" y="8"/>
                  </a:cubicBezTo>
                  <a:cubicBezTo>
                    <a:pt x="2" y="7"/>
                    <a:pt x="2" y="7"/>
                    <a:pt x="1" y="6"/>
                  </a:cubicBezTo>
                  <a:cubicBezTo>
                    <a:pt x="1" y="6"/>
                    <a:pt x="1" y="5"/>
                    <a:pt x="1" y="5"/>
                  </a:cubicBezTo>
                  <a:cubicBezTo>
                    <a:pt x="1" y="3"/>
                    <a:pt x="0" y="2"/>
                    <a:pt x="0" y="0"/>
                  </a:cubicBezTo>
                </a:path>
              </a:pathLst>
            </a:custGeom>
            <a:noFill/>
            <a:ln w="15875">
              <a:solidFill>
                <a:srgbClr val="FFFFFF"/>
              </a:solidFill>
              <a:prstDash val="solid"/>
              <a:round/>
              <a:headEnd/>
              <a:tailEnd/>
            </a:ln>
          </p:spPr>
          <p:txBody>
            <a:bodyPr/>
            <a:lstStyle/>
            <a:p>
              <a:endParaRPr lang="en-GB"/>
            </a:p>
          </p:txBody>
        </p:sp>
        <p:sp>
          <p:nvSpPr>
            <p:cNvPr id="12880" name="Freeform 444"/>
            <p:cNvSpPr>
              <a:spLocks/>
            </p:cNvSpPr>
            <p:nvPr/>
          </p:nvSpPr>
          <p:spPr bwMode="auto">
            <a:xfrm>
              <a:off x="4025" y="1866"/>
              <a:ext cx="16" cy="103"/>
            </a:xfrm>
            <a:custGeom>
              <a:avLst/>
              <a:gdLst>
                <a:gd name="T0" fmla="*/ 11 w 3"/>
                <a:gd name="T1" fmla="*/ 103 h 20"/>
                <a:gd name="T2" fmla="*/ 5 w 3"/>
                <a:gd name="T3" fmla="*/ 98 h 20"/>
                <a:gd name="T4" fmla="*/ 5 w 3"/>
                <a:gd name="T5" fmla="*/ 98 h 20"/>
                <a:gd name="T6" fmla="*/ 0 w 3"/>
                <a:gd name="T7" fmla="*/ 93 h 20"/>
                <a:gd name="T8" fmla="*/ 0 w 3"/>
                <a:gd name="T9" fmla="*/ 88 h 20"/>
                <a:gd name="T10" fmla="*/ 0 w 3"/>
                <a:gd name="T11" fmla="*/ 82 h 20"/>
                <a:gd name="T12" fmla="*/ 11 w 3"/>
                <a:gd name="T13" fmla="*/ 62 h 20"/>
                <a:gd name="T14" fmla="*/ 16 w 3"/>
                <a:gd name="T15" fmla="*/ 57 h 20"/>
                <a:gd name="T16" fmla="*/ 16 w 3"/>
                <a:gd name="T17" fmla="*/ 52 h 20"/>
                <a:gd name="T18" fmla="*/ 16 w 3"/>
                <a:gd name="T19" fmla="*/ 31 h 20"/>
                <a:gd name="T20" fmla="*/ 5 w 3"/>
                <a:gd name="T21" fmla="*/ 0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 h="20">
                  <a:moveTo>
                    <a:pt x="2" y="20"/>
                  </a:moveTo>
                  <a:cubicBezTo>
                    <a:pt x="2" y="19"/>
                    <a:pt x="2" y="20"/>
                    <a:pt x="1" y="19"/>
                  </a:cubicBezTo>
                  <a:cubicBezTo>
                    <a:pt x="1" y="19"/>
                    <a:pt x="1" y="19"/>
                    <a:pt x="1" y="19"/>
                  </a:cubicBezTo>
                  <a:cubicBezTo>
                    <a:pt x="1" y="19"/>
                    <a:pt x="0" y="18"/>
                    <a:pt x="0" y="18"/>
                  </a:cubicBezTo>
                  <a:cubicBezTo>
                    <a:pt x="0" y="18"/>
                    <a:pt x="0" y="17"/>
                    <a:pt x="0" y="17"/>
                  </a:cubicBezTo>
                  <a:cubicBezTo>
                    <a:pt x="0" y="17"/>
                    <a:pt x="0" y="16"/>
                    <a:pt x="0" y="16"/>
                  </a:cubicBezTo>
                  <a:cubicBezTo>
                    <a:pt x="0" y="15"/>
                    <a:pt x="2" y="13"/>
                    <a:pt x="2" y="12"/>
                  </a:cubicBezTo>
                  <a:cubicBezTo>
                    <a:pt x="2" y="12"/>
                    <a:pt x="3" y="11"/>
                    <a:pt x="3" y="11"/>
                  </a:cubicBezTo>
                  <a:cubicBezTo>
                    <a:pt x="3" y="10"/>
                    <a:pt x="3" y="10"/>
                    <a:pt x="3" y="10"/>
                  </a:cubicBezTo>
                  <a:cubicBezTo>
                    <a:pt x="3" y="8"/>
                    <a:pt x="3" y="7"/>
                    <a:pt x="3" y="6"/>
                  </a:cubicBezTo>
                  <a:cubicBezTo>
                    <a:pt x="2" y="4"/>
                    <a:pt x="1" y="2"/>
                    <a:pt x="1" y="0"/>
                  </a:cubicBezTo>
                </a:path>
              </a:pathLst>
            </a:custGeom>
            <a:noFill/>
            <a:ln w="15875">
              <a:solidFill>
                <a:srgbClr val="FFFFFF"/>
              </a:solidFill>
              <a:prstDash val="solid"/>
              <a:round/>
              <a:headEnd/>
              <a:tailEnd/>
            </a:ln>
          </p:spPr>
          <p:txBody>
            <a:bodyPr/>
            <a:lstStyle/>
            <a:p>
              <a:endParaRPr lang="en-GB"/>
            </a:p>
          </p:txBody>
        </p:sp>
        <p:sp>
          <p:nvSpPr>
            <p:cNvPr id="12881" name="Freeform 445"/>
            <p:cNvSpPr>
              <a:spLocks/>
            </p:cNvSpPr>
            <p:nvPr/>
          </p:nvSpPr>
          <p:spPr bwMode="auto">
            <a:xfrm>
              <a:off x="4046" y="1744"/>
              <a:ext cx="20" cy="107"/>
            </a:xfrm>
            <a:custGeom>
              <a:avLst/>
              <a:gdLst>
                <a:gd name="T0" fmla="*/ 20 w 4"/>
                <a:gd name="T1" fmla="*/ 0 h 21"/>
                <a:gd name="T2" fmla="*/ 15 w 4"/>
                <a:gd name="T3" fmla="*/ 5 h 21"/>
                <a:gd name="T4" fmla="*/ 15 w 4"/>
                <a:gd name="T5" fmla="*/ 5 h 21"/>
                <a:gd name="T6" fmla="*/ 10 w 4"/>
                <a:gd name="T7" fmla="*/ 10 h 21"/>
                <a:gd name="T8" fmla="*/ 15 w 4"/>
                <a:gd name="T9" fmla="*/ 36 h 21"/>
                <a:gd name="T10" fmla="*/ 15 w 4"/>
                <a:gd name="T11" fmla="*/ 61 h 21"/>
                <a:gd name="T12" fmla="*/ 10 w 4"/>
                <a:gd name="T13" fmla="*/ 71 h 21"/>
                <a:gd name="T14" fmla="*/ 5 w 4"/>
                <a:gd name="T15" fmla="*/ 76 h 21"/>
                <a:gd name="T16" fmla="*/ 0 w 4"/>
                <a:gd name="T17" fmla="*/ 107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21">
                  <a:moveTo>
                    <a:pt x="4" y="0"/>
                  </a:moveTo>
                  <a:cubicBezTo>
                    <a:pt x="4" y="0"/>
                    <a:pt x="3" y="0"/>
                    <a:pt x="3" y="1"/>
                  </a:cubicBezTo>
                  <a:cubicBezTo>
                    <a:pt x="3" y="1"/>
                    <a:pt x="3" y="1"/>
                    <a:pt x="3" y="1"/>
                  </a:cubicBezTo>
                  <a:cubicBezTo>
                    <a:pt x="2" y="2"/>
                    <a:pt x="2" y="2"/>
                    <a:pt x="2" y="2"/>
                  </a:cubicBezTo>
                  <a:cubicBezTo>
                    <a:pt x="2" y="4"/>
                    <a:pt x="2" y="5"/>
                    <a:pt x="3" y="7"/>
                  </a:cubicBezTo>
                  <a:cubicBezTo>
                    <a:pt x="3" y="9"/>
                    <a:pt x="3" y="11"/>
                    <a:pt x="3" y="12"/>
                  </a:cubicBezTo>
                  <a:cubicBezTo>
                    <a:pt x="2" y="13"/>
                    <a:pt x="2" y="14"/>
                    <a:pt x="2" y="14"/>
                  </a:cubicBezTo>
                  <a:cubicBezTo>
                    <a:pt x="1" y="15"/>
                    <a:pt x="1" y="15"/>
                    <a:pt x="1" y="15"/>
                  </a:cubicBezTo>
                  <a:cubicBezTo>
                    <a:pt x="1" y="17"/>
                    <a:pt x="0" y="19"/>
                    <a:pt x="0" y="21"/>
                  </a:cubicBezTo>
                </a:path>
              </a:pathLst>
            </a:custGeom>
            <a:noFill/>
            <a:ln w="15875">
              <a:solidFill>
                <a:srgbClr val="FFFFFF"/>
              </a:solidFill>
              <a:prstDash val="solid"/>
              <a:round/>
              <a:headEnd/>
              <a:tailEnd/>
            </a:ln>
          </p:spPr>
          <p:txBody>
            <a:bodyPr/>
            <a:lstStyle/>
            <a:p>
              <a:endParaRPr lang="en-GB"/>
            </a:p>
          </p:txBody>
        </p:sp>
        <p:sp>
          <p:nvSpPr>
            <p:cNvPr id="12882" name="Freeform 446"/>
            <p:cNvSpPr>
              <a:spLocks/>
            </p:cNvSpPr>
            <p:nvPr/>
          </p:nvSpPr>
          <p:spPr bwMode="auto">
            <a:xfrm>
              <a:off x="4056" y="1744"/>
              <a:ext cx="20" cy="97"/>
            </a:xfrm>
            <a:custGeom>
              <a:avLst/>
              <a:gdLst>
                <a:gd name="T0" fmla="*/ 10 w 4"/>
                <a:gd name="T1" fmla="*/ 0 h 19"/>
                <a:gd name="T2" fmla="*/ 10 w 4"/>
                <a:gd name="T3" fmla="*/ 0 h 19"/>
                <a:gd name="T4" fmla="*/ 5 w 4"/>
                <a:gd name="T5" fmla="*/ 0 h 19"/>
                <a:gd name="T6" fmla="*/ 5 w 4"/>
                <a:gd name="T7" fmla="*/ 10 h 19"/>
                <a:gd name="T8" fmla="*/ 0 w 4"/>
                <a:gd name="T9" fmla="*/ 10 h 19"/>
                <a:gd name="T10" fmla="*/ 0 w 4"/>
                <a:gd name="T11" fmla="*/ 20 h 19"/>
                <a:gd name="T12" fmla="*/ 10 w 4"/>
                <a:gd name="T13" fmla="*/ 36 h 19"/>
                <a:gd name="T14" fmla="*/ 15 w 4"/>
                <a:gd name="T15" fmla="*/ 46 h 19"/>
                <a:gd name="T16" fmla="*/ 15 w 4"/>
                <a:gd name="T17" fmla="*/ 51 h 19"/>
                <a:gd name="T18" fmla="*/ 15 w 4"/>
                <a:gd name="T19" fmla="*/ 71 h 19"/>
                <a:gd name="T20" fmla="*/ 10 w 4"/>
                <a:gd name="T21" fmla="*/ 97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 h="19">
                  <a:moveTo>
                    <a:pt x="2" y="0"/>
                  </a:moveTo>
                  <a:cubicBezTo>
                    <a:pt x="2" y="0"/>
                    <a:pt x="2" y="0"/>
                    <a:pt x="2" y="0"/>
                  </a:cubicBezTo>
                  <a:cubicBezTo>
                    <a:pt x="2" y="0"/>
                    <a:pt x="1" y="0"/>
                    <a:pt x="1" y="0"/>
                  </a:cubicBezTo>
                  <a:cubicBezTo>
                    <a:pt x="1" y="1"/>
                    <a:pt x="1" y="1"/>
                    <a:pt x="1" y="2"/>
                  </a:cubicBezTo>
                  <a:cubicBezTo>
                    <a:pt x="0" y="2"/>
                    <a:pt x="0" y="2"/>
                    <a:pt x="0" y="2"/>
                  </a:cubicBezTo>
                  <a:cubicBezTo>
                    <a:pt x="0" y="3"/>
                    <a:pt x="0" y="3"/>
                    <a:pt x="0" y="4"/>
                  </a:cubicBezTo>
                  <a:cubicBezTo>
                    <a:pt x="1" y="4"/>
                    <a:pt x="2" y="7"/>
                    <a:pt x="2" y="7"/>
                  </a:cubicBezTo>
                  <a:cubicBezTo>
                    <a:pt x="3" y="8"/>
                    <a:pt x="3" y="8"/>
                    <a:pt x="3" y="9"/>
                  </a:cubicBezTo>
                  <a:cubicBezTo>
                    <a:pt x="3" y="9"/>
                    <a:pt x="3" y="10"/>
                    <a:pt x="3" y="10"/>
                  </a:cubicBezTo>
                  <a:cubicBezTo>
                    <a:pt x="3" y="11"/>
                    <a:pt x="4" y="13"/>
                    <a:pt x="3" y="14"/>
                  </a:cubicBezTo>
                  <a:cubicBezTo>
                    <a:pt x="3" y="15"/>
                    <a:pt x="2" y="18"/>
                    <a:pt x="2" y="19"/>
                  </a:cubicBezTo>
                </a:path>
              </a:pathLst>
            </a:custGeom>
            <a:noFill/>
            <a:ln w="15875">
              <a:solidFill>
                <a:srgbClr val="FFFFFF"/>
              </a:solidFill>
              <a:prstDash val="solid"/>
              <a:round/>
              <a:headEnd/>
              <a:tailEnd/>
            </a:ln>
          </p:spPr>
          <p:txBody>
            <a:bodyPr/>
            <a:lstStyle/>
            <a:p>
              <a:endParaRPr lang="en-GB"/>
            </a:p>
          </p:txBody>
        </p:sp>
        <p:sp>
          <p:nvSpPr>
            <p:cNvPr id="12883" name="Oval 447"/>
            <p:cNvSpPr>
              <a:spLocks noChangeArrowheads="1"/>
            </p:cNvSpPr>
            <p:nvPr/>
          </p:nvSpPr>
          <p:spPr bwMode="auto">
            <a:xfrm>
              <a:off x="4056" y="1969"/>
              <a:ext cx="15" cy="15"/>
            </a:xfrm>
            <a:prstGeom prst="ellipse">
              <a:avLst/>
            </a:prstGeom>
            <a:solidFill>
              <a:srgbClr val="FFFFFF"/>
            </a:solidFill>
            <a:ln w="15875">
              <a:solidFill>
                <a:srgbClr val="FFFFFF"/>
              </a:solidFill>
              <a:round/>
              <a:headEnd/>
              <a:tailEnd/>
            </a:ln>
          </p:spPr>
          <p:txBody>
            <a:bodyPr/>
            <a:lstStyle/>
            <a:p>
              <a:endParaRPr lang="ar-SA"/>
            </a:p>
          </p:txBody>
        </p:sp>
        <p:sp>
          <p:nvSpPr>
            <p:cNvPr id="12884" name="Freeform 448"/>
            <p:cNvSpPr>
              <a:spLocks/>
            </p:cNvSpPr>
            <p:nvPr/>
          </p:nvSpPr>
          <p:spPr bwMode="auto">
            <a:xfrm>
              <a:off x="4046" y="1861"/>
              <a:ext cx="20" cy="108"/>
            </a:xfrm>
            <a:custGeom>
              <a:avLst/>
              <a:gdLst>
                <a:gd name="T0" fmla="*/ 20 w 4"/>
                <a:gd name="T1" fmla="*/ 108 h 21"/>
                <a:gd name="T2" fmla="*/ 15 w 4"/>
                <a:gd name="T3" fmla="*/ 103 h 21"/>
                <a:gd name="T4" fmla="*/ 10 w 4"/>
                <a:gd name="T5" fmla="*/ 98 h 21"/>
                <a:gd name="T6" fmla="*/ 10 w 4"/>
                <a:gd name="T7" fmla="*/ 98 h 21"/>
                <a:gd name="T8" fmla="*/ 15 w 4"/>
                <a:gd name="T9" fmla="*/ 72 h 21"/>
                <a:gd name="T10" fmla="*/ 10 w 4"/>
                <a:gd name="T11" fmla="*/ 41 h 21"/>
                <a:gd name="T12" fmla="*/ 5 w 4"/>
                <a:gd name="T13" fmla="*/ 31 h 21"/>
                <a:gd name="T14" fmla="*/ 5 w 4"/>
                <a:gd name="T15" fmla="*/ 26 h 21"/>
                <a:gd name="T16" fmla="*/ 0 w 4"/>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21">
                  <a:moveTo>
                    <a:pt x="4" y="21"/>
                  </a:moveTo>
                  <a:cubicBezTo>
                    <a:pt x="4" y="21"/>
                    <a:pt x="3" y="20"/>
                    <a:pt x="3" y="20"/>
                  </a:cubicBezTo>
                  <a:cubicBezTo>
                    <a:pt x="3" y="19"/>
                    <a:pt x="2" y="19"/>
                    <a:pt x="2" y="19"/>
                  </a:cubicBezTo>
                  <a:cubicBezTo>
                    <a:pt x="2" y="19"/>
                    <a:pt x="2" y="19"/>
                    <a:pt x="2" y="19"/>
                  </a:cubicBezTo>
                  <a:cubicBezTo>
                    <a:pt x="2" y="17"/>
                    <a:pt x="2" y="15"/>
                    <a:pt x="3" y="14"/>
                  </a:cubicBezTo>
                  <a:cubicBezTo>
                    <a:pt x="3" y="12"/>
                    <a:pt x="3" y="10"/>
                    <a:pt x="2" y="8"/>
                  </a:cubicBezTo>
                  <a:cubicBezTo>
                    <a:pt x="2" y="7"/>
                    <a:pt x="2" y="7"/>
                    <a:pt x="1" y="6"/>
                  </a:cubicBezTo>
                  <a:cubicBezTo>
                    <a:pt x="1" y="6"/>
                    <a:pt x="1" y="5"/>
                    <a:pt x="1" y="5"/>
                  </a:cubicBezTo>
                  <a:cubicBezTo>
                    <a:pt x="1" y="3"/>
                    <a:pt x="0" y="2"/>
                    <a:pt x="0" y="0"/>
                  </a:cubicBezTo>
                </a:path>
              </a:pathLst>
            </a:custGeom>
            <a:noFill/>
            <a:ln w="15875">
              <a:solidFill>
                <a:srgbClr val="FFFFFF"/>
              </a:solidFill>
              <a:prstDash val="solid"/>
              <a:round/>
              <a:headEnd/>
              <a:tailEnd/>
            </a:ln>
          </p:spPr>
          <p:txBody>
            <a:bodyPr/>
            <a:lstStyle/>
            <a:p>
              <a:endParaRPr lang="en-GB"/>
            </a:p>
          </p:txBody>
        </p:sp>
        <p:sp>
          <p:nvSpPr>
            <p:cNvPr id="12885" name="Freeform 449"/>
            <p:cNvSpPr>
              <a:spLocks/>
            </p:cNvSpPr>
            <p:nvPr/>
          </p:nvSpPr>
          <p:spPr bwMode="auto">
            <a:xfrm>
              <a:off x="4056" y="1866"/>
              <a:ext cx="20" cy="103"/>
            </a:xfrm>
            <a:custGeom>
              <a:avLst/>
              <a:gdLst>
                <a:gd name="T0" fmla="*/ 10 w 4"/>
                <a:gd name="T1" fmla="*/ 103 h 20"/>
                <a:gd name="T2" fmla="*/ 10 w 4"/>
                <a:gd name="T3" fmla="*/ 98 h 20"/>
                <a:gd name="T4" fmla="*/ 5 w 4"/>
                <a:gd name="T5" fmla="*/ 98 h 20"/>
                <a:gd name="T6" fmla="*/ 0 w 4"/>
                <a:gd name="T7" fmla="*/ 93 h 20"/>
                <a:gd name="T8" fmla="*/ 0 w 4"/>
                <a:gd name="T9" fmla="*/ 88 h 20"/>
                <a:gd name="T10" fmla="*/ 0 w 4"/>
                <a:gd name="T11" fmla="*/ 82 h 20"/>
                <a:gd name="T12" fmla="*/ 10 w 4"/>
                <a:gd name="T13" fmla="*/ 62 h 20"/>
                <a:gd name="T14" fmla="*/ 15 w 4"/>
                <a:gd name="T15" fmla="*/ 57 h 20"/>
                <a:gd name="T16" fmla="*/ 15 w 4"/>
                <a:gd name="T17" fmla="*/ 52 h 20"/>
                <a:gd name="T18" fmla="*/ 15 w 4"/>
                <a:gd name="T19" fmla="*/ 31 h 20"/>
                <a:gd name="T20" fmla="*/ 10 w 4"/>
                <a:gd name="T21" fmla="*/ 0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 h="20">
                  <a:moveTo>
                    <a:pt x="2" y="20"/>
                  </a:moveTo>
                  <a:cubicBezTo>
                    <a:pt x="2" y="19"/>
                    <a:pt x="2" y="20"/>
                    <a:pt x="2" y="19"/>
                  </a:cubicBezTo>
                  <a:cubicBezTo>
                    <a:pt x="2" y="19"/>
                    <a:pt x="1" y="19"/>
                    <a:pt x="1" y="19"/>
                  </a:cubicBezTo>
                  <a:cubicBezTo>
                    <a:pt x="1" y="19"/>
                    <a:pt x="0" y="18"/>
                    <a:pt x="0" y="18"/>
                  </a:cubicBezTo>
                  <a:cubicBezTo>
                    <a:pt x="0" y="18"/>
                    <a:pt x="0" y="17"/>
                    <a:pt x="0" y="17"/>
                  </a:cubicBezTo>
                  <a:cubicBezTo>
                    <a:pt x="0" y="17"/>
                    <a:pt x="0" y="16"/>
                    <a:pt x="0" y="16"/>
                  </a:cubicBezTo>
                  <a:cubicBezTo>
                    <a:pt x="0" y="15"/>
                    <a:pt x="2" y="13"/>
                    <a:pt x="2" y="12"/>
                  </a:cubicBezTo>
                  <a:cubicBezTo>
                    <a:pt x="3" y="12"/>
                    <a:pt x="3" y="11"/>
                    <a:pt x="3" y="11"/>
                  </a:cubicBezTo>
                  <a:cubicBezTo>
                    <a:pt x="3" y="10"/>
                    <a:pt x="3" y="10"/>
                    <a:pt x="3" y="10"/>
                  </a:cubicBezTo>
                  <a:cubicBezTo>
                    <a:pt x="3" y="8"/>
                    <a:pt x="4" y="7"/>
                    <a:pt x="3" y="6"/>
                  </a:cubicBezTo>
                  <a:cubicBezTo>
                    <a:pt x="3" y="4"/>
                    <a:pt x="2" y="2"/>
                    <a:pt x="2" y="0"/>
                  </a:cubicBezTo>
                </a:path>
              </a:pathLst>
            </a:custGeom>
            <a:noFill/>
            <a:ln w="15875">
              <a:solidFill>
                <a:srgbClr val="FFFFFF"/>
              </a:solidFill>
              <a:prstDash val="solid"/>
              <a:round/>
              <a:headEnd/>
              <a:tailEnd/>
            </a:ln>
          </p:spPr>
          <p:txBody>
            <a:bodyPr/>
            <a:lstStyle/>
            <a:p>
              <a:endParaRPr lang="en-GB"/>
            </a:p>
          </p:txBody>
        </p:sp>
        <p:sp>
          <p:nvSpPr>
            <p:cNvPr id="12886" name="Freeform 450"/>
            <p:cNvSpPr>
              <a:spLocks/>
            </p:cNvSpPr>
            <p:nvPr/>
          </p:nvSpPr>
          <p:spPr bwMode="auto">
            <a:xfrm>
              <a:off x="3984" y="1744"/>
              <a:ext cx="21" cy="107"/>
            </a:xfrm>
            <a:custGeom>
              <a:avLst/>
              <a:gdLst>
                <a:gd name="T0" fmla="*/ 21 w 4"/>
                <a:gd name="T1" fmla="*/ 0 h 21"/>
                <a:gd name="T2" fmla="*/ 11 w 4"/>
                <a:gd name="T3" fmla="*/ 5 h 21"/>
                <a:gd name="T4" fmla="*/ 11 w 4"/>
                <a:gd name="T5" fmla="*/ 5 h 21"/>
                <a:gd name="T6" fmla="*/ 11 w 4"/>
                <a:gd name="T7" fmla="*/ 10 h 21"/>
                <a:gd name="T8" fmla="*/ 11 w 4"/>
                <a:gd name="T9" fmla="*/ 36 h 21"/>
                <a:gd name="T10" fmla="*/ 11 w 4"/>
                <a:gd name="T11" fmla="*/ 61 h 21"/>
                <a:gd name="T12" fmla="*/ 5 w 4"/>
                <a:gd name="T13" fmla="*/ 71 h 21"/>
                <a:gd name="T14" fmla="*/ 5 w 4"/>
                <a:gd name="T15" fmla="*/ 76 h 21"/>
                <a:gd name="T16" fmla="*/ 0 w 4"/>
                <a:gd name="T17" fmla="*/ 107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21">
                  <a:moveTo>
                    <a:pt x="4" y="0"/>
                  </a:moveTo>
                  <a:cubicBezTo>
                    <a:pt x="3" y="0"/>
                    <a:pt x="3" y="0"/>
                    <a:pt x="2" y="1"/>
                  </a:cubicBezTo>
                  <a:cubicBezTo>
                    <a:pt x="2" y="1"/>
                    <a:pt x="2" y="1"/>
                    <a:pt x="2" y="1"/>
                  </a:cubicBezTo>
                  <a:cubicBezTo>
                    <a:pt x="2" y="2"/>
                    <a:pt x="2" y="2"/>
                    <a:pt x="2" y="2"/>
                  </a:cubicBezTo>
                  <a:cubicBezTo>
                    <a:pt x="2" y="4"/>
                    <a:pt x="2" y="5"/>
                    <a:pt x="2" y="7"/>
                  </a:cubicBezTo>
                  <a:cubicBezTo>
                    <a:pt x="2" y="9"/>
                    <a:pt x="3" y="11"/>
                    <a:pt x="2" y="12"/>
                  </a:cubicBezTo>
                  <a:cubicBezTo>
                    <a:pt x="2" y="13"/>
                    <a:pt x="1" y="14"/>
                    <a:pt x="1" y="14"/>
                  </a:cubicBezTo>
                  <a:cubicBezTo>
                    <a:pt x="1" y="15"/>
                    <a:pt x="1" y="15"/>
                    <a:pt x="1" y="15"/>
                  </a:cubicBezTo>
                  <a:cubicBezTo>
                    <a:pt x="0" y="17"/>
                    <a:pt x="0" y="19"/>
                    <a:pt x="0" y="21"/>
                  </a:cubicBezTo>
                </a:path>
              </a:pathLst>
            </a:custGeom>
            <a:noFill/>
            <a:ln w="15875">
              <a:solidFill>
                <a:srgbClr val="FFFFFF"/>
              </a:solidFill>
              <a:prstDash val="solid"/>
              <a:round/>
              <a:headEnd/>
              <a:tailEnd/>
            </a:ln>
          </p:spPr>
          <p:txBody>
            <a:bodyPr/>
            <a:lstStyle/>
            <a:p>
              <a:endParaRPr lang="en-GB"/>
            </a:p>
          </p:txBody>
        </p:sp>
        <p:sp>
          <p:nvSpPr>
            <p:cNvPr id="12887" name="Freeform 451"/>
            <p:cNvSpPr>
              <a:spLocks/>
            </p:cNvSpPr>
            <p:nvPr/>
          </p:nvSpPr>
          <p:spPr bwMode="auto">
            <a:xfrm>
              <a:off x="3995" y="1744"/>
              <a:ext cx="15" cy="97"/>
            </a:xfrm>
            <a:custGeom>
              <a:avLst/>
              <a:gdLst>
                <a:gd name="T0" fmla="*/ 10 w 3"/>
                <a:gd name="T1" fmla="*/ 0 h 19"/>
                <a:gd name="T2" fmla="*/ 5 w 3"/>
                <a:gd name="T3" fmla="*/ 0 h 19"/>
                <a:gd name="T4" fmla="*/ 5 w 3"/>
                <a:gd name="T5" fmla="*/ 0 h 19"/>
                <a:gd name="T6" fmla="*/ 0 w 3"/>
                <a:gd name="T7" fmla="*/ 10 h 19"/>
                <a:gd name="T8" fmla="*/ 0 w 3"/>
                <a:gd name="T9" fmla="*/ 10 h 19"/>
                <a:gd name="T10" fmla="*/ 0 w 3"/>
                <a:gd name="T11" fmla="*/ 20 h 19"/>
                <a:gd name="T12" fmla="*/ 10 w 3"/>
                <a:gd name="T13" fmla="*/ 36 h 19"/>
                <a:gd name="T14" fmla="*/ 15 w 3"/>
                <a:gd name="T15" fmla="*/ 46 h 19"/>
                <a:gd name="T16" fmla="*/ 15 w 3"/>
                <a:gd name="T17" fmla="*/ 51 h 19"/>
                <a:gd name="T18" fmla="*/ 15 w 3"/>
                <a:gd name="T19" fmla="*/ 71 h 19"/>
                <a:gd name="T20" fmla="*/ 5 w 3"/>
                <a:gd name="T21" fmla="*/ 97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 h="19">
                  <a:moveTo>
                    <a:pt x="2" y="0"/>
                  </a:moveTo>
                  <a:cubicBezTo>
                    <a:pt x="1" y="0"/>
                    <a:pt x="2" y="0"/>
                    <a:pt x="1" y="0"/>
                  </a:cubicBezTo>
                  <a:cubicBezTo>
                    <a:pt x="1" y="0"/>
                    <a:pt x="1" y="0"/>
                    <a:pt x="1" y="0"/>
                  </a:cubicBezTo>
                  <a:cubicBezTo>
                    <a:pt x="0" y="1"/>
                    <a:pt x="0" y="1"/>
                    <a:pt x="0" y="2"/>
                  </a:cubicBezTo>
                  <a:cubicBezTo>
                    <a:pt x="0" y="2"/>
                    <a:pt x="0" y="2"/>
                    <a:pt x="0" y="2"/>
                  </a:cubicBezTo>
                  <a:cubicBezTo>
                    <a:pt x="0" y="3"/>
                    <a:pt x="0" y="3"/>
                    <a:pt x="0" y="4"/>
                  </a:cubicBezTo>
                  <a:cubicBezTo>
                    <a:pt x="0" y="4"/>
                    <a:pt x="1" y="7"/>
                    <a:pt x="2" y="7"/>
                  </a:cubicBezTo>
                  <a:cubicBezTo>
                    <a:pt x="2" y="8"/>
                    <a:pt x="3" y="8"/>
                    <a:pt x="3" y="9"/>
                  </a:cubicBezTo>
                  <a:cubicBezTo>
                    <a:pt x="3" y="9"/>
                    <a:pt x="3" y="10"/>
                    <a:pt x="3" y="10"/>
                  </a:cubicBezTo>
                  <a:cubicBezTo>
                    <a:pt x="3" y="11"/>
                    <a:pt x="3" y="13"/>
                    <a:pt x="3" y="14"/>
                  </a:cubicBezTo>
                  <a:cubicBezTo>
                    <a:pt x="2" y="15"/>
                    <a:pt x="1" y="18"/>
                    <a:pt x="1" y="19"/>
                  </a:cubicBezTo>
                </a:path>
              </a:pathLst>
            </a:custGeom>
            <a:noFill/>
            <a:ln w="15875">
              <a:solidFill>
                <a:srgbClr val="FFFFFF"/>
              </a:solidFill>
              <a:prstDash val="solid"/>
              <a:round/>
              <a:headEnd/>
              <a:tailEnd/>
            </a:ln>
          </p:spPr>
          <p:txBody>
            <a:bodyPr/>
            <a:lstStyle/>
            <a:p>
              <a:endParaRPr lang="en-GB"/>
            </a:p>
          </p:txBody>
        </p:sp>
        <p:sp>
          <p:nvSpPr>
            <p:cNvPr id="12888" name="Oval 452"/>
            <p:cNvSpPr>
              <a:spLocks noChangeArrowheads="1"/>
            </p:cNvSpPr>
            <p:nvPr/>
          </p:nvSpPr>
          <p:spPr bwMode="auto">
            <a:xfrm>
              <a:off x="3995" y="1969"/>
              <a:ext cx="15" cy="15"/>
            </a:xfrm>
            <a:prstGeom prst="ellipse">
              <a:avLst/>
            </a:prstGeom>
            <a:solidFill>
              <a:srgbClr val="FFFFFF"/>
            </a:solidFill>
            <a:ln w="15875">
              <a:solidFill>
                <a:srgbClr val="FFFFFF"/>
              </a:solidFill>
              <a:round/>
              <a:headEnd/>
              <a:tailEnd/>
            </a:ln>
          </p:spPr>
          <p:txBody>
            <a:bodyPr/>
            <a:lstStyle/>
            <a:p>
              <a:endParaRPr lang="ar-SA"/>
            </a:p>
          </p:txBody>
        </p:sp>
        <p:sp>
          <p:nvSpPr>
            <p:cNvPr id="12889" name="Freeform 453"/>
            <p:cNvSpPr>
              <a:spLocks/>
            </p:cNvSpPr>
            <p:nvPr/>
          </p:nvSpPr>
          <p:spPr bwMode="auto">
            <a:xfrm>
              <a:off x="3984" y="1861"/>
              <a:ext cx="21" cy="108"/>
            </a:xfrm>
            <a:custGeom>
              <a:avLst/>
              <a:gdLst>
                <a:gd name="T0" fmla="*/ 21 w 4"/>
                <a:gd name="T1" fmla="*/ 108 h 21"/>
                <a:gd name="T2" fmla="*/ 11 w 4"/>
                <a:gd name="T3" fmla="*/ 103 h 21"/>
                <a:gd name="T4" fmla="*/ 11 w 4"/>
                <a:gd name="T5" fmla="*/ 98 h 21"/>
                <a:gd name="T6" fmla="*/ 11 w 4"/>
                <a:gd name="T7" fmla="*/ 98 h 21"/>
                <a:gd name="T8" fmla="*/ 11 w 4"/>
                <a:gd name="T9" fmla="*/ 72 h 21"/>
                <a:gd name="T10" fmla="*/ 11 w 4"/>
                <a:gd name="T11" fmla="*/ 41 h 21"/>
                <a:gd name="T12" fmla="*/ 5 w 4"/>
                <a:gd name="T13" fmla="*/ 31 h 21"/>
                <a:gd name="T14" fmla="*/ 0 w 4"/>
                <a:gd name="T15" fmla="*/ 26 h 21"/>
                <a:gd name="T16" fmla="*/ 0 w 4"/>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21">
                  <a:moveTo>
                    <a:pt x="4" y="21"/>
                  </a:moveTo>
                  <a:cubicBezTo>
                    <a:pt x="3" y="21"/>
                    <a:pt x="2" y="20"/>
                    <a:pt x="2" y="20"/>
                  </a:cubicBezTo>
                  <a:cubicBezTo>
                    <a:pt x="2" y="19"/>
                    <a:pt x="2" y="19"/>
                    <a:pt x="2" y="19"/>
                  </a:cubicBezTo>
                  <a:cubicBezTo>
                    <a:pt x="2" y="19"/>
                    <a:pt x="2" y="19"/>
                    <a:pt x="2" y="19"/>
                  </a:cubicBezTo>
                  <a:cubicBezTo>
                    <a:pt x="1" y="17"/>
                    <a:pt x="2" y="15"/>
                    <a:pt x="2" y="14"/>
                  </a:cubicBezTo>
                  <a:cubicBezTo>
                    <a:pt x="2" y="12"/>
                    <a:pt x="2" y="10"/>
                    <a:pt x="2" y="8"/>
                  </a:cubicBezTo>
                  <a:cubicBezTo>
                    <a:pt x="2" y="7"/>
                    <a:pt x="1" y="7"/>
                    <a:pt x="1" y="6"/>
                  </a:cubicBezTo>
                  <a:cubicBezTo>
                    <a:pt x="1" y="6"/>
                    <a:pt x="0" y="5"/>
                    <a:pt x="0" y="5"/>
                  </a:cubicBezTo>
                  <a:cubicBezTo>
                    <a:pt x="0" y="3"/>
                    <a:pt x="0" y="2"/>
                    <a:pt x="0" y="0"/>
                  </a:cubicBezTo>
                </a:path>
              </a:pathLst>
            </a:custGeom>
            <a:noFill/>
            <a:ln w="15875">
              <a:solidFill>
                <a:srgbClr val="FFFFFF"/>
              </a:solidFill>
              <a:prstDash val="solid"/>
              <a:round/>
              <a:headEnd/>
              <a:tailEnd/>
            </a:ln>
          </p:spPr>
          <p:txBody>
            <a:bodyPr/>
            <a:lstStyle/>
            <a:p>
              <a:endParaRPr lang="en-GB"/>
            </a:p>
          </p:txBody>
        </p:sp>
        <p:sp>
          <p:nvSpPr>
            <p:cNvPr id="12890" name="Freeform 454"/>
            <p:cNvSpPr>
              <a:spLocks/>
            </p:cNvSpPr>
            <p:nvPr/>
          </p:nvSpPr>
          <p:spPr bwMode="auto">
            <a:xfrm>
              <a:off x="3995" y="1866"/>
              <a:ext cx="15" cy="103"/>
            </a:xfrm>
            <a:custGeom>
              <a:avLst/>
              <a:gdLst>
                <a:gd name="T0" fmla="*/ 5 w 3"/>
                <a:gd name="T1" fmla="*/ 103 h 20"/>
                <a:gd name="T2" fmla="*/ 5 w 3"/>
                <a:gd name="T3" fmla="*/ 98 h 20"/>
                <a:gd name="T4" fmla="*/ 5 w 3"/>
                <a:gd name="T5" fmla="*/ 98 h 20"/>
                <a:gd name="T6" fmla="*/ 0 w 3"/>
                <a:gd name="T7" fmla="*/ 93 h 20"/>
                <a:gd name="T8" fmla="*/ 0 w 3"/>
                <a:gd name="T9" fmla="*/ 88 h 20"/>
                <a:gd name="T10" fmla="*/ 0 w 3"/>
                <a:gd name="T11" fmla="*/ 82 h 20"/>
                <a:gd name="T12" fmla="*/ 10 w 3"/>
                <a:gd name="T13" fmla="*/ 62 h 20"/>
                <a:gd name="T14" fmla="*/ 10 w 3"/>
                <a:gd name="T15" fmla="*/ 57 h 20"/>
                <a:gd name="T16" fmla="*/ 15 w 3"/>
                <a:gd name="T17" fmla="*/ 52 h 20"/>
                <a:gd name="T18" fmla="*/ 15 w 3"/>
                <a:gd name="T19" fmla="*/ 31 h 20"/>
                <a:gd name="T20" fmla="*/ 5 w 3"/>
                <a:gd name="T21" fmla="*/ 0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 h="20">
                  <a:moveTo>
                    <a:pt x="1" y="20"/>
                  </a:moveTo>
                  <a:cubicBezTo>
                    <a:pt x="1" y="19"/>
                    <a:pt x="2" y="20"/>
                    <a:pt x="1" y="19"/>
                  </a:cubicBezTo>
                  <a:cubicBezTo>
                    <a:pt x="1" y="19"/>
                    <a:pt x="1" y="19"/>
                    <a:pt x="1" y="19"/>
                  </a:cubicBezTo>
                  <a:cubicBezTo>
                    <a:pt x="0" y="19"/>
                    <a:pt x="0" y="18"/>
                    <a:pt x="0" y="18"/>
                  </a:cubicBezTo>
                  <a:cubicBezTo>
                    <a:pt x="0" y="18"/>
                    <a:pt x="0" y="17"/>
                    <a:pt x="0" y="17"/>
                  </a:cubicBezTo>
                  <a:cubicBezTo>
                    <a:pt x="0" y="17"/>
                    <a:pt x="0" y="16"/>
                    <a:pt x="0" y="16"/>
                  </a:cubicBezTo>
                  <a:cubicBezTo>
                    <a:pt x="0" y="15"/>
                    <a:pt x="1" y="13"/>
                    <a:pt x="2" y="12"/>
                  </a:cubicBezTo>
                  <a:cubicBezTo>
                    <a:pt x="2" y="12"/>
                    <a:pt x="2" y="11"/>
                    <a:pt x="2" y="11"/>
                  </a:cubicBezTo>
                  <a:cubicBezTo>
                    <a:pt x="3" y="10"/>
                    <a:pt x="3" y="10"/>
                    <a:pt x="3" y="10"/>
                  </a:cubicBezTo>
                  <a:cubicBezTo>
                    <a:pt x="3" y="8"/>
                    <a:pt x="3" y="7"/>
                    <a:pt x="3" y="6"/>
                  </a:cubicBezTo>
                  <a:cubicBezTo>
                    <a:pt x="2" y="4"/>
                    <a:pt x="1" y="2"/>
                    <a:pt x="1" y="0"/>
                  </a:cubicBezTo>
                </a:path>
              </a:pathLst>
            </a:custGeom>
            <a:noFill/>
            <a:ln w="15875">
              <a:solidFill>
                <a:srgbClr val="FFFFFF"/>
              </a:solidFill>
              <a:prstDash val="solid"/>
              <a:round/>
              <a:headEnd/>
              <a:tailEnd/>
            </a:ln>
          </p:spPr>
          <p:txBody>
            <a:bodyPr/>
            <a:lstStyle/>
            <a:p>
              <a:endParaRPr lang="en-GB"/>
            </a:p>
          </p:txBody>
        </p:sp>
        <p:sp>
          <p:nvSpPr>
            <p:cNvPr id="12891" name="Freeform 455"/>
            <p:cNvSpPr>
              <a:spLocks/>
            </p:cNvSpPr>
            <p:nvPr/>
          </p:nvSpPr>
          <p:spPr bwMode="auto">
            <a:xfrm>
              <a:off x="3795" y="1744"/>
              <a:ext cx="21" cy="107"/>
            </a:xfrm>
            <a:custGeom>
              <a:avLst/>
              <a:gdLst>
                <a:gd name="T0" fmla="*/ 21 w 4"/>
                <a:gd name="T1" fmla="*/ 0 h 21"/>
                <a:gd name="T2" fmla="*/ 11 w 4"/>
                <a:gd name="T3" fmla="*/ 5 h 21"/>
                <a:gd name="T4" fmla="*/ 11 w 4"/>
                <a:gd name="T5" fmla="*/ 5 h 21"/>
                <a:gd name="T6" fmla="*/ 11 w 4"/>
                <a:gd name="T7" fmla="*/ 10 h 21"/>
                <a:gd name="T8" fmla="*/ 11 w 4"/>
                <a:gd name="T9" fmla="*/ 36 h 21"/>
                <a:gd name="T10" fmla="*/ 11 w 4"/>
                <a:gd name="T11" fmla="*/ 61 h 21"/>
                <a:gd name="T12" fmla="*/ 5 w 4"/>
                <a:gd name="T13" fmla="*/ 71 h 21"/>
                <a:gd name="T14" fmla="*/ 0 w 4"/>
                <a:gd name="T15" fmla="*/ 76 h 21"/>
                <a:gd name="T16" fmla="*/ 0 w 4"/>
                <a:gd name="T17" fmla="*/ 107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21">
                  <a:moveTo>
                    <a:pt x="4" y="0"/>
                  </a:moveTo>
                  <a:cubicBezTo>
                    <a:pt x="3" y="0"/>
                    <a:pt x="2" y="0"/>
                    <a:pt x="2" y="1"/>
                  </a:cubicBezTo>
                  <a:cubicBezTo>
                    <a:pt x="2" y="1"/>
                    <a:pt x="2" y="1"/>
                    <a:pt x="2" y="1"/>
                  </a:cubicBezTo>
                  <a:cubicBezTo>
                    <a:pt x="2" y="2"/>
                    <a:pt x="2" y="2"/>
                    <a:pt x="2" y="2"/>
                  </a:cubicBezTo>
                  <a:cubicBezTo>
                    <a:pt x="1" y="4"/>
                    <a:pt x="2" y="5"/>
                    <a:pt x="2" y="7"/>
                  </a:cubicBezTo>
                  <a:cubicBezTo>
                    <a:pt x="2" y="9"/>
                    <a:pt x="2" y="11"/>
                    <a:pt x="2" y="12"/>
                  </a:cubicBezTo>
                  <a:cubicBezTo>
                    <a:pt x="2" y="13"/>
                    <a:pt x="1" y="14"/>
                    <a:pt x="1" y="14"/>
                  </a:cubicBezTo>
                  <a:cubicBezTo>
                    <a:pt x="1" y="15"/>
                    <a:pt x="0" y="15"/>
                    <a:pt x="0" y="15"/>
                  </a:cubicBezTo>
                  <a:cubicBezTo>
                    <a:pt x="0" y="17"/>
                    <a:pt x="0" y="19"/>
                    <a:pt x="0" y="21"/>
                  </a:cubicBezTo>
                </a:path>
              </a:pathLst>
            </a:custGeom>
            <a:noFill/>
            <a:ln w="15875">
              <a:solidFill>
                <a:srgbClr val="FFFFFF"/>
              </a:solidFill>
              <a:prstDash val="solid"/>
              <a:round/>
              <a:headEnd/>
              <a:tailEnd/>
            </a:ln>
          </p:spPr>
          <p:txBody>
            <a:bodyPr/>
            <a:lstStyle/>
            <a:p>
              <a:endParaRPr lang="en-GB"/>
            </a:p>
          </p:txBody>
        </p:sp>
        <p:sp>
          <p:nvSpPr>
            <p:cNvPr id="12892" name="Freeform 456"/>
            <p:cNvSpPr>
              <a:spLocks/>
            </p:cNvSpPr>
            <p:nvPr/>
          </p:nvSpPr>
          <p:spPr bwMode="auto">
            <a:xfrm>
              <a:off x="3800" y="1744"/>
              <a:ext cx="21" cy="97"/>
            </a:xfrm>
            <a:custGeom>
              <a:avLst/>
              <a:gdLst>
                <a:gd name="T0" fmla="*/ 11 w 4"/>
                <a:gd name="T1" fmla="*/ 0 h 19"/>
                <a:gd name="T2" fmla="*/ 11 w 4"/>
                <a:gd name="T3" fmla="*/ 0 h 19"/>
                <a:gd name="T4" fmla="*/ 5 w 4"/>
                <a:gd name="T5" fmla="*/ 0 h 19"/>
                <a:gd name="T6" fmla="*/ 5 w 4"/>
                <a:gd name="T7" fmla="*/ 10 h 19"/>
                <a:gd name="T8" fmla="*/ 0 w 4"/>
                <a:gd name="T9" fmla="*/ 10 h 19"/>
                <a:gd name="T10" fmla="*/ 5 w 4"/>
                <a:gd name="T11" fmla="*/ 20 h 19"/>
                <a:gd name="T12" fmla="*/ 16 w 4"/>
                <a:gd name="T13" fmla="*/ 36 h 19"/>
                <a:gd name="T14" fmla="*/ 16 w 4"/>
                <a:gd name="T15" fmla="*/ 46 h 19"/>
                <a:gd name="T16" fmla="*/ 21 w 4"/>
                <a:gd name="T17" fmla="*/ 51 h 19"/>
                <a:gd name="T18" fmla="*/ 21 w 4"/>
                <a:gd name="T19" fmla="*/ 71 h 19"/>
                <a:gd name="T20" fmla="*/ 11 w 4"/>
                <a:gd name="T21" fmla="*/ 97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 h="19">
                  <a:moveTo>
                    <a:pt x="2" y="0"/>
                  </a:moveTo>
                  <a:cubicBezTo>
                    <a:pt x="2" y="0"/>
                    <a:pt x="2" y="0"/>
                    <a:pt x="2" y="0"/>
                  </a:cubicBezTo>
                  <a:cubicBezTo>
                    <a:pt x="2" y="0"/>
                    <a:pt x="1" y="0"/>
                    <a:pt x="1" y="0"/>
                  </a:cubicBezTo>
                  <a:cubicBezTo>
                    <a:pt x="1" y="1"/>
                    <a:pt x="1" y="1"/>
                    <a:pt x="1" y="2"/>
                  </a:cubicBezTo>
                  <a:cubicBezTo>
                    <a:pt x="1" y="2"/>
                    <a:pt x="0" y="2"/>
                    <a:pt x="0" y="2"/>
                  </a:cubicBezTo>
                  <a:cubicBezTo>
                    <a:pt x="1" y="3"/>
                    <a:pt x="1" y="3"/>
                    <a:pt x="1" y="4"/>
                  </a:cubicBezTo>
                  <a:cubicBezTo>
                    <a:pt x="1" y="4"/>
                    <a:pt x="2" y="7"/>
                    <a:pt x="3" y="7"/>
                  </a:cubicBezTo>
                  <a:cubicBezTo>
                    <a:pt x="3" y="8"/>
                    <a:pt x="3" y="8"/>
                    <a:pt x="3" y="9"/>
                  </a:cubicBezTo>
                  <a:cubicBezTo>
                    <a:pt x="4" y="9"/>
                    <a:pt x="4" y="10"/>
                    <a:pt x="4" y="10"/>
                  </a:cubicBezTo>
                  <a:cubicBezTo>
                    <a:pt x="4" y="11"/>
                    <a:pt x="4" y="13"/>
                    <a:pt x="4" y="14"/>
                  </a:cubicBezTo>
                  <a:cubicBezTo>
                    <a:pt x="3" y="15"/>
                    <a:pt x="2" y="18"/>
                    <a:pt x="2" y="19"/>
                  </a:cubicBezTo>
                </a:path>
              </a:pathLst>
            </a:custGeom>
            <a:noFill/>
            <a:ln w="15875">
              <a:solidFill>
                <a:srgbClr val="FFFFFF"/>
              </a:solidFill>
              <a:prstDash val="solid"/>
              <a:round/>
              <a:headEnd/>
              <a:tailEnd/>
            </a:ln>
          </p:spPr>
          <p:txBody>
            <a:bodyPr/>
            <a:lstStyle/>
            <a:p>
              <a:endParaRPr lang="en-GB"/>
            </a:p>
          </p:txBody>
        </p:sp>
        <p:sp>
          <p:nvSpPr>
            <p:cNvPr id="12893" name="Oval 457"/>
            <p:cNvSpPr>
              <a:spLocks noChangeArrowheads="1"/>
            </p:cNvSpPr>
            <p:nvPr/>
          </p:nvSpPr>
          <p:spPr bwMode="auto">
            <a:xfrm>
              <a:off x="3805" y="1969"/>
              <a:ext cx="16" cy="15"/>
            </a:xfrm>
            <a:prstGeom prst="ellipse">
              <a:avLst/>
            </a:prstGeom>
            <a:solidFill>
              <a:srgbClr val="FFFFFF"/>
            </a:solidFill>
            <a:ln w="15875">
              <a:solidFill>
                <a:srgbClr val="FFFFFF"/>
              </a:solidFill>
              <a:round/>
              <a:headEnd/>
              <a:tailEnd/>
            </a:ln>
          </p:spPr>
          <p:txBody>
            <a:bodyPr/>
            <a:lstStyle/>
            <a:p>
              <a:endParaRPr lang="ar-SA"/>
            </a:p>
          </p:txBody>
        </p:sp>
        <p:sp>
          <p:nvSpPr>
            <p:cNvPr id="12894" name="Freeform 458"/>
            <p:cNvSpPr>
              <a:spLocks/>
            </p:cNvSpPr>
            <p:nvPr/>
          </p:nvSpPr>
          <p:spPr bwMode="auto">
            <a:xfrm>
              <a:off x="3795" y="1861"/>
              <a:ext cx="15" cy="108"/>
            </a:xfrm>
            <a:custGeom>
              <a:avLst/>
              <a:gdLst>
                <a:gd name="T0" fmla="*/ 15 w 3"/>
                <a:gd name="T1" fmla="*/ 108 h 21"/>
                <a:gd name="T2" fmla="*/ 10 w 3"/>
                <a:gd name="T3" fmla="*/ 103 h 21"/>
                <a:gd name="T4" fmla="*/ 10 w 3"/>
                <a:gd name="T5" fmla="*/ 98 h 21"/>
                <a:gd name="T6" fmla="*/ 10 w 3"/>
                <a:gd name="T7" fmla="*/ 98 h 21"/>
                <a:gd name="T8" fmla="*/ 10 w 3"/>
                <a:gd name="T9" fmla="*/ 72 h 21"/>
                <a:gd name="T10" fmla="*/ 10 w 3"/>
                <a:gd name="T11" fmla="*/ 41 h 21"/>
                <a:gd name="T12" fmla="*/ 5 w 3"/>
                <a:gd name="T13" fmla="*/ 31 h 21"/>
                <a:gd name="T14" fmla="*/ 0 w 3"/>
                <a:gd name="T15" fmla="*/ 26 h 21"/>
                <a:gd name="T16" fmla="*/ 0 w 3"/>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 h="21">
                  <a:moveTo>
                    <a:pt x="3" y="21"/>
                  </a:moveTo>
                  <a:cubicBezTo>
                    <a:pt x="3" y="21"/>
                    <a:pt x="2" y="20"/>
                    <a:pt x="2" y="20"/>
                  </a:cubicBezTo>
                  <a:cubicBezTo>
                    <a:pt x="2" y="19"/>
                    <a:pt x="2" y="19"/>
                    <a:pt x="2" y="19"/>
                  </a:cubicBezTo>
                  <a:cubicBezTo>
                    <a:pt x="2" y="19"/>
                    <a:pt x="2" y="19"/>
                    <a:pt x="2" y="19"/>
                  </a:cubicBezTo>
                  <a:cubicBezTo>
                    <a:pt x="1" y="17"/>
                    <a:pt x="2" y="15"/>
                    <a:pt x="2" y="14"/>
                  </a:cubicBezTo>
                  <a:cubicBezTo>
                    <a:pt x="2" y="12"/>
                    <a:pt x="2" y="10"/>
                    <a:pt x="2" y="8"/>
                  </a:cubicBezTo>
                  <a:cubicBezTo>
                    <a:pt x="2" y="7"/>
                    <a:pt x="1" y="7"/>
                    <a:pt x="1" y="6"/>
                  </a:cubicBezTo>
                  <a:cubicBezTo>
                    <a:pt x="1" y="6"/>
                    <a:pt x="0" y="5"/>
                    <a:pt x="0" y="5"/>
                  </a:cubicBezTo>
                  <a:cubicBezTo>
                    <a:pt x="0" y="3"/>
                    <a:pt x="0" y="2"/>
                    <a:pt x="0" y="0"/>
                  </a:cubicBezTo>
                </a:path>
              </a:pathLst>
            </a:custGeom>
            <a:noFill/>
            <a:ln w="15875">
              <a:solidFill>
                <a:srgbClr val="FFFFFF"/>
              </a:solidFill>
              <a:prstDash val="solid"/>
              <a:round/>
              <a:headEnd/>
              <a:tailEnd/>
            </a:ln>
          </p:spPr>
          <p:txBody>
            <a:bodyPr/>
            <a:lstStyle/>
            <a:p>
              <a:endParaRPr lang="en-GB"/>
            </a:p>
          </p:txBody>
        </p:sp>
        <p:sp>
          <p:nvSpPr>
            <p:cNvPr id="12895" name="Freeform 459"/>
            <p:cNvSpPr>
              <a:spLocks/>
            </p:cNvSpPr>
            <p:nvPr/>
          </p:nvSpPr>
          <p:spPr bwMode="auto">
            <a:xfrm>
              <a:off x="3800" y="1866"/>
              <a:ext cx="21" cy="103"/>
            </a:xfrm>
            <a:custGeom>
              <a:avLst/>
              <a:gdLst>
                <a:gd name="T0" fmla="*/ 11 w 4"/>
                <a:gd name="T1" fmla="*/ 103 h 20"/>
                <a:gd name="T2" fmla="*/ 11 w 4"/>
                <a:gd name="T3" fmla="*/ 98 h 20"/>
                <a:gd name="T4" fmla="*/ 5 w 4"/>
                <a:gd name="T5" fmla="*/ 98 h 20"/>
                <a:gd name="T6" fmla="*/ 5 w 4"/>
                <a:gd name="T7" fmla="*/ 93 h 20"/>
                <a:gd name="T8" fmla="*/ 0 w 4"/>
                <a:gd name="T9" fmla="*/ 88 h 20"/>
                <a:gd name="T10" fmla="*/ 5 w 4"/>
                <a:gd name="T11" fmla="*/ 82 h 20"/>
                <a:gd name="T12" fmla="*/ 16 w 4"/>
                <a:gd name="T13" fmla="*/ 62 h 20"/>
                <a:gd name="T14" fmla="*/ 16 w 4"/>
                <a:gd name="T15" fmla="*/ 57 h 20"/>
                <a:gd name="T16" fmla="*/ 21 w 4"/>
                <a:gd name="T17" fmla="*/ 52 h 20"/>
                <a:gd name="T18" fmla="*/ 21 w 4"/>
                <a:gd name="T19" fmla="*/ 31 h 20"/>
                <a:gd name="T20" fmla="*/ 11 w 4"/>
                <a:gd name="T21" fmla="*/ 0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 h="20">
                  <a:moveTo>
                    <a:pt x="2" y="20"/>
                  </a:moveTo>
                  <a:cubicBezTo>
                    <a:pt x="2" y="19"/>
                    <a:pt x="2" y="20"/>
                    <a:pt x="2" y="19"/>
                  </a:cubicBezTo>
                  <a:cubicBezTo>
                    <a:pt x="2" y="19"/>
                    <a:pt x="1" y="19"/>
                    <a:pt x="1" y="19"/>
                  </a:cubicBezTo>
                  <a:cubicBezTo>
                    <a:pt x="1" y="19"/>
                    <a:pt x="1" y="18"/>
                    <a:pt x="1" y="18"/>
                  </a:cubicBezTo>
                  <a:cubicBezTo>
                    <a:pt x="1" y="18"/>
                    <a:pt x="0" y="17"/>
                    <a:pt x="0" y="17"/>
                  </a:cubicBezTo>
                  <a:cubicBezTo>
                    <a:pt x="1" y="17"/>
                    <a:pt x="1" y="16"/>
                    <a:pt x="1" y="16"/>
                  </a:cubicBezTo>
                  <a:cubicBezTo>
                    <a:pt x="1" y="15"/>
                    <a:pt x="2" y="13"/>
                    <a:pt x="3" y="12"/>
                  </a:cubicBezTo>
                  <a:cubicBezTo>
                    <a:pt x="3" y="12"/>
                    <a:pt x="3" y="11"/>
                    <a:pt x="3" y="11"/>
                  </a:cubicBezTo>
                  <a:cubicBezTo>
                    <a:pt x="3" y="10"/>
                    <a:pt x="4" y="10"/>
                    <a:pt x="4" y="10"/>
                  </a:cubicBezTo>
                  <a:cubicBezTo>
                    <a:pt x="4" y="8"/>
                    <a:pt x="4" y="7"/>
                    <a:pt x="4" y="6"/>
                  </a:cubicBezTo>
                  <a:cubicBezTo>
                    <a:pt x="3" y="4"/>
                    <a:pt x="2" y="2"/>
                    <a:pt x="2" y="0"/>
                  </a:cubicBezTo>
                </a:path>
              </a:pathLst>
            </a:custGeom>
            <a:noFill/>
            <a:ln w="15875">
              <a:solidFill>
                <a:srgbClr val="FFFFFF"/>
              </a:solidFill>
              <a:prstDash val="solid"/>
              <a:round/>
              <a:headEnd/>
              <a:tailEnd/>
            </a:ln>
          </p:spPr>
          <p:txBody>
            <a:bodyPr/>
            <a:lstStyle/>
            <a:p>
              <a:endParaRPr lang="en-GB"/>
            </a:p>
          </p:txBody>
        </p:sp>
        <p:sp>
          <p:nvSpPr>
            <p:cNvPr id="12896" name="Freeform 460"/>
            <p:cNvSpPr>
              <a:spLocks/>
            </p:cNvSpPr>
            <p:nvPr/>
          </p:nvSpPr>
          <p:spPr bwMode="auto">
            <a:xfrm>
              <a:off x="3923" y="1744"/>
              <a:ext cx="20" cy="107"/>
            </a:xfrm>
            <a:custGeom>
              <a:avLst/>
              <a:gdLst>
                <a:gd name="T0" fmla="*/ 20 w 4"/>
                <a:gd name="T1" fmla="*/ 0 h 21"/>
                <a:gd name="T2" fmla="*/ 10 w 4"/>
                <a:gd name="T3" fmla="*/ 5 h 21"/>
                <a:gd name="T4" fmla="*/ 10 w 4"/>
                <a:gd name="T5" fmla="*/ 5 h 21"/>
                <a:gd name="T6" fmla="*/ 10 w 4"/>
                <a:gd name="T7" fmla="*/ 10 h 21"/>
                <a:gd name="T8" fmla="*/ 10 w 4"/>
                <a:gd name="T9" fmla="*/ 36 h 21"/>
                <a:gd name="T10" fmla="*/ 10 w 4"/>
                <a:gd name="T11" fmla="*/ 61 h 21"/>
                <a:gd name="T12" fmla="*/ 5 w 4"/>
                <a:gd name="T13" fmla="*/ 71 h 21"/>
                <a:gd name="T14" fmla="*/ 0 w 4"/>
                <a:gd name="T15" fmla="*/ 76 h 21"/>
                <a:gd name="T16" fmla="*/ 0 w 4"/>
                <a:gd name="T17" fmla="*/ 107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21">
                  <a:moveTo>
                    <a:pt x="4" y="0"/>
                  </a:moveTo>
                  <a:cubicBezTo>
                    <a:pt x="3" y="0"/>
                    <a:pt x="2" y="0"/>
                    <a:pt x="2" y="1"/>
                  </a:cubicBezTo>
                  <a:cubicBezTo>
                    <a:pt x="2" y="1"/>
                    <a:pt x="2" y="1"/>
                    <a:pt x="2" y="1"/>
                  </a:cubicBezTo>
                  <a:cubicBezTo>
                    <a:pt x="2" y="2"/>
                    <a:pt x="2" y="2"/>
                    <a:pt x="2" y="2"/>
                  </a:cubicBezTo>
                  <a:cubicBezTo>
                    <a:pt x="1" y="4"/>
                    <a:pt x="2" y="5"/>
                    <a:pt x="2" y="7"/>
                  </a:cubicBezTo>
                  <a:cubicBezTo>
                    <a:pt x="2" y="9"/>
                    <a:pt x="2" y="11"/>
                    <a:pt x="2" y="12"/>
                  </a:cubicBezTo>
                  <a:cubicBezTo>
                    <a:pt x="2" y="13"/>
                    <a:pt x="1" y="14"/>
                    <a:pt x="1" y="14"/>
                  </a:cubicBezTo>
                  <a:cubicBezTo>
                    <a:pt x="1" y="15"/>
                    <a:pt x="0" y="15"/>
                    <a:pt x="0" y="15"/>
                  </a:cubicBezTo>
                  <a:cubicBezTo>
                    <a:pt x="0" y="17"/>
                    <a:pt x="0" y="19"/>
                    <a:pt x="0" y="21"/>
                  </a:cubicBezTo>
                </a:path>
              </a:pathLst>
            </a:custGeom>
            <a:noFill/>
            <a:ln w="15875">
              <a:solidFill>
                <a:srgbClr val="FFFFFF"/>
              </a:solidFill>
              <a:prstDash val="solid"/>
              <a:round/>
              <a:headEnd/>
              <a:tailEnd/>
            </a:ln>
          </p:spPr>
          <p:txBody>
            <a:bodyPr/>
            <a:lstStyle/>
            <a:p>
              <a:endParaRPr lang="en-GB"/>
            </a:p>
          </p:txBody>
        </p:sp>
        <p:sp>
          <p:nvSpPr>
            <p:cNvPr id="12897" name="Freeform 461"/>
            <p:cNvSpPr>
              <a:spLocks/>
            </p:cNvSpPr>
            <p:nvPr/>
          </p:nvSpPr>
          <p:spPr bwMode="auto">
            <a:xfrm>
              <a:off x="3933" y="1744"/>
              <a:ext cx="16" cy="97"/>
            </a:xfrm>
            <a:custGeom>
              <a:avLst/>
              <a:gdLst>
                <a:gd name="T0" fmla="*/ 5 w 3"/>
                <a:gd name="T1" fmla="*/ 0 h 19"/>
                <a:gd name="T2" fmla="*/ 5 w 3"/>
                <a:gd name="T3" fmla="*/ 0 h 19"/>
                <a:gd name="T4" fmla="*/ 5 w 3"/>
                <a:gd name="T5" fmla="*/ 0 h 19"/>
                <a:gd name="T6" fmla="*/ 0 w 3"/>
                <a:gd name="T7" fmla="*/ 10 h 19"/>
                <a:gd name="T8" fmla="*/ 0 w 3"/>
                <a:gd name="T9" fmla="*/ 10 h 19"/>
                <a:gd name="T10" fmla="*/ 0 w 3"/>
                <a:gd name="T11" fmla="*/ 20 h 19"/>
                <a:gd name="T12" fmla="*/ 11 w 3"/>
                <a:gd name="T13" fmla="*/ 36 h 19"/>
                <a:gd name="T14" fmla="*/ 11 w 3"/>
                <a:gd name="T15" fmla="*/ 46 h 19"/>
                <a:gd name="T16" fmla="*/ 16 w 3"/>
                <a:gd name="T17" fmla="*/ 51 h 19"/>
                <a:gd name="T18" fmla="*/ 16 w 3"/>
                <a:gd name="T19" fmla="*/ 71 h 19"/>
                <a:gd name="T20" fmla="*/ 5 w 3"/>
                <a:gd name="T21" fmla="*/ 97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 h="19">
                  <a:moveTo>
                    <a:pt x="1" y="0"/>
                  </a:moveTo>
                  <a:cubicBezTo>
                    <a:pt x="1" y="0"/>
                    <a:pt x="2" y="0"/>
                    <a:pt x="1" y="0"/>
                  </a:cubicBezTo>
                  <a:cubicBezTo>
                    <a:pt x="1" y="0"/>
                    <a:pt x="1" y="0"/>
                    <a:pt x="1" y="0"/>
                  </a:cubicBezTo>
                  <a:cubicBezTo>
                    <a:pt x="0" y="1"/>
                    <a:pt x="0" y="1"/>
                    <a:pt x="0" y="2"/>
                  </a:cubicBezTo>
                  <a:cubicBezTo>
                    <a:pt x="0" y="2"/>
                    <a:pt x="0" y="2"/>
                    <a:pt x="0" y="2"/>
                  </a:cubicBezTo>
                  <a:cubicBezTo>
                    <a:pt x="0" y="3"/>
                    <a:pt x="0" y="3"/>
                    <a:pt x="0" y="4"/>
                  </a:cubicBezTo>
                  <a:cubicBezTo>
                    <a:pt x="0" y="4"/>
                    <a:pt x="1" y="7"/>
                    <a:pt x="2" y="7"/>
                  </a:cubicBezTo>
                  <a:cubicBezTo>
                    <a:pt x="2" y="8"/>
                    <a:pt x="2" y="8"/>
                    <a:pt x="2" y="9"/>
                  </a:cubicBezTo>
                  <a:cubicBezTo>
                    <a:pt x="3" y="9"/>
                    <a:pt x="3" y="10"/>
                    <a:pt x="3" y="10"/>
                  </a:cubicBezTo>
                  <a:cubicBezTo>
                    <a:pt x="3" y="11"/>
                    <a:pt x="3" y="13"/>
                    <a:pt x="3" y="14"/>
                  </a:cubicBezTo>
                  <a:cubicBezTo>
                    <a:pt x="2" y="15"/>
                    <a:pt x="1" y="18"/>
                    <a:pt x="1" y="19"/>
                  </a:cubicBezTo>
                </a:path>
              </a:pathLst>
            </a:custGeom>
            <a:noFill/>
            <a:ln w="15875">
              <a:solidFill>
                <a:srgbClr val="FFFFFF"/>
              </a:solidFill>
              <a:prstDash val="solid"/>
              <a:round/>
              <a:headEnd/>
              <a:tailEnd/>
            </a:ln>
          </p:spPr>
          <p:txBody>
            <a:bodyPr/>
            <a:lstStyle/>
            <a:p>
              <a:endParaRPr lang="en-GB"/>
            </a:p>
          </p:txBody>
        </p:sp>
        <p:sp>
          <p:nvSpPr>
            <p:cNvPr id="12898" name="Oval 462"/>
            <p:cNvSpPr>
              <a:spLocks noChangeArrowheads="1"/>
            </p:cNvSpPr>
            <p:nvPr/>
          </p:nvSpPr>
          <p:spPr bwMode="auto">
            <a:xfrm>
              <a:off x="3933" y="1969"/>
              <a:ext cx="16" cy="15"/>
            </a:xfrm>
            <a:prstGeom prst="ellipse">
              <a:avLst/>
            </a:prstGeom>
            <a:solidFill>
              <a:srgbClr val="FFFFFF"/>
            </a:solidFill>
            <a:ln w="15875">
              <a:solidFill>
                <a:srgbClr val="FFFFFF"/>
              </a:solidFill>
              <a:round/>
              <a:headEnd/>
              <a:tailEnd/>
            </a:ln>
          </p:spPr>
          <p:txBody>
            <a:bodyPr/>
            <a:lstStyle/>
            <a:p>
              <a:endParaRPr lang="ar-SA"/>
            </a:p>
          </p:txBody>
        </p:sp>
        <p:sp>
          <p:nvSpPr>
            <p:cNvPr id="12899" name="Freeform 463"/>
            <p:cNvSpPr>
              <a:spLocks/>
            </p:cNvSpPr>
            <p:nvPr/>
          </p:nvSpPr>
          <p:spPr bwMode="auto">
            <a:xfrm>
              <a:off x="3923" y="1861"/>
              <a:ext cx="15" cy="108"/>
            </a:xfrm>
            <a:custGeom>
              <a:avLst/>
              <a:gdLst>
                <a:gd name="T0" fmla="*/ 15 w 3"/>
                <a:gd name="T1" fmla="*/ 108 h 21"/>
                <a:gd name="T2" fmla="*/ 10 w 3"/>
                <a:gd name="T3" fmla="*/ 103 h 21"/>
                <a:gd name="T4" fmla="*/ 10 w 3"/>
                <a:gd name="T5" fmla="*/ 98 h 21"/>
                <a:gd name="T6" fmla="*/ 10 w 3"/>
                <a:gd name="T7" fmla="*/ 98 h 21"/>
                <a:gd name="T8" fmla="*/ 10 w 3"/>
                <a:gd name="T9" fmla="*/ 72 h 21"/>
                <a:gd name="T10" fmla="*/ 10 w 3"/>
                <a:gd name="T11" fmla="*/ 41 h 21"/>
                <a:gd name="T12" fmla="*/ 5 w 3"/>
                <a:gd name="T13" fmla="*/ 31 h 21"/>
                <a:gd name="T14" fmla="*/ 0 w 3"/>
                <a:gd name="T15" fmla="*/ 26 h 21"/>
                <a:gd name="T16" fmla="*/ 0 w 3"/>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 h="21">
                  <a:moveTo>
                    <a:pt x="3" y="21"/>
                  </a:moveTo>
                  <a:cubicBezTo>
                    <a:pt x="3" y="21"/>
                    <a:pt x="2" y="20"/>
                    <a:pt x="2" y="20"/>
                  </a:cubicBezTo>
                  <a:cubicBezTo>
                    <a:pt x="2" y="19"/>
                    <a:pt x="2" y="19"/>
                    <a:pt x="2" y="19"/>
                  </a:cubicBezTo>
                  <a:cubicBezTo>
                    <a:pt x="2" y="19"/>
                    <a:pt x="2" y="19"/>
                    <a:pt x="2" y="19"/>
                  </a:cubicBezTo>
                  <a:cubicBezTo>
                    <a:pt x="1" y="17"/>
                    <a:pt x="2" y="15"/>
                    <a:pt x="2" y="14"/>
                  </a:cubicBezTo>
                  <a:cubicBezTo>
                    <a:pt x="2" y="12"/>
                    <a:pt x="2" y="10"/>
                    <a:pt x="2" y="8"/>
                  </a:cubicBezTo>
                  <a:cubicBezTo>
                    <a:pt x="2" y="7"/>
                    <a:pt x="1" y="7"/>
                    <a:pt x="1" y="6"/>
                  </a:cubicBezTo>
                  <a:cubicBezTo>
                    <a:pt x="1" y="6"/>
                    <a:pt x="0" y="5"/>
                    <a:pt x="0" y="5"/>
                  </a:cubicBezTo>
                  <a:cubicBezTo>
                    <a:pt x="0" y="3"/>
                    <a:pt x="0" y="2"/>
                    <a:pt x="0" y="0"/>
                  </a:cubicBezTo>
                </a:path>
              </a:pathLst>
            </a:custGeom>
            <a:noFill/>
            <a:ln w="15875">
              <a:solidFill>
                <a:srgbClr val="FFFFFF"/>
              </a:solidFill>
              <a:prstDash val="solid"/>
              <a:round/>
              <a:headEnd/>
              <a:tailEnd/>
            </a:ln>
          </p:spPr>
          <p:txBody>
            <a:bodyPr/>
            <a:lstStyle/>
            <a:p>
              <a:endParaRPr lang="en-GB"/>
            </a:p>
          </p:txBody>
        </p:sp>
        <p:sp>
          <p:nvSpPr>
            <p:cNvPr id="12900" name="Freeform 464"/>
            <p:cNvSpPr>
              <a:spLocks/>
            </p:cNvSpPr>
            <p:nvPr/>
          </p:nvSpPr>
          <p:spPr bwMode="auto">
            <a:xfrm>
              <a:off x="3928" y="1866"/>
              <a:ext cx="21" cy="103"/>
            </a:xfrm>
            <a:custGeom>
              <a:avLst/>
              <a:gdLst>
                <a:gd name="T0" fmla="*/ 11 w 4"/>
                <a:gd name="T1" fmla="*/ 103 h 20"/>
                <a:gd name="T2" fmla="*/ 11 w 4"/>
                <a:gd name="T3" fmla="*/ 98 h 20"/>
                <a:gd name="T4" fmla="*/ 5 w 4"/>
                <a:gd name="T5" fmla="*/ 98 h 20"/>
                <a:gd name="T6" fmla="*/ 5 w 4"/>
                <a:gd name="T7" fmla="*/ 93 h 20"/>
                <a:gd name="T8" fmla="*/ 0 w 4"/>
                <a:gd name="T9" fmla="*/ 88 h 20"/>
                <a:gd name="T10" fmla="*/ 5 w 4"/>
                <a:gd name="T11" fmla="*/ 82 h 20"/>
                <a:gd name="T12" fmla="*/ 16 w 4"/>
                <a:gd name="T13" fmla="*/ 62 h 20"/>
                <a:gd name="T14" fmla="*/ 16 w 4"/>
                <a:gd name="T15" fmla="*/ 57 h 20"/>
                <a:gd name="T16" fmla="*/ 21 w 4"/>
                <a:gd name="T17" fmla="*/ 52 h 20"/>
                <a:gd name="T18" fmla="*/ 21 w 4"/>
                <a:gd name="T19" fmla="*/ 31 h 20"/>
                <a:gd name="T20" fmla="*/ 11 w 4"/>
                <a:gd name="T21" fmla="*/ 0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 h="20">
                  <a:moveTo>
                    <a:pt x="2" y="20"/>
                  </a:moveTo>
                  <a:cubicBezTo>
                    <a:pt x="2" y="19"/>
                    <a:pt x="2" y="20"/>
                    <a:pt x="2" y="19"/>
                  </a:cubicBezTo>
                  <a:cubicBezTo>
                    <a:pt x="2" y="19"/>
                    <a:pt x="1" y="19"/>
                    <a:pt x="1" y="19"/>
                  </a:cubicBezTo>
                  <a:cubicBezTo>
                    <a:pt x="1" y="19"/>
                    <a:pt x="1" y="18"/>
                    <a:pt x="1" y="18"/>
                  </a:cubicBezTo>
                  <a:cubicBezTo>
                    <a:pt x="1" y="18"/>
                    <a:pt x="0" y="17"/>
                    <a:pt x="0" y="17"/>
                  </a:cubicBezTo>
                  <a:cubicBezTo>
                    <a:pt x="1" y="17"/>
                    <a:pt x="1" y="16"/>
                    <a:pt x="1" y="16"/>
                  </a:cubicBezTo>
                  <a:cubicBezTo>
                    <a:pt x="1" y="15"/>
                    <a:pt x="2" y="13"/>
                    <a:pt x="3" y="12"/>
                  </a:cubicBezTo>
                  <a:cubicBezTo>
                    <a:pt x="3" y="12"/>
                    <a:pt x="3" y="11"/>
                    <a:pt x="3" y="11"/>
                  </a:cubicBezTo>
                  <a:cubicBezTo>
                    <a:pt x="4" y="10"/>
                    <a:pt x="4" y="10"/>
                    <a:pt x="4" y="10"/>
                  </a:cubicBezTo>
                  <a:cubicBezTo>
                    <a:pt x="4" y="8"/>
                    <a:pt x="4" y="7"/>
                    <a:pt x="4" y="6"/>
                  </a:cubicBezTo>
                  <a:cubicBezTo>
                    <a:pt x="3" y="4"/>
                    <a:pt x="2" y="2"/>
                    <a:pt x="2" y="0"/>
                  </a:cubicBezTo>
                </a:path>
              </a:pathLst>
            </a:custGeom>
            <a:noFill/>
            <a:ln w="15875">
              <a:solidFill>
                <a:srgbClr val="FFFFFF"/>
              </a:solidFill>
              <a:prstDash val="solid"/>
              <a:round/>
              <a:headEnd/>
              <a:tailEnd/>
            </a:ln>
          </p:spPr>
          <p:txBody>
            <a:bodyPr/>
            <a:lstStyle/>
            <a:p>
              <a:endParaRPr lang="en-GB"/>
            </a:p>
          </p:txBody>
        </p:sp>
        <p:sp>
          <p:nvSpPr>
            <p:cNvPr id="12901" name="Freeform 465"/>
            <p:cNvSpPr>
              <a:spLocks/>
            </p:cNvSpPr>
            <p:nvPr/>
          </p:nvSpPr>
          <p:spPr bwMode="auto">
            <a:xfrm>
              <a:off x="3857" y="1744"/>
              <a:ext cx="20" cy="107"/>
            </a:xfrm>
            <a:custGeom>
              <a:avLst/>
              <a:gdLst>
                <a:gd name="T0" fmla="*/ 20 w 4"/>
                <a:gd name="T1" fmla="*/ 0 h 21"/>
                <a:gd name="T2" fmla="*/ 15 w 4"/>
                <a:gd name="T3" fmla="*/ 5 h 21"/>
                <a:gd name="T4" fmla="*/ 10 w 4"/>
                <a:gd name="T5" fmla="*/ 5 h 21"/>
                <a:gd name="T6" fmla="*/ 10 w 4"/>
                <a:gd name="T7" fmla="*/ 10 h 21"/>
                <a:gd name="T8" fmla="*/ 15 w 4"/>
                <a:gd name="T9" fmla="*/ 36 h 21"/>
                <a:gd name="T10" fmla="*/ 10 w 4"/>
                <a:gd name="T11" fmla="*/ 61 h 21"/>
                <a:gd name="T12" fmla="*/ 5 w 4"/>
                <a:gd name="T13" fmla="*/ 71 h 21"/>
                <a:gd name="T14" fmla="*/ 5 w 4"/>
                <a:gd name="T15" fmla="*/ 76 h 21"/>
                <a:gd name="T16" fmla="*/ 0 w 4"/>
                <a:gd name="T17" fmla="*/ 107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21">
                  <a:moveTo>
                    <a:pt x="4" y="0"/>
                  </a:moveTo>
                  <a:cubicBezTo>
                    <a:pt x="4" y="0"/>
                    <a:pt x="3" y="0"/>
                    <a:pt x="3" y="1"/>
                  </a:cubicBezTo>
                  <a:cubicBezTo>
                    <a:pt x="3" y="1"/>
                    <a:pt x="2" y="1"/>
                    <a:pt x="2" y="1"/>
                  </a:cubicBezTo>
                  <a:cubicBezTo>
                    <a:pt x="2" y="2"/>
                    <a:pt x="2" y="2"/>
                    <a:pt x="2" y="2"/>
                  </a:cubicBezTo>
                  <a:cubicBezTo>
                    <a:pt x="2" y="4"/>
                    <a:pt x="2" y="5"/>
                    <a:pt x="3" y="7"/>
                  </a:cubicBezTo>
                  <a:cubicBezTo>
                    <a:pt x="3" y="9"/>
                    <a:pt x="3" y="11"/>
                    <a:pt x="2" y="12"/>
                  </a:cubicBezTo>
                  <a:cubicBezTo>
                    <a:pt x="2" y="13"/>
                    <a:pt x="2" y="14"/>
                    <a:pt x="1" y="14"/>
                  </a:cubicBezTo>
                  <a:cubicBezTo>
                    <a:pt x="1" y="15"/>
                    <a:pt x="1" y="15"/>
                    <a:pt x="1" y="15"/>
                  </a:cubicBezTo>
                  <a:cubicBezTo>
                    <a:pt x="1" y="17"/>
                    <a:pt x="0" y="19"/>
                    <a:pt x="0" y="21"/>
                  </a:cubicBezTo>
                </a:path>
              </a:pathLst>
            </a:custGeom>
            <a:noFill/>
            <a:ln w="15875">
              <a:solidFill>
                <a:srgbClr val="FFFFFF"/>
              </a:solidFill>
              <a:prstDash val="solid"/>
              <a:round/>
              <a:headEnd/>
              <a:tailEnd/>
            </a:ln>
          </p:spPr>
          <p:txBody>
            <a:bodyPr/>
            <a:lstStyle/>
            <a:p>
              <a:endParaRPr lang="en-GB"/>
            </a:p>
          </p:txBody>
        </p:sp>
        <p:sp>
          <p:nvSpPr>
            <p:cNvPr id="12902" name="Freeform 466"/>
            <p:cNvSpPr>
              <a:spLocks/>
            </p:cNvSpPr>
            <p:nvPr/>
          </p:nvSpPr>
          <p:spPr bwMode="auto">
            <a:xfrm>
              <a:off x="3867" y="1744"/>
              <a:ext cx="20" cy="97"/>
            </a:xfrm>
            <a:custGeom>
              <a:avLst/>
              <a:gdLst>
                <a:gd name="T0" fmla="*/ 10 w 4"/>
                <a:gd name="T1" fmla="*/ 0 h 19"/>
                <a:gd name="T2" fmla="*/ 10 w 4"/>
                <a:gd name="T3" fmla="*/ 0 h 19"/>
                <a:gd name="T4" fmla="*/ 5 w 4"/>
                <a:gd name="T5" fmla="*/ 0 h 19"/>
                <a:gd name="T6" fmla="*/ 0 w 4"/>
                <a:gd name="T7" fmla="*/ 10 h 19"/>
                <a:gd name="T8" fmla="*/ 0 w 4"/>
                <a:gd name="T9" fmla="*/ 10 h 19"/>
                <a:gd name="T10" fmla="*/ 0 w 4"/>
                <a:gd name="T11" fmla="*/ 20 h 19"/>
                <a:gd name="T12" fmla="*/ 10 w 4"/>
                <a:gd name="T13" fmla="*/ 36 h 19"/>
                <a:gd name="T14" fmla="*/ 15 w 4"/>
                <a:gd name="T15" fmla="*/ 46 h 19"/>
                <a:gd name="T16" fmla="*/ 15 w 4"/>
                <a:gd name="T17" fmla="*/ 51 h 19"/>
                <a:gd name="T18" fmla="*/ 15 w 4"/>
                <a:gd name="T19" fmla="*/ 71 h 19"/>
                <a:gd name="T20" fmla="*/ 5 w 4"/>
                <a:gd name="T21" fmla="*/ 97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 h="19">
                  <a:moveTo>
                    <a:pt x="2" y="0"/>
                  </a:moveTo>
                  <a:cubicBezTo>
                    <a:pt x="2" y="0"/>
                    <a:pt x="2" y="0"/>
                    <a:pt x="2" y="0"/>
                  </a:cubicBezTo>
                  <a:cubicBezTo>
                    <a:pt x="1" y="0"/>
                    <a:pt x="1" y="0"/>
                    <a:pt x="1" y="0"/>
                  </a:cubicBezTo>
                  <a:cubicBezTo>
                    <a:pt x="1" y="1"/>
                    <a:pt x="0" y="1"/>
                    <a:pt x="0" y="2"/>
                  </a:cubicBezTo>
                  <a:cubicBezTo>
                    <a:pt x="0" y="2"/>
                    <a:pt x="0" y="2"/>
                    <a:pt x="0" y="2"/>
                  </a:cubicBezTo>
                  <a:cubicBezTo>
                    <a:pt x="0" y="3"/>
                    <a:pt x="0" y="3"/>
                    <a:pt x="0" y="4"/>
                  </a:cubicBezTo>
                  <a:cubicBezTo>
                    <a:pt x="0" y="4"/>
                    <a:pt x="2" y="7"/>
                    <a:pt x="2" y="7"/>
                  </a:cubicBezTo>
                  <a:cubicBezTo>
                    <a:pt x="2" y="8"/>
                    <a:pt x="3" y="8"/>
                    <a:pt x="3" y="9"/>
                  </a:cubicBezTo>
                  <a:cubicBezTo>
                    <a:pt x="3" y="9"/>
                    <a:pt x="3" y="10"/>
                    <a:pt x="3" y="10"/>
                  </a:cubicBezTo>
                  <a:cubicBezTo>
                    <a:pt x="3" y="11"/>
                    <a:pt x="4" y="13"/>
                    <a:pt x="3" y="14"/>
                  </a:cubicBezTo>
                  <a:cubicBezTo>
                    <a:pt x="3" y="15"/>
                    <a:pt x="1" y="18"/>
                    <a:pt x="1" y="19"/>
                  </a:cubicBezTo>
                </a:path>
              </a:pathLst>
            </a:custGeom>
            <a:noFill/>
            <a:ln w="15875">
              <a:solidFill>
                <a:srgbClr val="FFFFFF"/>
              </a:solidFill>
              <a:prstDash val="solid"/>
              <a:round/>
              <a:headEnd/>
              <a:tailEnd/>
            </a:ln>
          </p:spPr>
          <p:txBody>
            <a:bodyPr/>
            <a:lstStyle/>
            <a:p>
              <a:endParaRPr lang="en-GB"/>
            </a:p>
          </p:txBody>
        </p:sp>
        <p:sp>
          <p:nvSpPr>
            <p:cNvPr id="12903" name="Oval 467"/>
            <p:cNvSpPr>
              <a:spLocks noChangeArrowheads="1"/>
            </p:cNvSpPr>
            <p:nvPr/>
          </p:nvSpPr>
          <p:spPr bwMode="auto">
            <a:xfrm>
              <a:off x="3867" y="1969"/>
              <a:ext cx="15" cy="15"/>
            </a:xfrm>
            <a:prstGeom prst="ellipse">
              <a:avLst/>
            </a:prstGeom>
            <a:solidFill>
              <a:srgbClr val="FFFFFF"/>
            </a:solidFill>
            <a:ln w="15875">
              <a:solidFill>
                <a:srgbClr val="FFFFFF"/>
              </a:solidFill>
              <a:round/>
              <a:headEnd/>
              <a:tailEnd/>
            </a:ln>
          </p:spPr>
          <p:txBody>
            <a:bodyPr/>
            <a:lstStyle/>
            <a:p>
              <a:endParaRPr lang="ar-SA"/>
            </a:p>
          </p:txBody>
        </p:sp>
        <p:sp>
          <p:nvSpPr>
            <p:cNvPr id="12904" name="Freeform 468"/>
            <p:cNvSpPr>
              <a:spLocks/>
            </p:cNvSpPr>
            <p:nvPr/>
          </p:nvSpPr>
          <p:spPr bwMode="auto">
            <a:xfrm>
              <a:off x="3857" y="1861"/>
              <a:ext cx="20" cy="108"/>
            </a:xfrm>
            <a:custGeom>
              <a:avLst/>
              <a:gdLst>
                <a:gd name="T0" fmla="*/ 20 w 4"/>
                <a:gd name="T1" fmla="*/ 108 h 21"/>
                <a:gd name="T2" fmla="*/ 15 w 4"/>
                <a:gd name="T3" fmla="*/ 103 h 21"/>
                <a:gd name="T4" fmla="*/ 10 w 4"/>
                <a:gd name="T5" fmla="*/ 98 h 21"/>
                <a:gd name="T6" fmla="*/ 10 w 4"/>
                <a:gd name="T7" fmla="*/ 98 h 21"/>
                <a:gd name="T8" fmla="*/ 15 w 4"/>
                <a:gd name="T9" fmla="*/ 72 h 21"/>
                <a:gd name="T10" fmla="*/ 10 w 4"/>
                <a:gd name="T11" fmla="*/ 41 h 21"/>
                <a:gd name="T12" fmla="*/ 5 w 4"/>
                <a:gd name="T13" fmla="*/ 31 h 21"/>
                <a:gd name="T14" fmla="*/ 5 w 4"/>
                <a:gd name="T15" fmla="*/ 26 h 21"/>
                <a:gd name="T16" fmla="*/ 0 w 4"/>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21">
                  <a:moveTo>
                    <a:pt x="4" y="21"/>
                  </a:moveTo>
                  <a:cubicBezTo>
                    <a:pt x="3" y="21"/>
                    <a:pt x="3" y="20"/>
                    <a:pt x="3" y="20"/>
                  </a:cubicBezTo>
                  <a:cubicBezTo>
                    <a:pt x="2" y="19"/>
                    <a:pt x="2" y="19"/>
                    <a:pt x="2" y="19"/>
                  </a:cubicBezTo>
                  <a:cubicBezTo>
                    <a:pt x="2" y="19"/>
                    <a:pt x="2" y="19"/>
                    <a:pt x="2" y="19"/>
                  </a:cubicBezTo>
                  <a:cubicBezTo>
                    <a:pt x="2" y="17"/>
                    <a:pt x="2" y="15"/>
                    <a:pt x="3" y="14"/>
                  </a:cubicBezTo>
                  <a:cubicBezTo>
                    <a:pt x="3" y="12"/>
                    <a:pt x="3" y="10"/>
                    <a:pt x="2" y="8"/>
                  </a:cubicBezTo>
                  <a:cubicBezTo>
                    <a:pt x="2" y="7"/>
                    <a:pt x="2" y="7"/>
                    <a:pt x="1" y="6"/>
                  </a:cubicBezTo>
                  <a:cubicBezTo>
                    <a:pt x="1" y="6"/>
                    <a:pt x="1" y="5"/>
                    <a:pt x="1" y="5"/>
                  </a:cubicBezTo>
                  <a:cubicBezTo>
                    <a:pt x="1" y="3"/>
                    <a:pt x="0" y="2"/>
                    <a:pt x="0" y="0"/>
                  </a:cubicBezTo>
                </a:path>
              </a:pathLst>
            </a:custGeom>
            <a:noFill/>
            <a:ln w="15875">
              <a:solidFill>
                <a:srgbClr val="FFFFFF"/>
              </a:solidFill>
              <a:prstDash val="solid"/>
              <a:round/>
              <a:headEnd/>
              <a:tailEnd/>
            </a:ln>
          </p:spPr>
          <p:txBody>
            <a:bodyPr/>
            <a:lstStyle/>
            <a:p>
              <a:endParaRPr lang="en-GB"/>
            </a:p>
          </p:txBody>
        </p:sp>
        <p:sp>
          <p:nvSpPr>
            <p:cNvPr id="12905" name="Freeform 469"/>
            <p:cNvSpPr>
              <a:spLocks/>
            </p:cNvSpPr>
            <p:nvPr/>
          </p:nvSpPr>
          <p:spPr bwMode="auto">
            <a:xfrm>
              <a:off x="3867" y="1866"/>
              <a:ext cx="20" cy="103"/>
            </a:xfrm>
            <a:custGeom>
              <a:avLst/>
              <a:gdLst>
                <a:gd name="T0" fmla="*/ 10 w 4"/>
                <a:gd name="T1" fmla="*/ 103 h 20"/>
                <a:gd name="T2" fmla="*/ 10 w 4"/>
                <a:gd name="T3" fmla="*/ 98 h 20"/>
                <a:gd name="T4" fmla="*/ 5 w 4"/>
                <a:gd name="T5" fmla="*/ 98 h 20"/>
                <a:gd name="T6" fmla="*/ 0 w 4"/>
                <a:gd name="T7" fmla="*/ 93 h 20"/>
                <a:gd name="T8" fmla="*/ 0 w 4"/>
                <a:gd name="T9" fmla="*/ 88 h 20"/>
                <a:gd name="T10" fmla="*/ 0 w 4"/>
                <a:gd name="T11" fmla="*/ 82 h 20"/>
                <a:gd name="T12" fmla="*/ 10 w 4"/>
                <a:gd name="T13" fmla="*/ 62 h 20"/>
                <a:gd name="T14" fmla="*/ 15 w 4"/>
                <a:gd name="T15" fmla="*/ 57 h 20"/>
                <a:gd name="T16" fmla="*/ 15 w 4"/>
                <a:gd name="T17" fmla="*/ 52 h 20"/>
                <a:gd name="T18" fmla="*/ 15 w 4"/>
                <a:gd name="T19" fmla="*/ 31 h 20"/>
                <a:gd name="T20" fmla="*/ 5 w 4"/>
                <a:gd name="T21" fmla="*/ 0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 h="20">
                  <a:moveTo>
                    <a:pt x="2" y="20"/>
                  </a:moveTo>
                  <a:cubicBezTo>
                    <a:pt x="2" y="19"/>
                    <a:pt x="2" y="20"/>
                    <a:pt x="2" y="19"/>
                  </a:cubicBezTo>
                  <a:cubicBezTo>
                    <a:pt x="1" y="19"/>
                    <a:pt x="1" y="19"/>
                    <a:pt x="1" y="19"/>
                  </a:cubicBezTo>
                  <a:cubicBezTo>
                    <a:pt x="1" y="19"/>
                    <a:pt x="0" y="18"/>
                    <a:pt x="0" y="18"/>
                  </a:cubicBezTo>
                  <a:cubicBezTo>
                    <a:pt x="0" y="18"/>
                    <a:pt x="0" y="17"/>
                    <a:pt x="0" y="17"/>
                  </a:cubicBezTo>
                  <a:cubicBezTo>
                    <a:pt x="0" y="17"/>
                    <a:pt x="0" y="16"/>
                    <a:pt x="0" y="16"/>
                  </a:cubicBezTo>
                  <a:cubicBezTo>
                    <a:pt x="0" y="15"/>
                    <a:pt x="2" y="13"/>
                    <a:pt x="2" y="12"/>
                  </a:cubicBezTo>
                  <a:cubicBezTo>
                    <a:pt x="2" y="12"/>
                    <a:pt x="3" y="11"/>
                    <a:pt x="3" y="11"/>
                  </a:cubicBezTo>
                  <a:cubicBezTo>
                    <a:pt x="3" y="10"/>
                    <a:pt x="3" y="10"/>
                    <a:pt x="3" y="10"/>
                  </a:cubicBezTo>
                  <a:cubicBezTo>
                    <a:pt x="3" y="8"/>
                    <a:pt x="4" y="7"/>
                    <a:pt x="3" y="6"/>
                  </a:cubicBezTo>
                  <a:cubicBezTo>
                    <a:pt x="3" y="4"/>
                    <a:pt x="1" y="2"/>
                    <a:pt x="1" y="0"/>
                  </a:cubicBezTo>
                </a:path>
              </a:pathLst>
            </a:custGeom>
            <a:noFill/>
            <a:ln w="15875">
              <a:solidFill>
                <a:srgbClr val="FFFFFF"/>
              </a:solidFill>
              <a:prstDash val="solid"/>
              <a:round/>
              <a:headEnd/>
              <a:tailEnd/>
            </a:ln>
          </p:spPr>
          <p:txBody>
            <a:bodyPr/>
            <a:lstStyle/>
            <a:p>
              <a:endParaRPr lang="en-GB"/>
            </a:p>
          </p:txBody>
        </p:sp>
        <p:sp>
          <p:nvSpPr>
            <p:cNvPr id="12906" name="Freeform 470"/>
            <p:cNvSpPr>
              <a:spLocks/>
            </p:cNvSpPr>
            <p:nvPr/>
          </p:nvSpPr>
          <p:spPr bwMode="auto">
            <a:xfrm>
              <a:off x="3887" y="1744"/>
              <a:ext cx="21" cy="107"/>
            </a:xfrm>
            <a:custGeom>
              <a:avLst/>
              <a:gdLst>
                <a:gd name="T0" fmla="*/ 21 w 4"/>
                <a:gd name="T1" fmla="*/ 0 h 21"/>
                <a:gd name="T2" fmla="*/ 16 w 4"/>
                <a:gd name="T3" fmla="*/ 5 h 21"/>
                <a:gd name="T4" fmla="*/ 16 w 4"/>
                <a:gd name="T5" fmla="*/ 5 h 21"/>
                <a:gd name="T6" fmla="*/ 11 w 4"/>
                <a:gd name="T7" fmla="*/ 10 h 21"/>
                <a:gd name="T8" fmla="*/ 16 w 4"/>
                <a:gd name="T9" fmla="*/ 36 h 21"/>
                <a:gd name="T10" fmla="*/ 16 w 4"/>
                <a:gd name="T11" fmla="*/ 61 h 21"/>
                <a:gd name="T12" fmla="*/ 11 w 4"/>
                <a:gd name="T13" fmla="*/ 71 h 21"/>
                <a:gd name="T14" fmla="*/ 5 w 4"/>
                <a:gd name="T15" fmla="*/ 76 h 21"/>
                <a:gd name="T16" fmla="*/ 0 w 4"/>
                <a:gd name="T17" fmla="*/ 107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21">
                  <a:moveTo>
                    <a:pt x="4" y="0"/>
                  </a:moveTo>
                  <a:cubicBezTo>
                    <a:pt x="4" y="0"/>
                    <a:pt x="3" y="0"/>
                    <a:pt x="3" y="1"/>
                  </a:cubicBezTo>
                  <a:cubicBezTo>
                    <a:pt x="3" y="1"/>
                    <a:pt x="3" y="1"/>
                    <a:pt x="3" y="1"/>
                  </a:cubicBezTo>
                  <a:cubicBezTo>
                    <a:pt x="3" y="2"/>
                    <a:pt x="2" y="2"/>
                    <a:pt x="2" y="2"/>
                  </a:cubicBezTo>
                  <a:cubicBezTo>
                    <a:pt x="2" y="4"/>
                    <a:pt x="2" y="5"/>
                    <a:pt x="3" y="7"/>
                  </a:cubicBezTo>
                  <a:cubicBezTo>
                    <a:pt x="3" y="9"/>
                    <a:pt x="3" y="11"/>
                    <a:pt x="3" y="12"/>
                  </a:cubicBezTo>
                  <a:cubicBezTo>
                    <a:pt x="3" y="13"/>
                    <a:pt x="2" y="14"/>
                    <a:pt x="2" y="14"/>
                  </a:cubicBezTo>
                  <a:cubicBezTo>
                    <a:pt x="1" y="15"/>
                    <a:pt x="1" y="15"/>
                    <a:pt x="1" y="15"/>
                  </a:cubicBezTo>
                  <a:cubicBezTo>
                    <a:pt x="1" y="17"/>
                    <a:pt x="0" y="19"/>
                    <a:pt x="0" y="21"/>
                  </a:cubicBezTo>
                </a:path>
              </a:pathLst>
            </a:custGeom>
            <a:noFill/>
            <a:ln w="15875">
              <a:solidFill>
                <a:srgbClr val="FFFFFF"/>
              </a:solidFill>
              <a:prstDash val="solid"/>
              <a:round/>
              <a:headEnd/>
              <a:tailEnd/>
            </a:ln>
          </p:spPr>
          <p:txBody>
            <a:bodyPr/>
            <a:lstStyle/>
            <a:p>
              <a:endParaRPr lang="en-GB"/>
            </a:p>
          </p:txBody>
        </p:sp>
        <p:sp>
          <p:nvSpPr>
            <p:cNvPr id="12907" name="Freeform 471"/>
            <p:cNvSpPr>
              <a:spLocks/>
            </p:cNvSpPr>
            <p:nvPr/>
          </p:nvSpPr>
          <p:spPr bwMode="auto">
            <a:xfrm>
              <a:off x="3897" y="1744"/>
              <a:ext cx="21" cy="97"/>
            </a:xfrm>
            <a:custGeom>
              <a:avLst/>
              <a:gdLst>
                <a:gd name="T0" fmla="*/ 11 w 4"/>
                <a:gd name="T1" fmla="*/ 0 h 19"/>
                <a:gd name="T2" fmla="*/ 11 w 4"/>
                <a:gd name="T3" fmla="*/ 0 h 19"/>
                <a:gd name="T4" fmla="*/ 5 w 4"/>
                <a:gd name="T5" fmla="*/ 0 h 19"/>
                <a:gd name="T6" fmla="*/ 5 w 4"/>
                <a:gd name="T7" fmla="*/ 10 h 19"/>
                <a:gd name="T8" fmla="*/ 0 w 4"/>
                <a:gd name="T9" fmla="*/ 10 h 19"/>
                <a:gd name="T10" fmla="*/ 0 w 4"/>
                <a:gd name="T11" fmla="*/ 20 h 19"/>
                <a:gd name="T12" fmla="*/ 11 w 4"/>
                <a:gd name="T13" fmla="*/ 36 h 19"/>
                <a:gd name="T14" fmla="*/ 16 w 4"/>
                <a:gd name="T15" fmla="*/ 46 h 19"/>
                <a:gd name="T16" fmla="*/ 16 w 4"/>
                <a:gd name="T17" fmla="*/ 51 h 19"/>
                <a:gd name="T18" fmla="*/ 16 w 4"/>
                <a:gd name="T19" fmla="*/ 71 h 19"/>
                <a:gd name="T20" fmla="*/ 11 w 4"/>
                <a:gd name="T21" fmla="*/ 97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 h="19">
                  <a:moveTo>
                    <a:pt x="2" y="0"/>
                  </a:moveTo>
                  <a:cubicBezTo>
                    <a:pt x="2" y="0"/>
                    <a:pt x="2" y="0"/>
                    <a:pt x="2" y="0"/>
                  </a:cubicBezTo>
                  <a:cubicBezTo>
                    <a:pt x="2" y="0"/>
                    <a:pt x="1" y="0"/>
                    <a:pt x="1" y="0"/>
                  </a:cubicBezTo>
                  <a:cubicBezTo>
                    <a:pt x="1" y="1"/>
                    <a:pt x="1" y="1"/>
                    <a:pt x="1" y="2"/>
                  </a:cubicBezTo>
                  <a:cubicBezTo>
                    <a:pt x="0" y="2"/>
                    <a:pt x="0" y="2"/>
                    <a:pt x="0" y="2"/>
                  </a:cubicBezTo>
                  <a:cubicBezTo>
                    <a:pt x="0" y="3"/>
                    <a:pt x="0" y="3"/>
                    <a:pt x="0" y="4"/>
                  </a:cubicBezTo>
                  <a:cubicBezTo>
                    <a:pt x="1" y="4"/>
                    <a:pt x="2" y="7"/>
                    <a:pt x="2" y="7"/>
                  </a:cubicBezTo>
                  <a:cubicBezTo>
                    <a:pt x="3" y="8"/>
                    <a:pt x="3" y="8"/>
                    <a:pt x="3" y="9"/>
                  </a:cubicBezTo>
                  <a:cubicBezTo>
                    <a:pt x="3" y="9"/>
                    <a:pt x="3" y="10"/>
                    <a:pt x="3" y="10"/>
                  </a:cubicBezTo>
                  <a:cubicBezTo>
                    <a:pt x="4" y="11"/>
                    <a:pt x="4" y="13"/>
                    <a:pt x="3" y="14"/>
                  </a:cubicBezTo>
                  <a:cubicBezTo>
                    <a:pt x="3" y="15"/>
                    <a:pt x="2" y="18"/>
                    <a:pt x="2" y="19"/>
                  </a:cubicBezTo>
                </a:path>
              </a:pathLst>
            </a:custGeom>
            <a:noFill/>
            <a:ln w="15875">
              <a:solidFill>
                <a:srgbClr val="FFFFFF"/>
              </a:solidFill>
              <a:prstDash val="solid"/>
              <a:round/>
              <a:headEnd/>
              <a:tailEnd/>
            </a:ln>
          </p:spPr>
          <p:txBody>
            <a:bodyPr/>
            <a:lstStyle/>
            <a:p>
              <a:endParaRPr lang="en-GB"/>
            </a:p>
          </p:txBody>
        </p:sp>
        <p:sp>
          <p:nvSpPr>
            <p:cNvPr id="12908" name="Oval 472"/>
            <p:cNvSpPr>
              <a:spLocks noChangeArrowheads="1"/>
            </p:cNvSpPr>
            <p:nvPr/>
          </p:nvSpPr>
          <p:spPr bwMode="auto">
            <a:xfrm>
              <a:off x="3903" y="1969"/>
              <a:ext cx="15" cy="15"/>
            </a:xfrm>
            <a:prstGeom prst="ellipse">
              <a:avLst/>
            </a:prstGeom>
            <a:solidFill>
              <a:srgbClr val="FFFFFF"/>
            </a:solidFill>
            <a:ln w="15875">
              <a:solidFill>
                <a:srgbClr val="FFFFFF"/>
              </a:solidFill>
              <a:round/>
              <a:headEnd/>
              <a:tailEnd/>
            </a:ln>
          </p:spPr>
          <p:txBody>
            <a:bodyPr/>
            <a:lstStyle/>
            <a:p>
              <a:endParaRPr lang="ar-SA"/>
            </a:p>
          </p:txBody>
        </p:sp>
        <p:sp>
          <p:nvSpPr>
            <p:cNvPr id="12909" name="Freeform 473"/>
            <p:cNvSpPr>
              <a:spLocks/>
            </p:cNvSpPr>
            <p:nvPr/>
          </p:nvSpPr>
          <p:spPr bwMode="auto">
            <a:xfrm>
              <a:off x="3887" y="1861"/>
              <a:ext cx="21" cy="108"/>
            </a:xfrm>
            <a:custGeom>
              <a:avLst/>
              <a:gdLst>
                <a:gd name="T0" fmla="*/ 21 w 4"/>
                <a:gd name="T1" fmla="*/ 108 h 21"/>
                <a:gd name="T2" fmla="*/ 16 w 4"/>
                <a:gd name="T3" fmla="*/ 103 h 21"/>
                <a:gd name="T4" fmla="*/ 11 w 4"/>
                <a:gd name="T5" fmla="*/ 98 h 21"/>
                <a:gd name="T6" fmla="*/ 11 w 4"/>
                <a:gd name="T7" fmla="*/ 98 h 21"/>
                <a:gd name="T8" fmla="*/ 16 w 4"/>
                <a:gd name="T9" fmla="*/ 72 h 21"/>
                <a:gd name="T10" fmla="*/ 16 w 4"/>
                <a:gd name="T11" fmla="*/ 41 h 21"/>
                <a:gd name="T12" fmla="*/ 11 w 4"/>
                <a:gd name="T13" fmla="*/ 31 h 21"/>
                <a:gd name="T14" fmla="*/ 5 w 4"/>
                <a:gd name="T15" fmla="*/ 26 h 21"/>
                <a:gd name="T16" fmla="*/ 0 w 4"/>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21">
                  <a:moveTo>
                    <a:pt x="4" y="21"/>
                  </a:moveTo>
                  <a:cubicBezTo>
                    <a:pt x="4" y="21"/>
                    <a:pt x="3" y="20"/>
                    <a:pt x="3" y="20"/>
                  </a:cubicBezTo>
                  <a:cubicBezTo>
                    <a:pt x="3" y="19"/>
                    <a:pt x="3" y="19"/>
                    <a:pt x="2" y="19"/>
                  </a:cubicBezTo>
                  <a:cubicBezTo>
                    <a:pt x="2" y="19"/>
                    <a:pt x="2" y="19"/>
                    <a:pt x="2" y="19"/>
                  </a:cubicBezTo>
                  <a:cubicBezTo>
                    <a:pt x="2" y="17"/>
                    <a:pt x="2" y="15"/>
                    <a:pt x="3" y="14"/>
                  </a:cubicBezTo>
                  <a:cubicBezTo>
                    <a:pt x="3" y="12"/>
                    <a:pt x="3" y="10"/>
                    <a:pt x="3" y="8"/>
                  </a:cubicBezTo>
                  <a:cubicBezTo>
                    <a:pt x="2" y="7"/>
                    <a:pt x="2" y="7"/>
                    <a:pt x="2" y="6"/>
                  </a:cubicBezTo>
                  <a:cubicBezTo>
                    <a:pt x="1" y="6"/>
                    <a:pt x="1" y="5"/>
                    <a:pt x="1" y="5"/>
                  </a:cubicBezTo>
                  <a:cubicBezTo>
                    <a:pt x="1" y="3"/>
                    <a:pt x="0" y="2"/>
                    <a:pt x="0" y="0"/>
                  </a:cubicBezTo>
                </a:path>
              </a:pathLst>
            </a:custGeom>
            <a:noFill/>
            <a:ln w="15875">
              <a:solidFill>
                <a:srgbClr val="FFFFFF"/>
              </a:solidFill>
              <a:prstDash val="solid"/>
              <a:round/>
              <a:headEnd/>
              <a:tailEnd/>
            </a:ln>
          </p:spPr>
          <p:txBody>
            <a:bodyPr/>
            <a:lstStyle/>
            <a:p>
              <a:endParaRPr lang="en-GB"/>
            </a:p>
          </p:txBody>
        </p:sp>
        <p:sp>
          <p:nvSpPr>
            <p:cNvPr id="12910" name="Freeform 474"/>
            <p:cNvSpPr>
              <a:spLocks/>
            </p:cNvSpPr>
            <p:nvPr/>
          </p:nvSpPr>
          <p:spPr bwMode="auto">
            <a:xfrm>
              <a:off x="3897" y="1866"/>
              <a:ext cx="21" cy="103"/>
            </a:xfrm>
            <a:custGeom>
              <a:avLst/>
              <a:gdLst>
                <a:gd name="T0" fmla="*/ 11 w 4"/>
                <a:gd name="T1" fmla="*/ 103 h 20"/>
                <a:gd name="T2" fmla="*/ 11 w 4"/>
                <a:gd name="T3" fmla="*/ 98 h 20"/>
                <a:gd name="T4" fmla="*/ 5 w 4"/>
                <a:gd name="T5" fmla="*/ 98 h 20"/>
                <a:gd name="T6" fmla="*/ 0 w 4"/>
                <a:gd name="T7" fmla="*/ 93 h 20"/>
                <a:gd name="T8" fmla="*/ 0 w 4"/>
                <a:gd name="T9" fmla="*/ 88 h 20"/>
                <a:gd name="T10" fmla="*/ 0 w 4"/>
                <a:gd name="T11" fmla="*/ 82 h 20"/>
                <a:gd name="T12" fmla="*/ 11 w 4"/>
                <a:gd name="T13" fmla="*/ 62 h 20"/>
                <a:gd name="T14" fmla="*/ 16 w 4"/>
                <a:gd name="T15" fmla="*/ 57 h 20"/>
                <a:gd name="T16" fmla="*/ 16 w 4"/>
                <a:gd name="T17" fmla="*/ 52 h 20"/>
                <a:gd name="T18" fmla="*/ 16 w 4"/>
                <a:gd name="T19" fmla="*/ 31 h 20"/>
                <a:gd name="T20" fmla="*/ 11 w 4"/>
                <a:gd name="T21" fmla="*/ 0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 h="20">
                  <a:moveTo>
                    <a:pt x="2" y="20"/>
                  </a:moveTo>
                  <a:cubicBezTo>
                    <a:pt x="2" y="19"/>
                    <a:pt x="2" y="20"/>
                    <a:pt x="2" y="19"/>
                  </a:cubicBezTo>
                  <a:cubicBezTo>
                    <a:pt x="2" y="19"/>
                    <a:pt x="1" y="19"/>
                    <a:pt x="1" y="19"/>
                  </a:cubicBezTo>
                  <a:cubicBezTo>
                    <a:pt x="1" y="19"/>
                    <a:pt x="0" y="18"/>
                    <a:pt x="0" y="18"/>
                  </a:cubicBezTo>
                  <a:cubicBezTo>
                    <a:pt x="0" y="18"/>
                    <a:pt x="0" y="17"/>
                    <a:pt x="0" y="17"/>
                  </a:cubicBezTo>
                  <a:cubicBezTo>
                    <a:pt x="0" y="17"/>
                    <a:pt x="0" y="16"/>
                    <a:pt x="0" y="16"/>
                  </a:cubicBezTo>
                  <a:cubicBezTo>
                    <a:pt x="0" y="15"/>
                    <a:pt x="2" y="13"/>
                    <a:pt x="2" y="12"/>
                  </a:cubicBezTo>
                  <a:cubicBezTo>
                    <a:pt x="3" y="12"/>
                    <a:pt x="3" y="11"/>
                    <a:pt x="3" y="11"/>
                  </a:cubicBezTo>
                  <a:cubicBezTo>
                    <a:pt x="3" y="10"/>
                    <a:pt x="3" y="10"/>
                    <a:pt x="3" y="10"/>
                  </a:cubicBezTo>
                  <a:cubicBezTo>
                    <a:pt x="3" y="8"/>
                    <a:pt x="4" y="7"/>
                    <a:pt x="3" y="6"/>
                  </a:cubicBezTo>
                  <a:cubicBezTo>
                    <a:pt x="3" y="4"/>
                    <a:pt x="2" y="2"/>
                    <a:pt x="2" y="0"/>
                  </a:cubicBezTo>
                </a:path>
              </a:pathLst>
            </a:custGeom>
            <a:noFill/>
            <a:ln w="15875">
              <a:solidFill>
                <a:srgbClr val="FFFFFF"/>
              </a:solidFill>
              <a:prstDash val="solid"/>
              <a:round/>
              <a:headEnd/>
              <a:tailEnd/>
            </a:ln>
          </p:spPr>
          <p:txBody>
            <a:bodyPr/>
            <a:lstStyle/>
            <a:p>
              <a:endParaRPr lang="en-GB"/>
            </a:p>
          </p:txBody>
        </p:sp>
        <p:sp>
          <p:nvSpPr>
            <p:cNvPr id="12911" name="Freeform 475"/>
            <p:cNvSpPr>
              <a:spLocks/>
            </p:cNvSpPr>
            <p:nvPr/>
          </p:nvSpPr>
          <p:spPr bwMode="auto">
            <a:xfrm>
              <a:off x="3826" y="1744"/>
              <a:ext cx="20" cy="107"/>
            </a:xfrm>
            <a:custGeom>
              <a:avLst/>
              <a:gdLst>
                <a:gd name="T0" fmla="*/ 20 w 4"/>
                <a:gd name="T1" fmla="*/ 0 h 21"/>
                <a:gd name="T2" fmla="*/ 10 w 4"/>
                <a:gd name="T3" fmla="*/ 5 h 21"/>
                <a:gd name="T4" fmla="*/ 10 w 4"/>
                <a:gd name="T5" fmla="*/ 5 h 21"/>
                <a:gd name="T6" fmla="*/ 10 w 4"/>
                <a:gd name="T7" fmla="*/ 10 h 21"/>
                <a:gd name="T8" fmla="*/ 10 w 4"/>
                <a:gd name="T9" fmla="*/ 36 h 21"/>
                <a:gd name="T10" fmla="*/ 10 w 4"/>
                <a:gd name="T11" fmla="*/ 61 h 21"/>
                <a:gd name="T12" fmla="*/ 5 w 4"/>
                <a:gd name="T13" fmla="*/ 71 h 21"/>
                <a:gd name="T14" fmla="*/ 5 w 4"/>
                <a:gd name="T15" fmla="*/ 76 h 21"/>
                <a:gd name="T16" fmla="*/ 0 w 4"/>
                <a:gd name="T17" fmla="*/ 107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21">
                  <a:moveTo>
                    <a:pt x="4" y="0"/>
                  </a:moveTo>
                  <a:cubicBezTo>
                    <a:pt x="3" y="0"/>
                    <a:pt x="3" y="0"/>
                    <a:pt x="2" y="1"/>
                  </a:cubicBezTo>
                  <a:cubicBezTo>
                    <a:pt x="2" y="1"/>
                    <a:pt x="2" y="1"/>
                    <a:pt x="2" y="1"/>
                  </a:cubicBezTo>
                  <a:cubicBezTo>
                    <a:pt x="2" y="2"/>
                    <a:pt x="2" y="2"/>
                    <a:pt x="2" y="2"/>
                  </a:cubicBezTo>
                  <a:cubicBezTo>
                    <a:pt x="2" y="4"/>
                    <a:pt x="2" y="5"/>
                    <a:pt x="2" y="7"/>
                  </a:cubicBezTo>
                  <a:cubicBezTo>
                    <a:pt x="2" y="9"/>
                    <a:pt x="3" y="11"/>
                    <a:pt x="2" y="12"/>
                  </a:cubicBezTo>
                  <a:cubicBezTo>
                    <a:pt x="2" y="13"/>
                    <a:pt x="1" y="14"/>
                    <a:pt x="1" y="14"/>
                  </a:cubicBezTo>
                  <a:cubicBezTo>
                    <a:pt x="1" y="15"/>
                    <a:pt x="1" y="15"/>
                    <a:pt x="1" y="15"/>
                  </a:cubicBezTo>
                  <a:cubicBezTo>
                    <a:pt x="0" y="17"/>
                    <a:pt x="0" y="19"/>
                    <a:pt x="0" y="21"/>
                  </a:cubicBezTo>
                </a:path>
              </a:pathLst>
            </a:custGeom>
            <a:noFill/>
            <a:ln w="15875">
              <a:solidFill>
                <a:srgbClr val="FFFFFF"/>
              </a:solidFill>
              <a:prstDash val="solid"/>
              <a:round/>
              <a:headEnd/>
              <a:tailEnd/>
            </a:ln>
          </p:spPr>
          <p:txBody>
            <a:bodyPr/>
            <a:lstStyle/>
            <a:p>
              <a:endParaRPr lang="en-GB"/>
            </a:p>
          </p:txBody>
        </p:sp>
        <p:sp>
          <p:nvSpPr>
            <p:cNvPr id="12912" name="Freeform 476"/>
            <p:cNvSpPr>
              <a:spLocks/>
            </p:cNvSpPr>
            <p:nvPr/>
          </p:nvSpPr>
          <p:spPr bwMode="auto">
            <a:xfrm>
              <a:off x="3836" y="1744"/>
              <a:ext cx="15" cy="97"/>
            </a:xfrm>
            <a:custGeom>
              <a:avLst/>
              <a:gdLst>
                <a:gd name="T0" fmla="*/ 10 w 3"/>
                <a:gd name="T1" fmla="*/ 0 h 19"/>
                <a:gd name="T2" fmla="*/ 5 w 3"/>
                <a:gd name="T3" fmla="*/ 0 h 19"/>
                <a:gd name="T4" fmla="*/ 5 w 3"/>
                <a:gd name="T5" fmla="*/ 0 h 19"/>
                <a:gd name="T6" fmla="*/ 0 w 3"/>
                <a:gd name="T7" fmla="*/ 10 h 19"/>
                <a:gd name="T8" fmla="*/ 0 w 3"/>
                <a:gd name="T9" fmla="*/ 10 h 19"/>
                <a:gd name="T10" fmla="*/ 0 w 3"/>
                <a:gd name="T11" fmla="*/ 20 h 19"/>
                <a:gd name="T12" fmla="*/ 10 w 3"/>
                <a:gd name="T13" fmla="*/ 36 h 19"/>
                <a:gd name="T14" fmla="*/ 15 w 3"/>
                <a:gd name="T15" fmla="*/ 46 h 19"/>
                <a:gd name="T16" fmla="*/ 15 w 3"/>
                <a:gd name="T17" fmla="*/ 51 h 19"/>
                <a:gd name="T18" fmla="*/ 15 w 3"/>
                <a:gd name="T19" fmla="*/ 71 h 19"/>
                <a:gd name="T20" fmla="*/ 5 w 3"/>
                <a:gd name="T21" fmla="*/ 97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 h="19">
                  <a:moveTo>
                    <a:pt x="2" y="0"/>
                  </a:moveTo>
                  <a:cubicBezTo>
                    <a:pt x="2" y="0"/>
                    <a:pt x="2" y="0"/>
                    <a:pt x="1" y="0"/>
                  </a:cubicBezTo>
                  <a:cubicBezTo>
                    <a:pt x="1" y="0"/>
                    <a:pt x="1" y="0"/>
                    <a:pt x="1" y="0"/>
                  </a:cubicBezTo>
                  <a:cubicBezTo>
                    <a:pt x="1" y="1"/>
                    <a:pt x="0" y="1"/>
                    <a:pt x="0" y="2"/>
                  </a:cubicBezTo>
                  <a:cubicBezTo>
                    <a:pt x="0" y="2"/>
                    <a:pt x="0" y="2"/>
                    <a:pt x="0" y="2"/>
                  </a:cubicBezTo>
                  <a:cubicBezTo>
                    <a:pt x="0" y="3"/>
                    <a:pt x="0" y="3"/>
                    <a:pt x="0" y="4"/>
                  </a:cubicBezTo>
                  <a:cubicBezTo>
                    <a:pt x="0" y="4"/>
                    <a:pt x="1" y="7"/>
                    <a:pt x="2" y="7"/>
                  </a:cubicBezTo>
                  <a:cubicBezTo>
                    <a:pt x="2" y="8"/>
                    <a:pt x="3" y="8"/>
                    <a:pt x="3" y="9"/>
                  </a:cubicBezTo>
                  <a:cubicBezTo>
                    <a:pt x="3" y="9"/>
                    <a:pt x="3" y="10"/>
                    <a:pt x="3" y="10"/>
                  </a:cubicBezTo>
                  <a:cubicBezTo>
                    <a:pt x="3" y="11"/>
                    <a:pt x="3" y="13"/>
                    <a:pt x="3" y="14"/>
                  </a:cubicBezTo>
                  <a:cubicBezTo>
                    <a:pt x="2" y="15"/>
                    <a:pt x="1" y="18"/>
                    <a:pt x="1" y="19"/>
                  </a:cubicBezTo>
                </a:path>
              </a:pathLst>
            </a:custGeom>
            <a:noFill/>
            <a:ln w="15875">
              <a:solidFill>
                <a:srgbClr val="FFFFFF"/>
              </a:solidFill>
              <a:prstDash val="solid"/>
              <a:round/>
              <a:headEnd/>
              <a:tailEnd/>
            </a:ln>
          </p:spPr>
          <p:txBody>
            <a:bodyPr/>
            <a:lstStyle/>
            <a:p>
              <a:endParaRPr lang="en-GB"/>
            </a:p>
          </p:txBody>
        </p:sp>
        <p:sp>
          <p:nvSpPr>
            <p:cNvPr id="12913" name="Oval 477"/>
            <p:cNvSpPr>
              <a:spLocks noChangeArrowheads="1"/>
            </p:cNvSpPr>
            <p:nvPr/>
          </p:nvSpPr>
          <p:spPr bwMode="auto">
            <a:xfrm>
              <a:off x="3836" y="1969"/>
              <a:ext cx="15" cy="15"/>
            </a:xfrm>
            <a:prstGeom prst="ellipse">
              <a:avLst/>
            </a:prstGeom>
            <a:solidFill>
              <a:srgbClr val="FFFFFF"/>
            </a:solidFill>
            <a:ln w="15875">
              <a:solidFill>
                <a:srgbClr val="FFFFFF"/>
              </a:solidFill>
              <a:round/>
              <a:headEnd/>
              <a:tailEnd/>
            </a:ln>
          </p:spPr>
          <p:txBody>
            <a:bodyPr/>
            <a:lstStyle/>
            <a:p>
              <a:endParaRPr lang="ar-SA"/>
            </a:p>
          </p:txBody>
        </p:sp>
        <p:sp>
          <p:nvSpPr>
            <p:cNvPr id="12914" name="Freeform 478"/>
            <p:cNvSpPr>
              <a:spLocks/>
            </p:cNvSpPr>
            <p:nvPr/>
          </p:nvSpPr>
          <p:spPr bwMode="auto">
            <a:xfrm>
              <a:off x="3826" y="1861"/>
              <a:ext cx="20" cy="108"/>
            </a:xfrm>
            <a:custGeom>
              <a:avLst/>
              <a:gdLst>
                <a:gd name="T0" fmla="*/ 20 w 4"/>
                <a:gd name="T1" fmla="*/ 108 h 21"/>
                <a:gd name="T2" fmla="*/ 10 w 4"/>
                <a:gd name="T3" fmla="*/ 103 h 21"/>
                <a:gd name="T4" fmla="*/ 10 w 4"/>
                <a:gd name="T5" fmla="*/ 98 h 21"/>
                <a:gd name="T6" fmla="*/ 10 w 4"/>
                <a:gd name="T7" fmla="*/ 98 h 21"/>
                <a:gd name="T8" fmla="*/ 10 w 4"/>
                <a:gd name="T9" fmla="*/ 72 h 21"/>
                <a:gd name="T10" fmla="*/ 10 w 4"/>
                <a:gd name="T11" fmla="*/ 41 h 21"/>
                <a:gd name="T12" fmla="*/ 5 w 4"/>
                <a:gd name="T13" fmla="*/ 31 h 21"/>
                <a:gd name="T14" fmla="*/ 0 w 4"/>
                <a:gd name="T15" fmla="*/ 26 h 21"/>
                <a:gd name="T16" fmla="*/ 0 w 4"/>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21">
                  <a:moveTo>
                    <a:pt x="4" y="21"/>
                  </a:moveTo>
                  <a:cubicBezTo>
                    <a:pt x="3" y="21"/>
                    <a:pt x="2" y="20"/>
                    <a:pt x="2" y="20"/>
                  </a:cubicBezTo>
                  <a:cubicBezTo>
                    <a:pt x="2" y="19"/>
                    <a:pt x="2" y="19"/>
                    <a:pt x="2" y="19"/>
                  </a:cubicBezTo>
                  <a:cubicBezTo>
                    <a:pt x="2" y="19"/>
                    <a:pt x="2" y="19"/>
                    <a:pt x="2" y="19"/>
                  </a:cubicBezTo>
                  <a:cubicBezTo>
                    <a:pt x="1" y="17"/>
                    <a:pt x="2" y="15"/>
                    <a:pt x="2" y="14"/>
                  </a:cubicBezTo>
                  <a:cubicBezTo>
                    <a:pt x="2" y="12"/>
                    <a:pt x="2" y="10"/>
                    <a:pt x="2" y="8"/>
                  </a:cubicBezTo>
                  <a:cubicBezTo>
                    <a:pt x="2" y="7"/>
                    <a:pt x="1" y="7"/>
                    <a:pt x="1" y="6"/>
                  </a:cubicBezTo>
                  <a:cubicBezTo>
                    <a:pt x="1" y="6"/>
                    <a:pt x="0" y="5"/>
                    <a:pt x="0" y="5"/>
                  </a:cubicBezTo>
                  <a:cubicBezTo>
                    <a:pt x="0" y="3"/>
                    <a:pt x="0" y="2"/>
                    <a:pt x="0" y="0"/>
                  </a:cubicBezTo>
                </a:path>
              </a:pathLst>
            </a:custGeom>
            <a:noFill/>
            <a:ln w="15875">
              <a:solidFill>
                <a:srgbClr val="FFFFFF"/>
              </a:solidFill>
              <a:prstDash val="solid"/>
              <a:round/>
              <a:headEnd/>
              <a:tailEnd/>
            </a:ln>
          </p:spPr>
          <p:txBody>
            <a:bodyPr/>
            <a:lstStyle/>
            <a:p>
              <a:endParaRPr lang="en-GB"/>
            </a:p>
          </p:txBody>
        </p:sp>
        <p:sp>
          <p:nvSpPr>
            <p:cNvPr id="12915" name="Freeform 479"/>
            <p:cNvSpPr>
              <a:spLocks/>
            </p:cNvSpPr>
            <p:nvPr/>
          </p:nvSpPr>
          <p:spPr bwMode="auto">
            <a:xfrm>
              <a:off x="3836" y="1866"/>
              <a:ext cx="15" cy="103"/>
            </a:xfrm>
            <a:custGeom>
              <a:avLst/>
              <a:gdLst>
                <a:gd name="T0" fmla="*/ 10 w 3"/>
                <a:gd name="T1" fmla="*/ 103 h 20"/>
                <a:gd name="T2" fmla="*/ 5 w 3"/>
                <a:gd name="T3" fmla="*/ 98 h 20"/>
                <a:gd name="T4" fmla="*/ 5 w 3"/>
                <a:gd name="T5" fmla="*/ 98 h 20"/>
                <a:gd name="T6" fmla="*/ 0 w 3"/>
                <a:gd name="T7" fmla="*/ 93 h 20"/>
                <a:gd name="T8" fmla="*/ 0 w 3"/>
                <a:gd name="T9" fmla="*/ 88 h 20"/>
                <a:gd name="T10" fmla="*/ 0 w 3"/>
                <a:gd name="T11" fmla="*/ 82 h 20"/>
                <a:gd name="T12" fmla="*/ 10 w 3"/>
                <a:gd name="T13" fmla="*/ 62 h 20"/>
                <a:gd name="T14" fmla="*/ 15 w 3"/>
                <a:gd name="T15" fmla="*/ 57 h 20"/>
                <a:gd name="T16" fmla="*/ 15 w 3"/>
                <a:gd name="T17" fmla="*/ 52 h 20"/>
                <a:gd name="T18" fmla="*/ 15 w 3"/>
                <a:gd name="T19" fmla="*/ 31 h 20"/>
                <a:gd name="T20" fmla="*/ 5 w 3"/>
                <a:gd name="T21" fmla="*/ 0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 h="20">
                  <a:moveTo>
                    <a:pt x="2" y="20"/>
                  </a:moveTo>
                  <a:cubicBezTo>
                    <a:pt x="1" y="19"/>
                    <a:pt x="2" y="20"/>
                    <a:pt x="1" y="19"/>
                  </a:cubicBezTo>
                  <a:cubicBezTo>
                    <a:pt x="1" y="19"/>
                    <a:pt x="1" y="19"/>
                    <a:pt x="1" y="19"/>
                  </a:cubicBezTo>
                  <a:cubicBezTo>
                    <a:pt x="0" y="19"/>
                    <a:pt x="0" y="18"/>
                    <a:pt x="0" y="18"/>
                  </a:cubicBezTo>
                  <a:cubicBezTo>
                    <a:pt x="0" y="18"/>
                    <a:pt x="0" y="17"/>
                    <a:pt x="0" y="17"/>
                  </a:cubicBezTo>
                  <a:cubicBezTo>
                    <a:pt x="0" y="17"/>
                    <a:pt x="0" y="16"/>
                    <a:pt x="0" y="16"/>
                  </a:cubicBezTo>
                  <a:cubicBezTo>
                    <a:pt x="0" y="15"/>
                    <a:pt x="1" y="13"/>
                    <a:pt x="2" y="12"/>
                  </a:cubicBezTo>
                  <a:cubicBezTo>
                    <a:pt x="2" y="12"/>
                    <a:pt x="3" y="11"/>
                    <a:pt x="3" y="11"/>
                  </a:cubicBezTo>
                  <a:cubicBezTo>
                    <a:pt x="3" y="10"/>
                    <a:pt x="3" y="10"/>
                    <a:pt x="3" y="10"/>
                  </a:cubicBezTo>
                  <a:cubicBezTo>
                    <a:pt x="3" y="8"/>
                    <a:pt x="3" y="7"/>
                    <a:pt x="3" y="6"/>
                  </a:cubicBezTo>
                  <a:cubicBezTo>
                    <a:pt x="2" y="4"/>
                    <a:pt x="1" y="2"/>
                    <a:pt x="1" y="0"/>
                  </a:cubicBezTo>
                </a:path>
              </a:pathLst>
            </a:custGeom>
            <a:noFill/>
            <a:ln w="15875">
              <a:solidFill>
                <a:srgbClr val="FFFFFF"/>
              </a:solidFill>
              <a:prstDash val="solid"/>
              <a:round/>
              <a:headEnd/>
              <a:tailEnd/>
            </a:ln>
          </p:spPr>
          <p:txBody>
            <a:bodyPr/>
            <a:lstStyle/>
            <a:p>
              <a:endParaRPr lang="en-GB"/>
            </a:p>
          </p:txBody>
        </p:sp>
        <p:sp>
          <p:nvSpPr>
            <p:cNvPr id="12916" name="Freeform 480"/>
            <p:cNvSpPr>
              <a:spLocks/>
            </p:cNvSpPr>
            <p:nvPr/>
          </p:nvSpPr>
          <p:spPr bwMode="auto">
            <a:xfrm>
              <a:off x="3478" y="1744"/>
              <a:ext cx="21" cy="107"/>
            </a:xfrm>
            <a:custGeom>
              <a:avLst/>
              <a:gdLst>
                <a:gd name="T0" fmla="*/ 21 w 4"/>
                <a:gd name="T1" fmla="*/ 0 h 21"/>
                <a:gd name="T2" fmla="*/ 11 w 4"/>
                <a:gd name="T3" fmla="*/ 5 h 21"/>
                <a:gd name="T4" fmla="*/ 11 w 4"/>
                <a:gd name="T5" fmla="*/ 5 h 21"/>
                <a:gd name="T6" fmla="*/ 11 w 4"/>
                <a:gd name="T7" fmla="*/ 10 h 21"/>
                <a:gd name="T8" fmla="*/ 11 w 4"/>
                <a:gd name="T9" fmla="*/ 36 h 21"/>
                <a:gd name="T10" fmla="*/ 11 w 4"/>
                <a:gd name="T11" fmla="*/ 61 h 21"/>
                <a:gd name="T12" fmla="*/ 5 w 4"/>
                <a:gd name="T13" fmla="*/ 71 h 21"/>
                <a:gd name="T14" fmla="*/ 5 w 4"/>
                <a:gd name="T15" fmla="*/ 76 h 21"/>
                <a:gd name="T16" fmla="*/ 0 w 4"/>
                <a:gd name="T17" fmla="*/ 107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21">
                  <a:moveTo>
                    <a:pt x="4" y="0"/>
                  </a:moveTo>
                  <a:cubicBezTo>
                    <a:pt x="3" y="0"/>
                    <a:pt x="3" y="0"/>
                    <a:pt x="2" y="1"/>
                  </a:cubicBezTo>
                  <a:cubicBezTo>
                    <a:pt x="2" y="1"/>
                    <a:pt x="2" y="1"/>
                    <a:pt x="2" y="1"/>
                  </a:cubicBezTo>
                  <a:cubicBezTo>
                    <a:pt x="2" y="2"/>
                    <a:pt x="2" y="2"/>
                    <a:pt x="2" y="2"/>
                  </a:cubicBezTo>
                  <a:cubicBezTo>
                    <a:pt x="2" y="4"/>
                    <a:pt x="2" y="5"/>
                    <a:pt x="2" y="7"/>
                  </a:cubicBezTo>
                  <a:cubicBezTo>
                    <a:pt x="2" y="9"/>
                    <a:pt x="3" y="11"/>
                    <a:pt x="2" y="12"/>
                  </a:cubicBezTo>
                  <a:cubicBezTo>
                    <a:pt x="2" y="13"/>
                    <a:pt x="1" y="14"/>
                    <a:pt x="1" y="14"/>
                  </a:cubicBezTo>
                  <a:cubicBezTo>
                    <a:pt x="1" y="15"/>
                    <a:pt x="1" y="15"/>
                    <a:pt x="1" y="15"/>
                  </a:cubicBezTo>
                  <a:cubicBezTo>
                    <a:pt x="0" y="17"/>
                    <a:pt x="0" y="19"/>
                    <a:pt x="0" y="21"/>
                  </a:cubicBezTo>
                </a:path>
              </a:pathLst>
            </a:custGeom>
            <a:noFill/>
            <a:ln w="15875">
              <a:solidFill>
                <a:srgbClr val="FFFFFF"/>
              </a:solidFill>
              <a:prstDash val="solid"/>
              <a:round/>
              <a:headEnd/>
              <a:tailEnd/>
            </a:ln>
          </p:spPr>
          <p:txBody>
            <a:bodyPr/>
            <a:lstStyle/>
            <a:p>
              <a:endParaRPr lang="en-GB"/>
            </a:p>
          </p:txBody>
        </p:sp>
        <p:sp>
          <p:nvSpPr>
            <p:cNvPr id="12917" name="Freeform 481"/>
            <p:cNvSpPr>
              <a:spLocks/>
            </p:cNvSpPr>
            <p:nvPr/>
          </p:nvSpPr>
          <p:spPr bwMode="auto">
            <a:xfrm>
              <a:off x="3488" y="1744"/>
              <a:ext cx="16" cy="97"/>
            </a:xfrm>
            <a:custGeom>
              <a:avLst/>
              <a:gdLst>
                <a:gd name="T0" fmla="*/ 11 w 3"/>
                <a:gd name="T1" fmla="*/ 0 h 19"/>
                <a:gd name="T2" fmla="*/ 5 w 3"/>
                <a:gd name="T3" fmla="*/ 0 h 19"/>
                <a:gd name="T4" fmla="*/ 5 w 3"/>
                <a:gd name="T5" fmla="*/ 0 h 19"/>
                <a:gd name="T6" fmla="*/ 0 w 3"/>
                <a:gd name="T7" fmla="*/ 10 h 19"/>
                <a:gd name="T8" fmla="*/ 0 w 3"/>
                <a:gd name="T9" fmla="*/ 10 h 19"/>
                <a:gd name="T10" fmla="*/ 0 w 3"/>
                <a:gd name="T11" fmla="*/ 20 h 19"/>
                <a:gd name="T12" fmla="*/ 11 w 3"/>
                <a:gd name="T13" fmla="*/ 36 h 19"/>
                <a:gd name="T14" fmla="*/ 16 w 3"/>
                <a:gd name="T15" fmla="*/ 46 h 19"/>
                <a:gd name="T16" fmla="*/ 16 w 3"/>
                <a:gd name="T17" fmla="*/ 51 h 19"/>
                <a:gd name="T18" fmla="*/ 16 w 3"/>
                <a:gd name="T19" fmla="*/ 71 h 19"/>
                <a:gd name="T20" fmla="*/ 5 w 3"/>
                <a:gd name="T21" fmla="*/ 97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 h="19">
                  <a:moveTo>
                    <a:pt x="2" y="0"/>
                  </a:moveTo>
                  <a:cubicBezTo>
                    <a:pt x="1" y="0"/>
                    <a:pt x="2" y="0"/>
                    <a:pt x="1" y="0"/>
                  </a:cubicBezTo>
                  <a:cubicBezTo>
                    <a:pt x="1" y="0"/>
                    <a:pt x="1" y="0"/>
                    <a:pt x="1" y="0"/>
                  </a:cubicBezTo>
                  <a:cubicBezTo>
                    <a:pt x="0" y="1"/>
                    <a:pt x="0" y="1"/>
                    <a:pt x="0" y="2"/>
                  </a:cubicBezTo>
                  <a:cubicBezTo>
                    <a:pt x="0" y="2"/>
                    <a:pt x="0" y="2"/>
                    <a:pt x="0" y="2"/>
                  </a:cubicBezTo>
                  <a:cubicBezTo>
                    <a:pt x="0" y="3"/>
                    <a:pt x="0" y="3"/>
                    <a:pt x="0" y="4"/>
                  </a:cubicBezTo>
                  <a:cubicBezTo>
                    <a:pt x="0" y="4"/>
                    <a:pt x="1" y="7"/>
                    <a:pt x="2" y="7"/>
                  </a:cubicBezTo>
                  <a:cubicBezTo>
                    <a:pt x="2" y="8"/>
                    <a:pt x="3" y="8"/>
                    <a:pt x="3" y="9"/>
                  </a:cubicBezTo>
                  <a:cubicBezTo>
                    <a:pt x="3" y="9"/>
                    <a:pt x="3" y="10"/>
                    <a:pt x="3" y="10"/>
                  </a:cubicBezTo>
                  <a:cubicBezTo>
                    <a:pt x="3" y="11"/>
                    <a:pt x="3" y="13"/>
                    <a:pt x="3" y="14"/>
                  </a:cubicBezTo>
                  <a:cubicBezTo>
                    <a:pt x="2" y="15"/>
                    <a:pt x="1" y="18"/>
                    <a:pt x="1" y="19"/>
                  </a:cubicBezTo>
                </a:path>
              </a:pathLst>
            </a:custGeom>
            <a:noFill/>
            <a:ln w="15875">
              <a:solidFill>
                <a:srgbClr val="FFFFFF"/>
              </a:solidFill>
              <a:prstDash val="solid"/>
              <a:round/>
              <a:headEnd/>
              <a:tailEnd/>
            </a:ln>
          </p:spPr>
          <p:txBody>
            <a:bodyPr/>
            <a:lstStyle/>
            <a:p>
              <a:endParaRPr lang="en-GB"/>
            </a:p>
          </p:txBody>
        </p:sp>
        <p:sp>
          <p:nvSpPr>
            <p:cNvPr id="12918" name="Oval 482"/>
            <p:cNvSpPr>
              <a:spLocks noChangeArrowheads="1"/>
            </p:cNvSpPr>
            <p:nvPr/>
          </p:nvSpPr>
          <p:spPr bwMode="auto">
            <a:xfrm>
              <a:off x="3488" y="1969"/>
              <a:ext cx="16" cy="15"/>
            </a:xfrm>
            <a:prstGeom prst="ellipse">
              <a:avLst/>
            </a:prstGeom>
            <a:solidFill>
              <a:srgbClr val="FFFFFF"/>
            </a:solidFill>
            <a:ln w="15875">
              <a:solidFill>
                <a:srgbClr val="FFFFFF"/>
              </a:solidFill>
              <a:round/>
              <a:headEnd/>
              <a:tailEnd/>
            </a:ln>
          </p:spPr>
          <p:txBody>
            <a:bodyPr/>
            <a:lstStyle/>
            <a:p>
              <a:endParaRPr lang="ar-SA"/>
            </a:p>
          </p:txBody>
        </p:sp>
        <p:sp>
          <p:nvSpPr>
            <p:cNvPr id="12919" name="Freeform 483"/>
            <p:cNvSpPr>
              <a:spLocks/>
            </p:cNvSpPr>
            <p:nvPr/>
          </p:nvSpPr>
          <p:spPr bwMode="auto">
            <a:xfrm>
              <a:off x="3478" y="1861"/>
              <a:ext cx="21" cy="108"/>
            </a:xfrm>
            <a:custGeom>
              <a:avLst/>
              <a:gdLst>
                <a:gd name="T0" fmla="*/ 21 w 4"/>
                <a:gd name="T1" fmla="*/ 108 h 21"/>
                <a:gd name="T2" fmla="*/ 11 w 4"/>
                <a:gd name="T3" fmla="*/ 103 h 21"/>
                <a:gd name="T4" fmla="*/ 11 w 4"/>
                <a:gd name="T5" fmla="*/ 98 h 21"/>
                <a:gd name="T6" fmla="*/ 11 w 4"/>
                <a:gd name="T7" fmla="*/ 98 h 21"/>
                <a:gd name="T8" fmla="*/ 11 w 4"/>
                <a:gd name="T9" fmla="*/ 72 h 21"/>
                <a:gd name="T10" fmla="*/ 11 w 4"/>
                <a:gd name="T11" fmla="*/ 41 h 21"/>
                <a:gd name="T12" fmla="*/ 5 w 4"/>
                <a:gd name="T13" fmla="*/ 31 h 21"/>
                <a:gd name="T14" fmla="*/ 0 w 4"/>
                <a:gd name="T15" fmla="*/ 26 h 21"/>
                <a:gd name="T16" fmla="*/ 0 w 4"/>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21">
                  <a:moveTo>
                    <a:pt x="4" y="21"/>
                  </a:moveTo>
                  <a:cubicBezTo>
                    <a:pt x="3" y="21"/>
                    <a:pt x="2" y="20"/>
                    <a:pt x="2" y="20"/>
                  </a:cubicBezTo>
                  <a:cubicBezTo>
                    <a:pt x="2" y="19"/>
                    <a:pt x="2" y="19"/>
                    <a:pt x="2" y="19"/>
                  </a:cubicBezTo>
                  <a:cubicBezTo>
                    <a:pt x="2" y="19"/>
                    <a:pt x="2" y="19"/>
                    <a:pt x="2" y="19"/>
                  </a:cubicBezTo>
                  <a:cubicBezTo>
                    <a:pt x="1" y="17"/>
                    <a:pt x="2" y="15"/>
                    <a:pt x="2" y="14"/>
                  </a:cubicBezTo>
                  <a:cubicBezTo>
                    <a:pt x="2" y="12"/>
                    <a:pt x="2" y="10"/>
                    <a:pt x="2" y="8"/>
                  </a:cubicBezTo>
                  <a:cubicBezTo>
                    <a:pt x="2" y="7"/>
                    <a:pt x="1" y="7"/>
                    <a:pt x="1" y="6"/>
                  </a:cubicBezTo>
                  <a:cubicBezTo>
                    <a:pt x="1" y="6"/>
                    <a:pt x="0" y="5"/>
                    <a:pt x="0" y="5"/>
                  </a:cubicBezTo>
                  <a:cubicBezTo>
                    <a:pt x="0" y="3"/>
                    <a:pt x="0" y="2"/>
                    <a:pt x="0" y="0"/>
                  </a:cubicBezTo>
                </a:path>
              </a:pathLst>
            </a:custGeom>
            <a:noFill/>
            <a:ln w="15875">
              <a:solidFill>
                <a:srgbClr val="FFFFFF"/>
              </a:solidFill>
              <a:prstDash val="solid"/>
              <a:round/>
              <a:headEnd/>
              <a:tailEnd/>
            </a:ln>
          </p:spPr>
          <p:txBody>
            <a:bodyPr/>
            <a:lstStyle/>
            <a:p>
              <a:endParaRPr lang="en-GB"/>
            </a:p>
          </p:txBody>
        </p:sp>
        <p:sp>
          <p:nvSpPr>
            <p:cNvPr id="12920" name="Freeform 484"/>
            <p:cNvSpPr>
              <a:spLocks/>
            </p:cNvSpPr>
            <p:nvPr/>
          </p:nvSpPr>
          <p:spPr bwMode="auto">
            <a:xfrm>
              <a:off x="3488" y="1866"/>
              <a:ext cx="16" cy="103"/>
            </a:xfrm>
            <a:custGeom>
              <a:avLst/>
              <a:gdLst>
                <a:gd name="T0" fmla="*/ 5 w 3"/>
                <a:gd name="T1" fmla="*/ 103 h 20"/>
                <a:gd name="T2" fmla="*/ 5 w 3"/>
                <a:gd name="T3" fmla="*/ 98 h 20"/>
                <a:gd name="T4" fmla="*/ 5 w 3"/>
                <a:gd name="T5" fmla="*/ 98 h 20"/>
                <a:gd name="T6" fmla="*/ 0 w 3"/>
                <a:gd name="T7" fmla="*/ 93 h 20"/>
                <a:gd name="T8" fmla="*/ 0 w 3"/>
                <a:gd name="T9" fmla="*/ 88 h 20"/>
                <a:gd name="T10" fmla="*/ 0 w 3"/>
                <a:gd name="T11" fmla="*/ 82 h 20"/>
                <a:gd name="T12" fmla="*/ 11 w 3"/>
                <a:gd name="T13" fmla="*/ 62 h 20"/>
                <a:gd name="T14" fmla="*/ 11 w 3"/>
                <a:gd name="T15" fmla="*/ 57 h 20"/>
                <a:gd name="T16" fmla="*/ 16 w 3"/>
                <a:gd name="T17" fmla="*/ 52 h 20"/>
                <a:gd name="T18" fmla="*/ 16 w 3"/>
                <a:gd name="T19" fmla="*/ 31 h 20"/>
                <a:gd name="T20" fmla="*/ 5 w 3"/>
                <a:gd name="T21" fmla="*/ 0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 h="20">
                  <a:moveTo>
                    <a:pt x="1" y="20"/>
                  </a:moveTo>
                  <a:cubicBezTo>
                    <a:pt x="1" y="19"/>
                    <a:pt x="2" y="20"/>
                    <a:pt x="1" y="19"/>
                  </a:cubicBezTo>
                  <a:cubicBezTo>
                    <a:pt x="1" y="19"/>
                    <a:pt x="1" y="19"/>
                    <a:pt x="1" y="19"/>
                  </a:cubicBezTo>
                  <a:cubicBezTo>
                    <a:pt x="0" y="19"/>
                    <a:pt x="0" y="18"/>
                    <a:pt x="0" y="18"/>
                  </a:cubicBezTo>
                  <a:cubicBezTo>
                    <a:pt x="0" y="18"/>
                    <a:pt x="0" y="17"/>
                    <a:pt x="0" y="17"/>
                  </a:cubicBezTo>
                  <a:cubicBezTo>
                    <a:pt x="0" y="17"/>
                    <a:pt x="0" y="16"/>
                    <a:pt x="0" y="16"/>
                  </a:cubicBezTo>
                  <a:cubicBezTo>
                    <a:pt x="0" y="15"/>
                    <a:pt x="1" y="13"/>
                    <a:pt x="2" y="12"/>
                  </a:cubicBezTo>
                  <a:cubicBezTo>
                    <a:pt x="2" y="12"/>
                    <a:pt x="2" y="11"/>
                    <a:pt x="2" y="11"/>
                  </a:cubicBezTo>
                  <a:cubicBezTo>
                    <a:pt x="3" y="10"/>
                    <a:pt x="3" y="10"/>
                    <a:pt x="3" y="10"/>
                  </a:cubicBezTo>
                  <a:cubicBezTo>
                    <a:pt x="3" y="8"/>
                    <a:pt x="3" y="7"/>
                    <a:pt x="3" y="6"/>
                  </a:cubicBezTo>
                  <a:cubicBezTo>
                    <a:pt x="2" y="4"/>
                    <a:pt x="1" y="2"/>
                    <a:pt x="1" y="0"/>
                  </a:cubicBezTo>
                </a:path>
              </a:pathLst>
            </a:custGeom>
            <a:noFill/>
            <a:ln w="15875">
              <a:solidFill>
                <a:srgbClr val="FFFFFF"/>
              </a:solidFill>
              <a:prstDash val="solid"/>
              <a:round/>
              <a:headEnd/>
              <a:tailEnd/>
            </a:ln>
          </p:spPr>
          <p:txBody>
            <a:bodyPr/>
            <a:lstStyle/>
            <a:p>
              <a:endParaRPr lang="en-GB"/>
            </a:p>
          </p:txBody>
        </p:sp>
        <p:sp>
          <p:nvSpPr>
            <p:cNvPr id="12921" name="Freeform 485"/>
            <p:cNvSpPr>
              <a:spLocks/>
            </p:cNvSpPr>
            <p:nvPr/>
          </p:nvSpPr>
          <p:spPr bwMode="auto">
            <a:xfrm>
              <a:off x="3606" y="1744"/>
              <a:ext cx="20" cy="107"/>
            </a:xfrm>
            <a:custGeom>
              <a:avLst/>
              <a:gdLst>
                <a:gd name="T0" fmla="*/ 20 w 4"/>
                <a:gd name="T1" fmla="*/ 0 h 21"/>
                <a:gd name="T2" fmla="*/ 10 w 4"/>
                <a:gd name="T3" fmla="*/ 5 h 21"/>
                <a:gd name="T4" fmla="*/ 10 w 4"/>
                <a:gd name="T5" fmla="*/ 5 h 21"/>
                <a:gd name="T6" fmla="*/ 10 w 4"/>
                <a:gd name="T7" fmla="*/ 10 h 21"/>
                <a:gd name="T8" fmla="*/ 10 w 4"/>
                <a:gd name="T9" fmla="*/ 36 h 21"/>
                <a:gd name="T10" fmla="*/ 10 w 4"/>
                <a:gd name="T11" fmla="*/ 61 h 21"/>
                <a:gd name="T12" fmla="*/ 5 w 4"/>
                <a:gd name="T13" fmla="*/ 71 h 21"/>
                <a:gd name="T14" fmla="*/ 5 w 4"/>
                <a:gd name="T15" fmla="*/ 76 h 21"/>
                <a:gd name="T16" fmla="*/ 0 w 4"/>
                <a:gd name="T17" fmla="*/ 107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21">
                  <a:moveTo>
                    <a:pt x="4" y="0"/>
                  </a:moveTo>
                  <a:cubicBezTo>
                    <a:pt x="3" y="0"/>
                    <a:pt x="3" y="0"/>
                    <a:pt x="2" y="1"/>
                  </a:cubicBezTo>
                  <a:cubicBezTo>
                    <a:pt x="2" y="1"/>
                    <a:pt x="2" y="1"/>
                    <a:pt x="2" y="1"/>
                  </a:cubicBezTo>
                  <a:cubicBezTo>
                    <a:pt x="2" y="2"/>
                    <a:pt x="2" y="2"/>
                    <a:pt x="2" y="2"/>
                  </a:cubicBezTo>
                  <a:cubicBezTo>
                    <a:pt x="2" y="4"/>
                    <a:pt x="2" y="5"/>
                    <a:pt x="2" y="7"/>
                  </a:cubicBezTo>
                  <a:cubicBezTo>
                    <a:pt x="3" y="9"/>
                    <a:pt x="3" y="11"/>
                    <a:pt x="2" y="12"/>
                  </a:cubicBezTo>
                  <a:cubicBezTo>
                    <a:pt x="2" y="13"/>
                    <a:pt x="2" y="14"/>
                    <a:pt x="1" y="14"/>
                  </a:cubicBezTo>
                  <a:cubicBezTo>
                    <a:pt x="1" y="15"/>
                    <a:pt x="1" y="15"/>
                    <a:pt x="1" y="15"/>
                  </a:cubicBezTo>
                  <a:cubicBezTo>
                    <a:pt x="0" y="17"/>
                    <a:pt x="0" y="19"/>
                    <a:pt x="0" y="21"/>
                  </a:cubicBezTo>
                </a:path>
              </a:pathLst>
            </a:custGeom>
            <a:noFill/>
            <a:ln w="15875">
              <a:solidFill>
                <a:srgbClr val="FFFFFF"/>
              </a:solidFill>
              <a:prstDash val="solid"/>
              <a:round/>
              <a:headEnd/>
              <a:tailEnd/>
            </a:ln>
          </p:spPr>
          <p:txBody>
            <a:bodyPr/>
            <a:lstStyle/>
            <a:p>
              <a:endParaRPr lang="en-GB"/>
            </a:p>
          </p:txBody>
        </p:sp>
        <p:sp>
          <p:nvSpPr>
            <p:cNvPr id="12922" name="Freeform 486"/>
            <p:cNvSpPr>
              <a:spLocks/>
            </p:cNvSpPr>
            <p:nvPr/>
          </p:nvSpPr>
          <p:spPr bwMode="auto">
            <a:xfrm>
              <a:off x="3616" y="1744"/>
              <a:ext cx="16" cy="97"/>
            </a:xfrm>
            <a:custGeom>
              <a:avLst/>
              <a:gdLst>
                <a:gd name="T0" fmla="*/ 11 w 3"/>
                <a:gd name="T1" fmla="*/ 0 h 19"/>
                <a:gd name="T2" fmla="*/ 5 w 3"/>
                <a:gd name="T3" fmla="*/ 0 h 19"/>
                <a:gd name="T4" fmla="*/ 5 w 3"/>
                <a:gd name="T5" fmla="*/ 0 h 19"/>
                <a:gd name="T6" fmla="*/ 0 w 3"/>
                <a:gd name="T7" fmla="*/ 10 h 19"/>
                <a:gd name="T8" fmla="*/ 0 w 3"/>
                <a:gd name="T9" fmla="*/ 10 h 19"/>
                <a:gd name="T10" fmla="*/ 0 w 3"/>
                <a:gd name="T11" fmla="*/ 20 h 19"/>
                <a:gd name="T12" fmla="*/ 11 w 3"/>
                <a:gd name="T13" fmla="*/ 36 h 19"/>
                <a:gd name="T14" fmla="*/ 16 w 3"/>
                <a:gd name="T15" fmla="*/ 46 h 19"/>
                <a:gd name="T16" fmla="*/ 16 w 3"/>
                <a:gd name="T17" fmla="*/ 51 h 19"/>
                <a:gd name="T18" fmla="*/ 16 w 3"/>
                <a:gd name="T19" fmla="*/ 71 h 19"/>
                <a:gd name="T20" fmla="*/ 5 w 3"/>
                <a:gd name="T21" fmla="*/ 97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 h="19">
                  <a:moveTo>
                    <a:pt x="2" y="0"/>
                  </a:moveTo>
                  <a:cubicBezTo>
                    <a:pt x="2" y="0"/>
                    <a:pt x="2" y="0"/>
                    <a:pt x="1" y="0"/>
                  </a:cubicBezTo>
                  <a:cubicBezTo>
                    <a:pt x="1" y="0"/>
                    <a:pt x="1" y="0"/>
                    <a:pt x="1" y="0"/>
                  </a:cubicBezTo>
                  <a:cubicBezTo>
                    <a:pt x="1" y="1"/>
                    <a:pt x="0" y="1"/>
                    <a:pt x="0" y="2"/>
                  </a:cubicBezTo>
                  <a:cubicBezTo>
                    <a:pt x="0" y="2"/>
                    <a:pt x="0" y="2"/>
                    <a:pt x="0" y="2"/>
                  </a:cubicBezTo>
                  <a:cubicBezTo>
                    <a:pt x="0" y="3"/>
                    <a:pt x="0" y="3"/>
                    <a:pt x="0" y="4"/>
                  </a:cubicBezTo>
                  <a:cubicBezTo>
                    <a:pt x="0" y="4"/>
                    <a:pt x="1" y="7"/>
                    <a:pt x="2" y="7"/>
                  </a:cubicBezTo>
                  <a:cubicBezTo>
                    <a:pt x="2" y="8"/>
                    <a:pt x="3" y="8"/>
                    <a:pt x="3" y="9"/>
                  </a:cubicBezTo>
                  <a:cubicBezTo>
                    <a:pt x="3" y="9"/>
                    <a:pt x="3" y="10"/>
                    <a:pt x="3" y="10"/>
                  </a:cubicBezTo>
                  <a:cubicBezTo>
                    <a:pt x="3" y="11"/>
                    <a:pt x="3" y="13"/>
                    <a:pt x="3" y="14"/>
                  </a:cubicBezTo>
                  <a:cubicBezTo>
                    <a:pt x="2" y="15"/>
                    <a:pt x="1" y="18"/>
                    <a:pt x="1" y="19"/>
                  </a:cubicBezTo>
                </a:path>
              </a:pathLst>
            </a:custGeom>
            <a:noFill/>
            <a:ln w="15875">
              <a:solidFill>
                <a:srgbClr val="FFFFFF"/>
              </a:solidFill>
              <a:prstDash val="solid"/>
              <a:round/>
              <a:headEnd/>
              <a:tailEnd/>
            </a:ln>
          </p:spPr>
          <p:txBody>
            <a:bodyPr/>
            <a:lstStyle/>
            <a:p>
              <a:endParaRPr lang="en-GB"/>
            </a:p>
          </p:txBody>
        </p:sp>
        <p:sp>
          <p:nvSpPr>
            <p:cNvPr id="12923" name="Oval 487"/>
            <p:cNvSpPr>
              <a:spLocks noChangeArrowheads="1"/>
            </p:cNvSpPr>
            <p:nvPr/>
          </p:nvSpPr>
          <p:spPr bwMode="auto">
            <a:xfrm>
              <a:off x="3616" y="1969"/>
              <a:ext cx="16" cy="15"/>
            </a:xfrm>
            <a:prstGeom prst="ellipse">
              <a:avLst/>
            </a:prstGeom>
            <a:solidFill>
              <a:srgbClr val="FFFFFF"/>
            </a:solidFill>
            <a:ln w="15875">
              <a:solidFill>
                <a:srgbClr val="FFFFFF"/>
              </a:solidFill>
              <a:round/>
              <a:headEnd/>
              <a:tailEnd/>
            </a:ln>
          </p:spPr>
          <p:txBody>
            <a:bodyPr/>
            <a:lstStyle/>
            <a:p>
              <a:endParaRPr lang="ar-SA"/>
            </a:p>
          </p:txBody>
        </p:sp>
        <p:sp>
          <p:nvSpPr>
            <p:cNvPr id="12924" name="Freeform 488"/>
            <p:cNvSpPr>
              <a:spLocks/>
            </p:cNvSpPr>
            <p:nvPr/>
          </p:nvSpPr>
          <p:spPr bwMode="auto">
            <a:xfrm>
              <a:off x="3606" y="1861"/>
              <a:ext cx="20" cy="108"/>
            </a:xfrm>
            <a:custGeom>
              <a:avLst/>
              <a:gdLst>
                <a:gd name="T0" fmla="*/ 20 w 4"/>
                <a:gd name="T1" fmla="*/ 108 h 21"/>
                <a:gd name="T2" fmla="*/ 10 w 4"/>
                <a:gd name="T3" fmla="*/ 103 h 21"/>
                <a:gd name="T4" fmla="*/ 10 w 4"/>
                <a:gd name="T5" fmla="*/ 98 h 21"/>
                <a:gd name="T6" fmla="*/ 10 w 4"/>
                <a:gd name="T7" fmla="*/ 98 h 21"/>
                <a:gd name="T8" fmla="*/ 10 w 4"/>
                <a:gd name="T9" fmla="*/ 72 h 21"/>
                <a:gd name="T10" fmla="*/ 10 w 4"/>
                <a:gd name="T11" fmla="*/ 41 h 21"/>
                <a:gd name="T12" fmla="*/ 5 w 4"/>
                <a:gd name="T13" fmla="*/ 31 h 21"/>
                <a:gd name="T14" fmla="*/ 5 w 4"/>
                <a:gd name="T15" fmla="*/ 26 h 21"/>
                <a:gd name="T16" fmla="*/ 0 w 4"/>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21">
                  <a:moveTo>
                    <a:pt x="4" y="21"/>
                  </a:moveTo>
                  <a:cubicBezTo>
                    <a:pt x="3" y="21"/>
                    <a:pt x="3" y="20"/>
                    <a:pt x="2" y="20"/>
                  </a:cubicBezTo>
                  <a:cubicBezTo>
                    <a:pt x="2" y="19"/>
                    <a:pt x="2" y="19"/>
                    <a:pt x="2" y="19"/>
                  </a:cubicBezTo>
                  <a:cubicBezTo>
                    <a:pt x="2" y="19"/>
                    <a:pt x="2" y="19"/>
                    <a:pt x="2" y="19"/>
                  </a:cubicBezTo>
                  <a:cubicBezTo>
                    <a:pt x="2" y="17"/>
                    <a:pt x="2" y="15"/>
                    <a:pt x="2" y="14"/>
                  </a:cubicBezTo>
                  <a:cubicBezTo>
                    <a:pt x="2" y="12"/>
                    <a:pt x="2" y="10"/>
                    <a:pt x="2" y="8"/>
                  </a:cubicBezTo>
                  <a:cubicBezTo>
                    <a:pt x="2" y="7"/>
                    <a:pt x="1" y="7"/>
                    <a:pt x="1" y="6"/>
                  </a:cubicBezTo>
                  <a:cubicBezTo>
                    <a:pt x="1" y="6"/>
                    <a:pt x="1" y="5"/>
                    <a:pt x="1" y="5"/>
                  </a:cubicBezTo>
                  <a:cubicBezTo>
                    <a:pt x="0" y="3"/>
                    <a:pt x="0" y="2"/>
                    <a:pt x="0" y="0"/>
                  </a:cubicBezTo>
                </a:path>
              </a:pathLst>
            </a:custGeom>
            <a:noFill/>
            <a:ln w="15875">
              <a:solidFill>
                <a:srgbClr val="FFFFFF"/>
              </a:solidFill>
              <a:prstDash val="solid"/>
              <a:round/>
              <a:headEnd/>
              <a:tailEnd/>
            </a:ln>
          </p:spPr>
          <p:txBody>
            <a:bodyPr/>
            <a:lstStyle/>
            <a:p>
              <a:endParaRPr lang="en-GB"/>
            </a:p>
          </p:txBody>
        </p:sp>
        <p:sp>
          <p:nvSpPr>
            <p:cNvPr id="12925" name="Freeform 489"/>
            <p:cNvSpPr>
              <a:spLocks/>
            </p:cNvSpPr>
            <p:nvPr/>
          </p:nvSpPr>
          <p:spPr bwMode="auto">
            <a:xfrm>
              <a:off x="3616" y="1866"/>
              <a:ext cx="16" cy="103"/>
            </a:xfrm>
            <a:custGeom>
              <a:avLst/>
              <a:gdLst>
                <a:gd name="T0" fmla="*/ 11 w 3"/>
                <a:gd name="T1" fmla="*/ 103 h 20"/>
                <a:gd name="T2" fmla="*/ 5 w 3"/>
                <a:gd name="T3" fmla="*/ 98 h 20"/>
                <a:gd name="T4" fmla="*/ 5 w 3"/>
                <a:gd name="T5" fmla="*/ 98 h 20"/>
                <a:gd name="T6" fmla="*/ 0 w 3"/>
                <a:gd name="T7" fmla="*/ 93 h 20"/>
                <a:gd name="T8" fmla="*/ 0 w 3"/>
                <a:gd name="T9" fmla="*/ 88 h 20"/>
                <a:gd name="T10" fmla="*/ 0 w 3"/>
                <a:gd name="T11" fmla="*/ 82 h 20"/>
                <a:gd name="T12" fmla="*/ 11 w 3"/>
                <a:gd name="T13" fmla="*/ 62 h 20"/>
                <a:gd name="T14" fmla="*/ 16 w 3"/>
                <a:gd name="T15" fmla="*/ 57 h 20"/>
                <a:gd name="T16" fmla="*/ 16 w 3"/>
                <a:gd name="T17" fmla="*/ 52 h 20"/>
                <a:gd name="T18" fmla="*/ 16 w 3"/>
                <a:gd name="T19" fmla="*/ 31 h 20"/>
                <a:gd name="T20" fmla="*/ 5 w 3"/>
                <a:gd name="T21" fmla="*/ 0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 h="20">
                  <a:moveTo>
                    <a:pt x="2" y="20"/>
                  </a:moveTo>
                  <a:cubicBezTo>
                    <a:pt x="1" y="19"/>
                    <a:pt x="2" y="20"/>
                    <a:pt x="1" y="19"/>
                  </a:cubicBezTo>
                  <a:cubicBezTo>
                    <a:pt x="1" y="19"/>
                    <a:pt x="1" y="19"/>
                    <a:pt x="1" y="19"/>
                  </a:cubicBezTo>
                  <a:cubicBezTo>
                    <a:pt x="0" y="19"/>
                    <a:pt x="0" y="18"/>
                    <a:pt x="0" y="18"/>
                  </a:cubicBezTo>
                  <a:cubicBezTo>
                    <a:pt x="0" y="18"/>
                    <a:pt x="0" y="17"/>
                    <a:pt x="0" y="17"/>
                  </a:cubicBezTo>
                  <a:cubicBezTo>
                    <a:pt x="0" y="17"/>
                    <a:pt x="0" y="16"/>
                    <a:pt x="0" y="16"/>
                  </a:cubicBezTo>
                  <a:cubicBezTo>
                    <a:pt x="0" y="15"/>
                    <a:pt x="1" y="13"/>
                    <a:pt x="2" y="12"/>
                  </a:cubicBezTo>
                  <a:cubicBezTo>
                    <a:pt x="2" y="12"/>
                    <a:pt x="3" y="11"/>
                    <a:pt x="3" y="11"/>
                  </a:cubicBezTo>
                  <a:cubicBezTo>
                    <a:pt x="3" y="10"/>
                    <a:pt x="3" y="10"/>
                    <a:pt x="3" y="10"/>
                  </a:cubicBezTo>
                  <a:cubicBezTo>
                    <a:pt x="3" y="8"/>
                    <a:pt x="3" y="7"/>
                    <a:pt x="3" y="6"/>
                  </a:cubicBezTo>
                  <a:cubicBezTo>
                    <a:pt x="2" y="4"/>
                    <a:pt x="1" y="2"/>
                    <a:pt x="1" y="0"/>
                  </a:cubicBezTo>
                </a:path>
              </a:pathLst>
            </a:custGeom>
            <a:noFill/>
            <a:ln w="15875">
              <a:solidFill>
                <a:srgbClr val="FFFFFF"/>
              </a:solidFill>
              <a:prstDash val="solid"/>
              <a:round/>
              <a:headEnd/>
              <a:tailEnd/>
            </a:ln>
          </p:spPr>
          <p:txBody>
            <a:bodyPr/>
            <a:lstStyle/>
            <a:p>
              <a:endParaRPr lang="en-GB"/>
            </a:p>
          </p:txBody>
        </p:sp>
        <p:sp>
          <p:nvSpPr>
            <p:cNvPr id="12926" name="Freeform 490"/>
            <p:cNvSpPr>
              <a:spLocks/>
            </p:cNvSpPr>
            <p:nvPr/>
          </p:nvSpPr>
          <p:spPr bwMode="auto">
            <a:xfrm>
              <a:off x="3539" y="1744"/>
              <a:ext cx="21" cy="107"/>
            </a:xfrm>
            <a:custGeom>
              <a:avLst/>
              <a:gdLst>
                <a:gd name="T0" fmla="*/ 21 w 4"/>
                <a:gd name="T1" fmla="*/ 0 h 21"/>
                <a:gd name="T2" fmla="*/ 16 w 4"/>
                <a:gd name="T3" fmla="*/ 5 h 21"/>
                <a:gd name="T4" fmla="*/ 16 w 4"/>
                <a:gd name="T5" fmla="*/ 5 h 21"/>
                <a:gd name="T6" fmla="*/ 11 w 4"/>
                <a:gd name="T7" fmla="*/ 10 h 21"/>
                <a:gd name="T8" fmla="*/ 16 w 4"/>
                <a:gd name="T9" fmla="*/ 36 h 21"/>
                <a:gd name="T10" fmla="*/ 16 w 4"/>
                <a:gd name="T11" fmla="*/ 61 h 21"/>
                <a:gd name="T12" fmla="*/ 11 w 4"/>
                <a:gd name="T13" fmla="*/ 71 h 21"/>
                <a:gd name="T14" fmla="*/ 5 w 4"/>
                <a:gd name="T15" fmla="*/ 76 h 21"/>
                <a:gd name="T16" fmla="*/ 0 w 4"/>
                <a:gd name="T17" fmla="*/ 107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21">
                  <a:moveTo>
                    <a:pt x="4" y="0"/>
                  </a:moveTo>
                  <a:cubicBezTo>
                    <a:pt x="4" y="0"/>
                    <a:pt x="3" y="0"/>
                    <a:pt x="3" y="1"/>
                  </a:cubicBezTo>
                  <a:cubicBezTo>
                    <a:pt x="3" y="1"/>
                    <a:pt x="3" y="1"/>
                    <a:pt x="3" y="1"/>
                  </a:cubicBezTo>
                  <a:cubicBezTo>
                    <a:pt x="2" y="2"/>
                    <a:pt x="2" y="2"/>
                    <a:pt x="2" y="2"/>
                  </a:cubicBezTo>
                  <a:cubicBezTo>
                    <a:pt x="2" y="4"/>
                    <a:pt x="2" y="5"/>
                    <a:pt x="3" y="7"/>
                  </a:cubicBezTo>
                  <a:cubicBezTo>
                    <a:pt x="3" y="9"/>
                    <a:pt x="3" y="11"/>
                    <a:pt x="3" y="12"/>
                  </a:cubicBezTo>
                  <a:cubicBezTo>
                    <a:pt x="2" y="13"/>
                    <a:pt x="2" y="14"/>
                    <a:pt x="2" y="14"/>
                  </a:cubicBezTo>
                  <a:cubicBezTo>
                    <a:pt x="1" y="15"/>
                    <a:pt x="1" y="15"/>
                    <a:pt x="1" y="15"/>
                  </a:cubicBezTo>
                  <a:cubicBezTo>
                    <a:pt x="1" y="17"/>
                    <a:pt x="0" y="19"/>
                    <a:pt x="0" y="21"/>
                  </a:cubicBezTo>
                </a:path>
              </a:pathLst>
            </a:custGeom>
            <a:noFill/>
            <a:ln w="15875">
              <a:solidFill>
                <a:srgbClr val="FFFFFF"/>
              </a:solidFill>
              <a:prstDash val="solid"/>
              <a:round/>
              <a:headEnd/>
              <a:tailEnd/>
            </a:ln>
          </p:spPr>
          <p:txBody>
            <a:bodyPr/>
            <a:lstStyle/>
            <a:p>
              <a:endParaRPr lang="en-GB"/>
            </a:p>
          </p:txBody>
        </p:sp>
        <p:sp>
          <p:nvSpPr>
            <p:cNvPr id="12927" name="Freeform 491"/>
            <p:cNvSpPr>
              <a:spLocks/>
            </p:cNvSpPr>
            <p:nvPr/>
          </p:nvSpPr>
          <p:spPr bwMode="auto">
            <a:xfrm>
              <a:off x="3550" y="1744"/>
              <a:ext cx="20" cy="97"/>
            </a:xfrm>
            <a:custGeom>
              <a:avLst/>
              <a:gdLst>
                <a:gd name="T0" fmla="*/ 10 w 4"/>
                <a:gd name="T1" fmla="*/ 0 h 19"/>
                <a:gd name="T2" fmla="*/ 10 w 4"/>
                <a:gd name="T3" fmla="*/ 0 h 19"/>
                <a:gd name="T4" fmla="*/ 5 w 4"/>
                <a:gd name="T5" fmla="*/ 0 h 19"/>
                <a:gd name="T6" fmla="*/ 5 w 4"/>
                <a:gd name="T7" fmla="*/ 10 h 19"/>
                <a:gd name="T8" fmla="*/ 0 w 4"/>
                <a:gd name="T9" fmla="*/ 10 h 19"/>
                <a:gd name="T10" fmla="*/ 0 w 4"/>
                <a:gd name="T11" fmla="*/ 20 h 19"/>
                <a:gd name="T12" fmla="*/ 10 w 4"/>
                <a:gd name="T13" fmla="*/ 36 h 19"/>
                <a:gd name="T14" fmla="*/ 15 w 4"/>
                <a:gd name="T15" fmla="*/ 46 h 19"/>
                <a:gd name="T16" fmla="*/ 15 w 4"/>
                <a:gd name="T17" fmla="*/ 51 h 19"/>
                <a:gd name="T18" fmla="*/ 15 w 4"/>
                <a:gd name="T19" fmla="*/ 71 h 19"/>
                <a:gd name="T20" fmla="*/ 10 w 4"/>
                <a:gd name="T21" fmla="*/ 97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 h="19">
                  <a:moveTo>
                    <a:pt x="2" y="0"/>
                  </a:moveTo>
                  <a:cubicBezTo>
                    <a:pt x="2" y="0"/>
                    <a:pt x="2" y="0"/>
                    <a:pt x="2" y="0"/>
                  </a:cubicBezTo>
                  <a:cubicBezTo>
                    <a:pt x="2" y="0"/>
                    <a:pt x="1" y="0"/>
                    <a:pt x="1" y="0"/>
                  </a:cubicBezTo>
                  <a:cubicBezTo>
                    <a:pt x="1" y="1"/>
                    <a:pt x="1" y="1"/>
                    <a:pt x="1" y="2"/>
                  </a:cubicBezTo>
                  <a:cubicBezTo>
                    <a:pt x="0" y="2"/>
                    <a:pt x="0" y="2"/>
                    <a:pt x="0" y="2"/>
                  </a:cubicBezTo>
                  <a:cubicBezTo>
                    <a:pt x="0" y="3"/>
                    <a:pt x="0" y="3"/>
                    <a:pt x="0" y="4"/>
                  </a:cubicBezTo>
                  <a:cubicBezTo>
                    <a:pt x="1" y="4"/>
                    <a:pt x="2" y="7"/>
                    <a:pt x="2" y="7"/>
                  </a:cubicBezTo>
                  <a:cubicBezTo>
                    <a:pt x="3" y="8"/>
                    <a:pt x="3" y="8"/>
                    <a:pt x="3" y="9"/>
                  </a:cubicBezTo>
                  <a:cubicBezTo>
                    <a:pt x="3" y="9"/>
                    <a:pt x="3" y="10"/>
                    <a:pt x="3" y="10"/>
                  </a:cubicBezTo>
                  <a:cubicBezTo>
                    <a:pt x="3" y="11"/>
                    <a:pt x="4" y="13"/>
                    <a:pt x="3" y="14"/>
                  </a:cubicBezTo>
                  <a:cubicBezTo>
                    <a:pt x="3" y="15"/>
                    <a:pt x="2" y="18"/>
                    <a:pt x="2" y="19"/>
                  </a:cubicBezTo>
                </a:path>
              </a:pathLst>
            </a:custGeom>
            <a:noFill/>
            <a:ln w="15875">
              <a:solidFill>
                <a:srgbClr val="FFFFFF"/>
              </a:solidFill>
              <a:prstDash val="solid"/>
              <a:round/>
              <a:headEnd/>
              <a:tailEnd/>
            </a:ln>
          </p:spPr>
          <p:txBody>
            <a:bodyPr/>
            <a:lstStyle/>
            <a:p>
              <a:endParaRPr lang="en-GB"/>
            </a:p>
          </p:txBody>
        </p:sp>
        <p:sp>
          <p:nvSpPr>
            <p:cNvPr id="12928" name="Oval 492"/>
            <p:cNvSpPr>
              <a:spLocks noChangeArrowheads="1"/>
            </p:cNvSpPr>
            <p:nvPr/>
          </p:nvSpPr>
          <p:spPr bwMode="auto">
            <a:xfrm>
              <a:off x="3550" y="1969"/>
              <a:ext cx="15" cy="15"/>
            </a:xfrm>
            <a:prstGeom prst="ellipse">
              <a:avLst/>
            </a:prstGeom>
            <a:solidFill>
              <a:srgbClr val="FFFFFF"/>
            </a:solidFill>
            <a:ln w="15875">
              <a:solidFill>
                <a:srgbClr val="FFFFFF"/>
              </a:solidFill>
              <a:round/>
              <a:headEnd/>
              <a:tailEnd/>
            </a:ln>
          </p:spPr>
          <p:txBody>
            <a:bodyPr/>
            <a:lstStyle/>
            <a:p>
              <a:endParaRPr lang="ar-SA"/>
            </a:p>
          </p:txBody>
        </p:sp>
        <p:sp>
          <p:nvSpPr>
            <p:cNvPr id="12929" name="Freeform 493"/>
            <p:cNvSpPr>
              <a:spLocks/>
            </p:cNvSpPr>
            <p:nvPr/>
          </p:nvSpPr>
          <p:spPr bwMode="auto">
            <a:xfrm>
              <a:off x="3539" y="1861"/>
              <a:ext cx="21" cy="108"/>
            </a:xfrm>
            <a:custGeom>
              <a:avLst/>
              <a:gdLst>
                <a:gd name="T0" fmla="*/ 21 w 4"/>
                <a:gd name="T1" fmla="*/ 108 h 21"/>
                <a:gd name="T2" fmla="*/ 16 w 4"/>
                <a:gd name="T3" fmla="*/ 103 h 21"/>
                <a:gd name="T4" fmla="*/ 11 w 4"/>
                <a:gd name="T5" fmla="*/ 98 h 21"/>
                <a:gd name="T6" fmla="*/ 11 w 4"/>
                <a:gd name="T7" fmla="*/ 98 h 21"/>
                <a:gd name="T8" fmla="*/ 16 w 4"/>
                <a:gd name="T9" fmla="*/ 72 h 21"/>
                <a:gd name="T10" fmla="*/ 11 w 4"/>
                <a:gd name="T11" fmla="*/ 41 h 21"/>
                <a:gd name="T12" fmla="*/ 5 w 4"/>
                <a:gd name="T13" fmla="*/ 31 h 21"/>
                <a:gd name="T14" fmla="*/ 5 w 4"/>
                <a:gd name="T15" fmla="*/ 26 h 21"/>
                <a:gd name="T16" fmla="*/ 0 w 4"/>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21">
                  <a:moveTo>
                    <a:pt x="4" y="21"/>
                  </a:moveTo>
                  <a:cubicBezTo>
                    <a:pt x="4" y="21"/>
                    <a:pt x="3" y="20"/>
                    <a:pt x="3" y="20"/>
                  </a:cubicBezTo>
                  <a:cubicBezTo>
                    <a:pt x="3" y="19"/>
                    <a:pt x="2" y="19"/>
                    <a:pt x="2" y="19"/>
                  </a:cubicBezTo>
                  <a:cubicBezTo>
                    <a:pt x="2" y="19"/>
                    <a:pt x="2" y="19"/>
                    <a:pt x="2" y="19"/>
                  </a:cubicBezTo>
                  <a:cubicBezTo>
                    <a:pt x="2" y="17"/>
                    <a:pt x="2" y="15"/>
                    <a:pt x="3" y="14"/>
                  </a:cubicBezTo>
                  <a:cubicBezTo>
                    <a:pt x="3" y="12"/>
                    <a:pt x="3" y="10"/>
                    <a:pt x="2" y="8"/>
                  </a:cubicBezTo>
                  <a:cubicBezTo>
                    <a:pt x="2" y="7"/>
                    <a:pt x="2" y="7"/>
                    <a:pt x="1" y="6"/>
                  </a:cubicBezTo>
                  <a:cubicBezTo>
                    <a:pt x="1" y="6"/>
                    <a:pt x="1" y="5"/>
                    <a:pt x="1" y="5"/>
                  </a:cubicBezTo>
                  <a:cubicBezTo>
                    <a:pt x="1" y="3"/>
                    <a:pt x="0" y="2"/>
                    <a:pt x="0" y="0"/>
                  </a:cubicBezTo>
                </a:path>
              </a:pathLst>
            </a:custGeom>
            <a:noFill/>
            <a:ln w="15875">
              <a:solidFill>
                <a:srgbClr val="FFFFFF"/>
              </a:solidFill>
              <a:prstDash val="solid"/>
              <a:round/>
              <a:headEnd/>
              <a:tailEnd/>
            </a:ln>
          </p:spPr>
          <p:txBody>
            <a:bodyPr/>
            <a:lstStyle/>
            <a:p>
              <a:endParaRPr lang="en-GB"/>
            </a:p>
          </p:txBody>
        </p:sp>
        <p:sp>
          <p:nvSpPr>
            <p:cNvPr id="12930" name="Freeform 494"/>
            <p:cNvSpPr>
              <a:spLocks/>
            </p:cNvSpPr>
            <p:nvPr/>
          </p:nvSpPr>
          <p:spPr bwMode="auto">
            <a:xfrm>
              <a:off x="3550" y="1866"/>
              <a:ext cx="20" cy="103"/>
            </a:xfrm>
            <a:custGeom>
              <a:avLst/>
              <a:gdLst>
                <a:gd name="T0" fmla="*/ 10 w 4"/>
                <a:gd name="T1" fmla="*/ 103 h 20"/>
                <a:gd name="T2" fmla="*/ 10 w 4"/>
                <a:gd name="T3" fmla="*/ 98 h 20"/>
                <a:gd name="T4" fmla="*/ 5 w 4"/>
                <a:gd name="T5" fmla="*/ 98 h 20"/>
                <a:gd name="T6" fmla="*/ 0 w 4"/>
                <a:gd name="T7" fmla="*/ 93 h 20"/>
                <a:gd name="T8" fmla="*/ 0 w 4"/>
                <a:gd name="T9" fmla="*/ 88 h 20"/>
                <a:gd name="T10" fmla="*/ 0 w 4"/>
                <a:gd name="T11" fmla="*/ 82 h 20"/>
                <a:gd name="T12" fmla="*/ 10 w 4"/>
                <a:gd name="T13" fmla="*/ 62 h 20"/>
                <a:gd name="T14" fmla="*/ 15 w 4"/>
                <a:gd name="T15" fmla="*/ 57 h 20"/>
                <a:gd name="T16" fmla="*/ 15 w 4"/>
                <a:gd name="T17" fmla="*/ 52 h 20"/>
                <a:gd name="T18" fmla="*/ 15 w 4"/>
                <a:gd name="T19" fmla="*/ 31 h 20"/>
                <a:gd name="T20" fmla="*/ 10 w 4"/>
                <a:gd name="T21" fmla="*/ 0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 h="20">
                  <a:moveTo>
                    <a:pt x="2" y="20"/>
                  </a:moveTo>
                  <a:cubicBezTo>
                    <a:pt x="2" y="19"/>
                    <a:pt x="2" y="20"/>
                    <a:pt x="2" y="19"/>
                  </a:cubicBezTo>
                  <a:cubicBezTo>
                    <a:pt x="2" y="19"/>
                    <a:pt x="1" y="19"/>
                    <a:pt x="1" y="19"/>
                  </a:cubicBezTo>
                  <a:cubicBezTo>
                    <a:pt x="1" y="19"/>
                    <a:pt x="0" y="18"/>
                    <a:pt x="0" y="18"/>
                  </a:cubicBezTo>
                  <a:cubicBezTo>
                    <a:pt x="0" y="18"/>
                    <a:pt x="0" y="17"/>
                    <a:pt x="0" y="17"/>
                  </a:cubicBezTo>
                  <a:cubicBezTo>
                    <a:pt x="0" y="17"/>
                    <a:pt x="0" y="16"/>
                    <a:pt x="0" y="16"/>
                  </a:cubicBezTo>
                  <a:cubicBezTo>
                    <a:pt x="0" y="15"/>
                    <a:pt x="2" y="13"/>
                    <a:pt x="2" y="12"/>
                  </a:cubicBezTo>
                  <a:cubicBezTo>
                    <a:pt x="3" y="12"/>
                    <a:pt x="3" y="11"/>
                    <a:pt x="3" y="11"/>
                  </a:cubicBezTo>
                  <a:cubicBezTo>
                    <a:pt x="3" y="10"/>
                    <a:pt x="3" y="10"/>
                    <a:pt x="3" y="10"/>
                  </a:cubicBezTo>
                  <a:cubicBezTo>
                    <a:pt x="3" y="8"/>
                    <a:pt x="4" y="7"/>
                    <a:pt x="3" y="6"/>
                  </a:cubicBezTo>
                  <a:cubicBezTo>
                    <a:pt x="3" y="4"/>
                    <a:pt x="2" y="2"/>
                    <a:pt x="2" y="0"/>
                  </a:cubicBezTo>
                </a:path>
              </a:pathLst>
            </a:custGeom>
            <a:noFill/>
            <a:ln w="15875">
              <a:solidFill>
                <a:srgbClr val="FFFFFF"/>
              </a:solidFill>
              <a:prstDash val="solid"/>
              <a:round/>
              <a:headEnd/>
              <a:tailEnd/>
            </a:ln>
          </p:spPr>
          <p:txBody>
            <a:bodyPr/>
            <a:lstStyle/>
            <a:p>
              <a:endParaRPr lang="en-GB"/>
            </a:p>
          </p:txBody>
        </p:sp>
        <p:sp>
          <p:nvSpPr>
            <p:cNvPr id="12931" name="Freeform 495"/>
            <p:cNvSpPr>
              <a:spLocks/>
            </p:cNvSpPr>
            <p:nvPr/>
          </p:nvSpPr>
          <p:spPr bwMode="auto">
            <a:xfrm>
              <a:off x="3575" y="1744"/>
              <a:ext cx="21" cy="107"/>
            </a:xfrm>
            <a:custGeom>
              <a:avLst/>
              <a:gdLst>
                <a:gd name="T0" fmla="*/ 21 w 4"/>
                <a:gd name="T1" fmla="*/ 0 h 21"/>
                <a:gd name="T2" fmla="*/ 11 w 4"/>
                <a:gd name="T3" fmla="*/ 5 h 21"/>
                <a:gd name="T4" fmla="*/ 11 w 4"/>
                <a:gd name="T5" fmla="*/ 5 h 21"/>
                <a:gd name="T6" fmla="*/ 11 w 4"/>
                <a:gd name="T7" fmla="*/ 10 h 21"/>
                <a:gd name="T8" fmla="*/ 11 w 4"/>
                <a:gd name="T9" fmla="*/ 36 h 21"/>
                <a:gd name="T10" fmla="*/ 11 w 4"/>
                <a:gd name="T11" fmla="*/ 61 h 21"/>
                <a:gd name="T12" fmla="*/ 5 w 4"/>
                <a:gd name="T13" fmla="*/ 71 h 21"/>
                <a:gd name="T14" fmla="*/ 0 w 4"/>
                <a:gd name="T15" fmla="*/ 76 h 21"/>
                <a:gd name="T16" fmla="*/ 0 w 4"/>
                <a:gd name="T17" fmla="*/ 107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21">
                  <a:moveTo>
                    <a:pt x="4" y="0"/>
                  </a:moveTo>
                  <a:cubicBezTo>
                    <a:pt x="3" y="0"/>
                    <a:pt x="2" y="0"/>
                    <a:pt x="2" y="1"/>
                  </a:cubicBezTo>
                  <a:cubicBezTo>
                    <a:pt x="2" y="1"/>
                    <a:pt x="2" y="1"/>
                    <a:pt x="2" y="1"/>
                  </a:cubicBezTo>
                  <a:cubicBezTo>
                    <a:pt x="2" y="2"/>
                    <a:pt x="2" y="2"/>
                    <a:pt x="2" y="2"/>
                  </a:cubicBezTo>
                  <a:cubicBezTo>
                    <a:pt x="1" y="4"/>
                    <a:pt x="2" y="5"/>
                    <a:pt x="2" y="7"/>
                  </a:cubicBezTo>
                  <a:cubicBezTo>
                    <a:pt x="2" y="9"/>
                    <a:pt x="2" y="11"/>
                    <a:pt x="2" y="12"/>
                  </a:cubicBezTo>
                  <a:cubicBezTo>
                    <a:pt x="2" y="13"/>
                    <a:pt x="1" y="14"/>
                    <a:pt x="1" y="14"/>
                  </a:cubicBezTo>
                  <a:cubicBezTo>
                    <a:pt x="1" y="15"/>
                    <a:pt x="0" y="15"/>
                    <a:pt x="0" y="15"/>
                  </a:cubicBezTo>
                  <a:cubicBezTo>
                    <a:pt x="0" y="17"/>
                    <a:pt x="0" y="19"/>
                    <a:pt x="0" y="21"/>
                  </a:cubicBezTo>
                </a:path>
              </a:pathLst>
            </a:custGeom>
            <a:noFill/>
            <a:ln w="15875">
              <a:solidFill>
                <a:srgbClr val="FFFFFF"/>
              </a:solidFill>
              <a:prstDash val="solid"/>
              <a:round/>
              <a:headEnd/>
              <a:tailEnd/>
            </a:ln>
          </p:spPr>
          <p:txBody>
            <a:bodyPr/>
            <a:lstStyle/>
            <a:p>
              <a:endParaRPr lang="en-GB"/>
            </a:p>
          </p:txBody>
        </p:sp>
        <p:sp>
          <p:nvSpPr>
            <p:cNvPr id="12932" name="Freeform 496"/>
            <p:cNvSpPr>
              <a:spLocks/>
            </p:cNvSpPr>
            <p:nvPr/>
          </p:nvSpPr>
          <p:spPr bwMode="auto">
            <a:xfrm>
              <a:off x="3580" y="1744"/>
              <a:ext cx="21" cy="97"/>
            </a:xfrm>
            <a:custGeom>
              <a:avLst/>
              <a:gdLst>
                <a:gd name="T0" fmla="*/ 11 w 4"/>
                <a:gd name="T1" fmla="*/ 0 h 19"/>
                <a:gd name="T2" fmla="*/ 11 w 4"/>
                <a:gd name="T3" fmla="*/ 0 h 19"/>
                <a:gd name="T4" fmla="*/ 5 w 4"/>
                <a:gd name="T5" fmla="*/ 0 h 19"/>
                <a:gd name="T6" fmla="*/ 5 w 4"/>
                <a:gd name="T7" fmla="*/ 10 h 19"/>
                <a:gd name="T8" fmla="*/ 0 w 4"/>
                <a:gd name="T9" fmla="*/ 10 h 19"/>
                <a:gd name="T10" fmla="*/ 5 w 4"/>
                <a:gd name="T11" fmla="*/ 20 h 19"/>
                <a:gd name="T12" fmla="*/ 16 w 4"/>
                <a:gd name="T13" fmla="*/ 36 h 19"/>
                <a:gd name="T14" fmla="*/ 16 w 4"/>
                <a:gd name="T15" fmla="*/ 46 h 19"/>
                <a:gd name="T16" fmla="*/ 21 w 4"/>
                <a:gd name="T17" fmla="*/ 51 h 19"/>
                <a:gd name="T18" fmla="*/ 21 w 4"/>
                <a:gd name="T19" fmla="*/ 71 h 19"/>
                <a:gd name="T20" fmla="*/ 11 w 4"/>
                <a:gd name="T21" fmla="*/ 97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 h="19">
                  <a:moveTo>
                    <a:pt x="2" y="0"/>
                  </a:moveTo>
                  <a:cubicBezTo>
                    <a:pt x="2" y="0"/>
                    <a:pt x="2" y="0"/>
                    <a:pt x="2" y="0"/>
                  </a:cubicBezTo>
                  <a:cubicBezTo>
                    <a:pt x="2" y="0"/>
                    <a:pt x="1" y="0"/>
                    <a:pt x="1" y="0"/>
                  </a:cubicBezTo>
                  <a:cubicBezTo>
                    <a:pt x="1" y="1"/>
                    <a:pt x="1" y="1"/>
                    <a:pt x="1" y="2"/>
                  </a:cubicBezTo>
                  <a:cubicBezTo>
                    <a:pt x="1" y="2"/>
                    <a:pt x="0" y="2"/>
                    <a:pt x="0" y="2"/>
                  </a:cubicBezTo>
                  <a:cubicBezTo>
                    <a:pt x="1" y="3"/>
                    <a:pt x="1" y="3"/>
                    <a:pt x="1" y="4"/>
                  </a:cubicBezTo>
                  <a:cubicBezTo>
                    <a:pt x="1" y="4"/>
                    <a:pt x="2" y="7"/>
                    <a:pt x="3" y="7"/>
                  </a:cubicBezTo>
                  <a:cubicBezTo>
                    <a:pt x="3" y="8"/>
                    <a:pt x="3" y="8"/>
                    <a:pt x="3" y="9"/>
                  </a:cubicBezTo>
                  <a:cubicBezTo>
                    <a:pt x="4" y="9"/>
                    <a:pt x="4" y="10"/>
                    <a:pt x="4" y="10"/>
                  </a:cubicBezTo>
                  <a:cubicBezTo>
                    <a:pt x="4" y="11"/>
                    <a:pt x="4" y="13"/>
                    <a:pt x="4" y="14"/>
                  </a:cubicBezTo>
                  <a:cubicBezTo>
                    <a:pt x="3" y="15"/>
                    <a:pt x="2" y="18"/>
                    <a:pt x="2" y="19"/>
                  </a:cubicBezTo>
                </a:path>
              </a:pathLst>
            </a:custGeom>
            <a:noFill/>
            <a:ln w="15875">
              <a:solidFill>
                <a:srgbClr val="FFFFFF"/>
              </a:solidFill>
              <a:prstDash val="solid"/>
              <a:round/>
              <a:headEnd/>
              <a:tailEnd/>
            </a:ln>
          </p:spPr>
          <p:txBody>
            <a:bodyPr/>
            <a:lstStyle/>
            <a:p>
              <a:endParaRPr lang="en-GB"/>
            </a:p>
          </p:txBody>
        </p:sp>
        <p:sp>
          <p:nvSpPr>
            <p:cNvPr id="12933" name="Oval 497"/>
            <p:cNvSpPr>
              <a:spLocks noChangeArrowheads="1"/>
            </p:cNvSpPr>
            <p:nvPr/>
          </p:nvSpPr>
          <p:spPr bwMode="auto">
            <a:xfrm>
              <a:off x="3585" y="1969"/>
              <a:ext cx="16" cy="15"/>
            </a:xfrm>
            <a:prstGeom prst="ellipse">
              <a:avLst/>
            </a:prstGeom>
            <a:solidFill>
              <a:srgbClr val="FFFFFF"/>
            </a:solidFill>
            <a:ln w="15875">
              <a:solidFill>
                <a:srgbClr val="FFFFFF"/>
              </a:solidFill>
              <a:round/>
              <a:headEnd/>
              <a:tailEnd/>
            </a:ln>
          </p:spPr>
          <p:txBody>
            <a:bodyPr/>
            <a:lstStyle/>
            <a:p>
              <a:endParaRPr lang="ar-SA"/>
            </a:p>
          </p:txBody>
        </p:sp>
        <p:sp>
          <p:nvSpPr>
            <p:cNvPr id="12934" name="Freeform 498"/>
            <p:cNvSpPr>
              <a:spLocks/>
            </p:cNvSpPr>
            <p:nvPr/>
          </p:nvSpPr>
          <p:spPr bwMode="auto">
            <a:xfrm>
              <a:off x="3575" y="1861"/>
              <a:ext cx="16" cy="108"/>
            </a:xfrm>
            <a:custGeom>
              <a:avLst/>
              <a:gdLst>
                <a:gd name="T0" fmla="*/ 16 w 3"/>
                <a:gd name="T1" fmla="*/ 108 h 21"/>
                <a:gd name="T2" fmla="*/ 11 w 3"/>
                <a:gd name="T3" fmla="*/ 103 h 21"/>
                <a:gd name="T4" fmla="*/ 11 w 3"/>
                <a:gd name="T5" fmla="*/ 98 h 21"/>
                <a:gd name="T6" fmla="*/ 11 w 3"/>
                <a:gd name="T7" fmla="*/ 98 h 21"/>
                <a:gd name="T8" fmla="*/ 11 w 3"/>
                <a:gd name="T9" fmla="*/ 72 h 21"/>
                <a:gd name="T10" fmla="*/ 11 w 3"/>
                <a:gd name="T11" fmla="*/ 41 h 21"/>
                <a:gd name="T12" fmla="*/ 5 w 3"/>
                <a:gd name="T13" fmla="*/ 31 h 21"/>
                <a:gd name="T14" fmla="*/ 0 w 3"/>
                <a:gd name="T15" fmla="*/ 26 h 21"/>
                <a:gd name="T16" fmla="*/ 0 w 3"/>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 h="21">
                  <a:moveTo>
                    <a:pt x="3" y="21"/>
                  </a:moveTo>
                  <a:cubicBezTo>
                    <a:pt x="3" y="21"/>
                    <a:pt x="2" y="20"/>
                    <a:pt x="2" y="20"/>
                  </a:cubicBezTo>
                  <a:cubicBezTo>
                    <a:pt x="2" y="19"/>
                    <a:pt x="2" y="19"/>
                    <a:pt x="2" y="19"/>
                  </a:cubicBezTo>
                  <a:cubicBezTo>
                    <a:pt x="2" y="19"/>
                    <a:pt x="2" y="19"/>
                    <a:pt x="2" y="19"/>
                  </a:cubicBezTo>
                  <a:cubicBezTo>
                    <a:pt x="1" y="17"/>
                    <a:pt x="2" y="15"/>
                    <a:pt x="2" y="14"/>
                  </a:cubicBezTo>
                  <a:cubicBezTo>
                    <a:pt x="2" y="12"/>
                    <a:pt x="2" y="10"/>
                    <a:pt x="2" y="8"/>
                  </a:cubicBezTo>
                  <a:cubicBezTo>
                    <a:pt x="2" y="7"/>
                    <a:pt x="1" y="7"/>
                    <a:pt x="1" y="6"/>
                  </a:cubicBezTo>
                  <a:cubicBezTo>
                    <a:pt x="1" y="6"/>
                    <a:pt x="0" y="5"/>
                    <a:pt x="0" y="5"/>
                  </a:cubicBezTo>
                  <a:cubicBezTo>
                    <a:pt x="0" y="3"/>
                    <a:pt x="0" y="2"/>
                    <a:pt x="0" y="0"/>
                  </a:cubicBezTo>
                </a:path>
              </a:pathLst>
            </a:custGeom>
            <a:noFill/>
            <a:ln w="15875">
              <a:solidFill>
                <a:srgbClr val="FFFFFF"/>
              </a:solidFill>
              <a:prstDash val="solid"/>
              <a:round/>
              <a:headEnd/>
              <a:tailEnd/>
            </a:ln>
          </p:spPr>
          <p:txBody>
            <a:bodyPr/>
            <a:lstStyle/>
            <a:p>
              <a:endParaRPr lang="en-GB"/>
            </a:p>
          </p:txBody>
        </p:sp>
        <p:sp>
          <p:nvSpPr>
            <p:cNvPr id="12935" name="Freeform 499"/>
            <p:cNvSpPr>
              <a:spLocks/>
            </p:cNvSpPr>
            <p:nvPr/>
          </p:nvSpPr>
          <p:spPr bwMode="auto">
            <a:xfrm>
              <a:off x="3580" y="1866"/>
              <a:ext cx="21" cy="103"/>
            </a:xfrm>
            <a:custGeom>
              <a:avLst/>
              <a:gdLst>
                <a:gd name="T0" fmla="*/ 11 w 4"/>
                <a:gd name="T1" fmla="*/ 103 h 20"/>
                <a:gd name="T2" fmla="*/ 11 w 4"/>
                <a:gd name="T3" fmla="*/ 98 h 20"/>
                <a:gd name="T4" fmla="*/ 5 w 4"/>
                <a:gd name="T5" fmla="*/ 98 h 20"/>
                <a:gd name="T6" fmla="*/ 5 w 4"/>
                <a:gd name="T7" fmla="*/ 93 h 20"/>
                <a:gd name="T8" fmla="*/ 0 w 4"/>
                <a:gd name="T9" fmla="*/ 88 h 20"/>
                <a:gd name="T10" fmla="*/ 5 w 4"/>
                <a:gd name="T11" fmla="*/ 82 h 20"/>
                <a:gd name="T12" fmla="*/ 16 w 4"/>
                <a:gd name="T13" fmla="*/ 62 h 20"/>
                <a:gd name="T14" fmla="*/ 16 w 4"/>
                <a:gd name="T15" fmla="*/ 57 h 20"/>
                <a:gd name="T16" fmla="*/ 21 w 4"/>
                <a:gd name="T17" fmla="*/ 52 h 20"/>
                <a:gd name="T18" fmla="*/ 21 w 4"/>
                <a:gd name="T19" fmla="*/ 31 h 20"/>
                <a:gd name="T20" fmla="*/ 11 w 4"/>
                <a:gd name="T21" fmla="*/ 0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 h="20">
                  <a:moveTo>
                    <a:pt x="2" y="20"/>
                  </a:moveTo>
                  <a:cubicBezTo>
                    <a:pt x="2" y="19"/>
                    <a:pt x="2" y="20"/>
                    <a:pt x="2" y="19"/>
                  </a:cubicBezTo>
                  <a:cubicBezTo>
                    <a:pt x="2" y="19"/>
                    <a:pt x="1" y="19"/>
                    <a:pt x="1" y="19"/>
                  </a:cubicBezTo>
                  <a:cubicBezTo>
                    <a:pt x="1" y="19"/>
                    <a:pt x="1" y="18"/>
                    <a:pt x="1" y="18"/>
                  </a:cubicBezTo>
                  <a:cubicBezTo>
                    <a:pt x="1" y="18"/>
                    <a:pt x="0" y="17"/>
                    <a:pt x="0" y="17"/>
                  </a:cubicBezTo>
                  <a:cubicBezTo>
                    <a:pt x="1" y="17"/>
                    <a:pt x="1" y="16"/>
                    <a:pt x="1" y="16"/>
                  </a:cubicBezTo>
                  <a:cubicBezTo>
                    <a:pt x="1" y="15"/>
                    <a:pt x="2" y="13"/>
                    <a:pt x="3" y="12"/>
                  </a:cubicBezTo>
                  <a:cubicBezTo>
                    <a:pt x="3" y="12"/>
                    <a:pt x="3" y="11"/>
                    <a:pt x="3" y="11"/>
                  </a:cubicBezTo>
                  <a:cubicBezTo>
                    <a:pt x="3" y="10"/>
                    <a:pt x="4" y="10"/>
                    <a:pt x="4" y="10"/>
                  </a:cubicBezTo>
                  <a:cubicBezTo>
                    <a:pt x="4" y="8"/>
                    <a:pt x="4" y="7"/>
                    <a:pt x="4" y="6"/>
                  </a:cubicBezTo>
                  <a:cubicBezTo>
                    <a:pt x="3" y="4"/>
                    <a:pt x="2" y="2"/>
                    <a:pt x="2" y="0"/>
                  </a:cubicBezTo>
                </a:path>
              </a:pathLst>
            </a:custGeom>
            <a:noFill/>
            <a:ln w="15875">
              <a:solidFill>
                <a:srgbClr val="FFFFFF"/>
              </a:solidFill>
              <a:prstDash val="solid"/>
              <a:round/>
              <a:headEnd/>
              <a:tailEnd/>
            </a:ln>
          </p:spPr>
          <p:txBody>
            <a:bodyPr/>
            <a:lstStyle/>
            <a:p>
              <a:endParaRPr lang="en-GB"/>
            </a:p>
          </p:txBody>
        </p:sp>
        <p:sp>
          <p:nvSpPr>
            <p:cNvPr id="12936" name="Freeform 500"/>
            <p:cNvSpPr>
              <a:spLocks/>
            </p:cNvSpPr>
            <p:nvPr/>
          </p:nvSpPr>
          <p:spPr bwMode="auto">
            <a:xfrm>
              <a:off x="3509" y="1744"/>
              <a:ext cx="20" cy="107"/>
            </a:xfrm>
            <a:custGeom>
              <a:avLst/>
              <a:gdLst>
                <a:gd name="T0" fmla="*/ 20 w 4"/>
                <a:gd name="T1" fmla="*/ 0 h 21"/>
                <a:gd name="T2" fmla="*/ 15 w 4"/>
                <a:gd name="T3" fmla="*/ 5 h 21"/>
                <a:gd name="T4" fmla="*/ 10 w 4"/>
                <a:gd name="T5" fmla="*/ 5 h 21"/>
                <a:gd name="T6" fmla="*/ 10 w 4"/>
                <a:gd name="T7" fmla="*/ 10 h 21"/>
                <a:gd name="T8" fmla="*/ 15 w 4"/>
                <a:gd name="T9" fmla="*/ 36 h 21"/>
                <a:gd name="T10" fmla="*/ 10 w 4"/>
                <a:gd name="T11" fmla="*/ 61 h 21"/>
                <a:gd name="T12" fmla="*/ 5 w 4"/>
                <a:gd name="T13" fmla="*/ 71 h 21"/>
                <a:gd name="T14" fmla="*/ 5 w 4"/>
                <a:gd name="T15" fmla="*/ 76 h 21"/>
                <a:gd name="T16" fmla="*/ 0 w 4"/>
                <a:gd name="T17" fmla="*/ 107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21">
                  <a:moveTo>
                    <a:pt x="4" y="0"/>
                  </a:moveTo>
                  <a:cubicBezTo>
                    <a:pt x="3" y="0"/>
                    <a:pt x="3" y="0"/>
                    <a:pt x="3" y="1"/>
                  </a:cubicBezTo>
                  <a:cubicBezTo>
                    <a:pt x="2" y="1"/>
                    <a:pt x="2" y="1"/>
                    <a:pt x="2" y="1"/>
                  </a:cubicBezTo>
                  <a:cubicBezTo>
                    <a:pt x="2" y="2"/>
                    <a:pt x="2" y="2"/>
                    <a:pt x="2" y="2"/>
                  </a:cubicBezTo>
                  <a:cubicBezTo>
                    <a:pt x="2" y="4"/>
                    <a:pt x="2" y="5"/>
                    <a:pt x="3" y="7"/>
                  </a:cubicBezTo>
                  <a:cubicBezTo>
                    <a:pt x="3" y="9"/>
                    <a:pt x="3" y="11"/>
                    <a:pt x="2" y="12"/>
                  </a:cubicBezTo>
                  <a:cubicBezTo>
                    <a:pt x="2" y="13"/>
                    <a:pt x="2" y="14"/>
                    <a:pt x="1" y="14"/>
                  </a:cubicBezTo>
                  <a:cubicBezTo>
                    <a:pt x="1" y="15"/>
                    <a:pt x="1" y="15"/>
                    <a:pt x="1" y="15"/>
                  </a:cubicBezTo>
                  <a:cubicBezTo>
                    <a:pt x="1" y="17"/>
                    <a:pt x="0" y="19"/>
                    <a:pt x="0" y="21"/>
                  </a:cubicBezTo>
                </a:path>
              </a:pathLst>
            </a:custGeom>
            <a:noFill/>
            <a:ln w="15875">
              <a:solidFill>
                <a:srgbClr val="FFFFFF"/>
              </a:solidFill>
              <a:prstDash val="solid"/>
              <a:round/>
              <a:headEnd/>
              <a:tailEnd/>
            </a:ln>
          </p:spPr>
          <p:txBody>
            <a:bodyPr/>
            <a:lstStyle/>
            <a:p>
              <a:endParaRPr lang="en-GB"/>
            </a:p>
          </p:txBody>
        </p:sp>
        <p:sp>
          <p:nvSpPr>
            <p:cNvPr id="12937" name="Freeform 501"/>
            <p:cNvSpPr>
              <a:spLocks/>
            </p:cNvSpPr>
            <p:nvPr/>
          </p:nvSpPr>
          <p:spPr bwMode="auto">
            <a:xfrm>
              <a:off x="3519" y="1744"/>
              <a:ext cx="15" cy="97"/>
            </a:xfrm>
            <a:custGeom>
              <a:avLst/>
              <a:gdLst>
                <a:gd name="T0" fmla="*/ 10 w 3"/>
                <a:gd name="T1" fmla="*/ 0 h 19"/>
                <a:gd name="T2" fmla="*/ 5 w 3"/>
                <a:gd name="T3" fmla="*/ 0 h 19"/>
                <a:gd name="T4" fmla="*/ 5 w 3"/>
                <a:gd name="T5" fmla="*/ 0 h 19"/>
                <a:gd name="T6" fmla="*/ 0 w 3"/>
                <a:gd name="T7" fmla="*/ 10 h 19"/>
                <a:gd name="T8" fmla="*/ 0 w 3"/>
                <a:gd name="T9" fmla="*/ 10 h 19"/>
                <a:gd name="T10" fmla="*/ 0 w 3"/>
                <a:gd name="T11" fmla="*/ 20 h 19"/>
                <a:gd name="T12" fmla="*/ 10 w 3"/>
                <a:gd name="T13" fmla="*/ 36 h 19"/>
                <a:gd name="T14" fmla="*/ 15 w 3"/>
                <a:gd name="T15" fmla="*/ 46 h 19"/>
                <a:gd name="T16" fmla="*/ 15 w 3"/>
                <a:gd name="T17" fmla="*/ 51 h 19"/>
                <a:gd name="T18" fmla="*/ 15 w 3"/>
                <a:gd name="T19" fmla="*/ 71 h 19"/>
                <a:gd name="T20" fmla="*/ 5 w 3"/>
                <a:gd name="T21" fmla="*/ 97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 h="19">
                  <a:moveTo>
                    <a:pt x="2" y="0"/>
                  </a:moveTo>
                  <a:cubicBezTo>
                    <a:pt x="2" y="0"/>
                    <a:pt x="2" y="0"/>
                    <a:pt x="1" y="0"/>
                  </a:cubicBezTo>
                  <a:cubicBezTo>
                    <a:pt x="1" y="0"/>
                    <a:pt x="1" y="0"/>
                    <a:pt x="1" y="0"/>
                  </a:cubicBezTo>
                  <a:cubicBezTo>
                    <a:pt x="1" y="1"/>
                    <a:pt x="0" y="1"/>
                    <a:pt x="0" y="2"/>
                  </a:cubicBezTo>
                  <a:cubicBezTo>
                    <a:pt x="0" y="2"/>
                    <a:pt x="0" y="2"/>
                    <a:pt x="0" y="2"/>
                  </a:cubicBezTo>
                  <a:cubicBezTo>
                    <a:pt x="0" y="3"/>
                    <a:pt x="0" y="3"/>
                    <a:pt x="0" y="4"/>
                  </a:cubicBezTo>
                  <a:cubicBezTo>
                    <a:pt x="0" y="4"/>
                    <a:pt x="2" y="7"/>
                    <a:pt x="2" y="7"/>
                  </a:cubicBezTo>
                  <a:cubicBezTo>
                    <a:pt x="2" y="8"/>
                    <a:pt x="3" y="8"/>
                    <a:pt x="3" y="9"/>
                  </a:cubicBezTo>
                  <a:cubicBezTo>
                    <a:pt x="3" y="9"/>
                    <a:pt x="3" y="10"/>
                    <a:pt x="3" y="10"/>
                  </a:cubicBezTo>
                  <a:cubicBezTo>
                    <a:pt x="3" y="11"/>
                    <a:pt x="3" y="13"/>
                    <a:pt x="3" y="14"/>
                  </a:cubicBezTo>
                  <a:cubicBezTo>
                    <a:pt x="2" y="15"/>
                    <a:pt x="1" y="18"/>
                    <a:pt x="1" y="19"/>
                  </a:cubicBezTo>
                </a:path>
              </a:pathLst>
            </a:custGeom>
            <a:noFill/>
            <a:ln w="15875">
              <a:solidFill>
                <a:srgbClr val="FFFFFF"/>
              </a:solidFill>
              <a:prstDash val="solid"/>
              <a:round/>
              <a:headEnd/>
              <a:tailEnd/>
            </a:ln>
          </p:spPr>
          <p:txBody>
            <a:bodyPr/>
            <a:lstStyle/>
            <a:p>
              <a:endParaRPr lang="en-GB"/>
            </a:p>
          </p:txBody>
        </p:sp>
        <p:sp>
          <p:nvSpPr>
            <p:cNvPr id="12938" name="Oval 502"/>
            <p:cNvSpPr>
              <a:spLocks noChangeArrowheads="1"/>
            </p:cNvSpPr>
            <p:nvPr/>
          </p:nvSpPr>
          <p:spPr bwMode="auto">
            <a:xfrm>
              <a:off x="3519" y="1969"/>
              <a:ext cx="15" cy="15"/>
            </a:xfrm>
            <a:prstGeom prst="ellipse">
              <a:avLst/>
            </a:prstGeom>
            <a:solidFill>
              <a:srgbClr val="FFFFFF"/>
            </a:solidFill>
            <a:ln w="15875">
              <a:solidFill>
                <a:srgbClr val="FFFFFF"/>
              </a:solidFill>
              <a:round/>
              <a:headEnd/>
              <a:tailEnd/>
            </a:ln>
          </p:spPr>
          <p:txBody>
            <a:bodyPr/>
            <a:lstStyle/>
            <a:p>
              <a:endParaRPr lang="ar-SA"/>
            </a:p>
          </p:txBody>
        </p:sp>
        <p:sp>
          <p:nvSpPr>
            <p:cNvPr id="12939" name="Freeform 503"/>
            <p:cNvSpPr>
              <a:spLocks/>
            </p:cNvSpPr>
            <p:nvPr/>
          </p:nvSpPr>
          <p:spPr bwMode="auto">
            <a:xfrm>
              <a:off x="3509" y="1861"/>
              <a:ext cx="20" cy="108"/>
            </a:xfrm>
            <a:custGeom>
              <a:avLst/>
              <a:gdLst>
                <a:gd name="T0" fmla="*/ 20 w 4"/>
                <a:gd name="T1" fmla="*/ 108 h 21"/>
                <a:gd name="T2" fmla="*/ 10 w 4"/>
                <a:gd name="T3" fmla="*/ 103 h 21"/>
                <a:gd name="T4" fmla="*/ 10 w 4"/>
                <a:gd name="T5" fmla="*/ 98 h 21"/>
                <a:gd name="T6" fmla="*/ 10 w 4"/>
                <a:gd name="T7" fmla="*/ 98 h 21"/>
                <a:gd name="T8" fmla="*/ 10 w 4"/>
                <a:gd name="T9" fmla="*/ 72 h 21"/>
                <a:gd name="T10" fmla="*/ 10 w 4"/>
                <a:gd name="T11" fmla="*/ 41 h 21"/>
                <a:gd name="T12" fmla="*/ 5 w 4"/>
                <a:gd name="T13" fmla="*/ 31 h 21"/>
                <a:gd name="T14" fmla="*/ 5 w 4"/>
                <a:gd name="T15" fmla="*/ 26 h 21"/>
                <a:gd name="T16" fmla="*/ 0 w 4"/>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21">
                  <a:moveTo>
                    <a:pt x="4" y="21"/>
                  </a:moveTo>
                  <a:cubicBezTo>
                    <a:pt x="3" y="21"/>
                    <a:pt x="3" y="20"/>
                    <a:pt x="2" y="20"/>
                  </a:cubicBezTo>
                  <a:cubicBezTo>
                    <a:pt x="2" y="19"/>
                    <a:pt x="2" y="19"/>
                    <a:pt x="2" y="19"/>
                  </a:cubicBezTo>
                  <a:cubicBezTo>
                    <a:pt x="2" y="19"/>
                    <a:pt x="2" y="19"/>
                    <a:pt x="2" y="19"/>
                  </a:cubicBezTo>
                  <a:cubicBezTo>
                    <a:pt x="2" y="17"/>
                    <a:pt x="2" y="15"/>
                    <a:pt x="2" y="14"/>
                  </a:cubicBezTo>
                  <a:cubicBezTo>
                    <a:pt x="2" y="12"/>
                    <a:pt x="3" y="10"/>
                    <a:pt x="2" y="8"/>
                  </a:cubicBezTo>
                  <a:cubicBezTo>
                    <a:pt x="2" y="7"/>
                    <a:pt x="1" y="7"/>
                    <a:pt x="1" y="6"/>
                  </a:cubicBezTo>
                  <a:cubicBezTo>
                    <a:pt x="1" y="6"/>
                    <a:pt x="1" y="5"/>
                    <a:pt x="1" y="5"/>
                  </a:cubicBezTo>
                  <a:cubicBezTo>
                    <a:pt x="0" y="3"/>
                    <a:pt x="0" y="2"/>
                    <a:pt x="0" y="0"/>
                  </a:cubicBezTo>
                </a:path>
              </a:pathLst>
            </a:custGeom>
            <a:noFill/>
            <a:ln w="15875">
              <a:solidFill>
                <a:srgbClr val="FFFFFF"/>
              </a:solidFill>
              <a:prstDash val="solid"/>
              <a:round/>
              <a:headEnd/>
              <a:tailEnd/>
            </a:ln>
          </p:spPr>
          <p:txBody>
            <a:bodyPr/>
            <a:lstStyle/>
            <a:p>
              <a:endParaRPr lang="en-GB"/>
            </a:p>
          </p:txBody>
        </p:sp>
        <p:sp>
          <p:nvSpPr>
            <p:cNvPr id="12940" name="Freeform 504"/>
            <p:cNvSpPr>
              <a:spLocks/>
            </p:cNvSpPr>
            <p:nvPr/>
          </p:nvSpPr>
          <p:spPr bwMode="auto">
            <a:xfrm>
              <a:off x="3519" y="1866"/>
              <a:ext cx="15" cy="103"/>
            </a:xfrm>
            <a:custGeom>
              <a:avLst/>
              <a:gdLst>
                <a:gd name="T0" fmla="*/ 10 w 3"/>
                <a:gd name="T1" fmla="*/ 103 h 20"/>
                <a:gd name="T2" fmla="*/ 5 w 3"/>
                <a:gd name="T3" fmla="*/ 98 h 20"/>
                <a:gd name="T4" fmla="*/ 5 w 3"/>
                <a:gd name="T5" fmla="*/ 98 h 20"/>
                <a:gd name="T6" fmla="*/ 0 w 3"/>
                <a:gd name="T7" fmla="*/ 93 h 20"/>
                <a:gd name="T8" fmla="*/ 0 w 3"/>
                <a:gd name="T9" fmla="*/ 88 h 20"/>
                <a:gd name="T10" fmla="*/ 0 w 3"/>
                <a:gd name="T11" fmla="*/ 82 h 20"/>
                <a:gd name="T12" fmla="*/ 10 w 3"/>
                <a:gd name="T13" fmla="*/ 62 h 20"/>
                <a:gd name="T14" fmla="*/ 15 w 3"/>
                <a:gd name="T15" fmla="*/ 57 h 20"/>
                <a:gd name="T16" fmla="*/ 15 w 3"/>
                <a:gd name="T17" fmla="*/ 52 h 20"/>
                <a:gd name="T18" fmla="*/ 15 w 3"/>
                <a:gd name="T19" fmla="*/ 31 h 20"/>
                <a:gd name="T20" fmla="*/ 5 w 3"/>
                <a:gd name="T21" fmla="*/ 0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 h="20">
                  <a:moveTo>
                    <a:pt x="2" y="20"/>
                  </a:moveTo>
                  <a:cubicBezTo>
                    <a:pt x="2" y="19"/>
                    <a:pt x="2" y="20"/>
                    <a:pt x="1" y="19"/>
                  </a:cubicBezTo>
                  <a:cubicBezTo>
                    <a:pt x="1" y="19"/>
                    <a:pt x="1" y="19"/>
                    <a:pt x="1" y="19"/>
                  </a:cubicBezTo>
                  <a:cubicBezTo>
                    <a:pt x="1" y="19"/>
                    <a:pt x="0" y="18"/>
                    <a:pt x="0" y="18"/>
                  </a:cubicBezTo>
                  <a:cubicBezTo>
                    <a:pt x="0" y="18"/>
                    <a:pt x="0" y="17"/>
                    <a:pt x="0" y="17"/>
                  </a:cubicBezTo>
                  <a:cubicBezTo>
                    <a:pt x="0" y="17"/>
                    <a:pt x="0" y="16"/>
                    <a:pt x="0" y="16"/>
                  </a:cubicBezTo>
                  <a:cubicBezTo>
                    <a:pt x="0" y="15"/>
                    <a:pt x="1" y="13"/>
                    <a:pt x="2" y="12"/>
                  </a:cubicBezTo>
                  <a:cubicBezTo>
                    <a:pt x="2" y="12"/>
                    <a:pt x="3" y="11"/>
                    <a:pt x="3" y="11"/>
                  </a:cubicBezTo>
                  <a:cubicBezTo>
                    <a:pt x="3" y="10"/>
                    <a:pt x="3" y="10"/>
                    <a:pt x="3" y="10"/>
                  </a:cubicBezTo>
                  <a:cubicBezTo>
                    <a:pt x="3" y="8"/>
                    <a:pt x="3" y="7"/>
                    <a:pt x="3" y="6"/>
                  </a:cubicBezTo>
                  <a:cubicBezTo>
                    <a:pt x="2" y="4"/>
                    <a:pt x="1" y="2"/>
                    <a:pt x="1" y="0"/>
                  </a:cubicBezTo>
                </a:path>
              </a:pathLst>
            </a:custGeom>
            <a:noFill/>
            <a:ln w="15875">
              <a:solidFill>
                <a:srgbClr val="FFFFFF"/>
              </a:solidFill>
              <a:prstDash val="solid"/>
              <a:round/>
              <a:headEnd/>
              <a:tailEnd/>
            </a:ln>
          </p:spPr>
          <p:txBody>
            <a:bodyPr/>
            <a:lstStyle/>
            <a:p>
              <a:endParaRPr lang="en-GB"/>
            </a:p>
          </p:txBody>
        </p:sp>
        <p:sp>
          <p:nvSpPr>
            <p:cNvPr id="12941" name="Freeform 505"/>
            <p:cNvSpPr>
              <a:spLocks/>
            </p:cNvSpPr>
            <p:nvPr/>
          </p:nvSpPr>
          <p:spPr bwMode="auto">
            <a:xfrm>
              <a:off x="3320" y="1744"/>
              <a:ext cx="20" cy="107"/>
            </a:xfrm>
            <a:custGeom>
              <a:avLst/>
              <a:gdLst>
                <a:gd name="T0" fmla="*/ 20 w 4"/>
                <a:gd name="T1" fmla="*/ 0 h 21"/>
                <a:gd name="T2" fmla="*/ 10 w 4"/>
                <a:gd name="T3" fmla="*/ 5 h 21"/>
                <a:gd name="T4" fmla="*/ 10 w 4"/>
                <a:gd name="T5" fmla="*/ 5 h 21"/>
                <a:gd name="T6" fmla="*/ 10 w 4"/>
                <a:gd name="T7" fmla="*/ 10 h 21"/>
                <a:gd name="T8" fmla="*/ 10 w 4"/>
                <a:gd name="T9" fmla="*/ 36 h 21"/>
                <a:gd name="T10" fmla="*/ 10 w 4"/>
                <a:gd name="T11" fmla="*/ 61 h 21"/>
                <a:gd name="T12" fmla="*/ 5 w 4"/>
                <a:gd name="T13" fmla="*/ 71 h 21"/>
                <a:gd name="T14" fmla="*/ 5 w 4"/>
                <a:gd name="T15" fmla="*/ 76 h 21"/>
                <a:gd name="T16" fmla="*/ 0 w 4"/>
                <a:gd name="T17" fmla="*/ 107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21">
                  <a:moveTo>
                    <a:pt x="4" y="0"/>
                  </a:moveTo>
                  <a:cubicBezTo>
                    <a:pt x="3" y="0"/>
                    <a:pt x="3" y="0"/>
                    <a:pt x="2" y="1"/>
                  </a:cubicBezTo>
                  <a:cubicBezTo>
                    <a:pt x="2" y="1"/>
                    <a:pt x="2" y="1"/>
                    <a:pt x="2" y="1"/>
                  </a:cubicBezTo>
                  <a:cubicBezTo>
                    <a:pt x="2" y="2"/>
                    <a:pt x="2" y="2"/>
                    <a:pt x="2" y="2"/>
                  </a:cubicBezTo>
                  <a:cubicBezTo>
                    <a:pt x="2" y="4"/>
                    <a:pt x="2" y="5"/>
                    <a:pt x="2" y="7"/>
                  </a:cubicBezTo>
                  <a:cubicBezTo>
                    <a:pt x="3" y="9"/>
                    <a:pt x="3" y="11"/>
                    <a:pt x="2" y="12"/>
                  </a:cubicBezTo>
                  <a:cubicBezTo>
                    <a:pt x="2" y="13"/>
                    <a:pt x="2" y="14"/>
                    <a:pt x="1" y="14"/>
                  </a:cubicBezTo>
                  <a:cubicBezTo>
                    <a:pt x="1" y="15"/>
                    <a:pt x="1" y="15"/>
                    <a:pt x="1" y="15"/>
                  </a:cubicBezTo>
                  <a:cubicBezTo>
                    <a:pt x="0" y="17"/>
                    <a:pt x="0" y="19"/>
                    <a:pt x="0" y="21"/>
                  </a:cubicBezTo>
                </a:path>
              </a:pathLst>
            </a:custGeom>
            <a:noFill/>
            <a:ln w="15875">
              <a:solidFill>
                <a:srgbClr val="FFFFFF"/>
              </a:solidFill>
              <a:prstDash val="solid"/>
              <a:round/>
              <a:headEnd/>
              <a:tailEnd/>
            </a:ln>
          </p:spPr>
          <p:txBody>
            <a:bodyPr/>
            <a:lstStyle/>
            <a:p>
              <a:endParaRPr lang="en-GB"/>
            </a:p>
          </p:txBody>
        </p:sp>
        <p:sp>
          <p:nvSpPr>
            <p:cNvPr id="12942" name="Freeform 506"/>
            <p:cNvSpPr>
              <a:spLocks/>
            </p:cNvSpPr>
            <p:nvPr/>
          </p:nvSpPr>
          <p:spPr bwMode="auto">
            <a:xfrm>
              <a:off x="3330" y="1744"/>
              <a:ext cx="15" cy="97"/>
            </a:xfrm>
            <a:custGeom>
              <a:avLst/>
              <a:gdLst>
                <a:gd name="T0" fmla="*/ 10 w 3"/>
                <a:gd name="T1" fmla="*/ 0 h 19"/>
                <a:gd name="T2" fmla="*/ 5 w 3"/>
                <a:gd name="T3" fmla="*/ 0 h 19"/>
                <a:gd name="T4" fmla="*/ 5 w 3"/>
                <a:gd name="T5" fmla="*/ 0 h 19"/>
                <a:gd name="T6" fmla="*/ 0 w 3"/>
                <a:gd name="T7" fmla="*/ 10 h 19"/>
                <a:gd name="T8" fmla="*/ 0 w 3"/>
                <a:gd name="T9" fmla="*/ 10 h 19"/>
                <a:gd name="T10" fmla="*/ 0 w 3"/>
                <a:gd name="T11" fmla="*/ 20 h 19"/>
                <a:gd name="T12" fmla="*/ 10 w 3"/>
                <a:gd name="T13" fmla="*/ 36 h 19"/>
                <a:gd name="T14" fmla="*/ 15 w 3"/>
                <a:gd name="T15" fmla="*/ 46 h 19"/>
                <a:gd name="T16" fmla="*/ 15 w 3"/>
                <a:gd name="T17" fmla="*/ 51 h 19"/>
                <a:gd name="T18" fmla="*/ 15 w 3"/>
                <a:gd name="T19" fmla="*/ 71 h 19"/>
                <a:gd name="T20" fmla="*/ 5 w 3"/>
                <a:gd name="T21" fmla="*/ 97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 h="19">
                  <a:moveTo>
                    <a:pt x="2" y="0"/>
                  </a:moveTo>
                  <a:cubicBezTo>
                    <a:pt x="2" y="0"/>
                    <a:pt x="2" y="0"/>
                    <a:pt x="1" y="0"/>
                  </a:cubicBezTo>
                  <a:cubicBezTo>
                    <a:pt x="1" y="0"/>
                    <a:pt x="1" y="0"/>
                    <a:pt x="1" y="0"/>
                  </a:cubicBezTo>
                  <a:cubicBezTo>
                    <a:pt x="1" y="1"/>
                    <a:pt x="0" y="1"/>
                    <a:pt x="0" y="2"/>
                  </a:cubicBezTo>
                  <a:cubicBezTo>
                    <a:pt x="0" y="2"/>
                    <a:pt x="0" y="2"/>
                    <a:pt x="0" y="2"/>
                  </a:cubicBezTo>
                  <a:cubicBezTo>
                    <a:pt x="0" y="3"/>
                    <a:pt x="0" y="3"/>
                    <a:pt x="0" y="4"/>
                  </a:cubicBezTo>
                  <a:cubicBezTo>
                    <a:pt x="0" y="4"/>
                    <a:pt x="1" y="7"/>
                    <a:pt x="2" y="7"/>
                  </a:cubicBezTo>
                  <a:cubicBezTo>
                    <a:pt x="2" y="8"/>
                    <a:pt x="3" y="8"/>
                    <a:pt x="3" y="9"/>
                  </a:cubicBezTo>
                  <a:cubicBezTo>
                    <a:pt x="3" y="9"/>
                    <a:pt x="3" y="10"/>
                    <a:pt x="3" y="10"/>
                  </a:cubicBezTo>
                  <a:cubicBezTo>
                    <a:pt x="3" y="11"/>
                    <a:pt x="3" y="13"/>
                    <a:pt x="3" y="14"/>
                  </a:cubicBezTo>
                  <a:cubicBezTo>
                    <a:pt x="2" y="15"/>
                    <a:pt x="1" y="18"/>
                    <a:pt x="1" y="19"/>
                  </a:cubicBezTo>
                </a:path>
              </a:pathLst>
            </a:custGeom>
            <a:noFill/>
            <a:ln w="15875">
              <a:solidFill>
                <a:srgbClr val="FFFFFF"/>
              </a:solidFill>
              <a:prstDash val="solid"/>
              <a:round/>
              <a:headEnd/>
              <a:tailEnd/>
            </a:ln>
          </p:spPr>
          <p:txBody>
            <a:bodyPr/>
            <a:lstStyle/>
            <a:p>
              <a:endParaRPr lang="en-GB"/>
            </a:p>
          </p:txBody>
        </p:sp>
        <p:sp>
          <p:nvSpPr>
            <p:cNvPr id="12943" name="Oval 507"/>
            <p:cNvSpPr>
              <a:spLocks noChangeArrowheads="1"/>
            </p:cNvSpPr>
            <p:nvPr/>
          </p:nvSpPr>
          <p:spPr bwMode="auto">
            <a:xfrm>
              <a:off x="3330" y="1969"/>
              <a:ext cx="15" cy="15"/>
            </a:xfrm>
            <a:prstGeom prst="ellipse">
              <a:avLst/>
            </a:prstGeom>
            <a:solidFill>
              <a:srgbClr val="FFFFFF"/>
            </a:solidFill>
            <a:ln w="15875">
              <a:solidFill>
                <a:srgbClr val="FFFFFF"/>
              </a:solidFill>
              <a:round/>
              <a:headEnd/>
              <a:tailEnd/>
            </a:ln>
          </p:spPr>
          <p:txBody>
            <a:bodyPr/>
            <a:lstStyle/>
            <a:p>
              <a:endParaRPr lang="ar-SA"/>
            </a:p>
          </p:txBody>
        </p:sp>
        <p:sp>
          <p:nvSpPr>
            <p:cNvPr id="12944" name="Freeform 508"/>
            <p:cNvSpPr>
              <a:spLocks/>
            </p:cNvSpPr>
            <p:nvPr/>
          </p:nvSpPr>
          <p:spPr bwMode="auto">
            <a:xfrm>
              <a:off x="3320" y="1861"/>
              <a:ext cx="20" cy="108"/>
            </a:xfrm>
            <a:custGeom>
              <a:avLst/>
              <a:gdLst>
                <a:gd name="T0" fmla="*/ 20 w 4"/>
                <a:gd name="T1" fmla="*/ 108 h 21"/>
                <a:gd name="T2" fmla="*/ 10 w 4"/>
                <a:gd name="T3" fmla="*/ 103 h 21"/>
                <a:gd name="T4" fmla="*/ 10 w 4"/>
                <a:gd name="T5" fmla="*/ 98 h 21"/>
                <a:gd name="T6" fmla="*/ 10 w 4"/>
                <a:gd name="T7" fmla="*/ 98 h 21"/>
                <a:gd name="T8" fmla="*/ 10 w 4"/>
                <a:gd name="T9" fmla="*/ 72 h 21"/>
                <a:gd name="T10" fmla="*/ 10 w 4"/>
                <a:gd name="T11" fmla="*/ 41 h 21"/>
                <a:gd name="T12" fmla="*/ 5 w 4"/>
                <a:gd name="T13" fmla="*/ 31 h 21"/>
                <a:gd name="T14" fmla="*/ 5 w 4"/>
                <a:gd name="T15" fmla="*/ 26 h 21"/>
                <a:gd name="T16" fmla="*/ 0 w 4"/>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21">
                  <a:moveTo>
                    <a:pt x="4" y="21"/>
                  </a:moveTo>
                  <a:cubicBezTo>
                    <a:pt x="3" y="21"/>
                    <a:pt x="3" y="20"/>
                    <a:pt x="2" y="20"/>
                  </a:cubicBezTo>
                  <a:cubicBezTo>
                    <a:pt x="2" y="19"/>
                    <a:pt x="2" y="19"/>
                    <a:pt x="2" y="19"/>
                  </a:cubicBezTo>
                  <a:cubicBezTo>
                    <a:pt x="2" y="19"/>
                    <a:pt x="2" y="19"/>
                    <a:pt x="2" y="19"/>
                  </a:cubicBezTo>
                  <a:cubicBezTo>
                    <a:pt x="2" y="17"/>
                    <a:pt x="2" y="15"/>
                    <a:pt x="2" y="14"/>
                  </a:cubicBezTo>
                  <a:cubicBezTo>
                    <a:pt x="2" y="12"/>
                    <a:pt x="2" y="10"/>
                    <a:pt x="2" y="8"/>
                  </a:cubicBezTo>
                  <a:cubicBezTo>
                    <a:pt x="2" y="7"/>
                    <a:pt x="1" y="7"/>
                    <a:pt x="1" y="6"/>
                  </a:cubicBezTo>
                  <a:cubicBezTo>
                    <a:pt x="1" y="6"/>
                    <a:pt x="1" y="5"/>
                    <a:pt x="1" y="5"/>
                  </a:cubicBezTo>
                  <a:cubicBezTo>
                    <a:pt x="0" y="3"/>
                    <a:pt x="0" y="2"/>
                    <a:pt x="0" y="0"/>
                  </a:cubicBezTo>
                </a:path>
              </a:pathLst>
            </a:custGeom>
            <a:noFill/>
            <a:ln w="15875">
              <a:solidFill>
                <a:srgbClr val="FFFFFF"/>
              </a:solidFill>
              <a:prstDash val="solid"/>
              <a:round/>
              <a:headEnd/>
              <a:tailEnd/>
            </a:ln>
          </p:spPr>
          <p:txBody>
            <a:bodyPr/>
            <a:lstStyle/>
            <a:p>
              <a:endParaRPr lang="en-GB"/>
            </a:p>
          </p:txBody>
        </p:sp>
        <p:sp>
          <p:nvSpPr>
            <p:cNvPr id="12945" name="Freeform 509"/>
            <p:cNvSpPr>
              <a:spLocks/>
            </p:cNvSpPr>
            <p:nvPr/>
          </p:nvSpPr>
          <p:spPr bwMode="auto">
            <a:xfrm>
              <a:off x="3330" y="1866"/>
              <a:ext cx="15" cy="103"/>
            </a:xfrm>
            <a:custGeom>
              <a:avLst/>
              <a:gdLst>
                <a:gd name="T0" fmla="*/ 10 w 3"/>
                <a:gd name="T1" fmla="*/ 103 h 20"/>
                <a:gd name="T2" fmla="*/ 5 w 3"/>
                <a:gd name="T3" fmla="*/ 98 h 20"/>
                <a:gd name="T4" fmla="*/ 5 w 3"/>
                <a:gd name="T5" fmla="*/ 98 h 20"/>
                <a:gd name="T6" fmla="*/ 0 w 3"/>
                <a:gd name="T7" fmla="*/ 93 h 20"/>
                <a:gd name="T8" fmla="*/ 0 w 3"/>
                <a:gd name="T9" fmla="*/ 88 h 20"/>
                <a:gd name="T10" fmla="*/ 0 w 3"/>
                <a:gd name="T11" fmla="*/ 82 h 20"/>
                <a:gd name="T12" fmla="*/ 10 w 3"/>
                <a:gd name="T13" fmla="*/ 62 h 20"/>
                <a:gd name="T14" fmla="*/ 15 w 3"/>
                <a:gd name="T15" fmla="*/ 57 h 20"/>
                <a:gd name="T16" fmla="*/ 15 w 3"/>
                <a:gd name="T17" fmla="*/ 52 h 20"/>
                <a:gd name="T18" fmla="*/ 15 w 3"/>
                <a:gd name="T19" fmla="*/ 31 h 20"/>
                <a:gd name="T20" fmla="*/ 5 w 3"/>
                <a:gd name="T21" fmla="*/ 0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 h="20">
                  <a:moveTo>
                    <a:pt x="2" y="20"/>
                  </a:moveTo>
                  <a:cubicBezTo>
                    <a:pt x="1" y="19"/>
                    <a:pt x="2" y="20"/>
                    <a:pt x="1" y="19"/>
                  </a:cubicBezTo>
                  <a:cubicBezTo>
                    <a:pt x="1" y="19"/>
                    <a:pt x="1" y="19"/>
                    <a:pt x="1" y="19"/>
                  </a:cubicBezTo>
                  <a:cubicBezTo>
                    <a:pt x="0" y="19"/>
                    <a:pt x="0" y="18"/>
                    <a:pt x="0" y="18"/>
                  </a:cubicBezTo>
                  <a:cubicBezTo>
                    <a:pt x="0" y="18"/>
                    <a:pt x="0" y="17"/>
                    <a:pt x="0" y="17"/>
                  </a:cubicBezTo>
                  <a:cubicBezTo>
                    <a:pt x="0" y="17"/>
                    <a:pt x="0" y="16"/>
                    <a:pt x="0" y="16"/>
                  </a:cubicBezTo>
                  <a:cubicBezTo>
                    <a:pt x="0" y="15"/>
                    <a:pt x="1" y="13"/>
                    <a:pt x="2" y="12"/>
                  </a:cubicBezTo>
                  <a:cubicBezTo>
                    <a:pt x="2" y="12"/>
                    <a:pt x="3" y="11"/>
                    <a:pt x="3" y="11"/>
                  </a:cubicBezTo>
                  <a:cubicBezTo>
                    <a:pt x="3" y="10"/>
                    <a:pt x="3" y="10"/>
                    <a:pt x="3" y="10"/>
                  </a:cubicBezTo>
                  <a:cubicBezTo>
                    <a:pt x="3" y="8"/>
                    <a:pt x="3" y="7"/>
                    <a:pt x="3" y="6"/>
                  </a:cubicBezTo>
                  <a:cubicBezTo>
                    <a:pt x="2" y="4"/>
                    <a:pt x="1" y="2"/>
                    <a:pt x="1" y="0"/>
                  </a:cubicBezTo>
                </a:path>
              </a:pathLst>
            </a:custGeom>
            <a:noFill/>
            <a:ln w="15875">
              <a:solidFill>
                <a:srgbClr val="FFFFFF"/>
              </a:solidFill>
              <a:prstDash val="solid"/>
              <a:round/>
              <a:headEnd/>
              <a:tailEnd/>
            </a:ln>
          </p:spPr>
          <p:txBody>
            <a:bodyPr/>
            <a:lstStyle/>
            <a:p>
              <a:endParaRPr lang="en-GB"/>
            </a:p>
          </p:txBody>
        </p:sp>
        <p:sp>
          <p:nvSpPr>
            <p:cNvPr id="12946" name="Freeform 510"/>
            <p:cNvSpPr>
              <a:spLocks/>
            </p:cNvSpPr>
            <p:nvPr/>
          </p:nvSpPr>
          <p:spPr bwMode="auto">
            <a:xfrm>
              <a:off x="3447" y="1744"/>
              <a:ext cx="21" cy="107"/>
            </a:xfrm>
            <a:custGeom>
              <a:avLst/>
              <a:gdLst>
                <a:gd name="T0" fmla="*/ 21 w 4"/>
                <a:gd name="T1" fmla="*/ 0 h 21"/>
                <a:gd name="T2" fmla="*/ 16 w 4"/>
                <a:gd name="T3" fmla="*/ 5 h 21"/>
                <a:gd name="T4" fmla="*/ 11 w 4"/>
                <a:gd name="T5" fmla="*/ 5 h 21"/>
                <a:gd name="T6" fmla="*/ 11 w 4"/>
                <a:gd name="T7" fmla="*/ 10 h 21"/>
                <a:gd name="T8" fmla="*/ 16 w 4"/>
                <a:gd name="T9" fmla="*/ 36 h 21"/>
                <a:gd name="T10" fmla="*/ 11 w 4"/>
                <a:gd name="T11" fmla="*/ 61 h 21"/>
                <a:gd name="T12" fmla="*/ 5 w 4"/>
                <a:gd name="T13" fmla="*/ 71 h 21"/>
                <a:gd name="T14" fmla="*/ 5 w 4"/>
                <a:gd name="T15" fmla="*/ 76 h 21"/>
                <a:gd name="T16" fmla="*/ 0 w 4"/>
                <a:gd name="T17" fmla="*/ 107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21">
                  <a:moveTo>
                    <a:pt x="4" y="0"/>
                  </a:moveTo>
                  <a:cubicBezTo>
                    <a:pt x="3" y="0"/>
                    <a:pt x="3" y="0"/>
                    <a:pt x="3" y="1"/>
                  </a:cubicBezTo>
                  <a:cubicBezTo>
                    <a:pt x="2" y="1"/>
                    <a:pt x="2" y="1"/>
                    <a:pt x="2" y="1"/>
                  </a:cubicBezTo>
                  <a:cubicBezTo>
                    <a:pt x="2" y="2"/>
                    <a:pt x="2" y="2"/>
                    <a:pt x="2" y="2"/>
                  </a:cubicBezTo>
                  <a:cubicBezTo>
                    <a:pt x="2" y="4"/>
                    <a:pt x="2" y="5"/>
                    <a:pt x="3" y="7"/>
                  </a:cubicBezTo>
                  <a:cubicBezTo>
                    <a:pt x="3" y="9"/>
                    <a:pt x="3" y="11"/>
                    <a:pt x="2" y="12"/>
                  </a:cubicBezTo>
                  <a:cubicBezTo>
                    <a:pt x="2" y="13"/>
                    <a:pt x="2" y="14"/>
                    <a:pt x="1" y="14"/>
                  </a:cubicBezTo>
                  <a:cubicBezTo>
                    <a:pt x="1" y="15"/>
                    <a:pt x="1" y="15"/>
                    <a:pt x="1" y="15"/>
                  </a:cubicBezTo>
                  <a:cubicBezTo>
                    <a:pt x="1" y="17"/>
                    <a:pt x="0" y="19"/>
                    <a:pt x="0" y="21"/>
                  </a:cubicBezTo>
                </a:path>
              </a:pathLst>
            </a:custGeom>
            <a:noFill/>
            <a:ln w="15875">
              <a:solidFill>
                <a:srgbClr val="FFFFFF"/>
              </a:solidFill>
              <a:prstDash val="solid"/>
              <a:round/>
              <a:headEnd/>
              <a:tailEnd/>
            </a:ln>
          </p:spPr>
          <p:txBody>
            <a:bodyPr/>
            <a:lstStyle/>
            <a:p>
              <a:endParaRPr lang="en-GB"/>
            </a:p>
          </p:txBody>
        </p:sp>
        <p:sp>
          <p:nvSpPr>
            <p:cNvPr id="12947" name="Freeform 511"/>
            <p:cNvSpPr>
              <a:spLocks/>
            </p:cNvSpPr>
            <p:nvPr/>
          </p:nvSpPr>
          <p:spPr bwMode="auto">
            <a:xfrm>
              <a:off x="3458" y="1744"/>
              <a:ext cx="15" cy="97"/>
            </a:xfrm>
            <a:custGeom>
              <a:avLst/>
              <a:gdLst>
                <a:gd name="T0" fmla="*/ 10 w 3"/>
                <a:gd name="T1" fmla="*/ 0 h 19"/>
                <a:gd name="T2" fmla="*/ 5 w 3"/>
                <a:gd name="T3" fmla="*/ 0 h 19"/>
                <a:gd name="T4" fmla="*/ 5 w 3"/>
                <a:gd name="T5" fmla="*/ 0 h 19"/>
                <a:gd name="T6" fmla="*/ 0 w 3"/>
                <a:gd name="T7" fmla="*/ 10 h 19"/>
                <a:gd name="T8" fmla="*/ 0 w 3"/>
                <a:gd name="T9" fmla="*/ 10 h 19"/>
                <a:gd name="T10" fmla="*/ 0 w 3"/>
                <a:gd name="T11" fmla="*/ 20 h 19"/>
                <a:gd name="T12" fmla="*/ 10 w 3"/>
                <a:gd name="T13" fmla="*/ 36 h 19"/>
                <a:gd name="T14" fmla="*/ 15 w 3"/>
                <a:gd name="T15" fmla="*/ 46 h 19"/>
                <a:gd name="T16" fmla="*/ 15 w 3"/>
                <a:gd name="T17" fmla="*/ 51 h 19"/>
                <a:gd name="T18" fmla="*/ 15 w 3"/>
                <a:gd name="T19" fmla="*/ 71 h 19"/>
                <a:gd name="T20" fmla="*/ 5 w 3"/>
                <a:gd name="T21" fmla="*/ 97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 h="19">
                  <a:moveTo>
                    <a:pt x="2" y="0"/>
                  </a:moveTo>
                  <a:cubicBezTo>
                    <a:pt x="2" y="0"/>
                    <a:pt x="2" y="0"/>
                    <a:pt x="1" y="0"/>
                  </a:cubicBezTo>
                  <a:cubicBezTo>
                    <a:pt x="1" y="0"/>
                    <a:pt x="1" y="0"/>
                    <a:pt x="1" y="0"/>
                  </a:cubicBezTo>
                  <a:cubicBezTo>
                    <a:pt x="1" y="1"/>
                    <a:pt x="0" y="1"/>
                    <a:pt x="0" y="2"/>
                  </a:cubicBezTo>
                  <a:cubicBezTo>
                    <a:pt x="0" y="2"/>
                    <a:pt x="0" y="2"/>
                    <a:pt x="0" y="2"/>
                  </a:cubicBezTo>
                  <a:cubicBezTo>
                    <a:pt x="0" y="3"/>
                    <a:pt x="0" y="3"/>
                    <a:pt x="0" y="4"/>
                  </a:cubicBezTo>
                  <a:cubicBezTo>
                    <a:pt x="0" y="4"/>
                    <a:pt x="2" y="7"/>
                    <a:pt x="2" y="7"/>
                  </a:cubicBezTo>
                  <a:cubicBezTo>
                    <a:pt x="2" y="8"/>
                    <a:pt x="3" y="8"/>
                    <a:pt x="3" y="9"/>
                  </a:cubicBezTo>
                  <a:cubicBezTo>
                    <a:pt x="3" y="9"/>
                    <a:pt x="3" y="10"/>
                    <a:pt x="3" y="10"/>
                  </a:cubicBezTo>
                  <a:cubicBezTo>
                    <a:pt x="3" y="11"/>
                    <a:pt x="3" y="13"/>
                    <a:pt x="3" y="14"/>
                  </a:cubicBezTo>
                  <a:cubicBezTo>
                    <a:pt x="2" y="15"/>
                    <a:pt x="1" y="18"/>
                    <a:pt x="1" y="19"/>
                  </a:cubicBezTo>
                </a:path>
              </a:pathLst>
            </a:custGeom>
            <a:noFill/>
            <a:ln w="15875">
              <a:solidFill>
                <a:srgbClr val="FFFFFF"/>
              </a:solidFill>
              <a:prstDash val="solid"/>
              <a:round/>
              <a:headEnd/>
              <a:tailEnd/>
            </a:ln>
          </p:spPr>
          <p:txBody>
            <a:bodyPr/>
            <a:lstStyle/>
            <a:p>
              <a:endParaRPr lang="en-GB"/>
            </a:p>
          </p:txBody>
        </p:sp>
        <p:sp>
          <p:nvSpPr>
            <p:cNvPr id="12948" name="Oval 512"/>
            <p:cNvSpPr>
              <a:spLocks noChangeArrowheads="1"/>
            </p:cNvSpPr>
            <p:nvPr/>
          </p:nvSpPr>
          <p:spPr bwMode="auto">
            <a:xfrm>
              <a:off x="3458" y="1969"/>
              <a:ext cx="15" cy="15"/>
            </a:xfrm>
            <a:prstGeom prst="ellipse">
              <a:avLst/>
            </a:prstGeom>
            <a:solidFill>
              <a:srgbClr val="FFFFFF"/>
            </a:solidFill>
            <a:ln w="15875">
              <a:solidFill>
                <a:srgbClr val="FFFFFF"/>
              </a:solidFill>
              <a:round/>
              <a:headEnd/>
              <a:tailEnd/>
            </a:ln>
          </p:spPr>
          <p:txBody>
            <a:bodyPr/>
            <a:lstStyle/>
            <a:p>
              <a:endParaRPr lang="ar-SA"/>
            </a:p>
          </p:txBody>
        </p:sp>
        <p:sp>
          <p:nvSpPr>
            <p:cNvPr id="12949" name="Freeform 513"/>
            <p:cNvSpPr>
              <a:spLocks/>
            </p:cNvSpPr>
            <p:nvPr/>
          </p:nvSpPr>
          <p:spPr bwMode="auto">
            <a:xfrm>
              <a:off x="3447" y="1861"/>
              <a:ext cx="21" cy="108"/>
            </a:xfrm>
            <a:custGeom>
              <a:avLst/>
              <a:gdLst>
                <a:gd name="T0" fmla="*/ 21 w 4"/>
                <a:gd name="T1" fmla="*/ 108 h 21"/>
                <a:gd name="T2" fmla="*/ 11 w 4"/>
                <a:gd name="T3" fmla="*/ 103 h 21"/>
                <a:gd name="T4" fmla="*/ 11 w 4"/>
                <a:gd name="T5" fmla="*/ 98 h 21"/>
                <a:gd name="T6" fmla="*/ 11 w 4"/>
                <a:gd name="T7" fmla="*/ 98 h 21"/>
                <a:gd name="T8" fmla="*/ 11 w 4"/>
                <a:gd name="T9" fmla="*/ 72 h 21"/>
                <a:gd name="T10" fmla="*/ 11 w 4"/>
                <a:gd name="T11" fmla="*/ 41 h 21"/>
                <a:gd name="T12" fmla="*/ 5 w 4"/>
                <a:gd name="T13" fmla="*/ 31 h 21"/>
                <a:gd name="T14" fmla="*/ 5 w 4"/>
                <a:gd name="T15" fmla="*/ 26 h 21"/>
                <a:gd name="T16" fmla="*/ 0 w 4"/>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21">
                  <a:moveTo>
                    <a:pt x="4" y="21"/>
                  </a:moveTo>
                  <a:cubicBezTo>
                    <a:pt x="3" y="21"/>
                    <a:pt x="3" y="20"/>
                    <a:pt x="2" y="20"/>
                  </a:cubicBezTo>
                  <a:cubicBezTo>
                    <a:pt x="2" y="19"/>
                    <a:pt x="2" y="19"/>
                    <a:pt x="2" y="19"/>
                  </a:cubicBezTo>
                  <a:cubicBezTo>
                    <a:pt x="2" y="19"/>
                    <a:pt x="2" y="19"/>
                    <a:pt x="2" y="19"/>
                  </a:cubicBezTo>
                  <a:cubicBezTo>
                    <a:pt x="2" y="17"/>
                    <a:pt x="2" y="15"/>
                    <a:pt x="2" y="14"/>
                  </a:cubicBezTo>
                  <a:cubicBezTo>
                    <a:pt x="2" y="12"/>
                    <a:pt x="3" y="10"/>
                    <a:pt x="2" y="8"/>
                  </a:cubicBezTo>
                  <a:cubicBezTo>
                    <a:pt x="2" y="7"/>
                    <a:pt x="1" y="7"/>
                    <a:pt x="1" y="6"/>
                  </a:cubicBezTo>
                  <a:cubicBezTo>
                    <a:pt x="1" y="6"/>
                    <a:pt x="1" y="5"/>
                    <a:pt x="1" y="5"/>
                  </a:cubicBezTo>
                  <a:cubicBezTo>
                    <a:pt x="0" y="3"/>
                    <a:pt x="0" y="2"/>
                    <a:pt x="0" y="0"/>
                  </a:cubicBezTo>
                </a:path>
              </a:pathLst>
            </a:custGeom>
            <a:noFill/>
            <a:ln w="15875">
              <a:solidFill>
                <a:srgbClr val="FFFFFF"/>
              </a:solidFill>
              <a:prstDash val="solid"/>
              <a:round/>
              <a:headEnd/>
              <a:tailEnd/>
            </a:ln>
          </p:spPr>
          <p:txBody>
            <a:bodyPr/>
            <a:lstStyle/>
            <a:p>
              <a:endParaRPr lang="en-GB"/>
            </a:p>
          </p:txBody>
        </p:sp>
        <p:sp>
          <p:nvSpPr>
            <p:cNvPr id="12950" name="Freeform 514"/>
            <p:cNvSpPr>
              <a:spLocks/>
            </p:cNvSpPr>
            <p:nvPr/>
          </p:nvSpPr>
          <p:spPr bwMode="auto">
            <a:xfrm>
              <a:off x="3458" y="1866"/>
              <a:ext cx="15" cy="103"/>
            </a:xfrm>
            <a:custGeom>
              <a:avLst/>
              <a:gdLst>
                <a:gd name="T0" fmla="*/ 10 w 3"/>
                <a:gd name="T1" fmla="*/ 103 h 20"/>
                <a:gd name="T2" fmla="*/ 5 w 3"/>
                <a:gd name="T3" fmla="*/ 98 h 20"/>
                <a:gd name="T4" fmla="*/ 5 w 3"/>
                <a:gd name="T5" fmla="*/ 98 h 20"/>
                <a:gd name="T6" fmla="*/ 0 w 3"/>
                <a:gd name="T7" fmla="*/ 93 h 20"/>
                <a:gd name="T8" fmla="*/ 0 w 3"/>
                <a:gd name="T9" fmla="*/ 88 h 20"/>
                <a:gd name="T10" fmla="*/ 0 w 3"/>
                <a:gd name="T11" fmla="*/ 82 h 20"/>
                <a:gd name="T12" fmla="*/ 10 w 3"/>
                <a:gd name="T13" fmla="*/ 62 h 20"/>
                <a:gd name="T14" fmla="*/ 15 w 3"/>
                <a:gd name="T15" fmla="*/ 57 h 20"/>
                <a:gd name="T16" fmla="*/ 15 w 3"/>
                <a:gd name="T17" fmla="*/ 52 h 20"/>
                <a:gd name="T18" fmla="*/ 15 w 3"/>
                <a:gd name="T19" fmla="*/ 31 h 20"/>
                <a:gd name="T20" fmla="*/ 5 w 3"/>
                <a:gd name="T21" fmla="*/ 0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 h="20">
                  <a:moveTo>
                    <a:pt x="2" y="20"/>
                  </a:moveTo>
                  <a:cubicBezTo>
                    <a:pt x="2" y="19"/>
                    <a:pt x="2" y="20"/>
                    <a:pt x="1" y="19"/>
                  </a:cubicBezTo>
                  <a:cubicBezTo>
                    <a:pt x="1" y="19"/>
                    <a:pt x="1" y="19"/>
                    <a:pt x="1" y="19"/>
                  </a:cubicBezTo>
                  <a:cubicBezTo>
                    <a:pt x="1" y="19"/>
                    <a:pt x="0" y="18"/>
                    <a:pt x="0" y="18"/>
                  </a:cubicBezTo>
                  <a:cubicBezTo>
                    <a:pt x="0" y="18"/>
                    <a:pt x="0" y="17"/>
                    <a:pt x="0" y="17"/>
                  </a:cubicBezTo>
                  <a:cubicBezTo>
                    <a:pt x="0" y="17"/>
                    <a:pt x="0" y="16"/>
                    <a:pt x="0" y="16"/>
                  </a:cubicBezTo>
                  <a:cubicBezTo>
                    <a:pt x="0" y="15"/>
                    <a:pt x="1" y="13"/>
                    <a:pt x="2" y="12"/>
                  </a:cubicBezTo>
                  <a:cubicBezTo>
                    <a:pt x="2" y="12"/>
                    <a:pt x="3" y="11"/>
                    <a:pt x="3" y="11"/>
                  </a:cubicBezTo>
                  <a:cubicBezTo>
                    <a:pt x="3" y="10"/>
                    <a:pt x="3" y="10"/>
                    <a:pt x="3" y="10"/>
                  </a:cubicBezTo>
                  <a:cubicBezTo>
                    <a:pt x="3" y="8"/>
                    <a:pt x="3" y="7"/>
                    <a:pt x="3" y="6"/>
                  </a:cubicBezTo>
                  <a:cubicBezTo>
                    <a:pt x="2" y="4"/>
                    <a:pt x="1" y="2"/>
                    <a:pt x="1" y="0"/>
                  </a:cubicBezTo>
                </a:path>
              </a:pathLst>
            </a:custGeom>
            <a:noFill/>
            <a:ln w="15875">
              <a:solidFill>
                <a:srgbClr val="FFFFFF"/>
              </a:solidFill>
              <a:prstDash val="solid"/>
              <a:round/>
              <a:headEnd/>
              <a:tailEnd/>
            </a:ln>
          </p:spPr>
          <p:txBody>
            <a:bodyPr/>
            <a:lstStyle/>
            <a:p>
              <a:endParaRPr lang="en-GB"/>
            </a:p>
          </p:txBody>
        </p:sp>
        <p:sp>
          <p:nvSpPr>
            <p:cNvPr id="12951" name="Freeform 515"/>
            <p:cNvSpPr>
              <a:spLocks/>
            </p:cNvSpPr>
            <p:nvPr/>
          </p:nvSpPr>
          <p:spPr bwMode="auto">
            <a:xfrm>
              <a:off x="3386" y="1744"/>
              <a:ext cx="15" cy="107"/>
            </a:xfrm>
            <a:custGeom>
              <a:avLst/>
              <a:gdLst>
                <a:gd name="T0" fmla="*/ 15 w 3"/>
                <a:gd name="T1" fmla="*/ 0 h 21"/>
                <a:gd name="T2" fmla="*/ 10 w 3"/>
                <a:gd name="T3" fmla="*/ 5 h 21"/>
                <a:gd name="T4" fmla="*/ 10 w 3"/>
                <a:gd name="T5" fmla="*/ 5 h 21"/>
                <a:gd name="T6" fmla="*/ 10 w 3"/>
                <a:gd name="T7" fmla="*/ 10 h 21"/>
                <a:gd name="T8" fmla="*/ 10 w 3"/>
                <a:gd name="T9" fmla="*/ 36 h 21"/>
                <a:gd name="T10" fmla="*/ 10 w 3"/>
                <a:gd name="T11" fmla="*/ 61 h 21"/>
                <a:gd name="T12" fmla="*/ 5 w 3"/>
                <a:gd name="T13" fmla="*/ 71 h 21"/>
                <a:gd name="T14" fmla="*/ 0 w 3"/>
                <a:gd name="T15" fmla="*/ 76 h 21"/>
                <a:gd name="T16" fmla="*/ 0 w 3"/>
                <a:gd name="T17" fmla="*/ 107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 h="21">
                  <a:moveTo>
                    <a:pt x="3" y="0"/>
                  </a:moveTo>
                  <a:cubicBezTo>
                    <a:pt x="3" y="0"/>
                    <a:pt x="2" y="0"/>
                    <a:pt x="2" y="1"/>
                  </a:cubicBezTo>
                  <a:cubicBezTo>
                    <a:pt x="2" y="1"/>
                    <a:pt x="2" y="1"/>
                    <a:pt x="2" y="1"/>
                  </a:cubicBezTo>
                  <a:cubicBezTo>
                    <a:pt x="2" y="2"/>
                    <a:pt x="2" y="2"/>
                    <a:pt x="2" y="2"/>
                  </a:cubicBezTo>
                  <a:cubicBezTo>
                    <a:pt x="1" y="4"/>
                    <a:pt x="2" y="5"/>
                    <a:pt x="2" y="7"/>
                  </a:cubicBezTo>
                  <a:cubicBezTo>
                    <a:pt x="2" y="9"/>
                    <a:pt x="2" y="11"/>
                    <a:pt x="2" y="12"/>
                  </a:cubicBezTo>
                  <a:cubicBezTo>
                    <a:pt x="2" y="13"/>
                    <a:pt x="1" y="14"/>
                    <a:pt x="1" y="14"/>
                  </a:cubicBezTo>
                  <a:cubicBezTo>
                    <a:pt x="1" y="15"/>
                    <a:pt x="0" y="15"/>
                    <a:pt x="0" y="15"/>
                  </a:cubicBezTo>
                  <a:cubicBezTo>
                    <a:pt x="0" y="17"/>
                    <a:pt x="0" y="19"/>
                    <a:pt x="0" y="21"/>
                  </a:cubicBezTo>
                </a:path>
              </a:pathLst>
            </a:custGeom>
            <a:noFill/>
            <a:ln w="15875">
              <a:solidFill>
                <a:srgbClr val="FFFFFF"/>
              </a:solidFill>
              <a:prstDash val="solid"/>
              <a:round/>
              <a:headEnd/>
              <a:tailEnd/>
            </a:ln>
          </p:spPr>
          <p:txBody>
            <a:bodyPr/>
            <a:lstStyle/>
            <a:p>
              <a:endParaRPr lang="en-GB"/>
            </a:p>
          </p:txBody>
        </p:sp>
        <p:sp>
          <p:nvSpPr>
            <p:cNvPr id="12952" name="Freeform 516"/>
            <p:cNvSpPr>
              <a:spLocks/>
            </p:cNvSpPr>
            <p:nvPr/>
          </p:nvSpPr>
          <p:spPr bwMode="auto">
            <a:xfrm>
              <a:off x="3391" y="1744"/>
              <a:ext cx="21" cy="97"/>
            </a:xfrm>
            <a:custGeom>
              <a:avLst/>
              <a:gdLst>
                <a:gd name="T0" fmla="*/ 11 w 4"/>
                <a:gd name="T1" fmla="*/ 0 h 19"/>
                <a:gd name="T2" fmla="*/ 11 w 4"/>
                <a:gd name="T3" fmla="*/ 0 h 19"/>
                <a:gd name="T4" fmla="*/ 5 w 4"/>
                <a:gd name="T5" fmla="*/ 0 h 19"/>
                <a:gd name="T6" fmla="*/ 5 w 4"/>
                <a:gd name="T7" fmla="*/ 10 h 19"/>
                <a:gd name="T8" fmla="*/ 0 w 4"/>
                <a:gd name="T9" fmla="*/ 10 h 19"/>
                <a:gd name="T10" fmla="*/ 5 w 4"/>
                <a:gd name="T11" fmla="*/ 20 h 19"/>
                <a:gd name="T12" fmla="*/ 16 w 4"/>
                <a:gd name="T13" fmla="*/ 36 h 19"/>
                <a:gd name="T14" fmla="*/ 16 w 4"/>
                <a:gd name="T15" fmla="*/ 46 h 19"/>
                <a:gd name="T16" fmla="*/ 21 w 4"/>
                <a:gd name="T17" fmla="*/ 51 h 19"/>
                <a:gd name="T18" fmla="*/ 21 w 4"/>
                <a:gd name="T19" fmla="*/ 71 h 19"/>
                <a:gd name="T20" fmla="*/ 11 w 4"/>
                <a:gd name="T21" fmla="*/ 97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 h="19">
                  <a:moveTo>
                    <a:pt x="2" y="0"/>
                  </a:moveTo>
                  <a:cubicBezTo>
                    <a:pt x="2" y="0"/>
                    <a:pt x="2" y="0"/>
                    <a:pt x="2" y="0"/>
                  </a:cubicBezTo>
                  <a:cubicBezTo>
                    <a:pt x="2" y="0"/>
                    <a:pt x="1" y="0"/>
                    <a:pt x="1" y="0"/>
                  </a:cubicBezTo>
                  <a:cubicBezTo>
                    <a:pt x="1" y="1"/>
                    <a:pt x="1" y="1"/>
                    <a:pt x="1" y="2"/>
                  </a:cubicBezTo>
                  <a:cubicBezTo>
                    <a:pt x="1" y="2"/>
                    <a:pt x="0" y="2"/>
                    <a:pt x="0" y="2"/>
                  </a:cubicBezTo>
                  <a:cubicBezTo>
                    <a:pt x="1" y="3"/>
                    <a:pt x="1" y="3"/>
                    <a:pt x="1" y="4"/>
                  </a:cubicBezTo>
                  <a:cubicBezTo>
                    <a:pt x="1" y="4"/>
                    <a:pt x="2" y="7"/>
                    <a:pt x="3" y="7"/>
                  </a:cubicBezTo>
                  <a:cubicBezTo>
                    <a:pt x="3" y="8"/>
                    <a:pt x="3" y="8"/>
                    <a:pt x="3" y="9"/>
                  </a:cubicBezTo>
                  <a:cubicBezTo>
                    <a:pt x="3" y="9"/>
                    <a:pt x="4" y="10"/>
                    <a:pt x="4" y="10"/>
                  </a:cubicBezTo>
                  <a:cubicBezTo>
                    <a:pt x="4" y="11"/>
                    <a:pt x="4" y="13"/>
                    <a:pt x="4" y="14"/>
                  </a:cubicBezTo>
                  <a:cubicBezTo>
                    <a:pt x="3" y="15"/>
                    <a:pt x="2" y="18"/>
                    <a:pt x="2" y="19"/>
                  </a:cubicBezTo>
                </a:path>
              </a:pathLst>
            </a:custGeom>
            <a:noFill/>
            <a:ln w="15875">
              <a:solidFill>
                <a:srgbClr val="FFFFFF"/>
              </a:solidFill>
              <a:prstDash val="solid"/>
              <a:round/>
              <a:headEnd/>
              <a:tailEnd/>
            </a:ln>
          </p:spPr>
          <p:txBody>
            <a:bodyPr/>
            <a:lstStyle/>
            <a:p>
              <a:endParaRPr lang="en-GB"/>
            </a:p>
          </p:txBody>
        </p:sp>
        <p:sp>
          <p:nvSpPr>
            <p:cNvPr id="12953" name="Oval 517"/>
            <p:cNvSpPr>
              <a:spLocks noChangeArrowheads="1"/>
            </p:cNvSpPr>
            <p:nvPr/>
          </p:nvSpPr>
          <p:spPr bwMode="auto">
            <a:xfrm>
              <a:off x="3396" y="1969"/>
              <a:ext cx="16" cy="15"/>
            </a:xfrm>
            <a:prstGeom prst="ellipse">
              <a:avLst/>
            </a:prstGeom>
            <a:solidFill>
              <a:srgbClr val="FFFFFF"/>
            </a:solidFill>
            <a:ln w="15875">
              <a:solidFill>
                <a:srgbClr val="FFFFFF"/>
              </a:solidFill>
              <a:round/>
              <a:headEnd/>
              <a:tailEnd/>
            </a:ln>
          </p:spPr>
          <p:txBody>
            <a:bodyPr/>
            <a:lstStyle/>
            <a:p>
              <a:endParaRPr lang="ar-SA"/>
            </a:p>
          </p:txBody>
        </p:sp>
        <p:sp>
          <p:nvSpPr>
            <p:cNvPr id="12954" name="Freeform 518"/>
            <p:cNvSpPr>
              <a:spLocks/>
            </p:cNvSpPr>
            <p:nvPr/>
          </p:nvSpPr>
          <p:spPr bwMode="auto">
            <a:xfrm>
              <a:off x="3381" y="1861"/>
              <a:ext cx="20" cy="108"/>
            </a:xfrm>
            <a:custGeom>
              <a:avLst/>
              <a:gdLst>
                <a:gd name="T0" fmla="*/ 20 w 4"/>
                <a:gd name="T1" fmla="*/ 108 h 21"/>
                <a:gd name="T2" fmla="*/ 15 w 4"/>
                <a:gd name="T3" fmla="*/ 103 h 21"/>
                <a:gd name="T4" fmla="*/ 15 w 4"/>
                <a:gd name="T5" fmla="*/ 98 h 21"/>
                <a:gd name="T6" fmla="*/ 10 w 4"/>
                <a:gd name="T7" fmla="*/ 98 h 21"/>
                <a:gd name="T8" fmla="*/ 15 w 4"/>
                <a:gd name="T9" fmla="*/ 72 h 21"/>
                <a:gd name="T10" fmla="*/ 15 w 4"/>
                <a:gd name="T11" fmla="*/ 41 h 21"/>
                <a:gd name="T12" fmla="*/ 10 w 4"/>
                <a:gd name="T13" fmla="*/ 31 h 21"/>
                <a:gd name="T14" fmla="*/ 5 w 4"/>
                <a:gd name="T15" fmla="*/ 26 h 21"/>
                <a:gd name="T16" fmla="*/ 0 w 4"/>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21">
                  <a:moveTo>
                    <a:pt x="4" y="21"/>
                  </a:moveTo>
                  <a:cubicBezTo>
                    <a:pt x="4" y="21"/>
                    <a:pt x="3" y="20"/>
                    <a:pt x="3" y="20"/>
                  </a:cubicBezTo>
                  <a:cubicBezTo>
                    <a:pt x="3" y="19"/>
                    <a:pt x="3" y="19"/>
                    <a:pt x="3" y="19"/>
                  </a:cubicBezTo>
                  <a:cubicBezTo>
                    <a:pt x="2" y="19"/>
                    <a:pt x="2" y="19"/>
                    <a:pt x="2" y="19"/>
                  </a:cubicBezTo>
                  <a:cubicBezTo>
                    <a:pt x="2" y="17"/>
                    <a:pt x="2" y="15"/>
                    <a:pt x="3" y="14"/>
                  </a:cubicBezTo>
                  <a:cubicBezTo>
                    <a:pt x="3" y="12"/>
                    <a:pt x="3" y="10"/>
                    <a:pt x="3" y="8"/>
                  </a:cubicBezTo>
                  <a:cubicBezTo>
                    <a:pt x="2" y="7"/>
                    <a:pt x="2" y="7"/>
                    <a:pt x="2" y="6"/>
                  </a:cubicBezTo>
                  <a:cubicBezTo>
                    <a:pt x="1" y="6"/>
                    <a:pt x="1" y="5"/>
                    <a:pt x="1" y="5"/>
                  </a:cubicBezTo>
                  <a:cubicBezTo>
                    <a:pt x="1" y="3"/>
                    <a:pt x="0" y="2"/>
                    <a:pt x="0" y="0"/>
                  </a:cubicBezTo>
                </a:path>
              </a:pathLst>
            </a:custGeom>
            <a:noFill/>
            <a:ln w="15875">
              <a:solidFill>
                <a:srgbClr val="FFFFFF"/>
              </a:solidFill>
              <a:prstDash val="solid"/>
              <a:round/>
              <a:headEnd/>
              <a:tailEnd/>
            </a:ln>
          </p:spPr>
          <p:txBody>
            <a:bodyPr/>
            <a:lstStyle/>
            <a:p>
              <a:endParaRPr lang="en-GB"/>
            </a:p>
          </p:txBody>
        </p:sp>
        <p:sp>
          <p:nvSpPr>
            <p:cNvPr id="12955" name="Freeform 519"/>
            <p:cNvSpPr>
              <a:spLocks/>
            </p:cNvSpPr>
            <p:nvPr/>
          </p:nvSpPr>
          <p:spPr bwMode="auto">
            <a:xfrm>
              <a:off x="3391" y="1866"/>
              <a:ext cx="21" cy="103"/>
            </a:xfrm>
            <a:custGeom>
              <a:avLst/>
              <a:gdLst>
                <a:gd name="T0" fmla="*/ 11 w 4"/>
                <a:gd name="T1" fmla="*/ 103 h 20"/>
                <a:gd name="T2" fmla="*/ 11 w 4"/>
                <a:gd name="T3" fmla="*/ 98 h 20"/>
                <a:gd name="T4" fmla="*/ 5 w 4"/>
                <a:gd name="T5" fmla="*/ 98 h 20"/>
                <a:gd name="T6" fmla="*/ 5 w 4"/>
                <a:gd name="T7" fmla="*/ 93 h 20"/>
                <a:gd name="T8" fmla="*/ 0 w 4"/>
                <a:gd name="T9" fmla="*/ 88 h 20"/>
                <a:gd name="T10" fmla="*/ 0 w 4"/>
                <a:gd name="T11" fmla="*/ 82 h 20"/>
                <a:gd name="T12" fmla="*/ 11 w 4"/>
                <a:gd name="T13" fmla="*/ 62 h 20"/>
                <a:gd name="T14" fmla="*/ 16 w 4"/>
                <a:gd name="T15" fmla="*/ 57 h 20"/>
                <a:gd name="T16" fmla="*/ 16 w 4"/>
                <a:gd name="T17" fmla="*/ 52 h 20"/>
                <a:gd name="T18" fmla="*/ 16 w 4"/>
                <a:gd name="T19" fmla="*/ 31 h 20"/>
                <a:gd name="T20" fmla="*/ 11 w 4"/>
                <a:gd name="T21" fmla="*/ 0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 h="20">
                  <a:moveTo>
                    <a:pt x="2" y="20"/>
                  </a:moveTo>
                  <a:cubicBezTo>
                    <a:pt x="2" y="19"/>
                    <a:pt x="2" y="20"/>
                    <a:pt x="2" y="19"/>
                  </a:cubicBezTo>
                  <a:cubicBezTo>
                    <a:pt x="2" y="19"/>
                    <a:pt x="1" y="19"/>
                    <a:pt x="1" y="19"/>
                  </a:cubicBezTo>
                  <a:cubicBezTo>
                    <a:pt x="1" y="19"/>
                    <a:pt x="1" y="18"/>
                    <a:pt x="1" y="18"/>
                  </a:cubicBezTo>
                  <a:cubicBezTo>
                    <a:pt x="0" y="18"/>
                    <a:pt x="0" y="17"/>
                    <a:pt x="0" y="17"/>
                  </a:cubicBezTo>
                  <a:cubicBezTo>
                    <a:pt x="0" y="17"/>
                    <a:pt x="0" y="16"/>
                    <a:pt x="0" y="16"/>
                  </a:cubicBezTo>
                  <a:cubicBezTo>
                    <a:pt x="1" y="15"/>
                    <a:pt x="2" y="13"/>
                    <a:pt x="2" y="12"/>
                  </a:cubicBezTo>
                  <a:cubicBezTo>
                    <a:pt x="3" y="12"/>
                    <a:pt x="3" y="11"/>
                    <a:pt x="3" y="11"/>
                  </a:cubicBezTo>
                  <a:cubicBezTo>
                    <a:pt x="3" y="10"/>
                    <a:pt x="3" y="10"/>
                    <a:pt x="3" y="10"/>
                  </a:cubicBezTo>
                  <a:cubicBezTo>
                    <a:pt x="4" y="8"/>
                    <a:pt x="4" y="7"/>
                    <a:pt x="3" y="6"/>
                  </a:cubicBezTo>
                  <a:cubicBezTo>
                    <a:pt x="3" y="4"/>
                    <a:pt x="2" y="2"/>
                    <a:pt x="2" y="0"/>
                  </a:cubicBezTo>
                </a:path>
              </a:pathLst>
            </a:custGeom>
            <a:noFill/>
            <a:ln w="15875">
              <a:solidFill>
                <a:srgbClr val="FFFFFF"/>
              </a:solidFill>
              <a:prstDash val="solid"/>
              <a:round/>
              <a:headEnd/>
              <a:tailEnd/>
            </a:ln>
          </p:spPr>
          <p:txBody>
            <a:bodyPr/>
            <a:lstStyle/>
            <a:p>
              <a:endParaRPr lang="en-GB"/>
            </a:p>
          </p:txBody>
        </p:sp>
        <p:sp>
          <p:nvSpPr>
            <p:cNvPr id="12956" name="Freeform 520"/>
            <p:cNvSpPr>
              <a:spLocks/>
            </p:cNvSpPr>
            <p:nvPr/>
          </p:nvSpPr>
          <p:spPr bwMode="auto">
            <a:xfrm>
              <a:off x="3417" y="1744"/>
              <a:ext cx="20" cy="107"/>
            </a:xfrm>
            <a:custGeom>
              <a:avLst/>
              <a:gdLst>
                <a:gd name="T0" fmla="*/ 20 w 4"/>
                <a:gd name="T1" fmla="*/ 0 h 21"/>
                <a:gd name="T2" fmla="*/ 10 w 4"/>
                <a:gd name="T3" fmla="*/ 5 h 21"/>
                <a:gd name="T4" fmla="*/ 10 w 4"/>
                <a:gd name="T5" fmla="*/ 5 h 21"/>
                <a:gd name="T6" fmla="*/ 10 w 4"/>
                <a:gd name="T7" fmla="*/ 10 h 21"/>
                <a:gd name="T8" fmla="*/ 10 w 4"/>
                <a:gd name="T9" fmla="*/ 36 h 21"/>
                <a:gd name="T10" fmla="*/ 10 w 4"/>
                <a:gd name="T11" fmla="*/ 61 h 21"/>
                <a:gd name="T12" fmla="*/ 5 w 4"/>
                <a:gd name="T13" fmla="*/ 71 h 21"/>
                <a:gd name="T14" fmla="*/ 0 w 4"/>
                <a:gd name="T15" fmla="*/ 76 h 21"/>
                <a:gd name="T16" fmla="*/ 0 w 4"/>
                <a:gd name="T17" fmla="*/ 107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21">
                  <a:moveTo>
                    <a:pt x="4" y="0"/>
                  </a:moveTo>
                  <a:cubicBezTo>
                    <a:pt x="3" y="0"/>
                    <a:pt x="2" y="0"/>
                    <a:pt x="2" y="1"/>
                  </a:cubicBezTo>
                  <a:cubicBezTo>
                    <a:pt x="2" y="1"/>
                    <a:pt x="2" y="1"/>
                    <a:pt x="2" y="1"/>
                  </a:cubicBezTo>
                  <a:cubicBezTo>
                    <a:pt x="2" y="2"/>
                    <a:pt x="2" y="2"/>
                    <a:pt x="2" y="2"/>
                  </a:cubicBezTo>
                  <a:cubicBezTo>
                    <a:pt x="1" y="4"/>
                    <a:pt x="2" y="5"/>
                    <a:pt x="2" y="7"/>
                  </a:cubicBezTo>
                  <a:cubicBezTo>
                    <a:pt x="2" y="9"/>
                    <a:pt x="2" y="11"/>
                    <a:pt x="2" y="12"/>
                  </a:cubicBezTo>
                  <a:cubicBezTo>
                    <a:pt x="2" y="13"/>
                    <a:pt x="1" y="14"/>
                    <a:pt x="1" y="14"/>
                  </a:cubicBezTo>
                  <a:cubicBezTo>
                    <a:pt x="1" y="15"/>
                    <a:pt x="0" y="15"/>
                    <a:pt x="0" y="15"/>
                  </a:cubicBezTo>
                  <a:cubicBezTo>
                    <a:pt x="0" y="17"/>
                    <a:pt x="0" y="19"/>
                    <a:pt x="0" y="21"/>
                  </a:cubicBezTo>
                </a:path>
              </a:pathLst>
            </a:custGeom>
            <a:noFill/>
            <a:ln w="15875">
              <a:solidFill>
                <a:srgbClr val="FFFFFF"/>
              </a:solidFill>
              <a:prstDash val="solid"/>
              <a:round/>
              <a:headEnd/>
              <a:tailEnd/>
            </a:ln>
          </p:spPr>
          <p:txBody>
            <a:bodyPr/>
            <a:lstStyle/>
            <a:p>
              <a:endParaRPr lang="en-GB"/>
            </a:p>
          </p:txBody>
        </p:sp>
        <p:sp>
          <p:nvSpPr>
            <p:cNvPr id="12957" name="Freeform 521"/>
            <p:cNvSpPr>
              <a:spLocks/>
            </p:cNvSpPr>
            <p:nvPr/>
          </p:nvSpPr>
          <p:spPr bwMode="auto">
            <a:xfrm>
              <a:off x="3427" y="1744"/>
              <a:ext cx="15" cy="97"/>
            </a:xfrm>
            <a:custGeom>
              <a:avLst/>
              <a:gdLst>
                <a:gd name="T0" fmla="*/ 5 w 3"/>
                <a:gd name="T1" fmla="*/ 0 h 19"/>
                <a:gd name="T2" fmla="*/ 5 w 3"/>
                <a:gd name="T3" fmla="*/ 0 h 19"/>
                <a:gd name="T4" fmla="*/ 5 w 3"/>
                <a:gd name="T5" fmla="*/ 0 h 19"/>
                <a:gd name="T6" fmla="*/ 0 w 3"/>
                <a:gd name="T7" fmla="*/ 10 h 19"/>
                <a:gd name="T8" fmla="*/ 0 w 3"/>
                <a:gd name="T9" fmla="*/ 10 h 19"/>
                <a:gd name="T10" fmla="*/ 0 w 3"/>
                <a:gd name="T11" fmla="*/ 20 h 19"/>
                <a:gd name="T12" fmla="*/ 10 w 3"/>
                <a:gd name="T13" fmla="*/ 36 h 19"/>
                <a:gd name="T14" fmla="*/ 10 w 3"/>
                <a:gd name="T15" fmla="*/ 46 h 19"/>
                <a:gd name="T16" fmla="*/ 15 w 3"/>
                <a:gd name="T17" fmla="*/ 51 h 19"/>
                <a:gd name="T18" fmla="*/ 15 w 3"/>
                <a:gd name="T19" fmla="*/ 71 h 19"/>
                <a:gd name="T20" fmla="*/ 5 w 3"/>
                <a:gd name="T21" fmla="*/ 97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 h="19">
                  <a:moveTo>
                    <a:pt x="1" y="0"/>
                  </a:moveTo>
                  <a:cubicBezTo>
                    <a:pt x="1" y="0"/>
                    <a:pt x="2" y="0"/>
                    <a:pt x="1" y="0"/>
                  </a:cubicBezTo>
                  <a:cubicBezTo>
                    <a:pt x="1" y="0"/>
                    <a:pt x="1" y="0"/>
                    <a:pt x="1" y="0"/>
                  </a:cubicBezTo>
                  <a:cubicBezTo>
                    <a:pt x="0" y="1"/>
                    <a:pt x="0" y="1"/>
                    <a:pt x="0" y="2"/>
                  </a:cubicBezTo>
                  <a:cubicBezTo>
                    <a:pt x="0" y="2"/>
                    <a:pt x="0" y="2"/>
                    <a:pt x="0" y="2"/>
                  </a:cubicBezTo>
                  <a:cubicBezTo>
                    <a:pt x="0" y="3"/>
                    <a:pt x="0" y="3"/>
                    <a:pt x="0" y="4"/>
                  </a:cubicBezTo>
                  <a:cubicBezTo>
                    <a:pt x="0" y="4"/>
                    <a:pt x="1" y="7"/>
                    <a:pt x="2" y="7"/>
                  </a:cubicBezTo>
                  <a:cubicBezTo>
                    <a:pt x="2" y="8"/>
                    <a:pt x="2" y="8"/>
                    <a:pt x="2" y="9"/>
                  </a:cubicBezTo>
                  <a:cubicBezTo>
                    <a:pt x="3" y="9"/>
                    <a:pt x="3" y="10"/>
                    <a:pt x="3" y="10"/>
                  </a:cubicBezTo>
                  <a:cubicBezTo>
                    <a:pt x="3" y="11"/>
                    <a:pt x="3" y="13"/>
                    <a:pt x="3" y="14"/>
                  </a:cubicBezTo>
                  <a:cubicBezTo>
                    <a:pt x="2" y="15"/>
                    <a:pt x="1" y="18"/>
                    <a:pt x="1" y="19"/>
                  </a:cubicBezTo>
                </a:path>
              </a:pathLst>
            </a:custGeom>
            <a:noFill/>
            <a:ln w="15875">
              <a:solidFill>
                <a:srgbClr val="FFFFFF"/>
              </a:solidFill>
              <a:prstDash val="solid"/>
              <a:round/>
              <a:headEnd/>
              <a:tailEnd/>
            </a:ln>
          </p:spPr>
          <p:txBody>
            <a:bodyPr/>
            <a:lstStyle/>
            <a:p>
              <a:endParaRPr lang="en-GB"/>
            </a:p>
          </p:txBody>
        </p:sp>
        <p:sp>
          <p:nvSpPr>
            <p:cNvPr id="12958" name="Oval 522"/>
            <p:cNvSpPr>
              <a:spLocks noChangeArrowheads="1"/>
            </p:cNvSpPr>
            <p:nvPr/>
          </p:nvSpPr>
          <p:spPr bwMode="auto">
            <a:xfrm>
              <a:off x="3427" y="1969"/>
              <a:ext cx="15" cy="15"/>
            </a:xfrm>
            <a:prstGeom prst="ellipse">
              <a:avLst/>
            </a:prstGeom>
            <a:solidFill>
              <a:srgbClr val="FFFFFF"/>
            </a:solidFill>
            <a:ln w="15875">
              <a:solidFill>
                <a:srgbClr val="FFFFFF"/>
              </a:solidFill>
              <a:round/>
              <a:headEnd/>
              <a:tailEnd/>
            </a:ln>
          </p:spPr>
          <p:txBody>
            <a:bodyPr/>
            <a:lstStyle/>
            <a:p>
              <a:endParaRPr lang="ar-SA"/>
            </a:p>
          </p:txBody>
        </p:sp>
        <p:sp>
          <p:nvSpPr>
            <p:cNvPr id="12959" name="Freeform 523"/>
            <p:cNvSpPr>
              <a:spLocks/>
            </p:cNvSpPr>
            <p:nvPr/>
          </p:nvSpPr>
          <p:spPr bwMode="auto">
            <a:xfrm>
              <a:off x="3417" y="1861"/>
              <a:ext cx="15" cy="108"/>
            </a:xfrm>
            <a:custGeom>
              <a:avLst/>
              <a:gdLst>
                <a:gd name="T0" fmla="*/ 15 w 3"/>
                <a:gd name="T1" fmla="*/ 108 h 21"/>
                <a:gd name="T2" fmla="*/ 10 w 3"/>
                <a:gd name="T3" fmla="*/ 103 h 21"/>
                <a:gd name="T4" fmla="*/ 10 w 3"/>
                <a:gd name="T5" fmla="*/ 98 h 21"/>
                <a:gd name="T6" fmla="*/ 10 w 3"/>
                <a:gd name="T7" fmla="*/ 98 h 21"/>
                <a:gd name="T8" fmla="*/ 10 w 3"/>
                <a:gd name="T9" fmla="*/ 72 h 21"/>
                <a:gd name="T10" fmla="*/ 10 w 3"/>
                <a:gd name="T11" fmla="*/ 41 h 21"/>
                <a:gd name="T12" fmla="*/ 5 w 3"/>
                <a:gd name="T13" fmla="*/ 31 h 21"/>
                <a:gd name="T14" fmla="*/ 0 w 3"/>
                <a:gd name="T15" fmla="*/ 26 h 21"/>
                <a:gd name="T16" fmla="*/ 0 w 3"/>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 h="21">
                  <a:moveTo>
                    <a:pt x="3" y="21"/>
                  </a:moveTo>
                  <a:cubicBezTo>
                    <a:pt x="3" y="21"/>
                    <a:pt x="2" y="20"/>
                    <a:pt x="2" y="20"/>
                  </a:cubicBezTo>
                  <a:cubicBezTo>
                    <a:pt x="2" y="19"/>
                    <a:pt x="2" y="19"/>
                    <a:pt x="2" y="19"/>
                  </a:cubicBezTo>
                  <a:cubicBezTo>
                    <a:pt x="2" y="19"/>
                    <a:pt x="2" y="19"/>
                    <a:pt x="2" y="19"/>
                  </a:cubicBezTo>
                  <a:cubicBezTo>
                    <a:pt x="1" y="17"/>
                    <a:pt x="2" y="15"/>
                    <a:pt x="2" y="14"/>
                  </a:cubicBezTo>
                  <a:cubicBezTo>
                    <a:pt x="2" y="12"/>
                    <a:pt x="2" y="10"/>
                    <a:pt x="2" y="8"/>
                  </a:cubicBezTo>
                  <a:cubicBezTo>
                    <a:pt x="2" y="7"/>
                    <a:pt x="1" y="7"/>
                    <a:pt x="1" y="6"/>
                  </a:cubicBezTo>
                  <a:cubicBezTo>
                    <a:pt x="1" y="6"/>
                    <a:pt x="0" y="5"/>
                    <a:pt x="0" y="5"/>
                  </a:cubicBezTo>
                  <a:cubicBezTo>
                    <a:pt x="0" y="3"/>
                    <a:pt x="0" y="2"/>
                    <a:pt x="0" y="0"/>
                  </a:cubicBezTo>
                </a:path>
              </a:pathLst>
            </a:custGeom>
            <a:noFill/>
            <a:ln w="15875">
              <a:solidFill>
                <a:srgbClr val="FFFFFF"/>
              </a:solidFill>
              <a:prstDash val="solid"/>
              <a:round/>
              <a:headEnd/>
              <a:tailEnd/>
            </a:ln>
          </p:spPr>
          <p:txBody>
            <a:bodyPr/>
            <a:lstStyle/>
            <a:p>
              <a:endParaRPr lang="en-GB"/>
            </a:p>
          </p:txBody>
        </p:sp>
        <p:sp>
          <p:nvSpPr>
            <p:cNvPr id="12960" name="Freeform 524"/>
            <p:cNvSpPr>
              <a:spLocks/>
            </p:cNvSpPr>
            <p:nvPr/>
          </p:nvSpPr>
          <p:spPr bwMode="auto">
            <a:xfrm>
              <a:off x="3422" y="1866"/>
              <a:ext cx="20" cy="103"/>
            </a:xfrm>
            <a:custGeom>
              <a:avLst/>
              <a:gdLst>
                <a:gd name="T0" fmla="*/ 10 w 4"/>
                <a:gd name="T1" fmla="*/ 103 h 20"/>
                <a:gd name="T2" fmla="*/ 10 w 4"/>
                <a:gd name="T3" fmla="*/ 98 h 20"/>
                <a:gd name="T4" fmla="*/ 5 w 4"/>
                <a:gd name="T5" fmla="*/ 98 h 20"/>
                <a:gd name="T6" fmla="*/ 5 w 4"/>
                <a:gd name="T7" fmla="*/ 93 h 20"/>
                <a:gd name="T8" fmla="*/ 0 w 4"/>
                <a:gd name="T9" fmla="*/ 88 h 20"/>
                <a:gd name="T10" fmla="*/ 5 w 4"/>
                <a:gd name="T11" fmla="*/ 82 h 20"/>
                <a:gd name="T12" fmla="*/ 15 w 4"/>
                <a:gd name="T13" fmla="*/ 62 h 20"/>
                <a:gd name="T14" fmla="*/ 15 w 4"/>
                <a:gd name="T15" fmla="*/ 57 h 20"/>
                <a:gd name="T16" fmla="*/ 20 w 4"/>
                <a:gd name="T17" fmla="*/ 52 h 20"/>
                <a:gd name="T18" fmla="*/ 20 w 4"/>
                <a:gd name="T19" fmla="*/ 31 h 20"/>
                <a:gd name="T20" fmla="*/ 10 w 4"/>
                <a:gd name="T21" fmla="*/ 0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 h="20">
                  <a:moveTo>
                    <a:pt x="2" y="20"/>
                  </a:moveTo>
                  <a:cubicBezTo>
                    <a:pt x="2" y="19"/>
                    <a:pt x="2" y="20"/>
                    <a:pt x="2" y="19"/>
                  </a:cubicBezTo>
                  <a:cubicBezTo>
                    <a:pt x="2" y="19"/>
                    <a:pt x="1" y="19"/>
                    <a:pt x="1" y="19"/>
                  </a:cubicBezTo>
                  <a:cubicBezTo>
                    <a:pt x="1" y="19"/>
                    <a:pt x="1" y="18"/>
                    <a:pt x="1" y="18"/>
                  </a:cubicBezTo>
                  <a:cubicBezTo>
                    <a:pt x="1" y="18"/>
                    <a:pt x="0" y="17"/>
                    <a:pt x="0" y="17"/>
                  </a:cubicBezTo>
                  <a:cubicBezTo>
                    <a:pt x="1" y="17"/>
                    <a:pt x="1" y="16"/>
                    <a:pt x="1" y="16"/>
                  </a:cubicBezTo>
                  <a:cubicBezTo>
                    <a:pt x="1" y="15"/>
                    <a:pt x="2" y="13"/>
                    <a:pt x="3" y="12"/>
                  </a:cubicBezTo>
                  <a:cubicBezTo>
                    <a:pt x="3" y="12"/>
                    <a:pt x="3" y="11"/>
                    <a:pt x="3" y="11"/>
                  </a:cubicBezTo>
                  <a:cubicBezTo>
                    <a:pt x="4" y="10"/>
                    <a:pt x="4" y="10"/>
                    <a:pt x="4" y="10"/>
                  </a:cubicBezTo>
                  <a:cubicBezTo>
                    <a:pt x="4" y="8"/>
                    <a:pt x="4" y="7"/>
                    <a:pt x="4" y="6"/>
                  </a:cubicBezTo>
                  <a:cubicBezTo>
                    <a:pt x="3" y="4"/>
                    <a:pt x="2" y="2"/>
                    <a:pt x="2" y="0"/>
                  </a:cubicBezTo>
                </a:path>
              </a:pathLst>
            </a:custGeom>
            <a:noFill/>
            <a:ln w="15875">
              <a:solidFill>
                <a:srgbClr val="FFFFFF"/>
              </a:solidFill>
              <a:prstDash val="solid"/>
              <a:round/>
              <a:headEnd/>
              <a:tailEnd/>
            </a:ln>
          </p:spPr>
          <p:txBody>
            <a:bodyPr/>
            <a:lstStyle/>
            <a:p>
              <a:endParaRPr lang="en-GB"/>
            </a:p>
          </p:txBody>
        </p:sp>
        <p:sp>
          <p:nvSpPr>
            <p:cNvPr id="12961" name="Freeform 525"/>
            <p:cNvSpPr>
              <a:spLocks/>
            </p:cNvSpPr>
            <p:nvPr/>
          </p:nvSpPr>
          <p:spPr bwMode="auto">
            <a:xfrm>
              <a:off x="3350" y="1744"/>
              <a:ext cx="21" cy="107"/>
            </a:xfrm>
            <a:custGeom>
              <a:avLst/>
              <a:gdLst>
                <a:gd name="T0" fmla="*/ 21 w 4"/>
                <a:gd name="T1" fmla="*/ 0 h 21"/>
                <a:gd name="T2" fmla="*/ 16 w 4"/>
                <a:gd name="T3" fmla="*/ 5 h 21"/>
                <a:gd name="T4" fmla="*/ 11 w 4"/>
                <a:gd name="T5" fmla="*/ 5 h 21"/>
                <a:gd name="T6" fmla="*/ 11 w 4"/>
                <a:gd name="T7" fmla="*/ 10 h 21"/>
                <a:gd name="T8" fmla="*/ 16 w 4"/>
                <a:gd name="T9" fmla="*/ 36 h 21"/>
                <a:gd name="T10" fmla="*/ 11 w 4"/>
                <a:gd name="T11" fmla="*/ 61 h 21"/>
                <a:gd name="T12" fmla="*/ 5 w 4"/>
                <a:gd name="T13" fmla="*/ 71 h 21"/>
                <a:gd name="T14" fmla="*/ 5 w 4"/>
                <a:gd name="T15" fmla="*/ 76 h 21"/>
                <a:gd name="T16" fmla="*/ 0 w 4"/>
                <a:gd name="T17" fmla="*/ 107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21">
                  <a:moveTo>
                    <a:pt x="4" y="0"/>
                  </a:moveTo>
                  <a:cubicBezTo>
                    <a:pt x="4" y="0"/>
                    <a:pt x="3" y="0"/>
                    <a:pt x="3" y="1"/>
                  </a:cubicBezTo>
                  <a:cubicBezTo>
                    <a:pt x="3" y="1"/>
                    <a:pt x="2" y="1"/>
                    <a:pt x="2" y="1"/>
                  </a:cubicBezTo>
                  <a:cubicBezTo>
                    <a:pt x="2" y="2"/>
                    <a:pt x="2" y="2"/>
                    <a:pt x="2" y="2"/>
                  </a:cubicBezTo>
                  <a:cubicBezTo>
                    <a:pt x="2" y="4"/>
                    <a:pt x="2" y="5"/>
                    <a:pt x="3" y="7"/>
                  </a:cubicBezTo>
                  <a:cubicBezTo>
                    <a:pt x="3" y="9"/>
                    <a:pt x="3" y="11"/>
                    <a:pt x="2" y="12"/>
                  </a:cubicBezTo>
                  <a:cubicBezTo>
                    <a:pt x="2" y="13"/>
                    <a:pt x="2" y="14"/>
                    <a:pt x="1" y="14"/>
                  </a:cubicBezTo>
                  <a:cubicBezTo>
                    <a:pt x="1" y="15"/>
                    <a:pt x="1" y="15"/>
                    <a:pt x="1" y="15"/>
                  </a:cubicBezTo>
                  <a:cubicBezTo>
                    <a:pt x="1" y="17"/>
                    <a:pt x="0" y="19"/>
                    <a:pt x="0" y="21"/>
                  </a:cubicBezTo>
                </a:path>
              </a:pathLst>
            </a:custGeom>
            <a:noFill/>
            <a:ln w="15875">
              <a:solidFill>
                <a:srgbClr val="FFFFFF"/>
              </a:solidFill>
              <a:prstDash val="solid"/>
              <a:round/>
              <a:headEnd/>
              <a:tailEnd/>
            </a:ln>
          </p:spPr>
          <p:txBody>
            <a:bodyPr/>
            <a:lstStyle/>
            <a:p>
              <a:endParaRPr lang="en-GB"/>
            </a:p>
          </p:txBody>
        </p:sp>
        <p:sp>
          <p:nvSpPr>
            <p:cNvPr id="12962" name="Freeform 526"/>
            <p:cNvSpPr>
              <a:spLocks/>
            </p:cNvSpPr>
            <p:nvPr/>
          </p:nvSpPr>
          <p:spPr bwMode="auto">
            <a:xfrm>
              <a:off x="3360" y="1744"/>
              <a:ext cx="21" cy="97"/>
            </a:xfrm>
            <a:custGeom>
              <a:avLst/>
              <a:gdLst>
                <a:gd name="T0" fmla="*/ 11 w 4"/>
                <a:gd name="T1" fmla="*/ 0 h 19"/>
                <a:gd name="T2" fmla="*/ 11 w 4"/>
                <a:gd name="T3" fmla="*/ 0 h 19"/>
                <a:gd name="T4" fmla="*/ 5 w 4"/>
                <a:gd name="T5" fmla="*/ 0 h 19"/>
                <a:gd name="T6" fmla="*/ 0 w 4"/>
                <a:gd name="T7" fmla="*/ 10 h 19"/>
                <a:gd name="T8" fmla="*/ 0 w 4"/>
                <a:gd name="T9" fmla="*/ 10 h 19"/>
                <a:gd name="T10" fmla="*/ 0 w 4"/>
                <a:gd name="T11" fmla="*/ 20 h 19"/>
                <a:gd name="T12" fmla="*/ 11 w 4"/>
                <a:gd name="T13" fmla="*/ 36 h 19"/>
                <a:gd name="T14" fmla="*/ 16 w 4"/>
                <a:gd name="T15" fmla="*/ 46 h 19"/>
                <a:gd name="T16" fmla="*/ 16 w 4"/>
                <a:gd name="T17" fmla="*/ 51 h 19"/>
                <a:gd name="T18" fmla="*/ 16 w 4"/>
                <a:gd name="T19" fmla="*/ 71 h 19"/>
                <a:gd name="T20" fmla="*/ 5 w 4"/>
                <a:gd name="T21" fmla="*/ 97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 h="19">
                  <a:moveTo>
                    <a:pt x="2" y="0"/>
                  </a:moveTo>
                  <a:cubicBezTo>
                    <a:pt x="2" y="0"/>
                    <a:pt x="2" y="0"/>
                    <a:pt x="2" y="0"/>
                  </a:cubicBezTo>
                  <a:cubicBezTo>
                    <a:pt x="1" y="0"/>
                    <a:pt x="1" y="0"/>
                    <a:pt x="1" y="0"/>
                  </a:cubicBezTo>
                  <a:cubicBezTo>
                    <a:pt x="1" y="1"/>
                    <a:pt x="0" y="1"/>
                    <a:pt x="0" y="2"/>
                  </a:cubicBezTo>
                  <a:cubicBezTo>
                    <a:pt x="0" y="2"/>
                    <a:pt x="0" y="2"/>
                    <a:pt x="0" y="2"/>
                  </a:cubicBezTo>
                  <a:cubicBezTo>
                    <a:pt x="0" y="3"/>
                    <a:pt x="0" y="3"/>
                    <a:pt x="0" y="4"/>
                  </a:cubicBezTo>
                  <a:cubicBezTo>
                    <a:pt x="0" y="4"/>
                    <a:pt x="2" y="7"/>
                    <a:pt x="2" y="7"/>
                  </a:cubicBezTo>
                  <a:cubicBezTo>
                    <a:pt x="2" y="8"/>
                    <a:pt x="3" y="8"/>
                    <a:pt x="3" y="9"/>
                  </a:cubicBezTo>
                  <a:cubicBezTo>
                    <a:pt x="3" y="9"/>
                    <a:pt x="3" y="10"/>
                    <a:pt x="3" y="10"/>
                  </a:cubicBezTo>
                  <a:cubicBezTo>
                    <a:pt x="3" y="11"/>
                    <a:pt x="4" y="13"/>
                    <a:pt x="3" y="14"/>
                  </a:cubicBezTo>
                  <a:cubicBezTo>
                    <a:pt x="3" y="15"/>
                    <a:pt x="1" y="18"/>
                    <a:pt x="1" y="19"/>
                  </a:cubicBezTo>
                </a:path>
              </a:pathLst>
            </a:custGeom>
            <a:noFill/>
            <a:ln w="15875">
              <a:solidFill>
                <a:srgbClr val="FFFFFF"/>
              </a:solidFill>
              <a:prstDash val="solid"/>
              <a:round/>
              <a:headEnd/>
              <a:tailEnd/>
            </a:ln>
          </p:spPr>
          <p:txBody>
            <a:bodyPr/>
            <a:lstStyle/>
            <a:p>
              <a:endParaRPr lang="en-GB"/>
            </a:p>
          </p:txBody>
        </p:sp>
        <p:sp>
          <p:nvSpPr>
            <p:cNvPr id="12963" name="Oval 527"/>
            <p:cNvSpPr>
              <a:spLocks noChangeArrowheads="1"/>
            </p:cNvSpPr>
            <p:nvPr/>
          </p:nvSpPr>
          <p:spPr bwMode="auto">
            <a:xfrm>
              <a:off x="3360" y="1969"/>
              <a:ext cx="16" cy="15"/>
            </a:xfrm>
            <a:prstGeom prst="ellipse">
              <a:avLst/>
            </a:prstGeom>
            <a:solidFill>
              <a:srgbClr val="FFFFFF"/>
            </a:solidFill>
            <a:ln w="15875">
              <a:solidFill>
                <a:srgbClr val="FFFFFF"/>
              </a:solidFill>
              <a:round/>
              <a:headEnd/>
              <a:tailEnd/>
            </a:ln>
          </p:spPr>
          <p:txBody>
            <a:bodyPr/>
            <a:lstStyle/>
            <a:p>
              <a:endParaRPr lang="ar-SA"/>
            </a:p>
          </p:txBody>
        </p:sp>
        <p:sp>
          <p:nvSpPr>
            <p:cNvPr id="12964" name="Freeform 528"/>
            <p:cNvSpPr>
              <a:spLocks/>
            </p:cNvSpPr>
            <p:nvPr/>
          </p:nvSpPr>
          <p:spPr bwMode="auto">
            <a:xfrm>
              <a:off x="3350" y="1861"/>
              <a:ext cx="21" cy="108"/>
            </a:xfrm>
            <a:custGeom>
              <a:avLst/>
              <a:gdLst>
                <a:gd name="T0" fmla="*/ 21 w 4"/>
                <a:gd name="T1" fmla="*/ 108 h 21"/>
                <a:gd name="T2" fmla="*/ 16 w 4"/>
                <a:gd name="T3" fmla="*/ 103 h 21"/>
                <a:gd name="T4" fmla="*/ 11 w 4"/>
                <a:gd name="T5" fmla="*/ 98 h 21"/>
                <a:gd name="T6" fmla="*/ 11 w 4"/>
                <a:gd name="T7" fmla="*/ 98 h 21"/>
                <a:gd name="T8" fmla="*/ 16 w 4"/>
                <a:gd name="T9" fmla="*/ 72 h 21"/>
                <a:gd name="T10" fmla="*/ 11 w 4"/>
                <a:gd name="T11" fmla="*/ 41 h 21"/>
                <a:gd name="T12" fmla="*/ 5 w 4"/>
                <a:gd name="T13" fmla="*/ 31 h 21"/>
                <a:gd name="T14" fmla="*/ 5 w 4"/>
                <a:gd name="T15" fmla="*/ 26 h 21"/>
                <a:gd name="T16" fmla="*/ 0 w 4"/>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21">
                  <a:moveTo>
                    <a:pt x="4" y="21"/>
                  </a:moveTo>
                  <a:cubicBezTo>
                    <a:pt x="3" y="21"/>
                    <a:pt x="3" y="20"/>
                    <a:pt x="3" y="20"/>
                  </a:cubicBezTo>
                  <a:cubicBezTo>
                    <a:pt x="2" y="19"/>
                    <a:pt x="2" y="19"/>
                    <a:pt x="2" y="19"/>
                  </a:cubicBezTo>
                  <a:cubicBezTo>
                    <a:pt x="2" y="19"/>
                    <a:pt x="2" y="19"/>
                    <a:pt x="2" y="19"/>
                  </a:cubicBezTo>
                  <a:cubicBezTo>
                    <a:pt x="2" y="17"/>
                    <a:pt x="2" y="15"/>
                    <a:pt x="3" y="14"/>
                  </a:cubicBezTo>
                  <a:cubicBezTo>
                    <a:pt x="3" y="12"/>
                    <a:pt x="3" y="10"/>
                    <a:pt x="2" y="8"/>
                  </a:cubicBezTo>
                  <a:cubicBezTo>
                    <a:pt x="2" y="7"/>
                    <a:pt x="2" y="7"/>
                    <a:pt x="1" y="6"/>
                  </a:cubicBezTo>
                  <a:cubicBezTo>
                    <a:pt x="1" y="6"/>
                    <a:pt x="1" y="5"/>
                    <a:pt x="1" y="5"/>
                  </a:cubicBezTo>
                  <a:cubicBezTo>
                    <a:pt x="1" y="3"/>
                    <a:pt x="0" y="2"/>
                    <a:pt x="0" y="0"/>
                  </a:cubicBezTo>
                </a:path>
              </a:pathLst>
            </a:custGeom>
            <a:noFill/>
            <a:ln w="15875">
              <a:solidFill>
                <a:srgbClr val="FFFFFF"/>
              </a:solidFill>
              <a:prstDash val="solid"/>
              <a:round/>
              <a:headEnd/>
              <a:tailEnd/>
            </a:ln>
          </p:spPr>
          <p:txBody>
            <a:bodyPr/>
            <a:lstStyle/>
            <a:p>
              <a:endParaRPr lang="en-GB"/>
            </a:p>
          </p:txBody>
        </p:sp>
        <p:sp>
          <p:nvSpPr>
            <p:cNvPr id="12965" name="Freeform 529"/>
            <p:cNvSpPr>
              <a:spLocks/>
            </p:cNvSpPr>
            <p:nvPr/>
          </p:nvSpPr>
          <p:spPr bwMode="auto">
            <a:xfrm>
              <a:off x="3360" y="1866"/>
              <a:ext cx="21" cy="103"/>
            </a:xfrm>
            <a:custGeom>
              <a:avLst/>
              <a:gdLst>
                <a:gd name="T0" fmla="*/ 11 w 4"/>
                <a:gd name="T1" fmla="*/ 103 h 20"/>
                <a:gd name="T2" fmla="*/ 11 w 4"/>
                <a:gd name="T3" fmla="*/ 98 h 20"/>
                <a:gd name="T4" fmla="*/ 5 w 4"/>
                <a:gd name="T5" fmla="*/ 98 h 20"/>
                <a:gd name="T6" fmla="*/ 0 w 4"/>
                <a:gd name="T7" fmla="*/ 93 h 20"/>
                <a:gd name="T8" fmla="*/ 0 w 4"/>
                <a:gd name="T9" fmla="*/ 88 h 20"/>
                <a:gd name="T10" fmla="*/ 0 w 4"/>
                <a:gd name="T11" fmla="*/ 82 h 20"/>
                <a:gd name="T12" fmla="*/ 11 w 4"/>
                <a:gd name="T13" fmla="*/ 62 h 20"/>
                <a:gd name="T14" fmla="*/ 16 w 4"/>
                <a:gd name="T15" fmla="*/ 57 h 20"/>
                <a:gd name="T16" fmla="*/ 16 w 4"/>
                <a:gd name="T17" fmla="*/ 52 h 20"/>
                <a:gd name="T18" fmla="*/ 16 w 4"/>
                <a:gd name="T19" fmla="*/ 31 h 20"/>
                <a:gd name="T20" fmla="*/ 5 w 4"/>
                <a:gd name="T21" fmla="*/ 0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 h="20">
                  <a:moveTo>
                    <a:pt x="2" y="20"/>
                  </a:moveTo>
                  <a:cubicBezTo>
                    <a:pt x="2" y="19"/>
                    <a:pt x="2" y="20"/>
                    <a:pt x="2" y="19"/>
                  </a:cubicBezTo>
                  <a:cubicBezTo>
                    <a:pt x="1" y="19"/>
                    <a:pt x="1" y="19"/>
                    <a:pt x="1" y="19"/>
                  </a:cubicBezTo>
                  <a:cubicBezTo>
                    <a:pt x="1" y="19"/>
                    <a:pt x="0" y="18"/>
                    <a:pt x="0" y="18"/>
                  </a:cubicBezTo>
                  <a:cubicBezTo>
                    <a:pt x="0" y="18"/>
                    <a:pt x="0" y="17"/>
                    <a:pt x="0" y="17"/>
                  </a:cubicBezTo>
                  <a:cubicBezTo>
                    <a:pt x="0" y="17"/>
                    <a:pt x="0" y="16"/>
                    <a:pt x="0" y="16"/>
                  </a:cubicBezTo>
                  <a:cubicBezTo>
                    <a:pt x="0" y="15"/>
                    <a:pt x="2" y="13"/>
                    <a:pt x="2" y="12"/>
                  </a:cubicBezTo>
                  <a:cubicBezTo>
                    <a:pt x="2" y="12"/>
                    <a:pt x="3" y="11"/>
                    <a:pt x="3" y="11"/>
                  </a:cubicBezTo>
                  <a:cubicBezTo>
                    <a:pt x="3" y="10"/>
                    <a:pt x="3" y="10"/>
                    <a:pt x="3" y="10"/>
                  </a:cubicBezTo>
                  <a:cubicBezTo>
                    <a:pt x="3" y="8"/>
                    <a:pt x="4" y="7"/>
                    <a:pt x="3" y="6"/>
                  </a:cubicBezTo>
                  <a:cubicBezTo>
                    <a:pt x="3" y="4"/>
                    <a:pt x="1" y="2"/>
                    <a:pt x="1" y="0"/>
                  </a:cubicBezTo>
                </a:path>
              </a:pathLst>
            </a:custGeom>
            <a:noFill/>
            <a:ln w="15875">
              <a:solidFill>
                <a:srgbClr val="FFFFFF"/>
              </a:solidFill>
              <a:prstDash val="solid"/>
              <a:round/>
              <a:headEnd/>
              <a:tailEnd/>
            </a:ln>
          </p:spPr>
          <p:txBody>
            <a:bodyPr/>
            <a:lstStyle/>
            <a:p>
              <a:endParaRPr lang="en-GB"/>
            </a:p>
          </p:txBody>
        </p:sp>
        <p:sp>
          <p:nvSpPr>
            <p:cNvPr id="12966" name="Freeform 530"/>
            <p:cNvSpPr>
              <a:spLocks/>
            </p:cNvSpPr>
            <p:nvPr/>
          </p:nvSpPr>
          <p:spPr bwMode="auto">
            <a:xfrm>
              <a:off x="4107" y="1744"/>
              <a:ext cx="21" cy="107"/>
            </a:xfrm>
            <a:custGeom>
              <a:avLst/>
              <a:gdLst>
                <a:gd name="T0" fmla="*/ 21 w 4"/>
                <a:gd name="T1" fmla="*/ 0 h 21"/>
                <a:gd name="T2" fmla="*/ 16 w 4"/>
                <a:gd name="T3" fmla="*/ 5 h 21"/>
                <a:gd name="T4" fmla="*/ 16 w 4"/>
                <a:gd name="T5" fmla="*/ 5 h 21"/>
                <a:gd name="T6" fmla="*/ 11 w 4"/>
                <a:gd name="T7" fmla="*/ 10 h 21"/>
                <a:gd name="T8" fmla="*/ 16 w 4"/>
                <a:gd name="T9" fmla="*/ 36 h 21"/>
                <a:gd name="T10" fmla="*/ 16 w 4"/>
                <a:gd name="T11" fmla="*/ 61 h 21"/>
                <a:gd name="T12" fmla="*/ 11 w 4"/>
                <a:gd name="T13" fmla="*/ 71 h 21"/>
                <a:gd name="T14" fmla="*/ 5 w 4"/>
                <a:gd name="T15" fmla="*/ 76 h 21"/>
                <a:gd name="T16" fmla="*/ 0 w 4"/>
                <a:gd name="T17" fmla="*/ 107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21">
                  <a:moveTo>
                    <a:pt x="4" y="0"/>
                  </a:moveTo>
                  <a:cubicBezTo>
                    <a:pt x="4" y="0"/>
                    <a:pt x="3" y="0"/>
                    <a:pt x="3" y="1"/>
                  </a:cubicBezTo>
                  <a:cubicBezTo>
                    <a:pt x="3" y="1"/>
                    <a:pt x="3" y="1"/>
                    <a:pt x="3" y="1"/>
                  </a:cubicBezTo>
                  <a:cubicBezTo>
                    <a:pt x="3" y="2"/>
                    <a:pt x="2" y="2"/>
                    <a:pt x="2" y="2"/>
                  </a:cubicBezTo>
                  <a:cubicBezTo>
                    <a:pt x="2" y="4"/>
                    <a:pt x="2" y="5"/>
                    <a:pt x="3" y="7"/>
                  </a:cubicBezTo>
                  <a:cubicBezTo>
                    <a:pt x="3" y="9"/>
                    <a:pt x="3" y="11"/>
                    <a:pt x="3" y="12"/>
                  </a:cubicBezTo>
                  <a:cubicBezTo>
                    <a:pt x="3" y="13"/>
                    <a:pt x="2" y="14"/>
                    <a:pt x="2" y="14"/>
                  </a:cubicBezTo>
                  <a:cubicBezTo>
                    <a:pt x="1" y="15"/>
                    <a:pt x="1" y="15"/>
                    <a:pt x="1" y="15"/>
                  </a:cubicBezTo>
                  <a:cubicBezTo>
                    <a:pt x="1" y="17"/>
                    <a:pt x="0" y="19"/>
                    <a:pt x="0" y="21"/>
                  </a:cubicBezTo>
                </a:path>
              </a:pathLst>
            </a:custGeom>
            <a:noFill/>
            <a:ln w="15875">
              <a:solidFill>
                <a:srgbClr val="FFFFFF"/>
              </a:solidFill>
              <a:prstDash val="solid"/>
              <a:round/>
              <a:headEnd/>
              <a:tailEnd/>
            </a:ln>
          </p:spPr>
          <p:txBody>
            <a:bodyPr/>
            <a:lstStyle/>
            <a:p>
              <a:endParaRPr lang="en-GB"/>
            </a:p>
          </p:txBody>
        </p:sp>
        <p:sp>
          <p:nvSpPr>
            <p:cNvPr id="12967" name="Freeform 531"/>
            <p:cNvSpPr>
              <a:spLocks/>
            </p:cNvSpPr>
            <p:nvPr/>
          </p:nvSpPr>
          <p:spPr bwMode="auto">
            <a:xfrm>
              <a:off x="4117" y="1744"/>
              <a:ext cx="21" cy="97"/>
            </a:xfrm>
            <a:custGeom>
              <a:avLst/>
              <a:gdLst>
                <a:gd name="T0" fmla="*/ 11 w 4"/>
                <a:gd name="T1" fmla="*/ 0 h 19"/>
                <a:gd name="T2" fmla="*/ 11 w 4"/>
                <a:gd name="T3" fmla="*/ 0 h 19"/>
                <a:gd name="T4" fmla="*/ 5 w 4"/>
                <a:gd name="T5" fmla="*/ 0 h 19"/>
                <a:gd name="T6" fmla="*/ 5 w 4"/>
                <a:gd name="T7" fmla="*/ 10 h 19"/>
                <a:gd name="T8" fmla="*/ 0 w 4"/>
                <a:gd name="T9" fmla="*/ 10 h 19"/>
                <a:gd name="T10" fmla="*/ 0 w 4"/>
                <a:gd name="T11" fmla="*/ 20 h 19"/>
                <a:gd name="T12" fmla="*/ 11 w 4"/>
                <a:gd name="T13" fmla="*/ 36 h 19"/>
                <a:gd name="T14" fmla="*/ 16 w 4"/>
                <a:gd name="T15" fmla="*/ 46 h 19"/>
                <a:gd name="T16" fmla="*/ 16 w 4"/>
                <a:gd name="T17" fmla="*/ 51 h 19"/>
                <a:gd name="T18" fmla="*/ 16 w 4"/>
                <a:gd name="T19" fmla="*/ 71 h 19"/>
                <a:gd name="T20" fmla="*/ 11 w 4"/>
                <a:gd name="T21" fmla="*/ 97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 h="19">
                  <a:moveTo>
                    <a:pt x="2" y="0"/>
                  </a:moveTo>
                  <a:cubicBezTo>
                    <a:pt x="2" y="0"/>
                    <a:pt x="2" y="0"/>
                    <a:pt x="2" y="0"/>
                  </a:cubicBezTo>
                  <a:cubicBezTo>
                    <a:pt x="2" y="0"/>
                    <a:pt x="1" y="0"/>
                    <a:pt x="1" y="0"/>
                  </a:cubicBezTo>
                  <a:cubicBezTo>
                    <a:pt x="1" y="1"/>
                    <a:pt x="1" y="1"/>
                    <a:pt x="1" y="2"/>
                  </a:cubicBezTo>
                  <a:cubicBezTo>
                    <a:pt x="0" y="2"/>
                    <a:pt x="0" y="2"/>
                    <a:pt x="0" y="2"/>
                  </a:cubicBezTo>
                  <a:cubicBezTo>
                    <a:pt x="0" y="3"/>
                    <a:pt x="0" y="3"/>
                    <a:pt x="0" y="4"/>
                  </a:cubicBezTo>
                  <a:cubicBezTo>
                    <a:pt x="1" y="4"/>
                    <a:pt x="2" y="7"/>
                    <a:pt x="2" y="7"/>
                  </a:cubicBezTo>
                  <a:cubicBezTo>
                    <a:pt x="3" y="8"/>
                    <a:pt x="3" y="8"/>
                    <a:pt x="3" y="9"/>
                  </a:cubicBezTo>
                  <a:cubicBezTo>
                    <a:pt x="3" y="9"/>
                    <a:pt x="3" y="10"/>
                    <a:pt x="3" y="10"/>
                  </a:cubicBezTo>
                  <a:cubicBezTo>
                    <a:pt x="4" y="11"/>
                    <a:pt x="4" y="13"/>
                    <a:pt x="3" y="14"/>
                  </a:cubicBezTo>
                  <a:cubicBezTo>
                    <a:pt x="3" y="15"/>
                    <a:pt x="2" y="18"/>
                    <a:pt x="2" y="19"/>
                  </a:cubicBezTo>
                </a:path>
              </a:pathLst>
            </a:custGeom>
            <a:noFill/>
            <a:ln w="15875">
              <a:solidFill>
                <a:srgbClr val="FFFFFF"/>
              </a:solidFill>
              <a:prstDash val="solid"/>
              <a:round/>
              <a:headEnd/>
              <a:tailEnd/>
            </a:ln>
          </p:spPr>
          <p:txBody>
            <a:bodyPr/>
            <a:lstStyle/>
            <a:p>
              <a:endParaRPr lang="en-GB"/>
            </a:p>
          </p:txBody>
        </p:sp>
        <p:sp>
          <p:nvSpPr>
            <p:cNvPr id="12968" name="Oval 532"/>
            <p:cNvSpPr>
              <a:spLocks noChangeArrowheads="1"/>
            </p:cNvSpPr>
            <p:nvPr/>
          </p:nvSpPr>
          <p:spPr bwMode="auto">
            <a:xfrm>
              <a:off x="4122" y="1969"/>
              <a:ext cx="16" cy="15"/>
            </a:xfrm>
            <a:prstGeom prst="ellipse">
              <a:avLst/>
            </a:prstGeom>
            <a:solidFill>
              <a:srgbClr val="FFFFFF"/>
            </a:solidFill>
            <a:ln w="15875">
              <a:solidFill>
                <a:srgbClr val="FFFFFF"/>
              </a:solidFill>
              <a:round/>
              <a:headEnd/>
              <a:tailEnd/>
            </a:ln>
          </p:spPr>
          <p:txBody>
            <a:bodyPr/>
            <a:lstStyle/>
            <a:p>
              <a:endParaRPr lang="ar-SA"/>
            </a:p>
          </p:txBody>
        </p:sp>
        <p:sp>
          <p:nvSpPr>
            <p:cNvPr id="12969" name="Freeform 533"/>
            <p:cNvSpPr>
              <a:spLocks/>
            </p:cNvSpPr>
            <p:nvPr/>
          </p:nvSpPr>
          <p:spPr bwMode="auto">
            <a:xfrm>
              <a:off x="4107" y="1861"/>
              <a:ext cx="21" cy="108"/>
            </a:xfrm>
            <a:custGeom>
              <a:avLst/>
              <a:gdLst>
                <a:gd name="T0" fmla="*/ 21 w 4"/>
                <a:gd name="T1" fmla="*/ 108 h 21"/>
                <a:gd name="T2" fmla="*/ 16 w 4"/>
                <a:gd name="T3" fmla="*/ 103 h 21"/>
                <a:gd name="T4" fmla="*/ 11 w 4"/>
                <a:gd name="T5" fmla="*/ 98 h 21"/>
                <a:gd name="T6" fmla="*/ 11 w 4"/>
                <a:gd name="T7" fmla="*/ 98 h 21"/>
                <a:gd name="T8" fmla="*/ 16 w 4"/>
                <a:gd name="T9" fmla="*/ 72 h 21"/>
                <a:gd name="T10" fmla="*/ 16 w 4"/>
                <a:gd name="T11" fmla="*/ 41 h 21"/>
                <a:gd name="T12" fmla="*/ 11 w 4"/>
                <a:gd name="T13" fmla="*/ 31 h 21"/>
                <a:gd name="T14" fmla="*/ 5 w 4"/>
                <a:gd name="T15" fmla="*/ 26 h 21"/>
                <a:gd name="T16" fmla="*/ 0 w 4"/>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21">
                  <a:moveTo>
                    <a:pt x="4" y="21"/>
                  </a:moveTo>
                  <a:cubicBezTo>
                    <a:pt x="4" y="21"/>
                    <a:pt x="3" y="20"/>
                    <a:pt x="3" y="20"/>
                  </a:cubicBezTo>
                  <a:cubicBezTo>
                    <a:pt x="3" y="19"/>
                    <a:pt x="3" y="19"/>
                    <a:pt x="2" y="19"/>
                  </a:cubicBezTo>
                  <a:cubicBezTo>
                    <a:pt x="2" y="19"/>
                    <a:pt x="2" y="19"/>
                    <a:pt x="2" y="19"/>
                  </a:cubicBezTo>
                  <a:cubicBezTo>
                    <a:pt x="2" y="17"/>
                    <a:pt x="2" y="15"/>
                    <a:pt x="3" y="14"/>
                  </a:cubicBezTo>
                  <a:cubicBezTo>
                    <a:pt x="3" y="12"/>
                    <a:pt x="3" y="10"/>
                    <a:pt x="3" y="8"/>
                  </a:cubicBezTo>
                  <a:cubicBezTo>
                    <a:pt x="2" y="7"/>
                    <a:pt x="2" y="7"/>
                    <a:pt x="2" y="6"/>
                  </a:cubicBezTo>
                  <a:cubicBezTo>
                    <a:pt x="1" y="6"/>
                    <a:pt x="1" y="5"/>
                    <a:pt x="1" y="5"/>
                  </a:cubicBezTo>
                  <a:cubicBezTo>
                    <a:pt x="1" y="3"/>
                    <a:pt x="0" y="2"/>
                    <a:pt x="0" y="0"/>
                  </a:cubicBezTo>
                </a:path>
              </a:pathLst>
            </a:custGeom>
            <a:noFill/>
            <a:ln w="15875">
              <a:solidFill>
                <a:srgbClr val="FFFFFF"/>
              </a:solidFill>
              <a:prstDash val="solid"/>
              <a:round/>
              <a:headEnd/>
              <a:tailEnd/>
            </a:ln>
          </p:spPr>
          <p:txBody>
            <a:bodyPr/>
            <a:lstStyle/>
            <a:p>
              <a:endParaRPr lang="en-GB"/>
            </a:p>
          </p:txBody>
        </p:sp>
        <p:sp>
          <p:nvSpPr>
            <p:cNvPr id="12970" name="Freeform 534"/>
            <p:cNvSpPr>
              <a:spLocks/>
            </p:cNvSpPr>
            <p:nvPr/>
          </p:nvSpPr>
          <p:spPr bwMode="auto">
            <a:xfrm>
              <a:off x="4117" y="1866"/>
              <a:ext cx="21" cy="103"/>
            </a:xfrm>
            <a:custGeom>
              <a:avLst/>
              <a:gdLst>
                <a:gd name="T0" fmla="*/ 11 w 4"/>
                <a:gd name="T1" fmla="*/ 103 h 20"/>
                <a:gd name="T2" fmla="*/ 11 w 4"/>
                <a:gd name="T3" fmla="*/ 98 h 20"/>
                <a:gd name="T4" fmla="*/ 5 w 4"/>
                <a:gd name="T5" fmla="*/ 98 h 20"/>
                <a:gd name="T6" fmla="*/ 0 w 4"/>
                <a:gd name="T7" fmla="*/ 93 h 20"/>
                <a:gd name="T8" fmla="*/ 0 w 4"/>
                <a:gd name="T9" fmla="*/ 88 h 20"/>
                <a:gd name="T10" fmla="*/ 0 w 4"/>
                <a:gd name="T11" fmla="*/ 82 h 20"/>
                <a:gd name="T12" fmla="*/ 11 w 4"/>
                <a:gd name="T13" fmla="*/ 62 h 20"/>
                <a:gd name="T14" fmla="*/ 16 w 4"/>
                <a:gd name="T15" fmla="*/ 57 h 20"/>
                <a:gd name="T16" fmla="*/ 16 w 4"/>
                <a:gd name="T17" fmla="*/ 52 h 20"/>
                <a:gd name="T18" fmla="*/ 16 w 4"/>
                <a:gd name="T19" fmla="*/ 31 h 20"/>
                <a:gd name="T20" fmla="*/ 11 w 4"/>
                <a:gd name="T21" fmla="*/ 0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 h="20">
                  <a:moveTo>
                    <a:pt x="2" y="20"/>
                  </a:moveTo>
                  <a:cubicBezTo>
                    <a:pt x="2" y="19"/>
                    <a:pt x="2" y="20"/>
                    <a:pt x="2" y="19"/>
                  </a:cubicBezTo>
                  <a:cubicBezTo>
                    <a:pt x="2" y="19"/>
                    <a:pt x="1" y="19"/>
                    <a:pt x="1" y="19"/>
                  </a:cubicBezTo>
                  <a:cubicBezTo>
                    <a:pt x="1" y="19"/>
                    <a:pt x="0" y="18"/>
                    <a:pt x="0" y="18"/>
                  </a:cubicBezTo>
                  <a:cubicBezTo>
                    <a:pt x="0" y="18"/>
                    <a:pt x="0" y="17"/>
                    <a:pt x="0" y="17"/>
                  </a:cubicBezTo>
                  <a:cubicBezTo>
                    <a:pt x="0" y="17"/>
                    <a:pt x="0" y="16"/>
                    <a:pt x="0" y="16"/>
                  </a:cubicBezTo>
                  <a:cubicBezTo>
                    <a:pt x="0" y="15"/>
                    <a:pt x="2" y="13"/>
                    <a:pt x="2" y="12"/>
                  </a:cubicBezTo>
                  <a:cubicBezTo>
                    <a:pt x="3" y="12"/>
                    <a:pt x="3" y="11"/>
                    <a:pt x="3" y="11"/>
                  </a:cubicBezTo>
                  <a:cubicBezTo>
                    <a:pt x="3" y="10"/>
                    <a:pt x="3" y="10"/>
                    <a:pt x="3" y="10"/>
                  </a:cubicBezTo>
                  <a:cubicBezTo>
                    <a:pt x="3" y="8"/>
                    <a:pt x="4" y="7"/>
                    <a:pt x="3" y="6"/>
                  </a:cubicBezTo>
                  <a:cubicBezTo>
                    <a:pt x="3" y="4"/>
                    <a:pt x="2" y="2"/>
                    <a:pt x="2" y="0"/>
                  </a:cubicBezTo>
                </a:path>
              </a:pathLst>
            </a:custGeom>
            <a:noFill/>
            <a:ln w="15875">
              <a:solidFill>
                <a:srgbClr val="FFFFFF"/>
              </a:solidFill>
              <a:prstDash val="solid"/>
              <a:round/>
              <a:headEnd/>
              <a:tailEnd/>
            </a:ln>
          </p:spPr>
          <p:txBody>
            <a:bodyPr/>
            <a:lstStyle/>
            <a:p>
              <a:endParaRPr lang="en-GB"/>
            </a:p>
          </p:txBody>
        </p:sp>
        <p:sp>
          <p:nvSpPr>
            <p:cNvPr id="12971" name="Freeform 535"/>
            <p:cNvSpPr>
              <a:spLocks/>
            </p:cNvSpPr>
            <p:nvPr/>
          </p:nvSpPr>
          <p:spPr bwMode="auto">
            <a:xfrm>
              <a:off x="4240" y="1744"/>
              <a:ext cx="15" cy="107"/>
            </a:xfrm>
            <a:custGeom>
              <a:avLst/>
              <a:gdLst>
                <a:gd name="T0" fmla="*/ 15 w 3"/>
                <a:gd name="T1" fmla="*/ 0 h 21"/>
                <a:gd name="T2" fmla="*/ 10 w 3"/>
                <a:gd name="T3" fmla="*/ 5 h 21"/>
                <a:gd name="T4" fmla="*/ 10 w 3"/>
                <a:gd name="T5" fmla="*/ 5 h 21"/>
                <a:gd name="T6" fmla="*/ 10 w 3"/>
                <a:gd name="T7" fmla="*/ 10 h 21"/>
                <a:gd name="T8" fmla="*/ 10 w 3"/>
                <a:gd name="T9" fmla="*/ 36 h 21"/>
                <a:gd name="T10" fmla="*/ 10 w 3"/>
                <a:gd name="T11" fmla="*/ 61 h 21"/>
                <a:gd name="T12" fmla="*/ 5 w 3"/>
                <a:gd name="T13" fmla="*/ 71 h 21"/>
                <a:gd name="T14" fmla="*/ 0 w 3"/>
                <a:gd name="T15" fmla="*/ 76 h 21"/>
                <a:gd name="T16" fmla="*/ 0 w 3"/>
                <a:gd name="T17" fmla="*/ 107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 h="21">
                  <a:moveTo>
                    <a:pt x="3" y="0"/>
                  </a:moveTo>
                  <a:cubicBezTo>
                    <a:pt x="3" y="0"/>
                    <a:pt x="2" y="0"/>
                    <a:pt x="2" y="1"/>
                  </a:cubicBezTo>
                  <a:cubicBezTo>
                    <a:pt x="2" y="1"/>
                    <a:pt x="2" y="1"/>
                    <a:pt x="2" y="1"/>
                  </a:cubicBezTo>
                  <a:cubicBezTo>
                    <a:pt x="2" y="2"/>
                    <a:pt x="2" y="2"/>
                    <a:pt x="2" y="2"/>
                  </a:cubicBezTo>
                  <a:cubicBezTo>
                    <a:pt x="1" y="4"/>
                    <a:pt x="2" y="5"/>
                    <a:pt x="2" y="7"/>
                  </a:cubicBezTo>
                  <a:cubicBezTo>
                    <a:pt x="2" y="9"/>
                    <a:pt x="2" y="11"/>
                    <a:pt x="2" y="12"/>
                  </a:cubicBezTo>
                  <a:cubicBezTo>
                    <a:pt x="2" y="13"/>
                    <a:pt x="1" y="14"/>
                    <a:pt x="1" y="14"/>
                  </a:cubicBezTo>
                  <a:cubicBezTo>
                    <a:pt x="1" y="15"/>
                    <a:pt x="0" y="15"/>
                    <a:pt x="0" y="15"/>
                  </a:cubicBezTo>
                  <a:cubicBezTo>
                    <a:pt x="0" y="17"/>
                    <a:pt x="0" y="19"/>
                    <a:pt x="0" y="21"/>
                  </a:cubicBezTo>
                </a:path>
              </a:pathLst>
            </a:custGeom>
            <a:noFill/>
            <a:ln w="15875">
              <a:solidFill>
                <a:srgbClr val="FFFFFF"/>
              </a:solidFill>
              <a:prstDash val="solid"/>
              <a:round/>
              <a:headEnd/>
              <a:tailEnd/>
            </a:ln>
          </p:spPr>
          <p:txBody>
            <a:bodyPr/>
            <a:lstStyle/>
            <a:p>
              <a:endParaRPr lang="en-GB"/>
            </a:p>
          </p:txBody>
        </p:sp>
        <p:sp>
          <p:nvSpPr>
            <p:cNvPr id="12972" name="Freeform 536"/>
            <p:cNvSpPr>
              <a:spLocks/>
            </p:cNvSpPr>
            <p:nvPr/>
          </p:nvSpPr>
          <p:spPr bwMode="auto">
            <a:xfrm>
              <a:off x="4245" y="1744"/>
              <a:ext cx="21" cy="97"/>
            </a:xfrm>
            <a:custGeom>
              <a:avLst/>
              <a:gdLst>
                <a:gd name="T0" fmla="*/ 11 w 4"/>
                <a:gd name="T1" fmla="*/ 0 h 19"/>
                <a:gd name="T2" fmla="*/ 11 w 4"/>
                <a:gd name="T3" fmla="*/ 0 h 19"/>
                <a:gd name="T4" fmla="*/ 5 w 4"/>
                <a:gd name="T5" fmla="*/ 0 h 19"/>
                <a:gd name="T6" fmla="*/ 5 w 4"/>
                <a:gd name="T7" fmla="*/ 10 h 19"/>
                <a:gd name="T8" fmla="*/ 0 w 4"/>
                <a:gd name="T9" fmla="*/ 10 h 19"/>
                <a:gd name="T10" fmla="*/ 5 w 4"/>
                <a:gd name="T11" fmla="*/ 20 h 19"/>
                <a:gd name="T12" fmla="*/ 16 w 4"/>
                <a:gd name="T13" fmla="*/ 36 h 19"/>
                <a:gd name="T14" fmla="*/ 16 w 4"/>
                <a:gd name="T15" fmla="*/ 46 h 19"/>
                <a:gd name="T16" fmla="*/ 21 w 4"/>
                <a:gd name="T17" fmla="*/ 51 h 19"/>
                <a:gd name="T18" fmla="*/ 21 w 4"/>
                <a:gd name="T19" fmla="*/ 71 h 19"/>
                <a:gd name="T20" fmla="*/ 11 w 4"/>
                <a:gd name="T21" fmla="*/ 97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 h="19">
                  <a:moveTo>
                    <a:pt x="2" y="0"/>
                  </a:moveTo>
                  <a:cubicBezTo>
                    <a:pt x="2" y="0"/>
                    <a:pt x="2" y="0"/>
                    <a:pt x="2" y="0"/>
                  </a:cubicBezTo>
                  <a:cubicBezTo>
                    <a:pt x="2" y="0"/>
                    <a:pt x="1" y="0"/>
                    <a:pt x="1" y="0"/>
                  </a:cubicBezTo>
                  <a:cubicBezTo>
                    <a:pt x="1" y="1"/>
                    <a:pt x="1" y="1"/>
                    <a:pt x="1" y="2"/>
                  </a:cubicBezTo>
                  <a:cubicBezTo>
                    <a:pt x="1" y="2"/>
                    <a:pt x="0" y="2"/>
                    <a:pt x="0" y="2"/>
                  </a:cubicBezTo>
                  <a:cubicBezTo>
                    <a:pt x="1" y="3"/>
                    <a:pt x="1" y="3"/>
                    <a:pt x="1" y="4"/>
                  </a:cubicBezTo>
                  <a:cubicBezTo>
                    <a:pt x="1" y="4"/>
                    <a:pt x="2" y="7"/>
                    <a:pt x="3" y="7"/>
                  </a:cubicBezTo>
                  <a:cubicBezTo>
                    <a:pt x="3" y="8"/>
                    <a:pt x="3" y="8"/>
                    <a:pt x="3" y="9"/>
                  </a:cubicBezTo>
                  <a:cubicBezTo>
                    <a:pt x="3" y="9"/>
                    <a:pt x="4" y="10"/>
                    <a:pt x="4" y="10"/>
                  </a:cubicBezTo>
                  <a:cubicBezTo>
                    <a:pt x="4" y="11"/>
                    <a:pt x="4" y="13"/>
                    <a:pt x="4" y="14"/>
                  </a:cubicBezTo>
                  <a:cubicBezTo>
                    <a:pt x="3" y="15"/>
                    <a:pt x="2" y="18"/>
                    <a:pt x="2" y="19"/>
                  </a:cubicBezTo>
                </a:path>
              </a:pathLst>
            </a:custGeom>
            <a:noFill/>
            <a:ln w="15875">
              <a:solidFill>
                <a:srgbClr val="FFFFFF"/>
              </a:solidFill>
              <a:prstDash val="solid"/>
              <a:round/>
              <a:headEnd/>
              <a:tailEnd/>
            </a:ln>
          </p:spPr>
          <p:txBody>
            <a:bodyPr/>
            <a:lstStyle/>
            <a:p>
              <a:endParaRPr lang="en-GB"/>
            </a:p>
          </p:txBody>
        </p:sp>
        <p:sp>
          <p:nvSpPr>
            <p:cNvPr id="12973" name="Oval 537"/>
            <p:cNvSpPr>
              <a:spLocks noChangeArrowheads="1"/>
            </p:cNvSpPr>
            <p:nvPr/>
          </p:nvSpPr>
          <p:spPr bwMode="auto">
            <a:xfrm>
              <a:off x="4250" y="1969"/>
              <a:ext cx="16" cy="15"/>
            </a:xfrm>
            <a:prstGeom prst="ellipse">
              <a:avLst/>
            </a:prstGeom>
            <a:solidFill>
              <a:srgbClr val="FFFFFF"/>
            </a:solidFill>
            <a:ln w="15875">
              <a:solidFill>
                <a:srgbClr val="FFFFFF"/>
              </a:solidFill>
              <a:round/>
              <a:headEnd/>
              <a:tailEnd/>
            </a:ln>
          </p:spPr>
          <p:txBody>
            <a:bodyPr/>
            <a:lstStyle/>
            <a:p>
              <a:endParaRPr lang="ar-SA"/>
            </a:p>
          </p:txBody>
        </p:sp>
        <p:sp>
          <p:nvSpPr>
            <p:cNvPr id="12974" name="Freeform 538"/>
            <p:cNvSpPr>
              <a:spLocks/>
            </p:cNvSpPr>
            <p:nvPr/>
          </p:nvSpPr>
          <p:spPr bwMode="auto">
            <a:xfrm>
              <a:off x="4235" y="1861"/>
              <a:ext cx="20" cy="108"/>
            </a:xfrm>
            <a:custGeom>
              <a:avLst/>
              <a:gdLst>
                <a:gd name="T0" fmla="*/ 20 w 4"/>
                <a:gd name="T1" fmla="*/ 108 h 21"/>
                <a:gd name="T2" fmla="*/ 15 w 4"/>
                <a:gd name="T3" fmla="*/ 103 h 21"/>
                <a:gd name="T4" fmla="*/ 15 w 4"/>
                <a:gd name="T5" fmla="*/ 98 h 21"/>
                <a:gd name="T6" fmla="*/ 10 w 4"/>
                <a:gd name="T7" fmla="*/ 98 h 21"/>
                <a:gd name="T8" fmla="*/ 15 w 4"/>
                <a:gd name="T9" fmla="*/ 72 h 21"/>
                <a:gd name="T10" fmla="*/ 15 w 4"/>
                <a:gd name="T11" fmla="*/ 41 h 21"/>
                <a:gd name="T12" fmla="*/ 10 w 4"/>
                <a:gd name="T13" fmla="*/ 31 h 21"/>
                <a:gd name="T14" fmla="*/ 5 w 4"/>
                <a:gd name="T15" fmla="*/ 26 h 21"/>
                <a:gd name="T16" fmla="*/ 0 w 4"/>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21">
                  <a:moveTo>
                    <a:pt x="4" y="21"/>
                  </a:moveTo>
                  <a:cubicBezTo>
                    <a:pt x="4" y="21"/>
                    <a:pt x="3" y="20"/>
                    <a:pt x="3" y="20"/>
                  </a:cubicBezTo>
                  <a:cubicBezTo>
                    <a:pt x="3" y="19"/>
                    <a:pt x="3" y="19"/>
                    <a:pt x="3" y="19"/>
                  </a:cubicBezTo>
                  <a:cubicBezTo>
                    <a:pt x="2" y="19"/>
                    <a:pt x="2" y="19"/>
                    <a:pt x="2" y="19"/>
                  </a:cubicBezTo>
                  <a:cubicBezTo>
                    <a:pt x="2" y="17"/>
                    <a:pt x="2" y="15"/>
                    <a:pt x="3" y="14"/>
                  </a:cubicBezTo>
                  <a:cubicBezTo>
                    <a:pt x="3" y="12"/>
                    <a:pt x="3" y="10"/>
                    <a:pt x="3" y="8"/>
                  </a:cubicBezTo>
                  <a:cubicBezTo>
                    <a:pt x="2" y="7"/>
                    <a:pt x="2" y="7"/>
                    <a:pt x="2" y="6"/>
                  </a:cubicBezTo>
                  <a:cubicBezTo>
                    <a:pt x="1" y="6"/>
                    <a:pt x="1" y="5"/>
                    <a:pt x="1" y="5"/>
                  </a:cubicBezTo>
                  <a:cubicBezTo>
                    <a:pt x="1" y="3"/>
                    <a:pt x="0" y="2"/>
                    <a:pt x="0" y="0"/>
                  </a:cubicBezTo>
                </a:path>
              </a:pathLst>
            </a:custGeom>
            <a:noFill/>
            <a:ln w="15875">
              <a:solidFill>
                <a:srgbClr val="FFFFFF"/>
              </a:solidFill>
              <a:prstDash val="solid"/>
              <a:round/>
              <a:headEnd/>
              <a:tailEnd/>
            </a:ln>
          </p:spPr>
          <p:txBody>
            <a:bodyPr/>
            <a:lstStyle/>
            <a:p>
              <a:endParaRPr lang="en-GB"/>
            </a:p>
          </p:txBody>
        </p:sp>
        <p:sp>
          <p:nvSpPr>
            <p:cNvPr id="12975" name="Freeform 539"/>
            <p:cNvSpPr>
              <a:spLocks/>
            </p:cNvSpPr>
            <p:nvPr/>
          </p:nvSpPr>
          <p:spPr bwMode="auto">
            <a:xfrm>
              <a:off x="4245" y="1866"/>
              <a:ext cx="21" cy="103"/>
            </a:xfrm>
            <a:custGeom>
              <a:avLst/>
              <a:gdLst>
                <a:gd name="T0" fmla="*/ 11 w 4"/>
                <a:gd name="T1" fmla="*/ 103 h 20"/>
                <a:gd name="T2" fmla="*/ 11 w 4"/>
                <a:gd name="T3" fmla="*/ 98 h 20"/>
                <a:gd name="T4" fmla="*/ 5 w 4"/>
                <a:gd name="T5" fmla="*/ 98 h 20"/>
                <a:gd name="T6" fmla="*/ 5 w 4"/>
                <a:gd name="T7" fmla="*/ 93 h 20"/>
                <a:gd name="T8" fmla="*/ 0 w 4"/>
                <a:gd name="T9" fmla="*/ 88 h 20"/>
                <a:gd name="T10" fmla="*/ 0 w 4"/>
                <a:gd name="T11" fmla="*/ 82 h 20"/>
                <a:gd name="T12" fmla="*/ 11 w 4"/>
                <a:gd name="T13" fmla="*/ 62 h 20"/>
                <a:gd name="T14" fmla="*/ 16 w 4"/>
                <a:gd name="T15" fmla="*/ 57 h 20"/>
                <a:gd name="T16" fmla="*/ 16 w 4"/>
                <a:gd name="T17" fmla="*/ 52 h 20"/>
                <a:gd name="T18" fmla="*/ 16 w 4"/>
                <a:gd name="T19" fmla="*/ 31 h 20"/>
                <a:gd name="T20" fmla="*/ 11 w 4"/>
                <a:gd name="T21" fmla="*/ 0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 h="20">
                  <a:moveTo>
                    <a:pt x="2" y="20"/>
                  </a:moveTo>
                  <a:cubicBezTo>
                    <a:pt x="2" y="19"/>
                    <a:pt x="2" y="20"/>
                    <a:pt x="2" y="19"/>
                  </a:cubicBezTo>
                  <a:cubicBezTo>
                    <a:pt x="2" y="19"/>
                    <a:pt x="1" y="19"/>
                    <a:pt x="1" y="19"/>
                  </a:cubicBezTo>
                  <a:cubicBezTo>
                    <a:pt x="1" y="19"/>
                    <a:pt x="1" y="18"/>
                    <a:pt x="1" y="18"/>
                  </a:cubicBezTo>
                  <a:cubicBezTo>
                    <a:pt x="0" y="18"/>
                    <a:pt x="0" y="17"/>
                    <a:pt x="0" y="17"/>
                  </a:cubicBezTo>
                  <a:cubicBezTo>
                    <a:pt x="0" y="17"/>
                    <a:pt x="0" y="16"/>
                    <a:pt x="0" y="16"/>
                  </a:cubicBezTo>
                  <a:cubicBezTo>
                    <a:pt x="1" y="15"/>
                    <a:pt x="2" y="13"/>
                    <a:pt x="2" y="12"/>
                  </a:cubicBezTo>
                  <a:cubicBezTo>
                    <a:pt x="3" y="12"/>
                    <a:pt x="3" y="11"/>
                    <a:pt x="3" y="11"/>
                  </a:cubicBezTo>
                  <a:cubicBezTo>
                    <a:pt x="3" y="10"/>
                    <a:pt x="3" y="10"/>
                    <a:pt x="3" y="10"/>
                  </a:cubicBezTo>
                  <a:cubicBezTo>
                    <a:pt x="4" y="8"/>
                    <a:pt x="4" y="7"/>
                    <a:pt x="3" y="6"/>
                  </a:cubicBezTo>
                  <a:cubicBezTo>
                    <a:pt x="3" y="4"/>
                    <a:pt x="2" y="2"/>
                    <a:pt x="2" y="0"/>
                  </a:cubicBezTo>
                </a:path>
              </a:pathLst>
            </a:custGeom>
            <a:noFill/>
            <a:ln w="15875">
              <a:solidFill>
                <a:srgbClr val="FFFFFF"/>
              </a:solidFill>
              <a:prstDash val="solid"/>
              <a:round/>
              <a:headEnd/>
              <a:tailEnd/>
            </a:ln>
          </p:spPr>
          <p:txBody>
            <a:bodyPr/>
            <a:lstStyle/>
            <a:p>
              <a:endParaRPr lang="en-GB"/>
            </a:p>
          </p:txBody>
        </p:sp>
        <p:sp>
          <p:nvSpPr>
            <p:cNvPr id="12976" name="Freeform 540"/>
            <p:cNvSpPr>
              <a:spLocks/>
            </p:cNvSpPr>
            <p:nvPr/>
          </p:nvSpPr>
          <p:spPr bwMode="auto">
            <a:xfrm>
              <a:off x="4174" y="1744"/>
              <a:ext cx="20" cy="107"/>
            </a:xfrm>
            <a:custGeom>
              <a:avLst/>
              <a:gdLst>
                <a:gd name="T0" fmla="*/ 20 w 4"/>
                <a:gd name="T1" fmla="*/ 0 h 21"/>
                <a:gd name="T2" fmla="*/ 15 w 4"/>
                <a:gd name="T3" fmla="*/ 5 h 21"/>
                <a:gd name="T4" fmla="*/ 10 w 4"/>
                <a:gd name="T5" fmla="*/ 5 h 21"/>
                <a:gd name="T6" fmla="*/ 10 w 4"/>
                <a:gd name="T7" fmla="*/ 10 h 21"/>
                <a:gd name="T8" fmla="*/ 15 w 4"/>
                <a:gd name="T9" fmla="*/ 36 h 21"/>
                <a:gd name="T10" fmla="*/ 10 w 4"/>
                <a:gd name="T11" fmla="*/ 61 h 21"/>
                <a:gd name="T12" fmla="*/ 5 w 4"/>
                <a:gd name="T13" fmla="*/ 71 h 21"/>
                <a:gd name="T14" fmla="*/ 5 w 4"/>
                <a:gd name="T15" fmla="*/ 76 h 21"/>
                <a:gd name="T16" fmla="*/ 0 w 4"/>
                <a:gd name="T17" fmla="*/ 107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21">
                  <a:moveTo>
                    <a:pt x="4" y="0"/>
                  </a:moveTo>
                  <a:cubicBezTo>
                    <a:pt x="3" y="0"/>
                    <a:pt x="3" y="0"/>
                    <a:pt x="3" y="1"/>
                  </a:cubicBezTo>
                  <a:cubicBezTo>
                    <a:pt x="2" y="1"/>
                    <a:pt x="2" y="1"/>
                    <a:pt x="2" y="1"/>
                  </a:cubicBezTo>
                  <a:cubicBezTo>
                    <a:pt x="2" y="2"/>
                    <a:pt x="2" y="2"/>
                    <a:pt x="2" y="2"/>
                  </a:cubicBezTo>
                  <a:cubicBezTo>
                    <a:pt x="2" y="4"/>
                    <a:pt x="2" y="5"/>
                    <a:pt x="3" y="7"/>
                  </a:cubicBezTo>
                  <a:cubicBezTo>
                    <a:pt x="3" y="9"/>
                    <a:pt x="3" y="11"/>
                    <a:pt x="2" y="12"/>
                  </a:cubicBezTo>
                  <a:cubicBezTo>
                    <a:pt x="2" y="13"/>
                    <a:pt x="2" y="14"/>
                    <a:pt x="1" y="14"/>
                  </a:cubicBezTo>
                  <a:cubicBezTo>
                    <a:pt x="1" y="15"/>
                    <a:pt x="1" y="15"/>
                    <a:pt x="1" y="15"/>
                  </a:cubicBezTo>
                  <a:cubicBezTo>
                    <a:pt x="1" y="17"/>
                    <a:pt x="0" y="19"/>
                    <a:pt x="0" y="21"/>
                  </a:cubicBezTo>
                </a:path>
              </a:pathLst>
            </a:custGeom>
            <a:noFill/>
            <a:ln w="15875">
              <a:solidFill>
                <a:srgbClr val="FFFFFF"/>
              </a:solidFill>
              <a:prstDash val="solid"/>
              <a:round/>
              <a:headEnd/>
              <a:tailEnd/>
            </a:ln>
          </p:spPr>
          <p:txBody>
            <a:bodyPr/>
            <a:lstStyle/>
            <a:p>
              <a:endParaRPr lang="en-GB"/>
            </a:p>
          </p:txBody>
        </p:sp>
        <p:sp>
          <p:nvSpPr>
            <p:cNvPr id="12977" name="Freeform 541"/>
            <p:cNvSpPr>
              <a:spLocks/>
            </p:cNvSpPr>
            <p:nvPr/>
          </p:nvSpPr>
          <p:spPr bwMode="auto">
            <a:xfrm>
              <a:off x="4184" y="1744"/>
              <a:ext cx="15" cy="97"/>
            </a:xfrm>
            <a:custGeom>
              <a:avLst/>
              <a:gdLst>
                <a:gd name="T0" fmla="*/ 10 w 3"/>
                <a:gd name="T1" fmla="*/ 0 h 19"/>
                <a:gd name="T2" fmla="*/ 5 w 3"/>
                <a:gd name="T3" fmla="*/ 0 h 19"/>
                <a:gd name="T4" fmla="*/ 5 w 3"/>
                <a:gd name="T5" fmla="*/ 0 h 19"/>
                <a:gd name="T6" fmla="*/ 0 w 3"/>
                <a:gd name="T7" fmla="*/ 10 h 19"/>
                <a:gd name="T8" fmla="*/ 0 w 3"/>
                <a:gd name="T9" fmla="*/ 10 h 19"/>
                <a:gd name="T10" fmla="*/ 0 w 3"/>
                <a:gd name="T11" fmla="*/ 20 h 19"/>
                <a:gd name="T12" fmla="*/ 10 w 3"/>
                <a:gd name="T13" fmla="*/ 36 h 19"/>
                <a:gd name="T14" fmla="*/ 15 w 3"/>
                <a:gd name="T15" fmla="*/ 46 h 19"/>
                <a:gd name="T16" fmla="*/ 15 w 3"/>
                <a:gd name="T17" fmla="*/ 51 h 19"/>
                <a:gd name="T18" fmla="*/ 15 w 3"/>
                <a:gd name="T19" fmla="*/ 71 h 19"/>
                <a:gd name="T20" fmla="*/ 5 w 3"/>
                <a:gd name="T21" fmla="*/ 97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 h="19">
                  <a:moveTo>
                    <a:pt x="2" y="0"/>
                  </a:moveTo>
                  <a:cubicBezTo>
                    <a:pt x="2" y="0"/>
                    <a:pt x="2" y="0"/>
                    <a:pt x="1" y="0"/>
                  </a:cubicBezTo>
                  <a:cubicBezTo>
                    <a:pt x="1" y="0"/>
                    <a:pt x="1" y="0"/>
                    <a:pt x="1" y="0"/>
                  </a:cubicBezTo>
                  <a:cubicBezTo>
                    <a:pt x="1" y="1"/>
                    <a:pt x="0" y="1"/>
                    <a:pt x="0" y="2"/>
                  </a:cubicBezTo>
                  <a:cubicBezTo>
                    <a:pt x="0" y="2"/>
                    <a:pt x="0" y="2"/>
                    <a:pt x="0" y="2"/>
                  </a:cubicBezTo>
                  <a:cubicBezTo>
                    <a:pt x="0" y="3"/>
                    <a:pt x="0" y="3"/>
                    <a:pt x="0" y="4"/>
                  </a:cubicBezTo>
                  <a:cubicBezTo>
                    <a:pt x="0" y="4"/>
                    <a:pt x="2" y="7"/>
                    <a:pt x="2" y="7"/>
                  </a:cubicBezTo>
                  <a:cubicBezTo>
                    <a:pt x="2" y="8"/>
                    <a:pt x="3" y="8"/>
                    <a:pt x="3" y="9"/>
                  </a:cubicBezTo>
                  <a:cubicBezTo>
                    <a:pt x="3" y="9"/>
                    <a:pt x="3" y="10"/>
                    <a:pt x="3" y="10"/>
                  </a:cubicBezTo>
                  <a:cubicBezTo>
                    <a:pt x="3" y="11"/>
                    <a:pt x="3" y="13"/>
                    <a:pt x="3" y="14"/>
                  </a:cubicBezTo>
                  <a:cubicBezTo>
                    <a:pt x="2" y="15"/>
                    <a:pt x="1" y="18"/>
                    <a:pt x="1" y="19"/>
                  </a:cubicBezTo>
                </a:path>
              </a:pathLst>
            </a:custGeom>
            <a:noFill/>
            <a:ln w="15875">
              <a:solidFill>
                <a:srgbClr val="FFFFFF"/>
              </a:solidFill>
              <a:prstDash val="solid"/>
              <a:round/>
              <a:headEnd/>
              <a:tailEnd/>
            </a:ln>
          </p:spPr>
          <p:txBody>
            <a:bodyPr/>
            <a:lstStyle/>
            <a:p>
              <a:endParaRPr lang="en-GB"/>
            </a:p>
          </p:txBody>
        </p:sp>
        <p:sp>
          <p:nvSpPr>
            <p:cNvPr id="12978" name="Oval 542"/>
            <p:cNvSpPr>
              <a:spLocks noChangeArrowheads="1"/>
            </p:cNvSpPr>
            <p:nvPr/>
          </p:nvSpPr>
          <p:spPr bwMode="auto">
            <a:xfrm>
              <a:off x="4184" y="1969"/>
              <a:ext cx="15" cy="15"/>
            </a:xfrm>
            <a:prstGeom prst="ellipse">
              <a:avLst/>
            </a:prstGeom>
            <a:solidFill>
              <a:srgbClr val="FFFFFF"/>
            </a:solidFill>
            <a:ln w="15875">
              <a:solidFill>
                <a:srgbClr val="FFFFFF"/>
              </a:solidFill>
              <a:round/>
              <a:headEnd/>
              <a:tailEnd/>
            </a:ln>
          </p:spPr>
          <p:txBody>
            <a:bodyPr/>
            <a:lstStyle/>
            <a:p>
              <a:endParaRPr lang="ar-SA"/>
            </a:p>
          </p:txBody>
        </p:sp>
        <p:sp>
          <p:nvSpPr>
            <p:cNvPr id="12979" name="Freeform 543"/>
            <p:cNvSpPr>
              <a:spLocks/>
            </p:cNvSpPr>
            <p:nvPr/>
          </p:nvSpPr>
          <p:spPr bwMode="auto">
            <a:xfrm>
              <a:off x="4174" y="1861"/>
              <a:ext cx="20" cy="108"/>
            </a:xfrm>
            <a:custGeom>
              <a:avLst/>
              <a:gdLst>
                <a:gd name="T0" fmla="*/ 20 w 4"/>
                <a:gd name="T1" fmla="*/ 108 h 21"/>
                <a:gd name="T2" fmla="*/ 10 w 4"/>
                <a:gd name="T3" fmla="*/ 103 h 21"/>
                <a:gd name="T4" fmla="*/ 10 w 4"/>
                <a:gd name="T5" fmla="*/ 98 h 21"/>
                <a:gd name="T6" fmla="*/ 10 w 4"/>
                <a:gd name="T7" fmla="*/ 98 h 21"/>
                <a:gd name="T8" fmla="*/ 10 w 4"/>
                <a:gd name="T9" fmla="*/ 72 h 21"/>
                <a:gd name="T10" fmla="*/ 10 w 4"/>
                <a:gd name="T11" fmla="*/ 41 h 21"/>
                <a:gd name="T12" fmla="*/ 5 w 4"/>
                <a:gd name="T13" fmla="*/ 31 h 21"/>
                <a:gd name="T14" fmla="*/ 5 w 4"/>
                <a:gd name="T15" fmla="*/ 26 h 21"/>
                <a:gd name="T16" fmla="*/ 0 w 4"/>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21">
                  <a:moveTo>
                    <a:pt x="4" y="21"/>
                  </a:moveTo>
                  <a:cubicBezTo>
                    <a:pt x="3" y="21"/>
                    <a:pt x="3" y="20"/>
                    <a:pt x="2" y="20"/>
                  </a:cubicBezTo>
                  <a:cubicBezTo>
                    <a:pt x="2" y="19"/>
                    <a:pt x="2" y="19"/>
                    <a:pt x="2" y="19"/>
                  </a:cubicBezTo>
                  <a:cubicBezTo>
                    <a:pt x="2" y="19"/>
                    <a:pt x="2" y="19"/>
                    <a:pt x="2" y="19"/>
                  </a:cubicBezTo>
                  <a:cubicBezTo>
                    <a:pt x="2" y="17"/>
                    <a:pt x="2" y="15"/>
                    <a:pt x="2" y="14"/>
                  </a:cubicBezTo>
                  <a:cubicBezTo>
                    <a:pt x="2" y="12"/>
                    <a:pt x="3" y="10"/>
                    <a:pt x="2" y="8"/>
                  </a:cubicBezTo>
                  <a:cubicBezTo>
                    <a:pt x="2" y="7"/>
                    <a:pt x="1" y="7"/>
                    <a:pt x="1" y="6"/>
                  </a:cubicBezTo>
                  <a:cubicBezTo>
                    <a:pt x="1" y="6"/>
                    <a:pt x="1" y="5"/>
                    <a:pt x="1" y="5"/>
                  </a:cubicBezTo>
                  <a:cubicBezTo>
                    <a:pt x="0" y="3"/>
                    <a:pt x="0" y="2"/>
                    <a:pt x="0" y="0"/>
                  </a:cubicBezTo>
                </a:path>
              </a:pathLst>
            </a:custGeom>
            <a:noFill/>
            <a:ln w="15875">
              <a:solidFill>
                <a:srgbClr val="FFFFFF"/>
              </a:solidFill>
              <a:prstDash val="solid"/>
              <a:round/>
              <a:headEnd/>
              <a:tailEnd/>
            </a:ln>
          </p:spPr>
          <p:txBody>
            <a:bodyPr/>
            <a:lstStyle/>
            <a:p>
              <a:endParaRPr lang="en-GB"/>
            </a:p>
          </p:txBody>
        </p:sp>
        <p:sp>
          <p:nvSpPr>
            <p:cNvPr id="12980" name="Freeform 544"/>
            <p:cNvSpPr>
              <a:spLocks/>
            </p:cNvSpPr>
            <p:nvPr/>
          </p:nvSpPr>
          <p:spPr bwMode="auto">
            <a:xfrm>
              <a:off x="4184" y="1866"/>
              <a:ext cx="15" cy="103"/>
            </a:xfrm>
            <a:custGeom>
              <a:avLst/>
              <a:gdLst>
                <a:gd name="T0" fmla="*/ 10 w 3"/>
                <a:gd name="T1" fmla="*/ 103 h 20"/>
                <a:gd name="T2" fmla="*/ 5 w 3"/>
                <a:gd name="T3" fmla="*/ 98 h 20"/>
                <a:gd name="T4" fmla="*/ 5 w 3"/>
                <a:gd name="T5" fmla="*/ 98 h 20"/>
                <a:gd name="T6" fmla="*/ 0 w 3"/>
                <a:gd name="T7" fmla="*/ 93 h 20"/>
                <a:gd name="T8" fmla="*/ 0 w 3"/>
                <a:gd name="T9" fmla="*/ 88 h 20"/>
                <a:gd name="T10" fmla="*/ 0 w 3"/>
                <a:gd name="T11" fmla="*/ 82 h 20"/>
                <a:gd name="T12" fmla="*/ 10 w 3"/>
                <a:gd name="T13" fmla="*/ 62 h 20"/>
                <a:gd name="T14" fmla="*/ 15 w 3"/>
                <a:gd name="T15" fmla="*/ 57 h 20"/>
                <a:gd name="T16" fmla="*/ 15 w 3"/>
                <a:gd name="T17" fmla="*/ 52 h 20"/>
                <a:gd name="T18" fmla="*/ 15 w 3"/>
                <a:gd name="T19" fmla="*/ 31 h 20"/>
                <a:gd name="T20" fmla="*/ 5 w 3"/>
                <a:gd name="T21" fmla="*/ 0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 h="20">
                  <a:moveTo>
                    <a:pt x="2" y="20"/>
                  </a:moveTo>
                  <a:cubicBezTo>
                    <a:pt x="2" y="19"/>
                    <a:pt x="2" y="20"/>
                    <a:pt x="1" y="19"/>
                  </a:cubicBezTo>
                  <a:cubicBezTo>
                    <a:pt x="1" y="19"/>
                    <a:pt x="1" y="19"/>
                    <a:pt x="1" y="19"/>
                  </a:cubicBezTo>
                  <a:cubicBezTo>
                    <a:pt x="1" y="19"/>
                    <a:pt x="0" y="18"/>
                    <a:pt x="0" y="18"/>
                  </a:cubicBezTo>
                  <a:cubicBezTo>
                    <a:pt x="0" y="18"/>
                    <a:pt x="0" y="17"/>
                    <a:pt x="0" y="17"/>
                  </a:cubicBezTo>
                  <a:cubicBezTo>
                    <a:pt x="0" y="17"/>
                    <a:pt x="0" y="16"/>
                    <a:pt x="0" y="16"/>
                  </a:cubicBezTo>
                  <a:cubicBezTo>
                    <a:pt x="0" y="15"/>
                    <a:pt x="1" y="13"/>
                    <a:pt x="2" y="12"/>
                  </a:cubicBezTo>
                  <a:cubicBezTo>
                    <a:pt x="2" y="12"/>
                    <a:pt x="3" y="11"/>
                    <a:pt x="3" y="11"/>
                  </a:cubicBezTo>
                  <a:cubicBezTo>
                    <a:pt x="3" y="10"/>
                    <a:pt x="3" y="10"/>
                    <a:pt x="3" y="10"/>
                  </a:cubicBezTo>
                  <a:cubicBezTo>
                    <a:pt x="3" y="8"/>
                    <a:pt x="3" y="7"/>
                    <a:pt x="3" y="6"/>
                  </a:cubicBezTo>
                  <a:cubicBezTo>
                    <a:pt x="2" y="4"/>
                    <a:pt x="1" y="2"/>
                    <a:pt x="1" y="0"/>
                  </a:cubicBezTo>
                </a:path>
              </a:pathLst>
            </a:custGeom>
            <a:noFill/>
            <a:ln w="15875">
              <a:solidFill>
                <a:srgbClr val="FFFFFF"/>
              </a:solidFill>
              <a:prstDash val="solid"/>
              <a:round/>
              <a:headEnd/>
              <a:tailEnd/>
            </a:ln>
          </p:spPr>
          <p:txBody>
            <a:bodyPr/>
            <a:lstStyle/>
            <a:p>
              <a:endParaRPr lang="en-GB"/>
            </a:p>
          </p:txBody>
        </p:sp>
        <p:sp>
          <p:nvSpPr>
            <p:cNvPr id="12981" name="Freeform 545"/>
            <p:cNvSpPr>
              <a:spLocks/>
            </p:cNvSpPr>
            <p:nvPr/>
          </p:nvSpPr>
          <p:spPr bwMode="auto">
            <a:xfrm>
              <a:off x="4204" y="1744"/>
              <a:ext cx="21" cy="107"/>
            </a:xfrm>
            <a:custGeom>
              <a:avLst/>
              <a:gdLst>
                <a:gd name="T0" fmla="*/ 21 w 4"/>
                <a:gd name="T1" fmla="*/ 0 h 21"/>
                <a:gd name="T2" fmla="*/ 16 w 4"/>
                <a:gd name="T3" fmla="*/ 5 h 21"/>
                <a:gd name="T4" fmla="*/ 11 w 4"/>
                <a:gd name="T5" fmla="*/ 5 h 21"/>
                <a:gd name="T6" fmla="*/ 11 w 4"/>
                <a:gd name="T7" fmla="*/ 10 h 21"/>
                <a:gd name="T8" fmla="*/ 16 w 4"/>
                <a:gd name="T9" fmla="*/ 36 h 21"/>
                <a:gd name="T10" fmla="*/ 11 w 4"/>
                <a:gd name="T11" fmla="*/ 61 h 21"/>
                <a:gd name="T12" fmla="*/ 5 w 4"/>
                <a:gd name="T13" fmla="*/ 71 h 21"/>
                <a:gd name="T14" fmla="*/ 5 w 4"/>
                <a:gd name="T15" fmla="*/ 76 h 21"/>
                <a:gd name="T16" fmla="*/ 0 w 4"/>
                <a:gd name="T17" fmla="*/ 107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21">
                  <a:moveTo>
                    <a:pt x="4" y="0"/>
                  </a:moveTo>
                  <a:cubicBezTo>
                    <a:pt x="4" y="0"/>
                    <a:pt x="3" y="0"/>
                    <a:pt x="3" y="1"/>
                  </a:cubicBezTo>
                  <a:cubicBezTo>
                    <a:pt x="3" y="1"/>
                    <a:pt x="2" y="1"/>
                    <a:pt x="2" y="1"/>
                  </a:cubicBezTo>
                  <a:cubicBezTo>
                    <a:pt x="2" y="2"/>
                    <a:pt x="2" y="2"/>
                    <a:pt x="2" y="2"/>
                  </a:cubicBezTo>
                  <a:cubicBezTo>
                    <a:pt x="2" y="4"/>
                    <a:pt x="2" y="5"/>
                    <a:pt x="3" y="7"/>
                  </a:cubicBezTo>
                  <a:cubicBezTo>
                    <a:pt x="3" y="9"/>
                    <a:pt x="3" y="11"/>
                    <a:pt x="2" y="12"/>
                  </a:cubicBezTo>
                  <a:cubicBezTo>
                    <a:pt x="2" y="13"/>
                    <a:pt x="2" y="14"/>
                    <a:pt x="1" y="14"/>
                  </a:cubicBezTo>
                  <a:cubicBezTo>
                    <a:pt x="1" y="15"/>
                    <a:pt x="1" y="15"/>
                    <a:pt x="1" y="15"/>
                  </a:cubicBezTo>
                  <a:cubicBezTo>
                    <a:pt x="1" y="17"/>
                    <a:pt x="0" y="19"/>
                    <a:pt x="0" y="21"/>
                  </a:cubicBezTo>
                </a:path>
              </a:pathLst>
            </a:custGeom>
            <a:noFill/>
            <a:ln w="15875">
              <a:solidFill>
                <a:srgbClr val="FFFFFF"/>
              </a:solidFill>
              <a:prstDash val="solid"/>
              <a:round/>
              <a:headEnd/>
              <a:tailEnd/>
            </a:ln>
          </p:spPr>
          <p:txBody>
            <a:bodyPr/>
            <a:lstStyle/>
            <a:p>
              <a:endParaRPr lang="en-GB"/>
            </a:p>
          </p:txBody>
        </p:sp>
        <p:sp>
          <p:nvSpPr>
            <p:cNvPr id="12982" name="Freeform 546"/>
            <p:cNvSpPr>
              <a:spLocks/>
            </p:cNvSpPr>
            <p:nvPr/>
          </p:nvSpPr>
          <p:spPr bwMode="auto">
            <a:xfrm>
              <a:off x="4214" y="1744"/>
              <a:ext cx="21" cy="97"/>
            </a:xfrm>
            <a:custGeom>
              <a:avLst/>
              <a:gdLst>
                <a:gd name="T0" fmla="*/ 11 w 4"/>
                <a:gd name="T1" fmla="*/ 0 h 19"/>
                <a:gd name="T2" fmla="*/ 11 w 4"/>
                <a:gd name="T3" fmla="*/ 0 h 19"/>
                <a:gd name="T4" fmla="*/ 5 w 4"/>
                <a:gd name="T5" fmla="*/ 0 h 19"/>
                <a:gd name="T6" fmla="*/ 0 w 4"/>
                <a:gd name="T7" fmla="*/ 10 h 19"/>
                <a:gd name="T8" fmla="*/ 0 w 4"/>
                <a:gd name="T9" fmla="*/ 10 h 19"/>
                <a:gd name="T10" fmla="*/ 0 w 4"/>
                <a:gd name="T11" fmla="*/ 20 h 19"/>
                <a:gd name="T12" fmla="*/ 11 w 4"/>
                <a:gd name="T13" fmla="*/ 36 h 19"/>
                <a:gd name="T14" fmla="*/ 16 w 4"/>
                <a:gd name="T15" fmla="*/ 46 h 19"/>
                <a:gd name="T16" fmla="*/ 16 w 4"/>
                <a:gd name="T17" fmla="*/ 51 h 19"/>
                <a:gd name="T18" fmla="*/ 16 w 4"/>
                <a:gd name="T19" fmla="*/ 71 h 19"/>
                <a:gd name="T20" fmla="*/ 5 w 4"/>
                <a:gd name="T21" fmla="*/ 97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 h="19">
                  <a:moveTo>
                    <a:pt x="2" y="0"/>
                  </a:moveTo>
                  <a:cubicBezTo>
                    <a:pt x="2" y="0"/>
                    <a:pt x="2" y="0"/>
                    <a:pt x="2" y="0"/>
                  </a:cubicBezTo>
                  <a:cubicBezTo>
                    <a:pt x="1" y="0"/>
                    <a:pt x="1" y="0"/>
                    <a:pt x="1" y="0"/>
                  </a:cubicBezTo>
                  <a:cubicBezTo>
                    <a:pt x="1" y="1"/>
                    <a:pt x="0" y="1"/>
                    <a:pt x="0" y="2"/>
                  </a:cubicBezTo>
                  <a:cubicBezTo>
                    <a:pt x="0" y="2"/>
                    <a:pt x="0" y="2"/>
                    <a:pt x="0" y="2"/>
                  </a:cubicBezTo>
                  <a:cubicBezTo>
                    <a:pt x="0" y="3"/>
                    <a:pt x="0" y="3"/>
                    <a:pt x="0" y="4"/>
                  </a:cubicBezTo>
                  <a:cubicBezTo>
                    <a:pt x="0" y="4"/>
                    <a:pt x="2" y="7"/>
                    <a:pt x="2" y="7"/>
                  </a:cubicBezTo>
                  <a:cubicBezTo>
                    <a:pt x="2" y="8"/>
                    <a:pt x="3" y="8"/>
                    <a:pt x="3" y="9"/>
                  </a:cubicBezTo>
                  <a:cubicBezTo>
                    <a:pt x="3" y="9"/>
                    <a:pt x="3" y="10"/>
                    <a:pt x="3" y="10"/>
                  </a:cubicBezTo>
                  <a:cubicBezTo>
                    <a:pt x="3" y="11"/>
                    <a:pt x="4" y="13"/>
                    <a:pt x="3" y="14"/>
                  </a:cubicBezTo>
                  <a:cubicBezTo>
                    <a:pt x="3" y="15"/>
                    <a:pt x="1" y="18"/>
                    <a:pt x="1" y="19"/>
                  </a:cubicBezTo>
                </a:path>
              </a:pathLst>
            </a:custGeom>
            <a:noFill/>
            <a:ln w="15875">
              <a:solidFill>
                <a:srgbClr val="FFFFFF"/>
              </a:solidFill>
              <a:prstDash val="solid"/>
              <a:round/>
              <a:headEnd/>
              <a:tailEnd/>
            </a:ln>
          </p:spPr>
          <p:txBody>
            <a:bodyPr/>
            <a:lstStyle/>
            <a:p>
              <a:endParaRPr lang="en-GB"/>
            </a:p>
          </p:txBody>
        </p:sp>
        <p:sp>
          <p:nvSpPr>
            <p:cNvPr id="12983" name="Oval 547"/>
            <p:cNvSpPr>
              <a:spLocks noChangeArrowheads="1"/>
            </p:cNvSpPr>
            <p:nvPr/>
          </p:nvSpPr>
          <p:spPr bwMode="auto">
            <a:xfrm>
              <a:off x="4214" y="1969"/>
              <a:ext cx="16" cy="15"/>
            </a:xfrm>
            <a:prstGeom prst="ellipse">
              <a:avLst/>
            </a:prstGeom>
            <a:solidFill>
              <a:srgbClr val="FFFFFF"/>
            </a:solidFill>
            <a:ln w="15875">
              <a:solidFill>
                <a:srgbClr val="FFFFFF"/>
              </a:solidFill>
              <a:round/>
              <a:headEnd/>
              <a:tailEnd/>
            </a:ln>
          </p:spPr>
          <p:txBody>
            <a:bodyPr/>
            <a:lstStyle/>
            <a:p>
              <a:endParaRPr lang="ar-SA"/>
            </a:p>
          </p:txBody>
        </p:sp>
        <p:sp>
          <p:nvSpPr>
            <p:cNvPr id="12984" name="Freeform 548"/>
            <p:cNvSpPr>
              <a:spLocks/>
            </p:cNvSpPr>
            <p:nvPr/>
          </p:nvSpPr>
          <p:spPr bwMode="auto">
            <a:xfrm>
              <a:off x="4204" y="1861"/>
              <a:ext cx="21" cy="108"/>
            </a:xfrm>
            <a:custGeom>
              <a:avLst/>
              <a:gdLst>
                <a:gd name="T0" fmla="*/ 21 w 4"/>
                <a:gd name="T1" fmla="*/ 108 h 21"/>
                <a:gd name="T2" fmla="*/ 16 w 4"/>
                <a:gd name="T3" fmla="*/ 103 h 21"/>
                <a:gd name="T4" fmla="*/ 11 w 4"/>
                <a:gd name="T5" fmla="*/ 98 h 21"/>
                <a:gd name="T6" fmla="*/ 11 w 4"/>
                <a:gd name="T7" fmla="*/ 98 h 21"/>
                <a:gd name="T8" fmla="*/ 16 w 4"/>
                <a:gd name="T9" fmla="*/ 72 h 21"/>
                <a:gd name="T10" fmla="*/ 11 w 4"/>
                <a:gd name="T11" fmla="*/ 41 h 21"/>
                <a:gd name="T12" fmla="*/ 5 w 4"/>
                <a:gd name="T13" fmla="*/ 31 h 21"/>
                <a:gd name="T14" fmla="*/ 5 w 4"/>
                <a:gd name="T15" fmla="*/ 26 h 21"/>
                <a:gd name="T16" fmla="*/ 0 w 4"/>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21">
                  <a:moveTo>
                    <a:pt x="4" y="21"/>
                  </a:moveTo>
                  <a:cubicBezTo>
                    <a:pt x="3" y="21"/>
                    <a:pt x="3" y="20"/>
                    <a:pt x="3" y="20"/>
                  </a:cubicBezTo>
                  <a:cubicBezTo>
                    <a:pt x="2" y="19"/>
                    <a:pt x="2" y="19"/>
                    <a:pt x="2" y="19"/>
                  </a:cubicBezTo>
                  <a:cubicBezTo>
                    <a:pt x="2" y="19"/>
                    <a:pt x="2" y="19"/>
                    <a:pt x="2" y="19"/>
                  </a:cubicBezTo>
                  <a:cubicBezTo>
                    <a:pt x="2" y="17"/>
                    <a:pt x="2" y="15"/>
                    <a:pt x="3" y="14"/>
                  </a:cubicBezTo>
                  <a:cubicBezTo>
                    <a:pt x="3" y="12"/>
                    <a:pt x="3" y="10"/>
                    <a:pt x="2" y="8"/>
                  </a:cubicBezTo>
                  <a:cubicBezTo>
                    <a:pt x="2" y="7"/>
                    <a:pt x="2" y="7"/>
                    <a:pt x="1" y="6"/>
                  </a:cubicBezTo>
                  <a:cubicBezTo>
                    <a:pt x="1" y="6"/>
                    <a:pt x="1" y="5"/>
                    <a:pt x="1" y="5"/>
                  </a:cubicBezTo>
                  <a:cubicBezTo>
                    <a:pt x="1" y="3"/>
                    <a:pt x="0" y="2"/>
                    <a:pt x="0" y="0"/>
                  </a:cubicBezTo>
                </a:path>
              </a:pathLst>
            </a:custGeom>
            <a:noFill/>
            <a:ln w="15875">
              <a:solidFill>
                <a:srgbClr val="FFFFFF"/>
              </a:solidFill>
              <a:prstDash val="solid"/>
              <a:round/>
              <a:headEnd/>
              <a:tailEnd/>
            </a:ln>
          </p:spPr>
          <p:txBody>
            <a:bodyPr/>
            <a:lstStyle/>
            <a:p>
              <a:endParaRPr lang="en-GB"/>
            </a:p>
          </p:txBody>
        </p:sp>
        <p:sp>
          <p:nvSpPr>
            <p:cNvPr id="12985" name="Freeform 549"/>
            <p:cNvSpPr>
              <a:spLocks/>
            </p:cNvSpPr>
            <p:nvPr/>
          </p:nvSpPr>
          <p:spPr bwMode="auto">
            <a:xfrm>
              <a:off x="4214" y="1866"/>
              <a:ext cx="21" cy="103"/>
            </a:xfrm>
            <a:custGeom>
              <a:avLst/>
              <a:gdLst>
                <a:gd name="T0" fmla="*/ 11 w 4"/>
                <a:gd name="T1" fmla="*/ 103 h 20"/>
                <a:gd name="T2" fmla="*/ 11 w 4"/>
                <a:gd name="T3" fmla="*/ 98 h 20"/>
                <a:gd name="T4" fmla="*/ 5 w 4"/>
                <a:gd name="T5" fmla="*/ 98 h 20"/>
                <a:gd name="T6" fmla="*/ 0 w 4"/>
                <a:gd name="T7" fmla="*/ 93 h 20"/>
                <a:gd name="T8" fmla="*/ 0 w 4"/>
                <a:gd name="T9" fmla="*/ 88 h 20"/>
                <a:gd name="T10" fmla="*/ 0 w 4"/>
                <a:gd name="T11" fmla="*/ 82 h 20"/>
                <a:gd name="T12" fmla="*/ 11 w 4"/>
                <a:gd name="T13" fmla="*/ 62 h 20"/>
                <a:gd name="T14" fmla="*/ 16 w 4"/>
                <a:gd name="T15" fmla="*/ 57 h 20"/>
                <a:gd name="T16" fmla="*/ 16 w 4"/>
                <a:gd name="T17" fmla="*/ 52 h 20"/>
                <a:gd name="T18" fmla="*/ 16 w 4"/>
                <a:gd name="T19" fmla="*/ 31 h 20"/>
                <a:gd name="T20" fmla="*/ 5 w 4"/>
                <a:gd name="T21" fmla="*/ 0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 h="20">
                  <a:moveTo>
                    <a:pt x="2" y="20"/>
                  </a:moveTo>
                  <a:cubicBezTo>
                    <a:pt x="2" y="19"/>
                    <a:pt x="2" y="20"/>
                    <a:pt x="2" y="19"/>
                  </a:cubicBezTo>
                  <a:cubicBezTo>
                    <a:pt x="1" y="19"/>
                    <a:pt x="1" y="19"/>
                    <a:pt x="1" y="19"/>
                  </a:cubicBezTo>
                  <a:cubicBezTo>
                    <a:pt x="1" y="19"/>
                    <a:pt x="0" y="18"/>
                    <a:pt x="0" y="18"/>
                  </a:cubicBezTo>
                  <a:cubicBezTo>
                    <a:pt x="0" y="18"/>
                    <a:pt x="0" y="17"/>
                    <a:pt x="0" y="17"/>
                  </a:cubicBezTo>
                  <a:cubicBezTo>
                    <a:pt x="0" y="17"/>
                    <a:pt x="0" y="16"/>
                    <a:pt x="0" y="16"/>
                  </a:cubicBezTo>
                  <a:cubicBezTo>
                    <a:pt x="0" y="15"/>
                    <a:pt x="2" y="13"/>
                    <a:pt x="2" y="12"/>
                  </a:cubicBezTo>
                  <a:cubicBezTo>
                    <a:pt x="2" y="12"/>
                    <a:pt x="3" y="11"/>
                    <a:pt x="3" y="11"/>
                  </a:cubicBezTo>
                  <a:cubicBezTo>
                    <a:pt x="3" y="10"/>
                    <a:pt x="3" y="10"/>
                    <a:pt x="3" y="10"/>
                  </a:cubicBezTo>
                  <a:cubicBezTo>
                    <a:pt x="3" y="8"/>
                    <a:pt x="4" y="7"/>
                    <a:pt x="3" y="6"/>
                  </a:cubicBezTo>
                  <a:cubicBezTo>
                    <a:pt x="3" y="4"/>
                    <a:pt x="1" y="2"/>
                    <a:pt x="1" y="0"/>
                  </a:cubicBezTo>
                </a:path>
              </a:pathLst>
            </a:custGeom>
            <a:noFill/>
            <a:ln w="15875">
              <a:solidFill>
                <a:srgbClr val="FFFFFF"/>
              </a:solidFill>
              <a:prstDash val="solid"/>
              <a:round/>
              <a:headEnd/>
              <a:tailEnd/>
            </a:ln>
          </p:spPr>
          <p:txBody>
            <a:bodyPr/>
            <a:lstStyle/>
            <a:p>
              <a:endParaRPr lang="en-GB"/>
            </a:p>
          </p:txBody>
        </p:sp>
        <p:sp>
          <p:nvSpPr>
            <p:cNvPr id="12986" name="Freeform 550"/>
            <p:cNvSpPr>
              <a:spLocks/>
            </p:cNvSpPr>
            <p:nvPr/>
          </p:nvSpPr>
          <p:spPr bwMode="auto">
            <a:xfrm>
              <a:off x="4143" y="1744"/>
              <a:ext cx="20" cy="107"/>
            </a:xfrm>
            <a:custGeom>
              <a:avLst/>
              <a:gdLst>
                <a:gd name="T0" fmla="*/ 20 w 4"/>
                <a:gd name="T1" fmla="*/ 0 h 21"/>
                <a:gd name="T2" fmla="*/ 10 w 4"/>
                <a:gd name="T3" fmla="*/ 5 h 21"/>
                <a:gd name="T4" fmla="*/ 10 w 4"/>
                <a:gd name="T5" fmla="*/ 5 h 21"/>
                <a:gd name="T6" fmla="*/ 10 w 4"/>
                <a:gd name="T7" fmla="*/ 10 h 21"/>
                <a:gd name="T8" fmla="*/ 10 w 4"/>
                <a:gd name="T9" fmla="*/ 36 h 21"/>
                <a:gd name="T10" fmla="*/ 10 w 4"/>
                <a:gd name="T11" fmla="*/ 61 h 21"/>
                <a:gd name="T12" fmla="*/ 5 w 4"/>
                <a:gd name="T13" fmla="*/ 71 h 21"/>
                <a:gd name="T14" fmla="*/ 0 w 4"/>
                <a:gd name="T15" fmla="*/ 76 h 21"/>
                <a:gd name="T16" fmla="*/ 0 w 4"/>
                <a:gd name="T17" fmla="*/ 107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21">
                  <a:moveTo>
                    <a:pt x="4" y="0"/>
                  </a:moveTo>
                  <a:cubicBezTo>
                    <a:pt x="3" y="0"/>
                    <a:pt x="2" y="0"/>
                    <a:pt x="2" y="1"/>
                  </a:cubicBezTo>
                  <a:cubicBezTo>
                    <a:pt x="2" y="1"/>
                    <a:pt x="2" y="1"/>
                    <a:pt x="2" y="1"/>
                  </a:cubicBezTo>
                  <a:cubicBezTo>
                    <a:pt x="2" y="2"/>
                    <a:pt x="2" y="2"/>
                    <a:pt x="2" y="2"/>
                  </a:cubicBezTo>
                  <a:cubicBezTo>
                    <a:pt x="1" y="4"/>
                    <a:pt x="2" y="5"/>
                    <a:pt x="2" y="7"/>
                  </a:cubicBezTo>
                  <a:cubicBezTo>
                    <a:pt x="2" y="9"/>
                    <a:pt x="2" y="11"/>
                    <a:pt x="2" y="12"/>
                  </a:cubicBezTo>
                  <a:cubicBezTo>
                    <a:pt x="2" y="13"/>
                    <a:pt x="1" y="14"/>
                    <a:pt x="1" y="14"/>
                  </a:cubicBezTo>
                  <a:cubicBezTo>
                    <a:pt x="1" y="15"/>
                    <a:pt x="0" y="15"/>
                    <a:pt x="0" y="15"/>
                  </a:cubicBezTo>
                  <a:cubicBezTo>
                    <a:pt x="0" y="17"/>
                    <a:pt x="0" y="19"/>
                    <a:pt x="0" y="21"/>
                  </a:cubicBezTo>
                </a:path>
              </a:pathLst>
            </a:custGeom>
            <a:noFill/>
            <a:ln w="15875">
              <a:solidFill>
                <a:srgbClr val="FFFFFF"/>
              </a:solidFill>
              <a:prstDash val="solid"/>
              <a:round/>
              <a:headEnd/>
              <a:tailEnd/>
            </a:ln>
          </p:spPr>
          <p:txBody>
            <a:bodyPr/>
            <a:lstStyle/>
            <a:p>
              <a:endParaRPr lang="en-GB"/>
            </a:p>
          </p:txBody>
        </p:sp>
        <p:sp>
          <p:nvSpPr>
            <p:cNvPr id="12987" name="Freeform 551"/>
            <p:cNvSpPr>
              <a:spLocks/>
            </p:cNvSpPr>
            <p:nvPr/>
          </p:nvSpPr>
          <p:spPr bwMode="auto">
            <a:xfrm>
              <a:off x="4153" y="1744"/>
              <a:ext cx="15" cy="97"/>
            </a:xfrm>
            <a:custGeom>
              <a:avLst/>
              <a:gdLst>
                <a:gd name="T0" fmla="*/ 5 w 3"/>
                <a:gd name="T1" fmla="*/ 0 h 19"/>
                <a:gd name="T2" fmla="*/ 5 w 3"/>
                <a:gd name="T3" fmla="*/ 0 h 19"/>
                <a:gd name="T4" fmla="*/ 5 w 3"/>
                <a:gd name="T5" fmla="*/ 0 h 19"/>
                <a:gd name="T6" fmla="*/ 0 w 3"/>
                <a:gd name="T7" fmla="*/ 10 h 19"/>
                <a:gd name="T8" fmla="*/ 0 w 3"/>
                <a:gd name="T9" fmla="*/ 10 h 19"/>
                <a:gd name="T10" fmla="*/ 0 w 3"/>
                <a:gd name="T11" fmla="*/ 20 h 19"/>
                <a:gd name="T12" fmla="*/ 10 w 3"/>
                <a:gd name="T13" fmla="*/ 36 h 19"/>
                <a:gd name="T14" fmla="*/ 10 w 3"/>
                <a:gd name="T15" fmla="*/ 46 h 19"/>
                <a:gd name="T16" fmla="*/ 15 w 3"/>
                <a:gd name="T17" fmla="*/ 51 h 19"/>
                <a:gd name="T18" fmla="*/ 15 w 3"/>
                <a:gd name="T19" fmla="*/ 71 h 19"/>
                <a:gd name="T20" fmla="*/ 5 w 3"/>
                <a:gd name="T21" fmla="*/ 97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 h="19">
                  <a:moveTo>
                    <a:pt x="1" y="0"/>
                  </a:moveTo>
                  <a:cubicBezTo>
                    <a:pt x="1" y="0"/>
                    <a:pt x="2" y="0"/>
                    <a:pt x="1" y="0"/>
                  </a:cubicBezTo>
                  <a:cubicBezTo>
                    <a:pt x="1" y="0"/>
                    <a:pt x="1" y="0"/>
                    <a:pt x="1" y="0"/>
                  </a:cubicBezTo>
                  <a:cubicBezTo>
                    <a:pt x="0" y="1"/>
                    <a:pt x="0" y="1"/>
                    <a:pt x="0" y="2"/>
                  </a:cubicBezTo>
                  <a:cubicBezTo>
                    <a:pt x="0" y="2"/>
                    <a:pt x="0" y="2"/>
                    <a:pt x="0" y="2"/>
                  </a:cubicBezTo>
                  <a:cubicBezTo>
                    <a:pt x="0" y="3"/>
                    <a:pt x="0" y="3"/>
                    <a:pt x="0" y="4"/>
                  </a:cubicBezTo>
                  <a:cubicBezTo>
                    <a:pt x="0" y="4"/>
                    <a:pt x="1" y="7"/>
                    <a:pt x="2" y="7"/>
                  </a:cubicBezTo>
                  <a:cubicBezTo>
                    <a:pt x="2" y="8"/>
                    <a:pt x="2" y="8"/>
                    <a:pt x="2" y="9"/>
                  </a:cubicBezTo>
                  <a:cubicBezTo>
                    <a:pt x="3" y="9"/>
                    <a:pt x="3" y="10"/>
                    <a:pt x="3" y="10"/>
                  </a:cubicBezTo>
                  <a:cubicBezTo>
                    <a:pt x="3" y="11"/>
                    <a:pt x="3" y="13"/>
                    <a:pt x="3" y="14"/>
                  </a:cubicBezTo>
                  <a:cubicBezTo>
                    <a:pt x="2" y="15"/>
                    <a:pt x="1" y="18"/>
                    <a:pt x="1" y="19"/>
                  </a:cubicBezTo>
                </a:path>
              </a:pathLst>
            </a:custGeom>
            <a:noFill/>
            <a:ln w="15875">
              <a:solidFill>
                <a:srgbClr val="FFFFFF"/>
              </a:solidFill>
              <a:prstDash val="solid"/>
              <a:round/>
              <a:headEnd/>
              <a:tailEnd/>
            </a:ln>
          </p:spPr>
          <p:txBody>
            <a:bodyPr/>
            <a:lstStyle/>
            <a:p>
              <a:endParaRPr lang="en-GB"/>
            </a:p>
          </p:txBody>
        </p:sp>
        <p:sp>
          <p:nvSpPr>
            <p:cNvPr id="12988" name="Oval 552"/>
            <p:cNvSpPr>
              <a:spLocks noChangeArrowheads="1"/>
            </p:cNvSpPr>
            <p:nvPr/>
          </p:nvSpPr>
          <p:spPr bwMode="auto">
            <a:xfrm>
              <a:off x="4153" y="1969"/>
              <a:ext cx="15" cy="15"/>
            </a:xfrm>
            <a:prstGeom prst="ellipse">
              <a:avLst/>
            </a:prstGeom>
            <a:solidFill>
              <a:srgbClr val="FFFFFF"/>
            </a:solidFill>
            <a:ln w="15875">
              <a:solidFill>
                <a:srgbClr val="FFFFFF"/>
              </a:solidFill>
              <a:round/>
              <a:headEnd/>
              <a:tailEnd/>
            </a:ln>
          </p:spPr>
          <p:txBody>
            <a:bodyPr/>
            <a:lstStyle/>
            <a:p>
              <a:endParaRPr lang="ar-SA"/>
            </a:p>
          </p:txBody>
        </p:sp>
        <p:sp>
          <p:nvSpPr>
            <p:cNvPr id="12989" name="Freeform 553"/>
            <p:cNvSpPr>
              <a:spLocks/>
            </p:cNvSpPr>
            <p:nvPr/>
          </p:nvSpPr>
          <p:spPr bwMode="auto">
            <a:xfrm>
              <a:off x="4143" y="1861"/>
              <a:ext cx="15" cy="108"/>
            </a:xfrm>
            <a:custGeom>
              <a:avLst/>
              <a:gdLst>
                <a:gd name="T0" fmla="*/ 15 w 3"/>
                <a:gd name="T1" fmla="*/ 108 h 21"/>
                <a:gd name="T2" fmla="*/ 10 w 3"/>
                <a:gd name="T3" fmla="*/ 103 h 21"/>
                <a:gd name="T4" fmla="*/ 10 w 3"/>
                <a:gd name="T5" fmla="*/ 98 h 21"/>
                <a:gd name="T6" fmla="*/ 10 w 3"/>
                <a:gd name="T7" fmla="*/ 98 h 21"/>
                <a:gd name="T8" fmla="*/ 10 w 3"/>
                <a:gd name="T9" fmla="*/ 72 h 21"/>
                <a:gd name="T10" fmla="*/ 10 w 3"/>
                <a:gd name="T11" fmla="*/ 41 h 21"/>
                <a:gd name="T12" fmla="*/ 5 w 3"/>
                <a:gd name="T13" fmla="*/ 31 h 21"/>
                <a:gd name="T14" fmla="*/ 0 w 3"/>
                <a:gd name="T15" fmla="*/ 26 h 21"/>
                <a:gd name="T16" fmla="*/ 0 w 3"/>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 h="21">
                  <a:moveTo>
                    <a:pt x="3" y="21"/>
                  </a:moveTo>
                  <a:cubicBezTo>
                    <a:pt x="3" y="21"/>
                    <a:pt x="2" y="20"/>
                    <a:pt x="2" y="20"/>
                  </a:cubicBezTo>
                  <a:cubicBezTo>
                    <a:pt x="2" y="19"/>
                    <a:pt x="2" y="19"/>
                    <a:pt x="2" y="19"/>
                  </a:cubicBezTo>
                  <a:cubicBezTo>
                    <a:pt x="2" y="19"/>
                    <a:pt x="2" y="19"/>
                    <a:pt x="2" y="19"/>
                  </a:cubicBezTo>
                  <a:cubicBezTo>
                    <a:pt x="1" y="17"/>
                    <a:pt x="2" y="15"/>
                    <a:pt x="2" y="14"/>
                  </a:cubicBezTo>
                  <a:cubicBezTo>
                    <a:pt x="2" y="12"/>
                    <a:pt x="2" y="10"/>
                    <a:pt x="2" y="8"/>
                  </a:cubicBezTo>
                  <a:cubicBezTo>
                    <a:pt x="2" y="7"/>
                    <a:pt x="1" y="7"/>
                    <a:pt x="1" y="6"/>
                  </a:cubicBezTo>
                  <a:cubicBezTo>
                    <a:pt x="1" y="6"/>
                    <a:pt x="0" y="5"/>
                    <a:pt x="0" y="5"/>
                  </a:cubicBezTo>
                  <a:cubicBezTo>
                    <a:pt x="0" y="3"/>
                    <a:pt x="0" y="2"/>
                    <a:pt x="0" y="0"/>
                  </a:cubicBezTo>
                </a:path>
              </a:pathLst>
            </a:custGeom>
            <a:noFill/>
            <a:ln w="15875">
              <a:solidFill>
                <a:srgbClr val="FFFFFF"/>
              </a:solidFill>
              <a:prstDash val="solid"/>
              <a:round/>
              <a:headEnd/>
              <a:tailEnd/>
            </a:ln>
          </p:spPr>
          <p:txBody>
            <a:bodyPr/>
            <a:lstStyle/>
            <a:p>
              <a:endParaRPr lang="en-GB"/>
            </a:p>
          </p:txBody>
        </p:sp>
        <p:sp>
          <p:nvSpPr>
            <p:cNvPr id="12990" name="Freeform 554"/>
            <p:cNvSpPr>
              <a:spLocks/>
            </p:cNvSpPr>
            <p:nvPr/>
          </p:nvSpPr>
          <p:spPr bwMode="auto">
            <a:xfrm>
              <a:off x="4148" y="1866"/>
              <a:ext cx="20" cy="103"/>
            </a:xfrm>
            <a:custGeom>
              <a:avLst/>
              <a:gdLst>
                <a:gd name="T0" fmla="*/ 10 w 4"/>
                <a:gd name="T1" fmla="*/ 103 h 20"/>
                <a:gd name="T2" fmla="*/ 10 w 4"/>
                <a:gd name="T3" fmla="*/ 98 h 20"/>
                <a:gd name="T4" fmla="*/ 5 w 4"/>
                <a:gd name="T5" fmla="*/ 98 h 20"/>
                <a:gd name="T6" fmla="*/ 5 w 4"/>
                <a:gd name="T7" fmla="*/ 93 h 20"/>
                <a:gd name="T8" fmla="*/ 0 w 4"/>
                <a:gd name="T9" fmla="*/ 88 h 20"/>
                <a:gd name="T10" fmla="*/ 5 w 4"/>
                <a:gd name="T11" fmla="*/ 82 h 20"/>
                <a:gd name="T12" fmla="*/ 15 w 4"/>
                <a:gd name="T13" fmla="*/ 62 h 20"/>
                <a:gd name="T14" fmla="*/ 15 w 4"/>
                <a:gd name="T15" fmla="*/ 57 h 20"/>
                <a:gd name="T16" fmla="*/ 20 w 4"/>
                <a:gd name="T17" fmla="*/ 52 h 20"/>
                <a:gd name="T18" fmla="*/ 20 w 4"/>
                <a:gd name="T19" fmla="*/ 31 h 20"/>
                <a:gd name="T20" fmla="*/ 10 w 4"/>
                <a:gd name="T21" fmla="*/ 0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 h="20">
                  <a:moveTo>
                    <a:pt x="2" y="20"/>
                  </a:moveTo>
                  <a:cubicBezTo>
                    <a:pt x="2" y="19"/>
                    <a:pt x="2" y="20"/>
                    <a:pt x="2" y="19"/>
                  </a:cubicBezTo>
                  <a:cubicBezTo>
                    <a:pt x="2" y="19"/>
                    <a:pt x="1" y="19"/>
                    <a:pt x="1" y="19"/>
                  </a:cubicBezTo>
                  <a:cubicBezTo>
                    <a:pt x="1" y="19"/>
                    <a:pt x="1" y="18"/>
                    <a:pt x="1" y="18"/>
                  </a:cubicBezTo>
                  <a:cubicBezTo>
                    <a:pt x="1" y="18"/>
                    <a:pt x="0" y="17"/>
                    <a:pt x="0" y="17"/>
                  </a:cubicBezTo>
                  <a:cubicBezTo>
                    <a:pt x="1" y="17"/>
                    <a:pt x="1" y="16"/>
                    <a:pt x="1" y="16"/>
                  </a:cubicBezTo>
                  <a:cubicBezTo>
                    <a:pt x="1" y="15"/>
                    <a:pt x="2" y="13"/>
                    <a:pt x="3" y="12"/>
                  </a:cubicBezTo>
                  <a:cubicBezTo>
                    <a:pt x="3" y="12"/>
                    <a:pt x="3" y="11"/>
                    <a:pt x="3" y="11"/>
                  </a:cubicBezTo>
                  <a:cubicBezTo>
                    <a:pt x="4" y="10"/>
                    <a:pt x="4" y="10"/>
                    <a:pt x="4" y="10"/>
                  </a:cubicBezTo>
                  <a:cubicBezTo>
                    <a:pt x="4" y="8"/>
                    <a:pt x="4" y="7"/>
                    <a:pt x="4" y="6"/>
                  </a:cubicBezTo>
                  <a:cubicBezTo>
                    <a:pt x="3" y="4"/>
                    <a:pt x="2" y="2"/>
                    <a:pt x="2" y="0"/>
                  </a:cubicBezTo>
                </a:path>
              </a:pathLst>
            </a:custGeom>
            <a:noFill/>
            <a:ln w="15875">
              <a:solidFill>
                <a:srgbClr val="FFFFFF"/>
              </a:solidFill>
              <a:prstDash val="solid"/>
              <a:round/>
              <a:headEnd/>
              <a:tailEnd/>
            </a:ln>
          </p:spPr>
          <p:txBody>
            <a:bodyPr/>
            <a:lstStyle/>
            <a:p>
              <a:endParaRPr lang="en-GB"/>
            </a:p>
          </p:txBody>
        </p:sp>
        <p:sp>
          <p:nvSpPr>
            <p:cNvPr id="12991" name="Freeform 555"/>
            <p:cNvSpPr>
              <a:spLocks/>
            </p:cNvSpPr>
            <p:nvPr/>
          </p:nvSpPr>
          <p:spPr bwMode="auto">
            <a:xfrm>
              <a:off x="4266" y="1744"/>
              <a:ext cx="20" cy="107"/>
            </a:xfrm>
            <a:custGeom>
              <a:avLst/>
              <a:gdLst>
                <a:gd name="T0" fmla="*/ 20 w 4"/>
                <a:gd name="T1" fmla="*/ 0 h 21"/>
                <a:gd name="T2" fmla="*/ 15 w 4"/>
                <a:gd name="T3" fmla="*/ 5 h 21"/>
                <a:gd name="T4" fmla="*/ 15 w 4"/>
                <a:gd name="T5" fmla="*/ 5 h 21"/>
                <a:gd name="T6" fmla="*/ 10 w 4"/>
                <a:gd name="T7" fmla="*/ 10 h 21"/>
                <a:gd name="T8" fmla="*/ 15 w 4"/>
                <a:gd name="T9" fmla="*/ 36 h 21"/>
                <a:gd name="T10" fmla="*/ 15 w 4"/>
                <a:gd name="T11" fmla="*/ 61 h 21"/>
                <a:gd name="T12" fmla="*/ 10 w 4"/>
                <a:gd name="T13" fmla="*/ 71 h 21"/>
                <a:gd name="T14" fmla="*/ 5 w 4"/>
                <a:gd name="T15" fmla="*/ 76 h 21"/>
                <a:gd name="T16" fmla="*/ 0 w 4"/>
                <a:gd name="T17" fmla="*/ 107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21">
                  <a:moveTo>
                    <a:pt x="4" y="0"/>
                  </a:moveTo>
                  <a:cubicBezTo>
                    <a:pt x="4" y="0"/>
                    <a:pt x="3" y="0"/>
                    <a:pt x="3" y="1"/>
                  </a:cubicBezTo>
                  <a:cubicBezTo>
                    <a:pt x="3" y="1"/>
                    <a:pt x="3" y="1"/>
                    <a:pt x="3" y="1"/>
                  </a:cubicBezTo>
                  <a:cubicBezTo>
                    <a:pt x="2" y="2"/>
                    <a:pt x="2" y="2"/>
                    <a:pt x="2" y="2"/>
                  </a:cubicBezTo>
                  <a:cubicBezTo>
                    <a:pt x="2" y="4"/>
                    <a:pt x="2" y="5"/>
                    <a:pt x="3" y="7"/>
                  </a:cubicBezTo>
                  <a:cubicBezTo>
                    <a:pt x="3" y="9"/>
                    <a:pt x="3" y="11"/>
                    <a:pt x="3" y="12"/>
                  </a:cubicBezTo>
                  <a:cubicBezTo>
                    <a:pt x="2" y="13"/>
                    <a:pt x="2" y="14"/>
                    <a:pt x="2" y="14"/>
                  </a:cubicBezTo>
                  <a:cubicBezTo>
                    <a:pt x="1" y="15"/>
                    <a:pt x="1" y="15"/>
                    <a:pt x="1" y="15"/>
                  </a:cubicBezTo>
                  <a:cubicBezTo>
                    <a:pt x="1" y="17"/>
                    <a:pt x="0" y="19"/>
                    <a:pt x="0" y="21"/>
                  </a:cubicBezTo>
                </a:path>
              </a:pathLst>
            </a:custGeom>
            <a:noFill/>
            <a:ln w="15875">
              <a:solidFill>
                <a:srgbClr val="FFFFFF"/>
              </a:solidFill>
              <a:prstDash val="solid"/>
              <a:round/>
              <a:headEnd/>
              <a:tailEnd/>
            </a:ln>
          </p:spPr>
          <p:txBody>
            <a:bodyPr/>
            <a:lstStyle/>
            <a:p>
              <a:endParaRPr lang="en-GB"/>
            </a:p>
          </p:txBody>
        </p:sp>
        <p:sp>
          <p:nvSpPr>
            <p:cNvPr id="12992" name="Freeform 556"/>
            <p:cNvSpPr>
              <a:spLocks/>
            </p:cNvSpPr>
            <p:nvPr/>
          </p:nvSpPr>
          <p:spPr bwMode="auto">
            <a:xfrm>
              <a:off x="4266" y="1861"/>
              <a:ext cx="20" cy="108"/>
            </a:xfrm>
            <a:custGeom>
              <a:avLst/>
              <a:gdLst>
                <a:gd name="T0" fmla="*/ 20 w 4"/>
                <a:gd name="T1" fmla="*/ 108 h 21"/>
                <a:gd name="T2" fmla="*/ 15 w 4"/>
                <a:gd name="T3" fmla="*/ 103 h 21"/>
                <a:gd name="T4" fmla="*/ 10 w 4"/>
                <a:gd name="T5" fmla="*/ 98 h 21"/>
                <a:gd name="T6" fmla="*/ 10 w 4"/>
                <a:gd name="T7" fmla="*/ 98 h 21"/>
                <a:gd name="T8" fmla="*/ 15 w 4"/>
                <a:gd name="T9" fmla="*/ 72 h 21"/>
                <a:gd name="T10" fmla="*/ 10 w 4"/>
                <a:gd name="T11" fmla="*/ 41 h 21"/>
                <a:gd name="T12" fmla="*/ 5 w 4"/>
                <a:gd name="T13" fmla="*/ 31 h 21"/>
                <a:gd name="T14" fmla="*/ 5 w 4"/>
                <a:gd name="T15" fmla="*/ 26 h 21"/>
                <a:gd name="T16" fmla="*/ 0 w 4"/>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21">
                  <a:moveTo>
                    <a:pt x="4" y="21"/>
                  </a:moveTo>
                  <a:cubicBezTo>
                    <a:pt x="4" y="21"/>
                    <a:pt x="3" y="20"/>
                    <a:pt x="3" y="20"/>
                  </a:cubicBezTo>
                  <a:cubicBezTo>
                    <a:pt x="3" y="19"/>
                    <a:pt x="2" y="19"/>
                    <a:pt x="2" y="19"/>
                  </a:cubicBezTo>
                  <a:cubicBezTo>
                    <a:pt x="2" y="19"/>
                    <a:pt x="2" y="19"/>
                    <a:pt x="2" y="19"/>
                  </a:cubicBezTo>
                  <a:cubicBezTo>
                    <a:pt x="2" y="17"/>
                    <a:pt x="2" y="15"/>
                    <a:pt x="3" y="14"/>
                  </a:cubicBezTo>
                  <a:cubicBezTo>
                    <a:pt x="3" y="12"/>
                    <a:pt x="3" y="10"/>
                    <a:pt x="2" y="8"/>
                  </a:cubicBezTo>
                  <a:cubicBezTo>
                    <a:pt x="2" y="7"/>
                    <a:pt x="2" y="7"/>
                    <a:pt x="1" y="6"/>
                  </a:cubicBezTo>
                  <a:cubicBezTo>
                    <a:pt x="1" y="6"/>
                    <a:pt x="1" y="5"/>
                    <a:pt x="1" y="5"/>
                  </a:cubicBezTo>
                  <a:cubicBezTo>
                    <a:pt x="1" y="3"/>
                    <a:pt x="0" y="2"/>
                    <a:pt x="0" y="0"/>
                  </a:cubicBezTo>
                </a:path>
              </a:pathLst>
            </a:custGeom>
            <a:noFill/>
            <a:ln w="15875">
              <a:solidFill>
                <a:srgbClr val="FFFFFF"/>
              </a:solidFill>
              <a:prstDash val="solid"/>
              <a:round/>
              <a:headEnd/>
              <a:tailEnd/>
            </a:ln>
          </p:spPr>
          <p:txBody>
            <a:bodyPr/>
            <a:lstStyle/>
            <a:p>
              <a:endParaRPr lang="en-GB"/>
            </a:p>
          </p:txBody>
        </p:sp>
        <p:sp>
          <p:nvSpPr>
            <p:cNvPr id="12993" name="Freeform 557"/>
            <p:cNvSpPr>
              <a:spLocks/>
            </p:cNvSpPr>
            <p:nvPr/>
          </p:nvSpPr>
          <p:spPr bwMode="auto">
            <a:xfrm>
              <a:off x="3637" y="1744"/>
              <a:ext cx="20" cy="107"/>
            </a:xfrm>
            <a:custGeom>
              <a:avLst/>
              <a:gdLst>
                <a:gd name="T0" fmla="*/ 20 w 4"/>
                <a:gd name="T1" fmla="*/ 0 h 21"/>
                <a:gd name="T2" fmla="*/ 10 w 4"/>
                <a:gd name="T3" fmla="*/ 5 h 21"/>
                <a:gd name="T4" fmla="*/ 10 w 4"/>
                <a:gd name="T5" fmla="*/ 5 h 21"/>
                <a:gd name="T6" fmla="*/ 10 w 4"/>
                <a:gd name="T7" fmla="*/ 10 h 21"/>
                <a:gd name="T8" fmla="*/ 10 w 4"/>
                <a:gd name="T9" fmla="*/ 36 h 21"/>
                <a:gd name="T10" fmla="*/ 10 w 4"/>
                <a:gd name="T11" fmla="*/ 61 h 21"/>
                <a:gd name="T12" fmla="*/ 5 w 4"/>
                <a:gd name="T13" fmla="*/ 71 h 21"/>
                <a:gd name="T14" fmla="*/ 0 w 4"/>
                <a:gd name="T15" fmla="*/ 76 h 21"/>
                <a:gd name="T16" fmla="*/ 0 w 4"/>
                <a:gd name="T17" fmla="*/ 107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21">
                  <a:moveTo>
                    <a:pt x="4" y="0"/>
                  </a:moveTo>
                  <a:cubicBezTo>
                    <a:pt x="3" y="0"/>
                    <a:pt x="2" y="0"/>
                    <a:pt x="2" y="1"/>
                  </a:cubicBezTo>
                  <a:cubicBezTo>
                    <a:pt x="2" y="1"/>
                    <a:pt x="2" y="1"/>
                    <a:pt x="2" y="1"/>
                  </a:cubicBezTo>
                  <a:cubicBezTo>
                    <a:pt x="2" y="2"/>
                    <a:pt x="2" y="2"/>
                    <a:pt x="2" y="2"/>
                  </a:cubicBezTo>
                  <a:cubicBezTo>
                    <a:pt x="1" y="4"/>
                    <a:pt x="2" y="5"/>
                    <a:pt x="2" y="7"/>
                  </a:cubicBezTo>
                  <a:cubicBezTo>
                    <a:pt x="2" y="9"/>
                    <a:pt x="2" y="11"/>
                    <a:pt x="2" y="12"/>
                  </a:cubicBezTo>
                  <a:cubicBezTo>
                    <a:pt x="2" y="13"/>
                    <a:pt x="1" y="14"/>
                    <a:pt x="1" y="14"/>
                  </a:cubicBezTo>
                  <a:cubicBezTo>
                    <a:pt x="1" y="15"/>
                    <a:pt x="0" y="15"/>
                    <a:pt x="0" y="15"/>
                  </a:cubicBezTo>
                  <a:cubicBezTo>
                    <a:pt x="0" y="17"/>
                    <a:pt x="0" y="19"/>
                    <a:pt x="0" y="21"/>
                  </a:cubicBezTo>
                </a:path>
              </a:pathLst>
            </a:custGeom>
            <a:noFill/>
            <a:ln w="15875">
              <a:solidFill>
                <a:srgbClr val="FFFFFF"/>
              </a:solidFill>
              <a:prstDash val="solid"/>
              <a:round/>
              <a:headEnd/>
              <a:tailEnd/>
            </a:ln>
          </p:spPr>
          <p:txBody>
            <a:bodyPr/>
            <a:lstStyle/>
            <a:p>
              <a:endParaRPr lang="en-GB"/>
            </a:p>
          </p:txBody>
        </p:sp>
        <p:sp>
          <p:nvSpPr>
            <p:cNvPr id="12994" name="Freeform 558"/>
            <p:cNvSpPr>
              <a:spLocks/>
            </p:cNvSpPr>
            <p:nvPr/>
          </p:nvSpPr>
          <p:spPr bwMode="auto">
            <a:xfrm>
              <a:off x="3647" y="1744"/>
              <a:ext cx="15" cy="97"/>
            </a:xfrm>
            <a:custGeom>
              <a:avLst/>
              <a:gdLst>
                <a:gd name="T0" fmla="*/ 5 w 3"/>
                <a:gd name="T1" fmla="*/ 0 h 19"/>
                <a:gd name="T2" fmla="*/ 5 w 3"/>
                <a:gd name="T3" fmla="*/ 0 h 19"/>
                <a:gd name="T4" fmla="*/ 5 w 3"/>
                <a:gd name="T5" fmla="*/ 0 h 19"/>
                <a:gd name="T6" fmla="*/ 0 w 3"/>
                <a:gd name="T7" fmla="*/ 10 h 19"/>
                <a:gd name="T8" fmla="*/ 0 w 3"/>
                <a:gd name="T9" fmla="*/ 10 h 19"/>
                <a:gd name="T10" fmla="*/ 0 w 3"/>
                <a:gd name="T11" fmla="*/ 20 h 19"/>
                <a:gd name="T12" fmla="*/ 10 w 3"/>
                <a:gd name="T13" fmla="*/ 36 h 19"/>
                <a:gd name="T14" fmla="*/ 10 w 3"/>
                <a:gd name="T15" fmla="*/ 46 h 19"/>
                <a:gd name="T16" fmla="*/ 15 w 3"/>
                <a:gd name="T17" fmla="*/ 51 h 19"/>
                <a:gd name="T18" fmla="*/ 15 w 3"/>
                <a:gd name="T19" fmla="*/ 71 h 19"/>
                <a:gd name="T20" fmla="*/ 5 w 3"/>
                <a:gd name="T21" fmla="*/ 97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 h="19">
                  <a:moveTo>
                    <a:pt x="1" y="0"/>
                  </a:moveTo>
                  <a:cubicBezTo>
                    <a:pt x="1" y="0"/>
                    <a:pt x="2" y="0"/>
                    <a:pt x="1" y="0"/>
                  </a:cubicBezTo>
                  <a:cubicBezTo>
                    <a:pt x="1" y="0"/>
                    <a:pt x="1" y="0"/>
                    <a:pt x="1" y="0"/>
                  </a:cubicBezTo>
                  <a:cubicBezTo>
                    <a:pt x="0" y="1"/>
                    <a:pt x="0" y="1"/>
                    <a:pt x="0" y="2"/>
                  </a:cubicBezTo>
                  <a:cubicBezTo>
                    <a:pt x="0" y="2"/>
                    <a:pt x="0" y="2"/>
                    <a:pt x="0" y="2"/>
                  </a:cubicBezTo>
                  <a:cubicBezTo>
                    <a:pt x="0" y="3"/>
                    <a:pt x="0" y="3"/>
                    <a:pt x="0" y="4"/>
                  </a:cubicBezTo>
                  <a:cubicBezTo>
                    <a:pt x="0" y="4"/>
                    <a:pt x="1" y="7"/>
                    <a:pt x="2" y="7"/>
                  </a:cubicBezTo>
                  <a:cubicBezTo>
                    <a:pt x="2" y="8"/>
                    <a:pt x="2" y="8"/>
                    <a:pt x="2" y="9"/>
                  </a:cubicBezTo>
                  <a:cubicBezTo>
                    <a:pt x="3" y="9"/>
                    <a:pt x="3" y="10"/>
                    <a:pt x="3" y="10"/>
                  </a:cubicBezTo>
                  <a:cubicBezTo>
                    <a:pt x="3" y="11"/>
                    <a:pt x="3" y="13"/>
                    <a:pt x="3" y="14"/>
                  </a:cubicBezTo>
                  <a:cubicBezTo>
                    <a:pt x="2" y="15"/>
                    <a:pt x="1" y="18"/>
                    <a:pt x="1" y="19"/>
                  </a:cubicBezTo>
                </a:path>
              </a:pathLst>
            </a:custGeom>
            <a:noFill/>
            <a:ln w="15875">
              <a:solidFill>
                <a:srgbClr val="FFFFFF"/>
              </a:solidFill>
              <a:prstDash val="solid"/>
              <a:round/>
              <a:headEnd/>
              <a:tailEnd/>
            </a:ln>
          </p:spPr>
          <p:txBody>
            <a:bodyPr/>
            <a:lstStyle/>
            <a:p>
              <a:endParaRPr lang="en-GB"/>
            </a:p>
          </p:txBody>
        </p:sp>
        <p:sp>
          <p:nvSpPr>
            <p:cNvPr id="12995" name="Oval 559"/>
            <p:cNvSpPr>
              <a:spLocks noChangeArrowheads="1"/>
            </p:cNvSpPr>
            <p:nvPr/>
          </p:nvSpPr>
          <p:spPr bwMode="auto">
            <a:xfrm>
              <a:off x="3647" y="1969"/>
              <a:ext cx="15" cy="15"/>
            </a:xfrm>
            <a:prstGeom prst="ellipse">
              <a:avLst/>
            </a:prstGeom>
            <a:solidFill>
              <a:srgbClr val="FFFFFF"/>
            </a:solidFill>
            <a:ln w="15875">
              <a:solidFill>
                <a:srgbClr val="FFFFFF"/>
              </a:solidFill>
              <a:round/>
              <a:headEnd/>
              <a:tailEnd/>
            </a:ln>
          </p:spPr>
          <p:txBody>
            <a:bodyPr/>
            <a:lstStyle/>
            <a:p>
              <a:endParaRPr lang="ar-SA"/>
            </a:p>
          </p:txBody>
        </p:sp>
        <p:sp>
          <p:nvSpPr>
            <p:cNvPr id="12996" name="Freeform 560"/>
            <p:cNvSpPr>
              <a:spLocks/>
            </p:cNvSpPr>
            <p:nvPr/>
          </p:nvSpPr>
          <p:spPr bwMode="auto">
            <a:xfrm>
              <a:off x="3637" y="1861"/>
              <a:ext cx="15" cy="108"/>
            </a:xfrm>
            <a:custGeom>
              <a:avLst/>
              <a:gdLst>
                <a:gd name="T0" fmla="*/ 15 w 3"/>
                <a:gd name="T1" fmla="*/ 108 h 21"/>
                <a:gd name="T2" fmla="*/ 10 w 3"/>
                <a:gd name="T3" fmla="*/ 103 h 21"/>
                <a:gd name="T4" fmla="*/ 10 w 3"/>
                <a:gd name="T5" fmla="*/ 98 h 21"/>
                <a:gd name="T6" fmla="*/ 10 w 3"/>
                <a:gd name="T7" fmla="*/ 98 h 21"/>
                <a:gd name="T8" fmla="*/ 10 w 3"/>
                <a:gd name="T9" fmla="*/ 72 h 21"/>
                <a:gd name="T10" fmla="*/ 10 w 3"/>
                <a:gd name="T11" fmla="*/ 41 h 21"/>
                <a:gd name="T12" fmla="*/ 5 w 3"/>
                <a:gd name="T13" fmla="*/ 31 h 21"/>
                <a:gd name="T14" fmla="*/ 0 w 3"/>
                <a:gd name="T15" fmla="*/ 26 h 21"/>
                <a:gd name="T16" fmla="*/ 0 w 3"/>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 h="21">
                  <a:moveTo>
                    <a:pt x="3" y="21"/>
                  </a:moveTo>
                  <a:cubicBezTo>
                    <a:pt x="3" y="21"/>
                    <a:pt x="2" y="20"/>
                    <a:pt x="2" y="20"/>
                  </a:cubicBezTo>
                  <a:cubicBezTo>
                    <a:pt x="2" y="19"/>
                    <a:pt x="2" y="19"/>
                    <a:pt x="2" y="19"/>
                  </a:cubicBezTo>
                  <a:cubicBezTo>
                    <a:pt x="2" y="19"/>
                    <a:pt x="2" y="19"/>
                    <a:pt x="2" y="19"/>
                  </a:cubicBezTo>
                  <a:cubicBezTo>
                    <a:pt x="1" y="17"/>
                    <a:pt x="2" y="15"/>
                    <a:pt x="2" y="14"/>
                  </a:cubicBezTo>
                  <a:cubicBezTo>
                    <a:pt x="2" y="12"/>
                    <a:pt x="2" y="10"/>
                    <a:pt x="2" y="8"/>
                  </a:cubicBezTo>
                  <a:cubicBezTo>
                    <a:pt x="2" y="7"/>
                    <a:pt x="1" y="7"/>
                    <a:pt x="1" y="6"/>
                  </a:cubicBezTo>
                  <a:cubicBezTo>
                    <a:pt x="1" y="6"/>
                    <a:pt x="0" y="5"/>
                    <a:pt x="0" y="5"/>
                  </a:cubicBezTo>
                  <a:cubicBezTo>
                    <a:pt x="0" y="3"/>
                    <a:pt x="0" y="2"/>
                    <a:pt x="0" y="0"/>
                  </a:cubicBezTo>
                </a:path>
              </a:pathLst>
            </a:custGeom>
            <a:noFill/>
            <a:ln w="15875">
              <a:solidFill>
                <a:srgbClr val="FFFFFF"/>
              </a:solidFill>
              <a:prstDash val="solid"/>
              <a:round/>
              <a:headEnd/>
              <a:tailEnd/>
            </a:ln>
          </p:spPr>
          <p:txBody>
            <a:bodyPr/>
            <a:lstStyle/>
            <a:p>
              <a:endParaRPr lang="en-GB"/>
            </a:p>
          </p:txBody>
        </p:sp>
        <p:sp>
          <p:nvSpPr>
            <p:cNvPr id="12997" name="Freeform 561"/>
            <p:cNvSpPr>
              <a:spLocks/>
            </p:cNvSpPr>
            <p:nvPr/>
          </p:nvSpPr>
          <p:spPr bwMode="auto">
            <a:xfrm>
              <a:off x="3642" y="1866"/>
              <a:ext cx="20" cy="103"/>
            </a:xfrm>
            <a:custGeom>
              <a:avLst/>
              <a:gdLst>
                <a:gd name="T0" fmla="*/ 10 w 4"/>
                <a:gd name="T1" fmla="*/ 103 h 20"/>
                <a:gd name="T2" fmla="*/ 10 w 4"/>
                <a:gd name="T3" fmla="*/ 98 h 20"/>
                <a:gd name="T4" fmla="*/ 5 w 4"/>
                <a:gd name="T5" fmla="*/ 98 h 20"/>
                <a:gd name="T6" fmla="*/ 5 w 4"/>
                <a:gd name="T7" fmla="*/ 93 h 20"/>
                <a:gd name="T8" fmla="*/ 0 w 4"/>
                <a:gd name="T9" fmla="*/ 88 h 20"/>
                <a:gd name="T10" fmla="*/ 5 w 4"/>
                <a:gd name="T11" fmla="*/ 82 h 20"/>
                <a:gd name="T12" fmla="*/ 15 w 4"/>
                <a:gd name="T13" fmla="*/ 62 h 20"/>
                <a:gd name="T14" fmla="*/ 15 w 4"/>
                <a:gd name="T15" fmla="*/ 57 h 20"/>
                <a:gd name="T16" fmla="*/ 20 w 4"/>
                <a:gd name="T17" fmla="*/ 52 h 20"/>
                <a:gd name="T18" fmla="*/ 20 w 4"/>
                <a:gd name="T19" fmla="*/ 31 h 20"/>
                <a:gd name="T20" fmla="*/ 10 w 4"/>
                <a:gd name="T21" fmla="*/ 0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 h="20">
                  <a:moveTo>
                    <a:pt x="2" y="20"/>
                  </a:moveTo>
                  <a:cubicBezTo>
                    <a:pt x="2" y="19"/>
                    <a:pt x="2" y="20"/>
                    <a:pt x="2" y="19"/>
                  </a:cubicBezTo>
                  <a:cubicBezTo>
                    <a:pt x="2" y="19"/>
                    <a:pt x="1" y="19"/>
                    <a:pt x="1" y="19"/>
                  </a:cubicBezTo>
                  <a:cubicBezTo>
                    <a:pt x="1" y="19"/>
                    <a:pt x="1" y="18"/>
                    <a:pt x="1" y="18"/>
                  </a:cubicBezTo>
                  <a:cubicBezTo>
                    <a:pt x="1" y="18"/>
                    <a:pt x="0" y="17"/>
                    <a:pt x="0" y="17"/>
                  </a:cubicBezTo>
                  <a:cubicBezTo>
                    <a:pt x="1" y="17"/>
                    <a:pt x="1" y="16"/>
                    <a:pt x="1" y="16"/>
                  </a:cubicBezTo>
                  <a:cubicBezTo>
                    <a:pt x="1" y="15"/>
                    <a:pt x="2" y="13"/>
                    <a:pt x="3" y="12"/>
                  </a:cubicBezTo>
                  <a:cubicBezTo>
                    <a:pt x="3" y="12"/>
                    <a:pt x="3" y="11"/>
                    <a:pt x="3" y="11"/>
                  </a:cubicBezTo>
                  <a:cubicBezTo>
                    <a:pt x="4" y="10"/>
                    <a:pt x="4" y="10"/>
                    <a:pt x="4" y="10"/>
                  </a:cubicBezTo>
                  <a:cubicBezTo>
                    <a:pt x="4" y="8"/>
                    <a:pt x="4" y="7"/>
                    <a:pt x="4" y="6"/>
                  </a:cubicBezTo>
                  <a:cubicBezTo>
                    <a:pt x="3" y="4"/>
                    <a:pt x="2" y="2"/>
                    <a:pt x="2" y="0"/>
                  </a:cubicBezTo>
                </a:path>
              </a:pathLst>
            </a:custGeom>
            <a:noFill/>
            <a:ln w="15875">
              <a:solidFill>
                <a:srgbClr val="FFFFFF"/>
              </a:solidFill>
              <a:prstDash val="solid"/>
              <a:round/>
              <a:headEnd/>
              <a:tailEnd/>
            </a:ln>
          </p:spPr>
          <p:txBody>
            <a:bodyPr/>
            <a:lstStyle/>
            <a:p>
              <a:endParaRPr lang="en-GB"/>
            </a:p>
          </p:txBody>
        </p:sp>
        <p:sp>
          <p:nvSpPr>
            <p:cNvPr id="12998" name="Freeform 562"/>
            <p:cNvSpPr>
              <a:spLocks/>
            </p:cNvSpPr>
            <p:nvPr/>
          </p:nvSpPr>
          <p:spPr bwMode="auto">
            <a:xfrm>
              <a:off x="3764" y="1744"/>
              <a:ext cx="21" cy="107"/>
            </a:xfrm>
            <a:custGeom>
              <a:avLst/>
              <a:gdLst>
                <a:gd name="T0" fmla="*/ 21 w 4"/>
                <a:gd name="T1" fmla="*/ 0 h 21"/>
                <a:gd name="T2" fmla="*/ 11 w 4"/>
                <a:gd name="T3" fmla="*/ 5 h 21"/>
                <a:gd name="T4" fmla="*/ 11 w 4"/>
                <a:gd name="T5" fmla="*/ 5 h 21"/>
                <a:gd name="T6" fmla="*/ 11 w 4"/>
                <a:gd name="T7" fmla="*/ 10 h 21"/>
                <a:gd name="T8" fmla="*/ 11 w 4"/>
                <a:gd name="T9" fmla="*/ 36 h 21"/>
                <a:gd name="T10" fmla="*/ 11 w 4"/>
                <a:gd name="T11" fmla="*/ 61 h 21"/>
                <a:gd name="T12" fmla="*/ 5 w 4"/>
                <a:gd name="T13" fmla="*/ 71 h 21"/>
                <a:gd name="T14" fmla="*/ 5 w 4"/>
                <a:gd name="T15" fmla="*/ 76 h 21"/>
                <a:gd name="T16" fmla="*/ 0 w 4"/>
                <a:gd name="T17" fmla="*/ 107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21">
                  <a:moveTo>
                    <a:pt x="4" y="0"/>
                  </a:moveTo>
                  <a:cubicBezTo>
                    <a:pt x="3" y="0"/>
                    <a:pt x="3" y="0"/>
                    <a:pt x="2" y="1"/>
                  </a:cubicBezTo>
                  <a:cubicBezTo>
                    <a:pt x="2" y="1"/>
                    <a:pt x="2" y="1"/>
                    <a:pt x="2" y="1"/>
                  </a:cubicBezTo>
                  <a:cubicBezTo>
                    <a:pt x="2" y="2"/>
                    <a:pt x="2" y="2"/>
                    <a:pt x="2" y="2"/>
                  </a:cubicBezTo>
                  <a:cubicBezTo>
                    <a:pt x="2" y="4"/>
                    <a:pt x="2" y="5"/>
                    <a:pt x="2" y="7"/>
                  </a:cubicBezTo>
                  <a:cubicBezTo>
                    <a:pt x="2" y="9"/>
                    <a:pt x="3" y="11"/>
                    <a:pt x="2" y="12"/>
                  </a:cubicBezTo>
                  <a:cubicBezTo>
                    <a:pt x="2" y="13"/>
                    <a:pt x="1" y="14"/>
                    <a:pt x="1" y="14"/>
                  </a:cubicBezTo>
                  <a:cubicBezTo>
                    <a:pt x="1" y="15"/>
                    <a:pt x="1" y="15"/>
                    <a:pt x="1" y="15"/>
                  </a:cubicBezTo>
                  <a:cubicBezTo>
                    <a:pt x="0" y="17"/>
                    <a:pt x="0" y="19"/>
                    <a:pt x="0" y="21"/>
                  </a:cubicBezTo>
                </a:path>
              </a:pathLst>
            </a:custGeom>
            <a:noFill/>
            <a:ln w="15875">
              <a:solidFill>
                <a:srgbClr val="FFFFFF"/>
              </a:solidFill>
              <a:prstDash val="solid"/>
              <a:round/>
              <a:headEnd/>
              <a:tailEnd/>
            </a:ln>
          </p:spPr>
          <p:txBody>
            <a:bodyPr/>
            <a:lstStyle/>
            <a:p>
              <a:endParaRPr lang="en-GB"/>
            </a:p>
          </p:txBody>
        </p:sp>
        <p:sp>
          <p:nvSpPr>
            <p:cNvPr id="12999" name="Freeform 563"/>
            <p:cNvSpPr>
              <a:spLocks/>
            </p:cNvSpPr>
            <p:nvPr/>
          </p:nvSpPr>
          <p:spPr bwMode="auto">
            <a:xfrm>
              <a:off x="3775" y="1744"/>
              <a:ext cx="15" cy="97"/>
            </a:xfrm>
            <a:custGeom>
              <a:avLst/>
              <a:gdLst>
                <a:gd name="T0" fmla="*/ 10 w 3"/>
                <a:gd name="T1" fmla="*/ 0 h 19"/>
                <a:gd name="T2" fmla="*/ 5 w 3"/>
                <a:gd name="T3" fmla="*/ 0 h 19"/>
                <a:gd name="T4" fmla="*/ 5 w 3"/>
                <a:gd name="T5" fmla="*/ 0 h 19"/>
                <a:gd name="T6" fmla="*/ 0 w 3"/>
                <a:gd name="T7" fmla="*/ 10 h 19"/>
                <a:gd name="T8" fmla="*/ 0 w 3"/>
                <a:gd name="T9" fmla="*/ 10 h 19"/>
                <a:gd name="T10" fmla="*/ 0 w 3"/>
                <a:gd name="T11" fmla="*/ 20 h 19"/>
                <a:gd name="T12" fmla="*/ 10 w 3"/>
                <a:gd name="T13" fmla="*/ 36 h 19"/>
                <a:gd name="T14" fmla="*/ 15 w 3"/>
                <a:gd name="T15" fmla="*/ 46 h 19"/>
                <a:gd name="T16" fmla="*/ 15 w 3"/>
                <a:gd name="T17" fmla="*/ 51 h 19"/>
                <a:gd name="T18" fmla="*/ 15 w 3"/>
                <a:gd name="T19" fmla="*/ 71 h 19"/>
                <a:gd name="T20" fmla="*/ 5 w 3"/>
                <a:gd name="T21" fmla="*/ 97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 h="19">
                  <a:moveTo>
                    <a:pt x="2" y="0"/>
                  </a:moveTo>
                  <a:cubicBezTo>
                    <a:pt x="2" y="0"/>
                    <a:pt x="2" y="0"/>
                    <a:pt x="1" y="0"/>
                  </a:cubicBezTo>
                  <a:cubicBezTo>
                    <a:pt x="1" y="0"/>
                    <a:pt x="1" y="0"/>
                    <a:pt x="1" y="0"/>
                  </a:cubicBezTo>
                  <a:cubicBezTo>
                    <a:pt x="1" y="1"/>
                    <a:pt x="0" y="1"/>
                    <a:pt x="0" y="2"/>
                  </a:cubicBezTo>
                  <a:cubicBezTo>
                    <a:pt x="0" y="2"/>
                    <a:pt x="0" y="2"/>
                    <a:pt x="0" y="2"/>
                  </a:cubicBezTo>
                  <a:cubicBezTo>
                    <a:pt x="0" y="3"/>
                    <a:pt x="0" y="3"/>
                    <a:pt x="0" y="4"/>
                  </a:cubicBezTo>
                  <a:cubicBezTo>
                    <a:pt x="0" y="4"/>
                    <a:pt x="1" y="7"/>
                    <a:pt x="2" y="7"/>
                  </a:cubicBezTo>
                  <a:cubicBezTo>
                    <a:pt x="2" y="8"/>
                    <a:pt x="3" y="8"/>
                    <a:pt x="3" y="9"/>
                  </a:cubicBezTo>
                  <a:cubicBezTo>
                    <a:pt x="3" y="9"/>
                    <a:pt x="3" y="10"/>
                    <a:pt x="3" y="10"/>
                  </a:cubicBezTo>
                  <a:cubicBezTo>
                    <a:pt x="3" y="11"/>
                    <a:pt x="3" y="13"/>
                    <a:pt x="3" y="14"/>
                  </a:cubicBezTo>
                  <a:cubicBezTo>
                    <a:pt x="2" y="15"/>
                    <a:pt x="1" y="18"/>
                    <a:pt x="1" y="19"/>
                  </a:cubicBezTo>
                </a:path>
              </a:pathLst>
            </a:custGeom>
            <a:noFill/>
            <a:ln w="15875">
              <a:solidFill>
                <a:srgbClr val="FFFFFF"/>
              </a:solidFill>
              <a:prstDash val="solid"/>
              <a:round/>
              <a:headEnd/>
              <a:tailEnd/>
            </a:ln>
          </p:spPr>
          <p:txBody>
            <a:bodyPr/>
            <a:lstStyle/>
            <a:p>
              <a:endParaRPr lang="en-GB"/>
            </a:p>
          </p:txBody>
        </p:sp>
        <p:sp>
          <p:nvSpPr>
            <p:cNvPr id="13000" name="Oval 564"/>
            <p:cNvSpPr>
              <a:spLocks noChangeArrowheads="1"/>
            </p:cNvSpPr>
            <p:nvPr/>
          </p:nvSpPr>
          <p:spPr bwMode="auto">
            <a:xfrm>
              <a:off x="3775" y="1969"/>
              <a:ext cx="15" cy="15"/>
            </a:xfrm>
            <a:prstGeom prst="ellipse">
              <a:avLst/>
            </a:prstGeom>
            <a:solidFill>
              <a:srgbClr val="FFFFFF"/>
            </a:solidFill>
            <a:ln w="15875">
              <a:solidFill>
                <a:srgbClr val="FFFFFF"/>
              </a:solidFill>
              <a:round/>
              <a:headEnd/>
              <a:tailEnd/>
            </a:ln>
          </p:spPr>
          <p:txBody>
            <a:bodyPr/>
            <a:lstStyle/>
            <a:p>
              <a:endParaRPr lang="ar-SA"/>
            </a:p>
          </p:txBody>
        </p:sp>
        <p:sp>
          <p:nvSpPr>
            <p:cNvPr id="13001" name="Freeform 565"/>
            <p:cNvSpPr>
              <a:spLocks/>
            </p:cNvSpPr>
            <p:nvPr/>
          </p:nvSpPr>
          <p:spPr bwMode="auto">
            <a:xfrm>
              <a:off x="3764" y="1861"/>
              <a:ext cx="21" cy="108"/>
            </a:xfrm>
            <a:custGeom>
              <a:avLst/>
              <a:gdLst>
                <a:gd name="T0" fmla="*/ 21 w 4"/>
                <a:gd name="T1" fmla="*/ 108 h 21"/>
                <a:gd name="T2" fmla="*/ 11 w 4"/>
                <a:gd name="T3" fmla="*/ 103 h 21"/>
                <a:gd name="T4" fmla="*/ 11 w 4"/>
                <a:gd name="T5" fmla="*/ 98 h 21"/>
                <a:gd name="T6" fmla="*/ 11 w 4"/>
                <a:gd name="T7" fmla="*/ 98 h 21"/>
                <a:gd name="T8" fmla="*/ 11 w 4"/>
                <a:gd name="T9" fmla="*/ 72 h 21"/>
                <a:gd name="T10" fmla="*/ 11 w 4"/>
                <a:gd name="T11" fmla="*/ 41 h 21"/>
                <a:gd name="T12" fmla="*/ 5 w 4"/>
                <a:gd name="T13" fmla="*/ 31 h 21"/>
                <a:gd name="T14" fmla="*/ 0 w 4"/>
                <a:gd name="T15" fmla="*/ 26 h 21"/>
                <a:gd name="T16" fmla="*/ 0 w 4"/>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21">
                  <a:moveTo>
                    <a:pt x="4" y="21"/>
                  </a:moveTo>
                  <a:cubicBezTo>
                    <a:pt x="3" y="21"/>
                    <a:pt x="2" y="20"/>
                    <a:pt x="2" y="20"/>
                  </a:cubicBezTo>
                  <a:cubicBezTo>
                    <a:pt x="2" y="19"/>
                    <a:pt x="2" y="19"/>
                    <a:pt x="2" y="19"/>
                  </a:cubicBezTo>
                  <a:cubicBezTo>
                    <a:pt x="2" y="19"/>
                    <a:pt x="2" y="19"/>
                    <a:pt x="2" y="19"/>
                  </a:cubicBezTo>
                  <a:cubicBezTo>
                    <a:pt x="1" y="17"/>
                    <a:pt x="2" y="15"/>
                    <a:pt x="2" y="14"/>
                  </a:cubicBezTo>
                  <a:cubicBezTo>
                    <a:pt x="2" y="12"/>
                    <a:pt x="2" y="10"/>
                    <a:pt x="2" y="8"/>
                  </a:cubicBezTo>
                  <a:cubicBezTo>
                    <a:pt x="2" y="7"/>
                    <a:pt x="1" y="7"/>
                    <a:pt x="1" y="6"/>
                  </a:cubicBezTo>
                  <a:cubicBezTo>
                    <a:pt x="1" y="6"/>
                    <a:pt x="0" y="5"/>
                    <a:pt x="0" y="5"/>
                  </a:cubicBezTo>
                  <a:cubicBezTo>
                    <a:pt x="0" y="3"/>
                    <a:pt x="0" y="2"/>
                    <a:pt x="0" y="0"/>
                  </a:cubicBezTo>
                </a:path>
              </a:pathLst>
            </a:custGeom>
            <a:noFill/>
            <a:ln w="15875">
              <a:solidFill>
                <a:srgbClr val="FFFFFF"/>
              </a:solidFill>
              <a:prstDash val="solid"/>
              <a:round/>
              <a:headEnd/>
              <a:tailEnd/>
            </a:ln>
          </p:spPr>
          <p:txBody>
            <a:bodyPr/>
            <a:lstStyle/>
            <a:p>
              <a:endParaRPr lang="en-GB"/>
            </a:p>
          </p:txBody>
        </p:sp>
        <p:sp>
          <p:nvSpPr>
            <p:cNvPr id="13002" name="Freeform 566"/>
            <p:cNvSpPr>
              <a:spLocks/>
            </p:cNvSpPr>
            <p:nvPr/>
          </p:nvSpPr>
          <p:spPr bwMode="auto">
            <a:xfrm>
              <a:off x="3775" y="1866"/>
              <a:ext cx="15" cy="103"/>
            </a:xfrm>
            <a:custGeom>
              <a:avLst/>
              <a:gdLst>
                <a:gd name="T0" fmla="*/ 10 w 3"/>
                <a:gd name="T1" fmla="*/ 103 h 20"/>
                <a:gd name="T2" fmla="*/ 5 w 3"/>
                <a:gd name="T3" fmla="*/ 98 h 20"/>
                <a:gd name="T4" fmla="*/ 5 w 3"/>
                <a:gd name="T5" fmla="*/ 98 h 20"/>
                <a:gd name="T6" fmla="*/ 0 w 3"/>
                <a:gd name="T7" fmla="*/ 93 h 20"/>
                <a:gd name="T8" fmla="*/ 0 w 3"/>
                <a:gd name="T9" fmla="*/ 88 h 20"/>
                <a:gd name="T10" fmla="*/ 0 w 3"/>
                <a:gd name="T11" fmla="*/ 82 h 20"/>
                <a:gd name="T12" fmla="*/ 10 w 3"/>
                <a:gd name="T13" fmla="*/ 62 h 20"/>
                <a:gd name="T14" fmla="*/ 15 w 3"/>
                <a:gd name="T15" fmla="*/ 57 h 20"/>
                <a:gd name="T16" fmla="*/ 15 w 3"/>
                <a:gd name="T17" fmla="*/ 52 h 20"/>
                <a:gd name="T18" fmla="*/ 15 w 3"/>
                <a:gd name="T19" fmla="*/ 31 h 20"/>
                <a:gd name="T20" fmla="*/ 5 w 3"/>
                <a:gd name="T21" fmla="*/ 0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 h="20">
                  <a:moveTo>
                    <a:pt x="2" y="20"/>
                  </a:moveTo>
                  <a:cubicBezTo>
                    <a:pt x="1" y="19"/>
                    <a:pt x="2" y="20"/>
                    <a:pt x="1" y="19"/>
                  </a:cubicBezTo>
                  <a:cubicBezTo>
                    <a:pt x="1" y="19"/>
                    <a:pt x="1" y="19"/>
                    <a:pt x="1" y="19"/>
                  </a:cubicBezTo>
                  <a:cubicBezTo>
                    <a:pt x="0" y="19"/>
                    <a:pt x="0" y="18"/>
                    <a:pt x="0" y="18"/>
                  </a:cubicBezTo>
                  <a:cubicBezTo>
                    <a:pt x="0" y="18"/>
                    <a:pt x="0" y="17"/>
                    <a:pt x="0" y="17"/>
                  </a:cubicBezTo>
                  <a:cubicBezTo>
                    <a:pt x="0" y="17"/>
                    <a:pt x="0" y="16"/>
                    <a:pt x="0" y="16"/>
                  </a:cubicBezTo>
                  <a:cubicBezTo>
                    <a:pt x="0" y="15"/>
                    <a:pt x="1" y="13"/>
                    <a:pt x="2" y="12"/>
                  </a:cubicBezTo>
                  <a:cubicBezTo>
                    <a:pt x="2" y="12"/>
                    <a:pt x="3" y="11"/>
                    <a:pt x="3" y="11"/>
                  </a:cubicBezTo>
                  <a:cubicBezTo>
                    <a:pt x="3" y="10"/>
                    <a:pt x="3" y="10"/>
                    <a:pt x="3" y="10"/>
                  </a:cubicBezTo>
                  <a:cubicBezTo>
                    <a:pt x="3" y="8"/>
                    <a:pt x="3" y="7"/>
                    <a:pt x="3" y="6"/>
                  </a:cubicBezTo>
                  <a:cubicBezTo>
                    <a:pt x="2" y="4"/>
                    <a:pt x="1" y="2"/>
                    <a:pt x="1" y="0"/>
                  </a:cubicBezTo>
                </a:path>
              </a:pathLst>
            </a:custGeom>
            <a:noFill/>
            <a:ln w="15875">
              <a:solidFill>
                <a:srgbClr val="FFFFFF"/>
              </a:solidFill>
              <a:prstDash val="solid"/>
              <a:round/>
              <a:headEnd/>
              <a:tailEnd/>
            </a:ln>
          </p:spPr>
          <p:txBody>
            <a:bodyPr/>
            <a:lstStyle/>
            <a:p>
              <a:endParaRPr lang="en-GB"/>
            </a:p>
          </p:txBody>
        </p:sp>
        <p:sp>
          <p:nvSpPr>
            <p:cNvPr id="13003" name="Freeform 567"/>
            <p:cNvSpPr>
              <a:spLocks/>
            </p:cNvSpPr>
            <p:nvPr/>
          </p:nvSpPr>
          <p:spPr bwMode="auto">
            <a:xfrm>
              <a:off x="3698" y="1744"/>
              <a:ext cx="20" cy="107"/>
            </a:xfrm>
            <a:custGeom>
              <a:avLst/>
              <a:gdLst>
                <a:gd name="T0" fmla="*/ 20 w 4"/>
                <a:gd name="T1" fmla="*/ 0 h 21"/>
                <a:gd name="T2" fmla="*/ 15 w 4"/>
                <a:gd name="T3" fmla="*/ 5 h 21"/>
                <a:gd name="T4" fmla="*/ 15 w 4"/>
                <a:gd name="T5" fmla="*/ 5 h 21"/>
                <a:gd name="T6" fmla="*/ 10 w 4"/>
                <a:gd name="T7" fmla="*/ 10 h 21"/>
                <a:gd name="T8" fmla="*/ 15 w 4"/>
                <a:gd name="T9" fmla="*/ 36 h 21"/>
                <a:gd name="T10" fmla="*/ 15 w 4"/>
                <a:gd name="T11" fmla="*/ 61 h 21"/>
                <a:gd name="T12" fmla="*/ 10 w 4"/>
                <a:gd name="T13" fmla="*/ 71 h 21"/>
                <a:gd name="T14" fmla="*/ 5 w 4"/>
                <a:gd name="T15" fmla="*/ 76 h 21"/>
                <a:gd name="T16" fmla="*/ 0 w 4"/>
                <a:gd name="T17" fmla="*/ 107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21">
                  <a:moveTo>
                    <a:pt x="4" y="0"/>
                  </a:moveTo>
                  <a:cubicBezTo>
                    <a:pt x="4" y="0"/>
                    <a:pt x="3" y="0"/>
                    <a:pt x="3" y="1"/>
                  </a:cubicBezTo>
                  <a:cubicBezTo>
                    <a:pt x="3" y="1"/>
                    <a:pt x="3" y="1"/>
                    <a:pt x="3" y="1"/>
                  </a:cubicBezTo>
                  <a:cubicBezTo>
                    <a:pt x="2" y="2"/>
                    <a:pt x="2" y="2"/>
                    <a:pt x="2" y="2"/>
                  </a:cubicBezTo>
                  <a:cubicBezTo>
                    <a:pt x="2" y="4"/>
                    <a:pt x="2" y="5"/>
                    <a:pt x="3" y="7"/>
                  </a:cubicBezTo>
                  <a:cubicBezTo>
                    <a:pt x="3" y="9"/>
                    <a:pt x="3" y="11"/>
                    <a:pt x="3" y="12"/>
                  </a:cubicBezTo>
                  <a:cubicBezTo>
                    <a:pt x="2" y="13"/>
                    <a:pt x="2" y="14"/>
                    <a:pt x="2" y="14"/>
                  </a:cubicBezTo>
                  <a:cubicBezTo>
                    <a:pt x="1" y="15"/>
                    <a:pt x="1" y="15"/>
                    <a:pt x="1" y="15"/>
                  </a:cubicBezTo>
                  <a:cubicBezTo>
                    <a:pt x="1" y="17"/>
                    <a:pt x="0" y="19"/>
                    <a:pt x="0" y="21"/>
                  </a:cubicBezTo>
                </a:path>
              </a:pathLst>
            </a:custGeom>
            <a:noFill/>
            <a:ln w="15875">
              <a:solidFill>
                <a:srgbClr val="FFFFFF"/>
              </a:solidFill>
              <a:prstDash val="solid"/>
              <a:round/>
              <a:headEnd/>
              <a:tailEnd/>
            </a:ln>
          </p:spPr>
          <p:txBody>
            <a:bodyPr/>
            <a:lstStyle/>
            <a:p>
              <a:endParaRPr lang="en-GB"/>
            </a:p>
          </p:txBody>
        </p:sp>
        <p:sp>
          <p:nvSpPr>
            <p:cNvPr id="13004" name="Freeform 568"/>
            <p:cNvSpPr>
              <a:spLocks/>
            </p:cNvSpPr>
            <p:nvPr/>
          </p:nvSpPr>
          <p:spPr bwMode="auto">
            <a:xfrm>
              <a:off x="3708" y="1744"/>
              <a:ext cx="21" cy="97"/>
            </a:xfrm>
            <a:custGeom>
              <a:avLst/>
              <a:gdLst>
                <a:gd name="T0" fmla="*/ 11 w 4"/>
                <a:gd name="T1" fmla="*/ 0 h 19"/>
                <a:gd name="T2" fmla="*/ 11 w 4"/>
                <a:gd name="T3" fmla="*/ 0 h 19"/>
                <a:gd name="T4" fmla="*/ 5 w 4"/>
                <a:gd name="T5" fmla="*/ 0 h 19"/>
                <a:gd name="T6" fmla="*/ 0 w 4"/>
                <a:gd name="T7" fmla="*/ 10 h 19"/>
                <a:gd name="T8" fmla="*/ 0 w 4"/>
                <a:gd name="T9" fmla="*/ 10 h 19"/>
                <a:gd name="T10" fmla="*/ 0 w 4"/>
                <a:gd name="T11" fmla="*/ 20 h 19"/>
                <a:gd name="T12" fmla="*/ 11 w 4"/>
                <a:gd name="T13" fmla="*/ 36 h 19"/>
                <a:gd name="T14" fmla="*/ 16 w 4"/>
                <a:gd name="T15" fmla="*/ 46 h 19"/>
                <a:gd name="T16" fmla="*/ 16 w 4"/>
                <a:gd name="T17" fmla="*/ 51 h 19"/>
                <a:gd name="T18" fmla="*/ 16 w 4"/>
                <a:gd name="T19" fmla="*/ 71 h 19"/>
                <a:gd name="T20" fmla="*/ 11 w 4"/>
                <a:gd name="T21" fmla="*/ 97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 h="19">
                  <a:moveTo>
                    <a:pt x="2" y="0"/>
                  </a:moveTo>
                  <a:cubicBezTo>
                    <a:pt x="2" y="0"/>
                    <a:pt x="2" y="0"/>
                    <a:pt x="2" y="0"/>
                  </a:cubicBezTo>
                  <a:cubicBezTo>
                    <a:pt x="2" y="0"/>
                    <a:pt x="1" y="0"/>
                    <a:pt x="1" y="0"/>
                  </a:cubicBezTo>
                  <a:cubicBezTo>
                    <a:pt x="1" y="1"/>
                    <a:pt x="0" y="1"/>
                    <a:pt x="0" y="2"/>
                  </a:cubicBezTo>
                  <a:cubicBezTo>
                    <a:pt x="0" y="2"/>
                    <a:pt x="0" y="2"/>
                    <a:pt x="0" y="2"/>
                  </a:cubicBezTo>
                  <a:cubicBezTo>
                    <a:pt x="0" y="3"/>
                    <a:pt x="0" y="3"/>
                    <a:pt x="0" y="4"/>
                  </a:cubicBezTo>
                  <a:cubicBezTo>
                    <a:pt x="0" y="4"/>
                    <a:pt x="2" y="7"/>
                    <a:pt x="2" y="7"/>
                  </a:cubicBezTo>
                  <a:cubicBezTo>
                    <a:pt x="3" y="8"/>
                    <a:pt x="3" y="8"/>
                    <a:pt x="3" y="9"/>
                  </a:cubicBezTo>
                  <a:cubicBezTo>
                    <a:pt x="3" y="9"/>
                    <a:pt x="3" y="10"/>
                    <a:pt x="3" y="10"/>
                  </a:cubicBezTo>
                  <a:cubicBezTo>
                    <a:pt x="3" y="11"/>
                    <a:pt x="4" y="13"/>
                    <a:pt x="3" y="14"/>
                  </a:cubicBezTo>
                  <a:cubicBezTo>
                    <a:pt x="3" y="15"/>
                    <a:pt x="2" y="18"/>
                    <a:pt x="2" y="19"/>
                  </a:cubicBezTo>
                </a:path>
              </a:pathLst>
            </a:custGeom>
            <a:noFill/>
            <a:ln w="15875">
              <a:solidFill>
                <a:srgbClr val="FFFFFF"/>
              </a:solidFill>
              <a:prstDash val="solid"/>
              <a:round/>
              <a:headEnd/>
              <a:tailEnd/>
            </a:ln>
          </p:spPr>
          <p:txBody>
            <a:bodyPr/>
            <a:lstStyle/>
            <a:p>
              <a:endParaRPr lang="en-GB"/>
            </a:p>
          </p:txBody>
        </p:sp>
        <p:sp>
          <p:nvSpPr>
            <p:cNvPr id="13005" name="Oval 569"/>
            <p:cNvSpPr>
              <a:spLocks noChangeArrowheads="1"/>
            </p:cNvSpPr>
            <p:nvPr/>
          </p:nvSpPr>
          <p:spPr bwMode="auto">
            <a:xfrm>
              <a:off x="3708" y="1969"/>
              <a:ext cx="16" cy="15"/>
            </a:xfrm>
            <a:prstGeom prst="ellipse">
              <a:avLst/>
            </a:prstGeom>
            <a:solidFill>
              <a:srgbClr val="FFFFFF"/>
            </a:solidFill>
            <a:ln w="15875">
              <a:solidFill>
                <a:srgbClr val="FFFFFF"/>
              </a:solidFill>
              <a:round/>
              <a:headEnd/>
              <a:tailEnd/>
            </a:ln>
          </p:spPr>
          <p:txBody>
            <a:bodyPr/>
            <a:lstStyle/>
            <a:p>
              <a:endParaRPr lang="ar-SA"/>
            </a:p>
          </p:txBody>
        </p:sp>
        <p:sp>
          <p:nvSpPr>
            <p:cNvPr id="13006" name="Freeform 570"/>
            <p:cNvSpPr>
              <a:spLocks/>
            </p:cNvSpPr>
            <p:nvPr/>
          </p:nvSpPr>
          <p:spPr bwMode="auto">
            <a:xfrm>
              <a:off x="3698" y="1861"/>
              <a:ext cx="20" cy="108"/>
            </a:xfrm>
            <a:custGeom>
              <a:avLst/>
              <a:gdLst>
                <a:gd name="T0" fmla="*/ 20 w 4"/>
                <a:gd name="T1" fmla="*/ 108 h 21"/>
                <a:gd name="T2" fmla="*/ 15 w 4"/>
                <a:gd name="T3" fmla="*/ 103 h 21"/>
                <a:gd name="T4" fmla="*/ 10 w 4"/>
                <a:gd name="T5" fmla="*/ 98 h 21"/>
                <a:gd name="T6" fmla="*/ 10 w 4"/>
                <a:gd name="T7" fmla="*/ 98 h 21"/>
                <a:gd name="T8" fmla="*/ 15 w 4"/>
                <a:gd name="T9" fmla="*/ 72 h 21"/>
                <a:gd name="T10" fmla="*/ 10 w 4"/>
                <a:gd name="T11" fmla="*/ 41 h 21"/>
                <a:gd name="T12" fmla="*/ 5 w 4"/>
                <a:gd name="T13" fmla="*/ 31 h 21"/>
                <a:gd name="T14" fmla="*/ 5 w 4"/>
                <a:gd name="T15" fmla="*/ 26 h 21"/>
                <a:gd name="T16" fmla="*/ 0 w 4"/>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21">
                  <a:moveTo>
                    <a:pt x="4" y="21"/>
                  </a:moveTo>
                  <a:cubicBezTo>
                    <a:pt x="4" y="21"/>
                    <a:pt x="3" y="20"/>
                    <a:pt x="3" y="20"/>
                  </a:cubicBezTo>
                  <a:cubicBezTo>
                    <a:pt x="3" y="19"/>
                    <a:pt x="2" y="19"/>
                    <a:pt x="2" y="19"/>
                  </a:cubicBezTo>
                  <a:cubicBezTo>
                    <a:pt x="2" y="19"/>
                    <a:pt x="2" y="19"/>
                    <a:pt x="2" y="19"/>
                  </a:cubicBezTo>
                  <a:cubicBezTo>
                    <a:pt x="2" y="17"/>
                    <a:pt x="2" y="15"/>
                    <a:pt x="3" y="14"/>
                  </a:cubicBezTo>
                  <a:cubicBezTo>
                    <a:pt x="3" y="12"/>
                    <a:pt x="3" y="10"/>
                    <a:pt x="2" y="8"/>
                  </a:cubicBezTo>
                  <a:cubicBezTo>
                    <a:pt x="2" y="7"/>
                    <a:pt x="2" y="7"/>
                    <a:pt x="1" y="6"/>
                  </a:cubicBezTo>
                  <a:cubicBezTo>
                    <a:pt x="1" y="6"/>
                    <a:pt x="1" y="5"/>
                    <a:pt x="1" y="5"/>
                  </a:cubicBezTo>
                  <a:cubicBezTo>
                    <a:pt x="1" y="3"/>
                    <a:pt x="0" y="2"/>
                    <a:pt x="0" y="0"/>
                  </a:cubicBezTo>
                </a:path>
              </a:pathLst>
            </a:custGeom>
            <a:noFill/>
            <a:ln w="15875">
              <a:solidFill>
                <a:srgbClr val="FFFFFF"/>
              </a:solidFill>
              <a:prstDash val="solid"/>
              <a:round/>
              <a:headEnd/>
              <a:tailEnd/>
            </a:ln>
          </p:spPr>
          <p:txBody>
            <a:bodyPr/>
            <a:lstStyle/>
            <a:p>
              <a:endParaRPr lang="en-GB"/>
            </a:p>
          </p:txBody>
        </p:sp>
        <p:sp>
          <p:nvSpPr>
            <p:cNvPr id="13007" name="Freeform 571"/>
            <p:cNvSpPr>
              <a:spLocks/>
            </p:cNvSpPr>
            <p:nvPr/>
          </p:nvSpPr>
          <p:spPr bwMode="auto">
            <a:xfrm>
              <a:off x="3708" y="1866"/>
              <a:ext cx="21" cy="103"/>
            </a:xfrm>
            <a:custGeom>
              <a:avLst/>
              <a:gdLst>
                <a:gd name="T0" fmla="*/ 11 w 4"/>
                <a:gd name="T1" fmla="*/ 103 h 20"/>
                <a:gd name="T2" fmla="*/ 11 w 4"/>
                <a:gd name="T3" fmla="*/ 98 h 20"/>
                <a:gd name="T4" fmla="*/ 5 w 4"/>
                <a:gd name="T5" fmla="*/ 98 h 20"/>
                <a:gd name="T6" fmla="*/ 0 w 4"/>
                <a:gd name="T7" fmla="*/ 93 h 20"/>
                <a:gd name="T8" fmla="*/ 0 w 4"/>
                <a:gd name="T9" fmla="*/ 88 h 20"/>
                <a:gd name="T10" fmla="*/ 0 w 4"/>
                <a:gd name="T11" fmla="*/ 82 h 20"/>
                <a:gd name="T12" fmla="*/ 11 w 4"/>
                <a:gd name="T13" fmla="*/ 62 h 20"/>
                <a:gd name="T14" fmla="*/ 16 w 4"/>
                <a:gd name="T15" fmla="*/ 57 h 20"/>
                <a:gd name="T16" fmla="*/ 16 w 4"/>
                <a:gd name="T17" fmla="*/ 52 h 20"/>
                <a:gd name="T18" fmla="*/ 16 w 4"/>
                <a:gd name="T19" fmla="*/ 31 h 20"/>
                <a:gd name="T20" fmla="*/ 5 w 4"/>
                <a:gd name="T21" fmla="*/ 0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 h="20">
                  <a:moveTo>
                    <a:pt x="2" y="20"/>
                  </a:moveTo>
                  <a:cubicBezTo>
                    <a:pt x="2" y="19"/>
                    <a:pt x="2" y="20"/>
                    <a:pt x="2" y="19"/>
                  </a:cubicBezTo>
                  <a:cubicBezTo>
                    <a:pt x="1" y="19"/>
                    <a:pt x="1" y="19"/>
                    <a:pt x="1" y="19"/>
                  </a:cubicBezTo>
                  <a:cubicBezTo>
                    <a:pt x="1" y="19"/>
                    <a:pt x="0" y="18"/>
                    <a:pt x="0" y="18"/>
                  </a:cubicBezTo>
                  <a:cubicBezTo>
                    <a:pt x="0" y="18"/>
                    <a:pt x="0" y="17"/>
                    <a:pt x="0" y="17"/>
                  </a:cubicBezTo>
                  <a:cubicBezTo>
                    <a:pt x="0" y="17"/>
                    <a:pt x="0" y="16"/>
                    <a:pt x="0" y="16"/>
                  </a:cubicBezTo>
                  <a:cubicBezTo>
                    <a:pt x="0" y="15"/>
                    <a:pt x="2" y="13"/>
                    <a:pt x="2" y="12"/>
                  </a:cubicBezTo>
                  <a:cubicBezTo>
                    <a:pt x="2" y="12"/>
                    <a:pt x="3" y="11"/>
                    <a:pt x="3" y="11"/>
                  </a:cubicBezTo>
                  <a:cubicBezTo>
                    <a:pt x="3" y="10"/>
                    <a:pt x="3" y="10"/>
                    <a:pt x="3" y="10"/>
                  </a:cubicBezTo>
                  <a:cubicBezTo>
                    <a:pt x="3" y="8"/>
                    <a:pt x="4" y="7"/>
                    <a:pt x="3" y="6"/>
                  </a:cubicBezTo>
                  <a:cubicBezTo>
                    <a:pt x="3" y="4"/>
                    <a:pt x="1" y="2"/>
                    <a:pt x="1" y="0"/>
                  </a:cubicBezTo>
                </a:path>
              </a:pathLst>
            </a:custGeom>
            <a:noFill/>
            <a:ln w="15875">
              <a:solidFill>
                <a:srgbClr val="FFFFFF"/>
              </a:solidFill>
              <a:prstDash val="solid"/>
              <a:round/>
              <a:headEnd/>
              <a:tailEnd/>
            </a:ln>
          </p:spPr>
          <p:txBody>
            <a:bodyPr/>
            <a:lstStyle/>
            <a:p>
              <a:endParaRPr lang="en-GB"/>
            </a:p>
          </p:txBody>
        </p:sp>
        <p:sp>
          <p:nvSpPr>
            <p:cNvPr id="13008" name="Freeform 572"/>
            <p:cNvSpPr>
              <a:spLocks/>
            </p:cNvSpPr>
            <p:nvPr/>
          </p:nvSpPr>
          <p:spPr bwMode="auto">
            <a:xfrm>
              <a:off x="3734" y="1744"/>
              <a:ext cx="15" cy="107"/>
            </a:xfrm>
            <a:custGeom>
              <a:avLst/>
              <a:gdLst>
                <a:gd name="T0" fmla="*/ 15 w 3"/>
                <a:gd name="T1" fmla="*/ 0 h 21"/>
                <a:gd name="T2" fmla="*/ 10 w 3"/>
                <a:gd name="T3" fmla="*/ 5 h 21"/>
                <a:gd name="T4" fmla="*/ 10 w 3"/>
                <a:gd name="T5" fmla="*/ 5 h 21"/>
                <a:gd name="T6" fmla="*/ 10 w 3"/>
                <a:gd name="T7" fmla="*/ 10 h 21"/>
                <a:gd name="T8" fmla="*/ 10 w 3"/>
                <a:gd name="T9" fmla="*/ 36 h 21"/>
                <a:gd name="T10" fmla="*/ 10 w 3"/>
                <a:gd name="T11" fmla="*/ 61 h 21"/>
                <a:gd name="T12" fmla="*/ 5 w 3"/>
                <a:gd name="T13" fmla="*/ 71 h 21"/>
                <a:gd name="T14" fmla="*/ 0 w 3"/>
                <a:gd name="T15" fmla="*/ 76 h 21"/>
                <a:gd name="T16" fmla="*/ 0 w 3"/>
                <a:gd name="T17" fmla="*/ 107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 h="21">
                  <a:moveTo>
                    <a:pt x="3" y="0"/>
                  </a:moveTo>
                  <a:cubicBezTo>
                    <a:pt x="3" y="0"/>
                    <a:pt x="2" y="0"/>
                    <a:pt x="2" y="1"/>
                  </a:cubicBezTo>
                  <a:cubicBezTo>
                    <a:pt x="2" y="1"/>
                    <a:pt x="2" y="1"/>
                    <a:pt x="2" y="1"/>
                  </a:cubicBezTo>
                  <a:cubicBezTo>
                    <a:pt x="2" y="2"/>
                    <a:pt x="2" y="2"/>
                    <a:pt x="2" y="2"/>
                  </a:cubicBezTo>
                  <a:cubicBezTo>
                    <a:pt x="1" y="4"/>
                    <a:pt x="2" y="5"/>
                    <a:pt x="2" y="7"/>
                  </a:cubicBezTo>
                  <a:cubicBezTo>
                    <a:pt x="2" y="9"/>
                    <a:pt x="2" y="11"/>
                    <a:pt x="2" y="12"/>
                  </a:cubicBezTo>
                  <a:cubicBezTo>
                    <a:pt x="2" y="13"/>
                    <a:pt x="1" y="14"/>
                    <a:pt x="1" y="14"/>
                  </a:cubicBezTo>
                  <a:cubicBezTo>
                    <a:pt x="1" y="15"/>
                    <a:pt x="0" y="15"/>
                    <a:pt x="0" y="15"/>
                  </a:cubicBezTo>
                  <a:cubicBezTo>
                    <a:pt x="0" y="17"/>
                    <a:pt x="0" y="19"/>
                    <a:pt x="0" y="21"/>
                  </a:cubicBezTo>
                </a:path>
              </a:pathLst>
            </a:custGeom>
            <a:noFill/>
            <a:ln w="15875">
              <a:solidFill>
                <a:srgbClr val="FFFFFF"/>
              </a:solidFill>
              <a:prstDash val="solid"/>
              <a:round/>
              <a:headEnd/>
              <a:tailEnd/>
            </a:ln>
          </p:spPr>
          <p:txBody>
            <a:bodyPr/>
            <a:lstStyle/>
            <a:p>
              <a:endParaRPr lang="en-GB"/>
            </a:p>
          </p:txBody>
        </p:sp>
        <p:sp>
          <p:nvSpPr>
            <p:cNvPr id="13009" name="Freeform 573"/>
            <p:cNvSpPr>
              <a:spLocks/>
            </p:cNvSpPr>
            <p:nvPr/>
          </p:nvSpPr>
          <p:spPr bwMode="auto">
            <a:xfrm>
              <a:off x="3739" y="1744"/>
              <a:ext cx="20" cy="97"/>
            </a:xfrm>
            <a:custGeom>
              <a:avLst/>
              <a:gdLst>
                <a:gd name="T0" fmla="*/ 10 w 4"/>
                <a:gd name="T1" fmla="*/ 0 h 19"/>
                <a:gd name="T2" fmla="*/ 10 w 4"/>
                <a:gd name="T3" fmla="*/ 0 h 19"/>
                <a:gd name="T4" fmla="*/ 5 w 4"/>
                <a:gd name="T5" fmla="*/ 0 h 19"/>
                <a:gd name="T6" fmla="*/ 5 w 4"/>
                <a:gd name="T7" fmla="*/ 10 h 19"/>
                <a:gd name="T8" fmla="*/ 0 w 4"/>
                <a:gd name="T9" fmla="*/ 10 h 19"/>
                <a:gd name="T10" fmla="*/ 5 w 4"/>
                <a:gd name="T11" fmla="*/ 20 h 19"/>
                <a:gd name="T12" fmla="*/ 15 w 4"/>
                <a:gd name="T13" fmla="*/ 36 h 19"/>
                <a:gd name="T14" fmla="*/ 15 w 4"/>
                <a:gd name="T15" fmla="*/ 46 h 19"/>
                <a:gd name="T16" fmla="*/ 20 w 4"/>
                <a:gd name="T17" fmla="*/ 51 h 19"/>
                <a:gd name="T18" fmla="*/ 20 w 4"/>
                <a:gd name="T19" fmla="*/ 71 h 19"/>
                <a:gd name="T20" fmla="*/ 10 w 4"/>
                <a:gd name="T21" fmla="*/ 97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 h="19">
                  <a:moveTo>
                    <a:pt x="2" y="0"/>
                  </a:moveTo>
                  <a:cubicBezTo>
                    <a:pt x="2" y="0"/>
                    <a:pt x="2" y="0"/>
                    <a:pt x="2" y="0"/>
                  </a:cubicBezTo>
                  <a:cubicBezTo>
                    <a:pt x="2" y="0"/>
                    <a:pt x="1" y="0"/>
                    <a:pt x="1" y="0"/>
                  </a:cubicBezTo>
                  <a:cubicBezTo>
                    <a:pt x="1" y="1"/>
                    <a:pt x="1" y="1"/>
                    <a:pt x="1" y="2"/>
                  </a:cubicBezTo>
                  <a:cubicBezTo>
                    <a:pt x="1" y="2"/>
                    <a:pt x="0" y="2"/>
                    <a:pt x="0" y="2"/>
                  </a:cubicBezTo>
                  <a:cubicBezTo>
                    <a:pt x="1" y="3"/>
                    <a:pt x="1" y="3"/>
                    <a:pt x="1" y="4"/>
                  </a:cubicBezTo>
                  <a:cubicBezTo>
                    <a:pt x="1" y="4"/>
                    <a:pt x="2" y="7"/>
                    <a:pt x="3" y="7"/>
                  </a:cubicBezTo>
                  <a:cubicBezTo>
                    <a:pt x="3" y="8"/>
                    <a:pt x="3" y="8"/>
                    <a:pt x="3" y="9"/>
                  </a:cubicBezTo>
                  <a:cubicBezTo>
                    <a:pt x="3" y="9"/>
                    <a:pt x="4" y="10"/>
                    <a:pt x="4" y="10"/>
                  </a:cubicBezTo>
                  <a:cubicBezTo>
                    <a:pt x="4" y="11"/>
                    <a:pt x="4" y="13"/>
                    <a:pt x="4" y="14"/>
                  </a:cubicBezTo>
                  <a:cubicBezTo>
                    <a:pt x="3" y="15"/>
                    <a:pt x="2" y="18"/>
                    <a:pt x="2" y="19"/>
                  </a:cubicBezTo>
                </a:path>
              </a:pathLst>
            </a:custGeom>
            <a:noFill/>
            <a:ln w="15875">
              <a:solidFill>
                <a:srgbClr val="FFFFFF"/>
              </a:solidFill>
              <a:prstDash val="solid"/>
              <a:round/>
              <a:headEnd/>
              <a:tailEnd/>
            </a:ln>
          </p:spPr>
          <p:txBody>
            <a:bodyPr/>
            <a:lstStyle/>
            <a:p>
              <a:endParaRPr lang="en-GB"/>
            </a:p>
          </p:txBody>
        </p:sp>
        <p:sp>
          <p:nvSpPr>
            <p:cNvPr id="13010" name="Oval 574"/>
            <p:cNvSpPr>
              <a:spLocks noChangeArrowheads="1"/>
            </p:cNvSpPr>
            <p:nvPr/>
          </p:nvSpPr>
          <p:spPr bwMode="auto">
            <a:xfrm>
              <a:off x="3744" y="1969"/>
              <a:ext cx="15" cy="15"/>
            </a:xfrm>
            <a:prstGeom prst="ellipse">
              <a:avLst/>
            </a:prstGeom>
            <a:solidFill>
              <a:srgbClr val="FFFFFF"/>
            </a:solidFill>
            <a:ln w="15875">
              <a:solidFill>
                <a:srgbClr val="FFFFFF"/>
              </a:solidFill>
              <a:round/>
              <a:headEnd/>
              <a:tailEnd/>
            </a:ln>
          </p:spPr>
          <p:txBody>
            <a:bodyPr/>
            <a:lstStyle/>
            <a:p>
              <a:endParaRPr lang="ar-SA"/>
            </a:p>
          </p:txBody>
        </p:sp>
        <p:sp>
          <p:nvSpPr>
            <p:cNvPr id="13011" name="Freeform 575"/>
            <p:cNvSpPr>
              <a:spLocks/>
            </p:cNvSpPr>
            <p:nvPr/>
          </p:nvSpPr>
          <p:spPr bwMode="auto">
            <a:xfrm>
              <a:off x="3729" y="1861"/>
              <a:ext cx="20" cy="108"/>
            </a:xfrm>
            <a:custGeom>
              <a:avLst/>
              <a:gdLst>
                <a:gd name="T0" fmla="*/ 20 w 4"/>
                <a:gd name="T1" fmla="*/ 108 h 21"/>
                <a:gd name="T2" fmla="*/ 15 w 4"/>
                <a:gd name="T3" fmla="*/ 103 h 21"/>
                <a:gd name="T4" fmla="*/ 15 w 4"/>
                <a:gd name="T5" fmla="*/ 98 h 21"/>
                <a:gd name="T6" fmla="*/ 10 w 4"/>
                <a:gd name="T7" fmla="*/ 98 h 21"/>
                <a:gd name="T8" fmla="*/ 15 w 4"/>
                <a:gd name="T9" fmla="*/ 72 h 21"/>
                <a:gd name="T10" fmla="*/ 15 w 4"/>
                <a:gd name="T11" fmla="*/ 41 h 21"/>
                <a:gd name="T12" fmla="*/ 10 w 4"/>
                <a:gd name="T13" fmla="*/ 31 h 21"/>
                <a:gd name="T14" fmla="*/ 5 w 4"/>
                <a:gd name="T15" fmla="*/ 26 h 21"/>
                <a:gd name="T16" fmla="*/ 0 w 4"/>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21">
                  <a:moveTo>
                    <a:pt x="4" y="21"/>
                  </a:moveTo>
                  <a:cubicBezTo>
                    <a:pt x="4" y="21"/>
                    <a:pt x="3" y="20"/>
                    <a:pt x="3" y="20"/>
                  </a:cubicBezTo>
                  <a:cubicBezTo>
                    <a:pt x="3" y="19"/>
                    <a:pt x="3" y="19"/>
                    <a:pt x="3" y="19"/>
                  </a:cubicBezTo>
                  <a:cubicBezTo>
                    <a:pt x="2" y="19"/>
                    <a:pt x="2" y="19"/>
                    <a:pt x="2" y="19"/>
                  </a:cubicBezTo>
                  <a:cubicBezTo>
                    <a:pt x="2" y="17"/>
                    <a:pt x="2" y="15"/>
                    <a:pt x="3" y="14"/>
                  </a:cubicBezTo>
                  <a:cubicBezTo>
                    <a:pt x="3" y="12"/>
                    <a:pt x="3" y="10"/>
                    <a:pt x="3" y="8"/>
                  </a:cubicBezTo>
                  <a:cubicBezTo>
                    <a:pt x="2" y="7"/>
                    <a:pt x="2" y="7"/>
                    <a:pt x="2" y="6"/>
                  </a:cubicBezTo>
                  <a:cubicBezTo>
                    <a:pt x="1" y="6"/>
                    <a:pt x="1" y="5"/>
                    <a:pt x="1" y="5"/>
                  </a:cubicBezTo>
                  <a:cubicBezTo>
                    <a:pt x="1" y="3"/>
                    <a:pt x="0" y="2"/>
                    <a:pt x="0" y="0"/>
                  </a:cubicBezTo>
                </a:path>
              </a:pathLst>
            </a:custGeom>
            <a:noFill/>
            <a:ln w="15875">
              <a:solidFill>
                <a:srgbClr val="FFFFFF"/>
              </a:solidFill>
              <a:prstDash val="solid"/>
              <a:round/>
              <a:headEnd/>
              <a:tailEnd/>
            </a:ln>
          </p:spPr>
          <p:txBody>
            <a:bodyPr/>
            <a:lstStyle/>
            <a:p>
              <a:endParaRPr lang="en-GB"/>
            </a:p>
          </p:txBody>
        </p:sp>
        <p:sp>
          <p:nvSpPr>
            <p:cNvPr id="13012" name="Freeform 576"/>
            <p:cNvSpPr>
              <a:spLocks/>
            </p:cNvSpPr>
            <p:nvPr/>
          </p:nvSpPr>
          <p:spPr bwMode="auto">
            <a:xfrm>
              <a:off x="3739" y="1866"/>
              <a:ext cx="20" cy="103"/>
            </a:xfrm>
            <a:custGeom>
              <a:avLst/>
              <a:gdLst>
                <a:gd name="T0" fmla="*/ 10 w 4"/>
                <a:gd name="T1" fmla="*/ 103 h 20"/>
                <a:gd name="T2" fmla="*/ 10 w 4"/>
                <a:gd name="T3" fmla="*/ 98 h 20"/>
                <a:gd name="T4" fmla="*/ 5 w 4"/>
                <a:gd name="T5" fmla="*/ 98 h 20"/>
                <a:gd name="T6" fmla="*/ 5 w 4"/>
                <a:gd name="T7" fmla="*/ 93 h 20"/>
                <a:gd name="T8" fmla="*/ 0 w 4"/>
                <a:gd name="T9" fmla="*/ 88 h 20"/>
                <a:gd name="T10" fmla="*/ 0 w 4"/>
                <a:gd name="T11" fmla="*/ 82 h 20"/>
                <a:gd name="T12" fmla="*/ 10 w 4"/>
                <a:gd name="T13" fmla="*/ 62 h 20"/>
                <a:gd name="T14" fmla="*/ 15 w 4"/>
                <a:gd name="T15" fmla="*/ 57 h 20"/>
                <a:gd name="T16" fmla="*/ 15 w 4"/>
                <a:gd name="T17" fmla="*/ 52 h 20"/>
                <a:gd name="T18" fmla="*/ 15 w 4"/>
                <a:gd name="T19" fmla="*/ 31 h 20"/>
                <a:gd name="T20" fmla="*/ 10 w 4"/>
                <a:gd name="T21" fmla="*/ 0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 h="20">
                  <a:moveTo>
                    <a:pt x="2" y="20"/>
                  </a:moveTo>
                  <a:cubicBezTo>
                    <a:pt x="2" y="19"/>
                    <a:pt x="2" y="20"/>
                    <a:pt x="2" y="19"/>
                  </a:cubicBezTo>
                  <a:cubicBezTo>
                    <a:pt x="2" y="19"/>
                    <a:pt x="1" y="19"/>
                    <a:pt x="1" y="19"/>
                  </a:cubicBezTo>
                  <a:cubicBezTo>
                    <a:pt x="1" y="19"/>
                    <a:pt x="1" y="18"/>
                    <a:pt x="1" y="18"/>
                  </a:cubicBezTo>
                  <a:cubicBezTo>
                    <a:pt x="0" y="18"/>
                    <a:pt x="0" y="17"/>
                    <a:pt x="0" y="17"/>
                  </a:cubicBezTo>
                  <a:cubicBezTo>
                    <a:pt x="0" y="17"/>
                    <a:pt x="0" y="16"/>
                    <a:pt x="0" y="16"/>
                  </a:cubicBezTo>
                  <a:cubicBezTo>
                    <a:pt x="1" y="15"/>
                    <a:pt x="2" y="13"/>
                    <a:pt x="2" y="12"/>
                  </a:cubicBezTo>
                  <a:cubicBezTo>
                    <a:pt x="3" y="12"/>
                    <a:pt x="3" y="11"/>
                    <a:pt x="3" y="11"/>
                  </a:cubicBezTo>
                  <a:cubicBezTo>
                    <a:pt x="3" y="10"/>
                    <a:pt x="3" y="10"/>
                    <a:pt x="3" y="10"/>
                  </a:cubicBezTo>
                  <a:cubicBezTo>
                    <a:pt x="4" y="8"/>
                    <a:pt x="4" y="7"/>
                    <a:pt x="3" y="6"/>
                  </a:cubicBezTo>
                  <a:cubicBezTo>
                    <a:pt x="3" y="4"/>
                    <a:pt x="2" y="2"/>
                    <a:pt x="2" y="0"/>
                  </a:cubicBezTo>
                </a:path>
              </a:pathLst>
            </a:custGeom>
            <a:noFill/>
            <a:ln w="15875">
              <a:solidFill>
                <a:srgbClr val="FFFFFF"/>
              </a:solidFill>
              <a:prstDash val="solid"/>
              <a:round/>
              <a:headEnd/>
              <a:tailEnd/>
            </a:ln>
          </p:spPr>
          <p:txBody>
            <a:bodyPr/>
            <a:lstStyle/>
            <a:p>
              <a:endParaRPr lang="en-GB"/>
            </a:p>
          </p:txBody>
        </p:sp>
        <p:sp>
          <p:nvSpPr>
            <p:cNvPr id="13013" name="Freeform 577"/>
            <p:cNvSpPr>
              <a:spLocks/>
            </p:cNvSpPr>
            <p:nvPr/>
          </p:nvSpPr>
          <p:spPr bwMode="auto">
            <a:xfrm>
              <a:off x="3667" y="1744"/>
              <a:ext cx="21" cy="107"/>
            </a:xfrm>
            <a:custGeom>
              <a:avLst/>
              <a:gdLst>
                <a:gd name="T0" fmla="*/ 21 w 4"/>
                <a:gd name="T1" fmla="*/ 0 h 21"/>
                <a:gd name="T2" fmla="*/ 16 w 4"/>
                <a:gd name="T3" fmla="*/ 5 h 21"/>
                <a:gd name="T4" fmla="*/ 11 w 4"/>
                <a:gd name="T5" fmla="*/ 5 h 21"/>
                <a:gd name="T6" fmla="*/ 11 w 4"/>
                <a:gd name="T7" fmla="*/ 10 h 21"/>
                <a:gd name="T8" fmla="*/ 16 w 4"/>
                <a:gd name="T9" fmla="*/ 36 h 21"/>
                <a:gd name="T10" fmla="*/ 11 w 4"/>
                <a:gd name="T11" fmla="*/ 61 h 21"/>
                <a:gd name="T12" fmla="*/ 5 w 4"/>
                <a:gd name="T13" fmla="*/ 71 h 21"/>
                <a:gd name="T14" fmla="*/ 5 w 4"/>
                <a:gd name="T15" fmla="*/ 76 h 21"/>
                <a:gd name="T16" fmla="*/ 0 w 4"/>
                <a:gd name="T17" fmla="*/ 107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21">
                  <a:moveTo>
                    <a:pt x="4" y="0"/>
                  </a:moveTo>
                  <a:cubicBezTo>
                    <a:pt x="3" y="0"/>
                    <a:pt x="3" y="0"/>
                    <a:pt x="3" y="1"/>
                  </a:cubicBezTo>
                  <a:cubicBezTo>
                    <a:pt x="2" y="1"/>
                    <a:pt x="2" y="1"/>
                    <a:pt x="2" y="1"/>
                  </a:cubicBezTo>
                  <a:cubicBezTo>
                    <a:pt x="2" y="2"/>
                    <a:pt x="2" y="2"/>
                    <a:pt x="2" y="2"/>
                  </a:cubicBezTo>
                  <a:cubicBezTo>
                    <a:pt x="2" y="4"/>
                    <a:pt x="2" y="5"/>
                    <a:pt x="3" y="7"/>
                  </a:cubicBezTo>
                  <a:cubicBezTo>
                    <a:pt x="3" y="9"/>
                    <a:pt x="3" y="11"/>
                    <a:pt x="2" y="12"/>
                  </a:cubicBezTo>
                  <a:cubicBezTo>
                    <a:pt x="2" y="13"/>
                    <a:pt x="2" y="14"/>
                    <a:pt x="1" y="14"/>
                  </a:cubicBezTo>
                  <a:cubicBezTo>
                    <a:pt x="1" y="15"/>
                    <a:pt x="1" y="15"/>
                    <a:pt x="1" y="15"/>
                  </a:cubicBezTo>
                  <a:cubicBezTo>
                    <a:pt x="1" y="17"/>
                    <a:pt x="0" y="19"/>
                    <a:pt x="0" y="21"/>
                  </a:cubicBezTo>
                </a:path>
              </a:pathLst>
            </a:custGeom>
            <a:noFill/>
            <a:ln w="15875">
              <a:solidFill>
                <a:srgbClr val="FFFFFF"/>
              </a:solidFill>
              <a:prstDash val="solid"/>
              <a:round/>
              <a:headEnd/>
              <a:tailEnd/>
            </a:ln>
          </p:spPr>
          <p:txBody>
            <a:bodyPr/>
            <a:lstStyle/>
            <a:p>
              <a:endParaRPr lang="en-GB"/>
            </a:p>
          </p:txBody>
        </p:sp>
        <p:sp>
          <p:nvSpPr>
            <p:cNvPr id="13014" name="Freeform 578"/>
            <p:cNvSpPr>
              <a:spLocks/>
            </p:cNvSpPr>
            <p:nvPr/>
          </p:nvSpPr>
          <p:spPr bwMode="auto">
            <a:xfrm>
              <a:off x="3678" y="1744"/>
              <a:ext cx="15" cy="97"/>
            </a:xfrm>
            <a:custGeom>
              <a:avLst/>
              <a:gdLst>
                <a:gd name="T0" fmla="*/ 10 w 3"/>
                <a:gd name="T1" fmla="*/ 0 h 19"/>
                <a:gd name="T2" fmla="*/ 5 w 3"/>
                <a:gd name="T3" fmla="*/ 0 h 19"/>
                <a:gd name="T4" fmla="*/ 5 w 3"/>
                <a:gd name="T5" fmla="*/ 0 h 19"/>
                <a:gd name="T6" fmla="*/ 0 w 3"/>
                <a:gd name="T7" fmla="*/ 10 h 19"/>
                <a:gd name="T8" fmla="*/ 0 w 3"/>
                <a:gd name="T9" fmla="*/ 10 h 19"/>
                <a:gd name="T10" fmla="*/ 0 w 3"/>
                <a:gd name="T11" fmla="*/ 20 h 19"/>
                <a:gd name="T12" fmla="*/ 10 w 3"/>
                <a:gd name="T13" fmla="*/ 36 h 19"/>
                <a:gd name="T14" fmla="*/ 15 w 3"/>
                <a:gd name="T15" fmla="*/ 46 h 19"/>
                <a:gd name="T16" fmla="*/ 15 w 3"/>
                <a:gd name="T17" fmla="*/ 51 h 19"/>
                <a:gd name="T18" fmla="*/ 15 w 3"/>
                <a:gd name="T19" fmla="*/ 71 h 19"/>
                <a:gd name="T20" fmla="*/ 5 w 3"/>
                <a:gd name="T21" fmla="*/ 97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 h="19">
                  <a:moveTo>
                    <a:pt x="2" y="0"/>
                  </a:moveTo>
                  <a:cubicBezTo>
                    <a:pt x="2" y="0"/>
                    <a:pt x="2" y="0"/>
                    <a:pt x="1" y="0"/>
                  </a:cubicBezTo>
                  <a:cubicBezTo>
                    <a:pt x="1" y="0"/>
                    <a:pt x="1" y="0"/>
                    <a:pt x="1" y="0"/>
                  </a:cubicBezTo>
                  <a:cubicBezTo>
                    <a:pt x="1" y="1"/>
                    <a:pt x="0" y="1"/>
                    <a:pt x="0" y="2"/>
                  </a:cubicBezTo>
                  <a:cubicBezTo>
                    <a:pt x="0" y="2"/>
                    <a:pt x="0" y="2"/>
                    <a:pt x="0" y="2"/>
                  </a:cubicBezTo>
                  <a:cubicBezTo>
                    <a:pt x="0" y="3"/>
                    <a:pt x="0" y="3"/>
                    <a:pt x="0" y="4"/>
                  </a:cubicBezTo>
                  <a:cubicBezTo>
                    <a:pt x="0" y="4"/>
                    <a:pt x="2" y="7"/>
                    <a:pt x="2" y="7"/>
                  </a:cubicBezTo>
                  <a:cubicBezTo>
                    <a:pt x="2" y="8"/>
                    <a:pt x="3" y="8"/>
                    <a:pt x="3" y="9"/>
                  </a:cubicBezTo>
                  <a:cubicBezTo>
                    <a:pt x="3" y="9"/>
                    <a:pt x="3" y="10"/>
                    <a:pt x="3" y="10"/>
                  </a:cubicBezTo>
                  <a:cubicBezTo>
                    <a:pt x="3" y="11"/>
                    <a:pt x="3" y="13"/>
                    <a:pt x="3" y="14"/>
                  </a:cubicBezTo>
                  <a:cubicBezTo>
                    <a:pt x="2" y="15"/>
                    <a:pt x="1" y="18"/>
                    <a:pt x="1" y="19"/>
                  </a:cubicBezTo>
                </a:path>
              </a:pathLst>
            </a:custGeom>
            <a:noFill/>
            <a:ln w="15875">
              <a:solidFill>
                <a:srgbClr val="FFFFFF"/>
              </a:solidFill>
              <a:prstDash val="solid"/>
              <a:round/>
              <a:headEnd/>
              <a:tailEnd/>
            </a:ln>
          </p:spPr>
          <p:txBody>
            <a:bodyPr/>
            <a:lstStyle/>
            <a:p>
              <a:endParaRPr lang="en-GB"/>
            </a:p>
          </p:txBody>
        </p:sp>
        <p:sp>
          <p:nvSpPr>
            <p:cNvPr id="13015" name="Oval 579"/>
            <p:cNvSpPr>
              <a:spLocks noChangeArrowheads="1"/>
            </p:cNvSpPr>
            <p:nvPr/>
          </p:nvSpPr>
          <p:spPr bwMode="auto">
            <a:xfrm>
              <a:off x="3678" y="1969"/>
              <a:ext cx="15" cy="15"/>
            </a:xfrm>
            <a:prstGeom prst="ellipse">
              <a:avLst/>
            </a:prstGeom>
            <a:solidFill>
              <a:srgbClr val="FFFFFF"/>
            </a:solidFill>
            <a:ln w="15875">
              <a:solidFill>
                <a:srgbClr val="FFFFFF"/>
              </a:solidFill>
              <a:round/>
              <a:headEnd/>
              <a:tailEnd/>
            </a:ln>
          </p:spPr>
          <p:txBody>
            <a:bodyPr/>
            <a:lstStyle/>
            <a:p>
              <a:endParaRPr lang="ar-SA"/>
            </a:p>
          </p:txBody>
        </p:sp>
        <p:sp>
          <p:nvSpPr>
            <p:cNvPr id="13016" name="Freeform 580"/>
            <p:cNvSpPr>
              <a:spLocks/>
            </p:cNvSpPr>
            <p:nvPr/>
          </p:nvSpPr>
          <p:spPr bwMode="auto">
            <a:xfrm>
              <a:off x="3667" y="1861"/>
              <a:ext cx="21" cy="108"/>
            </a:xfrm>
            <a:custGeom>
              <a:avLst/>
              <a:gdLst>
                <a:gd name="T0" fmla="*/ 21 w 4"/>
                <a:gd name="T1" fmla="*/ 108 h 21"/>
                <a:gd name="T2" fmla="*/ 11 w 4"/>
                <a:gd name="T3" fmla="*/ 103 h 21"/>
                <a:gd name="T4" fmla="*/ 11 w 4"/>
                <a:gd name="T5" fmla="*/ 98 h 21"/>
                <a:gd name="T6" fmla="*/ 11 w 4"/>
                <a:gd name="T7" fmla="*/ 98 h 21"/>
                <a:gd name="T8" fmla="*/ 11 w 4"/>
                <a:gd name="T9" fmla="*/ 72 h 21"/>
                <a:gd name="T10" fmla="*/ 11 w 4"/>
                <a:gd name="T11" fmla="*/ 41 h 21"/>
                <a:gd name="T12" fmla="*/ 5 w 4"/>
                <a:gd name="T13" fmla="*/ 31 h 21"/>
                <a:gd name="T14" fmla="*/ 5 w 4"/>
                <a:gd name="T15" fmla="*/ 26 h 21"/>
                <a:gd name="T16" fmla="*/ 0 w 4"/>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21">
                  <a:moveTo>
                    <a:pt x="4" y="21"/>
                  </a:moveTo>
                  <a:cubicBezTo>
                    <a:pt x="3" y="21"/>
                    <a:pt x="3" y="20"/>
                    <a:pt x="2" y="20"/>
                  </a:cubicBezTo>
                  <a:cubicBezTo>
                    <a:pt x="2" y="19"/>
                    <a:pt x="2" y="19"/>
                    <a:pt x="2" y="19"/>
                  </a:cubicBezTo>
                  <a:cubicBezTo>
                    <a:pt x="2" y="19"/>
                    <a:pt x="2" y="19"/>
                    <a:pt x="2" y="19"/>
                  </a:cubicBezTo>
                  <a:cubicBezTo>
                    <a:pt x="2" y="17"/>
                    <a:pt x="2" y="15"/>
                    <a:pt x="2" y="14"/>
                  </a:cubicBezTo>
                  <a:cubicBezTo>
                    <a:pt x="2" y="12"/>
                    <a:pt x="3" y="10"/>
                    <a:pt x="2" y="8"/>
                  </a:cubicBezTo>
                  <a:cubicBezTo>
                    <a:pt x="2" y="7"/>
                    <a:pt x="1" y="7"/>
                    <a:pt x="1" y="6"/>
                  </a:cubicBezTo>
                  <a:cubicBezTo>
                    <a:pt x="1" y="6"/>
                    <a:pt x="1" y="5"/>
                    <a:pt x="1" y="5"/>
                  </a:cubicBezTo>
                  <a:cubicBezTo>
                    <a:pt x="0" y="3"/>
                    <a:pt x="0" y="2"/>
                    <a:pt x="0" y="0"/>
                  </a:cubicBezTo>
                </a:path>
              </a:pathLst>
            </a:custGeom>
            <a:noFill/>
            <a:ln w="15875">
              <a:solidFill>
                <a:srgbClr val="FFFFFF"/>
              </a:solidFill>
              <a:prstDash val="solid"/>
              <a:round/>
              <a:headEnd/>
              <a:tailEnd/>
            </a:ln>
          </p:spPr>
          <p:txBody>
            <a:bodyPr/>
            <a:lstStyle/>
            <a:p>
              <a:endParaRPr lang="en-GB"/>
            </a:p>
          </p:txBody>
        </p:sp>
        <p:sp>
          <p:nvSpPr>
            <p:cNvPr id="13017" name="Freeform 581"/>
            <p:cNvSpPr>
              <a:spLocks/>
            </p:cNvSpPr>
            <p:nvPr/>
          </p:nvSpPr>
          <p:spPr bwMode="auto">
            <a:xfrm>
              <a:off x="3678" y="1866"/>
              <a:ext cx="15" cy="103"/>
            </a:xfrm>
            <a:custGeom>
              <a:avLst/>
              <a:gdLst>
                <a:gd name="T0" fmla="*/ 10 w 3"/>
                <a:gd name="T1" fmla="*/ 103 h 20"/>
                <a:gd name="T2" fmla="*/ 5 w 3"/>
                <a:gd name="T3" fmla="*/ 98 h 20"/>
                <a:gd name="T4" fmla="*/ 5 w 3"/>
                <a:gd name="T5" fmla="*/ 98 h 20"/>
                <a:gd name="T6" fmla="*/ 0 w 3"/>
                <a:gd name="T7" fmla="*/ 93 h 20"/>
                <a:gd name="T8" fmla="*/ 0 w 3"/>
                <a:gd name="T9" fmla="*/ 88 h 20"/>
                <a:gd name="T10" fmla="*/ 0 w 3"/>
                <a:gd name="T11" fmla="*/ 82 h 20"/>
                <a:gd name="T12" fmla="*/ 10 w 3"/>
                <a:gd name="T13" fmla="*/ 62 h 20"/>
                <a:gd name="T14" fmla="*/ 15 w 3"/>
                <a:gd name="T15" fmla="*/ 57 h 20"/>
                <a:gd name="T16" fmla="*/ 15 w 3"/>
                <a:gd name="T17" fmla="*/ 52 h 20"/>
                <a:gd name="T18" fmla="*/ 15 w 3"/>
                <a:gd name="T19" fmla="*/ 31 h 20"/>
                <a:gd name="T20" fmla="*/ 5 w 3"/>
                <a:gd name="T21" fmla="*/ 0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 h="20">
                  <a:moveTo>
                    <a:pt x="2" y="20"/>
                  </a:moveTo>
                  <a:cubicBezTo>
                    <a:pt x="2" y="19"/>
                    <a:pt x="2" y="20"/>
                    <a:pt x="1" y="19"/>
                  </a:cubicBezTo>
                  <a:cubicBezTo>
                    <a:pt x="1" y="19"/>
                    <a:pt x="1" y="19"/>
                    <a:pt x="1" y="19"/>
                  </a:cubicBezTo>
                  <a:cubicBezTo>
                    <a:pt x="1" y="19"/>
                    <a:pt x="0" y="18"/>
                    <a:pt x="0" y="18"/>
                  </a:cubicBezTo>
                  <a:cubicBezTo>
                    <a:pt x="0" y="18"/>
                    <a:pt x="0" y="17"/>
                    <a:pt x="0" y="17"/>
                  </a:cubicBezTo>
                  <a:cubicBezTo>
                    <a:pt x="0" y="17"/>
                    <a:pt x="0" y="16"/>
                    <a:pt x="0" y="16"/>
                  </a:cubicBezTo>
                  <a:cubicBezTo>
                    <a:pt x="0" y="15"/>
                    <a:pt x="1" y="13"/>
                    <a:pt x="2" y="12"/>
                  </a:cubicBezTo>
                  <a:cubicBezTo>
                    <a:pt x="2" y="12"/>
                    <a:pt x="3" y="11"/>
                    <a:pt x="3" y="11"/>
                  </a:cubicBezTo>
                  <a:cubicBezTo>
                    <a:pt x="3" y="10"/>
                    <a:pt x="3" y="10"/>
                    <a:pt x="3" y="10"/>
                  </a:cubicBezTo>
                  <a:cubicBezTo>
                    <a:pt x="3" y="8"/>
                    <a:pt x="3" y="7"/>
                    <a:pt x="3" y="6"/>
                  </a:cubicBezTo>
                  <a:cubicBezTo>
                    <a:pt x="2" y="4"/>
                    <a:pt x="1" y="2"/>
                    <a:pt x="1" y="0"/>
                  </a:cubicBezTo>
                </a:path>
              </a:pathLst>
            </a:custGeom>
            <a:noFill/>
            <a:ln w="15875">
              <a:solidFill>
                <a:srgbClr val="FFFFFF"/>
              </a:solidFill>
              <a:prstDash val="solid"/>
              <a:round/>
              <a:headEnd/>
              <a:tailEnd/>
            </a:ln>
          </p:spPr>
          <p:txBody>
            <a:bodyPr/>
            <a:lstStyle/>
            <a:p>
              <a:endParaRPr lang="en-GB"/>
            </a:p>
          </p:txBody>
        </p:sp>
        <p:sp>
          <p:nvSpPr>
            <p:cNvPr id="13018" name="Freeform 582"/>
            <p:cNvSpPr>
              <a:spLocks/>
            </p:cNvSpPr>
            <p:nvPr/>
          </p:nvSpPr>
          <p:spPr bwMode="auto">
            <a:xfrm>
              <a:off x="3289" y="1744"/>
              <a:ext cx="20" cy="107"/>
            </a:xfrm>
            <a:custGeom>
              <a:avLst/>
              <a:gdLst>
                <a:gd name="T0" fmla="*/ 20 w 4"/>
                <a:gd name="T1" fmla="*/ 0 h 21"/>
                <a:gd name="T2" fmla="*/ 15 w 4"/>
                <a:gd name="T3" fmla="*/ 5 h 21"/>
                <a:gd name="T4" fmla="*/ 10 w 4"/>
                <a:gd name="T5" fmla="*/ 5 h 21"/>
                <a:gd name="T6" fmla="*/ 10 w 4"/>
                <a:gd name="T7" fmla="*/ 10 h 21"/>
                <a:gd name="T8" fmla="*/ 15 w 4"/>
                <a:gd name="T9" fmla="*/ 36 h 21"/>
                <a:gd name="T10" fmla="*/ 10 w 4"/>
                <a:gd name="T11" fmla="*/ 61 h 21"/>
                <a:gd name="T12" fmla="*/ 5 w 4"/>
                <a:gd name="T13" fmla="*/ 71 h 21"/>
                <a:gd name="T14" fmla="*/ 5 w 4"/>
                <a:gd name="T15" fmla="*/ 76 h 21"/>
                <a:gd name="T16" fmla="*/ 0 w 4"/>
                <a:gd name="T17" fmla="*/ 107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21">
                  <a:moveTo>
                    <a:pt x="4" y="0"/>
                  </a:moveTo>
                  <a:cubicBezTo>
                    <a:pt x="4" y="0"/>
                    <a:pt x="3" y="0"/>
                    <a:pt x="3" y="1"/>
                  </a:cubicBezTo>
                  <a:cubicBezTo>
                    <a:pt x="3" y="1"/>
                    <a:pt x="2" y="1"/>
                    <a:pt x="2" y="1"/>
                  </a:cubicBezTo>
                  <a:cubicBezTo>
                    <a:pt x="2" y="2"/>
                    <a:pt x="2" y="2"/>
                    <a:pt x="2" y="2"/>
                  </a:cubicBezTo>
                  <a:cubicBezTo>
                    <a:pt x="2" y="4"/>
                    <a:pt x="2" y="5"/>
                    <a:pt x="3" y="7"/>
                  </a:cubicBezTo>
                  <a:cubicBezTo>
                    <a:pt x="3" y="9"/>
                    <a:pt x="3" y="11"/>
                    <a:pt x="2" y="12"/>
                  </a:cubicBezTo>
                  <a:cubicBezTo>
                    <a:pt x="2" y="13"/>
                    <a:pt x="2" y="14"/>
                    <a:pt x="1" y="14"/>
                  </a:cubicBezTo>
                  <a:cubicBezTo>
                    <a:pt x="1" y="15"/>
                    <a:pt x="1" y="15"/>
                    <a:pt x="1" y="15"/>
                  </a:cubicBezTo>
                  <a:cubicBezTo>
                    <a:pt x="1" y="17"/>
                    <a:pt x="0" y="19"/>
                    <a:pt x="0" y="21"/>
                  </a:cubicBezTo>
                </a:path>
              </a:pathLst>
            </a:custGeom>
            <a:noFill/>
            <a:ln w="15875">
              <a:solidFill>
                <a:srgbClr val="FFFFFF"/>
              </a:solidFill>
              <a:prstDash val="solid"/>
              <a:round/>
              <a:headEnd/>
              <a:tailEnd/>
            </a:ln>
          </p:spPr>
          <p:txBody>
            <a:bodyPr/>
            <a:lstStyle/>
            <a:p>
              <a:endParaRPr lang="en-GB"/>
            </a:p>
          </p:txBody>
        </p:sp>
        <p:sp>
          <p:nvSpPr>
            <p:cNvPr id="13019" name="Freeform 583"/>
            <p:cNvSpPr>
              <a:spLocks/>
            </p:cNvSpPr>
            <p:nvPr/>
          </p:nvSpPr>
          <p:spPr bwMode="auto">
            <a:xfrm>
              <a:off x="3299" y="1744"/>
              <a:ext cx="21" cy="97"/>
            </a:xfrm>
            <a:custGeom>
              <a:avLst/>
              <a:gdLst>
                <a:gd name="T0" fmla="*/ 11 w 4"/>
                <a:gd name="T1" fmla="*/ 0 h 19"/>
                <a:gd name="T2" fmla="*/ 11 w 4"/>
                <a:gd name="T3" fmla="*/ 0 h 19"/>
                <a:gd name="T4" fmla="*/ 5 w 4"/>
                <a:gd name="T5" fmla="*/ 0 h 19"/>
                <a:gd name="T6" fmla="*/ 0 w 4"/>
                <a:gd name="T7" fmla="*/ 10 h 19"/>
                <a:gd name="T8" fmla="*/ 0 w 4"/>
                <a:gd name="T9" fmla="*/ 10 h 19"/>
                <a:gd name="T10" fmla="*/ 0 w 4"/>
                <a:gd name="T11" fmla="*/ 20 h 19"/>
                <a:gd name="T12" fmla="*/ 11 w 4"/>
                <a:gd name="T13" fmla="*/ 36 h 19"/>
                <a:gd name="T14" fmla="*/ 16 w 4"/>
                <a:gd name="T15" fmla="*/ 46 h 19"/>
                <a:gd name="T16" fmla="*/ 16 w 4"/>
                <a:gd name="T17" fmla="*/ 51 h 19"/>
                <a:gd name="T18" fmla="*/ 16 w 4"/>
                <a:gd name="T19" fmla="*/ 71 h 19"/>
                <a:gd name="T20" fmla="*/ 5 w 4"/>
                <a:gd name="T21" fmla="*/ 97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 h="19">
                  <a:moveTo>
                    <a:pt x="2" y="0"/>
                  </a:moveTo>
                  <a:cubicBezTo>
                    <a:pt x="2" y="0"/>
                    <a:pt x="2" y="0"/>
                    <a:pt x="2" y="0"/>
                  </a:cubicBezTo>
                  <a:cubicBezTo>
                    <a:pt x="1" y="0"/>
                    <a:pt x="1" y="0"/>
                    <a:pt x="1" y="0"/>
                  </a:cubicBezTo>
                  <a:cubicBezTo>
                    <a:pt x="1" y="1"/>
                    <a:pt x="0" y="1"/>
                    <a:pt x="0" y="2"/>
                  </a:cubicBezTo>
                  <a:cubicBezTo>
                    <a:pt x="0" y="2"/>
                    <a:pt x="0" y="2"/>
                    <a:pt x="0" y="2"/>
                  </a:cubicBezTo>
                  <a:cubicBezTo>
                    <a:pt x="0" y="3"/>
                    <a:pt x="0" y="3"/>
                    <a:pt x="0" y="4"/>
                  </a:cubicBezTo>
                  <a:cubicBezTo>
                    <a:pt x="0" y="4"/>
                    <a:pt x="2" y="7"/>
                    <a:pt x="2" y="7"/>
                  </a:cubicBezTo>
                  <a:cubicBezTo>
                    <a:pt x="2" y="8"/>
                    <a:pt x="3" y="8"/>
                    <a:pt x="3" y="9"/>
                  </a:cubicBezTo>
                  <a:cubicBezTo>
                    <a:pt x="3" y="9"/>
                    <a:pt x="3" y="10"/>
                    <a:pt x="3" y="10"/>
                  </a:cubicBezTo>
                  <a:cubicBezTo>
                    <a:pt x="3" y="11"/>
                    <a:pt x="4" y="13"/>
                    <a:pt x="3" y="14"/>
                  </a:cubicBezTo>
                  <a:cubicBezTo>
                    <a:pt x="3" y="15"/>
                    <a:pt x="1" y="18"/>
                    <a:pt x="1" y="19"/>
                  </a:cubicBezTo>
                </a:path>
              </a:pathLst>
            </a:custGeom>
            <a:noFill/>
            <a:ln w="15875">
              <a:solidFill>
                <a:srgbClr val="FFFFFF"/>
              </a:solidFill>
              <a:prstDash val="solid"/>
              <a:round/>
              <a:headEnd/>
              <a:tailEnd/>
            </a:ln>
          </p:spPr>
          <p:txBody>
            <a:bodyPr/>
            <a:lstStyle/>
            <a:p>
              <a:endParaRPr lang="en-GB"/>
            </a:p>
          </p:txBody>
        </p:sp>
        <p:sp>
          <p:nvSpPr>
            <p:cNvPr id="13020" name="Oval 584"/>
            <p:cNvSpPr>
              <a:spLocks noChangeArrowheads="1"/>
            </p:cNvSpPr>
            <p:nvPr/>
          </p:nvSpPr>
          <p:spPr bwMode="auto">
            <a:xfrm>
              <a:off x="3299" y="1969"/>
              <a:ext cx="15" cy="15"/>
            </a:xfrm>
            <a:prstGeom prst="ellipse">
              <a:avLst/>
            </a:prstGeom>
            <a:solidFill>
              <a:srgbClr val="FFFFFF"/>
            </a:solidFill>
            <a:ln w="15875">
              <a:solidFill>
                <a:srgbClr val="FFFFFF"/>
              </a:solidFill>
              <a:round/>
              <a:headEnd/>
              <a:tailEnd/>
            </a:ln>
          </p:spPr>
          <p:txBody>
            <a:bodyPr/>
            <a:lstStyle/>
            <a:p>
              <a:endParaRPr lang="ar-SA"/>
            </a:p>
          </p:txBody>
        </p:sp>
        <p:sp>
          <p:nvSpPr>
            <p:cNvPr id="13021" name="Freeform 585"/>
            <p:cNvSpPr>
              <a:spLocks/>
            </p:cNvSpPr>
            <p:nvPr/>
          </p:nvSpPr>
          <p:spPr bwMode="auto">
            <a:xfrm>
              <a:off x="3289" y="1861"/>
              <a:ext cx="20" cy="108"/>
            </a:xfrm>
            <a:custGeom>
              <a:avLst/>
              <a:gdLst>
                <a:gd name="T0" fmla="*/ 20 w 4"/>
                <a:gd name="T1" fmla="*/ 108 h 21"/>
                <a:gd name="T2" fmla="*/ 15 w 4"/>
                <a:gd name="T3" fmla="*/ 103 h 21"/>
                <a:gd name="T4" fmla="*/ 10 w 4"/>
                <a:gd name="T5" fmla="*/ 98 h 21"/>
                <a:gd name="T6" fmla="*/ 10 w 4"/>
                <a:gd name="T7" fmla="*/ 98 h 21"/>
                <a:gd name="T8" fmla="*/ 15 w 4"/>
                <a:gd name="T9" fmla="*/ 72 h 21"/>
                <a:gd name="T10" fmla="*/ 10 w 4"/>
                <a:gd name="T11" fmla="*/ 41 h 21"/>
                <a:gd name="T12" fmla="*/ 5 w 4"/>
                <a:gd name="T13" fmla="*/ 31 h 21"/>
                <a:gd name="T14" fmla="*/ 5 w 4"/>
                <a:gd name="T15" fmla="*/ 26 h 21"/>
                <a:gd name="T16" fmla="*/ 0 w 4"/>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21">
                  <a:moveTo>
                    <a:pt x="4" y="21"/>
                  </a:moveTo>
                  <a:cubicBezTo>
                    <a:pt x="3" y="21"/>
                    <a:pt x="3" y="20"/>
                    <a:pt x="3" y="20"/>
                  </a:cubicBezTo>
                  <a:cubicBezTo>
                    <a:pt x="2" y="19"/>
                    <a:pt x="2" y="19"/>
                    <a:pt x="2" y="19"/>
                  </a:cubicBezTo>
                  <a:cubicBezTo>
                    <a:pt x="2" y="19"/>
                    <a:pt x="2" y="19"/>
                    <a:pt x="2" y="19"/>
                  </a:cubicBezTo>
                  <a:cubicBezTo>
                    <a:pt x="2" y="17"/>
                    <a:pt x="2" y="15"/>
                    <a:pt x="3" y="14"/>
                  </a:cubicBezTo>
                  <a:cubicBezTo>
                    <a:pt x="3" y="12"/>
                    <a:pt x="3" y="10"/>
                    <a:pt x="2" y="8"/>
                  </a:cubicBezTo>
                  <a:cubicBezTo>
                    <a:pt x="2" y="7"/>
                    <a:pt x="2" y="7"/>
                    <a:pt x="1" y="6"/>
                  </a:cubicBezTo>
                  <a:cubicBezTo>
                    <a:pt x="1" y="6"/>
                    <a:pt x="1" y="5"/>
                    <a:pt x="1" y="5"/>
                  </a:cubicBezTo>
                  <a:cubicBezTo>
                    <a:pt x="1" y="3"/>
                    <a:pt x="0" y="2"/>
                    <a:pt x="0" y="0"/>
                  </a:cubicBezTo>
                </a:path>
              </a:pathLst>
            </a:custGeom>
            <a:noFill/>
            <a:ln w="15875">
              <a:solidFill>
                <a:srgbClr val="FFFFFF"/>
              </a:solidFill>
              <a:prstDash val="solid"/>
              <a:round/>
              <a:headEnd/>
              <a:tailEnd/>
            </a:ln>
          </p:spPr>
          <p:txBody>
            <a:bodyPr/>
            <a:lstStyle/>
            <a:p>
              <a:endParaRPr lang="en-GB"/>
            </a:p>
          </p:txBody>
        </p:sp>
        <p:sp>
          <p:nvSpPr>
            <p:cNvPr id="13022" name="Freeform 586"/>
            <p:cNvSpPr>
              <a:spLocks/>
            </p:cNvSpPr>
            <p:nvPr/>
          </p:nvSpPr>
          <p:spPr bwMode="auto">
            <a:xfrm>
              <a:off x="3299" y="1866"/>
              <a:ext cx="21" cy="103"/>
            </a:xfrm>
            <a:custGeom>
              <a:avLst/>
              <a:gdLst>
                <a:gd name="T0" fmla="*/ 11 w 4"/>
                <a:gd name="T1" fmla="*/ 103 h 20"/>
                <a:gd name="T2" fmla="*/ 11 w 4"/>
                <a:gd name="T3" fmla="*/ 98 h 20"/>
                <a:gd name="T4" fmla="*/ 5 w 4"/>
                <a:gd name="T5" fmla="*/ 98 h 20"/>
                <a:gd name="T6" fmla="*/ 0 w 4"/>
                <a:gd name="T7" fmla="*/ 93 h 20"/>
                <a:gd name="T8" fmla="*/ 0 w 4"/>
                <a:gd name="T9" fmla="*/ 88 h 20"/>
                <a:gd name="T10" fmla="*/ 0 w 4"/>
                <a:gd name="T11" fmla="*/ 82 h 20"/>
                <a:gd name="T12" fmla="*/ 11 w 4"/>
                <a:gd name="T13" fmla="*/ 62 h 20"/>
                <a:gd name="T14" fmla="*/ 16 w 4"/>
                <a:gd name="T15" fmla="*/ 57 h 20"/>
                <a:gd name="T16" fmla="*/ 16 w 4"/>
                <a:gd name="T17" fmla="*/ 52 h 20"/>
                <a:gd name="T18" fmla="*/ 16 w 4"/>
                <a:gd name="T19" fmla="*/ 31 h 20"/>
                <a:gd name="T20" fmla="*/ 5 w 4"/>
                <a:gd name="T21" fmla="*/ 0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 h="20">
                  <a:moveTo>
                    <a:pt x="2" y="20"/>
                  </a:moveTo>
                  <a:cubicBezTo>
                    <a:pt x="2" y="19"/>
                    <a:pt x="2" y="20"/>
                    <a:pt x="2" y="19"/>
                  </a:cubicBezTo>
                  <a:cubicBezTo>
                    <a:pt x="1" y="19"/>
                    <a:pt x="1" y="19"/>
                    <a:pt x="1" y="19"/>
                  </a:cubicBezTo>
                  <a:cubicBezTo>
                    <a:pt x="1" y="19"/>
                    <a:pt x="0" y="18"/>
                    <a:pt x="0" y="18"/>
                  </a:cubicBezTo>
                  <a:cubicBezTo>
                    <a:pt x="0" y="18"/>
                    <a:pt x="0" y="17"/>
                    <a:pt x="0" y="17"/>
                  </a:cubicBezTo>
                  <a:cubicBezTo>
                    <a:pt x="0" y="17"/>
                    <a:pt x="0" y="16"/>
                    <a:pt x="0" y="16"/>
                  </a:cubicBezTo>
                  <a:cubicBezTo>
                    <a:pt x="0" y="15"/>
                    <a:pt x="2" y="13"/>
                    <a:pt x="2" y="12"/>
                  </a:cubicBezTo>
                  <a:cubicBezTo>
                    <a:pt x="2" y="12"/>
                    <a:pt x="3" y="11"/>
                    <a:pt x="3" y="11"/>
                  </a:cubicBezTo>
                  <a:cubicBezTo>
                    <a:pt x="3" y="10"/>
                    <a:pt x="3" y="10"/>
                    <a:pt x="3" y="10"/>
                  </a:cubicBezTo>
                  <a:cubicBezTo>
                    <a:pt x="3" y="8"/>
                    <a:pt x="4" y="7"/>
                    <a:pt x="3" y="6"/>
                  </a:cubicBezTo>
                  <a:cubicBezTo>
                    <a:pt x="3" y="4"/>
                    <a:pt x="1" y="2"/>
                    <a:pt x="1" y="0"/>
                  </a:cubicBezTo>
                </a:path>
              </a:pathLst>
            </a:custGeom>
            <a:noFill/>
            <a:ln w="15875">
              <a:solidFill>
                <a:srgbClr val="FFFFFF"/>
              </a:solidFill>
              <a:prstDash val="solid"/>
              <a:round/>
              <a:headEnd/>
              <a:tailEnd/>
            </a:ln>
          </p:spPr>
          <p:txBody>
            <a:bodyPr/>
            <a:lstStyle/>
            <a:p>
              <a:endParaRPr lang="en-GB"/>
            </a:p>
          </p:txBody>
        </p:sp>
        <p:sp>
          <p:nvSpPr>
            <p:cNvPr id="13023" name="Freeform 587"/>
            <p:cNvSpPr>
              <a:spLocks/>
            </p:cNvSpPr>
            <p:nvPr/>
          </p:nvSpPr>
          <p:spPr bwMode="auto">
            <a:xfrm>
              <a:off x="3228" y="1744"/>
              <a:ext cx="20" cy="107"/>
            </a:xfrm>
            <a:custGeom>
              <a:avLst/>
              <a:gdLst>
                <a:gd name="T0" fmla="*/ 20 w 4"/>
                <a:gd name="T1" fmla="*/ 0 h 21"/>
                <a:gd name="T2" fmla="*/ 10 w 4"/>
                <a:gd name="T3" fmla="*/ 5 h 21"/>
                <a:gd name="T4" fmla="*/ 10 w 4"/>
                <a:gd name="T5" fmla="*/ 5 h 21"/>
                <a:gd name="T6" fmla="*/ 10 w 4"/>
                <a:gd name="T7" fmla="*/ 10 h 21"/>
                <a:gd name="T8" fmla="*/ 10 w 4"/>
                <a:gd name="T9" fmla="*/ 36 h 21"/>
                <a:gd name="T10" fmla="*/ 10 w 4"/>
                <a:gd name="T11" fmla="*/ 61 h 21"/>
                <a:gd name="T12" fmla="*/ 5 w 4"/>
                <a:gd name="T13" fmla="*/ 71 h 21"/>
                <a:gd name="T14" fmla="*/ 0 w 4"/>
                <a:gd name="T15" fmla="*/ 76 h 21"/>
                <a:gd name="T16" fmla="*/ 0 w 4"/>
                <a:gd name="T17" fmla="*/ 107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21">
                  <a:moveTo>
                    <a:pt x="4" y="0"/>
                  </a:moveTo>
                  <a:cubicBezTo>
                    <a:pt x="3" y="0"/>
                    <a:pt x="2" y="0"/>
                    <a:pt x="2" y="1"/>
                  </a:cubicBezTo>
                  <a:cubicBezTo>
                    <a:pt x="2" y="1"/>
                    <a:pt x="2" y="1"/>
                    <a:pt x="2" y="1"/>
                  </a:cubicBezTo>
                  <a:cubicBezTo>
                    <a:pt x="2" y="2"/>
                    <a:pt x="2" y="2"/>
                    <a:pt x="2" y="2"/>
                  </a:cubicBezTo>
                  <a:cubicBezTo>
                    <a:pt x="1" y="4"/>
                    <a:pt x="2" y="5"/>
                    <a:pt x="2" y="7"/>
                  </a:cubicBezTo>
                  <a:cubicBezTo>
                    <a:pt x="2" y="9"/>
                    <a:pt x="2" y="11"/>
                    <a:pt x="2" y="12"/>
                  </a:cubicBezTo>
                  <a:cubicBezTo>
                    <a:pt x="2" y="13"/>
                    <a:pt x="1" y="14"/>
                    <a:pt x="1" y="14"/>
                  </a:cubicBezTo>
                  <a:cubicBezTo>
                    <a:pt x="1" y="15"/>
                    <a:pt x="0" y="15"/>
                    <a:pt x="0" y="15"/>
                  </a:cubicBezTo>
                  <a:cubicBezTo>
                    <a:pt x="0" y="17"/>
                    <a:pt x="0" y="19"/>
                    <a:pt x="0" y="21"/>
                  </a:cubicBezTo>
                </a:path>
              </a:pathLst>
            </a:custGeom>
            <a:noFill/>
            <a:ln w="15875">
              <a:solidFill>
                <a:srgbClr val="FFFFFF"/>
              </a:solidFill>
              <a:prstDash val="solid"/>
              <a:round/>
              <a:headEnd/>
              <a:tailEnd/>
            </a:ln>
          </p:spPr>
          <p:txBody>
            <a:bodyPr/>
            <a:lstStyle/>
            <a:p>
              <a:endParaRPr lang="en-GB"/>
            </a:p>
          </p:txBody>
        </p:sp>
        <p:sp>
          <p:nvSpPr>
            <p:cNvPr id="13024" name="Freeform 588"/>
            <p:cNvSpPr>
              <a:spLocks/>
            </p:cNvSpPr>
            <p:nvPr/>
          </p:nvSpPr>
          <p:spPr bwMode="auto">
            <a:xfrm>
              <a:off x="3233" y="1744"/>
              <a:ext cx="20" cy="97"/>
            </a:xfrm>
            <a:custGeom>
              <a:avLst/>
              <a:gdLst>
                <a:gd name="T0" fmla="*/ 10 w 4"/>
                <a:gd name="T1" fmla="*/ 0 h 19"/>
                <a:gd name="T2" fmla="*/ 10 w 4"/>
                <a:gd name="T3" fmla="*/ 0 h 19"/>
                <a:gd name="T4" fmla="*/ 5 w 4"/>
                <a:gd name="T5" fmla="*/ 0 h 19"/>
                <a:gd name="T6" fmla="*/ 5 w 4"/>
                <a:gd name="T7" fmla="*/ 10 h 19"/>
                <a:gd name="T8" fmla="*/ 0 w 4"/>
                <a:gd name="T9" fmla="*/ 10 h 19"/>
                <a:gd name="T10" fmla="*/ 5 w 4"/>
                <a:gd name="T11" fmla="*/ 20 h 19"/>
                <a:gd name="T12" fmla="*/ 15 w 4"/>
                <a:gd name="T13" fmla="*/ 36 h 19"/>
                <a:gd name="T14" fmla="*/ 15 w 4"/>
                <a:gd name="T15" fmla="*/ 46 h 19"/>
                <a:gd name="T16" fmla="*/ 20 w 4"/>
                <a:gd name="T17" fmla="*/ 51 h 19"/>
                <a:gd name="T18" fmla="*/ 20 w 4"/>
                <a:gd name="T19" fmla="*/ 71 h 19"/>
                <a:gd name="T20" fmla="*/ 10 w 4"/>
                <a:gd name="T21" fmla="*/ 97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 h="19">
                  <a:moveTo>
                    <a:pt x="2" y="0"/>
                  </a:moveTo>
                  <a:cubicBezTo>
                    <a:pt x="2" y="0"/>
                    <a:pt x="2" y="0"/>
                    <a:pt x="2" y="0"/>
                  </a:cubicBezTo>
                  <a:cubicBezTo>
                    <a:pt x="2" y="0"/>
                    <a:pt x="1" y="0"/>
                    <a:pt x="1" y="0"/>
                  </a:cubicBezTo>
                  <a:cubicBezTo>
                    <a:pt x="1" y="1"/>
                    <a:pt x="1" y="1"/>
                    <a:pt x="1" y="2"/>
                  </a:cubicBezTo>
                  <a:cubicBezTo>
                    <a:pt x="1" y="2"/>
                    <a:pt x="0" y="2"/>
                    <a:pt x="0" y="2"/>
                  </a:cubicBezTo>
                  <a:cubicBezTo>
                    <a:pt x="1" y="3"/>
                    <a:pt x="1" y="3"/>
                    <a:pt x="1" y="4"/>
                  </a:cubicBezTo>
                  <a:cubicBezTo>
                    <a:pt x="1" y="4"/>
                    <a:pt x="2" y="7"/>
                    <a:pt x="3" y="7"/>
                  </a:cubicBezTo>
                  <a:cubicBezTo>
                    <a:pt x="3" y="8"/>
                    <a:pt x="3" y="8"/>
                    <a:pt x="3" y="9"/>
                  </a:cubicBezTo>
                  <a:cubicBezTo>
                    <a:pt x="4" y="9"/>
                    <a:pt x="4" y="10"/>
                    <a:pt x="4" y="10"/>
                  </a:cubicBezTo>
                  <a:cubicBezTo>
                    <a:pt x="4" y="11"/>
                    <a:pt x="4" y="13"/>
                    <a:pt x="4" y="14"/>
                  </a:cubicBezTo>
                  <a:cubicBezTo>
                    <a:pt x="3" y="15"/>
                    <a:pt x="2" y="18"/>
                    <a:pt x="2" y="19"/>
                  </a:cubicBezTo>
                </a:path>
              </a:pathLst>
            </a:custGeom>
            <a:noFill/>
            <a:ln w="15875">
              <a:solidFill>
                <a:srgbClr val="FFFFFF"/>
              </a:solidFill>
              <a:prstDash val="solid"/>
              <a:round/>
              <a:headEnd/>
              <a:tailEnd/>
            </a:ln>
          </p:spPr>
          <p:txBody>
            <a:bodyPr/>
            <a:lstStyle/>
            <a:p>
              <a:endParaRPr lang="en-GB"/>
            </a:p>
          </p:txBody>
        </p:sp>
        <p:sp>
          <p:nvSpPr>
            <p:cNvPr id="13025" name="Oval 589"/>
            <p:cNvSpPr>
              <a:spLocks noChangeArrowheads="1"/>
            </p:cNvSpPr>
            <p:nvPr/>
          </p:nvSpPr>
          <p:spPr bwMode="auto">
            <a:xfrm>
              <a:off x="3238" y="1969"/>
              <a:ext cx="15" cy="15"/>
            </a:xfrm>
            <a:prstGeom prst="ellipse">
              <a:avLst/>
            </a:prstGeom>
            <a:solidFill>
              <a:srgbClr val="FFFFFF"/>
            </a:solidFill>
            <a:ln w="15875">
              <a:solidFill>
                <a:srgbClr val="FFFFFF"/>
              </a:solidFill>
              <a:round/>
              <a:headEnd/>
              <a:tailEnd/>
            </a:ln>
          </p:spPr>
          <p:txBody>
            <a:bodyPr/>
            <a:lstStyle/>
            <a:p>
              <a:endParaRPr lang="ar-SA"/>
            </a:p>
          </p:txBody>
        </p:sp>
        <p:sp>
          <p:nvSpPr>
            <p:cNvPr id="13026" name="Freeform 590"/>
            <p:cNvSpPr>
              <a:spLocks/>
            </p:cNvSpPr>
            <p:nvPr/>
          </p:nvSpPr>
          <p:spPr bwMode="auto">
            <a:xfrm>
              <a:off x="3228" y="1861"/>
              <a:ext cx="15" cy="108"/>
            </a:xfrm>
            <a:custGeom>
              <a:avLst/>
              <a:gdLst>
                <a:gd name="T0" fmla="*/ 15 w 3"/>
                <a:gd name="T1" fmla="*/ 108 h 21"/>
                <a:gd name="T2" fmla="*/ 10 w 3"/>
                <a:gd name="T3" fmla="*/ 103 h 21"/>
                <a:gd name="T4" fmla="*/ 10 w 3"/>
                <a:gd name="T5" fmla="*/ 98 h 21"/>
                <a:gd name="T6" fmla="*/ 10 w 3"/>
                <a:gd name="T7" fmla="*/ 98 h 21"/>
                <a:gd name="T8" fmla="*/ 10 w 3"/>
                <a:gd name="T9" fmla="*/ 72 h 21"/>
                <a:gd name="T10" fmla="*/ 10 w 3"/>
                <a:gd name="T11" fmla="*/ 41 h 21"/>
                <a:gd name="T12" fmla="*/ 5 w 3"/>
                <a:gd name="T13" fmla="*/ 31 h 21"/>
                <a:gd name="T14" fmla="*/ 0 w 3"/>
                <a:gd name="T15" fmla="*/ 26 h 21"/>
                <a:gd name="T16" fmla="*/ 0 w 3"/>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 h="21">
                  <a:moveTo>
                    <a:pt x="3" y="21"/>
                  </a:moveTo>
                  <a:cubicBezTo>
                    <a:pt x="3" y="21"/>
                    <a:pt x="2" y="20"/>
                    <a:pt x="2" y="20"/>
                  </a:cubicBezTo>
                  <a:cubicBezTo>
                    <a:pt x="2" y="19"/>
                    <a:pt x="2" y="19"/>
                    <a:pt x="2" y="19"/>
                  </a:cubicBezTo>
                  <a:cubicBezTo>
                    <a:pt x="2" y="19"/>
                    <a:pt x="2" y="19"/>
                    <a:pt x="2" y="19"/>
                  </a:cubicBezTo>
                  <a:cubicBezTo>
                    <a:pt x="1" y="17"/>
                    <a:pt x="2" y="15"/>
                    <a:pt x="2" y="14"/>
                  </a:cubicBezTo>
                  <a:cubicBezTo>
                    <a:pt x="2" y="12"/>
                    <a:pt x="2" y="10"/>
                    <a:pt x="2" y="8"/>
                  </a:cubicBezTo>
                  <a:cubicBezTo>
                    <a:pt x="2" y="7"/>
                    <a:pt x="1" y="7"/>
                    <a:pt x="1" y="6"/>
                  </a:cubicBezTo>
                  <a:cubicBezTo>
                    <a:pt x="1" y="6"/>
                    <a:pt x="0" y="5"/>
                    <a:pt x="0" y="5"/>
                  </a:cubicBezTo>
                  <a:cubicBezTo>
                    <a:pt x="0" y="3"/>
                    <a:pt x="0" y="2"/>
                    <a:pt x="0" y="0"/>
                  </a:cubicBezTo>
                </a:path>
              </a:pathLst>
            </a:custGeom>
            <a:noFill/>
            <a:ln w="15875">
              <a:solidFill>
                <a:srgbClr val="FFFFFF"/>
              </a:solidFill>
              <a:prstDash val="solid"/>
              <a:round/>
              <a:headEnd/>
              <a:tailEnd/>
            </a:ln>
          </p:spPr>
          <p:txBody>
            <a:bodyPr/>
            <a:lstStyle/>
            <a:p>
              <a:endParaRPr lang="en-GB"/>
            </a:p>
          </p:txBody>
        </p:sp>
        <p:sp>
          <p:nvSpPr>
            <p:cNvPr id="13027" name="Freeform 591"/>
            <p:cNvSpPr>
              <a:spLocks/>
            </p:cNvSpPr>
            <p:nvPr/>
          </p:nvSpPr>
          <p:spPr bwMode="auto">
            <a:xfrm>
              <a:off x="3233" y="1866"/>
              <a:ext cx="20" cy="103"/>
            </a:xfrm>
            <a:custGeom>
              <a:avLst/>
              <a:gdLst>
                <a:gd name="T0" fmla="*/ 10 w 4"/>
                <a:gd name="T1" fmla="*/ 103 h 20"/>
                <a:gd name="T2" fmla="*/ 10 w 4"/>
                <a:gd name="T3" fmla="*/ 98 h 20"/>
                <a:gd name="T4" fmla="*/ 5 w 4"/>
                <a:gd name="T5" fmla="*/ 98 h 20"/>
                <a:gd name="T6" fmla="*/ 5 w 4"/>
                <a:gd name="T7" fmla="*/ 93 h 20"/>
                <a:gd name="T8" fmla="*/ 0 w 4"/>
                <a:gd name="T9" fmla="*/ 88 h 20"/>
                <a:gd name="T10" fmla="*/ 5 w 4"/>
                <a:gd name="T11" fmla="*/ 82 h 20"/>
                <a:gd name="T12" fmla="*/ 15 w 4"/>
                <a:gd name="T13" fmla="*/ 62 h 20"/>
                <a:gd name="T14" fmla="*/ 15 w 4"/>
                <a:gd name="T15" fmla="*/ 57 h 20"/>
                <a:gd name="T16" fmla="*/ 20 w 4"/>
                <a:gd name="T17" fmla="*/ 52 h 20"/>
                <a:gd name="T18" fmla="*/ 20 w 4"/>
                <a:gd name="T19" fmla="*/ 31 h 20"/>
                <a:gd name="T20" fmla="*/ 10 w 4"/>
                <a:gd name="T21" fmla="*/ 0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 h="20">
                  <a:moveTo>
                    <a:pt x="2" y="20"/>
                  </a:moveTo>
                  <a:cubicBezTo>
                    <a:pt x="2" y="19"/>
                    <a:pt x="2" y="20"/>
                    <a:pt x="2" y="19"/>
                  </a:cubicBezTo>
                  <a:cubicBezTo>
                    <a:pt x="2" y="19"/>
                    <a:pt x="1" y="19"/>
                    <a:pt x="1" y="19"/>
                  </a:cubicBezTo>
                  <a:cubicBezTo>
                    <a:pt x="1" y="19"/>
                    <a:pt x="1" y="18"/>
                    <a:pt x="1" y="18"/>
                  </a:cubicBezTo>
                  <a:cubicBezTo>
                    <a:pt x="1" y="18"/>
                    <a:pt x="0" y="17"/>
                    <a:pt x="0" y="17"/>
                  </a:cubicBezTo>
                  <a:cubicBezTo>
                    <a:pt x="1" y="17"/>
                    <a:pt x="1" y="16"/>
                    <a:pt x="1" y="16"/>
                  </a:cubicBezTo>
                  <a:cubicBezTo>
                    <a:pt x="1" y="15"/>
                    <a:pt x="2" y="13"/>
                    <a:pt x="3" y="12"/>
                  </a:cubicBezTo>
                  <a:cubicBezTo>
                    <a:pt x="3" y="12"/>
                    <a:pt x="3" y="11"/>
                    <a:pt x="3" y="11"/>
                  </a:cubicBezTo>
                  <a:cubicBezTo>
                    <a:pt x="3" y="10"/>
                    <a:pt x="4" y="10"/>
                    <a:pt x="4" y="10"/>
                  </a:cubicBezTo>
                  <a:cubicBezTo>
                    <a:pt x="4" y="8"/>
                    <a:pt x="4" y="7"/>
                    <a:pt x="4" y="6"/>
                  </a:cubicBezTo>
                  <a:cubicBezTo>
                    <a:pt x="3" y="4"/>
                    <a:pt x="2" y="2"/>
                    <a:pt x="2" y="0"/>
                  </a:cubicBezTo>
                </a:path>
              </a:pathLst>
            </a:custGeom>
            <a:noFill/>
            <a:ln w="15875">
              <a:solidFill>
                <a:srgbClr val="FFFFFF"/>
              </a:solidFill>
              <a:prstDash val="solid"/>
              <a:round/>
              <a:headEnd/>
              <a:tailEnd/>
            </a:ln>
          </p:spPr>
          <p:txBody>
            <a:bodyPr/>
            <a:lstStyle/>
            <a:p>
              <a:endParaRPr lang="en-GB"/>
            </a:p>
          </p:txBody>
        </p:sp>
        <p:sp>
          <p:nvSpPr>
            <p:cNvPr id="13028" name="Freeform 592"/>
            <p:cNvSpPr>
              <a:spLocks/>
            </p:cNvSpPr>
            <p:nvPr/>
          </p:nvSpPr>
          <p:spPr bwMode="auto">
            <a:xfrm>
              <a:off x="3258" y="1744"/>
              <a:ext cx="21" cy="107"/>
            </a:xfrm>
            <a:custGeom>
              <a:avLst/>
              <a:gdLst>
                <a:gd name="T0" fmla="*/ 21 w 4"/>
                <a:gd name="T1" fmla="*/ 0 h 21"/>
                <a:gd name="T2" fmla="*/ 11 w 4"/>
                <a:gd name="T3" fmla="*/ 5 h 21"/>
                <a:gd name="T4" fmla="*/ 11 w 4"/>
                <a:gd name="T5" fmla="*/ 5 h 21"/>
                <a:gd name="T6" fmla="*/ 11 w 4"/>
                <a:gd name="T7" fmla="*/ 10 h 21"/>
                <a:gd name="T8" fmla="*/ 11 w 4"/>
                <a:gd name="T9" fmla="*/ 36 h 21"/>
                <a:gd name="T10" fmla="*/ 11 w 4"/>
                <a:gd name="T11" fmla="*/ 61 h 21"/>
                <a:gd name="T12" fmla="*/ 5 w 4"/>
                <a:gd name="T13" fmla="*/ 71 h 21"/>
                <a:gd name="T14" fmla="*/ 5 w 4"/>
                <a:gd name="T15" fmla="*/ 76 h 21"/>
                <a:gd name="T16" fmla="*/ 0 w 4"/>
                <a:gd name="T17" fmla="*/ 107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21">
                  <a:moveTo>
                    <a:pt x="4" y="0"/>
                  </a:moveTo>
                  <a:cubicBezTo>
                    <a:pt x="3" y="0"/>
                    <a:pt x="3" y="0"/>
                    <a:pt x="2" y="1"/>
                  </a:cubicBezTo>
                  <a:cubicBezTo>
                    <a:pt x="2" y="1"/>
                    <a:pt x="2" y="1"/>
                    <a:pt x="2" y="1"/>
                  </a:cubicBezTo>
                  <a:cubicBezTo>
                    <a:pt x="2" y="2"/>
                    <a:pt x="2" y="2"/>
                    <a:pt x="2" y="2"/>
                  </a:cubicBezTo>
                  <a:cubicBezTo>
                    <a:pt x="2" y="4"/>
                    <a:pt x="2" y="5"/>
                    <a:pt x="2" y="7"/>
                  </a:cubicBezTo>
                  <a:cubicBezTo>
                    <a:pt x="2" y="9"/>
                    <a:pt x="3" y="11"/>
                    <a:pt x="2" y="12"/>
                  </a:cubicBezTo>
                  <a:cubicBezTo>
                    <a:pt x="2" y="13"/>
                    <a:pt x="1" y="14"/>
                    <a:pt x="1" y="14"/>
                  </a:cubicBezTo>
                  <a:cubicBezTo>
                    <a:pt x="1" y="15"/>
                    <a:pt x="1" y="15"/>
                    <a:pt x="1" y="15"/>
                  </a:cubicBezTo>
                  <a:cubicBezTo>
                    <a:pt x="0" y="17"/>
                    <a:pt x="0" y="19"/>
                    <a:pt x="0" y="21"/>
                  </a:cubicBezTo>
                </a:path>
              </a:pathLst>
            </a:custGeom>
            <a:noFill/>
            <a:ln w="15875">
              <a:solidFill>
                <a:srgbClr val="FFFFFF"/>
              </a:solidFill>
              <a:prstDash val="solid"/>
              <a:round/>
              <a:headEnd/>
              <a:tailEnd/>
            </a:ln>
          </p:spPr>
          <p:txBody>
            <a:bodyPr/>
            <a:lstStyle/>
            <a:p>
              <a:endParaRPr lang="en-GB"/>
            </a:p>
          </p:txBody>
        </p:sp>
        <p:sp>
          <p:nvSpPr>
            <p:cNvPr id="13029" name="Freeform 593"/>
            <p:cNvSpPr>
              <a:spLocks/>
            </p:cNvSpPr>
            <p:nvPr/>
          </p:nvSpPr>
          <p:spPr bwMode="auto">
            <a:xfrm>
              <a:off x="3268" y="1744"/>
              <a:ext cx="16" cy="97"/>
            </a:xfrm>
            <a:custGeom>
              <a:avLst/>
              <a:gdLst>
                <a:gd name="T0" fmla="*/ 11 w 3"/>
                <a:gd name="T1" fmla="*/ 0 h 19"/>
                <a:gd name="T2" fmla="*/ 5 w 3"/>
                <a:gd name="T3" fmla="*/ 0 h 19"/>
                <a:gd name="T4" fmla="*/ 5 w 3"/>
                <a:gd name="T5" fmla="*/ 0 h 19"/>
                <a:gd name="T6" fmla="*/ 0 w 3"/>
                <a:gd name="T7" fmla="*/ 10 h 19"/>
                <a:gd name="T8" fmla="*/ 0 w 3"/>
                <a:gd name="T9" fmla="*/ 10 h 19"/>
                <a:gd name="T10" fmla="*/ 0 w 3"/>
                <a:gd name="T11" fmla="*/ 20 h 19"/>
                <a:gd name="T12" fmla="*/ 11 w 3"/>
                <a:gd name="T13" fmla="*/ 36 h 19"/>
                <a:gd name="T14" fmla="*/ 16 w 3"/>
                <a:gd name="T15" fmla="*/ 46 h 19"/>
                <a:gd name="T16" fmla="*/ 16 w 3"/>
                <a:gd name="T17" fmla="*/ 51 h 19"/>
                <a:gd name="T18" fmla="*/ 16 w 3"/>
                <a:gd name="T19" fmla="*/ 71 h 19"/>
                <a:gd name="T20" fmla="*/ 5 w 3"/>
                <a:gd name="T21" fmla="*/ 97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 h="19">
                  <a:moveTo>
                    <a:pt x="2" y="0"/>
                  </a:moveTo>
                  <a:cubicBezTo>
                    <a:pt x="2" y="0"/>
                    <a:pt x="2" y="0"/>
                    <a:pt x="1" y="0"/>
                  </a:cubicBezTo>
                  <a:cubicBezTo>
                    <a:pt x="1" y="0"/>
                    <a:pt x="1" y="0"/>
                    <a:pt x="1" y="0"/>
                  </a:cubicBezTo>
                  <a:cubicBezTo>
                    <a:pt x="1" y="1"/>
                    <a:pt x="0" y="1"/>
                    <a:pt x="0" y="2"/>
                  </a:cubicBezTo>
                  <a:cubicBezTo>
                    <a:pt x="0" y="2"/>
                    <a:pt x="0" y="2"/>
                    <a:pt x="0" y="2"/>
                  </a:cubicBezTo>
                  <a:cubicBezTo>
                    <a:pt x="0" y="3"/>
                    <a:pt x="0" y="3"/>
                    <a:pt x="0" y="4"/>
                  </a:cubicBezTo>
                  <a:cubicBezTo>
                    <a:pt x="0" y="4"/>
                    <a:pt x="1" y="7"/>
                    <a:pt x="2" y="7"/>
                  </a:cubicBezTo>
                  <a:cubicBezTo>
                    <a:pt x="2" y="8"/>
                    <a:pt x="3" y="8"/>
                    <a:pt x="3" y="9"/>
                  </a:cubicBezTo>
                  <a:cubicBezTo>
                    <a:pt x="3" y="9"/>
                    <a:pt x="3" y="10"/>
                    <a:pt x="3" y="10"/>
                  </a:cubicBezTo>
                  <a:cubicBezTo>
                    <a:pt x="3" y="11"/>
                    <a:pt x="3" y="13"/>
                    <a:pt x="3" y="14"/>
                  </a:cubicBezTo>
                  <a:cubicBezTo>
                    <a:pt x="2" y="15"/>
                    <a:pt x="1" y="18"/>
                    <a:pt x="1" y="19"/>
                  </a:cubicBezTo>
                </a:path>
              </a:pathLst>
            </a:custGeom>
            <a:noFill/>
            <a:ln w="15875">
              <a:solidFill>
                <a:srgbClr val="FFFFFF"/>
              </a:solidFill>
              <a:prstDash val="solid"/>
              <a:round/>
              <a:headEnd/>
              <a:tailEnd/>
            </a:ln>
          </p:spPr>
          <p:txBody>
            <a:bodyPr/>
            <a:lstStyle/>
            <a:p>
              <a:endParaRPr lang="en-GB"/>
            </a:p>
          </p:txBody>
        </p:sp>
        <p:sp>
          <p:nvSpPr>
            <p:cNvPr id="13030" name="Oval 594"/>
            <p:cNvSpPr>
              <a:spLocks noChangeArrowheads="1"/>
            </p:cNvSpPr>
            <p:nvPr/>
          </p:nvSpPr>
          <p:spPr bwMode="auto">
            <a:xfrm>
              <a:off x="3268" y="1969"/>
              <a:ext cx="16" cy="15"/>
            </a:xfrm>
            <a:prstGeom prst="ellipse">
              <a:avLst/>
            </a:prstGeom>
            <a:solidFill>
              <a:srgbClr val="FFFFFF"/>
            </a:solidFill>
            <a:ln w="15875">
              <a:solidFill>
                <a:srgbClr val="FFFFFF"/>
              </a:solidFill>
              <a:round/>
              <a:headEnd/>
              <a:tailEnd/>
            </a:ln>
          </p:spPr>
          <p:txBody>
            <a:bodyPr/>
            <a:lstStyle/>
            <a:p>
              <a:endParaRPr lang="ar-SA"/>
            </a:p>
          </p:txBody>
        </p:sp>
        <p:sp>
          <p:nvSpPr>
            <p:cNvPr id="13031" name="Freeform 595"/>
            <p:cNvSpPr>
              <a:spLocks/>
            </p:cNvSpPr>
            <p:nvPr/>
          </p:nvSpPr>
          <p:spPr bwMode="auto">
            <a:xfrm>
              <a:off x="3258" y="1861"/>
              <a:ext cx="21" cy="108"/>
            </a:xfrm>
            <a:custGeom>
              <a:avLst/>
              <a:gdLst>
                <a:gd name="T0" fmla="*/ 21 w 4"/>
                <a:gd name="T1" fmla="*/ 108 h 21"/>
                <a:gd name="T2" fmla="*/ 11 w 4"/>
                <a:gd name="T3" fmla="*/ 103 h 21"/>
                <a:gd name="T4" fmla="*/ 11 w 4"/>
                <a:gd name="T5" fmla="*/ 98 h 21"/>
                <a:gd name="T6" fmla="*/ 11 w 4"/>
                <a:gd name="T7" fmla="*/ 98 h 21"/>
                <a:gd name="T8" fmla="*/ 11 w 4"/>
                <a:gd name="T9" fmla="*/ 72 h 21"/>
                <a:gd name="T10" fmla="*/ 11 w 4"/>
                <a:gd name="T11" fmla="*/ 41 h 21"/>
                <a:gd name="T12" fmla="*/ 5 w 4"/>
                <a:gd name="T13" fmla="*/ 31 h 21"/>
                <a:gd name="T14" fmla="*/ 0 w 4"/>
                <a:gd name="T15" fmla="*/ 26 h 21"/>
                <a:gd name="T16" fmla="*/ 0 w 4"/>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21">
                  <a:moveTo>
                    <a:pt x="4" y="21"/>
                  </a:moveTo>
                  <a:cubicBezTo>
                    <a:pt x="3" y="21"/>
                    <a:pt x="2" y="20"/>
                    <a:pt x="2" y="20"/>
                  </a:cubicBezTo>
                  <a:cubicBezTo>
                    <a:pt x="2" y="19"/>
                    <a:pt x="2" y="19"/>
                    <a:pt x="2" y="19"/>
                  </a:cubicBezTo>
                  <a:cubicBezTo>
                    <a:pt x="2" y="19"/>
                    <a:pt x="2" y="19"/>
                    <a:pt x="2" y="19"/>
                  </a:cubicBezTo>
                  <a:cubicBezTo>
                    <a:pt x="1" y="17"/>
                    <a:pt x="2" y="15"/>
                    <a:pt x="2" y="14"/>
                  </a:cubicBezTo>
                  <a:cubicBezTo>
                    <a:pt x="2" y="12"/>
                    <a:pt x="2" y="10"/>
                    <a:pt x="2" y="8"/>
                  </a:cubicBezTo>
                  <a:cubicBezTo>
                    <a:pt x="2" y="7"/>
                    <a:pt x="1" y="7"/>
                    <a:pt x="1" y="6"/>
                  </a:cubicBezTo>
                  <a:cubicBezTo>
                    <a:pt x="1" y="6"/>
                    <a:pt x="0" y="5"/>
                    <a:pt x="0" y="5"/>
                  </a:cubicBezTo>
                  <a:cubicBezTo>
                    <a:pt x="0" y="3"/>
                    <a:pt x="0" y="2"/>
                    <a:pt x="0" y="0"/>
                  </a:cubicBezTo>
                </a:path>
              </a:pathLst>
            </a:custGeom>
            <a:noFill/>
            <a:ln w="15875">
              <a:solidFill>
                <a:srgbClr val="FFFFFF"/>
              </a:solidFill>
              <a:prstDash val="solid"/>
              <a:round/>
              <a:headEnd/>
              <a:tailEnd/>
            </a:ln>
          </p:spPr>
          <p:txBody>
            <a:bodyPr/>
            <a:lstStyle/>
            <a:p>
              <a:endParaRPr lang="en-GB"/>
            </a:p>
          </p:txBody>
        </p:sp>
        <p:sp>
          <p:nvSpPr>
            <p:cNvPr id="13032" name="Freeform 596"/>
            <p:cNvSpPr>
              <a:spLocks/>
            </p:cNvSpPr>
            <p:nvPr/>
          </p:nvSpPr>
          <p:spPr bwMode="auto">
            <a:xfrm>
              <a:off x="3268" y="1866"/>
              <a:ext cx="16" cy="103"/>
            </a:xfrm>
            <a:custGeom>
              <a:avLst/>
              <a:gdLst>
                <a:gd name="T0" fmla="*/ 11 w 3"/>
                <a:gd name="T1" fmla="*/ 103 h 20"/>
                <a:gd name="T2" fmla="*/ 5 w 3"/>
                <a:gd name="T3" fmla="*/ 98 h 20"/>
                <a:gd name="T4" fmla="*/ 5 w 3"/>
                <a:gd name="T5" fmla="*/ 98 h 20"/>
                <a:gd name="T6" fmla="*/ 0 w 3"/>
                <a:gd name="T7" fmla="*/ 93 h 20"/>
                <a:gd name="T8" fmla="*/ 0 w 3"/>
                <a:gd name="T9" fmla="*/ 88 h 20"/>
                <a:gd name="T10" fmla="*/ 0 w 3"/>
                <a:gd name="T11" fmla="*/ 82 h 20"/>
                <a:gd name="T12" fmla="*/ 11 w 3"/>
                <a:gd name="T13" fmla="*/ 62 h 20"/>
                <a:gd name="T14" fmla="*/ 16 w 3"/>
                <a:gd name="T15" fmla="*/ 57 h 20"/>
                <a:gd name="T16" fmla="*/ 16 w 3"/>
                <a:gd name="T17" fmla="*/ 52 h 20"/>
                <a:gd name="T18" fmla="*/ 16 w 3"/>
                <a:gd name="T19" fmla="*/ 31 h 20"/>
                <a:gd name="T20" fmla="*/ 5 w 3"/>
                <a:gd name="T21" fmla="*/ 0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 h="20">
                  <a:moveTo>
                    <a:pt x="2" y="20"/>
                  </a:moveTo>
                  <a:cubicBezTo>
                    <a:pt x="1" y="19"/>
                    <a:pt x="2" y="20"/>
                    <a:pt x="1" y="19"/>
                  </a:cubicBezTo>
                  <a:cubicBezTo>
                    <a:pt x="1" y="19"/>
                    <a:pt x="1" y="19"/>
                    <a:pt x="1" y="19"/>
                  </a:cubicBezTo>
                  <a:cubicBezTo>
                    <a:pt x="0" y="19"/>
                    <a:pt x="0" y="18"/>
                    <a:pt x="0" y="18"/>
                  </a:cubicBezTo>
                  <a:cubicBezTo>
                    <a:pt x="0" y="18"/>
                    <a:pt x="0" y="17"/>
                    <a:pt x="0" y="17"/>
                  </a:cubicBezTo>
                  <a:cubicBezTo>
                    <a:pt x="0" y="17"/>
                    <a:pt x="0" y="16"/>
                    <a:pt x="0" y="16"/>
                  </a:cubicBezTo>
                  <a:cubicBezTo>
                    <a:pt x="0" y="15"/>
                    <a:pt x="1" y="13"/>
                    <a:pt x="2" y="12"/>
                  </a:cubicBezTo>
                  <a:cubicBezTo>
                    <a:pt x="2" y="12"/>
                    <a:pt x="3" y="11"/>
                    <a:pt x="3" y="11"/>
                  </a:cubicBezTo>
                  <a:cubicBezTo>
                    <a:pt x="3" y="10"/>
                    <a:pt x="3" y="10"/>
                    <a:pt x="3" y="10"/>
                  </a:cubicBezTo>
                  <a:cubicBezTo>
                    <a:pt x="3" y="8"/>
                    <a:pt x="3" y="7"/>
                    <a:pt x="3" y="6"/>
                  </a:cubicBezTo>
                  <a:cubicBezTo>
                    <a:pt x="2" y="4"/>
                    <a:pt x="1" y="2"/>
                    <a:pt x="1" y="0"/>
                  </a:cubicBezTo>
                </a:path>
              </a:pathLst>
            </a:custGeom>
            <a:noFill/>
            <a:ln w="15875">
              <a:solidFill>
                <a:srgbClr val="FFFFFF"/>
              </a:solidFill>
              <a:prstDash val="solid"/>
              <a:round/>
              <a:headEnd/>
              <a:tailEnd/>
            </a:ln>
          </p:spPr>
          <p:txBody>
            <a:bodyPr/>
            <a:lstStyle/>
            <a:p>
              <a:endParaRPr lang="en-GB"/>
            </a:p>
          </p:txBody>
        </p:sp>
        <p:sp>
          <p:nvSpPr>
            <p:cNvPr id="13033" name="Oval 597"/>
            <p:cNvSpPr>
              <a:spLocks noChangeArrowheads="1"/>
            </p:cNvSpPr>
            <p:nvPr/>
          </p:nvSpPr>
          <p:spPr bwMode="auto">
            <a:xfrm>
              <a:off x="3964" y="1728"/>
              <a:ext cx="15" cy="16"/>
            </a:xfrm>
            <a:prstGeom prst="ellipse">
              <a:avLst/>
            </a:prstGeom>
            <a:solidFill>
              <a:srgbClr val="FFFFFF"/>
            </a:solidFill>
            <a:ln w="15875">
              <a:solidFill>
                <a:srgbClr val="FFFFFF"/>
              </a:solidFill>
              <a:round/>
              <a:headEnd/>
              <a:tailEnd/>
            </a:ln>
          </p:spPr>
          <p:txBody>
            <a:bodyPr/>
            <a:lstStyle/>
            <a:p>
              <a:endParaRPr lang="ar-SA"/>
            </a:p>
          </p:txBody>
        </p:sp>
        <p:sp>
          <p:nvSpPr>
            <p:cNvPr id="13034" name="Oval 598"/>
            <p:cNvSpPr>
              <a:spLocks noChangeArrowheads="1"/>
            </p:cNvSpPr>
            <p:nvPr/>
          </p:nvSpPr>
          <p:spPr bwMode="auto">
            <a:xfrm>
              <a:off x="4092" y="1728"/>
              <a:ext cx="15" cy="16"/>
            </a:xfrm>
            <a:prstGeom prst="ellipse">
              <a:avLst/>
            </a:prstGeom>
            <a:solidFill>
              <a:srgbClr val="FFFFFF"/>
            </a:solidFill>
            <a:ln w="15875">
              <a:solidFill>
                <a:srgbClr val="FFFFFF"/>
              </a:solidFill>
              <a:round/>
              <a:headEnd/>
              <a:tailEnd/>
            </a:ln>
          </p:spPr>
          <p:txBody>
            <a:bodyPr/>
            <a:lstStyle/>
            <a:p>
              <a:endParaRPr lang="ar-SA"/>
            </a:p>
          </p:txBody>
        </p:sp>
        <p:sp>
          <p:nvSpPr>
            <p:cNvPr id="13035" name="Oval 599"/>
            <p:cNvSpPr>
              <a:spLocks noChangeArrowheads="1"/>
            </p:cNvSpPr>
            <p:nvPr/>
          </p:nvSpPr>
          <p:spPr bwMode="auto">
            <a:xfrm>
              <a:off x="4030" y="1728"/>
              <a:ext cx="16" cy="16"/>
            </a:xfrm>
            <a:prstGeom prst="ellipse">
              <a:avLst/>
            </a:prstGeom>
            <a:solidFill>
              <a:srgbClr val="FFFFFF"/>
            </a:solidFill>
            <a:ln w="15875">
              <a:solidFill>
                <a:srgbClr val="FFFFFF"/>
              </a:solidFill>
              <a:round/>
              <a:headEnd/>
              <a:tailEnd/>
            </a:ln>
          </p:spPr>
          <p:txBody>
            <a:bodyPr/>
            <a:lstStyle/>
            <a:p>
              <a:endParaRPr lang="ar-SA"/>
            </a:p>
          </p:txBody>
        </p:sp>
        <p:sp>
          <p:nvSpPr>
            <p:cNvPr id="13036" name="Oval 600"/>
            <p:cNvSpPr>
              <a:spLocks noChangeArrowheads="1"/>
            </p:cNvSpPr>
            <p:nvPr/>
          </p:nvSpPr>
          <p:spPr bwMode="auto">
            <a:xfrm>
              <a:off x="4061" y="1728"/>
              <a:ext cx="15" cy="16"/>
            </a:xfrm>
            <a:prstGeom prst="ellipse">
              <a:avLst/>
            </a:prstGeom>
            <a:solidFill>
              <a:srgbClr val="FFFFFF"/>
            </a:solidFill>
            <a:ln w="15875">
              <a:solidFill>
                <a:srgbClr val="FFFFFF"/>
              </a:solidFill>
              <a:round/>
              <a:headEnd/>
              <a:tailEnd/>
            </a:ln>
          </p:spPr>
          <p:txBody>
            <a:bodyPr/>
            <a:lstStyle/>
            <a:p>
              <a:endParaRPr lang="ar-SA"/>
            </a:p>
          </p:txBody>
        </p:sp>
        <p:sp>
          <p:nvSpPr>
            <p:cNvPr id="13037" name="Oval 601"/>
            <p:cNvSpPr>
              <a:spLocks noChangeArrowheads="1"/>
            </p:cNvSpPr>
            <p:nvPr/>
          </p:nvSpPr>
          <p:spPr bwMode="auto">
            <a:xfrm>
              <a:off x="3995" y="1728"/>
              <a:ext cx="15" cy="16"/>
            </a:xfrm>
            <a:prstGeom prst="ellipse">
              <a:avLst/>
            </a:prstGeom>
            <a:solidFill>
              <a:srgbClr val="FFFFFF"/>
            </a:solidFill>
            <a:ln w="15875">
              <a:solidFill>
                <a:srgbClr val="FFFFFF"/>
              </a:solidFill>
              <a:round/>
              <a:headEnd/>
              <a:tailEnd/>
            </a:ln>
          </p:spPr>
          <p:txBody>
            <a:bodyPr/>
            <a:lstStyle/>
            <a:p>
              <a:endParaRPr lang="ar-SA"/>
            </a:p>
          </p:txBody>
        </p:sp>
        <p:sp>
          <p:nvSpPr>
            <p:cNvPr id="13038" name="Oval 602"/>
            <p:cNvSpPr>
              <a:spLocks noChangeArrowheads="1"/>
            </p:cNvSpPr>
            <p:nvPr/>
          </p:nvSpPr>
          <p:spPr bwMode="auto">
            <a:xfrm>
              <a:off x="3805" y="1728"/>
              <a:ext cx="16" cy="16"/>
            </a:xfrm>
            <a:prstGeom prst="ellipse">
              <a:avLst/>
            </a:prstGeom>
            <a:solidFill>
              <a:srgbClr val="FFFFFF"/>
            </a:solidFill>
            <a:ln w="15875">
              <a:solidFill>
                <a:srgbClr val="FFFFFF"/>
              </a:solidFill>
              <a:round/>
              <a:headEnd/>
              <a:tailEnd/>
            </a:ln>
          </p:spPr>
          <p:txBody>
            <a:bodyPr/>
            <a:lstStyle/>
            <a:p>
              <a:endParaRPr lang="ar-SA"/>
            </a:p>
          </p:txBody>
        </p:sp>
        <p:sp>
          <p:nvSpPr>
            <p:cNvPr id="13039" name="Oval 603"/>
            <p:cNvSpPr>
              <a:spLocks noChangeArrowheads="1"/>
            </p:cNvSpPr>
            <p:nvPr/>
          </p:nvSpPr>
          <p:spPr bwMode="auto">
            <a:xfrm>
              <a:off x="3933" y="1728"/>
              <a:ext cx="16" cy="16"/>
            </a:xfrm>
            <a:prstGeom prst="ellipse">
              <a:avLst/>
            </a:prstGeom>
            <a:solidFill>
              <a:srgbClr val="FFFFFF"/>
            </a:solidFill>
            <a:ln w="15875">
              <a:solidFill>
                <a:srgbClr val="FFFFFF"/>
              </a:solidFill>
              <a:round/>
              <a:headEnd/>
              <a:tailEnd/>
            </a:ln>
          </p:spPr>
          <p:txBody>
            <a:bodyPr/>
            <a:lstStyle/>
            <a:p>
              <a:endParaRPr lang="ar-SA"/>
            </a:p>
          </p:txBody>
        </p:sp>
        <p:sp>
          <p:nvSpPr>
            <p:cNvPr id="13040" name="Oval 604"/>
            <p:cNvSpPr>
              <a:spLocks noChangeArrowheads="1"/>
            </p:cNvSpPr>
            <p:nvPr/>
          </p:nvSpPr>
          <p:spPr bwMode="auto">
            <a:xfrm>
              <a:off x="3872" y="1728"/>
              <a:ext cx="15" cy="16"/>
            </a:xfrm>
            <a:prstGeom prst="ellipse">
              <a:avLst/>
            </a:prstGeom>
            <a:solidFill>
              <a:srgbClr val="FFFFFF"/>
            </a:solidFill>
            <a:ln w="15875">
              <a:solidFill>
                <a:srgbClr val="FFFFFF"/>
              </a:solidFill>
              <a:round/>
              <a:headEnd/>
              <a:tailEnd/>
            </a:ln>
          </p:spPr>
          <p:txBody>
            <a:bodyPr/>
            <a:lstStyle/>
            <a:p>
              <a:endParaRPr lang="ar-SA"/>
            </a:p>
          </p:txBody>
        </p:sp>
        <p:sp>
          <p:nvSpPr>
            <p:cNvPr id="13041" name="Oval 605"/>
            <p:cNvSpPr>
              <a:spLocks noChangeArrowheads="1"/>
            </p:cNvSpPr>
            <p:nvPr/>
          </p:nvSpPr>
          <p:spPr bwMode="auto">
            <a:xfrm>
              <a:off x="3903" y="1728"/>
              <a:ext cx="15" cy="16"/>
            </a:xfrm>
            <a:prstGeom prst="ellipse">
              <a:avLst/>
            </a:prstGeom>
            <a:solidFill>
              <a:srgbClr val="FFFFFF"/>
            </a:solidFill>
            <a:ln w="15875">
              <a:solidFill>
                <a:srgbClr val="FFFFFF"/>
              </a:solidFill>
              <a:round/>
              <a:headEnd/>
              <a:tailEnd/>
            </a:ln>
          </p:spPr>
          <p:txBody>
            <a:bodyPr/>
            <a:lstStyle/>
            <a:p>
              <a:endParaRPr lang="ar-SA"/>
            </a:p>
          </p:txBody>
        </p:sp>
        <p:sp>
          <p:nvSpPr>
            <p:cNvPr id="13042" name="Oval 606"/>
            <p:cNvSpPr>
              <a:spLocks noChangeArrowheads="1"/>
            </p:cNvSpPr>
            <p:nvPr/>
          </p:nvSpPr>
          <p:spPr bwMode="auto">
            <a:xfrm>
              <a:off x="3836" y="1728"/>
              <a:ext cx="15" cy="16"/>
            </a:xfrm>
            <a:prstGeom prst="ellipse">
              <a:avLst/>
            </a:prstGeom>
            <a:solidFill>
              <a:srgbClr val="FFFFFF"/>
            </a:solidFill>
            <a:ln w="15875">
              <a:solidFill>
                <a:srgbClr val="FFFFFF"/>
              </a:solidFill>
              <a:round/>
              <a:headEnd/>
              <a:tailEnd/>
            </a:ln>
          </p:spPr>
          <p:txBody>
            <a:bodyPr/>
            <a:lstStyle/>
            <a:p>
              <a:endParaRPr lang="ar-SA"/>
            </a:p>
          </p:txBody>
        </p:sp>
        <p:sp>
          <p:nvSpPr>
            <p:cNvPr id="13043" name="Oval 607"/>
            <p:cNvSpPr>
              <a:spLocks noChangeArrowheads="1"/>
            </p:cNvSpPr>
            <p:nvPr/>
          </p:nvSpPr>
          <p:spPr bwMode="auto">
            <a:xfrm>
              <a:off x="3488" y="1728"/>
              <a:ext cx="16" cy="16"/>
            </a:xfrm>
            <a:prstGeom prst="ellipse">
              <a:avLst/>
            </a:prstGeom>
            <a:solidFill>
              <a:srgbClr val="FFFFFF"/>
            </a:solidFill>
            <a:ln w="15875">
              <a:solidFill>
                <a:srgbClr val="FFFFFF"/>
              </a:solidFill>
              <a:round/>
              <a:headEnd/>
              <a:tailEnd/>
            </a:ln>
          </p:spPr>
          <p:txBody>
            <a:bodyPr/>
            <a:lstStyle/>
            <a:p>
              <a:endParaRPr lang="ar-SA"/>
            </a:p>
          </p:txBody>
        </p:sp>
        <p:sp>
          <p:nvSpPr>
            <p:cNvPr id="13044" name="Oval 608"/>
            <p:cNvSpPr>
              <a:spLocks noChangeArrowheads="1"/>
            </p:cNvSpPr>
            <p:nvPr/>
          </p:nvSpPr>
          <p:spPr bwMode="auto">
            <a:xfrm>
              <a:off x="3616" y="1728"/>
              <a:ext cx="16" cy="16"/>
            </a:xfrm>
            <a:prstGeom prst="ellipse">
              <a:avLst/>
            </a:prstGeom>
            <a:solidFill>
              <a:srgbClr val="FFFFFF"/>
            </a:solidFill>
            <a:ln w="15875">
              <a:solidFill>
                <a:srgbClr val="FFFFFF"/>
              </a:solidFill>
              <a:round/>
              <a:headEnd/>
              <a:tailEnd/>
            </a:ln>
          </p:spPr>
          <p:txBody>
            <a:bodyPr/>
            <a:lstStyle/>
            <a:p>
              <a:endParaRPr lang="ar-SA"/>
            </a:p>
          </p:txBody>
        </p:sp>
        <p:sp>
          <p:nvSpPr>
            <p:cNvPr id="13045" name="Oval 609"/>
            <p:cNvSpPr>
              <a:spLocks noChangeArrowheads="1"/>
            </p:cNvSpPr>
            <p:nvPr/>
          </p:nvSpPr>
          <p:spPr bwMode="auto">
            <a:xfrm>
              <a:off x="3555" y="1728"/>
              <a:ext cx="15" cy="16"/>
            </a:xfrm>
            <a:prstGeom prst="ellipse">
              <a:avLst/>
            </a:prstGeom>
            <a:solidFill>
              <a:srgbClr val="FFFFFF"/>
            </a:solidFill>
            <a:ln w="15875">
              <a:solidFill>
                <a:srgbClr val="FFFFFF"/>
              </a:solidFill>
              <a:round/>
              <a:headEnd/>
              <a:tailEnd/>
            </a:ln>
          </p:spPr>
          <p:txBody>
            <a:bodyPr/>
            <a:lstStyle/>
            <a:p>
              <a:endParaRPr lang="ar-SA"/>
            </a:p>
          </p:txBody>
        </p:sp>
        <p:sp>
          <p:nvSpPr>
            <p:cNvPr id="13046" name="Oval 610"/>
            <p:cNvSpPr>
              <a:spLocks noChangeArrowheads="1"/>
            </p:cNvSpPr>
            <p:nvPr/>
          </p:nvSpPr>
          <p:spPr bwMode="auto">
            <a:xfrm>
              <a:off x="3585" y="1728"/>
              <a:ext cx="16" cy="16"/>
            </a:xfrm>
            <a:prstGeom prst="ellipse">
              <a:avLst/>
            </a:prstGeom>
            <a:solidFill>
              <a:srgbClr val="FFFFFF"/>
            </a:solidFill>
            <a:ln w="15875">
              <a:solidFill>
                <a:srgbClr val="FFFFFF"/>
              </a:solidFill>
              <a:round/>
              <a:headEnd/>
              <a:tailEnd/>
            </a:ln>
          </p:spPr>
          <p:txBody>
            <a:bodyPr/>
            <a:lstStyle/>
            <a:p>
              <a:endParaRPr lang="ar-SA"/>
            </a:p>
          </p:txBody>
        </p:sp>
        <p:sp>
          <p:nvSpPr>
            <p:cNvPr id="13047" name="Oval 611"/>
            <p:cNvSpPr>
              <a:spLocks noChangeArrowheads="1"/>
            </p:cNvSpPr>
            <p:nvPr/>
          </p:nvSpPr>
          <p:spPr bwMode="auto">
            <a:xfrm>
              <a:off x="3519" y="1728"/>
              <a:ext cx="15" cy="16"/>
            </a:xfrm>
            <a:prstGeom prst="ellipse">
              <a:avLst/>
            </a:prstGeom>
            <a:solidFill>
              <a:srgbClr val="FFFFFF"/>
            </a:solidFill>
            <a:ln w="15875">
              <a:solidFill>
                <a:srgbClr val="FFFFFF"/>
              </a:solidFill>
              <a:round/>
              <a:headEnd/>
              <a:tailEnd/>
            </a:ln>
          </p:spPr>
          <p:txBody>
            <a:bodyPr/>
            <a:lstStyle/>
            <a:p>
              <a:endParaRPr lang="ar-SA"/>
            </a:p>
          </p:txBody>
        </p:sp>
        <p:sp>
          <p:nvSpPr>
            <p:cNvPr id="13048" name="Oval 612"/>
            <p:cNvSpPr>
              <a:spLocks noChangeArrowheads="1"/>
            </p:cNvSpPr>
            <p:nvPr/>
          </p:nvSpPr>
          <p:spPr bwMode="auto">
            <a:xfrm>
              <a:off x="3330" y="1728"/>
              <a:ext cx="15" cy="16"/>
            </a:xfrm>
            <a:prstGeom prst="ellipse">
              <a:avLst/>
            </a:prstGeom>
            <a:solidFill>
              <a:srgbClr val="FFFFFF"/>
            </a:solidFill>
            <a:ln w="15875">
              <a:solidFill>
                <a:srgbClr val="FFFFFF"/>
              </a:solidFill>
              <a:round/>
              <a:headEnd/>
              <a:tailEnd/>
            </a:ln>
          </p:spPr>
          <p:txBody>
            <a:bodyPr/>
            <a:lstStyle/>
            <a:p>
              <a:endParaRPr lang="ar-SA"/>
            </a:p>
          </p:txBody>
        </p:sp>
        <p:sp>
          <p:nvSpPr>
            <p:cNvPr id="13049" name="Oval 613"/>
            <p:cNvSpPr>
              <a:spLocks noChangeArrowheads="1"/>
            </p:cNvSpPr>
            <p:nvPr/>
          </p:nvSpPr>
          <p:spPr bwMode="auto">
            <a:xfrm>
              <a:off x="3458" y="1728"/>
              <a:ext cx="15" cy="16"/>
            </a:xfrm>
            <a:prstGeom prst="ellipse">
              <a:avLst/>
            </a:prstGeom>
            <a:solidFill>
              <a:srgbClr val="FFFFFF"/>
            </a:solidFill>
            <a:ln w="15875">
              <a:solidFill>
                <a:srgbClr val="FFFFFF"/>
              </a:solidFill>
              <a:round/>
              <a:headEnd/>
              <a:tailEnd/>
            </a:ln>
          </p:spPr>
          <p:txBody>
            <a:bodyPr/>
            <a:lstStyle/>
            <a:p>
              <a:endParaRPr lang="ar-SA"/>
            </a:p>
          </p:txBody>
        </p:sp>
        <p:sp>
          <p:nvSpPr>
            <p:cNvPr id="13050" name="Oval 614"/>
            <p:cNvSpPr>
              <a:spLocks noChangeArrowheads="1"/>
            </p:cNvSpPr>
            <p:nvPr/>
          </p:nvSpPr>
          <p:spPr bwMode="auto">
            <a:xfrm>
              <a:off x="3396" y="1728"/>
              <a:ext cx="16" cy="16"/>
            </a:xfrm>
            <a:prstGeom prst="ellipse">
              <a:avLst/>
            </a:prstGeom>
            <a:solidFill>
              <a:srgbClr val="FFFFFF"/>
            </a:solidFill>
            <a:ln w="15875">
              <a:solidFill>
                <a:srgbClr val="FFFFFF"/>
              </a:solidFill>
              <a:round/>
              <a:headEnd/>
              <a:tailEnd/>
            </a:ln>
          </p:spPr>
          <p:txBody>
            <a:bodyPr/>
            <a:lstStyle/>
            <a:p>
              <a:endParaRPr lang="ar-SA"/>
            </a:p>
          </p:txBody>
        </p:sp>
        <p:sp>
          <p:nvSpPr>
            <p:cNvPr id="13051" name="Oval 615"/>
            <p:cNvSpPr>
              <a:spLocks noChangeArrowheads="1"/>
            </p:cNvSpPr>
            <p:nvPr/>
          </p:nvSpPr>
          <p:spPr bwMode="auto">
            <a:xfrm>
              <a:off x="3427" y="1728"/>
              <a:ext cx="15" cy="16"/>
            </a:xfrm>
            <a:prstGeom prst="ellipse">
              <a:avLst/>
            </a:prstGeom>
            <a:solidFill>
              <a:srgbClr val="FFFFFF"/>
            </a:solidFill>
            <a:ln w="15875">
              <a:solidFill>
                <a:srgbClr val="FFFFFF"/>
              </a:solidFill>
              <a:round/>
              <a:headEnd/>
              <a:tailEnd/>
            </a:ln>
          </p:spPr>
          <p:txBody>
            <a:bodyPr/>
            <a:lstStyle/>
            <a:p>
              <a:endParaRPr lang="ar-SA"/>
            </a:p>
          </p:txBody>
        </p:sp>
        <p:sp>
          <p:nvSpPr>
            <p:cNvPr id="13052" name="Oval 616"/>
            <p:cNvSpPr>
              <a:spLocks noChangeArrowheads="1"/>
            </p:cNvSpPr>
            <p:nvPr/>
          </p:nvSpPr>
          <p:spPr bwMode="auto">
            <a:xfrm>
              <a:off x="3366" y="1728"/>
              <a:ext cx="15" cy="16"/>
            </a:xfrm>
            <a:prstGeom prst="ellipse">
              <a:avLst/>
            </a:prstGeom>
            <a:solidFill>
              <a:srgbClr val="FFFFFF"/>
            </a:solidFill>
            <a:ln w="15875">
              <a:solidFill>
                <a:srgbClr val="FFFFFF"/>
              </a:solidFill>
              <a:round/>
              <a:headEnd/>
              <a:tailEnd/>
            </a:ln>
          </p:spPr>
          <p:txBody>
            <a:bodyPr/>
            <a:lstStyle/>
            <a:p>
              <a:endParaRPr lang="ar-SA"/>
            </a:p>
          </p:txBody>
        </p:sp>
        <p:sp>
          <p:nvSpPr>
            <p:cNvPr id="13053" name="Oval 617"/>
            <p:cNvSpPr>
              <a:spLocks noChangeArrowheads="1"/>
            </p:cNvSpPr>
            <p:nvPr/>
          </p:nvSpPr>
          <p:spPr bwMode="auto">
            <a:xfrm>
              <a:off x="4122" y="1728"/>
              <a:ext cx="16" cy="16"/>
            </a:xfrm>
            <a:prstGeom prst="ellipse">
              <a:avLst/>
            </a:prstGeom>
            <a:solidFill>
              <a:srgbClr val="FFFFFF"/>
            </a:solidFill>
            <a:ln w="15875">
              <a:solidFill>
                <a:srgbClr val="FFFFFF"/>
              </a:solidFill>
              <a:round/>
              <a:headEnd/>
              <a:tailEnd/>
            </a:ln>
          </p:spPr>
          <p:txBody>
            <a:bodyPr/>
            <a:lstStyle/>
            <a:p>
              <a:endParaRPr lang="ar-SA"/>
            </a:p>
          </p:txBody>
        </p:sp>
        <p:sp>
          <p:nvSpPr>
            <p:cNvPr id="13054" name="Oval 618"/>
            <p:cNvSpPr>
              <a:spLocks noChangeArrowheads="1"/>
            </p:cNvSpPr>
            <p:nvPr/>
          </p:nvSpPr>
          <p:spPr bwMode="auto">
            <a:xfrm>
              <a:off x="4250" y="1728"/>
              <a:ext cx="16" cy="16"/>
            </a:xfrm>
            <a:prstGeom prst="ellipse">
              <a:avLst/>
            </a:prstGeom>
            <a:solidFill>
              <a:srgbClr val="FFFFFF"/>
            </a:solidFill>
            <a:ln w="15875">
              <a:solidFill>
                <a:srgbClr val="FFFFFF"/>
              </a:solidFill>
              <a:round/>
              <a:headEnd/>
              <a:tailEnd/>
            </a:ln>
          </p:spPr>
          <p:txBody>
            <a:bodyPr/>
            <a:lstStyle/>
            <a:p>
              <a:endParaRPr lang="ar-SA"/>
            </a:p>
          </p:txBody>
        </p:sp>
        <p:sp>
          <p:nvSpPr>
            <p:cNvPr id="13055" name="Oval 619"/>
            <p:cNvSpPr>
              <a:spLocks noChangeArrowheads="1"/>
            </p:cNvSpPr>
            <p:nvPr/>
          </p:nvSpPr>
          <p:spPr bwMode="auto">
            <a:xfrm>
              <a:off x="4184" y="1728"/>
              <a:ext cx="15" cy="16"/>
            </a:xfrm>
            <a:prstGeom prst="ellipse">
              <a:avLst/>
            </a:prstGeom>
            <a:solidFill>
              <a:srgbClr val="FFFFFF"/>
            </a:solidFill>
            <a:ln w="15875">
              <a:solidFill>
                <a:srgbClr val="FFFFFF"/>
              </a:solidFill>
              <a:round/>
              <a:headEnd/>
              <a:tailEnd/>
            </a:ln>
          </p:spPr>
          <p:txBody>
            <a:bodyPr/>
            <a:lstStyle/>
            <a:p>
              <a:endParaRPr lang="ar-SA"/>
            </a:p>
          </p:txBody>
        </p:sp>
        <p:sp>
          <p:nvSpPr>
            <p:cNvPr id="13056" name="Oval 620"/>
            <p:cNvSpPr>
              <a:spLocks noChangeArrowheads="1"/>
            </p:cNvSpPr>
            <p:nvPr/>
          </p:nvSpPr>
          <p:spPr bwMode="auto">
            <a:xfrm>
              <a:off x="4220" y="1728"/>
              <a:ext cx="15" cy="16"/>
            </a:xfrm>
            <a:prstGeom prst="ellipse">
              <a:avLst/>
            </a:prstGeom>
            <a:solidFill>
              <a:srgbClr val="FFFFFF"/>
            </a:solidFill>
            <a:ln w="15875">
              <a:solidFill>
                <a:srgbClr val="FFFFFF"/>
              </a:solidFill>
              <a:round/>
              <a:headEnd/>
              <a:tailEnd/>
            </a:ln>
          </p:spPr>
          <p:txBody>
            <a:bodyPr/>
            <a:lstStyle/>
            <a:p>
              <a:endParaRPr lang="ar-SA"/>
            </a:p>
          </p:txBody>
        </p:sp>
        <p:sp>
          <p:nvSpPr>
            <p:cNvPr id="13057" name="Oval 621"/>
            <p:cNvSpPr>
              <a:spLocks noChangeArrowheads="1"/>
            </p:cNvSpPr>
            <p:nvPr/>
          </p:nvSpPr>
          <p:spPr bwMode="auto">
            <a:xfrm>
              <a:off x="4153" y="1728"/>
              <a:ext cx="15" cy="16"/>
            </a:xfrm>
            <a:prstGeom prst="ellipse">
              <a:avLst/>
            </a:prstGeom>
            <a:solidFill>
              <a:srgbClr val="FFFFFF"/>
            </a:solidFill>
            <a:ln w="15875">
              <a:solidFill>
                <a:srgbClr val="FFFFFF"/>
              </a:solidFill>
              <a:round/>
              <a:headEnd/>
              <a:tailEnd/>
            </a:ln>
          </p:spPr>
          <p:txBody>
            <a:bodyPr/>
            <a:lstStyle/>
            <a:p>
              <a:endParaRPr lang="ar-SA"/>
            </a:p>
          </p:txBody>
        </p:sp>
        <p:sp>
          <p:nvSpPr>
            <p:cNvPr id="13058" name="Oval 622"/>
            <p:cNvSpPr>
              <a:spLocks noChangeArrowheads="1"/>
            </p:cNvSpPr>
            <p:nvPr/>
          </p:nvSpPr>
          <p:spPr bwMode="auto">
            <a:xfrm>
              <a:off x="3647" y="1728"/>
              <a:ext cx="15" cy="16"/>
            </a:xfrm>
            <a:prstGeom prst="ellipse">
              <a:avLst/>
            </a:prstGeom>
            <a:solidFill>
              <a:srgbClr val="FFFFFF"/>
            </a:solidFill>
            <a:ln w="15875">
              <a:solidFill>
                <a:srgbClr val="FFFFFF"/>
              </a:solidFill>
              <a:round/>
              <a:headEnd/>
              <a:tailEnd/>
            </a:ln>
          </p:spPr>
          <p:txBody>
            <a:bodyPr/>
            <a:lstStyle/>
            <a:p>
              <a:endParaRPr lang="ar-SA"/>
            </a:p>
          </p:txBody>
        </p:sp>
        <p:sp>
          <p:nvSpPr>
            <p:cNvPr id="13059" name="Oval 623"/>
            <p:cNvSpPr>
              <a:spLocks noChangeArrowheads="1"/>
            </p:cNvSpPr>
            <p:nvPr/>
          </p:nvSpPr>
          <p:spPr bwMode="auto">
            <a:xfrm>
              <a:off x="3775" y="1728"/>
              <a:ext cx="15" cy="16"/>
            </a:xfrm>
            <a:prstGeom prst="ellipse">
              <a:avLst/>
            </a:prstGeom>
            <a:solidFill>
              <a:srgbClr val="FFFFFF"/>
            </a:solidFill>
            <a:ln w="15875">
              <a:solidFill>
                <a:srgbClr val="FFFFFF"/>
              </a:solidFill>
              <a:round/>
              <a:headEnd/>
              <a:tailEnd/>
            </a:ln>
          </p:spPr>
          <p:txBody>
            <a:bodyPr/>
            <a:lstStyle/>
            <a:p>
              <a:endParaRPr lang="ar-SA"/>
            </a:p>
          </p:txBody>
        </p:sp>
        <p:sp>
          <p:nvSpPr>
            <p:cNvPr id="13060" name="Oval 624"/>
            <p:cNvSpPr>
              <a:spLocks noChangeArrowheads="1"/>
            </p:cNvSpPr>
            <p:nvPr/>
          </p:nvSpPr>
          <p:spPr bwMode="auto">
            <a:xfrm>
              <a:off x="3713" y="1728"/>
              <a:ext cx="16" cy="16"/>
            </a:xfrm>
            <a:prstGeom prst="ellipse">
              <a:avLst/>
            </a:prstGeom>
            <a:solidFill>
              <a:srgbClr val="FFFFFF"/>
            </a:solidFill>
            <a:ln w="15875">
              <a:solidFill>
                <a:srgbClr val="FFFFFF"/>
              </a:solidFill>
              <a:round/>
              <a:headEnd/>
              <a:tailEnd/>
            </a:ln>
          </p:spPr>
          <p:txBody>
            <a:bodyPr/>
            <a:lstStyle/>
            <a:p>
              <a:endParaRPr lang="ar-SA"/>
            </a:p>
          </p:txBody>
        </p:sp>
        <p:sp>
          <p:nvSpPr>
            <p:cNvPr id="13061" name="Oval 625"/>
            <p:cNvSpPr>
              <a:spLocks noChangeArrowheads="1"/>
            </p:cNvSpPr>
            <p:nvPr/>
          </p:nvSpPr>
          <p:spPr bwMode="auto">
            <a:xfrm>
              <a:off x="3744" y="1728"/>
              <a:ext cx="15" cy="16"/>
            </a:xfrm>
            <a:prstGeom prst="ellipse">
              <a:avLst/>
            </a:prstGeom>
            <a:solidFill>
              <a:srgbClr val="FFFFFF"/>
            </a:solidFill>
            <a:ln w="15875">
              <a:solidFill>
                <a:srgbClr val="FFFFFF"/>
              </a:solidFill>
              <a:round/>
              <a:headEnd/>
              <a:tailEnd/>
            </a:ln>
          </p:spPr>
          <p:txBody>
            <a:bodyPr/>
            <a:lstStyle/>
            <a:p>
              <a:endParaRPr lang="ar-SA"/>
            </a:p>
          </p:txBody>
        </p:sp>
        <p:sp>
          <p:nvSpPr>
            <p:cNvPr id="13062" name="Oval 626"/>
            <p:cNvSpPr>
              <a:spLocks noChangeArrowheads="1"/>
            </p:cNvSpPr>
            <p:nvPr/>
          </p:nvSpPr>
          <p:spPr bwMode="auto">
            <a:xfrm>
              <a:off x="3678" y="1728"/>
              <a:ext cx="15" cy="16"/>
            </a:xfrm>
            <a:prstGeom prst="ellipse">
              <a:avLst/>
            </a:prstGeom>
            <a:solidFill>
              <a:srgbClr val="FFFFFF"/>
            </a:solidFill>
            <a:ln w="15875">
              <a:solidFill>
                <a:srgbClr val="FFFFFF"/>
              </a:solidFill>
              <a:round/>
              <a:headEnd/>
              <a:tailEnd/>
            </a:ln>
          </p:spPr>
          <p:txBody>
            <a:bodyPr/>
            <a:lstStyle/>
            <a:p>
              <a:endParaRPr lang="ar-SA"/>
            </a:p>
          </p:txBody>
        </p:sp>
        <p:sp>
          <p:nvSpPr>
            <p:cNvPr id="13063" name="Oval 627"/>
            <p:cNvSpPr>
              <a:spLocks noChangeArrowheads="1"/>
            </p:cNvSpPr>
            <p:nvPr/>
          </p:nvSpPr>
          <p:spPr bwMode="auto">
            <a:xfrm>
              <a:off x="3304" y="1728"/>
              <a:ext cx="16" cy="16"/>
            </a:xfrm>
            <a:prstGeom prst="ellipse">
              <a:avLst/>
            </a:prstGeom>
            <a:solidFill>
              <a:srgbClr val="FFFFFF"/>
            </a:solidFill>
            <a:ln w="15875">
              <a:solidFill>
                <a:srgbClr val="FFFFFF"/>
              </a:solidFill>
              <a:round/>
              <a:headEnd/>
              <a:tailEnd/>
            </a:ln>
          </p:spPr>
          <p:txBody>
            <a:bodyPr/>
            <a:lstStyle/>
            <a:p>
              <a:endParaRPr lang="ar-SA"/>
            </a:p>
          </p:txBody>
        </p:sp>
        <p:sp>
          <p:nvSpPr>
            <p:cNvPr id="13064" name="Oval 628"/>
            <p:cNvSpPr>
              <a:spLocks noChangeArrowheads="1"/>
            </p:cNvSpPr>
            <p:nvPr/>
          </p:nvSpPr>
          <p:spPr bwMode="auto">
            <a:xfrm>
              <a:off x="3238" y="1728"/>
              <a:ext cx="15" cy="16"/>
            </a:xfrm>
            <a:prstGeom prst="ellipse">
              <a:avLst/>
            </a:prstGeom>
            <a:solidFill>
              <a:srgbClr val="FFFFFF"/>
            </a:solidFill>
            <a:ln w="15875">
              <a:solidFill>
                <a:srgbClr val="FFFFFF"/>
              </a:solidFill>
              <a:round/>
              <a:headEnd/>
              <a:tailEnd/>
            </a:ln>
          </p:spPr>
          <p:txBody>
            <a:bodyPr/>
            <a:lstStyle/>
            <a:p>
              <a:endParaRPr lang="ar-SA"/>
            </a:p>
          </p:txBody>
        </p:sp>
        <p:sp>
          <p:nvSpPr>
            <p:cNvPr id="13065" name="Oval 629"/>
            <p:cNvSpPr>
              <a:spLocks noChangeArrowheads="1"/>
            </p:cNvSpPr>
            <p:nvPr/>
          </p:nvSpPr>
          <p:spPr bwMode="auto">
            <a:xfrm>
              <a:off x="3268" y="1728"/>
              <a:ext cx="16" cy="16"/>
            </a:xfrm>
            <a:prstGeom prst="ellipse">
              <a:avLst/>
            </a:prstGeom>
            <a:solidFill>
              <a:srgbClr val="FFFFFF"/>
            </a:solidFill>
            <a:ln w="15875">
              <a:solidFill>
                <a:srgbClr val="FFFFFF"/>
              </a:solidFill>
              <a:round/>
              <a:headEnd/>
              <a:tailEnd/>
            </a:ln>
          </p:spPr>
          <p:txBody>
            <a:bodyPr/>
            <a:lstStyle/>
            <a:p>
              <a:endParaRPr lang="ar-SA"/>
            </a:p>
          </p:txBody>
        </p:sp>
        <p:sp>
          <p:nvSpPr>
            <p:cNvPr id="13066" name="Oval 630"/>
            <p:cNvSpPr>
              <a:spLocks noChangeArrowheads="1"/>
            </p:cNvSpPr>
            <p:nvPr/>
          </p:nvSpPr>
          <p:spPr bwMode="auto">
            <a:xfrm>
              <a:off x="3151" y="1708"/>
              <a:ext cx="15" cy="15"/>
            </a:xfrm>
            <a:prstGeom prst="ellipse">
              <a:avLst/>
            </a:prstGeom>
            <a:solidFill>
              <a:srgbClr val="FFFFFF"/>
            </a:solidFill>
            <a:ln w="15875">
              <a:solidFill>
                <a:srgbClr val="FFFFFF"/>
              </a:solidFill>
              <a:round/>
              <a:headEnd/>
              <a:tailEnd/>
            </a:ln>
          </p:spPr>
          <p:txBody>
            <a:bodyPr/>
            <a:lstStyle/>
            <a:p>
              <a:endParaRPr lang="ar-SA"/>
            </a:p>
          </p:txBody>
        </p:sp>
        <p:sp>
          <p:nvSpPr>
            <p:cNvPr id="13067" name="Freeform 631"/>
            <p:cNvSpPr>
              <a:spLocks/>
            </p:cNvSpPr>
            <p:nvPr/>
          </p:nvSpPr>
          <p:spPr bwMode="auto">
            <a:xfrm>
              <a:off x="3135" y="1723"/>
              <a:ext cx="21" cy="108"/>
            </a:xfrm>
            <a:custGeom>
              <a:avLst/>
              <a:gdLst>
                <a:gd name="T0" fmla="*/ 21 w 4"/>
                <a:gd name="T1" fmla="*/ 0 h 21"/>
                <a:gd name="T2" fmla="*/ 16 w 4"/>
                <a:gd name="T3" fmla="*/ 10 h 21"/>
                <a:gd name="T4" fmla="*/ 11 w 4"/>
                <a:gd name="T5" fmla="*/ 10 h 21"/>
                <a:gd name="T6" fmla="*/ 11 w 4"/>
                <a:gd name="T7" fmla="*/ 15 h 21"/>
                <a:gd name="T8" fmla="*/ 16 w 4"/>
                <a:gd name="T9" fmla="*/ 36 h 21"/>
                <a:gd name="T10" fmla="*/ 11 w 4"/>
                <a:gd name="T11" fmla="*/ 67 h 21"/>
                <a:gd name="T12" fmla="*/ 5 w 4"/>
                <a:gd name="T13" fmla="*/ 77 h 21"/>
                <a:gd name="T14" fmla="*/ 5 w 4"/>
                <a:gd name="T15" fmla="*/ 82 h 21"/>
                <a:gd name="T16" fmla="*/ 0 w 4"/>
                <a:gd name="T17" fmla="*/ 108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21">
                  <a:moveTo>
                    <a:pt x="4" y="0"/>
                  </a:moveTo>
                  <a:cubicBezTo>
                    <a:pt x="4" y="1"/>
                    <a:pt x="3" y="1"/>
                    <a:pt x="3" y="2"/>
                  </a:cubicBezTo>
                  <a:cubicBezTo>
                    <a:pt x="3" y="2"/>
                    <a:pt x="2" y="2"/>
                    <a:pt x="2" y="2"/>
                  </a:cubicBezTo>
                  <a:cubicBezTo>
                    <a:pt x="2" y="2"/>
                    <a:pt x="2" y="3"/>
                    <a:pt x="2" y="3"/>
                  </a:cubicBezTo>
                  <a:cubicBezTo>
                    <a:pt x="2" y="4"/>
                    <a:pt x="2" y="6"/>
                    <a:pt x="3" y="7"/>
                  </a:cubicBezTo>
                  <a:cubicBezTo>
                    <a:pt x="3" y="9"/>
                    <a:pt x="3" y="11"/>
                    <a:pt x="2" y="13"/>
                  </a:cubicBezTo>
                  <a:cubicBezTo>
                    <a:pt x="2" y="14"/>
                    <a:pt x="2" y="14"/>
                    <a:pt x="1" y="15"/>
                  </a:cubicBezTo>
                  <a:cubicBezTo>
                    <a:pt x="1" y="15"/>
                    <a:pt x="1" y="16"/>
                    <a:pt x="1" y="16"/>
                  </a:cubicBezTo>
                  <a:cubicBezTo>
                    <a:pt x="1" y="18"/>
                    <a:pt x="0" y="20"/>
                    <a:pt x="0" y="21"/>
                  </a:cubicBezTo>
                </a:path>
              </a:pathLst>
            </a:custGeom>
            <a:noFill/>
            <a:ln w="15875">
              <a:solidFill>
                <a:srgbClr val="FFFFFF"/>
              </a:solidFill>
              <a:prstDash val="solid"/>
              <a:round/>
              <a:headEnd/>
              <a:tailEnd/>
            </a:ln>
          </p:spPr>
          <p:txBody>
            <a:bodyPr/>
            <a:lstStyle/>
            <a:p>
              <a:endParaRPr lang="en-GB"/>
            </a:p>
          </p:txBody>
        </p:sp>
        <p:sp>
          <p:nvSpPr>
            <p:cNvPr id="13068" name="Freeform 632"/>
            <p:cNvSpPr>
              <a:spLocks/>
            </p:cNvSpPr>
            <p:nvPr/>
          </p:nvSpPr>
          <p:spPr bwMode="auto">
            <a:xfrm>
              <a:off x="3146" y="1723"/>
              <a:ext cx="20" cy="102"/>
            </a:xfrm>
            <a:custGeom>
              <a:avLst/>
              <a:gdLst>
                <a:gd name="T0" fmla="*/ 10 w 4"/>
                <a:gd name="T1" fmla="*/ 0 h 20"/>
                <a:gd name="T2" fmla="*/ 10 w 4"/>
                <a:gd name="T3" fmla="*/ 5 h 20"/>
                <a:gd name="T4" fmla="*/ 5 w 4"/>
                <a:gd name="T5" fmla="*/ 5 h 20"/>
                <a:gd name="T6" fmla="*/ 0 w 4"/>
                <a:gd name="T7" fmla="*/ 10 h 20"/>
                <a:gd name="T8" fmla="*/ 0 w 4"/>
                <a:gd name="T9" fmla="*/ 15 h 20"/>
                <a:gd name="T10" fmla="*/ 0 w 4"/>
                <a:gd name="T11" fmla="*/ 20 h 20"/>
                <a:gd name="T12" fmla="*/ 10 w 4"/>
                <a:gd name="T13" fmla="*/ 41 h 20"/>
                <a:gd name="T14" fmla="*/ 15 w 4"/>
                <a:gd name="T15" fmla="*/ 46 h 20"/>
                <a:gd name="T16" fmla="*/ 15 w 4"/>
                <a:gd name="T17" fmla="*/ 51 h 20"/>
                <a:gd name="T18" fmla="*/ 15 w 4"/>
                <a:gd name="T19" fmla="*/ 71 h 20"/>
                <a:gd name="T20" fmla="*/ 5 w 4"/>
                <a:gd name="T21" fmla="*/ 102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 h="20">
                  <a:moveTo>
                    <a:pt x="2" y="0"/>
                  </a:moveTo>
                  <a:cubicBezTo>
                    <a:pt x="2" y="1"/>
                    <a:pt x="2" y="0"/>
                    <a:pt x="2" y="1"/>
                  </a:cubicBezTo>
                  <a:cubicBezTo>
                    <a:pt x="1" y="1"/>
                    <a:pt x="1" y="1"/>
                    <a:pt x="1" y="1"/>
                  </a:cubicBezTo>
                  <a:cubicBezTo>
                    <a:pt x="1" y="1"/>
                    <a:pt x="0" y="2"/>
                    <a:pt x="0" y="2"/>
                  </a:cubicBezTo>
                  <a:cubicBezTo>
                    <a:pt x="0" y="2"/>
                    <a:pt x="0" y="3"/>
                    <a:pt x="0" y="3"/>
                  </a:cubicBezTo>
                  <a:cubicBezTo>
                    <a:pt x="0" y="3"/>
                    <a:pt x="0" y="4"/>
                    <a:pt x="0" y="4"/>
                  </a:cubicBezTo>
                  <a:cubicBezTo>
                    <a:pt x="0" y="5"/>
                    <a:pt x="2" y="7"/>
                    <a:pt x="2" y="8"/>
                  </a:cubicBezTo>
                  <a:cubicBezTo>
                    <a:pt x="2" y="8"/>
                    <a:pt x="3" y="9"/>
                    <a:pt x="3" y="9"/>
                  </a:cubicBezTo>
                  <a:cubicBezTo>
                    <a:pt x="3" y="10"/>
                    <a:pt x="3" y="10"/>
                    <a:pt x="3" y="10"/>
                  </a:cubicBezTo>
                  <a:cubicBezTo>
                    <a:pt x="3" y="12"/>
                    <a:pt x="4" y="13"/>
                    <a:pt x="3" y="14"/>
                  </a:cubicBezTo>
                  <a:cubicBezTo>
                    <a:pt x="3" y="16"/>
                    <a:pt x="1" y="18"/>
                    <a:pt x="1" y="20"/>
                  </a:cubicBezTo>
                </a:path>
              </a:pathLst>
            </a:custGeom>
            <a:noFill/>
            <a:ln w="15875">
              <a:solidFill>
                <a:srgbClr val="FFFFFF"/>
              </a:solidFill>
              <a:prstDash val="solid"/>
              <a:round/>
              <a:headEnd/>
              <a:tailEnd/>
            </a:ln>
          </p:spPr>
          <p:txBody>
            <a:bodyPr/>
            <a:lstStyle/>
            <a:p>
              <a:endParaRPr lang="en-GB"/>
            </a:p>
          </p:txBody>
        </p:sp>
        <p:sp>
          <p:nvSpPr>
            <p:cNvPr id="13069" name="Oval 633"/>
            <p:cNvSpPr>
              <a:spLocks noChangeArrowheads="1"/>
            </p:cNvSpPr>
            <p:nvPr/>
          </p:nvSpPr>
          <p:spPr bwMode="auto">
            <a:xfrm>
              <a:off x="3146" y="1948"/>
              <a:ext cx="15" cy="16"/>
            </a:xfrm>
            <a:prstGeom prst="ellipse">
              <a:avLst/>
            </a:prstGeom>
            <a:solidFill>
              <a:srgbClr val="FFFFFF"/>
            </a:solidFill>
            <a:ln w="15875">
              <a:solidFill>
                <a:srgbClr val="FFFFFF"/>
              </a:solidFill>
              <a:round/>
              <a:headEnd/>
              <a:tailEnd/>
            </a:ln>
          </p:spPr>
          <p:txBody>
            <a:bodyPr/>
            <a:lstStyle/>
            <a:p>
              <a:endParaRPr lang="ar-SA"/>
            </a:p>
          </p:txBody>
        </p:sp>
        <p:sp>
          <p:nvSpPr>
            <p:cNvPr id="13070" name="Freeform 634"/>
            <p:cNvSpPr>
              <a:spLocks/>
            </p:cNvSpPr>
            <p:nvPr/>
          </p:nvSpPr>
          <p:spPr bwMode="auto">
            <a:xfrm>
              <a:off x="3135" y="1841"/>
              <a:ext cx="21" cy="107"/>
            </a:xfrm>
            <a:custGeom>
              <a:avLst/>
              <a:gdLst>
                <a:gd name="T0" fmla="*/ 21 w 4"/>
                <a:gd name="T1" fmla="*/ 107 h 21"/>
                <a:gd name="T2" fmla="*/ 16 w 4"/>
                <a:gd name="T3" fmla="*/ 102 h 21"/>
                <a:gd name="T4" fmla="*/ 11 w 4"/>
                <a:gd name="T5" fmla="*/ 102 h 21"/>
                <a:gd name="T6" fmla="*/ 11 w 4"/>
                <a:gd name="T7" fmla="*/ 97 h 21"/>
                <a:gd name="T8" fmla="*/ 16 w 4"/>
                <a:gd name="T9" fmla="*/ 71 h 21"/>
                <a:gd name="T10" fmla="*/ 11 w 4"/>
                <a:gd name="T11" fmla="*/ 46 h 21"/>
                <a:gd name="T12" fmla="*/ 5 w 4"/>
                <a:gd name="T13" fmla="*/ 36 h 21"/>
                <a:gd name="T14" fmla="*/ 5 w 4"/>
                <a:gd name="T15" fmla="*/ 31 h 21"/>
                <a:gd name="T16" fmla="*/ 0 w 4"/>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21">
                  <a:moveTo>
                    <a:pt x="4" y="21"/>
                  </a:moveTo>
                  <a:cubicBezTo>
                    <a:pt x="3" y="21"/>
                    <a:pt x="3" y="21"/>
                    <a:pt x="3" y="20"/>
                  </a:cubicBezTo>
                  <a:cubicBezTo>
                    <a:pt x="2" y="20"/>
                    <a:pt x="2" y="20"/>
                    <a:pt x="2" y="20"/>
                  </a:cubicBezTo>
                  <a:cubicBezTo>
                    <a:pt x="2" y="20"/>
                    <a:pt x="2" y="19"/>
                    <a:pt x="2" y="19"/>
                  </a:cubicBezTo>
                  <a:cubicBezTo>
                    <a:pt x="2" y="18"/>
                    <a:pt x="2" y="16"/>
                    <a:pt x="3" y="14"/>
                  </a:cubicBezTo>
                  <a:cubicBezTo>
                    <a:pt x="3" y="13"/>
                    <a:pt x="3" y="11"/>
                    <a:pt x="2" y="9"/>
                  </a:cubicBezTo>
                  <a:cubicBezTo>
                    <a:pt x="2" y="8"/>
                    <a:pt x="2" y="7"/>
                    <a:pt x="1" y="7"/>
                  </a:cubicBezTo>
                  <a:cubicBezTo>
                    <a:pt x="1" y="6"/>
                    <a:pt x="1" y="6"/>
                    <a:pt x="1" y="6"/>
                  </a:cubicBezTo>
                  <a:cubicBezTo>
                    <a:pt x="1" y="4"/>
                    <a:pt x="0" y="2"/>
                    <a:pt x="0" y="0"/>
                  </a:cubicBezTo>
                </a:path>
              </a:pathLst>
            </a:custGeom>
            <a:noFill/>
            <a:ln w="15875">
              <a:solidFill>
                <a:srgbClr val="FFFFFF"/>
              </a:solidFill>
              <a:prstDash val="solid"/>
              <a:round/>
              <a:headEnd/>
              <a:tailEnd/>
            </a:ln>
          </p:spPr>
          <p:txBody>
            <a:bodyPr/>
            <a:lstStyle/>
            <a:p>
              <a:endParaRPr lang="en-GB"/>
            </a:p>
          </p:txBody>
        </p:sp>
        <p:sp>
          <p:nvSpPr>
            <p:cNvPr id="13071" name="Freeform 635"/>
            <p:cNvSpPr>
              <a:spLocks/>
            </p:cNvSpPr>
            <p:nvPr/>
          </p:nvSpPr>
          <p:spPr bwMode="auto">
            <a:xfrm>
              <a:off x="3146" y="1851"/>
              <a:ext cx="20" cy="97"/>
            </a:xfrm>
            <a:custGeom>
              <a:avLst/>
              <a:gdLst>
                <a:gd name="T0" fmla="*/ 10 w 4"/>
                <a:gd name="T1" fmla="*/ 97 h 19"/>
                <a:gd name="T2" fmla="*/ 10 w 4"/>
                <a:gd name="T3" fmla="*/ 97 h 19"/>
                <a:gd name="T4" fmla="*/ 5 w 4"/>
                <a:gd name="T5" fmla="*/ 97 h 19"/>
                <a:gd name="T6" fmla="*/ 0 w 4"/>
                <a:gd name="T7" fmla="*/ 87 h 19"/>
                <a:gd name="T8" fmla="*/ 0 w 4"/>
                <a:gd name="T9" fmla="*/ 87 h 19"/>
                <a:gd name="T10" fmla="*/ 0 w 4"/>
                <a:gd name="T11" fmla="*/ 77 h 19"/>
                <a:gd name="T12" fmla="*/ 10 w 4"/>
                <a:gd name="T13" fmla="*/ 61 h 19"/>
                <a:gd name="T14" fmla="*/ 15 w 4"/>
                <a:gd name="T15" fmla="*/ 51 h 19"/>
                <a:gd name="T16" fmla="*/ 15 w 4"/>
                <a:gd name="T17" fmla="*/ 46 h 19"/>
                <a:gd name="T18" fmla="*/ 15 w 4"/>
                <a:gd name="T19" fmla="*/ 26 h 19"/>
                <a:gd name="T20" fmla="*/ 5 w 4"/>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 h="19">
                  <a:moveTo>
                    <a:pt x="2" y="19"/>
                  </a:moveTo>
                  <a:cubicBezTo>
                    <a:pt x="2" y="19"/>
                    <a:pt x="2" y="19"/>
                    <a:pt x="2" y="19"/>
                  </a:cubicBezTo>
                  <a:cubicBezTo>
                    <a:pt x="1" y="19"/>
                    <a:pt x="1" y="19"/>
                    <a:pt x="1" y="19"/>
                  </a:cubicBezTo>
                  <a:cubicBezTo>
                    <a:pt x="1" y="18"/>
                    <a:pt x="0" y="18"/>
                    <a:pt x="0" y="17"/>
                  </a:cubicBezTo>
                  <a:cubicBezTo>
                    <a:pt x="0" y="17"/>
                    <a:pt x="0" y="17"/>
                    <a:pt x="0" y="17"/>
                  </a:cubicBezTo>
                  <a:cubicBezTo>
                    <a:pt x="0" y="16"/>
                    <a:pt x="0" y="16"/>
                    <a:pt x="0" y="15"/>
                  </a:cubicBezTo>
                  <a:cubicBezTo>
                    <a:pt x="0" y="15"/>
                    <a:pt x="2" y="13"/>
                    <a:pt x="2" y="12"/>
                  </a:cubicBezTo>
                  <a:cubicBezTo>
                    <a:pt x="2" y="11"/>
                    <a:pt x="3" y="11"/>
                    <a:pt x="3" y="10"/>
                  </a:cubicBezTo>
                  <a:cubicBezTo>
                    <a:pt x="3" y="10"/>
                    <a:pt x="3" y="9"/>
                    <a:pt x="3" y="9"/>
                  </a:cubicBezTo>
                  <a:cubicBezTo>
                    <a:pt x="3" y="8"/>
                    <a:pt x="4" y="6"/>
                    <a:pt x="3" y="5"/>
                  </a:cubicBezTo>
                  <a:cubicBezTo>
                    <a:pt x="3" y="4"/>
                    <a:pt x="1" y="1"/>
                    <a:pt x="1" y="0"/>
                  </a:cubicBezTo>
                </a:path>
              </a:pathLst>
            </a:custGeom>
            <a:noFill/>
            <a:ln w="15875">
              <a:solidFill>
                <a:srgbClr val="FFFFFF"/>
              </a:solidFill>
              <a:prstDash val="solid"/>
              <a:round/>
              <a:headEnd/>
              <a:tailEnd/>
            </a:ln>
          </p:spPr>
          <p:txBody>
            <a:bodyPr/>
            <a:lstStyle/>
            <a:p>
              <a:endParaRPr lang="en-GB"/>
            </a:p>
          </p:txBody>
        </p:sp>
        <p:sp>
          <p:nvSpPr>
            <p:cNvPr id="13072" name="Freeform 636"/>
            <p:cNvSpPr>
              <a:spLocks/>
            </p:cNvSpPr>
            <p:nvPr/>
          </p:nvSpPr>
          <p:spPr bwMode="auto">
            <a:xfrm>
              <a:off x="3115" y="1831"/>
              <a:ext cx="20" cy="107"/>
            </a:xfrm>
            <a:custGeom>
              <a:avLst/>
              <a:gdLst>
                <a:gd name="T0" fmla="*/ 20 w 4"/>
                <a:gd name="T1" fmla="*/ 107 h 21"/>
                <a:gd name="T2" fmla="*/ 10 w 4"/>
                <a:gd name="T3" fmla="*/ 102 h 21"/>
                <a:gd name="T4" fmla="*/ 10 w 4"/>
                <a:gd name="T5" fmla="*/ 97 h 21"/>
                <a:gd name="T6" fmla="*/ 10 w 4"/>
                <a:gd name="T7" fmla="*/ 97 h 21"/>
                <a:gd name="T8" fmla="*/ 10 w 4"/>
                <a:gd name="T9" fmla="*/ 71 h 21"/>
                <a:gd name="T10" fmla="*/ 10 w 4"/>
                <a:gd name="T11" fmla="*/ 41 h 21"/>
                <a:gd name="T12" fmla="*/ 5 w 4"/>
                <a:gd name="T13" fmla="*/ 31 h 21"/>
                <a:gd name="T14" fmla="*/ 5 w 4"/>
                <a:gd name="T15" fmla="*/ 25 h 21"/>
                <a:gd name="T16" fmla="*/ 0 w 4"/>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21">
                  <a:moveTo>
                    <a:pt x="4" y="21"/>
                  </a:moveTo>
                  <a:cubicBezTo>
                    <a:pt x="3" y="21"/>
                    <a:pt x="3" y="20"/>
                    <a:pt x="2" y="20"/>
                  </a:cubicBezTo>
                  <a:cubicBezTo>
                    <a:pt x="2" y="19"/>
                    <a:pt x="2" y="19"/>
                    <a:pt x="2" y="19"/>
                  </a:cubicBezTo>
                  <a:cubicBezTo>
                    <a:pt x="2" y="19"/>
                    <a:pt x="2" y="19"/>
                    <a:pt x="2" y="19"/>
                  </a:cubicBezTo>
                  <a:cubicBezTo>
                    <a:pt x="2" y="17"/>
                    <a:pt x="2" y="15"/>
                    <a:pt x="2" y="14"/>
                  </a:cubicBezTo>
                  <a:cubicBezTo>
                    <a:pt x="2" y="12"/>
                    <a:pt x="2" y="10"/>
                    <a:pt x="2" y="8"/>
                  </a:cubicBezTo>
                  <a:cubicBezTo>
                    <a:pt x="2" y="7"/>
                    <a:pt x="1" y="7"/>
                    <a:pt x="1" y="6"/>
                  </a:cubicBezTo>
                  <a:cubicBezTo>
                    <a:pt x="1" y="6"/>
                    <a:pt x="1" y="5"/>
                    <a:pt x="1" y="5"/>
                  </a:cubicBezTo>
                  <a:cubicBezTo>
                    <a:pt x="0" y="3"/>
                    <a:pt x="0" y="2"/>
                    <a:pt x="0" y="0"/>
                  </a:cubicBezTo>
                </a:path>
              </a:pathLst>
            </a:custGeom>
            <a:noFill/>
            <a:ln w="15875">
              <a:solidFill>
                <a:srgbClr val="FFFFFF"/>
              </a:solidFill>
              <a:prstDash val="solid"/>
              <a:round/>
              <a:headEnd/>
              <a:tailEnd/>
            </a:ln>
          </p:spPr>
          <p:txBody>
            <a:bodyPr/>
            <a:lstStyle/>
            <a:p>
              <a:endParaRPr lang="en-GB"/>
            </a:p>
          </p:txBody>
        </p:sp>
        <p:sp>
          <p:nvSpPr>
            <p:cNvPr id="13073" name="Oval 637"/>
            <p:cNvSpPr>
              <a:spLocks noChangeArrowheads="1"/>
            </p:cNvSpPr>
            <p:nvPr/>
          </p:nvSpPr>
          <p:spPr bwMode="auto">
            <a:xfrm>
              <a:off x="3130" y="1692"/>
              <a:ext cx="16" cy="16"/>
            </a:xfrm>
            <a:prstGeom prst="ellipse">
              <a:avLst/>
            </a:prstGeom>
            <a:solidFill>
              <a:srgbClr val="FFFFFF"/>
            </a:solidFill>
            <a:ln w="15875">
              <a:solidFill>
                <a:srgbClr val="FFFFFF"/>
              </a:solidFill>
              <a:round/>
              <a:headEnd/>
              <a:tailEnd/>
            </a:ln>
          </p:spPr>
          <p:txBody>
            <a:bodyPr/>
            <a:lstStyle/>
            <a:p>
              <a:endParaRPr lang="ar-SA"/>
            </a:p>
          </p:txBody>
        </p:sp>
        <p:sp>
          <p:nvSpPr>
            <p:cNvPr id="13074" name="Freeform 638"/>
            <p:cNvSpPr>
              <a:spLocks/>
            </p:cNvSpPr>
            <p:nvPr/>
          </p:nvSpPr>
          <p:spPr bwMode="auto">
            <a:xfrm>
              <a:off x="3115" y="1708"/>
              <a:ext cx="20" cy="107"/>
            </a:xfrm>
            <a:custGeom>
              <a:avLst/>
              <a:gdLst>
                <a:gd name="T0" fmla="*/ 20 w 4"/>
                <a:gd name="T1" fmla="*/ 0 h 21"/>
                <a:gd name="T2" fmla="*/ 15 w 4"/>
                <a:gd name="T3" fmla="*/ 10 h 21"/>
                <a:gd name="T4" fmla="*/ 10 w 4"/>
                <a:gd name="T5" fmla="*/ 10 h 21"/>
                <a:gd name="T6" fmla="*/ 10 w 4"/>
                <a:gd name="T7" fmla="*/ 15 h 21"/>
                <a:gd name="T8" fmla="*/ 15 w 4"/>
                <a:gd name="T9" fmla="*/ 36 h 21"/>
                <a:gd name="T10" fmla="*/ 10 w 4"/>
                <a:gd name="T11" fmla="*/ 66 h 21"/>
                <a:gd name="T12" fmla="*/ 5 w 4"/>
                <a:gd name="T13" fmla="*/ 76 h 21"/>
                <a:gd name="T14" fmla="*/ 5 w 4"/>
                <a:gd name="T15" fmla="*/ 82 h 21"/>
                <a:gd name="T16" fmla="*/ 0 w 4"/>
                <a:gd name="T17" fmla="*/ 107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21">
                  <a:moveTo>
                    <a:pt x="4" y="0"/>
                  </a:moveTo>
                  <a:cubicBezTo>
                    <a:pt x="4" y="1"/>
                    <a:pt x="3" y="1"/>
                    <a:pt x="3" y="2"/>
                  </a:cubicBezTo>
                  <a:cubicBezTo>
                    <a:pt x="3" y="2"/>
                    <a:pt x="2" y="2"/>
                    <a:pt x="2" y="2"/>
                  </a:cubicBezTo>
                  <a:cubicBezTo>
                    <a:pt x="2" y="2"/>
                    <a:pt x="2" y="3"/>
                    <a:pt x="2" y="3"/>
                  </a:cubicBezTo>
                  <a:cubicBezTo>
                    <a:pt x="2" y="4"/>
                    <a:pt x="2" y="6"/>
                    <a:pt x="3" y="7"/>
                  </a:cubicBezTo>
                  <a:cubicBezTo>
                    <a:pt x="3" y="9"/>
                    <a:pt x="3" y="11"/>
                    <a:pt x="2" y="13"/>
                  </a:cubicBezTo>
                  <a:cubicBezTo>
                    <a:pt x="2" y="14"/>
                    <a:pt x="2" y="14"/>
                    <a:pt x="1" y="15"/>
                  </a:cubicBezTo>
                  <a:cubicBezTo>
                    <a:pt x="1" y="15"/>
                    <a:pt x="1" y="16"/>
                    <a:pt x="1" y="16"/>
                  </a:cubicBezTo>
                  <a:cubicBezTo>
                    <a:pt x="1" y="18"/>
                    <a:pt x="0" y="20"/>
                    <a:pt x="0" y="21"/>
                  </a:cubicBezTo>
                </a:path>
              </a:pathLst>
            </a:custGeom>
            <a:noFill/>
            <a:ln w="15875">
              <a:solidFill>
                <a:srgbClr val="FFFFFF"/>
              </a:solidFill>
              <a:prstDash val="solid"/>
              <a:round/>
              <a:headEnd/>
              <a:tailEnd/>
            </a:ln>
          </p:spPr>
          <p:txBody>
            <a:bodyPr/>
            <a:lstStyle/>
            <a:p>
              <a:endParaRPr lang="en-GB"/>
            </a:p>
          </p:txBody>
        </p:sp>
        <p:sp>
          <p:nvSpPr>
            <p:cNvPr id="13075" name="Freeform 639"/>
            <p:cNvSpPr>
              <a:spLocks/>
            </p:cNvSpPr>
            <p:nvPr/>
          </p:nvSpPr>
          <p:spPr bwMode="auto">
            <a:xfrm>
              <a:off x="3125" y="1708"/>
              <a:ext cx="21" cy="102"/>
            </a:xfrm>
            <a:custGeom>
              <a:avLst/>
              <a:gdLst>
                <a:gd name="T0" fmla="*/ 11 w 4"/>
                <a:gd name="T1" fmla="*/ 0 h 20"/>
                <a:gd name="T2" fmla="*/ 11 w 4"/>
                <a:gd name="T3" fmla="*/ 5 h 20"/>
                <a:gd name="T4" fmla="*/ 5 w 4"/>
                <a:gd name="T5" fmla="*/ 5 h 20"/>
                <a:gd name="T6" fmla="*/ 0 w 4"/>
                <a:gd name="T7" fmla="*/ 10 h 20"/>
                <a:gd name="T8" fmla="*/ 0 w 4"/>
                <a:gd name="T9" fmla="*/ 15 h 20"/>
                <a:gd name="T10" fmla="*/ 0 w 4"/>
                <a:gd name="T11" fmla="*/ 20 h 20"/>
                <a:gd name="T12" fmla="*/ 11 w 4"/>
                <a:gd name="T13" fmla="*/ 41 h 20"/>
                <a:gd name="T14" fmla="*/ 16 w 4"/>
                <a:gd name="T15" fmla="*/ 46 h 20"/>
                <a:gd name="T16" fmla="*/ 16 w 4"/>
                <a:gd name="T17" fmla="*/ 51 h 20"/>
                <a:gd name="T18" fmla="*/ 16 w 4"/>
                <a:gd name="T19" fmla="*/ 71 h 20"/>
                <a:gd name="T20" fmla="*/ 5 w 4"/>
                <a:gd name="T21" fmla="*/ 102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 h="20">
                  <a:moveTo>
                    <a:pt x="2" y="0"/>
                  </a:moveTo>
                  <a:cubicBezTo>
                    <a:pt x="2" y="1"/>
                    <a:pt x="2" y="0"/>
                    <a:pt x="2" y="1"/>
                  </a:cubicBezTo>
                  <a:cubicBezTo>
                    <a:pt x="1" y="1"/>
                    <a:pt x="1" y="1"/>
                    <a:pt x="1" y="1"/>
                  </a:cubicBezTo>
                  <a:cubicBezTo>
                    <a:pt x="1" y="1"/>
                    <a:pt x="0" y="2"/>
                    <a:pt x="0" y="2"/>
                  </a:cubicBezTo>
                  <a:cubicBezTo>
                    <a:pt x="0" y="2"/>
                    <a:pt x="0" y="3"/>
                    <a:pt x="0" y="3"/>
                  </a:cubicBezTo>
                  <a:cubicBezTo>
                    <a:pt x="0" y="3"/>
                    <a:pt x="0" y="4"/>
                    <a:pt x="0" y="4"/>
                  </a:cubicBezTo>
                  <a:cubicBezTo>
                    <a:pt x="0" y="5"/>
                    <a:pt x="2" y="7"/>
                    <a:pt x="2" y="8"/>
                  </a:cubicBezTo>
                  <a:cubicBezTo>
                    <a:pt x="2" y="8"/>
                    <a:pt x="3" y="9"/>
                    <a:pt x="3" y="9"/>
                  </a:cubicBezTo>
                  <a:cubicBezTo>
                    <a:pt x="3" y="10"/>
                    <a:pt x="3" y="10"/>
                    <a:pt x="3" y="10"/>
                  </a:cubicBezTo>
                  <a:cubicBezTo>
                    <a:pt x="3" y="12"/>
                    <a:pt x="4" y="13"/>
                    <a:pt x="3" y="14"/>
                  </a:cubicBezTo>
                  <a:cubicBezTo>
                    <a:pt x="3" y="16"/>
                    <a:pt x="1" y="18"/>
                    <a:pt x="1" y="20"/>
                  </a:cubicBezTo>
                </a:path>
              </a:pathLst>
            </a:custGeom>
            <a:noFill/>
            <a:ln w="15875">
              <a:solidFill>
                <a:srgbClr val="FFFFFF"/>
              </a:solidFill>
              <a:prstDash val="solid"/>
              <a:round/>
              <a:headEnd/>
              <a:tailEnd/>
            </a:ln>
          </p:spPr>
          <p:txBody>
            <a:bodyPr/>
            <a:lstStyle/>
            <a:p>
              <a:endParaRPr lang="en-GB"/>
            </a:p>
          </p:txBody>
        </p:sp>
        <p:sp>
          <p:nvSpPr>
            <p:cNvPr id="13076" name="Oval 640"/>
            <p:cNvSpPr>
              <a:spLocks noChangeArrowheads="1"/>
            </p:cNvSpPr>
            <p:nvPr/>
          </p:nvSpPr>
          <p:spPr bwMode="auto">
            <a:xfrm>
              <a:off x="3125" y="1933"/>
              <a:ext cx="16" cy="15"/>
            </a:xfrm>
            <a:prstGeom prst="ellipse">
              <a:avLst/>
            </a:prstGeom>
            <a:solidFill>
              <a:srgbClr val="FFFFFF"/>
            </a:solidFill>
            <a:ln w="15875">
              <a:solidFill>
                <a:srgbClr val="FFFFFF"/>
              </a:solidFill>
              <a:round/>
              <a:headEnd/>
              <a:tailEnd/>
            </a:ln>
          </p:spPr>
          <p:txBody>
            <a:bodyPr/>
            <a:lstStyle/>
            <a:p>
              <a:endParaRPr lang="ar-SA"/>
            </a:p>
          </p:txBody>
        </p:sp>
        <p:sp>
          <p:nvSpPr>
            <p:cNvPr id="13077" name="Freeform 641"/>
            <p:cNvSpPr>
              <a:spLocks/>
            </p:cNvSpPr>
            <p:nvPr/>
          </p:nvSpPr>
          <p:spPr bwMode="auto">
            <a:xfrm>
              <a:off x="3125" y="1836"/>
              <a:ext cx="16" cy="97"/>
            </a:xfrm>
            <a:custGeom>
              <a:avLst/>
              <a:gdLst>
                <a:gd name="T0" fmla="*/ 11 w 3"/>
                <a:gd name="T1" fmla="*/ 97 h 19"/>
                <a:gd name="T2" fmla="*/ 5 w 3"/>
                <a:gd name="T3" fmla="*/ 97 h 19"/>
                <a:gd name="T4" fmla="*/ 5 w 3"/>
                <a:gd name="T5" fmla="*/ 97 h 19"/>
                <a:gd name="T6" fmla="*/ 0 w 3"/>
                <a:gd name="T7" fmla="*/ 87 h 19"/>
                <a:gd name="T8" fmla="*/ 0 w 3"/>
                <a:gd name="T9" fmla="*/ 87 h 19"/>
                <a:gd name="T10" fmla="*/ 0 w 3"/>
                <a:gd name="T11" fmla="*/ 77 h 19"/>
                <a:gd name="T12" fmla="*/ 11 w 3"/>
                <a:gd name="T13" fmla="*/ 61 h 19"/>
                <a:gd name="T14" fmla="*/ 16 w 3"/>
                <a:gd name="T15" fmla="*/ 51 h 19"/>
                <a:gd name="T16" fmla="*/ 16 w 3"/>
                <a:gd name="T17" fmla="*/ 46 h 19"/>
                <a:gd name="T18" fmla="*/ 16 w 3"/>
                <a:gd name="T19" fmla="*/ 26 h 19"/>
                <a:gd name="T20" fmla="*/ 5 w 3"/>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 h="19">
                  <a:moveTo>
                    <a:pt x="2" y="19"/>
                  </a:moveTo>
                  <a:cubicBezTo>
                    <a:pt x="2" y="19"/>
                    <a:pt x="2" y="19"/>
                    <a:pt x="1" y="19"/>
                  </a:cubicBezTo>
                  <a:cubicBezTo>
                    <a:pt x="1" y="19"/>
                    <a:pt x="1" y="19"/>
                    <a:pt x="1" y="19"/>
                  </a:cubicBezTo>
                  <a:cubicBezTo>
                    <a:pt x="1" y="18"/>
                    <a:pt x="0" y="18"/>
                    <a:pt x="0" y="17"/>
                  </a:cubicBezTo>
                  <a:cubicBezTo>
                    <a:pt x="0" y="17"/>
                    <a:pt x="0" y="17"/>
                    <a:pt x="0" y="17"/>
                  </a:cubicBezTo>
                  <a:cubicBezTo>
                    <a:pt x="0" y="16"/>
                    <a:pt x="0" y="16"/>
                    <a:pt x="0" y="15"/>
                  </a:cubicBezTo>
                  <a:cubicBezTo>
                    <a:pt x="0" y="15"/>
                    <a:pt x="2" y="13"/>
                    <a:pt x="2" y="12"/>
                  </a:cubicBezTo>
                  <a:cubicBezTo>
                    <a:pt x="2" y="11"/>
                    <a:pt x="3" y="11"/>
                    <a:pt x="3" y="10"/>
                  </a:cubicBezTo>
                  <a:cubicBezTo>
                    <a:pt x="3" y="10"/>
                    <a:pt x="3" y="9"/>
                    <a:pt x="3" y="9"/>
                  </a:cubicBezTo>
                  <a:cubicBezTo>
                    <a:pt x="3" y="8"/>
                    <a:pt x="3" y="6"/>
                    <a:pt x="3" y="5"/>
                  </a:cubicBezTo>
                  <a:cubicBezTo>
                    <a:pt x="2" y="4"/>
                    <a:pt x="1" y="1"/>
                    <a:pt x="1" y="0"/>
                  </a:cubicBezTo>
                </a:path>
              </a:pathLst>
            </a:custGeom>
            <a:noFill/>
            <a:ln w="15875">
              <a:solidFill>
                <a:srgbClr val="FFFFFF"/>
              </a:solidFill>
              <a:prstDash val="solid"/>
              <a:round/>
              <a:headEnd/>
              <a:tailEnd/>
            </a:ln>
          </p:spPr>
          <p:txBody>
            <a:bodyPr/>
            <a:lstStyle/>
            <a:p>
              <a:endParaRPr lang="en-GB"/>
            </a:p>
          </p:txBody>
        </p:sp>
        <p:sp>
          <p:nvSpPr>
            <p:cNvPr id="13078" name="Oval 642"/>
            <p:cNvSpPr>
              <a:spLocks noChangeArrowheads="1"/>
            </p:cNvSpPr>
            <p:nvPr/>
          </p:nvSpPr>
          <p:spPr bwMode="auto">
            <a:xfrm>
              <a:off x="3105" y="1677"/>
              <a:ext cx="15" cy="15"/>
            </a:xfrm>
            <a:prstGeom prst="ellipse">
              <a:avLst/>
            </a:prstGeom>
            <a:solidFill>
              <a:srgbClr val="FFFFFF"/>
            </a:solidFill>
            <a:ln w="15875">
              <a:solidFill>
                <a:srgbClr val="FFFFFF"/>
              </a:solidFill>
              <a:round/>
              <a:headEnd/>
              <a:tailEnd/>
            </a:ln>
          </p:spPr>
          <p:txBody>
            <a:bodyPr/>
            <a:lstStyle/>
            <a:p>
              <a:endParaRPr lang="ar-SA"/>
            </a:p>
          </p:txBody>
        </p:sp>
        <p:sp>
          <p:nvSpPr>
            <p:cNvPr id="13079" name="Freeform 643"/>
            <p:cNvSpPr>
              <a:spLocks/>
            </p:cNvSpPr>
            <p:nvPr/>
          </p:nvSpPr>
          <p:spPr bwMode="auto">
            <a:xfrm>
              <a:off x="3095" y="1687"/>
              <a:ext cx="20" cy="113"/>
            </a:xfrm>
            <a:custGeom>
              <a:avLst/>
              <a:gdLst>
                <a:gd name="T0" fmla="*/ 20 w 4"/>
                <a:gd name="T1" fmla="*/ 0 h 22"/>
                <a:gd name="T2" fmla="*/ 10 w 4"/>
                <a:gd name="T3" fmla="*/ 10 h 22"/>
                <a:gd name="T4" fmla="*/ 10 w 4"/>
                <a:gd name="T5" fmla="*/ 10 h 22"/>
                <a:gd name="T6" fmla="*/ 10 w 4"/>
                <a:gd name="T7" fmla="*/ 15 h 22"/>
                <a:gd name="T8" fmla="*/ 10 w 4"/>
                <a:gd name="T9" fmla="*/ 41 h 22"/>
                <a:gd name="T10" fmla="*/ 10 w 4"/>
                <a:gd name="T11" fmla="*/ 67 h 22"/>
                <a:gd name="T12" fmla="*/ 5 w 4"/>
                <a:gd name="T13" fmla="*/ 77 h 22"/>
                <a:gd name="T14" fmla="*/ 0 w 4"/>
                <a:gd name="T15" fmla="*/ 82 h 22"/>
                <a:gd name="T16" fmla="*/ 0 w 4"/>
                <a:gd name="T17" fmla="*/ 113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22">
                  <a:moveTo>
                    <a:pt x="4" y="0"/>
                  </a:moveTo>
                  <a:cubicBezTo>
                    <a:pt x="3" y="1"/>
                    <a:pt x="2" y="1"/>
                    <a:pt x="2" y="2"/>
                  </a:cubicBezTo>
                  <a:cubicBezTo>
                    <a:pt x="2" y="2"/>
                    <a:pt x="2" y="2"/>
                    <a:pt x="2" y="2"/>
                  </a:cubicBezTo>
                  <a:cubicBezTo>
                    <a:pt x="2" y="2"/>
                    <a:pt x="2" y="3"/>
                    <a:pt x="2" y="3"/>
                  </a:cubicBezTo>
                  <a:cubicBezTo>
                    <a:pt x="1" y="4"/>
                    <a:pt x="2" y="6"/>
                    <a:pt x="2" y="8"/>
                  </a:cubicBezTo>
                  <a:cubicBezTo>
                    <a:pt x="2" y="9"/>
                    <a:pt x="2" y="11"/>
                    <a:pt x="2" y="13"/>
                  </a:cubicBezTo>
                  <a:cubicBezTo>
                    <a:pt x="2" y="14"/>
                    <a:pt x="1" y="15"/>
                    <a:pt x="1" y="15"/>
                  </a:cubicBezTo>
                  <a:cubicBezTo>
                    <a:pt x="1" y="16"/>
                    <a:pt x="0" y="16"/>
                    <a:pt x="0" y="16"/>
                  </a:cubicBezTo>
                  <a:cubicBezTo>
                    <a:pt x="0" y="18"/>
                    <a:pt x="0" y="20"/>
                    <a:pt x="0" y="22"/>
                  </a:cubicBezTo>
                </a:path>
              </a:pathLst>
            </a:custGeom>
            <a:noFill/>
            <a:ln w="15875">
              <a:solidFill>
                <a:srgbClr val="FFFFFF"/>
              </a:solidFill>
              <a:prstDash val="solid"/>
              <a:round/>
              <a:headEnd/>
              <a:tailEnd/>
            </a:ln>
          </p:spPr>
          <p:txBody>
            <a:bodyPr/>
            <a:lstStyle/>
            <a:p>
              <a:endParaRPr lang="en-GB"/>
            </a:p>
          </p:txBody>
        </p:sp>
        <p:sp>
          <p:nvSpPr>
            <p:cNvPr id="13080" name="Freeform 644"/>
            <p:cNvSpPr>
              <a:spLocks/>
            </p:cNvSpPr>
            <p:nvPr/>
          </p:nvSpPr>
          <p:spPr bwMode="auto">
            <a:xfrm>
              <a:off x="3100" y="1687"/>
              <a:ext cx="20" cy="103"/>
            </a:xfrm>
            <a:custGeom>
              <a:avLst/>
              <a:gdLst>
                <a:gd name="T0" fmla="*/ 10 w 4"/>
                <a:gd name="T1" fmla="*/ 0 h 20"/>
                <a:gd name="T2" fmla="*/ 10 w 4"/>
                <a:gd name="T3" fmla="*/ 5 h 20"/>
                <a:gd name="T4" fmla="*/ 5 w 4"/>
                <a:gd name="T5" fmla="*/ 5 h 20"/>
                <a:gd name="T6" fmla="*/ 5 w 4"/>
                <a:gd name="T7" fmla="*/ 10 h 20"/>
                <a:gd name="T8" fmla="*/ 0 w 4"/>
                <a:gd name="T9" fmla="*/ 15 h 20"/>
                <a:gd name="T10" fmla="*/ 5 w 4"/>
                <a:gd name="T11" fmla="*/ 21 h 20"/>
                <a:gd name="T12" fmla="*/ 15 w 4"/>
                <a:gd name="T13" fmla="*/ 41 h 20"/>
                <a:gd name="T14" fmla="*/ 15 w 4"/>
                <a:gd name="T15" fmla="*/ 52 h 20"/>
                <a:gd name="T16" fmla="*/ 20 w 4"/>
                <a:gd name="T17" fmla="*/ 57 h 20"/>
                <a:gd name="T18" fmla="*/ 20 w 4"/>
                <a:gd name="T19" fmla="*/ 77 h 20"/>
                <a:gd name="T20" fmla="*/ 10 w 4"/>
                <a:gd name="T21" fmla="*/ 103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 h="20">
                  <a:moveTo>
                    <a:pt x="2" y="0"/>
                  </a:moveTo>
                  <a:cubicBezTo>
                    <a:pt x="2" y="1"/>
                    <a:pt x="2" y="1"/>
                    <a:pt x="2" y="1"/>
                  </a:cubicBezTo>
                  <a:cubicBezTo>
                    <a:pt x="2" y="1"/>
                    <a:pt x="1" y="1"/>
                    <a:pt x="1" y="1"/>
                  </a:cubicBezTo>
                  <a:cubicBezTo>
                    <a:pt x="1" y="2"/>
                    <a:pt x="1" y="2"/>
                    <a:pt x="1" y="2"/>
                  </a:cubicBezTo>
                  <a:cubicBezTo>
                    <a:pt x="1" y="3"/>
                    <a:pt x="0" y="3"/>
                    <a:pt x="0" y="3"/>
                  </a:cubicBezTo>
                  <a:cubicBezTo>
                    <a:pt x="1" y="3"/>
                    <a:pt x="1" y="4"/>
                    <a:pt x="1" y="4"/>
                  </a:cubicBezTo>
                  <a:cubicBezTo>
                    <a:pt x="1" y="5"/>
                    <a:pt x="2" y="7"/>
                    <a:pt x="3" y="8"/>
                  </a:cubicBezTo>
                  <a:cubicBezTo>
                    <a:pt x="3" y="9"/>
                    <a:pt x="3" y="9"/>
                    <a:pt x="3" y="10"/>
                  </a:cubicBezTo>
                  <a:cubicBezTo>
                    <a:pt x="4" y="10"/>
                    <a:pt x="4" y="11"/>
                    <a:pt x="4" y="11"/>
                  </a:cubicBezTo>
                  <a:cubicBezTo>
                    <a:pt x="4" y="12"/>
                    <a:pt x="4" y="14"/>
                    <a:pt x="4" y="15"/>
                  </a:cubicBezTo>
                  <a:cubicBezTo>
                    <a:pt x="3" y="16"/>
                    <a:pt x="2" y="19"/>
                    <a:pt x="2" y="20"/>
                  </a:cubicBezTo>
                </a:path>
              </a:pathLst>
            </a:custGeom>
            <a:noFill/>
            <a:ln w="15875">
              <a:solidFill>
                <a:srgbClr val="FFFFFF"/>
              </a:solidFill>
              <a:prstDash val="solid"/>
              <a:round/>
              <a:headEnd/>
              <a:tailEnd/>
            </a:ln>
          </p:spPr>
          <p:txBody>
            <a:bodyPr/>
            <a:lstStyle/>
            <a:p>
              <a:endParaRPr lang="en-GB"/>
            </a:p>
          </p:txBody>
        </p:sp>
        <p:sp>
          <p:nvSpPr>
            <p:cNvPr id="13081" name="Oval 645"/>
            <p:cNvSpPr>
              <a:spLocks noChangeArrowheads="1"/>
            </p:cNvSpPr>
            <p:nvPr/>
          </p:nvSpPr>
          <p:spPr bwMode="auto">
            <a:xfrm>
              <a:off x="3105" y="1917"/>
              <a:ext cx="15" cy="16"/>
            </a:xfrm>
            <a:prstGeom prst="ellipse">
              <a:avLst/>
            </a:prstGeom>
            <a:solidFill>
              <a:srgbClr val="FFFFFF"/>
            </a:solidFill>
            <a:ln w="15875">
              <a:solidFill>
                <a:srgbClr val="FFFFFF"/>
              </a:solidFill>
              <a:round/>
              <a:headEnd/>
              <a:tailEnd/>
            </a:ln>
          </p:spPr>
          <p:txBody>
            <a:bodyPr/>
            <a:lstStyle/>
            <a:p>
              <a:endParaRPr lang="ar-SA"/>
            </a:p>
          </p:txBody>
        </p:sp>
        <p:sp>
          <p:nvSpPr>
            <p:cNvPr id="13082" name="Freeform 646"/>
            <p:cNvSpPr>
              <a:spLocks/>
            </p:cNvSpPr>
            <p:nvPr/>
          </p:nvSpPr>
          <p:spPr bwMode="auto">
            <a:xfrm>
              <a:off x="3095" y="1810"/>
              <a:ext cx="15" cy="107"/>
            </a:xfrm>
            <a:custGeom>
              <a:avLst/>
              <a:gdLst>
                <a:gd name="T0" fmla="*/ 15 w 3"/>
                <a:gd name="T1" fmla="*/ 107 h 21"/>
                <a:gd name="T2" fmla="*/ 10 w 3"/>
                <a:gd name="T3" fmla="*/ 97 h 21"/>
                <a:gd name="T4" fmla="*/ 10 w 3"/>
                <a:gd name="T5" fmla="*/ 97 h 21"/>
                <a:gd name="T6" fmla="*/ 10 w 3"/>
                <a:gd name="T7" fmla="*/ 92 h 21"/>
                <a:gd name="T8" fmla="*/ 10 w 3"/>
                <a:gd name="T9" fmla="*/ 71 h 21"/>
                <a:gd name="T10" fmla="*/ 10 w 3"/>
                <a:gd name="T11" fmla="*/ 41 h 21"/>
                <a:gd name="T12" fmla="*/ 5 w 3"/>
                <a:gd name="T13" fmla="*/ 31 h 21"/>
                <a:gd name="T14" fmla="*/ 0 w 3"/>
                <a:gd name="T15" fmla="*/ 25 h 21"/>
                <a:gd name="T16" fmla="*/ 0 w 3"/>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 h="21">
                  <a:moveTo>
                    <a:pt x="3" y="21"/>
                  </a:moveTo>
                  <a:cubicBezTo>
                    <a:pt x="3" y="20"/>
                    <a:pt x="2" y="20"/>
                    <a:pt x="2" y="19"/>
                  </a:cubicBezTo>
                  <a:cubicBezTo>
                    <a:pt x="2" y="19"/>
                    <a:pt x="2" y="19"/>
                    <a:pt x="2" y="19"/>
                  </a:cubicBezTo>
                  <a:cubicBezTo>
                    <a:pt x="2" y="19"/>
                    <a:pt x="2" y="18"/>
                    <a:pt x="2" y="18"/>
                  </a:cubicBezTo>
                  <a:cubicBezTo>
                    <a:pt x="1" y="17"/>
                    <a:pt x="2" y="15"/>
                    <a:pt x="2" y="14"/>
                  </a:cubicBezTo>
                  <a:cubicBezTo>
                    <a:pt x="2" y="12"/>
                    <a:pt x="2" y="10"/>
                    <a:pt x="2" y="8"/>
                  </a:cubicBezTo>
                  <a:cubicBezTo>
                    <a:pt x="2" y="7"/>
                    <a:pt x="1" y="7"/>
                    <a:pt x="1" y="6"/>
                  </a:cubicBezTo>
                  <a:cubicBezTo>
                    <a:pt x="1" y="6"/>
                    <a:pt x="0" y="5"/>
                    <a:pt x="0" y="5"/>
                  </a:cubicBezTo>
                  <a:cubicBezTo>
                    <a:pt x="0" y="3"/>
                    <a:pt x="0" y="2"/>
                    <a:pt x="0" y="0"/>
                  </a:cubicBezTo>
                </a:path>
              </a:pathLst>
            </a:custGeom>
            <a:noFill/>
            <a:ln w="15875">
              <a:solidFill>
                <a:srgbClr val="FFFFFF"/>
              </a:solidFill>
              <a:prstDash val="solid"/>
              <a:round/>
              <a:headEnd/>
              <a:tailEnd/>
            </a:ln>
          </p:spPr>
          <p:txBody>
            <a:bodyPr/>
            <a:lstStyle/>
            <a:p>
              <a:endParaRPr lang="en-GB"/>
            </a:p>
          </p:txBody>
        </p:sp>
        <p:sp>
          <p:nvSpPr>
            <p:cNvPr id="13083" name="Freeform 647"/>
            <p:cNvSpPr>
              <a:spLocks/>
            </p:cNvSpPr>
            <p:nvPr/>
          </p:nvSpPr>
          <p:spPr bwMode="auto">
            <a:xfrm>
              <a:off x="3100" y="1815"/>
              <a:ext cx="20" cy="102"/>
            </a:xfrm>
            <a:custGeom>
              <a:avLst/>
              <a:gdLst>
                <a:gd name="T0" fmla="*/ 10 w 4"/>
                <a:gd name="T1" fmla="*/ 102 h 20"/>
                <a:gd name="T2" fmla="*/ 10 w 4"/>
                <a:gd name="T3" fmla="*/ 97 h 20"/>
                <a:gd name="T4" fmla="*/ 5 w 4"/>
                <a:gd name="T5" fmla="*/ 97 h 20"/>
                <a:gd name="T6" fmla="*/ 5 w 4"/>
                <a:gd name="T7" fmla="*/ 92 h 20"/>
                <a:gd name="T8" fmla="*/ 0 w 4"/>
                <a:gd name="T9" fmla="*/ 87 h 20"/>
                <a:gd name="T10" fmla="*/ 5 w 4"/>
                <a:gd name="T11" fmla="*/ 82 h 20"/>
                <a:gd name="T12" fmla="*/ 15 w 4"/>
                <a:gd name="T13" fmla="*/ 61 h 20"/>
                <a:gd name="T14" fmla="*/ 15 w 4"/>
                <a:gd name="T15" fmla="*/ 51 h 20"/>
                <a:gd name="T16" fmla="*/ 20 w 4"/>
                <a:gd name="T17" fmla="*/ 51 h 20"/>
                <a:gd name="T18" fmla="*/ 20 w 4"/>
                <a:gd name="T19" fmla="*/ 26 h 20"/>
                <a:gd name="T20" fmla="*/ 10 w 4"/>
                <a:gd name="T21" fmla="*/ 0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 h="20">
                  <a:moveTo>
                    <a:pt x="2" y="20"/>
                  </a:moveTo>
                  <a:cubicBezTo>
                    <a:pt x="2" y="19"/>
                    <a:pt x="2" y="20"/>
                    <a:pt x="2" y="19"/>
                  </a:cubicBezTo>
                  <a:cubicBezTo>
                    <a:pt x="2" y="19"/>
                    <a:pt x="1" y="19"/>
                    <a:pt x="1" y="19"/>
                  </a:cubicBezTo>
                  <a:cubicBezTo>
                    <a:pt x="1" y="19"/>
                    <a:pt x="1" y="18"/>
                    <a:pt x="1" y="18"/>
                  </a:cubicBezTo>
                  <a:cubicBezTo>
                    <a:pt x="1" y="18"/>
                    <a:pt x="0" y="17"/>
                    <a:pt x="0" y="17"/>
                  </a:cubicBezTo>
                  <a:cubicBezTo>
                    <a:pt x="1" y="17"/>
                    <a:pt x="1" y="16"/>
                    <a:pt x="1" y="16"/>
                  </a:cubicBezTo>
                  <a:cubicBezTo>
                    <a:pt x="1" y="15"/>
                    <a:pt x="2" y="13"/>
                    <a:pt x="3" y="12"/>
                  </a:cubicBezTo>
                  <a:cubicBezTo>
                    <a:pt x="3" y="12"/>
                    <a:pt x="3" y="11"/>
                    <a:pt x="3" y="10"/>
                  </a:cubicBezTo>
                  <a:cubicBezTo>
                    <a:pt x="3" y="10"/>
                    <a:pt x="4" y="10"/>
                    <a:pt x="4" y="10"/>
                  </a:cubicBezTo>
                  <a:cubicBezTo>
                    <a:pt x="4" y="8"/>
                    <a:pt x="4" y="7"/>
                    <a:pt x="4" y="5"/>
                  </a:cubicBezTo>
                  <a:cubicBezTo>
                    <a:pt x="3" y="4"/>
                    <a:pt x="2" y="1"/>
                    <a:pt x="2" y="0"/>
                  </a:cubicBezTo>
                </a:path>
              </a:pathLst>
            </a:custGeom>
            <a:noFill/>
            <a:ln w="15875">
              <a:solidFill>
                <a:srgbClr val="FFFFFF"/>
              </a:solidFill>
              <a:prstDash val="solid"/>
              <a:round/>
              <a:headEnd/>
              <a:tailEnd/>
            </a:ln>
          </p:spPr>
          <p:txBody>
            <a:bodyPr/>
            <a:lstStyle/>
            <a:p>
              <a:endParaRPr lang="en-GB"/>
            </a:p>
          </p:txBody>
        </p:sp>
        <p:sp>
          <p:nvSpPr>
            <p:cNvPr id="13084" name="Oval 648"/>
            <p:cNvSpPr>
              <a:spLocks noChangeArrowheads="1"/>
            </p:cNvSpPr>
            <p:nvPr/>
          </p:nvSpPr>
          <p:spPr bwMode="auto">
            <a:xfrm>
              <a:off x="3074" y="1657"/>
              <a:ext cx="15" cy="15"/>
            </a:xfrm>
            <a:prstGeom prst="ellipse">
              <a:avLst/>
            </a:prstGeom>
            <a:solidFill>
              <a:srgbClr val="FFFFFF"/>
            </a:solidFill>
            <a:ln w="15875">
              <a:solidFill>
                <a:srgbClr val="FFFFFF"/>
              </a:solidFill>
              <a:round/>
              <a:headEnd/>
              <a:tailEnd/>
            </a:ln>
          </p:spPr>
          <p:txBody>
            <a:bodyPr/>
            <a:lstStyle/>
            <a:p>
              <a:endParaRPr lang="ar-SA"/>
            </a:p>
          </p:txBody>
        </p:sp>
        <p:sp>
          <p:nvSpPr>
            <p:cNvPr id="13085" name="Freeform 649"/>
            <p:cNvSpPr>
              <a:spLocks/>
            </p:cNvSpPr>
            <p:nvPr/>
          </p:nvSpPr>
          <p:spPr bwMode="auto">
            <a:xfrm>
              <a:off x="3064" y="1672"/>
              <a:ext cx="15" cy="107"/>
            </a:xfrm>
            <a:custGeom>
              <a:avLst/>
              <a:gdLst>
                <a:gd name="T0" fmla="*/ 15 w 3"/>
                <a:gd name="T1" fmla="*/ 0 h 21"/>
                <a:gd name="T2" fmla="*/ 10 w 3"/>
                <a:gd name="T3" fmla="*/ 5 h 21"/>
                <a:gd name="T4" fmla="*/ 10 w 3"/>
                <a:gd name="T5" fmla="*/ 10 h 21"/>
                <a:gd name="T6" fmla="*/ 10 w 3"/>
                <a:gd name="T7" fmla="*/ 10 h 21"/>
                <a:gd name="T8" fmla="*/ 10 w 3"/>
                <a:gd name="T9" fmla="*/ 36 h 21"/>
                <a:gd name="T10" fmla="*/ 10 w 3"/>
                <a:gd name="T11" fmla="*/ 66 h 21"/>
                <a:gd name="T12" fmla="*/ 5 w 3"/>
                <a:gd name="T13" fmla="*/ 76 h 21"/>
                <a:gd name="T14" fmla="*/ 0 w 3"/>
                <a:gd name="T15" fmla="*/ 82 h 21"/>
                <a:gd name="T16" fmla="*/ 0 w 3"/>
                <a:gd name="T17" fmla="*/ 107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 h="21">
                  <a:moveTo>
                    <a:pt x="3" y="0"/>
                  </a:moveTo>
                  <a:cubicBezTo>
                    <a:pt x="3" y="0"/>
                    <a:pt x="2" y="1"/>
                    <a:pt x="2" y="1"/>
                  </a:cubicBezTo>
                  <a:cubicBezTo>
                    <a:pt x="2" y="2"/>
                    <a:pt x="2" y="2"/>
                    <a:pt x="2" y="2"/>
                  </a:cubicBezTo>
                  <a:cubicBezTo>
                    <a:pt x="2" y="2"/>
                    <a:pt x="2" y="2"/>
                    <a:pt x="2" y="2"/>
                  </a:cubicBezTo>
                  <a:cubicBezTo>
                    <a:pt x="1" y="4"/>
                    <a:pt x="2" y="6"/>
                    <a:pt x="2" y="7"/>
                  </a:cubicBezTo>
                  <a:cubicBezTo>
                    <a:pt x="2" y="9"/>
                    <a:pt x="2" y="11"/>
                    <a:pt x="2" y="13"/>
                  </a:cubicBezTo>
                  <a:cubicBezTo>
                    <a:pt x="2" y="14"/>
                    <a:pt x="1" y="14"/>
                    <a:pt x="1" y="15"/>
                  </a:cubicBezTo>
                  <a:cubicBezTo>
                    <a:pt x="1" y="15"/>
                    <a:pt x="0" y="16"/>
                    <a:pt x="0" y="16"/>
                  </a:cubicBezTo>
                  <a:cubicBezTo>
                    <a:pt x="0" y="18"/>
                    <a:pt x="0" y="19"/>
                    <a:pt x="0" y="21"/>
                  </a:cubicBezTo>
                </a:path>
              </a:pathLst>
            </a:custGeom>
            <a:noFill/>
            <a:ln w="15875">
              <a:solidFill>
                <a:srgbClr val="FFFFFF"/>
              </a:solidFill>
              <a:prstDash val="solid"/>
              <a:round/>
              <a:headEnd/>
              <a:tailEnd/>
            </a:ln>
          </p:spPr>
          <p:txBody>
            <a:bodyPr/>
            <a:lstStyle/>
            <a:p>
              <a:endParaRPr lang="en-GB"/>
            </a:p>
          </p:txBody>
        </p:sp>
        <p:sp>
          <p:nvSpPr>
            <p:cNvPr id="13086" name="Freeform 650"/>
            <p:cNvSpPr>
              <a:spLocks/>
            </p:cNvSpPr>
            <p:nvPr/>
          </p:nvSpPr>
          <p:spPr bwMode="auto">
            <a:xfrm>
              <a:off x="3069" y="1672"/>
              <a:ext cx="20" cy="102"/>
            </a:xfrm>
            <a:custGeom>
              <a:avLst/>
              <a:gdLst>
                <a:gd name="T0" fmla="*/ 10 w 4"/>
                <a:gd name="T1" fmla="*/ 0 h 20"/>
                <a:gd name="T2" fmla="*/ 10 w 4"/>
                <a:gd name="T3" fmla="*/ 5 h 20"/>
                <a:gd name="T4" fmla="*/ 5 w 4"/>
                <a:gd name="T5" fmla="*/ 5 h 20"/>
                <a:gd name="T6" fmla="*/ 5 w 4"/>
                <a:gd name="T7" fmla="*/ 10 h 20"/>
                <a:gd name="T8" fmla="*/ 0 w 4"/>
                <a:gd name="T9" fmla="*/ 15 h 20"/>
                <a:gd name="T10" fmla="*/ 5 w 4"/>
                <a:gd name="T11" fmla="*/ 20 h 20"/>
                <a:gd name="T12" fmla="*/ 15 w 4"/>
                <a:gd name="T13" fmla="*/ 41 h 20"/>
                <a:gd name="T14" fmla="*/ 15 w 4"/>
                <a:gd name="T15" fmla="*/ 46 h 20"/>
                <a:gd name="T16" fmla="*/ 20 w 4"/>
                <a:gd name="T17" fmla="*/ 51 h 20"/>
                <a:gd name="T18" fmla="*/ 20 w 4"/>
                <a:gd name="T19" fmla="*/ 71 h 20"/>
                <a:gd name="T20" fmla="*/ 10 w 4"/>
                <a:gd name="T21" fmla="*/ 102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 h="20">
                  <a:moveTo>
                    <a:pt x="2" y="0"/>
                  </a:moveTo>
                  <a:cubicBezTo>
                    <a:pt x="2" y="1"/>
                    <a:pt x="2" y="0"/>
                    <a:pt x="2" y="1"/>
                  </a:cubicBezTo>
                  <a:cubicBezTo>
                    <a:pt x="2" y="1"/>
                    <a:pt x="1" y="1"/>
                    <a:pt x="1" y="1"/>
                  </a:cubicBezTo>
                  <a:cubicBezTo>
                    <a:pt x="1" y="1"/>
                    <a:pt x="1" y="2"/>
                    <a:pt x="1" y="2"/>
                  </a:cubicBezTo>
                  <a:cubicBezTo>
                    <a:pt x="1" y="2"/>
                    <a:pt x="0" y="3"/>
                    <a:pt x="0" y="3"/>
                  </a:cubicBezTo>
                  <a:cubicBezTo>
                    <a:pt x="1" y="3"/>
                    <a:pt x="1" y="4"/>
                    <a:pt x="1" y="4"/>
                  </a:cubicBezTo>
                  <a:cubicBezTo>
                    <a:pt x="1" y="5"/>
                    <a:pt x="2" y="7"/>
                    <a:pt x="3" y="8"/>
                  </a:cubicBezTo>
                  <a:cubicBezTo>
                    <a:pt x="3" y="8"/>
                    <a:pt x="3" y="9"/>
                    <a:pt x="3" y="9"/>
                  </a:cubicBezTo>
                  <a:cubicBezTo>
                    <a:pt x="3" y="10"/>
                    <a:pt x="4" y="10"/>
                    <a:pt x="4" y="10"/>
                  </a:cubicBezTo>
                  <a:cubicBezTo>
                    <a:pt x="4" y="12"/>
                    <a:pt x="4" y="13"/>
                    <a:pt x="4" y="14"/>
                  </a:cubicBezTo>
                  <a:cubicBezTo>
                    <a:pt x="3" y="16"/>
                    <a:pt x="2" y="18"/>
                    <a:pt x="2" y="20"/>
                  </a:cubicBezTo>
                </a:path>
              </a:pathLst>
            </a:custGeom>
            <a:noFill/>
            <a:ln w="15875">
              <a:solidFill>
                <a:srgbClr val="FFFFFF"/>
              </a:solidFill>
              <a:prstDash val="solid"/>
              <a:round/>
              <a:headEnd/>
              <a:tailEnd/>
            </a:ln>
          </p:spPr>
          <p:txBody>
            <a:bodyPr/>
            <a:lstStyle/>
            <a:p>
              <a:endParaRPr lang="en-GB"/>
            </a:p>
          </p:txBody>
        </p:sp>
        <p:sp>
          <p:nvSpPr>
            <p:cNvPr id="13087" name="Oval 651"/>
            <p:cNvSpPr>
              <a:spLocks noChangeArrowheads="1"/>
            </p:cNvSpPr>
            <p:nvPr/>
          </p:nvSpPr>
          <p:spPr bwMode="auto">
            <a:xfrm>
              <a:off x="3074" y="1897"/>
              <a:ext cx="15" cy="15"/>
            </a:xfrm>
            <a:prstGeom prst="ellipse">
              <a:avLst/>
            </a:prstGeom>
            <a:solidFill>
              <a:srgbClr val="FFFFFF"/>
            </a:solidFill>
            <a:ln w="15875">
              <a:solidFill>
                <a:srgbClr val="FFFFFF"/>
              </a:solidFill>
              <a:round/>
              <a:headEnd/>
              <a:tailEnd/>
            </a:ln>
          </p:spPr>
          <p:txBody>
            <a:bodyPr/>
            <a:lstStyle/>
            <a:p>
              <a:endParaRPr lang="ar-SA"/>
            </a:p>
          </p:txBody>
        </p:sp>
        <p:sp>
          <p:nvSpPr>
            <p:cNvPr id="13088" name="Freeform 652"/>
            <p:cNvSpPr>
              <a:spLocks/>
            </p:cNvSpPr>
            <p:nvPr/>
          </p:nvSpPr>
          <p:spPr bwMode="auto">
            <a:xfrm>
              <a:off x="3059" y="1790"/>
              <a:ext cx="20" cy="107"/>
            </a:xfrm>
            <a:custGeom>
              <a:avLst/>
              <a:gdLst>
                <a:gd name="T0" fmla="*/ 20 w 4"/>
                <a:gd name="T1" fmla="*/ 107 h 21"/>
                <a:gd name="T2" fmla="*/ 15 w 4"/>
                <a:gd name="T3" fmla="*/ 102 h 21"/>
                <a:gd name="T4" fmla="*/ 15 w 4"/>
                <a:gd name="T5" fmla="*/ 102 h 21"/>
                <a:gd name="T6" fmla="*/ 10 w 4"/>
                <a:gd name="T7" fmla="*/ 97 h 21"/>
                <a:gd name="T8" fmla="*/ 15 w 4"/>
                <a:gd name="T9" fmla="*/ 71 h 21"/>
                <a:gd name="T10" fmla="*/ 15 w 4"/>
                <a:gd name="T11" fmla="*/ 46 h 21"/>
                <a:gd name="T12" fmla="*/ 10 w 4"/>
                <a:gd name="T13" fmla="*/ 36 h 21"/>
                <a:gd name="T14" fmla="*/ 5 w 4"/>
                <a:gd name="T15" fmla="*/ 31 h 21"/>
                <a:gd name="T16" fmla="*/ 0 w 4"/>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21">
                  <a:moveTo>
                    <a:pt x="4" y="21"/>
                  </a:moveTo>
                  <a:cubicBezTo>
                    <a:pt x="4" y="21"/>
                    <a:pt x="3" y="21"/>
                    <a:pt x="3" y="20"/>
                  </a:cubicBezTo>
                  <a:cubicBezTo>
                    <a:pt x="3" y="20"/>
                    <a:pt x="3" y="20"/>
                    <a:pt x="3" y="20"/>
                  </a:cubicBezTo>
                  <a:cubicBezTo>
                    <a:pt x="2" y="19"/>
                    <a:pt x="2" y="19"/>
                    <a:pt x="2" y="19"/>
                  </a:cubicBezTo>
                  <a:cubicBezTo>
                    <a:pt x="2" y="17"/>
                    <a:pt x="2" y="16"/>
                    <a:pt x="3" y="14"/>
                  </a:cubicBezTo>
                  <a:cubicBezTo>
                    <a:pt x="3" y="12"/>
                    <a:pt x="3" y="10"/>
                    <a:pt x="3" y="9"/>
                  </a:cubicBezTo>
                  <a:cubicBezTo>
                    <a:pt x="2" y="8"/>
                    <a:pt x="2" y="7"/>
                    <a:pt x="2" y="7"/>
                  </a:cubicBezTo>
                  <a:cubicBezTo>
                    <a:pt x="1" y="6"/>
                    <a:pt x="1" y="6"/>
                    <a:pt x="1" y="6"/>
                  </a:cubicBezTo>
                  <a:cubicBezTo>
                    <a:pt x="1" y="4"/>
                    <a:pt x="0" y="2"/>
                    <a:pt x="0" y="0"/>
                  </a:cubicBezTo>
                </a:path>
              </a:pathLst>
            </a:custGeom>
            <a:noFill/>
            <a:ln w="15875">
              <a:solidFill>
                <a:srgbClr val="FFFFFF"/>
              </a:solidFill>
              <a:prstDash val="solid"/>
              <a:round/>
              <a:headEnd/>
              <a:tailEnd/>
            </a:ln>
          </p:spPr>
          <p:txBody>
            <a:bodyPr/>
            <a:lstStyle/>
            <a:p>
              <a:endParaRPr lang="en-GB"/>
            </a:p>
          </p:txBody>
        </p:sp>
        <p:sp>
          <p:nvSpPr>
            <p:cNvPr id="13089" name="Freeform 653"/>
            <p:cNvSpPr>
              <a:spLocks/>
            </p:cNvSpPr>
            <p:nvPr/>
          </p:nvSpPr>
          <p:spPr bwMode="auto">
            <a:xfrm>
              <a:off x="3069" y="1800"/>
              <a:ext cx="20" cy="97"/>
            </a:xfrm>
            <a:custGeom>
              <a:avLst/>
              <a:gdLst>
                <a:gd name="T0" fmla="*/ 10 w 4"/>
                <a:gd name="T1" fmla="*/ 97 h 19"/>
                <a:gd name="T2" fmla="*/ 10 w 4"/>
                <a:gd name="T3" fmla="*/ 97 h 19"/>
                <a:gd name="T4" fmla="*/ 5 w 4"/>
                <a:gd name="T5" fmla="*/ 97 h 19"/>
                <a:gd name="T6" fmla="*/ 5 w 4"/>
                <a:gd name="T7" fmla="*/ 87 h 19"/>
                <a:gd name="T8" fmla="*/ 0 w 4"/>
                <a:gd name="T9" fmla="*/ 87 h 19"/>
                <a:gd name="T10" fmla="*/ 0 w 4"/>
                <a:gd name="T11" fmla="*/ 77 h 19"/>
                <a:gd name="T12" fmla="*/ 10 w 4"/>
                <a:gd name="T13" fmla="*/ 61 h 19"/>
                <a:gd name="T14" fmla="*/ 15 w 4"/>
                <a:gd name="T15" fmla="*/ 51 h 19"/>
                <a:gd name="T16" fmla="*/ 15 w 4"/>
                <a:gd name="T17" fmla="*/ 46 h 19"/>
                <a:gd name="T18" fmla="*/ 15 w 4"/>
                <a:gd name="T19" fmla="*/ 26 h 19"/>
                <a:gd name="T20" fmla="*/ 10 w 4"/>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 h="19">
                  <a:moveTo>
                    <a:pt x="2" y="19"/>
                  </a:moveTo>
                  <a:cubicBezTo>
                    <a:pt x="2" y="19"/>
                    <a:pt x="2" y="19"/>
                    <a:pt x="2" y="19"/>
                  </a:cubicBezTo>
                  <a:cubicBezTo>
                    <a:pt x="2" y="19"/>
                    <a:pt x="1" y="19"/>
                    <a:pt x="1" y="19"/>
                  </a:cubicBezTo>
                  <a:cubicBezTo>
                    <a:pt x="1" y="18"/>
                    <a:pt x="1" y="18"/>
                    <a:pt x="1" y="17"/>
                  </a:cubicBezTo>
                  <a:cubicBezTo>
                    <a:pt x="0" y="17"/>
                    <a:pt x="0" y="17"/>
                    <a:pt x="0" y="17"/>
                  </a:cubicBezTo>
                  <a:cubicBezTo>
                    <a:pt x="0" y="16"/>
                    <a:pt x="0" y="16"/>
                    <a:pt x="0" y="15"/>
                  </a:cubicBezTo>
                  <a:cubicBezTo>
                    <a:pt x="1" y="15"/>
                    <a:pt x="2" y="12"/>
                    <a:pt x="2" y="12"/>
                  </a:cubicBezTo>
                  <a:cubicBezTo>
                    <a:pt x="3" y="11"/>
                    <a:pt x="3" y="11"/>
                    <a:pt x="3" y="10"/>
                  </a:cubicBezTo>
                  <a:cubicBezTo>
                    <a:pt x="3" y="10"/>
                    <a:pt x="3" y="9"/>
                    <a:pt x="3" y="9"/>
                  </a:cubicBezTo>
                  <a:cubicBezTo>
                    <a:pt x="4" y="8"/>
                    <a:pt x="4" y="6"/>
                    <a:pt x="3" y="5"/>
                  </a:cubicBezTo>
                  <a:cubicBezTo>
                    <a:pt x="3" y="4"/>
                    <a:pt x="2" y="1"/>
                    <a:pt x="2" y="0"/>
                  </a:cubicBezTo>
                </a:path>
              </a:pathLst>
            </a:custGeom>
            <a:noFill/>
            <a:ln w="15875">
              <a:solidFill>
                <a:srgbClr val="FFFFFF"/>
              </a:solidFill>
              <a:prstDash val="solid"/>
              <a:round/>
              <a:headEnd/>
              <a:tailEnd/>
            </a:ln>
          </p:spPr>
          <p:txBody>
            <a:bodyPr/>
            <a:lstStyle/>
            <a:p>
              <a:endParaRPr lang="en-GB"/>
            </a:p>
          </p:txBody>
        </p:sp>
        <p:sp>
          <p:nvSpPr>
            <p:cNvPr id="13090" name="Oval 654"/>
            <p:cNvSpPr>
              <a:spLocks noChangeArrowheads="1"/>
            </p:cNvSpPr>
            <p:nvPr/>
          </p:nvSpPr>
          <p:spPr bwMode="auto">
            <a:xfrm>
              <a:off x="3043" y="1636"/>
              <a:ext cx="16" cy="16"/>
            </a:xfrm>
            <a:prstGeom prst="ellipse">
              <a:avLst/>
            </a:prstGeom>
            <a:solidFill>
              <a:srgbClr val="FFFFFF"/>
            </a:solidFill>
            <a:ln w="15875">
              <a:solidFill>
                <a:srgbClr val="FFFFFF"/>
              </a:solidFill>
              <a:round/>
              <a:headEnd/>
              <a:tailEnd/>
            </a:ln>
          </p:spPr>
          <p:txBody>
            <a:bodyPr/>
            <a:lstStyle/>
            <a:p>
              <a:endParaRPr lang="ar-SA"/>
            </a:p>
          </p:txBody>
        </p:sp>
        <p:sp>
          <p:nvSpPr>
            <p:cNvPr id="13091" name="Freeform 655"/>
            <p:cNvSpPr>
              <a:spLocks/>
            </p:cNvSpPr>
            <p:nvPr/>
          </p:nvSpPr>
          <p:spPr bwMode="auto">
            <a:xfrm>
              <a:off x="3033" y="1652"/>
              <a:ext cx="21" cy="107"/>
            </a:xfrm>
            <a:custGeom>
              <a:avLst/>
              <a:gdLst>
                <a:gd name="T0" fmla="*/ 21 w 4"/>
                <a:gd name="T1" fmla="*/ 0 h 21"/>
                <a:gd name="T2" fmla="*/ 16 w 4"/>
                <a:gd name="T3" fmla="*/ 5 h 21"/>
                <a:gd name="T4" fmla="*/ 11 w 4"/>
                <a:gd name="T5" fmla="*/ 10 h 21"/>
                <a:gd name="T6" fmla="*/ 11 w 4"/>
                <a:gd name="T7" fmla="*/ 10 h 21"/>
                <a:gd name="T8" fmla="*/ 16 w 4"/>
                <a:gd name="T9" fmla="*/ 36 h 21"/>
                <a:gd name="T10" fmla="*/ 11 w 4"/>
                <a:gd name="T11" fmla="*/ 66 h 21"/>
                <a:gd name="T12" fmla="*/ 5 w 4"/>
                <a:gd name="T13" fmla="*/ 76 h 21"/>
                <a:gd name="T14" fmla="*/ 5 w 4"/>
                <a:gd name="T15" fmla="*/ 82 h 21"/>
                <a:gd name="T16" fmla="*/ 0 w 4"/>
                <a:gd name="T17" fmla="*/ 107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21">
                  <a:moveTo>
                    <a:pt x="4" y="0"/>
                  </a:moveTo>
                  <a:cubicBezTo>
                    <a:pt x="3" y="0"/>
                    <a:pt x="3" y="1"/>
                    <a:pt x="3" y="1"/>
                  </a:cubicBezTo>
                  <a:cubicBezTo>
                    <a:pt x="2" y="1"/>
                    <a:pt x="2" y="2"/>
                    <a:pt x="2" y="2"/>
                  </a:cubicBezTo>
                  <a:cubicBezTo>
                    <a:pt x="2" y="2"/>
                    <a:pt x="2" y="2"/>
                    <a:pt x="2" y="2"/>
                  </a:cubicBezTo>
                  <a:cubicBezTo>
                    <a:pt x="2" y="4"/>
                    <a:pt x="2" y="5"/>
                    <a:pt x="3" y="7"/>
                  </a:cubicBezTo>
                  <a:cubicBezTo>
                    <a:pt x="3" y="9"/>
                    <a:pt x="3" y="11"/>
                    <a:pt x="2" y="13"/>
                  </a:cubicBezTo>
                  <a:cubicBezTo>
                    <a:pt x="2" y="14"/>
                    <a:pt x="2" y="14"/>
                    <a:pt x="1" y="15"/>
                  </a:cubicBezTo>
                  <a:cubicBezTo>
                    <a:pt x="1" y="15"/>
                    <a:pt x="1" y="16"/>
                    <a:pt x="1" y="16"/>
                  </a:cubicBezTo>
                  <a:cubicBezTo>
                    <a:pt x="1" y="18"/>
                    <a:pt x="0" y="19"/>
                    <a:pt x="0" y="21"/>
                  </a:cubicBezTo>
                </a:path>
              </a:pathLst>
            </a:custGeom>
            <a:noFill/>
            <a:ln w="15875">
              <a:solidFill>
                <a:srgbClr val="FFFFFF"/>
              </a:solidFill>
              <a:prstDash val="solid"/>
              <a:round/>
              <a:headEnd/>
              <a:tailEnd/>
            </a:ln>
          </p:spPr>
          <p:txBody>
            <a:bodyPr/>
            <a:lstStyle/>
            <a:p>
              <a:endParaRPr lang="en-GB"/>
            </a:p>
          </p:txBody>
        </p:sp>
        <p:sp>
          <p:nvSpPr>
            <p:cNvPr id="13092" name="Freeform 656"/>
            <p:cNvSpPr>
              <a:spLocks/>
            </p:cNvSpPr>
            <p:nvPr/>
          </p:nvSpPr>
          <p:spPr bwMode="auto">
            <a:xfrm>
              <a:off x="3043" y="1652"/>
              <a:ext cx="16" cy="97"/>
            </a:xfrm>
            <a:custGeom>
              <a:avLst/>
              <a:gdLst>
                <a:gd name="T0" fmla="*/ 11 w 3"/>
                <a:gd name="T1" fmla="*/ 0 h 19"/>
                <a:gd name="T2" fmla="*/ 5 w 3"/>
                <a:gd name="T3" fmla="*/ 0 h 19"/>
                <a:gd name="T4" fmla="*/ 5 w 3"/>
                <a:gd name="T5" fmla="*/ 5 h 19"/>
                <a:gd name="T6" fmla="*/ 0 w 3"/>
                <a:gd name="T7" fmla="*/ 10 h 19"/>
                <a:gd name="T8" fmla="*/ 0 w 3"/>
                <a:gd name="T9" fmla="*/ 10 h 19"/>
                <a:gd name="T10" fmla="*/ 0 w 3"/>
                <a:gd name="T11" fmla="*/ 20 h 19"/>
                <a:gd name="T12" fmla="*/ 11 w 3"/>
                <a:gd name="T13" fmla="*/ 41 h 19"/>
                <a:gd name="T14" fmla="*/ 16 w 3"/>
                <a:gd name="T15" fmla="*/ 46 h 19"/>
                <a:gd name="T16" fmla="*/ 16 w 3"/>
                <a:gd name="T17" fmla="*/ 51 h 19"/>
                <a:gd name="T18" fmla="*/ 16 w 3"/>
                <a:gd name="T19" fmla="*/ 71 h 19"/>
                <a:gd name="T20" fmla="*/ 5 w 3"/>
                <a:gd name="T21" fmla="*/ 97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 h="19">
                  <a:moveTo>
                    <a:pt x="2" y="0"/>
                  </a:moveTo>
                  <a:cubicBezTo>
                    <a:pt x="2" y="0"/>
                    <a:pt x="2" y="0"/>
                    <a:pt x="1" y="0"/>
                  </a:cubicBezTo>
                  <a:cubicBezTo>
                    <a:pt x="1" y="1"/>
                    <a:pt x="1" y="1"/>
                    <a:pt x="1" y="1"/>
                  </a:cubicBezTo>
                  <a:cubicBezTo>
                    <a:pt x="1" y="1"/>
                    <a:pt x="0" y="2"/>
                    <a:pt x="0" y="2"/>
                  </a:cubicBezTo>
                  <a:cubicBezTo>
                    <a:pt x="0" y="2"/>
                    <a:pt x="0" y="2"/>
                    <a:pt x="0" y="2"/>
                  </a:cubicBezTo>
                  <a:cubicBezTo>
                    <a:pt x="0" y="3"/>
                    <a:pt x="0" y="3"/>
                    <a:pt x="0" y="4"/>
                  </a:cubicBezTo>
                  <a:cubicBezTo>
                    <a:pt x="0" y="5"/>
                    <a:pt x="2" y="7"/>
                    <a:pt x="2" y="8"/>
                  </a:cubicBezTo>
                  <a:cubicBezTo>
                    <a:pt x="2" y="8"/>
                    <a:pt x="3" y="9"/>
                    <a:pt x="3" y="9"/>
                  </a:cubicBezTo>
                  <a:cubicBezTo>
                    <a:pt x="3" y="9"/>
                    <a:pt x="3" y="10"/>
                    <a:pt x="3" y="10"/>
                  </a:cubicBezTo>
                  <a:cubicBezTo>
                    <a:pt x="3" y="11"/>
                    <a:pt x="3" y="13"/>
                    <a:pt x="3" y="14"/>
                  </a:cubicBezTo>
                  <a:cubicBezTo>
                    <a:pt x="2" y="15"/>
                    <a:pt x="1" y="18"/>
                    <a:pt x="1" y="19"/>
                  </a:cubicBezTo>
                </a:path>
              </a:pathLst>
            </a:custGeom>
            <a:noFill/>
            <a:ln w="15875">
              <a:solidFill>
                <a:srgbClr val="FFFFFF"/>
              </a:solidFill>
              <a:prstDash val="solid"/>
              <a:round/>
              <a:headEnd/>
              <a:tailEnd/>
            </a:ln>
          </p:spPr>
          <p:txBody>
            <a:bodyPr/>
            <a:lstStyle/>
            <a:p>
              <a:endParaRPr lang="en-GB"/>
            </a:p>
          </p:txBody>
        </p:sp>
        <p:sp>
          <p:nvSpPr>
            <p:cNvPr id="13093" name="Oval 657"/>
            <p:cNvSpPr>
              <a:spLocks noChangeArrowheads="1"/>
            </p:cNvSpPr>
            <p:nvPr/>
          </p:nvSpPr>
          <p:spPr bwMode="auto">
            <a:xfrm>
              <a:off x="3043" y="1877"/>
              <a:ext cx="16" cy="15"/>
            </a:xfrm>
            <a:prstGeom prst="ellipse">
              <a:avLst/>
            </a:prstGeom>
            <a:solidFill>
              <a:srgbClr val="FFFFFF"/>
            </a:solidFill>
            <a:ln w="15875">
              <a:solidFill>
                <a:srgbClr val="FFFFFF"/>
              </a:solidFill>
              <a:round/>
              <a:headEnd/>
              <a:tailEnd/>
            </a:ln>
          </p:spPr>
          <p:txBody>
            <a:bodyPr/>
            <a:lstStyle/>
            <a:p>
              <a:endParaRPr lang="ar-SA"/>
            </a:p>
          </p:txBody>
        </p:sp>
        <p:sp>
          <p:nvSpPr>
            <p:cNvPr id="13094" name="Freeform 658"/>
            <p:cNvSpPr>
              <a:spLocks/>
            </p:cNvSpPr>
            <p:nvPr/>
          </p:nvSpPr>
          <p:spPr bwMode="auto">
            <a:xfrm>
              <a:off x="3033" y="1769"/>
              <a:ext cx="21" cy="108"/>
            </a:xfrm>
            <a:custGeom>
              <a:avLst/>
              <a:gdLst>
                <a:gd name="T0" fmla="*/ 21 w 4"/>
                <a:gd name="T1" fmla="*/ 108 h 21"/>
                <a:gd name="T2" fmla="*/ 11 w 4"/>
                <a:gd name="T3" fmla="*/ 103 h 21"/>
                <a:gd name="T4" fmla="*/ 11 w 4"/>
                <a:gd name="T5" fmla="*/ 98 h 21"/>
                <a:gd name="T6" fmla="*/ 11 w 4"/>
                <a:gd name="T7" fmla="*/ 98 h 21"/>
                <a:gd name="T8" fmla="*/ 11 w 4"/>
                <a:gd name="T9" fmla="*/ 72 h 21"/>
                <a:gd name="T10" fmla="*/ 11 w 4"/>
                <a:gd name="T11" fmla="*/ 46 h 21"/>
                <a:gd name="T12" fmla="*/ 5 w 4"/>
                <a:gd name="T13" fmla="*/ 36 h 21"/>
                <a:gd name="T14" fmla="*/ 5 w 4"/>
                <a:gd name="T15" fmla="*/ 31 h 21"/>
                <a:gd name="T16" fmla="*/ 0 w 4"/>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21">
                  <a:moveTo>
                    <a:pt x="4" y="21"/>
                  </a:moveTo>
                  <a:cubicBezTo>
                    <a:pt x="3" y="21"/>
                    <a:pt x="3" y="20"/>
                    <a:pt x="2" y="20"/>
                  </a:cubicBezTo>
                  <a:cubicBezTo>
                    <a:pt x="2" y="20"/>
                    <a:pt x="2" y="20"/>
                    <a:pt x="2" y="19"/>
                  </a:cubicBezTo>
                  <a:cubicBezTo>
                    <a:pt x="2" y="19"/>
                    <a:pt x="2" y="19"/>
                    <a:pt x="2" y="19"/>
                  </a:cubicBezTo>
                  <a:cubicBezTo>
                    <a:pt x="2" y="17"/>
                    <a:pt x="2" y="16"/>
                    <a:pt x="2" y="14"/>
                  </a:cubicBezTo>
                  <a:cubicBezTo>
                    <a:pt x="2" y="12"/>
                    <a:pt x="3" y="10"/>
                    <a:pt x="2" y="9"/>
                  </a:cubicBezTo>
                  <a:cubicBezTo>
                    <a:pt x="2" y="8"/>
                    <a:pt x="1" y="7"/>
                    <a:pt x="1" y="7"/>
                  </a:cubicBezTo>
                  <a:cubicBezTo>
                    <a:pt x="1" y="6"/>
                    <a:pt x="1" y="6"/>
                    <a:pt x="1" y="6"/>
                  </a:cubicBezTo>
                  <a:cubicBezTo>
                    <a:pt x="0" y="4"/>
                    <a:pt x="0" y="2"/>
                    <a:pt x="0" y="0"/>
                  </a:cubicBezTo>
                </a:path>
              </a:pathLst>
            </a:custGeom>
            <a:noFill/>
            <a:ln w="15875">
              <a:solidFill>
                <a:srgbClr val="FFFFFF"/>
              </a:solidFill>
              <a:prstDash val="solid"/>
              <a:round/>
              <a:headEnd/>
              <a:tailEnd/>
            </a:ln>
          </p:spPr>
          <p:txBody>
            <a:bodyPr/>
            <a:lstStyle/>
            <a:p>
              <a:endParaRPr lang="en-GB"/>
            </a:p>
          </p:txBody>
        </p:sp>
        <p:sp>
          <p:nvSpPr>
            <p:cNvPr id="13095" name="Freeform 659"/>
            <p:cNvSpPr>
              <a:spLocks/>
            </p:cNvSpPr>
            <p:nvPr/>
          </p:nvSpPr>
          <p:spPr bwMode="auto">
            <a:xfrm>
              <a:off x="3043" y="1779"/>
              <a:ext cx="16" cy="98"/>
            </a:xfrm>
            <a:custGeom>
              <a:avLst/>
              <a:gdLst>
                <a:gd name="T0" fmla="*/ 11 w 3"/>
                <a:gd name="T1" fmla="*/ 98 h 19"/>
                <a:gd name="T2" fmla="*/ 5 w 3"/>
                <a:gd name="T3" fmla="*/ 98 h 19"/>
                <a:gd name="T4" fmla="*/ 5 w 3"/>
                <a:gd name="T5" fmla="*/ 93 h 19"/>
                <a:gd name="T6" fmla="*/ 0 w 3"/>
                <a:gd name="T7" fmla="*/ 88 h 19"/>
                <a:gd name="T8" fmla="*/ 0 w 3"/>
                <a:gd name="T9" fmla="*/ 88 h 19"/>
                <a:gd name="T10" fmla="*/ 0 w 3"/>
                <a:gd name="T11" fmla="*/ 77 h 19"/>
                <a:gd name="T12" fmla="*/ 11 w 3"/>
                <a:gd name="T13" fmla="*/ 62 h 19"/>
                <a:gd name="T14" fmla="*/ 16 w 3"/>
                <a:gd name="T15" fmla="*/ 52 h 19"/>
                <a:gd name="T16" fmla="*/ 16 w 3"/>
                <a:gd name="T17" fmla="*/ 46 h 19"/>
                <a:gd name="T18" fmla="*/ 16 w 3"/>
                <a:gd name="T19" fmla="*/ 26 h 19"/>
                <a:gd name="T20" fmla="*/ 5 w 3"/>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 h="19">
                  <a:moveTo>
                    <a:pt x="2" y="19"/>
                  </a:moveTo>
                  <a:cubicBezTo>
                    <a:pt x="2" y="19"/>
                    <a:pt x="2" y="19"/>
                    <a:pt x="1" y="19"/>
                  </a:cubicBezTo>
                  <a:cubicBezTo>
                    <a:pt x="1" y="19"/>
                    <a:pt x="1" y="18"/>
                    <a:pt x="1" y="18"/>
                  </a:cubicBezTo>
                  <a:cubicBezTo>
                    <a:pt x="1" y="18"/>
                    <a:pt x="0" y="18"/>
                    <a:pt x="0" y="17"/>
                  </a:cubicBezTo>
                  <a:cubicBezTo>
                    <a:pt x="0" y="17"/>
                    <a:pt x="0" y="17"/>
                    <a:pt x="0" y="17"/>
                  </a:cubicBezTo>
                  <a:cubicBezTo>
                    <a:pt x="0" y="16"/>
                    <a:pt x="0" y="16"/>
                    <a:pt x="0" y="15"/>
                  </a:cubicBezTo>
                  <a:cubicBezTo>
                    <a:pt x="0" y="14"/>
                    <a:pt x="1" y="12"/>
                    <a:pt x="2" y="12"/>
                  </a:cubicBezTo>
                  <a:cubicBezTo>
                    <a:pt x="2" y="11"/>
                    <a:pt x="3" y="11"/>
                    <a:pt x="3" y="10"/>
                  </a:cubicBezTo>
                  <a:cubicBezTo>
                    <a:pt x="3" y="10"/>
                    <a:pt x="3" y="9"/>
                    <a:pt x="3" y="9"/>
                  </a:cubicBezTo>
                  <a:cubicBezTo>
                    <a:pt x="3" y="8"/>
                    <a:pt x="3" y="6"/>
                    <a:pt x="3" y="5"/>
                  </a:cubicBezTo>
                  <a:cubicBezTo>
                    <a:pt x="2" y="4"/>
                    <a:pt x="1" y="1"/>
                    <a:pt x="1" y="0"/>
                  </a:cubicBezTo>
                </a:path>
              </a:pathLst>
            </a:custGeom>
            <a:noFill/>
            <a:ln w="15875">
              <a:solidFill>
                <a:srgbClr val="FFFFFF"/>
              </a:solidFill>
              <a:prstDash val="solid"/>
              <a:round/>
              <a:headEnd/>
              <a:tailEnd/>
            </a:ln>
          </p:spPr>
          <p:txBody>
            <a:bodyPr/>
            <a:lstStyle/>
            <a:p>
              <a:endParaRPr lang="en-GB"/>
            </a:p>
          </p:txBody>
        </p:sp>
        <p:sp>
          <p:nvSpPr>
            <p:cNvPr id="13096" name="Oval 660"/>
            <p:cNvSpPr>
              <a:spLocks noChangeArrowheads="1"/>
            </p:cNvSpPr>
            <p:nvPr/>
          </p:nvSpPr>
          <p:spPr bwMode="auto">
            <a:xfrm>
              <a:off x="3018" y="1621"/>
              <a:ext cx="15" cy="15"/>
            </a:xfrm>
            <a:prstGeom prst="ellipse">
              <a:avLst/>
            </a:prstGeom>
            <a:solidFill>
              <a:srgbClr val="FFFFFF"/>
            </a:solidFill>
            <a:ln w="15875">
              <a:solidFill>
                <a:srgbClr val="FFFFFF"/>
              </a:solidFill>
              <a:round/>
              <a:headEnd/>
              <a:tailEnd/>
            </a:ln>
          </p:spPr>
          <p:txBody>
            <a:bodyPr/>
            <a:lstStyle/>
            <a:p>
              <a:endParaRPr lang="ar-SA"/>
            </a:p>
          </p:txBody>
        </p:sp>
        <p:sp>
          <p:nvSpPr>
            <p:cNvPr id="13097" name="Freeform 661"/>
            <p:cNvSpPr>
              <a:spLocks/>
            </p:cNvSpPr>
            <p:nvPr/>
          </p:nvSpPr>
          <p:spPr bwMode="auto">
            <a:xfrm>
              <a:off x="3003" y="1636"/>
              <a:ext cx="20" cy="108"/>
            </a:xfrm>
            <a:custGeom>
              <a:avLst/>
              <a:gdLst>
                <a:gd name="T0" fmla="*/ 20 w 4"/>
                <a:gd name="T1" fmla="*/ 0 h 21"/>
                <a:gd name="T2" fmla="*/ 15 w 4"/>
                <a:gd name="T3" fmla="*/ 5 h 21"/>
                <a:gd name="T4" fmla="*/ 15 w 4"/>
                <a:gd name="T5" fmla="*/ 10 h 21"/>
                <a:gd name="T6" fmla="*/ 10 w 4"/>
                <a:gd name="T7" fmla="*/ 10 h 21"/>
                <a:gd name="T8" fmla="*/ 15 w 4"/>
                <a:gd name="T9" fmla="*/ 36 h 21"/>
                <a:gd name="T10" fmla="*/ 15 w 4"/>
                <a:gd name="T11" fmla="*/ 67 h 21"/>
                <a:gd name="T12" fmla="*/ 10 w 4"/>
                <a:gd name="T13" fmla="*/ 77 h 21"/>
                <a:gd name="T14" fmla="*/ 5 w 4"/>
                <a:gd name="T15" fmla="*/ 82 h 21"/>
                <a:gd name="T16" fmla="*/ 0 w 4"/>
                <a:gd name="T17" fmla="*/ 108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21">
                  <a:moveTo>
                    <a:pt x="4" y="0"/>
                  </a:moveTo>
                  <a:cubicBezTo>
                    <a:pt x="4" y="0"/>
                    <a:pt x="3" y="1"/>
                    <a:pt x="3" y="1"/>
                  </a:cubicBezTo>
                  <a:cubicBezTo>
                    <a:pt x="3" y="1"/>
                    <a:pt x="3" y="2"/>
                    <a:pt x="3" y="2"/>
                  </a:cubicBezTo>
                  <a:cubicBezTo>
                    <a:pt x="2" y="2"/>
                    <a:pt x="2" y="2"/>
                    <a:pt x="2" y="2"/>
                  </a:cubicBezTo>
                  <a:cubicBezTo>
                    <a:pt x="2" y="4"/>
                    <a:pt x="2" y="5"/>
                    <a:pt x="3" y="7"/>
                  </a:cubicBezTo>
                  <a:cubicBezTo>
                    <a:pt x="3" y="9"/>
                    <a:pt x="3" y="11"/>
                    <a:pt x="3" y="13"/>
                  </a:cubicBezTo>
                  <a:cubicBezTo>
                    <a:pt x="2" y="14"/>
                    <a:pt x="2" y="14"/>
                    <a:pt x="2" y="15"/>
                  </a:cubicBezTo>
                  <a:cubicBezTo>
                    <a:pt x="1" y="15"/>
                    <a:pt x="1" y="16"/>
                    <a:pt x="1" y="16"/>
                  </a:cubicBezTo>
                  <a:cubicBezTo>
                    <a:pt x="1" y="18"/>
                    <a:pt x="0" y="19"/>
                    <a:pt x="0" y="21"/>
                  </a:cubicBezTo>
                </a:path>
              </a:pathLst>
            </a:custGeom>
            <a:noFill/>
            <a:ln w="15875">
              <a:solidFill>
                <a:srgbClr val="FFFFFF"/>
              </a:solidFill>
              <a:prstDash val="solid"/>
              <a:round/>
              <a:headEnd/>
              <a:tailEnd/>
            </a:ln>
          </p:spPr>
          <p:txBody>
            <a:bodyPr/>
            <a:lstStyle/>
            <a:p>
              <a:endParaRPr lang="en-GB"/>
            </a:p>
          </p:txBody>
        </p:sp>
        <p:sp>
          <p:nvSpPr>
            <p:cNvPr id="13098" name="Freeform 662"/>
            <p:cNvSpPr>
              <a:spLocks/>
            </p:cNvSpPr>
            <p:nvPr/>
          </p:nvSpPr>
          <p:spPr bwMode="auto">
            <a:xfrm>
              <a:off x="3013" y="1636"/>
              <a:ext cx="20" cy="97"/>
            </a:xfrm>
            <a:custGeom>
              <a:avLst/>
              <a:gdLst>
                <a:gd name="T0" fmla="*/ 10 w 4"/>
                <a:gd name="T1" fmla="*/ 0 h 19"/>
                <a:gd name="T2" fmla="*/ 10 w 4"/>
                <a:gd name="T3" fmla="*/ 0 h 19"/>
                <a:gd name="T4" fmla="*/ 5 w 4"/>
                <a:gd name="T5" fmla="*/ 5 h 19"/>
                <a:gd name="T6" fmla="*/ 5 w 4"/>
                <a:gd name="T7" fmla="*/ 10 h 19"/>
                <a:gd name="T8" fmla="*/ 0 w 4"/>
                <a:gd name="T9" fmla="*/ 10 h 19"/>
                <a:gd name="T10" fmla="*/ 0 w 4"/>
                <a:gd name="T11" fmla="*/ 20 h 19"/>
                <a:gd name="T12" fmla="*/ 10 w 4"/>
                <a:gd name="T13" fmla="*/ 41 h 19"/>
                <a:gd name="T14" fmla="*/ 15 w 4"/>
                <a:gd name="T15" fmla="*/ 46 h 19"/>
                <a:gd name="T16" fmla="*/ 15 w 4"/>
                <a:gd name="T17" fmla="*/ 51 h 19"/>
                <a:gd name="T18" fmla="*/ 15 w 4"/>
                <a:gd name="T19" fmla="*/ 71 h 19"/>
                <a:gd name="T20" fmla="*/ 10 w 4"/>
                <a:gd name="T21" fmla="*/ 97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 h="19">
                  <a:moveTo>
                    <a:pt x="2" y="0"/>
                  </a:moveTo>
                  <a:cubicBezTo>
                    <a:pt x="2" y="0"/>
                    <a:pt x="2" y="0"/>
                    <a:pt x="2" y="0"/>
                  </a:cubicBezTo>
                  <a:cubicBezTo>
                    <a:pt x="2" y="1"/>
                    <a:pt x="1" y="1"/>
                    <a:pt x="1" y="1"/>
                  </a:cubicBezTo>
                  <a:cubicBezTo>
                    <a:pt x="1" y="1"/>
                    <a:pt x="1" y="2"/>
                    <a:pt x="1" y="2"/>
                  </a:cubicBezTo>
                  <a:cubicBezTo>
                    <a:pt x="0" y="2"/>
                    <a:pt x="0" y="2"/>
                    <a:pt x="0" y="2"/>
                  </a:cubicBezTo>
                  <a:cubicBezTo>
                    <a:pt x="0" y="3"/>
                    <a:pt x="0" y="3"/>
                    <a:pt x="0" y="4"/>
                  </a:cubicBezTo>
                  <a:cubicBezTo>
                    <a:pt x="1" y="5"/>
                    <a:pt x="2" y="7"/>
                    <a:pt x="2" y="8"/>
                  </a:cubicBezTo>
                  <a:cubicBezTo>
                    <a:pt x="3" y="8"/>
                    <a:pt x="3" y="9"/>
                    <a:pt x="3" y="9"/>
                  </a:cubicBezTo>
                  <a:cubicBezTo>
                    <a:pt x="3" y="9"/>
                    <a:pt x="3" y="10"/>
                    <a:pt x="3" y="10"/>
                  </a:cubicBezTo>
                  <a:cubicBezTo>
                    <a:pt x="3" y="11"/>
                    <a:pt x="4" y="13"/>
                    <a:pt x="3" y="14"/>
                  </a:cubicBezTo>
                  <a:cubicBezTo>
                    <a:pt x="3" y="15"/>
                    <a:pt x="2" y="18"/>
                    <a:pt x="2" y="19"/>
                  </a:cubicBezTo>
                </a:path>
              </a:pathLst>
            </a:custGeom>
            <a:noFill/>
            <a:ln w="15875">
              <a:solidFill>
                <a:srgbClr val="FFFFFF"/>
              </a:solidFill>
              <a:prstDash val="solid"/>
              <a:round/>
              <a:headEnd/>
              <a:tailEnd/>
            </a:ln>
          </p:spPr>
          <p:txBody>
            <a:bodyPr/>
            <a:lstStyle/>
            <a:p>
              <a:endParaRPr lang="en-GB"/>
            </a:p>
          </p:txBody>
        </p:sp>
        <p:sp>
          <p:nvSpPr>
            <p:cNvPr id="13099" name="Oval 663"/>
            <p:cNvSpPr>
              <a:spLocks noChangeArrowheads="1"/>
            </p:cNvSpPr>
            <p:nvPr/>
          </p:nvSpPr>
          <p:spPr bwMode="auto">
            <a:xfrm>
              <a:off x="3013" y="1861"/>
              <a:ext cx="15" cy="16"/>
            </a:xfrm>
            <a:prstGeom prst="ellipse">
              <a:avLst/>
            </a:prstGeom>
            <a:solidFill>
              <a:srgbClr val="FFFFFF"/>
            </a:solidFill>
            <a:ln w="15875">
              <a:solidFill>
                <a:srgbClr val="FFFFFF"/>
              </a:solidFill>
              <a:round/>
              <a:headEnd/>
              <a:tailEnd/>
            </a:ln>
          </p:spPr>
          <p:txBody>
            <a:bodyPr/>
            <a:lstStyle/>
            <a:p>
              <a:endParaRPr lang="ar-SA"/>
            </a:p>
          </p:txBody>
        </p:sp>
        <p:sp>
          <p:nvSpPr>
            <p:cNvPr id="13100" name="Freeform 664"/>
            <p:cNvSpPr>
              <a:spLocks/>
            </p:cNvSpPr>
            <p:nvPr/>
          </p:nvSpPr>
          <p:spPr bwMode="auto">
            <a:xfrm>
              <a:off x="3003" y="1754"/>
              <a:ext cx="20" cy="107"/>
            </a:xfrm>
            <a:custGeom>
              <a:avLst/>
              <a:gdLst>
                <a:gd name="T0" fmla="*/ 20 w 4"/>
                <a:gd name="T1" fmla="*/ 107 h 21"/>
                <a:gd name="T2" fmla="*/ 15 w 4"/>
                <a:gd name="T3" fmla="*/ 102 h 21"/>
                <a:gd name="T4" fmla="*/ 10 w 4"/>
                <a:gd name="T5" fmla="*/ 97 h 21"/>
                <a:gd name="T6" fmla="*/ 10 w 4"/>
                <a:gd name="T7" fmla="*/ 97 h 21"/>
                <a:gd name="T8" fmla="*/ 15 w 4"/>
                <a:gd name="T9" fmla="*/ 71 h 21"/>
                <a:gd name="T10" fmla="*/ 10 w 4"/>
                <a:gd name="T11" fmla="*/ 46 h 21"/>
                <a:gd name="T12" fmla="*/ 5 w 4"/>
                <a:gd name="T13" fmla="*/ 36 h 21"/>
                <a:gd name="T14" fmla="*/ 5 w 4"/>
                <a:gd name="T15" fmla="*/ 31 h 21"/>
                <a:gd name="T16" fmla="*/ 0 w 4"/>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21">
                  <a:moveTo>
                    <a:pt x="4" y="21"/>
                  </a:moveTo>
                  <a:cubicBezTo>
                    <a:pt x="4" y="21"/>
                    <a:pt x="3" y="20"/>
                    <a:pt x="3" y="20"/>
                  </a:cubicBezTo>
                  <a:cubicBezTo>
                    <a:pt x="3" y="20"/>
                    <a:pt x="2" y="20"/>
                    <a:pt x="2" y="19"/>
                  </a:cubicBezTo>
                  <a:cubicBezTo>
                    <a:pt x="2" y="19"/>
                    <a:pt x="2" y="19"/>
                    <a:pt x="2" y="19"/>
                  </a:cubicBezTo>
                  <a:cubicBezTo>
                    <a:pt x="2" y="17"/>
                    <a:pt x="2" y="16"/>
                    <a:pt x="3" y="14"/>
                  </a:cubicBezTo>
                  <a:cubicBezTo>
                    <a:pt x="3" y="12"/>
                    <a:pt x="3" y="10"/>
                    <a:pt x="2" y="9"/>
                  </a:cubicBezTo>
                  <a:cubicBezTo>
                    <a:pt x="2" y="8"/>
                    <a:pt x="2" y="7"/>
                    <a:pt x="1" y="7"/>
                  </a:cubicBezTo>
                  <a:cubicBezTo>
                    <a:pt x="1" y="6"/>
                    <a:pt x="1" y="6"/>
                    <a:pt x="1" y="6"/>
                  </a:cubicBezTo>
                  <a:cubicBezTo>
                    <a:pt x="1" y="4"/>
                    <a:pt x="0" y="2"/>
                    <a:pt x="0" y="0"/>
                  </a:cubicBezTo>
                </a:path>
              </a:pathLst>
            </a:custGeom>
            <a:noFill/>
            <a:ln w="15875">
              <a:solidFill>
                <a:srgbClr val="FFFFFF"/>
              </a:solidFill>
              <a:prstDash val="solid"/>
              <a:round/>
              <a:headEnd/>
              <a:tailEnd/>
            </a:ln>
          </p:spPr>
          <p:txBody>
            <a:bodyPr/>
            <a:lstStyle/>
            <a:p>
              <a:endParaRPr lang="en-GB"/>
            </a:p>
          </p:txBody>
        </p:sp>
        <p:sp>
          <p:nvSpPr>
            <p:cNvPr id="13101" name="Freeform 665"/>
            <p:cNvSpPr>
              <a:spLocks/>
            </p:cNvSpPr>
            <p:nvPr/>
          </p:nvSpPr>
          <p:spPr bwMode="auto">
            <a:xfrm>
              <a:off x="3013" y="1764"/>
              <a:ext cx="20" cy="97"/>
            </a:xfrm>
            <a:custGeom>
              <a:avLst/>
              <a:gdLst>
                <a:gd name="T0" fmla="*/ 10 w 4"/>
                <a:gd name="T1" fmla="*/ 97 h 19"/>
                <a:gd name="T2" fmla="*/ 10 w 4"/>
                <a:gd name="T3" fmla="*/ 97 h 19"/>
                <a:gd name="T4" fmla="*/ 5 w 4"/>
                <a:gd name="T5" fmla="*/ 92 h 19"/>
                <a:gd name="T6" fmla="*/ 0 w 4"/>
                <a:gd name="T7" fmla="*/ 87 h 19"/>
                <a:gd name="T8" fmla="*/ 0 w 4"/>
                <a:gd name="T9" fmla="*/ 87 h 19"/>
                <a:gd name="T10" fmla="*/ 0 w 4"/>
                <a:gd name="T11" fmla="*/ 77 h 19"/>
                <a:gd name="T12" fmla="*/ 10 w 4"/>
                <a:gd name="T13" fmla="*/ 61 h 19"/>
                <a:gd name="T14" fmla="*/ 15 w 4"/>
                <a:gd name="T15" fmla="*/ 51 h 19"/>
                <a:gd name="T16" fmla="*/ 15 w 4"/>
                <a:gd name="T17" fmla="*/ 46 h 19"/>
                <a:gd name="T18" fmla="*/ 15 w 4"/>
                <a:gd name="T19" fmla="*/ 26 h 19"/>
                <a:gd name="T20" fmla="*/ 10 w 4"/>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 h="19">
                  <a:moveTo>
                    <a:pt x="2" y="19"/>
                  </a:moveTo>
                  <a:cubicBezTo>
                    <a:pt x="2" y="19"/>
                    <a:pt x="2" y="19"/>
                    <a:pt x="2" y="19"/>
                  </a:cubicBezTo>
                  <a:cubicBezTo>
                    <a:pt x="2" y="19"/>
                    <a:pt x="1" y="18"/>
                    <a:pt x="1" y="18"/>
                  </a:cubicBezTo>
                  <a:cubicBezTo>
                    <a:pt x="1" y="18"/>
                    <a:pt x="0" y="18"/>
                    <a:pt x="0" y="17"/>
                  </a:cubicBezTo>
                  <a:cubicBezTo>
                    <a:pt x="0" y="17"/>
                    <a:pt x="0" y="17"/>
                    <a:pt x="0" y="17"/>
                  </a:cubicBezTo>
                  <a:cubicBezTo>
                    <a:pt x="0" y="16"/>
                    <a:pt x="0" y="16"/>
                    <a:pt x="0" y="15"/>
                  </a:cubicBezTo>
                  <a:cubicBezTo>
                    <a:pt x="0" y="14"/>
                    <a:pt x="2" y="12"/>
                    <a:pt x="2" y="12"/>
                  </a:cubicBezTo>
                  <a:cubicBezTo>
                    <a:pt x="3" y="11"/>
                    <a:pt x="3" y="11"/>
                    <a:pt x="3" y="10"/>
                  </a:cubicBezTo>
                  <a:cubicBezTo>
                    <a:pt x="3" y="10"/>
                    <a:pt x="3" y="9"/>
                    <a:pt x="3" y="9"/>
                  </a:cubicBezTo>
                  <a:cubicBezTo>
                    <a:pt x="3" y="8"/>
                    <a:pt x="4" y="6"/>
                    <a:pt x="3" y="5"/>
                  </a:cubicBezTo>
                  <a:cubicBezTo>
                    <a:pt x="3" y="4"/>
                    <a:pt x="2" y="1"/>
                    <a:pt x="2" y="0"/>
                  </a:cubicBezTo>
                </a:path>
              </a:pathLst>
            </a:custGeom>
            <a:noFill/>
            <a:ln w="15875">
              <a:solidFill>
                <a:srgbClr val="FFFFFF"/>
              </a:solidFill>
              <a:prstDash val="solid"/>
              <a:round/>
              <a:headEnd/>
              <a:tailEnd/>
            </a:ln>
          </p:spPr>
          <p:txBody>
            <a:bodyPr/>
            <a:lstStyle/>
            <a:p>
              <a:endParaRPr lang="en-GB"/>
            </a:p>
          </p:txBody>
        </p:sp>
        <p:sp>
          <p:nvSpPr>
            <p:cNvPr id="13102" name="Oval 666"/>
            <p:cNvSpPr>
              <a:spLocks noChangeArrowheads="1"/>
            </p:cNvSpPr>
            <p:nvPr/>
          </p:nvSpPr>
          <p:spPr bwMode="auto">
            <a:xfrm>
              <a:off x="2997" y="1606"/>
              <a:ext cx="16" cy="15"/>
            </a:xfrm>
            <a:prstGeom prst="ellipse">
              <a:avLst/>
            </a:prstGeom>
            <a:solidFill>
              <a:srgbClr val="FFFFFF"/>
            </a:solidFill>
            <a:ln w="15875">
              <a:solidFill>
                <a:srgbClr val="FFFFFF"/>
              </a:solidFill>
              <a:round/>
              <a:headEnd/>
              <a:tailEnd/>
            </a:ln>
          </p:spPr>
          <p:txBody>
            <a:bodyPr/>
            <a:lstStyle/>
            <a:p>
              <a:endParaRPr lang="ar-SA"/>
            </a:p>
          </p:txBody>
        </p:sp>
        <p:sp>
          <p:nvSpPr>
            <p:cNvPr id="13103" name="Freeform 667"/>
            <p:cNvSpPr>
              <a:spLocks/>
            </p:cNvSpPr>
            <p:nvPr/>
          </p:nvSpPr>
          <p:spPr bwMode="auto">
            <a:xfrm>
              <a:off x="2982" y="1621"/>
              <a:ext cx="21" cy="107"/>
            </a:xfrm>
            <a:custGeom>
              <a:avLst/>
              <a:gdLst>
                <a:gd name="T0" fmla="*/ 21 w 4"/>
                <a:gd name="T1" fmla="*/ 0 h 21"/>
                <a:gd name="T2" fmla="*/ 16 w 4"/>
                <a:gd name="T3" fmla="*/ 5 h 21"/>
                <a:gd name="T4" fmla="*/ 11 w 4"/>
                <a:gd name="T5" fmla="*/ 10 h 21"/>
                <a:gd name="T6" fmla="*/ 11 w 4"/>
                <a:gd name="T7" fmla="*/ 10 h 21"/>
                <a:gd name="T8" fmla="*/ 16 w 4"/>
                <a:gd name="T9" fmla="*/ 36 h 21"/>
                <a:gd name="T10" fmla="*/ 11 w 4"/>
                <a:gd name="T11" fmla="*/ 66 h 21"/>
                <a:gd name="T12" fmla="*/ 5 w 4"/>
                <a:gd name="T13" fmla="*/ 76 h 21"/>
                <a:gd name="T14" fmla="*/ 5 w 4"/>
                <a:gd name="T15" fmla="*/ 82 h 21"/>
                <a:gd name="T16" fmla="*/ 0 w 4"/>
                <a:gd name="T17" fmla="*/ 107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21">
                  <a:moveTo>
                    <a:pt x="4" y="0"/>
                  </a:moveTo>
                  <a:cubicBezTo>
                    <a:pt x="4" y="0"/>
                    <a:pt x="3" y="1"/>
                    <a:pt x="3" y="1"/>
                  </a:cubicBezTo>
                  <a:cubicBezTo>
                    <a:pt x="3" y="1"/>
                    <a:pt x="2" y="2"/>
                    <a:pt x="2" y="2"/>
                  </a:cubicBezTo>
                  <a:cubicBezTo>
                    <a:pt x="2" y="2"/>
                    <a:pt x="2" y="2"/>
                    <a:pt x="2" y="2"/>
                  </a:cubicBezTo>
                  <a:cubicBezTo>
                    <a:pt x="2" y="4"/>
                    <a:pt x="2" y="5"/>
                    <a:pt x="3" y="7"/>
                  </a:cubicBezTo>
                  <a:cubicBezTo>
                    <a:pt x="3" y="9"/>
                    <a:pt x="3" y="11"/>
                    <a:pt x="2" y="13"/>
                  </a:cubicBezTo>
                  <a:cubicBezTo>
                    <a:pt x="2" y="14"/>
                    <a:pt x="2" y="14"/>
                    <a:pt x="1" y="15"/>
                  </a:cubicBezTo>
                  <a:cubicBezTo>
                    <a:pt x="1" y="15"/>
                    <a:pt x="1" y="16"/>
                    <a:pt x="1" y="16"/>
                  </a:cubicBezTo>
                  <a:cubicBezTo>
                    <a:pt x="1" y="18"/>
                    <a:pt x="0" y="19"/>
                    <a:pt x="0" y="21"/>
                  </a:cubicBezTo>
                </a:path>
              </a:pathLst>
            </a:custGeom>
            <a:noFill/>
            <a:ln w="15875">
              <a:solidFill>
                <a:srgbClr val="FFFFFF"/>
              </a:solidFill>
              <a:prstDash val="solid"/>
              <a:round/>
              <a:headEnd/>
              <a:tailEnd/>
            </a:ln>
          </p:spPr>
          <p:txBody>
            <a:bodyPr/>
            <a:lstStyle/>
            <a:p>
              <a:endParaRPr lang="en-GB"/>
            </a:p>
          </p:txBody>
        </p:sp>
        <p:sp>
          <p:nvSpPr>
            <p:cNvPr id="13104" name="Freeform 668"/>
            <p:cNvSpPr>
              <a:spLocks/>
            </p:cNvSpPr>
            <p:nvPr/>
          </p:nvSpPr>
          <p:spPr bwMode="auto">
            <a:xfrm>
              <a:off x="2992" y="1621"/>
              <a:ext cx="21" cy="97"/>
            </a:xfrm>
            <a:custGeom>
              <a:avLst/>
              <a:gdLst>
                <a:gd name="T0" fmla="*/ 11 w 4"/>
                <a:gd name="T1" fmla="*/ 0 h 19"/>
                <a:gd name="T2" fmla="*/ 11 w 4"/>
                <a:gd name="T3" fmla="*/ 0 h 19"/>
                <a:gd name="T4" fmla="*/ 5 w 4"/>
                <a:gd name="T5" fmla="*/ 5 h 19"/>
                <a:gd name="T6" fmla="*/ 0 w 4"/>
                <a:gd name="T7" fmla="*/ 10 h 19"/>
                <a:gd name="T8" fmla="*/ 0 w 4"/>
                <a:gd name="T9" fmla="*/ 10 h 19"/>
                <a:gd name="T10" fmla="*/ 0 w 4"/>
                <a:gd name="T11" fmla="*/ 20 h 19"/>
                <a:gd name="T12" fmla="*/ 11 w 4"/>
                <a:gd name="T13" fmla="*/ 41 h 19"/>
                <a:gd name="T14" fmla="*/ 16 w 4"/>
                <a:gd name="T15" fmla="*/ 46 h 19"/>
                <a:gd name="T16" fmla="*/ 16 w 4"/>
                <a:gd name="T17" fmla="*/ 51 h 19"/>
                <a:gd name="T18" fmla="*/ 16 w 4"/>
                <a:gd name="T19" fmla="*/ 71 h 19"/>
                <a:gd name="T20" fmla="*/ 5 w 4"/>
                <a:gd name="T21" fmla="*/ 97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 h="19">
                  <a:moveTo>
                    <a:pt x="2" y="0"/>
                  </a:moveTo>
                  <a:cubicBezTo>
                    <a:pt x="2" y="0"/>
                    <a:pt x="2" y="0"/>
                    <a:pt x="2" y="0"/>
                  </a:cubicBezTo>
                  <a:cubicBezTo>
                    <a:pt x="1" y="1"/>
                    <a:pt x="1" y="1"/>
                    <a:pt x="1" y="1"/>
                  </a:cubicBezTo>
                  <a:cubicBezTo>
                    <a:pt x="1" y="1"/>
                    <a:pt x="0" y="2"/>
                    <a:pt x="0" y="2"/>
                  </a:cubicBezTo>
                  <a:cubicBezTo>
                    <a:pt x="0" y="2"/>
                    <a:pt x="0" y="2"/>
                    <a:pt x="0" y="2"/>
                  </a:cubicBezTo>
                  <a:cubicBezTo>
                    <a:pt x="0" y="3"/>
                    <a:pt x="0" y="3"/>
                    <a:pt x="0" y="4"/>
                  </a:cubicBezTo>
                  <a:cubicBezTo>
                    <a:pt x="0" y="5"/>
                    <a:pt x="2" y="7"/>
                    <a:pt x="2" y="8"/>
                  </a:cubicBezTo>
                  <a:cubicBezTo>
                    <a:pt x="2" y="8"/>
                    <a:pt x="3" y="9"/>
                    <a:pt x="3" y="9"/>
                  </a:cubicBezTo>
                  <a:cubicBezTo>
                    <a:pt x="3" y="9"/>
                    <a:pt x="3" y="10"/>
                    <a:pt x="3" y="10"/>
                  </a:cubicBezTo>
                  <a:cubicBezTo>
                    <a:pt x="3" y="11"/>
                    <a:pt x="4" y="13"/>
                    <a:pt x="3" y="14"/>
                  </a:cubicBezTo>
                  <a:cubicBezTo>
                    <a:pt x="3" y="15"/>
                    <a:pt x="1" y="18"/>
                    <a:pt x="1" y="19"/>
                  </a:cubicBezTo>
                </a:path>
              </a:pathLst>
            </a:custGeom>
            <a:noFill/>
            <a:ln w="15875">
              <a:solidFill>
                <a:srgbClr val="FFFFFF"/>
              </a:solidFill>
              <a:prstDash val="solid"/>
              <a:round/>
              <a:headEnd/>
              <a:tailEnd/>
            </a:ln>
          </p:spPr>
          <p:txBody>
            <a:bodyPr/>
            <a:lstStyle/>
            <a:p>
              <a:endParaRPr lang="en-GB"/>
            </a:p>
          </p:txBody>
        </p:sp>
        <p:sp>
          <p:nvSpPr>
            <p:cNvPr id="13105" name="Oval 669"/>
            <p:cNvSpPr>
              <a:spLocks noChangeArrowheads="1"/>
            </p:cNvSpPr>
            <p:nvPr/>
          </p:nvSpPr>
          <p:spPr bwMode="auto">
            <a:xfrm>
              <a:off x="2992" y="1846"/>
              <a:ext cx="16" cy="15"/>
            </a:xfrm>
            <a:prstGeom prst="ellipse">
              <a:avLst/>
            </a:prstGeom>
            <a:solidFill>
              <a:srgbClr val="FFFFFF"/>
            </a:solidFill>
            <a:ln w="15875">
              <a:solidFill>
                <a:srgbClr val="FFFFFF"/>
              </a:solidFill>
              <a:round/>
              <a:headEnd/>
              <a:tailEnd/>
            </a:ln>
          </p:spPr>
          <p:txBody>
            <a:bodyPr/>
            <a:lstStyle/>
            <a:p>
              <a:endParaRPr lang="ar-SA"/>
            </a:p>
          </p:txBody>
        </p:sp>
        <p:sp>
          <p:nvSpPr>
            <p:cNvPr id="13106" name="Freeform 670"/>
            <p:cNvSpPr>
              <a:spLocks/>
            </p:cNvSpPr>
            <p:nvPr/>
          </p:nvSpPr>
          <p:spPr bwMode="auto">
            <a:xfrm>
              <a:off x="2982" y="1738"/>
              <a:ext cx="21" cy="108"/>
            </a:xfrm>
            <a:custGeom>
              <a:avLst/>
              <a:gdLst>
                <a:gd name="T0" fmla="*/ 21 w 4"/>
                <a:gd name="T1" fmla="*/ 108 h 21"/>
                <a:gd name="T2" fmla="*/ 16 w 4"/>
                <a:gd name="T3" fmla="*/ 103 h 21"/>
                <a:gd name="T4" fmla="*/ 11 w 4"/>
                <a:gd name="T5" fmla="*/ 98 h 21"/>
                <a:gd name="T6" fmla="*/ 11 w 4"/>
                <a:gd name="T7" fmla="*/ 98 h 21"/>
                <a:gd name="T8" fmla="*/ 16 w 4"/>
                <a:gd name="T9" fmla="*/ 72 h 21"/>
                <a:gd name="T10" fmla="*/ 11 w 4"/>
                <a:gd name="T11" fmla="*/ 46 h 21"/>
                <a:gd name="T12" fmla="*/ 5 w 4"/>
                <a:gd name="T13" fmla="*/ 36 h 21"/>
                <a:gd name="T14" fmla="*/ 5 w 4"/>
                <a:gd name="T15" fmla="*/ 31 h 21"/>
                <a:gd name="T16" fmla="*/ 0 w 4"/>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21">
                  <a:moveTo>
                    <a:pt x="4" y="21"/>
                  </a:moveTo>
                  <a:cubicBezTo>
                    <a:pt x="3" y="21"/>
                    <a:pt x="3" y="20"/>
                    <a:pt x="3" y="20"/>
                  </a:cubicBezTo>
                  <a:cubicBezTo>
                    <a:pt x="2" y="20"/>
                    <a:pt x="2" y="20"/>
                    <a:pt x="2" y="19"/>
                  </a:cubicBezTo>
                  <a:cubicBezTo>
                    <a:pt x="2" y="19"/>
                    <a:pt x="2" y="19"/>
                    <a:pt x="2" y="19"/>
                  </a:cubicBezTo>
                  <a:cubicBezTo>
                    <a:pt x="2" y="17"/>
                    <a:pt x="2" y="16"/>
                    <a:pt x="3" y="14"/>
                  </a:cubicBezTo>
                  <a:cubicBezTo>
                    <a:pt x="3" y="12"/>
                    <a:pt x="3" y="10"/>
                    <a:pt x="2" y="9"/>
                  </a:cubicBezTo>
                  <a:cubicBezTo>
                    <a:pt x="2" y="8"/>
                    <a:pt x="2" y="7"/>
                    <a:pt x="1" y="7"/>
                  </a:cubicBezTo>
                  <a:cubicBezTo>
                    <a:pt x="1" y="6"/>
                    <a:pt x="1" y="6"/>
                    <a:pt x="1" y="6"/>
                  </a:cubicBezTo>
                  <a:cubicBezTo>
                    <a:pt x="1" y="4"/>
                    <a:pt x="0" y="2"/>
                    <a:pt x="0" y="0"/>
                  </a:cubicBezTo>
                </a:path>
              </a:pathLst>
            </a:custGeom>
            <a:noFill/>
            <a:ln w="15875">
              <a:solidFill>
                <a:srgbClr val="FFFFFF"/>
              </a:solidFill>
              <a:prstDash val="solid"/>
              <a:round/>
              <a:headEnd/>
              <a:tailEnd/>
            </a:ln>
          </p:spPr>
          <p:txBody>
            <a:bodyPr/>
            <a:lstStyle/>
            <a:p>
              <a:endParaRPr lang="en-GB"/>
            </a:p>
          </p:txBody>
        </p:sp>
        <p:sp>
          <p:nvSpPr>
            <p:cNvPr id="13107" name="Freeform 671"/>
            <p:cNvSpPr>
              <a:spLocks/>
            </p:cNvSpPr>
            <p:nvPr/>
          </p:nvSpPr>
          <p:spPr bwMode="auto">
            <a:xfrm>
              <a:off x="2992" y="1749"/>
              <a:ext cx="21" cy="97"/>
            </a:xfrm>
            <a:custGeom>
              <a:avLst/>
              <a:gdLst>
                <a:gd name="T0" fmla="*/ 11 w 4"/>
                <a:gd name="T1" fmla="*/ 97 h 19"/>
                <a:gd name="T2" fmla="*/ 11 w 4"/>
                <a:gd name="T3" fmla="*/ 97 h 19"/>
                <a:gd name="T4" fmla="*/ 5 w 4"/>
                <a:gd name="T5" fmla="*/ 92 h 19"/>
                <a:gd name="T6" fmla="*/ 0 w 4"/>
                <a:gd name="T7" fmla="*/ 87 h 19"/>
                <a:gd name="T8" fmla="*/ 0 w 4"/>
                <a:gd name="T9" fmla="*/ 87 h 19"/>
                <a:gd name="T10" fmla="*/ 0 w 4"/>
                <a:gd name="T11" fmla="*/ 77 h 19"/>
                <a:gd name="T12" fmla="*/ 11 w 4"/>
                <a:gd name="T13" fmla="*/ 61 h 19"/>
                <a:gd name="T14" fmla="*/ 16 w 4"/>
                <a:gd name="T15" fmla="*/ 51 h 19"/>
                <a:gd name="T16" fmla="*/ 16 w 4"/>
                <a:gd name="T17" fmla="*/ 46 h 19"/>
                <a:gd name="T18" fmla="*/ 16 w 4"/>
                <a:gd name="T19" fmla="*/ 26 h 19"/>
                <a:gd name="T20" fmla="*/ 5 w 4"/>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 h="19">
                  <a:moveTo>
                    <a:pt x="2" y="19"/>
                  </a:moveTo>
                  <a:cubicBezTo>
                    <a:pt x="2" y="19"/>
                    <a:pt x="2" y="19"/>
                    <a:pt x="2" y="19"/>
                  </a:cubicBezTo>
                  <a:cubicBezTo>
                    <a:pt x="1" y="19"/>
                    <a:pt x="1" y="18"/>
                    <a:pt x="1" y="18"/>
                  </a:cubicBezTo>
                  <a:cubicBezTo>
                    <a:pt x="1" y="18"/>
                    <a:pt x="0" y="18"/>
                    <a:pt x="0" y="17"/>
                  </a:cubicBezTo>
                  <a:cubicBezTo>
                    <a:pt x="0" y="17"/>
                    <a:pt x="0" y="17"/>
                    <a:pt x="0" y="17"/>
                  </a:cubicBezTo>
                  <a:cubicBezTo>
                    <a:pt x="0" y="16"/>
                    <a:pt x="0" y="16"/>
                    <a:pt x="0" y="15"/>
                  </a:cubicBezTo>
                  <a:cubicBezTo>
                    <a:pt x="0" y="14"/>
                    <a:pt x="2" y="12"/>
                    <a:pt x="2" y="12"/>
                  </a:cubicBezTo>
                  <a:cubicBezTo>
                    <a:pt x="2" y="11"/>
                    <a:pt x="3" y="11"/>
                    <a:pt x="3" y="10"/>
                  </a:cubicBezTo>
                  <a:cubicBezTo>
                    <a:pt x="3" y="10"/>
                    <a:pt x="3" y="9"/>
                    <a:pt x="3" y="9"/>
                  </a:cubicBezTo>
                  <a:cubicBezTo>
                    <a:pt x="3" y="8"/>
                    <a:pt x="4" y="6"/>
                    <a:pt x="3" y="5"/>
                  </a:cubicBezTo>
                  <a:cubicBezTo>
                    <a:pt x="3" y="4"/>
                    <a:pt x="1" y="1"/>
                    <a:pt x="1" y="0"/>
                  </a:cubicBezTo>
                </a:path>
              </a:pathLst>
            </a:custGeom>
            <a:noFill/>
            <a:ln w="15875">
              <a:solidFill>
                <a:srgbClr val="FFFFFF"/>
              </a:solidFill>
              <a:prstDash val="solid"/>
              <a:round/>
              <a:headEnd/>
              <a:tailEnd/>
            </a:ln>
          </p:spPr>
          <p:txBody>
            <a:bodyPr/>
            <a:lstStyle/>
            <a:p>
              <a:endParaRPr lang="en-GB"/>
            </a:p>
          </p:txBody>
        </p:sp>
        <p:sp>
          <p:nvSpPr>
            <p:cNvPr id="13108" name="Oval 672"/>
            <p:cNvSpPr>
              <a:spLocks noChangeArrowheads="1"/>
            </p:cNvSpPr>
            <p:nvPr/>
          </p:nvSpPr>
          <p:spPr bwMode="auto">
            <a:xfrm>
              <a:off x="2967" y="1590"/>
              <a:ext cx="15" cy="16"/>
            </a:xfrm>
            <a:prstGeom prst="ellipse">
              <a:avLst/>
            </a:prstGeom>
            <a:solidFill>
              <a:srgbClr val="FFFFFF"/>
            </a:solidFill>
            <a:ln w="15875">
              <a:solidFill>
                <a:srgbClr val="FFFFFF"/>
              </a:solidFill>
              <a:round/>
              <a:headEnd/>
              <a:tailEnd/>
            </a:ln>
          </p:spPr>
          <p:txBody>
            <a:bodyPr/>
            <a:lstStyle/>
            <a:p>
              <a:endParaRPr lang="ar-SA"/>
            </a:p>
          </p:txBody>
        </p:sp>
        <p:sp>
          <p:nvSpPr>
            <p:cNvPr id="13109" name="Freeform 673"/>
            <p:cNvSpPr>
              <a:spLocks/>
            </p:cNvSpPr>
            <p:nvPr/>
          </p:nvSpPr>
          <p:spPr bwMode="auto">
            <a:xfrm>
              <a:off x="2951" y="1606"/>
              <a:ext cx="21" cy="107"/>
            </a:xfrm>
            <a:custGeom>
              <a:avLst/>
              <a:gdLst>
                <a:gd name="T0" fmla="*/ 21 w 4"/>
                <a:gd name="T1" fmla="*/ 0 h 21"/>
                <a:gd name="T2" fmla="*/ 16 w 4"/>
                <a:gd name="T3" fmla="*/ 5 h 21"/>
                <a:gd name="T4" fmla="*/ 11 w 4"/>
                <a:gd name="T5" fmla="*/ 10 h 21"/>
                <a:gd name="T6" fmla="*/ 11 w 4"/>
                <a:gd name="T7" fmla="*/ 10 h 21"/>
                <a:gd name="T8" fmla="*/ 16 w 4"/>
                <a:gd name="T9" fmla="*/ 36 h 21"/>
                <a:gd name="T10" fmla="*/ 11 w 4"/>
                <a:gd name="T11" fmla="*/ 66 h 21"/>
                <a:gd name="T12" fmla="*/ 5 w 4"/>
                <a:gd name="T13" fmla="*/ 76 h 21"/>
                <a:gd name="T14" fmla="*/ 5 w 4"/>
                <a:gd name="T15" fmla="*/ 82 h 21"/>
                <a:gd name="T16" fmla="*/ 0 w 4"/>
                <a:gd name="T17" fmla="*/ 107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21">
                  <a:moveTo>
                    <a:pt x="4" y="0"/>
                  </a:moveTo>
                  <a:cubicBezTo>
                    <a:pt x="4" y="0"/>
                    <a:pt x="3" y="1"/>
                    <a:pt x="3" y="1"/>
                  </a:cubicBezTo>
                  <a:cubicBezTo>
                    <a:pt x="3" y="1"/>
                    <a:pt x="2" y="2"/>
                    <a:pt x="2" y="2"/>
                  </a:cubicBezTo>
                  <a:cubicBezTo>
                    <a:pt x="2" y="2"/>
                    <a:pt x="2" y="2"/>
                    <a:pt x="2" y="2"/>
                  </a:cubicBezTo>
                  <a:cubicBezTo>
                    <a:pt x="2" y="4"/>
                    <a:pt x="2" y="5"/>
                    <a:pt x="3" y="7"/>
                  </a:cubicBezTo>
                  <a:cubicBezTo>
                    <a:pt x="3" y="9"/>
                    <a:pt x="3" y="11"/>
                    <a:pt x="2" y="13"/>
                  </a:cubicBezTo>
                  <a:cubicBezTo>
                    <a:pt x="2" y="14"/>
                    <a:pt x="2" y="14"/>
                    <a:pt x="1" y="15"/>
                  </a:cubicBezTo>
                  <a:cubicBezTo>
                    <a:pt x="1" y="15"/>
                    <a:pt x="1" y="16"/>
                    <a:pt x="1" y="16"/>
                  </a:cubicBezTo>
                  <a:cubicBezTo>
                    <a:pt x="1" y="18"/>
                    <a:pt x="0" y="19"/>
                    <a:pt x="0" y="21"/>
                  </a:cubicBezTo>
                </a:path>
              </a:pathLst>
            </a:custGeom>
            <a:noFill/>
            <a:ln w="15875">
              <a:solidFill>
                <a:srgbClr val="FFFFFF"/>
              </a:solidFill>
              <a:prstDash val="solid"/>
              <a:round/>
              <a:headEnd/>
              <a:tailEnd/>
            </a:ln>
          </p:spPr>
          <p:txBody>
            <a:bodyPr/>
            <a:lstStyle/>
            <a:p>
              <a:endParaRPr lang="en-GB"/>
            </a:p>
          </p:txBody>
        </p:sp>
        <p:sp>
          <p:nvSpPr>
            <p:cNvPr id="13110" name="Freeform 674"/>
            <p:cNvSpPr>
              <a:spLocks/>
            </p:cNvSpPr>
            <p:nvPr/>
          </p:nvSpPr>
          <p:spPr bwMode="auto">
            <a:xfrm>
              <a:off x="2962" y="1606"/>
              <a:ext cx="20" cy="97"/>
            </a:xfrm>
            <a:custGeom>
              <a:avLst/>
              <a:gdLst>
                <a:gd name="T0" fmla="*/ 10 w 4"/>
                <a:gd name="T1" fmla="*/ 0 h 19"/>
                <a:gd name="T2" fmla="*/ 10 w 4"/>
                <a:gd name="T3" fmla="*/ 0 h 19"/>
                <a:gd name="T4" fmla="*/ 5 w 4"/>
                <a:gd name="T5" fmla="*/ 5 h 19"/>
                <a:gd name="T6" fmla="*/ 0 w 4"/>
                <a:gd name="T7" fmla="*/ 10 h 19"/>
                <a:gd name="T8" fmla="*/ 0 w 4"/>
                <a:gd name="T9" fmla="*/ 10 h 19"/>
                <a:gd name="T10" fmla="*/ 0 w 4"/>
                <a:gd name="T11" fmla="*/ 20 h 19"/>
                <a:gd name="T12" fmla="*/ 10 w 4"/>
                <a:gd name="T13" fmla="*/ 41 h 19"/>
                <a:gd name="T14" fmla="*/ 15 w 4"/>
                <a:gd name="T15" fmla="*/ 46 h 19"/>
                <a:gd name="T16" fmla="*/ 15 w 4"/>
                <a:gd name="T17" fmla="*/ 51 h 19"/>
                <a:gd name="T18" fmla="*/ 15 w 4"/>
                <a:gd name="T19" fmla="*/ 71 h 19"/>
                <a:gd name="T20" fmla="*/ 5 w 4"/>
                <a:gd name="T21" fmla="*/ 97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 h="19">
                  <a:moveTo>
                    <a:pt x="2" y="0"/>
                  </a:moveTo>
                  <a:cubicBezTo>
                    <a:pt x="2" y="0"/>
                    <a:pt x="2" y="0"/>
                    <a:pt x="2" y="0"/>
                  </a:cubicBezTo>
                  <a:cubicBezTo>
                    <a:pt x="1" y="1"/>
                    <a:pt x="1" y="1"/>
                    <a:pt x="1" y="1"/>
                  </a:cubicBezTo>
                  <a:cubicBezTo>
                    <a:pt x="1" y="1"/>
                    <a:pt x="0" y="2"/>
                    <a:pt x="0" y="2"/>
                  </a:cubicBezTo>
                  <a:cubicBezTo>
                    <a:pt x="0" y="2"/>
                    <a:pt x="0" y="2"/>
                    <a:pt x="0" y="2"/>
                  </a:cubicBezTo>
                  <a:cubicBezTo>
                    <a:pt x="0" y="3"/>
                    <a:pt x="0" y="3"/>
                    <a:pt x="0" y="4"/>
                  </a:cubicBezTo>
                  <a:cubicBezTo>
                    <a:pt x="0" y="5"/>
                    <a:pt x="2" y="7"/>
                    <a:pt x="2" y="8"/>
                  </a:cubicBezTo>
                  <a:cubicBezTo>
                    <a:pt x="2" y="8"/>
                    <a:pt x="3" y="9"/>
                    <a:pt x="3" y="9"/>
                  </a:cubicBezTo>
                  <a:cubicBezTo>
                    <a:pt x="3" y="9"/>
                    <a:pt x="3" y="10"/>
                    <a:pt x="3" y="10"/>
                  </a:cubicBezTo>
                  <a:cubicBezTo>
                    <a:pt x="3" y="11"/>
                    <a:pt x="4" y="13"/>
                    <a:pt x="3" y="14"/>
                  </a:cubicBezTo>
                  <a:cubicBezTo>
                    <a:pt x="3" y="15"/>
                    <a:pt x="1" y="18"/>
                    <a:pt x="1" y="19"/>
                  </a:cubicBezTo>
                </a:path>
              </a:pathLst>
            </a:custGeom>
            <a:noFill/>
            <a:ln w="15875">
              <a:solidFill>
                <a:srgbClr val="FFFFFF"/>
              </a:solidFill>
              <a:prstDash val="solid"/>
              <a:round/>
              <a:headEnd/>
              <a:tailEnd/>
            </a:ln>
          </p:spPr>
          <p:txBody>
            <a:bodyPr/>
            <a:lstStyle/>
            <a:p>
              <a:endParaRPr lang="en-GB"/>
            </a:p>
          </p:txBody>
        </p:sp>
        <p:sp>
          <p:nvSpPr>
            <p:cNvPr id="13111" name="Oval 675"/>
            <p:cNvSpPr>
              <a:spLocks noChangeArrowheads="1"/>
            </p:cNvSpPr>
            <p:nvPr/>
          </p:nvSpPr>
          <p:spPr bwMode="auto">
            <a:xfrm>
              <a:off x="2962" y="1831"/>
              <a:ext cx="15" cy="15"/>
            </a:xfrm>
            <a:prstGeom prst="ellipse">
              <a:avLst/>
            </a:prstGeom>
            <a:solidFill>
              <a:srgbClr val="FFFFFF"/>
            </a:solidFill>
            <a:ln w="15875">
              <a:solidFill>
                <a:srgbClr val="FFFFFF"/>
              </a:solidFill>
              <a:round/>
              <a:headEnd/>
              <a:tailEnd/>
            </a:ln>
          </p:spPr>
          <p:txBody>
            <a:bodyPr/>
            <a:lstStyle/>
            <a:p>
              <a:endParaRPr lang="ar-SA"/>
            </a:p>
          </p:txBody>
        </p:sp>
        <p:sp>
          <p:nvSpPr>
            <p:cNvPr id="13112" name="Freeform 676"/>
            <p:cNvSpPr>
              <a:spLocks/>
            </p:cNvSpPr>
            <p:nvPr/>
          </p:nvSpPr>
          <p:spPr bwMode="auto">
            <a:xfrm>
              <a:off x="2951" y="1723"/>
              <a:ext cx="21" cy="108"/>
            </a:xfrm>
            <a:custGeom>
              <a:avLst/>
              <a:gdLst>
                <a:gd name="T0" fmla="*/ 21 w 4"/>
                <a:gd name="T1" fmla="*/ 108 h 21"/>
                <a:gd name="T2" fmla="*/ 16 w 4"/>
                <a:gd name="T3" fmla="*/ 103 h 21"/>
                <a:gd name="T4" fmla="*/ 11 w 4"/>
                <a:gd name="T5" fmla="*/ 98 h 21"/>
                <a:gd name="T6" fmla="*/ 11 w 4"/>
                <a:gd name="T7" fmla="*/ 98 h 21"/>
                <a:gd name="T8" fmla="*/ 16 w 4"/>
                <a:gd name="T9" fmla="*/ 72 h 21"/>
                <a:gd name="T10" fmla="*/ 11 w 4"/>
                <a:gd name="T11" fmla="*/ 46 h 21"/>
                <a:gd name="T12" fmla="*/ 5 w 4"/>
                <a:gd name="T13" fmla="*/ 36 h 21"/>
                <a:gd name="T14" fmla="*/ 5 w 4"/>
                <a:gd name="T15" fmla="*/ 31 h 21"/>
                <a:gd name="T16" fmla="*/ 0 w 4"/>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21">
                  <a:moveTo>
                    <a:pt x="4" y="21"/>
                  </a:moveTo>
                  <a:cubicBezTo>
                    <a:pt x="3" y="21"/>
                    <a:pt x="3" y="20"/>
                    <a:pt x="3" y="20"/>
                  </a:cubicBezTo>
                  <a:cubicBezTo>
                    <a:pt x="2" y="20"/>
                    <a:pt x="2" y="20"/>
                    <a:pt x="2" y="19"/>
                  </a:cubicBezTo>
                  <a:cubicBezTo>
                    <a:pt x="2" y="19"/>
                    <a:pt x="2" y="19"/>
                    <a:pt x="2" y="19"/>
                  </a:cubicBezTo>
                  <a:cubicBezTo>
                    <a:pt x="2" y="17"/>
                    <a:pt x="2" y="16"/>
                    <a:pt x="3" y="14"/>
                  </a:cubicBezTo>
                  <a:cubicBezTo>
                    <a:pt x="3" y="12"/>
                    <a:pt x="3" y="10"/>
                    <a:pt x="2" y="9"/>
                  </a:cubicBezTo>
                  <a:cubicBezTo>
                    <a:pt x="2" y="8"/>
                    <a:pt x="2" y="7"/>
                    <a:pt x="1" y="7"/>
                  </a:cubicBezTo>
                  <a:cubicBezTo>
                    <a:pt x="1" y="6"/>
                    <a:pt x="1" y="6"/>
                    <a:pt x="1" y="6"/>
                  </a:cubicBezTo>
                  <a:cubicBezTo>
                    <a:pt x="1" y="4"/>
                    <a:pt x="0" y="2"/>
                    <a:pt x="0" y="0"/>
                  </a:cubicBezTo>
                </a:path>
              </a:pathLst>
            </a:custGeom>
            <a:noFill/>
            <a:ln w="15875">
              <a:solidFill>
                <a:srgbClr val="FFFFFF"/>
              </a:solidFill>
              <a:prstDash val="solid"/>
              <a:round/>
              <a:headEnd/>
              <a:tailEnd/>
            </a:ln>
          </p:spPr>
          <p:txBody>
            <a:bodyPr/>
            <a:lstStyle/>
            <a:p>
              <a:endParaRPr lang="en-GB"/>
            </a:p>
          </p:txBody>
        </p:sp>
        <p:sp>
          <p:nvSpPr>
            <p:cNvPr id="13113" name="Freeform 677"/>
            <p:cNvSpPr>
              <a:spLocks/>
            </p:cNvSpPr>
            <p:nvPr/>
          </p:nvSpPr>
          <p:spPr bwMode="auto">
            <a:xfrm>
              <a:off x="2962" y="1733"/>
              <a:ext cx="15" cy="98"/>
            </a:xfrm>
            <a:custGeom>
              <a:avLst/>
              <a:gdLst>
                <a:gd name="T0" fmla="*/ 10 w 3"/>
                <a:gd name="T1" fmla="*/ 98 h 19"/>
                <a:gd name="T2" fmla="*/ 5 w 3"/>
                <a:gd name="T3" fmla="*/ 98 h 19"/>
                <a:gd name="T4" fmla="*/ 5 w 3"/>
                <a:gd name="T5" fmla="*/ 93 h 19"/>
                <a:gd name="T6" fmla="*/ 0 w 3"/>
                <a:gd name="T7" fmla="*/ 88 h 19"/>
                <a:gd name="T8" fmla="*/ 0 w 3"/>
                <a:gd name="T9" fmla="*/ 88 h 19"/>
                <a:gd name="T10" fmla="*/ 0 w 3"/>
                <a:gd name="T11" fmla="*/ 77 h 19"/>
                <a:gd name="T12" fmla="*/ 10 w 3"/>
                <a:gd name="T13" fmla="*/ 62 h 19"/>
                <a:gd name="T14" fmla="*/ 15 w 3"/>
                <a:gd name="T15" fmla="*/ 52 h 19"/>
                <a:gd name="T16" fmla="*/ 15 w 3"/>
                <a:gd name="T17" fmla="*/ 46 h 19"/>
                <a:gd name="T18" fmla="*/ 15 w 3"/>
                <a:gd name="T19" fmla="*/ 26 h 19"/>
                <a:gd name="T20" fmla="*/ 5 w 3"/>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 h="19">
                  <a:moveTo>
                    <a:pt x="2" y="19"/>
                  </a:moveTo>
                  <a:cubicBezTo>
                    <a:pt x="2" y="19"/>
                    <a:pt x="2" y="19"/>
                    <a:pt x="1" y="19"/>
                  </a:cubicBezTo>
                  <a:cubicBezTo>
                    <a:pt x="1" y="19"/>
                    <a:pt x="1" y="18"/>
                    <a:pt x="1" y="18"/>
                  </a:cubicBezTo>
                  <a:cubicBezTo>
                    <a:pt x="1" y="18"/>
                    <a:pt x="0" y="18"/>
                    <a:pt x="0" y="17"/>
                  </a:cubicBezTo>
                  <a:cubicBezTo>
                    <a:pt x="0" y="17"/>
                    <a:pt x="0" y="17"/>
                    <a:pt x="0" y="17"/>
                  </a:cubicBezTo>
                  <a:cubicBezTo>
                    <a:pt x="0" y="16"/>
                    <a:pt x="0" y="16"/>
                    <a:pt x="0" y="15"/>
                  </a:cubicBezTo>
                  <a:cubicBezTo>
                    <a:pt x="0" y="14"/>
                    <a:pt x="2" y="12"/>
                    <a:pt x="2" y="12"/>
                  </a:cubicBezTo>
                  <a:cubicBezTo>
                    <a:pt x="2" y="11"/>
                    <a:pt x="3" y="11"/>
                    <a:pt x="3" y="10"/>
                  </a:cubicBezTo>
                  <a:cubicBezTo>
                    <a:pt x="3" y="10"/>
                    <a:pt x="3" y="9"/>
                    <a:pt x="3" y="9"/>
                  </a:cubicBezTo>
                  <a:cubicBezTo>
                    <a:pt x="3" y="8"/>
                    <a:pt x="3" y="6"/>
                    <a:pt x="3" y="5"/>
                  </a:cubicBezTo>
                  <a:cubicBezTo>
                    <a:pt x="2" y="4"/>
                    <a:pt x="1" y="1"/>
                    <a:pt x="1" y="0"/>
                  </a:cubicBezTo>
                </a:path>
              </a:pathLst>
            </a:custGeom>
            <a:noFill/>
            <a:ln w="15875">
              <a:solidFill>
                <a:srgbClr val="FFFFFF"/>
              </a:solidFill>
              <a:prstDash val="solid"/>
              <a:round/>
              <a:headEnd/>
              <a:tailEnd/>
            </a:ln>
          </p:spPr>
          <p:txBody>
            <a:bodyPr/>
            <a:lstStyle/>
            <a:p>
              <a:endParaRPr lang="en-GB"/>
            </a:p>
          </p:txBody>
        </p:sp>
        <p:sp>
          <p:nvSpPr>
            <p:cNvPr id="13114" name="Oval 678"/>
            <p:cNvSpPr>
              <a:spLocks noChangeArrowheads="1"/>
            </p:cNvSpPr>
            <p:nvPr/>
          </p:nvSpPr>
          <p:spPr bwMode="auto">
            <a:xfrm>
              <a:off x="2941" y="1575"/>
              <a:ext cx="15" cy="15"/>
            </a:xfrm>
            <a:prstGeom prst="ellipse">
              <a:avLst/>
            </a:prstGeom>
            <a:solidFill>
              <a:srgbClr val="FFFFFF"/>
            </a:solidFill>
            <a:ln w="15875">
              <a:solidFill>
                <a:srgbClr val="FFFFFF"/>
              </a:solidFill>
              <a:round/>
              <a:headEnd/>
              <a:tailEnd/>
            </a:ln>
          </p:spPr>
          <p:txBody>
            <a:bodyPr/>
            <a:lstStyle/>
            <a:p>
              <a:endParaRPr lang="ar-SA"/>
            </a:p>
          </p:txBody>
        </p:sp>
        <p:sp>
          <p:nvSpPr>
            <p:cNvPr id="13115" name="Freeform 679"/>
            <p:cNvSpPr>
              <a:spLocks/>
            </p:cNvSpPr>
            <p:nvPr/>
          </p:nvSpPr>
          <p:spPr bwMode="auto">
            <a:xfrm>
              <a:off x="2926" y="1590"/>
              <a:ext cx="20" cy="108"/>
            </a:xfrm>
            <a:custGeom>
              <a:avLst/>
              <a:gdLst>
                <a:gd name="T0" fmla="*/ 20 w 4"/>
                <a:gd name="T1" fmla="*/ 0 h 21"/>
                <a:gd name="T2" fmla="*/ 15 w 4"/>
                <a:gd name="T3" fmla="*/ 5 h 21"/>
                <a:gd name="T4" fmla="*/ 15 w 4"/>
                <a:gd name="T5" fmla="*/ 5 h 21"/>
                <a:gd name="T6" fmla="*/ 10 w 4"/>
                <a:gd name="T7" fmla="*/ 10 h 21"/>
                <a:gd name="T8" fmla="*/ 15 w 4"/>
                <a:gd name="T9" fmla="*/ 36 h 21"/>
                <a:gd name="T10" fmla="*/ 15 w 4"/>
                <a:gd name="T11" fmla="*/ 62 h 21"/>
                <a:gd name="T12" fmla="*/ 10 w 4"/>
                <a:gd name="T13" fmla="*/ 72 h 21"/>
                <a:gd name="T14" fmla="*/ 5 w 4"/>
                <a:gd name="T15" fmla="*/ 77 h 21"/>
                <a:gd name="T16" fmla="*/ 0 w 4"/>
                <a:gd name="T17" fmla="*/ 108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21">
                  <a:moveTo>
                    <a:pt x="4" y="0"/>
                  </a:moveTo>
                  <a:cubicBezTo>
                    <a:pt x="4" y="0"/>
                    <a:pt x="3" y="0"/>
                    <a:pt x="3" y="1"/>
                  </a:cubicBezTo>
                  <a:cubicBezTo>
                    <a:pt x="3" y="1"/>
                    <a:pt x="3" y="1"/>
                    <a:pt x="3" y="1"/>
                  </a:cubicBezTo>
                  <a:cubicBezTo>
                    <a:pt x="2" y="2"/>
                    <a:pt x="2" y="2"/>
                    <a:pt x="2" y="2"/>
                  </a:cubicBezTo>
                  <a:cubicBezTo>
                    <a:pt x="2" y="4"/>
                    <a:pt x="2" y="5"/>
                    <a:pt x="3" y="7"/>
                  </a:cubicBezTo>
                  <a:cubicBezTo>
                    <a:pt x="3" y="9"/>
                    <a:pt x="3" y="11"/>
                    <a:pt x="3" y="12"/>
                  </a:cubicBezTo>
                  <a:cubicBezTo>
                    <a:pt x="2" y="13"/>
                    <a:pt x="2" y="14"/>
                    <a:pt x="2" y="14"/>
                  </a:cubicBezTo>
                  <a:cubicBezTo>
                    <a:pt x="1" y="15"/>
                    <a:pt x="1" y="15"/>
                    <a:pt x="1" y="15"/>
                  </a:cubicBezTo>
                  <a:cubicBezTo>
                    <a:pt x="1" y="17"/>
                    <a:pt x="0" y="19"/>
                    <a:pt x="0" y="21"/>
                  </a:cubicBezTo>
                </a:path>
              </a:pathLst>
            </a:custGeom>
            <a:noFill/>
            <a:ln w="15875">
              <a:solidFill>
                <a:srgbClr val="FFFFFF"/>
              </a:solidFill>
              <a:prstDash val="solid"/>
              <a:round/>
              <a:headEnd/>
              <a:tailEnd/>
            </a:ln>
          </p:spPr>
          <p:txBody>
            <a:bodyPr/>
            <a:lstStyle/>
            <a:p>
              <a:endParaRPr lang="en-GB"/>
            </a:p>
          </p:txBody>
        </p:sp>
        <p:sp>
          <p:nvSpPr>
            <p:cNvPr id="13116" name="Freeform 680"/>
            <p:cNvSpPr>
              <a:spLocks/>
            </p:cNvSpPr>
            <p:nvPr/>
          </p:nvSpPr>
          <p:spPr bwMode="auto">
            <a:xfrm>
              <a:off x="2936" y="1590"/>
              <a:ext cx="20" cy="97"/>
            </a:xfrm>
            <a:custGeom>
              <a:avLst/>
              <a:gdLst>
                <a:gd name="T0" fmla="*/ 10 w 4"/>
                <a:gd name="T1" fmla="*/ 0 h 19"/>
                <a:gd name="T2" fmla="*/ 10 w 4"/>
                <a:gd name="T3" fmla="*/ 0 h 19"/>
                <a:gd name="T4" fmla="*/ 5 w 4"/>
                <a:gd name="T5" fmla="*/ 0 h 19"/>
                <a:gd name="T6" fmla="*/ 5 w 4"/>
                <a:gd name="T7" fmla="*/ 10 h 19"/>
                <a:gd name="T8" fmla="*/ 0 w 4"/>
                <a:gd name="T9" fmla="*/ 10 h 19"/>
                <a:gd name="T10" fmla="*/ 0 w 4"/>
                <a:gd name="T11" fmla="*/ 20 h 19"/>
                <a:gd name="T12" fmla="*/ 10 w 4"/>
                <a:gd name="T13" fmla="*/ 36 h 19"/>
                <a:gd name="T14" fmla="*/ 15 w 4"/>
                <a:gd name="T15" fmla="*/ 46 h 19"/>
                <a:gd name="T16" fmla="*/ 15 w 4"/>
                <a:gd name="T17" fmla="*/ 51 h 19"/>
                <a:gd name="T18" fmla="*/ 15 w 4"/>
                <a:gd name="T19" fmla="*/ 71 h 19"/>
                <a:gd name="T20" fmla="*/ 10 w 4"/>
                <a:gd name="T21" fmla="*/ 97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 h="19">
                  <a:moveTo>
                    <a:pt x="2" y="0"/>
                  </a:moveTo>
                  <a:cubicBezTo>
                    <a:pt x="2" y="0"/>
                    <a:pt x="2" y="0"/>
                    <a:pt x="2" y="0"/>
                  </a:cubicBezTo>
                  <a:cubicBezTo>
                    <a:pt x="2" y="0"/>
                    <a:pt x="1" y="0"/>
                    <a:pt x="1" y="0"/>
                  </a:cubicBezTo>
                  <a:cubicBezTo>
                    <a:pt x="1" y="1"/>
                    <a:pt x="1" y="1"/>
                    <a:pt x="1" y="2"/>
                  </a:cubicBezTo>
                  <a:cubicBezTo>
                    <a:pt x="0" y="2"/>
                    <a:pt x="0" y="2"/>
                    <a:pt x="0" y="2"/>
                  </a:cubicBezTo>
                  <a:cubicBezTo>
                    <a:pt x="0" y="3"/>
                    <a:pt x="0" y="3"/>
                    <a:pt x="0" y="4"/>
                  </a:cubicBezTo>
                  <a:cubicBezTo>
                    <a:pt x="1" y="4"/>
                    <a:pt x="2" y="7"/>
                    <a:pt x="2" y="7"/>
                  </a:cubicBezTo>
                  <a:cubicBezTo>
                    <a:pt x="3" y="8"/>
                    <a:pt x="3" y="8"/>
                    <a:pt x="3" y="9"/>
                  </a:cubicBezTo>
                  <a:cubicBezTo>
                    <a:pt x="3" y="9"/>
                    <a:pt x="3" y="10"/>
                    <a:pt x="3" y="10"/>
                  </a:cubicBezTo>
                  <a:cubicBezTo>
                    <a:pt x="3" y="11"/>
                    <a:pt x="4" y="13"/>
                    <a:pt x="3" y="14"/>
                  </a:cubicBezTo>
                  <a:cubicBezTo>
                    <a:pt x="3" y="15"/>
                    <a:pt x="2" y="18"/>
                    <a:pt x="2" y="19"/>
                  </a:cubicBezTo>
                </a:path>
              </a:pathLst>
            </a:custGeom>
            <a:noFill/>
            <a:ln w="15875">
              <a:solidFill>
                <a:srgbClr val="FFFFFF"/>
              </a:solidFill>
              <a:prstDash val="solid"/>
              <a:round/>
              <a:headEnd/>
              <a:tailEnd/>
            </a:ln>
          </p:spPr>
          <p:txBody>
            <a:bodyPr/>
            <a:lstStyle/>
            <a:p>
              <a:endParaRPr lang="en-GB"/>
            </a:p>
          </p:txBody>
        </p:sp>
        <p:sp>
          <p:nvSpPr>
            <p:cNvPr id="13117" name="Oval 681"/>
            <p:cNvSpPr>
              <a:spLocks noChangeArrowheads="1"/>
            </p:cNvSpPr>
            <p:nvPr/>
          </p:nvSpPr>
          <p:spPr bwMode="auto">
            <a:xfrm>
              <a:off x="2941" y="1815"/>
              <a:ext cx="15" cy="16"/>
            </a:xfrm>
            <a:prstGeom prst="ellipse">
              <a:avLst/>
            </a:prstGeom>
            <a:solidFill>
              <a:srgbClr val="FFFFFF"/>
            </a:solidFill>
            <a:ln w="15875">
              <a:solidFill>
                <a:srgbClr val="FFFFFF"/>
              </a:solidFill>
              <a:round/>
              <a:headEnd/>
              <a:tailEnd/>
            </a:ln>
          </p:spPr>
          <p:txBody>
            <a:bodyPr/>
            <a:lstStyle/>
            <a:p>
              <a:endParaRPr lang="ar-SA"/>
            </a:p>
          </p:txBody>
        </p:sp>
        <p:sp>
          <p:nvSpPr>
            <p:cNvPr id="13118" name="Freeform 682"/>
            <p:cNvSpPr>
              <a:spLocks/>
            </p:cNvSpPr>
            <p:nvPr/>
          </p:nvSpPr>
          <p:spPr bwMode="auto">
            <a:xfrm>
              <a:off x="2926" y="1708"/>
              <a:ext cx="20" cy="107"/>
            </a:xfrm>
            <a:custGeom>
              <a:avLst/>
              <a:gdLst>
                <a:gd name="T0" fmla="*/ 20 w 4"/>
                <a:gd name="T1" fmla="*/ 107 h 21"/>
                <a:gd name="T2" fmla="*/ 15 w 4"/>
                <a:gd name="T3" fmla="*/ 102 h 21"/>
                <a:gd name="T4" fmla="*/ 10 w 4"/>
                <a:gd name="T5" fmla="*/ 97 h 21"/>
                <a:gd name="T6" fmla="*/ 10 w 4"/>
                <a:gd name="T7" fmla="*/ 97 h 21"/>
                <a:gd name="T8" fmla="*/ 15 w 4"/>
                <a:gd name="T9" fmla="*/ 71 h 21"/>
                <a:gd name="T10" fmla="*/ 10 w 4"/>
                <a:gd name="T11" fmla="*/ 41 h 21"/>
                <a:gd name="T12" fmla="*/ 5 w 4"/>
                <a:gd name="T13" fmla="*/ 31 h 21"/>
                <a:gd name="T14" fmla="*/ 5 w 4"/>
                <a:gd name="T15" fmla="*/ 25 h 21"/>
                <a:gd name="T16" fmla="*/ 0 w 4"/>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21">
                  <a:moveTo>
                    <a:pt x="4" y="21"/>
                  </a:moveTo>
                  <a:cubicBezTo>
                    <a:pt x="4" y="21"/>
                    <a:pt x="3" y="20"/>
                    <a:pt x="3" y="20"/>
                  </a:cubicBezTo>
                  <a:cubicBezTo>
                    <a:pt x="3" y="19"/>
                    <a:pt x="2" y="19"/>
                    <a:pt x="2" y="19"/>
                  </a:cubicBezTo>
                  <a:cubicBezTo>
                    <a:pt x="2" y="19"/>
                    <a:pt x="2" y="19"/>
                    <a:pt x="2" y="19"/>
                  </a:cubicBezTo>
                  <a:cubicBezTo>
                    <a:pt x="2" y="17"/>
                    <a:pt x="2" y="15"/>
                    <a:pt x="3" y="14"/>
                  </a:cubicBezTo>
                  <a:cubicBezTo>
                    <a:pt x="3" y="12"/>
                    <a:pt x="3" y="10"/>
                    <a:pt x="2" y="8"/>
                  </a:cubicBezTo>
                  <a:cubicBezTo>
                    <a:pt x="2" y="7"/>
                    <a:pt x="2" y="7"/>
                    <a:pt x="1" y="6"/>
                  </a:cubicBezTo>
                  <a:cubicBezTo>
                    <a:pt x="1" y="6"/>
                    <a:pt x="1" y="5"/>
                    <a:pt x="1" y="5"/>
                  </a:cubicBezTo>
                  <a:cubicBezTo>
                    <a:pt x="1" y="3"/>
                    <a:pt x="0" y="2"/>
                    <a:pt x="0" y="0"/>
                  </a:cubicBezTo>
                </a:path>
              </a:pathLst>
            </a:custGeom>
            <a:noFill/>
            <a:ln w="15875">
              <a:solidFill>
                <a:srgbClr val="FFFFFF"/>
              </a:solidFill>
              <a:prstDash val="solid"/>
              <a:round/>
              <a:headEnd/>
              <a:tailEnd/>
            </a:ln>
          </p:spPr>
          <p:txBody>
            <a:bodyPr/>
            <a:lstStyle/>
            <a:p>
              <a:endParaRPr lang="en-GB"/>
            </a:p>
          </p:txBody>
        </p:sp>
        <p:sp>
          <p:nvSpPr>
            <p:cNvPr id="13119" name="Freeform 683"/>
            <p:cNvSpPr>
              <a:spLocks/>
            </p:cNvSpPr>
            <p:nvPr/>
          </p:nvSpPr>
          <p:spPr bwMode="auto">
            <a:xfrm>
              <a:off x="2936" y="1713"/>
              <a:ext cx="20" cy="102"/>
            </a:xfrm>
            <a:custGeom>
              <a:avLst/>
              <a:gdLst>
                <a:gd name="T0" fmla="*/ 10 w 4"/>
                <a:gd name="T1" fmla="*/ 102 h 20"/>
                <a:gd name="T2" fmla="*/ 10 w 4"/>
                <a:gd name="T3" fmla="*/ 97 h 20"/>
                <a:gd name="T4" fmla="*/ 5 w 4"/>
                <a:gd name="T5" fmla="*/ 97 h 20"/>
                <a:gd name="T6" fmla="*/ 0 w 4"/>
                <a:gd name="T7" fmla="*/ 92 h 20"/>
                <a:gd name="T8" fmla="*/ 0 w 4"/>
                <a:gd name="T9" fmla="*/ 87 h 20"/>
                <a:gd name="T10" fmla="*/ 0 w 4"/>
                <a:gd name="T11" fmla="*/ 82 h 20"/>
                <a:gd name="T12" fmla="*/ 10 w 4"/>
                <a:gd name="T13" fmla="*/ 61 h 20"/>
                <a:gd name="T14" fmla="*/ 15 w 4"/>
                <a:gd name="T15" fmla="*/ 56 h 20"/>
                <a:gd name="T16" fmla="*/ 15 w 4"/>
                <a:gd name="T17" fmla="*/ 51 h 20"/>
                <a:gd name="T18" fmla="*/ 15 w 4"/>
                <a:gd name="T19" fmla="*/ 31 h 20"/>
                <a:gd name="T20" fmla="*/ 10 w 4"/>
                <a:gd name="T21" fmla="*/ 0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 h="20">
                  <a:moveTo>
                    <a:pt x="2" y="20"/>
                  </a:moveTo>
                  <a:cubicBezTo>
                    <a:pt x="2" y="19"/>
                    <a:pt x="2" y="20"/>
                    <a:pt x="2" y="19"/>
                  </a:cubicBezTo>
                  <a:cubicBezTo>
                    <a:pt x="2" y="19"/>
                    <a:pt x="1" y="19"/>
                    <a:pt x="1" y="19"/>
                  </a:cubicBezTo>
                  <a:cubicBezTo>
                    <a:pt x="1" y="19"/>
                    <a:pt x="0" y="18"/>
                    <a:pt x="0" y="18"/>
                  </a:cubicBezTo>
                  <a:cubicBezTo>
                    <a:pt x="0" y="18"/>
                    <a:pt x="0" y="17"/>
                    <a:pt x="0" y="17"/>
                  </a:cubicBezTo>
                  <a:cubicBezTo>
                    <a:pt x="0" y="17"/>
                    <a:pt x="0" y="16"/>
                    <a:pt x="0" y="16"/>
                  </a:cubicBezTo>
                  <a:cubicBezTo>
                    <a:pt x="0" y="15"/>
                    <a:pt x="2" y="13"/>
                    <a:pt x="2" y="12"/>
                  </a:cubicBezTo>
                  <a:cubicBezTo>
                    <a:pt x="3" y="12"/>
                    <a:pt x="3" y="11"/>
                    <a:pt x="3" y="11"/>
                  </a:cubicBezTo>
                  <a:cubicBezTo>
                    <a:pt x="3" y="10"/>
                    <a:pt x="3" y="10"/>
                    <a:pt x="3" y="10"/>
                  </a:cubicBezTo>
                  <a:cubicBezTo>
                    <a:pt x="3" y="8"/>
                    <a:pt x="4" y="7"/>
                    <a:pt x="3" y="6"/>
                  </a:cubicBezTo>
                  <a:cubicBezTo>
                    <a:pt x="3" y="4"/>
                    <a:pt x="2" y="2"/>
                    <a:pt x="2" y="0"/>
                  </a:cubicBezTo>
                </a:path>
              </a:pathLst>
            </a:custGeom>
            <a:noFill/>
            <a:ln w="15875">
              <a:solidFill>
                <a:srgbClr val="FFFFFF"/>
              </a:solidFill>
              <a:prstDash val="solid"/>
              <a:round/>
              <a:headEnd/>
              <a:tailEnd/>
            </a:ln>
          </p:spPr>
          <p:txBody>
            <a:bodyPr/>
            <a:lstStyle/>
            <a:p>
              <a:endParaRPr lang="en-GB"/>
            </a:p>
          </p:txBody>
        </p:sp>
        <p:sp>
          <p:nvSpPr>
            <p:cNvPr id="13120" name="Oval 684"/>
            <p:cNvSpPr>
              <a:spLocks noChangeArrowheads="1"/>
            </p:cNvSpPr>
            <p:nvPr/>
          </p:nvSpPr>
          <p:spPr bwMode="auto">
            <a:xfrm>
              <a:off x="2916" y="1554"/>
              <a:ext cx="15" cy="16"/>
            </a:xfrm>
            <a:prstGeom prst="ellipse">
              <a:avLst/>
            </a:prstGeom>
            <a:solidFill>
              <a:srgbClr val="FFFFFF"/>
            </a:solidFill>
            <a:ln w="15875">
              <a:solidFill>
                <a:srgbClr val="FFFFFF"/>
              </a:solidFill>
              <a:round/>
              <a:headEnd/>
              <a:tailEnd/>
            </a:ln>
          </p:spPr>
          <p:txBody>
            <a:bodyPr/>
            <a:lstStyle/>
            <a:p>
              <a:endParaRPr lang="ar-SA"/>
            </a:p>
          </p:txBody>
        </p:sp>
        <p:sp>
          <p:nvSpPr>
            <p:cNvPr id="13121" name="Freeform 685"/>
            <p:cNvSpPr>
              <a:spLocks/>
            </p:cNvSpPr>
            <p:nvPr/>
          </p:nvSpPr>
          <p:spPr bwMode="auto">
            <a:xfrm>
              <a:off x="2905" y="1570"/>
              <a:ext cx="21" cy="107"/>
            </a:xfrm>
            <a:custGeom>
              <a:avLst/>
              <a:gdLst>
                <a:gd name="T0" fmla="*/ 21 w 4"/>
                <a:gd name="T1" fmla="*/ 0 h 21"/>
                <a:gd name="T2" fmla="*/ 11 w 4"/>
                <a:gd name="T3" fmla="*/ 10 h 21"/>
                <a:gd name="T4" fmla="*/ 11 w 4"/>
                <a:gd name="T5" fmla="*/ 10 h 21"/>
                <a:gd name="T6" fmla="*/ 11 w 4"/>
                <a:gd name="T7" fmla="*/ 15 h 21"/>
                <a:gd name="T8" fmla="*/ 11 w 4"/>
                <a:gd name="T9" fmla="*/ 36 h 21"/>
                <a:gd name="T10" fmla="*/ 11 w 4"/>
                <a:gd name="T11" fmla="*/ 66 h 21"/>
                <a:gd name="T12" fmla="*/ 5 w 4"/>
                <a:gd name="T13" fmla="*/ 76 h 21"/>
                <a:gd name="T14" fmla="*/ 5 w 4"/>
                <a:gd name="T15" fmla="*/ 82 h 21"/>
                <a:gd name="T16" fmla="*/ 0 w 4"/>
                <a:gd name="T17" fmla="*/ 107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21">
                  <a:moveTo>
                    <a:pt x="4" y="0"/>
                  </a:moveTo>
                  <a:cubicBezTo>
                    <a:pt x="3" y="1"/>
                    <a:pt x="3" y="1"/>
                    <a:pt x="2" y="2"/>
                  </a:cubicBezTo>
                  <a:cubicBezTo>
                    <a:pt x="2" y="2"/>
                    <a:pt x="2" y="2"/>
                    <a:pt x="2" y="2"/>
                  </a:cubicBezTo>
                  <a:cubicBezTo>
                    <a:pt x="2" y="2"/>
                    <a:pt x="2" y="3"/>
                    <a:pt x="2" y="3"/>
                  </a:cubicBezTo>
                  <a:cubicBezTo>
                    <a:pt x="2" y="4"/>
                    <a:pt x="2" y="6"/>
                    <a:pt x="2" y="7"/>
                  </a:cubicBezTo>
                  <a:cubicBezTo>
                    <a:pt x="2" y="9"/>
                    <a:pt x="3" y="11"/>
                    <a:pt x="2" y="13"/>
                  </a:cubicBezTo>
                  <a:cubicBezTo>
                    <a:pt x="2" y="14"/>
                    <a:pt x="1" y="14"/>
                    <a:pt x="1" y="15"/>
                  </a:cubicBezTo>
                  <a:cubicBezTo>
                    <a:pt x="1" y="15"/>
                    <a:pt x="1" y="16"/>
                    <a:pt x="1" y="16"/>
                  </a:cubicBezTo>
                  <a:cubicBezTo>
                    <a:pt x="0" y="18"/>
                    <a:pt x="0" y="20"/>
                    <a:pt x="0" y="21"/>
                  </a:cubicBezTo>
                </a:path>
              </a:pathLst>
            </a:custGeom>
            <a:noFill/>
            <a:ln w="15875">
              <a:solidFill>
                <a:srgbClr val="FFFFFF"/>
              </a:solidFill>
              <a:prstDash val="solid"/>
              <a:round/>
              <a:headEnd/>
              <a:tailEnd/>
            </a:ln>
          </p:spPr>
          <p:txBody>
            <a:bodyPr/>
            <a:lstStyle/>
            <a:p>
              <a:endParaRPr lang="en-GB"/>
            </a:p>
          </p:txBody>
        </p:sp>
        <p:sp>
          <p:nvSpPr>
            <p:cNvPr id="13122" name="Freeform 686"/>
            <p:cNvSpPr>
              <a:spLocks/>
            </p:cNvSpPr>
            <p:nvPr/>
          </p:nvSpPr>
          <p:spPr bwMode="auto">
            <a:xfrm>
              <a:off x="2916" y="1570"/>
              <a:ext cx="15" cy="102"/>
            </a:xfrm>
            <a:custGeom>
              <a:avLst/>
              <a:gdLst>
                <a:gd name="T0" fmla="*/ 10 w 3"/>
                <a:gd name="T1" fmla="*/ 0 h 20"/>
                <a:gd name="T2" fmla="*/ 5 w 3"/>
                <a:gd name="T3" fmla="*/ 5 h 20"/>
                <a:gd name="T4" fmla="*/ 5 w 3"/>
                <a:gd name="T5" fmla="*/ 5 h 20"/>
                <a:gd name="T6" fmla="*/ 0 w 3"/>
                <a:gd name="T7" fmla="*/ 10 h 20"/>
                <a:gd name="T8" fmla="*/ 0 w 3"/>
                <a:gd name="T9" fmla="*/ 15 h 20"/>
                <a:gd name="T10" fmla="*/ 0 w 3"/>
                <a:gd name="T11" fmla="*/ 20 h 20"/>
                <a:gd name="T12" fmla="*/ 10 w 3"/>
                <a:gd name="T13" fmla="*/ 41 h 20"/>
                <a:gd name="T14" fmla="*/ 15 w 3"/>
                <a:gd name="T15" fmla="*/ 51 h 20"/>
                <a:gd name="T16" fmla="*/ 15 w 3"/>
                <a:gd name="T17" fmla="*/ 51 h 20"/>
                <a:gd name="T18" fmla="*/ 15 w 3"/>
                <a:gd name="T19" fmla="*/ 77 h 20"/>
                <a:gd name="T20" fmla="*/ 5 w 3"/>
                <a:gd name="T21" fmla="*/ 102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 h="20">
                  <a:moveTo>
                    <a:pt x="2" y="0"/>
                  </a:moveTo>
                  <a:cubicBezTo>
                    <a:pt x="2" y="1"/>
                    <a:pt x="2" y="0"/>
                    <a:pt x="1" y="1"/>
                  </a:cubicBezTo>
                  <a:cubicBezTo>
                    <a:pt x="1" y="1"/>
                    <a:pt x="1" y="1"/>
                    <a:pt x="1" y="1"/>
                  </a:cubicBezTo>
                  <a:cubicBezTo>
                    <a:pt x="1" y="1"/>
                    <a:pt x="0" y="2"/>
                    <a:pt x="0" y="2"/>
                  </a:cubicBezTo>
                  <a:cubicBezTo>
                    <a:pt x="0" y="2"/>
                    <a:pt x="0" y="3"/>
                    <a:pt x="0" y="3"/>
                  </a:cubicBezTo>
                  <a:cubicBezTo>
                    <a:pt x="0" y="3"/>
                    <a:pt x="0" y="4"/>
                    <a:pt x="0" y="4"/>
                  </a:cubicBezTo>
                  <a:cubicBezTo>
                    <a:pt x="0" y="5"/>
                    <a:pt x="1" y="7"/>
                    <a:pt x="2" y="8"/>
                  </a:cubicBezTo>
                  <a:cubicBezTo>
                    <a:pt x="2" y="8"/>
                    <a:pt x="3" y="9"/>
                    <a:pt x="3" y="10"/>
                  </a:cubicBezTo>
                  <a:cubicBezTo>
                    <a:pt x="3" y="10"/>
                    <a:pt x="3" y="10"/>
                    <a:pt x="3" y="10"/>
                  </a:cubicBezTo>
                  <a:cubicBezTo>
                    <a:pt x="3" y="12"/>
                    <a:pt x="3" y="13"/>
                    <a:pt x="3" y="15"/>
                  </a:cubicBezTo>
                  <a:cubicBezTo>
                    <a:pt x="2" y="16"/>
                    <a:pt x="1" y="19"/>
                    <a:pt x="1" y="20"/>
                  </a:cubicBezTo>
                </a:path>
              </a:pathLst>
            </a:custGeom>
            <a:noFill/>
            <a:ln w="15875">
              <a:solidFill>
                <a:srgbClr val="FFFFFF"/>
              </a:solidFill>
              <a:prstDash val="solid"/>
              <a:round/>
              <a:headEnd/>
              <a:tailEnd/>
            </a:ln>
          </p:spPr>
          <p:txBody>
            <a:bodyPr/>
            <a:lstStyle/>
            <a:p>
              <a:endParaRPr lang="en-GB"/>
            </a:p>
          </p:txBody>
        </p:sp>
        <p:sp>
          <p:nvSpPr>
            <p:cNvPr id="13123" name="Oval 687"/>
            <p:cNvSpPr>
              <a:spLocks noChangeArrowheads="1"/>
            </p:cNvSpPr>
            <p:nvPr/>
          </p:nvSpPr>
          <p:spPr bwMode="auto">
            <a:xfrm>
              <a:off x="2916" y="1795"/>
              <a:ext cx="15" cy="15"/>
            </a:xfrm>
            <a:prstGeom prst="ellipse">
              <a:avLst/>
            </a:prstGeom>
            <a:solidFill>
              <a:srgbClr val="FFFFFF"/>
            </a:solidFill>
            <a:ln w="15875">
              <a:solidFill>
                <a:srgbClr val="FFFFFF"/>
              </a:solidFill>
              <a:round/>
              <a:headEnd/>
              <a:tailEnd/>
            </a:ln>
          </p:spPr>
          <p:txBody>
            <a:bodyPr/>
            <a:lstStyle/>
            <a:p>
              <a:endParaRPr lang="ar-SA"/>
            </a:p>
          </p:txBody>
        </p:sp>
        <p:sp>
          <p:nvSpPr>
            <p:cNvPr id="13124" name="Freeform 688"/>
            <p:cNvSpPr>
              <a:spLocks/>
            </p:cNvSpPr>
            <p:nvPr/>
          </p:nvSpPr>
          <p:spPr bwMode="auto">
            <a:xfrm>
              <a:off x="2905" y="1687"/>
              <a:ext cx="21" cy="108"/>
            </a:xfrm>
            <a:custGeom>
              <a:avLst/>
              <a:gdLst>
                <a:gd name="T0" fmla="*/ 21 w 4"/>
                <a:gd name="T1" fmla="*/ 108 h 21"/>
                <a:gd name="T2" fmla="*/ 11 w 4"/>
                <a:gd name="T3" fmla="*/ 103 h 21"/>
                <a:gd name="T4" fmla="*/ 11 w 4"/>
                <a:gd name="T5" fmla="*/ 103 h 21"/>
                <a:gd name="T6" fmla="*/ 11 w 4"/>
                <a:gd name="T7" fmla="*/ 98 h 21"/>
                <a:gd name="T8" fmla="*/ 11 w 4"/>
                <a:gd name="T9" fmla="*/ 72 h 21"/>
                <a:gd name="T10" fmla="*/ 11 w 4"/>
                <a:gd name="T11" fmla="*/ 46 h 21"/>
                <a:gd name="T12" fmla="*/ 5 w 4"/>
                <a:gd name="T13" fmla="*/ 36 h 21"/>
                <a:gd name="T14" fmla="*/ 5 w 4"/>
                <a:gd name="T15" fmla="*/ 31 h 21"/>
                <a:gd name="T16" fmla="*/ 0 w 4"/>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21">
                  <a:moveTo>
                    <a:pt x="4" y="21"/>
                  </a:moveTo>
                  <a:cubicBezTo>
                    <a:pt x="3" y="21"/>
                    <a:pt x="3" y="21"/>
                    <a:pt x="2" y="20"/>
                  </a:cubicBezTo>
                  <a:cubicBezTo>
                    <a:pt x="2" y="20"/>
                    <a:pt x="2" y="20"/>
                    <a:pt x="2" y="20"/>
                  </a:cubicBezTo>
                  <a:cubicBezTo>
                    <a:pt x="2" y="20"/>
                    <a:pt x="2" y="19"/>
                    <a:pt x="2" y="19"/>
                  </a:cubicBezTo>
                  <a:cubicBezTo>
                    <a:pt x="2" y="18"/>
                    <a:pt x="2" y="16"/>
                    <a:pt x="2" y="14"/>
                  </a:cubicBezTo>
                  <a:cubicBezTo>
                    <a:pt x="2" y="13"/>
                    <a:pt x="3" y="11"/>
                    <a:pt x="2" y="9"/>
                  </a:cubicBezTo>
                  <a:cubicBezTo>
                    <a:pt x="2" y="8"/>
                    <a:pt x="1" y="7"/>
                    <a:pt x="1" y="7"/>
                  </a:cubicBezTo>
                  <a:cubicBezTo>
                    <a:pt x="1" y="6"/>
                    <a:pt x="1" y="6"/>
                    <a:pt x="1" y="6"/>
                  </a:cubicBezTo>
                  <a:cubicBezTo>
                    <a:pt x="0" y="4"/>
                    <a:pt x="0" y="2"/>
                    <a:pt x="0" y="0"/>
                  </a:cubicBezTo>
                </a:path>
              </a:pathLst>
            </a:custGeom>
            <a:noFill/>
            <a:ln w="15875">
              <a:solidFill>
                <a:srgbClr val="FFFFFF"/>
              </a:solidFill>
              <a:prstDash val="solid"/>
              <a:round/>
              <a:headEnd/>
              <a:tailEnd/>
            </a:ln>
          </p:spPr>
          <p:txBody>
            <a:bodyPr/>
            <a:lstStyle/>
            <a:p>
              <a:endParaRPr lang="en-GB"/>
            </a:p>
          </p:txBody>
        </p:sp>
        <p:sp>
          <p:nvSpPr>
            <p:cNvPr id="13125" name="Freeform 689"/>
            <p:cNvSpPr>
              <a:spLocks/>
            </p:cNvSpPr>
            <p:nvPr/>
          </p:nvSpPr>
          <p:spPr bwMode="auto">
            <a:xfrm>
              <a:off x="2916" y="1698"/>
              <a:ext cx="15" cy="97"/>
            </a:xfrm>
            <a:custGeom>
              <a:avLst/>
              <a:gdLst>
                <a:gd name="T0" fmla="*/ 10 w 3"/>
                <a:gd name="T1" fmla="*/ 97 h 19"/>
                <a:gd name="T2" fmla="*/ 5 w 3"/>
                <a:gd name="T3" fmla="*/ 97 h 19"/>
                <a:gd name="T4" fmla="*/ 5 w 3"/>
                <a:gd name="T5" fmla="*/ 97 h 19"/>
                <a:gd name="T6" fmla="*/ 0 w 3"/>
                <a:gd name="T7" fmla="*/ 92 h 19"/>
                <a:gd name="T8" fmla="*/ 0 w 3"/>
                <a:gd name="T9" fmla="*/ 87 h 19"/>
                <a:gd name="T10" fmla="*/ 0 w 3"/>
                <a:gd name="T11" fmla="*/ 82 h 19"/>
                <a:gd name="T12" fmla="*/ 10 w 3"/>
                <a:gd name="T13" fmla="*/ 61 h 19"/>
                <a:gd name="T14" fmla="*/ 15 w 3"/>
                <a:gd name="T15" fmla="*/ 51 h 19"/>
                <a:gd name="T16" fmla="*/ 15 w 3"/>
                <a:gd name="T17" fmla="*/ 46 h 19"/>
                <a:gd name="T18" fmla="*/ 15 w 3"/>
                <a:gd name="T19" fmla="*/ 26 h 19"/>
                <a:gd name="T20" fmla="*/ 5 w 3"/>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 h="19">
                  <a:moveTo>
                    <a:pt x="2" y="19"/>
                  </a:moveTo>
                  <a:cubicBezTo>
                    <a:pt x="1" y="19"/>
                    <a:pt x="2" y="19"/>
                    <a:pt x="1" y="19"/>
                  </a:cubicBezTo>
                  <a:cubicBezTo>
                    <a:pt x="1" y="19"/>
                    <a:pt x="1" y="19"/>
                    <a:pt x="1" y="19"/>
                  </a:cubicBezTo>
                  <a:cubicBezTo>
                    <a:pt x="0" y="18"/>
                    <a:pt x="0" y="18"/>
                    <a:pt x="0" y="18"/>
                  </a:cubicBezTo>
                  <a:cubicBezTo>
                    <a:pt x="0" y="17"/>
                    <a:pt x="0" y="17"/>
                    <a:pt x="0" y="17"/>
                  </a:cubicBezTo>
                  <a:cubicBezTo>
                    <a:pt x="0" y="17"/>
                    <a:pt x="0" y="16"/>
                    <a:pt x="0" y="16"/>
                  </a:cubicBezTo>
                  <a:cubicBezTo>
                    <a:pt x="0" y="15"/>
                    <a:pt x="1" y="13"/>
                    <a:pt x="2" y="12"/>
                  </a:cubicBezTo>
                  <a:cubicBezTo>
                    <a:pt x="2" y="11"/>
                    <a:pt x="3" y="11"/>
                    <a:pt x="3" y="10"/>
                  </a:cubicBezTo>
                  <a:cubicBezTo>
                    <a:pt x="3" y="10"/>
                    <a:pt x="3" y="9"/>
                    <a:pt x="3" y="9"/>
                  </a:cubicBezTo>
                  <a:cubicBezTo>
                    <a:pt x="3" y="8"/>
                    <a:pt x="3" y="6"/>
                    <a:pt x="3" y="5"/>
                  </a:cubicBezTo>
                  <a:cubicBezTo>
                    <a:pt x="2" y="4"/>
                    <a:pt x="1" y="1"/>
                    <a:pt x="1" y="0"/>
                  </a:cubicBezTo>
                </a:path>
              </a:pathLst>
            </a:custGeom>
            <a:noFill/>
            <a:ln w="15875">
              <a:solidFill>
                <a:srgbClr val="FFFFFF"/>
              </a:solidFill>
              <a:prstDash val="solid"/>
              <a:round/>
              <a:headEnd/>
              <a:tailEnd/>
            </a:ln>
          </p:spPr>
          <p:txBody>
            <a:bodyPr/>
            <a:lstStyle/>
            <a:p>
              <a:endParaRPr lang="en-GB"/>
            </a:p>
          </p:txBody>
        </p:sp>
        <p:sp>
          <p:nvSpPr>
            <p:cNvPr id="13126" name="Oval 690"/>
            <p:cNvSpPr>
              <a:spLocks noChangeArrowheads="1"/>
            </p:cNvSpPr>
            <p:nvPr/>
          </p:nvSpPr>
          <p:spPr bwMode="auto">
            <a:xfrm>
              <a:off x="3908" y="1698"/>
              <a:ext cx="15" cy="15"/>
            </a:xfrm>
            <a:prstGeom prst="ellipse">
              <a:avLst/>
            </a:prstGeom>
            <a:solidFill>
              <a:srgbClr val="FFFFFF"/>
            </a:solidFill>
            <a:ln w="15875">
              <a:solidFill>
                <a:srgbClr val="FFFFFF"/>
              </a:solidFill>
              <a:round/>
              <a:headEnd/>
              <a:tailEnd/>
            </a:ln>
          </p:spPr>
          <p:txBody>
            <a:bodyPr/>
            <a:lstStyle/>
            <a:p>
              <a:endParaRPr lang="ar-SA"/>
            </a:p>
          </p:txBody>
        </p:sp>
        <p:sp>
          <p:nvSpPr>
            <p:cNvPr id="13127" name="Oval 691"/>
            <p:cNvSpPr>
              <a:spLocks noChangeArrowheads="1"/>
            </p:cNvSpPr>
            <p:nvPr/>
          </p:nvSpPr>
          <p:spPr bwMode="auto">
            <a:xfrm>
              <a:off x="4035" y="1698"/>
              <a:ext cx="16" cy="15"/>
            </a:xfrm>
            <a:prstGeom prst="ellipse">
              <a:avLst/>
            </a:prstGeom>
            <a:solidFill>
              <a:srgbClr val="FFFFFF"/>
            </a:solidFill>
            <a:ln w="15875">
              <a:solidFill>
                <a:srgbClr val="FFFFFF"/>
              </a:solidFill>
              <a:round/>
              <a:headEnd/>
              <a:tailEnd/>
            </a:ln>
          </p:spPr>
          <p:txBody>
            <a:bodyPr/>
            <a:lstStyle/>
            <a:p>
              <a:endParaRPr lang="ar-SA"/>
            </a:p>
          </p:txBody>
        </p:sp>
        <p:sp>
          <p:nvSpPr>
            <p:cNvPr id="13128" name="Oval 692"/>
            <p:cNvSpPr>
              <a:spLocks noChangeArrowheads="1"/>
            </p:cNvSpPr>
            <p:nvPr/>
          </p:nvSpPr>
          <p:spPr bwMode="auto">
            <a:xfrm>
              <a:off x="3969" y="1698"/>
              <a:ext cx="15" cy="15"/>
            </a:xfrm>
            <a:prstGeom prst="ellipse">
              <a:avLst/>
            </a:prstGeom>
            <a:solidFill>
              <a:srgbClr val="FFFFFF"/>
            </a:solidFill>
            <a:ln w="15875">
              <a:solidFill>
                <a:srgbClr val="FFFFFF"/>
              </a:solidFill>
              <a:round/>
              <a:headEnd/>
              <a:tailEnd/>
            </a:ln>
          </p:spPr>
          <p:txBody>
            <a:bodyPr/>
            <a:lstStyle/>
            <a:p>
              <a:endParaRPr lang="ar-SA"/>
            </a:p>
          </p:txBody>
        </p:sp>
        <p:sp>
          <p:nvSpPr>
            <p:cNvPr id="13129" name="Oval 693"/>
            <p:cNvSpPr>
              <a:spLocks noChangeArrowheads="1"/>
            </p:cNvSpPr>
            <p:nvPr/>
          </p:nvSpPr>
          <p:spPr bwMode="auto">
            <a:xfrm>
              <a:off x="4005" y="1698"/>
              <a:ext cx="15" cy="15"/>
            </a:xfrm>
            <a:prstGeom prst="ellipse">
              <a:avLst/>
            </a:prstGeom>
            <a:solidFill>
              <a:srgbClr val="FFFFFF"/>
            </a:solidFill>
            <a:ln w="15875">
              <a:solidFill>
                <a:srgbClr val="FFFFFF"/>
              </a:solidFill>
              <a:round/>
              <a:headEnd/>
              <a:tailEnd/>
            </a:ln>
          </p:spPr>
          <p:txBody>
            <a:bodyPr/>
            <a:lstStyle/>
            <a:p>
              <a:endParaRPr lang="ar-SA"/>
            </a:p>
          </p:txBody>
        </p:sp>
        <p:sp>
          <p:nvSpPr>
            <p:cNvPr id="13130" name="Oval 694"/>
            <p:cNvSpPr>
              <a:spLocks noChangeArrowheads="1"/>
            </p:cNvSpPr>
            <p:nvPr/>
          </p:nvSpPr>
          <p:spPr bwMode="auto">
            <a:xfrm>
              <a:off x="3938" y="1698"/>
              <a:ext cx="16" cy="15"/>
            </a:xfrm>
            <a:prstGeom prst="ellipse">
              <a:avLst/>
            </a:prstGeom>
            <a:solidFill>
              <a:srgbClr val="FFFFFF"/>
            </a:solidFill>
            <a:ln w="15875">
              <a:solidFill>
                <a:srgbClr val="FFFFFF"/>
              </a:solidFill>
              <a:round/>
              <a:headEnd/>
              <a:tailEnd/>
            </a:ln>
          </p:spPr>
          <p:txBody>
            <a:bodyPr/>
            <a:lstStyle/>
            <a:p>
              <a:endParaRPr lang="ar-SA"/>
            </a:p>
          </p:txBody>
        </p:sp>
        <p:sp>
          <p:nvSpPr>
            <p:cNvPr id="13131" name="Oval 695"/>
            <p:cNvSpPr>
              <a:spLocks noChangeArrowheads="1"/>
            </p:cNvSpPr>
            <p:nvPr/>
          </p:nvSpPr>
          <p:spPr bwMode="auto">
            <a:xfrm>
              <a:off x="3749" y="1698"/>
              <a:ext cx="15" cy="15"/>
            </a:xfrm>
            <a:prstGeom prst="ellipse">
              <a:avLst/>
            </a:prstGeom>
            <a:solidFill>
              <a:srgbClr val="FFFFFF"/>
            </a:solidFill>
            <a:ln w="15875">
              <a:solidFill>
                <a:srgbClr val="FFFFFF"/>
              </a:solidFill>
              <a:round/>
              <a:headEnd/>
              <a:tailEnd/>
            </a:ln>
          </p:spPr>
          <p:txBody>
            <a:bodyPr/>
            <a:lstStyle/>
            <a:p>
              <a:endParaRPr lang="ar-SA"/>
            </a:p>
          </p:txBody>
        </p:sp>
        <p:sp>
          <p:nvSpPr>
            <p:cNvPr id="13132" name="Oval 696"/>
            <p:cNvSpPr>
              <a:spLocks noChangeArrowheads="1"/>
            </p:cNvSpPr>
            <p:nvPr/>
          </p:nvSpPr>
          <p:spPr bwMode="auto">
            <a:xfrm>
              <a:off x="3877" y="1698"/>
              <a:ext cx="15" cy="15"/>
            </a:xfrm>
            <a:prstGeom prst="ellipse">
              <a:avLst/>
            </a:prstGeom>
            <a:solidFill>
              <a:srgbClr val="FFFFFF"/>
            </a:solidFill>
            <a:ln w="15875">
              <a:solidFill>
                <a:srgbClr val="FFFFFF"/>
              </a:solidFill>
              <a:round/>
              <a:headEnd/>
              <a:tailEnd/>
            </a:ln>
          </p:spPr>
          <p:txBody>
            <a:bodyPr/>
            <a:lstStyle/>
            <a:p>
              <a:endParaRPr lang="ar-SA"/>
            </a:p>
          </p:txBody>
        </p:sp>
        <p:sp>
          <p:nvSpPr>
            <p:cNvPr id="13133" name="Oval 697"/>
            <p:cNvSpPr>
              <a:spLocks noChangeArrowheads="1"/>
            </p:cNvSpPr>
            <p:nvPr/>
          </p:nvSpPr>
          <p:spPr bwMode="auto">
            <a:xfrm>
              <a:off x="3810" y="1698"/>
              <a:ext cx="16" cy="15"/>
            </a:xfrm>
            <a:prstGeom prst="ellipse">
              <a:avLst/>
            </a:prstGeom>
            <a:solidFill>
              <a:srgbClr val="FFFFFF"/>
            </a:solidFill>
            <a:ln w="15875">
              <a:solidFill>
                <a:srgbClr val="FFFFFF"/>
              </a:solidFill>
              <a:round/>
              <a:headEnd/>
              <a:tailEnd/>
            </a:ln>
          </p:spPr>
          <p:txBody>
            <a:bodyPr/>
            <a:lstStyle/>
            <a:p>
              <a:endParaRPr lang="ar-SA"/>
            </a:p>
          </p:txBody>
        </p:sp>
        <p:sp>
          <p:nvSpPr>
            <p:cNvPr id="13134" name="Oval 698"/>
            <p:cNvSpPr>
              <a:spLocks noChangeArrowheads="1"/>
            </p:cNvSpPr>
            <p:nvPr/>
          </p:nvSpPr>
          <p:spPr bwMode="auto">
            <a:xfrm>
              <a:off x="3846" y="1698"/>
              <a:ext cx="16" cy="15"/>
            </a:xfrm>
            <a:prstGeom prst="ellipse">
              <a:avLst/>
            </a:prstGeom>
            <a:solidFill>
              <a:srgbClr val="FFFFFF"/>
            </a:solidFill>
            <a:ln w="15875">
              <a:solidFill>
                <a:srgbClr val="FFFFFF"/>
              </a:solidFill>
              <a:round/>
              <a:headEnd/>
              <a:tailEnd/>
            </a:ln>
          </p:spPr>
          <p:txBody>
            <a:bodyPr/>
            <a:lstStyle/>
            <a:p>
              <a:endParaRPr lang="ar-SA"/>
            </a:p>
          </p:txBody>
        </p:sp>
        <p:sp>
          <p:nvSpPr>
            <p:cNvPr id="13135" name="Oval 699"/>
            <p:cNvSpPr>
              <a:spLocks noChangeArrowheads="1"/>
            </p:cNvSpPr>
            <p:nvPr/>
          </p:nvSpPr>
          <p:spPr bwMode="auto">
            <a:xfrm>
              <a:off x="3780" y="1698"/>
              <a:ext cx="15" cy="15"/>
            </a:xfrm>
            <a:prstGeom prst="ellipse">
              <a:avLst/>
            </a:prstGeom>
            <a:solidFill>
              <a:srgbClr val="FFFFFF"/>
            </a:solidFill>
            <a:ln w="15875">
              <a:solidFill>
                <a:srgbClr val="FFFFFF"/>
              </a:solidFill>
              <a:round/>
              <a:headEnd/>
              <a:tailEnd/>
            </a:ln>
          </p:spPr>
          <p:txBody>
            <a:bodyPr/>
            <a:lstStyle/>
            <a:p>
              <a:endParaRPr lang="ar-SA"/>
            </a:p>
          </p:txBody>
        </p:sp>
        <p:sp>
          <p:nvSpPr>
            <p:cNvPr id="13136" name="Oval 700"/>
            <p:cNvSpPr>
              <a:spLocks noChangeArrowheads="1"/>
            </p:cNvSpPr>
            <p:nvPr/>
          </p:nvSpPr>
          <p:spPr bwMode="auto">
            <a:xfrm>
              <a:off x="3432" y="1698"/>
              <a:ext cx="15" cy="15"/>
            </a:xfrm>
            <a:prstGeom prst="ellipse">
              <a:avLst/>
            </a:prstGeom>
            <a:solidFill>
              <a:srgbClr val="FFFFFF"/>
            </a:solidFill>
            <a:ln w="15875">
              <a:solidFill>
                <a:srgbClr val="FFFFFF"/>
              </a:solidFill>
              <a:round/>
              <a:headEnd/>
              <a:tailEnd/>
            </a:ln>
          </p:spPr>
          <p:txBody>
            <a:bodyPr/>
            <a:lstStyle/>
            <a:p>
              <a:endParaRPr lang="ar-SA"/>
            </a:p>
          </p:txBody>
        </p:sp>
        <p:sp>
          <p:nvSpPr>
            <p:cNvPr id="13137" name="Oval 701"/>
            <p:cNvSpPr>
              <a:spLocks noChangeArrowheads="1"/>
            </p:cNvSpPr>
            <p:nvPr/>
          </p:nvSpPr>
          <p:spPr bwMode="auto">
            <a:xfrm>
              <a:off x="3560" y="1698"/>
              <a:ext cx="15" cy="15"/>
            </a:xfrm>
            <a:prstGeom prst="ellipse">
              <a:avLst/>
            </a:prstGeom>
            <a:solidFill>
              <a:srgbClr val="FFFFFF"/>
            </a:solidFill>
            <a:ln w="15875">
              <a:solidFill>
                <a:srgbClr val="FFFFFF"/>
              </a:solidFill>
              <a:round/>
              <a:headEnd/>
              <a:tailEnd/>
            </a:ln>
          </p:spPr>
          <p:txBody>
            <a:bodyPr/>
            <a:lstStyle/>
            <a:p>
              <a:endParaRPr lang="ar-SA"/>
            </a:p>
          </p:txBody>
        </p:sp>
        <p:sp>
          <p:nvSpPr>
            <p:cNvPr id="13138" name="Oval 702"/>
            <p:cNvSpPr>
              <a:spLocks noChangeArrowheads="1"/>
            </p:cNvSpPr>
            <p:nvPr/>
          </p:nvSpPr>
          <p:spPr bwMode="auto">
            <a:xfrm>
              <a:off x="3499" y="1698"/>
              <a:ext cx="15" cy="15"/>
            </a:xfrm>
            <a:prstGeom prst="ellipse">
              <a:avLst/>
            </a:prstGeom>
            <a:solidFill>
              <a:srgbClr val="FFFFFF"/>
            </a:solidFill>
            <a:ln w="15875">
              <a:solidFill>
                <a:srgbClr val="FFFFFF"/>
              </a:solidFill>
              <a:round/>
              <a:headEnd/>
              <a:tailEnd/>
            </a:ln>
          </p:spPr>
          <p:txBody>
            <a:bodyPr/>
            <a:lstStyle/>
            <a:p>
              <a:endParaRPr lang="ar-SA"/>
            </a:p>
          </p:txBody>
        </p:sp>
        <p:sp>
          <p:nvSpPr>
            <p:cNvPr id="13139" name="Oval 703"/>
            <p:cNvSpPr>
              <a:spLocks noChangeArrowheads="1"/>
            </p:cNvSpPr>
            <p:nvPr/>
          </p:nvSpPr>
          <p:spPr bwMode="auto">
            <a:xfrm>
              <a:off x="3529" y="1698"/>
              <a:ext cx="16" cy="15"/>
            </a:xfrm>
            <a:prstGeom prst="ellipse">
              <a:avLst/>
            </a:prstGeom>
            <a:solidFill>
              <a:srgbClr val="FFFFFF"/>
            </a:solidFill>
            <a:ln w="15875">
              <a:solidFill>
                <a:srgbClr val="FFFFFF"/>
              </a:solidFill>
              <a:round/>
              <a:headEnd/>
              <a:tailEnd/>
            </a:ln>
          </p:spPr>
          <p:txBody>
            <a:bodyPr/>
            <a:lstStyle/>
            <a:p>
              <a:endParaRPr lang="ar-SA"/>
            </a:p>
          </p:txBody>
        </p:sp>
        <p:sp>
          <p:nvSpPr>
            <p:cNvPr id="13140" name="Oval 704"/>
            <p:cNvSpPr>
              <a:spLocks noChangeArrowheads="1"/>
            </p:cNvSpPr>
            <p:nvPr/>
          </p:nvSpPr>
          <p:spPr bwMode="auto">
            <a:xfrm>
              <a:off x="3463" y="1698"/>
              <a:ext cx="15" cy="15"/>
            </a:xfrm>
            <a:prstGeom prst="ellipse">
              <a:avLst/>
            </a:prstGeom>
            <a:solidFill>
              <a:srgbClr val="FFFFFF"/>
            </a:solidFill>
            <a:ln w="15875">
              <a:solidFill>
                <a:srgbClr val="FFFFFF"/>
              </a:solidFill>
              <a:round/>
              <a:headEnd/>
              <a:tailEnd/>
            </a:ln>
          </p:spPr>
          <p:txBody>
            <a:bodyPr/>
            <a:lstStyle/>
            <a:p>
              <a:endParaRPr lang="ar-SA"/>
            </a:p>
          </p:txBody>
        </p:sp>
        <p:sp>
          <p:nvSpPr>
            <p:cNvPr id="13141" name="Oval 705"/>
            <p:cNvSpPr>
              <a:spLocks noChangeArrowheads="1"/>
            </p:cNvSpPr>
            <p:nvPr/>
          </p:nvSpPr>
          <p:spPr bwMode="auto">
            <a:xfrm>
              <a:off x="3274" y="1698"/>
              <a:ext cx="15" cy="15"/>
            </a:xfrm>
            <a:prstGeom prst="ellipse">
              <a:avLst/>
            </a:prstGeom>
            <a:solidFill>
              <a:srgbClr val="FFFFFF"/>
            </a:solidFill>
            <a:ln w="15875">
              <a:solidFill>
                <a:srgbClr val="FFFFFF"/>
              </a:solidFill>
              <a:round/>
              <a:headEnd/>
              <a:tailEnd/>
            </a:ln>
          </p:spPr>
          <p:txBody>
            <a:bodyPr/>
            <a:lstStyle/>
            <a:p>
              <a:endParaRPr lang="ar-SA"/>
            </a:p>
          </p:txBody>
        </p:sp>
        <p:sp>
          <p:nvSpPr>
            <p:cNvPr id="13142" name="Oval 706"/>
            <p:cNvSpPr>
              <a:spLocks noChangeArrowheads="1"/>
            </p:cNvSpPr>
            <p:nvPr/>
          </p:nvSpPr>
          <p:spPr bwMode="auto">
            <a:xfrm>
              <a:off x="3401" y="1698"/>
              <a:ext cx="16" cy="15"/>
            </a:xfrm>
            <a:prstGeom prst="ellipse">
              <a:avLst/>
            </a:prstGeom>
            <a:solidFill>
              <a:srgbClr val="FFFFFF"/>
            </a:solidFill>
            <a:ln w="15875">
              <a:solidFill>
                <a:srgbClr val="FFFFFF"/>
              </a:solidFill>
              <a:round/>
              <a:headEnd/>
              <a:tailEnd/>
            </a:ln>
          </p:spPr>
          <p:txBody>
            <a:bodyPr/>
            <a:lstStyle/>
            <a:p>
              <a:endParaRPr lang="ar-SA"/>
            </a:p>
          </p:txBody>
        </p:sp>
        <p:sp>
          <p:nvSpPr>
            <p:cNvPr id="13143" name="Oval 707"/>
            <p:cNvSpPr>
              <a:spLocks noChangeArrowheads="1"/>
            </p:cNvSpPr>
            <p:nvPr/>
          </p:nvSpPr>
          <p:spPr bwMode="auto">
            <a:xfrm>
              <a:off x="3340" y="1698"/>
              <a:ext cx="15" cy="15"/>
            </a:xfrm>
            <a:prstGeom prst="ellipse">
              <a:avLst/>
            </a:prstGeom>
            <a:solidFill>
              <a:srgbClr val="FFFFFF"/>
            </a:solidFill>
            <a:ln w="15875">
              <a:solidFill>
                <a:srgbClr val="FFFFFF"/>
              </a:solidFill>
              <a:round/>
              <a:headEnd/>
              <a:tailEnd/>
            </a:ln>
          </p:spPr>
          <p:txBody>
            <a:bodyPr/>
            <a:lstStyle/>
            <a:p>
              <a:endParaRPr lang="ar-SA"/>
            </a:p>
          </p:txBody>
        </p:sp>
        <p:sp>
          <p:nvSpPr>
            <p:cNvPr id="13144" name="Oval 708"/>
            <p:cNvSpPr>
              <a:spLocks noChangeArrowheads="1"/>
            </p:cNvSpPr>
            <p:nvPr/>
          </p:nvSpPr>
          <p:spPr bwMode="auto">
            <a:xfrm>
              <a:off x="3371" y="1698"/>
              <a:ext cx="15" cy="15"/>
            </a:xfrm>
            <a:prstGeom prst="ellipse">
              <a:avLst/>
            </a:prstGeom>
            <a:solidFill>
              <a:srgbClr val="FFFFFF"/>
            </a:solidFill>
            <a:ln w="15875">
              <a:solidFill>
                <a:srgbClr val="FFFFFF"/>
              </a:solidFill>
              <a:round/>
              <a:headEnd/>
              <a:tailEnd/>
            </a:ln>
          </p:spPr>
          <p:txBody>
            <a:bodyPr/>
            <a:lstStyle/>
            <a:p>
              <a:endParaRPr lang="ar-SA"/>
            </a:p>
          </p:txBody>
        </p:sp>
        <p:sp>
          <p:nvSpPr>
            <p:cNvPr id="13145" name="Oval 709"/>
            <p:cNvSpPr>
              <a:spLocks noChangeArrowheads="1"/>
            </p:cNvSpPr>
            <p:nvPr/>
          </p:nvSpPr>
          <p:spPr bwMode="auto">
            <a:xfrm>
              <a:off x="3304" y="1698"/>
              <a:ext cx="16" cy="15"/>
            </a:xfrm>
            <a:prstGeom prst="ellipse">
              <a:avLst/>
            </a:prstGeom>
            <a:solidFill>
              <a:srgbClr val="FFFFFF"/>
            </a:solidFill>
            <a:ln w="15875">
              <a:solidFill>
                <a:srgbClr val="FFFFFF"/>
              </a:solidFill>
              <a:round/>
              <a:headEnd/>
              <a:tailEnd/>
            </a:ln>
          </p:spPr>
          <p:txBody>
            <a:bodyPr/>
            <a:lstStyle/>
            <a:p>
              <a:endParaRPr lang="ar-SA"/>
            </a:p>
          </p:txBody>
        </p:sp>
        <p:sp>
          <p:nvSpPr>
            <p:cNvPr id="13146" name="Oval 710"/>
            <p:cNvSpPr>
              <a:spLocks noChangeArrowheads="1"/>
            </p:cNvSpPr>
            <p:nvPr/>
          </p:nvSpPr>
          <p:spPr bwMode="auto">
            <a:xfrm>
              <a:off x="4066" y="1698"/>
              <a:ext cx="16" cy="15"/>
            </a:xfrm>
            <a:prstGeom prst="ellipse">
              <a:avLst/>
            </a:prstGeom>
            <a:solidFill>
              <a:srgbClr val="FFFFFF"/>
            </a:solidFill>
            <a:ln w="15875">
              <a:solidFill>
                <a:srgbClr val="FFFFFF"/>
              </a:solidFill>
              <a:round/>
              <a:headEnd/>
              <a:tailEnd/>
            </a:ln>
          </p:spPr>
          <p:txBody>
            <a:bodyPr/>
            <a:lstStyle/>
            <a:p>
              <a:endParaRPr lang="ar-SA"/>
            </a:p>
          </p:txBody>
        </p:sp>
        <p:sp>
          <p:nvSpPr>
            <p:cNvPr id="13147" name="Oval 711"/>
            <p:cNvSpPr>
              <a:spLocks noChangeArrowheads="1"/>
            </p:cNvSpPr>
            <p:nvPr/>
          </p:nvSpPr>
          <p:spPr bwMode="auto">
            <a:xfrm>
              <a:off x="4194" y="1698"/>
              <a:ext cx="15" cy="15"/>
            </a:xfrm>
            <a:prstGeom prst="ellipse">
              <a:avLst/>
            </a:prstGeom>
            <a:solidFill>
              <a:srgbClr val="FFFFFF"/>
            </a:solidFill>
            <a:ln w="15875">
              <a:solidFill>
                <a:srgbClr val="FFFFFF"/>
              </a:solidFill>
              <a:round/>
              <a:headEnd/>
              <a:tailEnd/>
            </a:ln>
          </p:spPr>
          <p:txBody>
            <a:bodyPr/>
            <a:lstStyle/>
            <a:p>
              <a:endParaRPr lang="ar-SA"/>
            </a:p>
          </p:txBody>
        </p:sp>
        <p:sp>
          <p:nvSpPr>
            <p:cNvPr id="13148" name="Oval 712"/>
            <p:cNvSpPr>
              <a:spLocks noChangeArrowheads="1"/>
            </p:cNvSpPr>
            <p:nvPr/>
          </p:nvSpPr>
          <p:spPr bwMode="auto">
            <a:xfrm>
              <a:off x="4128" y="1698"/>
              <a:ext cx="15" cy="15"/>
            </a:xfrm>
            <a:prstGeom prst="ellipse">
              <a:avLst/>
            </a:prstGeom>
            <a:solidFill>
              <a:srgbClr val="FFFFFF"/>
            </a:solidFill>
            <a:ln w="15875">
              <a:solidFill>
                <a:srgbClr val="FFFFFF"/>
              </a:solidFill>
              <a:round/>
              <a:headEnd/>
              <a:tailEnd/>
            </a:ln>
          </p:spPr>
          <p:txBody>
            <a:bodyPr/>
            <a:lstStyle/>
            <a:p>
              <a:endParaRPr lang="ar-SA"/>
            </a:p>
          </p:txBody>
        </p:sp>
        <p:sp>
          <p:nvSpPr>
            <p:cNvPr id="13149" name="Oval 713"/>
            <p:cNvSpPr>
              <a:spLocks noChangeArrowheads="1"/>
            </p:cNvSpPr>
            <p:nvPr/>
          </p:nvSpPr>
          <p:spPr bwMode="auto">
            <a:xfrm>
              <a:off x="4158" y="1698"/>
              <a:ext cx="16" cy="15"/>
            </a:xfrm>
            <a:prstGeom prst="ellipse">
              <a:avLst/>
            </a:prstGeom>
            <a:solidFill>
              <a:srgbClr val="FFFFFF"/>
            </a:solidFill>
            <a:ln w="15875">
              <a:solidFill>
                <a:srgbClr val="FFFFFF"/>
              </a:solidFill>
              <a:round/>
              <a:headEnd/>
              <a:tailEnd/>
            </a:ln>
          </p:spPr>
          <p:txBody>
            <a:bodyPr/>
            <a:lstStyle/>
            <a:p>
              <a:endParaRPr lang="ar-SA"/>
            </a:p>
          </p:txBody>
        </p:sp>
        <p:sp>
          <p:nvSpPr>
            <p:cNvPr id="13150" name="Oval 714"/>
            <p:cNvSpPr>
              <a:spLocks noChangeArrowheads="1"/>
            </p:cNvSpPr>
            <p:nvPr/>
          </p:nvSpPr>
          <p:spPr bwMode="auto">
            <a:xfrm>
              <a:off x="4097" y="1698"/>
              <a:ext cx="15" cy="15"/>
            </a:xfrm>
            <a:prstGeom prst="ellipse">
              <a:avLst/>
            </a:prstGeom>
            <a:solidFill>
              <a:srgbClr val="FFFFFF"/>
            </a:solidFill>
            <a:ln w="15875">
              <a:solidFill>
                <a:srgbClr val="FFFFFF"/>
              </a:solidFill>
              <a:round/>
              <a:headEnd/>
              <a:tailEnd/>
            </a:ln>
          </p:spPr>
          <p:txBody>
            <a:bodyPr/>
            <a:lstStyle/>
            <a:p>
              <a:endParaRPr lang="ar-SA"/>
            </a:p>
          </p:txBody>
        </p:sp>
        <p:sp>
          <p:nvSpPr>
            <p:cNvPr id="13151" name="Oval 715"/>
            <p:cNvSpPr>
              <a:spLocks noChangeArrowheads="1"/>
            </p:cNvSpPr>
            <p:nvPr/>
          </p:nvSpPr>
          <p:spPr bwMode="auto">
            <a:xfrm>
              <a:off x="4220" y="1698"/>
              <a:ext cx="15" cy="15"/>
            </a:xfrm>
            <a:prstGeom prst="ellipse">
              <a:avLst/>
            </a:prstGeom>
            <a:solidFill>
              <a:srgbClr val="FFFFFF"/>
            </a:solidFill>
            <a:ln w="15875">
              <a:solidFill>
                <a:srgbClr val="FFFFFF"/>
              </a:solidFill>
              <a:round/>
              <a:headEnd/>
              <a:tailEnd/>
            </a:ln>
          </p:spPr>
          <p:txBody>
            <a:bodyPr/>
            <a:lstStyle/>
            <a:p>
              <a:endParaRPr lang="ar-SA"/>
            </a:p>
          </p:txBody>
        </p:sp>
        <p:sp>
          <p:nvSpPr>
            <p:cNvPr id="13152" name="Oval 716"/>
            <p:cNvSpPr>
              <a:spLocks noChangeArrowheads="1"/>
            </p:cNvSpPr>
            <p:nvPr/>
          </p:nvSpPr>
          <p:spPr bwMode="auto">
            <a:xfrm>
              <a:off x="4255" y="1698"/>
              <a:ext cx="16" cy="15"/>
            </a:xfrm>
            <a:prstGeom prst="ellipse">
              <a:avLst/>
            </a:prstGeom>
            <a:solidFill>
              <a:srgbClr val="FFFFFF"/>
            </a:solidFill>
            <a:ln w="15875">
              <a:solidFill>
                <a:srgbClr val="FFFFFF"/>
              </a:solidFill>
              <a:round/>
              <a:headEnd/>
              <a:tailEnd/>
            </a:ln>
          </p:spPr>
          <p:txBody>
            <a:bodyPr/>
            <a:lstStyle/>
            <a:p>
              <a:endParaRPr lang="ar-SA"/>
            </a:p>
          </p:txBody>
        </p:sp>
        <p:sp>
          <p:nvSpPr>
            <p:cNvPr id="13153" name="Oval 717"/>
            <p:cNvSpPr>
              <a:spLocks noChangeArrowheads="1"/>
            </p:cNvSpPr>
            <p:nvPr/>
          </p:nvSpPr>
          <p:spPr bwMode="auto">
            <a:xfrm>
              <a:off x="3591" y="1698"/>
              <a:ext cx="15" cy="15"/>
            </a:xfrm>
            <a:prstGeom prst="ellipse">
              <a:avLst/>
            </a:prstGeom>
            <a:solidFill>
              <a:srgbClr val="FFFFFF"/>
            </a:solidFill>
            <a:ln w="15875">
              <a:solidFill>
                <a:srgbClr val="FFFFFF"/>
              </a:solidFill>
              <a:round/>
              <a:headEnd/>
              <a:tailEnd/>
            </a:ln>
          </p:spPr>
          <p:txBody>
            <a:bodyPr/>
            <a:lstStyle/>
            <a:p>
              <a:endParaRPr lang="ar-SA"/>
            </a:p>
          </p:txBody>
        </p:sp>
        <p:sp>
          <p:nvSpPr>
            <p:cNvPr id="13154" name="Oval 718"/>
            <p:cNvSpPr>
              <a:spLocks noChangeArrowheads="1"/>
            </p:cNvSpPr>
            <p:nvPr/>
          </p:nvSpPr>
          <p:spPr bwMode="auto">
            <a:xfrm>
              <a:off x="3718" y="1698"/>
              <a:ext cx="16" cy="15"/>
            </a:xfrm>
            <a:prstGeom prst="ellipse">
              <a:avLst/>
            </a:prstGeom>
            <a:solidFill>
              <a:srgbClr val="FFFFFF"/>
            </a:solidFill>
            <a:ln w="15875">
              <a:solidFill>
                <a:srgbClr val="FFFFFF"/>
              </a:solidFill>
              <a:round/>
              <a:headEnd/>
              <a:tailEnd/>
            </a:ln>
          </p:spPr>
          <p:txBody>
            <a:bodyPr/>
            <a:lstStyle/>
            <a:p>
              <a:endParaRPr lang="ar-SA"/>
            </a:p>
          </p:txBody>
        </p:sp>
        <p:sp>
          <p:nvSpPr>
            <p:cNvPr id="13155" name="Oval 719"/>
            <p:cNvSpPr>
              <a:spLocks noChangeArrowheads="1"/>
            </p:cNvSpPr>
            <p:nvPr/>
          </p:nvSpPr>
          <p:spPr bwMode="auto">
            <a:xfrm>
              <a:off x="3652" y="1698"/>
              <a:ext cx="15" cy="15"/>
            </a:xfrm>
            <a:prstGeom prst="ellipse">
              <a:avLst/>
            </a:prstGeom>
            <a:solidFill>
              <a:srgbClr val="FFFFFF"/>
            </a:solidFill>
            <a:ln w="15875">
              <a:solidFill>
                <a:srgbClr val="FFFFFF"/>
              </a:solidFill>
              <a:round/>
              <a:headEnd/>
              <a:tailEnd/>
            </a:ln>
          </p:spPr>
          <p:txBody>
            <a:bodyPr/>
            <a:lstStyle/>
            <a:p>
              <a:endParaRPr lang="ar-SA"/>
            </a:p>
          </p:txBody>
        </p:sp>
        <p:sp>
          <p:nvSpPr>
            <p:cNvPr id="13156" name="Oval 720"/>
            <p:cNvSpPr>
              <a:spLocks noChangeArrowheads="1"/>
            </p:cNvSpPr>
            <p:nvPr/>
          </p:nvSpPr>
          <p:spPr bwMode="auto">
            <a:xfrm>
              <a:off x="3688" y="1698"/>
              <a:ext cx="15" cy="15"/>
            </a:xfrm>
            <a:prstGeom prst="ellipse">
              <a:avLst/>
            </a:prstGeom>
            <a:solidFill>
              <a:srgbClr val="FFFFFF"/>
            </a:solidFill>
            <a:ln w="15875">
              <a:solidFill>
                <a:srgbClr val="FFFFFF"/>
              </a:solidFill>
              <a:round/>
              <a:headEnd/>
              <a:tailEnd/>
            </a:ln>
          </p:spPr>
          <p:txBody>
            <a:bodyPr/>
            <a:lstStyle/>
            <a:p>
              <a:endParaRPr lang="ar-SA"/>
            </a:p>
          </p:txBody>
        </p:sp>
        <p:sp>
          <p:nvSpPr>
            <p:cNvPr id="13157" name="Oval 721"/>
            <p:cNvSpPr>
              <a:spLocks noChangeArrowheads="1"/>
            </p:cNvSpPr>
            <p:nvPr/>
          </p:nvSpPr>
          <p:spPr bwMode="auto">
            <a:xfrm>
              <a:off x="3621" y="1698"/>
              <a:ext cx="16" cy="15"/>
            </a:xfrm>
            <a:prstGeom prst="ellipse">
              <a:avLst/>
            </a:prstGeom>
            <a:solidFill>
              <a:srgbClr val="FFFFFF"/>
            </a:solidFill>
            <a:ln w="15875">
              <a:solidFill>
                <a:srgbClr val="FFFFFF"/>
              </a:solidFill>
              <a:round/>
              <a:headEnd/>
              <a:tailEnd/>
            </a:ln>
          </p:spPr>
          <p:txBody>
            <a:bodyPr/>
            <a:lstStyle/>
            <a:p>
              <a:endParaRPr lang="ar-SA"/>
            </a:p>
          </p:txBody>
        </p:sp>
        <p:sp>
          <p:nvSpPr>
            <p:cNvPr id="13158" name="Oval 722"/>
            <p:cNvSpPr>
              <a:spLocks noChangeArrowheads="1"/>
            </p:cNvSpPr>
            <p:nvPr/>
          </p:nvSpPr>
          <p:spPr bwMode="auto">
            <a:xfrm>
              <a:off x="3243" y="1698"/>
              <a:ext cx="15" cy="15"/>
            </a:xfrm>
            <a:prstGeom prst="ellipse">
              <a:avLst/>
            </a:prstGeom>
            <a:solidFill>
              <a:srgbClr val="FFFFFF"/>
            </a:solidFill>
            <a:ln w="15875">
              <a:solidFill>
                <a:srgbClr val="FFFFFF"/>
              </a:solidFill>
              <a:round/>
              <a:headEnd/>
              <a:tailEnd/>
            </a:ln>
          </p:spPr>
          <p:txBody>
            <a:bodyPr/>
            <a:lstStyle/>
            <a:p>
              <a:endParaRPr lang="ar-SA"/>
            </a:p>
          </p:txBody>
        </p:sp>
        <p:sp>
          <p:nvSpPr>
            <p:cNvPr id="13159" name="Oval 723"/>
            <p:cNvSpPr>
              <a:spLocks noChangeArrowheads="1"/>
            </p:cNvSpPr>
            <p:nvPr/>
          </p:nvSpPr>
          <p:spPr bwMode="auto">
            <a:xfrm>
              <a:off x="3181" y="1698"/>
              <a:ext cx="16" cy="15"/>
            </a:xfrm>
            <a:prstGeom prst="ellipse">
              <a:avLst/>
            </a:prstGeom>
            <a:solidFill>
              <a:srgbClr val="FFFFFF"/>
            </a:solidFill>
            <a:ln w="15875">
              <a:solidFill>
                <a:srgbClr val="FFFFFF"/>
              </a:solidFill>
              <a:round/>
              <a:headEnd/>
              <a:tailEnd/>
            </a:ln>
          </p:spPr>
          <p:txBody>
            <a:bodyPr/>
            <a:lstStyle/>
            <a:p>
              <a:endParaRPr lang="ar-SA"/>
            </a:p>
          </p:txBody>
        </p:sp>
        <p:sp>
          <p:nvSpPr>
            <p:cNvPr id="13160" name="Oval 724"/>
            <p:cNvSpPr>
              <a:spLocks noChangeArrowheads="1"/>
            </p:cNvSpPr>
            <p:nvPr/>
          </p:nvSpPr>
          <p:spPr bwMode="auto">
            <a:xfrm>
              <a:off x="3212" y="1698"/>
              <a:ext cx="16" cy="15"/>
            </a:xfrm>
            <a:prstGeom prst="ellipse">
              <a:avLst/>
            </a:prstGeom>
            <a:solidFill>
              <a:srgbClr val="FFFFFF"/>
            </a:solidFill>
            <a:ln w="15875">
              <a:solidFill>
                <a:srgbClr val="FFFFFF"/>
              </a:solidFill>
              <a:round/>
              <a:headEnd/>
              <a:tailEnd/>
            </a:ln>
          </p:spPr>
          <p:txBody>
            <a:bodyPr/>
            <a:lstStyle/>
            <a:p>
              <a:endParaRPr lang="ar-SA"/>
            </a:p>
          </p:txBody>
        </p:sp>
        <p:sp>
          <p:nvSpPr>
            <p:cNvPr id="13161" name="Oval 725"/>
            <p:cNvSpPr>
              <a:spLocks noChangeArrowheads="1"/>
            </p:cNvSpPr>
            <p:nvPr/>
          </p:nvSpPr>
          <p:spPr bwMode="auto">
            <a:xfrm>
              <a:off x="3146" y="1698"/>
              <a:ext cx="15" cy="15"/>
            </a:xfrm>
            <a:prstGeom prst="ellipse">
              <a:avLst/>
            </a:prstGeom>
            <a:solidFill>
              <a:srgbClr val="FFFFFF"/>
            </a:solidFill>
            <a:ln w="15875">
              <a:solidFill>
                <a:srgbClr val="FFFFFF"/>
              </a:solidFill>
              <a:round/>
              <a:headEnd/>
              <a:tailEnd/>
            </a:ln>
          </p:spPr>
          <p:txBody>
            <a:bodyPr/>
            <a:lstStyle/>
            <a:p>
              <a:endParaRPr lang="ar-SA"/>
            </a:p>
          </p:txBody>
        </p:sp>
        <p:sp>
          <p:nvSpPr>
            <p:cNvPr id="13162" name="Oval 726"/>
            <p:cNvSpPr>
              <a:spLocks noChangeArrowheads="1"/>
            </p:cNvSpPr>
            <p:nvPr/>
          </p:nvSpPr>
          <p:spPr bwMode="auto">
            <a:xfrm>
              <a:off x="3923" y="1713"/>
              <a:ext cx="15" cy="15"/>
            </a:xfrm>
            <a:prstGeom prst="ellipse">
              <a:avLst/>
            </a:prstGeom>
            <a:solidFill>
              <a:srgbClr val="FFFFFF"/>
            </a:solidFill>
            <a:ln w="15875">
              <a:solidFill>
                <a:srgbClr val="FFFFFF"/>
              </a:solidFill>
              <a:round/>
              <a:headEnd/>
              <a:tailEnd/>
            </a:ln>
          </p:spPr>
          <p:txBody>
            <a:bodyPr/>
            <a:lstStyle/>
            <a:p>
              <a:endParaRPr lang="ar-SA"/>
            </a:p>
          </p:txBody>
        </p:sp>
        <p:sp>
          <p:nvSpPr>
            <p:cNvPr id="13163" name="Oval 727"/>
            <p:cNvSpPr>
              <a:spLocks noChangeArrowheads="1"/>
            </p:cNvSpPr>
            <p:nvPr/>
          </p:nvSpPr>
          <p:spPr bwMode="auto">
            <a:xfrm>
              <a:off x="4051" y="1713"/>
              <a:ext cx="15" cy="15"/>
            </a:xfrm>
            <a:prstGeom prst="ellipse">
              <a:avLst/>
            </a:prstGeom>
            <a:solidFill>
              <a:srgbClr val="FFFFFF"/>
            </a:solidFill>
            <a:ln w="15875">
              <a:solidFill>
                <a:srgbClr val="FFFFFF"/>
              </a:solidFill>
              <a:round/>
              <a:headEnd/>
              <a:tailEnd/>
            </a:ln>
          </p:spPr>
          <p:txBody>
            <a:bodyPr/>
            <a:lstStyle/>
            <a:p>
              <a:endParaRPr lang="ar-SA"/>
            </a:p>
          </p:txBody>
        </p:sp>
        <p:sp>
          <p:nvSpPr>
            <p:cNvPr id="13164" name="Oval 728"/>
            <p:cNvSpPr>
              <a:spLocks noChangeArrowheads="1"/>
            </p:cNvSpPr>
            <p:nvPr/>
          </p:nvSpPr>
          <p:spPr bwMode="auto">
            <a:xfrm>
              <a:off x="3989" y="1713"/>
              <a:ext cx="16" cy="15"/>
            </a:xfrm>
            <a:prstGeom prst="ellipse">
              <a:avLst/>
            </a:prstGeom>
            <a:solidFill>
              <a:srgbClr val="FFFFFF"/>
            </a:solidFill>
            <a:ln w="15875">
              <a:solidFill>
                <a:srgbClr val="FFFFFF"/>
              </a:solidFill>
              <a:round/>
              <a:headEnd/>
              <a:tailEnd/>
            </a:ln>
          </p:spPr>
          <p:txBody>
            <a:bodyPr/>
            <a:lstStyle/>
            <a:p>
              <a:endParaRPr lang="ar-SA"/>
            </a:p>
          </p:txBody>
        </p:sp>
        <p:sp>
          <p:nvSpPr>
            <p:cNvPr id="13165" name="Oval 729"/>
            <p:cNvSpPr>
              <a:spLocks noChangeArrowheads="1"/>
            </p:cNvSpPr>
            <p:nvPr/>
          </p:nvSpPr>
          <p:spPr bwMode="auto">
            <a:xfrm>
              <a:off x="4020" y="1713"/>
              <a:ext cx="15" cy="15"/>
            </a:xfrm>
            <a:prstGeom prst="ellipse">
              <a:avLst/>
            </a:prstGeom>
            <a:solidFill>
              <a:srgbClr val="FFFFFF"/>
            </a:solidFill>
            <a:ln w="15875">
              <a:solidFill>
                <a:srgbClr val="FFFFFF"/>
              </a:solidFill>
              <a:round/>
              <a:headEnd/>
              <a:tailEnd/>
            </a:ln>
          </p:spPr>
          <p:txBody>
            <a:bodyPr/>
            <a:lstStyle/>
            <a:p>
              <a:endParaRPr lang="ar-SA"/>
            </a:p>
          </p:txBody>
        </p:sp>
        <p:sp>
          <p:nvSpPr>
            <p:cNvPr id="13166" name="Oval 730"/>
            <p:cNvSpPr>
              <a:spLocks noChangeArrowheads="1"/>
            </p:cNvSpPr>
            <p:nvPr/>
          </p:nvSpPr>
          <p:spPr bwMode="auto">
            <a:xfrm>
              <a:off x="3954" y="1713"/>
              <a:ext cx="15" cy="15"/>
            </a:xfrm>
            <a:prstGeom prst="ellipse">
              <a:avLst/>
            </a:prstGeom>
            <a:solidFill>
              <a:srgbClr val="FFFFFF"/>
            </a:solidFill>
            <a:ln w="15875">
              <a:solidFill>
                <a:srgbClr val="FFFFFF"/>
              </a:solidFill>
              <a:round/>
              <a:headEnd/>
              <a:tailEnd/>
            </a:ln>
          </p:spPr>
          <p:txBody>
            <a:bodyPr/>
            <a:lstStyle/>
            <a:p>
              <a:endParaRPr lang="ar-SA"/>
            </a:p>
          </p:txBody>
        </p:sp>
        <p:sp>
          <p:nvSpPr>
            <p:cNvPr id="13167" name="Oval 731"/>
            <p:cNvSpPr>
              <a:spLocks noChangeArrowheads="1"/>
            </p:cNvSpPr>
            <p:nvPr/>
          </p:nvSpPr>
          <p:spPr bwMode="auto">
            <a:xfrm>
              <a:off x="3764" y="1713"/>
              <a:ext cx="16" cy="15"/>
            </a:xfrm>
            <a:prstGeom prst="ellipse">
              <a:avLst/>
            </a:prstGeom>
            <a:solidFill>
              <a:srgbClr val="FFFFFF"/>
            </a:solidFill>
            <a:ln w="15875">
              <a:solidFill>
                <a:srgbClr val="FFFFFF"/>
              </a:solidFill>
              <a:round/>
              <a:headEnd/>
              <a:tailEnd/>
            </a:ln>
          </p:spPr>
          <p:txBody>
            <a:bodyPr/>
            <a:lstStyle/>
            <a:p>
              <a:endParaRPr lang="ar-SA"/>
            </a:p>
          </p:txBody>
        </p:sp>
        <p:sp>
          <p:nvSpPr>
            <p:cNvPr id="13168" name="Oval 732"/>
            <p:cNvSpPr>
              <a:spLocks noChangeArrowheads="1"/>
            </p:cNvSpPr>
            <p:nvPr/>
          </p:nvSpPr>
          <p:spPr bwMode="auto">
            <a:xfrm>
              <a:off x="3892" y="1713"/>
              <a:ext cx="16" cy="15"/>
            </a:xfrm>
            <a:prstGeom prst="ellipse">
              <a:avLst/>
            </a:prstGeom>
            <a:solidFill>
              <a:srgbClr val="FFFFFF"/>
            </a:solidFill>
            <a:ln w="15875">
              <a:solidFill>
                <a:srgbClr val="FFFFFF"/>
              </a:solidFill>
              <a:round/>
              <a:headEnd/>
              <a:tailEnd/>
            </a:ln>
          </p:spPr>
          <p:txBody>
            <a:bodyPr/>
            <a:lstStyle/>
            <a:p>
              <a:endParaRPr lang="ar-SA"/>
            </a:p>
          </p:txBody>
        </p:sp>
        <p:sp>
          <p:nvSpPr>
            <p:cNvPr id="13169" name="Oval 733"/>
            <p:cNvSpPr>
              <a:spLocks noChangeArrowheads="1"/>
            </p:cNvSpPr>
            <p:nvPr/>
          </p:nvSpPr>
          <p:spPr bwMode="auto">
            <a:xfrm>
              <a:off x="3831" y="1713"/>
              <a:ext cx="15" cy="15"/>
            </a:xfrm>
            <a:prstGeom prst="ellipse">
              <a:avLst/>
            </a:prstGeom>
            <a:solidFill>
              <a:srgbClr val="FFFFFF"/>
            </a:solidFill>
            <a:ln w="15875">
              <a:solidFill>
                <a:srgbClr val="FFFFFF"/>
              </a:solidFill>
              <a:round/>
              <a:headEnd/>
              <a:tailEnd/>
            </a:ln>
          </p:spPr>
          <p:txBody>
            <a:bodyPr/>
            <a:lstStyle/>
            <a:p>
              <a:endParaRPr lang="ar-SA"/>
            </a:p>
          </p:txBody>
        </p:sp>
        <p:sp>
          <p:nvSpPr>
            <p:cNvPr id="13170" name="Oval 734"/>
            <p:cNvSpPr>
              <a:spLocks noChangeArrowheads="1"/>
            </p:cNvSpPr>
            <p:nvPr/>
          </p:nvSpPr>
          <p:spPr bwMode="auto">
            <a:xfrm>
              <a:off x="3862" y="1713"/>
              <a:ext cx="15" cy="15"/>
            </a:xfrm>
            <a:prstGeom prst="ellipse">
              <a:avLst/>
            </a:prstGeom>
            <a:solidFill>
              <a:srgbClr val="FFFFFF"/>
            </a:solidFill>
            <a:ln w="15875">
              <a:solidFill>
                <a:srgbClr val="FFFFFF"/>
              </a:solidFill>
              <a:round/>
              <a:headEnd/>
              <a:tailEnd/>
            </a:ln>
          </p:spPr>
          <p:txBody>
            <a:bodyPr/>
            <a:lstStyle/>
            <a:p>
              <a:endParaRPr lang="ar-SA"/>
            </a:p>
          </p:txBody>
        </p:sp>
        <p:sp>
          <p:nvSpPr>
            <p:cNvPr id="13171" name="Oval 735"/>
            <p:cNvSpPr>
              <a:spLocks noChangeArrowheads="1"/>
            </p:cNvSpPr>
            <p:nvPr/>
          </p:nvSpPr>
          <p:spPr bwMode="auto">
            <a:xfrm>
              <a:off x="3795" y="1713"/>
              <a:ext cx="15" cy="15"/>
            </a:xfrm>
            <a:prstGeom prst="ellipse">
              <a:avLst/>
            </a:prstGeom>
            <a:solidFill>
              <a:srgbClr val="FFFFFF"/>
            </a:solidFill>
            <a:ln w="15875">
              <a:solidFill>
                <a:srgbClr val="FFFFFF"/>
              </a:solidFill>
              <a:round/>
              <a:headEnd/>
              <a:tailEnd/>
            </a:ln>
          </p:spPr>
          <p:txBody>
            <a:bodyPr/>
            <a:lstStyle/>
            <a:p>
              <a:endParaRPr lang="ar-SA"/>
            </a:p>
          </p:txBody>
        </p:sp>
        <p:sp>
          <p:nvSpPr>
            <p:cNvPr id="13172" name="Oval 736"/>
            <p:cNvSpPr>
              <a:spLocks noChangeArrowheads="1"/>
            </p:cNvSpPr>
            <p:nvPr/>
          </p:nvSpPr>
          <p:spPr bwMode="auto">
            <a:xfrm>
              <a:off x="3447" y="1713"/>
              <a:ext cx="16" cy="15"/>
            </a:xfrm>
            <a:prstGeom prst="ellipse">
              <a:avLst/>
            </a:prstGeom>
            <a:solidFill>
              <a:srgbClr val="FFFFFF"/>
            </a:solidFill>
            <a:ln w="15875">
              <a:solidFill>
                <a:srgbClr val="FFFFFF"/>
              </a:solidFill>
              <a:round/>
              <a:headEnd/>
              <a:tailEnd/>
            </a:ln>
          </p:spPr>
          <p:txBody>
            <a:bodyPr/>
            <a:lstStyle/>
            <a:p>
              <a:endParaRPr lang="ar-SA"/>
            </a:p>
          </p:txBody>
        </p:sp>
        <p:sp>
          <p:nvSpPr>
            <p:cNvPr id="13173" name="Oval 737"/>
            <p:cNvSpPr>
              <a:spLocks noChangeArrowheads="1"/>
            </p:cNvSpPr>
            <p:nvPr/>
          </p:nvSpPr>
          <p:spPr bwMode="auto">
            <a:xfrm>
              <a:off x="3575" y="1713"/>
              <a:ext cx="16" cy="15"/>
            </a:xfrm>
            <a:prstGeom prst="ellipse">
              <a:avLst/>
            </a:prstGeom>
            <a:solidFill>
              <a:srgbClr val="FFFFFF"/>
            </a:solidFill>
            <a:ln w="15875">
              <a:solidFill>
                <a:srgbClr val="FFFFFF"/>
              </a:solidFill>
              <a:round/>
              <a:headEnd/>
              <a:tailEnd/>
            </a:ln>
          </p:spPr>
          <p:txBody>
            <a:bodyPr/>
            <a:lstStyle/>
            <a:p>
              <a:endParaRPr lang="ar-SA"/>
            </a:p>
          </p:txBody>
        </p:sp>
        <p:sp>
          <p:nvSpPr>
            <p:cNvPr id="13174" name="Oval 738"/>
            <p:cNvSpPr>
              <a:spLocks noChangeArrowheads="1"/>
            </p:cNvSpPr>
            <p:nvPr/>
          </p:nvSpPr>
          <p:spPr bwMode="auto">
            <a:xfrm>
              <a:off x="3514" y="1713"/>
              <a:ext cx="15" cy="15"/>
            </a:xfrm>
            <a:prstGeom prst="ellipse">
              <a:avLst/>
            </a:prstGeom>
            <a:solidFill>
              <a:srgbClr val="FFFFFF"/>
            </a:solidFill>
            <a:ln w="15875">
              <a:solidFill>
                <a:srgbClr val="FFFFFF"/>
              </a:solidFill>
              <a:round/>
              <a:headEnd/>
              <a:tailEnd/>
            </a:ln>
          </p:spPr>
          <p:txBody>
            <a:bodyPr/>
            <a:lstStyle/>
            <a:p>
              <a:endParaRPr lang="ar-SA"/>
            </a:p>
          </p:txBody>
        </p:sp>
        <p:sp>
          <p:nvSpPr>
            <p:cNvPr id="13175" name="Oval 739"/>
            <p:cNvSpPr>
              <a:spLocks noChangeArrowheads="1"/>
            </p:cNvSpPr>
            <p:nvPr/>
          </p:nvSpPr>
          <p:spPr bwMode="auto">
            <a:xfrm>
              <a:off x="3545" y="1713"/>
              <a:ext cx="15" cy="15"/>
            </a:xfrm>
            <a:prstGeom prst="ellipse">
              <a:avLst/>
            </a:prstGeom>
            <a:solidFill>
              <a:srgbClr val="FFFFFF"/>
            </a:solidFill>
            <a:ln w="15875">
              <a:solidFill>
                <a:srgbClr val="FFFFFF"/>
              </a:solidFill>
              <a:round/>
              <a:headEnd/>
              <a:tailEnd/>
            </a:ln>
          </p:spPr>
          <p:txBody>
            <a:bodyPr/>
            <a:lstStyle/>
            <a:p>
              <a:endParaRPr lang="ar-SA"/>
            </a:p>
          </p:txBody>
        </p:sp>
        <p:sp>
          <p:nvSpPr>
            <p:cNvPr id="13176" name="Oval 740"/>
            <p:cNvSpPr>
              <a:spLocks noChangeArrowheads="1"/>
            </p:cNvSpPr>
            <p:nvPr/>
          </p:nvSpPr>
          <p:spPr bwMode="auto">
            <a:xfrm>
              <a:off x="3483" y="1713"/>
              <a:ext cx="16" cy="15"/>
            </a:xfrm>
            <a:prstGeom prst="ellipse">
              <a:avLst/>
            </a:prstGeom>
            <a:solidFill>
              <a:srgbClr val="FFFFFF"/>
            </a:solidFill>
            <a:ln w="15875">
              <a:solidFill>
                <a:srgbClr val="FFFFFF"/>
              </a:solidFill>
              <a:round/>
              <a:headEnd/>
              <a:tailEnd/>
            </a:ln>
          </p:spPr>
          <p:txBody>
            <a:bodyPr/>
            <a:lstStyle/>
            <a:p>
              <a:endParaRPr lang="ar-SA"/>
            </a:p>
          </p:txBody>
        </p:sp>
        <p:sp>
          <p:nvSpPr>
            <p:cNvPr id="13177" name="Oval 741"/>
            <p:cNvSpPr>
              <a:spLocks noChangeArrowheads="1"/>
            </p:cNvSpPr>
            <p:nvPr/>
          </p:nvSpPr>
          <p:spPr bwMode="auto">
            <a:xfrm>
              <a:off x="3289" y="1713"/>
              <a:ext cx="15" cy="15"/>
            </a:xfrm>
            <a:prstGeom prst="ellipse">
              <a:avLst/>
            </a:prstGeom>
            <a:solidFill>
              <a:srgbClr val="FFFFFF"/>
            </a:solidFill>
            <a:ln w="15875">
              <a:solidFill>
                <a:srgbClr val="FFFFFF"/>
              </a:solidFill>
              <a:round/>
              <a:headEnd/>
              <a:tailEnd/>
            </a:ln>
          </p:spPr>
          <p:txBody>
            <a:bodyPr/>
            <a:lstStyle/>
            <a:p>
              <a:endParaRPr lang="ar-SA"/>
            </a:p>
          </p:txBody>
        </p:sp>
        <p:sp>
          <p:nvSpPr>
            <p:cNvPr id="13178" name="Oval 742"/>
            <p:cNvSpPr>
              <a:spLocks noChangeArrowheads="1"/>
            </p:cNvSpPr>
            <p:nvPr/>
          </p:nvSpPr>
          <p:spPr bwMode="auto">
            <a:xfrm>
              <a:off x="3422" y="1713"/>
              <a:ext cx="15" cy="15"/>
            </a:xfrm>
            <a:prstGeom prst="ellipse">
              <a:avLst/>
            </a:prstGeom>
            <a:solidFill>
              <a:srgbClr val="FFFFFF"/>
            </a:solidFill>
            <a:ln w="15875">
              <a:solidFill>
                <a:srgbClr val="FFFFFF"/>
              </a:solidFill>
              <a:round/>
              <a:headEnd/>
              <a:tailEnd/>
            </a:ln>
          </p:spPr>
          <p:txBody>
            <a:bodyPr/>
            <a:lstStyle/>
            <a:p>
              <a:endParaRPr lang="ar-SA"/>
            </a:p>
          </p:txBody>
        </p:sp>
        <p:sp>
          <p:nvSpPr>
            <p:cNvPr id="13179" name="Oval 743"/>
            <p:cNvSpPr>
              <a:spLocks noChangeArrowheads="1"/>
            </p:cNvSpPr>
            <p:nvPr/>
          </p:nvSpPr>
          <p:spPr bwMode="auto">
            <a:xfrm>
              <a:off x="3355" y="1713"/>
              <a:ext cx="16" cy="15"/>
            </a:xfrm>
            <a:prstGeom prst="ellipse">
              <a:avLst/>
            </a:prstGeom>
            <a:solidFill>
              <a:srgbClr val="FFFFFF"/>
            </a:solidFill>
            <a:ln w="15875">
              <a:solidFill>
                <a:srgbClr val="FFFFFF"/>
              </a:solidFill>
              <a:round/>
              <a:headEnd/>
              <a:tailEnd/>
            </a:ln>
          </p:spPr>
          <p:txBody>
            <a:bodyPr/>
            <a:lstStyle/>
            <a:p>
              <a:endParaRPr lang="ar-SA"/>
            </a:p>
          </p:txBody>
        </p:sp>
        <p:sp>
          <p:nvSpPr>
            <p:cNvPr id="13180" name="Oval 744"/>
            <p:cNvSpPr>
              <a:spLocks noChangeArrowheads="1"/>
            </p:cNvSpPr>
            <p:nvPr/>
          </p:nvSpPr>
          <p:spPr bwMode="auto">
            <a:xfrm>
              <a:off x="3386" y="1713"/>
              <a:ext cx="15" cy="15"/>
            </a:xfrm>
            <a:prstGeom prst="ellipse">
              <a:avLst/>
            </a:prstGeom>
            <a:solidFill>
              <a:srgbClr val="FFFFFF"/>
            </a:solidFill>
            <a:ln w="15875">
              <a:solidFill>
                <a:srgbClr val="FFFFFF"/>
              </a:solidFill>
              <a:round/>
              <a:headEnd/>
              <a:tailEnd/>
            </a:ln>
          </p:spPr>
          <p:txBody>
            <a:bodyPr/>
            <a:lstStyle/>
            <a:p>
              <a:endParaRPr lang="ar-SA"/>
            </a:p>
          </p:txBody>
        </p:sp>
        <p:sp>
          <p:nvSpPr>
            <p:cNvPr id="13181" name="Oval 745"/>
            <p:cNvSpPr>
              <a:spLocks noChangeArrowheads="1"/>
            </p:cNvSpPr>
            <p:nvPr/>
          </p:nvSpPr>
          <p:spPr bwMode="auto">
            <a:xfrm>
              <a:off x="3325" y="1713"/>
              <a:ext cx="15" cy="15"/>
            </a:xfrm>
            <a:prstGeom prst="ellipse">
              <a:avLst/>
            </a:prstGeom>
            <a:solidFill>
              <a:srgbClr val="FFFFFF"/>
            </a:solidFill>
            <a:ln w="15875">
              <a:solidFill>
                <a:srgbClr val="FFFFFF"/>
              </a:solidFill>
              <a:round/>
              <a:headEnd/>
              <a:tailEnd/>
            </a:ln>
          </p:spPr>
          <p:txBody>
            <a:bodyPr/>
            <a:lstStyle/>
            <a:p>
              <a:endParaRPr lang="ar-SA"/>
            </a:p>
          </p:txBody>
        </p:sp>
        <p:sp>
          <p:nvSpPr>
            <p:cNvPr id="13182" name="Oval 746"/>
            <p:cNvSpPr>
              <a:spLocks noChangeArrowheads="1"/>
            </p:cNvSpPr>
            <p:nvPr/>
          </p:nvSpPr>
          <p:spPr bwMode="auto">
            <a:xfrm>
              <a:off x="4082" y="1713"/>
              <a:ext cx="15" cy="15"/>
            </a:xfrm>
            <a:prstGeom prst="ellipse">
              <a:avLst/>
            </a:prstGeom>
            <a:solidFill>
              <a:srgbClr val="FFFFFF"/>
            </a:solidFill>
            <a:ln w="15875">
              <a:solidFill>
                <a:srgbClr val="FFFFFF"/>
              </a:solidFill>
              <a:round/>
              <a:headEnd/>
              <a:tailEnd/>
            </a:ln>
          </p:spPr>
          <p:txBody>
            <a:bodyPr/>
            <a:lstStyle/>
            <a:p>
              <a:endParaRPr lang="ar-SA"/>
            </a:p>
          </p:txBody>
        </p:sp>
        <p:sp>
          <p:nvSpPr>
            <p:cNvPr id="13183" name="Oval 747"/>
            <p:cNvSpPr>
              <a:spLocks noChangeArrowheads="1"/>
            </p:cNvSpPr>
            <p:nvPr/>
          </p:nvSpPr>
          <p:spPr bwMode="auto">
            <a:xfrm>
              <a:off x="4209" y="1713"/>
              <a:ext cx="16" cy="15"/>
            </a:xfrm>
            <a:prstGeom prst="ellipse">
              <a:avLst/>
            </a:prstGeom>
            <a:solidFill>
              <a:srgbClr val="FFFFFF"/>
            </a:solidFill>
            <a:ln w="15875">
              <a:solidFill>
                <a:srgbClr val="FFFFFF"/>
              </a:solidFill>
              <a:round/>
              <a:headEnd/>
              <a:tailEnd/>
            </a:ln>
          </p:spPr>
          <p:txBody>
            <a:bodyPr/>
            <a:lstStyle/>
            <a:p>
              <a:endParaRPr lang="ar-SA"/>
            </a:p>
          </p:txBody>
        </p:sp>
        <p:sp>
          <p:nvSpPr>
            <p:cNvPr id="13184" name="Oval 748"/>
            <p:cNvSpPr>
              <a:spLocks noChangeArrowheads="1"/>
            </p:cNvSpPr>
            <p:nvPr/>
          </p:nvSpPr>
          <p:spPr bwMode="auto">
            <a:xfrm>
              <a:off x="4148" y="1713"/>
              <a:ext cx="15" cy="15"/>
            </a:xfrm>
            <a:prstGeom prst="ellipse">
              <a:avLst/>
            </a:prstGeom>
            <a:solidFill>
              <a:srgbClr val="FFFFFF"/>
            </a:solidFill>
            <a:ln w="15875">
              <a:solidFill>
                <a:srgbClr val="FFFFFF"/>
              </a:solidFill>
              <a:round/>
              <a:headEnd/>
              <a:tailEnd/>
            </a:ln>
          </p:spPr>
          <p:txBody>
            <a:bodyPr/>
            <a:lstStyle/>
            <a:p>
              <a:endParaRPr lang="ar-SA"/>
            </a:p>
          </p:txBody>
        </p:sp>
        <p:sp>
          <p:nvSpPr>
            <p:cNvPr id="13185" name="Oval 749"/>
            <p:cNvSpPr>
              <a:spLocks noChangeArrowheads="1"/>
            </p:cNvSpPr>
            <p:nvPr/>
          </p:nvSpPr>
          <p:spPr bwMode="auto">
            <a:xfrm>
              <a:off x="4179" y="1713"/>
              <a:ext cx="15" cy="15"/>
            </a:xfrm>
            <a:prstGeom prst="ellipse">
              <a:avLst/>
            </a:prstGeom>
            <a:solidFill>
              <a:srgbClr val="FFFFFF"/>
            </a:solidFill>
            <a:ln w="15875">
              <a:solidFill>
                <a:srgbClr val="FFFFFF"/>
              </a:solidFill>
              <a:round/>
              <a:headEnd/>
              <a:tailEnd/>
            </a:ln>
          </p:spPr>
          <p:txBody>
            <a:bodyPr/>
            <a:lstStyle/>
            <a:p>
              <a:endParaRPr lang="ar-SA"/>
            </a:p>
          </p:txBody>
        </p:sp>
        <p:sp>
          <p:nvSpPr>
            <p:cNvPr id="13186" name="Oval 750"/>
            <p:cNvSpPr>
              <a:spLocks noChangeArrowheads="1"/>
            </p:cNvSpPr>
            <p:nvPr/>
          </p:nvSpPr>
          <p:spPr bwMode="auto">
            <a:xfrm>
              <a:off x="4112" y="1713"/>
              <a:ext cx="16" cy="15"/>
            </a:xfrm>
            <a:prstGeom prst="ellipse">
              <a:avLst/>
            </a:prstGeom>
            <a:solidFill>
              <a:srgbClr val="FFFFFF"/>
            </a:solidFill>
            <a:ln w="15875">
              <a:solidFill>
                <a:srgbClr val="FFFFFF"/>
              </a:solidFill>
              <a:round/>
              <a:headEnd/>
              <a:tailEnd/>
            </a:ln>
          </p:spPr>
          <p:txBody>
            <a:bodyPr/>
            <a:lstStyle/>
            <a:p>
              <a:endParaRPr lang="ar-SA"/>
            </a:p>
          </p:txBody>
        </p:sp>
        <p:sp>
          <p:nvSpPr>
            <p:cNvPr id="13187" name="Oval 751"/>
            <p:cNvSpPr>
              <a:spLocks noChangeArrowheads="1"/>
            </p:cNvSpPr>
            <p:nvPr/>
          </p:nvSpPr>
          <p:spPr bwMode="auto">
            <a:xfrm>
              <a:off x="4240" y="1713"/>
              <a:ext cx="15" cy="15"/>
            </a:xfrm>
            <a:prstGeom prst="ellipse">
              <a:avLst/>
            </a:prstGeom>
            <a:solidFill>
              <a:srgbClr val="FFFFFF"/>
            </a:solidFill>
            <a:ln w="15875">
              <a:solidFill>
                <a:srgbClr val="FFFFFF"/>
              </a:solidFill>
              <a:round/>
              <a:headEnd/>
              <a:tailEnd/>
            </a:ln>
          </p:spPr>
          <p:txBody>
            <a:bodyPr/>
            <a:lstStyle/>
            <a:p>
              <a:endParaRPr lang="ar-SA"/>
            </a:p>
          </p:txBody>
        </p:sp>
        <p:sp>
          <p:nvSpPr>
            <p:cNvPr id="13188" name="Oval 752"/>
            <p:cNvSpPr>
              <a:spLocks noChangeArrowheads="1"/>
            </p:cNvSpPr>
            <p:nvPr/>
          </p:nvSpPr>
          <p:spPr bwMode="auto">
            <a:xfrm>
              <a:off x="4271" y="1713"/>
              <a:ext cx="15" cy="15"/>
            </a:xfrm>
            <a:prstGeom prst="ellipse">
              <a:avLst/>
            </a:prstGeom>
            <a:solidFill>
              <a:srgbClr val="FFFFFF"/>
            </a:solidFill>
            <a:ln w="15875">
              <a:solidFill>
                <a:srgbClr val="FFFFFF"/>
              </a:solidFill>
              <a:round/>
              <a:headEnd/>
              <a:tailEnd/>
            </a:ln>
          </p:spPr>
          <p:txBody>
            <a:bodyPr/>
            <a:lstStyle/>
            <a:p>
              <a:endParaRPr lang="ar-SA"/>
            </a:p>
          </p:txBody>
        </p:sp>
        <p:sp>
          <p:nvSpPr>
            <p:cNvPr id="13189" name="Oval 753"/>
            <p:cNvSpPr>
              <a:spLocks noChangeArrowheads="1"/>
            </p:cNvSpPr>
            <p:nvPr/>
          </p:nvSpPr>
          <p:spPr bwMode="auto">
            <a:xfrm>
              <a:off x="3606" y="1713"/>
              <a:ext cx="15" cy="15"/>
            </a:xfrm>
            <a:prstGeom prst="ellipse">
              <a:avLst/>
            </a:prstGeom>
            <a:solidFill>
              <a:srgbClr val="FFFFFF"/>
            </a:solidFill>
            <a:ln w="15875">
              <a:solidFill>
                <a:srgbClr val="FFFFFF"/>
              </a:solidFill>
              <a:round/>
              <a:headEnd/>
              <a:tailEnd/>
            </a:ln>
          </p:spPr>
          <p:txBody>
            <a:bodyPr/>
            <a:lstStyle/>
            <a:p>
              <a:endParaRPr lang="ar-SA"/>
            </a:p>
          </p:txBody>
        </p:sp>
        <p:sp>
          <p:nvSpPr>
            <p:cNvPr id="13190" name="Oval 754"/>
            <p:cNvSpPr>
              <a:spLocks noChangeArrowheads="1"/>
            </p:cNvSpPr>
            <p:nvPr/>
          </p:nvSpPr>
          <p:spPr bwMode="auto">
            <a:xfrm>
              <a:off x="3734" y="1713"/>
              <a:ext cx="15" cy="15"/>
            </a:xfrm>
            <a:prstGeom prst="ellipse">
              <a:avLst/>
            </a:prstGeom>
            <a:solidFill>
              <a:srgbClr val="FFFFFF"/>
            </a:solidFill>
            <a:ln w="15875">
              <a:solidFill>
                <a:srgbClr val="FFFFFF"/>
              </a:solidFill>
              <a:round/>
              <a:headEnd/>
              <a:tailEnd/>
            </a:ln>
          </p:spPr>
          <p:txBody>
            <a:bodyPr/>
            <a:lstStyle/>
            <a:p>
              <a:endParaRPr lang="ar-SA"/>
            </a:p>
          </p:txBody>
        </p:sp>
        <p:sp>
          <p:nvSpPr>
            <p:cNvPr id="13191" name="Oval 755"/>
            <p:cNvSpPr>
              <a:spLocks noChangeArrowheads="1"/>
            </p:cNvSpPr>
            <p:nvPr/>
          </p:nvSpPr>
          <p:spPr bwMode="auto">
            <a:xfrm>
              <a:off x="3672" y="1713"/>
              <a:ext cx="16" cy="15"/>
            </a:xfrm>
            <a:prstGeom prst="ellipse">
              <a:avLst/>
            </a:prstGeom>
            <a:solidFill>
              <a:srgbClr val="FFFFFF"/>
            </a:solidFill>
            <a:ln w="15875">
              <a:solidFill>
                <a:srgbClr val="FFFFFF"/>
              </a:solidFill>
              <a:round/>
              <a:headEnd/>
              <a:tailEnd/>
            </a:ln>
          </p:spPr>
          <p:txBody>
            <a:bodyPr/>
            <a:lstStyle/>
            <a:p>
              <a:endParaRPr lang="ar-SA"/>
            </a:p>
          </p:txBody>
        </p:sp>
        <p:sp>
          <p:nvSpPr>
            <p:cNvPr id="13192" name="Oval 756"/>
            <p:cNvSpPr>
              <a:spLocks noChangeArrowheads="1"/>
            </p:cNvSpPr>
            <p:nvPr/>
          </p:nvSpPr>
          <p:spPr bwMode="auto">
            <a:xfrm>
              <a:off x="3703" y="1713"/>
              <a:ext cx="15" cy="15"/>
            </a:xfrm>
            <a:prstGeom prst="ellipse">
              <a:avLst/>
            </a:prstGeom>
            <a:solidFill>
              <a:srgbClr val="FFFFFF"/>
            </a:solidFill>
            <a:ln w="15875">
              <a:solidFill>
                <a:srgbClr val="FFFFFF"/>
              </a:solidFill>
              <a:round/>
              <a:headEnd/>
              <a:tailEnd/>
            </a:ln>
          </p:spPr>
          <p:txBody>
            <a:bodyPr/>
            <a:lstStyle/>
            <a:p>
              <a:endParaRPr lang="ar-SA"/>
            </a:p>
          </p:txBody>
        </p:sp>
        <p:sp>
          <p:nvSpPr>
            <p:cNvPr id="13193" name="Oval 757"/>
            <p:cNvSpPr>
              <a:spLocks noChangeArrowheads="1"/>
            </p:cNvSpPr>
            <p:nvPr/>
          </p:nvSpPr>
          <p:spPr bwMode="auto">
            <a:xfrm>
              <a:off x="3642" y="1713"/>
              <a:ext cx="15" cy="15"/>
            </a:xfrm>
            <a:prstGeom prst="ellipse">
              <a:avLst/>
            </a:prstGeom>
            <a:solidFill>
              <a:srgbClr val="FFFFFF"/>
            </a:solidFill>
            <a:ln w="15875">
              <a:solidFill>
                <a:srgbClr val="FFFFFF"/>
              </a:solidFill>
              <a:round/>
              <a:headEnd/>
              <a:tailEnd/>
            </a:ln>
          </p:spPr>
          <p:txBody>
            <a:bodyPr/>
            <a:lstStyle/>
            <a:p>
              <a:endParaRPr lang="ar-SA"/>
            </a:p>
          </p:txBody>
        </p:sp>
        <p:sp>
          <p:nvSpPr>
            <p:cNvPr id="13194" name="Oval 758"/>
            <p:cNvSpPr>
              <a:spLocks noChangeArrowheads="1"/>
            </p:cNvSpPr>
            <p:nvPr/>
          </p:nvSpPr>
          <p:spPr bwMode="auto">
            <a:xfrm>
              <a:off x="3263" y="1713"/>
              <a:ext cx="16" cy="15"/>
            </a:xfrm>
            <a:prstGeom prst="ellipse">
              <a:avLst/>
            </a:prstGeom>
            <a:solidFill>
              <a:srgbClr val="FFFFFF"/>
            </a:solidFill>
            <a:ln w="15875">
              <a:solidFill>
                <a:srgbClr val="FFFFFF"/>
              </a:solidFill>
              <a:round/>
              <a:headEnd/>
              <a:tailEnd/>
            </a:ln>
          </p:spPr>
          <p:txBody>
            <a:bodyPr/>
            <a:lstStyle/>
            <a:p>
              <a:endParaRPr lang="ar-SA"/>
            </a:p>
          </p:txBody>
        </p:sp>
        <p:sp>
          <p:nvSpPr>
            <p:cNvPr id="13195" name="Oval 759"/>
            <p:cNvSpPr>
              <a:spLocks noChangeArrowheads="1"/>
            </p:cNvSpPr>
            <p:nvPr/>
          </p:nvSpPr>
          <p:spPr bwMode="auto">
            <a:xfrm>
              <a:off x="3228" y="1713"/>
              <a:ext cx="15" cy="15"/>
            </a:xfrm>
            <a:prstGeom prst="ellipse">
              <a:avLst/>
            </a:prstGeom>
            <a:solidFill>
              <a:srgbClr val="FFFFFF"/>
            </a:solidFill>
            <a:ln w="15875">
              <a:solidFill>
                <a:srgbClr val="FFFFFF"/>
              </a:solidFill>
              <a:round/>
              <a:headEnd/>
              <a:tailEnd/>
            </a:ln>
          </p:spPr>
          <p:txBody>
            <a:bodyPr/>
            <a:lstStyle/>
            <a:p>
              <a:endParaRPr lang="ar-SA"/>
            </a:p>
          </p:txBody>
        </p:sp>
        <p:grpSp>
          <p:nvGrpSpPr>
            <p:cNvPr id="4" name="Group 760"/>
            <p:cNvGrpSpPr>
              <a:grpSpLocks/>
            </p:cNvGrpSpPr>
            <p:nvPr/>
          </p:nvGrpSpPr>
          <p:grpSpPr bwMode="auto">
            <a:xfrm>
              <a:off x="3161" y="1713"/>
              <a:ext cx="61" cy="271"/>
              <a:chOff x="3161" y="1713"/>
              <a:chExt cx="61" cy="271"/>
            </a:xfrm>
          </p:grpSpPr>
          <p:sp>
            <p:nvSpPr>
              <p:cNvPr id="13349" name="Oval 761"/>
              <p:cNvSpPr>
                <a:spLocks noChangeArrowheads="1"/>
              </p:cNvSpPr>
              <p:nvPr/>
            </p:nvSpPr>
            <p:spPr bwMode="auto">
              <a:xfrm>
                <a:off x="3171" y="1728"/>
                <a:ext cx="16" cy="16"/>
              </a:xfrm>
              <a:prstGeom prst="ellipse">
                <a:avLst/>
              </a:prstGeom>
              <a:solidFill>
                <a:srgbClr val="FFFFFF"/>
              </a:solidFill>
              <a:ln w="15875">
                <a:solidFill>
                  <a:srgbClr val="FFFFFF"/>
                </a:solidFill>
                <a:round/>
                <a:headEnd/>
                <a:tailEnd/>
              </a:ln>
            </p:spPr>
            <p:txBody>
              <a:bodyPr/>
              <a:lstStyle/>
              <a:p>
                <a:endParaRPr lang="ar-SA"/>
              </a:p>
            </p:txBody>
          </p:sp>
          <p:sp>
            <p:nvSpPr>
              <p:cNvPr id="13350" name="Freeform 762"/>
              <p:cNvSpPr>
                <a:spLocks/>
              </p:cNvSpPr>
              <p:nvPr/>
            </p:nvSpPr>
            <p:spPr bwMode="auto">
              <a:xfrm>
                <a:off x="3161" y="1744"/>
                <a:ext cx="20" cy="107"/>
              </a:xfrm>
              <a:custGeom>
                <a:avLst/>
                <a:gdLst>
                  <a:gd name="T0" fmla="*/ 20 w 4"/>
                  <a:gd name="T1" fmla="*/ 0 h 21"/>
                  <a:gd name="T2" fmla="*/ 15 w 4"/>
                  <a:gd name="T3" fmla="*/ 5 h 21"/>
                  <a:gd name="T4" fmla="*/ 10 w 4"/>
                  <a:gd name="T5" fmla="*/ 5 h 21"/>
                  <a:gd name="T6" fmla="*/ 10 w 4"/>
                  <a:gd name="T7" fmla="*/ 10 h 21"/>
                  <a:gd name="T8" fmla="*/ 15 w 4"/>
                  <a:gd name="T9" fmla="*/ 36 h 21"/>
                  <a:gd name="T10" fmla="*/ 10 w 4"/>
                  <a:gd name="T11" fmla="*/ 61 h 21"/>
                  <a:gd name="T12" fmla="*/ 5 w 4"/>
                  <a:gd name="T13" fmla="*/ 71 h 21"/>
                  <a:gd name="T14" fmla="*/ 5 w 4"/>
                  <a:gd name="T15" fmla="*/ 76 h 21"/>
                  <a:gd name="T16" fmla="*/ 0 w 4"/>
                  <a:gd name="T17" fmla="*/ 107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21">
                    <a:moveTo>
                      <a:pt x="4" y="0"/>
                    </a:moveTo>
                    <a:cubicBezTo>
                      <a:pt x="3" y="0"/>
                      <a:pt x="3" y="0"/>
                      <a:pt x="3" y="1"/>
                    </a:cubicBezTo>
                    <a:cubicBezTo>
                      <a:pt x="2" y="1"/>
                      <a:pt x="2" y="1"/>
                      <a:pt x="2" y="1"/>
                    </a:cubicBezTo>
                    <a:cubicBezTo>
                      <a:pt x="2" y="2"/>
                      <a:pt x="2" y="2"/>
                      <a:pt x="2" y="2"/>
                    </a:cubicBezTo>
                    <a:cubicBezTo>
                      <a:pt x="2" y="4"/>
                      <a:pt x="2" y="5"/>
                      <a:pt x="3" y="7"/>
                    </a:cubicBezTo>
                    <a:cubicBezTo>
                      <a:pt x="3" y="9"/>
                      <a:pt x="3" y="11"/>
                      <a:pt x="2" y="12"/>
                    </a:cubicBezTo>
                    <a:cubicBezTo>
                      <a:pt x="2" y="13"/>
                      <a:pt x="2" y="14"/>
                      <a:pt x="1" y="14"/>
                    </a:cubicBezTo>
                    <a:cubicBezTo>
                      <a:pt x="1" y="15"/>
                      <a:pt x="1" y="15"/>
                      <a:pt x="1" y="15"/>
                    </a:cubicBezTo>
                    <a:cubicBezTo>
                      <a:pt x="1" y="17"/>
                      <a:pt x="0" y="19"/>
                      <a:pt x="0" y="21"/>
                    </a:cubicBezTo>
                  </a:path>
                </a:pathLst>
              </a:custGeom>
              <a:noFill/>
              <a:ln w="15875">
                <a:solidFill>
                  <a:srgbClr val="FFFFFF"/>
                </a:solidFill>
                <a:prstDash val="solid"/>
                <a:round/>
                <a:headEnd/>
                <a:tailEnd/>
              </a:ln>
            </p:spPr>
            <p:txBody>
              <a:bodyPr/>
              <a:lstStyle/>
              <a:p>
                <a:endParaRPr lang="en-GB"/>
              </a:p>
            </p:txBody>
          </p:sp>
          <p:sp>
            <p:nvSpPr>
              <p:cNvPr id="13351" name="Freeform 763"/>
              <p:cNvSpPr>
                <a:spLocks/>
              </p:cNvSpPr>
              <p:nvPr/>
            </p:nvSpPr>
            <p:spPr bwMode="auto">
              <a:xfrm>
                <a:off x="3171" y="1744"/>
                <a:ext cx="16" cy="97"/>
              </a:xfrm>
              <a:custGeom>
                <a:avLst/>
                <a:gdLst>
                  <a:gd name="T0" fmla="*/ 11 w 3"/>
                  <a:gd name="T1" fmla="*/ 0 h 19"/>
                  <a:gd name="T2" fmla="*/ 5 w 3"/>
                  <a:gd name="T3" fmla="*/ 0 h 19"/>
                  <a:gd name="T4" fmla="*/ 5 w 3"/>
                  <a:gd name="T5" fmla="*/ 0 h 19"/>
                  <a:gd name="T6" fmla="*/ 0 w 3"/>
                  <a:gd name="T7" fmla="*/ 10 h 19"/>
                  <a:gd name="T8" fmla="*/ 0 w 3"/>
                  <a:gd name="T9" fmla="*/ 10 h 19"/>
                  <a:gd name="T10" fmla="*/ 0 w 3"/>
                  <a:gd name="T11" fmla="*/ 20 h 19"/>
                  <a:gd name="T12" fmla="*/ 11 w 3"/>
                  <a:gd name="T13" fmla="*/ 36 h 19"/>
                  <a:gd name="T14" fmla="*/ 16 w 3"/>
                  <a:gd name="T15" fmla="*/ 46 h 19"/>
                  <a:gd name="T16" fmla="*/ 16 w 3"/>
                  <a:gd name="T17" fmla="*/ 51 h 19"/>
                  <a:gd name="T18" fmla="*/ 16 w 3"/>
                  <a:gd name="T19" fmla="*/ 71 h 19"/>
                  <a:gd name="T20" fmla="*/ 5 w 3"/>
                  <a:gd name="T21" fmla="*/ 97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 h="19">
                    <a:moveTo>
                      <a:pt x="2" y="0"/>
                    </a:moveTo>
                    <a:cubicBezTo>
                      <a:pt x="2" y="0"/>
                      <a:pt x="2" y="0"/>
                      <a:pt x="1" y="0"/>
                    </a:cubicBezTo>
                    <a:cubicBezTo>
                      <a:pt x="1" y="0"/>
                      <a:pt x="1" y="0"/>
                      <a:pt x="1" y="0"/>
                    </a:cubicBezTo>
                    <a:cubicBezTo>
                      <a:pt x="1" y="1"/>
                      <a:pt x="0" y="1"/>
                      <a:pt x="0" y="2"/>
                    </a:cubicBezTo>
                    <a:cubicBezTo>
                      <a:pt x="0" y="2"/>
                      <a:pt x="0" y="2"/>
                      <a:pt x="0" y="2"/>
                    </a:cubicBezTo>
                    <a:cubicBezTo>
                      <a:pt x="0" y="3"/>
                      <a:pt x="0" y="3"/>
                      <a:pt x="0" y="4"/>
                    </a:cubicBezTo>
                    <a:cubicBezTo>
                      <a:pt x="0" y="4"/>
                      <a:pt x="2" y="7"/>
                      <a:pt x="2" y="7"/>
                    </a:cubicBezTo>
                    <a:cubicBezTo>
                      <a:pt x="2" y="8"/>
                      <a:pt x="3" y="8"/>
                      <a:pt x="3" y="9"/>
                    </a:cubicBezTo>
                    <a:cubicBezTo>
                      <a:pt x="3" y="9"/>
                      <a:pt x="3" y="10"/>
                      <a:pt x="3" y="10"/>
                    </a:cubicBezTo>
                    <a:cubicBezTo>
                      <a:pt x="3" y="11"/>
                      <a:pt x="3" y="13"/>
                      <a:pt x="3" y="14"/>
                    </a:cubicBezTo>
                    <a:cubicBezTo>
                      <a:pt x="2" y="15"/>
                      <a:pt x="1" y="18"/>
                      <a:pt x="1" y="19"/>
                    </a:cubicBezTo>
                  </a:path>
                </a:pathLst>
              </a:custGeom>
              <a:noFill/>
              <a:ln w="15875">
                <a:solidFill>
                  <a:srgbClr val="FFFFFF"/>
                </a:solidFill>
                <a:prstDash val="solid"/>
                <a:round/>
                <a:headEnd/>
                <a:tailEnd/>
              </a:ln>
            </p:spPr>
            <p:txBody>
              <a:bodyPr/>
              <a:lstStyle/>
              <a:p>
                <a:endParaRPr lang="en-GB"/>
              </a:p>
            </p:txBody>
          </p:sp>
          <p:sp>
            <p:nvSpPr>
              <p:cNvPr id="13352" name="Oval 764"/>
              <p:cNvSpPr>
                <a:spLocks noChangeArrowheads="1"/>
              </p:cNvSpPr>
              <p:nvPr/>
            </p:nvSpPr>
            <p:spPr bwMode="auto">
              <a:xfrm>
                <a:off x="3171" y="1969"/>
                <a:ext cx="16" cy="15"/>
              </a:xfrm>
              <a:prstGeom prst="ellipse">
                <a:avLst/>
              </a:prstGeom>
              <a:solidFill>
                <a:srgbClr val="FFFFFF"/>
              </a:solidFill>
              <a:ln w="15875">
                <a:solidFill>
                  <a:srgbClr val="FFFFFF"/>
                </a:solidFill>
                <a:round/>
                <a:headEnd/>
                <a:tailEnd/>
              </a:ln>
            </p:spPr>
            <p:txBody>
              <a:bodyPr/>
              <a:lstStyle/>
              <a:p>
                <a:endParaRPr lang="ar-SA"/>
              </a:p>
            </p:txBody>
          </p:sp>
          <p:sp>
            <p:nvSpPr>
              <p:cNvPr id="13353" name="Freeform 765"/>
              <p:cNvSpPr>
                <a:spLocks/>
              </p:cNvSpPr>
              <p:nvPr/>
            </p:nvSpPr>
            <p:spPr bwMode="auto">
              <a:xfrm>
                <a:off x="3161" y="1861"/>
                <a:ext cx="20" cy="108"/>
              </a:xfrm>
              <a:custGeom>
                <a:avLst/>
                <a:gdLst>
                  <a:gd name="T0" fmla="*/ 20 w 4"/>
                  <a:gd name="T1" fmla="*/ 108 h 21"/>
                  <a:gd name="T2" fmla="*/ 10 w 4"/>
                  <a:gd name="T3" fmla="*/ 103 h 21"/>
                  <a:gd name="T4" fmla="*/ 10 w 4"/>
                  <a:gd name="T5" fmla="*/ 98 h 21"/>
                  <a:gd name="T6" fmla="*/ 10 w 4"/>
                  <a:gd name="T7" fmla="*/ 98 h 21"/>
                  <a:gd name="T8" fmla="*/ 10 w 4"/>
                  <a:gd name="T9" fmla="*/ 72 h 21"/>
                  <a:gd name="T10" fmla="*/ 10 w 4"/>
                  <a:gd name="T11" fmla="*/ 41 h 21"/>
                  <a:gd name="T12" fmla="*/ 5 w 4"/>
                  <a:gd name="T13" fmla="*/ 31 h 21"/>
                  <a:gd name="T14" fmla="*/ 5 w 4"/>
                  <a:gd name="T15" fmla="*/ 26 h 21"/>
                  <a:gd name="T16" fmla="*/ 0 w 4"/>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21">
                    <a:moveTo>
                      <a:pt x="4" y="21"/>
                    </a:moveTo>
                    <a:cubicBezTo>
                      <a:pt x="3" y="21"/>
                      <a:pt x="3" y="20"/>
                      <a:pt x="2" y="20"/>
                    </a:cubicBezTo>
                    <a:cubicBezTo>
                      <a:pt x="2" y="19"/>
                      <a:pt x="2" y="19"/>
                      <a:pt x="2" y="19"/>
                    </a:cubicBezTo>
                    <a:cubicBezTo>
                      <a:pt x="2" y="19"/>
                      <a:pt x="2" y="19"/>
                      <a:pt x="2" y="19"/>
                    </a:cubicBezTo>
                    <a:cubicBezTo>
                      <a:pt x="2" y="17"/>
                      <a:pt x="2" y="15"/>
                      <a:pt x="2" y="14"/>
                    </a:cubicBezTo>
                    <a:cubicBezTo>
                      <a:pt x="2" y="12"/>
                      <a:pt x="3" y="10"/>
                      <a:pt x="2" y="8"/>
                    </a:cubicBezTo>
                    <a:cubicBezTo>
                      <a:pt x="2" y="7"/>
                      <a:pt x="1" y="7"/>
                      <a:pt x="1" y="6"/>
                    </a:cubicBezTo>
                    <a:cubicBezTo>
                      <a:pt x="1" y="6"/>
                      <a:pt x="1" y="5"/>
                      <a:pt x="1" y="5"/>
                    </a:cubicBezTo>
                    <a:cubicBezTo>
                      <a:pt x="0" y="3"/>
                      <a:pt x="0" y="2"/>
                      <a:pt x="0" y="0"/>
                    </a:cubicBezTo>
                  </a:path>
                </a:pathLst>
              </a:custGeom>
              <a:noFill/>
              <a:ln w="15875">
                <a:solidFill>
                  <a:srgbClr val="FFFFFF"/>
                </a:solidFill>
                <a:prstDash val="solid"/>
                <a:round/>
                <a:headEnd/>
                <a:tailEnd/>
              </a:ln>
            </p:spPr>
            <p:txBody>
              <a:bodyPr/>
              <a:lstStyle/>
              <a:p>
                <a:endParaRPr lang="en-GB"/>
              </a:p>
            </p:txBody>
          </p:sp>
          <p:sp>
            <p:nvSpPr>
              <p:cNvPr id="13354" name="Freeform 766"/>
              <p:cNvSpPr>
                <a:spLocks/>
              </p:cNvSpPr>
              <p:nvPr/>
            </p:nvSpPr>
            <p:spPr bwMode="auto">
              <a:xfrm>
                <a:off x="3171" y="1866"/>
                <a:ext cx="16" cy="103"/>
              </a:xfrm>
              <a:custGeom>
                <a:avLst/>
                <a:gdLst>
                  <a:gd name="T0" fmla="*/ 11 w 3"/>
                  <a:gd name="T1" fmla="*/ 103 h 20"/>
                  <a:gd name="T2" fmla="*/ 5 w 3"/>
                  <a:gd name="T3" fmla="*/ 98 h 20"/>
                  <a:gd name="T4" fmla="*/ 5 w 3"/>
                  <a:gd name="T5" fmla="*/ 98 h 20"/>
                  <a:gd name="T6" fmla="*/ 0 w 3"/>
                  <a:gd name="T7" fmla="*/ 93 h 20"/>
                  <a:gd name="T8" fmla="*/ 0 w 3"/>
                  <a:gd name="T9" fmla="*/ 88 h 20"/>
                  <a:gd name="T10" fmla="*/ 0 w 3"/>
                  <a:gd name="T11" fmla="*/ 82 h 20"/>
                  <a:gd name="T12" fmla="*/ 11 w 3"/>
                  <a:gd name="T13" fmla="*/ 62 h 20"/>
                  <a:gd name="T14" fmla="*/ 16 w 3"/>
                  <a:gd name="T15" fmla="*/ 57 h 20"/>
                  <a:gd name="T16" fmla="*/ 16 w 3"/>
                  <a:gd name="T17" fmla="*/ 52 h 20"/>
                  <a:gd name="T18" fmla="*/ 16 w 3"/>
                  <a:gd name="T19" fmla="*/ 31 h 20"/>
                  <a:gd name="T20" fmla="*/ 5 w 3"/>
                  <a:gd name="T21" fmla="*/ 0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 h="20">
                    <a:moveTo>
                      <a:pt x="2" y="20"/>
                    </a:moveTo>
                    <a:cubicBezTo>
                      <a:pt x="2" y="19"/>
                      <a:pt x="2" y="20"/>
                      <a:pt x="1" y="19"/>
                    </a:cubicBezTo>
                    <a:cubicBezTo>
                      <a:pt x="1" y="19"/>
                      <a:pt x="1" y="19"/>
                      <a:pt x="1" y="19"/>
                    </a:cubicBezTo>
                    <a:cubicBezTo>
                      <a:pt x="1" y="19"/>
                      <a:pt x="0" y="18"/>
                      <a:pt x="0" y="18"/>
                    </a:cubicBezTo>
                    <a:cubicBezTo>
                      <a:pt x="0" y="18"/>
                      <a:pt x="0" y="17"/>
                      <a:pt x="0" y="17"/>
                    </a:cubicBezTo>
                    <a:cubicBezTo>
                      <a:pt x="0" y="17"/>
                      <a:pt x="0" y="16"/>
                      <a:pt x="0" y="16"/>
                    </a:cubicBezTo>
                    <a:cubicBezTo>
                      <a:pt x="0" y="15"/>
                      <a:pt x="1" y="13"/>
                      <a:pt x="2" y="12"/>
                    </a:cubicBezTo>
                    <a:cubicBezTo>
                      <a:pt x="2" y="12"/>
                      <a:pt x="3" y="11"/>
                      <a:pt x="3" y="11"/>
                    </a:cubicBezTo>
                    <a:cubicBezTo>
                      <a:pt x="3" y="10"/>
                      <a:pt x="3" y="10"/>
                      <a:pt x="3" y="10"/>
                    </a:cubicBezTo>
                    <a:cubicBezTo>
                      <a:pt x="3" y="8"/>
                      <a:pt x="3" y="7"/>
                      <a:pt x="3" y="6"/>
                    </a:cubicBezTo>
                    <a:cubicBezTo>
                      <a:pt x="2" y="4"/>
                      <a:pt x="1" y="2"/>
                      <a:pt x="1" y="0"/>
                    </a:cubicBezTo>
                  </a:path>
                </a:pathLst>
              </a:custGeom>
              <a:noFill/>
              <a:ln w="15875">
                <a:solidFill>
                  <a:srgbClr val="FFFFFF"/>
                </a:solidFill>
                <a:prstDash val="solid"/>
                <a:round/>
                <a:headEnd/>
                <a:tailEnd/>
              </a:ln>
            </p:spPr>
            <p:txBody>
              <a:bodyPr/>
              <a:lstStyle/>
              <a:p>
                <a:endParaRPr lang="en-GB"/>
              </a:p>
            </p:txBody>
          </p:sp>
          <p:sp>
            <p:nvSpPr>
              <p:cNvPr id="13355" name="Freeform 767"/>
              <p:cNvSpPr>
                <a:spLocks/>
              </p:cNvSpPr>
              <p:nvPr/>
            </p:nvSpPr>
            <p:spPr bwMode="auto">
              <a:xfrm>
                <a:off x="3192" y="1744"/>
                <a:ext cx="20" cy="107"/>
              </a:xfrm>
              <a:custGeom>
                <a:avLst/>
                <a:gdLst>
                  <a:gd name="T0" fmla="*/ 20 w 4"/>
                  <a:gd name="T1" fmla="*/ 0 h 21"/>
                  <a:gd name="T2" fmla="*/ 15 w 4"/>
                  <a:gd name="T3" fmla="*/ 5 h 21"/>
                  <a:gd name="T4" fmla="*/ 15 w 4"/>
                  <a:gd name="T5" fmla="*/ 5 h 21"/>
                  <a:gd name="T6" fmla="*/ 10 w 4"/>
                  <a:gd name="T7" fmla="*/ 10 h 21"/>
                  <a:gd name="T8" fmla="*/ 15 w 4"/>
                  <a:gd name="T9" fmla="*/ 36 h 21"/>
                  <a:gd name="T10" fmla="*/ 15 w 4"/>
                  <a:gd name="T11" fmla="*/ 61 h 21"/>
                  <a:gd name="T12" fmla="*/ 10 w 4"/>
                  <a:gd name="T13" fmla="*/ 71 h 21"/>
                  <a:gd name="T14" fmla="*/ 5 w 4"/>
                  <a:gd name="T15" fmla="*/ 76 h 21"/>
                  <a:gd name="T16" fmla="*/ 0 w 4"/>
                  <a:gd name="T17" fmla="*/ 107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21">
                    <a:moveTo>
                      <a:pt x="4" y="0"/>
                    </a:moveTo>
                    <a:cubicBezTo>
                      <a:pt x="4" y="0"/>
                      <a:pt x="3" y="0"/>
                      <a:pt x="3" y="1"/>
                    </a:cubicBezTo>
                    <a:cubicBezTo>
                      <a:pt x="3" y="1"/>
                      <a:pt x="3" y="1"/>
                      <a:pt x="3" y="1"/>
                    </a:cubicBezTo>
                    <a:cubicBezTo>
                      <a:pt x="2" y="2"/>
                      <a:pt x="2" y="2"/>
                      <a:pt x="2" y="2"/>
                    </a:cubicBezTo>
                    <a:cubicBezTo>
                      <a:pt x="2" y="4"/>
                      <a:pt x="2" y="5"/>
                      <a:pt x="3" y="7"/>
                    </a:cubicBezTo>
                    <a:cubicBezTo>
                      <a:pt x="3" y="9"/>
                      <a:pt x="3" y="11"/>
                      <a:pt x="3" y="12"/>
                    </a:cubicBezTo>
                    <a:cubicBezTo>
                      <a:pt x="2" y="13"/>
                      <a:pt x="2" y="14"/>
                      <a:pt x="2" y="14"/>
                    </a:cubicBezTo>
                    <a:cubicBezTo>
                      <a:pt x="1" y="15"/>
                      <a:pt x="1" y="15"/>
                      <a:pt x="1" y="15"/>
                    </a:cubicBezTo>
                    <a:cubicBezTo>
                      <a:pt x="1" y="17"/>
                      <a:pt x="0" y="19"/>
                      <a:pt x="0" y="21"/>
                    </a:cubicBezTo>
                  </a:path>
                </a:pathLst>
              </a:custGeom>
              <a:noFill/>
              <a:ln w="15875">
                <a:solidFill>
                  <a:srgbClr val="FFFFFF"/>
                </a:solidFill>
                <a:prstDash val="solid"/>
                <a:round/>
                <a:headEnd/>
                <a:tailEnd/>
              </a:ln>
            </p:spPr>
            <p:txBody>
              <a:bodyPr/>
              <a:lstStyle/>
              <a:p>
                <a:endParaRPr lang="en-GB"/>
              </a:p>
            </p:txBody>
          </p:sp>
          <p:sp>
            <p:nvSpPr>
              <p:cNvPr id="13356" name="Freeform 768"/>
              <p:cNvSpPr>
                <a:spLocks/>
              </p:cNvSpPr>
              <p:nvPr/>
            </p:nvSpPr>
            <p:spPr bwMode="auto">
              <a:xfrm>
                <a:off x="3202" y="1744"/>
                <a:ext cx="20" cy="97"/>
              </a:xfrm>
              <a:custGeom>
                <a:avLst/>
                <a:gdLst>
                  <a:gd name="T0" fmla="*/ 10 w 4"/>
                  <a:gd name="T1" fmla="*/ 0 h 19"/>
                  <a:gd name="T2" fmla="*/ 10 w 4"/>
                  <a:gd name="T3" fmla="*/ 0 h 19"/>
                  <a:gd name="T4" fmla="*/ 5 w 4"/>
                  <a:gd name="T5" fmla="*/ 0 h 19"/>
                  <a:gd name="T6" fmla="*/ 0 w 4"/>
                  <a:gd name="T7" fmla="*/ 10 h 19"/>
                  <a:gd name="T8" fmla="*/ 0 w 4"/>
                  <a:gd name="T9" fmla="*/ 10 h 19"/>
                  <a:gd name="T10" fmla="*/ 0 w 4"/>
                  <a:gd name="T11" fmla="*/ 20 h 19"/>
                  <a:gd name="T12" fmla="*/ 10 w 4"/>
                  <a:gd name="T13" fmla="*/ 36 h 19"/>
                  <a:gd name="T14" fmla="*/ 15 w 4"/>
                  <a:gd name="T15" fmla="*/ 46 h 19"/>
                  <a:gd name="T16" fmla="*/ 15 w 4"/>
                  <a:gd name="T17" fmla="*/ 51 h 19"/>
                  <a:gd name="T18" fmla="*/ 15 w 4"/>
                  <a:gd name="T19" fmla="*/ 71 h 19"/>
                  <a:gd name="T20" fmla="*/ 10 w 4"/>
                  <a:gd name="T21" fmla="*/ 97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 h="19">
                    <a:moveTo>
                      <a:pt x="2" y="0"/>
                    </a:moveTo>
                    <a:cubicBezTo>
                      <a:pt x="2" y="0"/>
                      <a:pt x="2" y="0"/>
                      <a:pt x="2" y="0"/>
                    </a:cubicBezTo>
                    <a:cubicBezTo>
                      <a:pt x="2" y="0"/>
                      <a:pt x="1" y="0"/>
                      <a:pt x="1" y="0"/>
                    </a:cubicBezTo>
                    <a:cubicBezTo>
                      <a:pt x="1" y="1"/>
                      <a:pt x="0" y="1"/>
                      <a:pt x="0" y="2"/>
                    </a:cubicBezTo>
                    <a:cubicBezTo>
                      <a:pt x="0" y="2"/>
                      <a:pt x="0" y="2"/>
                      <a:pt x="0" y="2"/>
                    </a:cubicBezTo>
                    <a:cubicBezTo>
                      <a:pt x="0" y="3"/>
                      <a:pt x="0" y="3"/>
                      <a:pt x="0" y="4"/>
                    </a:cubicBezTo>
                    <a:cubicBezTo>
                      <a:pt x="0" y="4"/>
                      <a:pt x="2" y="7"/>
                      <a:pt x="2" y="7"/>
                    </a:cubicBezTo>
                    <a:cubicBezTo>
                      <a:pt x="3" y="8"/>
                      <a:pt x="3" y="8"/>
                      <a:pt x="3" y="9"/>
                    </a:cubicBezTo>
                    <a:cubicBezTo>
                      <a:pt x="3" y="9"/>
                      <a:pt x="3" y="10"/>
                      <a:pt x="3" y="10"/>
                    </a:cubicBezTo>
                    <a:cubicBezTo>
                      <a:pt x="3" y="11"/>
                      <a:pt x="4" y="13"/>
                      <a:pt x="3" y="14"/>
                    </a:cubicBezTo>
                    <a:cubicBezTo>
                      <a:pt x="3" y="15"/>
                      <a:pt x="2" y="18"/>
                      <a:pt x="2" y="19"/>
                    </a:cubicBezTo>
                  </a:path>
                </a:pathLst>
              </a:custGeom>
              <a:noFill/>
              <a:ln w="15875">
                <a:solidFill>
                  <a:srgbClr val="FFFFFF"/>
                </a:solidFill>
                <a:prstDash val="solid"/>
                <a:round/>
                <a:headEnd/>
                <a:tailEnd/>
              </a:ln>
            </p:spPr>
            <p:txBody>
              <a:bodyPr/>
              <a:lstStyle/>
              <a:p>
                <a:endParaRPr lang="en-GB"/>
              </a:p>
            </p:txBody>
          </p:sp>
          <p:sp>
            <p:nvSpPr>
              <p:cNvPr id="13357" name="Oval 769"/>
              <p:cNvSpPr>
                <a:spLocks noChangeArrowheads="1"/>
              </p:cNvSpPr>
              <p:nvPr/>
            </p:nvSpPr>
            <p:spPr bwMode="auto">
              <a:xfrm>
                <a:off x="3202" y="1969"/>
                <a:ext cx="15" cy="15"/>
              </a:xfrm>
              <a:prstGeom prst="ellipse">
                <a:avLst/>
              </a:prstGeom>
              <a:solidFill>
                <a:srgbClr val="FFFFFF"/>
              </a:solidFill>
              <a:ln w="15875">
                <a:solidFill>
                  <a:srgbClr val="FFFFFF"/>
                </a:solidFill>
                <a:round/>
                <a:headEnd/>
                <a:tailEnd/>
              </a:ln>
            </p:spPr>
            <p:txBody>
              <a:bodyPr/>
              <a:lstStyle/>
              <a:p>
                <a:endParaRPr lang="ar-SA"/>
              </a:p>
            </p:txBody>
          </p:sp>
          <p:sp>
            <p:nvSpPr>
              <p:cNvPr id="13358" name="Freeform 770"/>
              <p:cNvSpPr>
                <a:spLocks/>
              </p:cNvSpPr>
              <p:nvPr/>
            </p:nvSpPr>
            <p:spPr bwMode="auto">
              <a:xfrm>
                <a:off x="3192" y="1861"/>
                <a:ext cx="20" cy="108"/>
              </a:xfrm>
              <a:custGeom>
                <a:avLst/>
                <a:gdLst>
                  <a:gd name="T0" fmla="*/ 20 w 4"/>
                  <a:gd name="T1" fmla="*/ 108 h 21"/>
                  <a:gd name="T2" fmla="*/ 15 w 4"/>
                  <a:gd name="T3" fmla="*/ 103 h 21"/>
                  <a:gd name="T4" fmla="*/ 10 w 4"/>
                  <a:gd name="T5" fmla="*/ 98 h 21"/>
                  <a:gd name="T6" fmla="*/ 10 w 4"/>
                  <a:gd name="T7" fmla="*/ 98 h 21"/>
                  <a:gd name="T8" fmla="*/ 15 w 4"/>
                  <a:gd name="T9" fmla="*/ 72 h 21"/>
                  <a:gd name="T10" fmla="*/ 10 w 4"/>
                  <a:gd name="T11" fmla="*/ 41 h 21"/>
                  <a:gd name="T12" fmla="*/ 5 w 4"/>
                  <a:gd name="T13" fmla="*/ 31 h 21"/>
                  <a:gd name="T14" fmla="*/ 5 w 4"/>
                  <a:gd name="T15" fmla="*/ 26 h 21"/>
                  <a:gd name="T16" fmla="*/ 0 w 4"/>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21">
                    <a:moveTo>
                      <a:pt x="4" y="21"/>
                    </a:moveTo>
                    <a:cubicBezTo>
                      <a:pt x="4" y="21"/>
                      <a:pt x="3" y="20"/>
                      <a:pt x="3" y="20"/>
                    </a:cubicBezTo>
                    <a:cubicBezTo>
                      <a:pt x="3" y="19"/>
                      <a:pt x="2" y="19"/>
                      <a:pt x="2" y="19"/>
                    </a:cubicBezTo>
                    <a:cubicBezTo>
                      <a:pt x="2" y="19"/>
                      <a:pt x="2" y="19"/>
                      <a:pt x="2" y="19"/>
                    </a:cubicBezTo>
                    <a:cubicBezTo>
                      <a:pt x="2" y="17"/>
                      <a:pt x="2" y="15"/>
                      <a:pt x="3" y="14"/>
                    </a:cubicBezTo>
                    <a:cubicBezTo>
                      <a:pt x="3" y="12"/>
                      <a:pt x="3" y="10"/>
                      <a:pt x="2" y="8"/>
                    </a:cubicBezTo>
                    <a:cubicBezTo>
                      <a:pt x="2" y="7"/>
                      <a:pt x="2" y="7"/>
                      <a:pt x="1" y="6"/>
                    </a:cubicBezTo>
                    <a:cubicBezTo>
                      <a:pt x="1" y="6"/>
                      <a:pt x="1" y="5"/>
                      <a:pt x="1" y="5"/>
                    </a:cubicBezTo>
                    <a:cubicBezTo>
                      <a:pt x="1" y="3"/>
                      <a:pt x="0" y="2"/>
                      <a:pt x="0" y="0"/>
                    </a:cubicBezTo>
                  </a:path>
                </a:pathLst>
              </a:custGeom>
              <a:noFill/>
              <a:ln w="15875">
                <a:solidFill>
                  <a:srgbClr val="FFFFFF"/>
                </a:solidFill>
                <a:prstDash val="solid"/>
                <a:round/>
                <a:headEnd/>
                <a:tailEnd/>
              </a:ln>
            </p:spPr>
            <p:txBody>
              <a:bodyPr/>
              <a:lstStyle/>
              <a:p>
                <a:endParaRPr lang="en-GB"/>
              </a:p>
            </p:txBody>
          </p:sp>
          <p:sp>
            <p:nvSpPr>
              <p:cNvPr id="13359" name="Freeform 771"/>
              <p:cNvSpPr>
                <a:spLocks/>
              </p:cNvSpPr>
              <p:nvPr/>
            </p:nvSpPr>
            <p:spPr bwMode="auto">
              <a:xfrm>
                <a:off x="3202" y="1866"/>
                <a:ext cx="20" cy="103"/>
              </a:xfrm>
              <a:custGeom>
                <a:avLst/>
                <a:gdLst>
                  <a:gd name="T0" fmla="*/ 10 w 4"/>
                  <a:gd name="T1" fmla="*/ 103 h 20"/>
                  <a:gd name="T2" fmla="*/ 10 w 4"/>
                  <a:gd name="T3" fmla="*/ 98 h 20"/>
                  <a:gd name="T4" fmla="*/ 5 w 4"/>
                  <a:gd name="T5" fmla="*/ 98 h 20"/>
                  <a:gd name="T6" fmla="*/ 0 w 4"/>
                  <a:gd name="T7" fmla="*/ 93 h 20"/>
                  <a:gd name="T8" fmla="*/ 0 w 4"/>
                  <a:gd name="T9" fmla="*/ 88 h 20"/>
                  <a:gd name="T10" fmla="*/ 0 w 4"/>
                  <a:gd name="T11" fmla="*/ 82 h 20"/>
                  <a:gd name="T12" fmla="*/ 10 w 4"/>
                  <a:gd name="T13" fmla="*/ 62 h 20"/>
                  <a:gd name="T14" fmla="*/ 15 w 4"/>
                  <a:gd name="T15" fmla="*/ 57 h 20"/>
                  <a:gd name="T16" fmla="*/ 15 w 4"/>
                  <a:gd name="T17" fmla="*/ 52 h 20"/>
                  <a:gd name="T18" fmla="*/ 15 w 4"/>
                  <a:gd name="T19" fmla="*/ 31 h 20"/>
                  <a:gd name="T20" fmla="*/ 5 w 4"/>
                  <a:gd name="T21" fmla="*/ 0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 h="20">
                    <a:moveTo>
                      <a:pt x="2" y="20"/>
                    </a:moveTo>
                    <a:cubicBezTo>
                      <a:pt x="2" y="19"/>
                      <a:pt x="2" y="20"/>
                      <a:pt x="2" y="19"/>
                    </a:cubicBezTo>
                    <a:cubicBezTo>
                      <a:pt x="1" y="19"/>
                      <a:pt x="1" y="19"/>
                      <a:pt x="1" y="19"/>
                    </a:cubicBezTo>
                    <a:cubicBezTo>
                      <a:pt x="1" y="19"/>
                      <a:pt x="0" y="18"/>
                      <a:pt x="0" y="18"/>
                    </a:cubicBezTo>
                    <a:cubicBezTo>
                      <a:pt x="0" y="18"/>
                      <a:pt x="0" y="17"/>
                      <a:pt x="0" y="17"/>
                    </a:cubicBezTo>
                    <a:cubicBezTo>
                      <a:pt x="0" y="17"/>
                      <a:pt x="0" y="16"/>
                      <a:pt x="0" y="16"/>
                    </a:cubicBezTo>
                    <a:cubicBezTo>
                      <a:pt x="0" y="15"/>
                      <a:pt x="2" y="13"/>
                      <a:pt x="2" y="12"/>
                    </a:cubicBezTo>
                    <a:cubicBezTo>
                      <a:pt x="2" y="12"/>
                      <a:pt x="3" y="11"/>
                      <a:pt x="3" y="11"/>
                    </a:cubicBezTo>
                    <a:cubicBezTo>
                      <a:pt x="3" y="10"/>
                      <a:pt x="3" y="10"/>
                      <a:pt x="3" y="10"/>
                    </a:cubicBezTo>
                    <a:cubicBezTo>
                      <a:pt x="3" y="8"/>
                      <a:pt x="4" y="7"/>
                      <a:pt x="3" y="6"/>
                    </a:cubicBezTo>
                    <a:cubicBezTo>
                      <a:pt x="3" y="4"/>
                      <a:pt x="1" y="2"/>
                      <a:pt x="1" y="0"/>
                    </a:cubicBezTo>
                  </a:path>
                </a:pathLst>
              </a:custGeom>
              <a:noFill/>
              <a:ln w="15875">
                <a:solidFill>
                  <a:srgbClr val="FFFFFF"/>
                </a:solidFill>
                <a:prstDash val="solid"/>
                <a:round/>
                <a:headEnd/>
                <a:tailEnd/>
              </a:ln>
            </p:spPr>
            <p:txBody>
              <a:bodyPr/>
              <a:lstStyle/>
              <a:p>
                <a:endParaRPr lang="en-GB"/>
              </a:p>
            </p:txBody>
          </p:sp>
          <p:sp>
            <p:nvSpPr>
              <p:cNvPr id="13360" name="Oval 772"/>
              <p:cNvSpPr>
                <a:spLocks noChangeArrowheads="1"/>
              </p:cNvSpPr>
              <p:nvPr/>
            </p:nvSpPr>
            <p:spPr bwMode="auto">
              <a:xfrm>
                <a:off x="3207" y="1728"/>
                <a:ext cx="15" cy="16"/>
              </a:xfrm>
              <a:prstGeom prst="ellipse">
                <a:avLst/>
              </a:prstGeom>
              <a:solidFill>
                <a:srgbClr val="FFFFFF"/>
              </a:solidFill>
              <a:ln w="15875">
                <a:solidFill>
                  <a:srgbClr val="FFFFFF"/>
                </a:solidFill>
                <a:round/>
                <a:headEnd/>
                <a:tailEnd/>
              </a:ln>
            </p:spPr>
            <p:txBody>
              <a:bodyPr/>
              <a:lstStyle/>
              <a:p>
                <a:endParaRPr lang="ar-SA"/>
              </a:p>
            </p:txBody>
          </p:sp>
          <p:sp>
            <p:nvSpPr>
              <p:cNvPr id="13361" name="Oval 773"/>
              <p:cNvSpPr>
                <a:spLocks noChangeArrowheads="1"/>
              </p:cNvSpPr>
              <p:nvPr/>
            </p:nvSpPr>
            <p:spPr bwMode="auto">
              <a:xfrm>
                <a:off x="3197" y="1713"/>
                <a:ext cx="15" cy="15"/>
              </a:xfrm>
              <a:prstGeom prst="ellipse">
                <a:avLst/>
              </a:prstGeom>
              <a:solidFill>
                <a:srgbClr val="FFFFFF"/>
              </a:solidFill>
              <a:ln w="15875">
                <a:solidFill>
                  <a:srgbClr val="FFFFFF"/>
                </a:solidFill>
                <a:round/>
                <a:headEnd/>
                <a:tailEnd/>
              </a:ln>
            </p:spPr>
            <p:txBody>
              <a:bodyPr/>
              <a:lstStyle/>
              <a:p>
                <a:endParaRPr lang="ar-SA"/>
              </a:p>
            </p:txBody>
          </p:sp>
          <p:sp>
            <p:nvSpPr>
              <p:cNvPr id="13362" name="Oval 774"/>
              <p:cNvSpPr>
                <a:spLocks noChangeArrowheads="1"/>
              </p:cNvSpPr>
              <p:nvPr/>
            </p:nvSpPr>
            <p:spPr bwMode="auto">
              <a:xfrm>
                <a:off x="3166" y="1713"/>
                <a:ext cx="15" cy="15"/>
              </a:xfrm>
              <a:prstGeom prst="ellipse">
                <a:avLst/>
              </a:prstGeom>
              <a:solidFill>
                <a:srgbClr val="FFFFFF"/>
              </a:solidFill>
              <a:ln w="15875">
                <a:solidFill>
                  <a:srgbClr val="FFFFFF"/>
                </a:solidFill>
                <a:round/>
                <a:headEnd/>
                <a:tailEnd/>
              </a:ln>
            </p:spPr>
            <p:txBody>
              <a:bodyPr/>
              <a:lstStyle/>
              <a:p>
                <a:endParaRPr lang="ar-SA"/>
              </a:p>
            </p:txBody>
          </p:sp>
        </p:grpSp>
        <p:sp>
          <p:nvSpPr>
            <p:cNvPr id="13197" name="Oval 775"/>
            <p:cNvSpPr>
              <a:spLocks noChangeArrowheads="1"/>
            </p:cNvSpPr>
            <p:nvPr/>
          </p:nvSpPr>
          <p:spPr bwMode="auto">
            <a:xfrm>
              <a:off x="3892" y="1682"/>
              <a:ext cx="16" cy="16"/>
            </a:xfrm>
            <a:prstGeom prst="ellipse">
              <a:avLst/>
            </a:prstGeom>
            <a:solidFill>
              <a:srgbClr val="FFFFFF"/>
            </a:solidFill>
            <a:ln w="15875">
              <a:solidFill>
                <a:srgbClr val="FFFFFF"/>
              </a:solidFill>
              <a:round/>
              <a:headEnd/>
              <a:tailEnd/>
            </a:ln>
          </p:spPr>
          <p:txBody>
            <a:bodyPr/>
            <a:lstStyle/>
            <a:p>
              <a:endParaRPr lang="ar-SA"/>
            </a:p>
          </p:txBody>
        </p:sp>
        <p:sp>
          <p:nvSpPr>
            <p:cNvPr id="13198" name="Oval 776"/>
            <p:cNvSpPr>
              <a:spLocks noChangeArrowheads="1"/>
            </p:cNvSpPr>
            <p:nvPr/>
          </p:nvSpPr>
          <p:spPr bwMode="auto">
            <a:xfrm>
              <a:off x="4020" y="1682"/>
              <a:ext cx="15" cy="16"/>
            </a:xfrm>
            <a:prstGeom prst="ellipse">
              <a:avLst/>
            </a:prstGeom>
            <a:solidFill>
              <a:srgbClr val="FFFFFF"/>
            </a:solidFill>
            <a:ln w="15875">
              <a:solidFill>
                <a:srgbClr val="FFFFFF"/>
              </a:solidFill>
              <a:round/>
              <a:headEnd/>
              <a:tailEnd/>
            </a:ln>
          </p:spPr>
          <p:txBody>
            <a:bodyPr/>
            <a:lstStyle/>
            <a:p>
              <a:endParaRPr lang="ar-SA"/>
            </a:p>
          </p:txBody>
        </p:sp>
        <p:sp>
          <p:nvSpPr>
            <p:cNvPr id="13199" name="Oval 777"/>
            <p:cNvSpPr>
              <a:spLocks noChangeArrowheads="1"/>
            </p:cNvSpPr>
            <p:nvPr/>
          </p:nvSpPr>
          <p:spPr bwMode="auto">
            <a:xfrm>
              <a:off x="3954" y="1682"/>
              <a:ext cx="15" cy="16"/>
            </a:xfrm>
            <a:prstGeom prst="ellipse">
              <a:avLst/>
            </a:prstGeom>
            <a:solidFill>
              <a:srgbClr val="FFFFFF"/>
            </a:solidFill>
            <a:ln w="15875">
              <a:solidFill>
                <a:srgbClr val="FFFFFF"/>
              </a:solidFill>
              <a:round/>
              <a:headEnd/>
              <a:tailEnd/>
            </a:ln>
          </p:spPr>
          <p:txBody>
            <a:bodyPr/>
            <a:lstStyle/>
            <a:p>
              <a:endParaRPr lang="ar-SA"/>
            </a:p>
          </p:txBody>
        </p:sp>
        <p:sp>
          <p:nvSpPr>
            <p:cNvPr id="13200" name="Oval 778"/>
            <p:cNvSpPr>
              <a:spLocks noChangeArrowheads="1"/>
            </p:cNvSpPr>
            <p:nvPr/>
          </p:nvSpPr>
          <p:spPr bwMode="auto">
            <a:xfrm>
              <a:off x="3984" y="1682"/>
              <a:ext cx="16" cy="16"/>
            </a:xfrm>
            <a:prstGeom prst="ellipse">
              <a:avLst/>
            </a:prstGeom>
            <a:solidFill>
              <a:srgbClr val="FFFFFF"/>
            </a:solidFill>
            <a:ln w="15875">
              <a:solidFill>
                <a:srgbClr val="FFFFFF"/>
              </a:solidFill>
              <a:round/>
              <a:headEnd/>
              <a:tailEnd/>
            </a:ln>
          </p:spPr>
          <p:txBody>
            <a:bodyPr/>
            <a:lstStyle/>
            <a:p>
              <a:endParaRPr lang="ar-SA"/>
            </a:p>
          </p:txBody>
        </p:sp>
        <p:sp>
          <p:nvSpPr>
            <p:cNvPr id="13201" name="Oval 779"/>
            <p:cNvSpPr>
              <a:spLocks noChangeArrowheads="1"/>
            </p:cNvSpPr>
            <p:nvPr/>
          </p:nvSpPr>
          <p:spPr bwMode="auto">
            <a:xfrm>
              <a:off x="3923" y="1682"/>
              <a:ext cx="15" cy="16"/>
            </a:xfrm>
            <a:prstGeom prst="ellipse">
              <a:avLst/>
            </a:prstGeom>
            <a:solidFill>
              <a:srgbClr val="FFFFFF"/>
            </a:solidFill>
            <a:ln w="15875">
              <a:solidFill>
                <a:srgbClr val="FFFFFF"/>
              </a:solidFill>
              <a:round/>
              <a:headEnd/>
              <a:tailEnd/>
            </a:ln>
          </p:spPr>
          <p:txBody>
            <a:bodyPr/>
            <a:lstStyle/>
            <a:p>
              <a:endParaRPr lang="ar-SA"/>
            </a:p>
          </p:txBody>
        </p:sp>
        <p:sp>
          <p:nvSpPr>
            <p:cNvPr id="13202" name="Oval 780"/>
            <p:cNvSpPr>
              <a:spLocks noChangeArrowheads="1"/>
            </p:cNvSpPr>
            <p:nvPr/>
          </p:nvSpPr>
          <p:spPr bwMode="auto">
            <a:xfrm>
              <a:off x="3734" y="1682"/>
              <a:ext cx="15" cy="16"/>
            </a:xfrm>
            <a:prstGeom prst="ellipse">
              <a:avLst/>
            </a:prstGeom>
            <a:solidFill>
              <a:srgbClr val="FFFFFF"/>
            </a:solidFill>
            <a:ln w="15875">
              <a:solidFill>
                <a:srgbClr val="FFFFFF"/>
              </a:solidFill>
              <a:round/>
              <a:headEnd/>
              <a:tailEnd/>
            </a:ln>
          </p:spPr>
          <p:txBody>
            <a:bodyPr/>
            <a:lstStyle/>
            <a:p>
              <a:endParaRPr lang="ar-SA"/>
            </a:p>
          </p:txBody>
        </p:sp>
        <p:sp>
          <p:nvSpPr>
            <p:cNvPr id="13203" name="Oval 781"/>
            <p:cNvSpPr>
              <a:spLocks noChangeArrowheads="1"/>
            </p:cNvSpPr>
            <p:nvPr/>
          </p:nvSpPr>
          <p:spPr bwMode="auto">
            <a:xfrm>
              <a:off x="3862" y="1682"/>
              <a:ext cx="15" cy="16"/>
            </a:xfrm>
            <a:prstGeom prst="ellipse">
              <a:avLst/>
            </a:prstGeom>
            <a:solidFill>
              <a:srgbClr val="FFFFFF"/>
            </a:solidFill>
            <a:ln w="15875">
              <a:solidFill>
                <a:srgbClr val="FFFFFF"/>
              </a:solidFill>
              <a:round/>
              <a:headEnd/>
              <a:tailEnd/>
            </a:ln>
          </p:spPr>
          <p:txBody>
            <a:bodyPr/>
            <a:lstStyle/>
            <a:p>
              <a:endParaRPr lang="ar-SA"/>
            </a:p>
          </p:txBody>
        </p:sp>
        <p:sp>
          <p:nvSpPr>
            <p:cNvPr id="13204" name="Oval 782"/>
            <p:cNvSpPr>
              <a:spLocks noChangeArrowheads="1"/>
            </p:cNvSpPr>
            <p:nvPr/>
          </p:nvSpPr>
          <p:spPr bwMode="auto">
            <a:xfrm>
              <a:off x="3795" y="1682"/>
              <a:ext cx="15" cy="16"/>
            </a:xfrm>
            <a:prstGeom prst="ellipse">
              <a:avLst/>
            </a:prstGeom>
            <a:solidFill>
              <a:srgbClr val="FFFFFF"/>
            </a:solidFill>
            <a:ln w="15875">
              <a:solidFill>
                <a:srgbClr val="FFFFFF"/>
              </a:solidFill>
              <a:round/>
              <a:headEnd/>
              <a:tailEnd/>
            </a:ln>
          </p:spPr>
          <p:txBody>
            <a:bodyPr/>
            <a:lstStyle/>
            <a:p>
              <a:endParaRPr lang="ar-SA"/>
            </a:p>
          </p:txBody>
        </p:sp>
        <p:sp>
          <p:nvSpPr>
            <p:cNvPr id="13205" name="Oval 783"/>
            <p:cNvSpPr>
              <a:spLocks noChangeArrowheads="1"/>
            </p:cNvSpPr>
            <p:nvPr/>
          </p:nvSpPr>
          <p:spPr bwMode="auto">
            <a:xfrm>
              <a:off x="3826" y="1682"/>
              <a:ext cx="15" cy="16"/>
            </a:xfrm>
            <a:prstGeom prst="ellipse">
              <a:avLst/>
            </a:prstGeom>
            <a:solidFill>
              <a:srgbClr val="FFFFFF"/>
            </a:solidFill>
            <a:ln w="15875">
              <a:solidFill>
                <a:srgbClr val="FFFFFF"/>
              </a:solidFill>
              <a:round/>
              <a:headEnd/>
              <a:tailEnd/>
            </a:ln>
          </p:spPr>
          <p:txBody>
            <a:bodyPr/>
            <a:lstStyle/>
            <a:p>
              <a:endParaRPr lang="ar-SA"/>
            </a:p>
          </p:txBody>
        </p:sp>
        <p:sp>
          <p:nvSpPr>
            <p:cNvPr id="13206" name="Oval 784"/>
            <p:cNvSpPr>
              <a:spLocks noChangeArrowheads="1"/>
            </p:cNvSpPr>
            <p:nvPr/>
          </p:nvSpPr>
          <p:spPr bwMode="auto">
            <a:xfrm>
              <a:off x="3764" y="1682"/>
              <a:ext cx="16" cy="16"/>
            </a:xfrm>
            <a:prstGeom prst="ellipse">
              <a:avLst/>
            </a:prstGeom>
            <a:solidFill>
              <a:srgbClr val="FFFFFF"/>
            </a:solidFill>
            <a:ln w="15875">
              <a:solidFill>
                <a:srgbClr val="FFFFFF"/>
              </a:solidFill>
              <a:round/>
              <a:headEnd/>
              <a:tailEnd/>
            </a:ln>
          </p:spPr>
          <p:txBody>
            <a:bodyPr/>
            <a:lstStyle/>
            <a:p>
              <a:endParaRPr lang="ar-SA"/>
            </a:p>
          </p:txBody>
        </p:sp>
        <p:sp>
          <p:nvSpPr>
            <p:cNvPr id="13207" name="Oval 785"/>
            <p:cNvSpPr>
              <a:spLocks noChangeArrowheads="1"/>
            </p:cNvSpPr>
            <p:nvPr/>
          </p:nvSpPr>
          <p:spPr bwMode="auto">
            <a:xfrm>
              <a:off x="3417" y="1682"/>
              <a:ext cx="15" cy="16"/>
            </a:xfrm>
            <a:prstGeom prst="ellipse">
              <a:avLst/>
            </a:prstGeom>
            <a:solidFill>
              <a:srgbClr val="FFFFFF"/>
            </a:solidFill>
            <a:ln w="15875">
              <a:solidFill>
                <a:srgbClr val="FFFFFF"/>
              </a:solidFill>
              <a:round/>
              <a:headEnd/>
              <a:tailEnd/>
            </a:ln>
          </p:spPr>
          <p:txBody>
            <a:bodyPr/>
            <a:lstStyle/>
            <a:p>
              <a:endParaRPr lang="ar-SA"/>
            </a:p>
          </p:txBody>
        </p:sp>
        <p:sp>
          <p:nvSpPr>
            <p:cNvPr id="13208" name="Oval 786"/>
            <p:cNvSpPr>
              <a:spLocks noChangeArrowheads="1"/>
            </p:cNvSpPr>
            <p:nvPr/>
          </p:nvSpPr>
          <p:spPr bwMode="auto">
            <a:xfrm>
              <a:off x="3545" y="1682"/>
              <a:ext cx="15" cy="16"/>
            </a:xfrm>
            <a:prstGeom prst="ellipse">
              <a:avLst/>
            </a:prstGeom>
            <a:solidFill>
              <a:srgbClr val="FFFFFF"/>
            </a:solidFill>
            <a:ln w="15875">
              <a:solidFill>
                <a:srgbClr val="FFFFFF"/>
              </a:solidFill>
              <a:round/>
              <a:headEnd/>
              <a:tailEnd/>
            </a:ln>
          </p:spPr>
          <p:txBody>
            <a:bodyPr/>
            <a:lstStyle/>
            <a:p>
              <a:endParaRPr lang="ar-SA"/>
            </a:p>
          </p:txBody>
        </p:sp>
        <p:sp>
          <p:nvSpPr>
            <p:cNvPr id="13209" name="Oval 787"/>
            <p:cNvSpPr>
              <a:spLocks noChangeArrowheads="1"/>
            </p:cNvSpPr>
            <p:nvPr/>
          </p:nvSpPr>
          <p:spPr bwMode="auto">
            <a:xfrm>
              <a:off x="3478" y="1682"/>
              <a:ext cx="15" cy="16"/>
            </a:xfrm>
            <a:prstGeom prst="ellipse">
              <a:avLst/>
            </a:prstGeom>
            <a:solidFill>
              <a:srgbClr val="FFFFFF"/>
            </a:solidFill>
            <a:ln w="15875">
              <a:solidFill>
                <a:srgbClr val="FFFFFF"/>
              </a:solidFill>
              <a:round/>
              <a:headEnd/>
              <a:tailEnd/>
            </a:ln>
          </p:spPr>
          <p:txBody>
            <a:bodyPr/>
            <a:lstStyle/>
            <a:p>
              <a:endParaRPr lang="ar-SA"/>
            </a:p>
          </p:txBody>
        </p:sp>
        <p:sp>
          <p:nvSpPr>
            <p:cNvPr id="13210" name="Oval 788"/>
            <p:cNvSpPr>
              <a:spLocks noChangeArrowheads="1"/>
            </p:cNvSpPr>
            <p:nvPr/>
          </p:nvSpPr>
          <p:spPr bwMode="auto">
            <a:xfrm>
              <a:off x="3514" y="1682"/>
              <a:ext cx="15" cy="16"/>
            </a:xfrm>
            <a:prstGeom prst="ellipse">
              <a:avLst/>
            </a:prstGeom>
            <a:solidFill>
              <a:srgbClr val="FFFFFF"/>
            </a:solidFill>
            <a:ln w="15875">
              <a:solidFill>
                <a:srgbClr val="FFFFFF"/>
              </a:solidFill>
              <a:round/>
              <a:headEnd/>
              <a:tailEnd/>
            </a:ln>
          </p:spPr>
          <p:txBody>
            <a:bodyPr/>
            <a:lstStyle/>
            <a:p>
              <a:endParaRPr lang="ar-SA"/>
            </a:p>
          </p:txBody>
        </p:sp>
        <p:sp>
          <p:nvSpPr>
            <p:cNvPr id="13211" name="Oval 789"/>
            <p:cNvSpPr>
              <a:spLocks noChangeArrowheads="1"/>
            </p:cNvSpPr>
            <p:nvPr/>
          </p:nvSpPr>
          <p:spPr bwMode="auto">
            <a:xfrm>
              <a:off x="3447" y="1682"/>
              <a:ext cx="16" cy="16"/>
            </a:xfrm>
            <a:prstGeom prst="ellipse">
              <a:avLst/>
            </a:prstGeom>
            <a:solidFill>
              <a:srgbClr val="FFFFFF"/>
            </a:solidFill>
            <a:ln w="15875">
              <a:solidFill>
                <a:srgbClr val="FFFFFF"/>
              </a:solidFill>
              <a:round/>
              <a:headEnd/>
              <a:tailEnd/>
            </a:ln>
          </p:spPr>
          <p:txBody>
            <a:bodyPr/>
            <a:lstStyle/>
            <a:p>
              <a:endParaRPr lang="ar-SA"/>
            </a:p>
          </p:txBody>
        </p:sp>
        <p:sp>
          <p:nvSpPr>
            <p:cNvPr id="13212" name="Oval 790"/>
            <p:cNvSpPr>
              <a:spLocks noChangeArrowheads="1"/>
            </p:cNvSpPr>
            <p:nvPr/>
          </p:nvSpPr>
          <p:spPr bwMode="auto">
            <a:xfrm>
              <a:off x="3258" y="1682"/>
              <a:ext cx="16" cy="16"/>
            </a:xfrm>
            <a:prstGeom prst="ellipse">
              <a:avLst/>
            </a:prstGeom>
            <a:solidFill>
              <a:srgbClr val="FFFFFF"/>
            </a:solidFill>
            <a:ln w="15875">
              <a:solidFill>
                <a:srgbClr val="FFFFFF"/>
              </a:solidFill>
              <a:round/>
              <a:headEnd/>
              <a:tailEnd/>
            </a:ln>
          </p:spPr>
          <p:txBody>
            <a:bodyPr/>
            <a:lstStyle/>
            <a:p>
              <a:endParaRPr lang="ar-SA"/>
            </a:p>
          </p:txBody>
        </p:sp>
        <p:sp>
          <p:nvSpPr>
            <p:cNvPr id="13213" name="Oval 791"/>
            <p:cNvSpPr>
              <a:spLocks noChangeArrowheads="1"/>
            </p:cNvSpPr>
            <p:nvPr/>
          </p:nvSpPr>
          <p:spPr bwMode="auto">
            <a:xfrm>
              <a:off x="3386" y="1682"/>
              <a:ext cx="15" cy="16"/>
            </a:xfrm>
            <a:prstGeom prst="ellipse">
              <a:avLst/>
            </a:prstGeom>
            <a:solidFill>
              <a:srgbClr val="FFFFFF"/>
            </a:solidFill>
            <a:ln w="15875">
              <a:solidFill>
                <a:srgbClr val="FFFFFF"/>
              </a:solidFill>
              <a:round/>
              <a:headEnd/>
              <a:tailEnd/>
            </a:ln>
          </p:spPr>
          <p:txBody>
            <a:bodyPr/>
            <a:lstStyle/>
            <a:p>
              <a:endParaRPr lang="ar-SA"/>
            </a:p>
          </p:txBody>
        </p:sp>
        <p:sp>
          <p:nvSpPr>
            <p:cNvPr id="13214" name="Oval 792"/>
            <p:cNvSpPr>
              <a:spLocks noChangeArrowheads="1"/>
            </p:cNvSpPr>
            <p:nvPr/>
          </p:nvSpPr>
          <p:spPr bwMode="auto">
            <a:xfrm>
              <a:off x="3325" y="1682"/>
              <a:ext cx="15" cy="16"/>
            </a:xfrm>
            <a:prstGeom prst="ellipse">
              <a:avLst/>
            </a:prstGeom>
            <a:solidFill>
              <a:srgbClr val="FFFFFF"/>
            </a:solidFill>
            <a:ln w="15875">
              <a:solidFill>
                <a:srgbClr val="FFFFFF"/>
              </a:solidFill>
              <a:round/>
              <a:headEnd/>
              <a:tailEnd/>
            </a:ln>
          </p:spPr>
          <p:txBody>
            <a:bodyPr/>
            <a:lstStyle/>
            <a:p>
              <a:endParaRPr lang="ar-SA"/>
            </a:p>
          </p:txBody>
        </p:sp>
        <p:sp>
          <p:nvSpPr>
            <p:cNvPr id="13215" name="Oval 793"/>
            <p:cNvSpPr>
              <a:spLocks noChangeArrowheads="1"/>
            </p:cNvSpPr>
            <p:nvPr/>
          </p:nvSpPr>
          <p:spPr bwMode="auto">
            <a:xfrm>
              <a:off x="3355" y="1682"/>
              <a:ext cx="16" cy="16"/>
            </a:xfrm>
            <a:prstGeom prst="ellipse">
              <a:avLst/>
            </a:prstGeom>
            <a:solidFill>
              <a:srgbClr val="FFFFFF"/>
            </a:solidFill>
            <a:ln w="15875">
              <a:solidFill>
                <a:srgbClr val="FFFFFF"/>
              </a:solidFill>
              <a:round/>
              <a:headEnd/>
              <a:tailEnd/>
            </a:ln>
          </p:spPr>
          <p:txBody>
            <a:bodyPr/>
            <a:lstStyle/>
            <a:p>
              <a:endParaRPr lang="ar-SA"/>
            </a:p>
          </p:txBody>
        </p:sp>
        <p:sp>
          <p:nvSpPr>
            <p:cNvPr id="13216" name="Oval 794"/>
            <p:cNvSpPr>
              <a:spLocks noChangeArrowheads="1"/>
            </p:cNvSpPr>
            <p:nvPr/>
          </p:nvSpPr>
          <p:spPr bwMode="auto">
            <a:xfrm>
              <a:off x="3289" y="1682"/>
              <a:ext cx="15" cy="16"/>
            </a:xfrm>
            <a:prstGeom prst="ellipse">
              <a:avLst/>
            </a:prstGeom>
            <a:solidFill>
              <a:srgbClr val="FFFFFF"/>
            </a:solidFill>
            <a:ln w="15875">
              <a:solidFill>
                <a:srgbClr val="FFFFFF"/>
              </a:solidFill>
              <a:round/>
              <a:headEnd/>
              <a:tailEnd/>
            </a:ln>
          </p:spPr>
          <p:txBody>
            <a:bodyPr/>
            <a:lstStyle/>
            <a:p>
              <a:endParaRPr lang="ar-SA"/>
            </a:p>
          </p:txBody>
        </p:sp>
        <p:sp>
          <p:nvSpPr>
            <p:cNvPr id="13217" name="Oval 795"/>
            <p:cNvSpPr>
              <a:spLocks noChangeArrowheads="1"/>
            </p:cNvSpPr>
            <p:nvPr/>
          </p:nvSpPr>
          <p:spPr bwMode="auto">
            <a:xfrm>
              <a:off x="4046" y="1682"/>
              <a:ext cx="15" cy="16"/>
            </a:xfrm>
            <a:prstGeom prst="ellipse">
              <a:avLst/>
            </a:prstGeom>
            <a:solidFill>
              <a:srgbClr val="FFFFFF"/>
            </a:solidFill>
            <a:ln w="15875">
              <a:solidFill>
                <a:srgbClr val="FFFFFF"/>
              </a:solidFill>
              <a:round/>
              <a:headEnd/>
              <a:tailEnd/>
            </a:ln>
          </p:spPr>
          <p:txBody>
            <a:bodyPr/>
            <a:lstStyle/>
            <a:p>
              <a:endParaRPr lang="ar-SA"/>
            </a:p>
          </p:txBody>
        </p:sp>
        <p:sp>
          <p:nvSpPr>
            <p:cNvPr id="13218" name="Oval 796"/>
            <p:cNvSpPr>
              <a:spLocks noChangeArrowheads="1"/>
            </p:cNvSpPr>
            <p:nvPr/>
          </p:nvSpPr>
          <p:spPr bwMode="auto">
            <a:xfrm>
              <a:off x="4179" y="1682"/>
              <a:ext cx="15" cy="16"/>
            </a:xfrm>
            <a:prstGeom prst="ellipse">
              <a:avLst/>
            </a:prstGeom>
            <a:solidFill>
              <a:srgbClr val="FFFFFF"/>
            </a:solidFill>
            <a:ln w="15875">
              <a:solidFill>
                <a:srgbClr val="FFFFFF"/>
              </a:solidFill>
              <a:round/>
              <a:headEnd/>
              <a:tailEnd/>
            </a:ln>
          </p:spPr>
          <p:txBody>
            <a:bodyPr/>
            <a:lstStyle/>
            <a:p>
              <a:endParaRPr lang="ar-SA"/>
            </a:p>
          </p:txBody>
        </p:sp>
        <p:sp>
          <p:nvSpPr>
            <p:cNvPr id="13219" name="Oval 797"/>
            <p:cNvSpPr>
              <a:spLocks noChangeArrowheads="1"/>
            </p:cNvSpPr>
            <p:nvPr/>
          </p:nvSpPr>
          <p:spPr bwMode="auto">
            <a:xfrm>
              <a:off x="4112" y="1682"/>
              <a:ext cx="16" cy="16"/>
            </a:xfrm>
            <a:prstGeom prst="ellipse">
              <a:avLst/>
            </a:prstGeom>
            <a:solidFill>
              <a:srgbClr val="FFFFFF"/>
            </a:solidFill>
            <a:ln w="15875">
              <a:solidFill>
                <a:srgbClr val="FFFFFF"/>
              </a:solidFill>
              <a:round/>
              <a:headEnd/>
              <a:tailEnd/>
            </a:ln>
          </p:spPr>
          <p:txBody>
            <a:bodyPr/>
            <a:lstStyle/>
            <a:p>
              <a:endParaRPr lang="ar-SA"/>
            </a:p>
          </p:txBody>
        </p:sp>
        <p:sp>
          <p:nvSpPr>
            <p:cNvPr id="13220" name="Oval 798"/>
            <p:cNvSpPr>
              <a:spLocks noChangeArrowheads="1"/>
            </p:cNvSpPr>
            <p:nvPr/>
          </p:nvSpPr>
          <p:spPr bwMode="auto">
            <a:xfrm>
              <a:off x="4143" y="1682"/>
              <a:ext cx="15" cy="16"/>
            </a:xfrm>
            <a:prstGeom prst="ellipse">
              <a:avLst/>
            </a:prstGeom>
            <a:solidFill>
              <a:srgbClr val="FFFFFF"/>
            </a:solidFill>
            <a:ln w="15875">
              <a:solidFill>
                <a:srgbClr val="FFFFFF"/>
              </a:solidFill>
              <a:round/>
              <a:headEnd/>
              <a:tailEnd/>
            </a:ln>
          </p:spPr>
          <p:txBody>
            <a:bodyPr/>
            <a:lstStyle/>
            <a:p>
              <a:endParaRPr lang="ar-SA"/>
            </a:p>
          </p:txBody>
        </p:sp>
        <p:sp>
          <p:nvSpPr>
            <p:cNvPr id="13221" name="Oval 799"/>
            <p:cNvSpPr>
              <a:spLocks noChangeArrowheads="1"/>
            </p:cNvSpPr>
            <p:nvPr/>
          </p:nvSpPr>
          <p:spPr bwMode="auto">
            <a:xfrm>
              <a:off x="4082" y="1682"/>
              <a:ext cx="15" cy="16"/>
            </a:xfrm>
            <a:prstGeom prst="ellipse">
              <a:avLst/>
            </a:prstGeom>
            <a:solidFill>
              <a:srgbClr val="FFFFFF"/>
            </a:solidFill>
            <a:ln w="15875">
              <a:solidFill>
                <a:srgbClr val="FFFFFF"/>
              </a:solidFill>
              <a:round/>
              <a:headEnd/>
              <a:tailEnd/>
            </a:ln>
          </p:spPr>
          <p:txBody>
            <a:bodyPr/>
            <a:lstStyle/>
            <a:p>
              <a:endParaRPr lang="ar-SA"/>
            </a:p>
          </p:txBody>
        </p:sp>
        <p:sp>
          <p:nvSpPr>
            <p:cNvPr id="13222" name="Oval 800"/>
            <p:cNvSpPr>
              <a:spLocks noChangeArrowheads="1"/>
            </p:cNvSpPr>
            <p:nvPr/>
          </p:nvSpPr>
          <p:spPr bwMode="auto">
            <a:xfrm>
              <a:off x="4204" y="1682"/>
              <a:ext cx="16" cy="16"/>
            </a:xfrm>
            <a:prstGeom prst="ellipse">
              <a:avLst/>
            </a:prstGeom>
            <a:solidFill>
              <a:srgbClr val="FFFFFF"/>
            </a:solidFill>
            <a:ln w="15875">
              <a:solidFill>
                <a:srgbClr val="FFFFFF"/>
              </a:solidFill>
              <a:round/>
              <a:headEnd/>
              <a:tailEnd/>
            </a:ln>
          </p:spPr>
          <p:txBody>
            <a:bodyPr/>
            <a:lstStyle/>
            <a:p>
              <a:endParaRPr lang="ar-SA"/>
            </a:p>
          </p:txBody>
        </p:sp>
        <p:sp>
          <p:nvSpPr>
            <p:cNvPr id="13223" name="Oval 801"/>
            <p:cNvSpPr>
              <a:spLocks noChangeArrowheads="1"/>
            </p:cNvSpPr>
            <p:nvPr/>
          </p:nvSpPr>
          <p:spPr bwMode="auto">
            <a:xfrm>
              <a:off x="4271" y="1682"/>
              <a:ext cx="15" cy="16"/>
            </a:xfrm>
            <a:prstGeom prst="ellipse">
              <a:avLst/>
            </a:prstGeom>
            <a:solidFill>
              <a:srgbClr val="FFFFFF"/>
            </a:solidFill>
            <a:ln w="15875">
              <a:solidFill>
                <a:srgbClr val="FFFFFF"/>
              </a:solidFill>
              <a:round/>
              <a:headEnd/>
              <a:tailEnd/>
            </a:ln>
          </p:spPr>
          <p:txBody>
            <a:bodyPr/>
            <a:lstStyle/>
            <a:p>
              <a:endParaRPr lang="ar-SA"/>
            </a:p>
          </p:txBody>
        </p:sp>
        <p:sp>
          <p:nvSpPr>
            <p:cNvPr id="13224" name="Oval 802"/>
            <p:cNvSpPr>
              <a:spLocks noChangeArrowheads="1"/>
            </p:cNvSpPr>
            <p:nvPr/>
          </p:nvSpPr>
          <p:spPr bwMode="auto">
            <a:xfrm>
              <a:off x="4240" y="1682"/>
              <a:ext cx="15" cy="16"/>
            </a:xfrm>
            <a:prstGeom prst="ellipse">
              <a:avLst/>
            </a:prstGeom>
            <a:solidFill>
              <a:srgbClr val="FFFFFF"/>
            </a:solidFill>
            <a:ln w="15875">
              <a:solidFill>
                <a:srgbClr val="FFFFFF"/>
              </a:solidFill>
              <a:round/>
              <a:headEnd/>
              <a:tailEnd/>
            </a:ln>
          </p:spPr>
          <p:txBody>
            <a:bodyPr/>
            <a:lstStyle/>
            <a:p>
              <a:endParaRPr lang="ar-SA"/>
            </a:p>
          </p:txBody>
        </p:sp>
        <p:sp>
          <p:nvSpPr>
            <p:cNvPr id="13225" name="Oval 803"/>
            <p:cNvSpPr>
              <a:spLocks noChangeArrowheads="1"/>
            </p:cNvSpPr>
            <p:nvPr/>
          </p:nvSpPr>
          <p:spPr bwMode="auto">
            <a:xfrm>
              <a:off x="3575" y="1682"/>
              <a:ext cx="16" cy="16"/>
            </a:xfrm>
            <a:prstGeom prst="ellipse">
              <a:avLst/>
            </a:prstGeom>
            <a:solidFill>
              <a:srgbClr val="FFFFFF"/>
            </a:solidFill>
            <a:ln w="15875">
              <a:solidFill>
                <a:srgbClr val="FFFFFF"/>
              </a:solidFill>
              <a:round/>
              <a:headEnd/>
              <a:tailEnd/>
            </a:ln>
          </p:spPr>
          <p:txBody>
            <a:bodyPr/>
            <a:lstStyle/>
            <a:p>
              <a:endParaRPr lang="ar-SA"/>
            </a:p>
          </p:txBody>
        </p:sp>
        <p:sp>
          <p:nvSpPr>
            <p:cNvPr id="13226" name="Oval 804"/>
            <p:cNvSpPr>
              <a:spLocks noChangeArrowheads="1"/>
            </p:cNvSpPr>
            <p:nvPr/>
          </p:nvSpPr>
          <p:spPr bwMode="auto">
            <a:xfrm>
              <a:off x="3703" y="1682"/>
              <a:ext cx="15" cy="16"/>
            </a:xfrm>
            <a:prstGeom prst="ellipse">
              <a:avLst/>
            </a:prstGeom>
            <a:solidFill>
              <a:srgbClr val="FFFFFF"/>
            </a:solidFill>
            <a:ln w="15875">
              <a:solidFill>
                <a:srgbClr val="FFFFFF"/>
              </a:solidFill>
              <a:round/>
              <a:headEnd/>
              <a:tailEnd/>
            </a:ln>
          </p:spPr>
          <p:txBody>
            <a:bodyPr/>
            <a:lstStyle/>
            <a:p>
              <a:endParaRPr lang="ar-SA"/>
            </a:p>
          </p:txBody>
        </p:sp>
        <p:sp>
          <p:nvSpPr>
            <p:cNvPr id="13227" name="Oval 805"/>
            <p:cNvSpPr>
              <a:spLocks noChangeArrowheads="1"/>
            </p:cNvSpPr>
            <p:nvPr/>
          </p:nvSpPr>
          <p:spPr bwMode="auto">
            <a:xfrm>
              <a:off x="3637" y="1682"/>
              <a:ext cx="15" cy="16"/>
            </a:xfrm>
            <a:prstGeom prst="ellipse">
              <a:avLst/>
            </a:prstGeom>
            <a:solidFill>
              <a:srgbClr val="FFFFFF"/>
            </a:solidFill>
            <a:ln w="15875">
              <a:solidFill>
                <a:srgbClr val="FFFFFF"/>
              </a:solidFill>
              <a:round/>
              <a:headEnd/>
              <a:tailEnd/>
            </a:ln>
          </p:spPr>
          <p:txBody>
            <a:bodyPr/>
            <a:lstStyle/>
            <a:p>
              <a:endParaRPr lang="ar-SA"/>
            </a:p>
          </p:txBody>
        </p:sp>
        <p:sp>
          <p:nvSpPr>
            <p:cNvPr id="13228" name="Oval 806"/>
            <p:cNvSpPr>
              <a:spLocks noChangeArrowheads="1"/>
            </p:cNvSpPr>
            <p:nvPr/>
          </p:nvSpPr>
          <p:spPr bwMode="auto">
            <a:xfrm>
              <a:off x="3672" y="1682"/>
              <a:ext cx="16" cy="16"/>
            </a:xfrm>
            <a:prstGeom prst="ellipse">
              <a:avLst/>
            </a:prstGeom>
            <a:solidFill>
              <a:srgbClr val="FFFFFF"/>
            </a:solidFill>
            <a:ln w="15875">
              <a:solidFill>
                <a:srgbClr val="FFFFFF"/>
              </a:solidFill>
              <a:round/>
              <a:headEnd/>
              <a:tailEnd/>
            </a:ln>
          </p:spPr>
          <p:txBody>
            <a:bodyPr/>
            <a:lstStyle/>
            <a:p>
              <a:endParaRPr lang="ar-SA"/>
            </a:p>
          </p:txBody>
        </p:sp>
        <p:sp>
          <p:nvSpPr>
            <p:cNvPr id="13229" name="Oval 807"/>
            <p:cNvSpPr>
              <a:spLocks noChangeArrowheads="1"/>
            </p:cNvSpPr>
            <p:nvPr/>
          </p:nvSpPr>
          <p:spPr bwMode="auto">
            <a:xfrm>
              <a:off x="3606" y="1682"/>
              <a:ext cx="15" cy="16"/>
            </a:xfrm>
            <a:prstGeom prst="ellipse">
              <a:avLst/>
            </a:prstGeom>
            <a:solidFill>
              <a:srgbClr val="FFFFFF"/>
            </a:solidFill>
            <a:ln w="15875">
              <a:solidFill>
                <a:srgbClr val="FFFFFF"/>
              </a:solidFill>
              <a:round/>
              <a:headEnd/>
              <a:tailEnd/>
            </a:ln>
          </p:spPr>
          <p:txBody>
            <a:bodyPr/>
            <a:lstStyle/>
            <a:p>
              <a:endParaRPr lang="ar-SA"/>
            </a:p>
          </p:txBody>
        </p:sp>
        <p:sp>
          <p:nvSpPr>
            <p:cNvPr id="13230" name="Oval 808"/>
            <p:cNvSpPr>
              <a:spLocks noChangeArrowheads="1"/>
            </p:cNvSpPr>
            <p:nvPr/>
          </p:nvSpPr>
          <p:spPr bwMode="auto">
            <a:xfrm>
              <a:off x="3228" y="1682"/>
              <a:ext cx="15" cy="16"/>
            </a:xfrm>
            <a:prstGeom prst="ellipse">
              <a:avLst/>
            </a:prstGeom>
            <a:solidFill>
              <a:srgbClr val="FFFFFF"/>
            </a:solidFill>
            <a:ln w="15875">
              <a:solidFill>
                <a:srgbClr val="FFFFFF"/>
              </a:solidFill>
              <a:round/>
              <a:headEnd/>
              <a:tailEnd/>
            </a:ln>
          </p:spPr>
          <p:txBody>
            <a:bodyPr/>
            <a:lstStyle/>
            <a:p>
              <a:endParaRPr lang="ar-SA"/>
            </a:p>
          </p:txBody>
        </p:sp>
        <p:sp>
          <p:nvSpPr>
            <p:cNvPr id="13231" name="Oval 809"/>
            <p:cNvSpPr>
              <a:spLocks noChangeArrowheads="1"/>
            </p:cNvSpPr>
            <p:nvPr/>
          </p:nvSpPr>
          <p:spPr bwMode="auto">
            <a:xfrm>
              <a:off x="3166" y="1682"/>
              <a:ext cx="15" cy="16"/>
            </a:xfrm>
            <a:prstGeom prst="ellipse">
              <a:avLst/>
            </a:prstGeom>
            <a:solidFill>
              <a:srgbClr val="FFFFFF"/>
            </a:solidFill>
            <a:ln w="15875">
              <a:solidFill>
                <a:srgbClr val="FFFFFF"/>
              </a:solidFill>
              <a:round/>
              <a:headEnd/>
              <a:tailEnd/>
            </a:ln>
          </p:spPr>
          <p:txBody>
            <a:bodyPr/>
            <a:lstStyle/>
            <a:p>
              <a:endParaRPr lang="ar-SA"/>
            </a:p>
          </p:txBody>
        </p:sp>
        <p:sp>
          <p:nvSpPr>
            <p:cNvPr id="13232" name="Oval 810"/>
            <p:cNvSpPr>
              <a:spLocks noChangeArrowheads="1"/>
            </p:cNvSpPr>
            <p:nvPr/>
          </p:nvSpPr>
          <p:spPr bwMode="auto">
            <a:xfrm>
              <a:off x="3197" y="1682"/>
              <a:ext cx="15" cy="16"/>
            </a:xfrm>
            <a:prstGeom prst="ellipse">
              <a:avLst/>
            </a:prstGeom>
            <a:solidFill>
              <a:srgbClr val="FFFFFF"/>
            </a:solidFill>
            <a:ln w="15875">
              <a:solidFill>
                <a:srgbClr val="FFFFFF"/>
              </a:solidFill>
              <a:round/>
              <a:headEnd/>
              <a:tailEnd/>
            </a:ln>
          </p:spPr>
          <p:txBody>
            <a:bodyPr/>
            <a:lstStyle/>
            <a:p>
              <a:endParaRPr lang="ar-SA"/>
            </a:p>
          </p:txBody>
        </p:sp>
        <p:sp>
          <p:nvSpPr>
            <p:cNvPr id="13233" name="Oval 811"/>
            <p:cNvSpPr>
              <a:spLocks noChangeArrowheads="1"/>
            </p:cNvSpPr>
            <p:nvPr/>
          </p:nvSpPr>
          <p:spPr bwMode="auto">
            <a:xfrm>
              <a:off x="3130" y="1682"/>
              <a:ext cx="16" cy="16"/>
            </a:xfrm>
            <a:prstGeom prst="ellipse">
              <a:avLst/>
            </a:prstGeom>
            <a:solidFill>
              <a:srgbClr val="FFFFFF"/>
            </a:solidFill>
            <a:ln w="15875">
              <a:solidFill>
                <a:srgbClr val="FFFFFF"/>
              </a:solidFill>
              <a:round/>
              <a:headEnd/>
              <a:tailEnd/>
            </a:ln>
          </p:spPr>
          <p:txBody>
            <a:bodyPr/>
            <a:lstStyle/>
            <a:p>
              <a:endParaRPr lang="ar-SA"/>
            </a:p>
          </p:txBody>
        </p:sp>
        <p:grpSp>
          <p:nvGrpSpPr>
            <p:cNvPr id="5" name="Group 812"/>
            <p:cNvGrpSpPr>
              <a:grpSpLocks/>
            </p:cNvGrpSpPr>
            <p:nvPr/>
          </p:nvGrpSpPr>
          <p:grpSpPr bwMode="auto">
            <a:xfrm>
              <a:off x="3442" y="1329"/>
              <a:ext cx="164" cy="573"/>
              <a:chOff x="3442" y="1329"/>
              <a:chExt cx="164" cy="573"/>
            </a:xfrm>
          </p:grpSpPr>
          <p:sp>
            <p:nvSpPr>
              <p:cNvPr id="13345" name="Freeform 813"/>
              <p:cNvSpPr>
                <a:spLocks/>
              </p:cNvSpPr>
              <p:nvPr/>
            </p:nvSpPr>
            <p:spPr bwMode="auto">
              <a:xfrm>
                <a:off x="3442" y="1329"/>
                <a:ext cx="164" cy="573"/>
              </a:xfrm>
              <a:custGeom>
                <a:avLst/>
                <a:gdLst>
                  <a:gd name="T0" fmla="*/ 82 w 32"/>
                  <a:gd name="T1" fmla="*/ 0 h 112"/>
                  <a:gd name="T2" fmla="*/ 0 w 32"/>
                  <a:gd name="T3" fmla="*/ 72 h 112"/>
                  <a:gd name="T4" fmla="*/ 0 w 32"/>
                  <a:gd name="T5" fmla="*/ 501 h 112"/>
                  <a:gd name="T6" fmla="*/ 82 w 32"/>
                  <a:gd name="T7" fmla="*/ 573 h 112"/>
                  <a:gd name="T8" fmla="*/ 164 w 32"/>
                  <a:gd name="T9" fmla="*/ 501 h 112"/>
                  <a:gd name="T10" fmla="*/ 164 w 32"/>
                  <a:gd name="T11" fmla="*/ 72 h 112"/>
                  <a:gd name="T12" fmla="*/ 82 w 32"/>
                  <a:gd name="T13" fmla="*/ 0 h 1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112">
                    <a:moveTo>
                      <a:pt x="16" y="0"/>
                    </a:moveTo>
                    <a:cubicBezTo>
                      <a:pt x="7" y="0"/>
                      <a:pt x="0" y="7"/>
                      <a:pt x="0" y="14"/>
                    </a:cubicBezTo>
                    <a:lnTo>
                      <a:pt x="0" y="98"/>
                    </a:lnTo>
                    <a:cubicBezTo>
                      <a:pt x="0" y="106"/>
                      <a:pt x="7" y="112"/>
                      <a:pt x="16" y="112"/>
                    </a:cubicBezTo>
                    <a:cubicBezTo>
                      <a:pt x="25" y="112"/>
                      <a:pt x="32" y="106"/>
                      <a:pt x="32" y="98"/>
                    </a:cubicBezTo>
                    <a:lnTo>
                      <a:pt x="32" y="14"/>
                    </a:lnTo>
                    <a:cubicBezTo>
                      <a:pt x="32" y="7"/>
                      <a:pt x="25" y="0"/>
                      <a:pt x="16" y="0"/>
                    </a:cubicBezTo>
                    <a:close/>
                  </a:path>
                </a:pathLst>
              </a:custGeom>
              <a:solidFill>
                <a:srgbClr val="66FFCC"/>
              </a:solidFill>
              <a:ln w="9525">
                <a:noFill/>
                <a:round/>
                <a:headEnd/>
                <a:tailEnd/>
              </a:ln>
            </p:spPr>
            <p:txBody>
              <a:bodyPr/>
              <a:lstStyle/>
              <a:p>
                <a:endParaRPr lang="en-GB"/>
              </a:p>
            </p:txBody>
          </p:sp>
          <p:sp>
            <p:nvSpPr>
              <p:cNvPr id="13346" name="Oval 814"/>
              <p:cNvSpPr>
                <a:spLocks noChangeArrowheads="1"/>
              </p:cNvSpPr>
              <p:nvPr/>
            </p:nvSpPr>
            <p:spPr bwMode="auto">
              <a:xfrm>
                <a:off x="3442" y="1329"/>
                <a:ext cx="164" cy="144"/>
              </a:xfrm>
              <a:prstGeom prst="ellipse">
                <a:avLst/>
              </a:prstGeom>
              <a:solidFill>
                <a:srgbClr val="84FFD6"/>
              </a:solidFill>
              <a:ln w="9525">
                <a:noFill/>
                <a:round/>
                <a:headEnd/>
                <a:tailEnd/>
              </a:ln>
            </p:spPr>
            <p:txBody>
              <a:bodyPr/>
              <a:lstStyle/>
              <a:p>
                <a:endParaRPr lang="ar-SA"/>
              </a:p>
            </p:txBody>
          </p:sp>
          <p:sp>
            <p:nvSpPr>
              <p:cNvPr id="13347" name="Freeform 815"/>
              <p:cNvSpPr>
                <a:spLocks/>
              </p:cNvSpPr>
              <p:nvPr/>
            </p:nvSpPr>
            <p:spPr bwMode="auto">
              <a:xfrm>
                <a:off x="3442" y="1329"/>
                <a:ext cx="164" cy="573"/>
              </a:xfrm>
              <a:custGeom>
                <a:avLst/>
                <a:gdLst>
                  <a:gd name="T0" fmla="*/ 82 w 32"/>
                  <a:gd name="T1" fmla="*/ 0 h 112"/>
                  <a:gd name="T2" fmla="*/ 0 w 32"/>
                  <a:gd name="T3" fmla="*/ 72 h 112"/>
                  <a:gd name="T4" fmla="*/ 0 w 32"/>
                  <a:gd name="T5" fmla="*/ 501 h 112"/>
                  <a:gd name="T6" fmla="*/ 82 w 32"/>
                  <a:gd name="T7" fmla="*/ 573 h 112"/>
                  <a:gd name="T8" fmla="*/ 164 w 32"/>
                  <a:gd name="T9" fmla="*/ 501 h 112"/>
                  <a:gd name="T10" fmla="*/ 164 w 32"/>
                  <a:gd name="T11" fmla="*/ 72 h 112"/>
                  <a:gd name="T12" fmla="*/ 82 w 32"/>
                  <a:gd name="T13" fmla="*/ 0 h 1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112">
                    <a:moveTo>
                      <a:pt x="16" y="0"/>
                    </a:moveTo>
                    <a:cubicBezTo>
                      <a:pt x="7" y="0"/>
                      <a:pt x="0" y="7"/>
                      <a:pt x="0" y="14"/>
                    </a:cubicBezTo>
                    <a:lnTo>
                      <a:pt x="0" y="98"/>
                    </a:lnTo>
                    <a:cubicBezTo>
                      <a:pt x="0" y="106"/>
                      <a:pt x="7" y="112"/>
                      <a:pt x="16" y="112"/>
                    </a:cubicBezTo>
                    <a:cubicBezTo>
                      <a:pt x="25" y="112"/>
                      <a:pt x="32" y="106"/>
                      <a:pt x="32" y="98"/>
                    </a:cubicBezTo>
                    <a:lnTo>
                      <a:pt x="32" y="14"/>
                    </a:lnTo>
                    <a:cubicBezTo>
                      <a:pt x="32" y="7"/>
                      <a:pt x="25" y="0"/>
                      <a:pt x="16" y="0"/>
                    </a:cubicBezTo>
                    <a:close/>
                  </a:path>
                </a:pathLst>
              </a:custGeom>
              <a:noFill/>
              <a:ln w="23813">
                <a:solidFill>
                  <a:srgbClr val="000000"/>
                </a:solidFill>
                <a:prstDash val="solid"/>
                <a:round/>
                <a:headEnd/>
                <a:tailEnd/>
              </a:ln>
            </p:spPr>
            <p:txBody>
              <a:bodyPr/>
              <a:lstStyle/>
              <a:p>
                <a:endParaRPr lang="en-GB"/>
              </a:p>
            </p:txBody>
          </p:sp>
          <p:sp>
            <p:nvSpPr>
              <p:cNvPr id="13348" name="Freeform 816"/>
              <p:cNvSpPr>
                <a:spLocks/>
              </p:cNvSpPr>
              <p:nvPr/>
            </p:nvSpPr>
            <p:spPr bwMode="auto">
              <a:xfrm>
                <a:off x="3442" y="1401"/>
                <a:ext cx="164" cy="72"/>
              </a:xfrm>
              <a:custGeom>
                <a:avLst/>
                <a:gdLst>
                  <a:gd name="T0" fmla="*/ 0 w 32"/>
                  <a:gd name="T1" fmla="*/ 0 h 14"/>
                  <a:gd name="T2" fmla="*/ 82 w 32"/>
                  <a:gd name="T3" fmla="*/ 72 h 14"/>
                  <a:gd name="T4" fmla="*/ 164 w 32"/>
                  <a:gd name="T5" fmla="*/ 0 h 14"/>
                  <a:gd name="T6" fmla="*/ 0 60000 65536"/>
                  <a:gd name="T7" fmla="*/ 0 60000 65536"/>
                  <a:gd name="T8" fmla="*/ 0 60000 65536"/>
                </a:gdLst>
                <a:ahLst/>
                <a:cxnLst>
                  <a:cxn ang="T6">
                    <a:pos x="T0" y="T1"/>
                  </a:cxn>
                  <a:cxn ang="T7">
                    <a:pos x="T2" y="T3"/>
                  </a:cxn>
                  <a:cxn ang="T8">
                    <a:pos x="T4" y="T5"/>
                  </a:cxn>
                </a:cxnLst>
                <a:rect l="0" t="0" r="r" b="b"/>
                <a:pathLst>
                  <a:path w="32" h="14">
                    <a:moveTo>
                      <a:pt x="0" y="0"/>
                    </a:moveTo>
                    <a:cubicBezTo>
                      <a:pt x="0" y="8"/>
                      <a:pt x="7" y="14"/>
                      <a:pt x="16" y="14"/>
                    </a:cubicBezTo>
                    <a:cubicBezTo>
                      <a:pt x="25" y="14"/>
                      <a:pt x="32" y="8"/>
                      <a:pt x="32" y="0"/>
                    </a:cubicBezTo>
                  </a:path>
                </a:pathLst>
              </a:custGeom>
              <a:noFill/>
              <a:ln w="23813">
                <a:solidFill>
                  <a:srgbClr val="000000"/>
                </a:solidFill>
                <a:prstDash val="solid"/>
                <a:round/>
                <a:headEnd/>
                <a:tailEnd/>
              </a:ln>
            </p:spPr>
            <p:txBody>
              <a:bodyPr/>
              <a:lstStyle/>
              <a:p>
                <a:endParaRPr lang="en-GB"/>
              </a:p>
            </p:txBody>
          </p:sp>
        </p:grpSp>
        <p:grpSp>
          <p:nvGrpSpPr>
            <p:cNvPr id="6" name="Group 817"/>
            <p:cNvGrpSpPr>
              <a:grpSpLocks/>
            </p:cNvGrpSpPr>
            <p:nvPr/>
          </p:nvGrpSpPr>
          <p:grpSpPr bwMode="auto">
            <a:xfrm>
              <a:off x="3611" y="1309"/>
              <a:ext cx="164" cy="573"/>
              <a:chOff x="3611" y="1309"/>
              <a:chExt cx="164" cy="573"/>
            </a:xfrm>
          </p:grpSpPr>
          <p:sp>
            <p:nvSpPr>
              <p:cNvPr id="13341" name="Freeform 818"/>
              <p:cNvSpPr>
                <a:spLocks/>
              </p:cNvSpPr>
              <p:nvPr/>
            </p:nvSpPr>
            <p:spPr bwMode="auto">
              <a:xfrm>
                <a:off x="3611" y="1309"/>
                <a:ext cx="164" cy="573"/>
              </a:xfrm>
              <a:custGeom>
                <a:avLst/>
                <a:gdLst>
                  <a:gd name="T0" fmla="*/ 82 w 32"/>
                  <a:gd name="T1" fmla="*/ 0 h 112"/>
                  <a:gd name="T2" fmla="*/ 0 w 32"/>
                  <a:gd name="T3" fmla="*/ 72 h 112"/>
                  <a:gd name="T4" fmla="*/ 0 w 32"/>
                  <a:gd name="T5" fmla="*/ 501 h 112"/>
                  <a:gd name="T6" fmla="*/ 82 w 32"/>
                  <a:gd name="T7" fmla="*/ 573 h 112"/>
                  <a:gd name="T8" fmla="*/ 164 w 32"/>
                  <a:gd name="T9" fmla="*/ 501 h 112"/>
                  <a:gd name="T10" fmla="*/ 164 w 32"/>
                  <a:gd name="T11" fmla="*/ 72 h 112"/>
                  <a:gd name="T12" fmla="*/ 82 w 32"/>
                  <a:gd name="T13" fmla="*/ 0 h 1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112">
                    <a:moveTo>
                      <a:pt x="16" y="0"/>
                    </a:moveTo>
                    <a:cubicBezTo>
                      <a:pt x="7" y="0"/>
                      <a:pt x="0" y="7"/>
                      <a:pt x="0" y="14"/>
                    </a:cubicBezTo>
                    <a:lnTo>
                      <a:pt x="0" y="98"/>
                    </a:lnTo>
                    <a:cubicBezTo>
                      <a:pt x="0" y="106"/>
                      <a:pt x="7" y="112"/>
                      <a:pt x="16" y="112"/>
                    </a:cubicBezTo>
                    <a:cubicBezTo>
                      <a:pt x="25" y="112"/>
                      <a:pt x="32" y="106"/>
                      <a:pt x="32" y="98"/>
                    </a:cubicBezTo>
                    <a:lnTo>
                      <a:pt x="32" y="14"/>
                    </a:lnTo>
                    <a:cubicBezTo>
                      <a:pt x="32" y="7"/>
                      <a:pt x="25" y="0"/>
                      <a:pt x="16" y="0"/>
                    </a:cubicBezTo>
                    <a:close/>
                  </a:path>
                </a:pathLst>
              </a:custGeom>
              <a:solidFill>
                <a:srgbClr val="66FFCC"/>
              </a:solidFill>
              <a:ln w="9525">
                <a:noFill/>
                <a:round/>
                <a:headEnd/>
                <a:tailEnd/>
              </a:ln>
            </p:spPr>
            <p:txBody>
              <a:bodyPr/>
              <a:lstStyle/>
              <a:p>
                <a:endParaRPr lang="en-GB"/>
              </a:p>
            </p:txBody>
          </p:sp>
          <p:sp>
            <p:nvSpPr>
              <p:cNvPr id="13342" name="Oval 819"/>
              <p:cNvSpPr>
                <a:spLocks noChangeArrowheads="1"/>
              </p:cNvSpPr>
              <p:nvPr/>
            </p:nvSpPr>
            <p:spPr bwMode="auto">
              <a:xfrm>
                <a:off x="3611" y="1309"/>
                <a:ext cx="164" cy="143"/>
              </a:xfrm>
              <a:prstGeom prst="ellipse">
                <a:avLst/>
              </a:prstGeom>
              <a:solidFill>
                <a:srgbClr val="84FFD6"/>
              </a:solidFill>
              <a:ln w="9525">
                <a:noFill/>
                <a:round/>
                <a:headEnd/>
                <a:tailEnd/>
              </a:ln>
            </p:spPr>
            <p:txBody>
              <a:bodyPr/>
              <a:lstStyle/>
              <a:p>
                <a:endParaRPr lang="ar-SA"/>
              </a:p>
            </p:txBody>
          </p:sp>
          <p:sp>
            <p:nvSpPr>
              <p:cNvPr id="13343" name="Freeform 820"/>
              <p:cNvSpPr>
                <a:spLocks/>
              </p:cNvSpPr>
              <p:nvPr/>
            </p:nvSpPr>
            <p:spPr bwMode="auto">
              <a:xfrm>
                <a:off x="3611" y="1309"/>
                <a:ext cx="164" cy="573"/>
              </a:xfrm>
              <a:custGeom>
                <a:avLst/>
                <a:gdLst>
                  <a:gd name="T0" fmla="*/ 82 w 32"/>
                  <a:gd name="T1" fmla="*/ 0 h 112"/>
                  <a:gd name="T2" fmla="*/ 0 w 32"/>
                  <a:gd name="T3" fmla="*/ 72 h 112"/>
                  <a:gd name="T4" fmla="*/ 0 w 32"/>
                  <a:gd name="T5" fmla="*/ 501 h 112"/>
                  <a:gd name="T6" fmla="*/ 82 w 32"/>
                  <a:gd name="T7" fmla="*/ 573 h 112"/>
                  <a:gd name="T8" fmla="*/ 164 w 32"/>
                  <a:gd name="T9" fmla="*/ 501 h 112"/>
                  <a:gd name="T10" fmla="*/ 164 w 32"/>
                  <a:gd name="T11" fmla="*/ 72 h 112"/>
                  <a:gd name="T12" fmla="*/ 82 w 32"/>
                  <a:gd name="T13" fmla="*/ 0 h 1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112">
                    <a:moveTo>
                      <a:pt x="16" y="0"/>
                    </a:moveTo>
                    <a:cubicBezTo>
                      <a:pt x="7" y="0"/>
                      <a:pt x="0" y="7"/>
                      <a:pt x="0" y="14"/>
                    </a:cubicBezTo>
                    <a:lnTo>
                      <a:pt x="0" y="98"/>
                    </a:lnTo>
                    <a:cubicBezTo>
                      <a:pt x="0" y="106"/>
                      <a:pt x="7" y="112"/>
                      <a:pt x="16" y="112"/>
                    </a:cubicBezTo>
                    <a:cubicBezTo>
                      <a:pt x="25" y="112"/>
                      <a:pt x="32" y="106"/>
                      <a:pt x="32" y="98"/>
                    </a:cubicBezTo>
                    <a:lnTo>
                      <a:pt x="32" y="14"/>
                    </a:lnTo>
                    <a:cubicBezTo>
                      <a:pt x="32" y="7"/>
                      <a:pt x="25" y="0"/>
                      <a:pt x="16" y="0"/>
                    </a:cubicBezTo>
                    <a:close/>
                  </a:path>
                </a:pathLst>
              </a:custGeom>
              <a:noFill/>
              <a:ln w="23813">
                <a:solidFill>
                  <a:srgbClr val="000000"/>
                </a:solidFill>
                <a:prstDash val="solid"/>
                <a:round/>
                <a:headEnd/>
                <a:tailEnd/>
              </a:ln>
            </p:spPr>
            <p:txBody>
              <a:bodyPr/>
              <a:lstStyle/>
              <a:p>
                <a:endParaRPr lang="en-GB"/>
              </a:p>
            </p:txBody>
          </p:sp>
          <p:sp>
            <p:nvSpPr>
              <p:cNvPr id="13344" name="Freeform 821"/>
              <p:cNvSpPr>
                <a:spLocks/>
              </p:cNvSpPr>
              <p:nvPr/>
            </p:nvSpPr>
            <p:spPr bwMode="auto">
              <a:xfrm>
                <a:off x="3611" y="1381"/>
                <a:ext cx="164" cy="71"/>
              </a:xfrm>
              <a:custGeom>
                <a:avLst/>
                <a:gdLst>
                  <a:gd name="T0" fmla="*/ 0 w 32"/>
                  <a:gd name="T1" fmla="*/ 0 h 14"/>
                  <a:gd name="T2" fmla="*/ 82 w 32"/>
                  <a:gd name="T3" fmla="*/ 71 h 14"/>
                  <a:gd name="T4" fmla="*/ 164 w 32"/>
                  <a:gd name="T5" fmla="*/ 0 h 14"/>
                  <a:gd name="T6" fmla="*/ 0 60000 65536"/>
                  <a:gd name="T7" fmla="*/ 0 60000 65536"/>
                  <a:gd name="T8" fmla="*/ 0 60000 65536"/>
                </a:gdLst>
                <a:ahLst/>
                <a:cxnLst>
                  <a:cxn ang="T6">
                    <a:pos x="T0" y="T1"/>
                  </a:cxn>
                  <a:cxn ang="T7">
                    <a:pos x="T2" y="T3"/>
                  </a:cxn>
                  <a:cxn ang="T8">
                    <a:pos x="T4" y="T5"/>
                  </a:cxn>
                </a:cxnLst>
                <a:rect l="0" t="0" r="r" b="b"/>
                <a:pathLst>
                  <a:path w="32" h="14">
                    <a:moveTo>
                      <a:pt x="0" y="0"/>
                    </a:moveTo>
                    <a:cubicBezTo>
                      <a:pt x="0" y="8"/>
                      <a:pt x="7" y="14"/>
                      <a:pt x="16" y="14"/>
                    </a:cubicBezTo>
                    <a:cubicBezTo>
                      <a:pt x="25" y="14"/>
                      <a:pt x="32" y="8"/>
                      <a:pt x="32" y="0"/>
                    </a:cubicBezTo>
                  </a:path>
                </a:pathLst>
              </a:custGeom>
              <a:noFill/>
              <a:ln w="23813">
                <a:solidFill>
                  <a:srgbClr val="000000"/>
                </a:solidFill>
                <a:prstDash val="solid"/>
                <a:round/>
                <a:headEnd/>
                <a:tailEnd/>
              </a:ln>
            </p:spPr>
            <p:txBody>
              <a:bodyPr/>
              <a:lstStyle/>
              <a:p>
                <a:endParaRPr lang="en-GB"/>
              </a:p>
            </p:txBody>
          </p:sp>
        </p:grpSp>
        <p:grpSp>
          <p:nvGrpSpPr>
            <p:cNvPr id="7" name="Group 822"/>
            <p:cNvGrpSpPr>
              <a:grpSpLocks/>
            </p:cNvGrpSpPr>
            <p:nvPr/>
          </p:nvGrpSpPr>
          <p:grpSpPr bwMode="auto">
            <a:xfrm>
              <a:off x="3396" y="1473"/>
              <a:ext cx="164" cy="572"/>
              <a:chOff x="3396" y="1473"/>
              <a:chExt cx="164" cy="572"/>
            </a:xfrm>
          </p:grpSpPr>
          <p:sp>
            <p:nvSpPr>
              <p:cNvPr id="13337" name="Freeform 823"/>
              <p:cNvSpPr>
                <a:spLocks/>
              </p:cNvSpPr>
              <p:nvPr/>
            </p:nvSpPr>
            <p:spPr bwMode="auto">
              <a:xfrm>
                <a:off x="3396" y="1473"/>
                <a:ext cx="164" cy="572"/>
              </a:xfrm>
              <a:custGeom>
                <a:avLst/>
                <a:gdLst>
                  <a:gd name="T0" fmla="*/ 82 w 32"/>
                  <a:gd name="T1" fmla="*/ 0 h 112"/>
                  <a:gd name="T2" fmla="*/ 0 w 32"/>
                  <a:gd name="T3" fmla="*/ 72 h 112"/>
                  <a:gd name="T4" fmla="*/ 0 w 32"/>
                  <a:gd name="T5" fmla="*/ 500 h 112"/>
                  <a:gd name="T6" fmla="*/ 82 w 32"/>
                  <a:gd name="T7" fmla="*/ 572 h 112"/>
                  <a:gd name="T8" fmla="*/ 164 w 32"/>
                  <a:gd name="T9" fmla="*/ 500 h 112"/>
                  <a:gd name="T10" fmla="*/ 164 w 32"/>
                  <a:gd name="T11" fmla="*/ 72 h 112"/>
                  <a:gd name="T12" fmla="*/ 82 w 32"/>
                  <a:gd name="T13" fmla="*/ 0 h 1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112">
                    <a:moveTo>
                      <a:pt x="16" y="0"/>
                    </a:moveTo>
                    <a:cubicBezTo>
                      <a:pt x="7" y="0"/>
                      <a:pt x="0" y="7"/>
                      <a:pt x="0" y="14"/>
                    </a:cubicBezTo>
                    <a:lnTo>
                      <a:pt x="0" y="98"/>
                    </a:lnTo>
                    <a:cubicBezTo>
                      <a:pt x="0" y="106"/>
                      <a:pt x="7" y="112"/>
                      <a:pt x="16" y="112"/>
                    </a:cubicBezTo>
                    <a:cubicBezTo>
                      <a:pt x="25" y="112"/>
                      <a:pt x="32" y="106"/>
                      <a:pt x="32" y="98"/>
                    </a:cubicBezTo>
                    <a:lnTo>
                      <a:pt x="32" y="14"/>
                    </a:lnTo>
                    <a:cubicBezTo>
                      <a:pt x="32" y="7"/>
                      <a:pt x="25" y="0"/>
                      <a:pt x="16" y="0"/>
                    </a:cubicBezTo>
                    <a:close/>
                  </a:path>
                </a:pathLst>
              </a:custGeom>
              <a:solidFill>
                <a:srgbClr val="66FFCC"/>
              </a:solidFill>
              <a:ln w="9525">
                <a:noFill/>
                <a:round/>
                <a:headEnd/>
                <a:tailEnd/>
              </a:ln>
            </p:spPr>
            <p:txBody>
              <a:bodyPr/>
              <a:lstStyle/>
              <a:p>
                <a:endParaRPr lang="en-GB"/>
              </a:p>
            </p:txBody>
          </p:sp>
          <p:sp>
            <p:nvSpPr>
              <p:cNvPr id="13338" name="Oval 824"/>
              <p:cNvSpPr>
                <a:spLocks noChangeArrowheads="1"/>
              </p:cNvSpPr>
              <p:nvPr/>
            </p:nvSpPr>
            <p:spPr bwMode="auto">
              <a:xfrm>
                <a:off x="3396" y="1473"/>
                <a:ext cx="164" cy="143"/>
              </a:xfrm>
              <a:prstGeom prst="ellipse">
                <a:avLst/>
              </a:prstGeom>
              <a:solidFill>
                <a:srgbClr val="84FFD6"/>
              </a:solidFill>
              <a:ln w="9525">
                <a:noFill/>
                <a:round/>
                <a:headEnd/>
                <a:tailEnd/>
              </a:ln>
            </p:spPr>
            <p:txBody>
              <a:bodyPr/>
              <a:lstStyle/>
              <a:p>
                <a:endParaRPr lang="ar-SA"/>
              </a:p>
            </p:txBody>
          </p:sp>
          <p:sp>
            <p:nvSpPr>
              <p:cNvPr id="13339" name="Freeform 825"/>
              <p:cNvSpPr>
                <a:spLocks/>
              </p:cNvSpPr>
              <p:nvPr/>
            </p:nvSpPr>
            <p:spPr bwMode="auto">
              <a:xfrm>
                <a:off x="3396" y="1473"/>
                <a:ext cx="164" cy="572"/>
              </a:xfrm>
              <a:custGeom>
                <a:avLst/>
                <a:gdLst>
                  <a:gd name="T0" fmla="*/ 82 w 32"/>
                  <a:gd name="T1" fmla="*/ 0 h 112"/>
                  <a:gd name="T2" fmla="*/ 0 w 32"/>
                  <a:gd name="T3" fmla="*/ 72 h 112"/>
                  <a:gd name="T4" fmla="*/ 0 w 32"/>
                  <a:gd name="T5" fmla="*/ 500 h 112"/>
                  <a:gd name="T6" fmla="*/ 82 w 32"/>
                  <a:gd name="T7" fmla="*/ 572 h 112"/>
                  <a:gd name="T8" fmla="*/ 164 w 32"/>
                  <a:gd name="T9" fmla="*/ 500 h 112"/>
                  <a:gd name="T10" fmla="*/ 164 w 32"/>
                  <a:gd name="T11" fmla="*/ 72 h 112"/>
                  <a:gd name="T12" fmla="*/ 82 w 32"/>
                  <a:gd name="T13" fmla="*/ 0 h 1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112">
                    <a:moveTo>
                      <a:pt x="16" y="0"/>
                    </a:moveTo>
                    <a:cubicBezTo>
                      <a:pt x="7" y="0"/>
                      <a:pt x="0" y="7"/>
                      <a:pt x="0" y="14"/>
                    </a:cubicBezTo>
                    <a:lnTo>
                      <a:pt x="0" y="98"/>
                    </a:lnTo>
                    <a:cubicBezTo>
                      <a:pt x="0" y="106"/>
                      <a:pt x="7" y="112"/>
                      <a:pt x="16" y="112"/>
                    </a:cubicBezTo>
                    <a:cubicBezTo>
                      <a:pt x="25" y="112"/>
                      <a:pt x="32" y="106"/>
                      <a:pt x="32" y="98"/>
                    </a:cubicBezTo>
                    <a:lnTo>
                      <a:pt x="32" y="14"/>
                    </a:lnTo>
                    <a:cubicBezTo>
                      <a:pt x="32" y="7"/>
                      <a:pt x="25" y="0"/>
                      <a:pt x="16" y="0"/>
                    </a:cubicBezTo>
                    <a:close/>
                  </a:path>
                </a:pathLst>
              </a:custGeom>
              <a:noFill/>
              <a:ln w="23813">
                <a:solidFill>
                  <a:srgbClr val="000000"/>
                </a:solidFill>
                <a:prstDash val="solid"/>
                <a:round/>
                <a:headEnd/>
                <a:tailEnd/>
              </a:ln>
            </p:spPr>
            <p:txBody>
              <a:bodyPr/>
              <a:lstStyle/>
              <a:p>
                <a:endParaRPr lang="en-GB"/>
              </a:p>
            </p:txBody>
          </p:sp>
          <p:sp>
            <p:nvSpPr>
              <p:cNvPr id="13340" name="Freeform 826"/>
              <p:cNvSpPr>
                <a:spLocks/>
              </p:cNvSpPr>
              <p:nvPr/>
            </p:nvSpPr>
            <p:spPr bwMode="auto">
              <a:xfrm>
                <a:off x="3396" y="1544"/>
                <a:ext cx="164" cy="72"/>
              </a:xfrm>
              <a:custGeom>
                <a:avLst/>
                <a:gdLst>
                  <a:gd name="T0" fmla="*/ 0 w 32"/>
                  <a:gd name="T1" fmla="*/ 0 h 14"/>
                  <a:gd name="T2" fmla="*/ 82 w 32"/>
                  <a:gd name="T3" fmla="*/ 72 h 14"/>
                  <a:gd name="T4" fmla="*/ 164 w 32"/>
                  <a:gd name="T5" fmla="*/ 0 h 14"/>
                  <a:gd name="T6" fmla="*/ 0 60000 65536"/>
                  <a:gd name="T7" fmla="*/ 0 60000 65536"/>
                  <a:gd name="T8" fmla="*/ 0 60000 65536"/>
                </a:gdLst>
                <a:ahLst/>
                <a:cxnLst>
                  <a:cxn ang="T6">
                    <a:pos x="T0" y="T1"/>
                  </a:cxn>
                  <a:cxn ang="T7">
                    <a:pos x="T2" y="T3"/>
                  </a:cxn>
                  <a:cxn ang="T8">
                    <a:pos x="T4" y="T5"/>
                  </a:cxn>
                </a:cxnLst>
                <a:rect l="0" t="0" r="r" b="b"/>
                <a:pathLst>
                  <a:path w="32" h="14">
                    <a:moveTo>
                      <a:pt x="0" y="0"/>
                    </a:moveTo>
                    <a:cubicBezTo>
                      <a:pt x="0" y="8"/>
                      <a:pt x="7" y="14"/>
                      <a:pt x="16" y="14"/>
                    </a:cubicBezTo>
                    <a:cubicBezTo>
                      <a:pt x="25" y="14"/>
                      <a:pt x="32" y="8"/>
                      <a:pt x="32" y="0"/>
                    </a:cubicBezTo>
                  </a:path>
                </a:pathLst>
              </a:custGeom>
              <a:noFill/>
              <a:ln w="23813">
                <a:solidFill>
                  <a:srgbClr val="000000"/>
                </a:solidFill>
                <a:prstDash val="solid"/>
                <a:round/>
                <a:headEnd/>
                <a:tailEnd/>
              </a:ln>
            </p:spPr>
            <p:txBody>
              <a:bodyPr/>
              <a:lstStyle/>
              <a:p>
                <a:endParaRPr lang="en-GB"/>
              </a:p>
            </p:txBody>
          </p:sp>
        </p:grpSp>
        <p:sp>
          <p:nvSpPr>
            <p:cNvPr id="13237" name="Oval 827"/>
            <p:cNvSpPr>
              <a:spLocks noChangeArrowheads="1"/>
            </p:cNvSpPr>
            <p:nvPr/>
          </p:nvSpPr>
          <p:spPr bwMode="auto">
            <a:xfrm>
              <a:off x="3406" y="1708"/>
              <a:ext cx="16" cy="15"/>
            </a:xfrm>
            <a:prstGeom prst="ellipse">
              <a:avLst/>
            </a:prstGeom>
            <a:solidFill>
              <a:srgbClr val="FFFFFF"/>
            </a:solidFill>
            <a:ln w="15875">
              <a:solidFill>
                <a:srgbClr val="FFFFFF"/>
              </a:solidFill>
              <a:round/>
              <a:headEnd/>
              <a:tailEnd/>
            </a:ln>
          </p:spPr>
          <p:txBody>
            <a:bodyPr/>
            <a:lstStyle/>
            <a:p>
              <a:endParaRPr lang="ar-SA"/>
            </a:p>
          </p:txBody>
        </p:sp>
        <p:sp>
          <p:nvSpPr>
            <p:cNvPr id="13238" name="Rectangle 828"/>
            <p:cNvSpPr>
              <a:spLocks noChangeArrowheads="1"/>
            </p:cNvSpPr>
            <p:nvPr/>
          </p:nvSpPr>
          <p:spPr bwMode="auto">
            <a:xfrm>
              <a:off x="3187" y="874"/>
              <a:ext cx="296" cy="179"/>
            </a:xfrm>
            <a:prstGeom prst="rect">
              <a:avLst/>
            </a:prstGeom>
            <a:noFill/>
            <a:ln w="9525">
              <a:noFill/>
              <a:miter lim="800000"/>
              <a:headEnd/>
              <a:tailEnd/>
            </a:ln>
          </p:spPr>
          <p:txBody>
            <a:bodyPr/>
            <a:lstStyle/>
            <a:p>
              <a:endParaRPr lang="ar-SA"/>
            </a:p>
          </p:txBody>
        </p:sp>
        <p:sp>
          <p:nvSpPr>
            <p:cNvPr id="13239" name="Rectangle 829"/>
            <p:cNvSpPr>
              <a:spLocks noChangeArrowheads="1"/>
            </p:cNvSpPr>
            <p:nvPr/>
          </p:nvSpPr>
          <p:spPr bwMode="auto">
            <a:xfrm>
              <a:off x="3233" y="910"/>
              <a:ext cx="220" cy="153"/>
            </a:xfrm>
            <a:prstGeom prst="rect">
              <a:avLst/>
            </a:prstGeom>
            <a:noFill/>
            <a:ln w="9525">
              <a:noFill/>
              <a:miter lim="800000"/>
              <a:headEnd/>
              <a:tailEnd/>
            </a:ln>
          </p:spPr>
          <p:txBody>
            <a:bodyPr wrap="none" lIns="0" tIns="0" rIns="0" bIns="0">
              <a:spAutoFit/>
            </a:bodyPr>
            <a:lstStyle/>
            <a:p>
              <a:pPr marL="322263" indent="-322263" defTabSz="858838"/>
              <a:r>
                <a:rPr lang="en-US" sz="1300" u="none">
                  <a:solidFill>
                    <a:srgbClr val="66FFCC"/>
                  </a:solidFill>
                </a:rPr>
                <a:t>NH</a:t>
              </a:r>
              <a:endParaRPr lang="en-US" b="0" u="none"/>
            </a:p>
          </p:txBody>
        </p:sp>
        <p:sp>
          <p:nvSpPr>
            <p:cNvPr id="13240" name="Rectangle 830"/>
            <p:cNvSpPr>
              <a:spLocks noChangeArrowheads="1"/>
            </p:cNvSpPr>
            <p:nvPr/>
          </p:nvSpPr>
          <p:spPr bwMode="auto">
            <a:xfrm>
              <a:off x="3391" y="961"/>
              <a:ext cx="87" cy="118"/>
            </a:xfrm>
            <a:prstGeom prst="rect">
              <a:avLst/>
            </a:prstGeom>
            <a:noFill/>
            <a:ln w="9525">
              <a:noFill/>
              <a:miter lim="800000"/>
              <a:headEnd/>
              <a:tailEnd/>
            </a:ln>
          </p:spPr>
          <p:txBody>
            <a:bodyPr wrap="none" lIns="0" tIns="0" rIns="0" bIns="0">
              <a:spAutoFit/>
            </a:bodyPr>
            <a:lstStyle/>
            <a:p>
              <a:pPr marL="322263" indent="-322263" defTabSz="858838"/>
              <a:r>
                <a:rPr lang="en-US" sz="1000" u="none">
                  <a:solidFill>
                    <a:srgbClr val="66FFCC"/>
                  </a:solidFill>
                </a:rPr>
                <a:t>3</a:t>
              </a:r>
              <a:endParaRPr lang="en-US" b="0" u="none"/>
            </a:p>
          </p:txBody>
        </p:sp>
        <p:sp>
          <p:nvSpPr>
            <p:cNvPr id="13241" name="Rectangle 831"/>
            <p:cNvSpPr>
              <a:spLocks noChangeArrowheads="1"/>
            </p:cNvSpPr>
            <p:nvPr/>
          </p:nvSpPr>
          <p:spPr bwMode="auto">
            <a:xfrm>
              <a:off x="3529" y="2792"/>
              <a:ext cx="430" cy="179"/>
            </a:xfrm>
            <a:prstGeom prst="rect">
              <a:avLst/>
            </a:prstGeom>
            <a:noFill/>
            <a:ln w="9525">
              <a:noFill/>
              <a:miter lim="800000"/>
              <a:headEnd/>
              <a:tailEnd/>
            </a:ln>
          </p:spPr>
          <p:txBody>
            <a:bodyPr/>
            <a:lstStyle/>
            <a:p>
              <a:endParaRPr lang="ar-SA"/>
            </a:p>
          </p:txBody>
        </p:sp>
        <p:sp>
          <p:nvSpPr>
            <p:cNvPr id="13242" name="Rectangle 832"/>
            <p:cNvSpPr>
              <a:spLocks noChangeArrowheads="1"/>
            </p:cNvSpPr>
            <p:nvPr/>
          </p:nvSpPr>
          <p:spPr bwMode="auto">
            <a:xfrm>
              <a:off x="3580" y="2823"/>
              <a:ext cx="394" cy="153"/>
            </a:xfrm>
            <a:prstGeom prst="rect">
              <a:avLst/>
            </a:prstGeom>
            <a:noFill/>
            <a:ln w="9525">
              <a:noFill/>
              <a:miter lim="800000"/>
              <a:headEnd/>
              <a:tailEnd/>
            </a:ln>
          </p:spPr>
          <p:txBody>
            <a:bodyPr wrap="none" lIns="0" tIns="0" rIns="0" bIns="0">
              <a:spAutoFit/>
            </a:bodyPr>
            <a:lstStyle/>
            <a:p>
              <a:pPr marL="322263" indent="-322263" defTabSz="858838"/>
              <a:r>
                <a:rPr lang="en-US" sz="1300" u="none">
                  <a:solidFill>
                    <a:srgbClr val="66FFCC"/>
                  </a:solidFill>
                </a:rPr>
                <a:t>COOH</a:t>
              </a:r>
              <a:endParaRPr lang="en-US" b="0" u="none"/>
            </a:p>
          </p:txBody>
        </p:sp>
        <p:grpSp>
          <p:nvGrpSpPr>
            <p:cNvPr id="8" name="Group 833"/>
            <p:cNvGrpSpPr>
              <a:grpSpLocks/>
            </p:cNvGrpSpPr>
            <p:nvPr/>
          </p:nvGrpSpPr>
          <p:grpSpPr bwMode="auto">
            <a:xfrm>
              <a:off x="3775" y="1350"/>
              <a:ext cx="163" cy="573"/>
              <a:chOff x="3775" y="1350"/>
              <a:chExt cx="163" cy="573"/>
            </a:xfrm>
          </p:grpSpPr>
          <p:sp>
            <p:nvSpPr>
              <p:cNvPr id="13333" name="Freeform 834"/>
              <p:cNvSpPr>
                <a:spLocks/>
              </p:cNvSpPr>
              <p:nvPr/>
            </p:nvSpPr>
            <p:spPr bwMode="auto">
              <a:xfrm>
                <a:off x="3775" y="1350"/>
                <a:ext cx="163" cy="573"/>
              </a:xfrm>
              <a:custGeom>
                <a:avLst/>
                <a:gdLst>
                  <a:gd name="T0" fmla="*/ 82 w 32"/>
                  <a:gd name="T1" fmla="*/ 0 h 112"/>
                  <a:gd name="T2" fmla="*/ 0 w 32"/>
                  <a:gd name="T3" fmla="*/ 72 h 112"/>
                  <a:gd name="T4" fmla="*/ 0 w 32"/>
                  <a:gd name="T5" fmla="*/ 501 h 112"/>
                  <a:gd name="T6" fmla="*/ 82 w 32"/>
                  <a:gd name="T7" fmla="*/ 573 h 112"/>
                  <a:gd name="T8" fmla="*/ 163 w 32"/>
                  <a:gd name="T9" fmla="*/ 501 h 112"/>
                  <a:gd name="T10" fmla="*/ 163 w 32"/>
                  <a:gd name="T11" fmla="*/ 72 h 112"/>
                  <a:gd name="T12" fmla="*/ 82 w 32"/>
                  <a:gd name="T13" fmla="*/ 0 h 1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112">
                    <a:moveTo>
                      <a:pt x="16" y="0"/>
                    </a:moveTo>
                    <a:cubicBezTo>
                      <a:pt x="7" y="0"/>
                      <a:pt x="0" y="7"/>
                      <a:pt x="0" y="14"/>
                    </a:cubicBezTo>
                    <a:lnTo>
                      <a:pt x="0" y="98"/>
                    </a:lnTo>
                    <a:cubicBezTo>
                      <a:pt x="0" y="106"/>
                      <a:pt x="7" y="112"/>
                      <a:pt x="16" y="112"/>
                    </a:cubicBezTo>
                    <a:cubicBezTo>
                      <a:pt x="25" y="112"/>
                      <a:pt x="32" y="106"/>
                      <a:pt x="32" y="98"/>
                    </a:cubicBezTo>
                    <a:lnTo>
                      <a:pt x="32" y="14"/>
                    </a:lnTo>
                    <a:cubicBezTo>
                      <a:pt x="32" y="7"/>
                      <a:pt x="25" y="0"/>
                      <a:pt x="16" y="0"/>
                    </a:cubicBezTo>
                    <a:close/>
                  </a:path>
                </a:pathLst>
              </a:custGeom>
              <a:solidFill>
                <a:srgbClr val="66FFCC"/>
              </a:solidFill>
              <a:ln w="9525">
                <a:noFill/>
                <a:round/>
                <a:headEnd/>
                <a:tailEnd/>
              </a:ln>
            </p:spPr>
            <p:txBody>
              <a:bodyPr/>
              <a:lstStyle/>
              <a:p>
                <a:endParaRPr lang="en-GB"/>
              </a:p>
            </p:txBody>
          </p:sp>
          <p:sp>
            <p:nvSpPr>
              <p:cNvPr id="13334" name="Oval 835"/>
              <p:cNvSpPr>
                <a:spLocks noChangeArrowheads="1"/>
              </p:cNvSpPr>
              <p:nvPr/>
            </p:nvSpPr>
            <p:spPr bwMode="auto">
              <a:xfrm>
                <a:off x="3775" y="1350"/>
                <a:ext cx="163" cy="143"/>
              </a:xfrm>
              <a:prstGeom prst="ellipse">
                <a:avLst/>
              </a:prstGeom>
              <a:solidFill>
                <a:srgbClr val="84FFD6"/>
              </a:solidFill>
              <a:ln w="9525">
                <a:noFill/>
                <a:round/>
                <a:headEnd/>
                <a:tailEnd/>
              </a:ln>
            </p:spPr>
            <p:txBody>
              <a:bodyPr/>
              <a:lstStyle/>
              <a:p>
                <a:endParaRPr lang="ar-SA"/>
              </a:p>
            </p:txBody>
          </p:sp>
          <p:sp>
            <p:nvSpPr>
              <p:cNvPr id="13335" name="Freeform 836"/>
              <p:cNvSpPr>
                <a:spLocks/>
              </p:cNvSpPr>
              <p:nvPr/>
            </p:nvSpPr>
            <p:spPr bwMode="auto">
              <a:xfrm>
                <a:off x="3775" y="1350"/>
                <a:ext cx="163" cy="573"/>
              </a:xfrm>
              <a:custGeom>
                <a:avLst/>
                <a:gdLst>
                  <a:gd name="T0" fmla="*/ 82 w 32"/>
                  <a:gd name="T1" fmla="*/ 0 h 112"/>
                  <a:gd name="T2" fmla="*/ 0 w 32"/>
                  <a:gd name="T3" fmla="*/ 72 h 112"/>
                  <a:gd name="T4" fmla="*/ 0 w 32"/>
                  <a:gd name="T5" fmla="*/ 501 h 112"/>
                  <a:gd name="T6" fmla="*/ 82 w 32"/>
                  <a:gd name="T7" fmla="*/ 573 h 112"/>
                  <a:gd name="T8" fmla="*/ 163 w 32"/>
                  <a:gd name="T9" fmla="*/ 501 h 112"/>
                  <a:gd name="T10" fmla="*/ 163 w 32"/>
                  <a:gd name="T11" fmla="*/ 72 h 112"/>
                  <a:gd name="T12" fmla="*/ 82 w 32"/>
                  <a:gd name="T13" fmla="*/ 0 h 1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112">
                    <a:moveTo>
                      <a:pt x="16" y="0"/>
                    </a:moveTo>
                    <a:cubicBezTo>
                      <a:pt x="7" y="0"/>
                      <a:pt x="0" y="7"/>
                      <a:pt x="0" y="14"/>
                    </a:cubicBezTo>
                    <a:lnTo>
                      <a:pt x="0" y="98"/>
                    </a:lnTo>
                    <a:cubicBezTo>
                      <a:pt x="0" y="106"/>
                      <a:pt x="7" y="112"/>
                      <a:pt x="16" y="112"/>
                    </a:cubicBezTo>
                    <a:cubicBezTo>
                      <a:pt x="25" y="112"/>
                      <a:pt x="32" y="106"/>
                      <a:pt x="32" y="98"/>
                    </a:cubicBezTo>
                    <a:lnTo>
                      <a:pt x="32" y="14"/>
                    </a:lnTo>
                    <a:cubicBezTo>
                      <a:pt x="32" y="7"/>
                      <a:pt x="25" y="0"/>
                      <a:pt x="16" y="0"/>
                    </a:cubicBezTo>
                    <a:close/>
                  </a:path>
                </a:pathLst>
              </a:custGeom>
              <a:noFill/>
              <a:ln w="23813">
                <a:solidFill>
                  <a:srgbClr val="000000"/>
                </a:solidFill>
                <a:prstDash val="solid"/>
                <a:round/>
                <a:headEnd/>
                <a:tailEnd/>
              </a:ln>
            </p:spPr>
            <p:txBody>
              <a:bodyPr/>
              <a:lstStyle/>
              <a:p>
                <a:endParaRPr lang="en-GB"/>
              </a:p>
            </p:txBody>
          </p:sp>
          <p:sp>
            <p:nvSpPr>
              <p:cNvPr id="13336" name="Freeform 837"/>
              <p:cNvSpPr>
                <a:spLocks/>
              </p:cNvSpPr>
              <p:nvPr/>
            </p:nvSpPr>
            <p:spPr bwMode="auto">
              <a:xfrm>
                <a:off x="3775" y="1421"/>
                <a:ext cx="163" cy="72"/>
              </a:xfrm>
              <a:custGeom>
                <a:avLst/>
                <a:gdLst>
                  <a:gd name="T0" fmla="*/ 0 w 32"/>
                  <a:gd name="T1" fmla="*/ 0 h 14"/>
                  <a:gd name="T2" fmla="*/ 82 w 32"/>
                  <a:gd name="T3" fmla="*/ 72 h 14"/>
                  <a:gd name="T4" fmla="*/ 163 w 32"/>
                  <a:gd name="T5" fmla="*/ 0 h 14"/>
                  <a:gd name="T6" fmla="*/ 0 60000 65536"/>
                  <a:gd name="T7" fmla="*/ 0 60000 65536"/>
                  <a:gd name="T8" fmla="*/ 0 60000 65536"/>
                </a:gdLst>
                <a:ahLst/>
                <a:cxnLst>
                  <a:cxn ang="T6">
                    <a:pos x="T0" y="T1"/>
                  </a:cxn>
                  <a:cxn ang="T7">
                    <a:pos x="T2" y="T3"/>
                  </a:cxn>
                  <a:cxn ang="T8">
                    <a:pos x="T4" y="T5"/>
                  </a:cxn>
                </a:cxnLst>
                <a:rect l="0" t="0" r="r" b="b"/>
                <a:pathLst>
                  <a:path w="32" h="14">
                    <a:moveTo>
                      <a:pt x="0" y="0"/>
                    </a:moveTo>
                    <a:cubicBezTo>
                      <a:pt x="0" y="8"/>
                      <a:pt x="7" y="14"/>
                      <a:pt x="16" y="14"/>
                    </a:cubicBezTo>
                    <a:cubicBezTo>
                      <a:pt x="25" y="14"/>
                      <a:pt x="32" y="8"/>
                      <a:pt x="32" y="0"/>
                    </a:cubicBezTo>
                  </a:path>
                </a:pathLst>
              </a:custGeom>
              <a:noFill/>
              <a:ln w="23813">
                <a:solidFill>
                  <a:srgbClr val="000000"/>
                </a:solidFill>
                <a:prstDash val="solid"/>
                <a:round/>
                <a:headEnd/>
                <a:tailEnd/>
              </a:ln>
            </p:spPr>
            <p:txBody>
              <a:bodyPr/>
              <a:lstStyle/>
              <a:p>
                <a:endParaRPr lang="en-GB"/>
              </a:p>
            </p:txBody>
          </p:sp>
        </p:grpSp>
        <p:grpSp>
          <p:nvGrpSpPr>
            <p:cNvPr id="9" name="Group 838"/>
            <p:cNvGrpSpPr>
              <a:grpSpLocks/>
            </p:cNvGrpSpPr>
            <p:nvPr/>
          </p:nvGrpSpPr>
          <p:grpSpPr bwMode="auto">
            <a:xfrm>
              <a:off x="3795" y="1493"/>
              <a:ext cx="164" cy="573"/>
              <a:chOff x="3795" y="1493"/>
              <a:chExt cx="164" cy="573"/>
            </a:xfrm>
          </p:grpSpPr>
          <p:sp>
            <p:nvSpPr>
              <p:cNvPr id="13329" name="Freeform 839"/>
              <p:cNvSpPr>
                <a:spLocks/>
              </p:cNvSpPr>
              <p:nvPr/>
            </p:nvSpPr>
            <p:spPr bwMode="auto">
              <a:xfrm>
                <a:off x="3795" y="1493"/>
                <a:ext cx="164" cy="573"/>
              </a:xfrm>
              <a:custGeom>
                <a:avLst/>
                <a:gdLst>
                  <a:gd name="T0" fmla="*/ 82 w 32"/>
                  <a:gd name="T1" fmla="*/ 0 h 112"/>
                  <a:gd name="T2" fmla="*/ 0 w 32"/>
                  <a:gd name="T3" fmla="*/ 72 h 112"/>
                  <a:gd name="T4" fmla="*/ 0 w 32"/>
                  <a:gd name="T5" fmla="*/ 501 h 112"/>
                  <a:gd name="T6" fmla="*/ 82 w 32"/>
                  <a:gd name="T7" fmla="*/ 573 h 112"/>
                  <a:gd name="T8" fmla="*/ 164 w 32"/>
                  <a:gd name="T9" fmla="*/ 501 h 112"/>
                  <a:gd name="T10" fmla="*/ 164 w 32"/>
                  <a:gd name="T11" fmla="*/ 72 h 112"/>
                  <a:gd name="T12" fmla="*/ 82 w 32"/>
                  <a:gd name="T13" fmla="*/ 0 h 1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112">
                    <a:moveTo>
                      <a:pt x="16" y="0"/>
                    </a:moveTo>
                    <a:cubicBezTo>
                      <a:pt x="7" y="0"/>
                      <a:pt x="0" y="6"/>
                      <a:pt x="0" y="14"/>
                    </a:cubicBezTo>
                    <a:lnTo>
                      <a:pt x="0" y="98"/>
                    </a:lnTo>
                    <a:cubicBezTo>
                      <a:pt x="0" y="106"/>
                      <a:pt x="7" y="112"/>
                      <a:pt x="16" y="112"/>
                    </a:cubicBezTo>
                    <a:cubicBezTo>
                      <a:pt x="25" y="112"/>
                      <a:pt x="32" y="106"/>
                      <a:pt x="32" y="98"/>
                    </a:cubicBezTo>
                    <a:lnTo>
                      <a:pt x="32" y="14"/>
                    </a:lnTo>
                    <a:cubicBezTo>
                      <a:pt x="32" y="6"/>
                      <a:pt x="25" y="0"/>
                      <a:pt x="16" y="0"/>
                    </a:cubicBezTo>
                    <a:close/>
                  </a:path>
                </a:pathLst>
              </a:custGeom>
              <a:solidFill>
                <a:srgbClr val="66FFCC"/>
              </a:solidFill>
              <a:ln w="9525">
                <a:noFill/>
                <a:round/>
                <a:headEnd/>
                <a:tailEnd/>
              </a:ln>
            </p:spPr>
            <p:txBody>
              <a:bodyPr/>
              <a:lstStyle/>
              <a:p>
                <a:endParaRPr lang="en-GB"/>
              </a:p>
            </p:txBody>
          </p:sp>
          <p:sp>
            <p:nvSpPr>
              <p:cNvPr id="13330" name="Oval 840"/>
              <p:cNvSpPr>
                <a:spLocks noChangeArrowheads="1"/>
              </p:cNvSpPr>
              <p:nvPr/>
            </p:nvSpPr>
            <p:spPr bwMode="auto">
              <a:xfrm>
                <a:off x="3795" y="1493"/>
                <a:ext cx="164" cy="143"/>
              </a:xfrm>
              <a:prstGeom prst="ellipse">
                <a:avLst/>
              </a:prstGeom>
              <a:solidFill>
                <a:srgbClr val="84FFD6"/>
              </a:solidFill>
              <a:ln w="9525">
                <a:noFill/>
                <a:round/>
                <a:headEnd/>
                <a:tailEnd/>
              </a:ln>
            </p:spPr>
            <p:txBody>
              <a:bodyPr/>
              <a:lstStyle/>
              <a:p>
                <a:endParaRPr lang="ar-SA"/>
              </a:p>
            </p:txBody>
          </p:sp>
          <p:sp>
            <p:nvSpPr>
              <p:cNvPr id="13331" name="Freeform 841"/>
              <p:cNvSpPr>
                <a:spLocks/>
              </p:cNvSpPr>
              <p:nvPr/>
            </p:nvSpPr>
            <p:spPr bwMode="auto">
              <a:xfrm>
                <a:off x="3795" y="1493"/>
                <a:ext cx="164" cy="573"/>
              </a:xfrm>
              <a:custGeom>
                <a:avLst/>
                <a:gdLst>
                  <a:gd name="T0" fmla="*/ 82 w 32"/>
                  <a:gd name="T1" fmla="*/ 0 h 112"/>
                  <a:gd name="T2" fmla="*/ 0 w 32"/>
                  <a:gd name="T3" fmla="*/ 72 h 112"/>
                  <a:gd name="T4" fmla="*/ 0 w 32"/>
                  <a:gd name="T5" fmla="*/ 501 h 112"/>
                  <a:gd name="T6" fmla="*/ 82 w 32"/>
                  <a:gd name="T7" fmla="*/ 573 h 112"/>
                  <a:gd name="T8" fmla="*/ 164 w 32"/>
                  <a:gd name="T9" fmla="*/ 501 h 112"/>
                  <a:gd name="T10" fmla="*/ 164 w 32"/>
                  <a:gd name="T11" fmla="*/ 72 h 112"/>
                  <a:gd name="T12" fmla="*/ 82 w 32"/>
                  <a:gd name="T13" fmla="*/ 0 h 1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112">
                    <a:moveTo>
                      <a:pt x="16" y="0"/>
                    </a:moveTo>
                    <a:cubicBezTo>
                      <a:pt x="7" y="0"/>
                      <a:pt x="0" y="6"/>
                      <a:pt x="0" y="14"/>
                    </a:cubicBezTo>
                    <a:lnTo>
                      <a:pt x="0" y="98"/>
                    </a:lnTo>
                    <a:cubicBezTo>
                      <a:pt x="0" y="106"/>
                      <a:pt x="7" y="112"/>
                      <a:pt x="16" y="112"/>
                    </a:cubicBezTo>
                    <a:cubicBezTo>
                      <a:pt x="25" y="112"/>
                      <a:pt x="32" y="106"/>
                      <a:pt x="32" y="98"/>
                    </a:cubicBezTo>
                    <a:lnTo>
                      <a:pt x="32" y="14"/>
                    </a:lnTo>
                    <a:cubicBezTo>
                      <a:pt x="32" y="6"/>
                      <a:pt x="25" y="0"/>
                      <a:pt x="16" y="0"/>
                    </a:cubicBezTo>
                    <a:close/>
                  </a:path>
                </a:pathLst>
              </a:custGeom>
              <a:noFill/>
              <a:ln w="23813">
                <a:solidFill>
                  <a:srgbClr val="000000"/>
                </a:solidFill>
                <a:prstDash val="solid"/>
                <a:round/>
                <a:headEnd/>
                <a:tailEnd/>
              </a:ln>
            </p:spPr>
            <p:txBody>
              <a:bodyPr/>
              <a:lstStyle/>
              <a:p>
                <a:endParaRPr lang="en-GB"/>
              </a:p>
            </p:txBody>
          </p:sp>
          <p:sp>
            <p:nvSpPr>
              <p:cNvPr id="13332" name="Freeform 842"/>
              <p:cNvSpPr>
                <a:spLocks/>
              </p:cNvSpPr>
              <p:nvPr/>
            </p:nvSpPr>
            <p:spPr bwMode="auto">
              <a:xfrm>
                <a:off x="3795" y="1565"/>
                <a:ext cx="164" cy="71"/>
              </a:xfrm>
              <a:custGeom>
                <a:avLst/>
                <a:gdLst>
                  <a:gd name="T0" fmla="*/ 0 w 32"/>
                  <a:gd name="T1" fmla="*/ 0 h 14"/>
                  <a:gd name="T2" fmla="*/ 82 w 32"/>
                  <a:gd name="T3" fmla="*/ 71 h 14"/>
                  <a:gd name="T4" fmla="*/ 164 w 32"/>
                  <a:gd name="T5" fmla="*/ 0 h 14"/>
                  <a:gd name="T6" fmla="*/ 0 60000 65536"/>
                  <a:gd name="T7" fmla="*/ 0 60000 65536"/>
                  <a:gd name="T8" fmla="*/ 0 60000 65536"/>
                </a:gdLst>
                <a:ahLst/>
                <a:cxnLst>
                  <a:cxn ang="T6">
                    <a:pos x="T0" y="T1"/>
                  </a:cxn>
                  <a:cxn ang="T7">
                    <a:pos x="T2" y="T3"/>
                  </a:cxn>
                  <a:cxn ang="T8">
                    <a:pos x="T4" y="T5"/>
                  </a:cxn>
                </a:cxnLst>
                <a:rect l="0" t="0" r="r" b="b"/>
                <a:pathLst>
                  <a:path w="32" h="14">
                    <a:moveTo>
                      <a:pt x="0" y="0"/>
                    </a:moveTo>
                    <a:cubicBezTo>
                      <a:pt x="0" y="8"/>
                      <a:pt x="7" y="14"/>
                      <a:pt x="16" y="14"/>
                    </a:cubicBezTo>
                    <a:cubicBezTo>
                      <a:pt x="25" y="14"/>
                      <a:pt x="32" y="8"/>
                      <a:pt x="32" y="0"/>
                    </a:cubicBezTo>
                  </a:path>
                </a:pathLst>
              </a:custGeom>
              <a:noFill/>
              <a:ln w="23813">
                <a:solidFill>
                  <a:srgbClr val="000000"/>
                </a:solidFill>
                <a:prstDash val="solid"/>
                <a:round/>
                <a:headEnd/>
                <a:tailEnd/>
              </a:ln>
            </p:spPr>
            <p:txBody>
              <a:bodyPr/>
              <a:lstStyle/>
              <a:p>
                <a:endParaRPr lang="en-GB"/>
              </a:p>
            </p:txBody>
          </p:sp>
        </p:grpSp>
        <p:grpSp>
          <p:nvGrpSpPr>
            <p:cNvPr id="10" name="Group 843"/>
            <p:cNvGrpSpPr>
              <a:grpSpLocks/>
            </p:cNvGrpSpPr>
            <p:nvPr/>
          </p:nvGrpSpPr>
          <p:grpSpPr bwMode="auto">
            <a:xfrm>
              <a:off x="3447" y="1606"/>
              <a:ext cx="164" cy="572"/>
              <a:chOff x="3447" y="1606"/>
              <a:chExt cx="164" cy="572"/>
            </a:xfrm>
          </p:grpSpPr>
          <p:sp>
            <p:nvSpPr>
              <p:cNvPr id="13325" name="Freeform 844"/>
              <p:cNvSpPr>
                <a:spLocks/>
              </p:cNvSpPr>
              <p:nvPr/>
            </p:nvSpPr>
            <p:spPr bwMode="auto">
              <a:xfrm>
                <a:off x="3447" y="1606"/>
                <a:ext cx="164" cy="572"/>
              </a:xfrm>
              <a:custGeom>
                <a:avLst/>
                <a:gdLst>
                  <a:gd name="T0" fmla="*/ 82 w 32"/>
                  <a:gd name="T1" fmla="*/ 0 h 112"/>
                  <a:gd name="T2" fmla="*/ 0 w 32"/>
                  <a:gd name="T3" fmla="*/ 72 h 112"/>
                  <a:gd name="T4" fmla="*/ 0 w 32"/>
                  <a:gd name="T5" fmla="*/ 500 h 112"/>
                  <a:gd name="T6" fmla="*/ 82 w 32"/>
                  <a:gd name="T7" fmla="*/ 572 h 112"/>
                  <a:gd name="T8" fmla="*/ 164 w 32"/>
                  <a:gd name="T9" fmla="*/ 500 h 112"/>
                  <a:gd name="T10" fmla="*/ 164 w 32"/>
                  <a:gd name="T11" fmla="*/ 72 h 112"/>
                  <a:gd name="T12" fmla="*/ 82 w 32"/>
                  <a:gd name="T13" fmla="*/ 0 h 1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112">
                    <a:moveTo>
                      <a:pt x="16" y="0"/>
                    </a:moveTo>
                    <a:cubicBezTo>
                      <a:pt x="7" y="0"/>
                      <a:pt x="0" y="7"/>
                      <a:pt x="0" y="14"/>
                    </a:cubicBezTo>
                    <a:lnTo>
                      <a:pt x="0" y="98"/>
                    </a:lnTo>
                    <a:cubicBezTo>
                      <a:pt x="0" y="106"/>
                      <a:pt x="7" y="112"/>
                      <a:pt x="16" y="112"/>
                    </a:cubicBezTo>
                    <a:cubicBezTo>
                      <a:pt x="25" y="112"/>
                      <a:pt x="32" y="106"/>
                      <a:pt x="32" y="98"/>
                    </a:cubicBezTo>
                    <a:lnTo>
                      <a:pt x="32" y="14"/>
                    </a:lnTo>
                    <a:cubicBezTo>
                      <a:pt x="32" y="7"/>
                      <a:pt x="25" y="0"/>
                      <a:pt x="16" y="0"/>
                    </a:cubicBezTo>
                    <a:close/>
                  </a:path>
                </a:pathLst>
              </a:custGeom>
              <a:solidFill>
                <a:srgbClr val="66FFCC"/>
              </a:solidFill>
              <a:ln w="9525">
                <a:noFill/>
                <a:round/>
                <a:headEnd/>
                <a:tailEnd/>
              </a:ln>
            </p:spPr>
            <p:txBody>
              <a:bodyPr/>
              <a:lstStyle/>
              <a:p>
                <a:endParaRPr lang="en-GB"/>
              </a:p>
            </p:txBody>
          </p:sp>
          <p:sp>
            <p:nvSpPr>
              <p:cNvPr id="13326" name="Oval 845"/>
              <p:cNvSpPr>
                <a:spLocks noChangeArrowheads="1"/>
              </p:cNvSpPr>
              <p:nvPr/>
            </p:nvSpPr>
            <p:spPr bwMode="auto">
              <a:xfrm>
                <a:off x="3447" y="1606"/>
                <a:ext cx="164" cy="143"/>
              </a:xfrm>
              <a:prstGeom prst="ellipse">
                <a:avLst/>
              </a:prstGeom>
              <a:solidFill>
                <a:srgbClr val="84FFD6"/>
              </a:solidFill>
              <a:ln w="9525">
                <a:noFill/>
                <a:round/>
                <a:headEnd/>
                <a:tailEnd/>
              </a:ln>
            </p:spPr>
            <p:txBody>
              <a:bodyPr/>
              <a:lstStyle/>
              <a:p>
                <a:endParaRPr lang="ar-SA"/>
              </a:p>
            </p:txBody>
          </p:sp>
          <p:sp>
            <p:nvSpPr>
              <p:cNvPr id="13327" name="Freeform 846"/>
              <p:cNvSpPr>
                <a:spLocks/>
              </p:cNvSpPr>
              <p:nvPr/>
            </p:nvSpPr>
            <p:spPr bwMode="auto">
              <a:xfrm>
                <a:off x="3447" y="1606"/>
                <a:ext cx="164" cy="572"/>
              </a:xfrm>
              <a:custGeom>
                <a:avLst/>
                <a:gdLst>
                  <a:gd name="T0" fmla="*/ 82 w 32"/>
                  <a:gd name="T1" fmla="*/ 0 h 112"/>
                  <a:gd name="T2" fmla="*/ 0 w 32"/>
                  <a:gd name="T3" fmla="*/ 72 h 112"/>
                  <a:gd name="T4" fmla="*/ 0 w 32"/>
                  <a:gd name="T5" fmla="*/ 500 h 112"/>
                  <a:gd name="T6" fmla="*/ 82 w 32"/>
                  <a:gd name="T7" fmla="*/ 572 h 112"/>
                  <a:gd name="T8" fmla="*/ 164 w 32"/>
                  <a:gd name="T9" fmla="*/ 500 h 112"/>
                  <a:gd name="T10" fmla="*/ 164 w 32"/>
                  <a:gd name="T11" fmla="*/ 72 h 112"/>
                  <a:gd name="T12" fmla="*/ 82 w 32"/>
                  <a:gd name="T13" fmla="*/ 0 h 1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112">
                    <a:moveTo>
                      <a:pt x="16" y="0"/>
                    </a:moveTo>
                    <a:cubicBezTo>
                      <a:pt x="7" y="0"/>
                      <a:pt x="0" y="7"/>
                      <a:pt x="0" y="14"/>
                    </a:cubicBezTo>
                    <a:lnTo>
                      <a:pt x="0" y="98"/>
                    </a:lnTo>
                    <a:cubicBezTo>
                      <a:pt x="0" y="106"/>
                      <a:pt x="7" y="112"/>
                      <a:pt x="16" y="112"/>
                    </a:cubicBezTo>
                    <a:cubicBezTo>
                      <a:pt x="25" y="112"/>
                      <a:pt x="32" y="106"/>
                      <a:pt x="32" y="98"/>
                    </a:cubicBezTo>
                    <a:lnTo>
                      <a:pt x="32" y="14"/>
                    </a:lnTo>
                    <a:cubicBezTo>
                      <a:pt x="32" y="7"/>
                      <a:pt x="25" y="0"/>
                      <a:pt x="16" y="0"/>
                    </a:cubicBezTo>
                    <a:close/>
                  </a:path>
                </a:pathLst>
              </a:custGeom>
              <a:noFill/>
              <a:ln w="23813">
                <a:solidFill>
                  <a:srgbClr val="000000"/>
                </a:solidFill>
                <a:prstDash val="solid"/>
                <a:round/>
                <a:headEnd/>
                <a:tailEnd/>
              </a:ln>
            </p:spPr>
            <p:txBody>
              <a:bodyPr/>
              <a:lstStyle/>
              <a:p>
                <a:endParaRPr lang="en-GB"/>
              </a:p>
            </p:txBody>
          </p:sp>
          <p:sp>
            <p:nvSpPr>
              <p:cNvPr id="13328" name="Freeform 847"/>
              <p:cNvSpPr>
                <a:spLocks/>
              </p:cNvSpPr>
              <p:nvPr/>
            </p:nvSpPr>
            <p:spPr bwMode="auto">
              <a:xfrm>
                <a:off x="3447" y="1677"/>
                <a:ext cx="164" cy="72"/>
              </a:xfrm>
              <a:custGeom>
                <a:avLst/>
                <a:gdLst>
                  <a:gd name="T0" fmla="*/ 0 w 32"/>
                  <a:gd name="T1" fmla="*/ 0 h 14"/>
                  <a:gd name="T2" fmla="*/ 82 w 32"/>
                  <a:gd name="T3" fmla="*/ 72 h 14"/>
                  <a:gd name="T4" fmla="*/ 164 w 32"/>
                  <a:gd name="T5" fmla="*/ 0 h 14"/>
                  <a:gd name="T6" fmla="*/ 0 60000 65536"/>
                  <a:gd name="T7" fmla="*/ 0 60000 65536"/>
                  <a:gd name="T8" fmla="*/ 0 60000 65536"/>
                </a:gdLst>
                <a:ahLst/>
                <a:cxnLst>
                  <a:cxn ang="T6">
                    <a:pos x="T0" y="T1"/>
                  </a:cxn>
                  <a:cxn ang="T7">
                    <a:pos x="T2" y="T3"/>
                  </a:cxn>
                  <a:cxn ang="T8">
                    <a:pos x="T4" y="T5"/>
                  </a:cxn>
                </a:cxnLst>
                <a:rect l="0" t="0" r="r" b="b"/>
                <a:pathLst>
                  <a:path w="32" h="14">
                    <a:moveTo>
                      <a:pt x="0" y="0"/>
                    </a:moveTo>
                    <a:cubicBezTo>
                      <a:pt x="0" y="8"/>
                      <a:pt x="7" y="14"/>
                      <a:pt x="16" y="14"/>
                    </a:cubicBezTo>
                    <a:cubicBezTo>
                      <a:pt x="25" y="14"/>
                      <a:pt x="32" y="8"/>
                      <a:pt x="32" y="0"/>
                    </a:cubicBezTo>
                  </a:path>
                </a:pathLst>
              </a:custGeom>
              <a:noFill/>
              <a:ln w="23813">
                <a:solidFill>
                  <a:srgbClr val="000000"/>
                </a:solidFill>
                <a:prstDash val="solid"/>
                <a:round/>
                <a:headEnd/>
                <a:tailEnd/>
              </a:ln>
            </p:spPr>
            <p:txBody>
              <a:bodyPr/>
              <a:lstStyle/>
              <a:p>
                <a:endParaRPr lang="en-GB"/>
              </a:p>
            </p:txBody>
          </p:sp>
        </p:grpSp>
        <p:grpSp>
          <p:nvGrpSpPr>
            <p:cNvPr id="11" name="Group 848"/>
            <p:cNvGrpSpPr>
              <a:grpSpLocks/>
            </p:cNvGrpSpPr>
            <p:nvPr/>
          </p:nvGrpSpPr>
          <p:grpSpPr bwMode="auto">
            <a:xfrm>
              <a:off x="3693" y="1595"/>
              <a:ext cx="164" cy="573"/>
              <a:chOff x="3693" y="1595"/>
              <a:chExt cx="164" cy="573"/>
            </a:xfrm>
          </p:grpSpPr>
          <p:sp>
            <p:nvSpPr>
              <p:cNvPr id="13321" name="Freeform 849"/>
              <p:cNvSpPr>
                <a:spLocks/>
              </p:cNvSpPr>
              <p:nvPr/>
            </p:nvSpPr>
            <p:spPr bwMode="auto">
              <a:xfrm>
                <a:off x="3693" y="1595"/>
                <a:ext cx="164" cy="573"/>
              </a:xfrm>
              <a:custGeom>
                <a:avLst/>
                <a:gdLst>
                  <a:gd name="T0" fmla="*/ 82 w 32"/>
                  <a:gd name="T1" fmla="*/ 0 h 112"/>
                  <a:gd name="T2" fmla="*/ 0 w 32"/>
                  <a:gd name="T3" fmla="*/ 72 h 112"/>
                  <a:gd name="T4" fmla="*/ 0 w 32"/>
                  <a:gd name="T5" fmla="*/ 501 h 112"/>
                  <a:gd name="T6" fmla="*/ 82 w 32"/>
                  <a:gd name="T7" fmla="*/ 573 h 112"/>
                  <a:gd name="T8" fmla="*/ 164 w 32"/>
                  <a:gd name="T9" fmla="*/ 501 h 112"/>
                  <a:gd name="T10" fmla="*/ 164 w 32"/>
                  <a:gd name="T11" fmla="*/ 72 h 112"/>
                  <a:gd name="T12" fmla="*/ 82 w 32"/>
                  <a:gd name="T13" fmla="*/ 0 h 1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112">
                    <a:moveTo>
                      <a:pt x="16" y="0"/>
                    </a:moveTo>
                    <a:cubicBezTo>
                      <a:pt x="7" y="0"/>
                      <a:pt x="0" y="7"/>
                      <a:pt x="0" y="14"/>
                    </a:cubicBezTo>
                    <a:lnTo>
                      <a:pt x="0" y="98"/>
                    </a:lnTo>
                    <a:cubicBezTo>
                      <a:pt x="0" y="106"/>
                      <a:pt x="7" y="112"/>
                      <a:pt x="16" y="112"/>
                    </a:cubicBezTo>
                    <a:cubicBezTo>
                      <a:pt x="25" y="112"/>
                      <a:pt x="32" y="106"/>
                      <a:pt x="32" y="98"/>
                    </a:cubicBezTo>
                    <a:lnTo>
                      <a:pt x="32" y="14"/>
                    </a:lnTo>
                    <a:cubicBezTo>
                      <a:pt x="32" y="7"/>
                      <a:pt x="25" y="0"/>
                      <a:pt x="16" y="0"/>
                    </a:cubicBezTo>
                    <a:close/>
                  </a:path>
                </a:pathLst>
              </a:custGeom>
              <a:solidFill>
                <a:srgbClr val="66FFCC"/>
              </a:solidFill>
              <a:ln w="9525">
                <a:noFill/>
                <a:round/>
                <a:headEnd/>
                <a:tailEnd/>
              </a:ln>
            </p:spPr>
            <p:txBody>
              <a:bodyPr/>
              <a:lstStyle/>
              <a:p>
                <a:endParaRPr lang="en-GB"/>
              </a:p>
            </p:txBody>
          </p:sp>
          <p:sp>
            <p:nvSpPr>
              <p:cNvPr id="13322" name="Oval 850"/>
              <p:cNvSpPr>
                <a:spLocks noChangeArrowheads="1"/>
              </p:cNvSpPr>
              <p:nvPr/>
            </p:nvSpPr>
            <p:spPr bwMode="auto">
              <a:xfrm>
                <a:off x="3693" y="1595"/>
                <a:ext cx="164" cy="143"/>
              </a:xfrm>
              <a:prstGeom prst="ellipse">
                <a:avLst/>
              </a:prstGeom>
              <a:solidFill>
                <a:srgbClr val="84FFD6"/>
              </a:solidFill>
              <a:ln w="9525">
                <a:noFill/>
                <a:round/>
                <a:headEnd/>
                <a:tailEnd/>
              </a:ln>
            </p:spPr>
            <p:txBody>
              <a:bodyPr/>
              <a:lstStyle/>
              <a:p>
                <a:endParaRPr lang="ar-SA"/>
              </a:p>
            </p:txBody>
          </p:sp>
          <p:sp>
            <p:nvSpPr>
              <p:cNvPr id="13323" name="Freeform 851"/>
              <p:cNvSpPr>
                <a:spLocks/>
              </p:cNvSpPr>
              <p:nvPr/>
            </p:nvSpPr>
            <p:spPr bwMode="auto">
              <a:xfrm>
                <a:off x="3693" y="1595"/>
                <a:ext cx="164" cy="573"/>
              </a:xfrm>
              <a:custGeom>
                <a:avLst/>
                <a:gdLst>
                  <a:gd name="T0" fmla="*/ 82 w 32"/>
                  <a:gd name="T1" fmla="*/ 0 h 112"/>
                  <a:gd name="T2" fmla="*/ 0 w 32"/>
                  <a:gd name="T3" fmla="*/ 72 h 112"/>
                  <a:gd name="T4" fmla="*/ 0 w 32"/>
                  <a:gd name="T5" fmla="*/ 501 h 112"/>
                  <a:gd name="T6" fmla="*/ 82 w 32"/>
                  <a:gd name="T7" fmla="*/ 573 h 112"/>
                  <a:gd name="T8" fmla="*/ 164 w 32"/>
                  <a:gd name="T9" fmla="*/ 501 h 112"/>
                  <a:gd name="T10" fmla="*/ 164 w 32"/>
                  <a:gd name="T11" fmla="*/ 72 h 112"/>
                  <a:gd name="T12" fmla="*/ 82 w 32"/>
                  <a:gd name="T13" fmla="*/ 0 h 1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112">
                    <a:moveTo>
                      <a:pt x="16" y="0"/>
                    </a:moveTo>
                    <a:cubicBezTo>
                      <a:pt x="7" y="0"/>
                      <a:pt x="0" y="7"/>
                      <a:pt x="0" y="14"/>
                    </a:cubicBezTo>
                    <a:lnTo>
                      <a:pt x="0" y="98"/>
                    </a:lnTo>
                    <a:cubicBezTo>
                      <a:pt x="0" y="106"/>
                      <a:pt x="7" y="112"/>
                      <a:pt x="16" y="112"/>
                    </a:cubicBezTo>
                    <a:cubicBezTo>
                      <a:pt x="25" y="112"/>
                      <a:pt x="32" y="106"/>
                      <a:pt x="32" y="98"/>
                    </a:cubicBezTo>
                    <a:lnTo>
                      <a:pt x="32" y="14"/>
                    </a:lnTo>
                    <a:cubicBezTo>
                      <a:pt x="32" y="7"/>
                      <a:pt x="25" y="0"/>
                      <a:pt x="16" y="0"/>
                    </a:cubicBezTo>
                    <a:close/>
                  </a:path>
                </a:pathLst>
              </a:custGeom>
              <a:noFill/>
              <a:ln w="23813">
                <a:solidFill>
                  <a:srgbClr val="000000"/>
                </a:solidFill>
                <a:prstDash val="solid"/>
                <a:round/>
                <a:headEnd/>
                <a:tailEnd/>
              </a:ln>
            </p:spPr>
            <p:txBody>
              <a:bodyPr/>
              <a:lstStyle/>
              <a:p>
                <a:endParaRPr lang="en-GB"/>
              </a:p>
            </p:txBody>
          </p:sp>
          <p:sp>
            <p:nvSpPr>
              <p:cNvPr id="13324" name="Freeform 852"/>
              <p:cNvSpPr>
                <a:spLocks/>
              </p:cNvSpPr>
              <p:nvPr/>
            </p:nvSpPr>
            <p:spPr bwMode="auto">
              <a:xfrm>
                <a:off x="3693" y="1667"/>
                <a:ext cx="164" cy="71"/>
              </a:xfrm>
              <a:custGeom>
                <a:avLst/>
                <a:gdLst>
                  <a:gd name="T0" fmla="*/ 0 w 32"/>
                  <a:gd name="T1" fmla="*/ 0 h 14"/>
                  <a:gd name="T2" fmla="*/ 82 w 32"/>
                  <a:gd name="T3" fmla="*/ 71 h 14"/>
                  <a:gd name="T4" fmla="*/ 164 w 32"/>
                  <a:gd name="T5" fmla="*/ 0 h 14"/>
                  <a:gd name="T6" fmla="*/ 0 60000 65536"/>
                  <a:gd name="T7" fmla="*/ 0 60000 65536"/>
                  <a:gd name="T8" fmla="*/ 0 60000 65536"/>
                </a:gdLst>
                <a:ahLst/>
                <a:cxnLst>
                  <a:cxn ang="T6">
                    <a:pos x="T0" y="T1"/>
                  </a:cxn>
                  <a:cxn ang="T7">
                    <a:pos x="T2" y="T3"/>
                  </a:cxn>
                  <a:cxn ang="T8">
                    <a:pos x="T4" y="T5"/>
                  </a:cxn>
                </a:cxnLst>
                <a:rect l="0" t="0" r="r" b="b"/>
                <a:pathLst>
                  <a:path w="32" h="14">
                    <a:moveTo>
                      <a:pt x="0" y="0"/>
                    </a:moveTo>
                    <a:cubicBezTo>
                      <a:pt x="0" y="8"/>
                      <a:pt x="7" y="14"/>
                      <a:pt x="16" y="14"/>
                    </a:cubicBezTo>
                    <a:cubicBezTo>
                      <a:pt x="25" y="14"/>
                      <a:pt x="32" y="8"/>
                      <a:pt x="32" y="0"/>
                    </a:cubicBezTo>
                  </a:path>
                </a:pathLst>
              </a:custGeom>
              <a:noFill/>
              <a:ln w="23813">
                <a:solidFill>
                  <a:srgbClr val="000000"/>
                </a:solidFill>
                <a:prstDash val="solid"/>
                <a:round/>
                <a:headEnd/>
                <a:tailEnd/>
              </a:ln>
            </p:spPr>
            <p:txBody>
              <a:bodyPr/>
              <a:lstStyle/>
              <a:p>
                <a:endParaRPr lang="en-GB"/>
              </a:p>
            </p:txBody>
          </p:sp>
        </p:grpSp>
        <p:grpSp>
          <p:nvGrpSpPr>
            <p:cNvPr id="12" name="Group 853"/>
            <p:cNvGrpSpPr>
              <a:grpSpLocks/>
            </p:cNvGrpSpPr>
            <p:nvPr/>
          </p:nvGrpSpPr>
          <p:grpSpPr bwMode="auto">
            <a:xfrm>
              <a:off x="3897" y="1718"/>
              <a:ext cx="57" cy="271"/>
              <a:chOff x="3897" y="1718"/>
              <a:chExt cx="57" cy="271"/>
            </a:xfrm>
          </p:grpSpPr>
          <p:sp>
            <p:nvSpPr>
              <p:cNvPr id="13308" name="Oval 854"/>
              <p:cNvSpPr>
                <a:spLocks noChangeArrowheads="1"/>
              </p:cNvSpPr>
              <p:nvPr/>
            </p:nvSpPr>
            <p:spPr bwMode="auto">
              <a:xfrm>
                <a:off x="3908" y="1733"/>
                <a:ext cx="15" cy="16"/>
              </a:xfrm>
              <a:prstGeom prst="ellipse">
                <a:avLst/>
              </a:prstGeom>
              <a:solidFill>
                <a:srgbClr val="FFFFFF"/>
              </a:solidFill>
              <a:ln w="15875">
                <a:solidFill>
                  <a:srgbClr val="FFFFFF"/>
                </a:solidFill>
                <a:round/>
                <a:headEnd/>
                <a:tailEnd/>
              </a:ln>
            </p:spPr>
            <p:txBody>
              <a:bodyPr/>
              <a:lstStyle/>
              <a:p>
                <a:endParaRPr lang="ar-SA"/>
              </a:p>
            </p:txBody>
          </p:sp>
          <p:sp>
            <p:nvSpPr>
              <p:cNvPr id="13309" name="Freeform 855"/>
              <p:cNvSpPr>
                <a:spLocks/>
              </p:cNvSpPr>
              <p:nvPr/>
            </p:nvSpPr>
            <p:spPr bwMode="auto">
              <a:xfrm>
                <a:off x="3897" y="1749"/>
                <a:ext cx="21" cy="107"/>
              </a:xfrm>
              <a:custGeom>
                <a:avLst/>
                <a:gdLst>
                  <a:gd name="T0" fmla="*/ 21 w 4"/>
                  <a:gd name="T1" fmla="*/ 0 h 21"/>
                  <a:gd name="T2" fmla="*/ 11 w 4"/>
                  <a:gd name="T3" fmla="*/ 5 h 21"/>
                  <a:gd name="T4" fmla="*/ 11 w 4"/>
                  <a:gd name="T5" fmla="*/ 10 h 21"/>
                  <a:gd name="T6" fmla="*/ 11 w 4"/>
                  <a:gd name="T7" fmla="*/ 10 h 21"/>
                  <a:gd name="T8" fmla="*/ 11 w 4"/>
                  <a:gd name="T9" fmla="*/ 36 h 21"/>
                  <a:gd name="T10" fmla="*/ 11 w 4"/>
                  <a:gd name="T11" fmla="*/ 66 h 21"/>
                  <a:gd name="T12" fmla="*/ 5 w 4"/>
                  <a:gd name="T13" fmla="*/ 76 h 21"/>
                  <a:gd name="T14" fmla="*/ 0 w 4"/>
                  <a:gd name="T15" fmla="*/ 82 h 21"/>
                  <a:gd name="T16" fmla="*/ 0 w 4"/>
                  <a:gd name="T17" fmla="*/ 107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21">
                    <a:moveTo>
                      <a:pt x="4" y="0"/>
                    </a:moveTo>
                    <a:cubicBezTo>
                      <a:pt x="3" y="0"/>
                      <a:pt x="2" y="1"/>
                      <a:pt x="2" y="1"/>
                    </a:cubicBezTo>
                    <a:cubicBezTo>
                      <a:pt x="2" y="1"/>
                      <a:pt x="2" y="2"/>
                      <a:pt x="2" y="2"/>
                    </a:cubicBezTo>
                    <a:cubicBezTo>
                      <a:pt x="2" y="2"/>
                      <a:pt x="2" y="2"/>
                      <a:pt x="2" y="2"/>
                    </a:cubicBezTo>
                    <a:cubicBezTo>
                      <a:pt x="1" y="4"/>
                      <a:pt x="2" y="5"/>
                      <a:pt x="2" y="7"/>
                    </a:cubicBezTo>
                    <a:cubicBezTo>
                      <a:pt x="2" y="9"/>
                      <a:pt x="2" y="11"/>
                      <a:pt x="2" y="13"/>
                    </a:cubicBezTo>
                    <a:cubicBezTo>
                      <a:pt x="2" y="14"/>
                      <a:pt x="1" y="14"/>
                      <a:pt x="1" y="15"/>
                    </a:cubicBezTo>
                    <a:cubicBezTo>
                      <a:pt x="1" y="15"/>
                      <a:pt x="0" y="16"/>
                      <a:pt x="0" y="16"/>
                    </a:cubicBezTo>
                    <a:cubicBezTo>
                      <a:pt x="0" y="18"/>
                      <a:pt x="0" y="19"/>
                      <a:pt x="0" y="21"/>
                    </a:cubicBezTo>
                  </a:path>
                </a:pathLst>
              </a:custGeom>
              <a:noFill/>
              <a:ln w="15875">
                <a:solidFill>
                  <a:srgbClr val="FFFFFF"/>
                </a:solidFill>
                <a:prstDash val="solid"/>
                <a:round/>
                <a:headEnd/>
                <a:tailEnd/>
              </a:ln>
            </p:spPr>
            <p:txBody>
              <a:bodyPr/>
              <a:lstStyle/>
              <a:p>
                <a:endParaRPr lang="en-GB"/>
              </a:p>
            </p:txBody>
          </p:sp>
          <p:sp>
            <p:nvSpPr>
              <p:cNvPr id="13310" name="Freeform 856"/>
              <p:cNvSpPr>
                <a:spLocks/>
              </p:cNvSpPr>
              <p:nvPr/>
            </p:nvSpPr>
            <p:spPr bwMode="auto">
              <a:xfrm>
                <a:off x="3908" y="1749"/>
                <a:ext cx="15" cy="97"/>
              </a:xfrm>
              <a:custGeom>
                <a:avLst/>
                <a:gdLst>
                  <a:gd name="T0" fmla="*/ 5 w 3"/>
                  <a:gd name="T1" fmla="*/ 0 h 19"/>
                  <a:gd name="T2" fmla="*/ 5 w 3"/>
                  <a:gd name="T3" fmla="*/ 0 h 19"/>
                  <a:gd name="T4" fmla="*/ 5 w 3"/>
                  <a:gd name="T5" fmla="*/ 5 h 19"/>
                  <a:gd name="T6" fmla="*/ 0 w 3"/>
                  <a:gd name="T7" fmla="*/ 10 h 19"/>
                  <a:gd name="T8" fmla="*/ 0 w 3"/>
                  <a:gd name="T9" fmla="*/ 10 h 19"/>
                  <a:gd name="T10" fmla="*/ 0 w 3"/>
                  <a:gd name="T11" fmla="*/ 20 h 19"/>
                  <a:gd name="T12" fmla="*/ 10 w 3"/>
                  <a:gd name="T13" fmla="*/ 41 h 19"/>
                  <a:gd name="T14" fmla="*/ 10 w 3"/>
                  <a:gd name="T15" fmla="*/ 46 h 19"/>
                  <a:gd name="T16" fmla="*/ 15 w 3"/>
                  <a:gd name="T17" fmla="*/ 51 h 19"/>
                  <a:gd name="T18" fmla="*/ 15 w 3"/>
                  <a:gd name="T19" fmla="*/ 71 h 19"/>
                  <a:gd name="T20" fmla="*/ 5 w 3"/>
                  <a:gd name="T21" fmla="*/ 97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 h="19">
                    <a:moveTo>
                      <a:pt x="1" y="0"/>
                    </a:moveTo>
                    <a:cubicBezTo>
                      <a:pt x="1" y="0"/>
                      <a:pt x="2" y="0"/>
                      <a:pt x="1" y="0"/>
                    </a:cubicBezTo>
                    <a:cubicBezTo>
                      <a:pt x="1" y="1"/>
                      <a:pt x="1" y="1"/>
                      <a:pt x="1" y="1"/>
                    </a:cubicBezTo>
                    <a:cubicBezTo>
                      <a:pt x="0" y="1"/>
                      <a:pt x="0" y="2"/>
                      <a:pt x="0" y="2"/>
                    </a:cubicBezTo>
                    <a:cubicBezTo>
                      <a:pt x="0" y="2"/>
                      <a:pt x="0" y="2"/>
                      <a:pt x="0" y="2"/>
                    </a:cubicBezTo>
                    <a:cubicBezTo>
                      <a:pt x="0" y="3"/>
                      <a:pt x="0" y="3"/>
                      <a:pt x="0" y="4"/>
                    </a:cubicBezTo>
                    <a:cubicBezTo>
                      <a:pt x="0" y="5"/>
                      <a:pt x="1" y="7"/>
                      <a:pt x="2" y="8"/>
                    </a:cubicBezTo>
                    <a:cubicBezTo>
                      <a:pt x="2" y="8"/>
                      <a:pt x="2" y="9"/>
                      <a:pt x="2" y="9"/>
                    </a:cubicBezTo>
                    <a:cubicBezTo>
                      <a:pt x="3" y="9"/>
                      <a:pt x="3" y="10"/>
                      <a:pt x="3" y="10"/>
                    </a:cubicBezTo>
                    <a:cubicBezTo>
                      <a:pt x="3" y="11"/>
                      <a:pt x="3" y="13"/>
                      <a:pt x="3" y="14"/>
                    </a:cubicBezTo>
                    <a:cubicBezTo>
                      <a:pt x="2" y="15"/>
                      <a:pt x="1" y="18"/>
                      <a:pt x="1" y="19"/>
                    </a:cubicBezTo>
                  </a:path>
                </a:pathLst>
              </a:custGeom>
              <a:noFill/>
              <a:ln w="15875">
                <a:solidFill>
                  <a:srgbClr val="FFFFFF"/>
                </a:solidFill>
                <a:prstDash val="solid"/>
                <a:round/>
                <a:headEnd/>
                <a:tailEnd/>
              </a:ln>
            </p:spPr>
            <p:txBody>
              <a:bodyPr/>
              <a:lstStyle/>
              <a:p>
                <a:endParaRPr lang="en-GB"/>
              </a:p>
            </p:txBody>
          </p:sp>
          <p:sp>
            <p:nvSpPr>
              <p:cNvPr id="13311" name="Oval 857"/>
              <p:cNvSpPr>
                <a:spLocks noChangeArrowheads="1"/>
              </p:cNvSpPr>
              <p:nvPr/>
            </p:nvSpPr>
            <p:spPr bwMode="auto">
              <a:xfrm>
                <a:off x="3908" y="1974"/>
                <a:ext cx="15" cy="15"/>
              </a:xfrm>
              <a:prstGeom prst="ellipse">
                <a:avLst/>
              </a:prstGeom>
              <a:solidFill>
                <a:srgbClr val="FFFFFF"/>
              </a:solidFill>
              <a:ln w="15875">
                <a:solidFill>
                  <a:srgbClr val="FFFFFF"/>
                </a:solidFill>
                <a:round/>
                <a:headEnd/>
                <a:tailEnd/>
              </a:ln>
            </p:spPr>
            <p:txBody>
              <a:bodyPr/>
              <a:lstStyle/>
              <a:p>
                <a:endParaRPr lang="ar-SA"/>
              </a:p>
            </p:txBody>
          </p:sp>
          <p:sp>
            <p:nvSpPr>
              <p:cNvPr id="13312" name="Freeform 858"/>
              <p:cNvSpPr>
                <a:spLocks/>
              </p:cNvSpPr>
              <p:nvPr/>
            </p:nvSpPr>
            <p:spPr bwMode="auto">
              <a:xfrm>
                <a:off x="3897" y="1866"/>
                <a:ext cx="16" cy="108"/>
              </a:xfrm>
              <a:custGeom>
                <a:avLst/>
                <a:gdLst>
                  <a:gd name="T0" fmla="*/ 16 w 3"/>
                  <a:gd name="T1" fmla="*/ 108 h 21"/>
                  <a:gd name="T2" fmla="*/ 11 w 3"/>
                  <a:gd name="T3" fmla="*/ 103 h 21"/>
                  <a:gd name="T4" fmla="*/ 11 w 3"/>
                  <a:gd name="T5" fmla="*/ 98 h 21"/>
                  <a:gd name="T6" fmla="*/ 11 w 3"/>
                  <a:gd name="T7" fmla="*/ 98 h 21"/>
                  <a:gd name="T8" fmla="*/ 11 w 3"/>
                  <a:gd name="T9" fmla="*/ 72 h 21"/>
                  <a:gd name="T10" fmla="*/ 11 w 3"/>
                  <a:gd name="T11" fmla="*/ 41 h 21"/>
                  <a:gd name="T12" fmla="*/ 5 w 3"/>
                  <a:gd name="T13" fmla="*/ 31 h 21"/>
                  <a:gd name="T14" fmla="*/ 0 w 3"/>
                  <a:gd name="T15" fmla="*/ 26 h 21"/>
                  <a:gd name="T16" fmla="*/ 0 w 3"/>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 h="21">
                    <a:moveTo>
                      <a:pt x="3" y="21"/>
                    </a:moveTo>
                    <a:cubicBezTo>
                      <a:pt x="3" y="21"/>
                      <a:pt x="2" y="20"/>
                      <a:pt x="2" y="20"/>
                    </a:cubicBezTo>
                    <a:cubicBezTo>
                      <a:pt x="2" y="20"/>
                      <a:pt x="2" y="20"/>
                      <a:pt x="2" y="19"/>
                    </a:cubicBezTo>
                    <a:cubicBezTo>
                      <a:pt x="2" y="19"/>
                      <a:pt x="2" y="19"/>
                      <a:pt x="2" y="19"/>
                    </a:cubicBezTo>
                    <a:cubicBezTo>
                      <a:pt x="1" y="17"/>
                      <a:pt x="2" y="16"/>
                      <a:pt x="2" y="14"/>
                    </a:cubicBezTo>
                    <a:cubicBezTo>
                      <a:pt x="2" y="12"/>
                      <a:pt x="2" y="10"/>
                      <a:pt x="2" y="8"/>
                    </a:cubicBezTo>
                    <a:cubicBezTo>
                      <a:pt x="2" y="8"/>
                      <a:pt x="1" y="7"/>
                      <a:pt x="1" y="6"/>
                    </a:cubicBezTo>
                    <a:cubicBezTo>
                      <a:pt x="1" y="6"/>
                      <a:pt x="0" y="5"/>
                      <a:pt x="0" y="5"/>
                    </a:cubicBezTo>
                    <a:cubicBezTo>
                      <a:pt x="0" y="4"/>
                      <a:pt x="0" y="2"/>
                      <a:pt x="0" y="0"/>
                    </a:cubicBezTo>
                  </a:path>
                </a:pathLst>
              </a:custGeom>
              <a:noFill/>
              <a:ln w="15875">
                <a:solidFill>
                  <a:srgbClr val="FFFFFF"/>
                </a:solidFill>
                <a:prstDash val="solid"/>
                <a:round/>
                <a:headEnd/>
                <a:tailEnd/>
              </a:ln>
            </p:spPr>
            <p:txBody>
              <a:bodyPr/>
              <a:lstStyle/>
              <a:p>
                <a:endParaRPr lang="en-GB"/>
              </a:p>
            </p:txBody>
          </p:sp>
          <p:sp>
            <p:nvSpPr>
              <p:cNvPr id="13313" name="Freeform 859"/>
              <p:cNvSpPr>
                <a:spLocks/>
              </p:cNvSpPr>
              <p:nvPr/>
            </p:nvSpPr>
            <p:spPr bwMode="auto">
              <a:xfrm>
                <a:off x="3903" y="1877"/>
                <a:ext cx="20" cy="97"/>
              </a:xfrm>
              <a:custGeom>
                <a:avLst/>
                <a:gdLst>
                  <a:gd name="T0" fmla="*/ 10 w 4"/>
                  <a:gd name="T1" fmla="*/ 97 h 19"/>
                  <a:gd name="T2" fmla="*/ 10 w 4"/>
                  <a:gd name="T3" fmla="*/ 97 h 19"/>
                  <a:gd name="T4" fmla="*/ 5 w 4"/>
                  <a:gd name="T5" fmla="*/ 92 h 19"/>
                  <a:gd name="T6" fmla="*/ 5 w 4"/>
                  <a:gd name="T7" fmla="*/ 87 h 19"/>
                  <a:gd name="T8" fmla="*/ 0 w 4"/>
                  <a:gd name="T9" fmla="*/ 87 h 19"/>
                  <a:gd name="T10" fmla="*/ 5 w 4"/>
                  <a:gd name="T11" fmla="*/ 77 h 19"/>
                  <a:gd name="T12" fmla="*/ 15 w 4"/>
                  <a:gd name="T13" fmla="*/ 61 h 19"/>
                  <a:gd name="T14" fmla="*/ 15 w 4"/>
                  <a:gd name="T15" fmla="*/ 51 h 19"/>
                  <a:gd name="T16" fmla="*/ 20 w 4"/>
                  <a:gd name="T17" fmla="*/ 46 h 19"/>
                  <a:gd name="T18" fmla="*/ 20 w 4"/>
                  <a:gd name="T19" fmla="*/ 26 h 19"/>
                  <a:gd name="T20" fmla="*/ 10 w 4"/>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 h="19">
                    <a:moveTo>
                      <a:pt x="2" y="19"/>
                    </a:moveTo>
                    <a:cubicBezTo>
                      <a:pt x="2" y="19"/>
                      <a:pt x="2" y="19"/>
                      <a:pt x="2" y="19"/>
                    </a:cubicBezTo>
                    <a:cubicBezTo>
                      <a:pt x="2" y="19"/>
                      <a:pt x="1" y="18"/>
                      <a:pt x="1" y="18"/>
                    </a:cubicBezTo>
                    <a:cubicBezTo>
                      <a:pt x="1" y="18"/>
                      <a:pt x="1" y="18"/>
                      <a:pt x="1" y="17"/>
                    </a:cubicBezTo>
                    <a:cubicBezTo>
                      <a:pt x="1" y="17"/>
                      <a:pt x="0" y="17"/>
                      <a:pt x="0" y="17"/>
                    </a:cubicBezTo>
                    <a:cubicBezTo>
                      <a:pt x="1" y="16"/>
                      <a:pt x="1" y="16"/>
                      <a:pt x="1" y="15"/>
                    </a:cubicBezTo>
                    <a:cubicBezTo>
                      <a:pt x="1" y="14"/>
                      <a:pt x="2" y="12"/>
                      <a:pt x="3" y="12"/>
                    </a:cubicBezTo>
                    <a:cubicBezTo>
                      <a:pt x="3" y="11"/>
                      <a:pt x="3" y="11"/>
                      <a:pt x="3" y="10"/>
                    </a:cubicBezTo>
                    <a:cubicBezTo>
                      <a:pt x="4" y="10"/>
                      <a:pt x="4" y="9"/>
                      <a:pt x="4" y="9"/>
                    </a:cubicBezTo>
                    <a:cubicBezTo>
                      <a:pt x="4" y="8"/>
                      <a:pt x="4" y="6"/>
                      <a:pt x="4" y="5"/>
                    </a:cubicBezTo>
                    <a:cubicBezTo>
                      <a:pt x="3" y="4"/>
                      <a:pt x="2" y="1"/>
                      <a:pt x="2" y="0"/>
                    </a:cubicBezTo>
                  </a:path>
                </a:pathLst>
              </a:custGeom>
              <a:noFill/>
              <a:ln w="15875">
                <a:solidFill>
                  <a:srgbClr val="FFFFFF"/>
                </a:solidFill>
                <a:prstDash val="solid"/>
                <a:round/>
                <a:headEnd/>
                <a:tailEnd/>
              </a:ln>
            </p:spPr>
            <p:txBody>
              <a:bodyPr/>
              <a:lstStyle/>
              <a:p>
                <a:endParaRPr lang="en-GB"/>
              </a:p>
            </p:txBody>
          </p:sp>
          <p:sp>
            <p:nvSpPr>
              <p:cNvPr id="13314" name="Freeform 860"/>
              <p:cNvSpPr>
                <a:spLocks/>
              </p:cNvSpPr>
              <p:nvPr/>
            </p:nvSpPr>
            <p:spPr bwMode="auto">
              <a:xfrm>
                <a:off x="3928" y="1749"/>
                <a:ext cx="21" cy="107"/>
              </a:xfrm>
              <a:custGeom>
                <a:avLst/>
                <a:gdLst>
                  <a:gd name="T0" fmla="*/ 21 w 4"/>
                  <a:gd name="T1" fmla="*/ 0 h 21"/>
                  <a:gd name="T2" fmla="*/ 16 w 4"/>
                  <a:gd name="T3" fmla="*/ 5 h 21"/>
                  <a:gd name="T4" fmla="*/ 11 w 4"/>
                  <a:gd name="T5" fmla="*/ 10 h 21"/>
                  <a:gd name="T6" fmla="*/ 11 w 4"/>
                  <a:gd name="T7" fmla="*/ 10 h 21"/>
                  <a:gd name="T8" fmla="*/ 16 w 4"/>
                  <a:gd name="T9" fmla="*/ 36 h 21"/>
                  <a:gd name="T10" fmla="*/ 11 w 4"/>
                  <a:gd name="T11" fmla="*/ 66 h 21"/>
                  <a:gd name="T12" fmla="*/ 5 w 4"/>
                  <a:gd name="T13" fmla="*/ 76 h 21"/>
                  <a:gd name="T14" fmla="*/ 5 w 4"/>
                  <a:gd name="T15" fmla="*/ 82 h 21"/>
                  <a:gd name="T16" fmla="*/ 0 w 4"/>
                  <a:gd name="T17" fmla="*/ 107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21">
                    <a:moveTo>
                      <a:pt x="4" y="0"/>
                    </a:moveTo>
                    <a:cubicBezTo>
                      <a:pt x="3" y="0"/>
                      <a:pt x="3" y="1"/>
                      <a:pt x="3" y="1"/>
                    </a:cubicBezTo>
                    <a:cubicBezTo>
                      <a:pt x="2" y="1"/>
                      <a:pt x="2" y="2"/>
                      <a:pt x="2" y="2"/>
                    </a:cubicBezTo>
                    <a:cubicBezTo>
                      <a:pt x="2" y="2"/>
                      <a:pt x="2" y="2"/>
                      <a:pt x="2" y="2"/>
                    </a:cubicBezTo>
                    <a:cubicBezTo>
                      <a:pt x="2" y="4"/>
                      <a:pt x="2" y="5"/>
                      <a:pt x="3" y="7"/>
                    </a:cubicBezTo>
                    <a:cubicBezTo>
                      <a:pt x="3" y="9"/>
                      <a:pt x="3" y="11"/>
                      <a:pt x="2" y="13"/>
                    </a:cubicBezTo>
                    <a:cubicBezTo>
                      <a:pt x="2" y="14"/>
                      <a:pt x="2" y="14"/>
                      <a:pt x="1" y="15"/>
                    </a:cubicBezTo>
                    <a:cubicBezTo>
                      <a:pt x="1" y="15"/>
                      <a:pt x="1" y="16"/>
                      <a:pt x="1" y="16"/>
                    </a:cubicBezTo>
                    <a:cubicBezTo>
                      <a:pt x="1" y="18"/>
                      <a:pt x="0" y="19"/>
                      <a:pt x="0" y="21"/>
                    </a:cubicBezTo>
                  </a:path>
                </a:pathLst>
              </a:custGeom>
              <a:noFill/>
              <a:ln w="15875">
                <a:solidFill>
                  <a:srgbClr val="FFFFFF"/>
                </a:solidFill>
                <a:prstDash val="solid"/>
                <a:round/>
                <a:headEnd/>
                <a:tailEnd/>
              </a:ln>
            </p:spPr>
            <p:txBody>
              <a:bodyPr/>
              <a:lstStyle/>
              <a:p>
                <a:endParaRPr lang="en-GB"/>
              </a:p>
            </p:txBody>
          </p:sp>
          <p:sp>
            <p:nvSpPr>
              <p:cNvPr id="13315" name="Freeform 861"/>
              <p:cNvSpPr>
                <a:spLocks/>
              </p:cNvSpPr>
              <p:nvPr/>
            </p:nvSpPr>
            <p:spPr bwMode="auto">
              <a:xfrm>
                <a:off x="3938" y="1749"/>
                <a:ext cx="16" cy="97"/>
              </a:xfrm>
              <a:custGeom>
                <a:avLst/>
                <a:gdLst>
                  <a:gd name="T0" fmla="*/ 11 w 3"/>
                  <a:gd name="T1" fmla="*/ 0 h 19"/>
                  <a:gd name="T2" fmla="*/ 5 w 3"/>
                  <a:gd name="T3" fmla="*/ 0 h 19"/>
                  <a:gd name="T4" fmla="*/ 5 w 3"/>
                  <a:gd name="T5" fmla="*/ 5 h 19"/>
                  <a:gd name="T6" fmla="*/ 0 w 3"/>
                  <a:gd name="T7" fmla="*/ 10 h 19"/>
                  <a:gd name="T8" fmla="*/ 0 w 3"/>
                  <a:gd name="T9" fmla="*/ 10 h 19"/>
                  <a:gd name="T10" fmla="*/ 0 w 3"/>
                  <a:gd name="T11" fmla="*/ 20 h 19"/>
                  <a:gd name="T12" fmla="*/ 11 w 3"/>
                  <a:gd name="T13" fmla="*/ 41 h 19"/>
                  <a:gd name="T14" fmla="*/ 16 w 3"/>
                  <a:gd name="T15" fmla="*/ 46 h 19"/>
                  <a:gd name="T16" fmla="*/ 16 w 3"/>
                  <a:gd name="T17" fmla="*/ 51 h 19"/>
                  <a:gd name="T18" fmla="*/ 16 w 3"/>
                  <a:gd name="T19" fmla="*/ 71 h 19"/>
                  <a:gd name="T20" fmla="*/ 5 w 3"/>
                  <a:gd name="T21" fmla="*/ 97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 h="19">
                    <a:moveTo>
                      <a:pt x="2" y="0"/>
                    </a:moveTo>
                    <a:cubicBezTo>
                      <a:pt x="2" y="0"/>
                      <a:pt x="2" y="0"/>
                      <a:pt x="1" y="0"/>
                    </a:cubicBezTo>
                    <a:cubicBezTo>
                      <a:pt x="1" y="1"/>
                      <a:pt x="1" y="1"/>
                      <a:pt x="1" y="1"/>
                    </a:cubicBezTo>
                    <a:cubicBezTo>
                      <a:pt x="1" y="1"/>
                      <a:pt x="0" y="2"/>
                      <a:pt x="0" y="2"/>
                    </a:cubicBezTo>
                    <a:cubicBezTo>
                      <a:pt x="0" y="2"/>
                      <a:pt x="0" y="2"/>
                      <a:pt x="0" y="2"/>
                    </a:cubicBezTo>
                    <a:cubicBezTo>
                      <a:pt x="0" y="3"/>
                      <a:pt x="0" y="3"/>
                      <a:pt x="0" y="4"/>
                    </a:cubicBezTo>
                    <a:cubicBezTo>
                      <a:pt x="0" y="5"/>
                      <a:pt x="1" y="7"/>
                      <a:pt x="2" y="8"/>
                    </a:cubicBezTo>
                    <a:cubicBezTo>
                      <a:pt x="2" y="8"/>
                      <a:pt x="3" y="9"/>
                      <a:pt x="3" y="9"/>
                    </a:cubicBezTo>
                    <a:cubicBezTo>
                      <a:pt x="3" y="9"/>
                      <a:pt x="3" y="10"/>
                      <a:pt x="3" y="10"/>
                    </a:cubicBezTo>
                    <a:cubicBezTo>
                      <a:pt x="3" y="11"/>
                      <a:pt x="3" y="13"/>
                      <a:pt x="3" y="14"/>
                    </a:cubicBezTo>
                    <a:cubicBezTo>
                      <a:pt x="2" y="15"/>
                      <a:pt x="1" y="18"/>
                      <a:pt x="1" y="19"/>
                    </a:cubicBezTo>
                  </a:path>
                </a:pathLst>
              </a:custGeom>
              <a:noFill/>
              <a:ln w="15875">
                <a:solidFill>
                  <a:srgbClr val="FFFFFF"/>
                </a:solidFill>
                <a:prstDash val="solid"/>
                <a:round/>
                <a:headEnd/>
                <a:tailEnd/>
              </a:ln>
            </p:spPr>
            <p:txBody>
              <a:bodyPr/>
              <a:lstStyle/>
              <a:p>
                <a:endParaRPr lang="en-GB"/>
              </a:p>
            </p:txBody>
          </p:sp>
          <p:sp>
            <p:nvSpPr>
              <p:cNvPr id="13316" name="Oval 862"/>
              <p:cNvSpPr>
                <a:spLocks noChangeArrowheads="1"/>
              </p:cNvSpPr>
              <p:nvPr/>
            </p:nvSpPr>
            <p:spPr bwMode="auto">
              <a:xfrm>
                <a:off x="3938" y="1974"/>
                <a:ext cx="16" cy="15"/>
              </a:xfrm>
              <a:prstGeom prst="ellipse">
                <a:avLst/>
              </a:prstGeom>
              <a:solidFill>
                <a:srgbClr val="FFFFFF"/>
              </a:solidFill>
              <a:ln w="15875">
                <a:solidFill>
                  <a:srgbClr val="FFFFFF"/>
                </a:solidFill>
                <a:round/>
                <a:headEnd/>
                <a:tailEnd/>
              </a:ln>
            </p:spPr>
            <p:txBody>
              <a:bodyPr/>
              <a:lstStyle/>
              <a:p>
                <a:endParaRPr lang="ar-SA"/>
              </a:p>
            </p:txBody>
          </p:sp>
          <p:sp>
            <p:nvSpPr>
              <p:cNvPr id="13317" name="Freeform 863"/>
              <p:cNvSpPr>
                <a:spLocks/>
              </p:cNvSpPr>
              <p:nvPr/>
            </p:nvSpPr>
            <p:spPr bwMode="auto">
              <a:xfrm>
                <a:off x="3928" y="1866"/>
                <a:ext cx="21" cy="108"/>
              </a:xfrm>
              <a:custGeom>
                <a:avLst/>
                <a:gdLst>
                  <a:gd name="T0" fmla="*/ 21 w 4"/>
                  <a:gd name="T1" fmla="*/ 108 h 21"/>
                  <a:gd name="T2" fmla="*/ 11 w 4"/>
                  <a:gd name="T3" fmla="*/ 103 h 21"/>
                  <a:gd name="T4" fmla="*/ 11 w 4"/>
                  <a:gd name="T5" fmla="*/ 98 h 21"/>
                  <a:gd name="T6" fmla="*/ 11 w 4"/>
                  <a:gd name="T7" fmla="*/ 98 h 21"/>
                  <a:gd name="T8" fmla="*/ 11 w 4"/>
                  <a:gd name="T9" fmla="*/ 72 h 21"/>
                  <a:gd name="T10" fmla="*/ 11 w 4"/>
                  <a:gd name="T11" fmla="*/ 41 h 21"/>
                  <a:gd name="T12" fmla="*/ 5 w 4"/>
                  <a:gd name="T13" fmla="*/ 31 h 21"/>
                  <a:gd name="T14" fmla="*/ 5 w 4"/>
                  <a:gd name="T15" fmla="*/ 26 h 21"/>
                  <a:gd name="T16" fmla="*/ 0 w 4"/>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21">
                    <a:moveTo>
                      <a:pt x="4" y="21"/>
                    </a:moveTo>
                    <a:cubicBezTo>
                      <a:pt x="3" y="21"/>
                      <a:pt x="3" y="20"/>
                      <a:pt x="2" y="20"/>
                    </a:cubicBezTo>
                    <a:cubicBezTo>
                      <a:pt x="2" y="20"/>
                      <a:pt x="2" y="20"/>
                      <a:pt x="2" y="19"/>
                    </a:cubicBezTo>
                    <a:cubicBezTo>
                      <a:pt x="2" y="19"/>
                      <a:pt x="2" y="19"/>
                      <a:pt x="2" y="19"/>
                    </a:cubicBezTo>
                    <a:cubicBezTo>
                      <a:pt x="2" y="17"/>
                      <a:pt x="2" y="16"/>
                      <a:pt x="2" y="14"/>
                    </a:cubicBezTo>
                    <a:cubicBezTo>
                      <a:pt x="2" y="12"/>
                      <a:pt x="3" y="10"/>
                      <a:pt x="2" y="8"/>
                    </a:cubicBezTo>
                    <a:cubicBezTo>
                      <a:pt x="2" y="8"/>
                      <a:pt x="1" y="7"/>
                      <a:pt x="1" y="6"/>
                    </a:cubicBezTo>
                    <a:cubicBezTo>
                      <a:pt x="1" y="6"/>
                      <a:pt x="1" y="5"/>
                      <a:pt x="1" y="5"/>
                    </a:cubicBezTo>
                    <a:cubicBezTo>
                      <a:pt x="0" y="4"/>
                      <a:pt x="0" y="2"/>
                      <a:pt x="0" y="0"/>
                    </a:cubicBezTo>
                  </a:path>
                </a:pathLst>
              </a:custGeom>
              <a:noFill/>
              <a:ln w="15875">
                <a:solidFill>
                  <a:srgbClr val="FFFFFF"/>
                </a:solidFill>
                <a:prstDash val="solid"/>
                <a:round/>
                <a:headEnd/>
                <a:tailEnd/>
              </a:ln>
            </p:spPr>
            <p:txBody>
              <a:bodyPr/>
              <a:lstStyle/>
              <a:p>
                <a:endParaRPr lang="en-GB"/>
              </a:p>
            </p:txBody>
          </p:sp>
          <p:sp>
            <p:nvSpPr>
              <p:cNvPr id="13318" name="Freeform 864"/>
              <p:cNvSpPr>
                <a:spLocks/>
              </p:cNvSpPr>
              <p:nvPr/>
            </p:nvSpPr>
            <p:spPr bwMode="auto">
              <a:xfrm>
                <a:off x="3938" y="1877"/>
                <a:ext cx="16" cy="97"/>
              </a:xfrm>
              <a:custGeom>
                <a:avLst/>
                <a:gdLst>
                  <a:gd name="T0" fmla="*/ 11 w 3"/>
                  <a:gd name="T1" fmla="*/ 97 h 19"/>
                  <a:gd name="T2" fmla="*/ 5 w 3"/>
                  <a:gd name="T3" fmla="*/ 97 h 19"/>
                  <a:gd name="T4" fmla="*/ 5 w 3"/>
                  <a:gd name="T5" fmla="*/ 92 h 19"/>
                  <a:gd name="T6" fmla="*/ 0 w 3"/>
                  <a:gd name="T7" fmla="*/ 87 h 19"/>
                  <a:gd name="T8" fmla="*/ 0 w 3"/>
                  <a:gd name="T9" fmla="*/ 87 h 19"/>
                  <a:gd name="T10" fmla="*/ 0 w 3"/>
                  <a:gd name="T11" fmla="*/ 77 h 19"/>
                  <a:gd name="T12" fmla="*/ 11 w 3"/>
                  <a:gd name="T13" fmla="*/ 61 h 19"/>
                  <a:gd name="T14" fmla="*/ 16 w 3"/>
                  <a:gd name="T15" fmla="*/ 51 h 19"/>
                  <a:gd name="T16" fmla="*/ 16 w 3"/>
                  <a:gd name="T17" fmla="*/ 46 h 19"/>
                  <a:gd name="T18" fmla="*/ 16 w 3"/>
                  <a:gd name="T19" fmla="*/ 26 h 19"/>
                  <a:gd name="T20" fmla="*/ 5 w 3"/>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 h="19">
                    <a:moveTo>
                      <a:pt x="2" y="19"/>
                    </a:moveTo>
                    <a:cubicBezTo>
                      <a:pt x="2" y="19"/>
                      <a:pt x="2" y="19"/>
                      <a:pt x="1" y="19"/>
                    </a:cubicBezTo>
                    <a:cubicBezTo>
                      <a:pt x="1" y="19"/>
                      <a:pt x="1" y="18"/>
                      <a:pt x="1" y="18"/>
                    </a:cubicBezTo>
                    <a:cubicBezTo>
                      <a:pt x="1" y="18"/>
                      <a:pt x="0" y="18"/>
                      <a:pt x="0" y="17"/>
                    </a:cubicBezTo>
                    <a:cubicBezTo>
                      <a:pt x="0" y="17"/>
                      <a:pt x="0" y="17"/>
                      <a:pt x="0" y="17"/>
                    </a:cubicBezTo>
                    <a:cubicBezTo>
                      <a:pt x="0" y="16"/>
                      <a:pt x="0" y="16"/>
                      <a:pt x="0" y="15"/>
                    </a:cubicBezTo>
                    <a:cubicBezTo>
                      <a:pt x="0" y="14"/>
                      <a:pt x="1" y="12"/>
                      <a:pt x="2" y="12"/>
                    </a:cubicBezTo>
                    <a:cubicBezTo>
                      <a:pt x="2" y="11"/>
                      <a:pt x="3" y="11"/>
                      <a:pt x="3" y="10"/>
                    </a:cubicBezTo>
                    <a:cubicBezTo>
                      <a:pt x="3" y="10"/>
                      <a:pt x="3" y="9"/>
                      <a:pt x="3" y="9"/>
                    </a:cubicBezTo>
                    <a:cubicBezTo>
                      <a:pt x="3" y="8"/>
                      <a:pt x="3" y="6"/>
                      <a:pt x="3" y="5"/>
                    </a:cubicBezTo>
                    <a:cubicBezTo>
                      <a:pt x="2" y="4"/>
                      <a:pt x="1" y="1"/>
                      <a:pt x="1" y="0"/>
                    </a:cubicBezTo>
                  </a:path>
                </a:pathLst>
              </a:custGeom>
              <a:noFill/>
              <a:ln w="15875">
                <a:solidFill>
                  <a:srgbClr val="FFFFFF"/>
                </a:solidFill>
                <a:prstDash val="solid"/>
                <a:round/>
                <a:headEnd/>
                <a:tailEnd/>
              </a:ln>
            </p:spPr>
            <p:txBody>
              <a:bodyPr/>
              <a:lstStyle/>
              <a:p>
                <a:endParaRPr lang="en-GB"/>
              </a:p>
            </p:txBody>
          </p:sp>
          <p:sp>
            <p:nvSpPr>
              <p:cNvPr id="13319" name="Oval 865"/>
              <p:cNvSpPr>
                <a:spLocks noChangeArrowheads="1"/>
              </p:cNvSpPr>
              <p:nvPr/>
            </p:nvSpPr>
            <p:spPr bwMode="auto">
              <a:xfrm>
                <a:off x="3938" y="1733"/>
                <a:ext cx="16" cy="16"/>
              </a:xfrm>
              <a:prstGeom prst="ellipse">
                <a:avLst/>
              </a:prstGeom>
              <a:solidFill>
                <a:srgbClr val="FFFFFF"/>
              </a:solidFill>
              <a:ln w="15875">
                <a:solidFill>
                  <a:srgbClr val="FFFFFF"/>
                </a:solidFill>
                <a:round/>
                <a:headEnd/>
                <a:tailEnd/>
              </a:ln>
            </p:spPr>
            <p:txBody>
              <a:bodyPr/>
              <a:lstStyle/>
              <a:p>
                <a:endParaRPr lang="ar-SA"/>
              </a:p>
            </p:txBody>
          </p:sp>
          <p:sp>
            <p:nvSpPr>
              <p:cNvPr id="13320" name="Oval 866"/>
              <p:cNvSpPr>
                <a:spLocks noChangeArrowheads="1"/>
              </p:cNvSpPr>
              <p:nvPr/>
            </p:nvSpPr>
            <p:spPr bwMode="auto">
              <a:xfrm>
                <a:off x="3933" y="1718"/>
                <a:ext cx="16" cy="15"/>
              </a:xfrm>
              <a:prstGeom prst="ellipse">
                <a:avLst/>
              </a:prstGeom>
              <a:solidFill>
                <a:srgbClr val="FFFFFF"/>
              </a:solidFill>
              <a:ln w="15875">
                <a:solidFill>
                  <a:srgbClr val="FFFFFF"/>
                </a:solidFill>
                <a:round/>
                <a:headEnd/>
                <a:tailEnd/>
              </a:ln>
            </p:spPr>
            <p:txBody>
              <a:bodyPr/>
              <a:lstStyle/>
              <a:p>
                <a:endParaRPr lang="ar-SA"/>
              </a:p>
            </p:txBody>
          </p:sp>
        </p:grpSp>
        <p:grpSp>
          <p:nvGrpSpPr>
            <p:cNvPr id="13" name="Group 867"/>
            <p:cNvGrpSpPr>
              <a:grpSpLocks/>
            </p:cNvGrpSpPr>
            <p:nvPr/>
          </p:nvGrpSpPr>
          <p:grpSpPr bwMode="auto">
            <a:xfrm>
              <a:off x="3846" y="1733"/>
              <a:ext cx="62" cy="256"/>
              <a:chOff x="3846" y="1733"/>
              <a:chExt cx="62" cy="256"/>
            </a:xfrm>
          </p:grpSpPr>
          <p:sp>
            <p:nvSpPr>
              <p:cNvPr id="13296" name="Freeform 868"/>
              <p:cNvSpPr>
                <a:spLocks/>
              </p:cNvSpPr>
              <p:nvPr/>
            </p:nvSpPr>
            <p:spPr bwMode="auto">
              <a:xfrm>
                <a:off x="3877" y="1749"/>
                <a:ext cx="20" cy="107"/>
              </a:xfrm>
              <a:custGeom>
                <a:avLst/>
                <a:gdLst>
                  <a:gd name="T0" fmla="*/ 20 w 4"/>
                  <a:gd name="T1" fmla="*/ 0 h 21"/>
                  <a:gd name="T2" fmla="*/ 15 w 4"/>
                  <a:gd name="T3" fmla="*/ 5 h 21"/>
                  <a:gd name="T4" fmla="*/ 10 w 4"/>
                  <a:gd name="T5" fmla="*/ 10 h 21"/>
                  <a:gd name="T6" fmla="*/ 10 w 4"/>
                  <a:gd name="T7" fmla="*/ 10 h 21"/>
                  <a:gd name="T8" fmla="*/ 15 w 4"/>
                  <a:gd name="T9" fmla="*/ 36 h 21"/>
                  <a:gd name="T10" fmla="*/ 10 w 4"/>
                  <a:gd name="T11" fmla="*/ 66 h 21"/>
                  <a:gd name="T12" fmla="*/ 5 w 4"/>
                  <a:gd name="T13" fmla="*/ 76 h 21"/>
                  <a:gd name="T14" fmla="*/ 5 w 4"/>
                  <a:gd name="T15" fmla="*/ 82 h 21"/>
                  <a:gd name="T16" fmla="*/ 0 w 4"/>
                  <a:gd name="T17" fmla="*/ 107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21">
                    <a:moveTo>
                      <a:pt x="4" y="0"/>
                    </a:moveTo>
                    <a:cubicBezTo>
                      <a:pt x="4" y="0"/>
                      <a:pt x="3" y="1"/>
                      <a:pt x="3" y="1"/>
                    </a:cubicBezTo>
                    <a:cubicBezTo>
                      <a:pt x="3" y="1"/>
                      <a:pt x="2" y="2"/>
                      <a:pt x="2" y="2"/>
                    </a:cubicBezTo>
                    <a:cubicBezTo>
                      <a:pt x="2" y="2"/>
                      <a:pt x="2" y="2"/>
                      <a:pt x="2" y="2"/>
                    </a:cubicBezTo>
                    <a:cubicBezTo>
                      <a:pt x="2" y="4"/>
                      <a:pt x="2" y="5"/>
                      <a:pt x="3" y="7"/>
                    </a:cubicBezTo>
                    <a:cubicBezTo>
                      <a:pt x="3" y="9"/>
                      <a:pt x="3" y="11"/>
                      <a:pt x="2" y="13"/>
                    </a:cubicBezTo>
                    <a:cubicBezTo>
                      <a:pt x="2" y="14"/>
                      <a:pt x="2" y="14"/>
                      <a:pt x="1" y="15"/>
                    </a:cubicBezTo>
                    <a:cubicBezTo>
                      <a:pt x="1" y="15"/>
                      <a:pt x="1" y="16"/>
                      <a:pt x="1" y="16"/>
                    </a:cubicBezTo>
                    <a:cubicBezTo>
                      <a:pt x="1" y="18"/>
                      <a:pt x="0" y="19"/>
                      <a:pt x="0" y="21"/>
                    </a:cubicBezTo>
                  </a:path>
                </a:pathLst>
              </a:custGeom>
              <a:noFill/>
              <a:ln w="15875">
                <a:solidFill>
                  <a:srgbClr val="FFFFFF"/>
                </a:solidFill>
                <a:prstDash val="solid"/>
                <a:round/>
                <a:headEnd/>
                <a:tailEnd/>
              </a:ln>
            </p:spPr>
            <p:txBody>
              <a:bodyPr/>
              <a:lstStyle/>
              <a:p>
                <a:endParaRPr lang="en-GB"/>
              </a:p>
            </p:txBody>
          </p:sp>
          <p:sp>
            <p:nvSpPr>
              <p:cNvPr id="13297" name="Freeform 869"/>
              <p:cNvSpPr>
                <a:spLocks/>
              </p:cNvSpPr>
              <p:nvPr/>
            </p:nvSpPr>
            <p:spPr bwMode="auto">
              <a:xfrm>
                <a:off x="3887" y="1749"/>
                <a:ext cx="21" cy="97"/>
              </a:xfrm>
              <a:custGeom>
                <a:avLst/>
                <a:gdLst>
                  <a:gd name="T0" fmla="*/ 11 w 4"/>
                  <a:gd name="T1" fmla="*/ 0 h 19"/>
                  <a:gd name="T2" fmla="*/ 11 w 4"/>
                  <a:gd name="T3" fmla="*/ 0 h 19"/>
                  <a:gd name="T4" fmla="*/ 5 w 4"/>
                  <a:gd name="T5" fmla="*/ 5 h 19"/>
                  <a:gd name="T6" fmla="*/ 0 w 4"/>
                  <a:gd name="T7" fmla="*/ 10 h 19"/>
                  <a:gd name="T8" fmla="*/ 0 w 4"/>
                  <a:gd name="T9" fmla="*/ 10 h 19"/>
                  <a:gd name="T10" fmla="*/ 0 w 4"/>
                  <a:gd name="T11" fmla="*/ 20 h 19"/>
                  <a:gd name="T12" fmla="*/ 11 w 4"/>
                  <a:gd name="T13" fmla="*/ 41 h 19"/>
                  <a:gd name="T14" fmla="*/ 16 w 4"/>
                  <a:gd name="T15" fmla="*/ 46 h 19"/>
                  <a:gd name="T16" fmla="*/ 16 w 4"/>
                  <a:gd name="T17" fmla="*/ 51 h 19"/>
                  <a:gd name="T18" fmla="*/ 16 w 4"/>
                  <a:gd name="T19" fmla="*/ 71 h 19"/>
                  <a:gd name="T20" fmla="*/ 5 w 4"/>
                  <a:gd name="T21" fmla="*/ 97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 h="19">
                    <a:moveTo>
                      <a:pt x="2" y="0"/>
                    </a:moveTo>
                    <a:cubicBezTo>
                      <a:pt x="2" y="0"/>
                      <a:pt x="2" y="0"/>
                      <a:pt x="2" y="0"/>
                    </a:cubicBezTo>
                    <a:cubicBezTo>
                      <a:pt x="1" y="1"/>
                      <a:pt x="1" y="1"/>
                      <a:pt x="1" y="1"/>
                    </a:cubicBezTo>
                    <a:cubicBezTo>
                      <a:pt x="1" y="1"/>
                      <a:pt x="0" y="2"/>
                      <a:pt x="0" y="2"/>
                    </a:cubicBezTo>
                    <a:cubicBezTo>
                      <a:pt x="0" y="2"/>
                      <a:pt x="0" y="2"/>
                      <a:pt x="0" y="2"/>
                    </a:cubicBezTo>
                    <a:cubicBezTo>
                      <a:pt x="0" y="3"/>
                      <a:pt x="0" y="3"/>
                      <a:pt x="0" y="4"/>
                    </a:cubicBezTo>
                    <a:cubicBezTo>
                      <a:pt x="0" y="5"/>
                      <a:pt x="2" y="7"/>
                      <a:pt x="2" y="8"/>
                    </a:cubicBezTo>
                    <a:cubicBezTo>
                      <a:pt x="2" y="8"/>
                      <a:pt x="3" y="9"/>
                      <a:pt x="3" y="9"/>
                    </a:cubicBezTo>
                    <a:cubicBezTo>
                      <a:pt x="3" y="9"/>
                      <a:pt x="3" y="10"/>
                      <a:pt x="3" y="10"/>
                    </a:cubicBezTo>
                    <a:cubicBezTo>
                      <a:pt x="3" y="11"/>
                      <a:pt x="4" y="13"/>
                      <a:pt x="3" y="14"/>
                    </a:cubicBezTo>
                    <a:cubicBezTo>
                      <a:pt x="3" y="15"/>
                      <a:pt x="1" y="18"/>
                      <a:pt x="1" y="19"/>
                    </a:cubicBezTo>
                  </a:path>
                </a:pathLst>
              </a:custGeom>
              <a:noFill/>
              <a:ln w="15875">
                <a:solidFill>
                  <a:srgbClr val="FFFFFF"/>
                </a:solidFill>
                <a:prstDash val="solid"/>
                <a:round/>
                <a:headEnd/>
                <a:tailEnd/>
              </a:ln>
            </p:spPr>
            <p:txBody>
              <a:bodyPr/>
              <a:lstStyle/>
              <a:p>
                <a:endParaRPr lang="en-GB"/>
              </a:p>
            </p:txBody>
          </p:sp>
          <p:sp>
            <p:nvSpPr>
              <p:cNvPr id="13298" name="Oval 870"/>
              <p:cNvSpPr>
                <a:spLocks noChangeArrowheads="1"/>
              </p:cNvSpPr>
              <p:nvPr/>
            </p:nvSpPr>
            <p:spPr bwMode="auto">
              <a:xfrm>
                <a:off x="3887" y="1974"/>
                <a:ext cx="16" cy="15"/>
              </a:xfrm>
              <a:prstGeom prst="ellipse">
                <a:avLst/>
              </a:prstGeom>
              <a:solidFill>
                <a:srgbClr val="FFFFFF"/>
              </a:solidFill>
              <a:ln w="15875">
                <a:solidFill>
                  <a:srgbClr val="FFFFFF"/>
                </a:solidFill>
                <a:round/>
                <a:headEnd/>
                <a:tailEnd/>
              </a:ln>
            </p:spPr>
            <p:txBody>
              <a:bodyPr/>
              <a:lstStyle/>
              <a:p>
                <a:endParaRPr lang="ar-SA"/>
              </a:p>
            </p:txBody>
          </p:sp>
          <p:sp>
            <p:nvSpPr>
              <p:cNvPr id="13299" name="Freeform 871"/>
              <p:cNvSpPr>
                <a:spLocks/>
              </p:cNvSpPr>
              <p:nvPr/>
            </p:nvSpPr>
            <p:spPr bwMode="auto">
              <a:xfrm>
                <a:off x="3877" y="1866"/>
                <a:ext cx="20" cy="108"/>
              </a:xfrm>
              <a:custGeom>
                <a:avLst/>
                <a:gdLst>
                  <a:gd name="T0" fmla="*/ 20 w 4"/>
                  <a:gd name="T1" fmla="*/ 108 h 21"/>
                  <a:gd name="T2" fmla="*/ 15 w 4"/>
                  <a:gd name="T3" fmla="*/ 103 h 21"/>
                  <a:gd name="T4" fmla="*/ 10 w 4"/>
                  <a:gd name="T5" fmla="*/ 98 h 21"/>
                  <a:gd name="T6" fmla="*/ 10 w 4"/>
                  <a:gd name="T7" fmla="*/ 98 h 21"/>
                  <a:gd name="T8" fmla="*/ 15 w 4"/>
                  <a:gd name="T9" fmla="*/ 72 h 21"/>
                  <a:gd name="T10" fmla="*/ 10 w 4"/>
                  <a:gd name="T11" fmla="*/ 41 h 21"/>
                  <a:gd name="T12" fmla="*/ 5 w 4"/>
                  <a:gd name="T13" fmla="*/ 31 h 21"/>
                  <a:gd name="T14" fmla="*/ 5 w 4"/>
                  <a:gd name="T15" fmla="*/ 26 h 21"/>
                  <a:gd name="T16" fmla="*/ 0 w 4"/>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21">
                    <a:moveTo>
                      <a:pt x="4" y="21"/>
                    </a:moveTo>
                    <a:cubicBezTo>
                      <a:pt x="3" y="21"/>
                      <a:pt x="3" y="20"/>
                      <a:pt x="3" y="20"/>
                    </a:cubicBezTo>
                    <a:cubicBezTo>
                      <a:pt x="2" y="20"/>
                      <a:pt x="2" y="20"/>
                      <a:pt x="2" y="19"/>
                    </a:cubicBezTo>
                    <a:cubicBezTo>
                      <a:pt x="2" y="19"/>
                      <a:pt x="2" y="19"/>
                      <a:pt x="2" y="19"/>
                    </a:cubicBezTo>
                    <a:cubicBezTo>
                      <a:pt x="2" y="17"/>
                      <a:pt x="2" y="16"/>
                      <a:pt x="3" y="14"/>
                    </a:cubicBezTo>
                    <a:cubicBezTo>
                      <a:pt x="3" y="12"/>
                      <a:pt x="3" y="10"/>
                      <a:pt x="2" y="8"/>
                    </a:cubicBezTo>
                    <a:cubicBezTo>
                      <a:pt x="2" y="8"/>
                      <a:pt x="2" y="7"/>
                      <a:pt x="1" y="6"/>
                    </a:cubicBezTo>
                    <a:cubicBezTo>
                      <a:pt x="1" y="6"/>
                      <a:pt x="1" y="5"/>
                      <a:pt x="1" y="5"/>
                    </a:cubicBezTo>
                    <a:cubicBezTo>
                      <a:pt x="1" y="4"/>
                      <a:pt x="0" y="2"/>
                      <a:pt x="0" y="0"/>
                    </a:cubicBezTo>
                  </a:path>
                </a:pathLst>
              </a:custGeom>
              <a:noFill/>
              <a:ln w="15875">
                <a:solidFill>
                  <a:srgbClr val="FFFFFF"/>
                </a:solidFill>
                <a:prstDash val="solid"/>
                <a:round/>
                <a:headEnd/>
                <a:tailEnd/>
              </a:ln>
            </p:spPr>
            <p:txBody>
              <a:bodyPr/>
              <a:lstStyle/>
              <a:p>
                <a:endParaRPr lang="en-GB"/>
              </a:p>
            </p:txBody>
          </p:sp>
          <p:sp>
            <p:nvSpPr>
              <p:cNvPr id="13300" name="Freeform 872"/>
              <p:cNvSpPr>
                <a:spLocks/>
              </p:cNvSpPr>
              <p:nvPr/>
            </p:nvSpPr>
            <p:spPr bwMode="auto">
              <a:xfrm>
                <a:off x="3887" y="1877"/>
                <a:ext cx="16" cy="97"/>
              </a:xfrm>
              <a:custGeom>
                <a:avLst/>
                <a:gdLst>
                  <a:gd name="T0" fmla="*/ 11 w 3"/>
                  <a:gd name="T1" fmla="*/ 97 h 19"/>
                  <a:gd name="T2" fmla="*/ 5 w 3"/>
                  <a:gd name="T3" fmla="*/ 97 h 19"/>
                  <a:gd name="T4" fmla="*/ 5 w 3"/>
                  <a:gd name="T5" fmla="*/ 92 h 19"/>
                  <a:gd name="T6" fmla="*/ 0 w 3"/>
                  <a:gd name="T7" fmla="*/ 87 h 19"/>
                  <a:gd name="T8" fmla="*/ 0 w 3"/>
                  <a:gd name="T9" fmla="*/ 87 h 19"/>
                  <a:gd name="T10" fmla="*/ 0 w 3"/>
                  <a:gd name="T11" fmla="*/ 77 h 19"/>
                  <a:gd name="T12" fmla="*/ 11 w 3"/>
                  <a:gd name="T13" fmla="*/ 61 h 19"/>
                  <a:gd name="T14" fmla="*/ 16 w 3"/>
                  <a:gd name="T15" fmla="*/ 51 h 19"/>
                  <a:gd name="T16" fmla="*/ 16 w 3"/>
                  <a:gd name="T17" fmla="*/ 46 h 19"/>
                  <a:gd name="T18" fmla="*/ 16 w 3"/>
                  <a:gd name="T19" fmla="*/ 26 h 19"/>
                  <a:gd name="T20" fmla="*/ 5 w 3"/>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 h="19">
                    <a:moveTo>
                      <a:pt x="2" y="19"/>
                    </a:moveTo>
                    <a:cubicBezTo>
                      <a:pt x="2" y="19"/>
                      <a:pt x="2" y="19"/>
                      <a:pt x="1" y="19"/>
                    </a:cubicBezTo>
                    <a:cubicBezTo>
                      <a:pt x="1" y="19"/>
                      <a:pt x="1" y="18"/>
                      <a:pt x="1" y="18"/>
                    </a:cubicBezTo>
                    <a:cubicBezTo>
                      <a:pt x="1" y="18"/>
                      <a:pt x="0" y="18"/>
                      <a:pt x="0" y="17"/>
                    </a:cubicBezTo>
                    <a:cubicBezTo>
                      <a:pt x="0" y="17"/>
                      <a:pt x="0" y="17"/>
                      <a:pt x="0" y="17"/>
                    </a:cubicBezTo>
                    <a:cubicBezTo>
                      <a:pt x="0" y="16"/>
                      <a:pt x="0" y="16"/>
                      <a:pt x="0" y="15"/>
                    </a:cubicBezTo>
                    <a:cubicBezTo>
                      <a:pt x="0" y="14"/>
                      <a:pt x="2" y="12"/>
                      <a:pt x="2" y="12"/>
                    </a:cubicBezTo>
                    <a:cubicBezTo>
                      <a:pt x="2" y="11"/>
                      <a:pt x="3" y="11"/>
                      <a:pt x="3" y="10"/>
                    </a:cubicBezTo>
                    <a:cubicBezTo>
                      <a:pt x="3" y="10"/>
                      <a:pt x="3" y="9"/>
                      <a:pt x="3" y="9"/>
                    </a:cubicBezTo>
                    <a:cubicBezTo>
                      <a:pt x="3" y="8"/>
                      <a:pt x="3" y="6"/>
                      <a:pt x="3" y="5"/>
                    </a:cubicBezTo>
                    <a:cubicBezTo>
                      <a:pt x="2" y="4"/>
                      <a:pt x="1" y="1"/>
                      <a:pt x="1" y="0"/>
                    </a:cubicBezTo>
                  </a:path>
                </a:pathLst>
              </a:custGeom>
              <a:noFill/>
              <a:ln w="15875">
                <a:solidFill>
                  <a:srgbClr val="FFFFFF"/>
                </a:solidFill>
                <a:prstDash val="solid"/>
                <a:round/>
                <a:headEnd/>
                <a:tailEnd/>
              </a:ln>
            </p:spPr>
            <p:txBody>
              <a:bodyPr/>
              <a:lstStyle/>
              <a:p>
                <a:endParaRPr lang="en-GB"/>
              </a:p>
            </p:txBody>
          </p:sp>
          <p:sp>
            <p:nvSpPr>
              <p:cNvPr id="13301" name="Oval 873"/>
              <p:cNvSpPr>
                <a:spLocks noChangeArrowheads="1"/>
              </p:cNvSpPr>
              <p:nvPr/>
            </p:nvSpPr>
            <p:spPr bwMode="auto">
              <a:xfrm>
                <a:off x="3892" y="1733"/>
                <a:ext cx="16" cy="16"/>
              </a:xfrm>
              <a:prstGeom prst="ellipse">
                <a:avLst/>
              </a:prstGeom>
              <a:solidFill>
                <a:srgbClr val="FFFFFF"/>
              </a:solidFill>
              <a:ln w="15875">
                <a:solidFill>
                  <a:srgbClr val="FFFFFF"/>
                </a:solidFill>
                <a:round/>
                <a:headEnd/>
                <a:tailEnd/>
              </a:ln>
            </p:spPr>
            <p:txBody>
              <a:bodyPr/>
              <a:lstStyle/>
              <a:p>
                <a:endParaRPr lang="ar-SA"/>
              </a:p>
            </p:txBody>
          </p:sp>
          <p:sp>
            <p:nvSpPr>
              <p:cNvPr id="13302" name="Oval 874"/>
              <p:cNvSpPr>
                <a:spLocks noChangeArrowheads="1"/>
              </p:cNvSpPr>
              <p:nvPr/>
            </p:nvSpPr>
            <p:spPr bwMode="auto">
              <a:xfrm>
                <a:off x="3857" y="1733"/>
                <a:ext cx="15" cy="16"/>
              </a:xfrm>
              <a:prstGeom prst="ellipse">
                <a:avLst/>
              </a:prstGeom>
              <a:solidFill>
                <a:srgbClr val="FFFFFF"/>
              </a:solidFill>
              <a:ln w="15875">
                <a:solidFill>
                  <a:srgbClr val="FFFFFF"/>
                </a:solidFill>
                <a:round/>
                <a:headEnd/>
                <a:tailEnd/>
              </a:ln>
            </p:spPr>
            <p:txBody>
              <a:bodyPr/>
              <a:lstStyle/>
              <a:p>
                <a:endParaRPr lang="ar-SA"/>
              </a:p>
            </p:txBody>
          </p:sp>
          <p:sp>
            <p:nvSpPr>
              <p:cNvPr id="13303" name="Freeform 875"/>
              <p:cNvSpPr>
                <a:spLocks/>
              </p:cNvSpPr>
              <p:nvPr/>
            </p:nvSpPr>
            <p:spPr bwMode="auto">
              <a:xfrm>
                <a:off x="3846" y="1749"/>
                <a:ext cx="21" cy="107"/>
              </a:xfrm>
              <a:custGeom>
                <a:avLst/>
                <a:gdLst>
                  <a:gd name="T0" fmla="*/ 21 w 4"/>
                  <a:gd name="T1" fmla="*/ 0 h 21"/>
                  <a:gd name="T2" fmla="*/ 11 w 4"/>
                  <a:gd name="T3" fmla="*/ 5 h 21"/>
                  <a:gd name="T4" fmla="*/ 11 w 4"/>
                  <a:gd name="T5" fmla="*/ 10 h 21"/>
                  <a:gd name="T6" fmla="*/ 11 w 4"/>
                  <a:gd name="T7" fmla="*/ 10 h 21"/>
                  <a:gd name="T8" fmla="*/ 11 w 4"/>
                  <a:gd name="T9" fmla="*/ 36 h 21"/>
                  <a:gd name="T10" fmla="*/ 11 w 4"/>
                  <a:gd name="T11" fmla="*/ 66 h 21"/>
                  <a:gd name="T12" fmla="*/ 5 w 4"/>
                  <a:gd name="T13" fmla="*/ 76 h 21"/>
                  <a:gd name="T14" fmla="*/ 5 w 4"/>
                  <a:gd name="T15" fmla="*/ 82 h 21"/>
                  <a:gd name="T16" fmla="*/ 0 w 4"/>
                  <a:gd name="T17" fmla="*/ 107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21">
                    <a:moveTo>
                      <a:pt x="4" y="0"/>
                    </a:moveTo>
                    <a:cubicBezTo>
                      <a:pt x="3" y="0"/>
                      <a:pt x="3" y="1"/>
                      <a:pt x="2" y="1"/>
                    </a:cubicBezTo>
                    <a:cubicBezTo>
                      <a:pt x="2" y="1"/>
                      <a:pt x="2" y="2"/>
                      <a:pt x="2" y="2"/>
                    </a:cubicBezTo>
                    <a:cubicBezTo>
                      <a:pt x="2" y="2"/>
                      <a:pt x="2" y="2"/>
                      <a:pt x="2" y="2"/>
                    </a:cubicBezTo>
                    <a:cubicBezTo>
                      <a:pt x="2" y="4"/>
                      <a:pt x="2" y="5"/>
                      <a:pt x="2" y="7"/>
                    </a:cubicBezTo>
                    <a:cubicBezTo>
                      <a:pt x="2" y="9"/>
                      <a:pt x="3" y="11"/>
                      <a:pt x="2" y="13"/>
                    </a:cubicBezTo>
                    <a:cubicBezTo>
                      <a:pt x="2" y="14"/>
                      <a:pt x="1" y="14"/>
                      <a:pt x="1" y="15"/>
                    </a:cubicBezTo>
                    <a:cubicBezTo>
                      <a:pt x="1" y="15"/>
                      <a:pt x="1" y="16"/>
                      <a:pt x="1" y="16"/>
                    </a:cubicBezTo>
                    <a:cubicBezTo>
                      <a:pt x="0" y="18"/>
                      <a:pt x="0" y="19"/>
                      <a:pt x="0" y="21"/>
                    </a:cubicBezTo>
                  </a:path>
                </a:pathLst>
              </a:custGeom>
              <a:noFill/>
              <a:ln w="15875">
                <a:solidFill>
                  <a:srgbClr val="FFFFFF"/>
                </a:solidFill>
                <a:prstDash val="solid"/>
                <a:round/>
                <a:headEnd/>
                <a:tailEnd/>
              </a:ln>
            </p:spPr>
            <p:txBody>
              <a:bodyPr/>
              <a:lstStyle/>
              <a:p>
                <a:endParaRPr lang="en-GB"/>
              </a:p>
            </p:txBody>
          </p:sp>
          <p:sp>
            <p:nvSpPr>
              <p:cNvPr id="13304" name="Freeform 876"/>
              <p:cNvSpPr>
                <a:spLocks/>
              </p:cNvSpPr>
              <p:nvPr/>
            </p:nvSpPr>
            <p:spPr bwMode="auto">
              <a:xfrm>
                <a:off x="3857" y="1749"/>
                <a:ext cx="15" cy="97"/>
              </a:xfrm>
              <a:custGeom>
                <a:avLst/>
                <a:gdLst>
                  <a:gd name="T0" fmla="*/ 10 w 3"/>
                  <a:gd name="T1" fmla="*/ 0 h 19"/>
                  <a:gd name="T2" fmla="*/ 5 w 3"/>
                  <a:gd name="T3" fmla="*/ 0 h 19"/>
                  <a:gd name="T4" fmla="*/ 5 w 3"/>
                  <a:gd name="T5" fmla="*/ 5 h 19"/>
                  <a:gd name="T6" fmla="*/ 0 w 3"/>
                  <a:gd name="T7" fmla="*/ 10 h 19"/>
                  <a:gd name="T8" fmla="*/ 0 w 3"/>
                  <a:gd name="T9" fmla="*/ 10 h 19"/>
                  <a:gd name="T10" fmla="*/ 0 w 3"/>
                  <a:gd name="T11" fmla="*/ 20 h 19"/>
                  <a:gd name="T12" fmla="*/ 10 w 3"/>
                  <a:gd name="T13" fmla="*/ 41 h 19"/>
                  <a:gd name="T14" fmla="*/ 15 w 3"/>
                  <a:gd name="T15" fmla="*/ 46 h 19"/>
                  <a:gd name="T16" fmla="*/ 15 w 3"/>
                  <a:gd name="T17" fmla="*/ 51 h 19"/>
                  <a:gd name="T18" fmla="*/ 15 w 3"/>
                  <a:gd name="T19" fmla="*/ 71 h 19"/>
                  <a:gd name="T20" fmla="*/ 5 w 3"/>
                  <a:gd name="T21" fmla="*/ 97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 h="19">
                    <a:moveTo>
                      <a:pt x="2" y="0"/>
                    </a:moveTo>
                    <a:cubicBezTo>
                      <a:pt x="1" y="0"/>
                      <a:pt x="2" y="0"/>
                      <a:pt x="1" y="0"/>
                    </a:cubicBezTo>
                    <a:cubicBezTo>
                      <a:pt x="1" y="1"/>
                      <a:pt x="1" y="1"/>
                      <a:pt x="1" y="1"/>
                    </a:cubicBezTo>
                    <a:cubicBezTo>
                      <a:pt x="0" y="1"/>
                      <a:pt x="0" y="2"/>
                      <a:pt x="0" y="2"/>
                    </a:cubicBezTo>
                    <a:cubicBezTo>
                      <a:pt x="0" y="2"/>
                      <a:pt x="0" y="2"/>
                      <a:pt x="0" y="2"/>
                    </a:cubicBezTo>
                    <a:cubicBezTo>
                      <a:pt x="0" y="3"/>
                      <a:pt x="0" y="3"/>
                      <a:pt x="0" y="4"/>
                    </a:cubicBezTo>
                    <a:cubicBezTo>
                      <a:pt x="0" y="5"/>
                      <a:pt x="1" y="7"/>
                      <a:pt x="2" y="8"/>
                    </a:cubicBezTo>
                    <a:cubicBezTo>
                      <a:pt x="2" y="8"/>
                      <a:pt x="3" y="9"/>
                      <a:pt x="3" y="9"/>
                    </a:cubicBezTo>
                    <a:cubicBezTo>
                      <a:pt x="3" y="9"/>
                      <a:pt x="3" y="10"/>
                      <a:pt x="3" y="10"/>
                    </a:cubicBezTo>
                    <a:cubicBezTo>
                      <a:pt x="3" y="11"/>
                      <a:pt x="3" y="13"/>
                      <a:pt x="3" y="14"/>
                    </a:cubicBezTo>
                    <a:cubicBezTo>
                      <a:pt x="2" y="15"/>
                      <a:pt x="1" y="18"/>
                      <a:pt x="1" y="19"/>
                    </a:cubicBezTo>
                  </a:path>
                </a:pathLst>
              </a:custGeom>
              <a:noFill/>
              <a:ln w="15875">
                <a:solidFill>
                  <a:srgbClr val="FFFFFF"/>
                </a:solidFill>
                <a:prstDash val="solid"/>
                <a:round/>
                <a:headEnd/>
                <a:tailEnd/>
              </a:ln>
            </p:spPr>
            <p:txBody>
              <a:bodyPr/>
              <a:lstStyle/>
              <a:p>
                <a:endParaRPr lang="en-GB"/>
              </a:p>
            </p:txBody>
          </p:sp>
          <p:sp>
            <p:nvSpPr>
              <p:cNvPr id="13305" name="Oval 877"/>
              <p:cNvSpPr>
                <a:spLocks noChangeArrowheads="1"/>
              </p:cNvSpPr>
              <p:nvPr/>
            </p:nvSpPr>
            <p:spPr bwMode="auto">
              <a:xfrm>
                <a:off x="3857" y="1974"/>
                <a:ext cx="15" cy="15"/>
              </a:xfrm>
              <a:prstGeom prst="ellipse">
                <a:avLst/>
              </a:prstGeom>
              <a:solidFill>
                <a:srgbClr val="FFFFFF"/>
              </a:solidFill>
              <a:ln w="15875">
                <a:solidFill>
                  <a:srgbClr val="FFFFFF"/>
                </a:solidFill>
                <a:round/>
                <a:headEnd/>
                <a:tailEnd/>
              </a:ln>
            </p:spPr>
            <p:txBody>
              <a:bodyPr/>
              <a:lstStyle/>
              <a:p>
                <a:endParaRPr lang="ar-SA"/>
              </a:p>
            </p:txBody>
          </p:sp>
          <p:sp>
            <p:nvSpPr>
              <p:cNvPr id="13306" name="Freeform 878"/>
              <p:cNvSpPr>
                <a:spLocks/>
              </p:cNvSpPr>
              <p:nvPr/>
            </p:nvSpPr>
            <p:spPr bwMode="auto">
              <a:xfrm>
                <a:off x="3846" y="1866"/>
                <a:ext cx="21" cy="108"/>
              </a:xfrm>
              <a:custGeom>
                <a:avLst/>
                <a:gdLst>
                  <a:gd name="T0" fmla="*/ 21 w 4"/>
                  <a:gd name="T1" fmla="*/ 108 h 21"/>
                  <a:gd name="T2" fmla="*/ 11 w 4"/>
                  <a:gd name="T3" fmla="*/ 103 h 21"/>
                  <a:gd name="T4" fmla="*/ 11 w 4"/>
                  <a:gd name="T5" fmla="*/ 98 h 21"/>
                  <a:gd name="T6" fmla="*/ 11 w 4"/>
                  <a:gd name="T7" fmla="*/ 98 h 21"/>
                  <a:gd name="T8" fmla="*/ 11 w 4"/>
                  <a:gd name="T9" fmla="*/ 72 h 21"/>
                  <a:gd name="T10" fmla="*/ 11 w 4"/>
                  <a:gd name="T11" fmla="*/ 41 h 21"/>
                  <a:gd name="T12" fmla="*/ 5 w 4"/>
                  <a:gd name="T13" fmla="*/ 31 h 21"/>
                  <a:gd name="T14" fmla="*/ 0 w 4"/>
                  <a:gd name="T15" fmla="*/ 26 h 21"/>
                  <a:gd name="T16" fmla="*/ 0 w 4"/>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21">
                    <a:moveTo>
                      <a:pt x="4" y="21"/>
                    </a:moveTo>
                    <a:cubicBezTo>
                      <a:pt x="3" y="21"/>
                      <a:pt x="2" y="20"/>
                      <a:pt x="2" y="20"/>
                    </a:cubicBezTo>
                    <a:cubicBezTo>
                      <a:pt x="2" y="20"/>
                      <a:pt x="2" y="20"/>
                      <a:pt x="2" y="19"/>
                    </a:cubicBezTo>
                    <a:cubicBezTo>
                      <a:pt x="2" y="19"/>
                      <a:pt x="2" y="19"/>
                      <a:pt x="2" y="19"/>
                    </a:cubicBezTo>
                    <a:cubicBezTo>
                      <a:pt x="1" y="17"/>
                      <a:pt x="2" y="16"/>
                      <a:pt x="2" y="14"/>
                    </a:cubicBezTo>
                    <a:cubicBezTo>
                      <a:pt x="2" y="12"/>
                      <a:pt x="2" y="10"/>
                      <a:pt x="2" y="8"/>
                    </a:cubicBezTo>
                    <a:cubicBezTo>
                      <a:pt x="2" y="8"/>
                      <a:pt x="1" y="7"/>
                      <a:pt x="1" y="6"/>
                    </a:cubicBezTo>
                    <a:cubicBezTo>
                      <a:pt x="1" y="6"/>
                      <a:pt x="0" y="5"/>
                      <a:pt x="0" y="5"/>
                    </a:cubicBezTo>
                    <a:cubicBezTo>
                      <a:pt x="0" y="4"/>
                      <a:pt x="0" y="2"/>
                      <a:pt x="0" y="0"/>
                    </a:cubicBezTo>
                  </a:path>
                </a:pathLst>
              </a:custGeom>
              <a:noFill/>
              <a:ln w="15875">
                <a:solidFill>
                  <a:srgbClr val="FFFFFF"/>
                </a:solidFill>
                <a:prstDash val="solid"/>
                <a:round/>
                <a:headEnd/>
                <a:tailEnd/>
              </a:ln>
            </p:spPr>
            <p:txBody>
              <a:bodyPr/>
              <a:lstStyle/>
              <a:p>
                <a:endParaRPr lang="en-GB"/>
              </a:p>
            </p:txBody>
          </p:sp>
          <p:sp>
            <p:nvSpPr>
              <p:cNvPr id="13307" name="Freeform 879"/>
              <p:cNvSpPr>
                <a:spLocks/>
              </p:cNvSpPr>
              <p:nvPr/>
            </p:nvSpPr>
            <p:spPr bwMode="auto">
              <a:xfrm>
                <a:off x="3857" y="1877"/>
                <a:ext cx="15" cy="97"/>
              </a:xfrm>
              <a:custGeom>
                <a:avLst/>
                <a:gdLst>
                  <a:gd name="T0" fmla="*/ 5 w 3"/>
                  <a:gd name="T1" fmla="*/ 97 h 19"/>
                  <a:gd name="T2" fmla="*/ 5 w 3"/>
                  <a:gd name="T3" fmla="*/ 97 h 19"/>
                  <a:gd name="T4" fmla="*/ 5 w 3"/>
                  <a:gd name="T5" fmla="*/ 92 h 19"/>
                  <a:gd name="T6" fmla="*/ 0 w 3"/>
                  <a:gd name="T7" fmla="*/ 87 h 19"/>
                  <a:gd name="T8" fmla="*/ 0 w 3"/>
                  <a:gd name="T9" fmla="*/ 87 h 19"/>
                  <a:gd name="T10" fmla="*/ 0 w 3"/>
                  <a:gd name="T11" fmla="*/ 77 h 19"/>
                  <a:gd name="T12" fmla="*/ 10 w 3"/>
                  <a:gd name="T13" fmla="*/ 61 h 19"/>
                  <a:gd name="T14" fmla="*/ 10 w 3"/>
                  <a:gd name="T15" fmla="*/ 51 h 19"/>
                  <a:gd name="T16" fmla="*/ 15 w 3"/>
                  <a:gd name="T17" fmla="*/ 46 h 19"/>
                  <a:gd name="T18" fmla="*/ 15 w 3"/>
                  <a:gd name="T19" fmla="*/ 26 h 19"/>
                  <a:gd name="T20" fmla="*/ 5 w 3"/>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 h="19">
                    <a:moveTo>
                      <a:pt x="1" y="19"/>
                    </a:moveTo>
                    <a:cubicBezTo>
                      <a:pt x="1" y="19"/>
                      <a:pt x="2" y="19"/>
                      <a:pt x="1" y="19"/>
                    </a:cubicBezTo>
                    <a:cubicBezTo>
                      <a:pt x="1" y="19"/>
                      <a:pt x="1" y="18"/>
                      <a:pt x="1" y="18"/>
                    </a:cubicBezTo>
                    <a:cubicBezTo>
                      <a:pt x="0" y="18"/>
                      <a:pt x="0" y="18"/>
                      <a:pt x="0" y="17"/>
                    </a:cubicBezTo>
                    <a:cubicBezTo>
                      <a:pt x="0" y="17"/>
                      <a:pt x="0" y="17"/>
                      <a:pt x="0" y="17"/>
                    </a:cubicBezTo>
                    <a:cubicBezTo>
                      <a:pt x="0" y="16"/>
                      <a:pt x="0" y="16"/>
                      <a:pt x="0" y="15"/>
                    </a:cubicBezTo>
                    <a:cubicBezTo>
                      <a:pt x="0" y="14"/>
                      <a:pt x="1" y="12"/>
                      <a:pt x="2" y="12"/>
                    </a:cubicBezTo>
                    <a:cubicBezTo>
                      <a:pt x="2" y="11"/>
                      <a:pt x="2" y="11"/>
                      <a:pt x="2" y="10"/>
                    </a:cubicBezTo>
                    <a:cubicBezTo>
                      <a:pt x="3" y="10"/>
                      <a:pt x="3" y="9"/>
                      <a:pt x="3" y="9"/>
                    </a:cubicBezTo>
                    <a:cubicBezTo>
                      <a:pt x="3" y="8"/>
                      <a:pt x="3" y="6"/>
                      <a:pt x="3" y="5"/>
                    </a:cubicBezTo>
                    <a:cubicBezTo>
                      <a:pt x="2" y="4"/>
                      <a:pt x="1" y="1"/>
                      <a:pt x="1" y="0"/>
                    </a:cubicBezTo>
                  </a:path>
                </a:pathLst>
              </a:custGeom>
              <a:noFill/>
              <a:ln w="15875">
                <a:solidFill>
                  <a:srgbClr val="FFFFFF"/>
                </a:solidFill>
                <a:prstDash val="solid"/>
                <a:round/>
                <a:headEnd/>
                <a:tailEnd/>
              </a:ln>
            </p:spPr>
            <p:txBody>
              <a:bodyPr/>
              <a:lstStyle/>
              <a:p>
                <a:endParaRPr lang="en-GB"/>
              </a:p>
            </p:txBody>
          </p:sp>
        </p:grpSp>
        <p:grpSp>
          <p:nvGrpSpPr>
            <p:cNvPr id="14" name="Group 880"/>
            <p:cNvGrpSpPr>
              <a:grpSpLocks/>
            </p:cNvGrpSpPr>
            <p:nvPr/>
          </p:nvGrpSpPr>
          <p:grpSpPr bwMode="auto">
            <a:xfrm>
              <a:off x="3770" y="1738"/>
              <a:ext cx="61" cy="256"/>
              <a:chOff x="3770" y="1738"/>
              <a:chExt cx="61" cy="256"/>
            </a:xfrm>
          </p:grpSpPr>
          <p:sp>
            <p:nvSpPr>
              <p:cNvPr id="13284" name="Freeform 881"/>
              <p:cNvSpPr>
                <a:spLocks/>
              </p:cNvSpPr>
              <p:nvPr/>
            </p:nvSpPr>
            <p:spPr bwMode="auto">
              <a:xfrm>
                <a:off x="3805" y="1754"/>
                <a:ext cx="21" cy="107"/>
              </a:xfrm>
              <a:custGeom>
                <a:avLst/>
                <a:gdLst>
                  <a:gd name="T0" fmla="*/ 21 w 4"/>
                  <a:gd name="T1" fmla="*/ 0 h 21"/>
                  <a:gd name="T2" fmla="*/ 11 w 4"/>
                  <a:gd name="T3" fmla="*/ 5 h 21"/>
                  <a:gd name="T4" fmla="*/ 11 w 4"/>
                  <a:gd name="T5" fmla="*/ 10 h 21"/>
                  <a:gd name="T6" fmla="*/ 11 w 4"/>
                  <a:gd name="T7" fmla="*/ 10 h 21"/>
                  <a:gd name="T8" fmla="*/ 11 w 4"/>
                  <a:gd name="T9" fmla="*/ 36 h 21"/>
                  <a:gd name="T10" fmla="*/ 11 w 4"/>
                  <a:gd name="T11" fmla="*/ 66 h 21"/>
                  <a:gd name="T12" fmla="*/ 5 w 4"/>
                  <a:gd name="T13" fmla="*/ 76 h 21"/>
                  <a:gd name="T14" fmla="*/ 0 w 4"/>
                  <a:gd name="T15" fmla="*/ 82 h 21"/>
                  <a:gd name="T16" fmla="*/ 0 w 4"/>
                  <a:gd name="T17" fmla="*/ 107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21">
                    <a:moveTo>
                      <a:pt x="4" y="0"/>
                    </a:moveTo>
                    <a:cubicBezTo>
                      <a:pt x="3" y="0"/>
                      <a:pt x="2" y="1"/>
                      <a:pt x="2" y="1"/>
                    </a:cubicBezTo>
                    <a:cubicBezTo>
                      <a:pt x="2" y="1"/>
                      <a:pt x="2" y="1"/>
                      <a:pt x="2" y="2"/>
                    </a:cubicBezTo>
                    <a:cubicBezTo>
                      <a:pt x="2" y="2"/>
                      <a:pt x="2" y="2"/>
                      <a:pt x="2" y="2"/>
                    </a:cubicBezTo>
                    <a:cubicBezTo>
                      <a:pt x="1" y="4"/>
                      <a:pt x="2" y="5"/>
                      <a:pt x="2" y="7"/>
                    </a:cubicBezTo>
                    <a:cubicBezTo>
                      <a:pt x="2" y="9"/>
                      <a:pt x="2" y="11"/>
                      <a:pt x="2" y="13"/>
                    </a:cubicBezTo>
                    <a:cubicBezTo>
                      <a:pt x="2" y="13"/>
                      <a:pt x="1" y="14"/>
                      <a:pt x="1" y="15"/>
                    </a:cubicBezTo>
                    <a:cubicBezTo>
                      <a:pt x="1" y="15"/>
                      <a:pt x="0" y="16"/>
                      <a:pt x="0" y="16"/>
                    </a:cubicBezTo>
                    <a:cubicBezTo>
                      <a:pt x="0" y="17"/>
                      <a:pt x="0" y="19"/>
                      <a:pt x="0" y="21"/>
                    </a:cubicBezTo>
                  </a:path>
                </a:pathLst>
              </a:custGeom>
              <a:noFill/>
              <a:ln w="15875">
                <a:solidFill>
                  <a:srgbClr val="FFFFFF"/>
                </a:solidFill>
                <a:prstDash val="solid"/>
                <a:round/>
                <a:headEnd/>
                <a:tailEnd/>
              </a:ln>
            </p:spPr>
            <p:txBody>
              <a:bodyPr/>
              <a:lstStyle/>
              <a:p>
                <a:endParaRPr lang="en-GB"/>
              </a:p>
            </p:txBody>
          </p:sp>
          <p:sp>
            <p:nvSpPr>
              <p:cNvPr id="13285" name="Freeform 882"/>
              <p:cNvSpPr>
                <a:spLocks/>
              </p:cNvSpPr>
              <p:nvPr/>
            </p:nvSpPr>
            <p:spPr bwMode="auto">
              <a:xfrm>
                <a:off x="3810" y="1754"/>
                <a:ext cx="21" cy="97"/>
              </a:xfrm>
              <a:custGeom>
                <a:avLst/>
                <a:gdLst>
                  <a:gd name="T0" fmla="*/ 11 w 4"/>
                  <a:gd name="T1" fmla="*/ 0 h 19"/>
                  <a:gd name="T2" fmla="*/ 11 w 4"/>
                  <a:gd name="T3" fmla="*/ 0 h 19"/>
                  <a:gd name="T4" fmla="*/ 5 w 4"/>
                  <a:gd name="T5" fmla="*/ 5 h 19"/>
                  <a:gd name="T6" fmla="*/ 5 w 4"/>
                  <a:gd name="T7" fmla="*/ 10 h 19"/>
                  <a:gd name="T8" fmla="*/ 0 w 4"/>
                  <a:gd name="T9" fmla="*/ 10 h 19"/>
                  <a:gd name="T10" fmla="*/ 5 w 4"/>
                  <a:gd name="T11" fmla="*/ 20 h 19"/>
                  <a:gd name="T12" fmla="*/ 16 w 4"/>
                  <a:gd name="T13" fmla="*/ 36 h 19"/>
                  <a:gd name="T14" fmla="*/ 16 w 4"/>
                  <a:gd name="T15" fmla="*/ 46 h 19"/>
                  <a:gd name="T16" fmla="*/ 21 w 4"/>
                  <a:gd name="T17" fmla="*/ 51 h 19"/>
                  <a:gd name="T18" fmla="*/ 21 w 4"/>
                  <a:gd name="T19" fmla="*/ 71 h 19"/>
                  <a:gd name="T20" fmla="*/ 11 w 4"/>
                  <a:gd name="T21" fmla="*/ 97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 h="19">
                    <a:moveTo>
                      <a:pt x="2" y="0"/>
                    </a:moveTo>
                    <a:cubicBezTo>
                      <a:pt x="2" y="0"/>
                      <a:pt x="2" y="0"/>
                      <a:pt x="2" y="0"/>
                    </a:cubicBezTo>
                    <a:cubicBezTo>
                      <a:pt x="2" y="0"/>
                      <a:pt x="1" y="1"/>
                      <a:pt x="1" y="1"/>
                    </a:cubicBezTo>
                    <a:cubicBezTo>
                      <a:pt x="1" y="1"/>
                      <a:pt x="1" y="1"/>
                      <a:pt x="1" y="2"/>
                    </a:cubicBezTo>
                    <a:cubicBezTo>
                      <a:pt x="1" y="2"/>
                      <a:pt x="0" y="2"/>
                      <a:pt x="0" y="2"/>
                    </a:cubicBezTo>
                    <a:cubicBezTo>
                      <a:pt x="1" y="3"/>
                      <a:pt x="1" y="3"/>
                      <a:pt x="1" y="4"/>
                    </a:cubicBezTo>
                    <a:cubicBezTo>
                      <a:pt x="1" y="5"/>
                      <a:pt x="2" y="7"/>
                      <a:pt x="3" y="7"/>
                    </a:cubicBezTo>
                    <a:cubicBezTo>
                      <a:pt x="3" y="8"/>
                      <a:pt x="3" y="8"/>
                      <a:pt x="3" y="9"/>
                    </a:cubicBezTo>
                    <a:cubicBezTo>
                      <a:pt x="4" y="9"/>
                      <a:pt x="4" y="10"/>
                      <a:pt x="4" y="10"/>
                    </a:cubicBezTo>
                    <a:cubicBezTo>
                      <a:pt x="4" y="11"/>
                      <a:pt x="4" y="13"/>
                      <a:pt x="4" y="14"/>
                    </a:cubicBezTo>
                    <a:cubicBezTo>
                      <a:pt x="3" y="15"/>
                      <a:pt x="2" y="18"/>
                      <a:pt x="2" y="19"/>
                    </a:cubicBezTo>
                  </a:path>
                </a:pathLst>
              </a:custGeom>
              <a:noFill/>
              <a:ln w="15875">
                <a:solidFill>
                  <a:srgbClr val="FFFFFF"/>
                </a:solidFill>
                <a:prstDash val="solid"/>
                <a:round/>
                <a:headEnd/>
                <a:tailEnd/>
              </a:ln>
            </p:spPr>
            <p:txBody>
              <a:bodyPr/>
              <a:lstStyle/>
              <a:p>
                <a:endParaRPr lang="en-GB"/>
              </a:p>
            </p:txBody>
          </p:sp>
          <p:sp>
            <p:nvSpPr>
              <p:cNvPr id="13286" name="Oval 883"/>
              <p:cNvSpPr>
                <a:spLocks noChangeArrowheads="1"/>
              </p:cNvSpPr>
              <p:nvPr/>
            </p:nvSpPr>
            <p:spPr bwMode="auto">
              <a:xfrm>
                <a:off x="3816" y="1979"/>
                <a:ext cx="15" cy="15"/>
              </a:xfrm>
              <a:prstGeom prst="ellipse">
                <a:avLst/>
              </a:prstGeom>
              <a:solidFill>
                <a:srgbClr val="FFFFFF"/>
              </a:solidFill>
              <a:ln w="15875">
                <a:solidFill>
                  <a:srgbClr val="FFFFFF"/>
                </a:solidFill>
                <a:round/>
                <a:headEnd/>
                <a:tailEnd/>
              </a:ln>
            </p:spPr>
            <p:txBody>
              <a:bodyPr/>
              <a:lstStyle/>
              <a:p>
                <a:endParaRPr lang="ar-SA"/>
              </a:p>
            </p:txBody>
          </p:sp>
          <p:sp>
            <p:nvSpPr>
              <p:cNvPr id="13287" name="Freeform 884"/>
              <p:cNvSpPr>
                <a:spLocks/>
              </p:cNvSpPr>
              <p:nvPr/>
            </p:nvSpPr>
            <p:spPr bwMode="auto">
              <a:xfrm>
                <a:off x="3805" y="1871"/>
                <a:ext cx="16" cy="108"/>
              </a:xfrm>
              <a:custGeom>
                <a:avLst/>
                <a:gdLst>
                  <a:gd name="T0" fmla="*/ 16 w 3"/>
                  <a:gd name="T1" fmla="*/ 108 h 21"/>
                  <a:gd name="T2" fmla="*/ 11 w 3"/>
                  <a:gd name="T3" fmla="*/ 103 h 21"/>
                  <a:gd name="T4" fmla="*/ 11 w 3"/>
                  <a:gd name="T5" fmla="*/ 98 h 21"/>
                  <a:gd name="T6" fmla="*/ 11 w 3"/>
                  <a:gd name="T7" fmla="*/ 98 h 21"/>
                  <a:gd name="T8" fmla="*/ 11 w 3"/>
                  <a:gd name="T9" fmla="*/ 72 h 21"/>
                  <a:gd name="T10" fmla="*/ 11 w 3"/>
                  <a:gd name="T11" fmla="*/ 41 h 21"/>
                  <a:gd name="T12" fmla="*/ 5 w 3"/>
                  <a:gd name="T13" fmla="*/ 31 h 21"/>
                  <a:gd name="T14" fmla="*/ 0 w 3"/>
                  <a:gd name="T15" fmla="*/ 26 h 21"/>
                  <a:gd name="T16" fmla="*/ 0 w 3"/>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 h="21">
                    <a:moveTo>
                      <a:pt x="3" y="21"/>
                    </a:moveTo>
                    <a:cubicBezTo>
                      <a:pt x="3" y="21"/>
                      <a:pt x="2" y="20"/>
                      <a:pt x="2" y="20"/>
                    </a:cubicBezTo>
                    <a:cubicBezTo>
                      <a:pt x="2" y="20"/>
                      <a:pt x="2" y="19"/>
                      <a:pt x="2" y="19"/>
                    </a:cubicBezTo>
                    <a:cubicBezTo>
                      <a:pt x="2" y="19"/>
                      <a:pt x="2" y="19"/>
                      <a:pt x="2" y="19"/>
                    </a:cubicBezTo>
                    <a:cubicBezTo>
                      <a:pt x="1" y="17"/>
                      <a:pt x="2" y="16"/>
                      <a:pt x="2" y="14"/>
                    </a:cubicBezTo>
                    <a:cubicBezTo>
                      <a:pt x="2" y="12"/>
                      <a:pt x="2" y="10"/>
                      <a:pt x="2" y="8"/>
                    </a:cubicBezTo>
                    <a:cubicBezTo>
                      <a:pt x="2" y="7"/>
                      <a:pt x="1" y="7"/>
                      <a:pt x="1" y="6"/>
                    </a:cubicBezTo>
                    <a:cubicBezTo>
                      <a:pt x="1" y="6"/>
                      <a:pt x="0" y="5"/>
                      <a:pt x="0" y="5"/>
                    </a:cubicBezTo>
                    <a:cubicBezTo>
                      <a:pt x="0" y="3"/>
                      <a:pt x="0" y="2"/>
                      <a:pt x="0" y="0"/>
                    </a:cubicBezTo>
                  </a:path>
                </a:pathLst>
              </a:custGeom>
              <a:noFill/>
              <a:ln w="15875">
                <a:solidFill>
                  <a:srgbClr val="FFFFFF"/>
                </a:solidFill>
                <a:prstDash val="solid"/>
                <a:round/>
                <a:headEnd/>
                <a:tailEnd/>
              </a:ln>
            </p:spPr>
            <p:txBody>
              <a:bodyPr/>
              <a:lstStyle/>
              <a:p>
                <a:endParaRPr lang="en-GB"/>
              </a:p>
            </p:txBody>
          </p:sp>
          <p:sp>
            <p:nvSpPr>
              <p:cNvPr id="13288" name="Freeform 885"/>
              <p:cNvSpPr>
                <a:spLocks/>
              </p:cNvSpPr>
              <p:nvPr/>
            </p:nvSpPr>
            <p:spPr bwMode="auto">
              <a:xfrm>
                <a:off x="3810" y="1877"/>
                <a:ext cx="21" cy="102"/>
              </a:xfrm>
              <a:custGeom>
                <a:avLst/>
                <a:gdLst>
                  <a:gd name="T0" fmla="*/ 11 w 4"/>
                  <a:gd name="T1" fmla="*/ 102 h 20"/>
                  <a:gd name="T2" fmla="*/ 11 w 4"/>
                  <a:gd name="T3" fmla="*/ 102 h 20"/>
                  <a:gd name="T4" fmla="*/ 5 w 4"/>
                  <a:gd name="T5" fmla="*/ 97 h 20"/>
                  <a:gd name="T6" fmla="*/ 5 w 4"/>
                  <a:gd name="T7" fmla="*/ 92 h 20"/>
                  <a:gd name="T8" fmla="*/ 0 w 4"/>
                  <a:gd name="T9" fmla="*/ 92 h 20"/>
                  <a:gd name="T10" fmla="*/ 5 w 4"/>
                  <a:gd name="T11" fmla="*/ 82 h 20"/>
                  <a:gd name="T12" fmla="*/ 16 w 4"/>
                  <a:gd name="T13" fmla="*/ 61 h 20"/>
                  <a:gd name="T14" fmla="*/ 16 w 4"/>
                  <a:gd name="T15" fmla="*/ 56 h 20"/>
                  <a:gd name="T16" fmla="*/ 21 w 4"/>
                  <a:gd name="T17" fmla="*/ 51 h 20"/>
                  <a:gd name="T18" fmla="*/ 21 w 4"/>
                  <a:gd name="T19" fmla="*/ 31 h 20"/>
                  <a:gd name="T20" fmla="*/ 11 w 4"/>
                  <a:gd name="T21" fmla="*/ 0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 h="20">
                    <a:moveTo>
                      <a:pt x="2" y="20"/>
                    </a:moveTo>
                    <a:cubicBezTo>
                      <a:pt x="2" y="20"/>
                      <a:pt x="2" y="20"/>
                      <a:pt x="2" y="20"/>
                    </a:cubicBezTo>
                    <a:cubicBezTo>
                      <a:pt x="2" y="19"/>
                      <a:pt x="1" y="19"/>
                      <a:pt x="1" y="19"/>
                    </a:cubicBezTo>
                    <a:cubicBezTo>
                      <a:pt x="1" y="19"/>
                      <a:pt x="1" y="18"/>
                      <a:pt x="1" y="18"/>
                    </a:cubicBezTo>
                    <a:cubicBezTo>
                      <a:pt x="1" y="18"/>
                      <a:pt x="0" y="18"/>
                      <a:pt x="0" y="18"/>
                    </a:cubicBezTo>
                    <a:cubicBezTo>
                      <a:pt x="1" y="17"/>
                      <a:pt x="1" y="17"/>
                      <a:pt x="1" y="16"/>
                    </a:cubicBezTo>
                    <a:cubicBezTo>
                      <a:pt x="1" y="15"/>
                      <a:pt x="2" y="13"/>
                      <a:pt x="3" y="12"/>
                    </a:cubicBezTo>
                    <a:cubicBezTo>
                      <a:pt x="3" y="12"/>
                      <a:pt x="3" y="11"/>
                      <a:pt x="3" y="11"/>
                    </a:cubicBezTo>
                    <a:cubicBezTo>
                      <a:pt x="3" y="11"/>
                      <a:pt x="4" y="10"/>
                      <a:pt x="4" y="10"/>
                    </a:cubicBezTo>
                    <a:cubicBezTo>
                      <a:pt x="4" y="9"/>
                      <a:pt x="4" y="7"/>
                      <a:pt x="4" y="6"/>
                    </a:cubicBezTo>
                    <a:cubicBezTo>
                      <a:pt x="3" y="5"/>
                      <a:pt x="2" y="2"/>
                      <a:pt x="2" y="0"/>
                    </a:cubicBezTo>
                  </a:path>
                </a:pathLst>
              </a:custGeom>
              <a:noFill/>
              <a:ln w="15875">
                <a:solidFill>
                  <a:srgbClr val="FFFFFF"/>
                </a:solidFill>
                <a:prstDash val="solid"/>
                <a:round/>
                <a:headEnd/>
                <a:tailEnd/>
              </a:ln>
            </p:spPr>
            <p:txBody>
              <a:bodyPr/>
              <a:lstStyle/>
              <a:p>
                <a:endParaRPr lang="en-GB"/>
              </a:p>
            </p:txBody>
          </p:sp>
          <p:sp>
            <p:nvSpPr>
              <p:cNvPr id="13289" name="Oval 886"/>
              <p:cNvSpPr>
                <a:spLocks noChangeArrowheads="1"/>
              </p:cNvSpPr>
              <p:nvPr/>
            </p:nvSpPr>
            <p:spPr bwMode="auto">
              <a:xfrm>
                <a:off x="3816" y="1738"/>
                <a:ext cx="15" cy="16"/>
              </a:xfrm>
              <a:prstGeom prst="ellipse">
                <a:avLst/>
              </a:prstGeom>
              <a:solidFill>
                <a:srgbClr val="FFFFFF"/>
              </a:solidFill>
              <a:ln w="15875">
                <a:solidFill>
                  <a:srgbClr val="FFFFFF"/>
                </a:solidFill>
                <a:round/>
                <a:headEnd/>
                <a:tailEnd/>
              </a:ln>
            </p:spPr>
            <p:txBody>
              <a:bodyPr/>
              <a:lstStyle/>
              <a:p>
                <a:endParaRPr lang="ar-SA"/>
              </a:p>
            </p:txBody>
          </p:sp>
          <p:sp>
            <p:nvSpPr>
              <p:cNvPr id="13290" name="Oval 887"/>
              <p:cNvSpPr>
                <a:spLocks noChangeArrowheads="1"/>
              </p:cNvSpPr>
              <p:nvPr/>
            </p:nvSpPr>
            <p:spPr bwMode="auto">
              <a:xfrm>
                <a:off x="3785" y="1738"/>
                <a:ext cx="15" cy="16"/>
              </a:xfrm>
              <a:prstGeom prst="ellipse">
                <a:avLst/>
              </a:prstGeom>
              <a:solidFill>
                <a:srgbClr val="FFFFFF"/>
              </a:solidFill>
              <a:ln w="15875">
                <a:solidFill>
                  <a:srgbClr val="FFFFFF"/>
                </a:solidFill>
                <a:round/>
                <a:headEnd/>
                <a:tailEnd/>
              </a:ln>
            </p:spPr>
            <p:txBody>
              <a:bodyPr/>
              <a:lstStyle/>
              <a:p>
                <a:endParaRPr lang="ar-SA"/>
              </a:p>
            </p:txBody>
          </p:sp>
          <p:sp>
            <p:nvSpPr>
              <p:cNvPr id="13291" name="Freeform 888"/>
              <p:cNvSpPr>
                <a:spLocks/>
              </p:cNvSpPr>
              <p:nvPr/>
            </p:nvSpPr>
            <p:spPr bwMode="auto">
              <a:xfrm>
                <a:off x="3770" y="1754"/>
                <a:ext cx="20" cy="107"/>
              </a:xfrm>
              <a:custGeom>
                <a:avLst/>
                <a:gdLst>
                  <a:gd name="T0" fmla="*/ 20 w 4"/>
                  <a:gd name="T1" fmla="*/ 0 h 21"/>
                  <a:gd name="T2" fmla="*/ 15 w 4"/>
                  <a:gd name="T3" fmla="*/ 5 h 21"/>
                  <a:gd name="T4" fmla="*/ 15 w 4"/>
                  <a:gd name="T5" fmla="*/ 10 h 21"/>
                  <a:gd name="T6" fmla="*/ 10 w 4"/>
                  <a:gd name="T7" fmla="*/ 10 h 21"/>
                  <a:gd name="T8" fmla="*/ 15 w 4"/>
                  <a:gd name="T9" fmla="*/ 36 h 21"/>
                  <a:gd name="T10" fmla="*/ 15 w 4"/>
                  <a:gd name="T11" fmla="*/ 66 h 21"/>
                  <a:gd name="T12" fmla="*/ 10 w 4"/>
                  <a:gd name="T13" fmla="*/ 76 h 21"/>
                  <a:gd name="T14" fmla="*/ 5 w 4"/>
                  <a:gd name="T15" fmla="*/ 82 h 21"/>
                  <a:gd name="T16" fmla="*/ 0 w 4"/>
                  <a:gd name="T17" fmla="*/ 107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21">
                    <a:moveTo>
                      <a:pt x="4" y="0"/>
                    </a:moveTo>
                    <a:cubicBezTo>
                      <a:pt x="4" y="0"/>
                      <a:pt x="3" y="1"/>
                      <a:pt x="3" y="1"/>
                    </a:cubicBezTo>
                    <a:cubicBezTo>
                      <a:pt x="3" y="1"/>
                      <a:pt x="3" y="1"/>
                      <a:pt x="3" y="2"/>
                    </a:cubicBezTo>
                    <a:cubicBezTo>
                      <a:pt x="2" y="2"/>
                      <a:pt x="2" y="2"/>
                      <a:pt x="2" y="2"/>
                    </a:cubicBezTo>
                    <a:cubicBezTo>
                      <a:pt x="2" y="4"/>
                      <a:pt x="2" y="5"/>
                      <a:pt x="3" y="7"/>
                    </a:cubicBezTo>
                    <a:cubicBezTo>
                      <a:pt x="3" y="9"/>
                      <a:pt x="3" y="11"/>
                      <a:pt x="3" y="13"/>
                    </a:cubicBezTo>
                    <a:cubicBezTo>
                      <a:pt x="2" y="13"/>
                      <a:pt x="2" y="14"/>
                      <a:pt x="2" y="15"/>
                    </a:cubicBezTo>
                    <a:cubicBezTo>
                      <a:pt x="1" y="15"/>
                      <a:pt x="1" y="16"/>
                      <a:pt x="1" y="16"/>
                    </a:cubicBezTo>
                    <a:cubicBezTo>
                      <a:pt x="1" y="17"/>
                      <a:pt x="0" y="19"/>
                      <a:pt x="0" y="21"/>
                    </a:cubicBezTo>
                  </a:path>
                </a:pathLst>
              </a:custGeom>
              <a:noFill/>
              <a:ln w="15875">
                <a:solidFill>
                  <a:srgbClr val="FFFFFF"/>
                </a:solidFill>
                <a:prstDash val="solid"/>
                <a:round/>
                <a:headEnd/>
                <a:tailEnd/>
              </a:ln>
            </p:spPr>
            <p:txBody>
              <a:bodyPr/>
              <a:lstStyle/>
              <a:p>
                <a:endParaRPr lang="en-GB"/>
              </a:p>
            </p:txBody>
          </p:sp>
          <p:sp>
            <p:nvSpPr>
              <p:cNvPr id="13292" name="Freeform 889"/>
              <p:cNvSpPr>
                <a:spLocks/>
              </p:cNvSpPr>
              <p:nvPr/>
            </p:nvSpPr>
            <p:spPr bwMode="auto">
              <a:xfrm>
                <a:off x="3780" y="1754"/>
                <a:ext cx="20" cy="97"/>
              </a:xfrm>
              <a:custGeom>
                <a:avLst/>
                <a:gdLst>
                  <a:gd name="T0" fmla="*/ 10 w 4"/>
                  <a:gd name="T1" fmla="*/ 0 h 19"/>
                  <a:gd name="T2" fmla="*/ 10 w 4"/>
                  <a:gd name="T3" fmla="*/ 0 h 19"/>
                  <a:gd name="T4" fmla="*/ 5 w 4"/>
                  <a:gd name="T5" fmla="*/ 5 h 19"/>
                  <a:gd name="T6" fmla="*/ 0 w 4"/>
                  <a:gd name="T7" fmla="*/ 10 h 19"/>
                  <a:gd name="T8" fmla="*/ 0 w 4"/>
                  <a:gd name="T9" fmla="*/ 10 h 19"/>
                  <a:gd name="T10" fmla="*/ 0 w 4"/>
                  <a:gd name="T11" fmla="*/ 20 h 19"/>
                  <a:gd name="T12" fmla="*/ 10 w 4"/>
                  <a:gd name="T13" fmla="*/ 36 h 19"/>
                  <a:gd name="T14" fmla="*/ 15 w 4"/>
                  <a:gd name="T15" fmla="*/ 46 h 19"/>
                  <a:gd name="T16" fmla="*/ 15 w 4"/>
                  <a:gd name="T17" fmla="*/ 51 h 19"/>
                  <a:gd name="T18" fmla="*/ 15 w 4"/>
                  <a:gd name="T19" fmla="*/ 71 h 19"/>
                  <a:gd name="T20" fmla="*/ 10 w 4"/>
                  <a:gd name="T21" fmla="*/ 97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 h="19">
                    <a:moveTo>
                      <a:pt x="2" y="0"/>
                    </a:moveTo>
                    <a:cubicBezTo>
                      <a:pt x="2" y="0"/>
                      <a:pt x="2" y="0"/>
                      <a:pt x="2" y="0"/>
                    </a:cubicBezTo>
                    <a:cubicBezTo>
                      <a:pt x="2" y="0"/>
                      <a:pt x="1" y="1"/>
                      <a:pt x="1" y="1"/>
                    </a:cubicBezTo>
                    <a:cubicBezTo>
                      <a:pt x="1" y="1"/>
                      <a:pt x="0" y="1"/>
                      <a:pt x="0" y="2"/>
                    </a:cubicBezTo>
                    <a:cubicBezTo>
                      <a:pt x="0" y="2"/>
                      <a:pt x="0" y="2"/>
                      <a:pt x="0" y="2"/>
                    </a:cubicBezTo>
                    <a:cubicBezTo>
                      <a:pt x="0" y="3"/>
                      <a:pt x="0" y="3"/>
                      <a:pt x="0" y="4"/>
                    </a:cubicBezTo>
                    <a:cubicBezTo>
                      <a:pt x="0" y="5"/>
                      <a:pt x="2" y="7"/>
                      <a:pt x="2" y="7"/>
                    </a:cubicBezTo>
                    <a:cubicBezTo>
                      <a:pt x="3" y="8"/>
                      <a:pt x="3" y="8"/>
                      <a:pt x="3" y="9"/>
                    </a:cubicBezTo>
                    <a:cubicBezTo>
                      <a:pt x="3" y="9"/>
                      <a:pt x="3" y="10"/>
                      <a:pt x="3" y="10"/>
                    </a:cubicBezTo>
                    <a:cubicBezTo>
                      <a:pt x="3" y="11"/>
                      <a:pt x="4" y="13"/>
                      <a:pt x="3" y="14"/>
                    </a:cubicBezTo>
                    <a:cubicBezTo>
                      <a:pt x="3" y="15"/>
                      <a:pt x="2" y="18"/>
                      <a:pt x="2" y="19"/>
                    </a:cubicBezTo>
                  </a:path>
                </a:pathLst>
              </a:custGeom>
              <a:noFill/>
              <a:ln w="15875">
                <a:solidFill>
                  <a:srgbClr val="FFFFFF"/>
                </a:solidFill>
                <a:prstDash val="solid"/>
                <a:round/>
                <a:headEnd/>
                <a:tailEnd/>
              </a:ln>
            </p:spPr>
            <p:txBody>
              <a:bodyPr/>
              <a:lstStyle/>
              <a:p>
                <a:endParaRPr lang="en-GB"/>
              </a:p>
            </p:txBody>
          </p:sp>
          <p:sp>
            <p:nvSpPr>
              <p:cNvPr id="13293" name="Oval 890"/>
              <p:cNvSpPr>
                <a:spLocks noChangeArrowheads="1"/>
              </p:cNvSpPr>
              <p:nvPr/>
            </p:nvSpPr>
            <p:spPr bwMode="auto">
              <a:xfrm>
                <a:off x="3780" y="1979"/>
                <a:ext cx="15" cy="15"/>
              </a:xfrm>
              <a:prstGeom prst="ellipse">
                <a:avLst/>
              </a:prstGeom>
              <a:solidFill>
                <a:srgbClr val="FFFFFF"/>
              </a:solidFill>
              <a:ln w="15875">
                <a:solidFill>
                  <a:srgbClr val="FFFFFF"/>
                </a:solidFill>
                <a:round/>
                <a:headEnd/>
                <a:tailEnd/>
              </a:ln>
            </p:spPr>
            <p:txBody>
              <a:bodyPr/>
              <a:lstStyle/>
              <a:p>
                <a:endParaRPr lang="ar-SA"/>
              </a:p>
            </p:txBody>
          </p:sp>
          <p:sp>
            <p:nvSpPr>
              <p:cNvPr id="13294" name="Freeform 891"/>
              <p:cNvSpPr>
                <a:spLocks/>
              </p:cNvSpPr>
              <p:nvPr/>
            </p:nvSpPr>
            <p:spPr bwMode="auto">
              <a:xfrm>
                <a:off x="3770" y="1871"/>
                <a:ext cx="20" cy="108"/>
              </a:xfrm>
              <a:custGeom>
                <a:avLst/>
                <a:gdLst>
                  <a:gd name="T0" fmla="*/ 20 w 4"/>
                  <a:gd name="T1" fmla="*/ 108 h 21"/>
                  <a:gd name="T2" fmla="*/ 15 w 4"/>
                  <a:gd name="T3" fmla="*/ 103 h 21"/>
                  <a:gd name="T4" fmla="*/ 10 w 4"/>
                  <a:gd name="T5" fmla="*/ 98 h 21"/>
                  <a:gd name="T6" fmla="*/ 10 w 4"/>
                  <a:gd name="T7" fmla="*/ 98 h 21"/>
                  <a:gd name="T8" fmla="*/ 15 w 4"/>
                  <a:gd name="T9" fmla="*/ 72 h 21"/>
                  <a:gd name="T10" fmla="*/ 10 w 4"/>
                  <a:gd name="T11" fmla="*/ 41 h 21"/>
                  <a:gd name="T12" fmla="*/ 5 w 4"/>
                  <a:gd name="T13" fmla="*/ 31 h 21"/>
                  <a:gd name="T14" fmla="*/ 5 w 4"/>
                  <a:gd name="T15" fmla="*/ 26 h 21"/>
                  <a:gd name="T16" fmla="*/ 0 w 4"/>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21">
                    <a:moveTo>
                      <a:pt x="4" y="21"/>
                    </a:moveTo>
                    <a:cubicBezTo>
                      <a:pt x="4" y="21"/>
                      <a:pt x="3" y="20"/>
                      <a:pt x="3" y="20"/>
                    </a:cubicBezTo>
                    <a:cubicBezTo>
                      <a:pt x="3" y="20"/>
                      <a:pt x="2" y="19"/>
                      <a:pt x="2" y="19"/>
                    </a:cubicBezTo>
                    <a:cubicBezTo>
                      <a:pt x="2" y="19"/>
                      <a:pt x="2" y="19"/>
                      <a:pt x="2" y="19"/>
                    </a:cubicBezTo>
                    <a:cubicBezTo>
                      <a:pt x="2" y="17"/>
                      <a:pt x="2" y="16"/>
                      <a:pt x="3" y="14"/>
                    </a:cubicBezTo>
                    <a:cubicBezTo>
                      <a:pt x="3" y="12"/>
                      <a:pt x="3" y="10"/>
                      <a:pt x="2" y="8"/>
                    </a:cubicBezTo>
                    <a:cubicBezTo>
                      <a:pt x="2" y="7"/>
                      <a:pt x="2" y="7"/>
                      <a:pt x="1" y="6"/>
                    </a:cubicBezTo>
                    <a:cubicBezTo>
                      <a:pt x="1" y="6"/>
                      <a:pt x="1" y="5"/>
                      <a:pt x="1" y="5"/>
                    </a:cubicBezTo>
                    <a:cubicBezTo>
                      <a:pt x="1" y="3"/>
                      <a:pt x="0" y="2"/>
                      <a:pt x="0" y="0"/>
                    </a:cubicBezTo>
                  </a:path>
                </a:pathLst>
              </a:custGeom>
              <a:noFill/>
              <a:ln w="15875">
                <a:solidFill>
                  <a:srgbClr val="FFFFFF"/>
                </a:solidFill>
                <a:prstDash val="solid"/>
                <a:round/>
                <a:headEnd/>
                <a:tailEnd/>
              </a:ln>
            </p:spPr>
            <p:txBody>
              <a:bodyPr/>
              <a:lstStyle/>
              <a:p>
                <a:endParaRPr lang="en-GB"/>
              </a:p>
            </p:txBody>
          </p:sp>
          <p:sp>
            <p:nvSpPr>
              <p:cNvPr id="13295" name="Freeform 892"/>
              <p:cNvSpPr>
                <a:spLocks/>
              </p:cNvSpPr>
              <p:nvPr/>
            </p:nvSpPr>
            <p:spPr bwMode="auto">
              <a:xfrm>
                <a:off x="3780" y="1877"/>
                <a:ext cx="20" cy="102"/>
              </a:xfrm>
              <a:custGeom>
                <a:avLst/>
                <a:gdLst>
                  <a:gd name="T0" fmla="*/ 10 w 4"/>
                  <a:gd name="T1" fmla="*/ 102 h 20"/>
                  <a:gd name="T2" fmla="*/ 10 w 4"/>
                  <a:gd name="T3" fmla="*/ 102 h 20"/>
                  <a:gd name="T4" fmla="*/ 5 w 4"/>
                  <a:gd name="T5" fmla="*/ 97 h 20"/>
                  <a:gd name="T6" fmla="*/ 0 w 4"/>
                  <a:gd name="T7" fmla="*/ 92 h 20"/>
                  <a:gd name="T8" fmla="*/ 0 w 4"/>
                  <a:gd name="T9" fmla="*/ 92 h 20"/>
                  <a:gd name="T10" fmla="*/ 0 w 4"/>
                  <a:gd name="T11" fmla="*/ 82 h 20"/>
                  <a:gd name="T12" fmla="*/ 10 w 4"/>
                  <a:gd name="T13" fmla="*/ 61 h 20"/>
                  <a:gd name="T14" fmla="*/ 15 w 4"/>
                  <a:gd name="T15" fmla="*/ 56 h 20"/>
                  <a:gd name="T16" fmla="*/ 15 w 4"/>
                  <a:gd name="T17" fmla="*/ 51 h 20"/>
                  <a:gd name="T18" fmla="*/ 15 w 4"/>
                  <a:gd name="T19" fmla="*/ 31 h 20"/>
                  <a:gd name="T20" fmla="*/ 5 w 4"/>
                  <a:gd name="T21" fmla="*/ 0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 h="20">
                    <a:moveTo>
                      <a:pt x="2" y="20"/>
                    </a:moveTo>
                    <a:cubicBezTo>
                      <a:pt x="2" y="20"/>
                      <a:pt x="2" y="20"/>
                      <a:pt x="2" y="20"/>
                    </a:cubicBezTo>
                    <a:cubicBezTo>
                      <a:pt x="1" y="19"/>
                      <a:pt x="1" y="19"/>
                      <a:pt x="1" y="19"/>
                    </a:cubicBezTo>
                    <a:cubicBezTo>
                      <a:pt x="1" y="19"/>
                      <a:pt x="0" y="18"/>
                      <a:pt x="0" y="18"/>
                    </a:cubicBezTo>
                    <a:cubicBezTo>
                      <a:pt x="0" y="18"/>
                      <a:pt x="0" y="18"/>
                      <a:pt x="0" y="18"/>
                    </a:cubicBezTo>
                    <a:cubicBezTo>
                      <a:pt x="0" y="17"/>
                      <a:pt x="0" y="17"/>
                      <a:pt x="0" y="16"/>
                    </a:cubicBezTo>
                    <a:cubicBezTo>
                      <a:pt x="0" y="15"/>
                      <a:pt x="2" y="13"/>
                      <a:pt x="2" y="12"/>
                    </a:cubicBezTo>
                    <a:cubicBezTo>
                      <a:pt x="2" y="12"/>
                      <a:pt x="3" y="11"/>
                      <a:pt x="3" y="11"/>
                    </a:cubicBezTo>
                    <a:cubicBezTo>
                      <a:pt x="3" y="11"/>
                      <a:pt x="3" y="10"/>
                      <a:pt x="3" y="10"/>
                    </a:cubicBezTo>
                    <a:cubicBezTo>
                      <a:pt x="3" y="9"/>
                      <a:pt x="4" y="7"/>
                      <a:pt x="3" y="6"/>
                    </a:cubicBezTo>
                    <a:cubicBezTo>
                      <a:pt x="3" y="5"/>
                      <a:pt x="1" y="2"/>
                      <a:pt x="1" y="0"/>
                    </a:cubicBezTo>
                  </a:path>
                </a:pathLst>
              </a:custGeom>
              <a:noFill/>
              <a:ln w="15875">
                <a:solidFill>
                  <a:srgbClr val="FFFFFF"/>
                </a:solidFill>
                <a:prstDash val="solid"/>
                <a:round/>
                <a:headEnd/>
                <a:tailEnd/>
              </a:ln>
            </p:spPr>
            <p:txBody>
              <a:bodyPr/>
              <a:lstStyle/>
              <a:p>
                <a:endParaRPr lang="en-GB"/>
              </a:p>
            </p:txBody>
          </p:sp>
        </p:grpSp>
        <p:grpSp>
          <p:nvGrpSpPr>
            <p:cNvPr id="15" name="Group 893"/>
            <p:cNvGrpSpPr>
              <a:grpSpLocks/>
            </p:cNvGrpSpPr>
            <p:nvPr/>
          </p:nvGrpSpPr>
          <p:grpSpPr bwMode="auto">
            <a:xfrm>
              <a:off x="3366" y="1718"/>
              <a:ext cx="61" cy="271"/>
              <a:chOff x="3366" y="1718"/>
              <a:chExt cx="61" cy="271"/>
            </a:xfrm>
          </p:grpSpPr>
          <p:sp>
            <p:nvSpPr>
              <p:cNvPr id="13270" name="Freeform 894"/>
              <p:cNvSpPr>
                <a:spLocks/>
              </p:cNvSpPr>
              <p:nvPr/>
            </p:nvSpPr>
            <p:spPr bwMode="auto">
              <a:xfrm>
                <a:off x="3366" y="1749"/>
                <a:ext cx="20" cy="107"/>
              </a:xfrm>
              <a:custGeom>
                <a:avLst/>
                <a:gdLst>
                  <a:gd name="T0" fmla="*/ 20 w 4"/>
                  <a:gd name="T1" fmla="*/ 0 h 21"/>
                  <a:gd name="T2" fmla="*/ 15 w 4"/>
                  <a:gd name="T3" fmla="*/ 5 h 21"/>
                  <a:gd name="T4" fmla="*/ 10 w 4"/>
                  <a:gd name="T5" fmla="*/ 10 h 21"/>
                  <a:gd name="T6" fmla="*/ 10 w 4"/>
                  <a:gd name="T7" fmla="*/ 10 h 21"/>
                  <a:gd name="T8" fmla="*/ 15 w 4"/>
                  <a:gd name="T9" fmla="*/ 36 h 21"/>
                  <a:gd name="T10" fmla="*/ 10 w 4"/>
                  <a:gd name="T11" fmla="*/ 66 h 21"/>
                  <a:gd name="T12" fmla="*/ 5 w 4"/>
                  <a:gd name="T13" fmla="*/ 76 h 21"/>
                  <a:gd name="T14" fmla="*/ 5 w 4"/>
                  <a:gd name="T15" fmla="*/ 82 h 21"/>
                  <a:gd name="T16" fmla="*/ 0 w 4"/>
                  <a:gd name="T17" fmla="*/ 107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21">
                    <a:moveTo>
                      <a:pt x="4" y="0"/>
                    </a:moveTo>
                    <a:cubicBezTo>
                      <a:pt x="4" y="0"/>
                      <a:pt x="3" y="1"/>
                      <a:pt x="3" y="1"/>
                    </a:cubicBezTo>
                    <a:cubicBezTo>
                      <a:pt x="3" y="1"/>
                      <a:pt x="2" y="2"/>
                      <a:pt x="2" y="2"/>
                    </a:cubicBezTo>
                    <a:cubicBezTo>
                      <a:pt x="2" y="2"/>
                      <a:pt x="2" y="2"/>
                      <a:pt x="2" y="2"/>
                    </a:cubicBezTo>
                    <a:cubicBezTo>
                      <a:pt x="2" y="4"/>
                      <a:pt x="2" y="5"/>
                      <a:pt x="3" y="7"/>
                    </a:cubicBezTo>
                    <a:cubicBezTo>
                      <a:pt x="3" y="9"/>
                      <a:pt x="3" y="11"/>
                      <a:pt x="2" y="13"/>
                    </a:cubicBezTo>
                    <a:cubicBezTo>
                      <a:pt x="2" y="14"/>
                      <a:pt x="2" y="14"/>
                      <a:pt x="1" y="15"/>
                    </a:cubicBezTo>
                    <a:cubicBezTo>
                      <a:pt x="1" y="15"/>
                      <a:pt x="1" y="16"/>
                      <a:pt x="1" y="16"/>
                    </a:cubicBezTo>
                    <a:cubicBezTo>
                      <a:pt x="1" y="18"/>
                      <a:pt x="0" y="19"/>
                      <a:pt x="0" y="21"/>
                    </a:cubicBezTo>
                  </a:path>
                </a:pathLst>
              </a:custGeom>
              <a:noFill/>
              <a:ln w="15875">
                <a:solidFill>
                  <a:srgbClr val="FFFFFF"/>
                </a:solidFill>
                <a:prstDash val="solid"/>
                <a:round/>
                <a:headEnd/>
                <a:tailEnd/>
              </a:ln>
            </p:spPr>
            <p:txBody>
              <a:bodyPr/>
              <a:lstStyle/>
              <a:p>
                <a:endParaRPr lang="en-GB"/>
              </a:p>
            </p:txBody>
          </p:sp>
          <p:sp>
            <p:nvSpPr>
              <p:cNvPr id="13271" name="Freeform 895"/>
              <p:cNvSpPr>
                <a:spLocks/>
              </p:cNvSpPr>
              <p:nvPr/>
            </p:nvSpPr>
            <p:spPr bwMode="auto">
              <a:xfrm>
                <a:off x="3366" y="1866"/>
                <a:ext cx="20" cy="108"/>
              </a:xfrm>
              <a:custGeom>
                <a:avLst/>
                <a:gdLst>
                  <a:gd name="T0" fmla="*/ 20 w 4"/>
                  <a:gd name="T1" fmla="*/ 108 h 21"/>
                  <a:gd name="T2" fmla="*/ 15 w 4"/>
                  <a:gd name="T3" fmla="*/ 103 h 21"/>
                  <a:gd name="T4" fmla="*/ 10 w 4"/>
                  <a:gd name="T5" fmla="*/ 98 h 21"/>
                  <a:gd name="T6" fmla="*/ 10 w 4"/>
                  <a:gd name="T7" fmla="*/ 98 h 21"/>
                  <a:gd name="T8" fmla="*/ 15 w 4"/>
                  <a:gd name="T9" fmla="*/ 72 h 21"/>
                  <a:gd name="T10" fmla="*/ 10 w 4"/>
                  <a:gd name="T11" fmla="*/ 41 h 21"/>
                  <a:gd name="T12" fmla="*/ 5 w 4"/>
                  <a:gd name="T13" fmla="*/ 31 h 21"/>
                  <a:gd name="T14" fmla="*/ 5 w 4"/>
                  <a:gd name="T15" fmla="*/ 26 h 21"/>
                  <a:gd name="T16" fmla="*/ 0 w 4"/>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21">
                    <a:moveTo>
                      <a:pt x="4" y="21"/>
                    </a:moveTo>
                    <a:cubicBezTo>
                      <a:pt x="3" y="21"/>
                      <a:pt x="3" y="20"/>
                      <a:pt x="3" y="20"/>
                    </a:cubicBezTo>
                    <a:cubicBezTo>
                      <a:pt x="2" y="20"/>
                      <a:pt x="2" y="20"/>
                      <a:pt x="2" y="19"/>
                    </a:cubicBezTo>
                    <a:cubicBezTo>
                      <a:pt x="2" y="19"/>
                      <a:pt x="2" y="19"/>
                      <a:pt x="2" y="19"/>
                    </a:cubicBezTo>
                    <a:cubicBezTo>
                      <a:pt x="2" y="17"/>
                      <a:pt x="2" y="16"/>
                      <a:pt x="3" y="14"/>
                    </a:cubicBezTo>
                    <a:cubicBezTo>
                      <a:pt x="3" y="12"/>
                      <a:pt x="3" y="10"/>
                      <a:pt x="2" y="8"/>
                    </a:cubicBezTo>
                    <a:cubicBezTo>
                      <a:pt x="2" y="8"/>
                      <a:pt x="2" y="7"/>
                      <a:pt x="1" y="6"/>
                    </a:cubicBezTo>
                    <a:cubicBezTo>
                      <a:pt x="1" y="6"/>
                      <a:pt x="1" y="5"/>
                      <a:pt x="1" y="5"/>
                    </a:cubicBezTo>
                    <a:cubicBezTo>
                      <a:pt x="1" y="4"/>
                      <a:pt x="0" y="2"/>
                      <a:pt x="0" y="0"/>
                    </a:cubicBezTo>
                  </a:path>
                </a:pathLst>
              </a:custGeom>
              <a:noFill/>
              <a:ln w="15875">
                <a:solidFill>
                  <a:srgbClr val="FFFFFF"/>
                </a:solidFill>
                <a:prstDash val="solid"/>
                <a:round/>
                <a:headEnd/>
                <a:tailEnd/>
              </a:ln>
            </p:spPr>
            <p:txBody>
              <a:bodyPr/>
              <a:lstStyle/>
              <a:p>
                <a:endParaRPr lang="en-GB"/>
              </a:p>
            </p:txBody>
          </p:sp>
          <p:grpSp>
            <p:nvGrpSpPr>
              <p:cNvPr id="16" name="Group 896"/>
              <p:cNvGrpSpPr>
                <a:grpSpLocks/>
              </p:cNvGrpSpPr>
              <p:nvPr/>
            </p:nvGrpSpPr>
            <p:grpSpPr bwMode="auto">
              <a:xfrm>
                <a:off x="3371" y="1718"/>
                <a:ext cx="56" cy="271"/>
                <a:chOff x="3371" y="1718"/>
                <a:chExt cx="56" cy="271"/>
              </a:xfrm>
            </p:grpSpPr>
            <p:sp>
              <p:nvSpPr>
                <p:cNvPr id="13273" name="Freeform 897"/>
                <p:cNvSpPr>
                  <a:spLocks/>
                </p:cNvSpPr>
                <p:nvPr/>
              </p:nvSpPr>
              <p:spPr bwMode="auto">
                <a:xfrm>
                  <a:off x="3401" y="1749"/>
                  <a:ext cx="16" cy="107"/>
                </a:xfrm>
                <a:custGeom>
                  <a:avLst/>
                  <a:gdLst>
                    <a:gd name="T0" fmla="*/ 16 w 3"/>
                    <a:gd name="T1" fmla="*/ 0 h 21"/>
                    <a:gd name="T2" fmla="*/ 11 w 3"/>
                    <a:gd name="T3" fmla="*/ 5 h 21"/>
                    <a:gd name="T4" fmla="*/ 11 w 3"/>
                    <a:gd name="T5" fmla="*/ 10 h 21"/>
                    <a:gd name="T6" fmla="*/ 11 w 3"/>
                    <a:gd name="T7" fmla="*/ 10 h 21"/>
                    <a:gd name="T8" fmla="*/ 11 w 3"/>
                    <a:gd name="T9" fmla="*/ 36 h 21"/>
                    <a:gd name="T10" fmla="*/ 11 w 3"/>
                    <a:gd name="T11" fmla="*/ 66 h 21"/>
                    <a:gd name="T12" fmla="*/ 5 w 3"/>
                    <a:gd name="T13" fmla="*/ 76 h 21"/>
                    <a:gd name="T14" fmla="*/ 0 w 3"/>
                    <a:gd name="T15" fmla="*/ 82 h 21"/>
                    <a:gd name="T16" fmla="*/ 0 w 3"/>
                    <a:gd name="T17" fmla="*/ 107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 h="21">
                      <a:moveTo>
                        <a:pt x="3" y="0"/>
                      </a:moveTo>
                      <a:cubicBezTo>
                        <a:pt x="3" y="0"/>
                        <a:pt x="2" y="1"/>
                        <a:pt x="2" y="1"/>
                      </a:cubicBezTo>
                      <a:cubicBezTo>
                        <a:pt x="2" y="1"/>
                        <a:pt x="2" y="2"/>
                        <a:pt x="2" y="2"/>
                      </a:cubicBezTo>
                      <a:cubicBezTo>
                        <a:pt x="2" y="2"/>
                        <a:pt x="2" y="2"/>
                        <a:pt x="2" y="2"/>
                      </a:cubicBezTo>
                      <a:cubicBezTo>
                        <a:pt x="1" y="4"/>
                        <a:pt x="2" y="5"/>
                        <a:pt x="2" y="7"/>
                      </a:cubicBezTo>
                      <a:cubicBezTo>
                        <a:pt x="2" y="9"/>
                        <a:pt x="2" y="11"/>
                        <a:pt x="2" y="13"/>
                      </a:cubicBezTo>
                      <a:cubicBezTo>
                        <a:pt x="2" y="14"/>
                        <a:pt x="1" y="14"/>
                        <a:pt x="1" y="15"/>
                      </a:cubicBezTo>
                      <a:cubicBezTo>
                        <a:pt x="1" y="15"/>
                        <a:pt x="0" y="16"/>
                        <a:pt x="0" y="16"/>
                      </a:cubicBezTo>
                      <a:cubicBezTo>
                        <a:pt x="0" y="18"/>
                        <a:pt x="0" y="19"/>
                        <a:pt x="0" y="21"/>
                      </a:cubicBezTo>
                    </a:path>
                  </a:pathLst>
                </a:custGeom>
                <a:noFill/>
                <a:ln w="15875">
                  <a:solidFill>
                    <a:srgbClr val="FFFFFF"/>
                  </a:solidFill>
                  <a:prstDash val="solid"/>
                  <a:round/>
                  <a:headEnd/>
                  <a:tailEnd/>
                </a:ln>
              </p:spPr>
              <p:txBody>
                <a:bodyPr/>
                <a:lstStyle/>
                <a:p>
                  <a:endParaRPr lang="en-GB"/>
                </a:p>
              </p:txBody>
            </p:sp>
            <p:sp>
              <p:nvSpPr>
                <p:cNvPr id="13274" name="Freeform 898"/>
                <p:cNvSpPr>
                  <a:spLocks/>
                </p:cNvSpPr>
                <p:nvPr/>
              </p:nvSpPr>
              <p:spPr bwMode="auto">
                <a:xfrm>
                  <a:off x="3406" y="1749"/>
                  <a:ext cx="21" cy="97"/>
                </a:xfrm>
                <a:custGeom>
                  <a:avLst/>
                  <a:gdLst>
                    <a:gd name="T0" fmla="*/ 11 w 4"/>
                    <a:gd name="T1" fmla="*/ 0 h 19"/>
                    <a:gd name="T2" fmla="*/ 11 w 4"/>
                    <a:gd name="T3" fmla="*/ 0 h 19"/>
                    <a:gd name="T4" fmla="*/ 5 w 4"/>
                    <a:gd name="T5" fmla="*/ 5 h 19"/>
                    <a:gd name="T6" fmla="*/ 5 w 4"/>
                    <a:gd name="T7" fmla="*/ 10 h 19"/>
                    <a:gd name="T8" fmla="*/ 0 w 4"/>
                    <a:gd name="T9" fmla="*/ 10 h 19"/>
                    <a:gd name="T10" fmla="*/ 5 w 4"/>
                    <a:gd name="T11" fmla="*/ 20 h 19"/>
                    <a:gd name="T12" fmla="*/ 16 w 4"/>
                    <a:gd name="T13" fmla="*/ 41 h 19"/>
                    <a:gd name="T14" fmla="*/ 16 w 4"/>
                    <a:gd name="T15" fmla="*/ 46 h 19"/>
                    <a:gd name="T16" fmla="*/ 21 w 4"/>
                    <a:gd name="T17" fmla="*/ 51 h 19"/>
                    <a:gd name="T18" fmla="*/ 21 w 4"/>
                    <a:gd name="T19" fmla="*/ 71 h 19"/>
                    <a:gd name="T20" fmla="*/ 11 w 4"/>
                    <a:gd name="T21" fmla="*/ 97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 h="19">
                      <a:moveTo>
                        <a:pt x="2" y="0"/>
                      </a:moveTo>
                      <a:cubicBezTo>
                        <a:pt x="2" y="0"/>
                        <a:pt x="2" y="0"/>
                        <a:pt x="2" y="0"/>
                      </a:cubicBezTo>
                      <a:cubicBezTo>
                        <a:pt x="2" y="1"/>
                        <a:pt x="1" y="1"/>
                        <a:pt x="1" y="1"/>
                      </a:cubicBezTo>
                      <a:cubicBezTo>
                        <a:pt x="1" y="1"/>
                        <a:pt x="1" y="2"/>
                        <a:pt x="1" y="2"/>
                      </a:cubicBezTo>
                      <a:cubicBezTo>
                        <a:pt x="1" y="2"/>
                        <a:pt x="0" y="2"/>
                        <a:pt x="0" y="2"/>
                      </a:cubicBezTo>
                      <a:cubicBezTo>
                        <a:pt x="1" y="3"/>
                        <a:pt x="1" y="3"/>
                        <a:pt x="1" y="4"/>
                      </a:cubicBezTo>
                      <a:cubicBezTo>
                        <a:pt x="1" y="5"/>
                        <a:pt x="2" y="7"/>
                        <a:pt x="3" y="8"/>
                      </a:cubicBezTo>
                      <a:cubicBezTo>
                        <a:pt x="3" y="8"/>
                        <a:pt x="3" y="9"/>
                        <a:pt x="3" y="9"/>
                      </a:cubicBezTo>
                      <a:cubicBezTo>
                        <a:pt x="3" y="9"/>
                        <a:pt x="4" y="10"/>
                        <a:pt x="4" y="10"/>
                      </a:cubicBezTo>
                      <a:cubicBezTo>
                        <a:pt x="4" y="11"/>
                        <a:pt x="4" y="13"/>
                        <a:pt x="4" y="14"/>
                      </a:cubicBezTo>
                      <a:cubicBezTo>
                        <a:pt x="3" y="15"/>
                        <a:pt x="2" y="18"/>
                        <a:pt x="2" y="19"/>
                      </a:cubicBezTo>
                    </a:path>
                  </a:pathLst>
                </a:custGeom>
                <a:noFill/>
                <a:ln w="15875">
                  <a:solidFill>
                    <a:srgbClr val="FFFFFF"/>
                  </a:solidFill>
                  <a:prstDash val="solid"/>
                  <a:round/>
                  <a:headEnd/>
                  <a:tailEnd/>
                </a:ln>
              </p:spPr>
              <p:txBody>
                <a:bodyPr/>
                <a:lstStyle/>
                <a:p>
                  <a:endParaRPr lang="en-GB"/>
                </a:p>
              </p:txBody>
            </p:sp>
            <p:sp>
              <p:nvSpPr>
                <p:cNvPr id="13275" name="Oval 899"/>
                <p:cNvSpPr>
                  <a:spLocks noChangeArrowheads="1"/>
                </p:cNvSpPr>
                <p:nvPr/>
              </p:nvSpPr>
              <p:spPr bwMode="auto">
                <a:xfrm>
                  <a:off x="3412" y="1974"/>
                  <a:ext cx="15" cy="15"/>
                </a:xfrm>
                <a:prstGeom prst="ellipse">
                  <a:avLst/>
                </a:prstGeom>
                <a:solidFill>
                  <a:srgbClr val="FFFFFF"/>
                </a:solidFill>
                <a:ln w="15875">
                  <a:solidFill>
                    <a:srgbClr val="FFFFFF"/>
                  </a:solidFill>
                  <a:round/>
                  <a:headEnd/>
                  <a:tailEnd/>
                </a:ln>
              </p:spPr>
              <p:txBody>
                <a:bodyPr/>
                <a:lstStyle/>
                <a:p>
                  <a:endParaRPr lang="ar-SA"/>
                </a:p>
              </p:txBody>
            </p:sp>
            <p:sp>
              <p:nvSpPr>
                <p:cNvPr id="13276" name="Freeform 900"/>
                <p:cNvSpPr>
                  <a:spLocks/>
                </p:cNvSpPr>
                <p:nvPr/>
              </p:nvSpPr>
              <p:spPr bwMode="auto">
                <a:xfrm>
                  <a:off x="3396" y="1866"/>
                  <a:ext cx="21" cy="108"/>
                </a:xfrm>
                <a:custGeom>
                  <a:avLst/>
                  <a:gdLst>
                    <a:gd name="T0" fmla="*/ 21 w 4"/>
                    <a:gd name="T1" fmla="*/ 108 h 21"/>
                    <a:gd name="T2" fmla="*/ 16 w 4"/>
                    <a:gd name="T3" fmla="*/ 103 h 21"/>
                    <a:gd name="T4" fmla="*/ 16 w 4"/>
                    <a:gd name="T5" fmla="*/ 98 h 21"/>
                    <a:gd name="T6" fmla="*/ 11 w 4"/>
                    <a:gd name="T7" fmla="*/ 98 h 21"/>
                    <a:gd name="T8" fmla="*/ 16 w 4"/>
                    <a:gd name="T9" fmla="*/ 72 h 21"/>
                    <a:gd name="T10" fmla="*/ 16 w 4"/>
                    <a:gd name="T11" fmla="*/ 41 h 21"/>
                    <a:gd name="T12" fmla="*/ 11 w 4"/>
                    <a:gd name="T13" fmla="*/ 31 h 21"/>
                    <a:gd name="T14" fmla="*/ 5 w 4"/>
                    <a:gd name="T15" fmla="*/ 26 h 21"/>
                    <a:gd name="T16" fmla="*/ 0 w 4"/>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21">
                      <a:moveTo>
                        <a:pt x="4" y="21"/>
                      </a:moveTo>
                      <a:cubicBezTo>
                        <a:pt x="4" y="21"/>
                        <a:pt x="3" y="20"/>
                        <a:pt x="3" y="20"/>
                      </a:cubicBezTo>
                      <a:cubicBezTo>
                        <a:pt x="3" y="20"/>
                        <a:pt x="3" y="20"/>
                        <a:pt x="3" y="19"/>
                      </a:cubicBezTo>
                      <a:cubicBezTo>
                        <a:pt x="2" y="19"/>
                        <a:pt x="2" y="19"/>
                        <a:pt x="2" y="19"/>
                      </a:cubicBezTo>
                      <a:cubicBezTo>
                        <a:pt x="2" y="17"/>
                        <a:pt x="2" y="16"/>
                        <a:pt x="3" y="14"/>
                      </a:cubicBezTo>
                      <a:cubicBezTo>
                        <a:pt x="3" y="12"/>
                        <a:pt x="3" y="10"/>
                        <a:pt x="3" y="8"/>
                      </a:cubicBezTo>
                      <a:cubicBezTo>
                        <a:pt x="2" y="8"/>
                        <a:pt x="2" y="7"/>
                        <a:pt x="2" y="6"/>
                      </a:cubicBezTo>
                      <a:cubicBezTo>
                        <a:pt x="1" y="6"/>
                        <a:pt x="1" y="5"/>
                        <a:pt x="1" y="5"/>
                      </a:cubicBezTo>
                      <a:cubicBezTo>
                        <a:pt x="1" y="4"/>
                        <a:pt x="0" y="2"/>
                        <a:pt x="0" y="0"/>
                      </a:cubicBezTo>
                    </a:path>
                  </a:pathLst>
                </a:custGeom>
                <a:noFill/>
                <a:ln w="15875">
                  <a:solidFill>
                    <a:srgbClr val="FFFFFF"/>
                  </a:solidFill>
                  <a:prstDash val="solid"/>
                  <a:round/>
                  <a:headEnd/>
                  <a:tailEnd/>
                </a:ln>
              </p:spPr>
              <p:txBody>
                <a:bodyPr/>
                <a:lstStyle/>
                <a:p>
                  <a:endParaRPr lang="en-GB"/>
                </a:p>
              </p:txBody>
            </p:sp>
            <p:sp>
              <p:nvSpPr>
                <p:cNvPr id="13277" name="Freeform 901"/>
                <p:cNvSpPr>
                  <a:spLocks/>
                </p:cNvSpPr>
                <p:nvPr/>
              </p:nvSpPr>
              <p:spPr bwMode="auto">
                <a:xfrm>
                  <a:off x="3406" y="1877"/>
                  <a:ext cx="21" cy="97"/>
                </a:xfrm>
                <a:custGeom>
                  <a:avLst/>
                  <a:gdLst>
                    <a:gd name="T0" fmla="*/ 11 w 4"/>
                    <a:gd name="T1" fmla="*/ 97 h 19"/>
                    <a:gd name="T2" fmla="*/ 11 w 4"/>
                    <a:gd name="T3" fmla="*/ 97 h 19"/>
                    <a:gd name="T4" fmla="*/ 5 w 4"/>
                    <a:gd name="T5" fmla="*/ 92 h 19"/>
                    <a:gd name="T6" fmla="*/ 5 w 4"/>
                    <a:gd name="T7" fmla="*/ 87 h 19"/>
                    <a:gd name="T8" fmla="*/ 0 w 4"/>
                    <a:gd name="T9" fmla="*/ 87 h 19"/>
                    <a:gd name="T10" fmla="*/ 0 w 4"/>
                    <a:gd name="T11" fmla="*/ 77 h 19"/>
                    <a:gd name="T12" fmla="*/ 11 w 4"/>
                    <a:gd name="T13" fmla="*/ 61 h 19"/>
                    <a:gd name="T14" fmla="*/ 16 w 4"/>
                    <a:gd name="T15" fmla="*/ 51 h 19"/>
                    <a:gd name="T16" fmla="*/ 16 w 4"/>
                    <a:gd name="T17" fmla="*/ 46 h 19"/>
                    <a:gd name="T18" fmla="*/ 16 w 4"/>
                    <a:gd name="T19" fmla="*/ 26 h 19"/>
                    <a:gd name="T20" fmla="*/ 11 w 4"/>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 h="19">
                      <a:moveTo>
                        <a:pt x="2" y="19"/>
                      </a:moveTo>
                      <a:cubicBezTo>
                        <a:pt x="2" y="19"/>
                        <a:pt x="2" y="19"/>
                        <a:pt x="2" y="19"/>
                      </a:cubicBezTo>
                      <a:cubicBezTo>
                        <a:pt x="2" y="19"/>
                        <a:pt x="1" y="18"/>
                        <a:pt x="1" y="18"/>
                      </a:cubicBezTo>
                      <a:cubicBezTo>
                        <a:pt x="1" y="18"/>
                        <a:pt x="1" y="18"/>
                        <a:pt x="1" y="17"/>
                      </a:cubicBezTo>
                      <a:cubicBezTo>
                        <a:pt x="0" y="17"/>
                        <a:pt x="0" y="17"/>
                        <a:pt x="0" y="17"/>
                      </a:cubicBezTo>
                      <a:cubicBezTo>
                        <a:pt x="0" y="16"/>
                        <a:pt x="0" y="16"/>
                        <a:pt x="0" y="15"/>
                      </a:cubicBezTo>
                      <a:cubicBezTo>
                        <a:pt x="1" y="14"/>
                        <a:pt x="2" y="12"/>
                        <a:pt x="2" y="12"/>
                      </a:cubicBezTo>
                      <a:cubicBezTo>
                        <a:pt x="3" y="11"/>
                        <a:pt x="3" y="11"/>
                        <a:pt x="3" y="10"/>
                      </a:cubicBezTo>
                      <a:cubicBezTo>
                        <a:pt x="3" y="10"/>
                        <a:pt x="3" y="9"/>
                        <a:pt x="3" y="9"/>
                      </a:cubicBezTo>
                      <a:cubicBezTo>
                        <a:pt x="4" y="8"/>
                        <a:pt x="4" y="6"/>
                        <a:pt x="3" y="5"/>
                      </a:cubicBezTo>
                      <a:cubicBezTo>
                        <a:pt x="3" y="4"/>
                        <a:pt x="2" y="1"/>
                        <a:pt x="2" y="0"/>
                      </a:cubicBezTo>
                    </a:path>
                  </a:pathLst>
                </a:custGeom>
                <a:noFill/>
                <a:ln w="15875">
                  <a:solidFill>
                    <a:srgbClr val="FFFFFF"/>
                  </a:solidFill>
                  <a:prstDash val="solid"/>
                  <a:round/>
                  <a:headEnd/>
                  <a:tailEnd/>
                </a:ln>
              </p:spPr>
              <p:txBody>
                <a:bodyPr/>
                <a:lstStyle/>
                <a:p>
                  <a:endParaRPr lang="en-GB"/>
                </a:p>
              </p:txBody>
            </p:sp>
            <p:sp>
              <p:nvSpPr>
                <p:cNvPr id="13278" name="Freeform 902"/>
                <p:cNvSpPr>
                  <a:spLocks/>
                </p:cNvSpPr>
                <p:nvPr/>
              </p:nvSpPr>
              <p:spPr bwMode="auto">
                <a:xfrm>
                  <a:off x="3376" y="1749"/>
                  <a:ext cx="20" cy="97"/>
                </a:xfrm>
                <a:custGeom>
                  <a:avLst/>
                  <a:gdLst>
                    <a:gd name="T0" fmla="*/ 10 w 4"/>
                    <a:gd name="T1" fmla="*/ 0 h 19"/>
                    <a:gd name="T2" fmla="*/ 10 w 4"/>
                    <a:gd name="T3" fmla="*/ 0 h 19"/>
                    <a:gd name="T4" fmla="*/ 5 w 4"/>
                    <a:gd name="T5" fmla="*/ 5 h 19"/>
                    <a:gd name="T6" fmla="*/ 0 w 4"/>
                    <a:gd name="T7" fmla="*/ 10 h 19"/>
                    <a:gd name="T8" fmla="*/ 0 w 4"/>
                    <a:gd name="T9" fmla="*/ 10 h 19"/>
                    <a:gd name="T10" fmla="*/ 0 w 4"/>
                    <a:gd name="T11" fmla="*/ 20 h 19"/>
                    <a:gd name="T12" fmla="*/ 10 w 4"/>
                    <a:gd name="T13" fmla="*/ 41 h 19"/>
                    <a:gd name="T14" fmla="*/ 15 w 4"/>
                    <a:gd name="T15" fmla="*/ 46 h 19"/>
                    <a:gd name="T16" fmla="*/ 15 w 4"/>
                    <a:gd name="T17" fmla="*/ 51 h 19"/>
                    <a:gd name="T18" fmla="*/ 15 w 4"/>
                    <a:gd name="T19" fmla="*/ 71 h 19"/>
                    <a:gd name="T20" fmla="*/ 5 w 4"/>
                    <a:gd name="T21" fmla="*/ 97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 h="19">
                      <a:moveTo>
                        <a:pt x="2" y="0"/>
                      </a:moveTo>
                      <a:cubicBezTo>
                        <a:pt x="2" y="0"/>
                        <a:pt x="2" y="0"/>
                        <a:pt x="2" y="0"/>
                      </a:cubicBezTo>
                      <a:cubicBezTo>
                        <a:pt x="1" y="1"/>
                        <a:pt x="1" y="1"/>
                        <a:pt x="1" y="1"/>
                      </a:cubicBezTo>
                      <a:cubicBezTo>
                        <a:pt x="1" y="1"/>
                        <a:pt x="0" y="2"/>
                        <a:pt x="0" y="2"/>
                      </a:cubicBezTo>
                      <a:cubicBezTo>
                        <a:pt x="0" y="2"/>
                        <a:pt x="0" y="2"/>
                        <a:pt x="0" y="2"/>
                      </a:cubicBezTo>
                      <a:cubicBezTo>
                        <a:pt x="0" y="3"/>
                        <a:pt x="0" y="3"/>
                        <a:pt x="0" y="4"/>
                      </a:cubicBezTo>
                      <a:cubicBezTo>
                        <a:pt x="0" y="5"/>
                        <a:pt x="2" y="7"/>
                        <a:pt x="2" y="8"/>
                      </a:cubicBezTo>
                      <a:cubicBezTo>
                        <a:pt x="2" y="8"/>
                        <a:pt x="3" y="9"/>
                        <a:pt x="3" y="9"/>
                      </a:cubicBezTo>
                      <a:cubicBezTo>
                        <a:pt x="3" y="9"/>
                        <a:pt x="3" y="10"/>
                        <a:pt x="3" y="10"/>
                      </a:cubicBezTo>
                      <a:cubicBezTo>
                        <a:pt x="3" y="11"/>
                        <a:pt x="4" y="13"/>
                        <a:pt x="3" y="14"/>
                      </a:cubicBezTo>
                      <a:cubicBezTo>
                        <a:pt x="3" y="15"/>
                        <a:pt x="1" y="18"/>
                        <a:pt x="1" y="19"/>
                      </a:cubicBezTo>
                    </a:path>
                  </a:pathLst>
                </a:custGeom>
                <a:noFill/>
                <a:ln w="15875">
                  <a:solidFill>
                    <a:srgbClr val="FFFFFF"/>
                  </a:solidFill>
                  <a:prstDash val="solid"/>
                  <a:round/>
                  <a:headEnd/>
                  <a:tailEnd/>
                </a:ln>
              </p:spPr>
              <p:txBody>
                <a:bodyPr/>
                <a:lstStyle/>
                <a:p>
                  <a:endParaRPr lang="en-GB"/>
                </a:p>
              </p:txBody>
            </p:sp>
            <p:sp>
              <p:nvSpPr>
                <p:cNvPr id="13279" name="Oval 903"/>
                <p:cNvSpPr>
                  <a:spLocks noChangeArrowheads="1"/>
                </p:cNvSpPr>
                <p:nvPr/>
              </p:nvSpPr>
              <p:spPr bwMode="auto">
                <a:xfrm>
                  <a:off x="3376" y="1974"/>
                  <a:ext cx="15" cy="15"/>
                </a:xfrm>
                <a:prstGeom prst="ellipse">
                  <a:avLst/>
                </a:prstGeom>
                <a:solidFill>
                  <a:srgbClr val="FFFFFF"/>
                </a:solidFill>
                <a:ln w="15875">
                  <a:solidFill>
                    <a:srgbClr val="FFFFFF"/>
                  </a:solidFill>
                  <a:round/>
                  <a:headEnd/>
                  <a:tailEnd/>
                </a:ln>
              </p:spPr>
              <p:txBody>
                <a:bodyPr/>
                <a:lstStyle/>
                <a:p>
                  <a:endParaRPr lang="ar-SA"/>
                </a:p>
              </p:txBody>
            </p:sp>
            <p:sp>
              <p:nvSpPr>
                <p:cNvPr id="13280" name="Freeform 904"/>
                <p:cNvSpPr>
                  <a:spLocks/>
                </p:cNvSpPr>
                <p:nvPr/>
              </p:nvSpPr>
              <p:spPr bwMode="auto">
                <a:xfrm>
                  <a:off x="3376" y="1877"/>
                  <a:ext cx="20" cy="97"/>
                </a:xfrm>
                <a:custGeom>
                  <a:avLst/>
                  <a:gdLst>
                    <a:gd name="T0" fmla="*/ 10 w 4"/>
                    <a:gd name="T1" fmla="*/ 97 h 19"/>
                    <a:gd name="T2" fmla="*/ 10 w 4"/>
                    <a:gd name="T3" fmla="*/ 97 h 19"/>
                    <a:gd name="T4" fmla="*/ 5 w 4"/>
                    <a:gd name="T5" fmla="*/ 92 h 19"/>
                    <a:gd name="T6" fmla="*/ 0 w 4"/>
                    <a:gd name="T7" fmla="*/ 87 h 19"/>
                    <a:gd name="T8" fmla="*/ 0 w 4"/>
                    <a:gd name="T9" fmla="*/ 87 h 19"/>
                    <a:gd name="T10" fmla="*/ 0 w 4"/>
                    <a:gd name="T11" fmla="*/ 77 h 19"/>
                    <a:gd name="T12" fmla="*/ 10 w 4"/>
                    <a:gd name="T13" fmla="*/ 61 h 19"/>
                    <a:gd name="T14" fmla="*/ 15 w 4"/>
                    <a:gd name="T15" fmla="*/ 51 h 19"/>
                    <a:gd name="T16" fmla="*/ 15 w 4"/>
                    <a:gd name="T17" fmla="*/ 46 h 19"/>
                    <a:gd name="T18" fmla="*/ 15 w 4"/>
                    <a:gd name="T19" fmla="*/ 26 h 19"/>
                    <a:gd name="T20" fmla="*/ 5 w 4"/>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 h="19">
                      <a:moveTo>
                        <a:pt x="2" y="19"/>
                      </a:moveTo>
                      <a:cubicBezTo>
                        <a:pt x="2" y="19"/>
                        <a:pt x="2" y="19"/>
                        <a:pt x="2" y="19"/>
                      </a:cubicBezTo>
                      <a:cubicBezTo>
                        <a:pt x="1" y="19"/>
                        <a:pt x="1" y="18"/>
                        <a:pt x="1" y="18"/>
                      </a:cubicBezTo>
                      <a:cubicBezTo>
                        <a:pt x="1" y="18"/>
                        <a:pt x="0" y="18"/>
                        <a:pt x="0" y="17"/>
                      </a:cubicBezTo>
                      <a:cubicBezTo>
                        <a:pt x="0" y="17"/>
                        <a:pt x="0" y="17"/>
                        <a:pt x="0" y="17"/>
                      </a:cubicBezTo>
                      <a:cubicBezTo>
                        <a:pt x="0" y="16"/>
                        <a:pt x="0" y="16"/>
                        <a:pt x="0" y="15"/>
                      </a:cubicBezTo>
                      <a:cubicBezTo>
                        <a:pt x="0" y="14"/>
                        <a:pt x="2" y="12"/>
                        <a:pt x="2" y="12"/>
                      </a:cubicBezTo>
                      <a:cubicBezTo>
                        <a:pt x="2" y="11"/>
                        <a:pt x="3" y="11"/>
                        <a:pt x="3" y="10"/>
                      </a:cubicBezTo>
                      <a:cubicBezTo>
                        <a:pt x="3" y="10"/>
                        <a:pt x="3" y="9"/>
                        <a:pt x="3" y="9"/>
                      </a:cubicBezTo>
                      <a:cubicBezTo>
                        <a:pt x="3" y="8"/>
                        <a:pt x="4" y="6"/>
                        <a:pt x="3" y="5"/>
                      </a:cubicBezTo>
                      <a:cubicBezTo>
                        <a:pt x="3" y="4"/>
                        <a:pt x="1" y="1"/>
                        <a:pt x="1" y="0"/>
                      </a:cubicBezTo>
                    </a:path>
                  </a:pathLst>
                </a:custGeom>
                <a:noFill/>
                <a:ln w="15875">
                  <a:solidFill>
                    <a:srgbClr val="FFFFFF"/>
                  </a:solidFill>
                  <a:prstDash val="solid"/>
                  <a:round/>
                  <a:headEnd/>
                  <a:tailEnd/>
                </a:ln>
              </p:spPr>
              <p:txBody>
                <a:bodyPr/>
                <a:lstStyle/>
                <a:p>
                  <a:endParaRPr lang="en-GB"/>
                </a:p>
              </p:txBody>
            </p:sp>
            <p:sp>
              <p:nvSpPr>
                <p:cNvPr id="13281" name="Oval 905"/>
                <p:cNvSpPr>
                  <a:spLocks noChangeArrowheads="1"/>
                </p:cNvSpPr>
                <p:nvPr/>
              </p:nvSpPr>
              <p:spPr bwMode="auto">
                <a:xfrm>
                  <a:off x="3412" y="1733"/>
                  <a:ext cx="15" cy="16"/>
                </a:xfrm>
                <a:prstGeom prst="ellipse">
                  <a:avLst/>
                </a:prstGeom>
                <a:solidFill>
                  <a:srgbClr val="FFFFFF"/>
                </a:solidFill>
                <a:ln w="15875">
                  <a:solidFill>
                    <a:srgbClr val="FFFFFF"/>
                  </a:solidFill>
                  <a:round/>
                  <a:headEnd/>
                  <a:tailEnd/>
                </a:ln>
              </p:spPr>
              <p:txBody>
                <a:bodyPr/>
                <a:lstStyle/>
                <a:p>
                  <a:endParaRPr lang="ar-SA"/>
                </a:p>
              </p:txBody>
            </p:sp>
            <p:sp>
              <p:nvSpPr>
                <p:cNvPr id="13282" name="Oval 906"/>
                <p:cNvSpPr>
                  <a:spLocks noChangeArrowheads="1"/>
                </p:cNvSpPr>
                <p:nvPr/>
              </p:nvSpPr>
              <p:spPr bwMode="auto">
                <a:xfrm>
                  <a:off x="3381" y="1733"/>
                  <a:ext cx="15" cy="16"/>
                </a:xfrm>
                <a:prstGeom prst="ellipse">
                  <a:avLst/>
                </a:prstGeom>
                <a:solidFill>
                  <a:srgbClr val="FFFFFF"/>
                </a:solidFill>
                <a:ln w="15875">
                  <a:solidFill>
                    <a:srgbClr val="FFFFFF"/>
                  </a:solidFill>
                  <a:round/>
                  <a:headEnd/>
                  <a:tailEnd/>
                </a:ln>
              </p:spPr>
              <p:txBody>
                <a:bodyPr/>
                <a:lstStyle/>
                <a:p>
                  <a:endParaRPr lang="ar-SA"/>
                </a:p>
              </p:txBody>
            </p:sp>
            <p:sp>
              <p:nvSpPr>
                <p:cNvPr id="13283" name="Oval 907"/>
                <p:cNvSpPr>
                  <a:spLocks noChangeArrowheads="1"/>
                </p:cNvSpPr>
                <p:nvPr/>
              </p:nvSpPr>
              <p:spPr bwMode="auto">
                <a:xfrm>
                  <a:off x="3371" y="1718"/>
                  <a:ext cx="15" cy="15"/>
                </a:xfrm>
                <a:prstGeom prst="ellipse">
                  <a:avLst/>
                </a:prstGeom>
                <a:solidFill>
                  <a:srgbClr val="FFFFFF"/>
                </a:solidFill>
                <a:ln w="15875">
                  <a:solidFill>
                    <a:srgbClr val="FFFFFF"/>
                  </a:solidFill>
                  <a:round/>
                  <a:headEnd/>
                  <a:tailEnd/>
                </a:ln>
              </p:spPr>
              <p:txBody>
                <a:bodyPr/>
                <a:lstStyle/>
                <a:p>
                  <a:endParaRPr lang="ar-SA"/>
                </a:p>
              </p:txBody>
            </p:sp>
          </p:grpSp>
        </p:grpSp>
        <p:sp>
          <p:nvSpPr>
            <p:cNvPr id="13251" name="Freeform 908"/>
            <p:cNvSpPr>
              <a:spLocks/>
            </p:cNvSpPr>
            <p:nvPr/>
          </p:nvSpPr>
          <p:spPr bwMode="auto">
            <a:xfrm>
              <a:off x="2916" y="1023"/>
              <a:ext cx="593" cy="649"/>
            </a:xfrm>
            <a:custGeom>
              <a:avLst/>
              <a:gdLst>
                <a:gd name="T0" fmla="*/ 404 w 116"/>
                <a:gd name="T1" fmla="*/ 0 h 127"/>
                <a:gd name="T2" fmla="*/ 399 w 116"/>
                <a:gd name="T3" fmla="*/ 36 h 127"/>
                <a:gd name="T4" fmla="*/ 542 w 116"/>
                <a:gd name="T5" fmla="*/ 87 h 127"/>
                <a:gd name="T6" fmla="*/ 399 w 116"/>
                <a:gd name="T7" fmla="*/ 112 h 127"/>
                <a:gd name="T8" fmla="*/ 307 w 116"/>
                <a:gd name="T9" fmla="*/ 128 h 127"/>
                <a:gd name="T10" fmla="*/ 87 w 116"/>
                <a:gd name="T11" fmla="*/ 158 h 127"/>
                <a:gd name="T12" fmla="*/ 10 w 116"/>
                <a:gd name="T13" fmla="*/ 184 h 127"/>
                <a:gd name="T14" fmla="*/ 15 w 116"/>
                <a:gd name="T15" fmla="*/ 220 h 127"/>
                <a:gd name="T16" fmla="*/ 123 w 116"/>
                <a:gd name="T17" fmla="*/ 256 h 127"/>
                <a:gd name="T18" fmla="*/ 230 w 116"/>
                <a:gd name="T19" fmla="*/ 296 h 127"/>
                <a:gd name="T20" fmla="*/ 399 w 116"/>
                <a:gd name="T21" fmla="*/ 342 h 127"/>
                <a:gd name="T22" fmla="*/ 312 w 116"/>
                <a:gd name="T23" fmla="*/ 516 h 127"/>
                <a:gd name="T24" fmla="*/ 593 w 116"/>
                <a:gd name="T25" fmla="*/ 649 h 1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6" h="127">
                  <a:moveTo>
                    <a:pt x="79" y="0"/>
                  </a:moveTo>
                  <a:cubicBezTo>
                    <a:pt x="78" y="1"/>
                    <a:pt x="74" y="4"/>
                    <a:pt x="78" y="7"/>
                  </a:cubicBezTo>
                  <a:cubicBezTo>
                    <a:pt x="83" y="10"/>
                    <a:pt x="106" y="15"/>
                    <a:pt x="106" y="17"/>
                  </a:cubicBezTo>
                  <a:cubicBezTo>
                    <a:pt x="105" y="20"/>
                    <a:pt x="85" y="21"/>
                    <a:pt x="78" y="22"/>
                  </a:cubicBezTo>
                  <a:cubicBezTo>
                    <a:pt x="70" y="23"/>
                    <a:pt x="70" y="23"/>
                    <a:pt x="60" y="25"/>
                  </a:cubicBezTo>
                  <a:cubicBezTo>
                    <a:pt x="49" y="26"/>
                    <a:pt x="26" y="29"/>
                    <a:pt x="17" y="31"/>
                  </a:cubicBezTo>
                  <a:cubicBezTo>
                    <a:pt x="7" y="33"/>
                    <a:pt x="4" y="34"/>
                    <a:pt x="2" y="36"/>
                  </a:cubicBezTo>
                  <a:cubicBezTo>
                    <a:pt x="0" y="38"/>
                    <a:pt x="0" y="41"/>
                    <a:pt x="3" y="43"/>
                  </a:cubicBezTo>
                  <a:cubicBezTo>
                    <a:pt x="7" y="45"/>
                    <a:pt x="17" y="48"/>
                    <a:pt x="24" y="50"/>
                  </a:cubicBezTo>
                  <a:cubicBezTo>
                    <a:pt x="31" y="53"/>
                    <a:pt x="36" y="56"/>
                    <a:pt x="45" y="58"/>
                  </a:cubicBezTo>
                  <a:cubicBezTo>
                    <a:pt x="54" y="61"/>
                    <a:pt x="76" y="60"/>
                    <a:pt x="78" y="67"/>
                  </a:cubicBezTo>
                  <a:cubicBezTo>
                    <a:pt x="81" y="74"/>
                    <a:pt x="54" y="91"/>
                    <a:pt x="61" y="101"/>
                  </a:cubicBezTo>
                  <a:cubicBezTo>
                    <a:pt x="67" y="111"/>
                    <a:pt x="104" y="122"/>
                    <a:pt x="116" y="127"/>
                  </a:cubicBezTo>
                </a:path>
              </a:pathLst>
            </a:custGeom>
            <a:noFill/>
            <a:ln w="49213">
              <a:solidFill>
                <a:srgbClr val="66FFCC"/>
              </a:solidFill>
              <a:prstDash val="solid"/>
              <a:round/>
              <a:headEnd/>
              <a:tailEnd/>
            </a:ln>
          </p:spPr>
          <p:txBody>
            <a:bodyPr/>
            <a:lstStyle/>
            <a:p>
              <a:endParaRPr lang="en-GB"/>
            </a:p>
          </p:txBody>
        </p:sp>
        <p:sp>
          <p:nvSpPr>
            <p:cNvPr id="13252" name="Freeform 909"/>
            <p:cNvSpPr>
              <a:spLocks/>
            </p:cNvSpPr>
            <p:nvPr/>
          </p:nvSpPr>
          <p:spPr bwMode="auto">
            <a:xfrm>
              <a:off x="3355" y="1304"/>
              <a:ext cx="174" cy="250"/>
            </a:xfrm>
            <a:custGeom>
              <a:avLst/>
              <a:gdLst>
                <a:gd name="T0" fmla="*/ 92 w 34"/>
                <a:gd name="T1" fmla="*/ 250 h 49"/>
                <a:gd name="T2" fmla="*/ 92 w 34"/>
                <a:gd name="T3" fmla="*/ 209 h 49"/>
                <a:gd name="T4" fmla="*/ 10 w 34"/>
                <a:gd name="T5" fmla="*/ 128 h 49"/>
                <a:gd name="T6" fmla="*/ 51 w 34"/>
                <a:gd name="T7" fmla="*/ 5 h 49"/>
                <a:gd name="T8" fmla="*/ 174 w 34"/>
                <a:gd name="T9" fmla="*/ 87 h 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9">
                  <a:moveTo>
                    <a:pt x="18" y="49"/>
                  </a:moveTo>
                  <a:cubicBezTo>
                    <a:pt x="19" y="47"/>
                    <a:pt x="20" y="45"/>
                    <a:pt x="18" y="41"/>
                  </a:cubicBezTo>
                  <a:cubicBezTo>
                    <a:pt x="15" y="37"/>
                    <a:pt x="3" y="32"/>
                    <a:pt x="2" y="25"/>
                  </a:cubicBezTo>
                  <a:cubicBezTo>
                    <a:pt x="0" y="19"/>
                    <a:pt x="4" y="3"/>
                    <a:pt x="10" y="1"/>
                  </a:cubicBezTo>
                  <a:cubicBezTo>
                    <a:pt x="15" y="0"/>
                    <a:pt x="24" y="9"/>
                    <a:pt x="34" y="17"/>
                  </a:cubicBezTo>
                </a:path>
              </a:pathLst>
            </a:custGeom>
            <a:noFill/>
            <a:ln w="49213">
              <a:solidFill>
                <a:srgbClr val="66FFCC"/>
              </a:solidFill>
              <a:prstDash val="solid"/>
              <a:round/>
              <a:headEnd/>
              <a:tailEnd/>
            </a:ln>
          </p:spPr>
          <p:txBody>
            <a:bodyPr/>
            <a:lstStyle/>
            <a:p>
              <a:endParaRPr lang="en-GB"/>
            </a:p>
          </p:txBody>
        </p:sp>
        <p:sp>
          <p:nvSpPr>
            <p:cNvPr id="13253" name="Freeform 910"/>
            <p:cNvSpPr>
              <a:spLocks/>
            </p:cNvSpPr>
            <p:nvPr/>
          </p:nvSpPr>
          <p:spPr bwMode="auto">
            <a:xfrm>
              <a:off x="3652" y="1186"/>
              <a:ext cx="245" cy="205"/>
            </a:xfrm>
            <a:custGeom>
              <a:avLst/>
              <a:gdLst>
                <a:gd name="T0" fmla="*/ 46 w 48"/>
                <a:gd name="T1" fmla="*/ 205 h 40"/>
                <a:gd name="T2" fmla="*/ 10 w 48"/>
                <a:gd name="T3" fmla="*/ 82 h 40"/>
                <a:gd name="T4" fmla="*/ 117 w 48"/>
                <a:gd name="T5" fmla="*/ 0 h 40"/>
                <a:gd name="T6" fmla="*/ 225 w 48"/>
                <a:gd name="T7" fmla="*/ 82 h 40"/>
                <a:gd name="T8" fmla="*/ 225 w 48"/>
                <a:gd name="T9" fmla="*/ 205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40">
                  <a:moveTo>
                    <a:pt x="9" y="40"/>
                  </a:moveTo>
                  <a:cubicBezTo>
                    <a:pt x="4" y="32"/>
                    <a:pt x="0" y="23"/>
                    <a:pt x="2" y="16"/>
                  </a:cubicBezTo>
                  <a:cubicBezTo>
                    <a:pt x="4" y="10"/>
                    <a:pt x="16" y="0"/>
                    <a:pt x="23" y="0"/>
                  </a:cubicBezTo>
                  <a:cubicBezTo>
                    <a:pt x="30" y="0"/>
                    <a:pt x="41" y="10"/>
                    <a:pt x="44" y="16"/>
                  </a:cubicBezTo>
                  <a:cubicBezTo>
                    <a:pt x="48" y="23"/>
                    <a:pt x="46" y="32"/>
                    <a:pt x="44" y="40"/>
                  </a:cubicBezTo>
                </a:path>
              </a:pathLst>
            </a:custGeom>
            <a:noFill/>
            <a:ln w="49213">
              <a:solidFill>
                <a:srgbClr val="66FFCC"/>
              </a:solidFill>
              <a:prstDash val="solid"/>
              <a:round/>
              <a:headEnd/>
              <a:tailEnd/>
            </a:ln>
          </p:spPr>
          <p:txBody>
            <a:bodyPr/>
            <a:lstStyle/>
            <a:p>
              <a:endParaRPr lang="en-GB"/>
            </a:p>
          </p:txBody>
        </p:sp>
        <p:sp>
          <p:nvSpPr>
            <p:cNvPr id="13254" name="Freeform 911"/>
            <p:cNvSpPr>
              <a:spLocks/>
            </p:cNvSpPr>
            <p:nvPr/>
          </p:nvSpPr>
          <p:spPr bwMode="auto">
            <a:xfrm>
              <a:off x="3775" y="1508"/>
              <a:ext cx="332" cy="184"/>
            </a:xfrm>
            <a:custGeom>
              <a:avLst/>
              <a:gdLst>
                <a:gd name="T0" fmla="*/ 123 w 65"/>
                <a:gd name="T1" fmla="*/ 46 h 36"/>
                <a:gd name="T2" fmla="*/ 163 w 65"/>
                <a:gd name="T3" fmla="*/ 46 h 36"/>
                <a:gd name="T4" fmla="*/ 245 w 65"/>
                <a:gd name="T5" fmla="*/ 5 h 36"/>
                <a:gd name="T6" fmla="*/ 327 w 65"/>
                <a:gd name="T7" fmla="*/ 87 h 36"/>
                <a:gd name="T8" fmla="*/ 204 w 65"/>
                <a:gd name="T9" fmla="*/ 169 h 36"/>
                <a:gd name="T10" fmla="*/ 0 w 65"/>
                <a:gd name="T11" fmla="*/ 169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5" h="36">
                  <a:moveTo>
                    <a:pt x="24" y="9"/>
                  </a:moveTo>
                  <a:cubicBezTo>
                    <a:pt x="26" y="10"/>
                    <a:pt x="28" y="11"/>
                    <a:pt x="32" y="9"/>
                  </a:cubicBezTo>
                  <a:cubicBezTo>
                    <a:pt x="36" y="8"/>
                    <a:pt x="42" y="0"/>
                    <a:pt x="48" y="1"/>
                  </a:cubicBezTo>
                  <a:cubicBezTo>
                    <a:pt x="53" y="3"/>
                    <a:pt x="65" y="12"/>
                    <a:pt x="64" y="17"/>
                  </a:cubicBezTo>
                  <a:cubicBezTo>
                    <a:pt x="62" y="23"/>
                    <a:pt x="50" y="31"/>
                    <a:pt x="40" y="33"/>
                  </a:cubicBezTo>
                  <a:cubicBezTo>
                    <a:pt x="29" y="36"/>
                    <a:pt x="14" y="35"/>
                    <a:pt x="0" y="33"/>
                  </a:cubicBezTo>
                </a:path>
              </a:pathLst>
            </a:custGeom>
            <a:noFill/>
            <a:ln w="49213">
              <a:solidFill>
                <a:srgbClr val="66FFCC"/>
              </a:solidFill>
              <a:prstDash val="solid"/>
              <a:round/>
              <a:headEnd/>
              <a:tailEnd/>
            </a:ln>
          </p:spPr>
          <p:txBody>
            <a:bodyPr/>
            <a:lstStyle/>
            <a:p>
              <a:endParaRPr lang="en-GB"/>
            </a:p>
          </p:txBody>
        </p:sp>
        <p:grpSp>
          <p:nvGrpSpPr>
            <p:cNvPr id="17" name="Group 912"/>
            <p:cNvGrpSpPr>
              <a:grpSpLocks/>
            </p:cNvGrpSpPr>
            <p:nvPr/>
          </p:nvGrpSpPr>
          <p:grpSpPr bwMode="auto">
            <a:xfrm>
              <a:off x="3432" y="1718"/>
              <a:ext cx="61" cy="271"/>
              <a:chOff x="3432" y="1718"/>
              <a:chExt cx="61" cy="271"/>
            </a:xfrm>
          </p:grpSpPr>
          <p:sp>
            <p:nvSpPr>
              <p:cNvPr id="13256" name="Freeform 913"/>
              <p:cNvSpPr>
                <a:spLocks/>
              </p:cNvSpPr>
              <p:nvPr/>
            </p:nvSpPr>
            <p:spPr bwMode="auto">
              <a:xfrm>
                <a:off x="3432" y="1749"/>
                <a:ext cx="21" cy="107"/>
              </a:xfrm>
              <a:custGeom>
                <a:avLst/>
                <a:gdLst>
                  <a:gd name="T0" fmla="*/ 21 w 4"/>
                  <a:gd name="T1" fmla="*/ 0 h 21"/>
                  <a:gd name="T2" fmla="*/ 16 w 4"/>
                  <a:gd name="T3" fmla="*/ 5 h 21"/>
                  <a:gd name="T4" fmla="*/ 11 w 4"/>
                  <a:gd name="T5" fmla="*/ 10 h 21"/>
                  <a:gd name="T6" fmla="*/ 11 w 4"/>
                  <a:gd name="T7" fmla="*/ 10 h 21"/>
                  <a:gd name="T8" fmla="*/ 16 w 4"/>
                  <a:gd name="T9" fmla="*/ 36 h 21"/>
                  <a:gd name="T10" fmla="*/ 11 w 4"/>
                  <a:gd name="T11" fmla="*/ 66 h 21"/>
                  <a:gd name="T12" fmla="*/ 5 w 4"/>
                  <a:gd name="T13" fmla="*/ 76 h 21"/>
                  <a:gd name="T14" fmla="*/ 5 w 4"/>
                  <a:gd name="T15" fmla="*/ 82 h 21"/>
                  <a:gd name="T16" fmla="*/ 0 w 4"/>
                  <a:gd name="T17" fmla="*/ 107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21">
                    <a:moveTo>
                      <a:pt x="4" y="0"/>
                    </a:moveTo>
                    <a:cubicBezTo>
                      <a:pt x="4" y="0"/>
                      <a:pt x="3" y="1"/>
                      <a:pt x="3" y="1"/>
                    </a:cubicBezTo>
                    <a:cubicBezTo>
                      <a:pt x="3" y="1"/>
                      <a:pt x="2" y="2"/>
                      <a:pt x="2" y="2"/>
                    </a:cubicBezTo>
                    <a:cubicBezTo>
                      <a:pt x="2" y="2"/>
                      <a:pt x="2" y="2"/>
                      <a:pt x="2" y="2"/>
                    </a:cubicBezTo>
                    <a:cubicBezTo>
                      <a:pt x="2" y="4"/>
                      <a:pt x="2" y="5"/>
                      <a:pt x="3" y="7"/>
                    </a:cubicBezTo>
                    <a:cubicBezTo>
                      <a:pt x="3" y="9"/>
                      <a:pt x="3" y="11"/>
                      <a:pt x="2" y="13"/>
                    </a:cubicBezTo>
                    <a:cubicBezTo>
                      <a:pt x="2" y="14"/>
                      <a:pt x="2" y="14"/>
                      <a:pt x="1" y="15"/>
                    </a:cubicBezTo>
                    <a:cubicBezTo>
                      <a:pt x="1" y="15"/>
                      <a:pt x="1" y="16"/>
                      <a:pt x="1" y="16"/>
                    </a:cubicBezTo>
                    <a:cubicBezTo>
                      <a:pt x="1" y="18"/>
                      <a:pt x="0" y="19"/>
                      <a:pt x="0" y="21"/>
                    </a:cubicBezTo>
                  </a:path>
                </a:pathLst>
              </a:custGeom>
              <a:noFill/>
              <a:ln w="15875">
                <a:solidFill>
                  <a:srgbClr val="FFFFFF"/>
                </a:solidFill>
                <a:prstDash val="solid"/>
                <a:round/>
                <a:headEnd/>
                <a:tailEnd/>
              </a:ln>
            </p:spPr>
            <p:txBody>
              <a:bodyPr/>
              <a:lstStyle/>
              <a:p>
                <a:endParaRPr lang="en-GB"/>
              </a:p>
            </p:txBody>
          </p:sp>
          <p:sp>
            <p:nvSpPr>
              <p:cNvPr id="13257" name="Freeform 914"/>
              <p:cNvSpPr>
                <a:spLocks/>
              </p:cNvSpPr>
              <p:nvPr/>
            </p:nvSpPr>
            <p:spPr bwMode="auto">
              <a:xfrm>
                <a:off x="3432" y="1866"/>
                <a:ext cx="21" cy="108"/>
              </a:xfrm>
              <a:custGeom>
                <a:avLst/>
                <a:gdLst>
                  <a:gd name="T0" fmla="*/ 21 w 4"/>
                  <a:gd name="T1" fmla="*/ 108 h 21"/>
                  <a:gd name="T2" fmla="*/ 16 w 4"/>
                  <a:gd name="T3" fmla="*/ 103 h 21"/>
                  <a:gd name="T4" fmla="*/ 11 w 4"/>
                  <a:gd name="T5" fmla="*/ 98 h 21"/>
                  <a:gd name="T6" fmla="*/ 11 w 4"/>
                  <a:gd name="T7" fmla="*/ 98 h 21"/>
                  <a:gd name="T8" fmla="*/ 16 w 4"/>
                  <a:gd name="T9" fmla="*/ 72 h 21"/>
                  <a:gd name="T10" fmla="*/ 11 w 4"/>
                  <a:gd name="T11" fmla="*/ 41 h 21"/>
                  <a:gd name="T12" fmla="*/ 5 w 4"/>
                  <a:gd name="T13" fmla="*/ 31 h 21"/>
                  <a:gd name="T14" fmla="*/ 5 w 4"/>
                  <a:gd name="T15" fmla="*/ 26 h 21"/>
                  <a:gd name="T16" fmla="*/ 0 w 4"/>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21">
                    <a:moveTo>
                      <a:pt x="4" y="21"/>
                    </a:moveTo>
                    <a:cubicBezTo>
                      <a:pt x="3" y="21"/>
                      <a:pt x="3" y="20"/>
                      <a:pt x="3" y="20"/>
                    </a:cubicBezTo>
                    <a:cubicBezTo>
                      <a:pt x="2" y="20"/>
                      <a:pt x="2" y="20"/>
                      <a:pt x="2" y="19"/>
                    </a:cubicBezTo>
                    <a:cubicBezTo>
                      <a:pt x="2" y="19"/>
                      <a:pt x="2" y="19"/>
                      <a:pt x="2" y="19"/>
                    </a:cubicBezTo>
                    <a:cubicBezTo>
                      <a:pt x="2" y="17"/>
                      <a:pt x="2" y="16"/>
                      <a:pt x="3" y="14"/>
                    </a:cubicBezTo>
                    <a:cubicBezTo>
                      <a:pt x="3" y="12"/>
                      <a:pt x="3" y="10"/>
                      <a:pt x="2" y="8"/>
                    </a:cubicBezTo>
                    <a:cubicBezTo>
                      <a:pt x="2" y="8"/>
                      <a:pt x="2" y="7"/>
                      <a:pt x="1" y="6"/>
                    </a:cubicBezTo>
                    <a:cubicBezTo>
                      <a:pt x="1" y="6"/>
                      <a:pt x="1" y="5"/>
                      <a:pt x="1" y="5"/>
                    </a:cubicBezTo>
                    <a:cubicBezTo>
                      <a:pt x="1" y="4"/>
                      <a:pt x="0" y="2"/>
                      <a:pt x="0" y="0"/>
                    </a:cubicBezTo>
                  </a:path>
                </a:pathLst>
              </a:custGeom>
              <a:noFill/>
              <a:ln w="15875">
                <a:solidFill>
                  <a:srgbClr val="FFFFFF"/>
                </a:solidFill>
                <a:prstDash val="solid"/>
                <a:round/>
                <a:headEnd/>
                <a:tailEnd/>
              </a:ln>
            </p:spPr>
            <p:txBody>
              <a:bodyPr/>
              <a:lstStyle/>
              <a:p>
                <a:endParaRPr lang="en-GB"/>
              </a:p>
            </p:txBody>
          </p:sp>
          <p:grpSp>
            <p:nvGrpSpPr>
              <p:cNvPr id="18" name="Group 915"/>
              <p:cNvGrpSpPr>
                <a:grpSpLocks/>
              </p:cNvGrpSpPr>
              <p:nvPr/>
            </p:nvGrpSpPr>
            <p:grpSpPr bwMode="auto">
              <a:xfrm>
                <a:off x="3437" y="1718"/>
                <a:ext cx="56" cy="271"/>
                <a:chOff x="3437" y="1718"/>
                <a:chExt cx="56" cy="271"/>
              </a:xfrm>
            </p:grpSpPr>
            <p:sp>
              <p:nvSpPr>
                <p:cNvPr id="13259" name="Freeform 916"/>
                <p:cNvSpPr>
                  <a:spLocks/>
                </p:cNvSpPr>
                <p:nvPr/>
              </p:nvSpPr>
              <p:spPr bwMode="auto">
                <a:xfrm>
                  <a:off x="3468" y="1749"/>
                  <a:ext cx="15" cy="107"/>
                </a:xfrm>
                <a:custGeom>
                  <a:avLst/>
                  <a:gdLst>
                    <a:gd name="T0" fmla="*/ 15 w 3"/>
                    <a:gd name="T1" fmla="*/ 0 h 21"/>
                    <a:gd name="T2" fmla="*/ 10 w 3"/>
                    <a:gd name="T3" fmla="*/ 5 h 21"/>
                    <a:gd name="T4" fmla="*/ 10 w 3"/>
                    <a:gd name="T5" fmla="*/ 10 h 21"/>
                    <a:gd name="T6" fmla="*/ 10 w 3"/>
                    <a:gd name="T7" fmla="*/ 10 h 21"/>
                    <a:gd name="T8" fmla="*/ 10 w 3"/>
                    <a:gd name="T9" fmla="*/ 36 h 21"/>
                    <a:gd name="T10" fmla="*/ 10 w 3"/>
                    <a:gd name="T11" fmla="*/ 66 h 21"/>
                    <a:gd name="T12" fmla="*/ 5 w 3"/>
                    <a:gd name="T13" fmla="*/ 76 h 21"/>
                    <a:gd name="T14" fmla="*/ 0 w 3"/>
                    <a:gd name="T15" fmla="*/ 82 h 21"/>
                    <a:gd name="T16" fmla="*/ 0 w 3"/>
                    <a:gd name="T17" fmla="*/ 107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 h="21">
                      <a:moveTo>
                        <a:pt x="3" y="0"/>
                      </a:moveTo>
                      <a:cubicBezTo>
                        <a:pt x="3" y="0"/>
                        <a:pt x="2" y="1"/>
                        <a:pt x="2" y="1"/>
                      </a:cubicBezTo>
                      <a:cubicBezTo>
                        <a:pt x="2" y="1"/>
                        <a:pt x="2" y="2"/>
                        <a:pt x="2" y="2"/>
                      </a:cubicBezTo>
                      <a:cubicBezTo>
                        <a:pt x="2" y="2"/>
                        <a:pt x="2" y="2"/>
                        <a:pt x="2" y="2"/>
                      </a:cubicBezTo>
                      <a:cubicBezTo>
                        <a:pt x="1" y="4"/>
                        <a:pt x="2" y="5"/>
                        <a:pt x="2" y="7"/>
                      </a:cubicBezTo>
                      <a:cubicBezTo>
                        <a:pt x="2" y="9"/>
                        <a:pt x="2" y="11"/>
                        <a:pt x="2" y="13"/>
                      </a:cubicBezTo>
                      <a:cubicBezTo>
                        <a:pt x="2" y="14"/>
                        <a:pt x="1" y="14"/>
                        <a:pt x="1" y="15"/>
                      </a:cubicBezTo>
                      <a:cubicBezTo>
                        <a:pt x="1" y="15"/>
                        <a:pt x="0" y="16"/>
                        <a:pt x="0" y="16"/>
                      </a:cubicBezTo>
                      <a:cubicBezTo>
                        <a:pt x="0" y="18"/>
                        <a:pt x="0" y="19"/>
                        <a:pt x="0" y="21"/>
                      </a:cubicBezTo>
                    </a:path>
                  </a:pathLst>
                </a:custGeom>
                <a:noFill/>
                <a:ln w="15875">
                  <a:solidFill>
                    <a:srgbClr val="FFFFFF"/>
                  </a:solidFill>
                  <a:prstDash val="solid"/>
                  <a:round/>
                  <a:headEnd/>
                  <a:tailEnd/>
                </a:ln>
              </p:spPr>
              <p:txBody>
                <a:bodyPr/>
                <a:lstStyle/>
                <a:p>
                  <a:endParaRPr lang="en-GB"/>
                </a:p>
              </p:txBody>
            </p:sp>
            <p:sp>
              <p:nvSpPr>
                <p:cNvPr id="13260" name="Freeform 917"/>
                <p:cNvSpPr>
                  <a:spLocks/>
                </p:cNvSpPr>
                <p:nvPr/>
              </p:nvSpPr>
              <p:spPr bwMode="auto">
                <a:xfrm>
                  <a:off x="3473" y="1749"/>
                  <a:ext cx="20" cy="97"/>
                </a:xfrm>
                <a:custGeom>
                  <a:avLst/>
                  <a:gdLst>
                    <a:gd name="T0" fmla="*/ 10 w 4"/>
                    <a:gd name="T1" fmla="*/ 0 h 19"/>
                    <a:gd name="T2" fmla="*/ 10 w 4"/>
                    <a:gd name="T3" fmla="*/ 0 h 19"/>
                    <a:gd name="T4" fmla="*/ 5 w 4"/>
                    <a:gd name="T5" fmla="*/ 5 h 19"/>
                    <a:gd name="T6" fmla="*/ 5 w 4"/>
                    <a:gd name="T7" fmla="*/ 10 h 19"/>
                    <a:gd name="T8" fmla="*/ 0 w 4"/>
                    <a:gd name="T9" fmla="*/ 10 h 19"/>
                    <a:gd name="T10" fmla="*/ 5 w 4"/>
                    <a:gd name="T11" fmla="*/ 20 h 19"/>
                    <a:gd name="T12" fmla="*/ 15 w 4"/>
                    <a:gd name="T13" fmla="*/ 41 h 19"/>
                    <a:gd name="T14" fmla="*/ 15 w 4"/>
                    <a:gd name="T15" fmla="*/ 46 h 19"/>
                    <a:gd name="T16" fmla="*/ 20 w 4"/>
                    <a:gd name="T17" fmla="*/ 51 h 19"/>
                    <a:gd name="T18" fmla="*/ 20 w 4"/>
                    <a:gd name="T19" fmla="*/ 71 h 19"/>
                    <a:gd name="T20" fmla="*/ 10 w 4"/>
                    <a:gd name="T21" fmla="*/ 97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 h="19">
                      <a:moveTo>
                        <a:pt x="2" y="0"/>
                      </a:moveTo>
                      <a:cubicBezTo>
                        <a:pt x="2" y="0"/>
                        <a:pt x="2" y="0"/>
                        <a:pt x="2" y="0"/>
                      </a:cubicBezTo>
                      <a:cubicBezTo>
                        <a:pt x="2" y="1"/>
                        <a:pt x="1" y="1"/>
                        <a:pt x="1" y="1"/>
                      </a:cubicBezTo>
                      <a:cubicBezTo>
                        <a:pt x="1" y="1"/>
                        <a:pt x="1" y="2"/>
                        <a:pt x="1" y="2"/>
                      </a:cubicBezTo>
                      <a:cubicBezTo>
                        <a:pt x="1" y="2"/>
                        <a:pt x="0" y="2"/>
                        <a:pt x="0" y="2"/>
                      </a:cubicBezTo>
                      <a:cubicBezTo>
                        <a:pt x="1" y="3"/>
                        <a:pt x="1" y="3"/>
                        <a:pt x="1" y="4"/>
                      </a:cubicBezTo>
                      <a:cubicBezTo>
                        <a:pt x="1" y="5"/>
                        <a:pt x="2" y="7"/>
                        <a:pt x="3" y="8"/>
                      </a:cubicBezTo>
                      <a:cubicBezTo>
                        <a:pt x="3" y="8"/>
                        <a:pt x="3" y="9"/>
                        <a:pt x="3" y="9"/>
                      </a:cubicBezTo>
                      <a:cubicBezTo>
                        <a:pt x="3" y="9"/>
                        <a:pt x="4" y="10"/>
                        <a:pt x="4" y="10"/>
                      </a:cubicBezTo>
                      <a:cubicBezTo>
                        <a:pt x="4" y="11"/>
                        <a:pt x="4" y="13"/>
                        <a:pt x="4" y="14"/>
                      </a:cubicBezTo>
                      <a:cubicBezTo>
                        <a:pt x="3" y="15"/>
                        <a:pt x="2" y="18"/>
                        <a:pt x="2" y="19"/>
                      </a:cubicBezTo>
                    </a:path>
                  </a:pathLst>
                </a:custGeom>
                <a:noFill/>
                <a:ln w="15875">
                  <a:solidFill>
                    <a:srgbClr val="FFFFFF"/>
                  </a:solidFill>
                  <a:prstDash val="solid"/>
                  <a:round/>
                  <a:headEnd/>
                  <a:tailEnd/>
                </a:ln>
              </p:spPr>
              <p:txBody>
                <a:bodyPr/>
                <a:lstStyle/>
                <a:p>
                  <a:endParaRPr lang="en-GB"/>
                </a:p>
              </p:txBody>
            </p:sp>
            <p:sp>
              <p:nvSpPr>
                <p:cNvPr id="13261" name="Oval 918"/>
                <p:cNvSpPr>
                  <a:spLocks noChangeArrowheads="1"/>
                </p:cNvSpPr>
                <p:nvPr/>
              </p:nvSpPr>
              <p:spPr bwMode="auto">
                <a:xfrm>
                  <a:off x="3478" y="1974"/>
                  <a:ext cx="15" cy="15"/>
                </a:xfrm>
                <a:prstGeom prst="ellipse">
                  <a:avLst/>
                </a:prstGeom>
                <a:solidFill>
                  <a:srgbClr val="FFFFFF"/>
                </a:solidFill>
                <a:ln w="15875">
                  <a:solidFill>
                    <a:srgbClr val="FFFFFF"/>
                  </a:solidFill>
                  <a:round/>
                  <a:headEnd/>
                  <a:tailEnd/>
                </a:ln>
              </p:spPr>
              <p:txBody>
                <a:bodyPr/>
                <a:lstStyle/>
                <a:p>
                  <a:endParaRPr lang="ar-SA"/>
                </a:p>
              </p:txBody>
            </p:sp>
            <p:sp>
              <p:nvSpPr>
                <p:cNvPr id="13262" name="Freeform 919"/>
                <p:cNvSpPr>
                  <a:spLocks/>
                </p:cNvSpPr>
                <p:nvPr/>
              </p:nvSpPr>
              <p:spPr bwMode="auto">
                <a:xfrm>
                  <a:off x="3463" y="1866"/>
                  <a:ext cx="20" cy="108"/>
                </a:xfrm>
                <a:custGeom>
                  <a:avLst/>
                  <a:gdLst>
                    <a:gd name="T0" fmla="*/ 20 w 4"/>
                    <a:gd name="T1" fmla="*/ 108 h 21"/>
                    <a:gd name="T2" fmla="*/ 15 w 4"/>
                    <a:gd name="T3" fmla="*/ 103 h 21"/>
                    <a:gd name="T4" fmla="*/ 15 w 4"/>
                    <a:gd name="T5" fmla="*/ 98 h 21"/>
                    <a:gd name="T6" fmla="*/ 10 w 4"/>
                    <a:gd name="T7" fmla="*/ 98 h 21"/>
                    <a:gd name="T8" fmla="*/ 15 w 4"/>
                    <a:gd name="T9" fmla="*/ 72 h 21"/>
                    <a:gd name="T10" fmla="*/ 15 w 4"/>
                    <a:gd name="T11" fmla="*/ 41 h 21"/>
                    <a:gd name="T12" fmla="*/ 10 w 4"/>
                    <a:gd name="T13" fmla="*/ 31 h 21"/>
                    <a:gd name="T14" fmla="*/ 5 w 4"/>
                    <a:gd name="T15" fmla="*/ 26 h 21"/>
                    <a:gd name="T16" fmla="*/ 0 w 4"/>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21">
                      <a:moveTo>
                        <a:pt x="4" y="21"/>
                      </a:moveTo>
                      <a:cubicBezTo>
                        <a:pt x="4" y="21"/>
                        <a:pt x="3" y="20"/>
                        <a:pt x="3" y="20"/>
                      </a:cubicBezTo>
                      <a:cubicBezTo>
                        <a:pt x="3" y="20"/>
                        <a:pt x="3" y="20"/>
                        <a:pt x="3" y="19"/>
                      </a:cubicBezTo>
                      <a:cubicBezTo>
                        <a:pt x="2" y="19"/>
                        <a:pt x="2" y="19"/>
                        <a:pt x="2" y="19"/>
                      </a:cubicBezTo>
                      <a:cubicBezTo>
                        <a:pt x="2" y="17"/>
                        <a:pt x="2" y="16"/>
                        <a:pt x="3" y="14"/>
                      </a:cubicBezTo>
                      <a:cubicBezTo>
                        <a:pt x="3" y="12"/>
                        <a:pt x="3" y="10"/>
                        <a:pt x="3" y="8"/>
                      </a:cubicBezTo>
                      <a:cubicBezTo>
                        <a:pt x="2" y="8"/>
                        <a:pt x="2" y="7"/>
                        <a:pt x="2" y="6"/>
                      </a:cubicBezTo>
                      <a:cubicBezTo>
                        <a:pt x="1" y="6"/>
                        <a:pt x="1" y="5"/>
                        <a:pt x="1" y="5"/>
                      </a:cubicBezTo>
                      <a:cubicBezTo>
                        <a:pt x="1" y="4"/>
                        <a:pt x="0" y="2"/>
                        <a:pt x="0" y="0"/>
                      </a:cubicBezTo>
                    </a:path>
                  </a:pathLst>
                </a:custGeom>
                <a:noFill/>
                <a:ln w="15875">
                  <a:solidFill>
                    <a:srgbClr val="FFFFFF"/>
                  </a:solidFill>
                  <a:prstDash val="solid"/>
                  <a:round/>
                  <a:headEnd/>
                  <a:tailEnd/>
                </a:ln>
              </p:spPr>
              <p:txBody>
                <a:bodyPr/>
                <a:lstStyle/>
                <a:p>
                  <a:endParaRPr lang="en-GB"/>
                </a:p>
              </p:txBody>
            </p:sp>
            <p:sp>
              <p:nvSpPr>
                <p:cNvPr id="13263" name="Freeform 920"/>
                <p:cNvSpPr>
                  <a:spLocks/>
                </p:cNvSpPr>
                <p:nvPr/>
              </p:nvSpPr>
              <p:spPr bwMode="auto">
                <a:xfrm>
                  <a:off x="3473" y="1877"/>
                  <a:ext cx="20" cy="97"/>
                </a:xfrm>
                <a:custGeom>
                  <a:avLst/>
                  <a:gdLst>
                    <a:gd name="T0" fmla="*/ 10 w 4"/>
                    <a:gd name="T1" fmla="*/ 97 h 19"/>
                    <a:gd name="T2" fmla="*/ 10 w 4"/>
                    <a:gd name="T3" fmla="*/ 97 h 19"/>
                    <a:gd name="T4" fmla="*/ 5 w 4"/>
                    <a:gd name="T5" fmla="*/ 92 h 19"/>
                    <a:gd name="T6" fmla="*/ 5 w 4"/>
                    <a:gd name="T7" fmla="*/ 87 h 19"/>
                    <a:gd name="T8" fmla="*/ 0 w 4"/>
                    <a:gd name="T9" fmla="*/ 87 h 19"/>
                    <a:gd name="T10" fmla="*/ 0 w 4"/>
                    <a:gd name="T11" fmla="*/ 77 h 19"/>
                    <a:gd name="T12" fmla="*/ 10 w 4"/>
                    <a:gd name="T13" fmla="*/ 61 h 19"/>
                    <a:gd name="T14" fmla="*/ 15 w 4"/>
                    <a:gd name="T15" fmla="*/ 51 h 19"/>
                    <a:gd name="T16" fmla="*/ 15 w 4"/>
                    <a:gd name="T17" fmla="*/ 46 h 19"/>
                    <a:gd name="T18" fmla="*/ 15 w 4"/>
                    <a:gd name="T19" fmla="*/ 26 h 19"/>
                    <a:gd name="T20" fmla="*/ 10 w 4"/>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 h="19">
                      <a:moveTo>
                        <a:pt x="2" y="19"/>
                      </a:moveTo>
                      <a:cubicBezTo>
                        <a:pt x="2" y="19"/>
                        <a:pt x="2" y="19"/>
                        <a:pt x="2" y="19"/>
                      </a:cubicBezTo>
                      <a:cubicBezTo>
                        <a:pt x="2" y="19"/>
                        <a:pt x="1" y="18"/>
                        <a:pt x="1" y="18"/>
                      </a:cubicBezTo>
                      <a:cubicBezTo>
                        <a:pt x="1" y="18"/>
                        <a:pt x="1" y="18"/>
                        <a:pt x="1" y="17"/>
                      </a:cubicBezTo>
                      <a:cubicBezTo>
                        <a:pt x="0" y="17"/>
                        <a:pt x="0" y="17"/>
                        <a:pt x="0" y="17"/>
                      </a:cubicBezTo>
                      <a:cubicBezTo>
                        <a:pt x="0" y="16"/>
                        <a:pt x="0" y="16"/>
                        <a:pt x="0" y="15"/>
                      </a:cubicBezTo>
                      <a:cubicBezTo>
                        <a:pt x="1" y="14"/>
                        <a:pt x="2" y="12"/>
                        <a:pt x="2" y="12"/>
                      </a:cubicBezTo>
                      <a:cubicBezTo>
                        <a:pt x="3" y="11"/>
                        <a:pt x="3" y="11"/>
                        <a:pt x="3" y="10"/>
                      </a:cubicBezTo>
                      <a:cubicBezTo>
                        <a:pt x="3" y="10"/>
                        <a:pt x="3" y="9"/>
                        <a:pt x="3" y="9"/>
                      </a:cubicBezTo>
                      <a:cubicBezTo>
                        <a:pt x="4" y="8"/>
                        <a:pt x="4" y="6"/>
                        <a:pt x="3" y="5"/>
                      </a:cubicBezTo>
                      <a:cubicBezTo>
                        <a:pt x="3" y="4"/>
                        <a:pt x="2" y="1"/>
                        <a:pt x="2" y="0"/>
                      </a:cubicBezTo>
                    </a:path>
                  </a:pathLst>
                </a:custGeom>
                <a:noFill/>
                <a:ln w="15875">
                  <a:solidFill>
                    <a:srgbClr val="FFFFFF"/>
                  </a:solidFill>
                  <a:prstDash val="solid"/>
                  <a:round/>
                  <a:headEnd/>
                  <a:tailEnd/>
                </a:ln>
              </p:spPr>
              <p:txBody>
                <a:bodyPr/>
                <a:lstStyle/>
                <a:p>
                  <a:endParaRPr lang="en-GB"/>
                </a:p>
              </p:txBody>
            </p:sp>
            <p:sp>
              <p:nvSpPr>
                <p:cNvPr id="13264" name="Freeform 921"/>
                <p:cNvSpPr>
                  <a:spLocks/>
                </p:cNvSpPr>
                <p:nvPr/>
              </p:nvSpPr>
              <p:spPr bwMode="auto">
                <a:xfrm>
                  <a:off x="3442" y="1749"/>
                  <a:ext cx="21" cy="97"/>
                </a:xfrm>
                <a:custGeom>
                  <a:avLst/>
                  <a:gdLst>
                    <a:gd name="T0" fmla="*/ 11 w 4"/>
                    <a:gd name="T1" fmla="*/ 0 h 19"/>
                    <a:gd name="T2" fmla="*/ 11 w 4"/>
                    <a:gd name="T3" fmla="*/ 0 h 19"/>
                    <a:gd name="T4" fmla="*/ 5 w 4"/>
                    <a:gd name="T5" fmla="*/ 5 h 19"/>
                    <a:gd name="T6" fmla="*/ 0 w 4"/>
                    <a:gd name="T7" fmla="*/ 10 h 19"/>
                    <a:gd name="T8" fmla="*/ 0 w 4"/>
                    <a:gd name="T9" fmla="*/ 10 h 19"/>
                    <a:gd name="T10" fmla="*/ 0 w 4"/>
                    <a:gd name="T11" fmla="*/ 20 h 19"/>
                    <a:gd name="T12" fmla="*/ 11 w 4"/>
                    <a:gd name="T13" fmla="*/ 41 h 19"/>
                    <a:gd name="T14" fmla="*/ 16 w 4"/>
                    <a:gd name="T15" fmla="*/ 46 h 19"/>
                    <a:gd name="T16" fmla="*/ 16 w 4"/>
                    <a:gd name="T17" fmla="*/ 51 h 19"/>
                    <a:gd name="T18" fmla="*/ 16 w 4"/>
                    <a:gd name="T19" fmla="*/ 71 h 19"/>
                    <a:gd name="T20" fmla="*/ 5 w 4"/>
                    <a:gd name="T21" fmla="*/ 97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 h="19">
                      <a:moveTo>
                        <a:pt x="2" y="0"/>
                      </a:moveTo>
                      <a:cubicBezTo>
                        <a:pt x="2" y="0"/>
                        <a:pt x="2" y="0"/>
                        <a:pt x="2" y="0"/>
                      </a:cubicBezTo>
                      <a:cubicBezTo>
                        <a:pt x="1" y="1"/>
                        <a:pt x="1" y="1"/>
                        <a:pt x="1" y="1"/>
                      </a:cubicBezTo>
                      <a:cubicBezTo>
                        <a:pt x="1" y="1"/>
                        <a:pt x="0" y="2"/>
                        <a:pt x="0" y="2"/>
                      </a:cubicBezTo>
                      <a:cubicBezTo>
                        <a:pt x="0" y="2"/>
                        <a:pt x="0" y="2"/>
                        <a:pt x="0" y="2"/>
                      </a:cubicBezTo>
                      <a:cubicBezTo>
                        <a:pt x="0" y="3"/>
                        <a:pt x="0" y="3"/>
                        <a:pt x="0" y="4"/>
                      </a:cubicBezTo>
                      <a:cubicBezTo>
                        <a:pt x="0" y="5"/>
                        <a:pt x="2" y="7"/>
                        <a:pt x="2" y="8"/>
                      </a:cubicBezTo>
                      <a:cubicBezTo>
                        <a:pt x="2" y="8"/>
                        <a:pt x="3" y="9"/>
                        <a:pt x="3" y="9"/>
                      </a:cubicBezTo>
                      <a:cubicBezTo>
                        <a:pt x="3" y="9"/>
                        <a:pt x="3" y="10"/>
                        <a:pt x="3" y="10"/>
                      </a:cubicBezTo>
                      <a:cubicBezTo>
                        <a:pt x="3" y="11"/>
                        <a:pt x="4" y="13"/>
                        <a:pt x="3" y="14"/>
                      </a:cubicBezTo>
                      <a:cubicBezTo>
                        <a:pt x="3" y="15"/>
                        <a:pt x="1" y="18"/>
                        <a:pt x="1" y="19"/>
                      </a:cubicBezTo>
                    </a:path>
                  </a:pathLst>
                </a:custGeom>
                <a:noFill/>
                <a:ln w="15875">
                  <a:solidFill>
                    <a:srgbClr val="FFFFFF"/>
                  </a:solidFill>
                  <a:prstDash val="solid"/>
                  <a:round/>
                  <a:headEnd/>
                  <a:tailEnd/>
                </a:ln>
              </p:spPr>
              <p:txBody>
                <a:bodyPr/>
                <a:lstStyle/>
                <a:p>
                  <a:endParaRPr lang="en-GB"/>
                </a:p>
              </p:txBody>
            </p:sp>
            <p:sp>
              <p:nvSpPr>
                <p:cNvPr id="13265" name="Oval 922"/>
                <p:cNvSpPr>
                  <a:spLocks noChangeArrowheads="1"/>
                </p:cNvSpPr>
                <p:nvPr/>
              </p:nvSpPr>
              <p:spPr bwMode="auto">
                <a:xfrm>
                  <a:off x="3442" y="1974"/>
                  <a:ext cx="16" cy="15"/>
                </a:xfrm>
                <a:prstGeom prst="ellipse">
                  <a:avLst/>
                </a:prstGeom>
                <a:solidFill>
                  <a:srgbClr val="FFFFFF"/>
                </a:solidFill>
                <a:ln w="15875">
                  <a:solidFill>
                    <a:srgbClr val="FFFFFF"/>
                  </a:solidFill>
                  <a:round/>
                  <a:headEnd/>
                  <a:tailEnd/>
                </a:ln>
              </p:spPr>
              <p:txBody>
                <a:bodyPr/>
                <a:lstStyle/>
                <a:p>
                  <a:endParaRPr lang="ar-SA"/>
                </a:p>
              </p:txBody>
            </p:sp>
            <p:sp>
              <p:nvSpPr>
                <p:cNvPr id="13266" name="Freeform 923"/>
                <p:cNvSpPr>
                  <a:spLocks/>
                </p:cNvSpPr>
                <p:nvPr/>
              </p:nvSpPr>
              <p:spPr bwMode="auto">
                <a:xfrm>
                  <a:off x="3442" y="1877"/>
                  <a:ext cx="21" cy="97"/>
                </a:xfrm>
                <a:custGeom>
                  <a:avLst/>
                  <a:gdLst>
                    <a:gd name="T0" fmla="*/ 11 w 4"/>
                    <a:gd name="T1" fmla="*/ 97 h 19"/>
                    <a:gd name="T2" fmla="*/ 11 w 4"/>
                    <a:gd name="T3" fmla="*/ 97 h 19"/>
                    <a:gd name="T4" fmla="*/ 5 w 4"/>
                    <a:gd name="T5" fmla="*/ 92 h 19"/>
                    <a:gd name="T6" fmla="*/ 0 w 4"/>
                    <a:gd name="T7" fmla="*/ 87 h 19"/>
                    <a:gd name="T8" fmla="*/ 0 w 4"/>
                    <a:gd name="T9" fmla="*/ 87 h 19"/>
                    <a:gd name="T10" fmla="*/ 0 w 4"/>
                    <a:gd name="T11" fmla="*/ 77 h 19"/>
                    <a:gd name="T12" fmla="*/ 11 w 4"/>
                    <a:gd name="T13" fmla="*/ 61 h 19"/>
                    <a:gd name="T14" fmla="*/ 16 w 4"/>
                    <a:gd name="T15" fmla="*/ 51 h 19"/>
                    <a:gd name="T16" fmla="*/ 16 w 4"/>
                    <a:gd name="T17" fmla="*/ 46 h 19"/>
                    <a:gd name="T18" fmla="*/ 16 w 4"/>
                    <a:gd name="T19" fmla="*/ 26 h 19"/>
                    <a:gd name="T20" fmla="*/ 5 w 4"/>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 h="19">
                      <a:moveTo>
                        <a:pt x="2" y="19"/>
                      </a:moveTo>
                      <a:cubicBezTo>
                        <a:pt x="2" y="19"/>
                        <a:pt x="2" y="19"/>
                        <a:pt x="2" y="19"/>
                      </a:cubicBezTo>
                      <a:cubicBezTo>
                        <a:pt x="1" y="19"/>
                        <a:pt x="1" y="18"/>
                        <a:pt x="1" y="18"/>
                      </a:cubicBezTo>
                      <a:cubicBezTo>
                        <a:pt x="1" y="18"/>
                        <a:pt x="0" y="18"/>
                        <a:pt x="0" y="17"/>
                      </a:cubicBezTo>
                      <a:cubicBezTo>
                        <a:pt x="0" y="17"/>
                        <a:pt x="0" y="17"/>
                        <a:pt x="0" y="17"/>
                      </a:cubicBezTo>
                      <a:cubicBezTo>
                        <a:pt x="0" y="16"/>
                        <a:pt x="0" y="16"/>
                        <a:pt x="0" y="15"/>
                      </a:cubicBezTo>
                      <a:cubicBezTo>
                        <a:pt x="0" y="14"/>
                        <a:pt x="2" y="12"/>
                        <a:pt x="2" y="12"/>
                      </a:cubicBezTo>
                      <a:cubicBezTo>
                        <a:pt x="2" y="11"/>
                        <a:pt x="3" y="11"/>
                        <a:pt x="3" y="10"/>
                      </a:cubicBezTo>
                      <a:cubicBezTo>
                        <a:pt x="3" y="10"/>
                        <a:pt x="3" y="9"/>
                        <a:pt x="3" y="9"/>
                      </a:cubicBezTo>
                      <a:cubicBezTo>
                        <a:pt x="3" y="8"/>
                        <a:pt x="4" y="6"/>
                        <a:pt x="3" y="5"/>
                      </a:cubicBezTo>
                      <a:cubicBezTo>
                        <a:pt x="3" y="4"/>
                        <a:pt x="1" y="1"/>
                        <a:pt x="1" y="0"/>
                      </a:cubicBezTo>
                    </a:path>
                  </a:pathLst>
                </a:custGeom>
                <a:noFill/>
                <a:ln w="15875">
                  <a:solidFill>
                    <a:srgbClr val="FFFFFF"/>
                  </a:solidFill>
                  <a:prstDash val="solid"/>
                  <a:round/>
                  <a:headEnd/>
                  <a:tailEnd/>
                </a:ln>
              </p:spPr>
              <p:txBody>
                <a:bodyPr/>
                <a:lstStyle/>
                <a:p>
                  <a:endParaRPr lang="en-GB"/>
                </a:p>
              </p:txBody>
            </p:sp>
            <p:sp>
              <p:nvSpPr>
                <p:cNvPr id="13267" name="Oval 924"/>
                <p:cNvSpPr>
                  <a:spLocks noChangeArrowheads="1"/>
                </p:cNvSpPr>
                <p:nvPr/>
              </p:nvSpPr>
              <p:spPr bwMode="auto">
                <a:xfrm>
                  <a:off x="3478" y="1733"/>
                  <a:ext cx="15" cy="16"/>
                </a:xfrm>
                <a:prstGeom prst="ellipse">
                  <a:avLst/>
                </a:prstGeom>
                <a:solidFill>
                  <a:srgbClr val="FFFFFF"/>
                </a:solidFill>
                <a:ln w="15875">
                  <a:solidFill>
                    <a:srgbClr val="FFFFFF"/>
                  </a:solidFill>
                  <a:round/>
                  <a:headEnd/>
                  <a:tailEnd/>
                </a:ln>
              </p:spPr>
              <p:txBody>
                <a:bodyPr/>
                <a:lstStyle/>
                <a:p>
                  <a:endParaRPr lang="ar-SA"/>
                </a:p>
              </p:txBody>
            </p:sp>
            <p:sp>
              <p:nvSpPr>
                <p:cNvPr id="13268" name="Oval 925"/>
                <p:cNvSpPr>
                  <a:spLocks noChangeArrowheads="1"/>
                </p:cNvSpPr>
                <p:nvPr/>
              </p:nvSpPr>
              <p:spPr bwMode="auto">
                <a:xfrm>
                  <a:off x="3447" y="1733"/>
                  <a:ext cx="16" cy="16"/>
                </a:xfrm>
                <a:prstGeom prst="ellipse">
                  <a:avLst/>
                </a:prstGeom>
                <a:solidFill>
                  <a:srgbClr val="FFFFFF"/>
                </a:solidFill>
                <a:ln w="15875">
                  <a:solidFill>
                    <a:srgbClr val="FFFFFF"/>
                  </a:solidFill>
                  <a:round/>
                  <a:headEnd/>
                  <a:tailEnd/>
                </a:ln>
              </p:spPr>
              <p:txBody>
                <a:bodyPr/>
                <a:lstStyle/>
                <a:p>
                  <a:endParaRPr lang="ar-SA"/>
                </a:p>
              </p:txBody>
            </p:sp>
            <p:sp>
              <p:nvSpPr>
                <p:cNvPr id="13269" name="Oval 926"/>
                <p:cNvSpPr>
                  <a:spLocks noChangeArrowheads="1"/>
                </p:cNvSpPr>
                <p:nvPr/>
              </p:nvSpPr>
              <p:spPr bwMode="auto">
                <a:xfrm>
                  <a:off x="3437" y="1718"/>
                  <a:ext cx="16" cy="15"/>
                </a:xfrm>
                <a:prstGeom prst="ellipse">
                  <a:avLst/>
                </a:prstGeom>
                <a:solidFill>
                  <a:srgbClr val="FFFFFF"/>
                </a:solidFill>
                <a:ln w="15875">
                  <a:solidFill>
                    <a:srgbClr val="FFFFFF"/>
                  </a:solidFill>
                  <a:round/>
                  <a:headEnd/>
                  <a:tailEnd/>
                </a:ln>
              </p:spPr>
              <p:txBody>
                <a:bodyPr/>
                <a:lstStyle/>
                <a:p>
                  <a:endParaRPr lang="ar-SA"/>
                </a:p>
              </p:txBody>
            </p:sp>
          </p:grpSp>
        </p:grpSp>
      </p:grpSp>
      <p:sp>
        <p:nvSpPr>
          <p:cNvPr id="12350" name="Oval 927"/>
          <p:cNvSpPr>
            <a:spLocks noChangeArrowheads="1"/>
          </p:cNvSpPr>
          <p:nvPr/>
        </p:nvSpPr>
        <p:spPr bwMode="auto">
          <a:xfrm>
            <a:off x="7388225" y="2476500"/>
            <a:ext cx="25400" cy="23813"/>
          </a:xfrm>
          <a:prstGeom prst="ellipse">
            <a:avLst/>
          </a:prstGeom>
          <a:solidFill>
            <a:srgbClr val="FFFFFF"/>
          </a:solidFill>
          <a:ln w="15875">
            <a:solidFill>
              <a:srgbClr val="FFFFFF"/>
            </a:solidFill>
            <a:round/>
            <a:headEnd/>
            <a:tailEnd/>
          </a:ln>
        </p:spPr>
        <p:txBody>
          <a:bodyPr/>
          <a:lstStyle/>
          <a:p>
            <a:endParaRPr lang="ar-SA"/>
          </a:p>
        </p:txBody>
      </p:sp>
      <p:sp>
        <p:nvSpPr>
          <p:cNvPr id="12351" name="Oval 928"/>
          <p:cNvSpPr>
            <a:spLocks noChangeArrowheads="1"/>
          </p:cNvSpPr>
          <p:nvPr/>
        </p:nvSpPr>
        <p:spPr bwMode="auto">
          <a:xfrm>
            <a:off x="7413625" y="2500313"/>
            <a:ext cx="23813" cy="23812"/>
          </a:xfrm>
          <a:prstGeom prst="ellipse">
            <a:avLst/>
          </a:prstGeom>
          <a:solidFill>
            <a:srgbClr val="FFFFFF"/>
          </a:solidFill>
          <a:ln w="15875">
            <a:solidFill>
              <a:srgbClr val="FFFFFF"/>
            </a:solidFill>
            <a:round/>
            <a:headEnd/>
            <a:tailEnd/>
          </a:ln>
        </p:spPr>
        <p:txBody>
          <a:bodyPr/>
          <a:lstStyle/>
          <a:p>
            <a:endParaRPr lang="ar-SA"/>
          </a:p>
        </p:txBody>
      </p:sp>
      <p:sp>
        <p:nvSpPr>
          <p:cNvPr id="12352" name="Oval 929"/>
          <p:cNvSpPr>
            <a:spLocks noChangeArrowheads="1"/>
          </p:cNvSpPr>
          <p:nvPr/>
        </p:nvSpPr>
        <p:spPr bwMode="auto">
          <a:xfrm>
            <a:off x="7364413" y="2451100"/>
            <a:ext cx="23812" cy="25400"/>
          </a:xfrm>
          <a:prstGeom prst="ellipse">
            <a:avLst/>
          </a:prstGeom>
          <a:solidFill>
            <a:srgbClr val="FFFFFF"/>
          </a:solidFill>
          <a:ln w="15875">
            <a:solidFill>
              <a:srgbClr val="FFFFFF"/>
            </a:solidFill>
            <a:round/>
            <a:headEnd/>
            <a:tailEnd/>
          </a:ln>
        </p:spPr>
        <p:txBody>
          <a:bodyPr/>
          <a:lstStyle/>
          <a:p>
            <a:endParaRPr lang="ar-SA"/>
          </a:p>
        </p:txBody>
      </p:sp>
      <p:sp>
        <p:nvSpPr>
          <p:cNvPr id="12353" name="Oval 930"/>
          <p:cNvSpPr>
            <a:spLocks noChangeArrowheads="1"/>
          </p:cNvSpPr>
          <p:nvPr/>
        </p:nvSpPr>
        <p:spPr bwMode="auto">
          <a:xfrm>
            <a:off x="6845300" y="2484438"/>
            <a:ext cx="23813" cy="23812"/>
          </a:xfrm>
          <a:prstGeom prst="ellipse">
            <a:avLst/>
          </a:prstGeom>
          <a:solidFill>
            <a:srgbClr val="FFFFFF"/>
          </a:solidFill>
          <a:ln w="15875">
            <a:solidFill>
              <a:srgbClr val="FFFFFF"/>
            </a:solidFill>
            <a:round/>
            <a:headEnd/>
            <a:tailEnd/>
          </a:ln>
        </p:spPr>
        <p:txBody>
          <a:bodyPr/>
          <a:lstStyle/>
          <a:p>
            <a:endParaRPr lang="ar-SA"/>
          </a:p>
        </p:txBody>
      </p:sp>
      <p:sp>
        <p:nvSpPr>
          <p:cNvPr id="12354" name="Oval 931"/>
          <p:cNvSpPr>
            <a:spLocks noChangeArrowheads="1"/>
          </p:cNvSpPr>
          <p:nvPr/>
        </p:nvSpPr>
        <p:spPr bwMode="auto">
          <a:xfrm>
            <a:off x="6796088" y="2484438"/>
            <a:ext cx="23812" cy="23812"/>
          </a:xfrm>
          <a:prstGeom prst="ellipse">
            <a:avLst/>
          </a:prstGeom>
          <a:solidFill>
            <a:srgbClr val="FFFFFF"/>
          </a:solidFill>
          <a:ln w="15875">
            <a:solidFill>
              <a:srgbClr val="FFFFFF"/>
            </a:solidFill>
            <a:round/>
            <a:headEnd/>
            <a:tailEnd/>
          </a:ln>
        </p:spPr>
        <p:txBody>
          <a:bodyPr/>
          <a:lstStyle/>
          <a:p>
            <a:endParaRPr lang="ar-SA"/>
          </a:p>
        </p:txBody>
      </p:sp>
      <p:sp>
        <p:nvSpPr>
          <p:cNvPr id="12355" name="Oval 932"/>
          <p:cNvSpPr>
            <a:spLocks noChangeArrowheads="1"/>
          </p:cNvSpPr>
          <p:nvPr/>
        </p:nvSpPr>
        <p:spPr bwMode="auto">
          <a:xfrm>
            <a:off x="6892925" y="2484438"/>
            <a:ext cx="25400" cy="23812"/>
          </a:xfrm>
          <a:prstGeom prst="ellipse">
            <a:avLst/>
          </a:prstGeom>
          <a:solidFill>
            <a:srgbClr val="FFFFFF"/>
          </a:solidFill>
          <a:ln w="15875">
            <a:solidFill>
              <a:srgbClr val="FFFFFF"/>
            </a:solidFill>
            <a:round/>
            <a:headEnd/>
            <a:tailEnd/>
          </a:ln>
        </p:spPr>
        <p:txBody>
          <a:bodyPr/>
          <a:lstStyle/>
          <a:p>
            <a:endParaRPr lang="ar-SA"/>
          </a:p>
        </p:txBody>
      </p:sp>
      <p:sp>
        <p:nvSpPr>
          <p:cNvPr id="12356" name="Oval 933"/>
          <p:cNvSpPr>
            <a:spLocks noChangeArrowheads="1"/>
          </p:cNvSpPr>
          <p:nvPr/>
        </p:nvSpPr>
        <p:spPr bwMode="auto">
          <a:xfrm>
            <a:off x="7096125" y="2484438"/>
            <a:ext cx="25400" cy="23812"/>
          </a:xfrm>
          <a:prstGeom prst="ellipse">
            <a:avLst/>
          </a:prstGeom>
          <a:solidFill>
            <a:srgbClr val="FFFFFF"/>
          </a:solidFill>
          <a:ln w="15875">
            <a:solidFill>
              <a:srgbClr val="FFFFFF"/>
            </a:solidFill>
            <a:round/>
            <a:headEnd/>
            <a:tailEnd/>
          </a:ln>
        </p:spPr>
        <p:txBody>
          <a:bodyPr/>
          <a:lstStyle/>
          <a:p>
            <a:endParaRPr lang="ar-SA"/>
          </a:p>
        </p:txBody>
      </p:sp>
      <p:sp>
        <p:nvSpPr>
          <p:cNvPr id="12357" name="Oval 934"/>
          <p:cNvSpPr>
            <a:spLocks noChangeArrowheads="1"/>
          </p:cNvSpPr>
          <p:nvPr/>
        </p:nvSpPr>
        <p:spPr bwMode="auto">
          <a:xfrm>
            <a:off x="6991350" y="2484438"/>
            <a:ext cx="23813" cy="23812"/>
          </a:xfrm>
          <a:prstGeom prst="ellipse">
            <a:avLst/>
          </a:prstGeom>
          <a:solidFill>
            <a:srgbClr val="FFFFFF"/>
          </a:solidFill>
          <a:ln w="15875">
            <a:solidFill>
              <a:srgbClr val="FFFFFF"/>
            </a:solidFill>
            <a:round/>
            <a:headEnd/>
            <a:tailEnd/>
          </a:ln>
        </p:spPr>
        <p:txBody>
          <a:bodyPr/>
          <a:lstStyle/>
          <a:p>
            <a:endParaRPr lang="ar-SA"/>
          </a:p>
        </p:txBody>
      </p:sp>
      <p:sp>
        <p:nvSpPr>
          <p:cNvPr id="12358" name="Oval 935"/>
          <p:cNvSpPr>
            <a:spLocks noChangeArrowheads="1"/>
          </p:cNvSpPr>
          <p:nvPr/>
        </p:nvSpPr>
        <p:spPr bwMode="auto">
          <a:xfrm>
            <a:off x="7046913" y="2484438"/>
            <a:ext cx="25400" cy="23812"/>
          </a:xfrm>
          <a:prstGeom prst="ellipse">
            <a:avLst/>
          </a:prstGeom>
          <a:solidFill>
            <a:srgbClr val="FFFFFF"/>
          </a:solidFill>
          <a:ln w="15875">
            <a:solidFill>
              <a:srgbClr val="FFFFFF"/>
            </a:solidFill>
            <a:round/>
            <a:headEnd/>
            <a:tailEnd/>
          </a:ln>
        </p:spPr>
        <p:txBody>
          <a:bodyPr/>
          <a:lstStyle/>
          <a:p>
            <a:endParaRPr lang="ar-SA"/>
          </a:p>
        </p:txBody>
      </p:sp>
      <p:sp>
        <p:nvSpPr>
          <p:cNvPr id="12359" name="Oval 936"/>
          <p:cNvSpPr>
            <a:spLocks noChangeArrowheads="1"/>
          </p:cNvSpPr>
          <p:nvPr/>
        </p:nvSpPr>
        <p:spPr bwMode="auto">
          <a:xfrm>
            <a:off x="6942138" y="2484438"/>
            <a:ext cx="23812" cy="23812"/>
          </a:xfrm>
          <a:prstGeom prst="ellipse">
            <a:avLst/>
          </a:prstGeom>
          <a:solidFill>
            <a:srgbClr val="FFFFFF"/>
          </a:solidFill>
          <a:ln w="15875">
            <a:solidFill>
              <a:srgbClr val="FFFFFF"/>
            </a:solidFill>
            <a:round/>
            <a:headEnd/>
            <a:tailEnd/>
          </a:ln>
        </p:spPr>
        <p:txBody>
          <a:bodyPr/>
          <a:lstStyle/>
          <a:p>
            <a:endParaRPr lang="ar-SA"/>
          </a:p>
        </p:txBody>
      </p:sp>
      <p:sp>
        <p:nvSpPr>
          <p:cNvPr id="12360" name="Oval 937"/>
          <p:cNvSpPr>
            <a:spLocks noChangeArrowheads="1"/>
          </p:cNvSpPr>
          <p:nvPr/>
        </p:nvSpPr>
        <p:spPr bwMode="auto">
          <a:xfrm>
            <a:off x="7145338" y="2484438"/>
            <a:ext cx="23812" cy="23812"/>
          </a:xfrm>
          <a:prstGeom prst="ellipse">
            <a:avLst/>
          </a:prstGeom>
          <a:solidFill>
            <a:srgbClr val="FFFFFF"/>
          </a:solidFill>
          <a:ln w="15875">
            <a:solidFill>
              <a:srgbClr val="FFFFFF"/>
            </a:solidFill>
            <a:round/>
            <a:headEnd/>
            <a:tailEnd/>
          </a:ln>
        </p:spPr>
        <p:txBody>
          <a:bodyPr/>
          <a:lstStyle/>
          <a:p>
            <a:endParaRPr lang="ar-SA"/>
          </a:p>
        </p:txBody>
      </p:sp>
      <p:sp>
        <p:nvSpPr>
          <p:cNvPr id="12361" name="Oval 938"/>
          <p:cNvSpPr>
            <a:spLocks noChangeArrowheads="1"/>
          </p:cNvSpPr>
          <p:nvPr/>
        </p:nvSpPr>
        <p:spPr bwMode="auto">
          <a:xfrm>
            <a:off x="7348538" y="2484438"/>
            <a:ext cx="23812" cy="23812"/>
          </a:xfrm>
          <a:prstGeom prst="ellipse">
            <a:avLst/>
          </a:prstGeom>
          <a:solidFill>
            <a:srgbClr val="FFFFFF"/>
          </a:solidFill>
          <a:ln w="15875">
            <a:solidFill>
              <a:srgbClr val="FFFFFF"/>
            </a:solidFill>
            <a:round/>
            <a:headEnd/>
            <a:tailEnd/>
          </a:ln>
        </p:spPr>
        <p:txBody>
          <a:bodyPr/>
          <a:lstStyle/>
          <a:p>
            <a:endParaRPr lang="ar-SA"/>
          </a:p>
        </p:txBody>
      </p:sp>
      <p:sp>
        <p:nvSpPr>
          <p:cNvPr id="12362" name="Oval 939"/>
          <p:cNvSpPr>
            <a:spLocks noChangeArrowheads="1"/>
          </p:cNvSpPr>
          <p:nvPr/>
        </p:nvSpPr>
        <p:spPr bwMode="auto">
          <a:xfrm>
            <a:off x="7242175" y="2484438"/>
            <a:ext cx="25400" cy="23812"/>
          </a:xfrm>
          <a:prstGeom prst="ellipse">
            <a:avLst/>
          </a:prstGeom>
          <a:solidFill>
            <a:srgbClr val="FFFFFF"/>
          </a:solidFill>
          <a:ln w="15875">
            <a:solidFill>
              <a:srgbClr val="FFFFFF"/>
            </a:solidFill>
            <a:round/>
            <a:headEnd/>
            <a:tailEnd/>
          </a:ln>
        </p:spPr>
        <p:txBody>
          <a:bodyPr/>
          <a:lstStyle/>
          <a:p>
            <a:endParaRPr lang="ar-SA"/>
          </a:p>
        </p:txBody>
      </p:sp>
      <p:sp>
        <p:nvSpPr>
          <p:cNvPr id="12363" name="Oval 940"/>
          <p:cNvSpPr>
            <a:spLocks noChangeArrowheads="1"/>
          </p:cNvSpPr>
          <p:nvPr/>
        </p:nvSpPr>
        <p:spPr bwMode="auto">
          <a:xfrm>
            <a:off x="7291388" y="2484438"/>
            <a:ext cx="23812" cy="23812"/>
          </a:xfrm>
          <a:prstGeom prst="ellipse">
            <a:avLst/>
          </a:prstGeom>
          <a:solidFill>
            <a:srgbClr val="FFFFFF"/>
          </a:solidFill>
          <a:ln w="15875">
            <a:solidFill>
              <a:srgbClr val="FFFFFF"/>
            </a:solidFill>
            <a:round/>
            <a:headEnd/>
            <a:tailEnd/>
          </a:ln>
        </p:spPr>
        <p:txBody>
          <a:bodyPr/>
          <a:lstStyle/>
          <a:p>
            <a:endParaRPr lang="ar-SA"/>
          </a:p>
        </p:txBody>
      </p:sp>
      <p:sp>
        <p:nvSpPr>
          <p:cNvPr id="12364" name="Oval 941"/>
          <p:cNvSpPr>
            <a:spLocks noChangeArrowheads="1"/>
          </p:cNvSpPr>
          <p:nvPr/>
        </p:nvSpPr>
        <p:spPr bwMode="auto">
          <a:xfrm>
            <a:off x="7194550" y="2484438"/>
            <a:ext cx="23813" cy="23812"/>
          </a:xfrm>
          <a:prstGeom prst="ellipse">
            <a:avLst/>
          </a:prstGeom>
          <a:solidFill>
            <a:srgbClr val="FFFFFF"/>
          </a:solidFill>
          <a:ln w="15875">
            <a:solidFill>
              <a:srgbClr val="FFFFFF"/>
            </a:solidFill>
            <a:round/>
            <a:headEnd/>
            <a:tailEnd/>
          </a:ln>
        </p:spPr>
        <p:txBody>
          <a:bodyPr/>
          <a:lstStyle/>
          <a:p>
            <a:endParaRPr lang="ar-SA"/>
          </a:p>
        </p:txBody>
      </p:sp>
      <p:sp>
        <p:nvSpPr>
          <p:cNvPr id="12365" name="Oval 942"/>
          <p:cNvSpPr>
            <a:spLocks noChangeArrowheads="1"/>
          </p:cNvSpPr>
          <p:nvPr/>
        </p:nvSpPr>
        <p:spPr bwMode="auto">
          <a:xfrm>
            <a:off x="6869113" y="2508250"/>
            <a:ext cx="23812" cy="23813"/>
          </a:xfrm>
          <a:prstGeom prst="ellipse">
            <a:avLst/>
          </a:prstGeom>
          <a:solidFill>
            <a:srgbClr val="FFFFFF"/>
          </a:solidFill>
          <a:ln w="15875">
            <a:solidFill>
              <a:srgbClr val="FFFFFF"/>
            </a:solidFill>
            <a:round/>
            <a:headEnd/>
            <a:tailEnd/>
          </a:ln>
        </p:spPr>
        <p:txBody>
          <a:bodyPr/>
          <a:lstStyle/>
          <a:p>
            <a:endParaRPr lang="ar-SA"/>
          </a:p>
        </p:txBody>
      </p:sp>
      <p:sp>
        <p:nvSpPr>
          <p:cNvPr id="12366" name="Oval 943"/>
          <p:cNvSpPr>
            <a:spLocks noChangeArrowheads="1"/>
          </p:cNvSpPr>
          <p:nvPr/>
        </p:nvSpPr>
        <p:spPr bwMode="auto">
          <a:xfrm>
            <a:off x="6819900" y="2508250"/>
            <a:ext cx="25400" cy="23813"/>
          </a:xfrm>
          <a:prstGeom prst="ellipse">
            <a:avLst/>
          </a:prstGeom>
          <a:solidFill>
            <a:srgbClr val="FFFFFF"/>
          </a:solidFill>
          <a:ln w="15875">
            <a:solidFill>
              <a:srgbClr val="FFFFFF"/>
            </a:solidFill>
            <a:round/>
            <a:headEnd/>
            <a:tailEnd/>
          </a:ln>
        </p:spPr>
        <p:txBody>
          <a:bodyPr/>
          <a:lstStyle/>
          <a:p>
            <a:endParaRPr lang="ar-SA"/>
          </a:p>
        </p:txBody>
      </p:sp>
      <p:sp>
        <p:nvSpPr>
          <p:cNvPr id="12367" name="Oval 944"/>
          <p:cNvSpPr>
            <a:spLocks noChangeArrowheads="1"/>
          </p:cNvSpPr>
          <p:nvPr/>
        </p:nvSpPr>
        <p:spPr bwMode="auto">
          <a:xfrm>
            <a:off x="6918325" y="2508250"/>
            <a:ext cx="23813" cy="23813"/>
          </a:xfrm>
          <a:prstGeom prst="ellipse">
            <a:avLst/>
          </a:prstGeom>
          <a:solidFill>
            <a:srgbClr val="FFFFFF"/>
          </a:solidFill>
          <a:ln w="15875">
            <a:solidFill>
              <a:srgbClr val="FFFFFF"/>
            </a:solidFill>
            <a:round/>
            <a:headEnd/>
            <a:tailEnd/>
          </a:ln>
        </p:spPr>
        <p:txBody>
          <a:bodyPr/>
          <a:lstStyle/>
          <a:p>
            <a:endParaRPr lang="ar-SA"/>
          </a:p>
        </p:txBody>
      </p:sp>
      <p:sp>
        <p:nvSpPr>
          <p:cNvPr id="12368" name="Oval 945"/>
          <p:cNvSpPr>
            <a:spLocks noChangeArrowheads="1"/>
          </p:cNvSpPr>
          <p:nvPr/>
        </p:nvSpPr>
        <p:spPr bwMode="auto">
          <a:xfrm>
            <a:off x="7121525" y="2508250"/>
            <a:ext cx="23813" cy="23813"/>
          </a:xfrm>
          <a:prstGeom prst="ellipse">
            <a:avLst/>
          </a:prstGeom>
          <a:solidFill>
            <a:srgbClr val="FFFFFF"/>
          </a:solidFill>
          <a:ln w="15875">
            <a:solidFill>
              <a:srgbClr val="FFFFFF"/>
            </a:solidFill>
            <a:round/>
            <a:headEnd/>
            <a:tailEnd/>
          </a:ln>
        </p:spPr>
        <p:txBody>
          <a:bodyPr/>
          <a:lstStyle/>
          <a:p>
            <a:endParaRPr lang="ar-SA"/>
          </a:p>
        </p:txBody>
      </p:sp>
      <p:sp>
        <p:nvSpPr>
          <p:cNvPr id="12369" name="Oval 946"/>
          <p:cNvSpPr>
            <a:spLocks noChangeArrowheads="1"/>
          </p:cNvSpPr>
          <p:nvPr/>
        </p:nvSpPr>
        <p:spPr bwMode="auto">
          <a:xfrm>
            <a:off x="7023100" y="2508250"/>
            <a:ext cx="23813" cy="23813"/>
          </a:xfrm>
          <a:prstGeom prst="ellipse">
            <a:avLst/>
          </a:prstGeom>
          <a:solidFill>
            <a:srgbClr val="FFFFFF"/>
          </a:solidFill>
          <a:ln w="15875">
            <a:solidFill>
              <a:srgbClr val="FFFFFF"/>
            </a:solidFill>
            <a:round/>
            <a:headEnd/>
            <a:tailEnd/>
          </a:ln>
        </p:spPr>
        <p:txBody>
          <a:bodyPr/>
          <a:lstStyle/>
          <a:p>
            <a:endParaRPr lang="ar-SA"/>
          </a:p>
        </p:txBody>
      </p:sp>
      <p:sp>
        <p:nvSpPr>
          <p:cNvPr id="12370" name="Oval 947"/>
          <p:cNvSpPr>
            <a:spLocks noChangeArrowheads="1"/>
          </p:cNvSpPr>
          <p:nvPr/>
        </p:nvSpPr>
        <p:spPr bwMode="auto">
          <a:xfrm>
            <a:off x="7072313" y="2508250"/>
            <a:ext cx="23812" cy="23813"/>
          </a:xfrm>
          <a:prstGeom prst="ellipse">
            <a:avLst/>
          </a:prstGeom>
          <a:solidFill>
            <a:srgbClr val="FFFFFF"/>
          </a:solidFill>
          <a:ln w="15875">
            <a:solidFill>
              <a:srgbClr val="FFFFFF"/>
            </a:solidFill>
            <a:round/>
            <a:headEnd/>
            <a:tailEnd/>
          </a:ln>
        </p:spPr>
        <p:txBody>
          <a:bodyPr/>
          <a:lstStyle/>
          <a:p>
            <a:endParaRPr lang="ar-SA"/>
          </a:p>
        </p:txBody>
      </p:sp>
      <p:sp>
        <p:nvSpPr>
          <p:cNvPr id="12371" name="Oval 948"/>
          <p:cNvSpPr>
            <a:spLocks noChangeArrowheads="1"/>
          </p:cNvSpPr>
          <p:nvPr/>
        </p:nvSpPr>
        <p:spPr bwMode="auto">
          <a:xfrm>
            <a:off x="6965950" y="2508250"/>
            <a:ext cx="25400" cy="23813"/>
          </a:xfrm>
          <a:prstGeom prst="ellipse">
            <a:avLst/>
          </a:prstGeom>
          <a:solidFill>
            <a:srgbClr val="FFFFFF"/>
          </a:solidFill>
          <a:ln w="15875">
            <a:solidFill>
              <a:srgbClr val="FFFFFF"/>
            </a:solidFill>
            <a:round/>
            <a:headEnd/>
            <a:tailEnd/>
          </a:ln>
        </p:spPr>
        <p:txBody>
          <a:bodyPr/>
          <a:lstStyle/>
          <a:p>
            <a:endParaRPr lang="ar-SA"/>
          </a:p>
        </p:txBody>
      </p:sp>
      <p:sp>
        <p:nvSpPr>
          <p:cNvPr id="12372" name="Oval 949"/>
          <p:cNvSpPr>
            <a:spLocks noChangeArrowheads="1"/>
          </p:cNvSpPr>
          <p:nvPr/>
        </p:nvSpPr>
        <p:spPr bwMode="auto">
          <a:xfrm>
            <a:off x="7169150" y="2508250"/>
            <a:ext cx="25400" cy="23813"/>
          </a:xfrm>
          <a:prstGeom prst="ellipse">
            <a:avLst/>
          </a:prstGeom>
          <a:solidFill>
            <a:srgbClr val="FFFFFF"/>
          </a:solidFill>
          <a:ln w="15875">
            <a:solidFill>
              <a:srgbClr val="FFFFFF"/>
            </a:solidFill>
            <a:round/>
            <a:headEnd/>
            <a:tailEnd/>
          </a:ln>
        </p:spPr>
        <p:txBody>
          <a:bodyPr/>
          <a:lstStyle/>
          <a:p>
            <a:endParaRPr lang="ar-SA"/>
          </a:p>
        </p:txBody>
      </p:sp>
      <p:sp>
        <p:nvSpPr>
          <p:cNvPr id="12373" name="Oval 950"/>
          <p:cNvSpPr>
            <a:spLocks noChangeArrowheads="1"/>
          </p:cNvSpPr>
          <p:nvPr/>
        </p:nvSpPr>
        <p:spPr bwMode="auto">
          <a:xfrm>
            <a:off x="7372350" y="2508250"/>
            <a:ext cx="23813" cy="23813"/>
          </a:xfrm>
          <a:prstGeom prst="ellipse">
            <a:avLst/>
          </a:prstGeom>
          <a:solidFill>
            <a:srgbClr val="FFFFFF"/>
          </a:solidFill>
          <a:ln w="15875">
            <a:solidFill>
              <a:srgbClr val="FFFFFF"/>
            </a:solidFill>
            <a:round/>
            <a:headEnd/>
            <a:tailEnd/>
          </a:ln>
        </p:spPr>
        <p:txBody>
          <a:bodyPr/>
          <a:lstStyle/>
          <a:p>
            <a:endParaRPr lang="ar-SA"/>
          </a:p>
        </p:txBody>
      </p:sp>
      <p:sp>
        <p:nvSpPr>
          <p:cNvPr id="12374" name="Oval 951"/>
          <p:cNvSpPr>
            <a:spLocks noChangeArrowheads="1"/>
          </p:cNvSpPr>
          <p:nvPr/>
        </p:nvSpPr>
        <p:spPr bwMode="auto">
          <a:xfrm>
            <a:off x="7275513" y="2508250"/>
            <a:ext cx="23812" cy="23813"/>
          </a:xfrm>
          <a:prstGeom prst="ellipse">
            <a:avLst/>
          </a:prstGeom>
          <a:solidFill>
            <a:srgbClr val="FFFFFF"/>
          </a:solidFill>
          <a:ln w="15875">
            <a:solidFill>
              <a:srgbClr val="FFFFFF"/>
            </a:solidFill>
            <a:round/>
            <a:headEnd/>
            <a:tailEnd/>
          </a:ln>
        </p:spPr>
        <p:txBody>
          <a:bodyPr/>
          <a:lstStyle/>
          <a:p>
            <a:endParaRPr lang="ar-SA"/>
          </a:p>
        </p:txBody>
      </p:sp>
      <p:sp>
        <p:nvSpPr>
          <p:cNvPr id="12375" name="Oval 952"/>
          <p:cNvSpPr>
            <a:spLocks noChangeArrowheads="1"/>
          </p:cNvSpPr>
          <p:nvPr/>
        </p:nvSpPr>
        <p:spPr bwMode="auto">
          <a:xfrm>
            <a:off x="7323138" y="2508250"/>
            <a:ext cx="25400" cy="23813"/>
          </a:xfrm>
          <a:prstGeom prst="ellipse">
            <a:avLst/>
          </a:prstGeom>
          <a:solidFill>
            <a:srgbClr val="FFFFFF"/>
          </a:solidFill>
          <a:ln w="15875">
            <a:solidFill>
              <a:srgbClr val="FFFFFF"/>
            </a:solidFill>
            <a:round/>
            <a:headEnd/>
            <a:tailEnd/>
          </a:ln>
        </p:spPr>
        <p:txBody>
          <a:bodyPr/>
          <a:lstStyle/>
          <a:p>
            <a:endParaRPr lang="ar-SA"/>
          </a:p>
        </p:txBody>
      </p:sp>
      <p:sp>
        <p:nvSpPr>
          <p:cNvPr id="12376" name="Oval 953"/>
          <p:cNvSpPr>
            <a:spLocks noChangeArrowheads="1"/>
          </p:cNvSpPr>
          <p:nvPr/>
        </p:nvSpPr>
        <p:spPr bwMode="auto">
          <a:xfrm>
            <a:off x="7218363" y="2508250"/>
            <a:ext cx="23812" cy="23813"/>
          </a:xfrm>
          <a:prstGeom prst="ellipse">
            <a:avLst/>
          </a:prstGeom>
          <a:solidFill>
            <a:srgbClr val="FFFFFF"/>
          </a:solidFill>
          <a:ln w="15875">
            <a:solidFill>
              <a:srgbClr val="FFFFFF"/>
            </a:solidFill>
            <a:round/>
            <a:headEnd/>
            <a:tailEnd/>
          </a:ln>
        </p:spPr>
        <p:txBody>
          <a:bodyPr/>
          <a:lstStyle/>
          <a:p>
            <a:endParaRPr lang="ar-SA"/>
          </a:p>
        </p:txBody>
      </p:sp>
      <p:sp>
        <p:nvSpPr>
          <p:cNvPr id="12377" name="Oval 954"/>
          <p:cNvSpPr>
            <a:spLocks noChangeArrowheads="1"/>
          </p:cNvSpPr>
          <p:nvPr/>
        </p:nvSpPr>
        <p:spPr bwMode="auto">
          <a:xfrm>
            <a:off x="6819900" y="2459038"/>
            <a:ext cx="25400" cy="25400"/>
          </a:xfrm>
          <a:prstGeom prst="ellipse">
            <a:avLst/>
          </a:prstGeom>
          <a:solidFill>
            <a:srgbClr val="FFFFFF"/>
          </a:solidFill>
          <a:ln w="15875">
            <a:solidFill>
              <a:srgbClr val="FFFFFF"/>
            </a:solidFill>
            <a:round/>
            <a:headEnd/>
            <a:tailEnd/>
          </a:ln>
        </p:spPr>
        <p:txBody>
          <a:bodyPr/>
          <a:lstStyle/>
          <a:p>
            <a:endParaRPr lang="ar-SA"/>
          </a:p>
        </p:txBody>
      </p:sp>
      <p:sp>
        <p:nvSpPr>
          <p:cNvPr id="12378" name="Oval 955"/>
          <p:cNvSpPr>
            <a:spLocks noChangeArrowheads="1"/>
          </p:cNvSpPr>
          <p:nvPr/>
        </p:nvSpPr>
        <p:spPr bwMode="auto">
          <a:xfrm>
            <a:off x="6869113" y="2459038"/>
            <a:ext cx="23812" cy="25400"/>
          </a:xfrm>
          <a:prstGeom prst="ellipse">
            <a:avLst/>
          </a:prstGeom>
          <a:solidFill>
            <a:srgbClr val="FFFFFF"/>
          </a:solidFill>
          <a:ln w="15875">
            <a:solidFill>
              <a:srgbClr val="FFFFFF"/>
            </a:solidFill>
            <a:round/>
            <a:headEnd/>
            <a:tailEnd/>
          </a:ln>
        </p:spPr>
        <p:txBody>
          <a:bodyPr/>
          <a:lstStyle/>
          <a:p>
            <a:endParaRPr lang="ar-SA"/>
          </a:p>
        </p:txBody>
      </p:sp>
      <p:sp>
        <p:nvSpPr>
          <p:cNvPr id="12379" name="Oval 956"/>
          <p:cNvSpPr>
            <a:spLocks noChangeArrowheads="1"/>
          </p:cNvSpPr>
          <p:nvPr/>
        </p:nvSpPr>
        <p:spPr bwMode="auto">
          <a:xfrm>
            <a:off x="7072313" y="2459038"/>
            <a:ext cx="23812" cy="25400"/>
          </a:xfrm>
          <a:prstGeom prst="ellipse">
            <a:avLst/>
          </a:prstGeom>
          <a:solidFill>
            <a:srgbClr val="FFFFFF"/>
          </a:solidFill>
          <a:ln w="15875">
            <a:solidFill>
              <a:srgbClr val="FFFFFF"/>
            </a:solidFill>
            <a:round/>
            <a:headEnd/>
            <a:tailEnd/>
          </a:ln>
        </p:spPr>
        <p:txBody>
          <a:bodyPr/>
          <a:lstStyle/>
          <a:p>
            <a:endParaRPr lang="ar-SA"/>
          </a:p>
        </p:txBody>
      </p:sp>
      <p:sp>
        <p:nvSpPr>
          <p:cNvPr id="12380" name="Oval 957"/>
          <p:cNvSpPr>
            <a:spLocks noChangeArrowheads="1"/>
          </p:cNvSpPr>
          <p:nvPr/>
        </p:nvSpPr>
        <p:spPr bwMode="auto">
          <a:xfrm>
            <a:off x="6965950" y="2459038"/>
            <a:ext cx="25400" cy="25400"/>
          </a:xfrm>
          <a:prstGeom prst="ellipse">
            <a:avLst/>
          </a:prstGeom>
          <a:solidFill>
            <a:srgbClr val="FFFFFF"/>
          </a:solidFill>
          <a:ln w="15875">
            <a:solidFill>
              <a:srgbClr val="FFFFFF"/>
            </a:solidFill>
            <a:round/>
            <a:headEnd/>
            <a:tailEnd/>
          </a:ln>
        </p:spPr>
        <p:txBody>
          <a:bodyPr/>
          <a:lstStyle/>
          <a:p>
            <a:endParaRPr lang="ar-SA"/>
          </a:p>
        </p:txBody>
      </p:sp>
      <p:sp>
        <p:nvSpPr>
          <p:cNvPr id="12381" name="Oval 958"/>
          <p:cNvSpPr>
            <a:spLocks noChangeArrowheads="1"/>
          </p:cNvSpPr>
          <p:nvPr/>
        </p:nvSpPr>
        <p:spPr bwMode="auto">
          <a:xfrm>
            <a:off x="7015163" y="2459038"/>
            <a:ext cx="23812" cy="25400"/>
          </a:xfrm>
          <a:prstGeom prst="ellipse">
            <a:avLst/>
          </a:prstGeom>
          <a:solidFill>
            <a:srgbClr val="FFFFFF"/>
          </a:solidFill>
          <a:ln w="15875">
            <a:solidFill>
              <a:srgbClr val="FFFFFF"/>
            </a:solidFill>
            <a:round/>
            <a:headEnd/>
            <a:tailEnd/>
          </a:ln>
        </p:spPr>
        <p:txBody>
          <a:bodyPr/>
          <a:lstStyle/>
          <a:p>
            <a:endParaRPr lang="ar-SA"/>
          </a:p>
        </p:txBody>
      </p:sp>
      <p:sp>
        <p:nvSpPr>
          <p:cNvPr id="12382" name="Oval 959"/>
          <p:cNvSpPr>
            <a:spLocks noChangeArrowheads="1"/>
          </p:cNvSpPr>
          <p:nvPr/>
        </p:nvSpPr>
        <p:spPr bwMode="auto">
          <a:xfrm>
            <a:off x="6918325" y="2459038"/>
            <a:ext cx="23813" cy="25400"/>
          </a:xfrm>
          <a:prstGeom prst="ellipse">
            <a:avLst/>
          </a:prstGeom>
          <a:solidFill>
            <a:srgbClr val="FFFFFF"/>
          </a:solidFill>
          <a:ln w="15875">
            <a:solidFill>
              <a:srgbClr val="FFFFFF"/>
            </a:solidFill>
            <a:round/>
            <a:headEnd/>
            <a:tailEnd/>
          </a:ln>
        </p:spPr>
        <p:txBody>
          <a:bodyPr/>
          <a:lstStyle/>
          <a:p>
            <a:endParaRPr lang="ar-SA"/>
          </a:p>
        </p:txBody>
      </p:sp>
      <p:sp>
        <p:nvSpPr>
          <p:cNvPr id="12383" name="Oval 960"/>
          <p:cNvSpPr>
            <a:spLocks noChangeArrowheads="1"/>
          </p:cNvSpPr>
          <p:nvPr/>
        </p:nvSpPr>
        <p:spPr bwMode="auto">
          <a:xfrm>
            <a:off x="7121525" y="2459038"/>
            <a:ext cx="23813" cy="25400"/>
          </a:xfrm>
          <a:prstGeom prst="ellipse">
            <a:avLst/>
          </a:prstGeom>
          <a:solidFill>
            <a:srgbClr val="FFFFFF"/>
          </a:solidFill>
          <a:ln w="15875">
            <a:solidFill>
              <a:srgbClr val="FFFFFF"/>
            </a:solidFill>
            <a:round/>
            <a:headEnd/>
            <a:tailEnd/>
          </a:ln>
        </p:spPr>
        <p:txBody>
          <a:bodyPr/>
          <a:lstStyle/>
          <a:p>
            <a:endParaRPr lang="ar-SA"/>
          </a:p>
        </p:txBody>
      </p:sp>
      <p:sp>
        <p:nvSpPr>
          <p:cNvPr id="12384" name="Oval 961"/>
          <p:cNvSpPr>
            <a:spLocks noChangeArrowheads="1"/>
          </p:cNvSpPr>
          <p:nvPr/>
        </p:nvSpPr>
        <p:spPr bwMode="auto">
          <a:xfrm>
            <a:off x="7323138" y="2459038"/>
            <a:ext cx="25400" cy="25400"/>
          </a:xfrm>
          <a:prstGeom prst="ellipse">
            <a:avLst/>
          </a:prstGeom>
          <a:solidFill>
            <a:srgbClr val="FFFFFF"/>
          </a:solidFill>
          <a:ln w="15875">
            <a:solidFill>
              <a:srgbClr val="FFFFFF"/>
            </a:solidFill>
            <a:round/>
            <a:headEnd/>
            <a:tailEnd/>
          </a:ln>
        </p:spPr>
        <p:txBody>
          <a:bodyPr/>
          <a:lstStyle/>
          <a:p>
            <a:endParaRPr lang="ar-SA"/>
          </a:p>
        </p:txBody>
      </p:sp>
      <p:sp>
        <p:nvSpPr>
          <p:cNvPr id="12385" name="Oval 962"/>
          <p:cNvSpPr>
            <a:spLocks noChangeArrowheads="1"/>
          </p:cNvSpPr>
          <p:nvPr/>
        </p:nvSpPr>
        <p:spPr bwMode="auto">
          <a:xfrm>
            <a:off x="7218363" y="2459038"/>
            <a:ext cx="23812" cy="25400"/>
          </a:xfrm>
          <a:prstGeom prst="ellipse">
            <a:avLst/>
          </a:prstGeom>
          <a:solidFill>
            <a:srgbClr val="FFFFFF"/>
          </a:solidFill>
          <a:ln w="15875">
            <a:solidFill>
              <a:srgbClr val="FFFFFF"/>
            </a:solidFill>
            <a:round/>
            <a:headEnd/>
            <a:tailEnd/>
          </a:ln>
        </p:spPr>
        <p:txBody>
          <a:bodyPr/>
          <a:lstStyle/>
          <a:p>
            <a:endParaRPr lang="ar-SA"/>
          </a:p>
        </p:txBody>
      </p:sp>
      <p:sp>
        <p:nvSpPr>
          <p:cNvPr id="12386" name="Oval 963"/>
          <p:cNvSpPr>
            <a:spLocks noChangeArrowheads="1"/>
          </p:cNvSpPr>
          <p:nvPr/>
        </p:nvSpPr>
        <p:spPr bwMode="auto">
          <a:xfrm>
            <a:off x="7267575" y="2459038"/>
            <a:ext cx="23813" cy="25400"/>
          </a:xfrm>
          <a:prstGeom prst="ellipse">
            <a:avLst/>
          </a:prstGeom>
          <a:solidFill>
            <a:srgbClr val="FFFFFF"/>
          </a:solidFill>
          <a:ln w="15875">
            <a:solidFill>
              <a:srgbClr val="FFFFFF"/>
            </a:solidFill>
            <a:round/>
            <a:headEnd/>
            <a:tailEnd/>
          </a:ln>
        </p:spPr>
        <p:txBody>
          <a:bodyPr/>
          <a:lstStyle/>
          <a:p>
            <a:endParaRPr lang="ar-SA"/>
          </a:p>
        </p:txBody>
      </p:sp>
      <p:sp>
        <p:nvSpPr>
          <p:cNvPr id="12387" name="Oval 964"/>
          <p:cNvSpPr>
            <a:spLocks noChangeArrowheads="1"/>
          </p:cNvSpPr>
          <p:nvPr/>
        </p:nvSpPr>
        <p:spPr bwMode="auto">
          <a:xfrm>
            <a:off x="7169150" y="2459038"/>
            <a:ext cx="25400" cy="25400"/>
          </a:xfrm>
          <a:prstGeom prst="ellipse">
            <a:avLst/>
          </a:prstGeom>
          <a:solidFill>
            <a:srgbClr val="FFFFFF"/>
          </a:solidFill>
          <a:ln w="15875">
            <a:solidFill>
              <a:srgbClr val="FFFFFF"/>
            </a:solidFill>
            <a:round/>
            <a:headEnd/>
            <a:tailEnd/>
          </a:ln>
        </p:spPr>
        <p:txBody>
          <a:bodyPr/>
          <a:lstStyle/>
          <a:p>
            <a:endParaRPr lang="ar-SA"/>
          </a:p>
        </p:txBody>
      </p:sp>
      <p:sp>
        <p:nvSpPr>
          <p:cNvPr id="12388" name="Oval 965"/>
          <p:cNvSpPr>
            <a:spLocks noChangeArrowheads="1"/>
          </p:cNvSpPr>
          <p:nvPr/>
        </p:nvSpPr>
        <p:spPr bwMode="auto">
          <a:xfrm>
            <a:off x="6958013" y="2549525"/>
            <a:ext cx="25400" cy="23813"/>
          </a:xfrm>
          <a:prstGeom prst="ellipse">
            <a:avLst/>
          </a:prstGeom>
          <a:solidFill>
            <a:srgbClr val="FFFFFF"/>
          </a:solidFill>
          <a:ln w="15875">
            <a:solidFill>
              <a:srgbClr val="FFFFFF"/>
            </a:solidFill>
            <a:round/>
            <a:headEnd/>
            <a:tailEnd/>
          </a:ln>
        </p:spPr>
        <p:txBody>
          <a:bodyPr/>
          <a:lstStyle/>
          <a:p>
            <a:endParaRPr lang="ar-SA"/>
          </a:p>
        </p:txBody>
      </p:sp>
      <p:sp>
        <p:nvSpPr>
          <p:cNvPr id="12389" name="Oval 966"/>
          <p:cNvSpPr>
            <a:spLocks noChangeArrowheads="1"/>
          </p:cNvSpPr>
          <p:nvPr/>
        </p:nvSpPr>
        <p:spPr bwMode="auto">
          <a:xfrm>
            <a:off x="6861175" y="2549525"/>
            <a:ext cx="23813" cy="23813"/>
          </a:xfrm>
          <a:prstGeom prst="ellipse">
            <a:avLst/>
          </a:prstGeom>
          <a:solidFill>
            <a:srgbClr val="FFFFFF"/>
          </a:solidFill>
          <a:ln w="15875">
            <a:solidFill>
              <a:srgbClr val="FFFFFF"/>
            </a:solidFill>
            <a:round/>
            <a:headEnd/>
            <a:tailEnd/>
          </a:ln>
        </p:spPr>
        <p:txBody>
          <a:bodyPr/>
          <a:lstStyle/>
          <a:p>
            <a:endParaRPr lang="ar-SA"/>
          </a:p>
        </p:txBody>
      </p:sp>
      <p:sp>
        <p:nvSpPr>
          <p:cNvPr id="12390" name="Oval 967"/>
          <p:cNvSpPr>
            <a:spLocks noChangeArrowheads="1"/>
          </p:cNvSpPr>
          <p:nvPr/>
        </p:nvSpPr>
        <p:spPr bwMode="auto">
          <a:xfrm>
            <a:off x="6910388" y="2549525"/>
            <a:ext cx="23812" cy="23813"/>
          </a:xfrm>
          <a:prstGeom prst="ellipse">
            <a:avLst/>
          </a:prstGeom>
          <a:solidFill>
            <a:srgbClr val="FFFFFF"/>
          </a:solidFill>
          <a:ln w="15875">
            <a:solidFill>
              <a:srgbClr val="FFFFFF"/>
            </a:solidFill>
            <a:round/>
            <a:headEnd/>
            <a:tailEnd/>
          </a:ln>
        </p:spPr>
        <p:txBody>
          <a:bodyPr/>
          <a:lstStyle/>
          <a:p>
            <a:endParaRPr lang="ar-SA"/>
          </a:p>
        </p:txBody>
      </p:sp>
      <p:sp>
        <p:nvSpPr>
          <p:cNvPr id="12391" name="Oval 968"/>
          <p:cNvSpPr>
            <a:spLocks noChangeArrowheads="1"/>
          </p:cNvSpPr>
          <p:nvPr/>
        </p:nvSpPr>
        <p:spPr bwMode="auto">
          <a:xfrm>
            <a:off x="6804025" y="2549525"/>
            <a:ext cx="23813" cy="23813"/>
          </a:xfrm>
          <a:prstGeom prst="ellipse">
            <a:avLst/>
          </a:prstGeom>
          <a:solidFill>
            <a:srgbClr val="FFFFFF"/>
          </a:solidFill>
          <a:ln w="15875">
            <a:solidFill>
              <a:srgbClr val="FFFFFF"/>
            </a:solidFill>
            <a:round/>
            <a:headEnd/>
            <a:tailEnd/>
          </a:ln>
        </p:spPr>
        <p:txBody>
          <a:bodyPr/>
          <a:lstStyle/>
          <a:p>
            <a:endParaRPr lang="ar-SA"/>
          </a:p>
        </p:txBody>
      </p:sp>
      <p:sp>
        <p:nvSpPr>
          <p:cNvPr id="12392" name="Oval 969"/>
          <p:cNvSpPr>
            <a:spLocks noChangeArrowheads="1"/>
          </p:cNvSpPr>
          <p:nvPr/>
        </p:nvSpPr>
        <p:spPr bwMode="auto">
          <a:xfrm>
            <a:off x="7007225" y="2549525"/>
            <a:ext cx="23813" cy="23813"/>
          </a:xfrm>
          <a:prstGeom prst="ellipse">
            <a:avLst/>
          </a:prstGeom>
          <a:solidFill>
            <a:srgbClr val="FFFFFF"/>
          </a:solidFill>
          <a:ln w="15875">
            <a:solidFill>
              <a:srgbClr val="FFFFFF"/>
            </a:solidFill>
            <a:round/>
            <a:headEnd/>
            <a:tailEnd/>
          </a:ln>
        </p:spPr>
        <p:txBody>
          <a:bodyPr/>
          <a:lstStyle/>
          <a:p>
            <a:endParaRPr lang="ar-SA"/>
          </a:p>
        </p:txBody>
      </p:sp>
      <p:sp>
        <p:nvSpPr>
          <p:cNvPr id="12393" name="Oval 970"/>
          <p:cNvSpPr>
            <a:spLocks noChangeArrowheads="1"/>
          </p:cNvSpPr>
          <p:nvPr/>
        </p:nvSpPr>
        <p:spPr bwMode="auto">
          <a:xfrm>
            <a:off x="7210425" y="2549525"/>
            <a:ext cx="23813" cy="23813"/>
          </a:xfrm>
          <a:prstGeom prst="ellipse">
            <a:avLst/>
          </a:prstGeom>
          <a:solidFill>
            <a:srgbClr val="FFFFFF"/>
          </a:solidFill>
          <a:ln w="15875">
            <a:solidFill>
              <a:srgbClr val="FFFFFF"/>
            </a:solidFill>
            <a:round/>
            <a:headEnd/>
            <a:tailEnd/>
          </a:ln>
        </p:spPr>
        <p:txBody>
          <a:bodyPr/>
          <a:lstStyle/>
          <a:p>
            <a:endParaRPr lang="ar-SA"/>
          </a:p>
        </p:txBody>
      </p:sp>
      <p:sp>
        <p:nvSpPr>
          <p:cNvPr id="12394" name="Oval 971"/>
          <p:cNvSpPr>
            <a:spLocks noChangeArrowheads="1"/>
          </p:cNvSpPr>
          <p:nvPr/>
        </p:nvSpPr>
        <p:spPr bwMode="auto">
          <a:xfrm>
            <a:off x="7112000" y="2549525"/>
            <a:ext cx="25400" cy="23813"/>
          </a:xfrm>
          <a:prstGeom prst="ellipse">
            <a:avLst/>
          </a:prstGeom>
          <a:solidFill>
            <a:srgbClr val="FFFFFF"/>
          </a:solidFill>
          <a:ln w="15875">
            <a:solidFill>
              <a:srgbClr val="FFFFFF"/>
            </a:solidFill>
            <a:round/>
            <a:headEnd/>
            <a:tailEnd/>
          </a:ln>
        </p:spPr>
        <p:txBody>
          <a:bodyPr/>
          <a:lstStyle/>
          <a:p>
            <a:endParaRPr lang="ar-SA"/>
          </a:p>
        </p:txBody>
      </p:sp>
      <p:sp>
        <p:nvSpPr>
          <p:cNvPr id="12395" name="Oval 972"/>
          <p:cNvSpPr>
            <a:spLocks noChangeArrowheads="1"/>
          </p:cNvSpPr>
          <p:nvPr/>
        </p:nvSpPr>
        <p:spPr bwMode="auto">
          <a:xfrm>
            <a:off x="7161213" y="2549525"/>
            <a:ext cx="23812" cy="23813"/>
          </a:xfrm>
          <a:prstGeom prst="ellipse">
            <a:avLst/>
          </a:prstGeom>
          <a:solidFill>
            <a:srgbClr val="FFFFFF"/>
          </a:solidFill>
          <a:ln w="15875">
            <a:solidFill>
              <a:srgbClr val="FFFFFF"/>
            </a:solidFill>
            <a:round/>
            <a:headEnd/>
            <a:tailEnd/>
          </a:ln>
        </p:spPr>
        <p:txBody>
          <a:bodyPr/>
          <a:lstStyle/>
          <a:p>
            <a:endParaRPr lang="ar-SA"/>
          </a:p>
        </p:txBody>
      </p:sp>
      <p:sp>
        <p:nvSpPr>
          <p:cNvPr id="12396" name="Oval 973"/>
          <p:cNvSpPr>
            <a:spLocks noChangeArrowheads="1"/>
          </p:cNvSpPr>
          <p:nvPr/>
        </p:nvSpPr>
        <p:spPr bwMode="auto">
          <a:xfrm>
            <a:off x="7056438" y="2549525"/>
            <a:ext cx="23812" cy="23813"/>
          </a:xfrm>
          <a:prstGeom prst="ellipse">
            <a:avLst/>
          </a:prstGeom>
          <a:solidFill>
            <a:srgbClr val="FFFFFF"/>
          </a:solidFill>
          <a:ln w="15875">
            <a:solidFill>
              <a:srgbClr val="FFFFFF"/>
            </a:solidFill>
            <a:round/>
            <a:headEnd/>
            <a:tailEnd/>
          </a:ln>
        </p:spPr>
        <p:txBody>
          <a:bodyPr/>
          <a:lstStyle/>
          <a:p>
            <a:endParaRPr lang="ar-SA"/>
          </a:p>
        </p:txBody>
      </p:sp>
      <p:sp>
        <p:nvSpPr>
          <p:cNvPr id="12397" name="Oval 974"/>
          <p:cNvSpPr>
            <a:spLocks noChangeArrowheads="1"/>
          </p:cNvSpPr>
          <p:nvPr/>
        </p:nvSpPr>
        <p:spPr bwMode="auto">
          <a:xfrm>
            <a:off x="7258050" y="2549525"/>
            <a:ext cx="25400" cy="23813"/>
          </a:xfrm>
          <a:prstGeom prst="ellipse">
            <a:avLst/>
          </a:prstGeom>
          <a:solidFill>
            <a:srgbClr val="FFFFFF"/>
          </a:solidFill>
          <a:ln w="15875">
            <a:solidFill>
              <a:srgbClr val="FFFFFF"/>
            </a:solidFill>
            <a:round/>
            <a:headEnd/>
            <a:tailEnd/>
          </a:ln>
        </p:spPr>
        <p:txBody>
          <a:bodyPr/>
          <a:lstStyle/>
          <a:p>
            <a:endParaRPr lang="ar-SA"/>
          </a:p>
        </p:txBody>
      </p:sp>
      <p:sp>
        <p:nvSpPr>
          <p:cNvPr id="12398" name="Oval 975"/>
          <p:cNvSpPr>
            <a:spLocks noChangeArrowheads="1"/>
          </p:cNvSpPr>
          <p:nvPr/>
        </p:nvSpPr>
        <p:spPr bwMode="auto">
          <a:xfrm>
            <a:off x="7461250" y="2549525"/>
            <a:ext cx="25400" cy="23813"/>
          </a:xfrm>
          <a:prstGeom prst="ellipse">
            <a:avLst/>
          </a:prstGeom>
          <a:solidFill>
            <a:srgbClr val="FFFFFF"/>
          </a:solidFill>
          <a:ln w="15875">
            <a:solidFill>
              <a:srgbClr val="FFFFFF"/>
            </a:solidFill>
            <a:round/>
            <a:headEnd/>
            <a:tailEnd/>
          </a:ln>
        </p:spPr>
        <p:txBody>
          <a:bodyPr/>
          <a:lstStyle/>
          <a:p>
            <a:endParaRPr lang="ar-SA"/>
          </a:p>
        </p:txBody>
      </p:sp>
      <p:sp>
        <p:nvSpPr>
          <p:cNvPr id="12399" name="Oval 976"/>
          <p:cNvSpPr>
            <a:spLocks noChangeArrowheads="1"/>
          </p:cNvSpPr>
          <p:nvPr/>
        </p:nvSpPr>
        <p:spPr bwMode="auto">
          <a:xfrm>
            <a:off x="7356475" y="2549525"/>
            <a:ext cx="23813" cy="23813"/>
          </a:xfrm>
          <a:prstGeom prst="ellipse">
            <a:avLst/>
          </a:prstGeom>
          <a:solidFill>
            <a:srgbClr val="FFFFFF"/>
          </a:solidFill>
          <a:ln w="15875">
            <a:solidFill>
              <a:srgbClr val="FFFFFF"/>
            </a:solidFill>
            <a:round/>
            <a:headEnd/>
            <a:tailEnd/>
          </a:ln>
        </p:spPr>
        <p:txBody>
          <a:bodyPr/>
          <a:lstStyle/>
          <a:p>
            <a:endParaRPr lang="ar-SA"/>
          </a:p>
        </p:txBody>
      </p:sp>
      <p:sp>
        <p:nvSpPr>
          <p:cNvPr id="12400" name="Oval 977"/>
          <p:cNvSpPr>
            <a:spLocks noChangeArrowheads="1"/>
          </p:cNvSpPr>
          <p:nvPr/>
        </p:nvSpPr>
        <p:spPr bwMode="auto">
          <a:xfrm>
            <a:off x="7413625" y="2549525"/>
            <a:ext cx="23813" cy="23813"/>
          </a:xfrm>
          <a:prstGeom prst="ellipse">
            <a:avLst/>
          </a:prstGeom>
          <a:solidFill>
            <a:srgbClr val="FFFFFF"/>
          </a:solidFill>
          <a:ln w="15875">
            <a:solidFill>
              <a:srgbClr val="FFFFFF"/>
            </a:solidFill>
            <a:round/>
            <a:headEnd/>
            <a:tailEnd/>
          </a:ln>
        </p:spPr>
        <p:txBody>
          <a:bodyPr/>
          <a:lstStyle/>
          <a:p>
            <a:endParaRPr lang="ar-SA"/>
          </a:p>
        </p:txBody>
      </p:sp>
      <p:sp>
        <p:nvSpPr>
          <p:cNvPr id="12401" name="Oval 978"/>
          <p:cNvSpPr>
            <a:spLocks noChangeArrowheads="1"/>
          </p:cNvSpPr>
          <p:nvPr/>
        </p:nvSpPr>
        <p:spPr bwMode="auto">
          <a:xfrm>
            <a:off x="7307263" y="2549525"/>
            <a:ext cx="23812" cy="23813"/>
          </a:xfrm>
          <a:prstGeom prst="ellipse">
            <a:avLst/>
          </a:prstGeom>
          <a:solidFill>
            <a:srgbClr val="FFFFFF"/>
          </a:solidFill>
          <a:ln w="15875">
            <a:solidFill>
              <a:srgbClr val="FFFFFF"/>
            </a:solidFill>
            <a:round/>
            <a:headEnd/>
            <a:tailEnd/>
          </a:ln>
        </p:spPr>
        <p:txBody>
          <a:bodyPr/>
          <a:lstStyle/>
          <a:p>
            <a:endParaRPr lang="ar-SA"/>
          </a:p>
        </p:txBody>
      </p:sp>
      <p:sp>
        <p:nvSpPr>
          <p:cNvPr id="12402" name="Oval 979"/>
          <p:cNvSpPr>
            <a:spLocks noChangeArrowheads="1"/>
          </p:cNvSpPr>
          <p:nvPr/>
        </p:nvSpPr>
        <p:spPr bwMode="auto">
          <a:xfrm>
            <a:off x="6991350" y="2573338"/>
            <a:ext cx="23813" cy="23812"/>
          </a:xfrm>
          <a:prstGeom prst="ellipse">
            <a:avLst/>
          </a:prstGeom>
          <a:solidFill>
            <a:srgbClr val="FFFFFF"/>
          </a:solidFill>
          <a:ln w="15875">
            <a:solidFill>
              <a:srgbClr val="FFFFFF"/>
            </a:solidFill>
            <a:round/>
            <a:headEnd/>
            <a:tailEnd/>
          </a:ln>
        </p:spPr>
        <p:txBody>
          <a:bodyPr/>
          <a:lstStyle/>
          <a:p>
            <a:endParaRPr lang="ar-SA"/>
          </a:p>
        </p:txBody>
      </p:sp>
      <p:sp>
        <p:nvSpPr>
          <p:cNvPr id="12403" name="Oval 980"/>
          <p:cNvSpPr>
            <a:spLocks noChangeArrowheads="1"/>
          </p:cNvSpPr>
          <p:nvPr/>
        </p:nvSpPr>
        <p:spPr bwMode="auto">
          <a:xfrm>
            <a:off x="6884988" y="2573338"/>
            <a:ext cx="25400" cy="23812"/>
          </a:xfrm>
          <a:prstGeom prst="ellipse">
            <a:avLst/>
          </a:prstGeom>
          <a:solidFill>
            <a:srgbClr val="FFFFFF"/>
          </a:solidFill>
          <a:ln w="15875">
            <a:solidFill>
              <a:srgbClr val="FFFFFF"/>
            </a:solidFill>
            <a:round/>
            <a:headEnd/>
            <a:tailEnd/>
          </a:ln>
        </p:spPr>
        <p:txBody>
          <a:bodyPr/>
          <a:lstStyle/>
          <a:p>
            <a:endParaRPr lang="ar-SA"/>
          </a:p>
        </p:txBody>
      </p:sp>
      <p:sp>
        <p:nvSpPr>
          <p:cNvPr id="12404" name="Oval 981"/>
          <p:cNvSpPr>
            <a:spLocks noChangeArrowheads="1"/>
          </p:cNvSpPr>
          <p:nvPr/>
        </p:nvSpPr>
        <p:spPr bwMode="auto">
          <a:xfrm>
            <a:off x="6934200" y="2573338"/>
            <a:ext cx="23813" cy="23812"/>
          </a:xfrm>
          <a:prstGeom prst="ellipse">
            <a:avLst/>
          </a:prstGeom>
          <a:solidFill>
            <a:srgbClr val="FFFFFF"/>
          </a:solidFill>
          <a:ln w="15875">
            <a:solidFill>
              <a:srgbClr val="FFFFFF"/>
            </a:solidFill>
            <a:round/>
            <a:headEnd/>
            <a:tailEnd/>
          </a:ln>
        </p:spPr>
        <p:txBody>
          <a:bodyPr/>
          <a:lstStyle/>
          <a:p>
            <a:endParaRPr lang="ar-SA"/>
          </a:p>
        </p:txBody>
      </p:sp>
      <p:sp>
        <p:nvSpPr>
          <p:cNvPr id="12405" name="Oval 982"/>
          <p:cNvSpPr>
            <a:spLocks noChangeArrowheads="1"/>
          </p:cNvSpPr>
          <p:nvPr/>
        </p:nvSpPr>
        <p:spPr bwMode="auto">
          <a:xfrm>
            <a:off x="6837363" y="2573338"/>
            <a:ext cx="23812" cy="23812"/>
          </a:xfrm>
          <a:prstGeom prst="ellipse">
            <a:avLst/>
          </a:prstGeom>
          <a:solidFill>
            <a:srgbClr val="FFFFFF"/>
          </a:solidFill>
          <a:ln w="15875">
            <a:solidFill>
              <a:srgbClr val="FFFFFF"/>
            </a:solidFill>
            <a:round/>
            <a:headEnd/>
            <a:tailEnd/>
          </a:ln>
        </p:spPr>
        <p:txBody>
          <a:bodyPr/>
          <a:lstStyle/>
          <a:p>
            <a:endParaRPr lang="ar-SA"/>
          </a:p>
        </p:txBody>
      </p:sp>
      <p:sp>
        <p:nvSpPr>
          <p:cNvPr id="12406" name="Oval 983"/>
          <p:cNvSpPr>
            <a:spLocks noChangeArrowheads="1"/>
          </p:cNvSpPr>
          <p:nvPr/>
        </p:nvSpPr>
        <p:spPr bwMode="auto">
          <a:xfrm>
            <a:off x="7031038" y="2573338"/>
            <a:ext cx="25400" cy="23812"/>
          </a:xfrm>
          <a:prstGeom prst="ellipse">
            <a:avLst/>
          </a:prstGeom>
          <a:solidFill>
            <a:srgbClr val="FFFFFF"/>
          </a:solidFill>
          <a:ln w="15875">
            <a:solidFill>
              <a:srgbClr val="FFFFFF"/>
            </a:solidFill>
            <a:round/>
            <a:headEnd/>
            <a:tailEnd/>
          </a:ln>
        </p:spPr>
        <p:txBody>
          <a:bodyPr/>
          <a:lstStyle/>
          <a:p>
            <a:endParaRPr lang="ar-SA"/>
          </a:p>
        </p:txBody>
      </p:sp>
      <p:sp>
        <p:nvSpPr>
          <p:cNvPr id="12407" name="Oval 984"/>
          <p:cNvSpPr>
            <a:spLocks noChangeArrowheads="1"/>
          </p:cNvSpPr>
          <p:nvPr/>
        </p:nvSpPr>
        <p:spPr bwMode="auto">
          <a:xfrm>
            <a:off x="7234238" y="2573338"/>
            <a:ext cx="23812" cy="23812"/>
          </a:xfrm>
          <a:prstGeom prst="ellipse">
            <a:avLst/>
          </a:prstGeom>
          <a:solidFill>
            <a:srgbClr val="FFFFFF"/>
          </a:solidFill>
          <a:ln w="15875">
            <a:solidFill>
              <a:srgbClr val="FFFFFF"/>
            </a:solidFill>
            <a:round/>
            <a:headEnd/>
            <a:tailEnd/>
          </a:ln>
        </p:spPr>
        <p:txBody>
          <a:bodyPr/>
          <a:lstStyle/>
          <a:p>
            <a:endParaRPr lang="ar-SA"/>
          </a:p>
        </p:txBody>
      </p:sp>
      <p:sp>
        <p:nvSpPr>
          <p:cNvPr id="12408" name="Oval 985"/>
          <p:cNvSpPr>
            <a:spLocks noChangeArrowheads="1"/>
          </p:cNvSpPr>
          <p:nvPr/>
        </p:nvSpPr>
        <p:spPr bwMode="auto">
          <a:xfrm>
            <a:off x="7137400" y="2573338"/>
            <a:ext cx="23813" cy="23812"/>
          </a:xfrm>
          <a:prstGeom prst="ellipse">
            <a:avLst/>
          </a:prstGeom>
          <a:solidFill>
            <a:srgbClr val="FFFFFF"/>
          </a:solidFill>
          <a:ln w="15875">
            <a:solidFill>
              <a:srgbClr val="FFFFFF"/>
            </a:solidFill>
            <a:round/>
            <a:headEnd/>
            <a:tailEnd/>
          </a:ln>
        </p:spPr>
        <p:txBody>
          <a:bodyPr/>
          <a:lstStyle/>
          <a:p>
            <a:endParaRPr lang="ar-SA"/>
          </a:p>
        </p:txBody>
      </p:sp>
      <p:sp>
        <p:nvSpPr>
          <p:cNvPr id="12409" name="Oval 986"/>
          <p:cNvSpPr>
            <a:spLocks noChangeArrowheads="1"/>
          </p:cNvSpPr>
          <p:nvPr/>
        </p:nvSpPr>
        <p:spPr bwMode="auto">
          <a:xfrm>
            <a:off x="7185025" y="2573338"/>
            <a:ext cx="25400" cy="23812"/>
          </a:xfrm>
          <a:prstGeom prst="ellipse">
            <a:avLst/>
          </a:prstGeom>
          <a:solidFill>
            <a:srgbClr val="FFFFFF"/>
          </a:solidFill>
          <a:ln w="15875">
            <a:solidFill>
              <a:srgbClr val="FFFFFF"/>
            </a:solidFill>
            <a:round/>
            <a:headEnd/>
            <a:tailEnd/>
          </a:ln>
        </p:spPr>
        <p:txBody>
          <a:bodyPr/>
          <a:lstStyle/>
          <a:p>
            <a:endParaRPr lang="ar-SA"/>
          </a:p>
        </p:txBody>
      </p:sp>
      <p:sp>
        <p:nvSpPr>
          <p:cNvPr id="12410" name="Oval 987"/>
          <p:cNvSpPr>
            <a:spLocks noChangeArrowheads="1"/>
          </p:cNvSpPr>
          <p:nvPr/>
        </p:nvSpPr>
        <p:spPr bwMode="auto">
          <a:xfrm>
            <a:off x="7088188" y="2573338"/>
            <a:ext cx="23812" cy="23812"/>
          </a:xfrm>
          <a:prstGeom prst="ellipse">
            <a:avLst/>
          </a:prstGeom>
          <a:solidFill>
            <a:srgbClr val="FFFFFF"/>
          </a:solidFill>
          <a:ln w="15875">
            <a:solidFill>
              <a:srgbClr val="FFFFFF"/>
            </a:solidFill>
            <a:round/>
            <a:headEnd/>
            <a:tailEnd/>
          </a:ln>
        </p:spPr>
        <p:txBody>
          <a:bodyPr/>
          <a:lstStyle/>
          <a:p>
            <a:endParaRPr lang="ar-SA"/>
          </a:p>
        </p:txBody>
      </p:sp>
      <p:sp>
        <p:nvSpPr>
          <p:cNvPr id="12411" name="Oval 988"/>
          <p:cNvSpPr>
            <a:spLocks noChangeArrowheads="1"/>
          </p:cNvSpPr>
          <p:nvPr/>
        </p:nvSpPr>
        <p:spPr bwMode="auto">
          <a:xfrm>
            <a:off x="7283450" y="2573338"/>
            <a:ext cx="23813" cy="23812"/>
          </a:xfrm>
          <a:prstGeom prst="ellipse">
            <a:avLst/>
          </a:prstGeom>
          <a:solidFill>
            <a:srgbClr val="FFFFFF"/>
          </a:solidFill>
          <a:ln w="15875">
            <a:solidFill>
              <a:srgbClr val="FFFFFF"/>
            </a:solidFill>
            <a:round/>
            <a:headEnd/>
            <a:tailEnd/>
          </a:ln>
        </p:spPr>
        <p:txBody>
          <a:bodyPr/>
          <a:lstStyle/>
          <a:p>
            <a:endParaRPr lang="ar-SA"/>
          </a:p>
        </p:txBody>
      </p:sp>
      <p:sp>
        <p:nvSpPr>
          <p:cNvPr id="12412" name="Oval 989"/>
          <p:cNvSpPr>
            <a:spLocks noChangeArrowheads="1"/>
          </p:cNvSpPr>
          <p:nvPr/>
        </p:nvSpPr>
        <p:spPr bwMode="auto">
          <a:xfrm>
            <a:off x="7486650" y="2573338"/>
            <a:ext cx="23813" cy="23812"/>
          </a:xfrm>
          <a:prstGeom prst="ellipse">
            <a:avLst/>
          </a:prstGeom>
          <a:solidFill>
            <a:srgbClr val="FFFFFF"/>
          </a:solidFill>
          <a:ln w="15875">
            <a:solidFill>
              <a:srgbClr val="FFFFFF"/>
            </a:solidFill>
            <a:round/>
            <a:headEnd/>
            <a:tailEnd/>
          </a:ln>
        </p:spPr>
        <p:txBody>
          <a:bodyPr/>
          <a:lstStyle/>
          <a:p>
            <a:endParaRPr lang="ar-SA"/>
          </a:p>
        </p:txBody>
      </p:sp>
      <p:sp>
        <p:nvSpPr>
          <p:cNvPr id="12413" name="Oval 990"/>
          <p:cNvSpPr>
            <a:spLocks noChangeArrowheads="1"/>
          </p:cNvSpPr>
          <p:nvPr/>
        </p:nvSpPr>
        <p:spPr bwMode="auto">
          <a:xfrm>
            <a:off x="7388225" y="2573338"/>
            <a:ext cx="25400" cy="23812"/>
          </a:xfrm>
          <a:prstGeom prst="ellipse">
            <a:avLst/>
          </a:prstGeom>
          <a:solidFill>
            <a:srgbClr val="FFFFFF"/>
          </a:solidFill>
          <a:ln w="15875">
            <a:solidFill>
              <a:srgbClr val="FFFFFF"/>
            </a:solidFill>
            <a:round/>
            <a:headEnd/>
            <a:tailEnd/>
          </a:ln>
        </p:spPr>
        <p:txBody>
          <a:bodyPr/>
          <a:lstStyle/>
          <a:p>
            <a:endParaRPr lang="ar-SA"/>
          </a:p>
        </p:txBody>
      </p:sp>
      <p:sp>
        <p:nvSpPr>
          <p:cNvPr id="12414" name="Oval 991"/>
          <p:cNvSpPr>
            <a:spLocks noChangeArrowheads="1"/>
          </p:cNvSpPr>
          <p:nvPr/>
        </p:nvSpPr>
        <p:spPr bwMode="auto">
          <a:xfrm>
            <a:off x="7437438" y="2573338"/>
            <a:ext cx="23812" cy="23812"/>
          </a:xfrm>
          <a:prstGeom prst="ellipse">
            <a:avLst/>
          </a:prstGeom>
          <a:solidFill>
            <a:srgbClr val="FFFFFF"/>
          </a:solidFill>
          <a:ln w="15875">
            <a:solidFill>
              <a:srgbClr val="FFFFFF"/>
            </a:solidFill>
            <a:round/>
            <a:headEnd/>
            <a:tailEnd/>
          </a:ln>
        </p:spPr>
        <p:txBody>
          <a:bodyPr/>
          <a:lstStyle/>
          <a:p>
            <a:endParaRPr lang="ar-SA"/>
          </a:p>
        </p:txBody>
      </p:sp>
      <p:sp>
        <p:nvSpPr>
          <p:cNvPr id="12415" name="Oval 992"/>
          <p:cNvSpPr>
            <a:spLocks noChangeArrowheads="1"/>
          </p:cNvSpPr>
          <p:nvPr/>
        </p:nvSpPr>
        <p:spPr bwMode="auto">
          <a:xfrm>
            <a:off x="7340600" y="2573338"/>
            <a:ext cx="23813" cy="23812"/>
          </a:xfrm>
          <a:prstGeom prst="ellipse">
            <a:avLst/>
          </a:prstGeom>
          <a:solidFill>
            <a:srgbClr val="FFFFFF"/>
          </a:solidFill>
          <a:ln w="15875">
            <a:solidFill>
              <a:srgbClr val="FFFFFF"/>
            </a:solidFill>
            <a:round/>
            <a:headEnd/>
            <a:tailEnd/>
          </a:ln>
        </p:spPr>
        <p:txBody>
          <a:bodyPr/>
          <a:lstStyle/>
          <a:p>
            <a:endParaRPr lang="ar-SA"/>
          </a:p>
        </p:txBody>
      </p:sp>
      <p:sp>
        <p:nvSpPr>
          <p:cNvPr id="12416" name="Oval 993"/>
          <p:cNvSpPr>
            <a:spLocks noChangeArrowheads="1"/>
          </p:cNvSpPr>
          <p:nvPr/>
        </p:nvSpPr>
        <p:spPr bwMode="auto">
          <a:xfrm>
            <a:off x="6934200" y="2524125"/>
            <a:ext cx="23813" cy="25400"/>
          </a:xfrm>
          <a:prstGeom prst="ellipse">
            <a:avLst/>
          </a:prstGeom>
          <a:solidFill>
            <a:srgbClr val="FFFFFF"/>
          </a:solidFill>
          <a:ln w="15875">
            <a:solidFill>
              <a:srgbClr val="FFFFFF"/>
            </a:solidFill>
            <a:round/>
            <a:headEnd/>
            <a:tailEnd/>
          </a:ln>
        </p:spPr>
        <p:txBody>
          <a:bodyPr/>
          <a:lstStyle/>
          <a:p>
            <a:endParaRPr lang="ar-SA"/>
          </a:p>
        </p:txBody>
      </p:sp>
      <p:sp>
        <p:nvSpPr>
          <p:cNvPr id="12417" name="Oval 994"/>
          <p:cNvSpPr>
            <a:spLocks noChangeArrowheads="1"/>
          </p:cNvSpPr>
          <p:nvPr/>
        </p:nvSpPr>
        <p:spPr bwMode="auto">
          <a:xfrm>
            <a:off x="6837363" y="2524125"/>
            <a:ext cx="23812" cy="25400"/>
          </a:xfrm>
          <a:prstGeom prst="ellipse">
            <a:avLst/>
          </a:prstGeom>
          <a:solidFill>
            <a:srgbClr val="FFFFFF"/>
          </a:solidFill>
          <a:ln w="15875">
            <a:solidFill>
              <a:srgbClr val="FFFFFF"/>
            </a:solidFill>
            <a:round/>
            <a:headEnd/>
            <a:tailEnd/>
          </a:ln>
        </p:spPr>
        <p:txBody>
          <a:bodyPr/>
          <a:lstStyle/>
          <a:p>
            <a:endParaRPr lang="ar-SA"/>
          </a:p>
        </p:txBody>
      </p:sp>
      <p:sp>
        <p:nvSpPr>
          <p:cNvPr id="12418" name="Oval 995"/>
          <p:cNvSpPr>
            <a:spLocks noChangeArrowheads="1"/>
          </p:cNvSpPr>
          <p:nvPr/>
        </p:nvSpPr>
        <p:spPr bwMode="auto">
          <a:xfrm>
            <a:off x="6884988" y="2524125"/>
            <a:ext cx="25400" cy="25400"/>
          </a:xfrm>
          <a:prstGeom prst="ellipse">
            <a:avLst/>
          </a:prstGeom>
          <a:solidFill>
            <a:srgbClr val="FFFFFF"/>
          </a:solidFill>
          <a:ln w="15875">
            <a:solidFill>
              <a:srgbClr val="FFFFFF"/>
            </a:solidFill>
            <a:round/>
            <a:headEnd/>
            <a:tailEnd/>
          </a:ln>
        </p:spPr>
        <p:txBody>
          <a:bodyPr/>
          <a:lstStyle/>
          <a:p>
            <a:endParaRPr lang="ar-SA"/>
          </a:p>
        </p:txBody>
      </p:sp>
      <p:sp>
        <p:nvSpPr>
          <p:cNvPr id="12419" name="Oval 996"/>
          <p:cNvSpPr>
            <a:spLocks noChangeArrowheads="1"/>
          </p:cNvSpPr>
          <p:nvPr/>
        </p:nvSpPr>
        <p:spPr bwMode="auto">
          <a:xfrm>
            <a:off x="6983413" y="2524125"/>
            <a:ext cx="23812" cy="25400"/>
          </a:xfrm>
          <a:prstGeom prst="ellipse">
            <a:avLst/>
          </a:prstGeom>
          <a:solidFill>
            <a:srgbClr val="FFFFFF"/>
          </a:solidFill>
          <a:ln w="15875">
            <a:solidFill>
              <a:srgbClr val="FFFFFF"/>
            </a:solidFill>
            <a:round/>
            <a:headEnd/>
            <a:tailEnd/>
          </a:ln>
        </p:spPr>
        <p:txBody>
          <a:bodyPr/>
          <a:lstStyle/>
          <a:p>
            <a:endParaRPr lang="ar-SA"/>
          </a:p>
        </p:txBody>
      </p:sp>
      <p:sp>
        <p:nvSpPr>
          <p:cNvPr id="12420" name="Oval 997"/>
          <p:cNvSpPr>
            <a:spLocks noChangeArrowheads="1"/>
          </p:cNvSpPr>
          <p:nvPr/>
        </p:nvSpPr>
        <p:spPr bwMode="auto">
          <a:xfrm>
            <a:off x="7185025" y="2524125"/>
            <a:ext cx="25400" cy="25400"/>
          </a:xfrm>
          <a:prstGeom prst="ellipse">
            <a:avLst/>
          </a:prstGeom>
          <a:solidFill>
            <a:srgbClr val="FFFFFF"/>
          </a:solidFill>
          <a:ln w="15875">
            <a:solidFill>
              <a:srgbClr val="FFFFFF"/>
            </a:solidFill>
            <a:round/>
            <a:headEnd/>
            <a:tailEnd/>
          </a:ln>
        </p:spPr>
        <p:txBody>
          <a:bodyPr/>
          <a:lstStyle/>
          <a:p>
            <a:endParaRPr lang="ar-SA"/>
          </a:p>
        </p:txBody>
      </p:sp>
      <p:sp>
        <p:nvSpPr>
          <p:cNvPr id="12421" name="Oval 998"/>
          <p:cNvSpPr>
            <a:spLocks noChangeArrowheads="1"/>
          </p:cNvSpPr>
          <p:nvPr/>
        </p:nvSpPr>
        <p:spPr bwMode="auto">
          <a:xfrm>
            <a:off x="7080250" y="2524125"/>
            <a:ext cx="23813" cy="25400"/>
          </a:xfrm>
          <a:prstGeom prst="ellipse">
            <a:avLst/>
          </a:prstGeom>
          <a:solidFill>
            <a:srgbClr val="FFFFFF"/>
          </a:solidFill>
          <a:ln w="15875">
            <a:solidFill>
              <a:srgbClr val="FFFFFF"/>
            </a:solidFill>
            <a:round/>
            <a:headEnd/>
            <a:tailEnd/>
          </a:ln>
        </p:spPr>
        <p:txBody>
          <a:bodyPr/>
          <a:lstStyle/>
          <a:p>
            <a:endParaRPr lang="ar-SA"/>
          </a:p>
        </p:txBody>
      </p:sp>
      <p:sp>
        <p:nvSpPr>
          <p:cNvPr id="12422" name="Oval 999"/>
          <p:cNvSpPr>
            <a:spLocks noChangeArrowheads="1"/>
          </p:cNvSpPr>
          <p:nvPr/>
        </p:nvSpPr>
        <p:spPr bwMode="auto">
          <a:xfrm>
            <a:off x="7137400" y="2524125"/>
            <a:ext cx="23813" cy="25400"/>
          </a:xfrm>
          <a:prstGeom prst="ellipse">
            <a:avLst/>
          </a:prstGeom>
          <a:solidFill>
            <a:srgbClr val="FFFFFF"/>
          </a:solidFill>
          <a:ln w="15875">
            <a:solidFill>
              <a:srgbClr val="FFFFFF"/>
            </a:solidFill>
            <a:round/>
            <a:headEnd/>
            <a:tailEnd/>
          </a:ln>
        </p:spPr>
        <p:txBody>
          <a:bodyPr/>
          <a:lstStyle/>
          <a:p>
            <a:endParaRPr lang="ar-SA"/>
          </a:p>
        </p:txBody>
      </p:sp>
      <p:sp>
        <p:nvSpPr>
          <p:cNvPr id="12423" name="Oval 1000"/>
          <p:cNvSpPr>
            <a:spLocks noChangeArrowheads="1"/>
          </p:cNvSpPr>
          <p:nvPr/>
        </p:nvSpPr>
        <p:spPr bwMode="auto">
          <a:xfrm>
            <a:off x="7031038" y="2524125"/>
            <a:ext cx="25400" cy="25400"/>
          </a:xfrm>
          <a:prstGeom prst="ellipse">
            <a:avLst/>
          </a:prstGeom>
          <a:solidFill>
            <a:srgbClr val="FFFFFF"/>
          </a:solidFill>
          <a:ln w="15875">
            <a:solidFill>
              <a:srgbClr val="FFFFFF"/>
            </a:solidFill>
            <a:round/>
            <a:headEnd/>
            <a:tailEnd/>
          </a:ln>
        </p:spPr>
        <p:txBody>
          <a:bodyPr/>
          <a:lstStyle/>
          <a:p>
            <a:endParaRPr lang="ar-SA"/>
          </a:p>
        </p:txBody>
      </p:sp>
      <p:sp>
        <p:nvSpPr>
          <p:cNvPr id="12424" name="Oval 1001"/>
          <p:cNvSpPr>
            <a:spLocks noChangeArrowheads="1"/>
          </p:cNvSpPr>
          <p:nvPr/>
        </p:nvSpPr>
        <p:spPr bwMode="auto">
          <a:xfrm>
            <a:off x="7234238" y="2524125"/>
            <a:ext cx="23812" cy="25400"/>
          </a:xfrm>
          <a:prstGeom prst="ellipse">
            <a:avLst/>
          </a:prstGeom>
          <a:solidFill>
            <a:srgbClr val="FFFFFF"/>
          </a:solidFill>
          <a:ln w="15875">
            <a:solidFill>
              <a:srgbClr val="FFFFFF"/>
            </a:solidFill>
            <a:round/>
            <a:headEnd/>
            <a:tailEnd/>
          </a:ln>
        </p:spPr>
        <p:txBody>
          <a:bodyPr/>
          <a:lstStyle/>
          <a:p>
            <a:endParaRPr lang="ar-SA"/>
          </a:p>
        </p:txBody>
      </p:sp>
      <p:sp>
        <p:nvSpPr>
          <p:cNvPr id="12425" name="Oval 1002"/>
          <p:cNvSpPr>
            <a:spLocks noChangeArrowheads="1"/>
          </p:cNvSpPr>
          <p:nvPr/>
        </p:nvSpPr>
        <p:spPr bwMode="auto">
          <a:xfrm>
            <a:off x="7437438" y="2524125"/>
            <a:ext cx="23812" cy="25400"/>
          </a:xfrm>
          <a:prstGeom prst="ellipse">
            <a:avLst/>
          </a:prstGeom>
          <a:solidFill>
            <a:srgbClr val="FFFFFF"/>
          </a:solidFill>
          <a:ln w="15875">
            <a:solidFill>
              <a:srgbClr val="FFFFFF"/>
            </a:solidFill>
            <a:round/>
            <a:headEnd/>
            <a:tailEnd/>
          </a:ln>
        </p:spPr>
        <p:txBody>
          <a:bodyPr/>
          <a:lstStyle/>
          <a:p>
            <a:endParaRPr lang="ar-SA"/>
          </a:p>
        </p:txBody>
      </p:sp>
      <p:sp>
        <p:nvSpPr>
          <p:cNvPr id="12426" name="Oval 1003"/>
          <p:cNvSpPr>
            <a:spLocks noChangeArrowheads="1"/>
          </p:cNvSpPr>
          <p:nvPr/>
        </p:nvSpPr>
        <p:spPr bwMode="auto">
          <a:xfrm>
            <a:off x="7331075" y="2524125"/>
            <a:ext cx="25400" cy="25400"/>
          </a:xfrm>
          <a:prstGeom prst="ellipse">
            <a:avLst/>
          </a:prstGeom>
          <a:solidFill>
            <a:srgbClr val="FFFFFF"/>
          </a:solidFill>
          <a:ln w="15875">
            <a:solidFill>
              <a:srgbClr val="FFFFFF"/>
            </a:solidFill>
            <a:round/>
            <a:headEnd/>
            <a:tailEnd/>
          </a:ln>
        </p:spPr>
        <p:txBody>
          <a:bodyPr/>
          <a:lstStyle/>
          <a:p>
            <a:endParaRPr lang="ar-SA"/>
          </a:p>
        </p:txBody>
      </p:sp>
      <p:sp>
        <p:nvSpPr>
          <p:cNvPr id="12427" name="Oval 1004"/>
          <p:cNvSpPr>
            <a:spLocks noChangeArrowheads="1"/>
          </p:cNvSpPr>
          <p:nvPr/>
        </p:nvSpPr>
        <p:spPr bwMode="auto">
          <a:xfrm>
            <a:off x="7388225" y="2524125"/>
            <a:ext cx="25400" cy="25400"/>
          </a:xfrm>
          <a:prstGeom prst="ellipse">
            <a:avLst/>
          </a:prstGeom>
          <a:solidFill>
            <a:srgbClr val="FFFFFF"/>
          </a:solidFill>
          <a:ln w="15875">
            <a:solidFill>
              <a:srgbClr val="FFFFFF"/>
            </a:solidFill>
            <a:round/>
            <a:headEnd/>
            <a:tailEnd/>
          </a:ln>
        </p:spPr>
        <p:txBody>
          <a:bodyPr/>
          <a:lstStyle/>
          <a:p>
            <a:endParaRPr lang="ar-SA"/>
          </a:p>
        </p:txBody>
      </p:sp>
      <p:sp>
        <p:nvSpPr>
          <p:cNvPr id="12428" name="Oval 1005"/>
          <p:cNvSpPr>
            <a:spLocks noChangeArrowheads="1"/>
          </p:cNvSpPr>
          <p:nvPr/>
        </p:nvSpPr>
        <p:spPr bwMode="auto">
          <a:xfrm>
            <a:off x="7283450" y="2524125"/>
            <a:ext cx="23813" cy="25400"/>
          </a:xfrm>
          <a:prstGeom prst="ellipse">
            <a:avLst/>
          </a:prstGeom>
          <a:solidFill>
            <a:srgbClr val="FFFFFF"/>
          </a:solidFill>
          <a:ln w="15875">
            <a:solidFill>
              <a:srgbClr val="FFFFFF"/>
            </a:solidFill>
            <a:round/>
            <a:headEnd/>
            <a:tailEnd/>
          </a:ln>
        </p:spPr>
        <p:txBody>
          <a:bodyPr/>
          <a:lstStyle/>
          <a:p>
            <a:endParaRPr lang="ar-SA"/>
          </a:p>
        </p:txBody>
      </p:sp>
      <p:sp>
        <p:nvSpPr>
          <p:cNvPr id="12429" name="Oval 1006"/>
          <p:cNvSpPr>
            <a:spLocks noChangeArrowheads="1"/>
          </p:cNvSpPr>
          <p:nvPr/>
        </p:nvSpPr>
        <p:spPr bwMode="auto">
          <a:xfrm>
            <a:off x="6861175" y="2613025"/>
            <a:ext cx="23813" cy="25400"/>
          </a:xfrm>
          <a:prstGeom prst="ellipse">
            <a:avLst/>
          </a:prstGeom>
          <a:solidFill>
            <a:srgbClr val="FFFFFF"/>
          </a:solidFill>
          <a:ln w="15875">
            <a:solidFill>
              <a:srgbClr val="FFFFFF"/>
            </a:solidFill>
            <a:round/>
            <a:headEnd/>
            <a:tailEnd/>
          </a:ln>
        </p:spPr>
        <p:txBody>
          <a:bodyPr/>
          <a:lstStyle/>
          <a:p>
            <a:endParaRPr lang="ar-SA"/>
          </a:p>
        </p:txBody>
      </p:sp>
      <p:sp>
        <p:nvSpPr>
          <p:cNvPr id="12430" name="Oval 1007"/>
          <p:cNvSpPr>
            <a:spLocks noChangeArrowheads="1"/>
          </p:cNvSpPr>
          <p:nvPr/>
        </p:nvSpPr>
        <p:spPr bwMode="auto">
          <a:xfrm>
            <a:off x="7064375" y="2613025"/>
            <a:ext cx="23813" cy="25400"/>
          </a:xfrm>
          <a:prstGeom prst="ellipse">
            <a:avLst/>
          </a:prstGeom>
          <a:solidFill>
            <a:srgbClr val="FFFFFF"/>
          </a:solidFill>
          <a:ln w="15875">
            <a:solidFill>
              <a:srgbClr val="FFFFFF"/>
            </a:solidFill>
            <a:round/>
            <a:headEnd/>
            <a:tailEnd/>
          </a:ln>
        </p:spPr>
        <p:txBody>
          <a:bodyPr/>
          <a:lstStyle/>
          <a:p>
            <a:endParaRPr lang="ar-SA"/>
          </a:p>
        </p:txBody>
      </p:sp>
      <p:sp>
        <p:nvSpPr>
          <p:cNvPr id="12431" name="Oval 1008"/>
          <p:cNvSpPr>
            <a:spLocks noChangeArrowheads="1"/>
          </p:cNvSpPr>
          <p:nvPr/>
        </p:nvSpPr>
        <p:spPr bwMode="auto">
          <a:xfrm>
            <a:off x="6958013" y="2613025"/>
            <a:ext cx="25400" cy="25400"/>
          </a:xfrm>
          <a:prstGeom prst="ellipse">
            <a:avLst/>
          </a:prstGeom>
          <a:solidFill>
            <a:srgbClr val="FFFFFF"/>
          </a:solidFill>
          <a:ln w="15875">
            <a:solidFill>
              <a:srgbClr val="FFFFFF"/>
            </a:solidFill>
            <a:round/>
            <a:headEnd/>
            <a:tailEnd/>
          </a:ln>
        </p:spPr>
        <p:txBody>
          <a:bodyPr/>
          <a:lstStyle/>
          <a:p>
            <a:endParaRPr lang="ar-SA"/>
          </a:p>
        </p:txBody>
      </p:sp>
      <p:sp>
        <p:nvSpPr>
          <p:cNvPr id="12432" name="Oval 1009"/>
          <p:cNvSpPr>
            <a:spLocks noChangeArrowheads="1"/>
          </p:cNvSpPr>
          <p:nvPr/>
        </p:nvSpPr>
        <p:spPr bwMode="auto">
          <a:xfrm>
            <a:off x="7015163" y="2613025"/>
            <a:ext cx="23812" cy="25400"/>
          </a:xfrm>
          <a:prstGeom prst="ellipse">
            <a:avLst/>
          </a:prstGeom>
          <a:solidFill>
            <a:srgbClr val="FFFFFF"/>
          </a:solidFill>
          <a:ln w="15875">
            <a:solidFill>
              <a:srgbClr val="FFFFFF"/>
            </a:solidFill>
            <a:round/>
            <a:headEnd/>
            <a:tailEnd/>
          </a:ln>
        </p:spPr>
        <p:txBody>
          <a:bodyPr/>
          <a:lstStyle/>
          <a:p>
            <a:endParaRPr lang="ar-SA"/>
          </a:p>
        </p:txBody>
      </p:sp>
      <p:sp>
        <p:nvSpPr>
          <p:cNvPr id="12433" name="Oval 1010"/>
          <p:cNvSpPr>
            <a:spLocks noChangeArrowheads="1"/>
          </p:cNvSpPr>
          <p:nvPr/>
        </p:nvSpPr>
        <p:spPr bwMode="auto">
          <a:xfrm>
            <a:off x="6910388" y="2613025"/>
            <a:ext cx="23812" cy="25400"/>
          </a:xfrm>
          <a:prstGeom prst="ellipse">
            <a:avLst/>
          </a:prstGeom>
          <a:solidFill>
            <a:srgbClr val="FFFFFF"/>
          </a:solidFill>
          <a:ln w="15875">
            <a:solidFill>
              <a:srgbClr val="FFFFFF"/>
            </a:solidFill>
            <a:round/>
            <a:headEnd/>
            <a:tailEnd/>
          </a:ln>
        </p:spPr>
        <p:txBody>
          <a:bodyPr/>
          <a:lstStyle/>
          <a:p>
            <a:endParaRPr lang="ar-SA"/>
          </a:p>
        </p:txBody>
      </p:sp>
      <p:sp>
        <p:nvSpPr>
          <p:cNvPr id="12434" name="Oval 1011"/>
          <p:cNvSpPr>
            <a:spLocks noChangeArrowheads="1"/>
          </p:cNvSpPr>
          <p:nvPr/>
        </p:nvSpPr>
        <p:spPr bwMode="auto">
          <a:xfrm>
            <a:off x="6811963" y="2613025"/>
            <a:ext cx="25400" cy="25400"/>
          </a:xfrm>
          <a:prstGeom prst="ellipse">
            <a:avLst/>
          </a:prstGeom>
          <a:solidFill>
            <a:srgbClr val="FFFFFF"/>
          </a:solidFill>
          <a:ln w="15875">
            <a:solidFill>
              <a:srgbClr val="FFFFFF"/>
            </a:solidFill>
            <a:round/>
            <a:headEnd/>
            <a:tailEnd/>
          </a:ln>
        </p:spPr>
        <p:txBody>
          <a:bodyPr/>
          <a:lstStyle/>
          <a:p>
            <a:endParaRPr lang="ar-SA"/>
          </a:p>
        </p:txBody>
      </p:sp>
      <p:sp>
        <p:nvSpPr>
          <p:cNvPr id="12435" name="Oval 1012"/>
          <p:cNvSpPr>
            <a:spLocks noChangeArrowheads="1"/>
          </p:cNvSpPr>
          <p:nvPr/>
        </p:nvSpPr>
        <p:spPr bwMode="auto">
          <a:xfrm>
            <a:off x="7112000" y="2613025"/>
            <a:ext cx="25400" cy="25400"/>
          </a:xfrm>
          <a:prstGeom prst="ellipse">
            <a:avLst/>
          </a:prstGeom>
          <a:solidFill>
            <a:srgbClr val="FFFFFF"/>
          </a:solidFill>
          <a:ln w="15875">
            <a:solidFill>
              <a:srgbClr val="FFFFFF"/>
            </a:solidFill>
            <a:round/>
            <a:headEnd/>
            <a:tailEnd/>
          </a:ln>
        </p:spPr>
        <p:txBody>
          <a:bodyPr/>
          <a:lstStyle/>
          <a:p>
            <a:endParaRPr lang="ar-SA"/>
          </a:p>
        </p:txBody>
      </p:sp>
      <p:sp>
        <p:nvSpPr>
          <p:cNvPr id="12436" name="Oval 1013"/>
          <p:cNvSpPr>
            <a:spLocks noChangeArrowheads="1"/>
          </p:cNvSpPr>
          <p:nvPr/>
        </p:nvSpPr>
        <p:spPr bwMode="auto">
          <a:xfrm>
            <a:off x="7315200" y="2613025"/>
            <a:ext cx="25400" cy="25400"/>
          </a:xfrm>
          <a:prstGeom prst="ellipse">
            <a:avLst/>
          </a:prstGeom>
          <a:solidFill>
            <a:srgbClr val="FFFFFF"/>
          </a:solidFill>
          <a:ln w="15875">
            <a:solidFill>
              <a:srgbClr val="FFFFFF"/>
            </a:solidFill>
            <a:round/>
            <a:headEnd/>
            <a:tailEnd/>
          </a:ln>
        </p:spPr>
        <p:txBody>
          <a:bodyPr/>
          <a:lstStyle/>
          <a:p>
            <a:endParaRPr lang="ar-SA"/>
          </a:p>
        </p:txBody>
      </p:sp>
      <p:sp>
        <p:nvSpPr>
          <p:cNvPr id="12437" name="Oval 1014"/>
          <p:cNvSpPr>
            <a:spLocks noChangeArrowheads="1"/>
          </p:cNvSpPr>
          <p:nvPr/>
        </p:nvSpPr>
        <p:spPr bwMode="auto">
          <a:xfrm>
            <a:off x="7210425" y="2613025"/>
            <a:ext cx="23813" cy="25400"/>
          </a:xfrm>
          <a:prstGeom prst="ellipse">
            <a:avLst/>
          </a:prstGeom>
          <a:solidFill>
            <a:srgbClr val="FFFFFF"/>
          </a:solidFill>
          <a:ln w="15875">
            <a:solidFill>
              <a:srgbClr val="FFFFFF"/>
            </a:solidFill>
            <a:round/>
            <a:headEnd/>
            <a:tailEnd/>
          </a:ln>
        </p:spPr>
        <p:txBody>
          <a:bodyPr/>
          <a:lstStyle/>
          <a:p>
            <a:endParaRPr lang="ar-SA"/>
          </a:p>
        </p:txBody>
      </p:sp>
      <p:sp>
        <p:nvSpPr>
          <p:cNvPr id="12438" name="Oval 1015"/>
          <p:cNvSpPr>
            <a:spLocks noChangeArrowheads="1"/>
          </p:cNvSpPr>
          <p:nvPr/>
        </p:nvSpPr>
        <p:spPr bwMode="auto">
          <a:xfrm>
            <a:off x="7267575" y="2613025"/>
            <a:ext cx="23813" cy="25400"/>
          </a:xfrm>
          <a:prstGeom prst="ellipse">
            <a:avLst/>
          </a:prstGeom>
          <a:solidFill>
            <a:srgbClr val="FFFFFF"/>
          </a:solidFill>
          <a:ln w="15875">
            <a:solidFill>
              <a:srgbClr val="FFFFFF"/>
            </a:solidFill>
            <a:round/>
            <a:headEnd/>
            <a:tailEnd/>
          </a:ln>
        </p:spPr>
        <p:txBody>
          <a:bodyPr/>
          <a:lstStyle/>
          <a:p>
            <a:endParaRPr lang="ar-SA"/>
          </a:p>
        </p:txBody>
      </p:sp>
      <p:sp>
        <p:nvSpPr>
          <p:cNvPr id="12439" name="Oval 1016"/>
          <p:cNvSpPr>
            <a:spLocks noChangeArrowheads="1"/>
          </p:cNvSpPr>
          <p:nvPr/>
        </p:nvSpPr>
        <p:spPr bwMode="auto">
          <a:xfrm>
            <a:off x="7161213" y="2613025"/>
            <a:ext cx="23812" cy="25400"/>
          </a:xfrm>
          <a:prstGeom prst="ellipse">
            <a:avLst/>
          </a:prstGeom>
          <a:solidFill>
            <a:srgbClr val="FFFFFF"/>
          </a:solidFill>
          <a:ln w="15875">
            <a:solidFill>
              <a:srgbClr val="FFFFFF"/>
            </a:solidFill>
            <a:round/>
            <a:headEnd/>
            <a:tailEnd/>
          </a:ln>
        </p:spPr>
        <p:txBody>
          <a:bodyPr/>
          <a:lstStyle/>
          <a:p>
            <a:endParaRPr lang="ar-SA"/>
          </a:p>
        </p:txBody>
      </p:sp>
      <p:sp>
        <p:nvSpPr>
          <p:cNvPr id="12440" name="Oval 1017"/>
          <p:cNvSpPr>
            <a:spLocks noChangeArrowheads="1"/>
          </p:cNvSpPr>
          <p:nvPr/>
        </p:nvSpPr>
        <p:spPr bwMode="auto">
          <a:xfrm>
            <a:off x="7364413" y="2613025"/>
            <a:ext cx="23812" cy="25400"/>
          </a:xfrm>
          <a:prstGeom prst="ellipse">
            <a:avLst/>
          </a:prstGeom>
          <a:solidFill>
            <a:srgbClr val="FFFFFF"/>
          </a:solidFill>
          <a:ln w="15875">
            <a:solidFill>
              <a:srgbClr val="FFFFFF"/>
            </a:solidFill>
            <a:round/>
            <a:headEnd/>
            <a:tailEnd/>
          </a:ln>
        </p:spPr>
        <p:txBody>
          <a:bodyPr/>
          <a:lstStyle/>
          <a:p>
            <a:endParaRPr lang="ar-SA"/>
          </a:p>
        </p:txBody>
      </p:sp>
      <p:sp>
        <p:nvSpPr>
          <p:cNvPr id="12441" name="Oval 1018"/>
          <p:cNvSpPr>
            <a:spLocks noChangeArrowheads="1"/>
          </p:cNvSpPr>
          <p:nvPr/>
        </p:nvSpPr>
        <p:spPr bwMode="auto">
          <a:xfrm>
            <a:off x="7567613" y="2613025"/>
            <a:ext cx="23812" cy="25400"/>
          </a:xfrm>
          <a:prstGeom prst="ellipse">
            <a:avLst/>
          </a:prstGeom>
          <a:solidFill>
            <a:srgbClr val="FFFFFF"/>
          </a:solidFill>
          <a:ln w="15875">
            <a:solidFill>
              <a:srgbClr val="FFFFFF"/>
            </a:solidFill>
            <a:round/>
            <a:headEnd/>
            <a:tailEnd/>
          </a:ln>
        </p:spPr>
        <p:txBody>
          <a:bodyPr/>
          <a:lstStyle/>
          <a:p>
            <a:endParaRPr lang="ar-SA"/>
          </a:p>
        </p:txBody>
      </p:sp>
      <p:sp>
        <p:nvSpPr>
          <p:cNvPr id="12442" name="Oval 1019"/>
          <p:cNvSpPr>
            <a:spLocks noChangeArrowheads="1"/>
          </p:cNvSpPr>
          <p:nvPr/>
        </p:nvSpPr>
        <p:spPr bwMode="auto">
          <a:xfrm>
            <a:off x="7461250" y="2613025"/>
            <a:ext cx="25400" cy="25400"/>
          </a:xfrm>
          <a:prstGeom prst="ellipse">
            <a:avLst/>
          </a:prstGeom>
          <a:solidFill>
            <a:srgbClr val="FFFFFF"/>
          </a:solidFill>
          <a:ln w="15875">
            <a:solidFill>
              <a:srgbClr val="FFFFFF"/>
            </a:solidFill>
            <a:round/>
            <a:headEnd/>
            <a:tailEnd/>
          </a:ln>
        </p:spPr>
        <p:txBody>
          <a:bodyPr/>
          <a:lstStyle/>
          <a:p>
            <a:endParaRPr lang="ar-SA"/>
          </a:p>
        </p:txBody>
      </p:sp>
      <p:sp>
        <p:nvSpPr>
          <p:cNvPr id="12443" name="Oval 1020"/>
          <p:cNvSpPr>
            <a:spLocks noChangeArrowheads="1"/>
          </p:cNvSpPr>
          <p:nvPr/>
        </p:nvSpPr>
        <p:spPr bwMode="auto">
          <a:xfrm>
            <a:off x="7510463" y="2613025"/>
            <a:ext cx="23812" cy="25400"/>
          </a:xfrm>
          <a:prstGeom prst="ellipse">
            <a:avLst/>
          </a:prstGeom>
          <a:solidFill>
            <a:srgbClr val="FFFFFF"/>
          </a:solidFill>
          <a:ln w="15875">
            <a:solidFill>
              <a:srgbClr val="FFFFFF"/>
            </a:solidFill>
            <a:round/>
            <a:headEnd/>
            <a:tailEnd/>
          </a:ln>
        </p:spPr>
        <p:txBody>
          <a:bodyPr/>
          <a:lstStyle/>
          <a:p>
            <a:endParaRPr lang="ar-SA"/>
          </a:p>
        </p:txBody>
      </p:sp>
      <p:sp>
        <p:nvSpPr>
          <p:cNvPr id="12444" name="Oval 1021"/>
          <p:cNvSpPr>
            <a:spLocks noChangeArrowheads="1"/>
          </p:cNvSpPr>
          <p:nvPr/>
        </p:nvSpPr>
        <p:spPr bwMode="auto">
          <a:xfrm>
            <a:off x="7413625" y="2613025"/>
            <a:ext cx="23813" cy="25400"/>
          </a:xfrm>
          <a:prstGeom prst="ellipse">
            <a:avLst/>
          </a:prstGeom>
          <a:solidFill>
            <a:srgbClr val="FFFFFF"/>
          </a:solidFill>
          <a:ln w="15875">
            <a:solidFill>
              <a:srgbClr val="FFFFFF"/>
            </a:solidFill>
            <a:round/>
            <a:headEnd/>
            <a:tailEnd/>
          </a:ln>
        </p:spPr>
        <p:txBody>
          <a:bodyPr/>
          <a:lstStyle/>
          <a:p>
            <a:endParaRPr lang="ar-SA"/>
          </a:p>
        </p:txBody>
      </p:sp>
      <p:sp>
        <p:nvSpPr>
          <p:cNvPr id="12445" name="Oval 1022"/>
          <p:cNvSpPr>
            <a:spLocks noChangeArrowheads="1"/>
          </p:cNvSpPr>
          <p:nvPr/>
        </p:nvSpPr>
        <p:spPr bwMode="auto">
          <a:xfrm>
            <a:off x="6884988" y="2638425"/>
            <a:ext cx="25400" cy="23813"/>
          </a:xfrm>
          <a:prstGeom prst="ellipse">
            <a:avLst/>
          </a:prstGeom>
          <a:solidFill>
            <a:srgbClr val="FFFFFF"/>
          </a:solidFill>
          <a:ln w="15875">
            <a:solidFill>
              <a:srgbClr val="FFFFFF"/>
            </a:solidFill>
            <a:round/>
            <a:headEnd/>
            <a:tailEnd/>
          </a:ln>
        </p:spPr>
        <p:txBody>
          <a:bodyPr/>
          <a:lstStyle/>
          <a:p>
            <a:endParaRPr lang="ar-SA"/>
          </a:p>
        </p:txBody>
      </p:sp>
      <p:sp>
        <p:nvSpPr>
          <p:cNvPr id="12446" name="Oval 1023"/>
          <p:cNvSpPr>
            <a:spLocks noChangeArrowheads="1"/>
          </p:cNvSpPr>
          <p:nvPr/>
        </p:nvSpPr>
        <p:spPr bwMode="auto">
          <a:xfrm>
            <a:off x="7088188" y="2638425"/>
            <a:ext cx="23812" cy="23813"/>
          </a:xfrm>
          <a:prstGeom prst="ellipse">
            <a:avLst/>
          </a:prstGeom>
          <a:solidFill>
            <a:srgbClr val="FFFFFF"/>
          </a:solidFill>
          <a:ln w="15875">
            <a:solidFill>
              <a:srgbClr val="FFFFFF"/>
            </a:solidFill>
            <a:round/>
            <a:headEnd/>
            <a:tailEnd/>
          </a:ln>
        </p:spPr>
        <p:txBody>
          <a:bodyPr/>
          <a:lstStyle/>
          <a:p>
            <a:endParaRPr lang="ar-SA"/>
          </a:p>
        </p:txBody>
      </p:sp>
      <p:sp>
        <p:nvSpPr>
          <p:cNvPr id="12447" name="Oval 1024"/>
          <p:cNvSpPr>
            <a:spLocks noChangeArrowheads="1"/>
          </p:cNvSpPr>
          <p:nvPr/>
        </p:nvSpPr>
        <p:spPr bwMode="auto">
          <a:xfrm>
            <a:off x="6991350" y="2638425"/>
            <a:ext cx="23813" cy="23813"/>
          </a:xfrm>
          <a:prstGeom prst="ellipse">
            <a:avLst/>
          </a:prstGeom>
          <a:solidFill>
            <a:srgbClr val="FFFFFF"/>
          </a:solidFill>
          <a:ln w="15875">
            <a:solidFill>
              <a:srgbClr val="FFFFFF"/>
            </a:solidFill>
            <a:round/>
            <a:headEnd/>
            <a:tailEnd/>
          </a:ln>
        </p:spPr>
        <p:txBody>
          <a:bodyPr/>
          <a:lstStyle/>
          <a:p>
            <a:endParaRPr lang="ar-SA"/>
          </a:p>
        </p:txBody>
      </p:sp>
      <p:sp>
        <p:nvSpPr>
          <p:cNvPr id="12448" name="Oval 1025"/>
          <p:cNvSpPr>
            <a:spLocks noChangeArrowheads="1"/>
          </p:cNvSpPr>
          <p:nvPr/>
        </p:nvSpPr>
        <p:spPr bwMode="auto">
          <a:xfrm>
            <a:off x="7038975" y="2638425"/>
            <a:ext cx="25400" cy="23813"/>
          </a:xfrm>
          <a:prstGeom prst="ellipse">
            <a:avLst/>
          </a:prstGeom>
          <a:solidFill>
            <a:srgbClr val="FFFFFF"/>
          </a:solidFill>
          <a:ln w="15875">
            <a:solidFill>
              <a:srgbClr val="FFFFFF"/>
            </a:solidFill>
            <a:round/>
            <a:headEnd/>
            <a:tailEnd/>
          </a:ln>
        </p:spPr>
        <p:txBody>
          <a:bodyPr/>
          <a:lstStyle/>
          <a:p>
            <a:endParaRPr lang="ar-SA"/>
          </a:p>
        </p:txBody>
      </p:sp>
      <p:sp>
        <p:nvSpPr>
          <p:cNvPr id="12449" name="Oval 1026"/>
          <p:cNvSpPr>
            <a:spLocks noChangeArrowheads="1"/>
          </p:cNvSpPr>
          <p:nvPr/>
        </p:nvSpPr>
        <p:spPr bwMode="auto">
          <a:xfrm>
            <a:off x="6934200" y="2638425"/>
            <a:ext cx="23813" cy="23813"/>
          </a:xfrm>
          <a:prstGeom prst="ellipse">
            <a:avLst/>
          </a:prstGeom>
          <a:solidFill>
            <a:srgbClr val="FFFFFF"/>
          </a:solidFill>
          <a:ln w="15875">
            <a:solidFill>
              <a:srgbClr val="FFFFFF"/>
            </a:solidFill>
            <a:round/>
            <a:headEnd/>
            <a:tailEnd/>
          </a:ln>
        </p:spPr>
        <p:txBody>
          <a:bodyPr/>
          <a:lstStyle/>
          <a:p>
            <a:endParaRPr lang="ar-SA"/>
          </a:p>
        </p:txBody>
      </p:sp>
      <p:sp>
        <p:nvSpPr>
          <p:cNvPr id="12450" name="Oval 1027"/>
          <p:cNvSpPr>
            <a:spLocks noChangeArrowheads="1"/>
          </p:cNvSpPr>
          <p:nvPr/>
        </p:nvSpPr>
        <p:spPr bwMode="auto">
          <a:xfrm>
            <a:off x="6837363" y="2638425"/>
            <a:ext cx="23812" cy="23813"/>
          </a:xfrm>
          <a:prstGeom prst="ellipse">
            <a:avLst/>
          </a:prstGeom>
          <a:solidFill>
            <a:srgbClr val="FFFFFF"/>
          </a:solidFill>
          <a:ln w="15875">
            <a:solidFill>
              <a:srgbClr val="FFFFFF"/>
            </a:solidFill>
            <a:round/>
            <a:headEnd/>
            <a:tailEnd/>
          </a:ln>
        </p:spPr>
        <p:txBody>
          <a:bodyPr/>
          <a:lstStyle/>
          <a:p>
            <a:endParaRPr lang="ar-SA"/>
          </a:p>
        </p:txBody>
      </p:sp>
      <p:sp>
        <p:nvSpPr>
          <p:cNvPr id="12451" name="Oval 1028"/>
          <p:cNvSpPr>
            <a:spLocks noChangeArrowheads="1"/>
          </p:cNvSpPr>
          <p:nvPr/>
        </p:nvSpPr>
        <p:spPr bwMode="auto">
          <a:xfrm>
            <a:off x="7137400" y="2638425"/>
            <a:ext cx="23813" cy="23813"/>
          </a:xfrm>
          <a:prstGeom prst="ellipse">
            <a:avLst/>
          </a:prstGeom>
          <a:solidFill>
            <a:srgbClr val="FFFFFF"/>
          </a:solidFill>
          <a:ln w="15875">
            <a:solidFill>
              <a:srgbClr val="FFFFFF"/>
            </a:solidFill>
            <a:round/>
            <a:headEnd/>
            <a:tailEnd/>
          </a:ln>
        </p:spPr>
        <p:txBody>
          <a:bodyPr/>
          <a:lstStyle/>
          <a:p>
            <a:endParaRPr lang="ar-SA"/>
          </a:p>
        </p:txBody>
      </p:sp>
      <p:sp>
        <p:nvSpPr>
          <p:cNvPr id="12452" name="Oval 1029"/>
          <p:cNvSpPr>
            <a:spLocks noChangeArrowheads="1"/>
          </p:cNvSpPr>
          <p:nvPr/>
        </p:nvSpPr>
        <p:spPr bwMode="auto">
          <a:xfrm>
            <a:off x="7340600" y="2638425"/>
            <a:ext cx="23813" cy="23813"/>
          </a:xfrm>
          <a:prstGeom prst="ellipse">
            <a:avLst/>
          </a:prstGeom>
          <a:solidFill>
            <a:srgbClr val="FFFFFF"/>
          </a:solidFill>
          <a:ln w="15875">
            <a:solidFill>
              <a:srgbClr val="FFFFFF"/>
            </a:solidFill>
            <a:round/>
            <a:headEnd/>
            <a:tailEnd/>
          </a:ln>
        </p:spPr>
        <p:txBody>
          <a:bodyPr/>
          <a:lstStyle/>
          <a:p>
            <a:endParaRPr lang="ar-SA"/>
          </a:p>
        </p:txBody>
      </p:sp>
      <p:sp>
        <p:nvSpPr>
          <p:cNvPr id="12453" name="Oval 1030"/>
          <p:cNvSpPr>
            <a:spLocks noChangeArrowheads="1"/>
          </p:cNvSpPr>
          <p:nvPr/>
        </p:nvSpPr>
        <p:spPr bwMode="auto">
          <a:xfrm>
            <a:off x="7242175" y="2638425"/>
            <a:ext cx="25400" cy="23813"/>
          </a:xfrm>
          <a:prstGeom prst="ellipse">
            <a:avLst/>
          </a:prstGeom>
          <a:solidFill>
            <a:srgbClr val="FFFFFF"/>
          </a:solidFill>
          <a:ln w="15875">
            <a:solidFill>
              <a:srgbClr val="FFFFFF"/>
            </a:solidFill>
            <a:round/>
            <a:headEnd/>
            <a:tailEnd/>
          </a:ln>
        </p:spPr>
        <p:txBody>
          <a:bodyPr/>
          <a:lstStyle/>
          <a:p>
            <a:endParaRPr lang="ar-SA"/>
          </a:p>
        </p:txBody>
      </p:sp>
      <p:sp>
        <p:nvSpPr>
          <p:cNvPr id="12454" name="Oval 1031"/>
          <p:cNvSpPr>
            <a:spLocks noChangeArrowheads="1"/>
          </p:cNvSpPr>
          <p:nvPr/>
        </p:nvSpPr>
        <p:spPr bwMode="auto">
          <a:xfrm>
            <a:off x="7291388" y="2638425"/>
            <a:ext cx="23812" cy="23813"/>
          </a:xfrm>
          <a:prstGeom prst="ellipse">
            <a:avLst/>
          </a:prstGeom>
          <a:solidFill>
            <a:srgbClr val="FFFFFF"/>
          </a:solidFill>
          <a:ln w="15875">
            <a:solidFill>
              <a:srgbClr val="FFFFFF"/>
            </a:solidFill>
            <a:round/>
            <a:headEnd/>
            <a:tailEnd/>
          </a:ln>
        </p:spPr>
        <p:txBody>
          <a:bodyPr/>
          <a:lstStyle/>
          <a:p>
            <a:endParaRPr lang="ar-SA"/>
          </a:p>
        </p:txBody>
      </p:sp>
      <p:sp>
        <p:nvSpPr>
          <p:cNvPr id="12455" name="Oval 1032"/>
          <p:cNvSpPr>
            <a:spLocks noChangeArrowheads="1"/>
          </p:cNvSpPr>
          <p:nvPr/>
        </p:nvSpPr>
        <p:spPr bwMode="auto">
          <a:xfrm>
            <a:off x="7185025" y="2638425"/>
            <a:ext cx="25400" cy="23813"/>
          </a:xfrm>
          <a:prstGeom prst="ellipse">
            <a:avLst/>
          </a:prstGeom>
          <a:solidFill>
            <a:srgbClr val="FFFFFF"/>
          </a:solidFill>
          <a:ln w="15875">
            <a:solidFill>
              <a:srgbClr val="FFFFFF"/>
            </a:solidFill>
            <a:round/>
            <a:headEnd/>
            <a:tailEnd/>
          </a:ln>
        </p:spPr>
        <p:txBody>
          <a:bodyPr/>
          <a:lstStyle/>
          <a:p>
            <a:endParaRPr lang="ar-SA"/>
          </a:p>
        </p:txBody>
      </p:sp>
      <p:sp>
        <p:nvSpPr>
          <p:cNvPr id="12456" name="Oval 1033"/>
          <p:cNvSpPr>
            <a:spLocks noChangeArrowheads="1"/>
          </p:cNvSpPr>
          <p:nvPr/>
        </p:nvSpPr>
        <p:spPr bwMode="auto">
          <a:xfrm>
            <a:off x="7388225" y="2638425"/>
            <a:ext cx="25400" cy="23813"/>
          </a:xfrm>
          <a:prstGeom prst="ellipse">
            <a:avLst/>
          </a:prstGeom>
          <a:solidFill>
            <a:srgbClr val="FFFFFF"/>
          </a:solidFill>
          <a:ln w="15875">
            <a:solidFill>
              <a:srgbClr val="FFFFFF"/>
            </a:solidFill>
            <a:round/>
            <a:headEnd/>
            <a:tailEnd/>
          </a:ln>
        </p:spPr>
        <p:txBody>
          <a:bodyPr/>
          <a:lstStyle/>
          <a:p>
            <a:endParaRPr lang="ar-SA"/>
          </a:p>
        </p:txBody>
      </p:sp>
      <p:sp>
        <p:nvSpPr>
          <p:cNvPr id="12457" name="Oval 1034"/>
          <p:cNvSpPr>
            <a:spLocks noChangeArrowheads="1"/>
          </p:cNvSpPr>
          <p:nvPr/>
        </p:nvSpPr>
        <p:spPr bwMode="auto">
          <a:xfrm>
            <a:off x="7591425" y="2638425"/>
            <a:ext cx="23813" cy="23813"/>
          </a:xfrm>
          <a:prstGeom prst="ellipse">
            <a:avLst/>
          </a:prstGeom>
          <a:solidFill>
            <a:srgbClr val="FFFFFF"/>
          </a:solidFill>
          <a:ln w="15875">
            <a:solidFill>
              <a:srgbClr val="FFFFFF"/>
            </a:solidFill>
            <a:round/>
            <a:headEnd/>
            <a:tailEnd/>
          </a:ln>
        </p:spPr>
        <p:txBody>
          <a:bodyPr/>
          <a:lstStyle/>
          <a:p>
            <a:endParaRPr lang="ar-SA"/>
          </a:p>
        </p:txBody>
      </p:sp>
      <p:sp>
        <p:nvSpPr>
          <p:cNvPr id="12458" name="Oval 1035"/>
          <p:cNvSpPr>
            <a:spLocks noChangeArrowheads="1"/>
          </p:cNvSpPr>
          <p:nvPr/>
        </p:nvSpPr>
        <p:spPr bwMode="auto">
          <a:xfrm>
            <a:off x="7494588" y="2638425"/>
            <a:ext cx="23812" cy="23813"/>
          </a:xfrm>
          <a:prstGeom prst="ellipse">
            <a:avLst/>
          </a:prstGeom>
          <a:solidFill>
            <a:srgbClr val="FFFFFF"/>
          </a:solidFill>
          <a:ln w="15875">
            <a:solidFill>
              <a:srgbClr val="FFFFFF"/>
            </a:solidFill>
            <a:round/>
            <a:headEnd/>
            <a:tailEnd/>
          </a:ln>
        </p:spPr>
        <p:txBody>
          <a:bodyPr/>
          <a:lstStyle/>
          <a:p>
            <a:endParaRPr lang="ar-SA"/>
          </a:p>
        </p:txBody>
      </p:sp>
      <p:sp>
        <p:nvSpPr>
          <p:cNvPr id="12459" name="Oval 1036"/>
          <p:cNvSpPr>
            <a:spLocks noChangeArrowheads="1"/>
          </p:cNvSpPr>
          <p:nvPr/>
        </p:nvSpPr>
        <p:spPr bwMode="auto">
          <a:xfrm>
            <a:off x="7542213" y="2638425"/>
            <a:ext cx="25400" cy="23813"/>
          </a:xfrm>
          <a:prstGeom prst="ellipse">
            <a:avLst/>
          </a:prstGeom>
          <a:solidFill>
            <a:srgbClr val="FFFFFF"/>
          </a:solidFill>
          <a:ln w="15875">
            <a:solidFill>
              <a:srgbClr val="FFFFFF"/>
            </a:solidFill>
            <a:round/>
            <a:headEnd/>
            <a:tailEnd/>
          </a:ln>
        </p:spPr>
        <p:txBody>
          <a:bodyPr/>
          <a:lstStyle/>
          <a:p>
            <a:endParaRPr lang="ar-SA"/>
          </a:p>
        </p:txBody>
      </p:sp>
      <p:sp>
        <p:nvSpPr>
          <p:cNvPr id="12460" name="Oval 1037"/>
          <p:cNvSpPr>
            <a:spLocks noChangeArrowheads="1"/>
          </p:cNvSpPr>
          <p:nvPr/>
        </p:nvSpPr>
        <p:spPr bwMode="auto">
          <a:xfrm>
            <a:off x="7437438" y="2638425"/>
            <a:ext cx="23812" cy="23813"/>
          </a:xfrm>
          <a:prstGeom prst="ellipse">
            <a:avLst/>
          </a:prstGeom>
          <a:solidFill>
            <a:srgbClr val="FFFFFF"/>
          </a:solidFill>
          <a:ln w="15875">
            <a:solidFill>
              <a:srgbClr val="FFFFFF"/>
            </a:solidFill>
            <a:round/>
            <a:headEnd/>
            <a:tailEnd/>
          </a:ln>
        </p:spPr>
        <p:txBody>
          <a:bodyPr/>
          <a:lstStyle/>
          <a:p>
            <a:endParaRPr lang="ar-SA"/>
          </a:p>
        </p:txBody>
      </p:sp>
      <p:sp>
        <p:nvSpPr>
          <p:cNvPr id="12461" name="Oval 1038"/>
          <p:cNvSpPr>
            <a:spLocks noChangeArrowheads="1"/>
          </p:cNvSpPr>
          <p:nvPr/>
        </p:nvSpPr>
        <p:spPr bwMode="auto">
          <a:xfrm>
            <a:off x="6837363" y="2589213"/>
            <a:ext cx="23812" cy="23812"/>
          </a:xfrm>
          <a:prstGeom prst="ellipse">
            <a:avLst/>
          </a:prstGeom>
          <a:solidFill>
            <a:srgbClr val="FFFFFF"/>
          </a:solidFill>
          <a:ln w="15875">
            <a:solidFill>
              <a:srgbClr val="FFFFFF"/>
            </a:solidFill>
            <a:round/>
            <a:headEnd/>
            <a:tailEnd/>
          </a:ln>
        </p:spPr>
        <p:txBody>
          <a:bodyPr/>
          <a:lstStyle/>
          <a:p>
            <a:endParaRPr lang="ar-SA"/>
          </a:p>
        </p:txBody>
      </p:sp>
      <p:sp>
        <p:nvSpPr>
          <p:cNvPr id="12462" name="Oval 1039"/>
          <p:cNvSpPr>
            <a:spLocks noChangeArrowheads="1"/>
          </p:cNvSpPr>
          <p:nvPr/>
        </p:nvSpPr>
        <p:spPr bwMode="auto">
          <a:xfrm>
            <a:off x="7038975" y="2589213"/>
            <a:ext cx="25400" cy="23812"/>
          </a:xfrm>
          <a:prstGeom prst="ellipse">
            <a:avLst/>
          </a:prstGeom>
          <a:solidFill>
            <a:srgbClr val="FFFFFF"/>
          </a:solidFill>
          <a:ln w="15875">
            <a:solidFill>
              <a:srgbClr val="FFFFFF"/>
            </a:solidFill>
            <a:round/>
            <a:headEnd/>
            <a:tailEnd/>
          </a:ln>
        </p:spPr>
        <p:txBody>
          <a:bodyPr/>
          <a:lstStyle/>
          <a:p>
            <a:endParaRPr lang="ar-SA"/>
          </a:p>
        </p:txBody>
      </p:sp>
      <p:sp>
        <p:nvSpPr>
          <p:cNvPr id="12463" name="Oval 1040"/>
          <p:cNvSpPr>
            <a:spLocks noChangeArrowheads="1"/>
          </p:cNvSpPr>
          <p:nvPr/>
        </p:nvSpPr>
        <p:spPr bwMode="auto">
          <a:xfrm>
            <a:off x="6934200" y="2589213"/>
            <a:ext cx="23813" cy="23812"/>
          </a:xfrm>
          <a:prstGeom prst="ellipse">
            <a:avLst/>
          </a:prstGeom>
          <a:solidFill>
            <a:srgbClr val="FFFFFF"/>
          </a:solidFill>
          <a:ln w="15875">
            <a:solidFill>
              <a:srgbClr val="FFFFFF"/>
            </a:solidFill>
            <a:round/>
            <a:headEnd/>
            <a:tailEnd/>
          </a:ln>
        </p:spPr>
        <p:txBody>
          <a:bodyPr/>
          <a:lstStyle/>
          <a:p>
            <a:endParaRPr lang="ar-SA"/>
          </a:p>
        </p:txBody>
      </p:sp>
      <p:sp>
        <p:nvSpPr>
          <p:cNvPr id="12464" name="Oval 1041"/>
          <p:cNvSpPr>
            <a:spLocks noChangeArrowheads="1"/>
          </p:cNvSpPr>
          <p:nvPr/>
        </p:nvSpPr>
        <p:spPr bwMode="auto">
          <a:xfrm>
            <a:off x="6991350" y="2589213"/>
            <a:ext cx="23813" cy="23812"/>
          </a:xfrm>
          <a:prstGeom prst="ellipse">
            <a:avLst/>
          </a:prstGeom>
          <a:solidFill>
            <a:srgbClr val="FFFFFF"/>
          </a:solidFill>
          <a:ln w="15875">
            <a:solidFill>
              <a:srgbClr val="FFFFFF"/>
            </a:solidFill>
            <a:round/>
            <a:headEnd/>
            <a:tailEnd/>
          </a:ln>
        </p:spPr>
        <p:txBody>
          <a:bodyPr/>
          <a:lstStyle/>
          <a:p>
            <a:endParaRPr lang="ar-SA"/>
          </a:p>
        </p:txBody>
      </p:sp>
      <p:sp>
        <p:nvSpPr>
          <p:cNvPr id="12465" name="Oval 1042"/>
          <p:cNvSpPr>
            <a:spLocks noChangeArrowheads="1"/>
          </p:cNvSpPr>
          <p:nvPr/>
        </p:nvSpPr>
        <p:spPr bwMode="auto">
          <a:xfrm>
            <a:off x="6884988" y="2589213"/>
            <a:ext cx="25400" cy="23812"/>
          </a:xfrm>
          <a:prstGeom prst="ellipse">
            <a:avLst/>
          </a:prstGeom>
          <a:solidFill>
            <a:srgbClr val="FFFFFF"/>
          </a:solidFill>
          <a:ln w="15875">
            <a:solidFill>
              <a:srgbClr val="FFFFFF"/>
            </a:solidFill>
            <a:round/>
            <a:headEnd/>
            <a:tailEnd/>
          </a:ln>
        </p:spPr>
        <p:txBody>
          <a:bodyPr/>
          <a:lstStyle/>
          <a:p>
            <a:endParaRPr lang="ar-SA"/>
          </a:p>
        </p:txBody>
      </p:sp>
      <p:sp>
        <p:nvSpPr>
          <p:cNvPr id="12466" name="Oval 1043"/>
          <p:cNvSpPr>
            <a:spLocks noChangeArrowheads="1"/>
          </p:cNvSpPr>
          <p:nvPr/>
        </p:nvSpPr>
        <p:spPr bwMode="auto">
          <a:xfrm>
            <a:off x="7088188" y="2589213"/>
            <a:ext cx="23812" cy="23812"/>
          </a:xfrm>
          <a:prstGeom prst="ellipse">
            <a:avLst/>
          </a:prstGeom>
          <a:solidFill>
            <a:srgbClr val="FFFFFF"/>
          </a:solidFill>
          <a:ln w="15875">
            <a:solidFill>
              <a:srgbClr val="FFFFFF"/>
            </a:solidFill>
            <a:round/>
            <a:headEnd/>
            <a:tailEnd/>
          </a:ln>
        </p:spPr>
        <p:txBody>
          <a:bodyPr/>
          <a:lstStyle/>
          <a:p>
            <a:endParaRPr lang="ar-SA"/>
          </a:p>
        </p:txBody>
      </p:sp>
      <p:sp>
        <p:nvSpPr>
          <p:cNvPr id="12467" name="Oval 1044"/>
          <p:cNvSpPr>
            <a:spLocks noChangeArrowheads="1"/>
          </p:cNvSpPr>
          <p:nvPr/>
        </p:nvSpPr>
        <p:spPr bwMode="auto">
          <a:xfrm>
            <a:off x="7291388" y="2589213"/>
            <a:ext cx="23812" cy="23812"/>
          </a:xfrm>
          <a:prstGeom prst="ellipse">
            <a:avLst/>
          </a:prstGeom>
          <a:solidFill>
            <a:srgbClr val="FFFFFF"/>
          </a:solidFill>
          <a:ln w="15875">
            <a:solidFill>
              <a:srgbClr val="FFFFFF"/>
            </a:solidFill>
            <a:round/>
            <a:headEnd/>
            <a:tailEnd/>
          </a:ln>
        </p:spPr>
        <p:txBody>
          <a:bodyPr/>
          <a:lstStyle/>
          <a:p>
            <a:endParaRPr lang="ar-SA"/>
          </a:p>
        </p:txBody>
      </p:sp>
      <p:sp>
        <p:nvSpPr>
          <p:cNvPr id="12468" name="Oval 1045"/>
          <p:cNvSpPr>
            <a:spLocks noChangeArrowheads="1"/>
          </p:cNvSpPr>
          <p:nvPr/>
        </p:nvSpPr>
        <p:spPr bwMode="auto">
          <a:xfrm>
            <a:off x="7185025" y="2589213"/>
            <a:ext cx="25400" cy="23812"/>
          </a:xfrm>
          <a:prstGeom prst="ellipse">
            <a:avLst/>
          </a:prstGeom>
          <a:solidFill>
            <a:srgbClr val="FFFFFF"/>
          </a:solidFill>
          <a:ln w="15875">
            <a:solidFill>
              <a:srgbClr val="FFFFFF"/>
            </a:solidFill>
            <a:round/>
            <a:headEnd/>
            <a:tailEnd/>
          </a:ln>
        </p:spPr>
        <p:txBody>
          <a:bodyPr/>
          <a:lstStyle/>
          <a:p>
            <a:endParaRPr lang="ar-SA"/>
          </a:p>
        </p:txBody>
      </p:sp>
      <p:sp>
        <p:nvSpPr>
          <p:cNvPr id="12469" name="Oval 1046"/>
          <p:cNvSpPr>
            <a:spLocks noChangeArrowheads="1"/>
          </p:cNvSpPr>
          <p:nvPr/>
        </p:nvSpPr>
        <p:spPr bwMode="auto">
          <a:xfrm>
            <a:off x="7234238" y="2589213"/>
            <a:ext cx="23812" cy="23812"/>
          </a:xfrm>
          <a:prstGeom prst="ellipse">
            <a:avLst/>
          </a:prstGeom>
          <a:solidFill>
            <a:srgbClr val="FFFFFF"/>
          </a:solidFill>
          <a:ln w="15875">
            <a:solidFill>
              <a:srgbClr val="FFFFFF"/>
            </a:solidFill>
            <a:round/>
            <a:headEnd/>
            <a:tailEnd/>
          </a:ln>
        </p:spPr>
        <p:txBody>
          <a:bodyPr/>
          <a:lstStyle/>
          <a:p>
            <a:endParaRPr lang="ar-SA"/>
          </a:p>
        </p:txBody>
      </p:sp>
      <p:sp>
        <p:nvSpPr>
          <p:cNvPr id="12470" name="Oval 1047"/>
          <p:cNvSpPr>
            <a:spLocks noChangeArrowheads="1"/>
          </p:cNvSpPr>
          <p:nvPr/>
        </p:nvSpPr>
        <p:spPr bwMode="auto">
          <a:xfrm>
            <a:off x="7137400" y="2589213"/>
            <a:ext cx="23813" cy="23812"/>
          </a:xfrm>
          <a:prstGeom prst="ellipse">
            <a:avLst/>
          </a:prstGeom>
          <a:solidFill>
            <a:srgbClr val="FFFFFF"/>
          </a:solidFill>
          <a:ln w="15875">
            <a:solidFill>
              <a:srgbClr val="FFFFFF"/>
            </a:solidFill>
            <a:round/>
            <a:headEnd/>
            <a:tailEnd/>
          </a:ln>
        </p:spPr>
        <p:txBody>
          <a:bodyPr/>
          <a:lstStyle/>
          <a:p>
            <a:endParaRPr lang="ar-SA"/>
          </a:p>
        </p:txBody>
      </p:sp>
      <p:sp>
        <p:nvSpPr>
          <p:cNvPr id="12471" name="Oval 1048"/>
          <p:cNvSpPr>
            <a:spLocks noChangeArrowheads="1"/>
          </p:cNvSpPr>
          <p:nvPr/>
        </p:nvSpPr>
        <p:spPr bwMode="auto">
          <a:xfrm>
            <a:off x="7340600" y="2589213"/>
            <a:ext cx="23813" cy="23812"/>
          </a:xfrm>
          <a:prstGeom prst="ellipse">
            <a:avLst/>
          </a:prstGeom>
          <a:solidFill>
            <a:srgbClr val="FFFFFF"/>
          </a:solidFill>
          <a:ln w="15875">
            <a:solidFill>
              <a:srgbClr val="FFFFFF"/>
            </a:solidFill>
            <a:round/>
            <a:headEnd/>
            <a:tailEnd/>
          </a:ln>
        </p:spPr>
        <p:txBody>
          <a:bodyPr/>
          <a:lstStyle/>
          <a:p>
            <a:endParaRPr lang="ar-SA"/>
          </a:p>
        </p:txBody>
      </p:sp>
      <p:sp>
        <p:nvSpPr>
          <p:cNvPr id="12472" name="Oval 1049"/>
          <p:cNvSpPr>
            <a:spLocks noChangeArrowheads="1"/>
          </p:cNvSpPr>
          <p:nvPr/>
        </p:nvSpPr>
        <p:spPr bwMode="auto">
          <a:xfrm>
            <a:off x="7542213" y="2589213"/>
            <a:ext cx="25400" cy="23812"/>
          </a:xfrm>
          <a:prstGeom prst="ellipse">
            <a:avLst/>
          </a:prstGeom>
          <a:solidFill>
            <a:srgbClr val="FFFFFF"/>
          </a:solidFill>
          <a:ln w="15875">
            <a:solidFill>
              <a:srgbClr val="FFFFFF"/>
            </a:solidFill>
            <a:round/>
            <a:headEnd/>
            <a:tailEnd/>
          </a:ln>
        </p:spPr>
        <p:txBody>
          <a:bodyPr/>
          <a:lstStyle/>
          <a:p>
            <a:endParaRPr lang="ar-SA"/>
          </a:p>
        </p:txBody>
      </p:sp>
      <p:sp>
        <p:nvSpPr>
          <p:cNvPr id="12473" name="Oval 1050"/>
          <p:cNvSpPr>
            <a:spLocks noChangeArrowheads="1"/>
          </p:cNvSpPr>
          <p:nvPr/>
        </p:nvSpPr>
        <p:spPr bwMode="auto">
          <a:xfrm>
            <a:off x="7437438" y="2589213"/>
            <a:ext cx="23812" cy="23812"/>
          </a:xfrm>
          <a:prstGeom prst="ellipse">
            <a:avLst/>
          </a:prstGeom>
          <a:solidFill>
            <a:srgbClr val="FFFFFF"/>
          </a:solidFill>
          <a:ln w="15875">
            <a:solidFill>
              <a:srgbClr val="FFFFFF"/>
            </a:solidFill>
            <a:round/>
            <a:headEnd/>
            <a:tailEnd/>
          </a:ln>
        </p:spPr>
        <p:txBody>
          <a:bodyPr/>
          <a:lstStyle/>
          <a:p>
            <a:endParaRPr lang="ar-SA"/>
          </a:p>
        </p:txBody>
      </p:sp>
      <p:sp>
        <p:nvSpPr>
          <p:cNvPr id="12474" name="Oval 1051"/>
          <p:cNvSpPr>
            <a:spLocks noChangeArrowheads="1"/>
          </p:cNvSpPr>
          <p:nvPr/>
        </p:nvSpPr>
        <p:spPr bwMode="auto">
          <a:xfrm>
            <a:off x="7486650" y="2589213"/>
            <a:ext cx="23813" cy="23812"/>
          </a:xfrm>
          <a:prstGeom prst="ellipse">
            <a:avLst/>
          </a:prstGeom>
          <a:solidFill>
            <a:srgbClr val="FFFFFF"/>
          </a:solidFill>
          <a:ln w="15875">
            <a:solidFill>
              <a:srgbClr val="FFFFFF"/>
            </a:solidFill>
            <a:round/>
            <a:headEnd/>
            <a:tailEnd/>
          </a:ln>
        </p:spPr>
        <p:txBody>
          <a:bodyPr/>
          <a:lstStyle/>
          <a:p>
            <a:endParaRPr lang="ar-SA"/>
          </a:p>
        </p:txBody>
      </p:sp>
      <p:sp>
        <p:nvSpPr>
          <p:cNvPr id="12475" name="Oval 1052"/>
          <p:cNvSpPr>
            <a:spLocks noChangeArrowheads="1"/>
          </p:cNvSpPr>
          <p:nvPr/>
        </p:nvSpPr>
        <p:spPr bwMode="auto">
          <a:xfrm>
            <a:off x="7388225" y="2589213"/>
            <a:ext cx="25400" cy="23812"/>
          </a:xfrm>
          <a:prstGeom prst="ellipse">
            <a:avLst/>
          </a:prstGeom>
          <a:solidFill>
            <a:srgbClr val="FFFFFF"/>
          </a:solidFill>
          <a:ln w="15875">
            <a:solidFill>
              <a:srgbClr val="FFFFFF"/>
            </a:solidFill>
            <a:round/>
            <a:headEnd/>
            <a:tailEnd/>
          </a:ln>
        </p:spPr>
        <p:txBody>
          <a:bodyPr/>
          <a:lstStyle/>
          <a:p>
            <a:endParaRPr lang="ar-SA"/>
          </a:p>
        </p:txBody>
      </p:sp>
      <p:sp>
        <p:nvSpPr>
          <p:cNvPr id="12476" name="Freeform 1053"/>
          <p:cNvSpPr>
            <a:spLocks/>
          </p:cNvSpPr>
          <p:nvPr/>
        </p:nvSpPr>
        <p:spPr bwMode="auto">
          <a:xfrm>
            <a:off x="7031038" y="2759075"/>
            <a:ext cx="25400" cy="171450"/>
          </a:xfrm>
          <a:custGeom>
            <a:avLst/>
            <a:gdLst>
              <a:gd name="T0" fmla="*/ 25400 w 3"/>
              <a:gd name="T1" fmla="*/ 0 h 21"/>
              <a:gd name="T2" fmla="*/ 16933 w 3"/>
              <a:gd name="T3" fmla="*/ 8164 h 21"/>
              <a:gd name="T4" fmla="*/ 16933 w 3"/>
              <a:gd name="T5" fmla="*/ 16329 h 21"/>
              <a:gd name="T6" fmla="*/ 16933 w 3"/>
              <a:gd name="T7" fmla="*/ 16329 h 21"/>
              <a:gd name="T8" fmla="*/ 16933 w 3"/>
              <a:gd name="T9" fmla="*/ 57150 h 21"/>
              <a:gd name="T10" fmla="*/ 16933 w 3"/>
              <a:gd name="T11" fmla="*/ 106136 h 21"/>
              <a:gd name="T12" fmla="*/ 8467 w 3"/>
              <a:gd name="T13" fmla="*/ 122464 h 21"/>
              <a:gd name="T14" fmla="*/ 0 w 3"/>
              <a:gd name="T15" fmla="*/ 130629 h 21"/>
              <a:gd name="T16" fmla="*/ 0 w 3"/>
              <a:gd name="T17" fmla="*/ 17145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 h="21">
                <a:moveTo>
                  <a:pt x="3" y="0"/>
                </a:moveTo>
                <a:cubicBezTo>
                  <a:pt x="3" y="0"/>
                  <a:pt x="2" y="1"/>
                  <a:pt x="2" y="1"/>
                </a:cubicBezTo>
                <a:cubicBezTo>
                  <a:pt x="2" y="2"/>
                  <a:pt x="2" y="2"/>
                  <a:pt x="2" y="2"/>
                </a:cubicBezTo>
                <a:cubicBezTo>
                  <a:pt x="2" y="2"/>
                  <a:pt x="2" y="2"/>
                  <a:pt x="2" y="2"/>
                </a:cubicBezTo>
                <a:cubicBezTo>
                  <a:pt x="1" y="4"/>
                  <a:pt x="2" y="6"/>
                  <a:pt x="2" y="7"/>
                </a:cubicBezTo>
                <a:cubicBezTo>
                  <a:pt x="2" y="9"/>
                  <a:pt x="2" y="11"/>
                  <a:pt x="2" y="13"/>
                </a:cubicBezTo>
                <a:cubicBezTo>
                  <a:pt x="2" y="14"/>
                  <a:pt x="1" y="14"/>
                  <a:pt x="1" y="15"/>
                </a:cubicBezTo>
                <a:cubicBezTo>
                  <a:pt x="1" y="15"/>
                  <a:pt x="0" y="16"/>
                  <a:pt x="0" y="16"/>
                </a:cubicBezTo>
                <a:cubicBezTo>
                  <a:pt x="0" y="18"/>
                  <a:pt x="0" y="19"/>
                  <a:pt x="0" y="21"/>
                </a:cubicBezTo>
              </a:path>
            </a:pathLst>
          </a:custGeom>
          <a:noFill/>
          <a:ln w="15875">
            <a:solidFill>
              <a:srgbClr val="FFFFFF"/>
            </a:solidFill>
            <a:prstDash val="solid"/>
            <a:round/>
            <a:headEnd/>
            <a:tailEnd/>
          </a:ln>
        </p:spPr>
        <p:txBody>
          <a:bodyPr/>
          <a:lstStyle/>
          <a:p>
            <a:endParaRPr lang="en-GB"/>
          </a:p>
        </p:txBody>
      </p:sp>
      <p:sp>
        <p:nvSpPr>
          <p:cNvPr id="12477" name="Freeform 1054"/>
          <p:cNvSpPr>
            <a:spLocks/>
          </p:cNvSpPr>
          <p:nvPr/>
        </p:nvSpPr>
        <p:spPr bwMode="auto">
          <a:xfrm>
            <a:off x="7038975" y="2759075"/>
            <a:ext cx="33338" cy="163513"/>
          </a:xfrm>
          <a:custGeom>
            <a:avLst/>
            <a:gdLst>
              <a:gd name="T0" fmla="*/ 16669 w 4"/>
              <a:gd name="T1" fmla="*/ 0 h 20"/>
              <a:gd name="T2" fmla="*/ 16669 w 4"/>
              <a:gd name="T3" fmla="*/ 8176 h 20"/>
              <a:gd name="T4" fmla="*/ 8335 w 4"/>
              <a:gd name="T5" fmla="*/ 8176 h 20"/>
              <a:gd name="T6" fmla="*/ 8335 w 4"/>
              <a:gd name="T7" fmla="*/ 16351 h 20"/>
              <a:gd name="T8" fmla="*/ 0 w 4"/>
              <a:gd name="T9" fmla="*/ 24527 h 20"/>
              <a:gd name="T10" fmla="*/ 8335 w 4"/>
              <a:gd name="T11" fmla="*/ 32703 h 20"/>
              <a:gd name="T12" fmla="*/ 25004 w 4"/>
              <a:gd name="T13" fmla="*/ 65405 h 20"/>
              <a:gd name="T14" fmla="*/ 25004 w 4"/>
              <a:gd name="T15" fmla="*/ 73581 h 20"/>
              <a:gd name="T16" fmla="*/ 33338 w 4"/>
              <a:gd name="T17" fmla="*/ 81757 h 20"/>
              <a:gd name="T18" fmla="*/ 33338 w 4"/>
              <a:gd name="T19" fmla="*/ 114459 h 20"/>
              <a:gd name="T20" fmla="*/ 16669 w 4"/>
              <a:gd name="T21" fmla="*/ 163513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 h="20">
                <a:moveTo>
                  <a:pt x="2" y="0"/>
                </a:moveTo>
                <a:cubicBezTo>
                  <a:pt x="2" y="1"/>
                  <a:pt x="2" y="0"/>
                  <a:pt x="2" y="1"/>
                </a:cubicBezTo>
                <a:cubicBezTo>
                  <a:pt x="2" y="1"/>
                  <a:pt x="1" y="1"/>
                  <a:pt x="1" y="1"/>
                </a:cubicBezTo>
                <a:cubicBezTo>
                  <a:pt x="1" y="1"/>
                  <a:pt x="1" y="2"/>
                  <a:pt x="1" y="2"/>
                </a:cubicBezTo>
                <a:cubicBezTo>
                  <a:pt x="1" y="2"/>
                  <a:pt x="0" y="3"/>
                  <a:pt x="0" y="3"/>
                </a:cubicBezTo>
                <a:cubicBezTo>
                  <a:pt x="1" y="3"/>
                  <a:pt x="1" y="4"/>
                  <a:pt x="1" y="4"/>
                </a:cubicBezTo>
                <a:cubicBezTo>
                  <a:pt x="1" y="5"/>
                  <a:pt x="2" y="7"/>
                  <a:pt x="3" y="8"/>
                </a:cubicBezTo>
                <a:cubicBezTo>
                  <a:pt x="3" y="8"/>
                  <a:pt x="3" y="9"/>
                  <a:pt x="3" y="9"/>
                </a:cubicBezTo>
                <a:cubicBezTo>
                  <a:pt x="3" y="10"/>
                  <a:pt x="4" y="10"/>
                  <a:pt x="4" y="10"/>
                </a:cubicBezTo>
                <a:cubicBezTo>
                  <a:pt x="4" y="12"/>
                  <a:pt x="4" y="13"/>
                  <a:pt x="4" y="14"/>
                </a:cubicBezTo>
                <a:cubicBezTo>
                  <a:pt x="3" y="16"/>
                  <a:pt x="2" y="18"/>
                  <a:pt x="2" y="20"/>
                </a:cubicBezTo>
              </a:path>
            </a:pathLst>
          </a:custGeom>
          <a:noFill/>
          <a:ln w="15875">
            <a:solidFill>
              <a:srgbClr val="FFFFFF"/>
            </a:solidFill>
            <a:prstDash val="solid"/>
            <a:round/>
            <a:headEnd/>
            <a:tailEnd/>
          </a:ln>
        </p:spPr>
        <p:txBody>
          <a:bodyPr/>
          <a:lstStyle/>
          <a:p>
            <a:endParaRPr lang="en-GB"/>
          </a:p>
        </p:txBody>
      </p:sp>
      <p:sp>
        <p:nvSpPr>
          <p:cNvPr id="12478" name="Oval 1055"/>
          <p:cNvSpPr>
            <a:spLocks noChangeArrowheads="1"/>
          </p:cNvSpPr>
          <p:nvPr/>
        </p:nvSpPr>
        <p:spPr bwMode="auto">
          <a:xfrm>
            <a:off x="7046913" y="3117850"/>
            <a:ext cx="25400" cy="23813"/>
          </a:xfrm>
          <a:prstGeom prst="ellipse">
            <a:avLst/>
          </a:prstGeom>
          <a:solidFill>
            <a:srgbClr val="FFFFFF"/>
          </a:solidFill>
          <a:ln w="15875">
            <a:solidFill>
              <a:srgbClr val="FFFFFF"/>
            </a:solidFill>
            <a:round/>
            <a:headEnd/>
            <a:tailEnd/>
          </a:ln>
        </p:spPr>
        <p:txBody>
          <a:bodyPr/>
          <a:lstStyle/>
          <a:p>
            <a:endParaRPr lang="ar-SA"/>
          </a:p>
        </p:txBody>
      </p:sp>
      <p:sp>
        <p:nvSpPr>
          <p:cNvPr id="12479" name="Freeform 1056"/>
          <p:cNvSpPr>
            <a:spLocks/>
          </p:cNvSpPr>
          <p:nvPr/>
        </p:nvSpPr>
        <p:spPr bwMode="auto">
          <a:xfrm>
            <a:off x="7023100" y="2946400"/>
            <a:ext cx="33338" cy="171450"/>
          </a:xfrm>
          <a:custGeom>
            <a:avLst/>
            <a:gdLst>
              <a:gd name="T0" fmla="*/ 33338 w 4"/>
              <a:gd name="T1" fmla="*/ 171450 h 21"/>
              <a:gd name="T2" fmla="*/ 25004 w 4"/>
              <a:gd name="T3" fmla="*/ 163286 h 21"/>
              <a:gd name="T4" fmla="*/ 25004 w 4"/>
              <a:gd name="T5" fmla="*/ 163286 h 21"/>
              <a:gd name="T6" fmla="*/ 16669 w 4"/>
              <a:gd name="T7" fmla="*/ 155121 h 21"/>
              <a:gd name="T8" fmla="*/ 25004 w 4"/>
              <a:gd name="T9" fmla="*/ 114300 h 21"/>
              <a:gd name="T10" fmla="*/ 25004 w 4"/>
              <a:gd name="T11" fmla="*/ 73479 h 21"/>
              <a:gd name="T12" fmla="*/ 16669 w 4"/>
              <a:gd name="T13" fmla="*/ 57150 h 21"/>
              <a:gd name="T14" fmla="*/ 8335 w 4"/>
              <a:gd name="T15" fmla="*/ 48986 h 21"/>
              <a:gd name="T16" fmla="*/ 0 w 4"/>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21">
                <a:moveTo>
                  <a:pt x="4" y="21"/>
                </a:moveTo>
                <a:cubicBezTo>
                  <a:pt x="4" y="21"/>
                  <a:pt x="3" y="21"/>
                  <a:pt x="3" y="20"/>
                </a:cubicBezTo>
                <a:cubicBezTo>
                  <a:pt x="3" y="20"/>
                  <a:pt x="3" y="20"/>
                  <a:pt x="3" y="20"/>
                </a:cubicBezTo>
                <a:cubicBezTo>
                  <a:pt x="2" y="19"/>
                  <a:pt x="2" y="19"/>
                  <a:pt x="2" y="19"/>
                </a:cubicBezTo>
                <a:cubicBezTo>
                  <a:pt x="2" y="17"/>
                  <a:pt x="2" y="16"/>
                  <a:pt x="3" y="14"/>
                </a:cubicBezTo>
                <a:cubicBezTo>
                  <a:pt x="3" y="12"/>
                  <a:pt x="3" y="10"/>
                  <a:pt x="3" y="9"/>
                </a:cubicBezTo>
                <a:cubicBezTo>
                  <a:pt x="2" y="8"/>
                  <a:pt x="2" y="7"/>
                  <a:pt x="2" y="7"/>
                </a:cubicBezTo>
                <a:cubicBezTo>
                  <a:pt x="1" y="6"/>
                  <a:pt x="1" y="6"/>
                  <a:pt x="1" y="6"/>
                </a:cubicBezTo>
                <a:cubicBezTo>
                  <a:pt x="1" y="4"/>
                  <a:pt x="0" y="2"/>
                  <a:pt x="0" y="0"/>
                </a:cubicBezTo>
              </a:path>
            </a:pathLst>
          </a:custGeom>
          <a:noFill/>
          <a:ln w="15875">
            <a:solidFill>
              <a:srgbClr val="FFFFFF"/>
            </a:solidFill>
            <a:prstDash val="solid"/>
            <a:round/>
            <a:headEnd/>
            <a:tailEnd/>
          </a:ln>
        </p:spPr>
        <p:txBody>
          <a:bodyPr/>
          <a:lstStyle/>
          <a:p>
            <a:endParaRPr lang="en-GB"/>
          </a:p>
        </p:txBody>
      </p:sp>
      <p:sp>
        <p:nvSpPr>
          <p:cNvPr id="12480" name="Freeform 1057"/>
          <p:cNvSpPr>
            <a:spLocks/>
          </p:cNvSpPr>
          <p:nvPr/>
        </p:nvSpPr>
        <p:spPr bwMode="auto">
          <a:xfrm>
            <a:off x="7038975" y="2962275"/>
            <a:ext cx="33338" cy="155575"/>
          </a:xfrm>
          <a:custGeom>
            <a:avLst/>
            <a:gdLst>
              <a:gd name="T0" fmla="*/ 16669 w 4"/>
              <a:gd name="T1" fmla="*/ 155575 h 19"/>
              <a:gd name="T2" fmla="*/ 16669 w 4"/>
              <a:gd name="T3" fmla="*/ 155575 h 19"/>
              <a:gd name="T4" fmla="*/ 8335 w 4"/>
              <a:gd name="T5" fmla="*/ 155575 h 19"/>
              <a:gd name="T6" fmla="*/ 8335 w 4"/>
              <a:gd name="T7" fmla="*/ 139199 h 19"/>
              <a:gd name="T8" fmla="*/ 0 w 4"/>
              <a:gd name="T9" fmla="*/ 139199 h 19"/>
              <a:gd name="T10" fmla="*/ 0 w 4"/>
              <a:gd name="T11" fmla="*/ 122822 h 19"/>
              <a:gd name="T12" fmla="*/ 16669 w 4"/>
              <a:gd name="T13" fmla="*/ 98258 h 19"/>
              <a:gd name="T14" fmla="*/ 25004 w 4"/>
              <a:gd name="T15" fmla="*/ 81882 h 19"/>
              <a:gd name="T16" fmla="*/ 25004 w 4"/>
              <a:gd name="T17" fmla="*/ 73693 h 19"/>
              <a:gd name="T18" fmla="*/ 25004 w 4"/>
              <a:gd name="T19" fmla="*/ 40941 h 19"/>
              <a:gd name="T20" fmla="*/ 16669 w 4"/>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 h="19">
                <a:moveTo>
                  <a:pt x="2" y="19"/>
                </a:moveTo>
                <a:cubicBezTo>
                  <a:pt x="2" y="19"/>
                  <a:pt x="2" y="19"/>
                  <a:pt x="2" y="19"/>
                </a:cubicBezTo>
                <a:cubicBezTo>
                  <a:pt x="2" y="19"/>
                  <a:pt x="1" y="19"/>
                  <a:pt x="1" y="19"/>
                </a:cubicBezTo>
                <a:cubicBezTo>
                  <a:pt x="1" y="18"/>
                  <a:pt x="1" y="18"/>
                  <a:pt x="1" y="17"/>
                </a:cubicBezTo>
                <a:cubicBezTo>
                  <a:pt x="0" y="17"/>
                  <a:pt x="0" y="17"/>
                  <a:pt x="0" y="17"/>
                </a:cubicBezTo>
                <a:cubicBezTo>
                  <a:pt x="0" y="16"/>
                  <a:pt x="0" y="16"/>
                  <a:pt x="0" y="15"/>
                </a:cubicBezTo>
                <a:cubicBezTo>
                  <a:pt x="1" y="15"/>
                  <a:pt x="2" y="12"/>
                  <a:pt x="2" y="12"/>
                </a:cubicBezTo>
                <a:cubicBezTo>
                  <a:pt x="3" y="11"/>
                  <a:pt x="3" y="11"/>
                  <a:pt x="3" y="10"/>
                </a:cubicBezTo>
                <a:cubicBezTo>
                  <a:pt x="3" y="10"/>
                  <a:pt x="3" y="9"/>
                  <a:pt x="3" y="9"/>
                </a:cubicBezTo>
                <a:cubicBezTo>
                  <a:pt x="4" y="8"/>
                  <a:pt x="4" y="6"/>
                  <a:pt x="3" y="5"/>
                </a:cubicBezTo>
                <a:cubicBezTo>
                  <a:pt x="3" y="4"/>
                  <a:pt x="2" y="1"/>
                  <a:pt x="2" y="0"/>
                </a:cubicBezTo>
              </a:path>
            </a:pathLst>
          </a:custGeom>
          <a:noFill/>
          <a:ln w="15875">
            <a:solidFill>
              <a:srgbClr val="FFFFFF"/>
            </a:solidFill>
            <a:prstDash val="solid"/>
            <a:round/>
            <a:headEnd/>
            <a:tailEnd/>
          </a:ln>
        </p:spPr>
        <p:txBody>
          <a:bodyPr/>
          <a:lstStyle/>
          <a:p>
            <a:endParaRPr lang="en-GB"/>
          </a:p>
        </p:txBody>
      </p:sp>
      <p:sp>
        <p:nvSpPr>
          <p:cNvPr id="12481" name="Freeform 1058"/>
          <p:cNvSpPr>
            <a:spLocks/>
          </p:cNvSpPr>
          <p:nvPr/>
        </p:nvSpPr>
        <p:spPr bwMode="auto">
          <a:xfrm>
            <a:off x="7234238" y="2759075"/>
            <a:ext cx="33337" cy="171450"/>
          </a:xfrm>
          <a:custGeom>
            <a:avLst/>
            <a:gdLst>
              <a:gd name="T0" fmla="*/ 33337 w 4"/>
              <a:gd name="T1" fmla="*/ 0 h 21"/>
              <a:gd name="T2" fmla="*/ 16669 w 4"/>
              <a:gd name="T3" fmla="*/ 8164 h 21"/>
              <a:gd name="T4" fmla="*/ 16669 w 4"/>
              <a:gd name="T5" fmla="*/ 16329 h 21"/>
              <a:gd name="T6" fmla="*/ 16669 w 4"/>
              <a:gd name="T7" fmla="*/ 16329 h 21"/>
              <a:gd name="T8" fmla="*/ 16669 w 4"/>
              <a:gd name="T9" fmla="*/ 57150 h 21"/>
              <a:gd name="T10" fmla="*/ 16669 w 4"/>
              <a:gd name="T11" fmla="*/ 106136 h 21"/>
              <a:gd name="T12" fmla="*/ 8334 w 4"/>
              <a:gd name="T13" fmla="*/ 122464 h 21"/>
              <a:gd name="T14" fmla="*/ 0 w 4"/>
              <a:gd name="T15" fmla="*/ 130629 h 21"/>
              <a:gd name="T16" fmla="*/ 0 w 4"/>
              <a:gd name="T17" fmla="*/ 17145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21">
                <a:moveTo>
                  <a:pt x="4" y="0"/>
                </a:moveTo>
                <a:cubicBezTo>
                  <a:pt x="3" y="0"/>
                  <a:pt x="2" y="1"/>
                  <a:pt x="2" y="1"/>
                </a:cubicBezTo>
                <a:cubicBezTo>
                  <a:pt x="2" y="2"/>
                  <a:pt x="2" y="2"/>
                  <a:pt x="2" y="2"/>
                </a:cubicBezTo>
                <a:cubicBezTo>
                  <a:pt x="2" y="2"/>
                  <a:pt x="2" y="2"/>
                  <a:pt x="2" y="2"/>
                </a:cubicBezTo>
                <a:cubicBezTo>
                  <a:pt x="1" y="4"/>
                  <a:pt x="2" y="6"/>
                  <a:pt x="2" y="7"/>
                </a:cubicBezTo>
                <a:cubicBezTo>
                  <a:pt x="2" y="9"/>
                  <a:pt x="2" y="11"/>
                  <a:pt x="2" y="13"/>
                </a:cubicBezTo>
                <a:cubicBezTo>
                  <a:pt x="2" y="14"/>
                  <a:pt x="1" y="14"/>
                  <a:pt x="1" y="15"/>
                </a:cubicBezTo>
                <a:cubicBezTo>
                  <a:pt x="1" y="15"/>
                  <a:pt x="0" y="16"/>
                  <a:pt x="0" y="16"/>
                </a:cubicBezTo>
                <a:cubicBezTo>
                  <a:pt x="0" y="18"/>
                  <a:pt x="0" y="19"/>
                  <a:pt x="0" y="21"/>
                </a:cubicBezTo>
              </a:path>
            </a:pathLst>
          </a:custGeom>
          <a:noFill/>
          <a:ln w="15875">
            <a:solidFill>
              <a:srgbClr val="FFFFFF"/>
            </a:solidFill>
            <a:prstDash val="solid"/>
            <a:round/>
            <a:headEnd/>
            <a:tailEnd/>
          </a:ln>
        </p:spPr>
        <p:txBody>
          <a:bodyPr/>
          <a:lstStyle/>
          <a:p>
            <a:endParaRPr lang="en-GB"/>
          </a:p>
        </p:txBody>
      </p:sp>
      <p:sp>
        <p:nvSpPr>
          <p:cNvPr id="12482" name="Freeform 1059"/>
          <p:cNvSpPr>
            <a:spLocks/>
          </p:cNvSpPr>
          <p:nvPr/>
        </p:nvSpPr>
        <p:spPr bwMode="auto">
          <a:xfrm>
            <a:off x="7250113" y="2759075"/>
            <a:ext cx="25400" cy="163513"/>
          </a:xfrm>
          <a:custGeom>
            <a:avLst/>
            <a:gdLst>
              <a:gd name="T0" fmla="*/ 8467 w 3"/>
              <a:gd name="T1" fmla="*/ 0 h 20"/>
              <a:gd name="T2" fmla="*/ 8467 w 3"/>
              <a:gd name="T3" fmla="*/ 8176 h 20"/>
              <a:gd name="T4" fmla="*/ 8467 w 3"/>
              <a:gd name="T5" fmla="*/ 8176 h 20"/>
              <a:gd name="T6" fmla="*/ 0 w 3"/>
              <a:gd name="T7" fmla="*/ 16351 h 20"/>
              <a:gd name="T8" fmla="*/ 0 w 3"/>
              <a:gd name="T9" fmla="*/ 24527 h 20"/>
              <a:gd name="T10" fmla="*/ 0 w 3"/>
              <a:gd name="T11" fmla="*/ 32703 h 20"/>
              <a:gd name="T12" fmla="*/ 16933 w 3"/>
              <a:gd name="T13" fmla="*/ 65405 h 20"/>
              <a:gd name="T14" fmla="*/ 16933 w 3"/>
              <a:gd name="T15" fmla="*/ 73581 h 20"/>
              <a:gd name="T16" fmla="*/ 25400 w 3"/>
              <a:gd name="T17" fmla="*/ 81757 h 20"/>
              <a:gd name="T18" fmla="*/ 25400 w 3"/>
              <a:gd name="T19" fmla="*/ 114459 h 20"/>
              <a:gd name="T20" fmla="*/ 8467 w 3"/>
              <a:gd name="T21" fmla="*/ 163513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 h="20">
                <a:moveTo>
                  <a:pt x="1" y="0"/>
                </a:moveTo>
                <a:cubicBezTo>
                  <a:pt x="1" y="1"/>
                  <a:pt x="2" y="0"/>
                  <a:pt x="1" y="1"/>
                </a:cubicBezTo>
                <a:cubicBezTo>
                  <a:pt x="1" y="1"/>
                  <a:pt x="1" y="1"/>
                  <a:pt x="1" y="1"/>
                </a:cubicBezTo>
                <a:cubicBezTo>
                  <a:pt x="0" y="1"/>
                  <a:pt x="0" y="2"/>
                  <a:pt x="0" y="2"/>
                </a:cubicBezTo>
                <a:cubicBezTo>
                  <a:pt x="0" y="2"/>
                  <a:pt x="0" y="3"/>
                  <a:pt x="0" y="3"/>
                </a:cubicBezTo>
                <a:cubicBezTo>
                  <a:pt x="0" y="3"/>
                  <a:pt x="0" y="4"/>
                  <a:pt x="0" y="4"/>
                </a:cubicBezTo>
                <a:cubicBezTo>
                  <a:pt x="0" y="5"/>
                  <a:pt x="1" y="7"/>
                  <a:pt x="2" y="8"/>
                </a:cubicBezTo>
                <a:cubicBezTo>
                  <a:pt x="2" y="8"/>
                  <a:pt x="2" y="9"/>
                  <a:pt x="2" y="9"/>
                </a:cubicBezTo>
                <a:cubicBezTo>
                  <a:pt x="3" y="10"/>
                  <a:pt x="3" y="10"/>
                  <a:pt x="3" y="10"/>
                </a:cubicBezTo>
                <a:cubicBezTo>
                  <a:pt x="3" y="12"/>
                  <a:pt x="3" y="13"/>
                  <a:pt x="3" y="14"/>
                </a:cubicBezTo>
                <a:cubicBezTo>
                  <a:pt x="2" y="16"/>
                  <a:pt x="1" y="18"/>
                  <a:pt x="1" y="20"/>
                </a:cubicBezTo>
              </a:path>
            </a:pathLst>
          </a:custGeom>
          <a:noFill/>
          <a:ln w="15875">
            <a:solidFill>
              <a:srgbClr val="FFFFFF"/>
            </a:solidFill>
            <a:prstDash val="solid"/>
            <a:round/>
            <a:headEnd/>
            <a:tailEnd/>
          </a:ln>
        </p:spPr>
        <p:txBody>
          <a:bodyPr/>
          <a:lstStyle/>
          <a:p>
            <a:endParaRPr lang="en-GB"/>
          </a:p>
        </p:txBody>
      </p:sp>
      <p:sp>
        <p:nvSpPr>
          <p:cNvPr id="12483" name="Oval 1060"/>
          <p:cNvSpPr>
            <a:spLocks noChangeArrowheads="1"/>
          </p:cNvSpPr>
          <p:nvPr/>
        </p:nvSpPr>
        <p:spPr bwMode="auto">
          <a:xfrm>
            <a:off x="7250113" y="3117850"/>
            <a:ext cx="25400" cy="23813"/>
          </a:xfrm>
          <a:prstGeom prst="ellipse">
            <a:avLst/>
          </a:prstGeom>
          <a:solidFill>
            <a:srgbClr val="FFFFFF"/>
          </a:solidFill>
          <a:ln w="15875">
            <a:solidFill>
              <a:srgbClr val="FFFFFF"/>
            </a:solidFill>
            <a:round/>
            <a:headEnd/>
            <a:tailEnd/>
          </a:ln>
        </p:spPr>
        <p:txBody>
          <a:bodyPr/>
          <a:lstStyle/>
          <a:p>
            <a:endParaRPr lang="ar-SA"/>
          </a:p>
        </p:txBody>
      </p:sp>
      <p:sp>
        <p:nvSpPr>
          <p:cNvPr id="12484" name="Freeform 1061"/>
          <p:cNvSpPr>
            <a:spLocks/>
          </p:cNvSpPr>
          <p:nvPr/>
        </p:nvSpPr>
        <p:spPr bwMode="auto">
          <a:xfrm>
            <a:off x="7234238" y="2946400"/>
            <a:ext cx="23812" cy="171450"/>
          </a:xfrm>
          <a:custGeom>
            <a:avLst/>
            <a:gdLst>
              <a:gd name="T0" fmla="*/ 23812 w 3"/>
              <a:gd name="T1" fmla="*/ 171450 h 21"/>
              <a:gd name="T2" fmla="*/ 15875 w 3"/>
              <a:gd name="T3" fmla="*/ 163286 h 21"/>
              <a:gd name="T4" fmla="*/ 15875 w 3"/>
              <a:gd name="T5" fmla="*/ 163286 h 21"/>
              <a:gd name="T6" fmla="*/ 15875 w 3"/>
              <a:gd name="T7" fmla="*/ 155121 h 21"/>
              <a:gd name="T8" fmla="*/ 15875 w 3"/>
              <a:gd name="T9" fmla="*/ 114300 h 21"/>
              <a:gd name="T10" fmla="*/ 15875 w 3"/>
              <a:gd name="T11" fmla="*/ 73479 h 21"/>
              <a:gd name="T12" fmla="*/ 7937 w 3"/>
              <a:gd name="T13" fmla="*/ 57150 h 21"/>
              <a:gd name="T14" fmla="*/ 0 w 3"/>
              <a:gd name="T15" fmla="*/ 48986 h 21"/>
              <a:gd name="T16" fmla="*/ 0 w 3"/>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 h="21">
                <a:moveTo>
                  <a:pt x="3" y="21"/>
                </a:moveTo>
                <a:cubicBezTo>
                  <a:pt x="3" y="21"/>
                  <a:pt x="2" y="21"/>
                  <a:pt x="2" y="20"/>
                </a:cubicBezTo>
                <a:cubicBezTo>
                  <a:pt x="2" y="20"/>
                  <a:pt x="2" y="20"/>
                  <a:pt x="2" y="20"/>
                </a:cubicBezTo>
                <a:cubicBezTo>
                  <a:pt x="2" y="19"/>
                  <a:pt x="2" y="19"/>
                  <a:pt x="2" y="19"/>
                </a:cubicBezTo>
                <a:cubicBezTo>
                  <a:pt x="1" y="17"/>
                  <a:pt x="2" y="16"/>
                  <a:pt x="2" y="14"/>
                </a:cubicBezTo>
                <a:cubicBezTo>
                  <a:pt x="2" y="12"/>
                  <a:pt x="2" y="10"/>
                  <a:pt x="2" y="9"/>
                </a:cubicBezTo>
                <a:cubicBezTo>
                  <a:pt x="2" y="8"/>
                  <a:pt x="1" y="7"/>
                  <a:pt x="1" y="7"/>
                </a:cubicBezTo>
                <a:cubicBezTo>
                  <a:pt x="1" y="6"/>
                  <a:pt x="0" y="6"/>
                  <a:pt x="0" y="6"/>
                </a:cubicBezTo>
                <a:cubicBezTo>
                  <a:pt x="0" y="4"/>
                  <a:pt x="0" y="2"/>
                  <a:pt x="0" y="0"/>
                </a:cubicBezTo>
              </a:path>
            </a:pathLst>
          </a:custGeom>
          <a:noFill/>
          <a:ln w="15875">
            <a:solidFill>
              <a:srgbClr val="FFFFFF"/>
            </a:solidFill>
            <a:prstDash val="solid"/>
            <a:round/>
            <a:headEnd/>
            <a:tailEnd/>
          </a:ln>
        </p:spPr>
        <p:txBody>
          <a:bodyPr/>
          <a:lstStyle/>
          <a:p>
            <a:endParaRPr lang="en-GB"/>
          </a:p>
        </p:txBody>
      </p:sp>
      <p:sp>
        <p:nvSpPr>
          <p:cNvPr id="12485" name="Freeform 1062"/>
          <p:cNvSpPr>
            <a:spLocks/>
          </p:cNvSpPr>
          <p:nvPr/>
        </p:nvSpPr>
        <p:spPr bwMode="auto">
          <a:xfrm>
            <a:off x="7242175" y="2962275"/>
            <a:ext cx="33338" cy="155575"/>
          </a:xfrm>
          <a:custGeom>
            <a:avLst/>
            <a:gdLst>
              <a:gd name="T0" fmla="*/ 16669 w 4"/>
              <a:gd name="T1" fmla="*/ 155575 h 19"/>
              <a:gd name="T2" fmla="*/ 16669 w 4"/>
              <a:gd name="T3" fmla="*/ 155575 h 19"/>
              <a:gd name="T4" fmla="*/ 8335 w 4"/>
              <a:gd name="T5" fmla="*/ 155575 h 19"/>
              <a:gd name="T6" fmla="*/ 8335 w 4"/>
              <a:gd name="T7" fmla="*/ 139199 h 19"/>
              <a:gd name="T8" fmla="*/ 0 w 4"/>
              <a:gd name="T9" fmla="*/ 139199 h 19"/>
              <a:gd name="T10" fmla="*/ 8335 w 4"/>
              <a:gd name="T11" fmla="*/ 122822 h 19"/>
              <a:gd name="T12" fmla="*/ 25004 w 4"/>
              <a:gd name="T13" fmla="*/ 98258 h 19"/>
              <a:gd name="T14" fmla="*/ 25004 w 4"/>
              <a:gd name="T15" fmla="*/ 81882 h 19"/>
              <a:gd name="T16" fmla="*/ 33338 w 4"/>
              <a:gd name="T17" fmla="*/ 73693 h 19"/>
              <a:gd name="T18" fmla="*/ 33338 w 4"/>
              <a:gd name="T19" fmla="*/ 40941 h 19"/>
              <a:gd name="T20" fmla="*/ 16669 w 4"/>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 h="19">
                <a:moveTo>
                  <a:pt x="2" y="19"/>
                </a:moveTo>
                <a:cubicBezTo>
                  <a:pt x="2" y="19"/>
                  <a:pt x="2" y="19"/>
                  <a:pt x="2" y="19"/>
                </a:cubicBezTo>
                <a:cubicBezTo>
                  <a:pt x="2" y="19"/>
                  <a:pt x="1" y="19"/>
                  <a:pt x="1" y="19"/>
                </a:cubicBezTo>
                <a:cubicBezTo>
                  <a:pt x="1" y="18"/>
                  <a:pt x="1" y="18"/>
                  <a:pt x="1" y="17"/>
                </a:cubicBezTo>
                <a:cubicBezTo>
                  <a:pt x="1" y="17"/>
                  <a:pt x="0" y="17"/>
                  <a:pt x="0" y="17"/>
                </a:cubicBezTo>
                <a:cubicBezTo>
                  <a:pt x="1" y="16"/>
                  <a:pt x="1" y="16"/>
                  <a:pt x="1" y="15"/>
                </a:cubicBezTo>
                <a:cubicBezTo>
                  <a:pt x="1" y="15"/>
                  <a:pt x="2" y="12"/>
                  <a:pt x="3" y="12"/>
                </a:cubicBezTo>
                <a:cubicBezTo>
                  <a:pt x="3" y="11"/>
                  <a:pt x="3" y="11"/>
                  <a:pt x="3" y="10"/>
                </a:cubicBezTo>
                <a:cubicBezTo>
                  <a:pt x="4" y="10"/>
                  <a:pt x="4" y="9"/>
                  <a:pt x="4" y="9"/>
                </a:cubicBezTo>
                <a:cubicBezTo>
                  <a:pt x="4" y="8"/>
                  <a:pt x="4" y="6"/>
                  <a:pt x="4" y="5"/>
                </a:cubicBezTo>
                <a:cubicBezTo>
                  <a:pt x="3" y="4"/>
                  <a:pt x="2" y="1"/>
                  <a:pt x="2" y="0"/>
                </a:cubicBezTo>
              </a:path>
            </a:pathLst>
          </a:custGeom>
          <a:noFill/>
          <a:ln w="15875">
            <a:solidFill>
              <a:srgbClr val="FFFFFF"/>
            </a:solidFill>
            <a:prstDash val="solid"/>
            <a:round/>
            <a:headEnd/>
            <a:tailEnd/>
          </a:ln>
        </p:spPr>
        <p:txBody>
          <a:bodyPr/>
          <a:lstStyle/>
          <a:p>
            <a:endParaRPr lang="en-GB"/>
          </a:p>
        </p:txBody>
      </p:sp>
      <p:sp>
        <p:nvSpPr>
          <p:cNvPr id="12486" name="Freeform 1063"/>
          <p:cNvSpPr>
            <a:spLocks/>
          </p:cNvSpPr>
          <p:nvPr/>
        </p:nvSpPr>
        <p:spPr bwMode="auto">
          <a:xfrm>
            <a:off x="7129463" y="2759075"/>
            <a:ext cx="31750" cy="171450"/>
          </a:xfrm>
          <a:custGeom>
            <a:avLst/>
            <a:gdLst>
              <a:gd name="T0" fmla="*/ 31750 w 4"/>
              <a:gd name="T1" fmla="*/ 0 h 21"/>
              <a:gd name="T2" fmla="*/ 23813 w 4"/>
              <a:gd name="T3" fmla="*/ 8164 h 21"/>
              <a:gd name="T4" fmla="*/ 15875 w 4"/>
              <a:gd name="T5" fmla="*/ 16329 h 21"/>
              <a:gd name="T6" fmla="*/ 15875 w 4"/>
              <a:gd name="T7" fmla="*/ 16329 h 21"/>
              <a:gd name="T8" fmla="*/ 23813 w 4"/>
              <a:gd name="T9" fmla="*/ 57150 h 21"/>
              <a:gd name="T10" fmla="*/ 15875 w 4"/>
              <a:gd name="T11" fmla="*/ 106136 h 21"/>
              <a:gd name="T12" fmla="*/ 7938 w 4"/>
              <a:gd name="T13" fmla="*/ 122464 h 21"/>
              <a:gd name="T14" fmla="*/ 7938 w 4"/>
              <a:gd name="T15" fmla="*/ 130629 h 21"/>
              <a:gd name="T16" fmla="*/ 0 w 4"/>
              <a:gd name="T17" fmla="*/ 17145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21">
                <a:moveTo>
                  <a:pt x="4" y="0"/>
                </a:moveTo>
                <a:cubicBezTo>
                  <a:pt x="4" y="0"/>
                  <a:pt x="3" y="1"/>
                  <a:pt x="3" y="1"/>
                </a:cubicBezTo>
                <a:cubicBezTo>
                  <a:pt x="3" y="2"/>
                  <a:pt x="2" y="2"/>
                  <a:pt x="2" y="2"/>
                </a:cubicBezTo>
                <a:cubicBezTo>
                  <a:pt x="2" y="2"/>
                  <a:pt x="2" y="2"/>
                  <a:pt x="2" y="2"/>
                </a:cubicBezTo>
                <a:cubicBezTo>
                  <a:pt x="2" y="4"/>
                  <a:pt x="2" y="6"/>
                  <a:pt x="3" y="7"/>
                </a:cubicBezTo>
                <a:cubicBezTo>
                  <a:pt x="3" y="9"/>
                  <a:pt x="3" y="11"/>
                  <a:pt x="2" y="13"/>
                </a:cubicBezTo>
                <a:cubicBezTo>
                  <a:pt x="2" y="14"/>
                  <a:pt x="2" y="14"/>
                  <a:pt x="1" y="15"/>
                </a:cubicBezTo>
                <a:cubicBezTo>
                  <a:pt x="1" y="15"/>
                  <a:pt x="1" y="16"/>
                  <a:pt x="1" y="16"/>
                </a:cubicBezTo>
                <a:cubicBezTo>
                  <a:pt x="1" y="18"/>
                  <a:pt x="0" y="19"/>
                  <a:pt x="0" y="21"/>
                </a:cubicBezTo>
              </a:path>
            </a:pathLst>
          </a:custGeom>
          <a:noFill/>
          <a:ln w="15875">
            <a:solidFill>
              <a:srgbClr val="FFFFFF"/>
            </a:solidFill>
            <a:prstDash val="solid"/>
            <a:round/>
            <a:headEnd/>
            <a:tailEnd/>
          </a:ln>
        </p:spPr>
        <p:txBody>
          <a:bodyPr/>
          <a:lstStyle/>
          <a:p>
            <a:endParaRPr lang="en-GB"/>
          </a:p>
        </p:txBody>
      </p:sp>
      <p:sp>
        <p:nvSpPr>
          <p:cNvPr id="12487" name="Freeform 1064"/>
          <p:cNvSpPr>
            <a:spLocks/>
          </p:cNvSpPr>
          <p:nvPr/>
        </p:nvSpPr>
        <p:spPr bwMode="auto">
          <a:xfrm>
            <a:off x="7145338" y="2759075"/>
            <a:ext cx="31750" cy="163513"/>
          </a:xfrm>
          <a:custGeom>
            <a:avLst/>
            <a:gdLst>
              <a:gd name="T0" fmla="*/ 15875 w 4"/>
              <a:gd name="T1" fmla="*/ 0 h 20"/>
              <a:gd name="T2" fmla="*/ 15875 w 4"/>
              <a:gd name="T3" fmla="*/ 8176 h 20"/>
              <a:gd name="T4" fmla="*/ 7938 w 4"/>
              <a:gd name="T5" fmla="*/ 8176 h 20"/>
              <a:gd name="T6" fmla="*/ 0 w 4"/>
              <a:gd name="T7" fmla="*/ 16351 h 20"/>
              <a:gd name="T8" fmla="*/ 0 w 4"/>
              <a:gd name="T9" fmla="*/ 24527 h 20"/>
              <a:gd name="T10" fmla="*/ 0 w 4"/>
              <a:gd name="T11" fmla="*/ 32703 h 20"/>
              <a:gd name="T12" fmla="*/ 15875 w 4"/>
              <a:gd name="T13" fmla="*/ 65405 h 20"/>
              <a:gd name="T14" fmla="*/ 23813 w 4"/>
              <a:gd name="T15" fmla="*/ 73581 h 20"/>
              <a:gd name="T16" fmla="*/ 23813 w 4"/>
              <a:gd name="T17" fmla="*/ 81757 h 20"/>
              <a:gd name="T18" fmla="*/ 23813 w 4"/>
              <a:gd name="T19" fmla="*/ 114459 h 20"/>
              <a:gd name="T20" fmla="*/ 7938 w 4"/>
              <a:gd name="T21" fmla="*/ 163513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 h="20">
                <a:moveTo>
                  <a:pt x="2" y="0"/>
                </a:moveTo>
                <a:cubicBezTo>
                  <a:pt x="2" y="1"/>
                  <a:pt x="2" y="0"/>
                  <a:pt x="2" y="1"/>
                </a:cubicBezTo>
                <a:cubicBezTo>
                  <a:pt x="1" y="1"/>
                  <a:pt x="1" y="1"/>
                  <a:pt x="1" y="1"/>
                </a:cubicBezTo>
                <a:cubicBezTo>
                  <a:pt x="1" y="1"/>
                  <a:pt x="0" y="2"/>
                  <a:pt x="0" y="2"/>
                </a:cubicBezTo>
                <a:cubicBezTo>
                  <a:pt x="0" y="2"/>
                  <a:pt x="0" y="3"/>
                  <a:pt x="0" y="3"/>
                </a:cubicBezTo>
                <a:cubicBezTo>
                  <a:pt x="0" y="3"/>
                  <a:pt x="0" y="4"/>
                  <a:pt x="0" y="4"/>
                </a:cubicBezTo>
                <a:cubicBezTo>
                  <a:pt x="0" y="5"/>
                  <a:pt x="2" y="7"/>
                  <a:pt x="2" y="8"/>
                </a:cubicBezTo>
                <a:cubicBezTo>
                  <a:pt x="2" y="8"/>
                  <a:pt x="3" y="9"/>
                  <a:pt x="3" y="9"/>
                </a:cubicBezTo>
                <a:cubicBezTo>
                  <a:pt x="3" y="10"/>
                  <a:pt x="3" y="10"/>
                  <a:pt x="3" y="10"/>
                </a:cubicBezTo>
                <a:cubicBezTo>
                  <a:pt x="3" y="12"/>
                  <a:pt x="4" y="13"/>
                  <a:pt x="3" y="14"/>
                </a:cubicBezTo>
                <a:cubicBezTo>
                  <a:pt x="3" y="16"/>
                  <a:pt x="1" y="18"/>
                  <a:pt x="1" y="20"/>
                </a:cubicBezTo>
              </a:path>
            </a:pathLst>
          </a:custGeom>
          <a:noFill/>
          <a:ln w="15875">
            <a:solidFill>
              <a:srgbClr val="FFFFFF"/>
            </a:solidFill>
            <a:prstDash val="solid"/>
            <a:round/>
            <a:headEnd/>
            <a:tailEnd/>
          </a:ln>
        </p:spPr>
        <p:txBody>
          <a:bodyPr/>
          <a:lstStyle/>
          <a:p>
            <a:endParaRPr lang="en-GB"/>
          </a:p>
        </p:txBody>
      </p:sp>
      <p:sp>
        <p:nvSpPr>
          <p:cNvPr id="12488" name="Oval 1065"/>
          <p:cNvSpPr>
            <a:spLocks noChangeArrowheads="1"/>
          </p:cNvSpPr>
          <p:nvPr/>
        </p:nvSpPr>
        <p:spPr bwMode="auto">
          <a:xfrm>
            <a:off x="7145338" y="3117850"/>
            <a:ext cx="23812" cy="23813"/>
          </a:xfrm>
          <a:prstGeom prst="ellipse">
            <a:avLst/>
          </a:prstGeom>
          <a:solidFill>
            <a:srgbClr val="FFFFFF"/>
          </a:solidFill>
          <a:ln w="15875">
            <a:solidFill>
              <a:srgbClr val="FFFFFF"/>
            </a:solidFill>
            <a:round/>
            <a:headEnd/>
            <a:tailEnd/>
          </a:ln>
        </p:spPr>
        <p:txBody>
          <a:bodyPr/>
          <a:lstStyle/>
          <a:p>
            <a:endParaRPr lang="ar-SA"/>
          </a:p>
        </p:txBody>
      </p:sp>
      <p:sp>
        <p:nvSpPr>
          <p:cNvPr id="12489" name="Freeform 1066"/>
          <p:cNvSpPr>
            <a:spLocks/>
          </p:cNvSpPr>
          <p:nvPr/>
        </p:nvSpPr>
        <p:spPr bwMode="auto">
          <a:xfrm>
            <a:off x="7129463" y="2946400"/>
            <a:ext cx="31750" cy="171450"/>
          </a:xfrm>
          <a:custGeom>
            <a:avLst/>
            <a:gdLst>
              <a:gd name="T0" fmla="*/ 31750 w 4"/>
              <a:gd name="T1" fmla="*/ 171450 h 21"/>
              <a:gd name="T2" fmla="*/ 23813 w 4"/>
              <a:gd name="T3" fmla="*/ 163286 h 21"/>
              <a:gd name="T4" fmla="*/ 15875 w 4"/>
              <a:gd name="T5" fmla="*/ 163286 h 21"/>
              <a:gd name="T6" fmla="*/ 15875 w 4"/>
              <a:gd name="T7" fmla="*/ 155121 h 21"/>
              <a:gd name="T8" fmla="*/ 23813 w 4"/>
              <a:gd name="T9" fmla="*/ 114300 h 21"/>
              <a:gd name="T10" fmla="*/ 15875 w 4"/>
              <a:gd name="T11" fmla="*/ 73479 h 21"/>
              <a:gd name="T12" fmla="*/ 7938 w 4"/>
              <a:gd name="T13" fmla="*/ 57150 h 21"/>
              <a:gd name="T14" fmla="*/ 7938 w 4"/>
              <a:gd name="T15" fmla="*/ 48986 h 21"/>
              <a:gd name="T16" fmla="*/ 0 w 4"/>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21">
                <a:moveTo>
                  <a:pt x="4" y="21"/>
                </a:moveTo>
                <a:cubicBezTo>
                  <a:pt x="3" y="21"/>
                  <a:pt x="3" y="21"/>
                  <a:pt x="3" y="20"/>
                </a:cubicBezTo>
                <a:cubicBezTo>
                  <a:pt x="2" y="20"/>
                  <a:pt x="2" y="20"/>
                  <a:pt x="2" y="20"/>
                </a:cubicBezTo>
                <a:cubicBezTo>
                  <a:pt x="2" y="19"/>
                  <a:pt x="2" y="19"/>
                  <a:pt x="2" y="19"/>
                </a:cubicBezTo>
                <a:cubicBezTo>
                  <a:pt x="2" y="17"/>
                  <a:pt x="2" y="16"/>
                  <a:pt x="3" y="14"/>
                </a:cubicBezTo>
                <a:cubicBezTo>
                  <a:pt x="3" y="12"/>
                  <a:pt x="3" y="10"/>
                  <a:pt x="2" y="9"/>
                </a:cubicBezTo>
                <a:cubicBezTo>
                  <a:pt x="2" y="8"/>
                  <a:pt x="2" y="7"/>
                  <a:pt x="1" y="7"/>
                </a:cubicBezTo>
                <a:cubicBezTo>
                  <a:pt x="1" y="6"/>
                  <a:pt x="1" y="6"/>
                  <a:pt x="1" y="6"/>
                </a:cubicBezTo>
                <a:cubicBezTo>
                  <a:pt x="1" y="4"/>
                  <a:pt x="0" y="2"/>
                  <a:pt x="0" y="0"/>
                </a:cubicBezTo>
              </a:path>
            </a:pathLst>
          </a:custGeom>
          <a:noFill/>
          <a:ln w="15875">
            <a:solidFill>
              <a:srgbClr val="FFFFFF"/>
            </a:solidFill>
            <a:prstDash val="solid"/>
            <a:round/>
            <a:headEnd/>
            <a:tailEnd/>
          </a:ln>
        </p:spPr>
        <p:txBody>
          <a:bodyPr/>
          <a:lstStyle/>
          <a:p>
            <a:endParaRPr lang="en-GB"/>
          </a:p>
        </p:txBody>
      </p:sp>
      <p:sp>
        <p:nvSpPr>
          <p:cNvPr id="12490" name="Freeform 1067"/>
          <p:cNvSpPr>
            <a:spLocks/>
          </p:cNvSpPr>
          <p:nvPr/>
        </p:nvSpPr>
        <p:spPr bwMode="auto">
          <a:xfrm>
            <a:off x="7145338" y="2962275"/>
            <a:ext cx="23812" cy="155575"/>
          </a:xfrm>
          <a:custGeom>
            <a:avLst/>
            <a:gdLst>
              <a:gd name="T0" fmla="*/ 15875 w 3"/>
              <a:gd name="T1" fmla="*/ 155575 h 19"/>
              <a:gd name="T2" fmla="*/ 7937 w 3"/>
              <a:gd name="T3" fmla="*/ 155575 h 19"/>
              <a:gd name="T4" fmla="*/ 7937 w 3"/>
              <a:gd name="T5" fmla="*/ 155575 h 19"/>
              <a:gd name="T6" fmla="*/ 0 w 3"/>
              <a:gd name="T7" fmla="*/ 139199 h 19"/>
              <a:gd name="T8" fmla="*/ 0 w 3"/>
              <a:gd name="T9" fmla="*/ 139199 h 19"/>
              <a:gd name="T10" fmla="*/ 0 w 3"/>
              <a:gd name="T11" fmla="*/ 122822 h 19"/>
              <a:gd name="T12" fmla="*/ 15875 w 3"/>
              <a:gd name="T13" fmla="*/ 98258 h 19"/>
              <a:gd name="T14" fmla="*/ 23812 w 3"/>
              <a:gd name="T15" fmla="*/ 81882 h 19"/>
              <a:gd name="T16" fmla="*/ 23812 w 3"/>
              <a:gd name="T17" fmla="*/ 73693 h 19"/>
              <a:gd name="T18" fmla="*/ 23812 w 3"/>
              <a:gd name="T19" fmla="*/ 40941 h 19"/>
              <a:gd name="T20" fmla="*/ 7937 w 3"/>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 h="19">
                <a:moveTo>
                  <a:pt x="2" y="19"/>
                </a:moveTo>
                <a:cubicBezTo>
                  <a:pt x="2" y="19"/>
                  <a:pt x="2" y="19"/>
                  <a:pt x="1" y="19"/>
                </a:cubicBezTo>
                <a:cubicBezTo>
                  <a:pt x="1" y="19"/>
                  <a:pt x="1" y="19"/>
                  <a:pt x="1" y="19"/>
                </a:cubicBezTo>
                <a:cubicBezTo>
                  <a:pt x="1" y="18"/>
                  <a:pt x="0" y="18"/>
                  <a:pt x="0" y="17"/>
                </a:cubicBezTo>
                <a:cubicBezTo>
                  <a:pt x="0" y="17"/>
                  <a:pt x="0" y="17"/>
                  <a:pt x="0" y="17"/>
                </a:cubicBezTo>
                <a:cubicBezTo>
                  <a:pt x="0" y="16"/>
                  <a:pt x="0" y="16"/>
                  <a:pt x="0" y="15"/>
                </a:cubicBezTo>
                <a:cubicBezTo>
                  <a:pt x="0" y="15"/>
                  <a:pt x="2" y="12"/>
                  <a:pt x="2" y="12"/>
                </a:cubicBezTo>
                <a:cubicBezTo>
                  <a:pt x="2" y="11"/>
                  <a:pt x="3" y="11"/>
                  <a:pt x="3" y="10"/>
                </a:cubicBezTo>
                <a:cubicBezTo>
                  <a:pt x="3" y="10"/>
                  <a:pt x="3" y="9"/>
                  <a:pt x="3" y="9"/>
                </a:cubicBezTo>
                <a:cubicBezTo>
                  <a:pt x="3" y="8"/>
                  <a:pt x="3" y="6"/>
                  <a:pt x="3" y="5"/>
                </a:cubicBezTo>
                <a:cubicBezTo>
                  <a:pt x="2" y="4"/>
                  <a:pt x="1" y="1"/>
                  <a:pt x="1" y="0"/>
                </a:cubicBezTo>
              </a:path>
            </a:pathLst>
          </a:custGeom>
          <a:noFill/>
          <a:ln w="15875">
            <a:solidFill>
              <a:srgbClr val="FFFFFF"/>
            </a:solidFill>
            <a:prstDash val="solid"/>
            <a:round/>
            <a:headEnd/>
            <a:tailEnd/>
          </a:ln>
        </p:spPr>
        <p:txBody>
          <a:bodyPr/>
          <a:lstStyle/>
          <a:p>
            <a:endParaRPr lang="en-GB"/>
          </a:p>
        </p:txBody>
      </p:sp>
      <p:sp>
        <p:nvSpPr>
          <p:cNvPr id="12491" name="Freeform 1068"/>
          <p:cNvSpPr>
            <a:spLocks/>
          </p:cNvSpPr>
          <p:nvPr/>
        </p:nvSpPr>
        <p:spPr bwMode="auto">
          <a:xfrm>
            <a:off x="7177088" y="2759075"/>
            <a:ext cx="33337" cy="171450"/>
          </a:xfrm>
          <a:custGeom>
            <a:avLst/>
            <a:gdLst>
              <a:gd name="T0" fmla="*/ 33337 w 4"/>
              <a:gd name="T1" fmla="*/ 0 h 21"/>
              <a:gd name="T2" fmla="*/ 25003 w 4"/>
              <a:gd name="T3" fmla="*/ 8164 h 21"/>
              <a:gd name="T4" fmla="*/ 25003 w 4"/>
              <a:gd name="T5" fmla="*/ 16329 h 21"/>
              <a:gd name="T6" fmla="*/ 16669 w 4"/>
              <a:gd name="T7" fmla="*/ 16329 h 21"/>
              <a:gd name="T8" fmla="*/ 25003 w 4"/>
              <a:gd name="T9" fmla="*/ 57150 h 21"/>
              <a:gd name="T10" fmla="*/ 25003 w 4"/>
              <a:gd name="T11" fmla="*/ 106136 h 21"/>
              <a:gd name="T12" fmla="*/ 16669 w 4"/>
              <a:gd name="T13" fmla="*/ 122464 h 21"/>
              <a:gd name="T14" fmla="*/ 8334 w 4"/>
              <a:gd name="T15" fmla="*/ 130629 h 21"/>
              <a:gd name="T16" fmla="*/ 0 w 4"/>
              <a:gd name="T17" fmla="*/ 17145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21">
                <a:moveTo>
                  <a:pt x="4" y="0"/>
                </a:moveTo>
                <a:cubicBezTo>
                  <a:pt x="4" y="0"/>
                  <a:pt x="3" y="1"/>
                  <a:pt x="3" y="1"/>
                </a:cubicBezTo>
                <a:cubicBezTo>
                  <a:pt x="3" y="2"/>
                  <a:pt x="3" y="2"/>
                  <a:pt x="3" y="2"/>
                </a:cubicBezTo>
                <a:cubicBezTo>
                  <a:pt x="2" y="2"/>
                  <a:pt x="2" y="2"/>
                  <a:pt x="2" y="2"/>
                </a:cubicBezTo>
                <a:cubicBezTo>
                  <a:pt x="2" y="4"/>
                  <a:pt x="2" y="6"/>
                  <a:pt x="3" y="7"/>
                </a:cubicBezTo>
                <a:cubicBezTo>
                  <a:pt x="3" y="9"/>
                  <a:pt x="3" y="11"/>
                  <a:pt x="3" y="13"/>
                </a:cubicBezTo>
                <a:cubicBezTo>
                  <a:pt x="2" y="14"/>
                  <a:pt x="2" y="14"/>
                  <a:pt x="2" y="15"/>
                </a:cubicBezTo>
                <a:cubicBezTo>
                  <a:pt x="1" y="15"/>
                  <a:pt x="1" y="16"/>
                  <a:pt x="1" y="16"/>
                </a:cubicBezTo>
                <a:cubicBezTo>
                  <a:pt x="1" y="18"/>
                  <a:pt x="0" y="19"/>
                  <a:pt x="0" y="21"/>
                </a:cubicBezTo>
              </a:path>
            </a:pathLst>
          </a:custGeom>
          <a:noFill/>
          <a:ln w="15875">
            <a:solidFill>
              <a:srgbClr val="FFFFFF"/>
            </a:solidFill>
            <a:prstDash val="solid"/>
            <a:round/>
            <a:headEnd/>
            <a:tailEnd/>
          </a:ln>
        </p:spPr>
        <p:txBody>
          <a:bodyPr/>
          <a:lstStyle/>
          <a:p>
            <a:endParaRPr lang="en-GB"/>
          </a:p>
        </p:txBody>
      </p:sp>
      <p:sp>
        <p:nvSpPr>
          <p:cNvPr id="12492" name="Freeform 1069"/>
          <p:cNvSpPr>
            <a:spLocks/>
          </p:cNvSpPr>
          <p:nvPr/>
        </p:nvSpPr>
        <p:spPr bwMode="auto">
          <a:xfrm>
            <a:off x="7194550" y="2759075"/>
            <a:ext cx="31750" cy="163513"/>
          </a:xfrm>
          <a:custGeom>
            <a:avLst/>
            <a:gdLst>
              <a:gd name="T0" fmla="*/ 15875 w 4"/>
              <a:gd name="T1" fmla="*/ 0 h 20"/>
              <a:gd name="T2" fmla="*/ 15875 w 4"/>
              <a:gd name="T3" fmla="*/ 8176 h 20"/>
              <a:gd name="T4" fmla="*/ 7938 w 4"/>
              <a:gd name="T5" fmla="*/ 8176 h 20"/>
              <a:gd name="T6" fmla="*/ 7938 w 4"/>
              <a:gd name="T7" fmla="*/ 16351 h 20"/>
              <a:gd name="T8" fmla="*/ 0 w 4"/>
              <a:gd name="T9" fmla="*/ 24527 h 20"/>
              <a:gd name="T10" fmla="*/ 0 w 4"/>
              <a:gd name="T11" fmla="*/ 32703 h 20"/>
              <a:gd name="T12" fmla="*/ 15875 w 4"/>
              <a:gd name="T13" fmla="*/ 65405 h 20"/>
              <a:gd name="T14" fmla="*/ 23813 w 4"/>
              <a:gd name="T15" fmla="*/ 73581 h 20"/>
              <a:gd name="T16" fmla="*/ 23813 w 4"/>
              <a:gd name="T17" fmla="*/ 81757 h 20"/>
              <a:gd name="T18" fmla="*/ 23813 w 4"/>
              <a:gd name="T19" fmla="*/ 114459 h 20"/>
              <a:gd name="T20" fmla="*/ 15875 w 4"/>
              <a:gd name="T21" fmla="*/ 163513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 h="20">
                <a:moveTo>
                  <a:pt x="2" y="0"/>
                </a:moveTo>
                <a:cubicBezTo>
                  <a:pt x="2" y="1"/>
                  <a:pt x="2" y="0"/>
                  <a:pt x="2" y="1"/>
                </a:cubicBezTo>
                <a:cubicBezTo>
                  <a:pt x="2" y="1"/>
                  <a:pt x="1" y="1"/>
                  <a:pt x="1" y="1"/>
                </a:cubicBezTo>
                <a:cubicBezTo>
                  <a:pt x="1" y="1"/>
                  <a:pt x="1" y="2"/>
                  <a:pt x="1" y="2"/>
                </a:cubicBezTo>
                <a:cubicBezTo>
                  <a:pt x="0" y="2"/>
                  <a:pt x="0" y="3"/>
                  <a:pt x="0" y="3"/>
                </a:cubicBezTo>
                <a:cubicBezTo>
                  <a:pt x="0" y="3"/>
                  <a:pt x="0" y="4"/>
                  <a:pt x="0" y="4"/>
                </a:cubicBezTo>
                <a:cubicBezTo>
                  <a:pt x="1" y="5"/>
                  <a:pt x="2" y="7"/>
                  <a:pt x="2" y="8"/>
                </a:cubicBezTo>
                <a:cubicBezTo>
                  <a:pt x="3" y="8"/>
                  <a:pt x="3" y="9"/>
                  <a:pt x="3" y="9"/>
                </a:cubicBezTo>
                <a:cubicBezTo>
                  <a:pt x="3" y="10"/>
                  <a:pt x="3" y="10"/>
                  <a:pt x="3" y="10"/>
                </a:cubicBezTo>
                <a:cubicBezTo>
                  <a:pt x="3" y="12"/>
                  <a:pt x="4" y="13"/>
                  <a:pt x="3" y="14"/>
                </a:cubicBezTo>
                <a:cubicBezTo>
                  <a:pt x="3" y="16"/>
                  <a:pt x="2" y="18"/>
                  <a:pt x="2" y="20"/>
                </a:cubicBezTo>
              </a:path>
            </a:pathLst>
          </a:custGeom>
          <a:noFill/>
          <a:ln w="15875">
            <a:solidFill>
              <a:srgbClr val="FFFFFF"/>
            </a:solidFill>
            <a:prstDash val="solid"/>
            <a:round/>
            <a:headEnd/>
            <a:tailEnd/>
          </a:ln>
        </p:spPr>
        <p:txBody>
          <a:bodyPr/>
          <a:lstStyle/>
          <a:p>
            <a:endParaRPr lang="en-GB"/>
          </a:p>
        </p:txBody>
      </p:sp>
      <p:sp>
        <p:nvSpPr>
          <p:cNvPr id="12493" name="Oval 1070"/>
          <p:cNvSpPr>
            <a:spLocks noChangeArrowheads="1"/>
          </p:cNvSpPr>
          <p:nvPr/>
        </p:nvSpPr>
        <p:spPr bwMode="auto">
          <a:xfrm>
            <a:off x="7194550" y="3117850"/>
            <a:ext cx="23813" cy="23813"/>
          </a:xfrm>
          <a:prstGeom prst="ellipse">
            <a:avLst/>
          </a:prstGeom>
          <a:solidFill>
            <a:srgbClr val="FFFFFF"/>
          </a:solidFill>
          <a:ln w="15875">
            <a:solidFill>
              <a:srgbClr val="FFFFFF"/>
            </a:solidFill>
            <a:round/>
            <a:headEnd/>
            <a:tailEnd/>
          </a:ln>
        </p:spPr>
        <p:txBody>
          <a:bodyPr/>
          <a:lstStyle/>
          <a:p>
            <a:endParaRPr lang="ar-SA"/>
          </a:p>
        </p:txBody>
      </p:sp>
      <p:sp>
        <p:nvSpPr>
          <p:cNvPr id="12494" name="Freeform 1071"/>
          <p:cNvSpPr>
            <a:spLocks/>
          </p:cNvSpPr>
          <p:nvPr/>
        </p:nvSpPr>
        <p:spPr bwMode="auto">
          <a:xfrm>
            <a:off x="7177088" y="2946400"/>
            <a:ext cx="33337" cy="171450"/>
          </a:xfrm>
          <a:custGeom>
            <a:avLst/>
            <a:gdLst>
              <a:gd name="T0" fmla="*/ 33337 w 4"/>
              <a:gd name="T1" fmla="*/ 171450 h 21"/>
              <a:gd name="T2" fmla="*/ 25003 w 4"/>
              <a:gd name="T3" fmla="*/ 163286 h 21"/>
              <a:gd name="T4" fmla="*/ 16669 w 4"/>
              <a:gd name="T5" fmla="*/ 163286 h 21"/>
              <a:gd name="T6" fmla="*/ 16669 w 4"/>
              <a:gd name="T7" fmla="*/ 155121 h 21"/>
              <a:gd name="T8" fmla="*/ 25003 w 4"/>
              <a:gd name="T9" fmla="*/ 114300 h 21"/>
              <a:gd name="T10" fmla="*/ 16669 w 4"/>
              <a:gd name="T11" fmla="*/ 73479 h 21"/>
              <a:gd name="T12" fmla="*/ 8334 w 4"/>
              <a:gd name="T13" fmla="*/ 57150 h 21"/>
              <a:gd name="T14" fmla="*/ 8334 w 4"/>
              <a:gd name="T15" fmla="*/ 48986 h 21"/>
              <a:gd name="T16" fmla="*/ 0 w 4"/>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21">
                <a:moveTo>
                  <a:pt x="4" y="21"/>
                </a:moveTo>
                <a:cubicBezTo>
                  <a:pt x="4" y="21"/>
                  <a:pt x="3" y="21"/>
                  <a:pt x="3" y="20"/>
                </a:cubicBezTo>
                <a:cubicBezTo>
                  <a:pt x="3" y="20"/>
                  <a:pt x="2" y="20"/>
                  <a:pt x="2" y="20"/>
                </a:cubicBezTo>
                <a:cubicBezTo>
                  <a:pt x="2" y="19"/>
                  <a:pt x="2" y="19"/>
                  <a:pt x="2" y="19"/>
                </a:cubicBezTo>
                <a:cubicBezTo>
                  <a:pt x="2" y="17"/>
                  <a:pt x="2" y="16"/>
                  <a:pt x="3" y="14"/>
                </a:cubicBezTo>
                <a:cubicBezTo>
                  <a:pt x="3" y="12"/>
                  <a:pt x="3" y="10"/>
                  <a:pt x="2" y="9"/>
                </a:cubicBezTo>
                <a:cubicBezTo>
                  <a:pt x="2" y="8"/>
                  <a:pt x="2" y="7"/>
                  <a:pt x="1" y="7"/>
                </a:cubicBezTo>
                <a:cubicBezTo>
                  <a:pt x="1" y="6"/>
                  <a:pt x="1" y="6"/>
                  <a:pt x="1" y="6"/>
                </a:cubicBezTo>
                <a:cubicBezTo>
                  <a:pt x="1" y="4"/>
                  <a:pt x="0" y="2"/>
                  <a:pt x="0" y="0"/>
                </a:cubicBezTo>
              </a:path>
            </a:pathLst>
          </a:custGeom>
          <a:noFill/>
          <a:ln w="15875">
            <a:solidFill>
              <a:srgbClr val="FFFFFF"/>
            </a:solidFill>
            <a:prstDash val="solid"/>
            <a:round/>
            <a:headEnd/>
            <a:tailEnd/>
          </a:ln>
        </p:spPr>
        <p:txBody>
          <a:bodyPr/>
          <a:lstStyle/>
          <a:p>
            <a:endParaRPr lang="en-GB"/>
          </a:p>
        </p:txBody>
      </p:sp>
      <p:sp>
        <p:nvSpPr>
          <p:cNvPr id="12495" name="Freeform 1072"/>
          <p:cNvSpPr>
            <a:spLocks/>
          </p:cNvSpPr>
          <p:nvPr/>
        </p:nvSpPr>
        <p:spPr bwMode="auto">
          <a:xfrm>
            <a:off x="7194550" y="2962275"/>
            <a:ext cx="31750" cy="155575"/>
          </a:xfrm>
          <a:custGeom>
            <a:avLst/>
            <a:gdLst>
              <a:gd name="T0" fmla="*/ 15875 w 4"/>
              <a:gd name="T1" fmla="*/ 155575 h 19"/>
              <a:gd name="T2" fmla="*/ 15875 w 4"/>
              <a:gd name="T3" fmla="*/ 155575 h 19"/>
              <a:gd name="T4" fmla="*/ 7938 w 4"/>
              <a:gd name="T5" fmla="*/ 155575 h 19"/>
              <a:gd name="T6" fmla="*/ 0 w 4"/>
              <a:gd name="T7" fmla="*/ 139199 h 19"/>
              <a:gd name="T8" fmla="*/ 0 w 4"/>
              <a:gd name="T9" fmla="*/ 139199 h 19"/>
              <a:gd name="T10" fmla="*/ 0 w 4"/>
              <a:gd name="T11" fmla="*/ 122822 h 19"/>
              <a:gd name="T12" fmla="*/ 15875 w 4"/>
              <a:gd name="T13" fmla="*/ 98258 h 19"/>
              <a:gd name="T14" fmla="*/ 23813 w 4"/>
              <a:gd name="T15" fmla="*/ 81882 h 19"/>
              <a:gd name="T16" fmla="*/ 23813 w 4"/>
              <a:gd name="T17" fmla="*/ 73693 h 19"/>
              <a:gd name="T18" fmla="*/ 23813 w 4"/>
              <a:gd name="T19" fmla="*/ 40941 h 19"/>
              <a:gd name="T20" fmla="*/ 15875 w 4"/>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 h="19">
                <a:moveTo>
                  <a:pt x="2" y="19"/>
                </a:moveTo>
                <a:cubicBezTo>
                  <a:pt x="2" y="19"/>
                  <a:pt x="2" y="19"/>
                  <a:pt x="2" y="19"/>
                </a:cubicBezTo>
                <a:cubicBezTo>
                  <a:pt x="2" y="19"/>
                  <a:pt x="1" y="19"/>
                  <a:pt x="1" y="19"/>
                </a:cubicBezTo>
                <a:cubicBezTo>
                  <a:pt x="1" y="18"/>
                  <a:pt x="0" y="18"/>
                  <a:pt x="0" y="17"/>
                </a:cubicBezTo>
                <a:cubicBezTo>
                  <a:pt x="0" y="17"/>
                  <a:pt x="0" y="17"/>
                  <a:pt x="0" y="17"/>
                </a:cubicBezTo>
                <a:cubicBezTo>
                  <a:pt x="0" y="16"/>
                  <a:pt x="0" y="16"/>
                  <a:pt x="0" y="15"/>
                </a:cubicBezTo>
                <a:cubicBezTo>
                  <a:pt x="0" y="15"/>
                  <a:pt x="2" y="12"/>
                  <a:pt x="2" y="12"/>
                </a:cubicBezTo>
                <a:cubicBezTo>
                  <a:pt x="3" y="11"/>
                  <a:pt x="3" y="11"/>
                  <a:pt x="3" y="10"/>
                </a:cubicBezTo>
                <a:cubicBezTo>
                  <a:pt x="3" y="10"/>
                  <a:pt x="3" y="9"/>
                  <a:pt x="3" y="9"/>
                </a:cubicBezTo>
                <a:cubicBezTo>
                  <a:pt x="3" y="8"/>
                  <a:pt x="4" y="6"/>
                  <a:pt x="3" y="5"/>
                </a:cubicBezTo>
                <a:cubicBezTo>
                  <a:pt x="3" y="4"/>
                  <a:pt x="2" y="1"/>
                  <a:pt x="2" y="0"/>
                </a:cubicBezTo>
              </a:path>
            </a:pathLst>
          </a:custGeom>
          <a:noFill/>
          <a:ln w="15875">
            <a:solidFill>
              <a:srgbClr val="FFFFFF"/>
            </a:solidFill>
            <a:prstDash val="solid"/>
            <a:round/>
            <a:headEnd/>
            <a:tailEnd/>
          </a:ln>
        </p:spPr>
        <p:txBody>
          <a:bodyPr/>
          <a:lstStyle/>
          <a:p>
            <a:endParaRPr lang="en-GB"/>
          </a:p>
        </p:txBody>
      </p:sp>
      <p:sp>
        <p:nvSpPr>
          <p:cNvPr id="12496" name="Freeform 1073"/>
          <p:cNvSpPr>
            <a:spLocks/>
          </p:cNvSpPr>
          <p:nvPr/>
        </p:nvSpPr>
        <p:spPr bwMode="auto">
          <a:xfrm>
            <a:off x="7080250" y="2759075"/>
            <a:ext cx="31750" cy="171450"/>
          </a:xfrm>
          <a:custGeom>
            <a:avLst/>
            <a:gdLst>
              <a:gd name="T0" fmla="*/ 31750 w 4"/>
              <a:gd name="T1" fmla="*/ 0 h 21"/>
              <a:gd name="T2" fmla="*/ 15875 w 4"/>
              <a:gd name="T3" fmla="*/ 8164 h 21"/>
              <a:gd name="T4" fmla="*/ 15875 w 4"/>
              <a:gd name="T5" fmla="*/ 16329 h 21"/>
              <a:gd name="T6" fmla="*/ 15875 w 4"/>
              <a:gd name="T7" fmla="*/ 16329 h 21"/>
              <a:gd name="T8" fmla="*/ 15875 w 4"/>
              <a:gd name="T9" fmla="*/ 57150 h 21"/>
              <a:gd name="T10" fmla="*/ 15875 w 4"/>
              <a:gd name="T11" fmla="*/ 106136 h 21"/>
              <a:gd name="T12" fmla="*/ 7938 w 4"/>
              <a:gd name="T13" fmla="*/ 122464 h 21"/>
              <a:gd name="T14" fmla="*/ 7938 w 4"/>
              <a:gd name="T15" fmla="*/ 130629 h 21"/>
              <a:gd name="T16" fmla="*/ 0 w 4"/>
              <a:gd name="T17" fmla="*/ 17145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21">
                <a:moveTo>
                  <a:pt x="4" y="0"/>
                </a:moveTo>
                <a:cubicBezTo>
                  <a:pt x="3" y="0"/>
                  <a:pt x="3" y="1"/>
                  <a:pt x="2" y="1"/>
                </a:cubicBezTo>
                <a:cubicBezTo>
                  <a:pt x="2" y="2"/>
                  <a:pt x="2" y="2"/>
                  <a:pt x="2" y="2"/>
                </a:cubicBezTo>
                <a:cubicBezTo>
                  <a:pt x="2" y="2"/>
                  <a:pt x="2" y="2"/>
                  <a:pt x="2" y="2"/>
                </a:cubicBezTo>
                <a:cubicBezTo>
                  <a:pt x="2" y="4"/>
                  <a:pt x="2" y="6"/>
                  <a:pt x="2" y="7"/>
                </a:cubicBezTo>
                <a:cubicBezTo>
                  <a:pt x="2" y="9"/>
                  <a:pt x="3" y="11"/>
                  <a:pt x="2" y="13"/>
                </a:cubicBezTo>
                <a:cubicBezTo>
                  <a:pt x="2" y="14"/>
                  <a:pt x="1" y="14"/>
                  <a:pt x="1" y="15"/>
                </a:cubicBezTo>
                <a:cubicBezTo>
                  <a:pt x="1" y="15"/>
                  <a:pt x="1" y="16"/>
                  <a:pt x="1" y="16"/>
                </a:cubicBezTo>
                <a:cubicBezTo>
                  <a:pt x="0" y="18"/>
                  <a:pt x="0" y="19"/>
                  <a:pt x="0" y="21"/>
                </a:cubicBezTo>
              </a:path>
            </a:pathLst>
          </a:custGeom>
          <a:noFill/>
          <a:ln w="15875">
            <a:solidFill>
              <a:srgbClr val="FFFFFF"/>
            </a:solidFill>
            <a:prstDash val="solid"/>
            <a:round/>
            <a:headEnd/>
            <a:tailEnd/>
          </a:ln>
        </p:spPr>
        <p:txBody>
          <a:bodyPr/>
          <a:lstStyle/>
          <a:p>
            <a:endParaRPr lang="en-GB"/>
          </a:p>
        </p:txBody>
      </p:sp>
      <p:sp>
        <p:nvSpPr>
          <p:cNvPr id="12497" name="Freeform 1074"/>
          <p:cNvSpPr>
            <a:spLocks/>
          </p:cNvSpPr>
          <p:nvPr/>
        </p:nvSpPr>
        <p:spPr bwMode="auto">
          <a:xfrm>
            <a:off x="7096125" y="2759075"/>
            <a:ext cx="25400" cy="163513"/>
          </a:xfrm>
          <a:custGeom>
            <a:avLst/>
            <a:gdLst>
              <a:gd name="T0" fmla="*/ 16933 w 3"/>
              <a:gd name="T1" fmla="*/ 0 h 20"/>
              <a:gd name="T2" fmla="*/ 8467 w 3"/>
              <a:gd name="T3" fmla="*/ 8176 h 20"/>
              <a:gd name="T4" fmla="*/ 8467 w 3"/>
              <a:gd name="T5" fmla="*/ 8176 h 20"/>
              <a:gd name="T6" fmla="*/ 0 w 3"/>
              <a:gd name="T7" fmla="*/ 16351 h 20"/>
              <a:gd name="T8" fmla="*/ 0 w 3"/>
              <a:gd name="T9" fmla="*/ 24527 h 20"/>
              <a:gd name="T10" fmla="*/ 0 w 3"/>
              <a:gd name="T11" fmla="*/ 32703 h 20"/>
              <a:gd name="T12" fmla="*/ 16933 w 3"/>
              <a:gd name="T13" fmla="*/ 65405 h 20"/>
              <a:gd name="T14" fmla="*/ 25400 w 3"/>
              <a:gd name="T15" fmla="*/ 73581 h 20"/>
              <a:gd name="T16" fmla="*/ 25400 w 3"/>
              <a:gd name="T17" fmla="*/ 81757 h 20"/>
              <a:gd name="T18" fmla="*/ 25400 w 3"/>
              <a:gd name="T19" fmla="*/ 114459 h 20"/>
              <a:gd name="T20" fmla="*/ 8467 w 3"/>
              <a:gd name="T21" fmla="*/ 163513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 h="20">
                <a:moveTo>
                  <a:pt x="2" y="0"/>
                </a:moveTo>
                <a:cubicBezTo>
                  <a:pt x="2" y="1"/>
                  <a:pt x="2" y="0"/>
                  <a:pt x="1" y="1"/>
                </a:cubicBezTo>
                <a:cubicBezTo>
                  <a:pt x="1" y="1"/>
                  <a:pt x="1" y="1"/>
                  <a:pt x="1" y="1"/>
                </a:cubicBezTo>
                <a:cubicBezTo>
                  <a:pt x="1" y="1"/>
                  <a:pt x="0" y="2"/>
                  <a:pt x="0" y="2"/>
                </a:cubicBezTo>
                <a:cubicBezTo>
                  <a:pt x="0" y="2"/>
                  <a:pt x="0" y="3"/>
                  <a:pt x="0" y="3"/>
                </a:cubicBezTo>
                <a:cubicBezTo>
                  <a:pt x="0" y="3"/>
                  <a:pt x="0" y="4"/>
                  <a:pt x="0" y="4"/>
                </a:cubicBezTo>
                <a:cubicBezTo>
                  <a:pt x="0" y="5"/>
                  <a:pt x="1" y="7"/>
                  <a:pt x="2" y="8"/>
                </a:cubicBezTo>
                <a:cubicBezTo>
                  <a:pt x="2" y="8"/>
                  <a:pt x="3" y="9"/>
                  <a:pt x="3" y="9"/>
                </a:cubicBezTo>
                <a:cubicBezTo>
                  <a:pt x="3" y="10"/>
                  <a:pt x="3" y="10"/>
                  <a:pt x="3" y="10"/>
                </a:cubicBezTo>
                <a:cubicBezTo>
                  <a:pt x="3" y="12"/>
                  <a:pt x="3" y="13"/>
                  <a:pt x="3" y="14"/>
                </a:cubicBezTo>
                <a:cubicBezTo>
                  <a:pt x="2" y="16"/>
                  <a:pt x="1" y="18"/>
                  <a:pt x="1" y="20"/>
                </a:cubicBezTo>
              </a:path>
            </a:pathLst>
          </a:custGeom>
          <a:noFill/>
          <a:ln w="15875">
            <a:solidFill>
              <a:srgbClr val="FFFFFF"/>
            </a:solidFill>
            <a:prstDash val="solid"/>
            <a:round/>
            <a:headEnd/>
            <a:tailEnd/>
          </a:ln>
        </p:spPr>
        <p:txBody>
          <a:bodyPr/>
          <a:lstStyle/>
          <a:p>
            <a:endParaRPr lang="en-GB"/>
          </a:p>
        </p:txBody>
      </p:sp>
      <p:sp>
        <p:nvSpPr>
          <p:cNvPr id="12498" name="Oval 1075"/>
          <p:cNvSpPr>
            <a:spLocks noChangeArrowheads="1"/>
          </p:cNvSpPr>
          <p:nvPr/>
        </p:nvSpPr>
        <p:spPr bwMode="auto">
          <a:xfrm>
            <a:off x="7096125" y="3117850"/>
            <a:ext cx="25400" cy="23813"/>
          </a:xfrm>
          <a:prstGeom prst="ellipse">
            <a:avLst/>
          </a:prstGeom>
          <a:solidFill>
            <a:srgbClr val="FFFFFF"/>
          </a:solidFill>
          <a:ln w="15875">
            <a:solidFill>
              <a:srgbClr val="FFFFFF"/>
            </a:solidFill>
            <a:round/>
            <a:headEnd/>
            <a:tailEnd/>
          </a:ln>
        </p:spPr>
        <p:txBody>
          <a:bodyPr/>
          <a:lstStyle/>
          <a:p>
            <a:endParaRPr lang="ar-SA"/>
          </a:p>
        </p:txBody>
      </p:sp>
      <p:sp>
        <p:nvSpPr>
          <p:cNvPr id="12499" name="Freeform 1076"/>
          <p:cNvSpPr>
            <a:spLocks/>
          </p:cNvSpPr>
          <p:nvPr/>
        </p:nvSpPr>
        <p:spPr bwMode="auto">
          <a:xfrm>
            <a:off x="7080250" y="2946400"/>
            <a:ext cx="31750" cy="171450"/>
          </a:xfrm>
          <a:custGeom>
            <a:avLst/>
            <a:gdLst>
              <a:gd name="T0" fmla="*/ 31750 w 4"/>
              <a:gd name="T1" fmla="*/ 171450 h 21"/>
              <a:gd name="T2" fmla="*/ 15875 w 4"/>
              <a:gd name="T3" fmla="*/ 163286 h 21"/>
              <a:gd name="T4" fmla="*/ 15875 w 4"/>
              <a:gd name="T5" fmla="*/ 163286 h 21"/>
              <a:gd name="T6" fmla="*/ 15875 w 4"/>
              <a:gd name="T7" fmla="*/ 155121 h 21"/>
              <a:gd name="T8" fmla="*/ 15875 w 4"/>
              <a:gd name="T9" fmla="*/ 114300 h 21"/>
              <a:gd name="T10" fmla="*/ 15875 w 4"/>
              <a:gd name="T11" fmla="*/ 73479 h 21"/>
              <a:gd name="T12" fmla="*/ 7938 w 4"/>
              <a:gd name="T13" fmla="*/ 57150 h 21"/>
              <a:gd name="T14" fmla="*/ 0 w 4"/>
              <a:gd name="T15" fmla="*/ 48986 h 21"/>
              <a:gd name="T16" fmla="*/ 0 w 4"/>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21">
                <a:moveTo>
                  <a:pt x="4" y="21"/>
                </a:moveTo>
                <a:cubicBezTo>
                  <a:pt x="3" y="21"/>
                  <a:pt x="2" y="21"/>
                  <a:pt x="2" y="20"/>
                </a:cubicBezTo>
                <a:cubicBezTo>
                  <a:pt x="2" y="20"/>
                  <a:pt x="2" y="20"/>
                  <a:pt x="2" y="20"/>
                </a:cubicBezTo>
                <a:cubicBezTo>
                  <a:pt x="2" y="19"/>
                  <a:pt x="2" y="19"/>
                  <a:pt x="2" y="19"/>
                </a:cubicBezTo>
                <a:cubicBezTo>
                  <a:pt x="1" y="17"/>
                  <a:pt x="2" y="16"/>
                  <a:pt x="2" y="14"/>
                </a:cubicBezTo>
                <a:cubicBezTo>
                  <a:pt x="2" y="12"/>
                  <a:pt x="2" y="10"/>
                  <a:pt x="2" y="9"/>
                </a:cubicBezTo>
                <a:cubicBezTo>
                  <a:pt x="2" y="8"/>
                  <a:pt x="1" y="7"/>
                  <a:pt x="1" y="7"/>
                </a:cubicBezTo>
                <a:cubicBezTo>
                  <a:pt x="1" y="6"/>
                  <a:pt x="0" y="6"/>
                  <a:pt x="0" y="6"/>
                </a:cubicBezTo>
                <a:cubicBezTo>
                  <a:pt x="0" y="4"/>
                  <a:pt x="0" y="2"/>
                  <a:pt x="0" y="0"/>
                </a:cubicBezTo>
              </a:path>
            </a:pathLst>
          </a:custGeom>
          <a:noFill/>
          <a:ln w="15875">
            <a:solidFill>
              <a:srgbClr val="FFFFFF"/>
            </a:solidFill>
            <a:prstDash val="solid"/>
            <a:round/>
            <a:headEnd/>
            <a:tailEnd/>
          </a:ln>
        </p:spPr>
        <p:txBody>
          <a:bodyPr/>
          <a:lstStyle/>
          <a:p>
            <a:endParaRPr lang="en-GB"/>
          </a:p>
        </p:txBody>
      </p:sp>
      <p:sp>
        <p:nvSpPr>
          <p:cNvPr id="12500" name="Freeform 1077"/>
          <p:cNvSpPr>
            <a:spLocks/>
          </p:cNvSpPr>
          <p:nvPr/>
        </p:nvSpPr>
        <p:spPr bwMode="auto">
          <a:xfrm>
            <a:off x="7096125" y="2962275"/>
            <a:ext cx="25400" cy="155575"/>
          </a:xfrm>
          <a:custGeom>
            <a:avLst/>
            <a:gdLst>
              <a:gd name="T0" fmla="*/ 16933 w 3"/>
              <a:gd name="T1" fmla="*/ 155575 h 19"/>
              <a:gd name="T2" fmla="*/ 8467 w 3"/>
              <a:gd name="T3" fmla="*/ 155575 h 19"/>
              <a:gd name="T4" fmla="*/ 8467 w 3"/>
              <a:gd name="T5" fmla="*/ 155575 h 19"/>
              <a:gd name="T6" fmla="*/ 0 w 3"/>
              <a:gd name="T7" fmla="*/ 139199 h 19"/>
              <a:gd name="T8" fmla="*/ 0 w 3"/>
              <a:gd name="T9" fmla="*/ 139199 h 19"/>
              <a:gd name="T10" fmla="*/ 0 w 3"/>
              <a:gd name="T11" fmla="*/ 122822 h 19"/>
              <a:gd name="T12" fmla="*/ 16933 w 3"/>
              <a:gd name="T13" fmla="*/ 98258 h 19"/>
              <a:gd name="T14" fmla="*/ 25400 w 3"/>
              <a:gd name="T15" fmla="*/ 81882 h 19"/>
              <a:gd name="T16" fmla="*/ 25400 w 3"/>
              <a:gd name="T17" fmla="*/ 73693 h 19"/>
              <a:gd name="T18" fmla="*/ 25400 w 3"/>
              <a:gd name="T19" fmla="*/ 40941 h 19"/>
              <a:gd name="T20" fmla="*/ 8467 w 3"/>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 h="19">
                <a:moveTo>
                  <a:pt x="2" y="19"/>
                </a:moveTo>
                <a:cubicBezTo>
                  <a:pt x="1" y="19"/>
                  <a:pt x="2" y="19"/>
                  <a:pt x="1" y="19"/>
                </a:cubicBezTo>
                <a:cubicBezTo>
                  <a:pt x="1" y="19"/>
                  <a:pt x="1" y="19"/>
                  <a:pt x="1" y="19"/>
                </a:cubicBezTo>
                <a:cubicBezTo>
                  <a:pt x="0" y="18"/>
                  <a:pt x="0" y="18"/>
                  <a:pt x="0" y="17"/>
                </a:cubicBezTo>
                <a:cubicBezTo>
                  <a:pt x="0" y="17"/>
                  <a:pt x="0" y="17"/>
                  <a:pt x="0" y="17"/>
                </a:cubicBezTo>
                <a:cubicBezTo>
                  <a:pt x="0" y="16"/>
                  <a:pt x="0" y="16"/>
                  <a:pt x="0" y="15"/>
                </a:cubicBezTo>
                <a:cubicBezTo>
                  <a:pt x="0" y="15"/>
                  <a:pt x="1" y="12"/>
                  <a:pt x="2" y="12"/>
                </a:cubicBezTo>
                <a:cubicBezTo>
                  <a:pt x="2" y="11"/>
                  <a:pt x="3" y="11"/>
                  <a:pt x="3" y="10"/>
                </a:cubicBezTo>
                <a:cubicBezTo>
                  <a:pt x="3" y="10"/>
                  <a:pt x="3" y="9"/>
                  <a:pt x="3" y="9"/>
                </a:cubicBezTo>
                <a:cubicBezTo>
                  <a:pt x="3" y="8"/>
                  <a:pt x="3" y="6"/>
                  <a:pt x="3" y="5"/>
                </a:cubicBezTo>
                <a:cubicBezTo>
                  <a:pt x="2" y="4"/>
                  <a:pt x="1" y="1"/>
                  <a:pt x="1" y="0"/>
                </a:cubicBezTo>
              </a:path>
            </a:pathLst>
          </a:custGeom>
          <a:noFill/>
          <a:ln w="15875">
            <a:solidFill>
              <a:srgbClr val="FFFFFF"/>
            </a:solidFill>
            <a:prstDash val="solid"/>
            <a:round/>
            <a:headEnd/>
            <a:tailEnd/>
          </a:ln>
        </p:spPr>
        <p:txBody>
          <a:bodyPr/>
          <a:lstStyle/>
          <a:p>
            <a:endParaRPr lang="en-GB"/>
          </a:p>
        </p:txBody>
      </p:sp>
      <p:sp>
        <p:nvSpPr>
          <p:cNvPr id="12501" name="Freeform 1078"/>
          <p:cNvSpPr>
            <a:spLocks/>
          </p:cNvSpPr>
          <p:nvPr/>
        </p:nvSpPr>
        <p:spPr bwMode="auto">
          <a:xfrm>
            <a:off x="6788150" y="2759075"/>
            <a:ext cx="31750" cy="163513"/>
          </a:xfrm>
          <a:custGeom>
            <a:avLst/>
            <a:gdLst>
              <a:gd name="T0" fmla="*/ 15875 w 4"/>
              <a:gd name="T1" fmla="*/ 0 h 20"/>
              <a:gd name="T2" fmla="*/ 15875 w 4"/>
              <a:gd name="T3" fmla="*/ 8176 h 20"/>
              <a:gd name="T4" fmla="*/ 7938 w 4"/>
              <a:gd name="T5" fmla="*/ 8176 h 20"/>
              <a:gd name="T6" fmla="*/ 7938 w 4"/>
              <a:gd name="T7" fmla="*/ 16351 h 20"/>
              <a:gd name="T8" fmla="*/ 0 w 4"/>
              <a:gd name="T9" fmla="*/ 24527 h 20"/>
              <a:gd name="T10" fmla="*/ 7938 w 4"/>
              <a:gd name="T11" fmla="*/ 32703 h 20"/>
              <a:gd name="T12" fmla="*/ 23813 w 4"/>
              <a:gd name="T13" fmla="*/ 65405 h 20"/>
              <a:gd name="T14" fmla="*/ 23813 w 4"/>
              <a:gd name="T15" fmla="*/ 73581 h 20"/>
              <a:gd name="T16" fmla="*/ 31750 w 4"/>
              <a:gd name="T17" fmla="*/ 81757 h 20"/>
              <a:gd name="T18" fmla="*/ 31750 w 4"/>
              <a:gd name="T19" fmla="*/ 114459 h 20"/>
              <a:gd name="T20" fmla="*/ 15875 w 4"/>
              <a:gd name="T21" fmla="*/ 163513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 h="20">
                <a:moveTo>
                  <a:pt x="2" y="0"/>
                </a:moveTo>
                <a:cubicBezTo>
                  <a:pt x="2" y="1"/>
                  <a:pt x="2" y="0"/>
                  <a:pt x="2" y="1"/>
                </a:cubicBezTo>
                <a:cubicBezTo>
                  <a:pt x="2" y="1"/>
                  <a:pt x="1" y="1"/>
                  <a:pt x="1" y="1"/>
                </a:cubicBezTo>
                <a:cubicBezTo>
                  <a:pt x="1" y="1"/>
                  <a:pt x="1" y="2"/>
                  <a:pt x="1" y="2"/>
                </a:cubicBezTo>
                <a:cubicBezTo>
                  <a:pt x="1" y="2"/>
                  <a:pt x="0" y="3"/>
                  <a:pt x="0" y="3"/>
                </a:cubicBezTo>
                <a:cubicBezTo>
                  <a:pt x="1" y="3"/>
                  <a:pt x="1" y="4"/>
                  <a:pt x="1" y="4"/>
                </a:cubicBezTo>
                <a:cubicBezTo>
                  <a:pt x="1" y="5"/>
                  <a:pt x="2" y="7"/>
                  <a:pt x="3" y="8"/>
                </a:cubicBezTo>
                <a:cubicBezTo>
                  <a:pt x="3" y="8"/>
                  <a:pt x="3" y="9"/>
                  <a:pt x="3" y="9"/>
                </a:cubicBezTo>
                <a:cubicBezTo>
                  <a:pt x="4" y="10"/>
                  <a:pt x="4" y="10"/>
                  <a:pt x="4" y="10"/>
                </a:cubicBezTo>
                <a:cubicBezTo>
                  <a:pt x="4" y="12"/>
                  <a:pt x="4" y="13"/>
                  <a:pt x="4" y="14"/>
                </a:cubicBezTo>
                <a:cubicBezTo>
                  <a:pt x="3" y="16"/>
                  <a:pt x="2" y="18"/>
                  <a:pt x="2" y="20"/>
                </a:cubicBezTo>
              </a:path>
            </a:pathLst>
          </a:custGeom>
          <a:noFill/>
          <a:ln w="15875">
            <a:solidFill>
              <a:srgbClr val="FFFFFF"/>
            </a:solidFill>
            <a:prstDash val="solid"/>
            <a:round/>
            <a:headEnd/>
            <a:tailEnd/>
          </a:ln>
        </p:spPr>
        <p:txBody>
          <a:bodyPr/>
          <a:lstStyle/>
          <a:p>
            <a:endParaRPr lang="en-GB"/>
          </a:p>
        </p:txBody>
      </p:sp>
      <p:sp>
        <p:nvSpPr>
          <p:cNvPr id="12502" name="Oval 1079"/>
          <p:cNvSpPr>
            <a:spLocks noChangeArrowheads="1"/>
          </p:cNvSpPr>
          <p:nvPr/>
        </p:nvSpPr>
        <p:spPr bwMode="auto">
          <a:xfrm>
            <a:off x="6796088" y="3117850"/>
            <a:ext cx="23812" cy="23813"/>
          </a:xfrm>
          <a:prstGeom prst="ellipse">
            <a:avLst/>
          </a:prstGeom>
          <a:solidFill>
            <a:srgbClr val="FFFFFF"/>
          </a:solidFill>
          <a:ln w="15875">
            <a:solidFill>
              <a:srgbClr val="FFFFFF"/>
            </a:solidFill>
            <a:round/>
            <a:headEnd/>
            <a:tailEnd/>
          </a:ln>
        </p:spPr>
        <p:txBody>
          <a:bodyPr/>
          <a:lstStyle/>
          <a:p>
            <a:endParaRPr lang="ar-SA"/>
          </a:p>
        </p:txBody>
      </p:sp>
      <p:sp>
        <p:nvSpPr>
          <p:cNvPr id="12503" name="Freeform 1080"/>
          <p:cNvSpPr>
            <a:spLocks/>
          </p:cNvSpPr>
          <p:nvPr/>
        </p:nvSpPr>
        <p:spPr bwMode="auto">
          <a:xfrm>
            <a:off x="6788150" y="2962275"/>
            <a:ext cx="31750" cy="155575"/>
          </a:xfrm>
          <a:custGeom>
            <a:avLst/>
            <a:gdLst>
              <a:gd name="T0" fmla="*/ 15875 w 4"/>
              <a:gd name="T1" fmla="*/ 155575 h 19"/>
              <a:gd name="T2" fmla="*/ 15875 w 4"/>
              <a:gd name="T3" fmla="*/ 155575 h 19"/>
              <a:gd name="T4" fmla="*/ 7938 w 4"/>
              <a:gd name="T5" fmla="*/ 155575 h 19"/>
              <a:gd name="T6" fmla="*/ 7938 w 4"/>
              <a:gd name="T7" fmla="*/ 139199 h 19"/>
              <a:gd name="T8" fmla="*/ 0 w 4"/>
              <a:gd name="T9" fmla="*/ 139199 h 19"/>
              <a:gd name="T10" fmla="*/ 7938 w 4"/>
              <a:gd name="T11" fmla="*/ 122822 h 19"/>
              <a:gd name="T12" fmla="*/ 23813 w 4"/>
              <a:gd name="T13" fmla="*/ 98258 h 19"/>
              <a:gd name="T14" fmla="*/ 23813 w 4"/>
              <a:gd name="T15" fmla="*/ 81882 h 19"/>
              <a:gd name="T16" fmla="*/ 31750 w 4"/>
              <a:gd name="T17" fmla="*/ 73693 h 19"/>
              <a:gd name="T18" fmla="*/ 31750 w 4"/>
              <a:gd name="T19" fmla="*/ 40941 h 19"/>
              <a:gd name="T20" fmla="*/ 15875 w 4"/>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 h="19">
                <a:moveTo>
                  <a:pt x="2" y="19"/>
                </a:moveTo>
                <a:cubicBezTo>
                  <a:pt x="2" y="19"/>
                  <a:pt x="2" y="19"/>
                  <a:pt x="2" y="19"/>
                </a:cubicBezTo>
                <a:cubicBezTo>
                  <a:pt x="2" y="19"/>
                  <a:pt x="1" y="19"/>
                  <a:pt x="1" y="19"/>
                </a:cubicBezTo>
                <a:cubicBezTo>
                  <a:pt x="1" y="18"/>
                  <a:pt x="1" y="18"/>
                  <a:pt x="1" y="17"/>
                </a:cubicBezTo>
                <a:cubicBezTo>
                  <a:pt x="1" y="17"/>
                  <a:pt x="0" y="17"/>
                  <a:pt x="0" y="17"/>
                </a:cubicBezTo>
                <a:cubicBezTo>
                  <a:pt x="1" y="16"/>
                  <a:pt x="1" y="16"/>
                  <a:pt x="1" y="15"/>
                </a:cubicBezTo>
                <a:cubicBezTo>
                  <a:pt x="1" y="15"/>
                  <a:pt x="2" y="12"/>
                  <a:pt x="3" y="12"/>
                </a:cubicBezTo>
                <a:cubicBezTo>
                  <a:pt x="3" y="11"/>
                  <a:pt x="3" y="11"/>
                  <a:pt x="3" y="10"/>
                </a:cubicBezTo>
                <a:cubicBezTo>
                  <a:pt x="3" y="10"/>
                  <a:pt x="4" y="9"/>
                  <a:pt x="4" y="9"/>
                </a:cubicBezTo>
                <a:cubicBezTo>
                  <a:pt x="4" y="8"/>
                  <a:pt x="4" y="6"/>
                  <a:pt x="4" y="5"/>
                </a:cubicBezTo>
                <a:cubicBezTo>
                  <a:pt x="3" y="4"/>
                  <a:pt x="2" y="1"/>
                  <a:pt x="2" y="0"/>
                </a:cubicBezTo>
              </a:path>
            </a:pathLst>
          </a:custGeom>
          <a:noFill/>
          <a:ln w="15875">
            <a:solidFill>
              <a:srgbClr val="FFFFFF"/>
            </a:solidFill>
            <a:prstDash val="solid"/>
            <a:round/>
            <a:headEnd/>
            <a:tailEnd/>
          </a:ln>
        </p:spPr>
        <p:txBody>
          <a:bodyPr/>
          <a:lstStyle/>
          <a:p>
            <a:endParaRPr lang="en-GB"/>
          </a:p>
        </p:txBody>
      </p:sp>
      <p:sp>
        <p:nvSpPr>
          <p:cNvPr id="12504" name="Freeform 1081"/>
          <p:cNvSpPr>
            <a:spLocks/>
          </p:cNvSpPr>
          <p:nvPr/>
        </p:nvSpPr>
        <p:spPr bwMode="auto">
          <a:xfrm>
            <a:off x="6983413" y="2759075"/>
            <a:ext cx="31750" cy="171450"/>
          </a:xfrm>
          <a:custGeom>
            <a:avLst/>
            <a:gdLst>
              <a:gd name="T0" fmla="*/ 31750 w 4"/>
              <a:gd name="T1" fmla="*/ 0 h 21"/>
              <a:gd name="T2" fmla="*/ 15875 w 4"/>
              <a:gd name="T3" fmla="*/ 8164 h 21"/>
              <a:gd name="T4" fmla="*/ 15875 w 4"/>
              <a:gd name="T5" fmla="*/ 16329 h 21"/>
              <a:gd name="T6" fmla="*/ 15875 w 4"/>
              <a:gd name="T7" fmla="*/ 16329 h 21"/>
              <a:gd name="T8" fmla="*/ 15875 w 4"/>
              <a:gd name="T9" fmla="*/ 57150 h 21"/>
              <a:gd name="T10" fmla="*/ 15875 w 4"/>
              <a:gd name="T11" fmla="*/ 106136 h 21"/>
              <a:gd name="T12" fmla="*/ 7938 w 4"/>
              <a:gd name="T13" fmla="*/ 122464 h 21"/>
              <a:gd name="T14" fmla="*/ 7938 w 4"/>
              <a:gd name="T15" fmla="*/ 130629 h 21"/>
              <a:gd name="T16" fmla="*/ 0 w 4"/>
              <a:gd name="T17" fmla="*/ 17145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21">
                <a:moveTo>
                  <a:pt x="4" y="0"/>
                </a:moveTo>
                <a:cubicBezTo>
                  <a:pt x="3" y="0"/>
                  <a:pt x="3" y="1"/>
                  <a:pt x="2" y="1"/>
                </a:cubicBezTo>
                <a:cubicBezTo>
                  <a:pt x="2" y="2"/>
                  <a:pt x="2" y="2"/>
                  <a:pt x="2" y="2"/>
                </a:cubicBezTo>
                <a:cubicBezTo>
                  <a:pt x="2" y="2"/>
                  <a:pt x="2" y="2"/>
                  <a:pt x="2" y="2"/>
                </a:cubicBezTo>
                <a:cubicBezTo>
                  <a:pt x="2" y="4"/>
                  <a:pt x="2" y="6"/>
                  <a:pt x="2" y="7"/>
                </a:cubicBezTo>
                <a:cubicBezTo>
                  <a:pt x="2" y="9"/>
                  <a:pt x="2" y="11"/>
                  <a:pt x="2" y="13"/>
                </a:cubicBezTo>
                <a:cubicBezTo>
                  <a:pt x="2" y="14"/>
                  <a:pt x="1" y="14"/>
                  <a:pt x="1" y="15"/>
                </a:cubicBezTo>
                <a:cubicBezTo>
                  <a:pt x="1" y="15"/>
                  <a:pt x="1" y="16"/>
                  <a:pt x="1" y="16"/>
                </a:cubicBezTo>
                <a:cubicBezTo>
                  <a:pt x="0" y="18"/>
                  <a:pt x="0" y="19"/>
                  <a:pt x="0" y="21"/>
                </a:cubicBezTo>
              </a:path>
            </a:pathLst>
          </a:custGeom>
          <a:noFill/>
          <a:ln w="15875">
            <a:solidFill>
              <a:srgbClr val="FFFFFF"/>
            </a:solidFill>
            <a:prstDash val="solid"/>
            <a:round/>
            <a:headEnd/>
            <a:tailEnd/>
          </a:ln>
        </p:spPr>
        <p:txBody>
          <a:bodyPr/>
          <a:lstStyle/>
          <a:p>
            <a:endParaRPr lang="en-GB"/>
          </a:p>
        </p:txBody>
      </p:sp>
      <p:sp>
        <p:nvSpPr>
          <p:cNvPr id="12505" name="Freeform 1082"/>
          <p:cNvSpPr>
            <a:spLocks/>
          </p:cNvSpPr>
          <p:nvPr/>
        </p:nvSpPr>
        <p:spPr bwMode="auto">
          <a:xfrm>
            <a:off x="6999288" y="2759075"/>
            <a:ext cx="23812" cy="163513"/>
          </a:xfrm>
          <a:custGeom>
            <a:avLst/>
            <a:gdLst>
              <a:gd name="T0" fmla="*/ 15875 w 3"/>
              <a:gd name="T1" fmla="*/ 0 h 20"/>
              <a:gd name="T2" fmla="*/ 7937 w 3"/>
              <a:gd name="T3" fmla="*/ 8176 h 20"/>
              <a:gd name="T4" fmla="*/ 7937 w 3"/>
              <a:gd name="T5" fmla="*/ 8176 h 20"/>
              <a:gd name="T6" fmla="*/ 0 w 3"/>
              <a:gd name="T7" fmla="*/ 16351 h 20"/>
              <a:gd name="T8" fmla="*/ 0 w 3"/>
              <a:gd name="T9" fmla="*/ 24527 h 20"/>
              <a:gd name="T10" fmla="*/ 0 w 3"/>
              <a:gd name="T11" fmla="*/ 32703 h 20"/>
              <a:gd name="T12" fmla="*/ 15875 w 3"/>
              <a:gd name="T13" fmla="*/ 65405 h 20"/>
              <a:gd name="T14" fmla="*/ 23812 w 3"/>
              <a:gd name="T15" fmla="*/ 73581 h 20"/>
              <a:gd name="T16" fmla="*/ 23812 w 3"/>
              <a:gd name="T17" fmla="*/ 81757 h 20"/>
              <a:gd name="T18" fmla="*/ 23812 w 3"/>
              <a:gd name="T19" fmla="*/ 114459 h 20"/>
              <a:gd name="T20" fmla="*/ 7937 w 3"/>
              <a:gd name="T21" fmla="*/ 163513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 h="20">
                <a:moveTo>
                  <a:pt x="2" y="0"/>
                </a:moveTo>
                <a:cubicBezTo>
                  <a:pt x="1" y="1"/>
                  <a:pt x="2" y="0"/>
                  <a:pt x="1" y="1"/>
                </a:cubicBezTo>
                <a:cubicBezTo>
                  <a:pt x="1" y="1"/>
                  <a:pt x="1" y="1"/>
                  <a:pt x="1" y="1"/>
                </a:cubicBezTo>
                <a:cubicBezTo>
                  <a:pt x="0" y="1"/>
                  <a:pt x="0" y="2"/>
                  <a:pt x="0" y="2"/>
                </a:cubicBezTo>
                <a:cubicBezTo>
                  <a:pt x="0" y="2"/>
                  <a:pt x="0" y="3"/>
                  <a:pt x="0" y="3"/>
                </a:cubicBezTo>
                <a:cubicBezTo>
                  <a:pt x="0" y="3"/>
                  <a:pt x="0" y="4"/>
                  <a:pt x="0" y="4"/>
                </a:cubicBezTo>
                <a:cubicBezTo>
                  <a:pt x="0" y="5"/>
                  <a:pt x="1" y="7"/>
                  <a:pt x="2" y="8"/>
                </a:cubicBezTo>
                <a:cubicBezTo>
                  <a:pt x="2" y="8"/>
                  <a:pt x="3" y="9"/>
                  <a:pt x="3" y="9"/>
                </a:cubicBezTo>
                <a:cubicBezTo>
                  <a:pt x="3" y="10"/>
                  <a:pt x="3" y="10"/>
                  <a:pt x="3" y="10"/>
                </a:cubicBezTo>
                <a:cubicBezTo>
                  <a:pt x="3" y="12"/>
                  <a:pt x="3" y="13"/>
                  <a:pt x="3" y="14"/>
                </a:cubicBezTo>
                <a:cubicBezTo>
                  <a:pt x="2" y="16"/>
                  <a:pt x="1" y="18"/>
                  <a:pt x="1" y="20"/>
                </a:cubicBezTo>
              </a:path>
            </a:pathLst>
          </a:custGeom>
          <a:noFill/>
          <a:ln w="15875">
            <a:solidFill>
              <a:srgbClr val="FFFFFF"/>
            </a:solidFill>
            <a:prstDash val="solid"/>
            <a:round/>
            <a:headEnd/>
            <a:tailEnd/>
          </a:ln>
        </p:spPr>
        <p:txBody>
          <a:bodyPr/>
          <a:lstStyle/>
          <a:p>
            <a:endParaRPr lang="en-GB"/>
          </a:p>
        </p:txBody>
      </p:sp>
      <p:sp>
        <p:nvSpPr>
          <p:cNvPr id="12506" name="Oval 1083"/>
          <p:cNvSpPr>
            <a:spLocks noChangeArrowheads="1"/>
          </p:cNvSpPr>
          <p:nvPr/>
        </p:nvSpPr>
        <p:spPr bwMode="auto">
          <a:xfrm>
            <a:off x="6999288" y="3117850"/>
            <a:ext cx="23812" cy="23813"/>
          </a:xfrm>
          <a:prstGeom prst="ellipse">
            <a:avLst/>
          </a:prstGeom>
          <a:solidFill>
            <a:srgbClr val="FFFFFF"/>
          </a:solidFill>
          <a:ln w="15875">
            <a:solidFill>
              <a:srgbClr val="FFFFFF"/>
            </a:solidFill>
            <a:round/>
            <a:headEnd/>
            <a:tailEnd/>
          </a:ln>
        </p:spPr>
        <p:txBody>
          <a:bodyPr/>
          <a:lstStyle/>
          <a:p>
            <a:endParaRPr lang="ar-SA"/>
          </a:p>
        </p:txBody>
      </p:sp>
      <p:sp>
        <p:nvSpPr>
          <p:cNvPr id="12507" name="Freeform 1084"/>
          <p:cNvSpPr>
            <a:spLocks/>
          </p:cNvSpPr>
          <p:nvPr/>
        </p:nvSpPr>
        <p:spPr bwMode="auto">
          <a:xfrm>
            <a:off x="6983413" y="2946400"/>
            <a:ext cx="23812" cy="171450"/>
          </a:xfrm>
          <a:custGeom>
            <a:avLst/>
            <a:gdLst>
              <a:gd name="T0" fmla="*/ 23812 w 3"/>
              <a:gd name="T1" fmla="*/ 171450 h 21"/>
              <a:gd name="T2" fmla="*/ 15875 w 3"/>
              <a:gd name="T3" fmla="*/ 163286 h 21"/>
              <a:gd name="T4" fmla="*/ 15875 w 3"/>
              <a:gd name="T5" fmla="*/ 163286 h 21"/>
              <a:gd name="T6" fmla="*/ 15875 w 3"/>
              <a:gd name="T7" fmla="*/ 155121 h 21"/>
              <a:gd name="T8" fmla="*/ 15875 w 3"/>
              <a:gd name="T9" fmla="*/ 114300 h 21"/>
              <a:gd name="T10" fmla="*/ 15875 w 3"/>
              <a:gd name="T11" fmla="*/ 73479 h 21"/>
              <a:gd name="T12" fmla="*/ 7937 w 3"/>
              <a:gd name="T13" fmla="*/ 57150 h 21"/>
              <a:gd name="T14" fmla="*/ 0 w 3"/>
              <a:gd name="T15" fmla="*/ 48986 h 21"/>
              <a:gd name="T16" fmla="*/ 0 w 3"/>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 h="21">
                <a:moveTo>
                  <a:pt x="3" y="21"/>
                </a:moveTo>
                <a:cubicBezTo>
                  <a:pt x="3" y="21"/>
                  <a:pt x="2" y="21"/>
                  <a:pt x="2" y="20"/>
                </a:cubicBezTo>
                <a:cubicBezTo>
                  <a:pt x="2" y="20"/>
                  <a:pt x="2" y="20"/>
                  <a:pt x="2" y="20"/>
                </a:cubicBezTo>
                <a:cubicBezTo>
                  <a:pt x="2" y="19"/>
                  <a:pt x="2" y="19"/>
                  <a:pt x="2" y="19"/>
                </a:cubicBezTo>
                <a:cubicBezTo>
                  <a:pt x="1" y="17"/>
                  <a:pt x="2" y="16"/>
                  <a:pt x="2" y="14"/>
                </a:cubicBezTo>
                <a:cubicBezTo>
                  <a:pt x="2" y="12"/>
                  <a:pt x="2" y="10"/>
                  <a:pt x="2" y="9"/>
                </a:cubicBezTo>
                <a:cubicBezTo>
                  <a:pt x="2" y="8"/>
                  <a:pt x="1" y="7"/>
                  <a:pt x="1" y="7"/>
                </a:cubicBezTo>
                <a:cubicBezTo>
                  <a:pt x="1" y="6"/>
                  <a:pt x="0" y="6"/>
                  <a:pt x="0" y="6"/>
                </a:cubicBezTo>
                <a:cubicBezTo>
                  <a:pt x="0" y="4"/>
                  <a:pt x="0" y="2"/>
                  <a:pt x="0" y="0"/>
                </a:cubicBezTo>
              </a:path>
            </a:pathLst>
          </a:custGeom>
          <a:noFill/>
          <a:ln w="15875">
            <a:solidFill>
              <a:srgbClr val="FFFFFF"/>
            </a:solidFill>
            <a:prstDash val="solid"/>
            <a:round/>
            <a:headEnd/>
            <a:tailEnd/>
          </a:ln>
        </p:spPr>
        <p:txBody>
          <a:bodyPr/>
          <a:lstStyle/>
          <a:p>
            <a:endParaRPr lang="en-GB"/>
          </a:p>
        </p:txBody>
      </p:sp>
      <p:sp>
        <p:nvSpPr>
          <p:cNvPr id="12508" name="Freeform 1085"/>
          <p:cNvSpPr>
            <a:spLocks/>
          </p:cNvSpPr>
          <p:nvPr/>
        </p:nvSpPr>
        <p:spPr bwMode="auto">
          <a:xfrm>
            <a:off x="6991350" y="2962275"/>
            <a:ext cx="31750" cy="155575"/>
          </a:xfrm>
          <a:custGeom>
            <a:avLst/>
            <a:gdLst>
              <a:gd name="T0" fmla="*/ 15875 w 4"/>
              <a:gd name="T1" fmla="*/ 155575 h 19"/>
              <a:gd name="T2" fmla="*/ 15875 w 4"/>
              <a:gd name="T3" fmla="*/ 155575 h 19"/>
              <a:gd name="T4" fmla="*/ 7938 w 4"/>
              <a:gd name="T5" fmla="*/ 155575 h 19"/>
              <a:gd name="T6" fmla="*/ 7938 w 4"/>
              <a:gd name="T7" fmla="*/ 139199 h 19"/>
              <a:gd name="T8" fmla="*/ 0 w 4"/>
              <a:gd name="T9" fmla="*/ 139199 h 19"/>
              <a:gd name="T10" fmla="*/ 7938 w 4"/>
              <a:gd name="T11" fmla="*/ 122822 h 19"/>
              <a:gd name="T12" fmla="*/ 23813 w 4"/>
              <a:gd name="T13" fmla="*/ 98258 h 19"/>
              <a:gd name="T14" fmla="*/ 23813 w 4"/>
              <a:gd name="T15" fmla="*/ 81882 h 19"/>
              <a:gd name="T16" fmla="*/ 31750 w 4"/>
              <a:gd name="T17" fmla="*/ 73693 h 19"/>
              <a:gd name="T18" fmla="*/ 31750 w 4"/>
              <a:gd name="T19" fmla="*/ 40941 h 19"/>
              <a:gd name="T20" fmla="*/ 15875 w 4"/>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 h="19">
                <a:moveTo>
                  <a:pt x="2" y="19"/>
                </a:moveTo>
                <a:cubicBezTo>
                  <a:pt x="2" y="19"/>
                  <a:pt x="2" y="19"/>
                  <a:pt x="2" y="19"/>
                </a:cubicBezTo>
                <a:cubicBezTo>
                  <a:pt x="2" y="19"/>
                  <a:pt x="1" y="19"/>
                  <a:pt x="1" y="19"/>
                </a:cubicBezTo>
                <a:cubicBezTo>
                  <a:pt x="1" y="18"/>
                  <a:pt x="1" y="18"/>
                  <a:pt x="1" y="17"/>
                </a:cubicBezTo>
                <a:cubicBezTo>
                  <a:pt x="1" y="17"/>
                  <a:pt x="0" y="17"/>
                  <a:pt x="0" y="17"/>
                </a:cubicBezTo>
                <a:cubicBezTo>
                  <a:pt x="1" y="16"/>
                  <a:pt x="1" y="16"/>
                  <a:pt x="1" y="15"/>
                </a:cubicBezTo>
                <a:cubicBezTo>
                  <a:pt x="1" y="15"/>
                  <a:pt x="2" y="12"/>
                  <a:pt x="3" y="12"/>
                </a:cubicBezTo>
                <a:cubicBezTo>
                  <a:pt x="3" y="11"/>
                  <a:pt x="3" y="11"/>
                  <a:pt x="3" y="10"/>
                </a:cubicBezTo>
                <a:cubicBezTo>
                  <a:pt x="4" y="10"/>
                  <a:pt x="4" y="9"/>
                  <a:pt x="4" y="9"/>
                </a:cubicBezTo>
                <a:cubicBezTo>
                  <a:pt x="4" y="8"/>
                  <a:pt x="4" y="6"/>
                  <a:pt x="4" y="5"/>
                </a:cubicBezTo>
                <a:cubicBezTo>
                  <a:pt x="3" y="4"/>
                  <a:pt x="2" y="1"/>
                  <a:pt x="2" y="0"/>
                </a:cubicBezTo>
              </a:path>
            </a:pathLst>
          </a:custGeom>
          <a:noFill/>
          <a:ln w="15875">
            <a:solidFill>
              <a:srgbClr val="FFFFFF"/>
            </a:solidFill>
            <a:prstDash val="solid"/>
            <a:round/>
            <a:headEnd/>
            <a:tailEnd/>
          </a:ln>
        </p:spPr>
        <p:txBody>
          <a:bodyPr/>
          <a:lstStyle/>
          <a:p>
            <a:endParaRPr lang="en-GB"/>
          </a:p>
        </p:txBody>
      </p:sp>
      <p:sp>
        <p:nvSpPr>
          <p:cNvPr id="12509" name="Freeform 1086"/>
          <p:cNvSpPr>
            <a:spLocks/>
          </p:cNvSpPr>
          <p:nvPr/>
        </p:nvSpPr>
        <p:spPr bwMode="auto">
          <a:xfrm>
            <a:off x="6877050" y="2759075"/>
            <a:ext cx="33338" cy="171450"/>
          </a:xfrm>
          <a:custGeom>
            <a:avLst/>
            <a:gdLst>
              <a:gd name="T0" fmla="*/ 33338 w 4"/>
              <a:gd name="T1" fmla="*/ 0 h 21"/>
              <a:gd name="T2" fmla="*/ 25004 w 4"/>
              <a:gd name="T3" fmla="*/ 8164 h 21"/>
              <a:gd name="T4" fmla="*/ 16669 w 4"/>
              <a:gd name="T5" fmla="*/ 16329 h 21"/>
              <a:gd name="T6" fmla="*/ 16669 w 4"/>
              <a:gd name="T7" fmla="*/ 16329 h 21"/>
              <a:gd name="T8" fmla="*/ 25004 w 4"/>
              <a:gd name="T9" fmla="*/ 57150 h 21"/>
              <a:gd name="T10" fmla="*/ 16669 w 4"/>
              <a:gd name="T11" fmla="*/ 106136 h 21"/>
              <a:gd name="T12" fmla="*/ 8335 w 4"/>
              <a:gd name="T13" fmla="*/ 122464 h 21"/>
              <a:gd name="T14" fmla="*/ 8335 w 4"/>
              <a:gd name="T15" fmla="*/ 130629 h 21"/>
              <a:gd name="T16" fmla="*/ 0 w 4"/>
              <a:gd name="T17" fmla="*/ 17145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21">
                <a:moveTo>
                  <a:pt x="4" y="0"/>
                </a:moveTo>
                <a:cubicBezTo>
                  <a:pt x="4" y="0"/>
                  <a:pt x="3" y="1"/>
                  <a:pt x="3" y="1"/>
                </a:cubicBezTo>
                <a:cubicBezTo>
                  <a:pt x="3" y="2"/>
                  <a:pt x="2" y="2"/>
                  <a:pt x="2" y="2"/>
                </a:cubicBezTo>
                <a:cubicBezTo>
                  <a:pt x="2" y="2"/>
                  <a:pt x="2" y="2"/>
                  <a:pt x="2" y="2"/>
                </a:cubicBezTo>
                <a:cubicBezTo>
                  <a:pt x="2" y="4"/>
                  <a:pt x="2" y="6"/>
                  <a:pt x="3" y="7"/>
                </a:cubicBezTo>
                <a:cubicBezTo>
                  <a:pt x="3" y="9"/>
                  <a:pt x="3" y="11"/>
                  <a:pt x="2" y="13"/>
                </a:cubicBezTo>
                <a:cubicBezTo>
                  <a:pt x="2" y="14"/>
                  <a:pt x="2" y="14"/>
                  <a:pt x="1" y="15"/>
                </a:cubicBezTo>
                <a:cubicBezTo>
                  <a:pt x="1" y="15"/>
                  <a:pt x="1" y="16"/>
                  <a:pt x="1" y="16"/>
                </a:cubicBezTo>
                <a:cubicBezTo>
                  <a:pt x="1" y="18"/>
                  <a:pt x="0" y="19"/>
                  <a:pt x="0" y="21"/>
                </a:cubicBezTo>
              </a:path>
            </a:pathLst>
          </a:custGeom>
          <a:noFill/>
          <a:ln w="15875">
            <a:solidFill>
              <a:srgbClr val="FFFFFF"/>
            </a:solidFill>
            <a:prstDash val="solid"/>
            <a:round/>
            <a:headEnd/>
            <a:tailEnd/>
          </a:ln>
        </p:spPr>
        <p:txBody>
          <a:bodyPr/>
          <a:lstStyle/>
          <a:p>
            <a:endParaRPr lang="en-GB"/>
          </a:p>
        </p:txBody>
      </p:sp>
      <p:sp>
        <p:nvSpPr>
          <p:cNvPr id="12510" name="Freeform 1087"/>
          <p:cNvSpPr>
            <a:spLocks/>
          </p:cNvSpPr>
          <p:nvPr/>
        </p:nvSpPr>
        <p:spPr bwMode="auto">
          <a:xfrm>
            <a:off x="6892925" y="2759075"/>
            <a:ext cx="33338" cy="163513"/>
          </a:xfrm>
          <a:custGeom>
            <a:avLst/>
            <a:gdLst>
              <a:gd name="T0" fmla="*/ 16669 w 4"/>
              <a:gd name="T1" fmla="*/ 0 h 20"/>
              <a:gd name="T2" fmla="*/ 16669 w 4"/>
              <a:gd name="T3" fmla="*/ 8176 h 20"/>
              <a:gd name="T4" fmla="*/ 8335 w 4"/>
              <a:gd name="T5" fmla="*/ 8176 h 20"/>
              <a:gd name="T6" fmla="*/ 0 w 4"/>
              <a:gd name="T7" fmla="*/ 16351 h 20"/>
              <a:gd name="T8" fmla="*/ 0 w 4"/>
              <a:gd name="T9" fmla="*/ 24527 h 20"/>
              <a:gd name="T10" fmla="*/ 0 w 4"/>
              <a:gd name="T11" fmla="*/ 32703 h 20"/>
              <a:gd name="T12" fmla="*/ 16669 w 4"/>
              <a:gd name="T13" fmla="*/ 65405 h 20"/>
              <a:gd name="T14" fmla="*/ 25004 w 4"/>
              <a:gd name="T15" fmla="*/ 73581 h 20"/>
              <a:gd name="T16" fmla="*/ 25004 w 4"/>
              <a:gd name="T17" fmla="*/ 81757 h 20"/>
              <a:gd name="T18" fmla="*/ 25004 w 4"/>
              <a:gd name="T19" fmla="*/ 114459 h 20"/>
              <a:gd name="T20" fmla="*/ 8335 w 4"/>
              <a:gd name="T21" fmla="*/ 163513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 h="20">
                <a:moveTo>
                  <a:pt x="2" y="0"/>
                </a:moveTo>
                <a:cubicBezTo>
                  <a:pt x="2" y="1"/>
                  <a:pt x="2" y="0"/>
                  <a:pt x="2" y="1"/>
                </a:cubicBezTo>
                <a:cubicBezTo>
                  <a:pt x="1" y="1"/>
                  <a:pt x="1" y="1"/>
                  <a:pt x="1" y="1"/>
                </a:cubicBezTo>
                <a:cubicBezTo>
                  <a:pt x="1" y="1"/>
                  <a:pt x="0" y="2"/>
                  <a:pt x="0" y="2"/>
                </a:cubicBezTo>
                <a:cubicBezTo>
                  <a:pt x="0" y="2"/>
                  <a:pt x="0" y="3"/>
                  <a:pt x="0" y="3"/>
                </a:cubicBezTo>
                <a:cubicBezTo>
                  <a:pt x="0" y="3"/>
                  <a:pt x="0" y="4"/>
                  <a:pt x="0" y="4"/>
                </a:cubicBezTo>
                <a:cubicBezTo>
                  <a:pt x="0" y="5"/>
                  <a:pt x="2" y="7"/>
                  <a:pt x="2" y="8"/>
                </a:cubicBezTo>
                <a:cubicBezTo>
                  <a:pt x="2" y="8"/>
                  <a:pt x="3" y="9"/>
                  <a:pt x="3" y="9"/>
                </a:cubicBezTo>
                <a:cubicBezTo>
                  <a:pt x="3" y="10"/>
                  <a:pt x="3" y="10"/>
                  <a:pt x="3" y="10"/>
                </a:cubicBezTo>
                <a:cubicBezTo>
                  <a:pt x="3" y="12"/>
                  <a:pt x="4" y="13"/>
                  <a:pt x="3" y="14"/>
                </a:cubicBezTo>
                <a:cubicBezTo>
                  <a:pt x="3" y="16"/>
                  <a:pt x="1" y="18"/>
                  <a:pt x="1" y="20"/>
                </a:cubicBezTo>
              </a:path>
            </a:pathLst>
          </a:custGeom>
          <a:noFill/>
          <a:ln w="15875">
            <a:solidFill>
              <a:srgbClr val="FFFFFF"/>
            </a:solidFill>
            <a:prstDash val="solid"/>
            <a:round/>
            <a:headEnd/>
            <a:tailEnd/>
          </a:ln>
        </p:spPr>
        <p:txBody>
          <a:bodyPr/>
          <a:lstStyle/>
          <a:p>
            <a:endParaRPr lang="en-GB"/>
          </a:p>
        </p:txBody>
      </p:sp>
      <p:sp>
        <p:nvSpPr>
          <p:cNvPr id="12511" name="Oval 1088"/>
          <p:cNvSpPr>
            <a:spLocks noChangeArrowheads="1"/>
          </p:cNvSpPr>
          <p:nvPr/>
        </p:nvSpPr>
        <p:spPr bwMode="auto">
          <a:xfrm>
            <a:off x="6892925" y="3117850"/>
            <a:ext cx="25400" cy="23813"/>
          </a:xfrm>
          <a:prstGeom prst="ellipse">
            <a:avLst/>
          </a:prstGeom>
          <a:solidFill>
            <a:srgbClr val="FFFFFF"/>
          </a:solidFill>
          <a:ln w="15875">
            <a:solidFill>
              <a:srgbClr val="FFFFFF"/>
            </a:solidFill>
            <a:round/>
            <a:headEnd/>
            <a:tailEnd/>
          </a:ln>
        </p:spPr>
        <p:txBody>
          <a:bodyPr/>
          <a:lstStyle/>
          <a:p>
            <a:endParaRPr lang="ar-SA"/>
          </a:p>
        </p:txBody>
      </p:sp>
      <p:sp>
        <p:nvSpPr>
          <p:cNvPr id="12512" name="Freeform 1089"/>
          <p:cNvSpPr>
            <a:spLocks/>
          </p:cNvSpPr>
          <p:nvPr/>
        </p:nvSpPr>
        <p:spPr bwMode="auto">
          <a:xfrm>
            <a:off x="6877050" y="2946400"/>
            <a:ext cx="33338" cy="171450"/>
          </a:xfrm>
          <a:custGeom>
            <a:avLst/>
            <a:gdLst>
              <a:gd name="T0" fmla="*/ 33338 w 4"/>
              <a:gd name="T1" fmla="*/ 171450 h 21"/>
              <a:gd name="T2" fmla="*/ 25004 w 4"/>
              <a:gd name="T3" fmla="*/ 163286 h 21"/>
              <a:gd name="T4" fmla="*/ 16669 w 4"/>
              <a:gd name="T5" fmla="*/ 163286 h 21"/>
              <a:gd name="T6" fmla="*/ 16669 w 4"/>
              <a:gd name="T7" fmla="*/ 155121 h 21"/>
              <a:gd name="T8" fmla="*/ 25004 w 4"/>
              <a:gd name="T9" fmla="*/ 114300 h 21"/>
              <a:gd name="T10" fmla="*/ 16669 w 4"/>
              <a:gd name="T11" fmla="*/ 73479 h 21"/>
              <a:gd name="T12" fmla="*/ 8335 w 4"/>
              <a:gd name="T13" fmla="*/ 57150 h 21"/>
              <a:gd name="T14" fmla="*/ 8335 w 4"/>
              <a:gd name="T15" fmla="*/ 48986 h 21"/>
              <a:gd name="T16" fmla="*/ 0 w 4"/>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21">
                <a:moveTo>
                  <a:pt x="4" y="21"/>
                </a:moveTo>
                <a:cubicBezTo>
                  <a:pt x="3" y="21"/>
                  <a:pt x="3" y="21"/>
                  <a:pt x="3" y="20"/>
                </a:cubicBezTo>
                <a:cubicBezTo>
                  <a:pt x="2" y="20"/>
                  <a:pt x="2" y="20"/>
                  <a:pt x="2" y="20"/>
                </a:cubicBezTo>
                <a:cubicBezTo>
                  <a:pt x="2" y="19"/>
                  <a:pt x="2" y="19"/>
                  <a:pt x="2" y="19"/>
                </a:cubicBezTo>
                <a:cubicBezTo>
                  <a:pt x="2" y="17"/>
                  <a:pt x="2" y="16"/>
                  <a:pt x="3" y="14"/>
                </a:cubicBezTo>
                <a:cubicBezTo>
                  <a:pt x="3" y="12"/>
                  <a:pt x="3" y="10"/>
                  <a:pt x="2" y="9"/>
                </a:cubicBezTo>
                <a:cubicBezTo>
                  <a:pt x="2" y="8"/>
                  <a:pt x="2" y="7"/>
                  <a:pt x="1" y="7"/>
                </a:cubicBezTo>
                <a:cubicBezTo>
                  <a:pt x="1" y="6"/>
                  <a:pt x="1" y="6"/>
                  <a:pt x="1" y="6"/>
                </a:cubicBezTo>
                <a:cubicBezTo>
                  <a:pt x="1" y="4"/>
                  <a:pt x="0" y="2"/>
                  <a:pt x="0" y="0"/>
                </a:cubicBezTo>
              </a:path>
            </a:pathLst>
          </a:custGeom>
          <a:noFill/>
          <a:ln w="15875">
            <a:solidFill>
              <a:srgbClr val="FFFFFF"/>
            </a:solidFill>
            <a:prstDash val="solid"/>
            <a:round/>
            <a:headEnd/>
            <a:tailEnd/>
          </a:ln>
        </p:spPr>
        <p:txBody>
          <a:bodyPr/>
          <a:lstStyle/>
          <a:p>
            <a:endParaRPr lang="en-GB"/>
          </a:p>
        </p:txBody>
      </p:sp>
      <p:sp>
        <p:nvSpPr>
          <p:cNvPr id="12513" name="Freeform 1090"/>
          <p:cNvSpPr>
            <a:spLocks/>
          </p:cNvSpPr>
          <p:nvPr/>
        </p:nvSpPr>
        <p:spPr bwMode="auto">
          <a:xfrm>
            <a:off x="6892925" y="2962275"/>
            <a:ext cx="33338" cy="155575"/>
          </a:xfrm>
          <a:custGeom>
            <a:avLst/>
            <a:gdLst>
              <a:gd name="T0" fmla="*/ 16669 w 4"/>
              <a:gd name="T1" fmla="*/ 155575 h 19"/>
              <a:gd name="T2" fmla="*/ 16669 w 4"/>
              <a:gd name="T3" fmla="*/ 155575 h 19"/>
              <a:gd name="T4" fmla="*/ 8335 w 4"/>
              <a:gd name="T5" fmla="*/ 155575 h 19"/>
              <a:gd name="T6" fmla="*/ 0 w 4"/>
              <a:gd name="T7" fmla="*/ 139199 h 19"/>
              <a:gd name="T8" fmla="*/ 0 w 4"/>
              <a:gd name="T9" fmla="*/ 139199 h 19"/>
              <a:gd name="T10" fmla="*/ 0 w 4"/>
              <a:gd name="T11" fmla="*/ 122822 h 19"/>
              <a:gd name="T12" fmla="*/ 16669 w 4"/>
              <a:gd name="T13" fmla="*/ 98258 h 19"/>
              <a:gd name="T14" fmla="*/ 25004 w 4"/>
              <a:gd name="T15" fmla="*/ 81882 h 19"/>
              <a:gd name="T16" fmla="*/ 25004 w 4"/>
              <a:gd name="T17" fmla="*/ 73693 h 19"/>
              <a:gd name="T18" fmla="*/ 25004 w 4"/>
              <a:gd name="T19" fmla="*/ 40941 h 19"/>
              <a:gd name="T20" fmla="*/ 8335 w 4"/>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 h="19">
                <a:moveTo>
                  <a:pt x="2" y="19"/>
                </a:moveTo>
                <a:cubicBezTo>
                  <a:pt x="2" y="19"/>
                  <a:pt x="2" y="19"/>
                  <a:pt x="2" y="19"/>
                </a:cubicBezTo>
                <a:cubicBezTo>
                  <a:pt x="1" y="19"/>
                  <a:pt x="1" y="19"/>
                  <a:pt x="1" y="19"/>
                </a:cubicBezTo>
                <a:cubicBezTo>
                  <a:pt x="1" y="18"/>
                  <a:pt x="0" y="18"/>
                  <a:pt x="0" y="17"/>
                </a:cubicBezTo>
                <a:cubicBezTo>
                  <a:pt x="0" y="17"/>
                  <a:pt x="0" y="17"/>
                  <a:pt x="0" y="17"/>
                </a:cubicBezTo>
                <a:cubicBezTo>
                  <a:pt x="0" y="16"/>
                  <a:pt x="0" y="16"/>
                  <a:pt x="0" y="15"/>
                </a:cubicBezTo>
                <a:cubicBezTo>
                  <a:pt x="0" y="15"/>
                  <a:pt x="2" y="12"/>
                  <a:pt x="2" y="12"/>
                </a:cubicBezTo>
                <a:cubicBezTo>
                  <a:pt x="2" y="11"/>
                  <a:pt x="3" y="11"/>
                  <a:pt x="3" y="10"/>
                </a:cubicBezTo>
                <a:cubicBezTo>
                  <a:pt x="3" y="10"/>
                  <a:pt x="3" y="9"/>
                  <a:pt x="3" y="9"/>
                </a:cubicBezTo>
                <a:cubicBezTo>
                  <a:pt x="3" y="8"/>
                  <a:pt x="4" y="6"/>
                  <a:pt x="3" y="5"/>
                </a:cubicBezTo>
                <a:cubicBezTo>
                  <a:pt x="3" y="4"/>
                  <a:pt x="1" y="1"/>
                  <a:pt x="1" y="0"/>
                </a:cubicBezTo>
              </a:path>
            </a:pathLst>
          </a:custGeom>
          <a:noFill/>
          <a:ln w="15875">
            <a:solidFill>
              <a:srgbClr val="FFFFFF"/>
            </a:solidFill>
            <a:prstDash val="solid"/>
            <a:round/>
            <a:headEnd/>
            <a:tailEnd/>
          </a:ln>
        </p:spPr>
        <p:txBody>
          <a:bodyPr/>
          <a:lstStyle/>
          <a:p>
            <a:endParaRPr lang="en-GB"/>
          </a:p>
        </p:txBody>
      </p:sp>
      <p:sp>
        <p:nvSpPr>
          <p:cNvPr id="12514" name="Freeform 1091"/>
          <p:cNvSpPr>
            <a:spLocks/>
          </p:cNvSpPr>
          <p:nvPr/>
        </p:nvSpPr>
        <p:spPr bwMode="auto">
          <a:xfrm>
            <a:off x="6926263" y="2759075"/>
            <a:ext cx="31750" cy="171450"/>
          </a:xfrm>
          <a:custGeom>
            <a:avLst/>
            <a:gdLst>
              <a:gd name="T0" fmla="*/ 31750 w 4"/>
              <a:gd name="T1" fmla="*/ 0 h 21"/>
              <a:gd name="T2" fmla="*/ 23813 w 4"/>
              <a:gd name="T3" fmla="*/ 8164 h 21"/>
              <a:gd name="T4" fmla="*/ 23813 w 4"/>
              <a:gd name="T5" fmla="*/ 16329 h 21"/>
              <a:gd name="T6" fmla="*/ 15875 w 4"/>
              <a:gd name="T7" fmla="*/ 16329 h 21"/>
              <a:gd name="T8" fmla="*/ 23813 w 4"/>
              <a:gd name="T9" fmla="*/ 57150 h 21"/>
              <a:gd name="T10" fmla="*/ 23813 w 4"/>
              <a:gd name="T11" fmla="*/ 106136 h 21"/>
              <a:gd name="T12" fmla="*/ 15875 w 4"/>
              <a:gd name="T13" fmla="*/ 122464 h 21"/>
              <a:gd name="T14" fmla="*/ 7938 w 4"/>
              <a:gd name="T15" fmla="*/ 130629 h 21"/>
              <a:gd name="T16" fmla="*/ 0 w 4"/>
              <a:gd name="T17" fmla="*/ 17145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21">
                <a:moveTo>
                  <a:pt x="4" y="0"/>
                </a:moveTo>
                <a:cubicBezTo>
                  <a:pt x="4" y="0"/>
                  <a:pt x="3" y="1"/>
                  <a:pt x="3" y="1"/>
                </a:cubicBezTo>
                <a:cubicBezTo>
                  <a:pt x="3" y="2"/>
                  <a:pt x="3" y="2"/>
                  <a:pt x="3" y="2"/>
                </a:cubicBezTo>
                <a:cubicBezTo>
                  <a:pt x="3" y="2"/>
                  <a:pt x="2" y="2"/>
                  <a:pt x="2" y="2"/>
                </a:cubicBezTo>
                <a:cubicBezTo>
                  <a:pt x="2" y="4"/>
                  <a:pt x="2" y="6"/>
                  <a:pt x="3" y="7"/>
                </a:cubicBezTo>
                <a:cubicBezTo>
                  <a:pt x="3" y="9"/>
                  <a:pt x="3" y="11"/>
                  <a:pt x="3" y="13"/>
                </a:cubicBezTo>
                <a:cubicBezTo>
                  <a:pt x="3" y="14"/>
                  <a:pt x="2" y="14"/>
                  <a:pt x="2" y="15"/>
                </a:cubicBezTo>
                <a:cubicBezTo>
                  <a:pt x="1" y="15"/>
                  <a:pt x="1" y="16"/>
                  <a:pt x="1" y="16"/>
                </a:cubicBezTo>
                <a:cubicBezTo>
                  <a:pt x="1" y="18"/>
                  <a:pt x="0" y="19"/>
                  <a:pt x="0" y="21"/>
                </a:cubicBezTo>
              </a:path>
            </a:pathLst>
          </a:custGeom>
          <a:noFill/>
          <a:ln w="15875">
            <a:solidFill>
              <a:srgbClr val="FFFFFF"/>
            </a:solidFill>
            <a:prstDash val="solid"/>
            <a:round/>
            <a:headEnd/>
            <a:tailEnd/>
          </a:ln>
        </p:spPr>
        <p:txBody>
          <a:bodyPr/>
          <a:lstStyle/>
          <a:p>
            <a:endParaRPr lang="en-GB"/>
          </a:p>
        </p:txBody>
      </p:sp>
      <p:sp>
        <p:nvSpPr>
          <p:cNvPr id="12515" name="Freeform 1092"/>
          <p:cNvSpPr>
            <a:spLocks/>
          </p:cNvSpPr>
          <p:nvPr/>
        </p:nvSpPr>
        <p:spPr bwMode="auto">
          <a:xfrm>
            <a:off x="6942138" y="2759075"/>
            <a:ext cx="31750" cy="163513"/>
          </a:xfrm>
          <a:custGeom>
            <a:avLst/>
            <a:gdLst>
              <a:gd name="T0" fmla="*/ 15875 w 4"/>
              <a:gd name="T1" fmla="*/ 0 h 20"/>
              <a:gd name="T2" fmla="*/ 15875 w 4"/>
              <a:gd name="T3" fmla="*/ 8176 h 20"/>
              <a:gd name="T4" fmla="*/ 7938 w 4"/>
              <a:gd name="T5" fmla="*/ 8176 h 20"/>
              <a:gd name="T6" fmla="*/ 7938 w 4"/>
              <a:gd name="T7" fmla="*/ 16351 h 20"/>
              <a:gd name="T8" fmla="*/ 0 w 4"/>
              <a:gd name="T9" fmla="*/ 24527 h 20"/>
              <a:gd name="T10" fmla="*/ 0 w 4"/>
              <a:gd name="T11" fmla="*/ 32703 h 20"/>
              <a:gd name="T12" fmla="*/ 15875 w 4"/>
              <a:gd name="T13" fmla="*/ 65405 h 20"/>
              <a:gd name="T14" fmla="*/ 23813 w 4"/>
              <a:gd name="T15" fmla="*/ 73581 h 20"/>
              <a:gd name="T16" fmla="*/ 23813 w 4"/>
              <a:gd name="T17" fmla="*/ 81757 h 20"/>
              <a:gd name="T18" fmla="*/ 23813 w 4"/>
              <a:gd name="T19" fmla="*/ 114459 h 20"/>
              <a:gd name="T20" fmla="*/ 15875 w 4"/>
              <a:gd name="T21" fmla="*/ 163513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 h="20">
                <a:moveTo>
                  <a:pt x="2" y="0"/>
                </a:moveTo>
                <a:cubicBezTo>
                  <a:pt x="2" y="1"/>
                  <a:pt x="2" y="0"/>
                  <a:pt x="2" y="1"/>
                </a:cubicBezTo>
                <a:cubicBezTo>
                  <a:pt x="2" y="1"/>
                  <a:pt x="1" y="1"/>
                  <a:pt x="1" y="1"/>
                </a:cubicBezTo>
                <a:cubicBezTo>
                  <a:pt x="1" y="1"/>
                  <a:pt x="1" y="2"/>
                  <a:pt x="1" y="2"/>
                </a:cubicBezTo>
                <a:cubicBezTo>
                  <a:pt x="0" y="2"/>
                  <a:pt x="0" y="3"/>
                  <a:pt x="0" y="3"/>
                </a:cubicBezTo>
                <a:cubicBezTo>
                  <a:pt x="0" y="3"/>
                  <a:pt x="0" y="4"/>
                  <a:pt x="0" y="4"/>
                </a:cubicBezTo>
                <a:cubicBezTo>
                  <a:pt x="1" y="5"/>
                  <a:pt x="2" y="7"/>
                  <a:pt x="2" y="8"/>
                </a:cubicBezTo>
                <a:cubicBezTo>
                  <a:pt x="3" y="8"/>
                  <a:pt x="3" y="9"/>
                  <a:pt x="3" y="9"/>
                </a:cubicBezTo>
                <a:cubicBezTo>
                  <a:pt x="3" y="10"/>
                  <a:pt x="3" y="10"/>
                  <a:pt x="3" y="10"/>
                </a:cubicBezTo>
                <a:cubicBezTo>
                  <a:pt x="4" y="12"/>
                  <a:pt x="4" y="13"/>
                  <a:pt x="3" y="14"/>
                </a:cubicBezTo>
                <a:cubicBezTo>
                  <a:pt x="3" y="16"/>
                  <a:pt x="2" y="18"/>
                  <a:pt x="2" y="20"/>
                </a:cubicBezTo>
              </a:path>
            </a:pathLst>
          </a:custGeom>
          <a:noFill/>
          <a:ln w="15875">
            <a:solidFill>
              <a:srgbClr val="FFFFFF"/>
            </a:solidFill>
            <a:prstDash val="solid"/>
            <a:round/>
            <a:headEnd/>
            <a:tailEnd/>
          </a:ln>
        </p:spPr>
        <p:txBody>
          <a:bodyPr/>
          <a:lstStyle/>
          <a:p>
            <a:endParaRPr lang="en-GB"/>
          </a:p>
        </p:txBody>
      </p:sp>
      <p:sp>
        <p:nvSpPr>
          <p:cNvPr id="12516" name="Oval 1093"/>
          <p:cNvSpPr>
            <a:spLocks noChangeArrowheads="1"/>
          </p:cNvSpPr>
          <p:nvPr/>
        </p:nvSpPr>
        <p:spPr bwMode="auto">
          <a:xfrm>
            <a:off x="6950075" y="3117850"/>
            <a:ext cx="23813" cy="23813"/>
          </a:xfrm>
          <a:prstGeom prst="ellipse">
            <a:avLst/>
          </a:prstGeom>
          <a:solidFill>
            <a:srgbClr val="FFFFFF"/>
          </a:solidFill>
          <a:ln w="15875">
            <a:solidFill>
              <a:srgbClr val="FFFFFF"/>
            </a:solidFill>
            <a:round/>
            <a:headEnd/>
            <a:tailEnd/>
          </a:ln>
        </p:spPr>
        <p:txBody>
          <a:bodyPr/>
          <a:lstStyle/>
          <a:p>
            <a:endParaRPr lang="ar-SA"/>
          </a:p>
        </p:txBody>
      </p:sp>
      <p:sp>
        <p:nvSpPr>
          <p:cNvPr id="12517" name="Freeform 1094"/>
          <p:cNvSpPr>
            <a:spLocks/>
          </p:cNvSpPr>
          <p:nvPr/>
        </p:nvSpPr>
        <p:spPr bwMode="auto">
          <a:xfrm>
            <a:off x="6926263" y="2946400"/>
            <a:ext cx="31750" cy="171450"/>
          </a:xfrm>
          <a:custGeom>
            <a:avLst/>
            <a:gdLst>
              <a:gd name="T0" fmla="*/ 31750 w 4"/>
              <a:gd name="T1" fmla="*/ 171450 h 21"/>
              <a:gd name="T2" fmla="*/ 23813 w 4"/>
              <a:gd name="T3" fmla="*/ 163286 h 21"/>
              <a:gd name="T4" fmla="*/ 23813 w 4"/>
              <a:gd name="T5" fmla="*/ 163286 h 21"/>
              <a:gd name="T6" fmla="*/ 15875 w 4"/>
              <a:gd name="T7" fmla="*/ 155121 h 21"/>
              <a:gd name="T8" fmla="*/ 23813 w 4"/>
              <a:gd name="T9" fmla="*/ 114300 h 21"/>
              <a:gd name="T10" fmla="*/ 23813 w 4"/>
              <a:gd name="T11" fmla="*/ 73479 h 21"/>
              <a:gd name="T12" fmla="*/ 15875 w 4"/>
              <a:gd name="T13" fmla="*/ 57150 h 21"/>
              <a:gd name="T14" fmla="*/ 7938 w 4"/>
              <a:gd name="T15" fmla="*/ 48986 h 21"/>
              <a:gd name="T16" fmla="*/ 0 w 4"/>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21">
                <a:moveTo>
                  <a:pt x="4" y="21"/>
                </a:moveTo>
                <a:cubicBezTo>
                  <a:pt x="4" y="21"/>
                  <a:pt x="3" y="21"/>
                  <a:pt x="3" y="20"/>
                </a:cubicBezTo>
                <a:cubicBezTo>
                  <a:pt x="3" y="20"/>
                  <a:pt x="3" y="20"/>
                  <a:pt x="3" y="20"/>
                </a:cubicBezTo>
                <a:cubicBezTo>
                  <a:pt x="2" y="19"/>
                  <a:pt x="2" y="19"/>
                  <a:pt x="2" y="19"/>
                </a:cubicBezTo>
                <a:cubicBezTo>
                  <a:pt x="2" y="17"/>
                  <a:pt x="2" y="16"/>
                  <a:pt x="3" y="14"/>
                </a:cubicBezTo>
                <a:cubicBezTo>
                  <a:pt x="3" y="12"/>
                  <a:pt x="3" y="10"/>
                  <a:pt x="3" y="9"/>
                </a:cubicBezTo>
                <a:cubicBezTo>
                  <a:pt x="2" y="8"/>
                  <a:pt x="2" y="7"/>
                  <a:pt x="2" y="7"/>
                </a:cubicBezTo>
                <a:cubicBezTo>
                  <a:pt x="1" y="6"/>
                  <a:pt x="1" y="6"/>
                  <a:pt x="1" y="6"/>
                </a:cubicBezTo>
                <a:cubicBezTo>
                  <a:pt x="1" y="4"/>
                  <a:pt x="0" y="2"/>
                  <a:pt x="0" y="0"/>
                </a:cubicBezTo>
              </a:path>
            </a:pathLst>
          </a:custGeom>
          <a:noFill/>
          <a:ln w="15875">
            <a:solidFill>
              <a:srgbClr val="FFFFFF"/>
            </a:solidFill>
            <a:prstDash val="solid"/>
            <a:round/>
            <a:headEnd/>
            <a:tailEnd/>
          </a:ln>
        </p:spPr>
        <p:txBody>
          <a:bodyPr/>
          <a:lstStyle/>
          <a:p>
            <a:endParaRPr lang="en-GB"/>
          </a:p>
        </p:txBody>
      </p:sp>
      <p:sp>
        <p:nvSpPr>
          <p:cNvPr id="12518" name="Freeform 1095"/>
          <p:cNvSpPr>
            <a:spLocks/>
          </p:cNvSpPr>
          <p:nvPr/>
        </p:nvSpPr>
        <p:spPr bwMode="auto">
          <a:xfrm>
            <a:off x="6942138" y="2962275"/>
            <a:ext cx="31750" cy="155575"/>
          </a:xfrm>
          <a:custGeom>
            <a:avLst/>
            <a:gdLst>
              <a:gd name="T0" fmla="*/ 15875 w 4"/>
              <a:gd name="T1" fmla="*/ 155575 h 19"/>
              <a:gd name="T2" fmla="*/ 15875 w 4"/>
              <a:gd name="T3" fmla="*/ 155575 h 19"/>
              <a:gd name="T4" fmla="*/ 7938 w 4"/>
              <a:gd name="T5" fmla="*/ 155575 h 19"/>
              <a:gd name="T6" fmla="*/ 7938 w 4"/>
              <a:gd name="T7" fmla="*/ 139199 h 19"/>
              <a:gd name="T8" fmla="*/ 0 w 4"/>
              <a:gd name="T9" fmla="*/ 139199 h 19"/>
              <a:gd name="T10" fmla="*/ 0 w 4"/>
              <a:gd name="T11" fmla="*/ 122822 h 19"/>
              <a:gd name="T12" fmla="*/ 15875 w 4"/>
              <a:gd name="T13" fmla="*/ 98258 h 19"/>
              <a:gd name="T14" fmla="*/ 23813 w 4"/>
              <a:gd name="T15" fmla="*/ 81882 h 19"/>
              <a:gd name="T16" fmla="*/ 23813 w 4"/>
              <a:gd name="T17" fmla="*/ 73693 h 19"/>
              <a:gd name="T18" fmla="*/ 23813 w 4"/>
              <a:gd name="T19" fmla="*/ 40941 h 19"/>
              <a:gd name="T20" fmla="*/ 15875 w 4"/>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 h="19">
                <a:moveTo>
                  <a:pt x="2" y="19"/>
                </a:moveTo>
                <a:cubicBezTo>
                  <a:pt x="2" y="19"/>
                  <a:pt x="2" y="19"/>
                  <a:pt x="2" y="19"/>
                </a:cubicBezTo>
                <a:cubicBezTo>
                  <a:pt x="2" y="19"/>
                  <a:pt x="1" y="19"/>
                  <a:pt x="1" y="19"/>
                </a:cubicBezTo>
                <a:cubicBezTo>
                  <a:pt x="1" y="18"/>
                  <a:pt x="1" y="18"/>
                  <a:pt x="1" y="17"/>
                </a:cubicBezTo>
                <a:cubicBezTo>
                  <a:pt x="0" y="17"/>
                  <a:pt x="0" y="17"/>
                  <a:pt x="0" y="17"/>
                </a:cubicBezTo>
                <a:cubicBezTo>
                  <a:pt x="0" y="16"/>
                  <a:pt x="0" y="16"/>
                  <a:pt x="0" y="15"/>
                </a:cubicBezTo>
                <a:cubicBezTo>
                  <a:pt x="1" y="15"/>
                  <a:pt x="2" y="12"/>
                  <a:pt x="2" y="12"/>
                </a:cubicBezTo>
                <a:cubicBezTo>
                  <a:pt x="3" y="11"/>
                  <a:pt x="3" y="11"/>
                  <a:pt x="3" y="10"/>
                </a:cubicBezTo>
                <a:cubicBezTo>
                  <a:pt x="3" y="10"/>
                  <a:pt x="3" y="9"/>
                  <a:pt x="3" y="9"/>
                </a:cubicBezTo>
                <a:cubicBezTo>
                  <a:pt x="3" y="8"/>
                  <a:pt x="4" y="6"/>
                  <a:pt x="3" y="5"/>
                </a:cubicBezTo>
                <a:cubicBezTo>
                  <a:pt x="3" y="4"/>
                  <a:pt x="2" y="1"/>
                  <a:pt x="2" y="0"/>
                </a:cubicBezTo>
              </a:path>
            </a:pathLst>
          </a:custGeom>
          <a:noFill/>
          <a:ln w="15875">
            <a:solidFill>
              <a:srgbClr val="FFFFFF"/>
            </a:solidFill>
            <a:prstDash val="solid"/>
            <a:round/>
            <a:headEnd/>
            <a:tailEnd/>
          </a:ln>
        </p:spPr>
        <p:txBody>
          <a:bodyPr/>
          <a:lstStyle/>
          <a:p>
            <a:endParaRPr lang="en-GB"/>
          </a:p>
        </p:txBody>
      </p:sp>
      <p:sp>
        <p:nvSpPr>
          <p:cNvPr id="12519" name="Freeform 1096"/>
          <p:cNvSpPr>
            <a:spLocks/>
          </p:cNvSpPr>
          <p:nvPr/>
        </p:nvSpPr>
        <p:spPr bwMode="auto">
          <a:xfrm>
            <a:off x="6827838" y="2759075"/>
            <a:ext cx="33337" cy="171450"/>
          </a:xfrm>
          <a:custGeom>
            <a:avLst/>
            <a:gdLst>
              <a:gd name="T0" fmla="*/ 33337 w 4"/>
              <a:gd name="T1" fmla="*/ 0 h 21"/>
              <a:gd name="T2" fmla="*/ 16669 w 4"/>
              <a:gd name="T3" fmla="*/ 8164 h 21"/>
              <a:gd name="T4" fmla="*/ 16669 w 4"/>
              <a:gd name="T5" fmla="*/ 16329 h 21"/>
              <a:gd name="T6" fmla="*/ 16669 w 4"/>
              <a:gd name="T7" fmla="*/ 16329 h 21"/>
              <a:gd name="T8" fmla="*/ 16669 w 4"/>
              <a:gd name="T9" fmla="*/ 57150 h 21"/>
              <a:gd name="T10" fmla="*/ 16669 w 4"/>
              <a:gd name="T11" fmla="*/ 106136 h 21"/>
              <a:gd name="T12" fmla="*/ 8334 w 4"/>
              <a:gd name="T13" fmla="*/ 122464 h 21"/>
              <a:gd name="T14" fmla="*/ 8334 w 4"/>
              <a:gd name="T15" fmla="*/ 130629 h 21"/>
              <a:gd name="T16" fmla="*/ 0 w 4"/>
              <a:gd name="T17" fmla="*/ 17145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21">
                <a:moveTo>
                  <a:pt x="4" y="0"/>
                </a:moveTo>
                <a:cubicBezTo>
                  <a:pt x="3" y="0"/>
                  <a:pt x="3" y="1"/>
                  <a:pt x="2" y="1"/>
                </a:cubicBezTo>
                <a:cubicBezTo>
                  <a:pt x="2" y="2"/>
                  <a:pt x="2" y="2"/>
                  <a:pt x="2" y="2"/>
                </a:cubicBezTo>
                <a:cubicBezTo>
                  <a:pt x="2" y="2"/>
                  <a:pt x="2" y="2"/>
                  <a:pt x="2" y="2"/>
                </a:cubicBezTo>
                <a:cubicBezTo>
                  <a:pt x="2" y="4"/>
                  <a:pt x="2" y="6"/>
                  <a:pt x="2" y="7"/>
                </a:cubicBezTo>
                <a:cubicBezTo>
                  <a:pt x="2" y="9"/>
                  <a:pt x="3" y="11"/>
                  <a:pt x="2" y="13"/>
                </a:cubicBezTo>
                <a:cubicBezTo>
                  <a:pt x="2" y="14"/>
                  <a:pt x="1" y="14"/>
                  <a:pt x="1" y="15"/>
                </a:cubicBezTo>
                <a:cubicBezTo>
                  <a:pt x="1" y="15"/>
                  <a:pt x="1" y="16"/>
                  <a:pt x="1" y="16"/>
                </a:cubicBezTo>
                <a:cubicBezTo>
                  <a:pt x="0" y="18"/>
                  <a:pt x="0" y="19"/>
                  <a:pt x="0" y="21"/>
                </a:cubicBezTo>
              </a:path>
            </a:pathLst>
          </a:custGeom>
          <a:noFill/>
          <a:ln w="15875">
            <a:solidFill>
              <a:srgbClr val="FFFFFF"/>
            </a:solidFill>
            <a:prstDash val="solid"/>
            <a:round/>
            <a:headEnd/>
            <a:tailEnd/>
          </a:ln>
        </p:spPr>
        <p:txBody>
          <a:bodyPr/>
          <a:lstStyle/>
          <a:p>
            <a:endParaRPr lang="en-GB"/>
          </a:p>
        </p:txBody>
      </p:sp>
      <p:sp>
        <p:nvSpPr>
          <p:cNvPr id="12520" name="Freeform 1097"/>
          <p:cNvSpPr>
            <a:spLocks/>
          </p:cNvSpPr>
          <p:nvPr/>
        </p:nvSpPr>
        <p:spPr bwMode="auto">
          <a:xfrm>
            <a:off x="6845300" y="2759075"/>
            <a:ext cx="23813" cy="163513"/>
          </a:xfrm>
          <a:custGeom>
            <a:avLst/>
            <a:gdLst>
              <a:gd name="T0" fmla="*/ 15875 w 3"/>
              <a:gd name="T1" fmla="*/ 0 h 20"/>
              <a:gd name="T2" fmla="*/ 7938 w 3"/>
              <a:gd name="T3" fmla="*/ 8176 h 20"/>
              <a:gd name="T4" fmla="*/ 7938 w 3"/>
              <a:gd name="T5" fmla="*/ 8176 h 20"/>
              <a:gd name="T6" fmla="*/ 0 w 3"/>
              <a:gd name="T7" fmla="*/ 16351 h 20"/>
              <a:gd name="T8" fmla="*/ 0 w 3"/>
              <a:gd name="T9" fmla="*/ 24527 h 20"/>
              <a:gd name="T10" fmla="*/ 0 w 3"/>
              <a:gd name="T11" fmla="*/ 32703 h 20"/>
              <a:gd name="T12" fmla="*/ 15875 w 3"/>
              <a:gd name="T13" fmla="*/ 65405 h 20"/>
              <a:gd name="T14" fmla="*/ 23813 w 3"/>
              <a:gd name="T15" fmla="*/ 73581 h 20"/>
              <a:gd name="T16" fmla="*/ 23813 w 3"/>
              <a:gd name="T17" fmla="*/ 81757 h 20"/>
              <a:gd name="T18" fmla="*/ 23813 w 3"/>
              <a:gd name="T19" fmla="*/ 114459 h 20"/>
              <a:gd name="T20" fmla="*/ 7938 w 3"/>
              <a:gd name="T21" fmla="*/ 163513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 h="20">
                <a:moveTo>
                  <a:pt x="2" y="0"/>
                </a:moveTo>
                <a:cubicBezTo>
                  <a:pt x="2" y="1"/>
                  <a:pt x="2" y="0"/>
                  <a:pt x="1" y="1"/>
                </a:cubicBezTo>
                <a:cubicBezTo>
                  <a:pt x="1" y="1"/>
                  <a:pt x="1" y="1"/>
                  <a:pt x="1" y="1"/>
                </a:cubicBezTo>
                <a:cubicBezTo>
                  <a:pt x="1" y="1"/>
                  <a:pt x="0" y="2"/>
                  <a:pt x="0" y="2"/>
                </a:cubicBezTo>
                <a:cubicBezTo>
                  <a:pt x="0" y="2"/>
                  <a:pt x="0" y="3"/>
                  <a:pt x="0" y="3"/>
                </a:cubicBezTo>
                <a:cubicBezTo>
                  <a:pt x="0" y="3"/>
                  <a:pt x="0" y="4"/>
                  <a:pt x="0" y="4"/>
                </a:cubicBezTo>
                <a:cubicBezTo>
                  <a:pt x="0" y="5"/>
                  <a:pt x="1" y="7"/>
                  <a:pt x="2" y="8"/>
                </a:cubicBezTo>
                <a:cubicBezTo>
                  <a:pt x="2" y="8"/>
                  <a:pt x="3" y="9"/>
                  <a:pt x="3" y="9"/>
                </a:cubicBezTo>
                <a:cubicBezTo>
                  <a:pt x="3" y="10"/>
                  <a:pt x="3" y="10"/>
                  <a:pt x="3" y="10"/>
                </a:cubicBezTo>
                <a:cubicBezTo>
                  <a:pt x="3" y="12"/>
                  <a:pt x="3" y="13"/>
                  <a:pt x="3" y="14"/>
                </a:cubicBezTo>
                <a:cubicBezTo>
                  <a:pt x="2" y="16"/>
                  <a:pt x="1" y="18"/>
                  <a:pt x="1" y="20"/>
                </a:cubicBezTo>
              </a:path>
            </a:pathLst>
          </a:custGeom>
          <a:noFill/>
          <a:ln w="15875">
            <a:solidFill>
              <a:srgbClr val="FFFFFF"/>
            </a:solidFill>
            <a:prstDash val="solid"/>
            <a:round/>
            <a:headEnd/>
            <a:tailEnd/>
          </a:ln>
        </p:spPr>
        <p:txBody>
          <a:bodyPr/>
          <a:lstStyle/>
          <a:p>
            <a:endParaRPr lang="en-GB"/>
          </a:p>
        </p:txBody>
      </p:sp>
      <p:sp>
        <p:nvSpPr>
          <p:cNvPr id="12521" name="Oval 1098"/>
          <p:cNvSpPr>
            <a:spLocks noChangeArrowheads="1"/>
          </p:cNvSpPr>
          <p:nvPr/>
        </p:nvSpPr>
        <p:spPr bwMode="auto">
          <a:xfrm>
            <a:off x="6845300" y="3117850"/>
            <a:ext cx="23813" cy="23813"/>
          </a:xfrm>
          <a:prstGeom prst="ellipse">
            <a:avLst/>
          </a:prstGeom>
          <a:solidFill>
            <a:srgbClr val="FFFFFF"/>
          </a:solidFill>
          <a:ln w="15875">
            <a:solidFill>
              <a:srgbClr val="FFFFFF"/>
            </a:solidFill>
            <a:round/>
            <a:headEnd/>
            <a:tailEnd/>
          </a:ln>
        </p:spPr>
        <p:txBody>
          <a:bodyPr/>
          <a:lstStyle/>
          <a:p>
            <a:endParaRPr lang="ar-SA"/>
          </a:p>
        </p:txBody>
      </p:sp>
      <p:sp>
        <p:nvSpPr>
          <p:cNvPr id="12522" name="Freeform 1099"/>
          <p:cNvSpPr>
            <a:spLocks/>
          </p:cNvSpPr>
          <p:nvPr/>
        </p:nvSpPr>
        <p:spPr bwMode="auto">
          <a:xfrm>
            <a:off x="6827838" y="2946400"/>
            <a:ext cx="33337" cy="171450"/>
          </a:xfrm>
          <a:custGeom>
            <a:avLst/>
            <a:gdLst>
              <a:gd name="T0" fmla="*/ 33337 w 4"/>
              <a:gd name="T1" fmla="*/ 171450 h 21"/>
              <a:gd name="T2" fmla="*/ 16669 w 4"/>
              <a:gd name="T3" fmla="*/ 163286 h 21"/>
              <a:gd name="T4" fmla="*/ 16669 w 4"/>
              <a:gd name="T5" fmla="*/ 163286 h 21"/>
              <a:gd name="T6" fmla="*/ 16669 w 4"/>
              <a:gd name="T7" fmla="*/ 155121 h 21"/>
              <a:gd name="T8" fmla="*/ 16669 w 4"/>
              <a:gd name="T9" fmla="*/ 114300 h 21"/>
              <a:gd name="T10" fmla="*/ 16669 w 4"/>
              <a:gd name="T11" fmla="*/ 73479 h 21"/>
              <a:gd name="T12" fmla="*/ 8334 w 4"/>
              <a:gd name="T13" fmla="*/ 57150 h 21"/>
              <a:gd name="T14" fmla="*/ 0 w 4"/>
              <a:gd name="T15" fmla="*/ 48986 h 21"/>
              <a:gd name="T16" fmla="*/ 0 w 4"/>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21">
                <a:moveTo>
                  <a:pt x="4" y="21"/>
                </a:moveTo>
                <a:cubicBezTo>
                  <a:pt x="3" y="21"/>
                  <a:pt x="2" y="21"/>
                  <a:pt x="2" y="20"/>
                </a:cubicBezTo>
                <a:cubicBezTo>
                  <a:pt x="2" y="20"/>
                  <a:pt x="2" y="20"/>
                  <a:pt x="2" y="20"/>
                </a:cubicBezTo>
                <a:cubicBezTo>
                  <a:pt x="2" y="19"/>
                  <a:pt x="2" y="19"/>
                  <a:pt x="2" y="19"/>
                </a:cubicBezTo>
                <a:cubicBezTo>
                  <a:pt x="1" y="17"/>
                  <a:pt x="2" y="16"/>
                  <a:pt x="2" y="14"/>
                </a:cubicBezTo>
                <a:cubicBezTo>
                  <a:pt x="2" y="12"/>
                  <a:pt x="2" y="10"/>
                  <a:pt x="2" y="9"/>
                </a:cubicBezTo>
                <a:cubicBezTo>
                  <a:pt x="2" y="8"/>
                  <a:pt x="1" y="7"/>
                  <a:pt x="1" y="7"/>
                </a:cubicBezTo>
                <a:cubicBezTo>
                  <a:pt x="1" y="6"/>
                  <a:pt x="0" y="6"/>
                  <a:pt x="0" y="6"/>
                </a:cubicBezTo>
                <a:cubicBezTo>
                  <a:pt x="0" y="4"/>
                  <a:pt x="0" y="2"/>
                  <a:pt x="0" y="0"/>
                </a:cubicBezTo>
              </a:path>
            </a:pathLst>
          </a:custGeom>
          <a:noFill/>
          <a:ln w="15875">
            <a:solidFill>
              <a:srgbClr val="FFFFFF"/>
            </a:solidFill>
            <a:prstDash val="solid"/>
            <a:round/>
            <a:headEnd/>
            <a:tailEnd/>
          </a:ln>
        </p:spPr>
        <p:txBody>
          <a:bodyPr/>
          <a:lstStyle/>
          <a:p>
            <a:endParaRPr lang="en-GB"/>
          </a:p>
        </p:txBody>
      </p:sp>
      <p:sp>
        <p:nvSpPr>
          <p:cNvPr id="12523" name="Freeform 1100"/>
          <p:cNvSpPr>
            <a:spLocks/>
          </p:cNvSpPr>
          <p:nvPr/>
        </p:nvSpPr>
        <p:spPr bwMode="auto">
          <a:xfrm>
            <a:off x="6845300" y="2962275"/>
            <a:ext cx="23813" cy="155575"/>
          </a:xfrm>
          <a:custGeom>
            <a:avLst/>
            <a:gdLst>
              <a:gd name="T0" fmla="*/ 15875 w 3"/>
              <a:gd name="T1" fmla="*/ 155575 h 19"/>
              <a:gd name="T2" fmla="*/ 7938 w 3"/>
              <a:gd name="T3" fmla="*/ 155575 h 19"/>
              <a:gd name="T4" fmla="*/ 7938 w 3"/>
              <a:gd name="T5" fmla="*/ 155575 h 19"/>
              <a:gd name="T6" fmla="*/ 0 w 3"/>
              <a:gd name="T7" fmla="*/ 139199 h 19"/>
              <a:gd name="T8" fmla="*/ 0 w 3"/>
              <a:gd name="T9" fmla="*/ 139199 h 19"/>
              <a:gd name="T10" fmla="*/ 0 w 3"/>
              <a:gd name="T11" fmla="*/ 122822 h 19"/>
              <a:gd name="T12" fmla="*/ 15875 w 3"/>
              <a:gd name="T13" fmla="*/ 98258 h 19"/>
              <a:gd name="T14" fmla="*/ 23813 w 3"/>
              <a:gd name="T15" fmla="*/ 81882 h 19"/>
              <a:gd name="T16" fmla="*/ 23813 w 3"/>
              <a:gd name="T17" fmla="*/ 73693 h 19"/>
              <a:gd name="T18" fmla="*/ 23813 w 3"/>
              <a:gd name="T19" fmla="*/ 40941 h 19"/>
              <a:gd name="T20" fmla="*/ 7938 w 3"/>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 h="19">
                <a:moveTo>
                  <a:pt x="2" y="19"/>
                </a:moveTo>
                <a:cubicBezTo>
                  <a:pt x="1" y="19"/>
                  <a:pt x="2" y="19"/>
                  <a:pt x="1" y="19"/>
                </a:cubicBezTo>
                <a:cubicBezTo>
                  <a:pt x="1" y="19"/>
                  <a:pt x="1" y="19"/>
                  <a:pt x="1" y="19"/>
                </a:cubicBezTo>
                <a:cubicBezTo>
                  <a:pt x="0" y="18"/>
                  <a:pt x="0" y="18"/>
                  <a:pt x="0" y="17"/>
                </a:cubicBezTo>
                <a:cubicBezTo>
                  <a:pt x="0" y="17"/>
                  <a:pt x="0" y="17"/>
                  <a:pt x="0" y="17"/>
                </a:cubicBezTo>
                <a:cubicBezTo>
                  <a:pt x="0" y="16"/>
                  <a:pt x="0" y="16"/>
                  <a:pt x="0" y="15"/>
                </a:cubicBezTo>
                <a:cubicBezTo>
                  <a:pt x="0" y="15"/>
                  <a:pt x="1" y="12"/>
                  <a:pt x="2" y="12"/>
                </a:cubicBezTo>
                <a:cubicBezTo>
                  <a:pt x="2" y="11"/>
                  <a:pt x="3" y="11"/>
                  <a:pt x="3" y="10"/>
                </a:cubicBezTo>
                <a:cubicBezTo>
                  <a:pt x="3" y="10"/>
                  <a:pt x="3" y="9"/>
                  <a:pt x="3" y="9"/>
                </a:cubicBezTo>
                <a:cubicBezTo>
                  <a:pt x="3" y="8"/>
                  <a:pt x="3" y="6"/>
                  <a:pt x="3" y="5"/>
                </a:cubicBezTo>
                <a:cubicBezTo>
                  <a:pt x="2" y="4"/>
                  <a:pt x="1" y="1"/>
                  <a:pt x="1" y="0"/>
                </a:cubicBezTo>
              </a:path>
            </a:pathLst>
          </a:custGeom>
          <a:noFill/>
          <a:ln w="15875">
            <a:solidFill>
              <a:srgbClr val="FFFFFF"/>
            </a:solidFill>
            <a:prstDash val="solid"/>
            <a:round/>
            <a:headEnd/>
            <a:tailEnd/>
          </a:ln>
        </p:spPr>
        <p:txBody>
          <a:bodyPr/>
          <a:lstStyle/>
          <a:p>
            <a:endParaRPr lang="en-GB"/>
          </a:p>
        </p:txBody>
      </p:sp>
      <p:sp>
        <p:nvSpPr>
          <p:cNvPr id="12524" name="Freeform 1101"/>
          <p:cNvSpPr>
            <a:spLocks/>
          </p:cNvSpPr>
          <p:nvPr/>
        </p:nvSpPr>
        <p:spPr bwMode="auto">
          <a:xfrm>
            <a:off x="7275513" y="2759075"/>
            <a:ext cx="31750" cy="171450"/>
          </a:xfrm>
          <a:custGeom>
            <a:avLst/>
            <a:gdLst>
              <a:gd name="T0" fmla="*/ 31750 w 4"/>
              <a:gd name="T1" fmla="*/ 0 h 21"/>
              <a:gd name="T2" fmla="*/ 23813 w 4"/>
              <a:gd name="T3" fmla="*/ 8164 h 21"/>
              <a:gd name="T4" fmla="*/ 23813 w 4"/>
              <a:gd name="T5" fmla="*/ 16329 h 21"/>
              <a:gd name="T6" fmla="*/ 15875 w 4"/>
              <a:gd name="T7" fmla="*/ 16329 h 21"/>
              <a:gd name="T8" fmla="*/ 23813 w 4"/>
              <a:gd name="T9" fmla="*/ 57150 h 21"/>
              <a:gd name="T10" fmla="*/ 23813 w 4"/>
              <a:gd name="T11" fmla="*/ 106136 h 21"/>
              <a:gd name="T12" fmla="*/ 15875 w 4"/>
              <a:gd name="T13" fmla="*/ 122464 h 21"/>
              <a:gd name="T14" fmla="*/ 7938 w 4"/>
              <a:gd name="T15" fmla="*/ 130629 h 21"/>
              <a:gd name="T16" fmla="*/ 0 w 4"/>
              <a:gd name="T17" fmla="*/ 17145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21">
                <a:moveTo>
                  <a:pt x="4" y="0"/>
                </a:moveTo>
                <a:cubicBezTo>
                  <a:pt x="4" y="0"/>
                  <a:pt x="3" y="1"/>
                  <a:pt x="3" y="1"/>
                </a:cubicBezTo>
                <a:cubicBezTo>
                  <a:pt x="3" y="2"/>
                  <a:pt x="3" y="2"/>
                  <a:pt x="3" y="2"/>
                </a:cubicBezTo>
                <a:cubicBezTo>
                  <a:pt x="3" y="2"/>
                  <a:pt x="2" y="2"/>
                  <a:pt x="2" y="2"/>
                </a:cubicBezTo>
                <a:cubicBezTo>
                  <a:pt x="2" y="4"/>
                  <a:pt x="2" y="6"/>
                  <a:pt x="3" y="7"/>
                </a:cubicBezTo>
                <a:cubicBezTo>
                  <a:pt x="3" y="9"/>
                  <a:pt x="3" y="11"/>
                  <a:pt x="3" y="13"/>
                </a:cubicBezTo>
                <a:cubicBezTo>
                  <a:pt x="3" y="14"/>
                  <a:pt x="2" y="14"/>
                  <a:pt x="2" y="15"/>
                </a:cubicBezTo>
                <a:cubicBezTo>
                  <a:pt x="1" y="15"/>
                  <a:pt x="1" y="16"/>
                  <a:pt x="1" y="16"/>
                </a:cubicBezTo>
                <a:cubicBezTo>
                  <a:pt x="1" y="18"/>
                  <a:pt x="0" y="19"/>
                  <a:pt x="0" y="21"/>
                </a:cubicBezTo>
              </a:path>
            </a:pathLst>
          </a:custGeom>
          <a:noFill/>
          <a:ln w="15875">
            <a:solidFill>
              <a:srgbClr val="FFFFFF"/>
            </a:solidFill>
            <a:prstDash val="solid"/>
            <a:round/>
            <a:headEnd/>
            <a:tailEnd/>
          </a:ln>
        </p:spPr>
        <p:txBody>
          <a:bodyPr/>
          <a:lstStyle/>
          <a:p>
            <a:endParaRPr lang="en-GB"/>
          </a:p>
        </p:txBody>
      </p:sp>
      <p:sp>
        <p:nvSpPr>
          <p:cNvPr id="12525" name="Freeform 1102"/>
          <p:cNvSpPr>
            <a:spLocks/>
          </p:cNvSpPr>
          <p:nvPr/>
        </p:nvSpPr>
        <p:spPr bwMode="auto">
          <a:xfrm>
            <a:off x="7291388" y="2759075"/>
            <a:ext cx="31750" cy="163513"/>
          </a:xfrm>
          <a:custGeom>
            <a:avLst/>
            <a:gdLst>
              <a:gd name="T0" fmla="*/ 15875 w 4"/>
              <a:gd name="T1" fmla="*/ 0 h 20"/>
              <a:gd name="T2" fmla="*/ 15875 w 4"/>
              <a:gd name="T3" fmla="*/ 8176 h 20"/>
              <a:gd name="T4" fmla="*/ 7938 w 4"/>
              <a:gd name="T5" fmla="*/ 8176 h 20"/>
              <a:gd name="T6" fmla="*/ 7938 w 4"/>
              <a:gd name="T7" fmla="*/ 16351 h 20"/>
              <a:gd name="T8" fmla="*/ 0 w 4"/>
              <a:gd name="T9" fmla="*/ 24527 h 20"/>
              <a:gd name="T10" fmla="*/ 0 w 4"/>
              <a:gd name="T11" fmla="*/ 32703 h 20"/>
              <a:gd name="T12" fmla="*/ 15875 w 4"/>
              <a:gd name="T13" fmla="*/ 65405 h 20"/>
              <a:gd name="T14" fmla="*/ 23813 w 4"/>
              <a:gd name="T15" fmla="*/ 73581 h 20"/>
              <a:gd name="T16" fmla="*/ 23813 w 4"/>
              <a:gd name="T17" fmla="*/ 81757 h 20"/>
              <a:gd name="T18" fmla="*/ 23813 w 4"/>
              <a:gd name="T19" fmla="*/ 114459 h 20"/>
              <a:gd name="T20" fmla="*/ 15875 w 4"/>
              <a:gd name="T21" fmla="*/ 163513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 h="20">
                <a:moveTo>
                  <a:pt x="2" y="0"/>
                </a:moveTo>
                <a:cubicBezTo>
                  <a:pt x="2" y="1"/>
                  <a:pt x="2" y="0"/>
                  <a:pt x="2" y="1"/>
                </a:cubicBezTo>
                <a:cubicBezTo>
                  <a:pt x="2" y="1"/>
                  <a:pt x="1" y="1"/>
                  <a:pt x="1" y="1"/>
                </a:cubicBezTo>
                <a:cubicBezTo>
                  <a:pt x="1" y="1"/>
                  <a:pt x="1" y="2"/>
                  <a:pt x="1" y="2"/>
                </a:cubicBezTo>
                <a:cubicBezTo>
                  <a:pt x="0" y="2"/>
                  <a:pt x="0" y="3"/>
                  <a:pt x="0" y="3"/>
                </a:cubicBezTo>
                <a:cubicBezTo>
                  <a:pt x="0" y="3"/>
                  <a:pt x="0" y="4"/>
                  <a:pt x="0" y="4"/>
                </a:cubicBezTo>
                <a:cubicBezTo>
                  <a:pt x="1" y="5"/>
                  <a:pt x="2" y="7"/>
                  <a:pt x="2" y="8"/>
                </a:cubicBezTo>
                <a:cubicBezTo>
                  <a:pt x="3" y="8"/>
                  <a:pt x="3" y="9"/>
                  <a:pt x="3" y="9"/>
                </a:cubicBezTo>
                <a:cubicBezTo>
                  <a:pt x="3" y="10"/>
                  <a:pt x="3" y="10"/>
                  <a:pt x="3" y="10"/>
                </a:cubicBezTo>
                <a:cubicBezTo>
                  <a:pt x="4" y="12"/>
                  <a:pt x="4" y="13"/>
                  <a:pt x="3" y="14"/>
                </a:cubicBezTo>
                <a:cubicBezTo>
                  <a:pt x="3" y="16"/>
                  <a:pt x="2" y="18"/>
                  <a:pt x="2" y="20"/>
                </a:cubicBezTo>
              </a:path>
            </a:pathLst>
          </a:custGeom>
          <a:noFill/>
          <a:ln w="15875">
            <a:solidFill>
              <a:srgbClr val="FFFFFF"/>
            </a:solidFill>
            <a:prstDash val="solid"/>
            <a:round/>
            <a:headEnd/>
            <a:tailEnd/>
          </a:ln>
        </p:spPr>
        <p:txBody>
          <a:bodyPr/>
          <a:lstStyle/>
          <a:p>
            <a:endParaRPr lang="en-GB"/>
          </a:p>
        </p:txBody>
      </p:sp>
      <p:sp>
        <p:nvSpPr>
          <p:cNvPr id="12526" name="Oval 1103"/>
          <p:cNvSpPr>
            <a:spLocks noChangeArrowheads="1"/>
          </p:cNvSpPr>
          <p:nvPr/>
        </p:nvSpPr>
        <p:spPr bwMode="auto">
          <a:xfrm>
            <a:off x="7299325" y="3117850"/>
            <a:ext cx="23813" cy="23813"/>
          </a:xfrm>
          <a:prstGeom prst="ellipse">
            <a:avLst/>
          </a:prstGeom>
          <a:solidFill>
            <a:srgbClr val="FFFFFF"/>
          </a:solidFill>
          <a:ln w="15875">
            <a:solidFill>
              <a:srgbClr val="FFFFFF"/>
            </a:solidFill>
            <a:round/>
            <a:headEnd/>
            <a:tailEnd/>
          </a:ln>
        </p:spPr>
        <p:txBody>
          <a:bodyPr/>
          <a:lstStyle/>
          <a:p>
            <a:endParaRPr lang="ar-SA"/>
          </a:p>
        </p:txBody>
      </p:sp>
      <p:sp>
        <p:nvSpPr>
          <p:cNvPr id="12527" name="Freeform 1104"/>
          <p:cNvSpPr>
            <a:spLocks/>
          </p:cNvSpPr>
          <p:nvPr/>
        </p:nvSpPr>
        <p:spPr bwMode="auto">
          <a:xfrm>
            <a:off x="7275513" y="2946400"/>
            <a:ext cx="31750" cy="171450"/>
          </a:xfrm>
          <a:custGeom>
            <a:avLst/>
            <a:gdLst>
              <a:gd name="T0" fmla="*/ 31750 w 4"/>
              <a:gd name="T1" fmla="*/ 171450 h 21"/>
              <a:gd name="T2" fmla="*/ 23813 w 4"/>
              <a:gd name="T3" fmla="*/ 163286 h 21"/>
              <a:gd name="T4" fmla="*/ 23813 w 4"/>
              <a:gd name="T5" fmla="*/ 163286 h 21"/>
              <a:gd name="T6" fmla="*/ 15875 w 4"/>
              <a:gd name="T7" fmla="*/ 155121 h 21"/>
              <a:gd name="T8" fmla="*/ 23813 w 4"/>
              <a:gd name="T9" fmla="*/ 114300 h 21"/>
              <a:gd name="T10" fmla="*/ 23813 w 4"/>
              <a:gd name="T11" fmla="*/ 73479 h 21"/>
              <a:gd name="T12" fmla="*/ 15875 w 4"/>
              <a:gd name="T13" fmla="*/ 57150 h 21"/>
              <a:gd name="T14" fmla="*/ 7938 w 4"/>
              <a:gd name="T15" fmla="*/ 48986 h 21"/>
              <a:gd name="T16" fmla="*/ 0 w 4"/>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21">
                <a:moveTo>
                  <a:pt x="4" y="21"/>
                </a:moveTo>
                <a:cubicBezTo>
                  <a:pt x="4" y="21"/>
                  <a:pt x="3" y="21"/>
                  <a:pt x="3" y="20"/>
                </a:cubicBezTo>
                <a:cubicBezTo>
                  <a:pt x="3" y="20"/>
                  <a:pt x="3" y="20"/>
                  <a:pt x="3" y="20"/>
                </a:cubicBezTo>
                <a:cubicBezTo>
                  <a:pt x="2" y="19"/>
                  <a:pt x="2" y="19"/>
                  <a:pt x="2" y="19"/>
                </a:cubicBezTo>
                <a:cubicBezTo>
                  <a:pt x="2" y="17"/>
                  <a:pt x="2" y="16"/>
                  <a:pt x="3" y="14"/>
                </a:cubicBezTo>
                <a:cubicBezTo>
                  <a:pt x="3" y="12"/>
                  <a:pt x="3" y="10"/>
                  <a:pt x="3" y="9"/>
                </a:cubicBezTo>
                <a:cubicBezTo>
                  <a:pt x="2" y="8"/>
                  <a:pt x="2" y="7"/>
                  <a:pt x="2" y="7"/>
                </a:cubicBezTo>
                <a:cubicBezTo>
                  <a:pt x="1" y="6"/>
                  <a:pt x="1" y="6"/>
                  <a:pt x="1" y="6"/>
                </a:cubicBezTo>
                <a:cubicBezTo>
                  <a:pt x="1" y="4"/>
                  <a:pt x="0" y="2"/>
                  <a:pt x="0" y="0"/>
                </a:cubicBezTo>
              </a:path>
            </a:pathLst>
          </a:custGeom>
          <a:noFill/>
          <a:ln w="15875">
            <a:solidFill>
              <a:srgbClr val="FFFFFF"/>
            </a:solidFill>
            <a:prstDash val="solid"/>
            <a:round/>
            <a:headEnd/>
            <a:tailEnd/>
          </a:ln>
        </p:spPr>
        <p:txBody>
          <a:bodyPr/>
          <a:lstStyle/>
          <a:p>
            <a:endParaRPr lang="en-GB"/>
          </a:p>
        </p:txBody>
      </p:sp>
      <p:sp>
        <p:nvSpPr>
          <p:cNvPr id="12528" name="Freeform 1105"/>
          <p:cNvSpPr>
            <a:spLocks/>
          </p:cNvSpPr>
          <p:nvPr/>
        </p:nvSpPr>
        <p:spPr bwMode="auto">
          <a:xfrm>
            <a:off x="7291388" y="2962275"/>
            <a:ext cx="31750" cy="155575"/>
          </a:xfrm>
          <a:custGeom>
            <a:avLst/>
            <a:gdLst>
              <a:gd name="T0" fmla="*/ 15875 w 4"/>
              <a:gd name="T1" fmla="*/ 155575 h 19"/>
              <a:gd name="T2" fmla="*/ 15875 w 4"/>
              <a:gd name="T3" fmla="*/ 155575 h 19"/>
              <a:gd name="T4" fmla="*/ 7938 w 4"/>
              <a:gd name="T5" fmla="*/ 155575 h 19"/>
              <a:gd name="T6" fmla="*/ 7938 w 4"/>
              <a:gd name="T7" fmla="*/ 139199 h 19"/>
              <a:gd name="T8" fmla="*/ 0 w 4"/>
              <a:gd name="T9" fmla="*/ 139199 h 19"/>
              <a:gd name="T10" fmla="*/ 0 w 4"/>
              <a:gd name="T11" fmla="*/ 122822 h 19"/>
              <a:gd name="T12" fmla="*/ 15875 w 4"/>
              <a:gd name="T13" fmla="*/ 98258 h 19"/>
              <a:gd name="T14" fmla="*/ 23813 w 4"/>
              <a:gd name="T15" fmla="*/ 81882 h 19"/>
              <a:gd name="T16" fmla="*/ 23813 w 4"/>
              <a:gd name="T17" fmla="*/ 73693 h 19"/>
              <a:gd name="T18" fmla="*/ 23813 w 4"/>
              <a:gd name="T19" fmla="*/ 40941 h 19"/>
              <a:gd name="T20" fmla="*/ 15875 w 4"/>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 h="19">
                <a:moveTo>
                  <a:pt x="2" y="19"/>
                </a:moveTo>
                <a:cubicBezTo>
                  <a:pt x="2" y="19"/>
                  <a:pt x="2" y="19"/>
                  <a:pt x="2" y="19"/>
                </a:cubicBezTo>
                <a:cubicBezTo>
                  <a:pt x="2" y="19"/>
                  <a:pt x="1" y="19"/>
                  <a:pt x="1" y="19"/>
                </a:cubicBezTo>
                <a:cubicBezTo>
                  <a:pt x="1" y="18"/>
                  <a:pt x="1" y="18"/>
                  <a:pt x="1" y="17"/>
                </a:cubicBezTo>
                <a:cubicBezTo>
                  <a:pt x="0" y="17"/>
                  <a:pt x="0" y="17"/>
                  <a:pt x="0" y="17"/>
                </a:cubicBezTo>
                <a:cubicBezTo>
                  <a:pt x="0" y="16"/>
                  <a:pt x="0" y="16"/>
                  <a:pt x="0" y="15"/>
                </a:cubicBezTo>
                <a:cubicBezTo>
                  <a:pt x="1" y="15"/>
                  <a:pt x="2" y="12"/>
                  <a:pt x="2" y="12"/>
                </a:cubicBezTo>
                <a:cubicBezTo>
                  <a:pt x="3" y="11"/>
                  <a:pt x="3" y="11"/>
                  <a:pt x="3" y="10"/>
                </a:cubicBezTo>
                <a:cubicBezTo>
                  <a:pt x="3" y="10"/>
                  <a:pt x="3" y="9"/>
                  <a:pt x="3" y="9"/>
                </a:cubicBezTo>
                <a:cubicBezTo>
                  <a:pt x="3" y="8"/>
                  <a:pt x="4" y="6"/>
                  <a:pt x="3" y="5"/>
                </a:cubicBezTo>
                <a:cubicBezTo>
                  <a:pt x="3" y="4"/>
                  <a:pt x="2" y="1"/>
                  <a:pt x="2" y="0"/>
                </a:cubicBezTo>
              </a:path>
            </a:pathLst>
          </a:custGeom>
          <a:noFill/>
          <a:ln w="15875">
            <a:solidFill>
              <a:srgbClr val="FFFFFF"/>
            </a:solidFill>
            <a:prstDash val="solid"/>
            <a:round/>
            <a:headEnd/>
            <a:tailEnd/>
          </a:ln>
        </p:spPr>
        <p:txBody>
          <a:bodyPr/>
          <a:lstStyle/>
          <a:p>
            <a:endParaRPr lang="en-GB"/>
          </a:p>
        </p:txBody>
      </p:sp>
      <p:sp>
        <p:nvSpPr>
          <p:cNvPr id="12529" name="Freeform 1106"/>
          <p:cNvSpPr>
            <a:spLocks/>
          </p:cNvSpPr>
          <p:nvPr/>
        </p:nvSpPr>
        <p:spPr bwMode="auto">
          <a:xfrm>
            <a:off x="7486650" y="2759075"/>
            <a:ext cx="23813" cy="171450"/>
          </a:xfrm>
          <a:custGeom>
            <a:avLst/>
            <a:gdLst>
              <a:gd name="T0" fmla="*/ 23813 w 3"/>
              <a:gd name="T1" fmla="*/ 0 h 21"/>
              <a:gd name="T2" fmla="*/ 15875 w 3"/>
              <a:gd name="T3" fmla="*/ 8164 h 21"/>
              <a:gd name="T4" fmla="*/ 15875 w 3"/>
              <a:gd name="T5" fmla="*/ 16329 h 21"/>
              <a:gd name="T6" fmla="*/ 15875 w 3"/>
              <a:gd name="T7" fmla="*/ 16329 h 21"/>
              <a:gd name="T8" fmla="*/ 15875 w 3"/>
              <a:gd name="T9" fmla="*/ 57150 h 21"/>
              <a:gd name="T10" fmla="*/ 15875 w 3"/>
              <a:gd name="T11" fmla="*/ 106136 h 21"/>
              <a:gd name="T12" fmla="*/ 7938 w 3"/>
              <a:gd name="T13" fmla="*/ 122464 h 21"/>
              <a:gd name="T14" fmla="*/ 0 w 3"/>
              <a:gd name="T15" fmla="*/ 130629 h 21"/>
              <a:gd name="T16" fmla="*/ 0 w 3"/>
              <a:gd name="T17" fmla="*/ 17145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 h="21">
                <a:moveTo>
                  <a:pt x="3" y="0"/>
                </a:moveTo>
                <a:cubicBezTo>
                  <a:pt x="3" y="0"/>
                  <a:pt x="2" y="1"/>
                  <a:pt x="2" y="1"/>
                </a:cubicBezTo>
                <a:cubicBezTo>
                  <a:pt x="2" y="2"/>
                  <a:pt x="2" y="2"/>
                  <a:pt x="2" y="2"/>
                </a:cubicBezTo>
                <a:cubicBezTo>
                  <a:pt x="2" y="2"/>
                  <a:pt x="2" y="2"/>
                  <a:pt x="2" y="2"/>
                </a:cubicBezTo>
                <a:cubicBezTo>
                  <a:pt x="1" y="4"/>
                  <a:pt x="2" y="6"/>
                  <a:pt x="2" y="7"/>
                </a:cubicBezTo>
                <a:cubicBezTo>
                  <a:pt x="2" y="9"/>
                  <a:pt x="2" y="11"/>
                  <a:pt x="2" y="13"/>
                </a:cubicBezTo>
                <a:cubicBezTo>
                  <a:pt x="2" y="14"/>
                  <a:pt x="1" y="14"/>
                  <a:pt x="1" y="15"/>
                </a:cubicBezTo>
                <a:cubicBezTo>
                  <a:pt x="1" y="15"/>
                  <a:pt x="0" y="16"/>
                  <a:pt x="0" y="16"/>
                </a:cubicBezTo>
                <a:cubicBezTo>
                  <a:pt x="0" y="18"/>
                  <a:pt x="0" y="19"/>
                  <a:pt x="0" y="21"/>
                </a:cubicBezTo>
              </a:path>
            </a:pathLst>
          </a:custGeom>
          <a:noFill/>
          <a:ln w="15875">
            <a:solidFill>
              <a:srgbClr val="FFFFFF"/>
            </a:solidFill>
            <a:prstDash val="solid"/>
            <a:round/>
            <a:headEnd/>
            <a:tailEnd/>
          </a:ln>
        </p:spPr>
        <p:txBody>
          <a:bodyPr/>
          <a:lstStyle/>
          <a:p>
            <a:endParaRPr lang="en-GB"/>
          </a:p>
        </p:txBody>
      </p:sp>
      <p:sp>
        <p:nvSpPr>
          <p:cNvPr id="12530" name="Freeform 1107"/>
          <p:cNvSpPr>
            <a:spLocks/>
          </p:cNvSpPr>
          <p:nvPr/>
        </p:nvSpPr>
        <p:spPr bwMode="auto">
          <a:xfrm>
            <a:off x="7494588" y="2759075"/>
            <a:ext cx="31750" cy="163513"/>
          </a:xfrm>
          <a:custGeom>
            <a:avLst/>
            <a:gdLst>
              <a:gd name="T0" fmla="*/ 15875 w 4"/>
              <a:gd name="T1" fmla="*/ 0 h 20"/>
              <a:gd name="T2" fmla="*/ 15875 w 4"/>
              <a:gd name="T3" fmla="*/ 8176 h 20"/>
              <a:gd name="T4" fmla="*/ 7938 w 4"/>
              <a:gd name="T5" fmla="*/ 8176 h 20"/>
              <a:gd name="T6" fmla="*/ 7938 w 4"/>
              <a:gd name="T7" fmla="*/ 16351 h 20"/>
              <a:gd name="T8" fmla="*/ 0 w 4"/>
              <a:gd name="T9" fmla="*/ 24527 h 20"/>
              <a:gd name="T10" fmla="*/ 7938 w 4"/>
              <a:gd name="T11" fmla="*/ 32703 h 20"/>
              <a:gd name="T12" fmla="*/ 23813 w 4"/>
              <a:gd name="T13" fmla="*/ 65405 h 20"/>
              <a:gd name="T14" fmla="*/ 23813 w 4"/>
              <a:gd name="T15" fmla="*/ 73581 h 20"/>
              <a:gd name="T16" fmla="*/ 31750 w 4"/>
              <a:gd name="T17" fmla="*/ 81757 h 20"/>
              <a:gd name="T18" fmla="*/ 31750 w 4"/>
              <a:gd name="T19" fmla="*/ 114459 h 20"/>
              <a:gd name="T20" fmla="*/ 15875 w 4"/>
              <a:gd name="T21" fmla="*/ 163513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 h="20">
                <a:moveTo>
                  <a:pt x="2" y="0"/>
                </a:moveTo>
                <a:cubicBezTo>
                  <a:pt x="2" y="1"/>
                  <a:pt x="2" y="0"/>
                  <a:pt x="2" y="1"/>
                </a:cubicBezTo>
                <a:cubicBezTo>
                  <a:pt x="2" y="1"/>
                  <a:pt x="1" y="1"/>
                  <a:pt x="1" y="1"/>
                </a:cubicBezTo>
                <a:cubicBezTo>
                  <a:pt x="1" y="1"/>
                  <a:pt x="1" y="2"/>
                  <a:pt x="1" y="2"/>
                </a:cubicBezTo>
                <a:cubicBezTo>
                  <a:pt x="1" y="2"/>
                  <a:pt x="0" y="3"/>
                  <a:pt x="0" y="3"/>
                </a:cubicBezTo>
                <a:cubicBezTo>
                  <a:pt x="1" y="3"/>
                  <a:pt x="1" y="4"/>
                  <a:pt x="1" y="4"/>
                </a:cubicBezTo>
                <a:cubicBezTo>
                  <a:pt x="1" y="5"/>
                  <a:pt x="2" y="7"/>
                  <a:pt x="3" y="8"/>
                </a:cubicBezTo>
                <a:cubicBezTo>
                  <a:pt x="3" y="8"/>
                  <a:pt x="3" y="9"/>
                  <a:pt x="3" y="9"/>
                </a:cubicBezTo>
                <a:cubicBezTo>
                  <a:pt x="3" y="10"/>
                  <a:pt x="4" y="10"/>
                  <a:pt x="4" y="10"/>
                </a:cubicBezTo>
                <a:cubicBezTo>
                  <a:pt x="4" y="12"/>
                  <a:pt x="4" y="13"/>
                  <a:pt x="4" y="14"/>
                </a:cubicBezTo>
                <a:cubicBezTo>
                  <a:pt x="3" y="16"/>
                  <a:pt x="2" y="18"/>
                  <a:pt x="2" y="20"/>
                </a:cubicBezTo>
              </a:path>
            </a:pathLst>
          </a:custGeom>
          <a:noFill/>
          <a:ln w="15875">
            <a:solidFill>
              <a:srgbClr val="FFFFFF"/>
            </a:solidFill>
            <a:prstDash val="solid"/>
            <a:round/>
            <a:headEnd/>
            <a:tailEnd/>
          </a:ln>
        </p:spPr>
        <p:txBody>
          <a:bodyPr/>
          <a:lstStyle/>
          <a:p>
            <a:endParaRPr lang="en-GB"/>
          </a:p>
        </p:txBody>
      </p:sp>
      <p:sp>
        <p:nvSpPr>
          <p:cNvPr id="12531" name="Oval 1108"/>
          <p:cNvSpPr>
            <a:spLocks noChangeArrowheads="1"/>
          </p:cNvSpPr>
          <p:nvPr/>
        </p:nvSpPr>
        <p:spPr bwMode="auto">
          <a:xfrm>
            <a:off x="7502525" y="3117850"/>
            <a:ext cx="23813" cy="23813"/>
          </a:xfrm>
          <a:prstGeom prst="ellipse">
            <a:avLst/>
          </a:prstGeom>
          <a:solidFill>
            <a:srgbClr val="FFFFFF"/>
          </a:solidFill>
          <a:ln w="15875">
            <a:solidFill>
              <a:srgbClr val="FFFFFF"/>
            </a:solidFill>
            <a:round/>
            <a:headEnd/>
            <a:tailEnd/>
          </a:ln>
        </p:spPr>
        <p:txBody>
          <a:bodyPr/>
          <a:lstStyle/>
          <a:p>
            <a:endParaRPr lang="ar-SA"/>
          </a:p>
        </p:txBody>
      </p:sp>
      <p:sp>
        <p:nvSpPr>
          <p:cNvPr id="12532" name="Freeform 1109"/>
          <p:cNvSpPr>
            <a:spLocks/>
          </p:cNvSpPr>
          <p:nvPr/>
        </p:nvSpPr>
        <p:spPr bwMode="auto">
          <a:xfrm>
            <a:off x="7478713" y="2946400"/>
            <a:ext cx="31750" cy="171450"/>
          </a:xfrm>
          <a:custGeom>
            <a:avLst/>
            <a:gdLst>
              <a:gd name="T0" fmla="*/ 31750 w 4"/>
              <a:gd name="T1" fmla="*/ 171450 h 21"/>
              <a:gd name="T2" fmla="*/ 23813 w 4"/>
              <a:gd name="T3" fmla="*/ 163286 h 21"/>
              <a:gd name="T4" fmla="*/ 23813 w 4"/>
              <a:gd name="T5" fmla="*/ 163286 h 21"/>
              <a:gd name="T6" fmla="*/ 15875 w 4"/>
              <a:gd name="T7" fmla="*/ 155121 h 21"/>
              <a:gd name="T8" fmla="*/ 23813 w 4"/>
              <a:gd name="T9" fmla="*/ 114300 h 21"/>
              <a:gd name="T10" fmla="*/ 23813 w 4"/>
              <a:gd name="T11" fmla="*/ 73479 h 21"/>
              <a:gd name="T12" fmla="*/ 15875 w 4"/>
              <a:gd name="T13" fmla="*/ 57150 h 21"/>
              <a:gd name="T14" fmla="*/ 7938 w 4"/>
              <a:gd name="T15" fmla="*/ 48986 h 21"/>
              <a:gd name="T16" fmla="*/ 0 w 4"/>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21">
                <a:moveTo>
                  <a:pt x="4" y="21"/>
                </a:moveTo>
                <a:cubicBezTo>
                  <a:pt x="4" y="21"/>
                  <a:pt x="3" y="21"/>
                  <a:pt x="3" y="20"/>
                </a:cubicBezTo>
                <a:cubicBezTo>
                  <a:pt x="3" y="20"/>
                  <a:pt x="3" y="20"/>
                  <a:pt x="3" y="20"/>
                </a:cubicBezTo>
                <a:cubicBezTo>
                  <a:pt x="2" y="19"/>
                  <a:pt x="2" y="19"/>
                  <a:pt x="2" y="19"/>
                </a:cubicBezTo>
                <a:cubicBezTo>
                  <a:pt x="2" y="17"/>
                  <a:pt x="2" y="16"/>
                  <a:pt x="3" y="14"/>
                </a:cubicBezTo>
                <a:cubicBezTo>
                  <a:pt x="3" y="12"/>
                  <a:pt x="3" y="10"/>
                  <a:pt x="3" y="9"/>
                </a:cubicBezTo>
                <a:cubicBezTo>
                  <a:pt x="2" y="8"/>
                  <a:pt x="2" y="7"/>
                  <a:pt x="2" y="7"/>
                </a:cubicBezTo>
                <a:cubicBezTo>
                  <a:pt x="1" y="6"/>
                  <a:pt x="1" y="6"/>
                  <a:pt x="1" y="6"/>
                </a:cubicBezTo>
                <a:cubicBezTo>
                  <a:pt x="1" y="4"/>
                  <a:pt x="0" y="2"/>
                  <a:pt x="0" y="0"/>
                </a:cubicBezTo>
              </a:path>
            </a:pathLst>
          </a:custGeom>
          <a:noFill/>
          <a:ln w="15875">
            <a:solidFill>
              <a:srgbClr val="FFFFFF"/>
            </a:solidFill>
            <a:prstDash val="solid"/>
            <a:round/>
            <a:headEnd/>
            <a:tailEnd/>
          </a:ln>
        </p:spPr>
        <p:txBody>
          <a:bodyPr/>
          <a:lstStyle/>
          <a:p>
            <a:endParaRPr lang="en-GB"/>
          </a:p>
        </p:txBody>
      </p:sp>
      <p:sp>
        <p:nvSpPr>
          <p:cNvPr id="12533" name="Freeform 1110"/>
          <p:cNvSpPr>
            <a:spLocks/>
          </p:cNvSpPr>
          <p:nvPr/>
        </p:nvSpPr>
        <p:spPr bwMode="auto">
          <a:xfrm>
            <a:off x="7494588" y="2962275"/>
            <a:ext cx="31750" cy="155575"/>
          </a:xfrm>
          <a:custGeom>
            <a:avLst/>
            <a:gdLst>
              <a:gd name="T0" fmla="*/ 15875 w 4"/>
              <a:gd name="T1" fmla="*/ 155575 h 19"/>
              <a:gd name="T2" fmla="*/ 15875 w 4"/>
              <a:gd name="T3" fmla="*/ 155575 h 19"/>
              <a:gd name="T4" fmla="*/ 7938 w 4"/>
              <a:gd name="T5" fmla="*/ 155575 h 19"/>
              <a:gd name="T6" fmla="*/ 7938 w 4"/>
              <a:gd name="T7" fmla="*/ 139199 h 19"/>
              <a:gd name="T8" fmla="*/ 0 w 4"/>
              <a:gd name="T9" fmla="*/ 139199 h 19"/>
              <a:gd name="T10" fmla="*/ 0 w 4"/>
              <a:gd name="T11" fmla="*/ 122822 h 19"/>
              <a:gd name="T12" fmla="*/ 15875 w 4"/>
              <a:gd name="T13" fmla="*/ 98258 h 19"/>
              <a:gd name="T14" fmla="*/ 23813 w 4"/>
              <a:gd name="T15" fmla="*/ 81882 h 19"/>
              <a:gd name="T16" fmla="*/ 23813 w 4"/>
              <a:gd name="T17" fmla="*/ 73693 h 19"/>
              <a:gd name="T18" fmla="*/ 23813 w 4"/>
              <a:gd name="T19" fmla="*/ 40941 h 19"/>
              <a:gd name="T20" fmla="*/ 15875 w 4"/>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 h="19">
                <a:moveTo>
                  <a:pt x="2" y="19"/>
                </a:moveTo>
                <a:cubicBezTo>
                  <a:pt x="2" y="19"/>
                  <a:pt x="2" y="19"/>
                  <a:pt x="2" y="19"/>
                </a:cubicBezTo>
                <a:cubicBezTo>
                  <a:pt x="2" y="19"/>
                  <a:pt x="1" y="19"/>
                  <a:pt x="1" y="19"/>
                </a:cubicBezTo>
                <a:cubicBezTo>
                  <a:pt x="1" y="18"/>
                  <a:pt x="1" y="18"/>
                  <a:pt x="1" y="17"/>
                </a:cubicBezTo>
                <a:cubicBezTo>
                  <a:pt x="0" y="17"/>
                  <a:pt x="0" y="17"/>
                  <a:pt x="0" y="17"/>
                </a:cubicBezTo>
                <a:cubicBezTo>
                  <a:pt x="0" y="16"/>
                  <a:pt x="0" y="16"/>
                  <a:pt x="0" y="15"/>
                </a:cubicBezTo>
                <a:cubicBezTo>
                  <a:pt x="1" y="15"/>
                  <a:pt x="2" y="12"/>
                  <a:pt x="2" y="12"/>
                </a:cubicBezTo>
                <a:cubicBezTo>
                  <a:pt x="3" y="11"/>
                  <a:pt x="3" y="11"/>
                  <a:pt x="3" y="10"/>
                </a:cubicBezTo>
                <a:cubicBezTo>
                  <a:pt x="3" y="10"/>
                  <a:pt x="3" y="9"/>
                  <a:pt x="3" y="9"/>
                </a:cubicBezTo>
                <a:cubicBezTo>
                  <a:pt x="4" y="8"/>
                  <a:pt x="4" y="6"/>
                  <a:pt x="3" y="5"/>
                </a:cubicBezTo>
                <a:cubicBezTo>
                  <a:pt x="3" y="4"/>
                  <a:pt x="2" y="1"/>
                  <a:pt x="2" y="0"/>
                </a:cubicBezTo>
              </a:path>
            </a:pathLst>
          </a:custGeom>
          <a:noFill/>
          <a:ln w="15875">
            <a:solidFill>
              <a:srgbClr val="FFFFFF"/>
            </a:solidFill>
            <a:prstDash val="solid"/>
            <a:round/>
            <a:headEnd/>
            <a:tailEnd/>
          </a:ln>
        </p:spPr>
        <p:txBody>
          <a:bodyPr/>
          <a:lstStyle/>
          <a:p>
            <a:endParaRPr lang="en-GB"/>
          </a:p>
        </p:txBody>
      </p:sp>
      <p:sp>
        <p:nvSpPr>
          <p:cNvPr id="12534" name="Freeform 1111"/>
          <p:cNvSpPr>
            <a:spLocks/>
          </p:cNvSpPr>
          <p:nvPr/>
        </p:nvSpPr>
        <p:spPr bwMode="auto">
          <a:xfrm>
            <a:off x="7380288" y="2759075"/>
            <a:ext cx="33337" cy="171450"/>
          </a:xfrm>
          <a:custGeom>
            <a:avLst/>
            <a:gdLst>
              <a:gd name="T0" fmla="*/ 33337 w 4"/>
              <a:gd name="T1" fmla="*/ 0 h 21"/>
              <a:gd name="T2" fmla="*/ 25003 w 4"/>
              <a:gd name="T3" fmla="*/ 8164 h 21"/>
              <a:gd name="T4" fmla="*/ 16669 w 4"/>
              <a:gd name="T5" fmla="*/ 16329 h 21"/>
              <a:gd name="T6" fmla="*/ 16669 w 4"/>
              <a:gd name="T7" fmla="*/ 16329 h 21"/>
              <a:gd name="T8" fmla="*/ 25003 w 4"/>
              <a:gd name="T9" fmla="*/ 57150 h 21"/>
              <a:gd name="T10" fmla="*/ 16669 w 4"/>
              <a:gd name="T11" fmla="*/ 106136 h 21"/>
              <a:gd name="T12" fmla="*/ 8334 w 4"/>
              <a:gd name="T13" fmla="*/ 122464 h 21"/>
              <a:gd name="T14" fmla="*/ 8334 w 4"/>
              <a:gd name="T15" fmla="*/ 130629 h 21"/>
              <a:gd name="T16" fmla="*/ 0 w 4"/>
              <a:gd name="T17" fmla="*/ 17145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21">
                <a:moveTo>
                  <a:pt x="4" y="0"/>
                </a:moveTo>
                <a:cubicBezTo>
                  <a:pt x="3" y="0"/>
                  <a:pt x="3" y="1"/>
                  <a:pt x="3" y="1"/>
                </a:cubicBezTo>
                <a:cubicBezTo>
                  <a:pt x="2" y="2"/>
                  <a:pt x="2" y="2"/>
                  <a:pt x="2" y="2"/>
                </a:cubicBezTo>
                <a:cubicBezTo>
                  <a:pt x="2" y="2"/>
                  <a:pt x="2" y="2"/>
                  <a:pt x="2" y="2"/>
                </a:cubicBezTo>
                <a:cubicBezTo>
                  <a:pt x="2" y="4"/>
                  <a:pt x="2" y="6"/>
                  <a:pt x="3" y="7"/>
                </a:cubicBezTo>
                <a:cubicBezTo>
                  <a:pt x="3" y="9"/>
                  <a:pt x="3" y="11"/>
                  <a:pt x="2" y="13"/>
                </a:cubicBezTo>
                <a:cubicBezTo>
                  <a:pt x="2" y="14"/>
                  <a:pt x="2" y="14"/>
                  <a:pt x="1" y="15"/>
                </a:cubicBezTo>
                <a:cubicBezTo>
                  <a:pt x="1" y="15"/>
                  <a:pt x="1" y="16"/>
                  <a:pt x="1" y="16"/>
                </a:cubicBezTo>
                <a:cubicBezTo>
                  <a:pt x="1" y="18"/>
                  <a:pt x="0" y="19"/>
                  <a:pt x="0" y="21"/>
                </a:cubicBezTo>
              </a:path>
            </a:pathLst>
          </a:custGeom>
          <a:noFill/>
          <a:ln w="15875">
            <a:solidFill>
              <a:srgbClr val="FFFFFF"/>
            </a:solidFill>
            <a:prstDash val="solid"/>
            <a:round/>
            <a:headEnd/>
            <a:tailEnd/>
          </a:ln>
        </p:spPr>
        <p:txBody>
          <a:bodyPr/>
          <a:lstStyle/>
          <a:p>
            <a:endParaRPr lang="en-GB"/>
          </a:p>
        </p:txBody>
      </p:sp>
      <p:sp>
        <p:nvSpPr>
          <p:cNvPr id="12535" name="Freeform 1112"/>
          <p:cNvSpPr>
            <a:spLocks/>
          </p:cNvSpPr>
          <p:nvPr/>
        </p:nvSpPr>
        <p:spPr bwMode="auto">
          <a:xfrm>
            <a:off x="7396163" y="2759075"/>
            <a:ext cx="25400" cy="163513"/>
          </a:xfrm>
          <a:custGeom>
            <a:avLst/>
            <a:gdLst>
              <a:gd name="T0" fmla="*/ 16933 w 3"/>
              <a:gd name="T1" fmla="*/ 0 h 20"/>
              <a:gd name="T2" fmla="*/ 8467 w 3"/>
              <a:gd name="T3" fmla="*/ 8176 h 20"/>
              <a:gd name="T4" fmla="*/ 8467 w 3"/>
              <a:gd name="T5" fmla="*/ 8176 h 20"/>
              <a:gd name="T6" fmla="*/ 0 w 3"/>
              <a:gd name="T7" fmla="*/ 16351 h 20"/>
              <a:gd name="T8" fmla="*/ 0 w 3"/>
              <a:gd name="T9" fmla="*/ 24527 h 20"/>
              <a:gd name="T10" fmla="*/ 0 w 3"/>
              <a:gd name="T11" fmla="*/ 32703 h 20"/>
              <a:gd name="T12" fmla="*/ 16933 w 3"/>
              <a:gd name="T13" fmla="*/ 65405 h 20"/>
              <a:gd name="T14" fmla="*/ 25400 w 3"/>
              <a:gd name="T15" fmla="*/ 73581 h 20"/>
              <a:gd name="T16" fmla="*/ 25400 w 3"/>
              <a:gd name="T17" fmla="*/ 81757 h 20"/>
              <a:gd name="T18" fmla="*/ 25400 w 3"/>
              <a:gd name="T19" fmla="*/ 114459 h 20"/>
              <a:gd name="T20" fmla="*/ 8467 w 3"/>
              <a:gd name="T21" fmla="*/ 163513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 h="20">
                <a:moveTo>
                  <a:pt x="2" y="0"/>
                </a:moveTo>
                <a:cubicBezTo>
                  <a:pt x="2" y="1"/>
                  <a:pt x="2" y="0"/>
                  <a:pt x="1" y="1"/>
                </a:cubicBezTo>
                <a:cubicBezTo>
                  <a:pt x="1" y="1"/>
                  <a:pt x="1" y="1"/>
                  <a:pt x="1" y="1"/>
                </a:cubicBezTo>
                <a:cubicBezTo>
                  <a:pt x="1" y="1"/>
                  <a:pt x="0" y="2"/>
                  <a:pt x="0" y="2"/>
                </a:cubicBezTo>
                <a:cubicBezTo>
                  <a:pt x="0" y="2"/>
                  <a:pt x="0" y="3"/>
                  <a:pt x="0" y="3"/>
                </a:cubicBezTo>
                <a:cubicBezTo>
                  <a:pt x="0" y="3"/>
                  <a:pt x="0" y="4"/>
                  <a:pt x="0" y="4"/>
                </a:cubicBezTo>
                <a:cubicBezTo>
                  <a:pt x="0" y="5"/>
                  <a:pt x="2" y="7"/>
                  <a:pt x="2" y="8"/>
                </a:cubicBezTo>
                <a:cubicBezTo>
                  <a:pt x="2" y="8"/>
                  <a:pt x="3" y="9"/>
                  <a:pt x="3" y="9"/>
                </a:cubicBezTo>
                <a:cubicBezTo>
                  <a:pt x="3" y="10"/>
                  <a:pt x="3" y="10"/>
                  <a:pt x="3" y="10"/>
                </a:cubicBezTo>
                <a:cubicBezTo>
                  <a:pt x="3" y="12"/>
                  <a:pt x="3" y="13"/>
                  <a:pt x="3" y="14"/>
                </a:cubicBezTo>
                <a:cubicBezTo>
                  <a:pt x="2" y="16"/>
                  <a:pt x="1" y="18"/>
                  <a:pt x="1" y="20"/>
                </a:cubicBezTo>
              </a:path>
            </a:pathLst>
          </a:custGeom>
          <a:noFill/>
          <a:ln w="15875">
            <a:solidFill>
              <a:srgbClr val="FFFFFF"/>
            </a:solidFill>
            <a:prstDash val="solid"/>
            <a:round/>
            <a:headEnd/>
            <a:tailEnd/>
          </a:ln>
        </p:spPr>
        <p:txBody>
          <a:bodyPr/>
          <a:lstStyle/>
          <a:p>
            <a:endParaRPr lang="en-GB"/>
          </a:p>
        </p:txBody>
      </p:sp>
      <p:sp>
        <p:nvSpPr>
          <p:cNvPr id="12536" name="Oval 1113"/>
          <p:cNvSpPr>
            <a:spLocks noChangeArrowheads="1"/>
          </p:cNvSpPr>
          <p:nvPr/>
        </p:nvSpPr>
        <p:spPr bwMode="auto">
          <a:xfrm>
            <a:off x="7396163" y="3117850"/>
            <a:ext cx="25400" cy="23813"/>
          </a:xfrm>
          <a:prstGeom prst="ellipse">
            <a:avLst/>
          </a:prstGeom>
          <a:solidFill>
            <a:srgbClr val="FFFFFF"/>
          </a:solidFill>
          <a:ln w="15875">
            <a:solidFill>
              <a:srgbClr val="FFFFFF"/>
            </a:solidFill>
            <a:round/>
            <a:headEnd/>
            <a:tailEnd/>
          </a:ln>
        </p:spPr>
        <p:txBody>
          <a:bodyPr/>
          <a:lstStyle/>
          <a:p>
            <a:endParaRPr lang="ar-SA"/>
          </a:p>
        </p:txBody>
      </p:sp>
      <p:sp>
        <p:nvSpPr>
          <p:cNvPr id="12537" name="Freeform 1114"/>
          <p:cNvSpPr>
            <a:spLocks/>
          </p:cNvSpPr>
          <p:nvPr/>
        </p:nvSpPr>
        <p:spPr bwMode="auto">
          <a:xfrm>
            <a:off x="7380288" y="2946400"/>
            <a:ext cx="33337" cy="171450"/>
          </a:xfrm>
          <a:custGeom>
            <a:avLst/>
            <a:gdLst>
              <a:gd name="T0" fmla="*/ 33337 w 4"/>
              <a:gd name="T1" fmla="*/ 171450 h 21"/>
              <a:gd name="T2" fmla="*/ 16669 w 4"/>
              <a:gd name="T3" fmla="*/ 163286 h 21"/>
              <a:gd name="T4" fmla="*/ 16669 w 4"/>
              <a:gd name="T5" fmla="*/ 163286 h 21"/>
              <a:gd name="T6" fmla="*/ 16669 w 4"/>
              <a:gd name="T7" fmla="*/ 155121 h 21"/>
              <a:gd name="T8" fmla="*/ 16669 w 4"/>
              <a:gd name="T9" fmla="*/ 114300 h 21"/>
              <a:gd name="T10" fmla="*/ 16669 w 4"/>
              <a:gd name="T11" fmla="*/ 73479 h 21"/>
              <a:gd name="T12" fmla="*/ 8334 w 4"/>
              <a:gd name="T13" fmla="*/ 57150 h 21"/>
              <a:gd name="T14" fmla="*/ 8334 w 4"/>
              <a:gd name="T15" fmla="*/ 48986 h 21"/>
              <a:gd name="T16" fmla="*/ 0 w 4"/>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21">
                <a:moveTo>
                  <a:pt x="4" y="21"/>
                </a:moveTo>
                <a:cubicBezTo>
                  <a:pt x="3" y="21"/>
                  <a:pt x="3" y="21"/>
                  <a:pt x="2" y="20"/>
                </a:cubicBezTo>
                <a:cubicBezTo>
                  <a:pt x="2" y="20"/>
                  <a:pt x="2" y="20"/>
                  <a:pt x="2" y="20"/>
                </a:cubicBezTo>
                <a:cubicBezTo>
                  <a:pt x="2" y="19"/>
                  <a:pt x="2" y="19"/>
                  <a:pt x="2" y="19"/>
                </a:cubicBezTo>
                <a:cubicBezTo>
                  <a:pt x="2" y="17"/>
                  <a:pt x="2" y="16"/>
                  <a:pt x="2" y="14"/>
                </a:cubicBezTo>
                <a:cubicBezTo>
                  <a:pt x="2" y="12"/>
                  <a:pt x="3" y="10"/>
                  <a:pt x="2" y="9"/>
                </a:cubicBezTo>
                <a:cubicBezTo>
                  <a:pt x="2" y="8"/>
                  <a:pt x="1" y="7"/>
                  <a:pt x="1" y="7"/>
                </a:cubicBezTo>
                <a:cubicBezTo>
                  <a:pt x="1" y="6"/>
                  <a:pt x="1" y="6"/>
                  <a:pt x="1" y="6"/>
                </a:cubicBezTo>
                <a:cubicBezTo>
                  <a:pt x="0" y="4"/>
                  <a:pt x="0" y="2"/>
                  <a:pt x="0" y="0"/>
                </a:cubicBezTo>
              </a:path>
            </a:pathLst>
          </a:custGeom>
          <a:noFill/>
          <a:ln w="15875">
            <a:solidFill>
              <a:srgbClr val="FFFFFF"/>
            </a:solidFill>
            <a:prstDash val="solid"/>
            <a:round/>
            <a:headEnd/>
            <a:tailEnd/>
          </a:ln>
        </p:spPr>
        <p:txBody>
          <a:bodyPr/>
          <a:lstStyle/>
          <a:p>
            <a:endParaRPr lang="en-GB"/>
          </a:p>
        </p:txBody>
      </p:sp>
      <p:sp>
        <p:nvSpPr>
          <p:cNvPr id="12538" name="Freeform 1115"/>
          <p:cNvSpPr>
            <a:spLocks/>
          </p:cNvSpPr>
          <p:nvPr/>
        </p:nvSpPr>
        <p:spPr bwMode="auto">
          <a:xfrm>
            <a:off x="7396163" y="2962275"/>
            <a:ext cx="25400" cy="155575"/>
          </a:xfrm>
          <a:custGeom>
            <a:avLst/>
            <a:gdLst>
              <a:gd name="T0" fmla="*/ 16933 w 3"/>
              <a:gd name="T1" fmla="*/ 155575 h 19"/>
              <a:gd name="T2" fmla="*/ 8467 w 3"/>
              <a:gd name="T3" fmla="*/ 155575 h 19"/>
              <a:gd name="T4" fmla="*/ 8467 w 3"/>
              <a:gd name="T5" fmla="*/ 155575 h 19"/>
              <a:gd name="T6" fmla="*/ 0 w 3"/>
              <a:gd name="T7" fmla="*/ 139199 h 19"/>
              <a:gd name="T8" fmla="*/ 0 w 3"/>
              <a:gd name="T9" fmla="*/ 139199 h 19"/>
              <a:gd name="T10" fmla="*/ 0 w 3"/>
              <a:gd name="T11" fmla="*/ 122822 h 19"/>
              <a:gd name="T12" fmla="*/ 16933 w 3"/>
              <a:gd name="T13" fmla="*/ 98258 h 19"/>
              <a:gd name="T14" fmla="*/ 25400 w 3"/>
              <a:gd name="T15" fmla="*/ 81882 h 19"/>
              <a:gd name="T16" fmla="*/ 25400 w 3"/>
              <a:gd name="T17" fmla="*/ 73693 h 19"/>
              <a:gd name="T18" fmla="*/ 25400 w 3"/>
              <a:gd name="T19" fmla="*/ 40941 h 19"/>
              <a:gd name="T20" fmla="*/ 8467 w 3"/>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 h="19">
                <a:moveTo>
                  <a:pt x="2" y="19"/>
                </a:moveTo>
                <a:cubicBezTo>
                  <a:pt x="2" y="19"/>
                  <a:pt x="2" y="19"/>
                  <a:pt x="1" y="19"/>
                </a:cubicBezTo>
                <a:cubicBezTo>
                  <a:pt x="1" y="19"/>
                  <a:pt x="1" y="19"/>
                  <a:pt x="1" y="19"/>
                </a:cubicBezTo>
                <a:cubicBezTo>
                  <a:pt x="1" y="18"/>
                  <a:pt x="0" y="18"/>
                  <a:pt x="0" y="17"/>
                </a:cubicBezTo>
                <a:cubicBezTo>
                  <a:pt x="0" y="17"/>
                  <a:pt x="0" y="17"/>
                  <a:pt x="0" y="17"/>
                </a:cubicBezTo>
                <a:cubicBezTo>
                  <a:pt x="0" y="16"/>
                  <a:pt x="0" y="16"/>
                  <a:pt x="0" y="15"/>
                </a:cubicBezTo>
                <a:cubicBezTo>
                  <a:pt x="0" y="15"/>
                  <a:pt x="1" y="12"/>
                  <a:pt x="2" y="12"/>
                </a:cubicBezTo>
                <a:cubicBezTo>
                  <a:pt x="2" y="11"/>
                  <a:pt x="3" y="11"/>
                  <a:pt x="3" y="10"/>
                </a:cubicBezTo>
                <a:cubicBezTo>
                  <a:pt x="3" y="10"/>
                  <a:pt x="3" y="9"/>
                  <a:pt x="3" y="9"/>
                </a:cubicBezTo>
                <a:cubicBezTo>
                  <a:pt x="3" y="8"/>
                  <a:pt x="3" y="6"/>
                  <a:pt x="3" y="5"/>
                </a:cubicBezTo>
                <a:cubicBezTo>
                  <a:pt x="2" y="4"/>
                  <a:pt x="1" y="1"/>
                  <a:pt x="1" y="0"/>
                </a:cubicBezTo>
              </a:path>
            </a:pathLst>
          </a:custGeom>
          <a:noFill/>
          <a:ln w="15875">
            <a:solidFill>
              <a:srgbClr val="FFFFFF"/>
            </a:solidFill>
            <a:prstDash val="solid"/>
            <a:round/>
            <a:headEnd/>
            <a:tailEnd/>
          </a:ln>
        </p:spPr>
        <p:txBody>
          <a:bodyPr/>
          <a:lstStyle/>
          <a:p>
            <a:endParaRPr lang="en-GB"/>
          </a:p>
        </p:txBody>
      </p:sp>
      <p:sp>
        <p:nvSpPr>
          <p:cNvPr id="12539" name="Freeform 1116"/>
          <p:cNvSpPr>
            <a:spLocks/>
          </p:cNvSpPr>
          <p:nvPr/>
        </p:nvSpPr>
        <p:spPr bwMode="auto">
          <a:xfrm>
            <a:off x="7429500" y="2759075"/>
            <a:ext cx="31750" cy="171450"/>
          </a:xfrm>
          <a:custGeom>
            <a:avLst/>
            <a:gdLst>
              <a:gd name="T0" fmla="*/ 31750 w 4"/>
              <a:gd name="T1" fmla="*/ 0 h 21"/>
              <a:gd name="T2" fmla="*/ 23813 w 4"/>
              <a:gd name="T3" fmla="*/ 8164 h 21"/>
              <a:gd name="T4" fmla="*/ 15875 w 4"/>
              <a:gd name="T5" fmla="*/ 16329 h 21"/>
              <a:gd name="T6" fmla="*/ 15875 w 4"/>
              <a:gd name="T7" fmla="*/ 16329 h 21"/>
              <a:gd name="T8" fmla="*/ 23813 w 4"/>
              <a:gd name="T9" fmla="*/ 57150 h 21"/>
              <a:gd name="T10" fmla="*/ 23813 w 4"/>
              <a:gd name="T11" fmla="*/ 106136 h 21"/>
              <a:gd name="T12" fmla="*/ 15875 w 4"/>
              <a:gd name="T13" fmla="*/ 122464 h 21"/>
              <a:gd name="T14" fmla="*/ 7938 w 4"/>
              <a:gd name="T15" fmla="*/ 130629 h 21"/>
              <a:gd name="T16" fmla="*/ 0 w 4"/>
              <a:gd name="T17" fmla="*/ 17145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21">
                <a:moveTo>
                  <a:pt x="4" y="0"/>
                </a:moveTo>
                <a:cubicBezTo>
                  <a:pt x="4" y="0"/>
                  <a:pt x="3" y="1"/>
                  <a:pt x="3" y="1"/>
                </a:cubicBezTo>
                <a:cubicBezTo>
                  <a:pt x="3" y="2"/>
                  <a:pt x="3" y="2"/>
                  <a:pt x="2" y="2"/>
                </a:cubicBezTo>
                <a:cubicBezTo>
                  <a:pt x="2" y="2"/>
                  <a:pt x="2" y="2"/>
                  <a:pt x="2" y="2"/>
                </a:cubicBezTo>
                <a:cubicBezTo>
                  <a:pt x="2" y="4"/>
                  <a:pt x="2" y="6"/>
                  <a:pt x="3" y="7"/>
                </a:cubicBezTo>
                <a:cubicBezTo>
                  <a:pt x="3" y="9"/>
                  <a:pt x="3" y="11"/>
                  <a:pt x="3" y="13"/>
                </a:cubicBezTo>
                <a:cubicBezTo>
                  <a:pt x="2" y="14"/>
                  <a:pt x="2" y="14"/>
                  <a:pt x="2" y="15"/>
                </a:cubicBezTo>
                <a:cubicBezTo>
                  <a:pt x="1" y="15"/>
                  <a:pt x="1" y="16"/>
                  <a:pt x="1" y="16"/>
                </a:cubicBezTo>
                <a:cubicBezTo>
                  <a:pt x="1" y="18"/>
                  <a:pt x="0" y="19"/>
                  <a:pt x="0" y="21"/>
                </a:cubicBezTo>
              </a:path>
            </a:pathLst>
          </a:custGeom>
          <a:noFill/>
          <a:ln w="15875">
            <a:solidFill>
              <a:srgbClr val="FFFFFF"/>
            </a:solidFill>
            <a:prstDash val="solid"/>
            <a:round/>
            <a:headEnd/>
            <a:tailEnd/>
          </a:ln>
        </p:spPr>
        <p:txBody>
          <a:bodyPr/>
          <a:lstStyle/>
          <a:p>
            <a:endParaRPr lang="en-GB"/>
          </a:p>
        </p:txBody>
      </p:sp>
      <p:sp>
        <p:nvSpPr>
          <p:cNvPr id="12540" name="Freeform 1117"/>
          <p:cNvSpPr>
            <a:spLocks/>
          </p:cNvSpPr>
          <p:nvPr/>
        </p:nvSpPr>
        <p:spPr bwMode="auto">
          <a:xfrm>
            <a:off x="7445375" y="2759075"/>
            <a:ext cx="33338" cy="163513"/>
          </a:xfrm>
          <a:custGeom>
            <a:avLst/>
            <a:gdLst>
              <a:gd name="T0" fmla="*/ 16669 w 4"/>
              <a:gd name="T1" fmla="*/ 0 h 20"/>
              <a:gd name="T2" fmla="*/ 16669 w 4"/>
              <a:gd name="T3" fmla="*/ 8176 h 20"/>
              <a:gd name="T4" fmla="*/ 8335 w 4"/>
              <a:gd name="T5" fmla="*/ 8176 h 20"/>
              <a:gd name="T6" fmla="*/ 0 w 4"/>
              <a:gd name="T7" fmla="*/ 16351 h 20"/>
              <a:gd name="T8" fmla="*/ 0 w 4"/>
              <a:gd name="T9" fmla="*/ 24527 h 20"/>
              <a:gd name="T10" fmla="*/ 0 w 4"/>
              <a:gd name="T11" fmla="*/ 32703 h 20"/>
              <a:gd name="T12" fmla="*/ 16669 w 4"/>
              <a:gd name="T13" fmla="*/ 65405 h 20"/>
              <a:gd name="T14" fmla="*/ 25004 w 4"/>
              <a:gd name="T15" fmla="*/ 73581 h 20"/>
              <a:gd name="T16" fmla="*/ 25004 w 4"/>
              <a:gd name="T17" fmla="*/ 81757 h 20"/>
              <a:gd name="T18" fmla="*/ 25004 w 4"/>
              <a:gd name="T19" fmla="*/ 114459 h 20"/>
              <a:gd name="T20" fmla="*/ 16669 w 4"/>
              <a:gd name="T21" fmla="*/ 163513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 h="20">
                <a:moveTo>
                  <a:pt x="2" y="0"/>
                </a:moveTo>
                <a:cubicBezTo>
                  <a:pt x="2" y="1"/>
                  <a:pt x="2" y="0"/>
                  <a:pt x="2" y="1"/>
                </a:cubicBezTo>
                <a:cubicBezTo>
                  <a:pt x="2" y="1"/>
                  <a:pt x="1" y="1"/>
                  <a:pt x="1" y="1"/>
                </a:cubicBezTo>
                <a:cubicBezTo>
                  <a:pt x="1" y="1"/>
                  <a:pt x="0" y="2"/>
                  <a:pt x="0" y="2"/>
                </a:cubicBezTo>
                <a:cubicBezTo>
                  <a:pt x="0" y="2"/>
                  <a:pt x="0" y="3"/>
                  <a:pt x="0" y="3"/>
                </a:cubicBezTo>
                <a:cubicBezTo>
                  <a:pt x="0" y="3"/>
                  <a:pt x="0" y="4"/>
                  <a:pt x="0" y="4"/>
                </a:cubicBezTo>
                <a:cubicBezTo>
                  <a:pt x="0" y="5"/>
                  <a:pt x="2" y="7"/>
                  <a:pt x="2" y="8"/>
                </a:cubicBezTo>
                <a:cubicBezTo>
                  <a:pt x="3" y="8"/>
                  <a:pt x="3" y="9"/>
                  <a:pt x="3" y="9"/>
                </a:cubicBezTo>
                <a:cubicBezTo>
                  <a:pt x="3" y="10"/>
                  <a:pt x="3" y="10"/>
                  <a:pt x="3" y="10"/>
                </a:cubicBezTo>
                <a:cubicBezTo>
                  <a:pt x="3" y="12"/>
                  <a:pt x="4" y="13"/>
                  <a:pt x="3" y="14"/>
                </a:cubicBezTo>
                <a:cubicBezTo>
                  <a:pt x="3" y="16"/>
                  <a:pt x="2" y="18"/>
                  <a:pt x="2" y="20"/>
                </a:cubicBezTo>
              </a:path>
            </a:pathLst>
          </a:custGeom>
          <a:noFill/>
          <a:ln w="15875">
            <a:solidFill>
              <a:srgbClr val="FFFFFF"/>
            </a:solidFill>
            <a:prstDash val="solid"/>
            <a:round/>
            <a:headEnd/>
            <a:tailEnd/>
          </a:ln>
        </p:spPr>
        <p:txBody>
          <a:bodyPr/>
          <a:lstStyle/>
          <a:p>
            <a:endParaRPr lang="en-GB"/>
          </a:p>
        </p:txBody>
      </p:sp>
      <p:sp>
        <p:nvSpPr>
          <p:cNvPr id="12541" name="Oval 1118"/>
          <p:cNvSpPr>
            <a:spLocks noChangeArrowheads="1"/>
          </p:cNvSpPr>
          <p:nvPr/>
        </p:nvSpPr>
        <p:spPr bwMode="auto">
          <a:xfrm>
            <a:off x="7445375" y="3117850"/>
            <a:ext cx="23813" cy="23813"/>
          </a:xfrm>
          <a:prstGeom prst="ellipse">
            <a:avLst/>
          </a:prstGeom>
          <a:solidFill>
            <a:srgbClr val="FFFFFF"/>
          </a:solidFill>
          <a:ln w="15875">
            <a:solidFill>
              <a:srgbClr val="FFFFFF"/>
            </a:solidFill>
            <a:round/>
            <a:headEnd/>
            <a:tailEnd/>
          </a:ln>
        </p:spPr>
        <p:txBody>
          <a:bodyPr/>
          <a:lstStyle/>
          <a:p>
            <a:endParaRPr lang="ar-SA"/>
          </a:p>
        </p:txBody>
      </p:sp>
      <p:sp>
        <p:nvSpPr>
          <p:cNvPr id="12542" name="Freeform 1119"/>
          <p:cNvSpPr>
            <a:spLocks/>
          </p:cNvSpPr>
          <p:nvPr/>
        </p:nvSpPr>
        <p:spPr bwMode="auto">
          <a:xfrm>
            <a:off x="7429500" y="2946400"/>
            <a:ext cx="31750" cy="171450"/>
          </a:xfrm>
          <a:custGeom>
            <a:avLst/>
            <a:gdLst>
              <a:gd name="T0" fmla="*/ 31750 w 4"/>
              <a:gd name="T1" fmla="*/ 171450 h 21"/>
              <a:gd name="T2" fmla="*/ 23813 w 4"/>
              <a:gd name="T3" fmla="*/ 163286 h 21"/>
              <a:gd name="T4" fmla="*/ 15875 w 4"/>
              <a:gd name="T5" fmla="*/ 163286 h 21"/>
              <a:gd name="T6" fmla="*/ 15875 w 4"/>
              <a:gd name="T7" fmla="*/ 155121 h 21"/>
              <a:gd name="T8" fmla="*/ 23813 w 4"/>
              <a:gd name="T9" fmla="*/ 114300 h 21"/>
              <a:gd name="T10" fmla="*/ 15875 w 4"/>
              <a:gd name="T11" fmla="*/ 73479 h 21"/>
              <a:gd name="T12" fmla="*/ 7938 w 4"/>
              <a:gd name="T13" fmla="*/ 57150 h 21"/>
              <a:gd name="T14" fmla="*/ 7938 w 4"/>
              <a:gd name="T15" fmla="*/ 48986 h 21"/>
              <a:gd name="T16" fmla="*/ 0 w 4"/>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21">
                <a:moveTo>
                  <a:pt x="4" y="21"/>
                </a:moveTo>
                <a:cubicBezTo>
                  <a:pt x="3" y="21"/>
                  <a:pt x="3" y="21"/>
                  <a:pt x="3" y="20"/>
                </a:cubicBezTo>
                <a:cubicBezTo>
                  <a:pt x="2" y="20"/>
                  <a:pt x="2" y="20"/>
                  <a:pt x="2" y="20"/>
                </a:cubicBezTo>
                <a:cubicBezTo>
                  <a:pt x="2" y="19"/>
                  <a:pt x="2" y="19"/>
                  <a:pt x="2" y="19"/>
                </a:cubicBezTo>
                <a:cubicBezTo>
                  <a:pt x="2" y="17"/>
                  <a:pt x="2" y="16"/>
                  <a:pt x="3" y="14"/>
                </a:cubicBezTo>
                <a:cubicBezTo>
                  <a:pt x="3" y="12"/>
                  <a:pt x="3" y="10"/>
                  <a:pt x="2" y="9"/>
                </a:cubicBezTo>
                <a:cubicBezTo>
                  <a:pt x="2" y="8"/>
                  <a:pt x="2" y="7"/>
                  <a:pt x="1" y="7"/>
                </a:cubicBezTo>
                <a:cubicBezTo>
                  <a:pt x="1" y="6"/>
                  <a:pt x="1" y="6"/>
                  <a:pt x="1" y="6"/>
                </a:cubicBezTo>
                <a:cubicBezTo>
                  <a:pt x="1" y="4"/>
                  <a:pt x="0" y="2"/>
                  <a:pt x="0" y="0"/>
                </a:cubicBezTo>
              </a:path>
            </a:pathLst>
          </a:custGeom>
          <a:noFill/>
          <a:ln w="15875">
            <a:solidFill>
              <a:srgbClr val="FFFFFF"/>
            </a:solidFill>
            <a:prstDash val="solid"/>
            <a:round/>
            <a:headEnd/>
            <a:tailEnd/>
          </a:ln>
        </p:spPr>
        <p:txBody>
          <a:bodyPr/>
          <a:lstStyle/>
          <a:p>
            <a:endParaRPr lang="en-GB"/>
          </a:p>
        </p:txBody>
      </p:sp>
      <p:sp>
        <p:nvSpPr>
          <p:cNvPr id="12543" name="Freeform 1120"/>
          <p:cNvSpPr>
            <a:spLocks/>
          </p:cNvSpPr>
          <p:nvPr/>
        </p:nvSpPr>
        <p:spPr bwMode="auto">
          <a:xfrm>
            <a:off x="7445375" y="2962275"/>
            <a:ext cx="33338" cy="155575"/>
          </a:xfrm>
          <a:custGeom>
            <a:avLst/>
            <a:gdLst>
              <a:gd name="T0" fmla="*/ 16669 w 4"/>
              <a:gd name="T1" fmla="*/ 155575 h 19"/>
              <a:gd name="T2" fmla="*/ 16669 w 4"/>
              <a:gd name="T3" fmla="*/ 155575 h 19"/>
              <a:gd name="T4" fmla="*/ 8335 w 4"/>
              <a:gd name="T5" fmla="*/ 155575 h 19"/>
              <a:gd name="T6" fmla="*/ 0 w 4"/>
              <a:gd name="T7" fmla="*/ 139199 h 19"/>
              <a:gd name="T8" fmla="*/ 0 w 4"/>
              <a:gd name="T9" fmla="*/ 139199 h 19"/>
              <a:gd name="T10" fmla="*/ 0 w 4"/>
              <a:gd name="T11" fmla="*/ 122822 h 19"/>
              <a:gd name="T12" fmla="*/ 16669 w 4"/>
              <a:gd name="T13" fmla="*/ 98258 h 19"/>
              <a:gd name="T14" fmla="*/ 25004 w 4"/>
              <a:gd name="T15" fmla="*/ 81882 h 19"/>
              <a:gd name="T16" fmla="*/ 25004 w 4"/>
              <a:gd name="T17" fmla="*/ 73693 h 19"/>
              <a:gd name="T18" fmla="*/ 25004 w 4"/>
              <a:gd name="T19" fmla="*/ 40941 h 19"/>
              <a:gd name="T20" fmla="*/ 8335 w 4"/>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 h="19">
                <a:moveTo>
                  <a:pt x="2" y="19"/>
                </a:moveTo>
                <a:cubicBezTo>
                  <a:pt x="2" y="19"/>
                  <a:pt x="2" y="19"/>
                  <a:pt x="2" y="19"/>
                </a:cubicBezTo>
                <a:cubicBezTo>
                  <a:pt x="1" y="19"/>
                  <a:pt x="1" y="19"/>
                  <a:pt x="1" y="19"/>
                </a:cubicBezTo>
                <a:cubicBezTo>
                  <a:pt x="1" y="18"/>
                  <a:pt x="0" y="18"/>
                  <a:pt x="0" y="17"/>
                </a:cubicBezTo>
                <a:cubicBezTo>
                  <a:pt x="0" y="17"/>
                  <a:pt x="0" y="17"/>
                  <a:pt x="0" y="17"/>
                </a:cubicBezTo>
                <a:cubicBezTo>
                  <a:pt x="0" y="16"/>
                  <a:pt x="0" y="16"/>
                  <a:pt x="0" y="15"/>
                </a:cubicBezTo>
                <a:cubicBezTo>
                  <a:pt x="0" y="15"/>
                  <a:pt x="2" y="12"/>
                  <a:pt x="2" y="12"/>
                </a:cubicBezTo>
                <a:cubicBezTo>
                  <a:pt x="2" y="11"/>
                  <a:pt x="3" y="11"/>
                  <a:pt x="3" y="10"/>
                </a:cubicBezTo>
                <a:cubicBezTo>
                  <a:pt x="3" y="10"/>
                  <a:pt x="3" y="9"/>
                  <a:pt x="3" y="9"/>
                </a:cubicBezTo>
                <a:cubicBezTo>
                  <a:pt x="3" y="8"/>
                  <a:pt x="4" y="6"/>
                  <a:pt x="3" y="5"/>
                </a:cubicBezTo>
                <a:cubicBezTo>
                  <a:pt x="3" y="4"/>
                  <a:pt x="1" y="1"/>
                  <a:pt x="1" y="0"/>
                </a:cubicBezTo>
              </a:path>
            </a:pathLst>
          </a:custGeom>
          <a:noFill/>
          <a:ln w="15875">
            <a:solidFill>
              <a:srgbClr val="FFFFFF"/>
            </a:solidFill>
            <a:prstDash val="solid"/>
            <a:round/>
            <a:headEnd/>
            <a:tailEnd/>
          </a:ln>
        </p:spPr>
        <p:txBody>
          <a:bodyPr/>
          <a:lstStyle/>
          <a:p>
            <a:endParaRPr lang="en-GB"/>
          </a:p>
        </p:txBody>
      </p:sp>
      <p:sp>
        <p:nvSpPr>
          <p:cNvPr id="12544" name="Freeform 1121"/>
          <p:cNvSpPr>
            <a:spLocks/>
          </p:cNvSpPr>
          <p:nvPr/>
        </p:nvSpPr>
        <p:spPr bwMode="auto">
          <a:xfrm>
            <a:off x="7331075" y="2759075"/>
            <a:ext cx="33338" cy="171450"/>
          </a:xfrm>
          <a:custGeom>
            <a:avLst/>
            <a:gdLst>
              <a:gd name="T0" fmla="*/ 33338 w 4"/>
              <a:gd name="T1" fmla="*/ 0 h 21"/>
              <a:gd name="T2" fmla="*/ 16669 w 4"/>
              <a:gd name="T3" fmla="*/ 8164 h 21"/>
              <a:gd name="T4" fmla="*/ 16669 w 4"/>
              <a:gd name="T5" fmla="*/ 16329 h 21"/>
              <a:gd name="T6" fmla="*/ 16669 w 4"/>
              <a:gd name="T7" fmla="*/ 16329 h 21"/>
              <a:gd name="T8" fmla="*/ 16669 w 4"/>
              <a:gd name="T9" fmla="*/ 57150 h 21"/>
              <a:gd name="T10" fmla="*/ 16669 w 4"/>
              <a:gd name="T11" fmla="*/ 106136 h 21"/>
              <a:gd name="T12" fmla="*/ 8335 w 4"/>
              <a:gd name="T13" fmla="*/ 122464 h 21"/>
              <a:gd name="T14" fmla="*/ 0 w 4"/>
              <a:gd name="T15" fmla="*/ 130629 h 21"/>
              <a:gd name="T16" fmla="*/ 0 w 4"/>
              <a:gd name="T17" fmla="*/ 17145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21">
                <a:moveTo>
                  <a:pt x="4" y="0"/>
                </a:moveTo>
                <a:cubicBezTo>
                  <a:pt x="3" y="0"/>
                  <a:pt x="2" y="1"/>
                  <a:pt x="2" y="1"/>
                </a:cubicBezTo>
                <a:cubicBezTo>
                  <a:pt x="2" y="2"/>
                  <a:pt x="2" y="2"/>
                  <a:pt x="2" y="2"/>
                </a:cubicBezTo>
                <a:cubicBezTo>
                  <a:pt x="2" y="2"/>
                  <a:pt x="2" y="2"/>
                  <a:pt x="2" y="2"/>
                </a:cubicBezTo>
                <a:cubicBezTo>
                  <a:pt x="1" y="4"/>
                  <a:pt x="2" y="6"/>
                  <a:pt x="2" y="7"/>
                </a:cubicBezTo>
                <a:cubicBezTo>
                  <a:pt x="2" y="9"/>
                  <a:pt x="2" y="11"/>
                  <a:pt x="2" y="13"/>
                </a:cubicBezTo>
                <a:cubicBezTo>
                  <a:pt x="2" y="14"/>
                  <a:pt x="1" y="14"/>
                  <a:pt x="1" y="15"/>
                </a:cubicBezTo>
                <a:cubicBezTo>
                  <a:pt x="1" y="15"/>
                  <a:pt x="0" y="16"/>
                  <a:pt x="0" y="16"/>
                </a:cubicBezTo>
                <a:cubicBezTo>
                  <a:pt x="0" y="18"/>
                  <a:pt x="0" y="19"/>
                  <a:pt x="0" y="21"/>
                </a:cubicBezTo>
              </a:path>
            </a:pathLst>
          </a:custGeom>
          <a:noFill/>
          <a:ln w="15875">
            <a:solidFill>
              <a:srgbClr val="FFFFFF"/>
            </a:solidFill>
            <a:prstDash val="solid"/>
            <a:round/>
            <a:headEnd/>
            <a:tailEnd/>
          </a:ln>
        </p:spPr>
        <p:txBody>
          <a:bodyPr/>
          <a:lstStyle/>
          <a:p>
            <a:endParaRPr lang="en-GB"/>
          </a:p>
        </p:txBody>
      </p:sp>
      <p:sp>
        <p:nvSpPr>
          <p:cNvPr id="12545" name="Freeform 1122"/>
          <p:cNvSpPr>
            <a:spLocks/>
          </p:cNvSpPr>
          <p:nvPr/>
        </p:nvSpPr>
        <p:spPr bwMode="auto">
          <a:xfrm>
            <a:off x="7348538" y="2759075"/>
            <a:ext cx="23812" cy="163513"/>
          </a:xfrm>
          <a:custGeom>
            <a:avLst/>
            <a:gdLst>
              <a:gd name="T0" fmla="*/ 7937 w 3"/>
              <a:gd name="T1" fmla="*/ 0 h 20"/>
              <a:gd name="T2" fmla="*/ 7937 w 3"/>
              <a:gd name="T3" fmla="*/ 8176 h 20"/>
              <a:gd name="T4" fmla="*/ 7937 w 3"/>
              <a:gd name="T5" fmla="*/ 8176 h 20"/>
              <a:gd name="T6" fmla="*/ 0 w 3"/>
              <a:gd name="T7" fmla="*/ 16351 h 20"/>
              <a:gd name="T8" fmla="*/ 0 w 3"/>
              <a:gd name="T9" fmla="*/ 24527 h 20"/>
              <a:gd name="T10" fmla="*/ 0 w 3"/>
              <a:gd name="T11" fmla="*/ 32703 h 20"/>
              <a:gd name="T12" fmla="*/ 15875 w 3"/>
              <a:gd name="T13" fmla="*/ 65405 h 20"/>
              <a:gd name="T14" fmla="*/ 15875 w 3"/>
              <a:gd name="T15" fmla="*/ 73581 h 20"/>
              <a:gd name="T16" fmla="*/ 23812 w 3"/>
              <a:gd name="T17" fmla="*/ 81757 h 20"/>
              <a:gd name="T18" fmla="*/ 23812 w 3"/>
              <a:gd name="T19" fmla="*/ 114459 h 20"/>
              <a:gd name="T20" fmla="*/ 7937 w 3"/>
              <a:gd name="T21" fmla="*/ 163513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 h="20">
                <a:moveTo>
                  <a:pt x="1" y="0"/>
                </a:moveTo>
                <a:cubicBezTo>
                  <a:pt x="1" y="1"/>
                  <a:pt x="2" y="0"/>
                  <a:pt x="1" y="1"/>
                </a:cubicBezTo>
                <a:cubicBezTo>
                  <a:pt x="1" y="1"/>
                  <a:pt x="1" y="1"/>
                  <a:pt x="1" y="1"/>
                </a:cubicBezTo>
                <a:cubicBezTo>
                  <a:pt x="0" y="1"/>
                  <a:pt x="0" y="2"/>
                  <a:pt x="0" y="2"/>
                </a:cubicBezTo>
                <a:cubicBezTo>
                  <a:pt x="0" y="2"/>
                  <a:pt x="0" y="3"/>
                  <a:pt x="0" y="3"/>
                </a:cubicBezTo>
                <a:cubicBezTo>
                  <a:pt x="0" y="3"/>
                  <a:pt x="0" y="4"/>
                  <a:pt x="0" y="4"/>
                </a:cubicBezTo>
                <a:cubicBezTo>
                  <a:pt x="0" y="5"/>
                  <a:pt x="1" y="7"/>
                  <a:pt x="2" y="8"/>
                </a:cubicBezTo>
                <a:cubicBezTo>
                  <a:pt x="2" y="8"/>
                  <a:pt x="2" y="9"/>
                  <a:pt x="2" y="9"/>
                </a:cubicBezTo>
                <a:cubicBezTo>
                  <a:pt x="3" y="10"/>
                  <a:pt x="3" y="10"/>
                  <a:pt x="3" y="10"/>
                </a:cubicBezTo>
                <a:cubicBezTo>
                  <a:pt x="3" y="12"/>
                  <a:pt x="3" y="13"/>
                  <a:pt x="3" y="14"/>
                </a:cubicBezTo>
                <a:cubicBezTo>
                  <a:pt x="2" y="16"/>
                  <a:pt x="1" y="18"/>
                  <a:pt x="1" y="20"/>
                </a:cubicBezTo>
              </a:path>
            </a:pathLst>
          </a:custGeom>
          <a:noFill/>
          <a:ln w="15875">
            <a:solidFill>
              <a:srgbClr val="FFFFFF"/>
            </a:solidFill>
            <a:prstDash val="solid"/>
            <a:round/>
            <a:headEnd/>
            <a:tailEnd/>
          </a:ln>
        </p:spPr>
        <p:txBody>
          <a:bodyPr/>
          <a:lstStyle/>
          <a:p>
            <a:endParaRPr lang="en-GB"/>
          </a:p>
        </p:txBody>
      </p:sp>
      <p:sp>
        <p:nvSpPr>
          <p:cNvPr id="12546" name="Oval 1123"/>
          <p:cNvSpPr>
            <a:spLocks noChangeArrowheads="1"/>
          </p:cNvSpPr>
          <p:nvPr/>
        </p:nvSpPr>
        <p:spPr bwMode="auto">
          <a:xfrm>
            <a:off x="7348538" y="3117850"/>
            <a:ext cx="23812" cy="23813"/>
          </a:xfrm>
          <a:prstGeom prst="ellipse">
            <a:avLst/>
          </a:prstGeom>
          <a:solidFill>
            <a:srgbClr val="FFFFFF"/>
          </a:solidFill>
          <a:ln w="15875">
            <a:solidFill>
              <a:srgbClr val="FFFFFF"/>
            </a:solidFill>
            <a:round/>
            <a:headEnd/>
            <a:tailEnd/>
          </a:ln>
        </p:spPr>
        <p:txBody>
          <a:bodyPr/>
          <a:lstStyle/>
          <a:p>
            <a:endParaRPr lang="ar-SA"/>
          </a:p>
        </p:txBody>
      </p:sp>
      <p:sp>
        <p:nvSpPr>
          <p:cNvPr id="12547" name="Freeform 1124"/>
          <p:cNvSpPr>
            <a:spLocks/>
          </p:cNvSpPr>
          <p:nvPr/>
        </p:nvSpPr>
        <p:spPr bwMode="auto">
          <a:xfrm>
            <a:off x="7331075" y="2946400"/>
            <a:ext cx="25400" cy="171450"/>
          </a:xfrm>
          <a:custGeom>
            <a:avLst/>
            <a:gdLst>
              <a:gd name="T0" fmla="*/ 25400 w 3"/>
              <a:gd name="T1" fmla="*/ 171450 h 21"/>
              <a:gd name="T2" fmla="*/ 16933 w 3"/>
              <a:gd name="T3" fmla="*/ 163286 h 21"/>
              <a:gd name="T4" fmla="*/ 16933 w 3"/>
              <a:gd name="T5" fmla="*/ 163286 h 21"/>
              <a:gd name="T6" fmla="*/ 16933 w 3"/>
              <a:gd name="T7" fmla="*/ 155121 h 21"/>
              <a:gd name="T8" fmla="*/ 16933 w 3"/>
              <a:gd name="T9" fmla="*/ 114300 h 21"/>
              <a:gd name="T10" fmla="*/ 16933 w 3"/>
              <a:gd name="T11" fmla="*/ 73479 h 21"/>
              <a:gd name="T12" fmla="*/ 8467 w 3"/>
              <a:gd name="T13" fmla="*/ 57150 h 21"/>
              <a:gd name="T14" fmla="*/ 0 w 3"/>
              <a:gd name="T15" fmla="*/ 48986 h 21"/>
              <a:gd name="T16" fmla="*/ 0 w 3"/>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 h="21">
                <a:moveTo>
                  <a:pt x="3" y="21"/>
                </a:moveTo>
                <a:cubicBezTo>
                  <a:pt x="3" y="21"/>
                  <a:pt x="2" y="21"/>
                  <a:pt x="2" y="20"/>
                </a:cubicBezTo>
                <a:cubicBezTo>
                  <a:pt x="2" y="20"/>
                  <a:pt x="2" y="20"/>
                  <a:pt x="2" y="20"/>
                </a:cubicBezTo>
                <a:cubicBezTo>
                  <a:pt x="2" y="19"/>
                  <a:pt x="2" y="19"/>
                  <a:pt x="2" y="19"/>
                </a:cubicBezTo>
                <a:cubicBezTo>
                  <a:pt x="1" y="17"/>
                  <a:pt x="2" y="16"/>
                  <a:pt x="2" y="14"/>
                </a:cubicBezTo>
                <a:cubicBezTo>
                  <a:pt x="2" y="12"/>
                  <a:pt x="2" y="10"/>
                  <a:pt x="2" y="9"/>
                </a:cubicBezTo>
                <a:cubicBezTo>
                  <a:pt x="2" y="8"/>
                  <a:pt x="1" y="7"/>
                  <a:pt x="1" y="7"/>
                </a:cubicBezTo>
                <a:cubicBezTo>
                  <a:pt x="1" y="6"/>
                  <a:pt x="0" y="6"/>
                  <a:pt x="0" y="6"/>
                </a:cubicBezTo>
                <a:cubicBezTo>
                  <a:pt x="0" y="4"/>
                  <a:pt x="0" y="2"/>
                  <a:pt x="0" y="0"/>
                </a:cubicBezTo>
              </a:path>
            </a:pathLst>
          </a:custGeom>
          <a:noFill/>
          <a:ln w="15875">
            <a:solidFill>
              <a:srgbClr val="FFFFFF"/>
            </a:solidFill>
            <a:prstDash val="solid"/>
            <a:round/>
            <a:headEnd/>
            <a:tailEnd/>
          </a:ln>
        </p:spPr>
        <p:txBody>
          <a:bodyPr/>
          <a:lstStyle/>
          <a:p>
            <a:endParaRPr lang="en-GB"/>
          </a:p>
        </p:txBody>
      </p:sp>
      <p:sp>
        <p:nvSpPr>
          <p:cNvPr id="12548" name="Freeform 1125"/>
          <p:cNvSpPr>
            <a:spLocks/>
          </p:cNvSpPr>
          <p:nvPr/>
        </p:nvSpPr>
        <p:spPr bwMode="auto">
          <a:xfrm>
            <a:off x="7340600" y="2962275"/>
            <a:ext cx="31750" cy="155575"/>
          </a:xfrm>
          <a:custGeom>
            <a:avLst/>
            <a:gdLst>
              <a:gd name="T0" fmla="*/ 15875 w 4"/>
              <a:gd name="T1" fmla="*/ 155575 h 19"/>
              <a:gd name="T2" fmla="*/ 15875 w 4"/>
              <a:gd name="T3" fmla="*/ 155575 h 19"/>
              <a:gd name="T4" fmla="*/ 7938 w 4"/>
              <a:gd name="T5" fmla="*/ 155575 h 19"/>
              <a:gd name="T6" fmla="*/ 7938 w 4"/>
              <a:gd name="T7" fmla="*/ 139199 h 19"/>
              <a:gd name="T8" fmla="*/ 0 w 4"/>
              <a:gd name="T9" fmla="*/ 139199 h 19"/>
              <a:gd name="T10" fmla="*/ 7938 w 4"/>
              <a:gd name="T11" fmla="*/ 122822 h 19"/>
              <a:gd name="T12" fmla="*/ 23813 w 4"/>
              <a:gd name="T13" fmla="*/ 98258 h 19"/>
              <a:gd name="T14" fmla="*/ 23813 w 4"/>
              <a:gd name="T15" fmla="*/ 81882 h 19"/>
              <a:gd name="T16" fmla="*/ 31750 w 4"/>
              <a:gd name="T17" fmla="*/ 73693 h 19"/>
              <a:gd name="T18" fmla="*/ 31750 w 4"/>
              <a:gd name="T19" fmla="*/ 40941 h 19"/>
              <a:gd name="T20" fmla="*/ 15875 w 4"/>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 h="19">
                <a:moveTo>
                  <a:pt x="2" y="19"/>
                </a:moveTo>
                <a:cubicBezTo>
                  <a:pt x="2" y="19"/>
                  <a:pt x="2" y="19"/>
                  <a:pt x="2" y="19"/>
                </a:cubicBezTo>
                <a:cubicBezTo>
                  <a:pt x="2" y="19"/>
                  <a:pt x="1" y="19"/>
                  <a:pt x="1" y="19"/>
                </a:cubicBezTo>
                <a:cubicBezTo>
                  <a:pt x="1" y="18"/>
                  <a:pt x="1" y="18"/>
                  <a:pt x="1" y="17"/>
                </a:cubicBezTo>
                <a:cubicBezTo>
                  <a:pt x="1" y="17"/>
                  <a:pt x="0" y="17"/>
                  <a:pt x="0" y="17"/>
                </a:cubicBezTo>
                <a:cubicBezTo>
                  <a:pt x="1" y="16"/>
                  <a:pt x="1" y="16"/>
                  <a:pt x="1" y="15"/>
                </a:cubicBezTo>
                <a:cubicBezTo>
                  <a:pt x="1" y="15"/>
                  <a:pt x="2" y="12"/>
                  <a:pt x="3" y="12"/>
                </a:cubicBezTo>
                <a:cubicBezTo>
                  <a:pt x="3" y="11"/>
                  <a:pt x="3" y="11"/>
                  <a:pt x="3" y="10"/>
                </a:cubicBezTo>
                <a:cubicBezTo>
                  <a:pt x="4" y="10"/>
                  <a:pt x="4" y="9"/>
                  <a:pt x="4" y="9"/>
                </a:cubicBezTo>
                <a:cubicBezTo>
                  <a:pt x="4" y="8"/>
                  <a:pt x="4" y="6"/>
                  <a:pt x="4" y="5"/>
                </a:cubicBezTo>
                <a:cubicBezTo>
                  <a:pt x="3" y="4"/>
                  <a:pt x="2" y="1"/>
                  <a:pt x="2" y="0"/>
                </a:cubicBezTo>
              </a:path>
            </a:pathLst>
          </a:custGeom>
          <a:noFill/>
          <a:ln w="15875">
            <a:solidFill>
              <a:srgbClr val="FFFFFF"/>
            </a:solidFill>
            <a:prstDash val="solid"/>
            <a:round/>
            <a:headEnd/>
            <a:tailEnd/>
          </a:ln>
        </p:spPr>
        <p:txBody>
          <a:bodyPr/>
          <a:lstStyle/>
          <a:p>
            <a:endParaRPr lang="en-GB"/>
          </a:p>
        </p:txBody>
      </p:sp>
      <p:sp>
        <p:nvSpPr>
          <p:cNvPr id="12549" name="Freeform 1126"/>
          <p:cNvSpPr>
            <a:spLocks/>
          </p:cNvSpPr>
          <p:nvPr/>
        </p:nvSpPr>
        <p:spPr bwMode="auto">
          <a:xfrm>
            <a:off x="7526338" y="2759075"/>
            <a:ext cx="33337" cy="171450"/>
          </a:xfrm>
          <a:custGeom>
            <a:avLst/>
            <a:gdLst>
              <a:gd name="T0" fmla="*/ 33337 w 4"/>
              <a:gd name="T1" fmla="*/ 0 h 21"/>
              <a:gd name="T2" fmla="*/ 25003 w 4"/>
              <a:gd name="T3" fmla="*/ 8164 h 21"/>
              <a:gd name="T4" fmla="*/ 25003 w 4"/>
              <a:gd name="T5" fmla="*/ 16329 h 21"/>
              <a:gd name="T6" fmla="*/ 16669 w 4"/>
              <a:gd name="T7" fmla="*/ 16329 h 21"/>
              <a:gd name="T8" fmla="*/ 25003 w 4"/>
              <a:gd name="T9" fmla="*/ 57150 h 21"/>
              <a:gd name="T10" fmla="*/ 25003 w 4"/>
              <a:gd name="T11" fmla="*/ 106136 h 21"/>
              <a:gd name="T12" fmla="*/ 16669 w 4"/>
              <a:gd name="T13" fmla="*/ 122464 h 21"/>
              <a:gd name="T14" fmla="*/ 8334 w 4"/>
              <a:gd name="T15" fmla="*/ 130629 h 21"/>
              <a:gd name="T16" fmla="*/ 0 w 4"/>
              <a:gd name="T17" fmla="*/ 17145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21">
                <a:moveTo>
                  <a:pt x="4" y="0"/>
                </a:moveTo>
                <a:cubicBezTo>
                  <a:pt x="4" y="0"/>
                  <a:pt x="3" y="1"/>
                  <a:pt x="3" y="1"/>
                </a:cubicBezTo>
                <a:cubicBezTo>
                  <a:pt x="3" y="2"/>
                  <a:pt x="3" y="2"/>
                  <a:pt x="3" y="2"/>
                </a:cubicBezTo>
                <a:cubicBezTo>
                  <a:pt x="2" y="2"/>
                  <a:pt x="2" y="2"/>
                  <a:pt x="2" y="2"/>
                </a:cubicBezTo>
                <a:cubicBezTo>
                  <a:pt x="2" y="4"/>
                  <a:pt x="2" y="6"/>
                  <a:pt x="3" y="7"/>
                </a:cubicBezTo>
                <a:cubicBezTo>
                  <a:pt x="3" y="9"/>
                  <a:pt x="3" y="11"/>
                  <a:pt x="3" y="13"/>
                </a:cubicBezTo>
                <a:cubicBezTo>
                  <a:pt x="2" y="14"/>
                  <a:pt x="2" y="14"/>
                  <a:pt x="2" y="15"/>
                </a:cubicBezTo>
                <a:cubicBezTo>
                  <a:pt x="1" y="15"/>
                  <a:pt x="1" y="16"/>
                  <a:pt x="1" y="16"/>
                </a:cubicBezTo>
                <a:cubicBezTo>
                  <a:pt x="1" y="18"/>
                  <a:pt x="0" y="19"/>
                  <a:pt x="0" y="21"/>
                </a:cubicBezTo>
              </a:path>
            </a:pathLst>
          </a:custGeom>
          <a:noFill/>
          <a:ln w="15875">
            <a:solidFill>
              <a:srgbClr val="FFFFFF"/>
            </a:solidFill>
            <a:prstDash val="solid"/>
            <a:round/>
            <a:headEnd/>
            <a:tailEnd/>
          </a:ln>
        </p:spPr>
        <p:txBody>
          <a:bodyPr/>
          <a:lstStyle/>
          <a:p>
            <a:endParaRPr lang="en-GB"/>
          </a:p>
        </p:txBody>
      </p:sp>
      <p:sp>
        <p:nvSpPr>
          <p:cNvPr id="12550" name="Freeform 1127"/>
          <p:cNvSpPr>
            <a:spLocks/>
          </p:cNvSpPr>
          <p:nvPr/>
        </p:nvSpPr>
        <p:spPr bwMode="auto">
          <a:xfrm>
            <a:off x="7542213" y="2759075"/>
            <a:ext cx="33337" cy="163513"/>
          </a:xfrm>
          <a:custGeom>
            <a:avLst/>
            <a:gdLst>
              <a:gd name="T0" fmla="*/ 16669 w 4"/>
              <a:gd name="T1" fmla="*/ 0 h 20"/>
              <a:gd name="T2" fmla="*/ 16669 w 4"/>
              <a:gd name="T3" fmla="*/ 8176 h 20"/>
              <a:gd name="T4" fmla="*/ 8334 w 4"/>
              <a:gd name="T5" fmla="*/ 8176 h 20"/>
              <a:gd name="T6" fmla="*/ 8334 w 4"/>
              <a:gd name="T7" fmla="*/ 16351 h 20"/>
              <a:gd name="T8" fmla="*/ 0 w 4"/>
              <a:gd name="T9" fmla="*/ 24527 h 20"/>
              <a:gd name="T10" fmla="*/ 0 w 4"/>
              <a:gd name="T11" fmla="*/ 32703 h 20"/>
              <a:gd name="T12" fmla="*/ 16669 w 4"/>
              <a:gd name="T13" fmla="*/ 65405 h 20"/>
              <a:gd name="T14" fmla="*/ 25003 w 4"/>
              <a:gd name="T15" fmla="*/ 73581 h 20"/>
              <a:gd name="T16" fmla="*/ 25003 w 4"/>
              <a:gd name="T17" fmla="*/ 81757 h 20"/>
              <a:gd name="T18" fmla="*/ 25003 w 4"/>
              <a:gd name="T19" fmla="*/ 114459 h 20"/>
              <a:gd name="T20" fmla="*/ 16669 w 4"/>
              <a:gd name="T21" fmla="*/ 163513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 h="20">
                <a:moveTo>
                  <a:pt x="2" y="0"/>
                </a:moveTo>
                <a:cubicBezTo>
                  <a:pt x="2" y="1"/>
                  <a:pt x="2" y="0"/>
                  <a:pt x="2" y="1"/>
                </a:cubicBezTo>
                <a:cubicBezTo>
                  <a:pt x="2" y="1"/>
                  <a:pt x="1" y="1"/>
                  <a:pt x="1" y="1"/>
                </a:cubicBezTo>
                <a:cubicBezTo>
                  <a:pt x="1" y="1"/>
                  <a:pt x="1" y="2"/>
                  <a:pt x="1" y="2"/>
                </a:cubicBezTo>
                <a:cubicBezTo>
                  <a:pt x="0" y="2"/>
                  <a:pt x="0" y="3"/>
                  <a:pt x="0" y="3"/>
                </a:cubicBezTo>
                <a:cubicBezTo>
                  <a:pt x="0" y="3"/>
                  <a:pt x="0" y="4"/>
                  <a:pt x="0" y="4"/>
                </a:cubicBezTo>
                <a:cubicBezTo>
                  <a:pt x="1" y="5"/>
                  <a:pt x="2" y="7"/>
                  <a:pt x="2" y="8"/>
                </a:cubicBezTo>
                <a:cubicBezTo>
                  <a:pt x="3" y="8"/>
                  <a:pt x="3" y="9"/>
                  <a:pt x="3" y="9"/>
                </a:cubicBezTo>
                <a:cubicBezTo>
                  <a:pt x="3" y="10"/>
                  <a:pt x="3" y="10"/>
                  <a:pt x="3" y="10"/>
                </a:cubicBezTo>
                <a:cubicBezTo>
                  <a:pt x="3" y="12"/>
                  <a:pt x="4" y="13"/>
                  <a:pt x="3" y="14"/>
                </a:cubicBezTo>
                <a:cubicBezTo>
                  <a:pt x="3" y="16"/>
                  <a:pt x="2" y="18"/>
                  <a:pt x="2" y="20"/>
                </a:cubicBezTo>
              </a:path>
            </a:pathLst>
          </a:custGeom>
          <a:noFill/>
          <a:ln w="15875">
            <a:solidFill>
              <a:srgbClr val="FFFFFF"/>
            </a:solidFill>
            <a:prstDash val="solid"/>
            <a:round/>
            <a:headEnd/>
            <a:tailEnd/>
          </a:ln>
        </p:spPr>
        <p:txBody>
          <a:bodyPr/>
          <a:lstStyle/>
          <a:p>
            <a:endParaRPr lang="en-GB"/>
          </a:p>
        </p:txBody>
      </p:sp>
      <p:sp>
        <p:nvSpPr>
          <p:cNvPr id="12551" name="Oval 1128"/>
          <p:cNvSpPr>
            <a:spLocks noChangeArrowheads="1"/>
          </p:cNvSpPr>
          <p:nvPr/>
        </p:nvSpPr>
        <p:spPr bwMode="auto">
          <a:xfrm>
            <a:off x="7542213" y="3117850"/>
            <a:ext cx="25400" cy="23813"/>
          </a:xfrm>
          <a:prstGeom prst="ellipse">
            <a:avLst/>
          </a:prstGeom>
          <a:solidFill>
            <a:srgbClr val="FFFFFF"/>
          </a:solidFill>
          <a:ln w="15875">
            <a:solidFill>
              <a:srgbClr val="FFFFFF"/>
            </a:solidFill>
            <a:round/>
            <a:headEnd/>
            <a:tailEnd/>
          </a:ln>
        </p:spPr>
        <p:txBody>
          <a:bodyPr/>
          <a:lstStyle/>
          <a:p>
            <a:endParaRPr lang="ar-SA"/>
          </a:p>
        </p:txBody>
      </p:sp>
      <p:sp>
        <p:nvSpPr>
          <p:cNvPr id="12552" name="Freeform 1129"/>
          <p:cNvSpPr>
            <a:spLocks/>
          </p:cNvSpPr>
          <p:nvPr/>
        </p:nvSpPr>
        <p:spPr bwMode="auto">
          <a:xfrm>
            <a:off x="7526338" y="2946400"/>
            <a:ext cx="33337" cy="171450"/>
          </a:xfrm>
          <a:custGeom>
            <a:avLst/>
            <a:gdLst>
              <a:gd name="T0" fmla="*/ 33337 w 4"/>
              <a:gd name="T1" fmla="*/ 171450 h 21"/>
              <a:gd name="T2" fmla="*/ 25003 w 4"/>
              <a:gd name="T3" fmla="*/ 163286 h 21"/>
              <a:gd name="T4" fmla="*/ 16669 w 4"/>
              <a:gd name="T5" fmla="*/ 163286 h 21"/>
              <a:gd name="T6" fmla="*/ 16669 w 4"/>
              <a:gd name="T7" fmla="*/ 155121 h 21"/>
              <a:gd name="T8" fmla="*/ 25003 w 4"/>
              <a:gd name="T9" fmla="*/ 114300 h 21"/>
              <a:gd name="T10" fmla="*/ 16669 w 4"/>
              <a:gd name="T11" fmla="*/ 73479 h 21"/>
              <a:gd name="T12" fmla="*/ 8334 w 4"/>
              <a:gd name="T13" fmla="*/ 57150 h 21"/>
              <a:gd name="T14" fmla="*/ 8334 w 4"/>
              <a:gd name="T15" fmla="*/ 48986 h 21"/>
              <a:gd name="T16" fmla="*/ 0 w 4"/>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21">
                <a:moveTo>
                  <a:pt x="4" y="21"/>
                </a:moveTo>
                <a:cubicBezTo>
                  <a:pt x="4" y="21"/>
                  <a:pt x="3" y="21"/>
                  <a:pt x="3" y="20"/>
                </a:cubicBezTo>
                <a:cubicBezTo>
                  <a:pt x="3" y="20"/>
                  <a:pt x="2" y="20"/>
                  <a:pt x="2" y="20"/>
                </a:cubicBezTo>
                <a:cubicBezTo>
                  <a:pt x="2" y="19"/>
                  <a:pt x="2" y="19"/>
                  <a:pt x="2" y="19"/>
                </a:cubicBezTo>
                <a:cubicBezTo>
                  <a:pt x="2" y="17"/>
                  <a:pt x="2" y="16"/>
                  <a:pt x="3" y="14"/>
                </a:cubicBezTo>
                <a:cubicBezTo>
                  <a:pt x="3" y="12"/>
                  <a:pt x="3" y="10"/>
                  <a:pt x="2" y="9"/>
                </a:cubicBezTo>
                <a:cubicBezTo>
                  <a:pt x="2" y="8"/>
                  <a:pt x="2" y="7"/>
                  <a:pt x="1" y="7"/>
                </a:cubicBezTo>
                <a:cubicBezTo>
                  <a:pt x="1" y="6"/>
                  <a:pt x="1" y="6"/>
                  <a:pt x="1" y="6"/>
                </a:cubicBezTo>
                <a:cubicBezTo>
                  <a:pt x="1" y="4"/>
                  <a:pt x="0" y="2"/>
                  <a:pt x="0" y="0"/>
                </a:cubicBezTo>
              </a:path>
            </a:pathLst>
          </a:custGeom>
          <a:noFill/>
          <a:ln w="15875">
            <a:solidFill>
              <a:srgbClr val="FFFFFF"/>
            </a:solidFill>
            <a:prstDash val="solid"/>
            <a:round/>
            <a:headEnd/>
            <a:tailEnd/>
          </a:ln>
        </p:spPr>
        <p:txBody>
          <a:bodyPr/>
          <a:lstStyle/>
          <a:p>
            <a:endParaRPr lang="en-GB"/>
          </a:p>
        </p:txBody>
      </p:sp>
      <p:sp>
        <p:nvSpPr>
          <p:cNvPr id="12553" name="Freeform 1130"/>
          <p:cNvSpPr>
            <a:spLocks/>
          </p:cNvSpPr>
          <p:nvPr/>
        </p:nvSpPr>
        <p:spPr bwMode="auto">
          <a:xfrm>
            <a:off x="7542213" y="2962275"/>
            <a:ext cx="33337" cy="155575"/>
          </a:xfrm>
          <a:custGeom>
            <a:avLst/>
            <a:gdLst>
              <a:gd name="T0" fmla="*/ 16669 w 4"/>
              <a:gd name="T1" fmla="*/ 155575 h 19"/>
              <a:gd name="T2" fmla="*/ 16669 w 4"/>
              <a:gd name="T3" fmla="*/ 155575 h 19"/>
              <a:gd name="T4" fmla="*/ 8334 w 4"/>
              <a:gd name="T5" fmla="*/ 155575 h 19"/>
              <a:gd name="T6" fmla="*/ 0 w 4"/>
              <a:gd name="T7" fmla="*/ 139199 h 19"/>
              <a:gd name="T8" fmla="*/ 0 w 4"/>
              <a:gd name="T9" fmla="*/ 139199 h 19"/>
              <a:gd name="T10" fmla="*/ 0 w 4"/>
              <a:gd name="T11" fmla="*/ 122822 h 19"/>
              <a:gd name="T12" fmla="*/ 16669 w 4"/>
              <a:gd name="T13" fmla="*/ 98258 h 19"/>
              <a:gd name="T14" fmla="*/ 25003 w 4"/>
              <a:gd name="T15" fmla="*/ 81882 h 19"/>
              <a:gd name="T16" fmla="*/ 25003 w 4"/>
              <a:gd name="T17" fmla="*/ 73693 h 19"/>
              <a:gd name="T18" fmla="*/ 25003 w 4"/>
              <a:gd name="T19" fmla="*/ 40941 h 19"/>
              <a:gd name="T20" fmla="*/ 16669 w 4"/>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 h="19">
                <a:moveTo>
                  <a:pt x="2" y="19"/>
                </a:moveTo>
                <a:cubicBezTo>
                  <a:pt x="2" y="19"/>
                  <a:pt x="2" y="19"/>
                  <a:pt x="2" y="19"/>
                </a:cubicBezTo>
                <a:cubicBezTo>
                  <a:pt x="2" y="19"/>
                  <a:pt x="1" y="19"/>
                  <a:pt x="1" y="19"/>
                </a:cubicBezTo>
                <a:cubicBezTo>
                  <a:pt x="1" y="18"/>
                  <a:pt x="0" y="18"/>
                  <a:pt x="0" y="17"/>
                </a:cubicBezTo>
                <a:cubicBezTo>
                  <a:pt x="0" y="17"/>
                  <a:pt x="0" y="17"/>
                  <a:pt x="0" y="17"/>
                </a:cubicBezTo>
                <a:cubicBezTo>
                  <a:pt x="0" y="16"/>
                  <a:pt x="0" y="16"/>
                  <a:pt x="0" y="15"/>
                </a:cubicBezTo>
                <a:cubicBezTo>
                  <a:pt x="0" y="15"/>
                  <a:pt x="2" y="12"/>
                  <a:pt x="2" y="12"/>
                </a:cubicBezTo>
                <a:cubicBezTo>
                  <a:pt x="3" y="11"/>
                  <a:pt x="3" y="11"/>
                  <a:pt x="3" y="10"/>
                </a:cubicBezTo>
                <a:cubicBezTo>
                  <a:pt x="3" y="10"/>
                  <a:pt x="3" y="9"/>
                  <a:pt x="3" y="9"/>
                </a:cubicBezTo>
                <a:cubicBezTo>
                  <a:pt x="3" y="8"/>
                  <a:pt x="4" y="6"/>
                  <a:pt x="3" y="5"/>
                </a:cubicBezTo>
                <a:cubicBezTo>
                  <a:pt x="3" y="4"/>
                  <a:pt x="2" y="1"/>
                  <a:pt x="2" y="0"/>
                </a:cubicBezTo>
              </a:path>
            </a:pathLst>
          </a:custGeom>
          <a:noFill/>
          <a:ln w="15875">
            <a:solidFill>
              <a:srgbClr val="FFFFFF"/>
            </a:solidFill>
            <a:prstDash val="solid"/>
            <a:round/>
            <a:headEnd/>
            <a:tailEnd/>
          </a:ln>
        </p:spPr>
        <p:txBody>
          <a:bodyPr/>
          <a:lstStyle/>
          <a:p>
            <a:endParaRPr lang="en-GB"/>
          </a:p>
        </p:txBody>
      </p:sp>
      <p:sp>
        <p:nvSpPr>
          <p:cNvPr id="12554" name="Freeform 1131"/>
          <p:cNvSpPr>
            <a:spLocks/>
          </p:cNvSpPr>
          <p:nvPr/>
        </p:nvSpPr>
        <p:spPr bwMode="auto">
          <a:xfrm>
            <a:off x="7632700" y="2759075"/>
            <a:ext cx="31750" cy="171450"/>
          </a:xfrm>
          <a:custGeom>
            <a:avLst/>
            <a:gdLst>
              <a:gd name="T0" fmla="*/ 31750 w 4"/>
              <a:gd name="T1" fmla="*/ 0 h 21"/>
              <a:gd name="T2" fmla="*/ 15875 w 4"/>
              <a:gd name="T3" fmla="*/ 8164 h 21"/>
              <a:gd name="T4" fmla="*/ 15875 w 4"/>
              <a:gd name="T5" fmla="*/ 16329 h 21"/>
              <a:gd name="T6" fmla="*/ 15875 w 4"/>
              <a:gd name="T7" fmla="*/ 16329 h 21"/>
              <a:gd name="T8" fmla="*/ 15875 w 4"/>
              <a:gd name="T9" fmla="*/ 57150 h 21"/>
              <a:gd name="T10" fmla="*/ 15875 w 4"/>
              <a:gd name="T11" fmla="*/ 106136 h 21"/>
              <a:gd name="T12" fmla="*/ 7938 w 4"/>
              <a:gd name="T13" fmla="*/ 122464 h 21"/>
              <a:gd name="T14" fmla="*/ 7938 w 4"/>
              <a:gd name="T15" fmla="*/ 130629 h 21"/>
              <a:gd name="T16" fmla="*/ 0 w 4"/>
              <a:gd name="T17" fmla="*/ 17145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21">
                <a:moveTo>
                  <a:pt x="4" y="0"/>
                </a:moveTo>
                <a:cubicBezTo>
                  <a:pt x="3" y="0"/>
                  <a:pt x="3" y="1"/>
                  <a:pt x="2" y="1"/>
                </a:cubicBezTo>
                <a:cubicBezTo>
                  <a:pt x="2" y="2"/>
                  <a:pt x="2" y="2"/>
                  <a:pt x="2" y="2"/>
                </a:cubicBezTo>
                <a:cubicBezTo>
                  <a:pt x="2" y="2"/>
                  <a:pt x="2" y="2"/>
                  <a:pt x="2" y="2"/>
                </a:cubicBezTo>
                <a:cubicBezTo>
                  <a:pt x="2" y="4"/>
                  <a:pt x="2" y="6"/>
                  <a:pt x="2" y="7"/>
                </a:cubicBezTo>
                <a:cubicBezTo>
                  <a:pt x="3" y="9"/>
                  <a:pt x="3" y="11"/>
                  <a:pt x="2" y="13"/>
                </a:cubicBezTo>
                <a:cubicBezTo>
                  <a:pt x="2" y="14"/>
                  <a:pt x="2" y="14"/>
                  <a:pt x="1" y="15"/>
                </a:cubicBezTo>
                <a:cubicBezTo>
                  <a:pt x="1" y="15"/>
                  <a:pt x="1" y="16"/>
                  <a:pt x="1" y="16"/>
                </a:cubicBezTo>
                <a:cubicBezTo>
                  <a:pt x="0" y="18"/>
                  <a:pt x="0" y="19"/>
                  <a:pt x="0" y="21"/>
                </a:cubicBezTo>
              </a:path>
            </a:pathLst>
          </a:custGeom>
          <a:noFill/>
          <a:ln w="15875">
            <a:solidFill>
              <a:srgbClr val="FFFFFF"/>
            </a:solidFill>
            <a:prstDash val="solid"/>
            <a:round/>
            <a:headEnd/>
            <a:tailEnd/>
          </a:ln>
        </p:spPr>
        <p:txBody>
          <a:bodyPr/>
          <a:lstStyle/>
          <a:p>
            <a:endParaRPr lang="en-GB"/>
          </a:p>
        </p:txBody>
      </p:sp>
      <p:sp>
        <p:nvSpPr>
          <p:cNvPr id="12555" name="Freeform 1132"/>
          <p:cNvSpPr>
            <a:spLocks/>
          </p:cNvSpPr>
          <p:nvPr/>
        </p:nvSpPr>
        <p:spPr bwMode="auto">
          <a:xfrm>
            <a:off x="7648575" y="2759075"/>
            <a:ext cx="23813" cy="163513"/>
          </a:xfrm>
          <a:custGeom>
            <a:avLst/>
            <a:gdLst>
              <a:gd name="T0" fmla="*/ 15875 w 3"/>
              <a:gd name="T1" fmla="*/ 0 h 20"/>
              <a:gd name="T2" fmla="*/ 7938 w 3"/>
              <a:gd name="T3" fmla="*/ 8176 h 20"/>
              <a:gd name="T4" fmla="*/ 7938 w 3"/>
              <a:gd name="T5" fmla="*/ 8176 h 20"/>
              <a:gd name="T6" fmla="*/ 0 w 3"/>
              <a:gd name="T7" fmla="*/ 16351 h 20"/>
              <a:gd name="T8" fmla="*/ 0 w 3"/>
              <a:gd name="T9" fmla="*/ 24527 h 20"/>
              <a:gd name="T10" fmla="*/ 0 w 3"/>
              <a:gd name="T11" fmla="*/ 32703 h 20"/>
              <a:gd name="T12" fmla="*/ 15875 w 3"/>
              <a:gd name="T13" fmla="*/ 65405 h 20"/>
              <a:gd name="T14" fmla="*/ 23813 w 3"/>
              <a:gd name="T15" fmla="*/ 73581 h 20"/>
              <a:gd name="T16" fmla="*/ 23813 w 3"/>
              <a:gd name="T17" fmla="*/ 81757 h 20"/>
              <a:gd name="T18" fmla="*/ 23813 w 3"/>
              <a:gd name="T19" fmla="*/ 114459 h 20"/>
              <a:gd name="T20" fmla="*/ 7938 w 3"/>
              <a:gd name="T21" fmla="*/ 163513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 h="20">
                <a:moveTo>
                  <a:pt x="2" y="0"/>
                </a:moveTo>
                <a:cubicBezTo>
                  <a:pt x="2" y="1"/>
                  <a:pt x="2" y="0"/>
                  <a:pt x="1" y="1"/>
                </a:cubicBezTo>
                <a:cubicBezTo>
                  <a:pt x="1" y="1"/>
                  <a:pt x="1" y="1"/>
                  <a:pt x="1" y="1"/>
                </a:cubicBezTo>
                <a:cubicBezTo>
                  <a:pt x="1" y="1"/>
                  <a:pt x="0" y="2"/>
                  <a:pt x="0" y="2"/>
                </a:cubicBezTo>
                <a:cubicBezTo>
                  <a:pt x="0" y="2"/>
                  <a:pt x="0" y="3"/>
                  <a:pt x="0" y="3"/>
                </a:cubicBezTo>
                <a:cubicBezTo>
                  <a:pt x="0" y="3"/>
                  <a:pt x="0" y="4"/>
                  <a:pt x="0" y="4"/>
                </a:cubicBezTo>
                <a:cubicBezTo>
                  <a:pt x="0" y="5"/>
                  <a:pt x="1" y="7"/>
                  <a:pt x="2" y="8"/>
                </a:cubicBezTo>
                <a:cubicBezTo>
                  <a:pt x="2" y="8"/>
                  <a:pt x="3" y="9"/>
                  <a:pt x="3" y="9"/>
                </a:cubicBezTo>
                <a:cubicBezTo>
                  <a:pt x="3" y="10"/>
                  <a:pt x="3" y="10"/>
                  <a:pt x="3" y="10"/>
                </a:cubicBezTo>
                <a:cubicBezTo>
                  <a:pt x="3" y="12"/>
                  <a:pt x="3" y="13"/>
                  <a:pt x="3" y="14"/>
                </a:cubicBezTo>
                <a:cubicBezTo>
                  <a:pt x="2" y="16"/>
                  <a:pt x="1" y="18"/>
                  <a:pt x="1" y="20"/>
                </a:cubicBezTo>
              </a:path>
            </a:pathLst>
          </a:custGeom>
          <a:noFill/>
          <a:ln w="15875">
            <a:solidFill>
              <a:srgbClr val="FFFFFF"/>
            </a:solidFill>
            <a:prstDash val="solid"/>
            <a:round/>
            <a:headEnd/>
            <a:tailEnd/>
          </a:ln>
        </p:spPr>
        <p:txBody>
          <a:bodyPr/>
          <a:lstStyle/>
          <a:p>
            <a:endParaRPr lang="en-GB"/>
          </a:p>
        </p:txBody>
      </p:sp>
      <p:sp>
        <p:nvSpPr>
          <p:cNvPr id="12556" name="Oval 1133"/>
          <p:cNvSpPr>
            <a:spLocks noChangeArrowheads="1"/>
          </p:cNvSpPr>
          <p:nvPr/>
        </p:nvSpPr>
        <p:spPr bwMode="auto">
          <a:xfrm>
            <a:off x="7648575" y="3117850"/>
            <a:ext cx="23813" cy="23813"/>
          </a:xfrm>
          <a:prstGeom prst="ellipse">
            <a:avLst/>
          </a:prstGeom>
          <a:solidFill>
            <a:srgbClr val="FFFFFF"/>
          </a:solidFill>
          <a:ln w="15875">
            <a:solidFill>
              <a:srgbClr val="FFFFFF"/>
            </a:solidFill>
            <a:round/>
            <a:headEnd/>
            <a:tailEnd/>
          </a:ln>
        </p:spPr>
        <p:txBody>
          <a:bodyPr/>
          <a:lstStyle/>
          <a:p>
            <a:endParaRPr lang="ar-SA"/>
          </a:p>
        </p:txBody>
      </p:sp>
      <p:sp>
        <p:nvSpPr>
          <p:cNvPr id="12557" name="Freeform 1134"/>
          <p:cNvSpPr>
            <a:spLocks/>
          </p:cNvSpPr>
          <p:nvPr/>
        </p:nvSpPr>
        <p:spPr bwMode="auto">
          <a:xfrm>
            <a:off x="7632700" y="2946400"/>
            <a:ext cx="31750" cy="171450"/>
          </a:xfrm>
          <a:custGeom>
            <a:avLst/>
            <a:gdLst>
              <a:gd name="T0" fmla="*/ 31750 w 4"/>
              <a:gd name="T1" fmla="*/ 171450 h 21"/>
              <a:gd name="T2" fmla="*/ 15875 w 4"/>
              <a:gd name="T3" fmla="*/ 163286 h 21"/>
              <a:gd name="T4" fmla="*/ 15875 w 4"/>
              <a:gd name="T5" fmla="*/ 163286 h 21"/>
              <a:gd name="T6" fmla="*/ 15875 w 4"/>
              <a:gd name="T7" fmla="*/ 155121 h 21"/>
              <a:gd name="T8" fmla="*/ 15875 w 4"/>
              <a:gd name="T9" fmla="*/ 114300 h 21"/>
              <a:gd name="T10" fmla="*/ 15875 w 4"/>
              <a:gd name="T11" fmla="*/ 73479 h 21"/>
              <a:gd name="T12" fmla="*/ 7938 w 4"/>
              <a:gd name="T13" fmla="*/ 57150 h 21"/>
              <a:gd name="T14" fmla="*/ 7938 w 4"/>
              <a:gd name="T15" fmla="*/ 48986 h 21"/>
              <a:gd name="T16" fmla="*/ 0 w 4"/>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21">
                <a:moveTo>
                  <a:pt x="4" y="21"/>
                </a:moveTo>
                <a:cubicBezTo>
                  <a:pt x="3" y="21"/>
                  <a:pt x="3" y="21"/>
                  <a:pt x="2" y="20"/>
                </a:cubicBezTo>
                <a:cubicBezTo>
                  <a:pt x="2" y="20"/>
                  <a:pt x="2" y="20"/>
                  <a:pt x="2" y="20"/>
                </a:cubicBezTo>
                <a:cubicBezTo>
                  <a:pt x="2" y="19"/>
                  <a:pt x="2" y="19"/>
                  <a:pt x="2" y="19"/>
                </a:cubicBezTo>
                <a:cubicBezTo>
                  <a:pt x="2" y="17"/>
                  <a:pt x="2" y="16"/>
                  <a:pt x="2" y="14"/>
                </a:cubicBezTo>
                <a:cubicBezTo>
                  <a:pt x="2" y="12"/>
                  <a:pt x="3" y="10"/>
                  <a:pt x="2" y="9"/>
                </a:cubicBezTo>
                <a:cubicBezTo>
                  <a:pt x="2" y="8"/>
                  <a:pt x="1" y="7"/>
                  <a:pt x="1" y="7"/>
                </a:cubicBezTo>
                <a:cubicBezTo>
                  <a:pt x="1" y="6"/>
                  <a:pt x="1" y="6"/>
                  <a:pt x="1" y="6"/>
                </a:cubicBezTo>
                <a:cubicBezTo>
                  <a:pt x="0" y="4"/>
                  <a:pt x="0" y="2"/>
                  <a:pt x="0" y="0"/>
                </a:cubicBezTo>
              </a:path>
            </a:pathLst>
          </a:custGeom>
          <a:noFill/>
          <a:ln w="15875">
            <a:solidFill>
              <a:srgbClr val="FFFFFF"/>
            </a:solidFill>
            <a:prstDash val="solid"/>
            <a:round/>
            <a:headEnd/>
            <a:tailEnd/>
          </a:ln>
        </p:spPr>
        <p:txBody>
          <a:bodyPr/>
          <a:lstStyle/>
          <a:p>
            <a:endParaRPr lang="en-GB"/>
          </a:p>
        </p:txBody>
      </p:sp>
      <p:sp>
        <p:nvSpPr>
          <p:cNvPr id="12558" name="Freeform 1135"/>
          <p:cNvSpPr>
            <a:spLocks/>
          </p:cNvSpPr>
          <p:nvPr/>
        </p:nvSpPr>
        <p:spPr bwMode="auto">
          <a:xfrm>
            <a:off x="7648575" y="2962275"/>
            <a:ext cx="23813" cy="155575"/>
          </a:xfrm>
          <a:custGeom>
            <a:avLst/>
            <a:gdLst>
              <a:gd name="T0" fmla="*/ 15875 w 3"/>
              <a:gd name="T1" fmla="*/ 155575 h 19"/>
              <a:gd name="T2" fmla="*/ 7938 w 3"/>
              <a:gd name="T3" fmla="*/ 155575 h 19"/>
              <a:gd name="T4" fmla="*/ 7938 w 3"/>
              <a:gd name="T5" fmla="*/ 155575 h 19"/>
              <a:gd name="T6" fmla="*/ 0 w 3"/>
              <a:gd name="T7" fmla="*/ 139199 h 19"/>
              <a:gd name="T8" fmla="*/ 0 w 3"/>
              <a:gd name="T9" fmla="*/ 139199 h 19"/>
              <a:gd name="T10" fmla="*/ 0 w 3"/>
              <a:gd name="T11" fmla="*/ 122822 h 19"/>
              <a:gd name="T12" fmla="*/ 15875 w 3"/>
              <a:gd name="T13" fmla="*/ 98258 h 19"/>
              <a:gd name="T14" fmla="*/ 23813 w 3"/>
              <a:gd name="T15" fmla="*/ 81882 h 19"/>
              <a:gd name="T16" fmla="*/ 23813 w 3"/>
              <a:gd name="T17" fmla="*/ 73693 h 19"/>
              <a:gd name="T18" fmla="*/ 23813 w 3"/>
              <a:gd name="T19" fmla="*/ 40941 h 19"/>
              <a:gd name="T20" fmla="*/ 7938 w 3"/>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 h="19">
                <a:moveTo>
                  <a:pt x="2" y="19"/>
                </a:moveTo>
                <a:cubicBezTo>
                  <a:pt x="2" y="19"/>
                  <a:pt x="2" y="19"/>
                  <a:pt x="1" y="19"/>
                </a:cubicBezTo>
                <a:cubicBezTo>
                  <a:pt x="1" y="19"/>
                  <a:pt x="1" y="19"/>
                  <a:pt x="1" y="19"/>
                </a:cubicBezTo>
                <a:cubicBezTo>
                  <a:pt x="1" y="18"/>
                  <a:pt x="0" y="18"/>
                  <a:pt x="0" y="17"/>
                </a:cubicBezTo>
                <a:cubicBezTo>
                  <a:pt x="0" y="17"/>
                  <a:pt x="0" y="17"/>
                  <a:pt x="0" y="17"/>
                </a:cubicBezTo>
                <a:cubicBezTo>
                  <a:pt x="0" y="16"/>
                  <a:pt x="0" y="16"/>
                  <a:pt x="0" y="15"/>
                </a:cubicBezTo>
                <a:cubicBezTo>
                  <a:pt x="0" y="15"/>
                  <a:pt x="1" y="12"/>
                  <a:pt x="2" y="12"/>
                </a:cubicBezTo>
                <a:cubicBezTo>
                  <a:pt x="2" y="11"/>
                  <a:pt x="3" y="11"/>
                  <a:pt x="3" y="10"/>
                </a:cubicBezTo>
                <a:cubicBezTo>
                  <a:pt x="3" y="10"/>
                  <a:pt x="3" y="9"/>
                  <a:pt x="3" y="9"/>
                </a:cubicBezTo>
                <a:cubicBezTo>
                  <a:pt x="3" y="8"/>
                  <a:pt x="3" y="6"/>
                  <a:pt x="3" y="5"/>
                </a:cubicBezTo>
                <a:cubicBezTo>
                  <a:pt x="2" y="4"/>
                  <a:pt x="1" y="1"/>
                  <a:pt x="1" y="0"/>
                </a:cubicBezTo>
              </a:path>
            </a:pathLst>
          </a:custGeom>
          <a:noFill/>
          <a:ln w="15875">
            <a:solidFill>
              <a:srgbClr val="FFFFFF"/>
            </a:solidFill>
            <a:prstDash val="solid"/>
            <a:round/>
            <a:headEnd/>
            <a:tailEnd/>
          </a:ln>
        </p:spPr>
        <p:txBody>
          <a:bodyPr/>
          <a:lstStyle/>
          <a:p>
            <a:endParaRPr lang="en-GB"/>
          </a:p>
        </p:txBody>
      </p:sp>
      <p:sp>
        <p:nvSpPr>
          <p:cNvPr id="12559" name="Oval 1136"/>
          <p:cNvSpPr>
            <a:spLocks noChangeArrowheads="1"/>
          </p:cNvSpPr>
          <p:nvPr/>
        </p:nvSpPr>
        <p:spPr bwMode="auto">
          <a:xfrm>
            <a:off x="7046913" y="2735263"/>
            <a:ext cx="25400" cy="23812"/>
          </a:xfrm>
          <a:prstGeom prst="ellipse">
            <a:avLst/>
          </a:prstGeom>
          <a:solidFill>
            <a:srgbClr val="FFFFFF"/>
          </a:solidFill>
          <a:ln w="15875">
            <a:solidFill>
              <a:srgbClr val="FFFFFF"/>
            </a:solidFill>
            <a:round/>
            <a:headEnd/>
            <a:tailEnd/>
          </a:ln>
        </p:spPr>
        <p:txBody>
          <a:bodyPr/>
          <a:lstStyle/>
          <a:p>
            <a:endParaRPr lang="ar-SA"/>
          </a:p>
        </p:txBody>
      </p:sp>
      <p:sp>
        <p:nvSpPr>
          <p:cNvPr id="12560" name="Oval 1137"/>
          <p:cNvSpPr>
            <a:spLocks noChangeArrowheads="1"/>
          </p:cNvSpPr>
          <p:nvPr/>
        </p:nvSpPr>
        <p:spPr bwMode="auto">
          <a:xfrm>
            <a:off x="7250113" y="2735263"/>
            <a:ext cx="25400" cy="23812"/>
          </a:xfrm>
          <a:prstGeom prst="ellipse">
            <a:avLst/>
          </a:prstGeom>
          <a:solidFill>
            <a:srgbClr val="FFFFFF"/>
          </a:solidFill>
          <a:ln w="15875">
            <a:solidFill>
              <a:srgbClr val="FFFFFF"/>
            </a:solidFill>
            <a:round/>
            <a:headEnd/>
            <a:tailEnd/>
          </a:ln>
        </p:spPr>
        <p:txBody>
          <a:bodyPr/>
          <a:lstStyle/>
          <a:p>
            <a:endParaRPr lang="ar-SA"/>
          </a:p>
        </p:txBody>
      </p:sp>
      <p:sp>
        <p:nvSpPr>
          <p:cNvPr id="12561" name="Oval 1138"/>
          <p:cNvSpPr>
            <a:spLocks noChangeArrowheads="1"/>
          </p:cNvSpPr>
          <p:nvPr/>
        </p:nvSpPr>
        <p:spPr bwMode="auto">
          <a:xfrm>
            <a:off x="7153275" y="2735263"/>
            <a:ext cx="23813" cy="23812"/>
          </a:xfrm>
          <a:prstGeom prst="ellipse">
            <a:avLst/>
          </a:prstGeom>
          <a:solidFill>
            <a:srgbClr val="FFFFFF"/>
          </a:solidFill>
          <a:ln w="15875">
            <a:solidFill>
              <a:srgbClr val="FFFFFF"/>
            </a:solidFill>
            <a:round/>
            <a:headEnd/>
            <a:tailEnd/>
          </a:ln>
        </p:spPr>
        <p:txBody>
          <a:bodyPr/>
          <a:lstStyle/>
          <a:p>
            <a:endParaRPr lang="ar-SA"/>
          </a:p>
        </p:txBody>
      </p:sp>
      <p:sp>
        <p:nvSpPr>
          <p:cNvPr id="12562" name="Oval 1139"/>
          <p:cNvSpPr>
            <a:spLocks noChangeArrowheads="1"/>
          </p:cNvSpPr>
          <p:nvPr/>
        </p:nvSpPr>
        <p:spPr bwMode="auto">
          <a:xfrm>
            <a:off x="7202488" y="2735263"/>
            <a:ext cx="23812" cy="23812"/>
          </a:xfrm>
          <a:prstGeom prst="ellipse">
            <a:avLst/>
          </a:prstGeom>
          <a:solidFill>
            <a:srgbClr val="FFFFFF"/>
          </a:solidFill>
          <a:ln w="15875">
            <a:solidFill>
              <a:srgbClr val="FFFFFF"/>
            </a:solidFill>
            <a:round/>
            <a:headEnd/>
            <a:tailEnd/>
          </a:ln>
        </p:spPr>
        <p:txBody>
          <a:bodyPr/>
          <a:lstStyle/>
          <a:p>
            <a:endParaRPr lang="ar-SA"/>
          </a:p>
        </p:txBody>
      </p:sp>
      <p:sp>
        <p:nvSpPr>
          <p:cNvPr id="12563" name="Oval 1140"/>
          <p:cNvSpPr>
            <a:spLocks noChangeArrowheads="1"/>
          </p:cNvSpPr>
          <p:nvPr/>
        </p:nvSpPr>
        <p:spPr bwMode="auto">
          <a:xfrm>
            <a:off x="7096125" y="2735263"/>
            <a:ext cx="25400" cy="23812"/>
          </a:xfrm>
          <a:prstGeom prst="ellipse">
            <a:avLst/>
          </a:prstGeom>
          <a:solidFill>
            <a:srgbClr val="FFFFFF"/>
          </a:solidFill>
          <a:ln w="15875">
            <a:solidFill>
              <a:srgbClr val="FFFFFF"/>
            </a:solidFill>
            <a:round/>
            <a:headEnd/>
            <a:tailEnd/>
          </a:ln>
        </p:spPr>
        <p:txBody>
          <a:bodyPr/>
          <a:lstStyle/>
          <a:p>
            <a:endParaRPr lang="ar-SA"/>
          </a:p>
        </p:txBody>
      </p:sp>
      <p:sp>
        <p:nvSpPr>
          <p:cNvPr id="12564" name="Oval 1141"/>
          <p:cNvSpPr>
            <a:spLocks noChangeArrowheads="1"/>
          </p:cNvSpPr>
          <p:nvPr/>
        </p:nvSpPr>
        <p:spPr bwMode="auto">
          <a:xfrm>
            <a:off x="6796088" y="2735263"/>
            <a:ext cx="23812" cy="23812"/>
          </a:xfrm>
          <a:prstGeom prst="ellipse">
            <a:avLst/>
          </a:prstGeom>
          <a:solidFill>
            <a:srgbClr val="FFFFFF"/>
          </a:solidFill>
          <a:ln w="15875">
            <a:solidFill>
              <a:srgbClr val="FFFFFF"/>
            </a:solidFill>
            <a:round/>
            <a:headEnd/>
            <a:tailEnd/>
          </a:ln>
        </p:spPr>
        <p:txBody>
          <a:bodyPr/>
          <a:lstStyle/>
          <a:p>
            <a:endParaRPr lang="ar-SA"/>
          </a:p>
        </p:txBody>
      </p:sp>
      <p:sp>
        <p:nvSpPr>
          <p:cNvPr id="12565" name="Oval 1142"/>
          <p:cNvSpPr>
            <a:spLocks noChangeArrowheads="1"/>
          </p:cNvSpPr>
          <p:nvPr/>
        </p:nvSpPr>
        <p:spPr bwMode="auto">
          <a:xfrm>
            <a:off x="6999288" y="2735263"/>
            <a:ext cx="23812" cy="23812"/>
          </a:xfrm>
          <a:prstGeom prst="ellipse">
            <a:avLst/>
          </a:prstGeom>
          <a:solidFill>
            <a:srgbClr val="FFFFFF"/>
          </a:solidFill>
          <a:ln w="15875">
            <a:solidFill>
              <a:srgbClr val="FFFFFF"/>
            </a:solidFill>
            <a:round/>
            <a:headEnd/>
            <a:tailEnd/>
          </a:ln>
        </p:spPr>
        <p:txBody>
          <a:bodyPr/>
          <a:lstStyle/>
          <a:p>
            <a:endParaRPr lang="ar-SA"/>
          </a:p>
        </p:txBody>
      </p:sp>
      <p:sp>
        <p:nvSpPr>
          <p:cNvPr id="12566" name="Oval 1143"/>
          <p:cNvSpPr>
            <a:spLocks noChangeArrowheads="1"/>
          </p:cNvSpPr>
          <p:nvPr/>
        </p:nvSpPr>
        <p:spPr bwMode="auto">
          <a:xfrm>
            <a:off x="6900863" y="2735263"/>
            <a:ext cx="25400" cy="23812"/>
          </a:xfrm>
          <a:prstGeom prst="ellipse">
            <a:avLst/>
          </a:prstGeom>
          <a:solidFill>
            <a:srgbClr val="FFFFFF"/>
          </a:solidFill>
          <a:ln w="15875">
            <a:solidFill>
              <a:srgbClr val="FFFFFF"/>
            </a:solidFill>
            <a:round/>
            <a:headEnd/>
            <a:tailEnd/>
          </a:ln>
        </p:spPr>
        <p:txBody>
          <a:bodyPr/>
          <a:lstStyle/>
          <a:p>
            <a:endParaRPr lang="ar-SA"/>
          </a:p>
        </p:txBody>
      </p:sp>
      <p:sp>
        <p:nvSpPr>
          <p:cNvPr id="12567" name="Oval 1144"/>
          <p:cNvSpPr>
            <a:spLocks noChangeArrowheads="1"/>
          </p:cNvSpPr>
          <p:nvPr/>
        </p:nvSpPr>
        <p:spPr bwMode="auto">
          <a:xfrm>
            <a:off x="6950075" y="2735263"/>
            <a:ext cx="23813" cy="23812"/>
          </a:xfrm>
          <a:prstGeom prst="ellipse">
            <a:avLst/>
          </a:prstGeom>
          <a:solidFill>
            <a:srgbClr val="FFFFFF"/>
          </a:solidFill>
          <a:ln w="15875">
            <a:solidFill>
              <a:srgbClr val="FFFFFF"/>
            </a:solidFill>
            <a:round/>
            <a:headEnd/>
            <a:tailEnd/>
          </a:ln>
        </p:spPr>
        <p:txBody>
          <a:bodyPr/>
          <a:lstStyle/>
          <a:p>
            <a:endParaRPr lang="ar-SA"/>
          </a:p>
        </p:txBody>
      </p:sp>
      <p:sp>
        <p:nvSpPr>
          <p:cNvPr id="12568" name="Oval 1145"/>
          <p:cNvSpPr>
            <a:spLocks noChangeArrowheads="1"/>
          </p:cNvSpPr>
          <p:nvPr/>
        </p:nvSpPr>
        <p:spPr bwMode="auto">
          <a:xfrm>
            <a:off x="6845300" y="2735263"/>
            <a:ext cx="23813" cy="23812"/>
          </a:xfrm>
          <a:prstGeom prst="ellipse">
            <a:avLst/>
          </a:prstGeom>
          <a:solidFill>
            <a:srgbClr val="FFFFFF"/>
          </a:solidFill>
          <a:ln w="15875">
            <a:solidFill>
              <a:srgbClr val="FFFFFF"/>
            </a:solidFill>
            <a:round/>
            <a:headEnd/>
            <a:tailEnd/>
          </a:ln>
        </p:spPr>
        <p:txBody>
          <a:bodyPr/>
          <a:lstStyle/>
          <a:p>
            <a:endParaRPr lang="ar-SA"/>
          </a:p>
        </p:txBody>
      </p:sp>
      <p:sp>
        <p:nvSpPr>
          <p:cNvPr id="12569" name="Oval 1146"/>
          <p:cNvSpPr>
            <a:spLocks noChangeArrowheads="1"/>
          </p:cNvSpPr>
          <p:nvPr/>
        </p:nvSpPr>
        <p:spPr bwMode="auto">
          <a:xfrm>
            <a:off x="7299325" y="2735263"/>
            <a:ext cx="23813" cy="23812"/>
          </a:xfrm>
          <a:prstGeom prst="ellipse">
            <a:avLst/>
          </a:prstGeom>
          <a:solidFill>
            <a:srgbClr val="FFFFFF"/>
          </a:solidFill>
          <a:ln w="15875">
            <a:solidFill>
              <a:srgbClr val="FFFFFF"/>
            </a:solidFill>
            <a:round/>
            <a:headEnd/>
            <a:tailEnd/>
          </a:ln>
        </p:spPr>
        <p:txBody>
          <a:bodyPr/>
          <a:lstStyle/>
          <a:p>
            <a:endParaRPr lang="ar-SA"/>
          </a:p>
        </p:txBody>
      </p:sp>
      <p:sp>
        <p:nvSpPr>
          <p:cNvPr id="12570" name="Oval 1147"/>
          <p:cNvSpPr>
            <a:spLocks noChangeArrowheads="1"/>
          </p:cNvSpPr>
          <p:nvPr/>
        </p:nvSpPr>
        <p:spPr bwMode="auto">
          <a:xfrm>
            <a:off x="7502525" y="2735263"/>
            <a:ext cx="23813" cy="23812"/>
          </a:xfrm>
          <a:prstGeom prst="ellipse">
            <a:avLst/>
          </a:prstGeom>
          <a:solidFill>
            <a:srgbClr val="FFFFFF"/>
          </a:solidFill>
          <a:ln w="15875">
            <a:solidFill>
              <a:srgbClr val="FFFFFF"/>
            </a:solidFill>
            <a:round/>
            <a:headEnd/>
            <a:tailEnd/>
          </a:ln>
        </p:spPr>
        <p:txBody>
          <a:bodyPr/>
          <a:lstStyle/>
          <a:p>
            <a:endParaRPr lang="ar-SA"/>
          </a:p>
        </p:txBody>
      </p:sp>
      <p:sp>
        <p:nvSpPr>
          <p:cNvPr id="12571" name="Oval 1148"/>
          <p:cNvSpPr>
            <a:spLocks noChangeArrowheads="1"/>
          </p:cNvSpPr>
          <p:nvPr/>
        </p:nvSpPr>
        <p:spPr bwMode="auto">
          <a:xfrm>
            <a:off x="7396163" y="2735263"/>
            <a:ext cx="25400" cy="23812"/>
          </a:xfrm>
          <a:prstGeom prst="ellipse">
            <a:avLst/>
          </a:prstGeom>
          <a:solidFill>
            <a:srgbClr val="FFFFFF"/>
          </a:solidFill>
          <a:ln w="15875">
            <a:solidFill>
              <a:srgbClr val="FFFFFF"/>
            </a:solidFill>
            <a:round/>
            <a:headEnd/>
            <a:tailEnd/>
          </a:ln>
        </p:spPr>
        <p:txBody>
          <a:bodyPr/>
          <a:lstStyle/>
          <a:p>
            <a:endParaRPr lang="ar-SA"/>
          </a:p>
        </p:txBody>
      </p:sp>
      <p:sp>
        <p:nvSpPr>
          <p:cNvPr id="12572" name="Oval 1149"/>
          <p:cNvSpPr>
            <a:spLocks noChangeArrowheads="1"/>
          </p:cNvSpPr>
          <p:nvPr/>
        </p:nvSpPr>
        <p:spPr bwMode="auto">
          <a:xfrm>
            <a:off x="7453313" y="2735263"/>
            <a:ext cx="25400" cy="23812"/>
          </a:xfrm>
          <a:prstGeom prst="ellipse">
            <a:avLst/>
          </a:prstGeom>
          <a:solidFill>
            <a:srgbClr val="FFFFFF"/>
          </a:solidFill>
          <a:ln w="15875">
            <a:solidFill>
              <a:srgbClr val="FFFFFF"/>
            </a:solidFill>
            <a:round/>
            <a:headEnd/>
            <a:tailEnd/>
          </a:ln>
        </p:spPr>
        <p:txBody>
          <a:bodyPr/>
          <a:lstStyle/>
          <a:p>
            <a:endParaRPr lang="ar-SA"/>
          </a:p>
        </p:txBody>
      </p:sp>
      <p:sp>
        <p:nvSpPr>
          <p:cNvPr id="12573" name="Oval 1150"/>
          <p:cNvSpPr>
            <a:spLocks noChangeArrowheads="1"/>
          </p:cNvSpPr>
          <p:nvPr/>
        </p:nvSpPr>
        <p:spPr bwMode="auto">
          <a:xfrm>
            <a:off x="7348538" y="2735263"/>
            <a:ext cx="23812" cy="23812"/>
          </a:xfrm>
          <a:prstGeom prst="ellipse">
            <a:avLst/>
          </a:prstGeom>
          <a:solidFill>
            <a:srgbClr val="FFFFFF"/>
          </a:solidFill>
          <a:ln w="15875">
            <a:solidFill>
              <a:srgbClr val="FFFFFF"/>
            </a:solidFill>
            <a:round/>
            <a:headEnd/>
            <a:tailEnd/>
          </a:ln>
        </p:spPr>
        <p:txBody>
          <a:bodyPr/>
          <a:lstStyle/>
          <a:p>
            <a:endParaRPr lang="ar-SA"/>
          </a:p>
        </p:txBody>
      </p:sp>
      <p:sp>
        <p:nvSpPr>
          <p:cNvPr id="12574" name="Oval 1151"/>
          <p:cNvSpPr>
            <a:spLocks noChangeArrowheads="1"/>
          </p:cNvSpPr>
          <p:nvPr/>
        </p:nvSpPr>
        <p:spPr bwMode="auto">
          <a:xfrm>
            <a:off x="7551738" y="2735263"/>
            <a:ext cx="23812" cy="23812"/>
          </a:xfrm>
          <a:prstGeom prst="ellipse">
            <a:avLst/>
          </a:prstGeom>
          <a:solidFill>
            <a:srgbClr val="FFFFFF"/>
          </a:solidFill>
          <a:ln w="15875">
            <a:solidFill>
              <a:srgbClr val="FFFFFF"/>
            </a:solidFill>
            <a:round/>
            <a:headEnd/>
            <a:tailEnd/>
          </a:ln>
        </p:spPr>
        <p:txBody>
          <a:bodyPr/>
          <a:lstStyle/>
          <a:p>
            <a:endParaRPr lang="ar-SA"/>
          </a:p>
        </p:txBody>
      </p:sp>
      <p:sp>
        <p:nvSpPr>
          <p:cNvPr id="12575" name="Oval 1152"/>
          <p:cNvSpPr>
            <a:spLocks noChangeArrowheads="1"/>
          </p:cNvSpPr>
          <p:nvPr/>
        </p:nvSpPr>
        <p:spPr bwMode="auto">
          <a:xfrm>
            <a:off x="7648575" y="2735263"/>
            <a:ext cx="23813" cy="23812"/>
          </a:xfrm>
          <a:prstGeom prst="ellipse">
            <a:avLst/>
          </a:prstGeom>
          <a:solidFill>
            <a:srgbClr val="FFFFFF"/>
          </a:solidFill>
          <a:ln w="15875">
            <a:solidFill>
              <a:srgbClr val="FFFFFF"/>
            </a:solidFill>
            <a:round/>
            <a:headEnd/>
            <a:tailEnd/>
          </a:ln>
        </p:spPr>
        <p:txBody>
          <a:bodyPr/>
          <a:lstStyle/>
          <a:p>
            <a:endParaRPr lang="ar-SA"/>
          </a:p>
        </p:txBody>
      </p:sp>
      <p:sp>
        <p:nvSpPr>
          <p:cNvPr id="12576" name="Oval 1153"/>
          <p:cNvSpPr>
            <a:spLocks noChangeArrowheads="1"/>
          </p:cNvSpPr>
          <p:nvPr/>
        </p:nvSpPr>
        <p:spPr bwMode="auto">
          <a:xfrm>
            <a:off x="7599363" y="2735263"/>
            <a:ext cx="25400" cy="23812"/>
          </a:xfrm>
          <a:prstGeom prst="ellipse">
            <a:avLst/>
          </a:prstGeom>
          <a:solidFill>
            <a:srgbClr val="FFFFFF"/>
          </a:solidFill>
          <a:ln w="15875">
            <a:solidFill>
              <a:srgbClr val="FFFFFF"/>
            </a:solidFill>
            <a:round/>
            <a:headEnd/>
            <a:tailEnd/>
          </a:ln>
        </p:spPr>
        <p:txBody>
          <a:bodyPr/>
          <a:lstStyle/>
          <a:p>
            <a:endParaRPr lang="ar-SA"/>
          </a:p>
        </p:txBody>
      </p:sp>
      <p:sp>
        <p:nvSpPr>
          <p:cNvPr id="12577" name="Freeform 1154"/>
          <p:cNvSpPr>
            <a:spLocks/>
          </p:cNvSpPr>
          <p:nvPr/>
        </p:nvSpPr>
        <p:spPr bwMode="auto">
          <a:xfrm>
            <a:off x="7583488" y="2759075"/>
            <a:ext cx="31750" cy="171450"/>
          </a:xfrm>
          <a:custGeom>
            <a:avLst/>
            <a:gdLst>
              <a:gd name="T0" fmla="*/ 31750 w 4"/>
              <a:gd name="T1" fmla="*/ 0 h 21"/>
              <a:gd name="T2" fmla="*/ 15875 w 4"/>
              <a:gd name="T3" fmla="*/ 8164 h 21"/>
              <a:gd name="T4" fmla="*/ 15875 w 4"/>
              <a:gd name="T5" fmla="*/ 16329 h 21"/>
              <a:gd name="T6" fmla="*/ 15875 w 4"/>
              <a:gd name="T7" fmla="*/ 16329 h 21"/>
              <a:gd name="T8" fmla="*/ 15875 w 4"/>
              <a:gd name="T9" fmla="*/ 57150 h 21"/>
              <a:gd name="T10" fmla="*/ 15875 w 4"/>
              <a:gd name="T11" fmla="*/ 106136 h 21"/>
              <a:gd name="T12" fmla="*/ 7938 w 4"/>
              <a:gd name="T13" fmla="*/ 122464 h 21"/>
              <a:gd name="T14" fmla="*/ 0 w 4"/>
              <a:gd name="T15" fmla="*/ 130629 h 21"/>
              <a:gd name="T16" fmla="*/ 0 w 4"/>
              <a:gd name="T17" fmla="*/ 17145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21">
                <a:moveTo>
                  <a:pt x="4" y="0"/>
                </a:moveTo>
                <a:cubicBezTo>
                  <a:pt x="3" y="0"/>
                  <a:pt x="2" y="1"/>
                  <a:pt x="2" y="1"/>
                </a:cubicBezTo>
                <a:cubicBezTo>
                  <a:pt x="2" y="2"/>
                  <a:pt x="2" y="2"/>
                  <a:pt x="2" y="2"/>
                </a:cubicBezTo>
                <a:cubicBezTo>
                  <a:pt x="2" y="2"/>
                  <a:pt x="2" y="2"/>
                  <a:pt x="2" y="2"/>
                </a:cubicBezTo>
                <a:cubicBezTo>
                  <a:pt x="1" y="4"/>
                  <a:pt x="2" y="6"/>
                  <a:pt x="2" y="7"/>
                </a:cubicBezTo>
                <a:cubicBezTo>
                  <a:pt x="2" y="9"/>
                  <a:pt x="2" y="11"/>
                  <a:pt x="2" y="13"/>
                </a:cubicBezTo>
                <a:cubicBezTo>
                  <a:pt x="2" y="14"/>
                  <a:pt x="1" y="14"/>
                  <a:pt x="1" y="15"/>
                </a:cubicBezTo>
                <a:cubicBezTo>
                  <a:pt x="1" y="15"/>
                  <a:pt x="0" y="16"/>
                  <a:pt x="0" y="16"/>
                </a:cubicBezTo>
                <a:cubicBezTo>
                  <a:pt x="0" y="18"/>
                  <a:pt x="0" y="19"/>
                  <a:pt x="0" y="21"/>
                </a:cubicBezTo>
              </a:path>
            </a:pathLst>
          </a:custGeom>
          <a:noFill/>
          <a:ln w="15875">
            <a:solidFill>
              <a:srgbClr val="FFFFFF"/>
            </a:solidFill>
            <a:prstDash val="solid"/>
            <a:round/>
            <a:headEnd/>
            <a:tailEnd/>
          </a:ln>
        </p:spPr>
        <p:txBody>
          <a:bodyPr/>
          <a:lstStyle/>
          <a:p>
            <a:endParaRPr lang="en-GB"/>
          </a:p>
        </p:txBody>
      </p:sp>
      <p:sp>
        <p:nvSpPr>
          <p:cNvPr id="12578" name="Freeform 1155"/>
          <p:cNvSpPr>
            <a:spLocks/>
          </p:cNvSpPr>
          <p:nvPr/>
        </p:nvSpPr>
        <p:spPr bwMode="auto">
          <a:xfrm>
            <a:off x="7591425" y="2759075"/>
            <a:ext cx="33338" cy="163513"/>
          </a:xfrm>
          <a:custGeom>
            <a:avLst/>
            <a:gdLst>
              <a:gd name="T0" fmla="*/ 16669 w 4"/>
              <a:gd name="T1" fmla="*/ 0 h 20"/>
              <a:gd name="T2" fmla="*/ 16669 w 4"/>
              <a:gd name="T3" fmla="*/ 8176 h 20"/>
              <a:gd name="T4" fmla="*/ 8335 w 4"/>
              <a:gd name="T5" fmla="*/ 8176 h 20"/>
              <a:gd name="T6" fmla="*/ 8335 w 4"/>
              <a:gd name="T7" fmla="*/ 16351 h 20"/>
              <a:gd name="T8" fmla="*/ 0 w 4"/>
              <a:gd name="T9" fmla="*/ 24527 h 20"/>
              <a:gd name="T10" fmla="*/ 8335 w 4"/>
              <a:gd name="T11" fmla="*/ 32703 h 20"/>
              <a:gd name="T12" fmla="*/ 25004 w 4"/>
              <a:gd name="T13" fmla="*/ 65405 h 20"/>
              <a:gd name="T14" fmla="*/ 25004 w 4"/>
              <a:gd name="T15" fmla="*/ 73581 h 20"/>
              <a:gd name="T16" fmla="*/ 33338 w 4"/>
              <a:gd name="T17" fmla="*/ 81757 h 20"/>
              <a:gd name="T18" fmla="*/ 33338 w 4"/>
              <a:gd name="T19" fmla="*/ 114459 h 20"/>
              <a:gd name="T20" fmla="*/ 16669 w 4"/>
              <a:gd name="T21" fmla="*/ 163513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 h="20">
                <a:moveTo>
                  <a:pt x="2" y="0"/>
                </a:moveTo>
                <a:cubicBezTo>
                  <a:pt x="2" y="1"/>
                  <a:pt x="2" y="0"/>
                  <a:pt x="2" y="1"/>
                </a:cubicBezTo>
                <a:cubicBezTo>
                  <a:pt x="2" y="1"/>
                  <a:pt x="1" y="1"/>
                  <a:pt x="1" y="1"/>
                </a:cubicBezTo>
                <a:cubicBezTo>
                  <a:pt x="1" y="1"/>
                  <a:pt x="1" y="2"/>
                  <a:pt x="1" y="2"/>
                </a:cubicBezTo>
                <a:cubicBezTo>
                  <a:pt x="1" y="2"/>
                  <a:pt x="0" y="3"/>
                  <a:pt x="0" y="3"/>
                </a:cubicBezTo>
                <a:cubicBezTo>
                  <a:pt x="1" y="3"/>
                  <a:pt x="1" y="4"/>
                  <a:pt x="1" y="4"/>
                </a:cubicBezTo>
                <a:cubicBezTo>
                  <a:pt x="1" y="5"/>
                  <a:pt x="2" y="7"/>
                  <a:pt x="3" y="8"/>
                </a:cubicBezTo>
                <a:cubicBezTo>
                  <a:pt x="3" y="8"/>
                  <a:pt x="3" y="9"/>
                  <a:pt x="3" y="9"/>
                </a:cubicBezTo>
                <a:cubicBezTo>
                  <a:pt x="4" y="10"/>
                  <a:pt x="4" y="10"/>
                  <a:pt x="4" y="10"/>
                </a:cubicBezTo>
                <a:cubicBezTo>
                  <a:pt x="4" y="12"/>
                  <a:pt x="4" y="13"/>
                  <a:pt x="4" y="14"/>
                </a:cubicBezTo>
                <a:cubicBezTo>
                  <a:pt x="3" y="16"/>
                  <a:pt x="2" y="18"/>
                  <a:pt x="2" y="20"/>
                </a:cubicBezTo>
              </a:path>
            </a:pathLst>
          </a:custGeom>
          <a:noFill/>
          <a:ln w="15875">
            <a:solidFill>
              <a:srgbClr val="FFFFFF"/>
            </a:solidFill>
            <a:prstDash val="solid"/>
            <a:round/>
            <a:headEnd/>
            <a:tailEnd/>
          </a:ln>
        </p:spPr>
        <p:txBody>
          <a:bodyPr/>
          <a:lstStyle/>
          <a:p>
            <a:endParaRPr lang="en-GB"/>
          </a:p>
        </p:txBody>
      </p:sp>
      <p:sp>
        <p:nvSpPr>
          <p:cNvPr id="12579" name="Oval 1156"/>
          <p:cNvSpPr>
            <a:spLocks noChangeArrowheads="1"/>
          </p:cNvSpPr>
          <p:nvPr/>
        </p:nvSpPr>
        <p:spPr bwMode="auto">
          <a:xfrm>
            <a:off x="7599363" y="3117850"/>
            <a:ext cx="25400" cy="23813"/>
          </a:xfrm>
          <a:prstGeom prst="ellipse">
            <a:avLst/>
          </a:prstGeom>
          <a:solidFill>
            <a:srgbClr val="FFFFFF"/>
          </a:solidFill>
          <a:ln w="15875">
            <a:solidFill>
              <a:srgbClr val="FFFFFF"/>
            </a:solidFill>
            <a:round/>
            <a:headEnd/>
            <a:tailEnd/>
          </a:ln>
        </p:spPr>
        <p:txBody>
          <a:bodyPr/>
          <a:lstStyle/>
          <a:p>
            <a:endParaRPr lang="ar-SA"/>
          </a:p>
        </p:txBody>
      </p:sp>
      <p:sp>
        <p:nvSpPr>
          <p:cNvPr id="12580" name="Freeform 1157"/>
          <p:cNvSpPr>
            <a:spLocks/>
          </p:cNvSpPr>
          <p:nvPr/>
        </p:nvSpPr>
        <p:spPr bwMode="auto">
          <a:xfrm>
            <a:off x="7583488" y="2946400"/>
            <a:ext cx="23812" cy="171450"/>
          </a:xfrm>
          <a:custGeom>
            <a:avLst/>
            <a:gdLst>
              <a:gd name="T0" fmla="*/ 23812 w 3"/>
              <a:gd name="T1" fmla="*/ 171450 h 21"/>
              <a:gd name="T2" fmla="*/ 15875 w 3"/>
              <a:gd name="T3" fmla="*/ 163286 h 21"/>
              <a:gd name="T4" fmla="*/ 15875 w 3"/>
              <a:gd name="T5" fmla="*/ 163286 h 21"/>
              <a:gd name="T6" fmla="*/ 15875 w 3"/>
              <a:gd name="T7" fmla="*/ 155121 h 21"/>
              <a:gd name="T8" fmla="*/ 15875 w 3"/>
              <a:gd name="T9" fmla="*/ 114300 h 21"/>
              <a:gd name="T10" fmla="*/ 15875 w 3"/>
              <a:gd name="T11" fmla="*/ 73479 h 21"/>
              <a:gd name="T12" fmla="*/ 7937 w 3"/>
              <a:gd name="T13" fmla="*/ 57150 h 21"/>
              <a:gd name="T14" fmla="*/ 0 w 3"/>
              <a:gd name="T15" fmla="*/ 48986 h 21"/>
              <a:gd name="T16" fmla="*/ 0 w 3"/>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 h="21">
                <a:moveTo>
                  <a:pt x="3" y="21"/>
                </a:moveTo>
                <a:cubicBezTo>
                  <a:pt x="3" y="21"/>
                  <a:pt x="2" y="21"/>
                  <a:pt x="2" y="20"/>
                </a:cubicBezTo>
                <a:cubicBezTo>
                  <a:pt x="2" y="20"/>
                  <a:pt x="2" y="20"/>
                  <a:pt x="2" y="20"/>
                </a:cubicBezTo>
                <a:cubicBezTo>
                  <a:pt x="2" y="19"/>
                  <a:pt x="2" y="19"/>
                  <a:pt x="2" y="19"/>
                </a:cubicBezTo>
                <a:cubicBezTo>
                  <a:pt x="1" y="17"/>
                  <a:pt x="2" y="16"/>
                  <a:pt x="2" y="14"/>
                </a:cubicBezTo>
                <a:cubicBezTo>
                  <a:pt x="2" y="12"/>
                  <a:pt x="2" y="10"/>
                  <a:pt x="2" y="9"/>
                </a:cubicBezTo>
                <a:cubicBezTo>
                  <a:pt x="2" y="8"/>
                  <a:pt x="1" y="7"/>
                  <a:pt x="1" y="7"/>
                </a:cubicBezTo>
                <a:cubicBezTo>
                  <a:pt x="1" y="6"/>
                  <a:pt x="0" y="6"/>
                  <a:pt x="0" y="6"/>
                </a:cubicBezTo>
                <a:cubicBezTo>
                  <a:pt x="0" y="4"/>
                  <a:pt x="0" y="2"/>
                  <a:pt x="0" y="0"/>
                </a:cubicBezTo>
              </a:path>
            </a:pathLst>
          </a:custGeom>
          <a:noFill/>
          <a:ln w="15875">
            <a:solidFill>
              <a:srgbClr val="FFFFFF"/>
            </a:solidFill>
            <a:prstDash val="solid"/>
            <a:round/>
            <a:headEnd/>
            <a:tailEnd/>
          </a:ln>
        </p:spPr>
        <p:txBody>
          <a:bodyPr/>
          <a:lstStyle/>
          <a:p>
            <a:endParaRPr lang="en-GB"/>
          </a:p>
        </p:txBody>
      </p:sp>
      <p:sp>
        <p:nvSpPr>
          <p:cNvPr id="12581" name="Freeform 1158"/>
          <p:cNvSpPr>
            <a:spLocks/>
          </p:cNvSpPr>
          <p:nvPr/>
        </p:nvSpPr>
        <p:spPr bwMode="auto">
          <a:xfrm>
            <a:off x="7591425" y="2962275"/>
            <a:ext cx="33338" cy="155575"/>
          </a:xfrm>
          <a:custGeom>
            <a:avLst/>
            <a:gdLst>
              <a:gd name="T0" fmla="*/ 16669 w 4"/>
              <a:gd name="T1" fmla="*/ 155575 h 19"/>
              <a:gd name="T2" fmla="*/ 16669 w 4"/>
              <a:gd name="T3" fmla="*/ 155575 h 19"/>
              <a:gd name="T4" fmla="*/ 8335 w 4"/>
              <a:gd name="T5" fmla="*/ 155575 h 19"/>
              <a:gd name="T6" fmla="*/ 8335 w 4"/>
              <a:gd name="T7" fmla="*/ 139199 h 19"/>
              <a:gd name="T8" fmla="*/ 0 w 4"/>
              <a:gd name="T9" fmla="*/ 139199 h 19"/>
              <a:gd name="T10" fmla="*/ 8335 w 4"/>
              <a:gd name="T11" fmla="*/ 122822 h 19"/>
              <a:gd name="T12" fmla="*/ 25004 w 4"/>
              <a:gd name="T13" fmla="*/ 98258 h 19"/>
              <a:gd name="T14" fmla="*/ 25004 w 4"/>
              <a:gd name="T15" fmla="*/ 81882 h 19"/>
              <a:gd name="T16" fmla="*/ 33338 w 4"/>
              <a:gd name="T17" fmla="*/ 73693 h 19"/>
              <a:gd name="T18" fmla="*/ 33338 w 4"/>
              <a:gd name="T19" fmla="*/ 40941 h 19"/>
              <a:gd name="T20" fmla="*/ 16669 w 4"/>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 h="19">
                <a:moveTo>
                  <a:pt x="2" y="19"/>
                </a:moveTo>
                <a:cubicBezTo>
                  <a:pt x="2" y="19"/>
                  <a:pt x="2" y="19"/>
                  <a:pt x="2" y="19"/>
                </a:cubicBezTo>
                <a:cubicBezTo>
                  <a:pt x="2" y="19"/>
                  <a:pt x="1" y="19"/>
                  <a:pt x="1" y="19"/>
                </a:cubicBezTo>
                <a:cubicBezTo>
                  <a:pt x="1" y="18"/>
                  <a:pt x="1" y="18"/>
                  <a:pt x="1" y="17"/>
                </a:cubicBezTo>
                <a:cubicBezTo>
                  <a:pt x="1" y="17"/>
                  <a:pt x="0" y="17"/>
                  <a:pt x="0" y="17"/>
                </a:cubicBezTo>
                <a:cubicBezTo>
                  <a:pt x="1" y="16"/>
                  <a:pt x="1" y="16"/>
                  <a:pt x="1" y="15"/>
                </a:cubicBezTo>
                <a:cubicBezTo>
                  <a:pt x="1" y="15"/>
                  <a:pt x="2" y="12"/>
                  <a:pt x="3" y="12"/>
                </a:cubicBezTo>
                <a:cubicBezTo>
                  <a:pt x="3" y="11"/>
                  <a:pt x="3" y="11"/>
                  <a:pt x="3" y="10"/>
                </a:cubicBezTo>
                <a:cubicBezTo>
                  <a:pt x="3" y="10"/>
                  <a:pt x="4" y="9"/>
                  <a:pt x="4" y="9"/>
                </a:cubicBezTo>
                <a:cubicBezTo>
                  <a:pt x="4" y="8"/>
                  <a:pt x="4" y="6"/>
                  <a:pt x="4" y="5"/>
                </a:cubicBezTo>
                <a:cubicBezTo>
                  <a:pt x="3" y="4"/>
                  <a:pt x="2" y="1"/>
                  <a:pt x="2" y="0"/>
                </a:cubicBezTo>
              </a:path>
            </a:pathLst>
          </a:custGeom>
          <a:noFill/>
          <a:ln w="15875">
            <a:solidFill>
              <a:srgbClr val="FFFFFF"/>
            </a:solidFill>
            <a:prstDash val="solid"/>
            <a:round/>
            <a:headEnd/>
            <a:tailEnd/>
          </a:ln>
        </p:spPr>
        <p:txBody>
          <a:bodyPr/>
          <a:lstStyle/>
          <a:p>
            <a:endParaRPr lang="en-GB"/>
          </a:p>
        </p:txBody>
      </p:sp>
      <p:sp>
        <p:nvSpPr>
          <p:cNvPr id="12582" name="Oval 1159"/>
          <p:cNvSpPr>
            <a:spLocks noChangeArrowheads="1"/>
          </p:cNvSpPr>
          <p:nvPr/>
        </p:nvSpPr>
        <p:spPr bwMode="auto">
          <a:xfrm>
            <a:off x="6958013" y="2686050"/>
            <a:ext cx="25400" cy="25400"/>
          </a:xfrm>
          <a:prstGeom prst="ellipse">
            <a:avLst/>
          </a:prstGeom>
          <a:solidFill>
            <a:srgbClr val="FFFFFF"/>
          </a:solidFill>
          <a:ln w="15875">
            <a:solidFill>
              <a:srgbClr val="FFFFFF"/>
            </a:solidFill>
            <a:round/>
            <a:headEnd/>
            <a:tailEnd/>
          </a:ln>
        </p:spPr>
        <p:txBody>
          <a:bodyPr/>
          <a:lstStyle/>
          <a:p>
            <a:endParaRPr lang="ar-SA"/>
          </a:p>
        </p:txBody>
      </p:sp>
      <p:sp>
        <p:nvSpPr>
          <p:cNvPr id="12583" name="Oval 1160"/>
          <p:cNvSpPr>
            <a:spLocks noChangeArrowheads="1"/>
          </p:cNvSpPr>
          <p:nvPr/>
        </p:nvSpPr>
        <p:spPr bwMode="auto">
          <a:xfrm>
            <a:off x="7161213" y="2686050"/>
            <a:ext cx="23812" cy="25400"/>
          </a:xfrm>
          <a:prstGeom prst="ellipse">
            <a:avLst/>
          </a:prstGeom>
          <a:solidFill>
            <a:srgbClr val="FFFFFF"/>
          </a:solidFill>
          <a:ln w="15875">
            <a:solidFill>
              <a:srgbClr val="FFFFFF"/>
            </a:solidFill>
            <a:round/>
            <a:headEnd/>
            <a:tailEnd/>
          </a:ln>
        </p:spPr>
        <p:txBody>
          <a:bodyPr/>
          <a:lstStyle/>
          <a:p>
            <a:endParaRPr lang="ar-SA"/>
          </a:p>
        </p:txBody>
      </p:sp>
      <p:sp>
        <p:nvSpPr>
          <p:cNvPr id="12584" name="Oval 1161"/>
          <p:cNvSpPr>
            <a:spLocks noChangeArrowheads="1"/>
          </p:cNvSpPr>
          <p:nvPr/>
        </p:nvSpPr>
        <p:spPr bwMode="auto">
          <a:xfrm>
            <a:off x="7056438" y="2686050"/>
            <a:ext cx="23812" cy="25400"/>
          </a:xfrm>
          <a:prstGeom prst="ellipse">
            <a:avLst/>
          </a:prstGeom>
          <a:solidFill>
            <a:srgbClr val="FFFFFF"/>
          </a:solidFill>
          <a:ln w="15875">
            <a:solidFill>
              <a:srgbClr val="FFFFFF"/>
            </a:solidFill>
            <a:round/>
            <a:headEnd/>
            <a:tailEnd/>
          </a:ln>
        </p:spPr>
        <p:txBody>
          <a:bodyPr/>
          <a:lstStyle/>
          <a:p>
            <a:endParaRPr lang="ar-SA"/>
          </a:p>
        </p:txBody>
      </p:sp>
      <p:sp>
        <p:nvSpPr>
          <p:cNvPr id="12585" name="Oval 1162"/>
          <p:cNvSpPr>
            <a:spLocks noChangeArrowheads="1"/>
          </p:cNvSpPr>
          <p:nvPr/>
        </p:nvSpPr>
        <p:spPr bwMode="auto">
          <a:xfrm>
            <a:off x="7112000" y="2686050"/>
            <a:ext cx="25400" cy="25400"/>
          </a:xfrm>
          <a:prstGeom prst="ellipse">
            <a:avLst/>
          </a:prstGeom>
          <a:solidFill>
            <a:srgbClr val="FFFFFF"/>
          </a:solidFill>
          <a:ln w="15875">
            <a:solidFill>
              <a:srgbClr val="FFFFFF"/>
            </a:solidFill>
            <a:round/>
            <a:headEnd/>
            <a:tailEnd/>
          </a:ln>
        </p:spPr>
        <p:txBody>
          <a:bodyPr/>
          <a:lstStyle/>
          <a:p>
            <a:endParaRPr lang="ar-SA"/>
          </a:p>
        </p:txBody>
      </p:sp>
      <p:sp>
        <p:nvSpPr>
          <p:cNvPr id="12586" name="Oval 1163"/>
          <p:cNvSpPr>
            <a:spLocks noChangeArrowheads="1"/>
          </p:cNvSpPr>
          <p:nvPr/>
        </p:nvSpPr>
        <p:spPr bwMode="auto">
          <a:xfrm>
            <a:off x="7007225" y="2686050"/>
            <a:ext cx="23813" cy="25400"/>
          </a:xfrm>
          <a:prstGeom prst="ellipse">
            <a:avLst/>
          </a:prstGeom>
          <a:solidFill>
            <a:srgbClr val="FFFFFF"/>
          </a:solidFill>
          <a:ln w="15875">
            <a:solidFill>
              <a:srgbClr val="FFFFFF"/>
            </a:solidFill>
            <a:round/>
            <a:headEnd/>
            <a:tailEnd/>
          </a:ln>
        </p:spPr>
        <p:txBody>
          <a:bodyPr/>
          <a:lstStyle/>
          <a:p>
            <a:endParaRPr lang="ar-SA"/>
          </a:p>
        </p:txBody>
      </p:sp>
      <p:sp>
        <p:nvSpPr>
          <p:cNvPr id="12587" name="Oval 1164"/>
          <p:cNvSpPr>
            <a:spLocks noChangeArrowheads="1"/>
          </p:cNvSpPr>
          <p:nvPr/>
        </p:nvSpPr>
        <p:spPr bwMode="auto">
          <a:xfrm>
            <a:off x="6910388" y="2686050"/>
            <a:ext cx="23812" cy="25400"/>
          </a:xfrm>
          <a:prstGeom prst="ellipse">
            <a:avLst/>
          </a:prstGeom>
          <a:solidFill>
            <a:srgbClr val="FFFFFF"/>
          </a:solidFill>
          <a:ln w="15875">
            <a:solidFill>
              <a:srgbClr val="FFFFFF"/>
            </a:solidFill>
            <a:round/>
            <a:headEnd/>
            <a:tailEnd/>
          </a:ln>
        </p:spPr>
        <p:txBody>
          <a:bodyPr/>
          <a:lstStyle/>
          <a:p>
            <a:endParaRPr lang="ar-SA"/>
          </a:p>
        </p:txBody>
      </p:sp>
      <p:sp>
        <p:nvSpPr>
          <p:cNvPr id="12588" name="Oval 1165"/>
          <p:cNvSpPr>
            <a:spLocks noChangeArrowheads="1"/>
          </p:cNvSpPr>
          <p:nvPr/>
        </p:nvSpPr>
        <p:spPr bwMode="auto">
          <a:xfrm>
            <a:off x="6804025" y="2686050"/>
            <a:ext cx="23813" cy="25400"/>
          </a:xfrm>
          <a:prstGeom prst="ellipse">
            <a:avLst/>
          </a:prstGeom>
          <a:solidFill>
            <a:srgbClr val="FFFFFF"/>
          </a:solidFill>
          <a:ln w="15875">
            <a:solidFill>
              <a:srgbClr val="FFFFFF"/>
            </a:solidFill>
            <a:round/>
            <a:headEnd/>
            <a:tailEnd/>
          </a:ln>
        </p:spPr>
        <p:txBody>
          <a:bodyPr/>
          <a:lstStyle/>
          <a:p>
            <a:endParaRPr lang="ar-SA"/>
          </a:p>
        </p:txBody>
      </p:sp>
      <p:sp>
        <p:nvSpPr>
          <p:cNvPr id="12589" name="Oval 1166"/>
          <p:cNvSpPr>
            <a:spLocks noChangeArrowheads="1"/>
          </p:cNvSpPr>
          <p:nvPr/>
        </p:nvSpPr>
        <p:spPr bwMode="auto">
          <a:xfrm>
            <a:off x="6861175" y="2686050"/>
            <a:ext cx="23813" cy="25400"/>
          </a:xfrm>
          <a:prstGeom prst="ellipse">
            <a:avLst/>
          </a:prstGeom>
          <a:solidFill>
            <a:srgbClr val="FFFFFF"/>
          </a:solidFill>
          <a:ln w="15875">
            <a:solidFill>
              <a:srgbClr val="FFFFFF"/>
            </a:solidFill>
            <a:round/>
            <a:headEnd/>
            <a:tailEnd/>
          </a:ln>
        </p:spPr>
        <p:txBody>
          <a:bodyPr/>
          <a:lstStyle/>
          <a:p>
            <a:endParaRPr lang="ar-SA"/>
          </a:p>
        </p:txBody>
      </p:sp>
      <p:sp>
        <p:nvSpPr>
          <p:cNvPr id="12590" name="Oval 1167"/>
          <p:cNvSpPr>
            <a:spLocks noChangeArrowheads="1"/>
          </p:cNvSpPr>
          <p:nvPr/>
        </p:nvSpPr>
        <p:spPr bwMode="auto">
          <a:xfrm>
            <a:off x="7210425" y="2686050"/>
            <a:ext cx="23813" cy="25400"/>
          </a:xfrm>
          <a:prstGeom prst="ellipse">
            <a:avLst/>
          </a:prstGeom>
          <a:solidFill>
            <a:srgbClr val="FFFFFF"/>
          </a:solidFill>
          <a:ln w="15875">
            <a:solidFill>
              <a:srgbClr val="FFFFFF"/>
            </a:solidFill>
            <a:round/>
            <a:headEnd/>
            <a:tailEnd/>
          </a:ln>
        </p:spPr>
        <p:txBody>
          <a:bodyPr/>
          <a:lstStyle/>
          <a:p>
            <a:endParaRPr lang="ar-SA"/>
          </a:p>
        </p:txBody>
      </p:sp>
      <p:sp>
        <p:nvSpPr>
          <p:cNvPr id="12591" name="Oval 1168"/>
          <p:cNvSpPr>
            <a:spLocks noChangeArrowheads="1"/>
          </p:cNvSpPr>
          <p:nvPr/>
        </p:nvSpPr>
        <p:spPr bwMode="auto">
          <a:xfrm>
            <a:off x="7413625" y="2686050"/>
            <a:ext cx="23813" cy="25400"/>
          </a:xfrm>
          <a:prstGeom prst="ellipse">
            <a:avLst/>
          </a:prstGeom>
          <a:solidFill>
            <a:srgbClr val="FFFFFF"/>
          </a:solidFill>
          <a:ln w="15875">
            <a:solidFill>
              <a:srgbClr val="FFFFFF"/>
            </a:solidFill>
            <a:round/>
            <a:headEnd/>
            <a:tailEnd/>
          </a:ln>
        </p:spPr>
        <p:txBody>
          <a:bodyPr/>
          <a:lstStyle/>
          <a:p>
            <a:endParaRPr lang="ar-SA"/>
          </a:p>
        </p:txBody>
      </p:sp>
      <p:sp>
        <p:nvSpPr>
          <p:cNvPr id="12592" name="Oval 1169"/>
          <p:cNvSpPr>
            <a:spLocks noChangeArrowheads="1"/>
          </p:cNvSpPr>
          <p:nvPr/>
        </p:nvSpPr>
        <p:spPr bwMode="auto">
          <a:xfrm>
            <a:off x="7307263" y="2686050"/>
            <a:ext cx="23812" cy="25400"/>
          </a:xfrm>
          <a:prstGeom prst="ellipse">
            <a:avLst/>
          </a:prstGeom>
          <a:solidFill>
            <a:srgbClr val="FFFFFF"/>
          </a:solidFill>
          <a:ln w="15875">
            <a:solidFill>
              <a:srgbClr val="FFFFFF"/>
            </a:solidFill>
            <a:round/>
            <a:headEnd/>
            <a:tailEnd/>
          </a:ln>
        </p:spPr>
        <p:txBody>
          <a:bodyPr/>
          <a:lstStyle/>
          <a:p>
            <a:endParaRPr lang="ar-SA"/>
          </a:p>
        </p:txBody>
      </p:sp>
      <p:sp>
        <p:nvSpPr>
          <p:cNvPr id="12593" name="Oval 1170"/>
          <p:cNvSpPr>
            <a:spLocks noChangeArrowheads="1"/>
          </p:cNvSpPr>
          <p:nvPr/>
        </p:nvSpPr>
        <p:spPr bwMode="auto">
          <a:xfrm>
            <a:off x="7356475" y="2686050"/>
            <a:ext cx="23813" cy="25400"/>
          </a:xfrm>
          <a:prstGeom prst="ellipse">
            <a:avLst/>
          </a:prstGeom>
          <a:solidFill>
            <a:srgbClr val="FFFFFF"/>
          </a:solidFill>
          <a:ln w="15875">
            <a:solidFill>
              <a:srgbClr val="FFFFFF"/>
            </a:solidFill>
            <a:round/>
            <a:headEnd/>
            <a:tailEnd/>
          </a:ln>
        </p:spPr>
        <p:txBody>
          <a:bodyPr/>
          <a:lstStyle/>
          <a:p>
            <a:endParaRPr lang="ar-SA"/>
          </a:p>
        </p:txBody>
      </p:sp>
      <p:sp>
        <p:nvSpPr>
          <p:cNvPr id="12594" name="Oval 1171"/>
          <p:cNvSpPr>
            <a:spLocks noChangeArrowheads="1"/>
          </p:cNvSpPr>
          <p:nvPr/>
        </p:nvSpPr>
        <p:spPr bwMode="auto">
          <a:xfrm>
            <a:off x="7258050" y="2686050"/>
            <a:ext cx="25400" cy="25400"/>
          </a:xfrm>
          <a:prstGeom prst="ellipse">
            <a:avLst/>
          </a:prstGeom>
          <a:solidFill>
            <a:srgbClr val="FFFFFF"/>
          </a:solidFill>
          <a:ln w="15875">
            <a:solidFill>
              <a:srgbClr val="FFFFFF"/>
            </a:solidFill>
            <a:round/>
            <a:headEnd/>
            <a:tailEnd/>
          </a:ln>
        </p:spPr>
        <p:txBody>
          <a:bodyPr/>
          <a:lstStyle/>
          <a:p>
            <a:endParaRPr lang="ar-SA"/>
          </a:p>
        </p:txBody>
      </p:sp>
      <p:sp>
        <p:nvSpPr>
          <p:cNvPr id="12595" name="Oval 1172"/>
          <p:cNvSpPr>
            <a:spLocks noChangeArrowheads="1"/>
          </p:cNvSpPr>
          <p:nvPr/>
        </p:nvSpPr>
        <p:spPr bwMode="auto">
          <a:xfrm>
            <a:off x="7461250" y="2686050"/>
            <a:ext cx="25400" cy="25400"/>
          </a:xfrm>
          <a:prstGeom prst="ellipse">
            <a:avLst/>
          </a:prstGeom>
          <a:solidFill>
            <a:srgbClr val="FFFFFF"/>
          </a:solidFill>
          <a:ln w="15875">
            <a:solidFill>
              <a:srgbClr val="FFFFFF"/>
            </a:solidFill>
            <a:round/>
            <a:headEnd/>
            <a:tailEnd/>
          </a:ln>
        </p:spPr>
        <p:txBody>
          <a:bodyPr/>
          <a:lstStyle/>
          <a:p>
            <a:endParaRPr lang="ar-SA"/>
          </a:p>
        </p:txBody>
      </p:sp>
      <p:sp>
        <p:nvSpPr>
          <p:cNvPr id="12596" name="Oval 1173"/>
          <p:cNvSpPr>
            <a:spLocks noChangeArrowheads="1"/>
          </p:cNvSpPr>
          <p:nvPr/>
        </p:nvSpPr>
        <p:spPr bwMode="auto">
          <a:xfrm>
            <a:off x="7664450" y="2686050"/>
            <a:ext cx="23813" cy="25400"/>
          </a:xfrm>
          <a:prstGeom prst="ellipse">
            <a:avLst/>
          </a:prstGeom>
          <a:solidFill>
            <a:srgbClr val="FFFFFF"/>
          </a:solidFill>
          <a:ln w="15875">
            <a:solidFill>
              <a:srgbClr val="FFFFFF"/>
            </a:solidFill>
            <a:round/>
            <a:headEnd/>
            <a:tailEnd/>
          </a:ln>
        </p:spPr>
        <p:txBody>
          <a:bodyPr/>
          <a:lstStyle/>
          <a:p>
            <a:endParaRPr lang="ar-SA"/>
          </a:p>
        </p:txBody>
      </p:sp>
      <p:sp>
        <p:nvSpPr>
          <p:cNvPr id="12597" name="Oval 1174"/>
          <p:cNvSpPr>
            <a:spLocks noChangeArrowheads="1"/>
          </p:cNvSpPr>
          <p:nvPr/>
        </p:nvSpPr>
        <p:spPr bwMode="auto">
          <a:xfrm>
            <a:off x="7559675" y="2686050"/>
            <a:ext cx="23813" cy="25400"/>
          </a:xfrm>
          <a:prstGeom prst="ellipse">
            <a:avLst/>
          </a:prstGeom>
          <a:solidFill>
            <a:srgbClr val="FFFFFF"/>
          </a:solidFill>
          <a:ln w="15875">
            <a:solidFill>
              <a:srgbClr val="FFFFFF"/>
            </a:solidFill>
            <a:round/>
            <a:headEnd/>
            <a:tailEnd/>
          </a:ln>
        </p:spPr>
        <p:txBody>
          <a:bodyPr/>
          <a:lstStyle/>
          <a:p>
            <a:endParaRPr lang="ar-SA"/>
          </a:p>
        </p:txBody>
      </p:sp>
      <p:sp>
        <p:nvSpPr>
          <p:cNvPr id="12598" name="Oval 1175"/>
          <p:cNvSpPr>
            <a:spLocks noChangeArrowheads="1"/>
          </p:cNvSpPr>
          <p:nvPr/>
        </p:nvSpPr>
        <p:spPr bwMode="auto">
          <a:xfrm>
            <a:off x="7607300" y="2686050"/>
            <a:ext cx="25400" cy="25400"/>
          </a:xfrm>
          <a:prstGeom prst="ellipse">
            <a:avLst/>
          </a:prstGeom>
          <a:solidFill>
            <a:srgbClr val="FFFFFF"/>
          </a:solidFill>
          <a:ln w="15875">
            <a:solidFill>
              <a:srgbClr val="FFFFFF"/>
            </a:solidFill>
            <a:round/>
            <a:headEnd/>
            <a:tailEnd/>
          </a:ln>
        </p:spPr>
        <p:txBody>
          <a:bodyPr/>
          <a:lstStyle/>
          <a:p>
            <a:endParaRPr lang="ar-SA"/>
          </a:p>
        </p:txBody>
      </p:sp>
      <p:sp>
        <p:nvSpPr>
          <p:cNvPr id="12599" name="Oval 1176"/>
          <p:cNvSpPr>
            <a:spLocks noChangeArrowheads="1"/>
          </p:cNvSpPr>
          <p:nvPr/>
        </p:nvSpPr>
        <p:spPr bwMode="auto">
          <a:xfrm>
            <a:off x="7510463" y="2686050"/>
            <a:ext cx="23812" cy="25400"/>
          </a:xfrm>
          <a:prstGeom prst="ellipse">
            <a:avLst/>
          </a:prstGeom>
          <a:solidFill>
            <a:srgbClr val="FFFFFF"/>
          </a:solidFill>
          <a:ln w="15875">
            <a:solidFill>
              <a:srgbClr val="FFFFFF"/>
            </a:solidFill>
            <a:round/>
            <a:headEnd/>
            <a:tailEnd/>
          </a:ln>
        </p:spPr>
        <p:txBody>
          <a:bodyPr/>
          <a:lstStyle/>
          <a:p>
            <a:endParaRPr lang="ar-SA"/>
          </a:p>
        </p:txBody>
      </p:sp>
      <p:sp>
        <p:nvSpPr>
          <p:cNvPr id="12600" name="Oval 1177"/>
          <p:cNvSpPr>
            <a:spLocks noChangeArrowheads="1"/>
          </p:cNvSpPr>
          <p:nvPr/>
        </p:nvSpPr>
        <p:spPr bwMode="auto">
          <a:xfrm>
            <a:off x="6983413" y="2711450"/>
            <a:ext cx="23812" cy="23813"/>
          </a:xfrm>
          <a:prstGeom prst="ellipse">
            <a:avLst/>
          </a:prstGeom>
          <a:solidFill>
            <a:srgbClr val="FFFFFF"/>
          </a:solidFill>
          <a:ln w="15875">
            <a:solidFill>
              <a:srgbClr val="FFFFFF"/>
            </a:solidFill>
            <a:round/>
            <a:headEnd/>
            <a:tailEnd/>
          </a:ln>
        </p:spPr>
        <p:txBody>
          <a:bodyPr/>
          <a:lstStyle/>
          <a:p>
            <a:endParaRPr lang="ar-SA"/>
          </a:p>
        </p:txBody>
      </p:sp>
      <p:sp>
        <p:nvSpPr>
          <p:cNvPr id="12601" name="Oval 1178"/>
          <p:cNvSpPr>
            <a:spLocks noChangeArrowheads="1"/>
          </p:cNvSpPr>
          <p:nvPr/>
        </p:nvSpPr>
        <p:spPr bwMode="auto">
          <a:xfrm>
            <a:off x="7185025" y="2711450"/>
            <a:ext cx="25400" cy="23813"/>
          </a:xfrm>
          <a:prstGeom prst="ellipse">
            <a:avLst/>
          </a:prstGeom>
          <a:solidFill>
            <a:srgbClr val="FFFFFF"/>
          </a:solidFill>
          <a:ln w="15875">
            <a:solidFill>
              <a:srgbClr val="FFFFFF"/>
            </a:solidFill>
            <a:round/>
            <a:headEnd/>
            <a:tailEnd/>
          </a:ln>
        </p:spPr>
        <p:txBody>
          <a:bodyPr/>
          <a:lstStyle/>
          <a:p>
            <a:endParaRPr lang="ar-SA"/>
          </a:p>
        </p:txBody>
      </p:sp>
      <p:sp>
        <p:nvSpPr>
          <p:cNvPr id="12602" name="Oval 1179"/>
          <p:cNvSpPr>
            <a:spLocks noChangeArrowheads="1"/>
          </p:cNvSpPr>
          <p:nvPr/>
        </p:nvSpPr>
        <p:spPr bwMode="auto">
          <a:xfrm>
            <a:off x="7088188" y="2711450"/>
            <a:ext cx="23812" cy="23813"/>
          </a:xfrm>
          <a:prstGeom prst="ellipse">
            <a:avLst/>
          </a:prstGeom>
          <a:solidFill>
            <a:srgbClr val="FFFFFF"/>
          </a:solidFill>
          <a:ln w="15875">
            <a:solidFill>
              <a:srgbClr val="FFFFFF"/>
            </a:solidFill>
            <a:round/>
            <a:headEnd/>
            <a:tailEnd/>
          </a:ln>
        </p:spPr>
        <p:txBody>
          <a:bodyPr/>
          <a:lstStyle/>
          <a:p>
            <a:endParaRPr lang="ar-SA"/>
          </a:p>
        </p:txBody>
      </p:sp>
      <p:sp>
        <p:nvSpPr>
          <p:cNvPr id="12603" name="Oval 1180"/>
          <p:cNvSpPr>
            <a:spLocks noChangeArrowheads="1"/>
          </p:cNvSpPr>
          <p:nvPr/>
        </p:nvSpPr>
        <p:spPr bwMode="auto">
          <a:xfrm>
            <a:off x="7137400" y="2711450"/>
            <a:ext cx="23813" cy="23813"/>
          </a:xfrm>
          <a:prstGeom prst="ellipse">
            <a:avLst/>
          </a:prstGeom>
          <a:solidFill>
            <a:srgbClr val="FFFFFF"/>
          </a:solidFill>
          <a:ln w="15875">
            <a:solidFill>
              <a:srgbClr val="FFFFFF"/>
            </a:solidFill>
            <a:round/>
            <a:headEnd/>
            <a:tailEnd/>
          </a:ln>
        </p:spPr>
        <p:txBody>
          <a:bodyPr/>
          <a:lstStyle/>
          <a:p>
            <a:endParaRPr lang="ar-SA"/>
          </a:p>
        </p:txBody>
      </p:sp>
      <p:sp>
        <p:nvSpPr>
          <p:cNvPr id="12604" name="Oval 1181"/>
          <p:cNvSpPr>
            <a:spLocks noChangeArrowheads="1"/>
          </p:cNvSpPr>
          <p:nvPr/>
        </p:nvSpPr>
        <p:spPr bwMode="auto">
          <a:xfrm>
            <a:off x="7031038" y="2711450"/>
            <a:ext cx="25400" cy="23813"/>
          </a:xfrm>
          <a:prstGeom prst="ellipse">
            <a:avLst/>
          </a:prstGeom>
          <a:solidFill>
            <a:srgbClr val="FFFFFF"/>
          </a:solidFill>
          <a:ln w="15875">
            <a:solidFill>
              <a:srgbClr val="FFFFFF"/>
            </a:solidFill>
            <a:round/>
            <a:headEnd/>
            <a:tailEnd/>
          </a:ln>
        </p:spPr>
        <p:txBody>
          <a:bodyPr/>
          <a:lstStyle/>
          <a:p>
            <a:endParaRPr lang="ar-SA"/>
          </a:p>
        </p:txBody>
      </p:sp>
      <p:sp>
        <p:nvSpPr>
          <p:cNvPr id="12605" name="Oval 1182"/>
          <p:cNvSpPr>
            <a:spLocks noChangeArrowheads="1"/>
          </p:cNvSpPr>
          <p:nvPr/>
        </p:nvSpPr>
        <p:spPr bwMode="auto">
          <a:xfrm>
            <a:off x="6934200" y="2711450"/>
            <a:ext cx="23813" cy="23813"/>
          </a:xfrm>
          <a:prstGeom prst="ellipse">
            <a:avLst/>
          </a:prstGeom>
          <a:solidFill>
            <a:srgbClr val="FFFFFF"/>
          </a:solidFill>
          <a:ln w="15875">
            <a:solidFill>
              <a:srgbClr val="FFFFFF"/>
            </a:solidFill>
            <a:round/>
            <a:headEnd/>
            <a:tailEnd/>
          </a:ln>
        </p:spPr>
        <p:txBody>
          <a:bodyPr/>
          <a:lstStyle/>
          <a:p>
            <a:endParaRPr lang="ar-SA"/>
          </a:p>
        </p:txBody>
      </p:sp>
      <p:sp>
        <p:nvSpPr>
          <p:cNvPr id="12606" name="Oval 1183"/>
          <p:cNvSpPr>
            <a:spLocks noChangeArrowheads="1"/>
          </p:cNvSpPr>
          <p:nvPr/>
        </p:nvSpPr>
        <p:spPr bwMode="auto">
          <a:xfrm>
            <a:off x="6837363" y="2711450"/>
            <a:ext cx="23812" cy="23813"/>
          </a:xfrm>
          <a:prstGeom prst="ellipse">
            <a:avLst/>
          </a:prstGeom>
          <a:solidFill>
            <a:srgbClr val="FFFFFF"/>
          </a:solidFill>
          <a:ln w="15875">
            <a:solidFill>
              <a:srgbClr val="FFFFFF"/>
            </a:solidFill>
            <a:round/>
            <a:headEnd/>
            <a:tailEnd/>
          </a:ln>
        </p:spPr>
        <p:txBody>
          <a:bodyPr/>
          <a:lstStyle/>
          <a:p>
            <a:endParaRPr lang="ar-SA"/>
          </a:p>
        </p:txBody>
      </p:sp>
      <p:sp>
        <p:nvSpPr>
          <p:cNvPr id="12607" name="Oval 1184"/>
          <p:cNvSpPr>
            <a:spLocks noChangeArrowheads="1"/>
          </p:cNvSpPr>
          <p:nvPr/>
        </p:nvSpPr>
        <p:spPr bwMode="auto">
          <a:xfrm>
            <a:off x="6884988" y="2711450"/>
            <a:ext cx="25400" cy="23813"/>
          </a:xfrm>
          <a:prstGeom prst="ellipse">
            <a:avLst/>
          </a:prstGeom>
          <a:solidFill>
            <a:srgbClr val="FFFFFF"/>
          </a:solidFill>
          <a:ln w="15875">
            <a:solidFill>
              <a:srgbClr val="FFFFFF"/>
            </a:solidFill>
            <a:round/>
            <a:headEnd/>
            <a:tailEnd/>
          </a:ln>
        </p:spPr>
        <p:txBody>
          <a:bodyPr/>
          <a:lstStyle/>
          <a:p>
            <a:endParaRPr lang="ar-SA"/>
          </a:p>
        </p:txBody>
      </p:sp>
      <p:sp>
        <p:nvSpPr>
          <p:cNvPr id="12608" name="Oval 1185"/>
          <p:cNvSpPr>
            <a:spLocks noChangeArrowheads="1"/>
          </p:cNvSpPr>
          <p:nvPr/>
        </p:nvSpPr>
        <p:spPr bwMode="auto">
          <a:xfrm>
            <a:off x="7234238" y="2711450"/>
            <a:ext cx="23812" cy="23813"/>
          </a:xfrm>
          <a:prstGeom prst="ellipse">
            <a:avLst/>
          </a:prstGeom>
          <a:solidFill>
            <a:srgbClr val="FFFFFF"/>
          </a:solidFill>
          <a:ln w="15875">
            <a:solidFill>
              <a:srgbClr val="FFFFFF"/>
            </a:solidFill>
            <a:round/>
            <a:headEnd/>
            <a:tailEnd/>
          </a:ln>
        </p:spPr>
        <p:txBody>
          <a:bodyPr/>
          <a:lstStyle/>
          <a:p>
            <a:endParaRPr lang="ar-SA"/>
          </a:p>
        </p:txBody>
      </p:sp>
      <p:sp>
        <p:nvSpPr>
          <p:cNvPr id="12609" name="Oval 1186"/>
          <p:cNvSpPr>
            <a:spLocks noChangeArrowheads="1"/>
          </p:cNvSpPr>
          <p:nvPr/>
        </p:nvSpPr>
        <p:spPr bwMode="auto">
          <a:xfrm>
            <a:off x="7437438" y="2711450"/>
            <a:ext cx="23812" cy="23813"/>
          </a:xfrm>
          <a:prstGeom prst="ellipse">
            <a:avLst/>
          </a:prstGeom>
          <a:solidFill>
            <a:srgbClr val="FFFFFF"/>
          </a:solidFill>
          <a:ln w="15875">
            <a:solidFill>
              <a:srgbClr val="FFFFFF"/>
            </a:solidFill>
            <a:round/>
            <a:headEnd/>
            <a:tailEnd/>
          </a:ln>
        </p:spPr>
        <p:txBody>
          <a:bodyPr/>
          <a:lstStyle/>
          <a:p>
            <a:endParaRPr lang="ar-SA"/>
          </a:p>
        </p:txBody>
      </p:sp>
      <p:sp>
        <p:nvSpPr>
          <p:cNvPr id="12610" name="Oval 1187"/>
          <p:cNvSpPr>
            <a:spLocks noChangeArrowheads="1"/>
          </p:cNvSpPr>
          <p:nvPr/>
        </p:nvSpPr>
        <p:spPr bwMode="auto">
          <a:xfrm>
            <a:off x="7340600" y="2711450"/>
            <a:ext cx="23813" cy="23813"/>
          </a:xfrm>
          <a:prstGeom prst="ellipse">
            <a:avLst/>
          </a:prstGeom>
          <a:solidFill>
            <a:srgbClr val="FFFFFF"/>
          </a:solidFill>
          <a:ln w="15875">
            <a:solidFill>
              <a:srgbClr val="FFFFFF"/>
            </a:solidFill>
            <a:round/>
            <a:headEnd/>
            <a:tailEnd/>
          </a:ln>
        </p:spPr>
        <p:txBody>
          <a:bodyPr/>
          <a:lstStyle/>
          <a:p>
            <a:endParaRPr lang="ar-SA"/>
          </a:p>
        </p:txBody>
      </p:sp>
      <p:sp>
        <p:nvSpPr>
          <p:cNvPr id="12611" name="Oval 1188"/>
          <p:cNvSpPr>
            <a:spLocks noChangeArrowheads="1"/>
          </p:cNvSpPr>
          <p:nvPr/>
        </p:nvSpPr>
        <p:spPr bwMode="auto">
          <a:xfrm>
            <a:off x="7388225" y="2711450"/>
            <a:ext cx="25400" cy="23813"/>
          </a:xfrm>
          <a:prstGeom prst="ellipse">
            <a:avLst/>
          </a:prstGeom>
          <a:solidFill>
            <a:srgbClr val="FFFFFF"/>
          </a:solidFill>
          <a:ln w="15875">
            <a:solidFill>
              <a:srgbClr val="FFFFFF"/>
            </a:solidFill>
            <a:round/>
            <a:headEnd/>
            <a:tailEnd/>
          </a:ln>
        </p:spPr>
        <p:txBody>
          <a:bodyPr/>
          <a:lstStyle/>
          <a:p>
            <a:endParaRPr lang="ar-SA"/>
          </a:p>
        </p:txBody>
      </p:sp>
      <p:sp>
        <p:nvSpPr>
          <p:cNvPr id="12612" name="Oval 1189"/>
          <p:cNvSpPr>
            <a:spLocks noChangeArrowheads="1"/>
          </p:cNvSpPr>
          <p:nvPr/>
        </p:nvSpPr>
        <p:spPr bwMode="auto">
          <a:xfrm>
            <a:off x="7283450" y="2711450"/>
            <a:ext cx="23813" cy="23813"/>
          </a:xfrm>
          <a:prstGeom prst="ellipse">
            <a:avLst/>
          </a:prstGeom>
          <a:solidFill>
            <a:srgbClr val="FFFFFF"/>
          </a:solidFill>
          <a:ln w="15875">
            <a:solidFill>
              <a:srgbClr val="FFFFFF"/>
            </a:solidFill>
            <a:round/>
            <a:headEnd/>
            <a:tailEnd/>
          </a:ln>
        </p:spPr>
        <p:txBody>
          <a:bodyPr/>
          <a:lstStyle/>
          <a:p>
            <a:endParaRPr lang="ar-SA"/>
          </a:p>
        </p:txBody>
      </p:sp>
      <p:sp>
        <p:nvSpPr>
          <p:cNvPr id="12613" name="Oval 1190"/>
          <p:cNvSpPr>
            <a:spLocks noChangeArrowheads="1"/>
          </p:cNvSpPr>
          <p:nvPr/>
        </p:nvSpPr>
        <p:spPr bwMode="auto">
          <a:xfrm>
            <a:off x="7486650" y="2711450"/>
            <a:ext cx="23813" cy="23813"/>
          </a:xfrm>
          <a:prstGeom prst="ellipse">
            <a:avLst/>
          </a:prstGeom>
          <a:solidFill>
            <a:srgbClr val="FFFFFF"/>
          </a:solidFill>
          <a:ln w="15875">
            <a:solidFill>
              <a:srgbClr val="FFFFFF"/>
            </a:solidFill>
            <a:round/>
            <a:headEnd/>
            <a:tailEnd/>
          </a:ln>
        </p:spPr>
        <p:txBody>
          <a:bodyPr/>
          <a:lstStyle/>
          <a:p>
            <a:endParaRPr lang="ar-SA"/>
          </a:p>
        </p:txBody>
      </p:sp>
      <p:grpSp>
        <p:nvGrpSpPr>
          <p:cNvPr id="19" name="Group 1191"/>
          <p:cNvGrpSpPr>
            <a:grpSpLocks/>
          </p:cNvGrpSpPr>
          <p:nvPr/>
        </p:nvGrpSpPr>
        <p:grpSpPr bwMode="auto">
          <a:xfrm>
            <a:off x="7680325" y="2711450"/>
            <a:ext cx="98425" cy="430213"/>
            <a:chOff x="4838" y="1708"/>
            <a:chExt cx="62" cy="271"/>
          </a:xfrm>
        </p:grpSpPr>
        <p:sp>
          <p:nvSpPr>
            <p:cNvPr id="12684" name="Freeform 1192"/>
            <p:cNvSpPr>
              <a:spLocks/>
            </p:cNvSpPr>
            <p:nvPr/>
          </p:nvSpPr>
          <p:spPr bwMode="auto">
            <a:xfrm>
              <a:off x="4838" y="1738"/>
              <a:ext cx="21" cy="108"/>
            </a:xfrm>
            <a:custGeom>
              <a:avLst/>
              <a:gdLst>
                <a:gd name="T0" fmla="*/ 21 w 4"/>
                <a:gd name="T1" fmla="*/ 0 h 21"/>
                <a:gd name="T2" fmla="*/ 16 w 4"/>
                <a:gd name="T3" fmla="*/ 5 h 21"/>
                <a:gd name="T4" fmla="*/ 11 w 4"/>
                <a:gd name="T5" fmla="*/ 10 h 21"/>
                <a:gd name="T6" fmla="*/ 11 w 4"/>
                <a:gd name="T7" fmla="*/ 10 h 21"/>
                <a:gd name="T8" fmla="*/ 16 w 4"/>
                <a:gd name="T9" fmla="*/ 36 h 21"/>
                <a:gd name="T10" fmla="*/ 11 w 4"/>
                <a:gd name="T11" fmla="*/ 67 h 21"/>
                <a:gd name="T12" fmla="*/ 5 w 4"/>
                <a:gd name="T13" fmla="*/ 77 h 21"/>
                <a:gd name="T14" fmla="*/ 5 w 4"/>
                <a:gd name="T15" fmla="*/ 82 h 21"/>
                <a:gd name="T16" fmla="*/ 0 w 4"/>
                <a:gd name="T17" fmla="*/ 108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21">
                  <a:moveTo>
                    <a:pt x="4" y="0"/>
                  </a:moveTo>
                  <a:cubicBezTo>
                    <a:pt x="4" y="0"/>
                    <a:pt x="3" y="1"/>
                    <a:pt x="3" y="1"/>
                  </a:cubicBezTo>
                  <a:cubicBezTo>
                    <a:pt x="3" y="2"/>
                    <a:pt x="2" y="2"/>
                    <a:pt x="2" y="2"/>
                  </a:cubicBezTo>
                  <a:cubicBezTo>
                    <a:pt x="2" y="2"/>
                    <a:pt x="2" y="2"/>
                    <a:pt x="2" y="2"/>
                  </a:cubicBezTo>
                  <a:cubicBezTo>
                    <a:pt x="2" y="4"/>
                    <a:pt x="2" y="6"/>
                    <a:pt x="3" y="7"/>
                  </a:cubicBezTo>
                  <a:cubicBezTo>
                    <a:pt x="3" y="9"/>
                    <a:pt x="3" y="11"/>
                    <a:pt x="2" y="13"/>
                  </a:cubicBezTo>
                  <a:cubicBezTo>
                    <a:pt x="2" y="14"/>
                    <a:pt x="2" y="14"/>
                    <a:pt x="1" y="15"/>
                  </a:cubicBezTo>
                  <a:cubicBezTo>
                    <a:pt x="1" y="15"/>
                    <a:pt x="1" y="16"/>
                    <a:pt x="1" y="16"/>
                  </a:cubicBezTo>
                  <a:cubicBezTo>
                    <a:pt x="1" y="18"/>
                    <a:pt x="0" y="19"/>
                    <a:pt x="0" y="21"/>
                  </a:cubicBezTo>
                </a:path>
              </a:pathLst>
            </a:custGeom>
            <a:noFill/>
            <a:ln w="15875">
              <a:solidFill>
                <a:srgbClr val="FFFFFF"/>
              </a:solidFill>
              <a:prstDash val="solid"/>
              <a:round/>
              <a:headEnd/>
              <a:tailEnd/>
            </a:ln>
          </p:spPr>
          <p:txBody>
            <a:bodyPr/>
            <a:lstStyle/>
            <a:p>
              <a:endParaRPr lang="en-GB"/>
            </a:p>
          </p:txBody>
        </p:sp>
        <p:sp>
          <p:nvSpPr>
            <p:cNvPr id="12685" name="Freeform 1193"/>
            <p:cNvSpPr>
              <a:spLocks/>
            </p:cNvSpPr>
            <p:nvPr/>
          </p:nvSpPr>
          <p:spPr bwMode="auto">
            <a:xfrm>
              <a:off x="4838" y="1856"/>
              <a:ext cx="21" cy="108"/>
            </a:xfrm>
            <a:custGeom>
              <a:avLst/>
              <a:gdLst>
                <a:gd name="T0" fmla="*/ 21 w 4"/>
                <a:gd name="T1" fmla="*/ 108 h 21"/>
                <a:gd name="T2" fmla="*/ 16 w 4"/>
                <a:gd name="T3" fmla="*/ 103 h 21"/>
                <a:gd name="T4" fmla="*/ 11 w 4"/>
                <a:gd name="T5" fmla="*/ 103 h 21"/>
                <a:gd name="T6" fmla="*/ 11 w 4"/>
                <a:gd name="T7" fmla="*/ 98 h 21"/>
                <a:gd name="T8" fmla="*/ 16 w 4"/>
                <a:gd name="T9" fmla="*/ 72 h 21"/>
                <a:gd name="T10" fmla="*/ 11 w 4"/>
                <a:gd name="T11" fmla="*/ 46 h 21"/>
                <a:gd name="T12" fmla="*/ 5 w 4"/>
                <a:gd name="T13" fmla="*/ 36 h 21"/>
                <a:gd name="T14" fmla="*/ 5 w 4"/>
                <a:gd name="T15" fmla="*/ 31 h 21"/>
                <a:gd name="T16" fmla="*/ 0 w 4"/>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21">
                  <a:moveTo>
                    <a:pt x="4" y="21"/>
                  </a:moveTo>
                  <a:cubicBezTo>
                    <a:pt x="3" y="21"/>
                    <a:pt x="3" y="21"/>
                    <a:pt x="3" y="20"/>
                  </a:cubicBezTo>
                  <a:cubicBezTo>
                    <a:pt x="2" y="20"/>
                    <a:pt x="2" y="20"/>
                    <a:pt x="2" y="20"/>
                  </a:cubicBezTo>
                  <a:cubicBezTo>
                    <a:pt x="2" y="19"/>
                    <a:pt x="2" y="19"/>
                    <a:pt x="2" y="19"/>
                  </a:cubicBezTo>
                  <a:cubicBezTo>
                    <a:pt x="2" y="17"/>
                    <a:pt x="2" y="16"/>
                    <a:pt x="3" y="14"/>
                  </a:cubicBezTo>
                  <a:cubicBezTo>
                    <a:pt x="3" y="12"/>
                    <a:pt x="3" y="10"/>
                    <a:pt x="2" y="9"/>
                  </a:cubicBezTo>
                  <a:cubicBezTo>
                    <a:pt x="2" y="8"/>
                    <a:pt x="2" y="7"/>
                    <a:pt x="1" y="7"/>
                  </a:cubicBezTo>
                  <a:cubicBezTo>
                    <a:pt x="1" y="6"/>
                    <a:pt x="1" y="6"/>
                    <a:pt x="1" y="6"/>
                  </a:cubicBezTo>
                  <a:cubicBezTo>
                    <a:pt x="1" y="4"/>
                    <a:pt x="0" y="2"/>
                    <a:pt x="0" y="0"/>
                  </a:cubicBezTo>
                </a:path>
              </a:pathLst>
            </a:custGeom>
            <a:noFill/>
            <a:ln w="15875">
              <a:solidFill>
                <a:srgbClr val="FFFFFF"/>
              </a:solidFill>
              <a:prstDash val="solid"/>
              <a:round/>
              <a:headEnd/>
              <a:tailEnd/>
            </a:ln>
          </p:spPr>
          <p:txBody>
            <a:bodyPr/>
            <a:lstStyle/>
            <a:p>
              <a:endParaRPr lang="en-GB"/>
            </a:p>
          </p:txBody>
        </p:sp>
        <p:grpSp>
          <p:nvGrpSpPr>
            <p:cNvPr id="20" name="Group 1194"/>
            <p:cNvGrpSpPr>
              <a:grpSpLocks/>
            </p:cNvGrpSpPr>
            <p:nvPr/>
          </p:nvGrpSpPr>
          <p:grpSpPr bwMode="auto">
            <a:xfrm>
              <a:off x="4843" y="1708"/>
              <a:ext cx="57" cy="271"/>
              <a:chOff x="4843" y="1708"/>
              <a:chExt cx="57" cy="271"/>
            </a:xfrm>
          </p:grpSpPr>
          <p:sp>
            <p:nvSpPr>
              <p:cNvPr id="12687" name="Freeform 1195"/>
              <p:cNvSpPr>
                <a:spLocks/>
              </p:cNvSpPr>
              <p:nvPr/>
            </p:nvSpPr>
            <p:spPr bwMode="auto">
              <a:xfrm>
                <a:off x="4874" y="1738"/>
                <a:ext cx="15" cy="108"/>
              </a:xfrm>
              <a:custGeom>
                <a:avLst/>
                <a:gdLst>
                  <a:gd name="T0" fmla="*/ 15 w 3"/>
                  <a:gd name="T1" fmla="*/ 0 h 21"/>
                  <a:gd name="T2" fmla="*/ 10 w 3"/>
                  <a:gd name="T3" fmla="*/ 5 h 21"/>
                  <a:gd name="T4" fmla="*/ 10 w 3"/>
                  <a:gd name="T5" fmla="*/ 10 h 21"/>
                  <a:gd name="T6" fmla="*/ 10 w 3"/>
                  <a:gd name="T7" fmla="*/ 10 h 21"/>
                  <a:gd name="T8" fmla="*/ 10 w 3"/>
                  <a:gd name="T9" fmla="*/ 36 h 21"/>
                  <a:gd name="T10" fmla="*/ 10 w 3"/>
                  <a:gd name="T11" fmla="*/ 67 h 21"/>
                  <a:gd name="T12" fmla="*/ 5 w 3"/>
                  <a:gd name="T13" fmla="*/ 77 h 21"/>
                  <a:gd name="T14" fmla="*/ 0 w 3"/>
                  <a:gd name="T15" fmla="*/ 82 h 21"/>
                  <a:gd name="T16" fmla="*/ 0 w 3"/>
                  <a:gd name="T17" fmla="*/ 108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 h="21">
                    <a:moveTo>
                      <a:pt x="3" y="0"/>
                    </a:moveTo>
                    <a:cubicBezTo>
                      <a:pt x="3" y="0"/>
                      <a:pt x="2" y="1"/>
                      <a:pt x="2" y="1"/>
                    </a:cubicBezTo>
                    <a:cubicBezTo>
                      <a:pt x="2" y="2"/>
                      <a:pt x="2" y="2"/>
                      <a:pt x="2" y="2"/>
                    </a:cubicBezTo>
                    <a:cubicBezTo>
                      <a:pt x="2" y="2"/>
                      <a:pt x="2" y="2"/>
                      <a:pt x="2" y="2"/>
                    </a:cubicBezTo>
                    <a:cubicBezTo>
                      <a:pt x="1" y="4"/>
                      <a:pt x="2" y="6"/>
                      <a:pt x="2" y="7"/>
                    </a:cubicBezTo>
                    <a:cubicBezTo>
                      <a:pt x="2" y="9"/>
                      <a:pt x="2" y="11"/>
                      <a:pt x="2" y="13"/>
                    </a:cubicBezTo>
                    <a:cubicBezTo>
                      <a:pt x="2" y="14"/>
                      <a:pt x="1" y="14"/>
                      <a:pt x="1" y="15"/>
                    </a:cubicBezTo>
                    <a:cubicBezTo>
                      <a:pt x="1" y="15"/>
                      <a:pt x="0" y="16"/>
                      <a:pt x="0" y="16"/>
                    </a:cubicBezTo>
                    <a:cubicBezTo>
                      <a:pt x="0" y="18"/>
                      <a:pt x="0" y="19"/>
                      <a:pt x="0" y="21"/>
                    </a:cubicBezTo>
                  </a:path>
                </a:pathLst>
              </a:custGeom>
              <a:noFill/>
              <a:ln w="15875">
                <a:solidFill>
                  <a:srgbClr val="FFFFFF"/>
                </a:solidFill>
                <a:prstDash val="solid"/>
                <a:round/>
                <a:headEnd/>
                <a:tailEnd/>
              </a:ln>
            </p:spPr>
            <p:txBody>
              <a:bodyPr/>
              <a:lstStyle/>
              <a:p>
                <a:endParaRPr lang="en-GB"/>
              </a:p>
            </p:txBody>
          </p:sp>
          <p:sp>
            <p:nvSpPr>
              <p:cNvPr id="12688" name="Freeform 1196"/>
              <p:cNvSpPr>
                <a:spLocks/>
              </p:cNvSpPr>
              <p:nvPr/>
            </p:nvSpPr>
            <p:spPr bwMode="auto">
              <a:xfrm>
                <a:off x="4879" y="1738"/>
                <a:ext cx="21" cy="103"/>
              </a:xfrm>
              <a:custGeom>
                <a:avLst/>
                <a:gdLst>
                  <a:gd name="T0" fmla="*/ 11 w 4"/>
                  <a:gd name="T1" fmla="*/ 0 h 20"/>
                  <a:gd name="T2" fmla="*/ 11 w 4"/>
                  <a:gd name="T3" fmla="*/ 5 h 20"/>
                  <a:gd name="T4" fmla="*/ 5 w 4"/>
                  <a:gd name="T5" fmla="*/ 5 h 20"/>
                  <a:gd name="T6" fmla="*/ 5 w 4"/>
                  <a:gd name="T7" fmla="*/ 10 h 20"/>
                  <a:gd name="T8" fmla="*/ 0 w 4"/>
                  <a:gd name="T9" fmla="*/ 15 h 20"/>
                  <a:gd name="T10" fmla="*/ 5 w 4"/>
                  <a:gd name="T11" fmla="*/ 21 h 20"/>
                  <a:gd name="T12" fmla="*/ 16 w 4"/>
                  <a:gd name="T13" fmla="*/ 41 h 20"/>
                  <a:gd name="T14" fmla="*/ 16 w 4"/>
                  <a:gd name="T15" fmla="*/ 46 h 20"/>
                  <a:gd name="T16" fmla="*/ 21 w 4"/>
                  <a:gd name="T17" fmla="*/ 52 h 20"/>
                  <a:gd name="T18" fmla="*/ 21 w 4"/>
                  <a:gd name="T19" fmla="*/ 72 h 20"/>
                  <a:gd name="T20" fmla="*/ 11 w 4"/>
                  <a:gd name="T21" fmla="*/ 103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 h="20">
                    <a:moveTo>
                      <a:pt x="2" y="0"/>
                    </a:moveTo>
                    <a:cubicBezTo>
                      <a:pt x="2" y="1"/>
                      <a:pt x="2" y="0"/>
                      <a:pt x="2" y="1"/>
                    </a:cubicBezTo>
                    <a:cubicBezTo>
                      <a:pt x="2" y="1"/>
                      <a:pt x="1" y="1"/>
                      <a:pt x="1" y="1"/>
                    </a:cubicBezTo>
                    <a:cubicBezTo>
                      <a:pt x="1" y="1"/>
                      <a:pt x="1" y="2"/>
                      <a:pt x="1" y="2"/>
                    </a:cubicBezTo>
                    <a:cubicBezTo>
                      <a:pt x="1" y="2"/>
                      <a:pt x="0" y="3"/>
                      <a:pt x="0" y="3"/>
                    </a:cubicBezTo>
                    <a:cubicBezTo>
                      <a:pt x="1" y="3"/>
                      <a:pt x="1" y="4"/>
                      <a:pt x="1" y="4"/>
                    </a:cubicBezTo>
                    <a:cubicBezTo>
                      <a:pt x="1" y="5"/>
                      <a:pt x="2" y="7"/>
                      <a:pt x="3" y="8"/>
                    </a:cubicBezTo>
                    <a:cubicBezTo>
                      <a:pt x="3" y="8"/>
                      <a:pt x="3" y="9"/>
                      <a:pt x="3" y="9"/>
                    </a:cubicBezTo>
                    <a:cubicBezTo>
                      <a:pt x="3" y="10"/>
                      <a:pt x="4" y="10"/>
                      <a:pt x="4" y="10"/>
                    </a:cubicBezTo>
                    <a:cubicBezTo>
                      <a:pt x="4" y="12"/>
                      <a:pt x="4" y="13"/>
                      <a:pt x="4" y="14"/>
                    </a:cubicBezTo>
                    <a:cubicBezTo>
                      <a:pt x="3" y="16"/>
                      <a:pt x="2" y="18"/>
                      <a:pt x="2" y="20"/>
                    </a:cubicBezTo>
                  </a:path>
                </a:pathLst>
              </a:custGeom>
              <a:noFill/>
              <a:ln w="15875">
                <a:solidFill>
                  <a:srgbClr val="FFFFFF"/>
                </a:solidFill>
                <a:prstDash val="solid"/>
                <a:round/>
                <a:headEnd/>
                <a:tailEnd/>
              </a:ln>
            </p:spPr>
            <p:txBody>
              <a:bodyPr/>
              <a:lstStyle/>
              <a:p>
                <a:endParaRPr lang="en-GB"/>
              </a:p>
            </p:txBody>
          </p:sp>
          <p:sp>
            <p:nvSpPr>
              <p:cNvPr id="12689" name="Oval 1197"/>
              <p:cNvSpPr>
                <a:spLocks noChangeArrowheads="1"/>
              </p:cNvSpPr>
              <p:nvPr/>
            </p:nvSpPr>
            <p:spPr bwMode="auto">
              <a:xfrm>
                <a:off x="4884" y="1964"/>
                <a:ext cx="16" cy="15"/>
              </a:xfrm>
              <a:prstGeom prst="ellipse">
                <a:avLst/>
              </a:prstGeom>
              <a:solidFill>
                <a:srgbClr val="FFFFFF"/>
              </a:solidFill>
              <a:ln w="15875">
                <a:solidFill>
                  <a:srgbClr val="FFFFFF"/>
                </a:solidFill>
                <a:round/>
                <a:headEnd/>
                <a:tailEnd/>
              </a:ln>
            </p:spPr>
            <p:txBody>
              <a:bodyPr/>
              <a:lstStyle/>
              <a:p>
                <a:endParaRPr lang="ar-SA"/>
              </a:p>
            </p:txBody>
          </p:sp>
          <p:sp>
            <p:nvSpPr>
              <p:cNvPr id="12690" name="Freeform 1198"/>
              <p:cNvSpPr>
                <a:spLocks/>
              </p:cNvSpPr>
              <p:nvPr/>
            </p:nvSpPr>
            <p:spPr bwMode="auto">
              <a:xfrm>
                <a:off x="4869" y="1856"/>
                <a:ext cx="20" cy="108"/>
              </a:xfrm>
              <a:custGeom>
                <a:avLst/>
                <a:gdLst>
                  <a:gd name="T0" fmla="*/ 20 w 4"/>
                  <a:gd name="T1" fmla="*/ 108 h 21"/>
                  <a:gd name="T2" fmla="*/ 15 w 4"/>
                  <a:gd name="T3" fmla="*/ 103 h 21"/>
                  <a:gd name="T4" fmla="*/ 15 w 4"/>
                  <a:gd name="T5" fmla="*/ 103 h 21"/>
                  <a:gd name="T6" fmla="*/ 10 w 4"/>
                  <a:gd name="T7" fmla="*/ 98 h 21"/>
                  <a:gd name="T8" fmla="*/ 15 w 4"/>
                  <a:gd name="T9" fmla="*/ 72 h 21"/>
                  <a:gd name="T10" fmla="*/ 15 w 4"/>
                  <a:gd name="T11" fmla="*/ 46 h 21"/>
                  <a:gd name="T12" fmla="*/ 10 w 4"/>
                  <a:gd name="T13" fmla="*/ 36 h 21"/>
                  <a:gd name="T14" fmla="*/ 5 w 4"/>
                  <a:gd name="T15" fmla="*/ 31 h 21"/>
                  <a:gd name="T16" fmla="*/ 0 w 4"/>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21">
                    <a:moveTo>
                      <a:pt x="4" y="21"/>
                    </a:moveTo>
                    <a:cubicBezTo>
                      <a:pt x="4" y="21"/>
                      <a:pt x="3" y="21"/>
                      <a:pt x="3" y="20"/>
                    </a:cubicBezTo>
                    <a:cubicBezTo>
                      <a:pt x="3" y="20"/>
                      <a:pt x="3" y="20"/>
                      <a:pt x="3" y="20"/>
                    </a:cubicBezTo>
                    <a:cubicBezTo>
                      <a:pt x="2" y="19"/>
                      <a:pt x="2" y="19"/>
                      <a:pt x="2" y="19"/>
                    </a:cubicBezTo>
                    <a:cubicBezTo>
                      <a:pt x="2" y="17"/>
                      <a:pt x="2" y="16"/>
                      <a:pt x="3" y="14"/>
                    </a:cubicBezTo>
                    <a:cubicBezTo>
                      <a:pt x="3" y="12"/>
                      <a:pt x="3" y="10"/>
                      <a:pt x="3" y="9"/>
                    </a:cubicBezTo>
                    <a:cubicBezTo>
                      <a:pt x="2" y="8"/>
                      <a:pt x="2" y="7"/>
                      <a:pt x="2" y="7"/>
                    </a:cubicBezTo>
                    <a:cubicBezTo>
                      <a:pt x="1" y="6"/>
                      <a:pt x="1" y="6"/>
                      <a:pt x="1" y="6"/>
                    </a:cubicBezTo>
                    <a:cubicBezTo>
                      <a:pt x="1" y="4"/>
                      <a:pt x="0" y="2"/>
                      <a:pt x="0" y="0"/>
                    </a:cubicBezTo>
                  </a:path>
                </a:pathLst>
              </a:custGeom>
              <a:noFill/>
              <a:ln w="15875">
                <a:solidFill>
                  <a:srgbClr val="FFFFFF"/>
                </a:solidFill>
                <a:prstDash val="solid"/>
                <a:round/>
                <a:headEnd/>
                <a:tailEnd/>
              </a:ln>
            </p:spPr>
            <p:txBody>
              <a:bodyPr/>
              <a:lstStyle/>
              <a:p>
                <a:endParaRPr lang="en-GB"/>
              </a:p>
            </p:txBody>
          </p:sp>
          <p:sp>
            <p:nvSpPr>
              <p:cNvPr id="12691" name="Freeform 1199"/>
              <p:cNvSpPr>
                <a:spLocks/>
              </p:cNvSpPr>
              <p:nvPr/>
            </p:nvSpPr>
            <p:spPr bwMode="auto">
              <a:xfrm>
                <a:off x="4879" y="1866"/>
                <a:ext cx="21" cy="98"/>
              </a:xfrm>
              <a:custGeom>
                <a:avLst/>
                <a:gdLst>
                  <a:gd name="T0" fmla="*/ 11 w 4"/>
                  <a:gd name="T1" fmla="*/ 98 h 19"/>
                  <a:gd name="T2" fmla="*/ 11 w 4"/>
                  <a:gd name="T3" fmla="*/ 98 h 19"/>
                  <a:gd name="T4" fmla="*/ 5 w 4"/>
                  <a:gd name="T5" fmla="*/ 98 h 19"/>
                  <a:gd name="T6" fmla="*/ 5 w 4"/>
                  <a:gd name="T7" fmla="*/ 88 h 19"/>
                  <a:gd name="T8" fmla="*/ 0 w 4"/>
                  <a:gd name="T9" fmla="*/ 88 h 19"/>
                  <a:gd name="T10" fmla="*/ 0 w 4"/>
                  <a:gd name="T11" fmla="*/ 77 h 19"/>
                  <a:gd name="T12" fmla="*/ 11 w 4"/>
                  <a:gd name="T13" fmla="*/ 62 h 19"/>
                  <a:gd name="T14" fmla="*/ 16 w 4"/>
                  <a:gd name="T15" fmla="*/ 52 h 19"/>
                  <a:gd name="T16" fmla="*/ 16 w 4"/>
                  <a:gd name="T17" fmla="*/ 46 h 19"/>
                  <a:gd name="T18" fmla="*/ 16 w 4"/>
                  <a:gd name="T19" fmla="*/ 26 h 19"/>
                  <a:gd name="T20" fmla="*/ 11 w 4"/>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 h="19">
                    <a:moveTo>
                      <a:pt x="2" y="19"/>
                    </a:moveTo>
                    <a:cubicBezTo>
                      <a:pt x="2" y="19"/>
                      <a:pt x="2" y="19"/>
                      <a:pt x="2" y="19"/>
                    </a:cubicBezTo>
                    <a:cubicBezTo>
                      <a:pt x="2" y="19"/>
                      <a:pt x="1" y="19"/>
                      <a:pt x="1" y="19"/>
                    </a:cubicBezTo>
                    <a:cubicBezTo>
                      <a:pt x="1" y="18"/>
                      <a:pt x="1" y="18"/>
                      <a:pt x="1" y="17"/>
                    </a:cubicBezTo>
                    <a:cubicBezTo>
                      <a:pt x="0" y="17"/>
                      <a:pt x="0" y="17"/>
                      <a:pt x="0" y="17"/>
                    </a:cubicBezTo>
                    <a:cubicBezTo>
                      <a:pt x="0" y="16"/>
                      <a:pt x="0" y="16"/>
                      <a:pt x="0" y="15"/>
                    </a:cubicBezTo>
                    <a:cubicBezTo>
                      <a:pt x="1" y="15"/>
                      <a:pt x="2" y="12"/>
                      <a:pt x="2" y="12"/>
                    </a:cubicBezTo>
                    <a:cubicBezTo>
                      <a:pt x="3" y="11"/>
                      <a:pt x="3" y="11"/>
                      <a:pt x="3" y="10"/>
                    </a:cubicBezTo>
                    <a:cubicBezTo>
                      <a:pt x="3" y="10"/>
                      <a:pt x="3" y="9"/>
                      <a:pt x="3" y="9"/>
                    </a:cubicBezTo>
                    <a:cubicBezTo>
                      <a:pt x="4" y="8"/>
                      <a:pt x="4" y="6"/>
                      <a:pt x="3" y="5"/>
                    </a:cubicBezTo>
                    <a:cubicBezTo>
                      <a:pt x="3" y="4"/>
                      <a:pt x="2" y="1"/>
                      <a:pt x="2" y="0"/>
                    </a:cubicBezTo>
                  </a:path>
                </a:pathLst>
              </a:custGeom>
              <a:noFill/>
              <a:ln w="15875">
                <a:solidFill>
                  <a:srgbClr val="FFFFFF"/>
                </a:solidFill>
                <a:prstDash val="solid"/>
                <a:round/>
                <a:headEnd/>
                <a:tailEnd/>
              </a:ln>
            </p:spPr>
            <p:txBody>
              <a:bodyPr/>
              <a:lstStyle/>
              <a:p>
                <a:endParaRPr lang="en-GB"/>
              </a:p>
            </p:txBody>
          </p:sp>
          <p:sp>
            <p:nvSpPr>
              <p:cNvPr id="12692" name="Freeform 1200"/>
              <p:cNvSpPr>
                <a:spLocks/>
              </p:cNvSpPr>
              <p:nvPr/>
            </p:nvSpPr>
            <p:spPr bwMode="auto">
              <a:xfrm>
                <a:off x="4849" y="1738"/>
                <a:ext cx="20" cy="103"/>
              </a:xfrm>
              <a:custGeom>
                <a:avLst/>
                <a:gdLst>
                  <a:gd name="T0" fmla="*/ 10 w 4"/>
                  <a:gd name="T1" fmla="*/ 0 h 20"/>
                  <a:gd name="T2" fmla="*/ 10 w 4"/>
                  <a:gd name="T3" fmla="*/ 5 h 20"/>
                  <a:gd name="T4" fmla="*/ 5 w 4"/>
                  <a:gd name="T5" fmla="*/ 5 h 20"/>
                  <a:gd name="T6" fmla="*/ 0 w 4"/>
                  <a:gd name="T7" fmla="*/ 10 h 20"/>
                  <a:gd name="T8" fmla="*/ 0 w 4"/>
                  <a:gd name="T9" fmla="*/ 15 h 20"/>
                  <a:gd name="T10" fmla="*/ 0 w 4"/>
                  <a:gd name="T11" fmla="*/ 21 h 20"/>
                  <a:gd name="T12" fmla="*/ 10 w 4"/>
                  <a:gd name="T13" fmla="*/ 41 h 20"/>
                  <a:gd name="T14" fmla="*/ 15 w 4"/>
                  <a:gd name="T15" fmla="*/ 46 h 20"/>
                  <a:gd name="T16" fmla="*/ 15 w 4"/>
                  <a:gd name="T17" fmla="*/ 52 h 20"/>
                  <a:gd name="T18" fmla="*/ 15 w 4"/>
                  <a:gd name="T19" fmla="*/ 72 h 20"/>
                  <a:gd name="T20" fmla="*/ 5 w 4"/>
                  <a:gd name="T21" fmla="*/ 103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 h="20">
                    <a:moveTo>
                      <a:pt x="2" y="0"/>
                    </a:moveTo>
                    <a:cubicBezTo>
                      <a:pt x="2" y="1"/>
                      <a:pt x="2" y="0"/>
                      <a:pt x="2" y="1"/>
                    </a:cubicBezTo>
                    <a:cubicBezTo>
                      <a:pt x="1" y="1"/>
                      <a:pt x="1" y="1"/>
                      <a:pt x="1" y="1"/>
                    </a:cubicBezTo>
                    <a:cubicBezTo>
                      <a:pt x="1" y="1"/>
                      <a:pt x="0" y="2"/>
                      <a:pt x="0" y="2"/>
                    </a:cubicBezTo>
                    <a:cubicBezTo>
                      <a:pt x="0" y="2"/>
                      <a:pt x="0" y="3"/>
                      <a:pt x="0" y="3"/>
                    </a:cubicBezTo>
                    <a:cubicBezTo>
                      <a:pt x="0" y="3"/>
                      <a:pt x="0" y="4"/>
                      <a:pt x="0" y="4"/>
                    </a:cubicBezTo>
                    <a:cubicBezTo>
                      <a:pt x="0" y="5"/>
                      <a:pt x="2" y="7"/>
                      <a:pt x="2" y="8"/>
                    </a:cubicBezTo>
                    <a:cubicBezTo>
                      <a:pt x="2" y="8"/>
                      <a:pt x="3" y="9"/>
                      <a:pt x="3" y="9"/>
                    </a:cubicBezTo>
                    <a:cubicBezTo>
                      <a:pt x="3" y="10"/>
                      <a:pt x="3" y="10"/>
                      <a:pt x="3" y="10"/>
                    </a:cubicBezTo>
                    <a:cubicBezTo>
                      <a:pt x="3" y="12"/>
                      <a:pt x="4" y="13"/>
                      <a:pt x="3" y="14"/>
                    </a:cubicBezTo>
                    <a:cubicBezTo>
                      <a:pt x="3" y="16"/>
                      <a:pt x="1" y="18"/>
                      <a:pt x="1" y="20"/>
                    </a:cubicBezTo>
                  </a:path>
                </a:pathLst>
              </a:custGeom>
              <a:noFill/>
              <a:ln w="15875">
                <a:solidFill>
                  <a:srgbClr val="FFFFFF"/>
                </a:solidFill>
                <a:prstDash val="solid"/>
                <a:round/>
                <a:headEnd/>
                <a:tailEnd/>
              </a:ln>
            </p:spPr>
            <p:txBody>
              <a:bodyPr/>
              <a:lstStyle/>
              <a:p>
                <a:endParaRPr lang="en-GB"/>
              </a:p>
            </p:txBody>
          </p:sp>
          <p:sp>
            <p:nvSpPr>
              <p:cNvPr id="12693" name="Oval 1201"/>
              <p:cNvSpPr>
                <a:spLocks noChangeArrowheads="1"/>
              </p:cNvSpPr>
              <p:nvPr/>
            </p:nvSpPr>
            <p:spPr bwMode="auto">
              <a:xfrm>
                <a:off x="4849" y="1964"/>
                <a:ext cx="15" cy="15"/>
              </a:xfrm>
              <a:prstGeom prst="ellipse">
                <a:avLst/>
              </a:prstGeom>
              <a:solidFill>
                <a:srgbClr val="FFFFFF"/>
              </a:solidFill>
              <a:ln w="15875">
                <a:solidFill>
                  <a:srgbClr val="FFFFFF"/>
                </a:solidFill>
                <a:round/>
                <a:headEnd/>
                <a:tailEnd/>
              </a:ln>
            </p:spPr>
            <p:txBody>
              <a:bodyPr/>
              <a:lstStyle/>
              <a:p>
                <a:endParaRPr lang="ar-SA"/>
              </a:p>
            </p:txBody>
          </p:sp>
          <p:sp>
            <p:nvSpPr>
              <p:cNvPr id="12694" name="Freeform 1202"/>
              <p:cNvSpPr>
                <a:spLocks/>
              </p:cNvSpPr>
              <p:nvPr/>
            </p:nvSpPr>
            <p:spPr bwMode="auto">
              <a:xfrm>
                <a:off x="4849" y="1866"/>
                <a:ext cx="20" cy="98"/>
              </a:xfrm>
              <a:custGeom>
                <a:avLst/>
                <a:gdLst>
                  <a:gd name="T0" fmla="*/ 10 w 4"/>
                  <a:gd name="T1" fmla="*/ 98 h 19"/>
                  <a:gd name="T2" fmla="*/ 10 w 4"/>
                  <a:gd name="T3" fmla="*/ 98 h 19"/>
                  <a:gd name="T4" fmla="*/ 5 w 4"/>
                  <a:gd name="T5" fmla="*/ 98 h 19"/>
                  <a:gd name="T6" fmla="*/ 0 w 4"/>
                  <a:gd name="T7" fmla="*/ 88 h 19"/>
                  <a:gd name="T8" fmla="*/ 0 w 4"/>
                  <a:gd name="T9" fmla="*/ 88 h 19"/>
                  <a:gd name="T10" fmla="*/ 0 w 4"/>
                  <a:gd name="T11" fmla="*/ 77 h 19"/>
                  <a:gd name="T12" fmla="*/ 10 w 4"/>
                  <a:gd name="T13" fmla="*/ 62 h 19"/>
                  <a:gd name="T14" fmla="*/ 15 w 4"/>
                  <a:gd name="T15" fmla="*/ 52 h 19"/>
                  <a:gd name="T16" fmla="*/ 15 w 4"/>
                  <a:gd name="T17" fmla="*/ 46 h 19"/>
                  <a:gd name="T18" fmla="*/ 15 w 4"/>
                  <a:gd name="T19" fmla="*/ 26 h 19"/>
                  <a:gd name="T20" fmla="*/ 5 w 4"/>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 h="19">
                    <a:moveTo>
                      <a:pt x="2" y="19"/>
                    </a:moveTo>
                    <a:cubicBezTo>
                      <a:pt x="2" y="19"/>
                      <a:pt x="2" y="19"/>
                      <a:pt x="2" y="19"/>
                    </a:cubicBezTo>
                    <a:cubicBezTo>
                      <a:pt x="1" y="19"/>
                      <a:pt x="1" y="19"/>
                      <a:pt x="1" y="19"/>
                    </a:cubicBezTo>
                    <a:cubicBezTo>
                      <a:pt x="1" y="18"/>
                      <a:pt x="0" y="18"/>
                      <a:pt x="0" y="17"/>
                    </a:cubicBezTo>
                    <a:cubicBezTo>
                      <a:pt x="0" y="17"/>
                      <a:pt x="0" y="17"/>
                      <a:pt x="0" y="17"/>
                    </a:cubicBezTo>
                    <a:cubicBezTo>
                      <a:pt x="0" y="16"/>
                      <a:pt x="0" y="16"/>
                      <a:pt x="0" y="15"/>
                    </a:cubicBezTo>
                    <a:cubicBezTo>
                      <a:pt x="0" y="15"/>
                      <a:pt x="2" y="12"/>
                      <a:pt x="2" y="12"/>
                    </a:cubicBezTo>
                    <a:cubicBezTo>
                      <a:pt x="2" y="11"/>
                      <a:pt x="3" y="11"/>
                      <a:pt x="3" y="10"/>
                    </a:cubicBezTo>
                    <a:cubicBezTo>
                      <a:pt x="3" y="10"/>
                      <a:pt x="3" y="9"/>
                      <a:pt x="3" y="9"/>
                    </a:cubicBezTo>
                    <a:cubicBezTo>
                      <a:pt x="3" y="8"/>
                      <a:pt x="4" y="6"/>
                      <a:pt x="3" y="5"/>
                    </a:cubicBezTo>
                    <a:cubicBezTo>
                      <a:pt x="3" y="4"/>
                      <a:pt x="1" y="1"/>
                      <a:pt x="1" y="0"/>
                    </a:cubicBezTo>
                  </a:path>
                </a:pathLst>
              </a:custGeom>
              <a:noFill/>
              <a:ln w="15875">
                <a:solidFill>
                  <a:srgbClr val="FFFFFF"/>
                </a:solidFill>
                <a:prstDash val="solid"/>
                <a:round/>
                <a:headEnd/>
                <a:tailEnd/>
              </a:ln>
            </p:spPr>
            <p:txBody>
              <a:bodyPr/>
              <a:lstStyle/>
              <a:p>
                <a:endParaRPr lang="en-GB"/>
              </a:p>
            </p:txBody>
          </p:sp>
          <p:sp>
            <p:nvSpPr>
              <p:cNvPr id="12695" name="Oval 1203"/>
              <p:cNvSpPr>
                <a:spLocks noChangeArrowheads="1"/>
              </p:cNvSpPr>
              <p:nvPr/>
            </p:nvSpPr>
            <p:spPr bwMode="auto">
              <a:xfrm>
                <a:off x="4884" y="1723"/>
                <a:ext cx="16" cy="15"/>
              </a:xfrm>
              <a:prstGeom prst="ellipse">
                <a:avLst/>
              </a:prstGeom>
              <a:solidFill>
                <a:srgbClr val="FFFFFF"/>
              </a:solidFill>
              <a:ln w="15875">
                <a:solidFill>
                  <a:srgbClr val="FFFFFF"/>
                </a:solidFill>
                <a:round/>
                <a:headEnd/>
                <a:tailEnd/>
              </a:ln>
            </p:spPr>
            <p:txBody>
              <a:bodyPr/>
              <a:lstStyle/>
              <a:p>
                <a:endParaRPr lang="ar-SA"/>
              </a:p>
            </p:txBody>
          </p:sp>
          <p:sp>
            <p:nvSpPr>
              <p:cNvPr id="12696" name="Oval 1204"/>
              <p:cNvSpPr>
                <a:spLocks noChangeArrowheads="1"/>
              </p:cNvSpPr>
              <p:nvPr/>
            </p:nvSpPr>
            <p:spPr bwMode="auto">
              <a:xfrm>
                <a:off x="4854" y="1723"/>
                <a:ext cx="15" cy="15"/>
              </a:xfrm>
              <a:prstGeom prst="ellipse">
                <a:avLst/>
              </a:prstGeom>
              <a:solidFill>
                <a:srgbClr val="FFFFFF"/>
              </a:solidFill>
              <a:ln w="15875">
                <a:solidFill>
                  <a:srgbClr val="FFFFFF"/>
                </a:solidFill>
                <a:round/>
                <a:headEnd/>
                <a:tailEnd/>
              </a:ln>
            </p:spPr>
            <p:txBody>
              <a:bodyPr/>
              <a:lstStyle/>
              <a:p>
                <a:endParaRPr lang="ar-SA"/>
              </a:p>
            </p:txBody>
          </p:sp>
          <p:sp>
            <p:nvSpPr>
              <p:cNvPr id="12697" name="Oval 1205"/>
              <p:cNvSpPr>
                <a:spLocks noChangeArrowheads="1"/>
              </p:cNvSpPr>
              <p:nvPr/>
            </p:nvSpPr>
            <p:spPr bwMode="auto">
              <a:xfrm>
                <a:off x="4843" y="1708"/>
                <a:ext cx="16" cy="15"/>
              </a:xfrm>
              <a:prstGeom prst="ellipse">
                <a:avLst/>
              </a:prstGeom>
              <a:solidFill>
                <a:srgbClr val="FFFFFF"/>
              </a:solidFill>
              <a:ln w="15875">
                <a:solidFill>
                  <a:srgbClr val="FFFFFF"/>
                </a:solidFill>
                <a:round/>
                <a:headEnd/>
                <a:tailEnd/>
              </a:ln>
            </p:spPr>
            <p:txBody>
              <a:bodyPr/>
              <a:lstStyle/>
              <a:p>
                <a:endParaRPr lang="ar-SA"/>
              </a:p>
            </p:txBody>
          </p:sp>
        </p:grpSp>
      </p:grpSp>
      <p:sp>
        <p:nvSpPr>
          <p:cNvPr id="12615" name="Oval 1206"/>
          <p:cNvSpPr>
            <a:spLocks noChangeArrowheads="1"/>
          </p:cNvSpPr>
          <p:nvPr/>
        </p:nvSpPr>
        <p:spPr bwMode="auto">
          <a:xfrm>
            <a:off x="7583488" y="2711450"/>
            <a:ext cx="23812" cy="23813"/>
          </a:xfrm>
          <a:prstGeom prst="ellipse">
            <a:avLst/>
          </a:prstGeom>
          <a:solidFill>
            <a:srgbClr val="FFFFFF"/>
          </a:solidFill>
          <a:ln w="15875">
            <a:solidFill>
              <a:srgbClr val="FFFFFF"/>
            </a:solidFill>
            <a:round/>
            <a:headEnd/>
            <a:tailEnd/>
          </a:ln>
        </p:spPr>
        <p:txBody>
          <a:bodyPr/>
          <a:lstStyle/>
          <a:p>
            <a:endParaRPr lang="ar-SA"/>
          </a:p>
        </p:txBody>
      </p:sp>
      <p:sp>
        <p:nvSpPr>
          <p:cNvPr id="12616" name="Oval 1207"/>
          <p:cNvSpPr>
            <a:spLocks noChangeArrowheads="1"/>
          </p:cNvSpPr>
          <p:nvPr/>
        </p:nvSpPr>
        <p:spPr bwMode="auto">
          <a:xfrm>
            <a:off x="7640638" y="2711450"/>
            <a:ext cx="23812" cy="23813"/>
          </a:xfrm>
          <a:prstGeom prst="ellipse">
            <a:avLst/>
          </a:prstGeom>
          <a:solidFill>
            <a:srgbClr val="FFFFFF"/>
          </a:solidFill>
          <a:ln w="15875">
            <a:solidFill>
              <a:srgbClr val="FFFFFF"/>
            </a:solidFill>
            <a:round/>
            <a:headEnd/>
            <a:tailEnd/>
          </a:ln>
        </p:spPr>
        <p:txBody>
          <a:bodyPr/>
          <a:lstStyle/>
          <a:p>
            <a:endParaRPr lang="ar-SA"/>
          </a:p>
        </p:txBody>
      </p:sp>
      <p:sp>
        <p:nvSpPr>
          <p:cNvPr id="12617" name="Oval 1208"/>
          <p:cNvSpPr>
            <a:spLocks noChangeArrowheads="1"/>
          </p:cNvSpPr>
          <p:nvPr/>
        </p:nvSpPr>
        <p:spPr bwMode="auto">
          <a:xfrm>
            <a:off x="7534275" y="2711450"/>
            <a:ext cx="25400" cy="23813"/>
          </a:xfrm>
          <a:prstGeom prst="ellipse">
            <a:avLst/>
          </a:prstGeom>
          <a:solidFill>
            <a:srgbClr val="FFFFFF"/>
          </a:solidFill>
          <a:ln w="15875">
            <a:solidFill>
              <a:srgbClr val="FFFFFF"/>
            </a:solidFill>
            <a:round/>
            <a:headEnd/>
            <a:tailEnd/>
          </a:ln>
        </p:spPr>
        <p:txBody>
          <a:bodyPr/>
          <a:lstStyle/>
          <a:p>
            <a:endParaRPr lang="ar-SA"/>
          </a:p>
        </p:txBody>
      </p:sp>
      <p:sp>
        <p:nvSpPr>
          <p:cNvPr id="12618" name="Oval 1209"/>
          <p:cNvSpPr>
            <a:spLocks noChangeArrowheads="1"/>
          </p:cNvSpPr>
          <p:nvPr/>
        </p:nvSpPr>
        <p:spPr bwMode="auto">
          <a:xfrm>
            <a:off x="6934200" y="2662238"/>
            <a:ext cx="23813" cy="23812"/>
          </a:xfrm>
          <a:prstGeom prst="ellipse">
            <a:avLst/>
          </a:prstGeom>
          <a:solidFill>
            <a:srgbClr val="FFFFFF"/>
          </a:solidFill>
          <a:ln w="15875">
            <a:solidFill>
              <a:srgbClr val="FFFFFF"/>
            </a:solidFill>
            <a:round/>
            <a:headEnd/>
            <a:tailEnd/>
          </a:ln>
        </p:spPr>
        <p:txBody>
          <a:bodyPr/>
          <a:lstStyle/>
          <a:p>
            <a:endParaRPr lang="ar-SA"/>
          </a:p>
        </p:txBody>
      </p:sp>
      <p:sp>
        <p:nvSpPr>
          <p:cNvPr id="12619" name="Oval 1210"/>
          <p:cNvSpPr>
            <a:spLocks noChangeArrowheads="1"/>
          </p:cNvSpPr>
          <p:nvPr/>
        </p:nvSpPr>
        <p:spPr bwMode="auto">
          <a:xfrm>
            <a:off x="7137400" y="2662238"/>
            <a:ext cx="23813" cy="23812"/>
          </a:xfrm>
          <a:prstGeom prst="ellipse">
            <a:avLst/>
          </a:prstGeom>
          <a:solidFill>
            <a:srgbClr val="FFFFFF"/>
          </a:solidFill>
          <a:ln w="15875">
            <a:solidFill>
              <a:srgbClr val="FFFFFF"/>
            </a:solidFill>
            <a:round/>
            <a:headEnd/>
            <a:tailEnd/>
          </a:ln>
        </p:spPr>
        <p:txBody>
          <a:bodyPr/>
          <a:lstStyle/>
          <a:p>
            <a:endParaRPr lang="ar-SA"/>
          </a:p>
        </p:txBody>
      </p:sp>
      <p:sp>
        <p:nvSpPr>
          <p:cNvPr id="12620" name="Oval 1211"/>
          <p:cNvSpPr>
            <a:spLocks noChangeArrowheads="1"/>
          </p:cNvSpPr>
          <p:nvPr/>
        </p:nvSpPr>
        <p:spPr bwMode="auto">
          <a:xfrm>
            <a:off x="7031038" y="2662238"/>
            <a:ext cx="25400" cy="23812"/>
          </a:xfrm>
          <a:prstGeom prst="ellipse">
            <a:avLst/>
          </a:prstGeom>
          <a:solidFill>
            <a:srgbClr val="FFFFFF"/>
          </a:solidFill>
          <a:ln w="15875">
            <a:solidFill>
              <a:srgbClr val="FFFFFF"/>
            </a:solidFill>
            <a:round/>
            <a:headEnd/>
            <a:tailEnd/>
          </a:ln>
        </p:spPr>
        <p:txBody>
          <a:bodyPr/>
          <a:lstStyle/>
          <a:p>
            <a:endParaRPr lang="ar-SA"/>
          </a:p>
        </p:txBody>
      </p:sp>
      <p:sp>
        <p:nvSpPr>
          <p:cNvPr id="12621" name="Oval 1212"/>
          <p:cNvSpPr>
            <a:spLocks noChangeArrowheads="1"/>
          </p:cNvSpPr>
          <p:nvPr/>
        </p:nvSpPr>
        <p:spPr bwMode="auto">
          <a:xfrm>
            <a:off x="7080250" y="2662238"/>
            <a:ext cx="23813" cy="23812"/>
          </a:xfrm>
          <a:prstGeom prst="ellipse">
            <a:avLst/>
          </a:prstGeom>
          <a:solidFill>
            <a:srgbClr val="FFFFFF"/>
          </a:solidFill>
          <a:ln w="15875">
            <a:solidFill>
              <a:srgbClr val="FFFFFF"/>
            </a:solidFill>
            <a:round/>
            <a:headEnd/>
            <a:tailEnd/>
          </a:ln>
        </p:spPr>
        <p:txBody>
          <a:bodyPr/>
          <a:lstStyle/>
          <a:p>
            <a:endParaRPr lang="ar-SA"/>
          </a:p>
        </p:txBody>
      </p:sp>
      <p:sp>
        <p:nvSpPr>
          <p:cNvPr id="12622" name="Oval 1213"/>
          <p:cNvSpPr>
            <a:spLocks noChangeArrowheads="1"/>
          </p:cNvSpPr>
          <p:nvPr/>
        </p:nvSpPr>
        <p:spPr bwMode="auto">
          <a:xfrm>
            <a:off x="6983413" y="2662238"/>
            <a:ext cx="23812" cy="23812"/>
          </a:xfrm>
          <a:prstGeom prst="ellipse">
            <a:avLst/>
          </a:prstGeom>
          <a:solidFill>
            <a:srgbClr val="FFFFFF"/>
          </a:solidFill>
          <a:ln w="15875">
            <a:solidFill>
              <a:srgbClr val="FFFFFF"/>
            </a:solidFill>
            <a:round/>
            <a:headEnd/>
            <a:tailEnd/>
          </a:ln>
        </p:spPr>
        <p:txBody>
          <a:bodyPr/>
          <a:lstStyle/>
          <a:p>
            <a:endParaRPr lang="ar-SA"/>
          </a:p>
        </p:txBody>
      </p:sp>
      <p:sp>
        <p:nvSpPr>
          <p:cNvPr id="12623" name="Oval 1214"/>
          <p:cNvSpPr>
            <a:spLocks noChangeArrowheads="1"/>
          </p:cNvSpPr>
          <p:nvPr/>
        </p:nvSpPr>
        <p:spPr bwMode="auto">
          <a:xfrm>
            <a:off x="6884988" y="2662238"/>
            <a:ext cx="25400" cy="23812"/>
          </a:xfrm>
          <a:prstGeom prst="ellipse">
            <a:avLst/>
          </a:prstGeom>
          <a:solidFill>
            <a:srgbClr val="FFFFFF"/>
          </a:solidFill>
          <a:ln w="15875">
            <a:solidFill>
              <a:srgbClr val="FFFFFF"/>
            </a:solidFill>
            <a:round/>
            <a:headEnd/>
            <a:tailEnd/>
          </a:ln>
        </p:spPr>
        <p:txBody>
          <a:bodyPr/>
          <a:lstStyle/>
          <a:p>
            <a:endParaRPr lang="ar-SA"/>
          </a:p>
        </p:txBody>
      </p:sp>
      <p:sp>
        <p:nvSpPr>
          <p:cNvPr id="12624" name="Oval 1215"/>
          <p:cNvSpPr>
            <a:spLocks noChangeArrowheads="1"/>
          </p:cNvSpPr>
          <p:nvPr/>
        </p:nvSpPr>
        <p:spPr bwMode="auto">
          <a:xfrm>
            <a:off x="6827838" y="2662238"/>
            <a:ext cx="25400" cy="23812"/>
          </a:xfrm>
          <a:prstGeom prst="ellipse">
            <a:avLst/>
          </a:prstGeom>
          <a:solidFill>
            <a:srgbClr val="FFFFFF"/>
          </a:solidFill>
          <a:ln w="15875">
            <a:solidFill>
              <a:srgbClr val="FFFFFF"/>
            </a:solidFill>
            <a:round/>
            <a:headEnd/>
            <a:tailEnd/>
          </a:ln>
        </p:spPr>
        <p:txBody>
          <a:bodyPr/>
          <a:lstStyle/>
          <a:p>
            <a:endParaRPr lang="ar-SA"/>
          </a:p>
        </p:txBody>
      </p:sp>
      <p:sp>
        <p:nvSpPr>
          <p:cNvPr id="12625" name="Oval 1216"/>
          <p:cNvSpPr>
            <a:spLocks noChangeArrowheads="1"/>
          </p:cNvSpPr>
          <p:nvPr/>
        </p:nvSpPr>
        <p:spPr bwMode="auto">
          <a:xfrm>
            <a:off x="7177088" y="2662238"/>
            <a:ext cx="25400" cy="23812"/>
          </a:xfrm>
          <a:prstGeom prst="ellipse">
            <a:avLst/>
          </a:prstGeom>
          <a:solidFill>
            <a:srgbClr val="FFFFFF"/>
          </a:solidFill>
          <a:ln w="15875">
            <a:solidFill>
              <a:srgbClr val="FFFFFF"/>
            </a:solidFill>
            <a:round/>
            <a:headEnd/>
            <a:tailEnd/>
          </a:ln>
        </p:spPr>
        <p:txBody>
          <a:bodyPr/>
          <a:lstStyle/>
          <a:p>
            <a:endParaRPr lang="ar-SA"/>
          </a:p>
        </p:txBody>
      </p:sp>
      <p:sp>
        <p:nvSpPr>
          <p:cNvPr id="12626" name="Oval 1217"/>
          <p:cNvSpPr>
            <a:spLocks noChangeArrowheads="1"/>
          </p:cNvSpPr>
          <p:nvPr/>
        </p:nvSpPr>
        <p:spPr bwMode="auto">
          <a:xfrm>
            <a:off x="7388225" y="2662238"/>
            <a:ext cx="25400" cy="23812"/>
          </a:xfrm>
          <a:prstGeom prst="ellipse">
            <a:avLst/>
          </a:prstGeom>
          <a:solidFill>
            <a:srgbClr val="FFFFFF"/>
          </a:solidFill>
          <a:ln w="15875">
            <a:solidFill>
              <a:srgbClr val="FFFFFF"/>
            </a:solidFill>
            <a:round/>
            <a:headEnd/>
            <a:tailEnd/>
          </a:ln>
        </p:spPr>
        <p:txBody>
          <a:bodyPr/>
          <a:lstStyle/>
          <a:p>
            <a:endParaRPr lang="ar-SA"/>
          </a:p>
        </p:txBody>
      </p:sp>
      <p:sp>
        <p:nvSpPr>
          <p:cNvPr id="12627" name="Oval 1218"/>
          <p:cNvSpPr>
            <a:spLocks noChangeArrowheads="1"/>
          </p:cNvSpPr>
          <p:nvPr/>
        </p:nvSpPr>
        <p:spPr bwMode="auto">
          <a:xfrm>
            <a:off x="7283450" y="2662238"/>
            <a:ext cx="23813" cy="23812"/>
          </a:xfrm>
          <a:prstGeom prst="ellipse">
            <a:avLst/>
          </a:prstGeom>
          <a:solidFill>
            <a:srgbClr val="FFFFFF"/>
          </a:solidFill>
          <a:ln w="15875">
            <a:solidFill>
              <a:srgbClr val="FFFFFF"/>
            </a:solidFill>
            <a:round/>
            <a:headEnd/>
            <a:tailEnd/>
          </a:ln>
        </p:spPr>
        <p:txBody>
          <a:bodyPr/>
          <a:lstStyle/>
          <a:p>
            <a:endParaRPr lang="ar-SA"/>
          </a:p>
        </p:txBody>
      </p:sp>
      <p:sp>
        <p:nvSpPr>
          <p:cNvPr id="12628" name="Oval 1219"/>
          <p:cNvSpPr>
            <a:spLocks noChangeArrowheads="1"/>
          </p:cNvSpPr>
          <p:nvPr/>
        </p:nvSpPr>
        <p:spPr bwMode="auto">
          <a:xfrm>
            <a:off x="7331075" y="2662238"/>
            <a:ext cx="25400" cy="23812"/>
          </a:xfrm>
          <a:prstGeom prst="ellipse">
            <a:avLst/>
          </a:prstGeom>
          <a:solidFill>
            <a:srgbClr val="FFFFFF"/>
          </a:solidFill>
          <a:ln w="15875">
            <a:solidFill>
              <a:srgbClr val="FFFFFF"/>
            </a:solidFill>
            <a:round/>
            <a:headEnd/>
            <a:tailEnd/>
          </a:ln>
        </p:spPr>
        <p:txBody>
          <a:bodyPr/>
          <a:lstStyle/>
          <a:p>
            <a:endParaRPr lang="ar-SA"/>
          </a:p>
        </p:txBody>
      </p:sp>
      <p:sp>
        <p:nvSpPr>
          <p:cNvPr id="12629" name="Oval 1220"/>
          <p:cNvSpPr>
            <a:spLocks noChangeArrowheads="1"/>
          </p:cNvSpPr>
          <p:nvPr/>
        </p:nvSpPr>
        <p:spPr bwMode="auto">
          <a:xfrm>
            <a:off x="7234238" y="2662238"/>
            <a:ext cx="23812" cy="23812"/>
          </a:xfrm>
          <a:prstGeom prst="ellipse">
            <a:avLst/>
          </a:prstGeom>
          <a:solidFill>
            <a:srgbClr val="FFFFFF"/>
          </a:solidFill>
          <a:ln w="15875">
            <a:solidFill>
              <a:srgbClr val="FFFFFF"/>
            </a:solidFill>
            <a:round/>
            <a:headEnd/>
            <a:tailEnd/>
          </a:ln>
        </p:spPr>
        <p:txBody>
          <a:bodyPr/>
          <a:lstStyle/>
          <a:p>
            <a:endParaRPr lang="ar-SA"/>
          </a:p>
        </p:txBody>
      </p:sp>
      <p:sp>
        <p:nvSpPr>
          <p:cNvPr id="12630" name="Oval 1221"/>
          <p:cNvSpPr>
            <a:spLocks noChangeArrowheads="1"/>
          </p:cNvSpPr>
          <p:nvPr/>
        </p:nvSpPr>
        <p:spPr bwMode="auto">
          <a:xfrm>
            <a:off x="7429500" y="2662238"/>
            <a:ext cx="23813" cy="23812"/>
          </a:xfrm>
          <a:prstGeom prst="ellipse">
            <a:avLst/>
          </a:prstGeom>
          <a:solidFill>
            <a:srgbClr val="FFFFFF"/>
          </a:solidFill>
          <a:ln w="15875">
            <a:solidFill>
              <a:srgbClr val="FFFFFF"/>
            </a:solidFill>
            <a:round/>
            <a:headEnd/>
            <a:tailEnd/>
          </a:ln>
        </p:spPr>
        <p:txBody>
          <a:bodyPr/>
          <a:lstStyle/>
          <a:p>
            <a:endParaRPr lang="ar-SA"/>
          </a:p>
        </p:txBody>
      </p:sp>
      <p:sp>
        <p:nvSpPr>
          <p:cNvPr id="12631" name="Oval 1222"/>
          <p:cNvSpPr>
            <a:spLocks noChangeArrowheads="1"/>
          </p:cNvSpPr>
          <p:nvPr/>
        </p:nvSpPr>
        <p:spPr bwMode="auto">
          <a:xfrm>
            <a:off x="7640638" y="2662238"/>
            <a:ext cx="23812" cy="23812"/>
          </a:xfrm>
          <a:prstGeom prst="ellipse">
            <a:avLst/>
          </a:prstGeom>
          <a:solidFill>
            <a:srgbClr val="FFFFFF"/>
          </a:solidFill>
          <a:ln w="15875">
            <a:solidFill>
              <a:srgbClr val="FFFFFF"/>
            </a:solidFill>
            <a:round/>
            <a:headEnd/>
            <a:tailEnd/>
          </a:ln>
        </p:spPr>
        <p:txBody>
          <a:bodyPr/>
          <a:lstStyle/>
          <a:p>
            <a:endParaRPr lang="ar-SA"/>
          </a:p>
        </p:txBody>
      </p:sp>
      <p:sp>
        <p:nvSpPr>
          <p:cNvPr id="12632" name="Oval 1223"/>
          <p:cNvSpPr>
            <a:spLocks noChangeArrowheads="1"/>
          </p:cNvSpPr>
          <p:nvPr/>
        </p:nvSpPr>
        <p:spPr bwMode="auto">
          <a:xfrm>
            <a:off x="7534275" y="2662238"/>
            <a:ext cx="25400" cy="23812"/>
          </a:xfrm>
          <a:prstGeom prst="ellipse">
            <a:avLst/>
          </a:prstGeom>
          <a:solidFill>
            <a:srgbClr val="FFFFFF"/>
          </a:solidFill>
          <a:ln w="15875">
            <a:solidFill>
              <a:srgbClr val="FFFFFF"/>
            </a:solidFill>
            <a:round/>
            <a:headEnd/>
            <a:tailEnd/>
          </a:ln>
        </p:spPr>
        <p:txBody>
          <a:bodyPr/>
          <a:lstStyle/>
          <a:p>
            <a:endParaRPr lang="ar-SA"/>
          </a:p>
        </p:txBody>
      </p:sp>
      <p:sp>
        <p:nvSpPr>
          <p:cNvPr id="12633" name="Oval 1224"/>
          <p:cNvSpPr>
            <a:spLocks noChangeArrowheads="1"/>
          </p:cNvSpPr>
          <p:nvPr/>
        </p:nvSpPr>
        <p:spPr bwMode="auto">
          <a:xfrm>
            <a:off x="7583488" y="2662238"/>
            <a:ext cx="23812" cy="23812"/>
          </a:xfrm>
          <a:prstGeom prst="ellipse">
            <a:avLst/>
          </a:prstGeom>
          <a:solidFill>
            <a:srgbClr val="FFFFFF"/>
          </a:solidFill>
          <a:ln w="15875">
            <a:solidFill>
              <a:srgbClr val="FFFFFF"/>
            </a:solidFill>
            <a:round/>
            <a:headEnd/>
            <a:tailEnd/>
          </a:ln>
        </p:spPr>
        <p:txBody>
          <a:bodyPr/>
          <a:lstStyle/>
          <a:p>
            <a:endParaRPr lang="ar-SA"/>
          </a:p>
        </p:txBody>
      </p:sp>
      <p:sp>
        <p:nvSpPr>
          <p:cNvPr id="12634" name="Oval 1225"/>
          <p:cNvSpPr>
            <a:spLocks noChangeArrowheads="1"/>
          </p:cNvSpPr>
          <p:nvPr/>
        </p:nvSpPr>
        <p:spPr bwMode="auto">
          <a:xfrm>
            <a:off x="7486650" y="2662238"/>
            <a:ext cx="23813" cy="23812"/>
          </a:xfrm>
          <a:prstGeom prst="ellipse">
            <a:avLst/>
          </a:prstGeom>
          <a:solidFill>
            <a:srgbClr val="FFFFFF"/>
          </a:solidFill>
          <a:ln w="15875">
            <a:solidFill>
              <a:srgbClr val="FFFFFF"/>
            </a:solidFill>
            <a:round/>
            <a:headEnd/>
            <a:tailEnd/>
          </a:ln>
        </p:spPr>
        <p:txBody>
          <a:bodyPr/>
          <a:lstStyle/>
          <a:p>
            <a:endParaRPr lang="ar-SA"/>
          </a:p>
        </p:txBody>
      </p:sp>
      <p:sp>
        <p:nvSpPr>
          <p:cNvPr id="12635" name="Oval 1226"/>
          <p:cNvSpPr>
            <a:spLocks noChangeArrowheads="1"/>
          </p:cNvSpPr>
          <p:nvPr/>
        </p:nvSpPr>
        <p:spPr bwMode="auto">
          <a:xfrm>
            <a:off x="7413625" y="2500313"/>
            <a:ext cx="23813" cy="23812"/>
          </a:xfrm>
          <a:prstGeom prst="ellipse">
            <a:avLst/>
          </a:prstGeom>
          <a:solidFill>
            <a:srgbClr val="FFFFFF"/>
          </a:solidFill>
          <a:ln w="15875">
            <a:solidFill>
              <a:srgbClr val="FFFFFF"/>
            </a:solidFill>
            <a:round/>
            <a:headEnd/>
            <a:tailEnd/>
          </a:ln>
        </p:spPr>
        <p:txBody>
          <a:bodyPr/>
          <a:lstStyle/>
          <a:p>
            <a:endParaRPr lang="ar-SA"/>
          </a:p>
        </p:txBody>
      </p:sp>
      <p:sp>
        <p:nvSpPr>
          <p:cNvPr id="12636" name="Oval 1227"/>
          <p:cNvSpPr>
            <a:spLocks noChangeArrowheads="1"/>
          </p:cNvSpPr>
          <p:nvPr/>
        </p:nvSpPr>
        <p:spPr bwMode="auto">
          <a:xfrm>
            <a:off x="6926263" y="2678113"/>
            <a:ext cx="23812" cy="25400"/>
          </a:xfrm>
          <a:prstGeom prst="ellipse">
            <a:avLst/>
          </a:prstGeom>
          <a:solidFill>
            <a:srgbClr val="FFFFFF"/>
          </a:solidFill>
          <a:ln w="15875">
            <a:solidFill>
              <a:srgbClr val="FFFFFF"/>
            </a:solidFill>
            <a:round/>
            <a:headEnd/>
            <a:tailEnd/>
          </a:ln>
        </p:spPr>
        <p:txBody>
          <a:bodyPr/>
          <a:lstStyle/>
          <a:p>
            <a:endParaRPr lang="ar-SA"/>
          </a:p>
        </p:txBody>
      </p:sp>
      <p:sp>
        <p:nvSpPr>
          <p:cNvPr id="12637" name="Freeform 1228"/>
          <p:cNvSpPr>
            <a:spLocks/>
          </p:cNvSpPr>
          <p:nvPr/>
        </p:nvSpPr>
        <p:spPr bwMode="auto">
          <a:xfrm>
            <a:off x="6616700" y="3076575"/>
            <a:ext cx="512763" cy="949325"/>
          </a:xfrm>
          <a:custGeom>
            <a:avLst/>
            <a:gdLst>
              <a:gd name="T0" fmla="*/ 154643 w 63"/>
              <a:gd name="T1" fmla="*/ 40569 h 117"/>
              <a:gd name="T2" fmla="*/ 130226 w 63"/>
              <a:gd name="T3" fmla="*/ 89253 h 117"/>
              <a:gd name="T4" fmla="*/ 89530 w 63"/>
              <a:gd name="T5" fmla="*/ 162278 h 117"/>
              <a:gd name="T6" fmla="*/ 56974 w 63"/>
              <a:gd name="T7" fmla="*/ 210961 h 117"/>
              <a:gd name="T8" fmla="*/ 32556 w 63"/>
              <a:gd name="T9" fmla="*/ 283986 h 117"/>
              <a:gd name="T10" fmla="*/ 16278 w 63"/>
              <a:gd name="T11" fmla="*/ 348897 h 117"/>
              <a:gd name="T12" fmla="*/ 8139 w 63"/>
              <a:gd name="T13" fmla="*/ 373239 h 117"/>
              <a:gd name="T14" fmla="*/ 16278 w 63"/>
              <a:gd name="T15" fmla="*/ 446264 h 117"/>
              <a:gd name="T16" fmla="*/ 48835 w 63"/>
              <a:gd name="T17" fmla="*/ 478719 h 117"/>
              <a:gd name="T18" fmla="*/ 105808 w 63"/>
              <a:gd name="T19" fmla="*/ 576086 h 117"/>
              <a:gd name="T20" fmla="*/ 113947 w 63"/>
              <a:gd name="T21" fmla="*/ 624769 h 117"/>
              <a:gd name="T22" fmla="*/ 122086 w 63"/>
              <a:gd name="T23" fmla="*/ 649111 h 117"/>
              <a:gd name="T24" fmla="*/ 113947 w 63"/>
              <a:gd name="T25" fmla="*/ 770819 h 117"/>
              <a:gd name="T26" fmla="*/ 40695 w 63"/>
              <a:gd name="T27" fmla="*/ 811389 h 117"/>
              <a:gd name="T28" fmla="*/ 162782 w 63"/>
              <a:gd name="T29" fmla="*/ 941211 h 117"/>
              <a:gd name="T30" fmla="*/ 480207 w 63"/>
              <a:gd name="T31" fmla="*/ 795161 h 117"/>
              <a:gd name="T32" fmla="*/ 504624 w 63"/>
              <a:gd name="T33" fmla="*/ 616656 h 117"/>
              <a:gd name="T34" fmla="*/ 512763 w 63"/>
              <a:gd name="T35" fmla="*/ 478719 h 117"/>
              <a:gd name="T36" fmla="*/ 504624 w 63"/>
              <a:gd name="T37" fmla="*/ 235303 h 117"/>
              <a:gd name="T38" fmla="*/ 154643 w 63"/>
              <a:gd name="T39" fmla="*/ 40569 h 1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3" h="117">
                <a:moveTo>
                  <a:pt x="19" y="5"/>
                </a:moveTo>
                <a:cubicBezTo>
                  <a:pt x="16" y="14"/>
                  <a:pt x="20" y="0"/>
                  <a:pt x="16" y="11"/>
                </a:cubicBezTo>
                <a:cubicBezTo>
                  <a:pt x="14" y="16"/>
                  <a:pt x="15" y="18"/>
                  <a:pt x="11" y="20"/>
                </a:cubicBezTo>
                <a:cubicBezTo>
                  <a:pt x="9" y="22"/>
                  <a:pt x="8" y="24"/>
                  <a:pt x="7" y="26"/>
                </a:cubicBezTo>
                <a:cubicBezTo>
                  <a:pt x="6" y="29"/>
                  <a:pt x="5" y="32"/>
                  <a:pt x="4" y="35"/>
                </a:cubicBezTo>
                <a:cubicBezTo>
                  <a:pt x="3" y="37"/>
                  <a:pt x="2" y="41"/>
                  <a:pt x="2" y="43"/>
                </a:cubicBezTo>
                <a:cubicBezTo>
                  <a:pt x="1" y="44"/>
                  <a:pt x="1" y="46"/>
                  <a:pt x="1" y="46"/>
                </a:cubicBezTo>
                <a:cubicBezTo>
                  <a:pt x="1" y="49"/>
                  <a:pt x="0" y="52"/>
                  <a:pt x="2" y="55"/>
                </a:cubicBezTo>
                <a:cubicBezTo>
                  <a:pt x="2" y="57"/>
                  <a:pt x="6" y="59"/>
                  <a:pt x="6" y="59"/>
                </a:cubicBezTo>
                <a:cubicBezTo>
                  <a:pt x="8" y="63"/>
                  <a:pt x="12" y="67"/>
                  <a:pt x="13" y="71"/>
                </a:cubicBezTo>
                <a:cubicBezTo>
                  <a:pt x="13" y="73"/>
                  <a:pt x="14" y="75"/>
                  <a:pt x="14" y="77"/>
                </a:cubicBezTo>
                <a:cubicBezTo>
                  <a:pt x="15" y="78"/>
                  <a:pt x="15" y="80"/>
                  <a:pt x="15" y="80"/>
                </a:cubicBezTo>
                <a:cubicBezTo>
                  <a:pt x="15" y="85"/>
                  <a:pt x="15" y="90"/>
                  <a:pt x="14" y="95"/>
                </a:cubicBezTo>
                <a:cubicBezTo>
                  <a:pt x="14" y="96"/>
                  <a:pt x="7" y="99"/>
                  <a:pt x="5" y="100"/>
                </a:cubicBezTo>
                <a:cubicBezTo>
                  <a:pt x="2" y="112"/>
                  <a:pt x="14" y="115"/>
                  <a:pt x="20" y="116"/>
                </a:cubicBezTo>
                <a:cubicBezTo>
                  <a:pt x="35" y="115"/>
                  <a:pt x="52" y="117"/>
                  <a:pt x="59" y="98"/>
                </a:cubicBezTo>
                <a:cubicBezTo>
                  <a:pt x="60" y="90"/>
                  <a:pt x="62" y="84"/>
                  <a:pt x="62" y="76"/>
                </a:cubicBezTo>
                <a:cubicBezTo>
                  <a:pt x="63" y="70"/>
                  <a:pt x="63" y="65"/>
                  <a:pt x="63" y="59"/>
                </a:cubicBezTo>
                <a:cubicBezTo>
                  <a:pt x="63" y="49"/>
                  <a:pt x="63" y="39"/>
                  <a:pt x="62" y="29"/>
                </a:cubicBezTo>
                <a:cubicBezTo>
                  <a:pt x="61" y="2"/>
                  <a:pt x="32" y="5"/>
                  <a:pt x="19" y="5"/>
                </a:cubicBezTo>
                <a:close/>
              </a:path>
            </a:pathLst>
          </a:custGeom>
          <a:solidFill>
            <a:srgbClr val="9999FF"/>
          </a:solidFill>
          <a:ln w="23813">
            <a:solidFill>
              <a:srgbClr val="000000"/>
            </a:solidFill>
            <a:prstDash val="solid"/>
            <a:round/>
            <a:headEnd/>
            <a:tailEnd/>
          </a:ln>
        </p:spPr>
        <p:txBody>
          <a:bodyPr/>
          <a:lstStyle/>
          <a:p>
            <a:endParaRPr lang="en-GB"/>
          </a:p>
        </p:txBody>
      </p:sp>
      <p:sp>
        <p:nvSpPr>
          <p:cNvPr id="12638" name="Oval 1229"/>
          <p:cNvSpPr>
            <a:spLocks noChangeArrowheads="1"/>
          </p:cNvSpPr>
          <p:nvPr/>
        </p:nvSpPr>
        <p:spPr bwMode="auto">
          <a:xfrm>
            <a:off x="7453313" y="3052763"/>
            <a:ext cx="260350" cy="779462"/>
          </a:xfrm>
          <a:prstGeom prst="ellipse">
            <a:avLst/>
          </a:prstGeom>
          <a:solidFill>
            <a:srgbClr val="FF66CC"/>
          </a:solidFill>
          <a:ln w="23813">
            <a:solidFill>
              <a:srgbClr val="000000"/>
            </a:solidFill>
            <a:round/>
            <a:headEnd/>
            <a:tailEnd/>
          </a:ln>
        </p:spPr>
        <p:txBody>
          <a:bodyPr/>
          <a:lstStyle/>
          <a:p>
            <a:endParaRPr lang="ar-SA"/>
          </a:p>
        </p:txBody>
      </p:sp>
      <p:sp>
        <p:nvSpPr>
          <p:cNvPr id="12639" name="Rectangle 1230"/>
          <p:cNvSpPr>
            <a:spLocks noChangeArrowheads="1"/>
          </p:cNvSpPr>
          <p:nvPr/>
        </p:nvSpPr>
        <p:spPr bwMode="auto">
          <a:xfrm>
            <a:off x="6673850" y="3376613"/>
            <a:ext cx="390525" cy="317500"/>
          </a:xfrm>
          <a:prstGeom prst="rect">
            <a:avLst/>
          </a:prstGeom>
          <a:noFill/>
          <a:ln w="9525">
            <a:noFill/>
            <a:miter lim="800000"/>
            <a:headEnd/>
            <a:tailEnd/>
          </a:ln>
        </p:spPr>
        <p:txBody>
          <a:bodyPr/>
          <a:lstStyle/>
          <a:p>
            <a:endParaRPr lang="ar-SA"/>
          </a:p>
        </p:txBody>
      </p:sp>
      <p:sp>
        <p:nvSpPr>
          <p:cNvPr id="12640" name="Rectangle 1231"/>
          <p:cNvSpPr>
            <a:spLocks noChangeArrowheads="1"/>
          </p:cNvSpPr>
          <p:nvPr/>
        </p:nvSpPr>
        <p:spPr bwMode="auto">
          <a:xfrm>
            <a:off x="6754813" y="3424238"/>
            <a:ext cx="260350" cy="284162"/>
          </a:xfrm>
          <a:prstGeom prst="rect">
            <a:avLst/>
          </a:prstGeom>
          <a:noFill/>
          <a:ln w="9525">
            <a:noFill/>
            <a:miter lim="800000"/>
            <a:headEnd/>
            <a:tailEnd/>
          </a:ln>
        </p:spPr>
        <p:txBody>
          <a:bodyPr wrap="none" lIns="0" tIns="0" rIns="0" bIns="0">
            <a:spAutoFit/>
          </a:bodyPr>
          <a:lstStyle/>
          <a:p>
            <a:pPr marL="322263" indent="-322263" defTabSz="858838"/>
            <a:r>
              <a:rPr lang="en-US" sz="1500" u="none">
                <a:solidFill>
                  <a:srgbClr val="000000"/>
                </a:solidFill>
              </a:rPr>
              <a:t>G</a:t>
            </a:r>
            <a:endParaRPr lang="en-US" b="0" u="none"/>
          </a:p>
        </p:txBody>
      </p:sp>
      <p:sp>
        <p:nvSpPr>
          <p:cNvPr id="12641" name="Rectangle 1232"/>
          <p:cNvSpPr>
            <a:spLocks noChangeArrowheads="1"/>
          </p:cNvSpPr>
          <p:nvPr/>
        </p:nvSpPr>
        <p:spPr bwMode="auto">
          <a:xfrm>
            <a:off x="6910388" y="3538538"/>
            <a:ext cx="153987" cy="195262"/>
          </a:xfrm>
          <a:prstGeom prst="rect">
            <a:avLst/>
          </a:prstGeom>
          <a:noFill/>
          <a:ln w="9525">
            <a:noFill/>
            <a:miter lim="800000"/>
            <a:headEnd/>
            <a:tailEnd/>
          </a:ln>
        </p:spPr>
        <p:txBody>
          <a:bodyPr wrap="none" lIns="0" tIns="0" rIns="0" bIns="0">
            <a:spAutoFit/>
          </a:bodyPr>
          <a:lstStyle/>
          <a:p>
            <a:pPr marL="322263" indent="-322263" defTabSz="858838"/>
            <a:r>
              <a:rPr lang="en-US" sz="1000" u="none">
                <a:solidFill>
                  <a:srgbClr val="000000"/>
                </a:solidFill>
              </a:rPr>
              <a:t>q</a:t>
            </a:r>
            <a:endParaRPr lang="en-US" b="0" u="none"/>
          </a:p>
        </p:txBody>
      </p:sp>
      <p:sp>
        <p:nvSpPr>
          <p:cNvPr id="12642" name="Rectangle 1233"/>
          <p:cNvSpPr>
            <a:spLocks noChangeArrowheads="1"/>
          </p:cNvSpPr>
          <p:nvPr/>
        </p:nvSpPr>
        <p:spPr bwMode="auto">
          <a:xfrm>
            <a:off x="6869113" y="1817688"/>
            <a:ext cx="1055687" cy="479425"/>
          </a:xfrm>
          <a:prstGeom prst="rect">
            <a:avLst/>
          </a:prstGeom>
          <a:noFill/>
          <a:ln w="9525">
            <a:noFill/>
            <a:miter lim="800000"/>
            <a:headEnd/>
            <a:tailEnd/>
          </a:ln>
        </p:spPr>
        <p:txBody>
          <a:bodyPr/>
          <a:lstStyle/>
          <a:p>
            <a:endParaRPr lang="ar-SA"/>
          </a:p>
        </p:txBody>
      </p:sp>
      <p:sp>
        <p:nvSpPr>
          <p:cNvPr id="12643" name="Rectangle 1234"/>
          <p:cNvSpPr>
            <a:spLocks noChangeArrowheads="1"/>
          </p:cNvSpPr>
          <p:nvPr/>
        </p:nvSpPr>
        <p:spPr bwMode="auto">
          <a:xfrm>
            <a:off x="6950075" y="1792288"/>
            <a:ext cx="812800" cy="228600"/>
          </a:xfrm>
          <a:prstGeom prst="rect">
            <a:avLst/>
          </a:prstGeom>
          <a:noFill/>
          <a:ln w="9525">
            <a:noFill/>
            <a:miter lim="800000"/>
            <a:headEnd/>
            <a:tailEnd/>
          </a:ln>
        </p:spPr>
        <p:txBody>
          <a:bodyPr wrap="none" lIns="0" tIns="0" rIns="0" bIns="0">
            <a:spAutoFit/>
          </a:bodyPr>
          <a:lstStyle/>
          <a:p>
            <a:pPr marL="322263" indent="-322263" defTabSz="858838"/>
            <a:r>
              <a:rPr lang="en-US" sz="1500" u="none">
                <a:solidFill>
                  <a:srgbClr val="FFFFFF"/>
                </a:solidFill>
              </a:rPr>
              <a:t>Phospho</a:t>
            </a:r>
            <a:endParaRPr lang="en-US" b="0" u="none"/>
          </a:p>
        </p:txBody>
      </p:sp>
      <p:sp>
        <p:nvSpPr>
          <p:cNvPr id="12644" name="Rectangle 1235"/>
          <p:cNvSpPr>
            <a:spLocks noChangeArrowheads="1"/>
          </p:cNvSpPr>
          <p:nvPr/>
        </p:nvSpPr>
        <p:spPr bwMode="auto">
          <a:xfrm>
            <a:off x="7786688" y="1792288"/>
            <a:ext cx="161925" cy="284162"/>
          </a:xfrm>
          <a:prstGeom prst="rect">
            <a:avLst/>
          </a:prstGeom>
          <a:noFill/>
          <a:ln w="9525">
            <a:noFill/>
            <a:miter lim="800000"/>
            <a:headEnd/>
            <a:tailEnd/>
          </a:ln>
        </p:spPr>
        <p:txBody>
          <a:bodyPr wrap="none" lIns="0" tIns="0" rIns="0" bIns="0">
            <a:spAutoFit/>
          </a:bodyPr>
          <a:lstStyle/>
          <a:p>
            <a:pPr marL="322263" indent="-322263" defTabSz="858838"/>
            <a:r>
              <a:rPr lang="en-US" sz="1500" u="none">
                <a:solidFill>
                  <a:srgbClr val="FFFFFF"/>
                </a:solidFill>
              </a:rPr>
              <a:t>-</a:t>
            </a:r>
            <a:endParaRPr lang="en-US" b="0" u="none"/>
          </a:p>
        </p:txBody>
      </p:sp>
      <p:sp>
        <p:nvSpPr>
          <p:cNvPr id="12645" name="Rectangle 1236"/>
          <p:cNvSpPr>
            <a:spLocks noChangeArrowheads="1"/>
          </p:cNvSpPr>
          <p:nvPr/>
        </p:nvSpPr>
        <p:spPr bwMode="auto">
          <a:xfrm>
            <a:off x="7023100" y="2052638"/>
            <a:ext cx="876300" cy="284162"/>
          </a:xfrm>
          <a:prstGeom prst="rect">
            <a:avLst/>
          </a:prstGeom>
          <a:noFill/>
          <a:ln w="9525">
            <a:noFill/>
            <a:miter lim="800000"/>
            <a:headEnd/>
            <a:tailEnd/>
          </a:ln>
        </p:spPr>
        <p:txBody>
          <a:bodyPr wrap="none" lIns="0" tIns="0" rIns="0" bIns="0">
            <a:spAutoFit/>
          </a:bodyPr>
          <a:lstStyle/>
          <a:p>
            <a:pPr marL="322263" indent="-322263" defTabSz="858838"/>
            <a:r>
              <a:rPr lang="en-US" sz="1500" u="none">
                <a:solidFill>
                  <a:srgbClr val="FFFFFF"/>
                </a:solidFill>
              </a:rPr>
              <a:t>lipase C</a:t>
            </a:r>
            <a:endParaRPr lang="en-US" b="0" u="none"/>
          </a:p>
        </p:txBody>
      </p:sp>
      <p:sp>
        <p:nvSpPr>
          <p:cNvPr id="12646" name="Freeform 1238"/>
          <p:cNvSpPr>
            <a:spLocks/>
          </p:cNvSpPr>
          <p:nvPr/>
        </p:nvSpPr>
        <p:spPr bwMode="auto">
          <a:xfrm>
            <a:off x="7826375" y="2208213"/>
            <a:ext cx="211138" cy="990600"/>
          </a:xfrm>
          <a:custGeom>
            <a:avLst/>
            <a:gdLst>
              <a:gd name="T0" fmla="*/ 0 w 26"/>
              <a:gd name="T1" fmla="*/ 0 h 122"/>
              <a:gd name="T2" fmla="*/ 211138 w 26"/>
              <a:gd name="T3" fmla="*/ 519659 h 122"/>
              <a:gd name="T4" fmla="*/ 97448 w 26"/>
              <a:gd name="T5" fmla="*/ 974361 h 122"/>
              <a:gd name="T6" fmla="*/ 89328 w 26"/>
              <a:gd name="T7" fmla="*/ 990600 h 1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122">
                <a:moveTo>
                  <a:pt x="0" y="0"/>
                </a:moveTo>
                <a:cubicBezTo>
                  <a:pt x="15" y="0"/>
                  <a:pt x="26" y="29"/>
                  <a:pt x="26" y="64"/>
                </a:cubicBezTo>
                <a:cubicBezTo>
                  <a:pt x="26" y="88"/>
                  <a:pt x="20" y="109"/>
                  <a:pt x="12" y="120"/>
                </a:cubicBezTo>
                <a:cubicBezTo>
                  <a:pt x="11" y="122"/>
                  <a:pt x="11" y="122"/>
                  <a:pt x="11" y="122"/>
                </a:cubicBezTo>
              </a:path>
            </a:pathLst>
          </a:custGeom>
          <a:noFill/>
          <a:ln w="23813">
            <a:solidFill>
              <a:schemeClr val="tx1"/>
            </a:solidFill>
            <a:prstDash val="solid"/>
            <a:round/>
            <a:headEnd/>
            <a:tailEnd/>
          </a:ln>
        </p:spPr>
        <p:txBody>
          <a:bodyPr/>
          <a:lstStyle/>
          <a:p>
            <a:endParaRPr lang="en-GB"/>
          </a:p>
        </p:txBody>
      </p:sp>
      <p:sp>
        <p:nvSpPr>
          <p:cNvPr id="12647" name="Freeform 1239"/>
          <p:cNvSpPr>
            <a:spLocks/>
          </p:cNvSpPr>
          <p:nvPr/>
        </p:nvSpPr>
        <p:spPr bwMode="auto">
          <a:xfrm>
            <a:off x="7818438" y="3133725"/>
            <a:ext cx="130175" cy="112713"/>
          </a:xfrm>
          <a:custGeom>
            <a:avLst/>
            <a:gdLst>
              <a:gd name="T0" fmla="*/ 73025 w 82"/>
              <a:gd name="T1" fmla="*/ 0 h 71"/>
              <a:gd name="T2" fmla="*/ 0 w 82"/>
              <a:gd name="T3" fmla="*/ 112713 h 71"/>
              <a:gd name="T4" fmla="*/ 130175 w 82"/>
              <a:gd name="T5" fmla="*/ 104775 h 71"/>
              <a:gd name="T6" fmla="*/ 73025 w 82"/>
              <a:gd name="T7" fmla="*/ 0 h 7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2" h="71">
                <a:moveTo>
                  <a:pt x="46" y="0"/>
                </a:moveTo>
                <a:lnTo>
                  <a:pt x="0" y="71"/>
                </a:lnTo>
                <a:lnTo>
                  <a:pt x="82" y="66"/>
                </a:lnTo>
                <a:lnTo>
                  <a:pt x="46" y="0"/>
                </a:lnTo>
                <a:close/>
              </a:path>
            </a:pathLst>
          </a:custGeom>
          <a:solidFill>
            <a:schemeClr val="tx1"/>
          </a:solidFill>
          <a:ln w="9525">
            <a:solidFill>
              <a:schemeClr val="tx1"/>
            </a:solidFill>
            <a:round/>
            <a:headEnd/>
            <a:tailEnd/>
          </a:ln>
        </p:spPr>
        <p:txBody>
          <a:bodyPr/>
          <a:lstStyle/>
          <a:p>
            <a:endParaRPr lang="en-GB"/>
          </a:p>
        </p:txBody>
      </p:sp>
      <p:grpSp>
        <p:nvGrpSpPr>
          <p:cNvPr id="21" name="Group 1240"/>
          <p:cNvGrpSpPr>
            <a:grpSpLocks/>
          </p:cNvGrpSpPr>
          <p:nvPr/>
        </p:nvGrpSpPr>
        <p:grpSpPr bwMode="auto">
          <a:xfrm>
            <a:off x="7177088" y="3449638"/>
            <a:ext cx="260350" cy="122237"/>
            <a:chOff x="4521" y="2173"/>
            <a:chExt cx="164" cy="77"/>
          </a:xfrm>
        </p:grpSpPr>
        <p:sp>
          <p:nvSpPr>
            <p:cNvPr id="12682" name="Line 1241"/>
            <p:cNvSpPr>
              <a:spLocks noChangeShapeType="1"/>
            </p:cNvSpPr>
            <p:nvPr/>
          </p:nvSpPr>
          <p:spPr bwMode="auto">
            <a:xfrm>
              <a:off x="4521" y="2209"/>
              <a:ext cx="97" cy="1"/>
            </a:xfrm>
            <a:prstGeom prst="line">
              <a:avLst/>
            </a:prstGeom>
            <a:noFill/>
            <a:ln w="23813">
              <a:solidFill>
                <a:srgbClr val="FFFF66"/>
              </a:solidFill>
              <a:round/>
              <a:headEnd/>
              <a:tailEnd/>
            </a:ln>
          </p:spPr>
          <p:txBody>
            <a:bodyPr/>
            <a:lstStyle/>
            <a:p>
              <a:endParaRPr lang="en-GB"/>
            </a:p>
          </p:txBody>
        </p:sp>
        <p:sp>
          <p:nvSpPr>
            <p:cNvPr id="12683" name="Freeform 1242"/>
            <p:cNvSpPr>
              <a:spLocks/>
            </p:cNvSpPr>
            <p:nvPr/>
          </p:nvSpPr>
          <p:spPr bwMode="auto">
            <a:xfrm>
              <a:off x="4608" y="2173"/>
              <a:ext cx="77" cy="77"/>
            </a:xfrm>
            <a:custGeom>
              <a:avLst/>
              <a:gdLst>
                <a:gd name="T0" fmla="*/ 0 w 77"/>
                <a:gd name="T1" fmla="*/ 77 h 77"/>
                <a:gd name="T2" fmla="*/ 77 w 77"/>
                <a:gd name="T3" fmla="*/ 36 h 77"/>
                <a:gd name="T4" fmla="*/ 0 w 77"/>
                <a:gd name="T5" fmla="*/ 0 h 77"/>
                <a:gd name="T6" fmla="*/ 0 w 77"/>
                <a:gd name="T7" fmla="*/ 77 h 7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7" h="77">
                  <a:moveTo>
                    <a:pt x="0" y="77"/>
                  </a:moveTo>
                  <a:lnTo>
                    <a:pt x="77" y="36"/>
                  </a:lnTo>
                  <a:lnTo>
                    <a:pt x="0" y="0"/>
                  </a:lnTo>
                  <a:lnTo>
                    <a:pt x="0" y="77"/>
                  </a:lnTo>
                  <a:close/>
                </a:path>
              </a:pathLst>
            </a:custGeom>
            <a:solidFill>
              <a:srgbClr val="FFFF66"/>
            </a:solidFill>
            <a:ln w="9525">
              <a:noFill/>
              <a:round/>
              <a:headEnd/>
              <a:tailEnd/>
            </a:ln>
          </p:spPr>
          <p:txBody>
            <a:bodyPr/>
            <a:lstStyle/>
            <a:p>
              <a:endParaRPr lang="en-GB"/>
            </a:p>
          </p:txBody>
        </p:sp>
      </p:grpSp>
      <p:sp>
        <p:nvSpPr>
          <p:cNvPr id="12649" name="Rectangle 1243"/>
          <p:cNvSpPr>
            <a:spLocks noChangeArrowheads="1"/>
          </p:cNvSpPr>
          <p:nvPr/>
        </p:nvSpPr>
        <p:spPr bwMode="auto">
          <a:xfrm>
            <a:off x="7112000" y="3181350"/>
            <a:ext cx="374650" cy="284163"/>
          </a:xfrm>
          <a:prstGeom prst="rect">
            <a:avLst/>
          </a:prstGeom>
          <a:noFill/>
          <a:ln w="9525">
            <a:noFill/>
            <a:miter lim="800000"/>
            <a:headEnd/>
            <a:tailEnd/>
          </a:ln>
        </p:spPr>
        <p:txBody>
          <a:bodyPr/>
          <a:lstStyle/>
          <a:p>
            <a:endParaRPr lang="ar-SA"/>
          </a:p>
        </p:txBody>
      </p:sp>
      <p:sp>
        <p:nvSpPr>
          <p:cNvPr id="12650" name="Rectangle 1244"/>
          <p:cNvSpPr>
            <a:spLocks noChangeArrowheads="1"/>
          </p:cNvSpPr>
          <p:nvPr/>
        </p:nvSpPr>
        <p:spPr bwMode="auto">
          <a:xfrm>
            <a:off x="7194550" y="3238500"/>
            <a:ext cx="307975" cy="242888"/>
          </a:xfrm>
          <a:prstGeom prst="rect">
            <a:avLst/>
          </a:prstGeom>
          <a:noFill/>
          <a:ln w="9525">
            <a:noFill/>
            <a:miter lim="800000"/>
            <a:headEnd/>
            <a:tailEnd/>
          </a:ln>
        </p:spPr>
        <p:txBody>
          <a:bodyPr wrap="none" lIns="0" tIns="0" rIns="0" bIns="0">
            <a:spAutoFit/>
          </a:bodyPr>
          <a:lstStyle/>
          <a:p>
            <a:pPr marL="322263" indent="-322263" defTabSz="858838"/>
            <a:r>
              <a:rPr lang="en-US" sz="1300" u="none">
                <a:solidFill>
                  <a:srgbClr val="FFFF66"/>
                </a:solidFill>
              </a:rPr>
              <a:t>(+)</a:t>
            </a:r>
            <a:endParaRPr lang="en-US" b="0" u="none"/>
          </a:p>
        </p:txBody>
      </p:sp>
      <p:sp>
        <p:nvSpPr>
          <p:cNvPr id="12651" name="Rectangle 1245"/>
          <p:cNvSpPr>
            <a:spLocks noChangeArrowheads="1"/>
          </p:cNvSpPr>
          <p:nvPr/>
        </p:nvSpPr>
        <p:spPr bwMode="auto">
          <a:xfrm>
            <a:off x="7080250" y="3806825"/>
            <a:ext cx="779463" cy="284163"/>
          </a:xfrm>
          <a:prstGeom prst="rect">
            <a:avLst/>
          </a:prstGeom>
          <a:noFill/>
          <a:ln w="9525">
            <a:noFill/>
            <a:miter lim="800000"/>
            <a:headEnd/>
            <a:tailEnd/>
          </a:ln>
        </p:spPr>
        <p:txBody>
          <a:bodyPr/>
          <a:lstStyle/>
          <a:p>
            <a:endParaRPr lang="ar-SA"/>
          </a:p>
        </p:txBody>
      </p:sp>
      <p:sp>
        <p:nvSpPr>
          <p:cNvPr id="12652" name="Rectangle 1246"/>
          <p:cNvSpPr>
            <a:spLocks noChangeArrowheads="1"/>
          </p:cNvSpPr>
          <p:nvPr/>
        </p:nvSpPr>
        <p:spPr bwMode="auto">
          <a:xfrm>
            <a:off x="7299325" y="3856038"/>
            <a:ext cx="373063" cy="242887"/>
          </a:xfrm>
          <a:prstGeom prst="rect">
            <a:avLst/>
          </a:prstGeom>
          <a:noFill/>
          <a:ln w="9525">
            <a:noFill/>
            <a:miter lim="800000"/>
            <a:headEnd/>
            <a:tailEnd/>
          </a:ln>
        </p:spPr>
        <p:txBody>
          <a:bodyPr wrap="none" lIns="0" tIns="0" rIns="0" bIns="0">
            <a:spAutoFit/>
          </a:bodyPr>
          <a:lstStyle/>
          <a:p>
            <a:pPr marL="322263" indent="-322263" defTabSz="858838"/>
            <a:r>
              <a:rPr lang="en-US" sz="1300" u="none">
                <a:solidFill>
                  <a:srgbClr val="FFFF66"/>
                </a:solidFill>
              </a:rPr>
              <a:t>PIP</a:t>
            </a:r>
            <a:endParaRPr lang="en-US" b="0" u="none"/>
          </a:p>
        </p:txBody>
      </p:sp>
      <p:sp>
        <p:nvSpPr>
          <p:cNvPr id="12653" name="Rectangle 1247"/>
          <p:cNvSpPr>
            <a:spLocks noChangeArrowheads="1"/>
          </p:cNvSpPr>
          <p:nvPr/>
        </p:nvSpPr>
        <p:spPr bwMode="auto">
          <a:xfrm>
            <a:off x="7575550" y="3937000"/>
            <a:ext cx="138113" cy="187325"/>
          </a:xfrm>
          <a:prstGeom prst="rect">
            <a:avLst/>
          </a:prstGeom>
          <a:noFill/>
          <a:ln w="9525">
            <a:noFill/>
            <a:miter lim="800000"/>
            <a:headEnd/>
            <a:tailEnd/>
          </a:ln>
        </p:spPr>
        <p:txBody>
          <a:bodyPr wrap="none" lIns="0" tIns="0" rIns="0" bIns="0">
            <a:spAutoFit/>
          </a:bodyPr>
          <a:lstStyle/>
          <a:p>
            <a:pPr marL="322263" indent="-322263" defTabSz="858838"/>
            <a:r>
              <a:rPr lang="en-US" sz="1000" u="none">
                <a:solidFill>
                  <a:srgbClr val="FFFF66"/>
                </a:solidFill>
              </a:rPr>
              <a:t>2</a:t>
            </a:r>
            <a:endParaRPr lang="en-US" b="0" u="none"/>
          </a:p>
        </p:txBody>
      </p:sp>
      <p:grpSp>
        <p:nvGrpSpPr>
          <p:cNvPr id="22" name="Group 1248"/>
          <p:cNvGrpSpPr>
            <a:grpSpLocks/>
          </p:cNvGrpSpPr>
          <p:nvPr/>
        </p:nvGrpSpPr>
        <p:grpSpPr bwMode="auto">
          <a:xfrm>
            <a:off x="6788150" y="4083050"/>
            <a:ext cx="1331913" cy="333375"/>
            <a:chOff x="4276" y="2572"/>
            <a:chExt cx="839" cy="210"/>
          </a:xfrm>
        </p:grpSpPr>
        <p:sp>
          <p:nvSpPr>
            <p:cNvPr id="12679" name="Freeform 1249"/>
            <p:cNvSpPr>
              <a:spLocks/>
            </p:cNvSpPr>
            <p:nvPr/>
          </p:nvSpPr>
          <p:spPr bwMode="auto">
            <a:xfrm>
              <a:off x="4307" y="2572"/>
              <a:ext cx="772" cy="148"/>
            </a:xfrm>
            <a:custGeom>
              <a:avLst/>
              <a:gdLst>
                <a:gd name="T0" fmla="*/ 5 w 151"/>
                <a:gd name="T1" fmla="*/ 148 h 29"/>
                <a:gd name="T2" fmla="*/ 0 w 151"/>
                <a:gd name="T3" fmla="*/ 133 h 29"/>
                <a:gd name="T4" fmla="*/ 389 w 151"/>
                <a:gd name="T5" fmla="*/ 0 h 29"/>
                <a:gd name="T6" fmla="*/ 772 w 151"/>
                <a:gd name="T7" fmla="*/ 133 h 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1" h="29">
                  <a:moveTo>
                    <a:pt x="1" y="29"/>
                  </a:moveTo>
                  <a:cubicBezTo>
                    <a:pt x="1" y="29"/>
                    <a:pt x="1" y="29"/>
                    <a:pt x="0" y="26"/>
                  </a:cubicBezTo>
                  <a:cubicBezTo>
                    <a:pt x="12" y="10"/>
                    <a:pt x="41" y="0"/>
                    <a:pt x="76" y="0"/>
                  </a:cubicBezTo>
                  <a:cubicBezTo>
                    <a:pt x="110" y="0"/>
                    <a:pt x="139" y="10"/>
                    <a:pt x="151" y="26"/>
                  </a:cubicBezTo>
                </a:path>
              </a:pathLst>
            </a:custGeom>
            <a:noFill/>
            <a:ln w="23813">
              <a:solidFill>
                <a:srgbClr val="FFFF66"/>
              </a:solidFill>
              <a:prstDash val="solid"/>
              <a:round/>
              <a:headEnd/>
              <a:tailEnd/>
            </a:ln>
          </p:spPr>
          <p:txBody>
            <a:bodyPr/>
            <a:lstStyle/>
            <a:p>
              <a:endParaRPr lang="en-GB"/>
            </a:p>
          </p:txBody>
        </p:sp>
        <p:sp>
          <p:nvSpPr>
            <p:cNvPr id="12680" name="Freeform 1250"/>
            <p:cNvSpPr>
              <a:spLocks/>
            </p:cNvSpPr>
            <p:nvPr/>
          </p:nvSpPr>
          <p:spPr bwMode="auto">
            <a:xfrm>
              <a:off x="4276" y="2695"/>
              <a:ext cx="71" cy="87"/>
            </a:xfrm>
            <a:custGeom>
              <a:avLst/>
              <a:gdLst>
                <a:gd name="T0" fmla="*/ 0 w 71"/>
                <a:gd name="T1" fmla="*/ 0 h 87"/>
                <a:gd name="T2" fmla="*/ 10 w 71"/>
                <a:gd name="T3" fmla="*/ 87 h 87"/>
                <a:gd name="T4" fmla="*/ 71 w 71"/>
                <a:gd name="T5" fmla="*/ 25 h 87"/>
                <a:gd name="T6" fmla="*/ 0 w 71"/>
                <a:gd name="T7" fmla="*/ 0 h 8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1" h="87">
                  <a:moveTo>
                    <a:pt x="0" y="0"/>
                  </a:moveTo>
                  <a:lnTo>
                    <a:pt x="10" y="87"/>
                  </a:lnTo>
                  <a:lnTo>
                    <a:pt x="71" y="25"/>
                  </a:lnTo>
                  <a:lnTo>
                    <a:pt x="0" y="0"/>
                  </a:lnTo>
                  <a:close/>
                </a:path>
              </a:pathLst>
            </a:custGeom>
            <a:solidFill>
              <a:srgbClr val="FFFF66"/>
            </a:solidFill>
            <a:ln w="9525">
              <a:noFill/>
              <a:round/>
              <a:headEnd/>
              <a:tailEnd/>
            </a:ln>
          </p:spPr>
          <p:txBody>
            <a:bodyPr/>
            <a:lstStyle/>
            <a:p>
              <a:endParaRPr lang="en-GB"/>
            </a:p>
          </p:txBody>
        </p:sp>
        <p:sp>
          <p:nvSpPr>
            <p:cNvPr id="12681" name="Freeform 1251"/>
            <p:cNvSpPr>
              <a:spLocks/>
            </p:cNvSpPr>
            <p:nvPr/>
          </p:nvSpPr>
          <p:spPr bwMode="auto">
            <a:xfrm>
              <a:off x="5038" y="2700"/>
              <a:ext cx="77" cy="82"/>
            </a:xfrm>
            <a:custGeom>
              <a:avLst/>
              <a:gdLst>
                <a:gd name="T0" fmla="*/ 0 w 77"/>
                <a:gd name="T1" fmla="*/ 25 h 82"/>
                <a:gd name="T2" fmla="*/ 66 w 77"/>
                <a:gd name="T3" fmla="*/ 82 h 82"/>
                <a:gd name="T4" fmla="*/ 77 w 77"/>
                <a:gd name="T5" fmla="*/ 0 h 82"/>
                <a:gd name="T6" fmla="*/ 0 w 77"/>
                <a:gd name="T7" fmla="*/ 25 h 8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7" h="82">
                  <a:moveTo>
                    <a:pt x="0" y="25"/>
                  </a:moveTo>
                  <a:lnTo>
                    <a:pt x="66" y="82"/>
                  </a:lnTo>
                  <a:lnTo>
                    <a:pt x="77" y="0"/>
                  </a:lnTo>
                  <a:lnTo>
                    <a:pt x="0" y="25"/>
                  </a:lnTo>
                  <a:close/>
                </a:path>
              </a:pathLst>
            </a:custGeom>
            <a:solidFill>
              <a:srgbClr val="FFFF66"/>
            </a:solidFill>
            <a:ln w="9525">
              <a:noFill/>
              <a:round/>
              <a:headEnd/>
              <a:tailEnd/>
            </a:ln>
          </p:spPr>
          <p:txBody>
            <a:bodyPr/>
            <a:lstStyle/>
            <a:p>
              <a:endParaRPr lang="en-GB"/>
            </a:p>
          </p:txBody>
        </p:sp>
      </p:grpSp>
      <p:sp>
        <p:nvSpPr>
          <p:cNvPr id="12655" name="Rectangle 1252"/>
          <p:cNvSpPr>
            <a:spLocks noChangeArrowheads="1"/>
          </p:cNvSpPr>
          <p:nvPr/>
        </p:nvSpPr>
        <p:spPr bwMode="auto">
          <a:xfrm>
            <a:off x="6415088" y="4391025"/>
            <a:ext cx="779462" cy="284163"/>
          </a:xfrm>
          <a:prstGeom prst="rect">
            <a:avLst/>
          </a:prstGeom>
          <a:noFill/>
          <a:ln w="9525">
            <a:noFill/>
            <a:miter lim="800000"/>
            <a:headEnd/>
            <a:tailEnd/>
          </a:ln>
        </p:spPr>
        <p:txBody>
          <a:bodyPr/>
          <a:lstStyle/>
          <a:p>
            <a:endParaRPr lang="ar-SA"/>
          </a:p>
        </p:txBody>
      </p:sp>
      <p:sp>
        <p:nvSpPr>
          <p:cNvPr id="12656" name="Rectangle 1253"/>
          <p:cNvSpPr>
            <a:spLocks noChangeArrowheads="1"/>
          </p:cNvSpPr>
          <p:nvPr/>
        </p:nvSpPr>
        <p:spPr bwMode="auto">
          <a:xfrm>
            <a:off x="6689725" y="4440238"/>
            <a:ext cx="260350" cy="242887"/>
          </a:xfrm>
          <a:prstGeom prst="rect">
            <a:avLst/>
          </a:prstGeom>
          <a:noFill/>
          <a:ln w="9525">
            <a:noFill/>
            <a:miter lim="800000"/>
            <a:headEnd/>
            <a:tailEnd/>
          </a:ln>
        </p:spPr>
        <p:txBody>
          <a:bodyPr wrap="none" lIns="0" tIns="0" rIns="0" bIns="0">
            <a:spAutoFit/>
          </a:bodyPr>
          <a:lstStyle/>
          <a:p>
            <a:pPr marL="322263" indent="-322263" defTabSz="858838"/>
            <a:r>
              <a:rPr lang="en-US" sz="1300" u="none">
                <a:solidFill>
                  <a:srgbClr val="FFFF66"/>
                </a:solidFill>
              </a:rPr>
              <a:t>IP</a:t>
            </a:r>
            <a:endParaRPr lang="en-US" b="0" u="none"/>
          </a:p>
        </p:txBody>
      </p:sp>
      <p:sp>
        <p:nvSpPr>
          <p:cNvPr id="12657" name="Rectangle 1254"/>
          <p:cNvSpPr>
            <a:spLocks noChangeArrowheads="1"/>
          </p:cNvSpPr>
          <p:nvPr/>
        </p:nvSpPr>
        <p:spPr bwMode="auto">
          <a:xfrm>
            <a:off x="6853238" y="4521200"/>
            <a:ext cx="138112" cy="187325"/>
          </a:xfrm>
          <a:prstGeom prst="rect">
            <a:avLst/>
          </a:prstGeom>
          <a:noFill/>
          <a:ln w="9525">
            <a:noFill/>
            <a:miter lim="800000"/>
            <a:headEnd/>
            <a:tailEnd/>
          </a:ln>
        </p:spPr>
        <p:txBody>
          <a:bodyPr wrap="none" lIns="0" tIns="0" rIns="0" bIns="0">
            <a:spAutoFit/>
          </a:bodyPr>
          <a:lstStyle/>
          <a:p>
            <a:pPr marL="322263" indent="-322263" defTabSz="858838"/>
            <a:r>
              <a:rPr lang="en-US" sz="1000" u="none">
                <a:solidFill>
                  <a:srgbClr val="FFFF66"/>
                </a:solidFill>
              </a:rPr>
              <a:t>3</a:t>
            </a:r>
            <a:endParaRPr lang="en-US" b="0" u="none"/>
          </a:p>
        </p:txBody>
      </p:sp>
      <p:sp>
        <p:nvSpPr>
          <p:cNvPr id="12658" name="Rectangle 1255"/>
          <p:cNvSpPr>
            <a:spLocks noChangeArrowheads="1"/>
          </p:cNvSpPr>
          <p:nvPr/>
        </p:nvSpPr>
        <p:spPr bwMode="auto">
          <a:xfrm>
            <a:off x="7064375" y="4391025"/>
            <a:ext cx="2012950" cy="284163"/>
          </a:xfrm>
          <a:prstGeom prst="rect">
            <a:avLst/>
          </a:prstGeom>
          <a:noFill/>
          <a:ln w="9525">
            <a:noFill/>
            <a:miter lim="800000"/>
            <a:headEnd/>
            <a:tailEnd/>
          </a:ln>
        </p:spPr>
        <p:txBody>
          <a:bodyPr/>
          <a:lstStyle/>
          <a:p>
            <a:endParaRPr lang="ar-SA"/>
          </a:p>
        </p:txBody>
      </p:sp>
      <p:sp>
        <p:nvSpPr>
          <p:cNvPr id="12659" name="Rectangle 1256"/>
          <p:cNvSpPr>
            <a:spLocks noChangeArrowheads="1"/>
          </p:cNvSpPr>
          <p:nvPr/>
        </p:nvSpPr>
        <p:spPr bwMode="auto">
          <a:xfrm>
            <a:off x="7486650" y="4440238"/>
            <a:ext cx="1122363" cy="198437"/>
          </a:xfrm>
          <a:prstGeom prst="rect">
            <a:avLst/>
          </a:prstGeom>
          <a:noFill/>
          <a:ln w="9525">
            <a:noFill/>
            <a:miter lim="800000"/>
            <a:headEnd/>
            <a:tailEnd/>
          </a:ln>
        </p:spPr>
        <p:txBody>
          <a:bodyPr wrap="none" lIns="0" tIns="0" rIns="0" bIns="0">
            <a:spAutoFit/>
          </a:bodyPr>
          <a:lstStyle/>
          <a:p>
            <a:pPr marL="322263" indent="-322263" defTabSz="858838"/>
            <a:r>
              <a:rPr lang="en-US" sz="1300" u="none">
                <a:solidFill>
                  <a:srgbClr val="FFFF66"/>
                </a:solidFill>
              </a:rPr>
              <a:t>Diacylglycerol</a:t>
            </a:r>
            <a:endParaRPr lang="en-US" b="0" u="none"/>
          </a:p>
        </p:txBody>
      </p:sp>
      <p:grpSp>
        <p:nvGrpSpPr>
          <p:cNvPr id="23" name="Group 1257"/>
          <p:cNvGrpSpPr>
            <a:grpSpLocks/>
          </p:cNvGrpSpPr>
          <p:nvPr/>
        </p:nvGrpSpPr>
        <p:grpSpPr bwMode="auto">
          <a:xfrm>
            <a:off x="6731000" y="4675188"/>
            <a:ext cx="138113" cy="325437"/>
            <a:chOff x="4240" y="2945"/>
            <a:chExt cx="87" cy="205"/>
          </a:xfrm>
        </p:grpSpPr>
        <p:sp>
          <p:nvSpPr>
            <p:cNvPr id="12677" name="Line 1258"/>
            <p:cNvSpPr>
              <a:spLocks noChangeShapeType="1"/>
            </p:cNvSpPr>
            <p:nvPr/>
          </p:nvSpPr>
          <p:spPr bwMode="auto">
            <a:xfrm>
              <a:off x="4286" y="2945"/>
              <a:ext cx="1" cy="128"/>
            </a:xfrm>
            <a:prstGeom prst="line">
              <a:avLst/>
            </a:prstGeom>
            <a:noFill/>
            <a:ln w="31750">
              <a:solidFill>
                <a:srgbClr val="FFFF66"/>
              </a:solidFill>
              <a:round/>
              <a:headEnd/>
              <a:tailEnd/>
            </a:ln>
          </p:spPr>
          <p:txBody>
            <a:bodyPr/>
            <a:lstStyle/>
            <a:p>
              <a:endParaRPr lang="en-GB"/>
            </a:p>
          </p:txBody>
        </p:sp>
        <p:sp>
          <p:nvSpPr>
            <p:cNvPr id="12678" name="Freeform 1259"/>
            <p:cNvSpPr>
              <a:spLocks/>
            </p:cNvSpPr>
            <p:nvPr/>
          </p:nvSpPr>
          <p:spPr bwMode="auto">
            <a:xfrm>
              <a:off x="4240" y="3063"/>
              <a:ext cx="87" cy="87"/>
            </a:xfrm>
            <a:custGeom>
              <a:avLst/>
              <a:gdLst>
                <a:gd name="T0" fmla="*/ 0 w 87"/>
                <a:gd name="T1" fmla="*/ 0 h 87"/>
                <a:gd name="T2" fmla="*/ 46 w 87"/>
                <a:gd name="T3" fmla="*/ 87 h 87"/>
                <a:gd name="T4" fmla="*/ 87 w 87"/>
                <a:gd name="T5" fmla="*/ 0 h 87"/>
                <a:gd name="T6" fmla="*/ 0 w 87"/>
                <a:gd name="T7" fmla="*/ 0 h 8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7" h="87">
                  <a:moveTo>
                    <a:pt x="0" y="0"/>
                  </a:moveTo>
                  <a:lnTo>
                    <a:pt x="46" y="87"/>
                  </a:lnTo>
                  <a:lnTo>
                    <a:pt x="87" y="0"/>
                  </a:lnTo>
                  <a:lnTo>
                    <a:pt x="0" y="0"/>
                  </a:lnTo>
                  <a:close/>
                </a:path>
              </a:pathLst>
            </a:custGeom>
            <a:solidFill>
              <a:srgbClr val="FFFF66"/>
            </a:solidFill>
            <a:ln w="9525">
              <a:noFill/>
              <a:round/>
              <a:headEnd/>
              <a:tailEnd/>
            </a:ln>
          </p:spPr>
          <p:txBody>
            <a:bodyPr/>
            <a:lstStyle/>
            <a:p>
              <a:endParaRPr lang="en-GB"/>
            </a:p>
          </p:txBody>
        </p:sp>
      </p:grpSp>
      <p:grpSp>
        <p:nvGrpSpPr>
          <p:cNvPr id="24" name="Group 1260"/>
          <p:cNvGrpSpPr>
            <a:grpSpLocks/>
          </p:cNvGrpSpPr>
          <p:nvPr/>
        </p:nvGrpSpPr>
        <p:grpSpPr bwMode="auto">
          <a:xfrm>
            <a:off x="8029575" y="4675188"/>
            <a:ext cx="138113" cy="325437"/>
            <a:chOff x="5058" y="2945"/>
            <a:chExt cx="87" cy="205"/>
          </a:xfrm>
        </p:grpSpPr>
        <p:sp>
          <p:nvSpPr>
            <p:cNvPr id="12675" name="Line 1261"/>
            <p:cNvSpPr>
              <a:spLocks noChangeShapeType="1"/>
            </p:cNvSpPr>
            <p:nvPr/>
          </p:nvSpPr>
          <p:spPr bwMode="auto">
            <a:xfrm>
              <a:off x="5104" y="2945"/>
              <a:ext cx="1" cy="128"/>
            </a:xfrm>
            <a:prstGeom prst="line">
              <a:avLst/>
            </a:prstGeom>
            <a:noFill/>
            <a:ln w="31750">
              <a:solidFill>
                <a:srgbClr val="FFFF66"/>
              </a:solidFill>
              <a:round/>
              <a:headEnd/>
              <a:tailEnd/>
            </a:ln>
          </p:spPr>
          <p:txBody>
            <a:bodyPr/>
            <a:lstStyle/>
            <a:p>
              <a:endParaRPr lang="en-GB"/>
            </a:p>
          </p:txBody>
        </p:sp>
        <p:sp>
          <p:nvSpPr>
            <p:cNvPr id="12676" name="Freeform 1262"/>
            <p:cNvSpPr>
              <a:spLocks/>
            </p:cNvSpPr>
            <p:nvPr/>
          </p:nvSpPr>
          <p:spPr bwMode="auto">
            <a:xfrm>
              <a:off x="5058" y="3063"/>
              <a:ext cx="87" cy="87"/>
            </a:xfrm>
            <a:custGeom>
              <a:avLst/>
              <a:gdLst>
                <a:gd name="T0" fmla="*/ 0 w 87"/>
                <a:gd name="T1" fmla="*/ 0 h 87"/>
                <a:gd name="T2" fmla="*/ 46 w 87"/>
                <a:gd name="T3" fmla="*/ 87 h 87"/>
                <a:gd name="T4" fmla="*/ 87 w 87"/>
                <a:gd name="T5" fmla="*/ 0 h 87"/>
                <a:gd name="T6" fmla="*/ 0 w 87"/>
                <a:gd name="T7" fmla="*/ 0 h 8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7" h="87">
                  <a:moveTo>
                    <a:pt x="0" y="0"/>
                  </a:moveTo>
                  <a:lnTo>
                    <a:pt x="46" y="87"/>
                  </a:lnTo>
                  <a:lnTo>
                    <a:pt x="87" y="0"/>
                  </a:lnTo>
                  <a:lnTo>
                    <a:pt x="0" y="0"/>
                  </a:lnTo>
                  <a:close/>
                </a:path>
              </a:pathLst>
            </a:custGeom>
            <a:solidFill>
              <a:srgbClr val="FFFF66"/>
            </a:solidFill>
            <a:ln w="9525">
              <a:noFill/>
              <a:round/>
              <a:headEnd/>
              <a:tailEnd/>
            </a:ln>
          </p:spPr>
          <p:txBody>
            <a:bodyPr/>
            <a:lstStyle/>
            <a:p>
              <a:endParaRPr lang="en-GB"/>
            </a:p>
          </p:txBody>
        </p:sp>
      </p:grpSp>
      <p:sp>
        <p:nvSpPr>
          <p:cNvPr id="12662" name="Rectangle 1263"/>
          <p:cNvSpPr>
            <a:spLocks noChangeArrowheads="1"/>
          </p:cNvSpPr>
          <p:nvPr/>
        </p:nvSpPr>
        <p:spPr bwMode="auto">
          <a:xfrm>
            <a:off x="5765800" y="4935538"/>
            <a:ext cx="2012950" cy="284162"/>
          </a:xfrm>
          <a:prstGeom prst="rect">
            <a:avLst/>
          </a:prstGeom>
          <a:noFill/>
          <a:ln w="9525">
            <a:noFill/>
            <a:miter lim="800000"/>
            <a:headEnd/>
            <a:tailEnd/>
          </a:ln>
        </p:spPr>
        <p:txBody>
          <a:bodyPr/>
          <a:lstStyle/>
          <a:p>
            <a:endParaRPr lang="ar-SA"/>
          </a:p>
        </p:txBody>
      </p:sp>
      <p:sp>
        <p:nvSpPr>
          <p:cNvPr id="12663" name="Rectangle 1264"/>
          <p:cNvSpPr>
            <a:spLocks noChangeArrowheads="1"/>
          </p:cNvSpPr>
          <p:nvPr/>
        </p:nvSpPr>
        <p:spPr bwMode="auto">
          <a:xfrm>
            <a:off x="6219825" y="4992688"/>
            <a:ext cx="1087438" cy="242887"/>
          </a:xfrm>
          <a:prstGeom prst="rect">
            <a:avLst/>
          </a:prstGeom>
          <a:noFill/>
          <a:ln w="9525">
            <a:noFill/>
            <a:miter lim="800000"/>
            <a:headEnd/>
            <a:tailEnd/>
          </a:ln>
        </p:spPr>
        <p:txBody>
          <a:bodyPr wrap="none" lIns="0" tIns="0" rIns="0" bIns="0">
            <a:spAutoFit/>
          </a:bodyPr>
          <a:lstStyle/>
          <a:p>
            <a:pPr marL="322263" indent="-322263" defTabSz="858838"/>
            <a:r>
              <a:rPr lang="en-US" sz="1300" u="none">
                <a:solidFill>
                  <a:srgbClr val="FFFF66"/>
                </a:solidFill>
              </a:rPr>
              <a:t>Increase Ca</a:t>
            </a:r>
            <a:endParaRPr lang="en-US" b="0" u="none"/>
          </a:p>
        </p:txBody>
      </p:sp>
      <p:sp>
        <p:nvSpPr>
          <p:cNvPr id="12664" name="Rectangle 1265"/>
          <p:cNvSpPr>
            <a:spLocks noChangeArrowheads="1"/>
          </p:cNvSpPr>
          <p:nvPr/>
        </p:nvSpPr>
        <p:spPr bwMode="auto">
          <a:xfrm>
            <a:off x="7194550" y="4975225"/>
            <a:ext cx="211138" cy="187325"/>
          </a:xfrm>
          <a:prstGeom prst="rect">
            <a:avLst/>
          </a:prstGeom>
          <a:noFill/>
          <a:ln w="9525">
            <a:noFill/>
            <a:miter lim="800000"/>
            <a:headEnd/>
            <a:tailEnd/>
          </a:ln>
        </p:spPr>
        <p:txBody>
          <a:bodyPr wrap="none" lIns="0" tIns="0" rIns="0" bIns="0">
            <a:spAutoFit/>
          </a:bodyPr>
          <a:lstStyle/>
          <a:p>
            <a:pPr marL="322263" indent="-322263" defTabSz="858838"/>
            <a:r>
              <a:rPr lang="en-US" sz="1000" u="none">
                <a:solidFill>
                  <a:srgbClr val="FFFF66"/>
                </a:solidFill>
              </a:rPr>
              <a:t>2+</a:t>
            </a:r>
            <a:endParaRPr lang="en-US" b="0" u="none"/>
          </a:p>
        </p:txBody>
      </p:sp>
      <p:sp>
        <p:nvSpPr>
          <p:cNvPr id="12665" name="Rectangle 1266"/>
          <p:cNvSpPr>
            <a:spLocks noChangeArrowheads="1"/>
          </p:cNvSpPr>
          <p:nvPr/>
        </p:nvSpPr>
        <p:spPr bwMode="auto">
          <a:xfrm>
            <a:off x="7258050" y="5041900"/>
            <a:ext cx="2014538" cy="347663"/>
          </a:xfrm>
          <a:prstGeom prst="rect">
            <a:avLst/>
          </a:prstGeom>
          <a:noFill/>
          <a:ln w="9525">
            <a:noFill/>
            <a:miter lim="800000"/>
            <a:headEnd/>
            <a:tailEnd/>
          </a:ln>
        </p:spPr>
        <p:txBody>
          <a:bodyPr/>
          <a:lstStyle/>
          <a:p>
            <a:endParaRPr lang="ar-SA"/>
          </a:p>
        </p:txBody>
      </p:sp>
      <p:sp>
        <p:nvSpPr>
          <p:cNvPr id="12666" name="Rectangle 1267"/>
          <p:cNvSpPr>
            <a:spLocks noChangeArrowheads="1"/>
          </p:cNvSpPr>
          <p:nvPr/>
        </p:nvSpPr>
        <p:spPr bwMode="auto">
          <a:xfrm>
            <a:off x="7607300" y="4992688"/>
            <a:ext cx="1428750" cy="242887"/>
          </a:xfrm>
          <a:prstGeom prst="rect">
            <a:avLst/>
          </a:prstGeom>
          <a:noFill/>
          <a:ln w="9525">
            <a:noFill/>
            <a:miter lim="800000"/>
            <a:headEnd/>
            <a:tailEnd/>
          </a:ln>
        </p:spPr>
        <p:txBody>
          <a:bodyPr wrap="none" lIns="0" tIns="0" rIns="0" bIns="0">
            <a:spAutoFit/>
          </a:bodyPr>
          <a:lstStyle/>
          <a:p>
            <a:pPr marL="322263" indent="-322263" defTabSz="858838"/>
            <a:r>
              <a:rPr lang="en-US" sz="1300" u="none" dirty="0">
                <a:solidFill>
                  <a:srgbClr val="FFFF66"/>
                </a:solidFill>
              </a:rPr>
              <a:t>Activate Protein</a:t>
            </a:r>
            <a:endParaRPr lang="en-US" b="0" u="none" dirty="0"/>
          </a:p>
        </p:txBody>
      </p:sp>
      <p:sp>
        <p:nvSpPr>
          <p:cNvPr id="12667" name="Rectangle 1268"/>
          <p:cNvSpPr>
            <a:spLocks noChangeArrowheads="1"/>
          </p:cNvSpPr>
          <p:nvPr/>
        </p:nvSpPr>
        <p:spPr bwMode="auto">
          <a:xfrm>
            <a:off x="7899400" y="5180013"/>
            <a:ext cx="588963" cy="198437"/>
          </a:xfrm>
          <a:prstGeom prst="rect">
            <a:avLst/>
          </a:prstGeom>
          <a:noFill/>
          <a:ln w="9525">
            <a:noFill/>
            <a:miter lim="800000"/>
            <a:headEnd/>
            <a:tailEnd/>
          </a:ln>
        </p:spPr>
        <p:txBody>
          <a:bodyPr wrap="none" lIns="0" tIns="0" rIns="0" bIns="0">
            <a:spAutoFit/>
          </a:bodyPr>
          <a:lstStyle/>
          <a:p>
            <a:pPr marL="322263" indent="-322263" defTabSz="858838"/>
            <a:r>
              <a:rPr lang="en-US" sz="1300" u="none">
                <a:solidFill>
                  <a:srgbClr val="FFFF66"/>
                </a:solidFill>
              </a:rPr>
              <a:t>Kinase </a:t>
            </a:r>
            <a:endParaRPr lang="en-US" b="0" u="none"/>
          </a:p>
        </p:txBody>
      </p:sp>
      <p:sp>
        <p:nvSpPr>
          <p:cNvPr id="12668" name="Rectangle 1269"/>
          <p:cNvSpPr>
            <a:spLocks noChangeArrowheads="1"/>
          </p:cNvSpPr>
          <p:nvPr/>
        </p:nvSpPr>
        <p:spPr bwMode="auto">
          <a:xfrm>
            <a:off x="8516938" y="5180013"/>
            <a:ext cx="219075" cy="242887"/>
          </a:xfrm>
          <a:prstGeom prst="rect">
            <a:avLst/>
          </a:prstGeom>
          <a:noFill/>
          <a:ln w="9525">
            <a:noFill/>
            <a:miter lim="800000"/>
            <a:headEnd/>
            <a:tailEnd/>
          </a:ln>
        </p:spPr>
        <p:txBody>
          <a:bodyPr wrap="none" lIns="0" tIns="0" rIns="0" bIns="0">
            <a:spAutoFit/>
          </a:bodyPr>
          <a:lstStyle/>
          <a:p>
            <a:pPr marL="322263" indent="-322263" defTabSz="858838"/>
            <a:r>
              <a:rPr lang="en-US" sz="1300" u="none">
                <a:solidFill>
                  <a:srgbClr val="FFFF66"/>
                </a:solidFill>
              </a:rPr>
              <a:t>C</a:t>
            </a:r>
            <a:endParaRPr lang="en-US" b="0" u="none"/>
          </a:p>
        </p:txBody>
      </p:sp>
      <p:sp>
        <p:nvSpPr>
          <p:cNvPr id="12669" name="Freeform 1270"/>
          <p:cNvSpPr>
            <a:spLocks/>
          </p:cNvSpPr>
          <p:nvPr/>
        </p:nvSpPr>
        <p:spPr bwMode="auto">
          <a:xfrm>
            <a:off x="6689725" y="5414963"/>
            <a:ext cx="844550" cy="649287"/>
          </a:xfrm>
          <a:custGeom>
            <a:avLst/>
            <a:gdLst>
              <a:gd name="T0" fmla="*/ 0 w 104"/>
              <a:gd name="T1" fmla="*/ 0 h 80"/>
              <a:gd name="T2" fmla="*/ 844550 w 104"/>
              <a:gd name="T3" fmla="*/ 649287 h 80"/>
              <a:gd name="T4" fmla="*/ 0 60000 65536"/>
              <a:gd name="T5" fmla="*/ 0 60000 65536"/>
            </a:gdLst>
            <a:ahLst/>
            <a:cxnLst>
              <a:cxn ang="T4">
                <a:pos x="T0" y="T1"/>
              </a:cxn>
              <a:cxn ang="T5">
                <a:pos x="T2" y="T3"/>
              </a:cxn>
            </a:cxnLst>
            <a:rect l="0" t="0" r="r" b="b"/>
            <a:pathLst>
              <a:path w="104" h="80">
                <a:moveTo>
                  <a:pt x="0" y="0"/>
                </a:moveTo>
                <a:cubicBezTo>
                  <a:pt x="57" y="0"/>
                  <a:pt x="104" y="36"/>
                  <a:pt x="104" y="80"/>
                </a:cubicBezTo>
              </a:path>
            </a:pathLst>
          </a:custGeom>
          <a:noFill/>
          <a:ln w="31750">
            <a:solidFill>
              <a:srgbClr val="FFFF66"/>
            </a:solidFill>
            <a:prstDash val="solid"/>
            <a:round/>
            <a:headEnd/>
            <a:tailEnd/>
          </a:ln>
        </p:spPr>
        <p:txBody>
          <a:bodyPr/>
          <a:lstStyle/>
          <a:p>
            <a:endParaRPr lang="en-GB"/>
          </a:p>
        </p:txBody>
      </p:sp>
      <p:grpSp>
        <p:nvGrpSpPr>
          <p:cNvPr id="25" name="Group 1271"/>
          <p:cNvGrpSpPr>
            <a:grpSpLocks/>
          </p:cNvGrpSpPr>
          <p:nvPr/>
        </p:nvGrpSpPr>
        <p:grpSpPr bwMode="auto">
          <a:xfrm>
            <a:off x="7453313" y="5414963"/>
            <a:ext cx="909637" cy="688975"/>
            <a:chOff x="4695" y="3411"/>
            <a:chExt cx="573" cy="434"/>
          </a:xfrm>
        </p:grpSpPr>
        <p:sp>
          <p:nvSpPr>
            <p:cNvPr id="12673" name="Freeform 1272"/>
            <p:cNvSpPr>
              <a:spLocks/>
            </p:cNvSpPr>
            <p:nvPr/>
          </p:nvSpPr>
          <p:spPr bwMode="auto">
            <a:xfrm>
              <a:off x="4741" y="3411"/>
              <a:ext cx="527" cy="358"/>
            </a:xfrm>
            <a:custGeom>
              <a:avLst/>
              <a:gdLst>
                <a:gd name="T0" fmla="*/ 527 w 103"/>
                <a:gd name="T1" fmla="*/ 0 h 70"/>
                <a:gd name="T2" fmla="*/ 0 w 103"/>
                <a:gd name="T3" fmla="*/ 343 h 70"/>
                <a:gd name="T4" fmla="*/ 0 w 103"/>
                <a:gd name="T5" fmla="*/ 358 h 70"/>
                <a:gd name="T6" fmla="*/ 0 60000 65536"/>
                <a:gd name="T7" fmla="*/ 0 60000 65536"/>
                <a:gd name="T8" fmla="*/ 0 60000 65536"/>
              </a:gdLst>
              <a:ahLst/>
              <a:cxnLst>
                <a:cxn ang="T6">
                  <a:pos x="T0" y="T1"/>
                </a:cxn>
                <a:cxn ang="T7">
                  <a:pos x="T2" y="T3"/>
                </a:cxn>
                <a:cxn ang="T8">
                  <a:pos x="T4" y="T5"/>
                </a:cxn>
              </a:cxnLst>
              <a:rect l="0" t="0" r="r" b="b"/>
              <a:pathLst>
                <a:path w="103" h="70">
                  <a:moveTo>
                    <a:pt x="103" y="0"/>
                  </a:moveTo>
                  <a:cubicBezTo>
                    <a:pt x="51" y="0"/>
                    <a:pt x="7" y="29"/>
                    <a:pt x="0" y="67"/>
                  </a:cubicBezTo>
                  <a:cubicBezTo>
                    <a:pt x="0" y="70"/>
                    <a:pt x="0" y="70"/>
                    <a:pt x="0" y="70"/>
                  </a:cubicBezTo>
                </a:path>
              </a:pathLst>
            </a:custGeom>
            <a:noFill/>
            <a:ln w="31750">
              <a:solidFill>
                <a:srgbClr val="FFFF66"/>
              </a:solidFill>
              <a:prstDash val="solid"/>
              <a:round/>
              <a:headEnd/>
              <a:tailEnd/>
            </a:ln>
          </p:spPr>
          <p:txBody>
            <a:bodyPr/>
            <a:lstStyle/>
            <a:p>
              <a:endParaRPr lang="en-GB"/>
            </a:p>
          </p:txBody>
        </p:sp>
        <p:sp>
          <p:nvSpPr>
            <p:cNvPr id="12674" name="Freeform 1273"/>
            <p:cNvSpPr>
              <a:spLocks/>
            </p:cNvSpPr>
            <p:nvPr/>
          </p:nvSpPr>
          <p:spPr bwMode="auto">
            <a:xfrm>
              <a:off x="4695" y="3759"/>
              <a:ext cx="87" cy="86"/>
            </a:xfrm>
            <a:custGeom>
              <a:avLst/>
              <a:gdLst>
                <a:gd name="T0" fmla="*/ 0 w 87"/>
                <a:gd name="T1" fmla="*/ 0 h 86"/>
                <a:gd name="T2" fmla="*/ 41 w 87"/>
                <a:gd name="T3" fmla="*/ 86 h 86"/>
                <a:gd name="T4" fmla="*/ 87 w 87"/>
                <a:gd name="T5" fmla="*/ 0 h 86"/>
                <a:gd name="T6" fmla="*/ 0 w 87"/>
                <a:gd name="T7" fmla="*/ 0 h 8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7" h="86">
                  <a:moveTo>
                    <a:pt x="0" y="0"/>
                  </a:moveTo>
                  <a:lnTo>
                    <a:pt x="41" y="86"/>
                  </a:lnTo>
                  <a:lnTo>
                    <a:pt x="87" y="0"/>
                  </a:lnTo>
                  <a:lnTo>
                    <a:pt x="0" y="0"/>
                  </a:lnTo>
                  <a:close/>
                </a:path>
              </a:pathLst>
            </a:custGeom>
            <a:solidFill>
              <a:srgbClr val="FFFF66"/>
            </a:solidFill>
            <a:ln w="9525">
              <a:noFill/>
              <a:round/>
              <a:headEnd/>
              <a:tailEnd/>
            </a:ln>
          </p:spPr>
          <p:txBody>
            <a:bodyPr/>
            <a:lstStyle/>
            <a:p>
              <a:endParaRPr lang="en-GB"/>
            </a:p>
          </p:txBody>
        </p:sp>
      </p:grpSp>
      <p:sp>
        <p:nvSpPr>
          <p:cNvPr id="12671" name="Rectangle 1274"/>
          <p:cNvSpPr>
            <a:spLocks noChangeArrowheads="1"/>
          </p:cNvSpPr>
          <p:nvPr/>
        </p:nvSpPr>
        <p:spPr bwMode="auto">
          <a:xfrm>
            <a:off x="6511925" y="6048375"/>
            <a:ext cx="2012950" cy="284163"/>
          </a:xfrm>
          <a:prstGeom prst="rect">
            <a:avLst/>
          </a:prstGeom>
          <a:noFill/>
          <a:ln w="9525">
            <a:noFill/>
            <a:miter lim="800000"/>
            <a:headEnd/>
            <a:tailEnd/>
          </a:ln>
        </p:spPr>
        <p:txBody>
          <a:bodyPr/>
          <a:lstStyle/>
          <a:p>
            <a:endParaRPr lang="ar-SA"/>
          </a:p>
        </p:txBody>
      </p:sp>
      <p:sp>
        <p:nvSpPr>
          <p:cNvPr id="12672" name="Rectangle 1275"/>
          <p:cNvSpPr>
            <a:spLocks noChangeArrowheads="1"/>
          </p:cNvSpPr>
          <p:nvPr/>
        </p:nvSpPr>
        <p:spPr bwMode="auto">
          <a:xfrm>
            <a:off x="7112000" y="6097588"/>
            <a:ext cx="933450" cy="242887"/>
          </a:xfrm>
          <a:prstGeom prst="rect">
            <a:avLst/>
          </a:prstGeom>
          <a:noFill/>
          <a:ln w="9525">
            <a:noFill/>
            <a:miter lim="800000"/>
            <a:headEnd/>
            <a:tailEnd/>
          </a:ln>
        </p:spPr>
        <p:txBody>
          <a:bodyPr wrap="none" lIns="0" tIns="0" rIns="0" bIns="0">
            <a:spAutoFit/>
          </a:bodyPr>
          <a:lstStyle/>
          <a:p>
            <a:pPr marL="322263" indent="-322263" defTabSz="858838"/>
            <a:r>
              <a:rPr lang="en-US" sz="1300" u="none">
                <a:solidFill>
                  <a:srgbClr val="FFFF66"/>
                </a:solidFill>
              </a:rPr>
              <a:t>Response</a:t>
            </a:r>
            <a:endParaRPr lang="en-US" b="0" u="none"/>
          </a:p>
        </p:txBody>
      </p:sp>
      <p:sp>
        <p:nvSpPr>
          <p:cNvPr id="1217" name="Rectangle 1216"/>
          <p:cNvSpPr/>
          <p:nvPr/>
        </p:nvSpPr>
        <p:spPr>
          <a:xfrm>
            <a:off x="914400" y="3124200"/>
            <a:ext cx="4572000" cy="2246769"/>
          </a:xfrm>
          <a:prstGeom prst="rect">
            <a:avLst/>
          </a:prstGeom>
        </p:spPr>
        <p:txBody>
          <a:bodyPr>
            <a:spAutoFit/>
          </a:bodyPr>
          <a:lstStyle/>
          <a:p>
            <a:pPr marL="742950" indent="-742950">
              <a:buAutoNum type="arabicPeriod"/>
            </a:pPr>
            <a:r>
              <a:rPr lang="en-US" sz="3600" dirty="0" smtClean="0">
                <a:solidFill>
                  <a:srgbClr val="FFC000"/>
                </a:solidFill>
              </a:rPr>
              <a:t>M</a:t>
            </a:r>
            <a:r>
              <a:rPr lang="en-US" sz="4000" dirty="0" smtClean="0">
                <a:solidFill>
                  <a:srgbClr val="FFC000"/>
                </a:solidFill>
              </a:rPr>
              <a:t>1, </a:t>
            </a:r>
            <a:r>
              <a:rPr lang="en-US" sz="3600" dirty="0" smtClean="0">
                <a:solidFill>
                  <a:srgbClr val="FFC000"/>
                </a:solidFill>
              </a:rPr>
              <a:t>M</a:t>
            </a:r>
            <a:r>
              <a:rPr lang="en-US" sz="4000" dirty="0" smtClean="0">
                <a:solidFill>
                  <a:srgbClr val="FFC000"/>
                </a:solidFill>
              </a:rPr>
              <a:t>3, </a:t>
            </a:r>
            <a:r>
              <a:rPr lang="en-US" sz="3600" dirty="0" smtClean="0">
                <a:solidFill>
                  <a:srgbClr val="FFC000"/>
                </a:solidFill>
              </a:rPr>
              <a:t>M</a:t>
            </a:r>
            <a:r>
              <a:rPr lang="en-US" sz="4000" dirty="0" smtClean="0">
                <a:solidFill>
                  <a:srgbClr val="FFC000"/>
                </a:solidFill>
              </a:rPr>
              <a:t>5</a:t>
            </a:r>
            <a:br>
              <a:rPr lang="en-US" sz="4000" dirty="0" smtClean="0">
                <a:solidFill>
                  <a:srgbClr val="FFC000"/>
                </a:solidFill>
              </a:rPr>
            </a:br>
            <a:r>
              <a:rPr lang="en-US" sz="3600" dirty="0" smtClean="0">
                <a:solidFill>
                  <a:srgbClr val="FFC000"/>
                </a:solidFill>
              </a:rPr>
              <a:t> </a:t>
            </a:r>
            <a:r>
              <a:rPr lang="en-US" sz="2800" dirty="0" smtClean="0">
                <a:solidFill>
                  <a:srgbClr val="FFC000"/>
                </a:solidFill>
              </a:rPr>
              <a:t/>
            </a:r>
            <a:br>
              <a:rPr lang="en-US" sz="2800" dirty="0" smtClean="0">
                <a:solidFill>
                  <a:srgbClr val="FFC000"/>
                </a:solidFill>
              </a:rPr>
            </a:br>
            <a:r>
              <a:rPr lang="en-US" sz="3200" dirty="0" smtClean="0">
                <a:solidFill>
                  <a:srgbClr val="FFC000"/>
                </a:solidFill>
              </a:rPr>
              <a:t> IP</a:t>
            </a:r>
            <a:r>
              <a:rPr lang="en-US" sz="3200" baseline="-25000" dirty="0" smtClean="0">
                <a:solidFill>
                  <a:srgbClr val="FFC000"/>
                </a:solidFill>
              </a:rPr>
              <a:t>3</a:t>
            </a:r>
            <a:r>
              <a:rPr lang="en-US" sz="3200" dirty="0" smtClean="0">
                <a:solidFill>
                  <a:srgbClr val="FFC000"/>
                </a:solidFill>
              </a:rPr>
              <a:t>, DAG</a:t>
            </a:r>
            <a:br>
              <a:rPr lang="en-US" sz="3200" dirty="0" smtClean="0">
                <a:solidFill>
                  <a:srgbClr val="FFC000"/>
                </a:solidFill>
              </a:rPr>
            </a:br>
            <a:r>
              <a:rPr lang="en-US" sz="3200" dirty="0" smtClean="0">
                <a:solidFill>
                  <a:srgbClr val="FFC000"/>
                </a:solidFill>
              </a:rPr>
              <a:t>  Ca</a:t>
            </a:r>
            <a:r>
              <a:rPr lang="en-US" sz="3200" baseline="30000" dirty="0" smtClean="0">
                <a:solidFill>
                  <a:srgbClr val="FFC000"/>
                </a:solidFill>
              </a:rPr>
              <a:t>2+ </a:t>
            </a:r>
          </a:p>
        </p:txBody>
      </p:sp>
    </p:spTree>
  </p:cSld>
  <p:clrMapOvr>
    <a:masterClrMapping/>
  </p:clrMapOvr>
  <p:transition>
    <p:randomBar dir="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516563"/>
          </a:xfrm>
        </p:spPr>
        <p:txBody>
          <a:bodyPr>
            <a:normAutofit/>
          </a:bodyPr>
          <a:lstStyle/>
          <a:p>
            <a:pPr algn="ctr">
              <a:buNone/>
            </a:pPr>
            <a:r>
              <a:rPr lang="en-US" sz="3200" dirty="0" smtClean="0">
                <a:solidFill>
                  <a:srgbClr val="FFFF00"/>
                </a:solidFill>
              </a:rPr>
              <a:t> </a:t>
            </a:r>
            <a:endParaRPr lang="en-US" sz="3600" dirty="0"/>
          </a:p>
        </p:txBody>
      </p:sp>
      <p:sp>
        <p:nvSpPr>
          <p:cNvPr id="4" name="Slide Number Placeholder 3"/>
          <p:cNvSpPr>
            <a:spLocks noGrp="1"/>
          </p:cNvSpPr>
          <p:nvPr>
            <p:ph type="sldNum" sz="quarter" idx="4294967295"/>
          </p:nvPr>
        </p:nvSpPr>
        <p:spPr>
          <a:xfrm>
            <a:off x="0" y="6356350"/>
            <a:ext cx="1981200" cy="365125"/>
          </a:xfrm>
          <a:prstGeom prst="rect">
            <a:avLst/>
          </a:prstGeom>
        </p:spPr>
        <p:txBody>
          <a:bodyPr/>
          <a:lstStyle/>
          <a:p>
            <a:fld id="{B6F15528-21DE-4FAA-801E-634DDDAF4B2B}" type="slidenum">
              <a:rPr lang="en-US" smtClean="0"/>
              <a:pPr/>
              <a:t>32</a:t>
            </a:fld>
            <a:endParaRPr lang="en-US"/>
          </a:p>
        </p:txBody>
      </p:sp>
      <p:pic>
        <p:nvPicPr>
          <p:cNvPr id="98306"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5" name="Rectangle 4"/>
          <p:cNvSpPr/>
          <p:nvPr/>
        </p:nvSpPr>
        <p:spPr>
          <a:xfrm>
            <a:off x="0" y="609600"/>
            <a:ext cx="4572000" cy="738664"/>
          </a:xfrm>
          <a:prstGeom prst="rect">
            <a:avLst/>
          </a:prstGeom>
        </p:spPr>
        <p:txBody>
          <a:bodyPr>
            <a:spAutoFit/>
          </a:bodyPr>
          <a:lstStyle/>
          <a:p>
            <a:r>
              <a:rPr lang="en-US" sz="2400" dirty="0" smtClean="0">
                <a:solidFill>
                  <a:srgbClr val="FFC000"/>
                </a:solidFill>
              </a:rPr>
              <a:t>Cyclic AMP K</a:t>
            </a:r>
            <a:r>
              <a:rPr lang="en-US" sz="2400" baseline="30000" dirty="0" smtClean="0">
                <a:solidFill>
                  <a:srgbClr val="FFC000"/>
                </a:solidFill>
              </a:rPr>
              <a:t>+ </a:t>
            </a:r>
            <a:r>
              <a:rPr lang="en-US" baseline="30000" dirty="0" smtClean="0"/>
              <a:t/>
            </a:r>
            <a:br>
              <a:rPr lang="en-US" baseline="30000" dirty="0" smtClean="0"/>
            </a:br>
            <a:endParaRPr lang="en-GB"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98306"/>
                                        </p:tgtEl>
                                        <p:attrNameLst>
                                          <p:attrName>style.visibility</p:attrName>
                                        </p:attrNameLst>
                                      </p:cBhvr>
                                      <p:to>
                                        <p:strVal val="visible"/>
                                      </p:to>
                                    </p:set>
                                    <p:animEffect transition="in" filter="diamond(in)">
                                      <p:cBhvr>
                                        <p:cTn id="7" dur="2000"/>
                                        <p:tgtEl>
                                          <p:spTgt spid="98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050"/>
          <p:cNvSpPr>
            <a:spLocks noGrp="1" noChangeArrowheads="1"/>
          </p:cNvSpPr>
          <p:nvPr>
            <p:ph type="title"/>
          </p:nvPr>
        </p:nvSpPr>
        <p:spPr>
          <a:xfrm>
            <a:off x="-609600" y="0"/>
            <a:ext cx="11506200" cy="838200"/>
          </a:xfrm>
        </p:spPr>
        <p:txBody>
          <a:bodyPr>
            <a:normAutofit fontScale="90000"/>
          </a:bodyPr>
          <a:lstStyle/>
          <a:p>
            <a:pPr algn="ctr"/>
            <a:r>
              <a:rPr lang="en-US" dirty="0" smtClean="0">
                <a:solidFill>
                  <a:srgbClr val="00FFFF"/>
                </a:solidFill>
              </a:rPr>
              <a:t>synapse </a:t>
            </a:r>
            <a:br>
              <a:rPr lang="en-US" dirty="0" smtClean="0">
                <a:solidFill>
                  <a:srgbClr val="00FFFF"/>
                </a:solidFill>
              </a:rPr>
            </a:br>
            <a:r>
              <a:rPr lang="en-US" dirty="0" smtClean="0">
                <a:solidFill>
                  <a:srgbClr val="00FFFF"/>
                </a:solidFill>
              </a:rPr>
              <a:t> </a:t>
            </a:r>
            <a:r>
              <a:rPr lang="en-US" dirty="0">
                <a:solidFill>
                  <a:srgbClr val="00FFFF"/>
                </a:solidFill>
              </a:rPr>
              <a:t>inactivation by </a:t>
            </a:r>
            <a:r>
              <a:rPr lang="en-US" u="sng" dirty="0">
                <a:solidFill>
                  <a:srgbClr val="00FFFF"/>
                </a:solidFill>
              </a:rPr>
              <a:t>cholinesterase</a:t>
            </a:r>
            <a:endParaRPr lang="en-CA" u="sng" dirty="0">
              <a:solidFill>
                <a:srgbClr val="00FFFF"/>
              </a:solidFill>
            </a:endParaRPr>
          </a:p>
        </p:txBody>
      </p:sp>
      <p:sp>
        <p:nvSpPr>
          <p:cNvPr id="81924" name="Freeform 2052"/>
          <p:cNvSpPr>
            <a:spLocks noChangeAspect="1"/>
          </p:cNvSpPr>
          <p:nvPr/>
        </p:nvSpPr>
        <p:spPr bwMode="auto">
          <a:xfrm>
            <a:off x="533400" y="1524000"/>
            <a:ext cx="5110163" cy="3667125"/>
          </a:xfrm>
          <a:custGeom>
            <a:avLst/>
            <a:gdLst/>
            <a:ahLst/>
            <a:cxnLst>
              <a:cxn ang="0">
                <a:pos x="480" y="0"/>
              </a:cxn>
              <a:cxn ang="0">
                <a:pos x="1008" y="384"/>
              </a:cxn>
              <a:cxn ang="0">
                <a:pos x="1536" y="816"/>
              </a:cxn>
              <a:cxn ang="0">
                <a:pos x="1920" y="1008"/>
              </a:cxn>
              <a:cxn ang="0">
                <a:pos x="2496" y="912"/>
              </a:cxn>
              <a:cxn ang="0">
                <a:pos x="3456" y="768"/>
              </a:cxn>
              <a:cxn ang="0">
                <a:pos x="3936" y="960"/>
              </a:cxn>
              <a:cxn ang="0">
                <a:pos x="4128" y="1200"/>
              </a:cxn>
              <a:cxn ang="0">
                <a:pos x="4224" y="1632"/>
              </a:cxn>
              <a:cxn ang="0">
                <a:pos x="4080" y="2160"/>
              </a:cxn>
              <a:cxn ang="0">
                <a:pos x="3696" y="2880"/>
              </a:cxn>
              <a:cxn ang="0">
                <a:pos x="3216" y="3408"/>
              </a:cxn>
              <a:cxn ang="0">
                <a:pos x="2496" y="3600"/>
              </a:cxn>
              <a:cxn ang="0">
                <a:pos x="1536" y="3456"/>
              </a:cxn>
              <a:cxn ang="0">
                <a:pos x="1152" y="2976"/>
              </a:cxn>
              <a:cxn ang="0">
                <a:pos x="1152" y="2304"/>
              </a:cxn>
              <a:cxn ang="0">
                <a:pos x="1296" y="1776"/>
              </a:cxn>
              <a:cxn ang="0">
                <a:pos x="1392" y="1536"/>
              </a:cxn>
              <a:cxn ang="0">
                <a:pos x="1248" y="1248"/>
              </a:cxn>
              <a:cxn ang="0">
                <a:pos x="768" y="816"/>
              </a:cxn>
              <a:cxn ang="0">
                <a:pos x="0" y="240"/>
              </a:cxn>
            </a:cxnLst>
            <a:rect l="0" t="0" r="r" b="b"/>
            <a:pathLst>
              <a:path w="4232" h="3608">
                <a:moveTo>
                  <a:pt x="480" y="0"/>
                </a:moveTo>
                <a:cubicBezTo>
                  <a:pt x="656" y="124"/>
                  <a:pt x="832" y="248"/>
                  <a:pt x="1008" y="384"/>
                </a:cubicBezTo>
                <a:cubicBezTo>
                  <a:pt x="1184" y="520"/>
                  <a:pt x="1384" y="712"/>
                  <a:pt x="1536" y="816"/>
                </a:cubicBezTo>
                <a:cubicBezTo>
                  <a:pt x="1688" y="920"/>
                  <a:pt x="1760" y="992"/>
                  <a:pt x="1920" y="1008"/>
                </a:cubicBezTo>
                <a:cubicBezTo>
                  <a:pt x="2080" y="1024"/>
                  <a:pt x="2240" y="952"/>
                  <a:pt x="2496" y="912"/>
                </a:cubicBezTo>
                <a:cubicBezTo>
                  <a:pt x="2752" y="872"/>
                  <a:pt x="3216" y="760"/>
                  <a:pt x="3456" y="768"/>
                </a:cubicBezTo>
                <a:cubicBezTo>
                  <a:pt x="3696" y="776"/>
                  <a:pt x="3824" y="888"/>
                  <a:pt x="3936" y="960"/>
                </a:cubicBezTo>
                <a:cubicBezTo>
                  <a:pt x="4048" y="1032"/>
                  <a:pt x="4080" y="1088"/>
                  <a:pt x="4128" y="1200"/>
                </a:cubicBezTo>
                <a:cubicBezTo>
                  <a:pt x="4176" y="1312"/>
                  <a:pt x="4232" y="1472"/>
                  <a:pt x="4224" y="1632"/>
                </a:cubicBezTo>
                <a:cubicBezTo>
                  <a:pt x="4216" y="1792"/>
                  <a:pt x="4168" y="1952"/>
                  <a:pt x="4080" y="2160"/>
                </a:cubicBezTo>
                <a:cubicBezTo>
                  <a:pt x="3992" y="2368"/>
                  <a:pt x="3840" y="2672"/>
                  <a:pt x="3696" y="2880"/>
                </a:cubicBezTo>
                <a:cubicBezTo>
                  <a:pt x="3552" y="3088"/>
                  <a:pt x="3416" y="3288"/>
                  <a:pt x="3216" y="3408"/>
                </a:cubicBezTo>
                <a:cubicBezTo>
                  <a:pt x="3016" y="3528"/>
                  <a:pt x="2776" y="3592"/>
                  <a:pt x="2496" y="3600"/>
                </a:cubicBezTo>
                <a:cubicBezTo>
                  <a:pt x="2216" y="3608"/>
                  <a:pt x="1760" y="3560"/>
                  <a:pt x="1536" y="3456"/>
                </a:cubicBezTo>
                <a:cubicBezTo>
                  <a:pt x="1312" y="3352"/>
                  <a:pt x="1216" y="3168"/>
                  <a:pt x="1152" y="2976"/>
                </a:cubicBezTo>
                <a:cubicBezTo>
                  <a:pt x="1088" y="2784"/>
                  <a:pt x="1128" y="2504"/>
                  <a:pt x="1152" y="2304"/>
                </a:cubicBezTo>
                <a:cubicBezTo>
                  <a:pt x="1176" y="2104"/>
                  <a:pt x="1256" y="1904"/>
                  <a:pt x="1296" y="1776"/>
                </a:cubicBezTo>
                <a:cubicBezTo>
                  <a:pt x="1336" y="1648"/>
                  <a:pt x="1400" y="1624"/>
                  <a:pt x="1392" y="1536"/>
                </a:cubicBezTo>
                <a:cubicBezTo>
                  <a:pt x="1384" y="1448"/>
                  <a:pt x="1352" y="1368"/>
                  <a:pt x="1248" y="1248"/>
                </a:cubicBezTo>
                <a:cubicBezTo>
                  <a:pt x="1144" y="1128"/>
                  <a:pt x="976" y="984"/>
                  <a:pt x="768" y="816"/>
                </a:cubicBezTo>
                <a:cubicBezTo>
                  <a:pt x="560" y="648"/>
                  <a:pt x="120" y="336"/>
                  <a:pt x="0" y="240"/>
                </a:cubicBezTo>
              </a:path>
            </a:pathLst>
          </a:custGeom>
          <a:noFill/>
          <a:ln w="101600">
            <a:solidFill>
              <a:srgbClr val="969696"/>
            </a:solidFill>
            <a:round/>
            <a:headEnd/>
            <a:tailEnd/>
          </a:ln>
          <a:effectLst/>
        </p:spPr>
        <p:txBody>
          <a:bodyPr/>
          <a:lstStyle/>
          <a:p>
            <a:endParaRPr lang="en-US">
              <a:solidFill>
                <a:srgbClr val="00FFFF"/>
              </a:solidFill>
            </a:endParaRPr>
          </a:p>
        </p:txBody>
      </p:sp>
      <p:sp>
        <p:nvSpPr>
          <p:cNvPr id="81925" name="Arc 2053"/>
          <p:cNvSpPr>
            <a:spLocks noChangeAspect="1"/>
          </p:cNvSpPr>
          <p:nvPr/>
        </p:nvSpPr>
        <p:spPr bwMode="auto">
          <a:xfrm rot="-5400000">
            <a:off x="3198019" y="2896394"/>
            <a:ext cx="390525" cy="573087"/>
          </a:xfrm>
          <a:custGeom>
            <a:avLst/>
            <a:gdLst>
              <a:gd name="G0" fmla="+- 0 0 0"/>
              <a:gd name="G1" fmla="+- 0 0 0"/>
              <a:gd name="G2" fmla="+- 21600 0 0"/>
              <a:gd name="T0" fmla="*/ 19134 w 19134"/>
              <a:gd name="T1" fmla="*/ 10023 h 21115"/>
              <a:gd name="T2" fmla="*/ 4552 w 19134"/>
              <a:gd name="T3" fmla="*/ 21115 h 21115"/>
              <a:gd name="T4" fmla="*/ 0 w 19134"/>
              <a:gd name="T5" fmla="*/ 0 h 21115"/>
            </a:gdLst>
            <a:ahLst/>
            <a:cxnLst>
              <a:cxn ang="0">
                <a:pos x="T0" y="T1"/>
              </a:cxn>
              <a:cxn ang="0">
                <a:pos x="T2" y="T3"/>
              </a:cxn>
              <a:cxn ang="0">
                <a:pos x="T4" y="T5"/>
              </a:cxn>
            </a:cxnLst>
            <a:rect l="0" t="0" r="r" b="b"/>
            <a:pathLst>
              <a:path w="19134" h="21115" fill="none" extrusionOk="0">
                <a:moveTo>
                  <a:pt x="19133" y="10022"/>
                </a:moveTo>
                <a:cubicBezTo>
                  <a:pt x="16159" y="15700"/>
                  <a:pt x="10817" y="19764"/>
                  <a:pt x="4551" y="21114"/>
                </a:cubicBezTo>
              </a:path>
              <a:path w="19134" h="21115" stroke="0" extrusionOk="0">
                <a:moveTo>
                  <a:pt x="19133" y="10022"/>
                </a:moveTo>
                <a:cubicBezTo>
                  <a:pt x="16159" y="15700"/>
                  <a:pt x="10817" y="19764"/>
                  <a:pt x="4551" y="21114"/>
                </a:cubicBezTo>
                <a:lnTo>
                  <a:pt x="0" y="0"/>
                </a:lnTo>
                <a:close/>
              </a:path>
            </a:pathLst>
          </a:custGeom>
          <a:noFill/>
          <a:ln w="22225">
            <a:solidFill>
              <a:schemeClr val="accent2"/>
            </a:solidFill>
            <a:round/>
            <a:headEnd/>
            <a:tailEnd type="stealth" w="med" len="med"/>
          </a:ln>
          <a:effectLst/>
        </p:spPr>
        <p:txBody>
          <a:bodyPr wrap="none" anchor="ctr"/>
          <a:lstStyle/>
          <a:p>
            <a:endParaRPr lang="en-US">
              <a:solidFill>
                <a:srgbClr val="00FFFF"/>
              </a:solidFill>
            </a:endParaRPr>
          </a:p>
        </p:txBody>
      </p:sp>
      <p:sp>
        <p:nvSpPr>
          <p:cNvPr id="81926" name="Arc 2054"/>
          <p:cNvSpPr>
            <a:spLocks noChangeAspect="1"/>
          </p:cNvSpPr>
          <p:nvPr/>
        </p:nvSpPr>
        <p:spPr bwMode="auto">
          <a:xfrm rot="5400000" flipH="1">
            <a:off x="3675062" y="2859088"/>
            <a:ext cx="682625" cy="450850"/>
          </a:xfrm>
          <a:custGeom>
            <a:avLst/>
            <a:gdLst>
              <a:gd name="G0" fmla="+- 0 0 0"/>
              <a:gd name="G1" fmla="+- 0 0 0"/>
              <a:gd name="G2" fmla="+- 21600 0 0"/>
              <a:gd name="T0" fmla="*/ 21531 w 21531"/>
              <a:gd name="T1" fmla="*/ 1728 h 21115"/>
              <a:gd name="T2" fmla="*/ 4552 w 21531"/>
              <a:gd name="T3" fmla="*/ 21115 h 21115"/>
              <a:gd name="T4" fmla="*/ 0 w 21531"/>
              <a:gd name="T5" fmla="*/ 0 h 21115"/>
            </a:gdLst>
            <a:ahLst/>
            <a:cxnLst>
              <a:cxn ang="0">
                <a:pos x="T0" y="T1"/>
              </a:cxn>
              <a:cxn ang="0">
                <a:pos x="T2" y="T3"/>
              </a:cxn>
              <a:cxn ang="0">
                <a:pos x="T4" y="T5"/>
              </a:cxn>
            </a:cxnLst>
            <a:rect l="0" t="0" r="r" b="b"/>
            <a:pathLst>
              <a:path w="21531" h="21115" fill="none" extrusionOk="0">
                <a:moveTo>
                  <a:pt x="21530" y="1727"/>
                </a:moveTo>
                <a:cubicBezTo>
                  <a:pt x="20768" y="11228"/>
                  <a:pt x="13869" y="19106"/>
                  <a:pt x="4551" y="21114"/>
                </a:cubicBezTo>
              </a:path>
              <a:path w="21531" h="21115" stroke="0" extrusionOk="0">
                <a:moveTo>
                  <a:pt x="21530" y="1727"/>
                </a:moveTo>
                <a:cubicBezTo>
                  <a:pt x="20768" y="11228"/>
                  <a:pt x="13869" y="19106"/>
                  <a:pt x="4551" y="21114"/>
                </a:cubicBezTo>
                <a:lnTo>
                  <a:pt x="0" y="0"/>
                </a:lnTo>
                <a:close/>
              </a:path>
            </a:pathLst>
          </a:custGeom>
          <a:noFill/>
          <a:ln w="22225">
            <a:solidFill>
              <a:schemeClr val="accent2"/>
            </a:solidFill>
            <a:round/>
            <a:headEnd/>
            <a:tailEnd type="stealth" w="med" len="med"/>
          </a:ln>
          <a:effectLst/>
        </p:spPr>
        <p:txBody>
          <a:bodyPr wrap="none" anchor="ctr"/>
          <a:lstStyle/>
          <a:p>
            <a:endParaRPr lang="en-US">
              <a:solidFill>
                <a:srgbClr val="00FFFF"/>
              </a:solidFill>
            </a:endParaRPr>
          </a:p>
        </p:txBody>
      </p:sp>
      <p:sp>
        <p:nvSpPr>
          <p:cNvPr id="81927" name="Text Box 2055"/>
          <p:cNvSpPr txBox="1">
            <a:spLocks noChangeAspect="1" noChangeArrowheads="1"/>
          </p:cNvSpPr>
          <p:nvPr/>
        </p:nvSpPr>
        <p:spPr bwMode="auto">
          <a:xfrm>
            <a:off x="3429000" y="3276600"/>
            <a:ext cx="1623778" cy="369332"/>
          </a:xfrm>
          <a:prstGeom prst="rect">
            <a:avLst/>
          </a:prstGeom>
          <a:noFill/>
          <a:ln w="9525">
            <a:noFill/>
            <a:miter lim="800000"/>
            <a:headEnd/>
            <a:tailEnd/>
          </a:ln>
          <a:effectLst/>
        </p:spPr>
        <p:txBody>
          <a:bodyPr wrap="none">
            <a:spAutoFit/>
          </a:bodyPr>
          <a:lstStyle/>
          <a:p>
            <a:r>
              <a:rPr lang="en-US">
                <a:solidFill>
                  <a:srgbClr val="00FFFF"/>
                </a:solidFill>
              </a:rPr>
              <a:t>Acetyl-Choline</a:t>
            </a:r>
            <a:endParaRPr lang="en-CA">
              <a:solidFill>
                <a:srgbClr val="00FFFF"/>
              </a:solidFill>
            </a:endParaRPr>
          </a:p>
        </p:txBody>
      </p:sp>
      <p:sp>
        <p:nvSpPr>
          <p:cNvPr id="81928" name="Oval 2056"/>
          <p:cNvSpPr>
            <a:spLocks noChangeAspect="1" noChangeArrowheads="1"/>
          </p:cNvSpPr>
          <p:nvPr/>
        </p:nvSpPr>
        <p:spPr bwMode="auto">
          <a:xfrm>
            <a:off x="2743200" y="3724275"/>
            <a:ext cx="733425" cy="733425"/>
          </a:xfrm>
          <a:prstGeom prst="ellipse">
            <a:avLst/>
          </a:prstGeom>
          <a:noFill/>
          <a:ln w="101600">
            <a:solidFill>
              <a:srgbClr val="5F5F5F"/>
            </a:solidFill>
            <a:round/>
            <a:headEnd/>
            <a:tailEnd/>
          </a:ln>
          <a:effectLst/>
        </p:spPr>
        <p:txBody>
          <a:bodyPr wrap="none" anchor="ctr"/>
          <a:lstStyle/>
          <a:p>
            <a:endParaRPr lang="en-US">
              <a:solidFill>
                <a:srgbClr val="00FFFF"/>
              </a:solidFill>
            </a:endParaRPr>
          </a:p>
        </p:txBody>
      </p:sp>
      <p:sp>
        <p:nvSpPr>
          <p:cNvPr id="81930" name="Oval 2058"/>
          <p:cNvSpPr>
            <a:spLocks noChangeAspect="1" noChangeArrowheads="1"/>
          </p:cNvSpPr>
          <p:nvPr/>
        </p:nvSpPr>
        <p:spPr bwMode="auto">
          <a:xfrm>
            <a:off x="4040188" y="4186238"/>
            <a:ext cx="733425" cy="733425"/>
          </a:xfrm>
          <a:prstGeom prst="ellipse">
            <a:avLst/>
          </a:prstGeom>
          <a:noFill/>
          <a:ln w="101600">
            <a:solidFill>
              <a:srgbClr val="5F5F5F"/>
            </a:solidFill>
            <a:round/>
            <a:headEnd/>
            <a:tailEnd/>
          </a:ln>
          <a:effectLst/>
        </p:spPr>
        <p:txBody>
          <a:bodyPr wrap="none" anchor="ctr"/>
          <a:lstStyle/>
          <a:p>
            <a:endParaRPr lang="en-US">
              <a:solidFill>
                <a:srgbClr val="00FFFF"/>
              </a:solidFill>
            </a:endParaRPr>
          </a:p>
        </p:txBody>
      </p:sp>
      <p:sp>
        <p:nvSpPr>
          <p:cNvPr id="81931" name="Rectangle 2059"/>
          <p:cNvSpPr>
            <a:spLocks noChangeAspect="1" noChangeArrowheads="1"/>
          </p:cNvSpPr>
          <p:nvPr/>
        </p:nvSpPr>
        <p:spPr bwMode="auto">
          <a:xfrm rot="3453715">
            <a:off x="4425951" y="4760912"/>
            <a:ext cx="292100" cy="244475"/>
          </a:xfrm>
          <a:prstGeom prst="rect">
            <a:avLst/>
          </a:prstGeom>
          <a:solidFill>
            <a:schemeClr val="bg1"/>
          </a:solidFill>
          <a:ln w="9525">
            <a:noFill/>
            <a:miter lim="800000"/>
            <a:headEnd/>
            <a:tailEnd/>
          </a:ln>
          <a:effectLst/>
        </p:spPr>
        <p:txBody>
          <a:bodyPr wrap="none" anchor="ctr"/>
          <a:lstStyle/>
          <a:p>
            <a:endParaRPr lang="en-US">
              <a:solidFill>
                <a:srgbClr val="00FFFF"/>
              </a:solidFill>
            </a:endParaRPr>
          </a:p>
        </p:txBody>
      </p:sp>
      <p:sp>
        <p:nvSpPr>
          <p:cNvPr id="81933" name="Arc 2061"/>
          <p:cNvSpPr>
            <a:spLocks noChangeAspect="1"/>
          </p:cNvSpPr>
          <p:nvPr/>
        </p:nvSpPr>
        <p:spPr bwMode="auto">
          <a:xfrm flipH="1">
            <a:off x="4597400" y="4510088"/>
            <a:ext cx="938213" cy="579437"/>
          </a:xfrm>
          <a:custGeom>
            <a:avLst/>
            <a:gdLst>
              <a:gd name="G0" fmla="+- 12428 0 0"/>
              <a:gd name="G1" fmla="+- 0 0 0"/>
              <a:gd name="G2" fmla="+- 21600 0 0"/>
              <a:gd name="T0" fmla="*/ 29030 w 29030"/>
              <a:gd name="T1" fmla="*/ 13818 h 21600"/>
              <a:gd name="T2" fmla="*/ 0 w 29030"/>
              <a:gd name="T3" fmla="*/ 17666 h 21600"/>
              <a:gd name="T4" fmla="*/ 12428 w 29030"/>
              <a:gd name="T5" fmla="*/ 0 h 21600"/>
            </a:gdLst>
            <a:ahLst/>
            <a:cxnLst>
              <a:cxn ang="0">
                <a:pos x="T0" y="T1"/>
              </a:cxn>
              <a:cxn ang="0">
                <a:pos x="T2" y="T3"/>
              </a:cxn>
              <a:cxn ang="0">
                <a:pos x="T4" y="T5"/>
              </a:cxn>
            </a:cxnLst>
            <a:rect l="0" t="0" r="r" b="b"/>
            <a:pathLst>
              <a:path w="29030" h="21600" fill="none" extrusionOk="0">
                <a:moveTo>
                  <a:pt x="29029" y="13817"/>
                </a:moveTo>
                <a:cubicBezTo>
                  <a:pt x="24926" y="18748"/>
                  <a:pt x="18843" y="21599"/>
                  <a:pt x="12428" y="21600"/>
                </a:cubicBezTo>
                <a:cubicBezTo>
                  <a:pt x="7979" y="21600"/>
                  <a:pt x="3638" y="20226"/>
                  <a:pt x="-1" y="17666"/>
                </a:cubicBezTo>
              </a:path>
              <a:path w="29030" h="21600" stroke="0" extrusionOk="0">
                <a:moveTo>
                  <a:pt x="29029" y="13817"/>
                </a:moveTo>
                <a:cubicBezTo>
                  <a:pt x="24926" y="18748"/>
                  <a:pt x="18843" y="21599"/>
                  <a:pt x="12428" y="21600"/>
                </a:cubicBezTo>
                <a:cubicBezTo>
                  <a:pt x="7979" y="21600"/>
                  <a:pt x="3638" y="20226"/>
                  <a:pt x="-1" y="17666"/>
                </a:cubicBezTo>
                <a:lnTo>
                  <a:pt x="12428" y="0"/>
                </a:lnTo>
                <a:close/>
              </a:path>
            </a:pathLst>
          </a:custGeom>
          <a:noFill/>
          <a:ln w="22225">
            <a:solidFill>
              <a:srgbClr val="FF0000"/>
            </a:solidFill>
            <a:round/>
            <a:headEnd/>
            <a:tailEnd type="stealth" w="med" len="med"/>
          </a:ln>
          <a:effectLst/>
        </p:spPr>
        <p:txBody>
          <a:bodyPr wrap="none" anchor="ctr"/>
          <a:lstStyle/>
          <a:p>
            <a:endParaRPr lang="en-US">
              <a:solidFill>
                <a:srgbClr val="00FFFF"/>
              </a:solidFill>
            </a:endParaRPr>
          </a:p>
        </p:txBody>
      </p:sp>
      <p:grpSp>
        <p:nvGrpSpPr>
          <p:cNvPr id="2" name="Group 2062"/>
          <p:cNvGrpSpPr>
            <a:grpSpLocks noChangeAspect="1"/>
          </p:cNvGrpSpPr>
          <p:nvPr/>
        </p:nvGrpSpPr>
        <p:grpSpPr bwMode="auto">
          <a:xfrm rot="-3765609">
            <a:off x="4794250" y="2174875"/>
            <a:ext cx="406400" cy="393700"/>
            <a:chOff x="1240" y="2736"/>
            <a:chExt cx="399" cy="335"/>
          </a:xfrm>
        </p:grpSpPr>
        <p:sp>
          <p:nvSpPr>
            <p:cNvPr id="81935" name="AutoShape 2063"/>
            <p:cNvSpPr>
              <a:spLocks noChangeAspect="1" noChangeArrowheads="1"/>
            </p:cNvSpPr>
            <p:nvPr/>
          </p:nvSpPr>
          <p:spPr bwMode="auto">
            <a:xfrm rot="5674212">
              <a:off x="1368" y="2712"/>
              <a:ext cx="144" cy="384"/>
            </a:xfrm>
            <a:prstGeom prst="roundRect">
              <a:avLst>
                <a:gd name="adj" fmla="val 16667"/>
              </a:avLst>
            </a:prstGeom>
            <a:solidFill>
              <a:schemeClr val="bg1"/>
            </a:solidFill>
            <a:ln w="9525">
              <a:noFill/>
              <a:round/>
              <a:headEnd/>
              <a:tailEnd/>
            </a:ln>
            <a:effectLst/>
          </p:spPr>
          <p:txBody>
            <a:bodyPr wrap="none" anchor="ctr"/>
            <a:lstStyle/>
            <a:p>
              <a:endParaRPr lang="en-US">
                <a:solidFill>
                  <a:srgbClr val="00FFFF"/>
                </a:solidFill>
              </a:endParaRPr>
            </a:p>
          </p:txBody>
        </p:sp>
        <p:sp>
          <p:nvSpPr>
            <p:cNvPr id="81936" name="AutoShape 2064"/>
            <p:cNvSpPr>
              <a:spLocks noChangeAspect="1" noChangeArrowheads="1"/>
            </p:cNvSpPr>
            <p:nvPr/>
          </p:nvSpPr>
          <p:spPr bwMode="auto">
            <a:xfrm rot="5674212">
              <a:off x="1375" y="2616"/>
              <a:ext cx="144" cy="384"/>
            </a:xfrm>
            <a:prstGeom prst="roundRect">
              <a:avLst>
                <a:gd name="adj" fmla="val 16667"/>
              </a:avLst>
            </a:prstGeom>
            <a:solidFill>
              <a:srgbClr val="4D4D4D"/>
            </a:solidFill>
            <a:ln w="9525">
              <a:noFill/>
              <a:round/>
              <a:headEnd/>
              <a:tailEnd/>
            </a:ln>
            <a:effectLst/>
          </p:spPr>
          <p:txBody>
            <a:bodyPr wrap="none" anchor="ctr"/>
            <a:lstStyle/>
            <a:p>
              <a:endParaRPr lang="en-US">
                <a:solidFill>
                  <a:srgbClr val="00FFFF"/>
                </a:solidFill>
              </a:endParaRPr>
            </a:p>
          </p:txBody>
        </p:sp>
        <p:sp>
          <p:nvSpPr>
            <p:cNvPr id="81937" name="AutoShape 2065"/>
            <p:cNvSpPr>
              <a:spLocks noChangeAspect="1" noChangeArrowheads="1"/>
            </p:cNvSpPr>
            <p:nvPr/>
          </p:nvSpPr>
          <p:spPr bwMode="auto">
            <a:xfrm rot="5674212">
              <a:off x="1360" y="2807"/>
              <a:ext cx="144" cy="384"/>
            </a:xfrm>
            <a:prstGeom prst="roundRect">
              <a:avLst>
                <a:gd name="adj" fmla="val 16667"/>
              </a:avLst>
            </a:prstGeom>
            <a:solidFill>
              <a:srgbClr val="4D4D4D"/>
            </a:solidFill>
            <a:ln w="9525">
              <a:noFill/>
              <a:round/>
              <a:headEnd/>
              <a:tailEnd/>
            </a:ln>
            <a:effectLst/>
          </p:spPr>
          <p:txBody>
            <a:bodyPr wrap="none" anchor="ctr"/>
            <a:lstStyle/>
            <a:p>
              <a:endParaRPr lang="en-US">
                <a:solidFill>
                  <a:srgbClr val="00FFFF"/>
                </a:solidFill>
              </a:endParaRPr>
            </a:p>
          </p:txBody>
        </p:sp>
      </p:grpSp>
      <p:sp>
        <p:nvSpPr>
          <p:cNvPr id="81938" name="Arc 2066"/>
          <p:cNvSpPr>
            <a:spLocks noChangeAspect="1"/>
          </p:cNvSpPr>
          <p:nvPr/>
        </p:nvSpPr>
        <p:spPr bwMode="auto">
          <a:xfrm rot="-562794">
            <a:off x="4241800" y="1768475"/>
            <a:ext cx="1023938" cy="884238"/>
          </a:xfrm>
          <a:custGeom>
            <a:avLst/>
            <a:gdLst>
              <a:gd name="G0" fmla="+- 0 0 0"/>
              <a:gd name="G1" fmla="+- 0 0 0"/>
              <a:gd name="G2" fmla="+- 21600 0 0"/>
              <a:gd name="T0" fmla="*/ 20291 w 20291"/>
              <a:gd name="T1" fmla="*/ 7405 h 21115"/>
              <a:gd name="T2" fmla="*/ 4552 w 20291"/>
              <a:gd name="T3" fmla="*/ 21115 h 21115"/>
              <a:gd name="T4" fmla="*/ 0 w 20291"/>
              <a:gd name="T5" fmla="*/ 0 h 21115"/>
            </a:gdLst>
            <a:ahLst/>
            <a:cxnLst>
              <a:cxn ang="0">
                <a:pos x="T0" y="T1"/>
              </a:cxn>
              <a:cxn ang="0">
                <a:pos x="T2" y="T3"/>
              </a:cxn>
              <a:cxn ang="0">
                <a:pos x="T4" y="T5"/>
              </a:cxn>
            </a:cxnLst>
            <a:rect l="0" t="0" r="r" b="b"/>
            <a:pathLst>
              <a:path w="20291" h="21115" fill="none" extrusionOk="0">
                <a:moveTo>
                  <a:pt x="20291" y="7405"/>
                </a:moveTo>
                <a:cubicBezTo>
                  <a:pt x="17747" y="14374"/>
                  <a:pt x="11804" y="19551"/>
                  <a:pt x="4551" y="21114"/>
                </a:cubicBezTo>
              </a:path>
              <a:path w="20291" h="21115" stroke="0" extrusionOk="0">
                <a:moveTo>
                  <a:pt x="20291" y="7405"/>
                </a:moveTo>
                <a:cubicBezTo>
                  <a:pt x="17747" y="14374"/>
                  <a:pt x="11804" y="19551"/>
                  <a:pt x="4551" y="21114"/>
                </a:cubicBezTo>
                <a:lnTo>
                  <a:pt x="0" y="0"/>
                </a:lnTo>
                <a:close/>
              </a:path>
            </a:pathLst>
          </a:custGeom>
          <a:noFill/>
          <a:ln w="22225">
            <a:solidFill>
              <a:schemeClr val="accent2"/>
            </a:solidFill>
            <a:round/>
            <a:headEnd/>
            <a:tailEnd type="stealth" w="med" len="med"/>
          </a:ln>
          <a:effectLst/>
        </p:spPr>
        <p:txBody>
          <a:bodyPr wrap="none" anchor="ctr"/>
          <a:lstStyle/>
          <a:p>
            <a:endParaRPr lang="en-US">
              <a:solidFill>
                <a:srgbClr val="00FFFF"/>
              </a:solidFill>
            </a:endParaRPr>
          </a:p>
        </p:txBody>
      </p:sp>
      <p:sp>
        <p:nvSpPr>
          <p:cNvPr id="81939" name="Freeform 2067"/>
          <p:cNvSpPr>
            <a:spLocks noChangeAspect="1"/>
          </p:cNvSpPr>
          <p:nvPr/>
        </p:nvSpPr>
        <p:spPr bwMode="auto">
          <a:xfrm>
            <a:off x="4057650" y="2620963"/>
            <a:ext cx="3354388" cy="3903662"/>
          </a:xfrm>
          <a:custGeom>
            <a:avLst/>
            <a:gdLst/>
            <a:ahLst/>
            <a:cxnLst>
              <a:cxn ang="0">
                <a:pos x="0" y="3504"/>
              </a:cxn>
              <a:cxn ang="0">
                <a:pos x="48" y="3456"/>
              </a:cxn>
              <a:cxn ang="0">
                <a:pos x="144" y="3360"/>
              </a:cxn>
              <a:cxn ang="0">
                <a:pos x="576" y="3120"/>
              </a:cxn>
              <a:cxn ang="0">
                <a:pos x="1200" y="2784"/>
              </a:cxn>
              <a:cxn ang="0">
                <a:pos x="1680" y="2160"/>
              </a:cxn>
              <a:cxn ang="0">
                <a:pos x="2016" y="1536"/>
              </a:cxn>
              <a:cxn ang="0">
                <a:pos x="2208" y="816"/>
              </a:cxn>
              <a:cxn ang="0">
                <a:pos x="2352" y="384"/>
              </a:cxn>
              <a:cxn ang="0">
                <a:pos x="2640" y="0"/>
              </a:cxn>
            </a:cxnLst>
            <a:rect l="0" t="0" r="r" b="b"/>
            <a:pathLst>
              <a:path w="2640" h="3504">
                <a:moveTo>
                  <a:pt x="0" y="3504"/>
                </a:moveTo>
                <a:cubicBezTo>
                  <a:pt x="12" y="3492"/>
                  <a:pt x="24" y="3480"/>
                  <a:pt x="48" y="3456"/>
                </a:cubicBezTo>
                <a:cubicBezTo>
                  <a:pt x="72" y="3432"/>
                  <a:pt x="56" y="3416"/>
                  <a:pt x="144" y="3360"/>
                </a:cubicBezTo>
                <a:cubicBezTo>
                  <a:pt x="232" y="3304"/>
                  <a:pt x="400" y="3216"/>
                  <a:pt x="576" y="3120"/>
                </a:cubicBezTo>
                <a:cubicBezTo>
                  <a:pt x="752" y="3024"/>
                  <a:pt x="1016" y="2944"/>
                  <a:pt x="1200" y="2784"/>
                </a:cubicBezTo>
                <a:cubicBezTo>
                  <a:pt x="1384" y="2624"/>
                  <a:pt x="1544" y="2368"/>
                  <a:pt x="1680" y="2160"/>
                </a:cubicBezTo>
                <a:cubicBezTo>
                  <a:pt x="1816" y="1952"/>
                  <a:pt x="1928" y="1760"/>
                  <a:pt x="2016" y="1536"/>
                </a:cubicBezTo>
                <a:cubicBezTo>
                  <a:pt x="2104" y="1312"/>
                  <a:pt x="2152" y="1008"/>
                  <a:pt x="2208" y="816"/>
                </a:cubicBezTo>
                <a:cubicBezTo>
                  <a:pt x="2264" y="624"/>
                  <a:pt x="2280" y="520"/>
                  <a:pt x="2352" y="384"/>
                </a:cubicBezTo>
                <a:cubicBezTo>
                  <a:pt x="2424" y="248"/>
                  <a:pt x="2532" y="124"/>
                  <a:pt x="2640" y="0"/>
                </a:cubicBezTo>
              </a:path>
            </a:pathLst>
          </a:custGeom>
          <a:noFill/>
          <a:ln w="101600">
            <a:solidFill>
              <a:srgbClr val="969696"/>
            </a:solidFill>
            <a:round/>
            <a:headEnd/>
            <a:tailEnd/>
          </a:ln>
          <a:effectLst/>
        </p:spPr>
        <p:txBody>
          <a:bodyPr/>
          <a:lstStyle/>
          <a:p>
            <a:endParaRPr lang="en-US">
              <a:solidFill>
                <a:srgbClr val="00FFFF"/>
              </a:solidFill>
            </a:endParaRPr>
          </a:p>
        </p:txBody>
      </p:sp>
      <p:sp>
        <p:nvSpPr>
          <p:cNvPr id="81940" name="Line 2068"/>
          <p:cNvSpPr>
            <a:spLocks noChangeAspect="1" noChangeShapeType="1"/>
          </p:cNvSpPr>
          <p:nvPr/>
        </p:nvSpPr>
        <p:spPr bwMode="auto">
          <a:xfrm flipV="1">
            <a:off x="6192838" y="4084638"/>
            <a:ext cx="60325" cy="304800"/>
          </a:xfrm>
          <a:prstGeom prst="line">
            <a:avLst/>
          </a:prstGeom>
          <a:noFill/>
          <a:ln w="22225">
            <a:solidFill>
              <a:srgbClr val="FF0000"/>
            </a:solidFill>
            <a:round/>
            <a:headEnd/>
            <a:tailEnd type="triangle" w="med" len="med"/>
          </a:ln>
          <a:effectLst/>
        </p:spPr>
        <p:txBody>
          <a:bodyPr/>
          <a:lstStyle/>
          <a:p>
            <a:endParaRPr lang="en-US">
              <a:solidFill>
                <a:srgbClr val="00FFFF"/>
              </a:solidFill>
            </a:endParaRPr>
          </a:p>
        </p:txBody>
      </p:sp>
      <p:sp>
        <p:nvSpPr>
          <p:cNvPr id="81941" name="Text Box 2069"/>
          <p:cNvSpPr txBox="1">
            <a:spLocks noChangeAspect="1" noChangeArrowheads="1"/>
          </p:cNvSpPr>
          <p:nvPr/>
        </p:nvSpPr>
        <p:spPr bwMode="auto">
          <a:xfrm>
            <a:off x="7045325" y="3779838"/>
            <a:ext cx="1033488" cy="646331"/>
          </a:xfrm>
          <a:prstGeom prst="rect">
            <a:avLst/>
          </a:prstGeom>
          <a:noFill/>
          <a:ln w="9525">
            <a:noFill/>
            <a:miter lim="800000"/>
            <a:headEnd/>
            <a:tailEnd/>
          </a:ln>
          <a:effectLst/>
        </p:spPr>
        <p:txBody>
          <a:bodyPr wrap="none">
            <a:spAutoFit/>
          </a:bodyPr>
          <a:lstStyle/>
          <a:p>
            <a:r>
              <a:rPr lang="en-US">
                <a:solidFill>
                  <a:srgbClr val="00FFFF"/>
                </a:solidFill>
              </a:rPr>
              <a:t>Choline</a:t>
            </a:r>
          </a:p>
          <a:p>
            <a:r>
              <a:rPr lang="en-US">
                <a:solidFill>
                  <a:srgbClr val="00FFFF"/>
                </a:solidFill>
              </a:rPr>
              <a:t>esterase</a:t>
            </a:r>
            <a:endParaRPr lang="en-CA">
              <a:solidFill>
                <a:srgbClr val="00FFFF"/>
              </a:solidFill>
            </a:endParaRPr>
          </a:p>
        </p:txBody>
      </p:sp>
      <p:sp>
        <p:nvSpPr>
          <p:cNvPr id="81942" name="Arc 2070"/>
          <p:cNvSpPr>
            <a:spLocks noChangeAspect="1"/>
          </p:cNvSpPr>
          <p:nvPr/>
        </p:nvSpPr>
        <p:spPr bwMode="auto">
          <a:xfrm rot="10800000" flipH="1">
            <a:off x="5624513" y="1600200"/>
            <a:ext cx="1003300" cy="1752600"/>
          </a:xfrm>
          <a:custGeom>
            <a:avLst/>
            <a:gdLst>
              <a:gd name="G0" fmla="+- 10051 0 0"/>
              <a:gd name="G1" fmla="+- 6877 0 0"/>
              <a:gd name="G2" fmla="+- 21600 0 0"/>
              <a:gd name="T0" fmla="*/ 30527 w 31651"/>
              <a:gd name="T1" fmla="*/ 0 h 28477"/>
              <a:gd name="T2" fmla="*/ 0 w 31651"/>
              <a:gd name="T3" fmla="*/ 25996 h 28477"/>
              <a:gd name="T4" fmla="*/ 10051 w 31651"/>
              <a:gd name="T5" fmla="*/ 6877 h 28477"/>
            </a:gdLst>
            <a:ahLst/>
            <a:cxnLst>
              <a:cxn ang="0">
                <a:pos x="T0" y="T1"/>
              </a:cxn>
              <a:cxn ang="0">
                <a:pos x="T2" y="T3"/>
              </a:cxn>
              <a:cxn ang="0">
                <a:pos x="T4" y="T5"/>
              </a:cxn>
            </a:cxnLst>
            <a:rect l="0" t="0" r="r" b="b"/>
            <a:pathLst>
              <a:path w="31651" h="28477" fill="none" extrusionOk="0">
                <a:moveTo>
                  <a:pt x="30527" y="-1"/>
                </a:moveTo>
                <a:cubicBezTo>
                  <a:pt x="31271" y="2216"/>
                  <a:pt x="31651" y="4538"/>
                  <a:pt x="31651" y="6877"/>
                </a:cubicBezTo>
                <a:cubicBezTo>
                  <a:pt x="31651" y="18806"/>
                  <a:pt x="21980" y="28477"/>
                  <a:pt x="10051" y="28477"/>
                </a:cubicBezTo>
                <a:cubicBezTo>
                  <a:pt x="6549" y="28477"/>
                  <a:pt x="3099" y="27625"/>
                  <a:pt x="-1" y="25996"/>
                </a:cubicBezTo>
              </a:path>
              <a:path w="31651" h="28477" stroke="0" extrusionOk="0">
                <a:moveTo>
                  <a:pt x="30527" y="-1"/>
                </a:moveTo>
                <a:cubicBezTo>
                  <a:pt x="31271" y="2216"/>
                  <a:pt x="31651" y="4538"/>
                  <a:pt x="31651" y="6877"/>
                </a:cubicBezTo>
                <a:cubicBezTo>
                  <a:pt x="31651" y="18806"/>
                  <a:pt x="21980" y="28477"/>
                  <a:pt x="10051" y="28477"/>
                </a:cubicBezTo>
                <a:cubicBezTo>
                  <a:pt x="6549" y="28477"/>
                  <a:pt x="3099" y="27625"/>
                  <a:pt x="-1" y="25996"/>
                </a:cubicBezTo>
                <a:lnTo>
                  <a:pt x="10051" y="6877"/>
                </a:lnTo>
                <a:close/>
              </a:path>
            </a:pathLst>
          </a:custGeom>
          <a:noFill/>
          <a:ln w="22225">
            <a:solidFill>
              <a:schemeClr val="accent2"/>
            </a:solidFill>
            <a:round/>
            <a:headEnd/>
            <a:tailEnd type="stealth" w="med" len="med"/>
          </a:ln>
          <a:effectLst/>
        </p:spPr>
        <p:txBody>
          <a:bodyPr wrap="none" anchor="ctr"/>
          <a:lstStyle/>
          <a:p>
            <a:endParaRPr lang="en-US">
              <a:solidFill>
                <a:srgbClr val="00FFFF"/>
              </a:solidFill>
            </a:endParaRPr>
          </a:p>
        </p:txBody>
      </p:sp>
      <p:sp>
        <p:nvSpPr>
          <p:cNvPr id="81943" name="Arc 2071"/>
          <p:cNvSpPr>
            <a:spLocks noChangeAspect="1"/>
          </p:cNvSpPr>
          <p:nvPr/>
        </p:nvSpPr>
        <p:spPr bwMode="auto">
          <a:xfrm rot="10800000">
            <a:off x="6619875" y="2073275"/>
            <a:ext cx="736600" cy="1341438"/>
          </a:xfrm>
          <a:custGeom>
            <a:avLst/>
            <a:gdLst>
              <a:gd name="G0" fmla="+- 0 0 0"/>
              <a:gd name="G1" fmla="+- 0 0 0"/>
              <a:gd name="G2" fmla="+- 21600 0 0"/>
              <a:gd name="T0" fmla="*/ 21051 w 21051"/>
              <a:gd name="T1" fmla="*/ 4840 h 21115"/>
              <a:gd name="T2" fmla="*/ 4552 w 21051"/>
              <a:gd name="T3" fmla="*/ 21115 h 21115"/>
              <a:gd name="T4" fmla="*/ 0 w 21051"/>
              <a:gd name="T5" fmla="*/ 0 h 21115"/>
            </a:gdLst>
            <a:ahLst/>
            <a:cxnLst>
              <a:cxn ang="0">
                <a:pos x="T0" y="T1"/>
              </a:cxn>
              <a:cxn ang="0">
                <a:pos x="T2" y="T3"/>
              </a:cxn>
              <a:cxn ang="0">
                <a:pos x="T4" y="T5"/>
              </a:cxn>
            </a:cxnLst>
            <a:rect l="0" t="0" r="r" b="b"/>
            <a:pathLst>
              <a:path w="21051" h="21115" fill="none" extrusionOk="0">
                <a:moveTo>
                  <a:pt x="21050" y="4839"/>
                </a:moveTo>
                <a:cubicBezTo>
                  <a:pt x="19173" y="13005"/>
                  <a:pt x="12742" y="19349"/>
                  <a:pt x="4551" y="21114"/>
                </a:cubicBezTo>
              </a:path>
              <a:path w="21051" h="21115" stroke="0" extrusionOk="0">
                <a:moveTo>
                  <a:pt x="21050" y="4839"/>
                </a:moveTo>
                <a:cubicBezTo>
                  <a:pt x="19173" y="13005"/>
                  <a:pt x="12742" y="19349"/>
                  <a:pt x="4551" y="21114"/>
                </a:cubicBezTo>
                <a:lnTo>
                  <a:pt x="0" y="0"/>
                </a:lnTo>
                <a:close/>
              </a:path>
            </a:pathLst>
          </a:custGeom>
          <a:noFill/>
          <a:ln w="22225">
            <a:solidFill>
              <a:schemeClr val="accent2"/>
            </a:solidFill>
            <a:round/>
            <a:headEnd/>
            <a:tailEnd type="stealth" w="med" len="med"/>
          </a:ln>
          <a:effectLst/>
        </p:spPr>
        <p:txBody>
          <a:bodyPr wrap="none" anchor="ctr"/>
          <a:lstStyle/>
          <a:p>
            <a:endParaRPr lang="en-US">
              <a:solidFill>
                <a:srgbClr val="00FFFF"/>
              </a:solidFill>
            </a:endParaRPr>
          </a:p>
        </p:txBody>
      </p:sp>
      <p:sp>
        <p:nvSpPr>
          <p:cNvPr id="81944" name="AutoShape 2072"/>
          <p:cNvSpPr>
            <a:spLocks noChangeAspect="1" noChangeArrowheads="1"/>
          </p:cNvSpPr>
          <p:nvPr/>
        </p:nvSpPr>
        <p:spPr bwMode="auto">
          <a:xfrm>
            <a:off x="2949575" y="2911475"/>
            <a:ext cx="225425" cy="292100"/>
          </a:xfrm>
          <a:prstGeom prst="triangle">
            <a:avLst>
              <a:gd name="adj" fmla="val 50000"/>
            </a:avLst>
          </a:prstGeom>
          <a:solidFill>
            <a:schemeClr val="accent1"/>
          </a:solidFill>
          <a:ln w="19050">
            <a:noFill/>
            <a:miter lim="800000"/>
            <a:headEnd/>
            <a:tailEnd/>
          </a:ln>
          <a:effectLst/>
        </p:spPr>
        <p:txBody>
          <a:bodyPr wrap="none" anchor="ctr"/>
          <a:lstStyle/>
          <a:p>
            <a:endParaRPr lang="en-US">
              <a:solidFill>
                <a:srgbClr val="00FFFF"/>
              </a:solidFill>
            </a:endParaRPr>
          </a:p>
        </p:txBody>
      </p:sp>
      <p:grpSp>
        <p:nvGrpSpPr>
          <p:cNvPr id="3" name="Group 2073"/>
          <p:cNvGrpSpPr>
            <a:grpSpLocks noChangeAspect="1"/>
          </p:cNvGrpSpPr>
          <p:nvPr/>
        </p:nvGrpSpPr>
        <p:grpSpPr bwMode="auto">
          <a:xfrm>
            <a:off x="2943225" y="3830638"/>
            <a:ext cx="385763" cy="463550"/>
            <a:chOff x="3168" y="2160"/>
            <a:chExt cx="304" cy="366"/>
          </a:xfrm>
        </p:grpSpPr>
        <p:sp>
          <p:nvSpPr>
            <p:cNvPr id="81946" name="AutoShape 2074"/>
            <p:cNvSpPr>
              <a:spLocks noChangeAspect="1" noChangeArrowheads="1"/>
            </p:cNvSpPr>
            <p:nvPr/>
          </p:nvSpPr>
          <p:spPr bwMode="auto">
            <a:xfrm flipV="1">
              <a:off x="3168" y="2352"/>
              <a:ext cx="304" cy="17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000FF"/>
            </a:solidFill>
            <a:ln w="19050">
              <a:noFill/>
              <a:miter lim="800000"/>
              <a:headEnd/>
              <a:tailEnd/>
            </a:ln>
            <a:effectLst/>
          </p:spPr>
          <p:txBody>
            <a:bodyPr wrap="none" anchor="ctr"/>
            <a:lstStyle/>
            <a:p>
              <a:endParaRPr lang="en-US">
                <a:solidFill>
                  <a:srgbClr val="00FFFF"/>
                </a:solidFill>
              </a:endParaRPr>
            </a:p>
          </p:txBody>
        </p:sp>
        <p:sp>
          <p:nvSpPr>
            <p:cNvPr id="81947" name="AutoShape 2075"/>
            <p:cNvSpPr>
              <a:spLocks noChangeAspect="1" noChangeArrowheads="1"/>
            </p:cNvSpPr>
            <p:nvPr/>
          </p:nvSpPr>
          <p:spPr bwMode="auto">
            <a:xfrm>
              <a:off x="3249" y="2160"/>
              <a:ext cx="143" cy="185"/>
            </a:xfrm>
            <a:prstGeom prst="triangle">
              <a:avLst>
                <a:gd name="adj" fmla="val 50000"/>
              </a:avLst>
            </a:prstGeom>
            <a:solidFill>
              <a:schemeClr val="accent1"/>
            </a:solidFill>
            <a:ln w="19050">
              <a:noFill/>
              <a:miter lim="800000"/>
              <a:headEnd/>
              <a:tailEnd/>
            </a:ln>
            <a:effectLst/>
          </p:spPr>
          <p:txBody>
            <a:bodyPr wrap="none" anchor="ctr"/>
            <a:lstStyle/>
            <a:p>
              <a:endParaRPr lang="en-US">
                <a:solidFill>
                  <a:srgbClr val="00FFFF"/>
                </a:solidFill>
              </a:endParaRPr>
            </a:p>
          </p:txBody>
        </p:sp>
      </p:grpSp>
      <p:sp>
        <p:nvSpPr>
          <p:cNvPr id="81948" name="AutoShape 2076"/>
          <p:cNvSpPr>
            <a:spLocks noChangeAspect="1" noChangeArrowheads="1"/>
          </p:cNvSpPr>
          <p:nvPr/>
        </p:nvSpPr>
        <p:spPr bwMode="auto">
          <a:xfrm flipV="1">
            <a:off x="5257800" y="1752600"/>
            <a:ext cx="385763" cy="22225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000FF"/>
          </a:solidFill>
          <a:ln w="19050">
            <a:noFill/>
            <a:miter lim="800000"/>
            <a:headEnd/>
            <a:tailEnd/>
          </a:ln>
          <a:effectLst/>
        </p:spPr>
        <p:txBody>
          <a:bodyPr wrap="none" anchor="ctr"/>
          <a:lstStyle/>
          <a:p>
            <a:endParaRPr lang="en-US">
              <a:solidFill>
                <a:srgbClr val="00FFFF"/>
              </a:solidFill>
            </a:endParaRPr>
          </a:p>
        </p:txBody>
      </p:sp>
      <p:grpSp>
        <p:nvGrpSpPr>
          <p:cNvPr id="4" name="Group 2077"/>
          <p:cNvGrpSpPr>
            <a:grpSpLocks noChangeAspect="1"/>
          </p:cNvGrpSpPr>
          <p:nvPr/>
        </p:nvGrpSpPr>
        <p:grpSpPr bwMode="auto">
          <a:xfrm>
            <a:off x="4256088" y="4302125"/>
            <a:ext cx="385762" cy="465138"/>
            <a:chOff x="3168" y="2160"/>
            <a:chExt cx="304" cy="366"/>
          </a:xfrm>
        </p:grpSpPr>
        <p:sp>
          <p:nvSpPr>
            <p:cNvPr id="81950" name="AutoShape 2078"/>
            <p:cNvSpPr>
              <a:spLocks noChangeAspect="1" noChangeArrowheads="1"/>
            </p:cNvSpPr>
            <p:nvPr/>
          </p:nvSpPr>
          <p:spPr bwMode="auto">
            <a:xfrm flipV="1">
              <a:off x="3168" y="2352"/>
              <a:ext cx="304" cy="17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000FF"/>
            </a:solidFill>
            <a:ln w="19050">
              <a:noFill/>
              <a:miter lim="800000"/>
              <a:headEnd/>
              <a:tailEnd/>
            </a:ln>
            <a:effectLst/>
          </p:spPr>
          <p:txBody>
            <a:bodyPr wrap="none" anchor="ctr"/>
            <a:lstStyle/>
            <a:p>
              <a:endParaRPr lang="en-US">
                <a:solidFill>
                  <a:srgbClr val="00FFFF"/>
                </a:solidFill>
              </a:endParaRPr>
            </a:p>
          </p:txBody>
        </p:sp>
        <p:sp>
          <p:nvSpPr>
            <p:cNvPr id="81951" name="AutoShape 2079"/>
            <p:cNvSpPr>
              <a:spLocks noChangeAspect="1" noChangeArrowheads="1"/>
            </p:cNvSpPr>
            <p:nvPr/>
          </p:nvSpPr>
          <p:spPr bwMode="auto">
            <a:xfrm>
              <a:off x="3249" y="2160"/>
              <a:ext cx="143" cy="185"/>
            </a:xfrm>
            <a:prstGeom prst="triangle">
              <a:avLst>
                <a:gd name="adj" fmla="val 50000"/>
              </a:avLst>
            </a:prstGeom>
            <a:solidFill>
              <a:schemeClr val="accent1"/>
            </a:solidFill>
            <a:ln w="19050">
              <a:noFill/>
              <a:miter lim="800000"/>
              <a:headEnd/>
              <a:tailEnd/>
            </a:ln>
            <a:effectLst/>
          </p:spPr>
          <p:txBody>
            <a:bodyPr wrap="none" anchor="ctr"/>
            <a:lstStyle/>
            <a:p>
              <a:endParaRPr lang="en-US">
                <a:solidFill>
                  <a:srgbClr val="00FFFF"/>
                </a:solidFill>
              </a:endParaRPr>
            </a:p>
          </p:txBody>
        </p:sp>
      </p:grpSp>
      <p:sp>
        <p:nvSpPr>
          <p:cNvPr id="81952" name="AutoShape 2080"/>
          <p:cNvSpPr>
            <a:spLocks noChangeAspect="1" noChangeArrowheads="1"/>
          </p:cNvSpPr>
          <p:nvPr/>
        </p:nvSpPr>
        <p:spPr bwMode="auto">
          <a:xfrm flipV="1">
            <a:off x="4186238" y="2620963"/>
            <a:ext cx="385762" cy="22225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000FF"/>
          </a:solidFill>
          <a:ln w="19050">
            <a:noFill/>
            <a:miter lim="800000"/>
            <a:headEnd/>
            <a:tailEnd/>
          </a:ln>
          <a:effectLst/>
        </p:spPr>
        <p:txBody>
          <a:bodyPr wrap="none" anchor="ctr"/>
          <a:lstStyle/>
          <a:p>
            <a:endParaRPr lang="en-US">
              <a:solidFill>
                <a:srgbClr val="00FFFF"/>
              </a:solidFill>
            </a:endParaRPr>
          </a:p>
        </p:txBody>
      </p:sp>
      <p:sp>
        <p:nvSpPr>
          <p:cNvPr id="81953" name="AutoShape 2081"/>
          <p:cNvSpPr>
            <a:spLocks noChangeAspect="1" noChangeArrowheads="1"/>
          </p:cNvSpPr>
          <p:nvPr/>
        </p:nvSpPr>
        <p:spPr bwMode="auto">
          <a:xfrm>
            <a:off x="7289800" y="1889125"/>
            <a:ext cx="227013" cy="293688"/>
          </a:xfrm>
          <a:prstGeom prst="triangle">
            <a:avLst>
              <a:gd name="adj" fmla="val 50000"/>
            </a:avLst>
          </a:prstGeom>
          <a:solidFill>
            <a:schemeClr val="accent1"/>
          </a:solidFill>
          <a:ln w="19050">
            <a:noFill/>
            <a:miter lim="800000"/>
            <a:headEnd/>
            <a:tailEnd/>
          </a:ln>
          <a:effectLst/>
        </p:spPr>
        <p:txBody>
          <a:bodyPr wrap="none" anchor="ctr"/>
          <a:lstStyle/>
          <a:p>
            <a:endParaRPr lang="en-US">
              <a:solidFill>
                <a:srgbClr val="00FFFF"/>
              </a:solidFill>
            </a:endParaRPr>
          </a:p>
        </p:txBody>
      </p:sp>
      <p:grpSp>
        <p:nvGrpSpPr>
          <p:cNvPr id="5" name="Group 2082"/>
          <p:cNvGrpSpPr>
            <a:grpSpLocks noChangeAspect="1"/>
          </p:cNvGrpSpPr>
          <p:nvPr/>
        </p:nvGrpSpPr>
        <p:grpSpPr bwMode="auto">
          <a:xfrm rot="18383617">
            <a:off x="5746750" y="4808538"/>
            <a:ext cx="855663" cy="522287"/>
            <a:chOff x="3805" y="3732"/>
            <a:chExt cx="555" cy="411"/>
          </a:xfrm>
        </p:grpSpPr>
        <p:grpSp>
          <p:nvGrpSpPr>
            <p:cNvPr id="6" name="Group 2083"/>
            <p:cNvGrpSpPr>
              <a:grpSpLocks noChangeAspect="1"/>
            </p:cNvGrpSpPr>
            <p:nvPr/>
          </p:nvGrpSpPr>
          <p:grpSpPr bwMode="auto">
            <a:xfrm>
              <a:off x="4089" y="3732"/>
              <a:ext cx="271" cy="407"/>
              <a:chOff x="4136" y="3810"/>
              <a:chExt cx="271" cy="407"/>
            </a:xfrm>
          </p:grpSpPr>
          <p:sp>
            <p:nvSpPr>
              <p:cNvPr id="81956" name="AutoShape 2084"/>
              <p:cNvSpPr>
                <a:spLocks noChangeAspect="1" noChangeArrowheads="1"/>
              </p:cNvSpPr>
              <p:nvPr/>
            </p:nvSpPr>
            <p:spPr bwMode="auto">
              <a:xfrm>
                <a:off x="4136" y="3854"/>
                <a:ext cx="271" cy="363"/>
              </a:xfrm>
              <a:prstGeom prst="roundRect">
                <a:avLst>
                  <a:gd name="adj" fmla="val 16667"/>
                </a:avLst>
              </a:prstGeom>
              <a:solidFill>
                <a:schemeClr val="bg2"/>
              </a:solidFill>
              <a:ln w="19050">
                <a:noFill/>
                <a:round/>
                <a:headEnd/>
                <a:tailEnd/>
              </a:ln>
              <a:effectLst/>
            </p:spPr>
            <p:txBody>
              <a:bodyPr wrap="none" anchor="ctr"/>
              <a:lstStyle/>
              <a:p>
                <a:endParaRPr lang="en-US">
                  <a:solidFill>
                    <a:srgbClr val="00FFFF"/>
                  </a:solidFill>
                </a:endParaRPr>
              </a:p>
            </p:txBody>
          </p:sp>
          <p:sp>
            <p:nvSpPr>
              <p:cNvPr id="81957" name="AutoShape 2085"/>
              <p:cNvSpPr>
                <a:spLocks noChangeAspect="1" noChangeArrowheads="1"/>
              </p:cNvSpPr>
              <p:nvPr/>
            </p:nvSpPr>
            <p:spPr bwMode="auto">
              <a:xfrm flipV="1">
                <a:off x="4146" y="3810"/>
                <a:ext cx="253" cy="230"/>
              </a:xfrm>
              <a:prstGeom prst="triangle">
                <a:avLst>
                  <a:gd name="adj" fmla="val 50000"/>
                </a:avLst>
              </a:prstGeom>
              <a:solidFill>
                <a:schemeClr val="bg1"/>
              </a:solidFill>
              <a:ln w="19050">
                <a:noFill/>
                <a:miter lim="800000"/>
                <a:headEnd/>
                <a:tailEnd/>
              </a:ln>
              <a:effectLst/>
            </p:spPr>
            <p:txBody>
              <a:bodyPr wrap="none" anchor="ctr"/>
              <a:lstStyle/>
              <a:p>
                <a:endParaRPr lang="en-US">
                  <a:solidFill>
                    <a:srgbClr val="00FFFF"/>
                  </a:solidFill>
                </a:endParaRPr>
              </a:p>
            </p:txBody>
          </p:sp>
        </p:grpSp>
        <p:grpSp>
          <p:nvGrpSpPr>
            <p:cNvPr id="7" name="Group 2086"/>
            <p:cNvGrpSpPr>
              <a:grpSpLocks noChangeAspect="1"/>
            </p:cNvGrpSpPr>
            <p:nvPr/>
          </p:nvGrpSpPr>
          <p:grpSpPr bwMode="auto">
            <a:xfrm>
              <a:off x="3805" y="3736"/>
              <a:ext cx="271" cy="407"/>
              <a:chOff x="4136" y="3810"/>
              <a:chExt cx="271" cy="407"/>
            </a:xfrm>
          </p:grpSpPr>
          <p:sp>
            <p:nvSpPr>
              <p:cNvPr id="81959" name="AutoShape 2087"/>
              <p:cNvSpPr>
                <a:spLocks noChangeAspect="1" noChangeArrowheads="1"/>
              </p:cNvSpPr>
              <p:nvPr/>
            </p:nvSpPr>
            <p:spPr bwMode="auto">
              <a:xfrm>
                <a:off x="4136" y="3854"/>
                <a:ext cx="271" cy="363"/>
              </a:xfrm>
              <a:prstGeom prst="roundRect">
                <a:avLst>
                  <a:gd name="adj" fmla="val 16667"/>
                </a:avLst>
              </a:prstGeom>
              <a:solidFill>
                <a:schemeClr val="bg2"/>
              </a:solidFill>
              <a:ln w="19050">
                <a:noFill/>
                <a:round/>
                <a:headEnd/>
                <a:tailEnd/>
              </a:ln>
              <a:effectLst/>
            </p:spPr>
            <p:txBody>
              <a:bodyPr wrap="none" anchor="ctr"/>
              <a:lstStyle/>
              <a:p>
                <a:endParaRPr lang="en-US">
                  <a:solidFill>
                    <a:srgbClr val="00FFFF"/>
                  </a:solidFill>
                </a:endParaRPr>
              </a:p>
            </p:txBody>
          </p:sp>
          <p:sp>
            <p:nvSpPr>
              <p:cNvPr id="81960" name="AutoShape 2088"/>
              <p:cNvSpPr>
                <a:spLocks noChangeAspect="1" noChangeArrowheads="1"/>
              </p:cNvSpPr>
              <p:nvPr/>
            </p:nvSpPr>
            <p:spPr bwMode="auto">
              <a:xfrm flipV="1">
                <a:off x="4146" y="3810"/>
                <a:ext cx="253" cy="230"/>
              </a:xfrm>
              <a:prstGeom prst="triangle">
                <a:avLst>
                  <a:gd name="adj" fmla="val 50000"/>
                </a:avLst>
              </a:prstGeom>
              <a:solidFill>
                <a:schemeClr val="bg1"/>
              </a:solidFill>
              <a:ln w="19050">
                <a:noFill/>
                <a:miter lim="800000"/>
                <a:headEnd/>
                <a:tailEnd/>
              </a:ln>
              <a:effectLst/>
            </p:spPr>
            <p:txBody>
              <a:bodyPr wrap="none" anchor="ctr"/>
              <a:lstStyle/>
              <a:p>
                <a:endParaRPr lang="en-US">
                  <a:solidFill>
                    <a:srgbClr val="00FFFF"/>
                  </a:solidFill>
                </a:endParaRPr>
              </a:p>
            </p:txBody>
          </p:sp>
        </p:grpSp>
      </p:grpSp>
      <p:grpSp>
        <p:nvGrpSpPr>
          <p:cNvPr id="8" name="Group 2089"/>
          <p:cNvGrpSpPr>
            <a:grpSpLocks noChangeAspect="1"/>
          </p:cNvGrpSpPr>
          <p:nvPr/>
        </p:nvGrpSpPr>
        <p:grpSpPr bwMode="auto">
          <a:xfrm rot="181226">
            <a:off x="5643563" y="4756150"/>
            <a:ext cx="385762" cy="465138"/>
            <a:chOff x="3168" y="2160"/>
            <a:chExt cx="304" cy="366"/>
          </a:xfrm>
        </p:grpSpPr>
        <p:sp>
          <p:nvSpPr>
            <p:cNvPr id="81962" name="AutoShape 2090"/>
            <p:cNvSpPr>
              <a:spLocks noChangeAspect="1" noChangeArrowheads="1"/>
            </p:cNvSpPr>
            <p:nvPr/>
          </p:nvSpPr>
          <p:spPr bwMode="auto">
            <a:xfrm flipV="1">
              <a:off x="3168" y="2352"/>
              <a:ext cx="304" cy="17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000FF"/>
            </a:solidFill>
            <a:ln w="19050">
              <a:noFill/>
              <a:miter lim="800000"/>
              <a:headEnd/>
              <a:tailEnd/>
            </a:ln>
            <a:effectLst/>
          </p:spPr>
          <p:txBody>
            <a:bodyPr wrap="none" anchor="ctr"/>
            <a:lstStyle/>
            <a:p>
              <a:endParaRPr lang="en-US">
                <a:solidFill>
                  <a:srgbClr val="00FFFF"/>
                </a:solidFill>
              </a:endParaRPr>
            </a:p>
          </p:txBody>
        </p:sp>
        <p:sp>
          <p:nvSpPr>
            <p:cNvPr id="81963" name="AutoShape 2091"/>
            <p:cNvSpPr>
              <a:spLocks noChangeAspect="1" noChangeArrowheads="1"/>
            </p:cNvSpPr>
            <p:nvPr/>
          </p:nvSpPr>
          <p:spPr bwMode="auto">
            <a:xfrm>
              <a:off x="3249" y="2160"/>
              <a:ext cx="143" cy="185"/>
            </a:xfrm>
            <a:prstGeom prst="triangle">
              <a:avLst>
                <a:gd name="adj" fmla="val 50000"/>
              </a:avLst>
            </a:prstGeom>
            <a:solidFill>
              <a:schemeClr val="accent1"/>
            </a:solidFill>
            <a:ln w="19050">
              <a:noFill/>
              <a:miter lim="800000"/>
              <a:headEnd/>
              <a:tailEnd/>
            </a:ln>
            <a:effectLst/>
          </p:spPr>
          <p:txBody>
            <a:bodyPr wrap="none" anchor="ctr"/>
            <a:lstStyle/>
            <a:p>
              <a:endParaRPr lang="en-US">
                <a:solidFill>
                  <a:srgbClr val="00FFFF"/>
                </a:solidFill>
              </a:endParaRPr>
            </a:p>
          </p:txBody>
        </p:sp>
      </p:grpSp>
      <p:grpSp>
        <p:nvGrpSpPr>
          <p:cNvPr id="9" name="Group 2092"/>
          <p:cNvGrpSpPr>
            <a:grpSpLocks noChangeAspect="1"/>
          </p:cNvGrpSpPr>
          <p:nvPr/>
        </p:nvGrpSpPr>
        <p:grpSpPr bwMode="auto">
          <a:xfrm rot="181226">
            <a:off x="5888038" y="4389438"/>
            <a:ext cx="385762" cy="465137"/>
            <a:chOff x="3168" y="2160"/>
            <a:chExt cx="304" cy="366"/>
          </a:xfrm>
        </p:grpSpPr>
        <p:sp>
          <p:nvSpPr>
            <p:cNvPr id="81965" name="AutoShape 2093"/>
            <p:cNvSpPr>
              <a:spLocks noChangeAspect="1" noChangeArrowheads="1"/>
            </p:cNvSpPr>
            <p:nvPr/>
          </p:nvSpPr>
          <p:spPr bwMode="auto">
            <a:xfrm flipV="1">
              <a:off x="3168" y="2352"/>
              <a:ext cx="304" cy="17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000FF"/>
            </a:solidFill>
            <a:ln w="19050">
              <a:noFill/>
              <a:miter lim="800000"/>
              <a:headEnd/>
              <a:tailEnd/>
            </a:ln>
            <a:effectLst/>
          </p:spPr>
          <p:txBody>
            <a:bodyPr wrap="none" anchor="ctr"/>
            <a:lstStyle/>
            <a:p>
              <a:endParaRPr lang="en-US">
                <a:solidFill>
                  <a:srgbClr val="00FFFF"/>
                </a:solidFill>
              </a:endParaRPr>
            </a:p>
          </p:txBody>
        </p:sp>
        <p:sp>
          <p:nvSpPr>
            <p:cNvPr id="81966" name="AutoShape 2094"/>
            <p:cNvSpPr>
              <a:spLocks noChangeAspect="1" noChangeArrowheads="1"/>
            </p:cNvSpPr>
            <p:nvPr/>
          </p:nvSpPr>
          <p:spPr bwMode="auto">
            <a:xfrm>
              <a:off x="3249" y="2160"/>
              <a:ext cx="143" cy="185"/>
            </a:xfrm>
            <a:prstGeom prst="triangle">
              <a:avLst>
                <a:gd name="adj" fmla="val 50000"/>
              </a:avLst>
            </a:prstGeom>
            <a:solidFill>
              <a:schemeClr val="accent1"/>
            </a:solidFill>
            <a:ln w="19050">
              <a:noFill/>
              <a:miter lim="800000"/>
              <a:headEnd/>
              <a:tailEnd/>
            </a:ln>
            <a:effectLst/>
          </p:spPr>
          <p:txBody>
            <a:bodyPr wrap="none" anchor="ctr"/>
            <a:lstStyle/>
            <a:p>
              <a:endParaRPr lang="en-US">
                <a:solidFill>
                  <a:srgbClr val="00FFFF"/>
                </a:solidFill>
              </a:endParaRPr>
            </a:p>
          </p:txBody>
        </p:sp>
      </p:grpSp>
      <p:sp>
        <p:nvSpPr>
          <p:cNvPr id="81967" name="AutoShape 2095"/>
          <p:cNvSpPr>
            <a:spLocks noChangeAspect="1" noChangeArrowheads="1"/>
          </p:cNvSpPr>
          <p:nvPr/>
        </p:nvSpPr>
        <p:spPr bwMode="auto">
          <a:xfrm rot="8794512">
            <a:off x="6619875" y="3719513"/>
            <a:ext cx="304800" cy="304800"/>
          </a:xfrm>
          <a:prstGeom prst="lightningBolt">
            <a:avLst/>
          </a:prstGeom>
          <a:solidFill>
            <a:srgbClr val="FFFF00"/>
          </a:solidFill>
          <a:ln w="19050">
            <a:solidFill>
              <a:schemeClr val="tx1"/>
            </a:solidFill>
            <a:miter lim="800000"/>
            <a:headEnd/>
            <a:tailEnd/>
          </a:ln>
          <a:effectLst/>
        </p:spPr>
        <p:txBody>
          <a:bodyPr wrap="none" anchor="ctr"/>
          <a:lstStyle/>
          <a:p>
            <a:endParaRPr lang="en-US">
              <a:solidFill>
                <a:srgbClr val="00FFFF"/>
              </a:solidFill>
            </a:endParaRPr>
          </a:p>
        </p:txBody>
      </p:sp>
      <p:grpSp>
        <p:nvGrpSpPr>
          <p:cNvPr id="10" name="Group 2096"/>
          <p:cNvGrpSpPr>
            <a:grpSpLocks noChangeAspect="1"/>
          </p:cNvGrpSpPr>
          <p:nvPr/>
        </p:nvGrpSpPr>
        <p:grpSpPr bwMode="auto">
          <a:xfrm rot="181226">
            <a:off x="6253163" y="3548063"/>
            <a:ext cx="385762" cy="465137"/>
            <a:chOff x="3168" y="2160"/>
            <a:chExt cx="304" cy="366"/>
          </a:xfrm>
        </p:grpSpPr>
        <p:sp>
          <p:nvSpPr>
            <p:cNvPr id="81969" name="AutoShape 2097"/>
            <p:cNvSpPr>
              <a:spLocks noChangeAspect="1" noChangeArrowheads="1"/>
            </p:cNvSpPr>
            <p:nvPr/>
          </p:nvSpPr>
          <p:spPr bwMode="auto">
            <a:xfrm flipV="1">
              <a:off x="3168" y="2352"/>
              <a:ext cx="304" cy="17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000FF"/>
            </a:solidFill>
            <a:ln w="19050">
              <a:noFill/>
              <a:miter lim="800000"/>
              <a:headEnd/>
              <a:tailEnd/>
            </a:ln>
            <a:effectLst/>
          </p:spPr>
          <p:txBody>
            <a:bodyPr wrap="none" anchor="ctr"/>
            <a:lstStyle/>
            <a:p>
              <a:endParaRPr lang="en-US">
                <a:solidFill>
                  <a:srgbClr val="00FFFF"/>
                </a:solidFill>
              </a:endParaRPr>
            </a:p>
          </p:txBody>
        </p:sp>
        <p:sp>
          <p:nvSpPr>
            <p:cNvPr id="81970" name="AutoShape 2098"/>
            <p:cNvSpPr>
              <a:spLocks noChangeAspect="1" noChangeArrowheads="1"/>
            </p:cNvSpPr>
            <p:nvPr/>
          </p:nvSpPr>
          <p:spPr bwMode="auto">
            <a:xfrm>
              <a:off x="3249" y="2160"/>
              <a:ext cx="143" cy="185"/>
            </a:xfrm>
            <a:prstGeom prst="triangle">
              <a:avLst>
                <a:gd name="adj" fmla="val 50000"/>
              </a:avLst>
            </a:prstGeom>
            <a:solidFill>
              <a:schemeClr val="accent1"/>
            </a:solidFill>
            <a:ln w="19050">
              <a:noFill/>
              <a:miter lim="800000"/>
              <a:headEnd/>
              <a:tailEnd/>
            </a:ln>
            <a:effectLst/>
          </p:spPr>
          <p:txBody>
            <a:bodyPr wrap="none" anchor="ctr"/>
            <a:lstStyle/>
            <a:p>
              <a:endParaRPr lang="en-US">
                <a:solidFill>
                  <a:srgbClr val="00FFFF"/>
                </a:solidFill>
              </a:endParaRPr>
            </a:p>
          </p:txBody>
        </p:sp>
      </p:grpSp>
      <p:sp>
        <p:nvSpPr>
          <p:cNvPr id="81971" name="Text Box 2099"/>
          <p:cNvSpPr txBox="1">
            <a:spLocks noChangeArrowheads="1"/>
          </p:cNvSpPr>
          <p:nvPr/>
        </p:nvSpPr>
        <p:spPr bwMode="auto">
          <a:xfrm>
            <a:off x="7680325" y="1793875"/>
            <a:ext cx="947695" cy="369332"/>
          </a:xfrm>
          <a:prstGeom prst="rect">
            <a:avLst/>
          </a:prstGeom>
          <a:noFill/>
          <a:ln w="19050">
            <a:noFill/>
            <a:miter lim="800000"/>
            <a:headEnd/>
            <a:tailEnd/>
          </a:ln>
          <a:effectLst/>
        </p:spPr>
        <p:txBody>
          <a:bodyPr wrap="none">
            <a:spAutoFit/>
          </a:bodyPr>
          <a:lstStyle/>
          <a:p>
            <a:r>
              <a:rPr lang="en-US">
                <a:solidFill>
                  <a:srgbClr val="00FFFF"/>
                </a:solidFill>
              </a:rPr>
              <a:t>Acetate</a:t>
            </a:r>
            <a:endParaRPr lang="en-CA">
              <a:solidFill>
                <a:srgbClr val="00FFFF"/>
              </a:solidFill>
            </a:endParaRPr>
          </a:p>
        </p:txBody>
      </p:sp>
      <p:sp>
        <p:nvSpPr>
          <p:cNvPr id="81972" name="Text Box 2100"/>
          <p:cNvSpPr txBox="1">
            <a:spLocks noChangeArrowheads="1"/>
          </p:cNvSpPr>
          <p:nvPr/>
        </p:nvSpPr>
        <p:spPr bwMode="auto">
          <a:xfrm>
            <a:off x="2133600" y="2362200"/>
            <a:ext cx="1277273" cy="369332"/>
          </a:xfrm>
          <a:prstGeom prst="rect">
            <a:avLst/>
          </a:prstGeom>
          <a:solidFill>
            <a:schemeClr val="bg1"/>
          </a:solidFill>
          <a:ln w="9525">
            <a:noFill/>
            <a:miter lim="800000"/>
            <a:headEnd/>
            <a:tailEnd/>
          </a:ln>
          <a:effectLst/>
        </p:spPr>
        <p:txBody>
          <a:bodyPr wrap="none">
            <a:spAutoFit/>
          </a:bodyPr>
          <a:lstStyle/>
          <a:p>
            <a:r>
              <a:rPr lang="en-US">
                <a:solidFill>
                  <a:srgbClr val="00FFFF"/>
                </a:solidFill>
              </a:rPr>
              <a:t>Acetyl-CoA</a:t>
            </a:r>
            <a:endParaRPr lang="en-CA">
              <a:solidFill>
                <a:srgbClr val="00FFFF"/>
              </a:solidFill>
            </a:endParaRPr>
          </a:p>
        </p:txBody>
      </p:sp>
      <p:sp>
        <p:nvSpPr>
          <p:cNvPr id="81974" name="Text Box 2102"/>
          <p:cNvSpPr txBox="1">
            <a:spLocks noChangeAspect="1" noChangeArrowheads="1"/>
          </p:cNvSpPr>
          <p:nvPr/>
        </p:nvSpPr>
        <p:spPr bwMode="auto">
          <a:xfrm>
            <a:off x="4110038" y="1524000"/>
            <a:ext cx="931922" cy="369332"/>
          </a:xfrm>
          <a:prstGeom prst="rect">
            <a:avLst/>
          </a:prstGeom>
          <a:noFill/>
          <a:ln w="9525">
            <a:noFill/>
            <a:miter lim="800000"/>
            <a:headEnd/>
            <a:tailEnd/>
          </a:ln>
          <a:effectLst/>
        </p:spPr>
        <p:txBody>
          <a:bodyPr wrap="none">
            <a:spAutoFit/>
          </a:bodyPr>
          <a:lstStyle/>
          <a:p>
            <a:r>
              <a:rPr lang="en-US">
                <a:solidFill>
                  <a:srgbClr val="00FFFF"/>
                </a:solidFill>
              </a:rPr>
              <a:t>Choline</a:t>
            </a:r>
            <a:endParaRPr lang="en-CA">
              <a:solidFill>
                <a:srgbClr val="00FFFF"/>
              </a:solidFill>
            </a:endParaRPr>
          </a:p>
        </p:txBody>
      </p:sp>
      <p:sp>
        <p:nvSpPr>
          <p:cNvPr id="81975" name="Rectangle 2103"/>
          <p:cNvSpPr>
            <a:spLocks noChangeArrowheads="1"/>
          </p:cNvSpPr>
          <p:nvPr/>
        </p:nvSpPr>
        <p:spPr bwMode="auto">
          <a:xfrm rot="-1658759">
            <a:off x="3343275" y="3889375"/>
            <a:ext cx="152400" cy="79375"/>
          </a:xfrm>
          <a:prstGeom prst="rect">
            <a:avLst/>
          </a:prstGeom>
          <a:solidFill>
            <a:schemeClr val="bg1"/>
          </a:solidFill>
          <a:ln w="15875">
            <a:noFill/>
            <a:miter lim="800000"/>
            <a:headEnd/>
            <a:tailEnd/>
          </a:ln>
          <a:effectLst/>
        </p:spPr>
        <p:txBody>
          <a:bodyPr wrap="none" anchor="ctr"/>
          <a:lstStyle/>
          <a:p>
            <a:endParaRPr lang="en-US">
              <a:solidFill>
                <a:srgbClr val="00FFFF"/>
              </a:solidFill>
            </a:endParaRPr>
          </a:p>
        </p:txBody>
      </p:sp>
      <p:sp>
        <p:nvSpPr>
          <p:cNvPr id="81929" name="Arc 2057"/>
          <p:cNvSpPr>
            <a:spLocks noChangeAspect="1"/>
          </p:cNvSpPr>
          <p:nvPr/>
        </p:nvSpPr>
        <p:spPr bwMode="auto">
          <a:xfrm>
            <a:off x="3128963" y="3671888"/>
            <a:ext cx="588962" cy="309562"/>
          </a:xfrm>
          <a:custGeom>
            <a:avLst/>
            <a:gdLst>
              <a:gd name="G0" fmla="+- 0 0 0"/>
              <a:gd name="G1" fmla="+- 0 0 0"/>
              <a:gd name="G2" fmla="+- 21600 0 0"/>
              <a:gd name="T0" fmla="*/ 21531 w 21531"/>
              <a:gd name="T1" fmla="*/ 1728 h 21115"/>
              <a:gd name="T2" fmla="*/ 4552 w 21531"/>
              <a:gd name="T3" fmla="*/ 21115 h 21115"/>
              <a:gd name="T4" fmla="*/ 0 w 21531"/>
              <a:gd name="T5" fmla="*/ 0 h 21115"/>
            </a:gdLst>
            <a:ahLst/>
            <a:cxnLst>
              <a:cxn ang="0">
                <a:pos x="T0" y="T1"/>
              </a:cxn>
              <a:cxn ang="0">
                <a:pos x="T2" y="T3"/>
              </a:cxn>
              <a:cxn ang="0">
                <a:pos x="T4" y="T5"/>
              </a:cxn>
            </a:cxnLst>
            <a:rect l="0" t="0" r="r" b="b"/>
            <a:pathLst>
              <a:path w="21531" h="21115" fill="none" extrusionOk="0">
                <a:moveTo>
                  <a:pt x="21530" y="1727"/>
                </a:moveTo>
                <a:cubicBezTo>
                  <a:pt x="20768" y="11228"/>
                  <a:pt x="13869" y="19106"/>
                  <a:pt x="4551" y="21114"/>
                </a:cubicBezTo>
              </a:path>
              <a:path w="21531" h="21115" stroke="0" extrusionOk="0">
                <a:moveTo>
                  <a:pt x="21530" y="1727"/>
                </a:moveTo>
                <a:cubicBezTo>
                  <a:pt x="20768" y="11228"/>
                  <a:pt x="13869" y="19106"/>
                  <a:pt x="4551" y="21114"/>
                </a:cubicBezTo>
                <a:lnTo>
                  <a:pt x="0" y="0"/>
                </a:lnTo>
                <a:close/>
              </a:path>
            </a:pathLst>
          </a:custGeom>
          <a:noFill/>
          <a:ln w="22225">
            <a:solidFill>
              <a:schemeClr val="accent2"/>
            </a:solidFill>
            <a:round/>
            <a:headEnd/>
            <a:tailEnd type="stealth" w="med" len="med"/>
          </a:ln>
          <a:effectLst/>
        </p:spPr>
        <p:txBody>
          <a:bodyPr wrap="none" anchor="ctr"/>
          <a:lstStyle/>
          <a:p>
            <a:endParaRPr lang="en-US">
              <a:solidFill>
                <a:srgbClr val="00FFFF"/>
              </a:solidFill>
            </a:endParaRPr>
          </a:p>
        </p:txBody>
      </p:sp>
      <p:sp>
        <p:nvSpPr>
          <p:cNvPr id="81977" name="Line 2105"/>
          <p:cNvSpPr>
            <a:spLocks noChangeShapeType="1"/>
          </p:cNvSpPr>
          <p:nvPr/>
        </p:nvSpPr>
        <p:spPr bwMode="auto">
          <a:xfrm rot="-173145">
            <a:off x="446088" y="1866900"/>
            <a:ext cx="1066800" cy="762000"/>
          </a:xfrm>
          <a:prstGeom prst="line">
            <a:avLst/>
          </a:prstGeom>
          <a:noFill/>
          <a:ln w="19050">
            <a:solidFill>
              <a:srgbClr val="FF0000"/>
            </a:solidFill>
            <a:round/>
            <a:headEnd/>
            <a:tailEnd type="triangle" w="med" len="med"/>
          </a:ln>
          <a:effectLst/>
        </p:spPr>
        <p:txBody>
          <a:bodyPr/>
          <a:lstStyle/>
          <a:p>
            <a:endParaRPr lang="en-US">
              <a:solidFill>
                <a:srgbClr val="00FFFF"/>
              </a:solidFill>
            </a:endParaRPr>
          </a:p>
        </p:txBody>
      </p:sp>
      <p:sp>
        <p:nvSpPr>
          <p:cNvPr id="81978" name="Text Box 2106"/>
          <p:cNvSpPr txBox="1">
            <a:spLocks noChangeArrowheads="1"/>
          </p:cNvSpPr>
          <p:nvPr/>
        </p:nvSpPr>
        <p:spPr bwMode="auto">
          <a:xfrm>
            <a:off x="214313" y="2408238"/>
            <a:ext cx="1069524" cy="646331"/>
          </a:xfrm>
          <a:prstGeom prst="rect">
            <a:avLst/>
          </a:prstGeom>
          <a:noFill/>
          <a:ln w="9525">
            <a:noFill/>
            <a:miter lim="800000"/>
            <a:headEnd/>
            <a:tailEnd/>
          </a:ln>
          <a:effectLst/>
        </p:spPr>
        <p:txBody>
          <a:bodyPr wrap="none">
            <a:spAutoFit/>
          </a:bodyPr>
          <a:lstStyle/>
          <a:p>
            <a:r>
              <a:rPr lang="en-US">
                <a:solidFill>
                  <a:srgbClr val="00FFFF"/>
                </a:solidFill>
              </a:rPr>
              <a:t>Action </a:t>
            </a:r>
          </a:p>
          <a:p>
            <a:r>
              <a:rPr lang="en-US">
                <a:solidFill>
                  <a:srgbClr val="00FFFF"/>
                </a:solidFill>
              </a:rPr>
              <a:t>potential</a:t>
            </a:r>
            <a:endParaRPr lang="en-CA">
              <a:solidFill>
                <a:srgbClr val="00FFFF"/>
              </a:solidFill>
            </a:endParaRPr>
          </a:p>
        </p:txBody>
      </p:sp>
      <p:grpSp>
        <p:nvGrpSpPr>
          <p:cNvPr id="11" name="Group 2107"/>
          <p:cNvGrpSpPr>
            <a:grpSpLocks noChangeAspect="1"/>
          </p:cNvGrpSpPr>
          <p:nvPr/>
        </p:nvGrpSpPr>
        <p:grpSpPr bwMode="auto">
          <a:xfrm>
            <a:off x="1571625" y="3941763"/>
            <a:ext cx="503238" cy="422275"/>
            <a:chOff x="1240" y="2736"/>
            <a:chExt cx="399" cy="335"/>
          </a:xfrm>
        </p:grpSpPr>
        <p:sp>
          <p:nvSpPr>
            <p:cNvPr id="81980" name="AutoShape 2108"/>
            <p:cNvSpPr>
              <a:spLocks noChangeAspect="1" noChangeArrowheads="1"/>
            </p:cNvSpPr>
            <p:nvPr/>
          </p:nvSpPr>
          <p:spPr bwMode="auto">
            <a:xfrm rot="5674212">
              <a:off x="1368" y="2712"/>
              <a:ext cx="144" cy="384"/>
            </a:xfrm>
            <a:prstGeom prst="roundRect">
              <a:avLst>
                <a:gd name="adj" fmla="val 16667"/>
              </a:avLst>
            </a:prstGeom>
            <a:solidFill>
              <a:schemeClr val="bg1"/>
            </a:solidFill>
            <a:ln w="9525">
              <a:noFill/>
              <a:round/>
              <a:headEnd/>
              <a:tailEnd/>
            </a:ln>
            <a:effectLst/>
          </p:spPr>
          <p:txBody>
            <a:bodyPr wrap="none" anchor="ctr"/>
            <a:lstStyle/>
            <a:p>
              <a:endParaRPr lang="en-US">
                <a:solidFill>
                  <a:srgbClr val="00FFFF"/>
                </a:solidFill>
              </a:endParaRPr>
            </a:p>
          </p:txBody>
        </p:sp>
        <p:sp>
          <p:nvSpPr>
            <p:cNvPr id="81981" name="AutoShape 2109"/>
            <p:cNvSpPr>
              <a:spLocks noChangeAspect="1" noChangeArrowheads="1"/>
            </p:cNvSpPr>
            <p:nvPr/>
          </p:nvSpPr>
          <p:spPr bwMode="auto">
            <a:xfrm rot="5674212">
              <a:off x="1375" y="2616"/>
              <a:ext cx="144" cy="384"/>
            </a:xfrm>
            <a:prstGeom prst="roundRect">
              <a:avLst>
                <a:gd name="adj" fmla="val 16667"/>
              </a:avLst>
            </a:prstGeom>
            <a:solidFill>
              <a:srgbClr val="4D4D4D"/>
            </a:solidFill>
            <a:ln w="9525">
              <a:noFill/>
              <a:round/>
              <a:headEnd/>
              <a:tailEnd/>
            </a:ln>
            <a:effectLst/>
          </p:spPr>
          <p:txBody>
            <a:bodyPr wrap="none" anchor="ctr"/>
            <a:lstStyle/>
            <a:p>
              <a:endParaRPr lang="en-US">
                <a:solidFill>
                  <a:srgbClr val="00FFFF"/>
                </a:solidFill>
              </a:endParaRPr>
            </a:p>
          </p:txBody>
        </p:sp>
        <p:sp>
          <p:nvSpPr>
            <p:cNvPr id="81982" name="AutoShape 2110"/>
            <p:cNvSpPr>
              <a:spLocks noChangeAspect="1" noChangeArrowheads="1"/>
            </p:cNvSpPr>
            <p:nvPr/>
          </p:nvSpPr>
          <p:spPr bwMode="auto">
            <a:xfrm rot="5674212">
              <a:off x="1360" y="2807"/>
              <a:ext cx="144" cy="384"/>
            </a:xfrm>
            <a:prstGeom prst="roundRect">
              <a:avLst>
                <a:gd name="adj" fmla="val 16667"/>
              </a:avLst>
            </a:prstGeom>
            <a:solidFill>
              <a:srgbClr val="4D4D4D"/>
            </a:solidFill>
            <a:ln w="9525">
              <a:noFill/>
              <a:round/>
              <a:headEnd/>
              <a:tailEnd/>
            </a:ln>
            <a:effectLst/>
          </p:spPr>
          <p:txBody>
            <a:bodyPr wrap="none" anchor="ctr"/>
            <a:lstStyle/>
            <a:p>
              <a:endParaRPr lang="en-US">
                <a:solidFill>
                  <a:srgbClr val="00FFFF"/>
                </a:solidFill>
              </a:endParaRPr>
            </a:p>
          </p:txBody>
        </p:sp>
      </p:grpSp>
      <p:sp>
        <p:nvSpPr>
          <p:cNvPr id="81983" name="Arc 2111"/>
          <p:cNvSpPr>
            <a:spLocks/>
          </p:cNvSpPr>
          <p:nvPr/>
        </p:nvSpPr>
        <p:spPr bwMode="auto">
          <a:xfrm rot="-5400000">
            <a:off x="945356" y="2848769"/>
            <a:ext cx="1081088" cy="749300"/>
          </a:xfrm>
          <a:custGeom>
            <a:avLst/>
            <a:gdLst>
              <a:gd name="G0" fmla="+- 5237 0 0"/>
              <a:gd name="G1" fmla="+- 0 0 0"/>
              <a:gd name="G2" fmla="+- 21600 0 0"/>
              <a:gd name="T0" fmla="*/ 22272 w 22272"/>
              <a:gd name="T1" fmla="*/ 13280 h 21600"/>
              <a:gd name="T2" fmla="*/ 0 w 22272"/>
              <a:gd name="T3" fmla="*/ 20955 h 21600"/>
              <a:gd name="T4" fmla="*/ 5237 w 22272"/>
              <a:gd name="T5" fmla="*/ 0 h 21600"/>
            </a:gdLst>
            <a:ahLst/>
            <a:cxnLst>
              <a:cxn ang="0">
                <a:pos x="T0" y="T1"/>
              </a:cxn>
              <a:cxn ang="0">
                <a:pos x="T2" y="T3"/>
              </a:cxn>
              <a:cxn ang="0">
                <a:pos x="T4" y="T5"/>
              </a:cxn>
            </a:cxnLst>
            <a:rect l="0" t="0" r="r" b="b"/>
            <a:pathLst>
              <a:path w="22272" h="21600" fill="none" extrusionOk="0">
                <a:moveTo>
                  <a:pt x="22272" y="13280"/>
                </a:moveTo>
                <a:cubicBezTo>
                  <a:pt x="18179" y="18530"/>
                  <a:pt x="11894" y="21599"/>
                  <a:pt x="5237" y="21600"/>
                </a:cubicBezTo>
                <a:cubicBezTo>
                  <a:pt x="3471" y="21600"/>
                  <a:pt x="1712" y="21383"/>
                  <a:pt x="-1" y="20955"/>
                </a:cubicBezTo>
              </a:path>
              <a:path w="22272" h="21600" stroke="0" extrusionOk="0">
                <a:moveTo>
                  <a:pt x="22272" y="13280"/>
                </a:moveTo>
                <a:cubicBezTo>
                  <a:pt x="18179" y="18530"/>
                  <a:pt x="11894" y="21599"/>
                  <a:pt x="5237" y="21600"/>
                </a:cubicBezTo>
                <a:cubicBezTo>
                  <a:pt x="3471" y="21600"/>
                  <a:pt x="1712" y="21383"/>
                  <a:pt x="-1" y="20955"/>
                </a:cubicBezTo>
                <a:lnTo>
                  <a:pt x="5237" y="0"/>
                </a:lnTo>
                <a:close/>
              </a:path>
            </a:pathLst>
          </a:custGeom>
          <a:noFill/>
          <a:ln w="19050">
            <a:solidFill>
              <a:srgbClr val="FF0000"/>
            </a:solidFill>
            <a:round/>
            <a:headEnd/>
            <a:tailEnd type="stealth" w="med" len="med"/>
          </a:ln>
          <a:effectLst/>
        </p:spPr>
        <p:txBody>
          <a:bodyPr wrap="none" anchor="ctr"/>
          <a:lstStyle/>
          <a:p>
            <a:endParaRPr lang="en-US">
              <a:solidFill>
                <a:srgbClr val="00FFFF"/>
              </a:solidFill>
            </a:endParaRPr>
          </a:p>
        </p:txBody>
      </p:sp>
      <p:sp>
        <p:nvSpPr>
          <p:cNvPr id="81984" name="Text Box 2112"/>
          <p:cNvSpPr txBox="1">
            <a:spLocks noChangeArrowheads="1"/>
          </p:cNvSpPr>
          <p:nvPr/>
        </p:nvSpPr>
        <p:spPr bwMode="auto">
          <a:xfrm>
            <a:off x="533400" y="4114800"/>
            <a:ext cx="788999" cy="369332"/>
          </a:xfrm>
          <a:prstGeom prst="rect">
            <a:avLst/>
          </a:prstGeom>
          <a:noFill/>
          <a:ln w="9525">
            <a:noFill/>
            <a:miter lim="800000"/>
            <a:headEnd/>
            <a:tailEnd/>
          </a:ln>
          <a:effectLst/>
        </p:spPr>
        <p:txBody>
          <a:bodyPr wrap="none">
            <a:spAutoFit/>
          </a:bodyPr>
          <a:lstStyle/>
          <a:p>
            <a:r>
              <a:rPr lang="en-US">
                <a:solidFill>
                  <a:srgbClr val="00FFFF"/>
                </a:solidFill>
              </a:rPr>
              <a:t>Ca </a:t>
            </a:r>
            <a:r>
              <a:rPr lang="en-US" baseline="30000">
                <a:solidFill>
                  <a:srgbClr val="00FFFF"/>
                </a:solidFill>
              </a:rPr>
              <a:t>+ +</a:t>
            </a:r>
            <a:endParaRPr lang="en-CA" baseline="30000">
              <a:solidFill>
                <a:srgbClr val="00FFFF"/>
              </a:solidFill>
            </a:endParaRPr>
          </a:p>
        </p:txBody>
      </p:sp>
      <p:sp>
        <p:nvSpPr>
          <p:cNvPr id="81985" name="Line 2113"/>
          <p:cNvSpPr>
            <a:spLocks noChangeShapeType="1"/>
          </p:cNvSpPr>
          <p:nvPr/>
        </p:nvSpPr>
        <p:spPr bwMode="auto">
          <a:xfrm rot="-1947042">
            <a:off x="1384300" y="3836988"/>
            <a:ext cx="812800" cy="608012"/>
          </a:xfrm>
          <a:prstGeom prst="line">
            <a:avLst/>
          </a:prstGeom>
          <a:noFill/>
          <a:ln w="19050">
            <a:solidFill>
              <a:srgbClr val="FF0000"/>
            </a:solidFill>
            <a:round/>
            <a:headEnd/>
            <a:tailEnd type="triangle" w="med" len="med"/>
          </a:ln>
          <a:effectLst/>
        </p:spPr>
        <p:txBody>
          <a:bodyPr/>
          <a:lstStyle/>
          <a:p>
            <a:endParaRPr lang="en-US">
              <a:solidFill>
                <a:srgbClr val="00FFFF"/>
              </a:solidFill>
            </a:endParaRPr>
          </a:p>
        </p:txBody>
      </p:sp>
      <p:sp>
        <p:nvSpPr>
          <p:cNvPr id="81986" name="Arc 2114"/>
          <p:cNvSpPr>
            <a:spLocks/>
          </p:cNvSpPr>
          <p:nvPr/>
        </p:nvSpPr>
        <p:spPr bwMode="auto">
          <a:xfrm flipH="1">
            <a:off x="2300288" y="4300538"/>
            <a:ext cx="1395412" cy="552450"/>
          </a:xfrm>
          <a:custGeom>
            <a:avLst/>
            <a:gdLst>
              <a:gd name="G0" fmla="+- 20434 0 0"/>
              <a:gd name="G1" fmla="+- 0 0 0"/>
              <a:gd name="G2" fmla="+- 21600 0 0"/>
              <a:gd name="T0" fmla="*/ 41965 w 41965"/>
              <a:gd name="T1" fmla="*/ 1728 h 21600"/>
              <a:gd name="T2" fmla="*/ 0 w 41965"/>
              <a:gd name="T3" fmla="*/ 7000 h 21600"/>
              <a:gd name="T4" fmla="*/ 20434 w 41965"/>
              <a:gd name="T5" fmla="*/ 0 h 21600"/>
            </a:gdLst>
            <a:ahLst/>
            <a:cxnLst>
              <a:cxn ang="0">
                <a:pos x="T0" y="T1"/>
              </a:cxn>
              <a:cxn ang="0">
                <a:pos x="T2" y="T3"/>
              </a:cxn>
              <a:cxn ang="0">
                <a:pos x="T4" y="T5"/>
              </a:cxn>
            </a:cxnLst>
            <a:rect l="0" t="0" r="r" b="b"/>
            <a:pathLst>
              <a:path w="41965" h="21600" fill="none" extrusionOk="0">
                <a:moveTo>
                  <a:pt x="41964" y="1727"/>
                </a:moveTo>
                <a:cubicBezTo>
                  <a:pt x="41064" y="12951"/>
                  <a:pt x="31693" y="21599"/>
                  <a:pt x="20434" y="21600"/>
                </a:cubicBezTo>
                <a:cubicBezTo>
                  <a:pt x="11202" y="21600"/>
                  <a:pt x="2991" y="15733"/>
                  <a:pt x="-1" y="7000"/>
                </a:cubicBezTo>
              </a:path>
              <a:path w="41965" h="21600" stroke="0" extrusionOk="0">
                <a:moveTo>
                  <a:pt x="41964" y="1727"/>
                </a:moveTo>
                <a:cubicBezTo>
                  <a:pt x="41064" y="12951"/>
                  <a:pt x="31693" y="21599"/>
                  <a:pt x="20434" y="21600"/>
                </a:cubicBezTo>
                <a:cubicBezTo>
                  <a:pt x="11202" y="21600"/>
                  <a:pt x="2991" y="15733"/>
                  <a:pt x="-1" y="7000"/>
                </a:cubicBezTo>
                <a:lnTo>
                  <a:pt x="20434" y="0"/>
                </a:lnTo>
                <a:close/>
              </a:path>
            </a:pathLst>
          </a:custGeom>
          <a:noFill/>
          <a:ln w="22225">
            <a:solidFill>
              <a:srgbClr val="FF0000"/>
            </a:solidFill>
            <a:round/>
            <a:headEnd/>
            <a:tailEnd type="stealth" w="med" len="med"/>
          </a:ln>
          <a:effectLst/>
        </p:spPr>
        <p:txBody>
          <a:bodyPr wrap="none" anchor="ctr"/>
          <a:lstStyle/>
          <a:p>
            <a:endParaRPr lang="en-US">
              <a:solidFill>
                <a:srgbClr val="00FFFF"/>
              </a:solidFill>
            </a:endParaRPr>
          </a:p>
        </p:txBody>
      </p:sp>
      <p:sp>
        <p:nvSpPr>
          <p:cNvPr id="81987" name="Line 2115"/>
          <p:cNvSpPr>
            <a:spLocks noChangeShapeType="1"/>
          </p:cNvSpPr>
          <p:nvPr/>
        </p:nvSpPr>
        <p:spPr bwMode="auto">
          <a:xfrm>
            <a:off x="3586163" y="4333875"/>
            <a:ext cx="346075" cy="149225"/>
          </a:xfrm>
          <a:prstGeom prst="line">
            <a:avLst/>
          </a:prstGeom>
          <a:noFill/>
          <a:ln w="15875">
            <a:solidFill>
              <a:schemeClr val="tx1"/>
            </a:solidFill>
            <a:round/>
            <a:headEnd/>
            <a:tailEnd type="triangle" w="med" len="med"/>
          </a:ln>
          <a:effectLst/>
        </p:spPr>
        <p:txBody>
          <a:bodyPr/>
          <a:lstStyle/>
          <a:p>
            <a:endParaRPr lang="en-US">
              <a:solidFill>
                <a:srgbClr val="00FFFF"/>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dirty="0" smtClean="0"/>
              <a:t>    </a:t>
            </a:r>
            <a:r>
              <a:rPr lang="en-US" sz="3600" dirty="0" smtClean="0">
                <a:solidFill>
                  <a:srgbClr val="00FFFF"/>
                </a:solidFill>
                <a:effectLst/>
              </a:rPr>
              <a:t>2 </a:t>
            </a:r>
            <a:r>
              <a:rPr lang="en-US" sz="3600" dirty="0">
                <a:solidFill>
                  <a:srgbClr val="00FFFF"/>
                </a:solidFill>
                <a:effectLst/>
              </a:rPr>
              <a:t>Kinds of </a:t>
            </a:r>
            <a:r>
              <a:rPr lang="en-US" sz="3600" dirty="0" err="1">
                <a:solidFill>
                  <a:srgbClr val="00FFFF"/>
                </a:solidFill>
                <a:effectLst/>
              </a:rPr>
              <a:t>ChE</a:t>
            </a:r>
            <a:r>
              <a:rPr lang="en-US" sz="3600" dirty="0">
                <a:solidFill>
                  <a:srgbClr val="00FFFF"/>
                </a:solidFill>
                <a:effectLst/>
              </a:rPr>
              <a:t> in the Body</a:t>
            </a:r>
            <a:endParaRPr lang="en-US" dirty="0">
              <a:solidFill>
                <a:srgbClr val="00FFFF"/>
              </a:solidFill>
              <a:effectLst/>
            </a:endParaRPr>
          </a:p>
        </p:txBody>
      </p:sp>
      <p:sp>
        <p:nvSpPr>
          <p:cNvPr id="48131" name="Rectangle 3"/>
          <p:cNvSpPr>
            <a:spLocks noGrp="1" noChangeArrowheads="1"/>
          </p:cNvSpPr>
          <p:nvPr>
            <p:ph idx="1"/>
          </p:nvPr>
        </p:nvSpPr>
        <p:spPr>
          <a:xfrm>
            <a:off x="381000" y="1981200"/>
            <a:ext cx="9220200" cy="5257800"/>
          </a:xfrm>
        </p:spPr>
        <p:txBody>
          <a:bodyPr>
            <a:normAutofit/>
          </a:bodyPr>
          <a:lstStyle/>
          <a:p>
            <a:endParaRPr lang="en-US" dirty="0"/>
          </a:p>
          <a:p>
            <a:pPr marL="514350" indent="-514350" algn="l" rtl="0">
              <a:buNone/>
            </a:pPr>
            <a:r>
              <a:rPr lang="en-US" sz="2800" dirty="0" smtClean="0">
                <a:solidFill>
                  <a:srgbClr val="00FFFF"/>
                </a:solidFill>
              </a:rPr>
              <a:t>1. Plasma  &amp; Liver Cholinesterase</a:t>
            </a:r>
            <a:endParaRPr lang="en-US" sz="2800" dirty="0">
              <a:solidFill>
                <a:srgbClr val="00FFFF"/>
              </a:solidFill>
            </a:endParaRPr>
          </a:p>
          <a:p>
            <a:pPr marL="514350" indent="-514350" algn="l">
              <a:buNone/>
            </a:pPr>
            <a:r>
              <a:rPr lang="en-US" sz="2800" dirty="0" smtClean="0"/>
              <a:t>  </a:t>
            </a:r>
            <a:r>
              <a:rPr lang="en-US" sz="2800" dirty="0" err="1" smtClean="0"/>
              <a:t>Butyrlcholinesterase</a:t>
            </a:r>
            <a:r>
              <a:rPr lang="en-US" sz="2800" dirty="0"/>
              <a:t>, </a:t>
            </a:r>
            <a:r>
              <a:rPr lang="en-US" sz="2800" dirty="0" err="1"/>
              <a:t>pseudocholinesterase</a:t>
            </a:r>
            <a:r>
              <a:rPr lang="en-US" sz="2800" dirty="0"/>
              <a:t>, </a:t>
            </a:r>
            <a:r>
              <a:rPr lang="en-US" sz="2800" dirty="0" err="1"/>
              <a:t>PChE</a:t>
            </a:r>
            <a:r>
              <a:rPr lang="en-US" sz="2800" dirty="0"/>
              <a:t>, </a:t>
            </a:r>
          </a:p>
          <a:p>
            <a:pPr marL="514350" indent="-514350" algn="l">
              <a:buFont typeface="+mj-lt"/>
              <a:buAutoNum type="arabicPeriod"/>
            </a:pPr>
            <a:endParaRPr lang="en-US" sz="2800" u="sng" dirty="0" smtClean="0">
              <a:solidFill>
                <a:srgbClr val="FF0000"/>
              </a:solidFill>
            </a:endParaRPr>
          </a:p>
          <a:p>
            <a:pPr marL="514350" indent="-514350" algn="l" rtl="0">
              <a:buNone/>
            </a:pPr>
            <a:r>
              <a:rPr lang="en-US" sz="2800" u="sng" dirty="0" smtClean="0">
                <a:solidFill>
                  <a:srgbClr val="00FFFF"/>
                </a:solidFill>
              </a:rPr>
              <a:t>2. All  cholinergic  </a:t>
            </a:r>
            <a:r>
              <a:rPr lang="en-US" sz="2800" u="sng" dirty="0" err="1" smtClean="0">
                <a:solidFill>
                  <a:srgbClr val="00FFFF"/>
                </a:solidFill>
              </a:rPr>
              <a:t>Neurones</a:t>
            </a:r>
            <a:r>
              <a:rPr lang="en-US" sz="2800" u="sng" dirty="0" smtClean="0">
                <a:solidFill>
                  <a:srgbClr val="00FFFF"/>
                </a:solidFill>
              </a:rPr>
              <a:t> , NM-Junctions  &amp; RBC </a:t>
            </a:r>
            <a:r>
              <a:rPr lang="en-US" sz="2800" u="sng" dirty="0">
                <a:solidFill>
                  <a:srgbClr val="00FFFF"/>
                </a:solidFill>
              </a:rPr>
              <a:t>Cholinesterase</a:t>
            </a:r>
          </a:p>
          <a:p>
            <a:pPr marL="850392" lvl="1" indent="-457200" algn="l">
              <a:buNone/>
            </a:pPr>
            <a:r>
              <a:rPr lang="en-US" sz="2800" dirty="0" smtClean="0"/>
              <a:t>   True </a:t>
            </a:r>
            <a:r>
              <a:rPr lang="en-US" sz="2800" dirty="0"/>
              <a:t>cholinesterase, </a:t>
            </a:r>
            <a:r>
              <a:rPr lang="en-US" sz="2800" dirty="0" smtClean="0"/>
              <a:t> specific   </a:t>
            </a:r>
            <a:r>
              <a:rPr lang="en-US" sz="2800" dirty="0" err="1" smtClean="0"/>
              <a:t>acetylcholinesterase</a:t>
            </a:r>
            <a:r>
              <a:rPr lang="en-US" sz="2800" dirty="0"/>
              <a:t>, or </a:t>
            </a:r>
            <a:r>
              <a:rPr lang="en-US" sz="2800" dirty="0" err="1"/>
              <a:t>AChE</a:t>
            </a:r>
            <a:endParaRPr lang="en-US" sz="2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8130"/>
                                        </p:tgtEl>
                                        <p:attrNameLst>
                                          <p:attrName>style.visibility</p:attrName>
                                        </p:attrNameLst>
                                      </p:cBhvr>
                                      <p:to>
                                        <p:strVal val="visible"/>
                                      </p:to>
                                    </p:set>
                                    <p:animEffect transition="in" filter="diamond(in)">
                                      <p:cBhvr>
                                        <p:cTn id="7" dur="2000"/>
                                        <p:tgtEl>
                                          <p:spTgt spid="4813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8131">
                                            <p:txEl>
                                              <p:pRg st="1" end="1"/>
                                            </p:txEl>
                                          </p:spTgt>
                                        </p:tgtEl>
                                        <p:attrNameLst>
                                          <p:attrName>style.visibility</p:attrName>
                                        </p:attrNameLst>
                                      </p:cBhvr>
                                      <p:to>
                                        <p:strVal val="visible"/>
                                      </p:to>
                                    </p:set>
                                    <p:anim calcmode="lin" valueType="num">
                                      <p:cBhvr additive="base">
                                        <p:cTn id="12" dur="2000" fill="hold"/>
                                        <p:tgtEl>
                                          <p:spTgt spid="48131">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481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8131">
                                            <p:txEl>
                                              <p:pRg st="2" end="2"/>
                                            </p:txEl>
                                          </p:spTgt>
                                        </p:tgtEl>
                                        <p:attrNameLst>
                                          <p:attrName>style.visibility</p:attrName>
                                        </p:attrNameLst>
                                      </p:cBhvr>
                                      <p:to>
                                        <p:strVal val="visible"/>
                                      </p:to>
                                    </p:set>
                                    <p:anim calcmode="lin" valueType="num">
                                      <p:cBhvr additive="base">
                                        <p:cTn id="18" dur="2000" fill="hold"/>
                                        <p:tgtEl>
                                          <p:spTgt spid="48131">
                                            <p:txEl>
                                              <p:pRg st="2" end="2"/>
                                            </p:txEl>
                                          </p:spTgt>
                                        </p:tgtEl>
                                        <p:attrNameLst>
                                          <p:attrName>ppt_x</p:attrName>
                                        </p:attrNameLst>
                                      </p:cBhvr>
                                      <p:tavLst>
                                        <p:tav tm="0">
                                          <p:val>
                                            <p:strVal val="#ppt_x"/>
                                          </p:val>
                                        </p:tav>
                                        <p:tav tm="100000">
                                          <p:val>
                                            <p:strVal val="#ppt_x"/>
                                          </p:val>
                                        </p:tav>
                                      </p:tavLst>
                                    </p:anim>
                                    <p:anim calcmode="lin" valueType="num">
                                      <p:cBhvr additive="base">
                                        <p:cTn id="19" dur="2000" fill="hold"/>
                                        <p:tgtEl>
                                          <p:spTgt spid="481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8131">
                                            <p:txEl>
                                              <p:pRg st="4" end="4"/>
                                            </p:txEl>
                                          </p:spTgt>
                                        </p:tgtEl>
                                        <p:attrNameLst>
                                          <p:attrName>style.visibility</p:attrName>
                                        </p:attrNameLst>
                                      </p:cBhvr>
                                      <p:to>
                                        <p:strVal val="visible"/>
                                      </p:to>
                                    </p:set>
                                    <p:anim calcmode="lin" valueType="num">
                                      <p:cBhvr additive="base">
                                        <p:cTn id="24" dur="2000" fill="hold"/>
                                        <p:tgtEl>
                                          <p:spTgt spid="48131">
                                            <p:txEl>
                                              <p:pRg st="4" end="4"/>
                                            </p:txEl>
                                          </p:spTgt>
                                        </p:tgtEl>
                                        <p:attrNameLst>
                                          <p:attrName>ppt_x</p:attrName>
                                        </p:attrNameLst>
                                      </p:cBhvr>
                                      <p:tavLst>
                                        <p:tav tm="0">
                                          <p:val>
                                            <p:strVal val="#ppt_x"/>
                                          </p:val>
                                        </p:tav>
                                        <p:tav tm="100000">
                                          <p:val>
                                            <p:strVal val="#ppt_x"/>
                                          </p:val>
                                        </p:tav>
                                      </p:tavLst>
                                    </p:anim>
                                    <p:anim calcmode="lin" valueType="num">
                                      <p:cBhvr additive="base">
                                        <p:cTn id="25" dur="2000" fill="hold"/>
                                        <p:tgtEl>
                                          <p:spTgt spid="4813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48131">
                                            <p:txEl>
                                              <p:pRg st="5" end="5"/>
                                            </p:txEl>
                                          </p:spTgt>
                                        </p:tgtEl>
                                        <p:attrNameLst>
                                          <p:attrName>style.visibility</p:attrName>
                                        </p:attrNameLst>
                                      </p:cBhvr>
                                      <p:to>
                                        <p:strVal val="visible"/>
                                      </p:to>
                                    </p:set>
                                    <p:anim calcmode="lin" valueType="num">
                                      <p:cBhvr additive="base">
                                        <p:cTn id="30" dur="2000" fill="hold"/>
                                        <p:tgtEl>
                                          <p:spTgt spid="48131">
                                            <p:txEl>
                                              <p:pRg st="5" end="5"/>
                                            </p:txEl>
                                          </p:spTgt>
                                        </p:tgtEl>
                                        <p:attrNameLst>
                                          <p:attrName>ppt_x</p:attrName>
                                        </p:attrNameLst>
                                      </p:cBhvr>
                                      <p:tavLst>
                                        <p:tav tm="0">
                                          <p:val>
                                            <p:strVal val="#ppt_x"/>
                                          </p:val>
                                        </p:tav>
                                        <p:tav tm="100000">
                                          <p:val>
                                            <p:strVal val="#ppt_x"/>
                                          </p:val>
                                        </p:tav>
                                      </p:tavLst>
                                    </p:anim>
                                    <p:anim calcmode="lin" valueType="num">
                                      <p:cBhvr additive="base">
                                        <p:cTn id="31" dur="2000" fill="hold"/>
                                        <p:tgtEl>
                                          <p:spTgt spid="4813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28600" y="0"/>
            <a:ext cx="8610600" cy="1143000"/>
          </a:xfrm>
        </p:spPr>
        <p:txBody>
          <a:bodyPr>
            <a:normAutofit/>
          </a:bodyPr>
          <a:lstStyle/>
          <a:p>
            <a:pPr algn="ctr"/>
            <a:r>
              <a:rPr lang="en-US" sz="2800" dirty="0">
                <a:solidFill>
                  <a:srgbClr val="00FFFF"/>
                </a:solidFill>
              </a:rPr>
              <a:t>Why do we have this enzyme in the blood?</a:t>
            </a:r>
          </a:p>
        </p:txBody>
      </p:sp>
      <p:sp>
        <p:nvSpPr>
          <p:cNvPr id="14339" name="Rectangle 3"/>
          <p:cNvSpPr>
            <a:spLocks noGrp="1" noChangeArrowheads="1"/>
          </p:cNvSpPr>
          <p:nvPr>
            <p:ph idx="1"/>
          </p:nvPr>
        </p:nvSpPr>
        <p:spPr>
          <a:xfrm>
            <a:off x="457200" y="1828800"/>
            <a:ext cx="7772400" cy="4114800"/>
          </a:xfrm>
        </p:spPr>
        <p:txBody>
          <a:bodyPr>
            <a:noAutofit/>
          </a:bodyPr>
          <a:lstStyle/>
          <a:p>
            <a:pPr marL="457200" indent="-457200" algn="l" rtl="0">
              <a:buFont typeface="+mj-lt"/>
              <a:buAutoNum type="arabicPeriod"/>
            </a:pPr>
            <a:r>
              <a:rPr lang="en-US" sz="2800" dirty="0"/>
              <a:t>A buffer for poisons</a:t>
            </a:r>
          </a:p>
          <a:p>
            <a:pPr marL="457200" indent="-457200" algn="l" rtl="0">
              <a:buFont typeface="+mj-lt"/>
              <a:buAutoNum type="arabicPeriod"/>
            </a:pPr>
            <a:r>
              <a:rPr lang="en-US" sz="2800" dirty="0"/>
              <a:t>Potatoes </a:t>
            </a:r>
          </a:p>
          <a:p>
            <a:pPr marL="850392" lvl="1" indent="-457200" algn="l" rtl="0">
              <a:buFont typeface="+mj-lt"/>
              <a:buAutoNum type="arabicPeriod"/>
            </a:pPr>
            <a:r>
              <a:rPr lang="en-US" sz="2800" dirty="0" err="1" smtClean="0"/>
              <a:t>Solanaceous</a:t>
            </a:r>
            <a:r>
              <a:rPr lang="en-US" sz="2800" dirty="0" smtClean="0"/>
              <a:t>  </a:t>
            </a:r>
            <a:r>
              <a:rPr lang="en-US" sz="2800" dirty="0"/>
              <a:t>alkaloids</a:t>
            </a:r>
          </a:p>
          <a:p>
            <a:pPr marL="457200" indent="-457200" algn="l" rtl="0">
              <a:buFont typeface="+mj-lt"/>
              <a:buAutoNum type="arabicPeriod"/>
            </a:pPr>
            <a:endParaRPr lang="en-US" sz="2800" dirty="0"/>
          </a:p>
          <a:p>
            <a:pPr marL="457200" indent="-457200" algn="l" rtl="0">
              <a:buFont typeface="+mj-lt"/>
              <a:buAutoNum type="arabicPeriod"/>
            </a:pPr>
            <a:r>
              <a:rPr lang="en-US" sz="2800" dirty="0" err="1" smtClean="0"/>
              <a:t>Calabar</a:t>
            </a:r>
            <a:r>
              <a:rPr lang="en-US" sz="2800" dirty="0" smtClean="0"/>
              <a:t> </a:t>
            </a:r>
            <a:r>
              <a:rPr lang="en-US" sz="2800" dirty="0"/>
              <a:t>Bean</a:t>
            </a:r>
          </a:p>
          <a:p>
            <a:pPr marL="850392" lvl="1" indent="-457200" algn="l" rtl="0">
              <a:buNone/>
            </a:pPr>
            <a:r>
              <a:rPr lang="en-US" sz="2800" dirty="0" smtClean="0"/>
              <a:t>  </a:t>
            </a:r>
            <a:r>
              <a:rPr lang="en-US" sz="2800" dirty="0" err="1" smtClean="0"/>
              <a:t>Physiostigma</a:t>
            </a:r>
            <a:r>
              <a:rPr lang="en-US" sz="2800" dirty="0" smtClean="0"/>
              <a:t> </a:t>
            </a:r>
            <a:r>
              <a:rPr lang="en-US" sz="2800" dirty="0" err="1"/>
              <a:t>venenosum</a:t>
            </a:r>
            <a:endParaRPr lang="en-US" sz="2800" dirty="0"/>
          </a:p>
          <a:p>
            <a:pPr marL="850392" lvl="1" indent="-457200" algn="l" rtl="0">
              <a:buFont typeface="+mj-lt"/>
              <a:buAutoNum type="arabicPeriod"/>
            </a:pPr>
            <a:endParaRPr lang="en-US" sz="2800" dirty="0"/>
          </a:p>
          <a:p>
            <a:pPr marL="457200" indent="-457200" algn="l" rtl="0">
              <a:buFont typeface="+mj-lt"/>
              <a:buAutoNum type="arabicPeriod"/>
            </a:pPr>
            <a:r>
              <a:rPr lang="en-US" sz="2800" dirty="0"/>
              <a:t>Green Mamba Snake</a:t>
            </a:r>
          </a:p>
          <a:p>
            <a:pPr lvl="1" algn="l" rtl="0"/>
            <a:r>
              <a:rPr lang="en-US" sz="2800" dirty="0" err="1"/>
              <a:t>Fascilin</a:t>
            </a:r>
            <a:r>
              <a:rPr lang="en-US" sz="2800" dirty="0"/>
              <a:t> inhibits </a:t>
            </a:r>
            <a:r>
              <a:rPr lang="en-US" sz="2800" dirty="0" err="1"/>
              <a:t>AChE</a:t>
            </a:r>
            <a:endParaRPr lang="en-US" sz="2800" dirty="0"/>
          </a:p>
        </p:txBody>
      </p:sp>
      <p:pic>
        <p:nvPicPr>
          <p:cNvPr id="14341" name="Picture 5" descr="green%20mamba"/>
          <p:cNvPicPr>
            <a:picLocks noChangeAspect="1" noChangeArrowheads="1"/>
          </p:cNvPicPr>
          <p:nvPr/>
        </p:nvPicPr>
        <p:blipFill>
          <a:blip r:embed="rId3" cstate="print"/>
          <a:srcRect/>
          <a:stretch>
            <a:fillRect/>
          </a:stretch>
        </p:blipFill>
        <p:spPr bwMode="auto">
          <a:xfrm>
            <a:off x="5105400" y="4795837"/>
            <a:ext cx="4038600" cy="2062163"/>
          </a:xfrm>
          <a:prstGeom prst="rect">
            <a:avLst/>
          </a:prstGeom>
          <a:noFill/>
        </p:spPr>
      </p:pic>
      <p:pic>
        <p:nvPicPr>
          <p:cNvPr id="14342" name="Picture 6" descr="physostigma"/>
          <p:cNvPicPr>
            <a:picLocks noChangeAspect="1" noChangeArrowheads="1"/>
          </p:cNvPicPr>
          <p:nvPr/>
        </p:nvPicPr>
        <p:blipFill>
          <a:blip r:embed="rId4" cstate="print"/>
          <a:srcRect/>
          <a:stretch>
            <a:fillRect/>
          </a:stretch>
        </p:blipFill>
        <p:spPr bwMode="auto">
          <a:xfrm>
            <a:off x="5105400" y="2819400"/>
            <a:ext cx="4038600" cy="1981200"/>
          </a:xfrm>
          <a:prstGeom prst="rect">
            <a:avLst/>
          </a:prstGeom>
          <a:noFill/>
        </p:spPr>
      </p:pic>
      <p:pic>
        <p:nvPicPr>
          <p:cNvPr id="14343" name="Picture 7" descr="potatoes"/>
          <p:cNvPicPr>
            <a:picLocks noChangeAspect="1" noChangeArrowheads="1"/>
          </p:cNvPicPr>
          <p:nvPr/>
        </p:nvPicPr>
        <p:blipFill>
          <a:blip r:embed="rId5" cstate="print"/>
          <a:srcRect/>
          <a:stretch>
            <a:fillRect/>
          </a:stretch>
        </p:blipFill>
        <p:spPr bwMode="auto">
          <a:xfrm>
            <a:off x="5105400" y="990600"/>
            <a:ext cx="4038600" cy="1781175"/>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20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143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339">
                                            <p:txEl>
                                              <p:pRg st="1" end="1"/>
                                            </p:txEl>
                                          </p:spTgt>
                                        </p:tgtEl>
                                        <p:attrNameLst>
                                          <p:attrName>style.visibility</p:attrName>
                                        </p:attrNameLst>
                                      </p:cBhvr>
                                      <p:to>
                                        <p:strVal val="visible"/>
                                      </p:to>
                                    </p:set>
                                    <p:anim calcmode="lin" valueType="num">
                                      <p:cBhvr additive="base">
                                        <p:cTn id="13" dur="20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143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nodeType="clickEffect">
                                  <p:stCondLst>
                                    <p:cond delay="0"/>
                                  </p:stCondLst>
                                  <p:childTnLst>
                                    <p:set>
                                      <p:cBhvr>
                                        <p:cTn id="18" dur="1" fill="hold">
                                          <p:stCondLst>
                                            <p:cond delay="0"/>
                                          </p:stCondLst>
                                        </p:cTn>
                                        <p:tgtEl>
                                          <p:spTgt spid="14343"/>
                                        </p:tgtEl>
                                        <p:attrNameLst>
                                          <p:attrName>style.visibility</p:attrName>
                                        </p:attrNameLst>
                                      </p:cBhvr>
                                      <p:to>
                                        <p:strVal val="visible"/>
                                      </p:to>
                                    </p:set>
                                    <p:animEffect transition="in" filter="diamond(in)">
                                      <p:cBhvr>
                                        <p:cTn id="19" dur="2000"/>
                                        <p:tgtEl>
                                          <p:spTgt spid="14343"/>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4339">
                                            <p:txEl>
                                              <p:pRg st="2" end="2"/>
                                            </p:txEl>
                                          </p:spTgt>
                                        </p:tgtEl>
                                        <p:attrNameLst>
                                          <p:attrName>style.visibility</p:attrName>
                                        </p:attrNameLst>
                                      </p:cBhvr>
                                      <p:to>
                                        <p:strVal val="visible"/>
                                      </p:to>
                                    </p:set>
                                    <p:anim calcmode="lin" valueType="num">
                                      <p:cBhvr additive="base">
                                        <p:cTn id="24" dur="20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additive="base">
                                        <p:cTn id="25" dur="2000" fill="hold"/>
                                        <p:tgtEl>
                                          <p:spTgt spid="143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4339">
                                            <p:txEl>
                                              <p:pRg st="4" end="4"/>
                                            </p:txEl>
                                          </p:spTgt>
                                        </p:tgtEl>
                                        <p:attrNameLst>
                                          <p:attrName>style.visibility</p:attrName>
                                        </p:attrNameLst>
                                      </p:cBhvr>
                                      <p:to>
                                        <p:strVal val="visible"/>
                                      </p:to>
                                    </p:set>
                                    <p:anim calcmode="lin" valueType="num">
                                      <p:cBhvr additive="base">
                                        <p:cTn id="30" dur="2000" fill="hold"/>
                                        <p:tgtEl>
                                          <p:spTgt spid="14339">
                                            <p:txEl>
                                              <p:pRg st="4" end="4"/>
                                            </p:txEl>
                                          </p:spTgt>
                                        </p:tgtEl>
                                        <p:attrNameLst>
                                          <p:attrName>ppt_x</p:attrName>
                                        </p:attrNameLst>
                                      </p:cBhvr>
                                      <p:tavLst>
                                        <p:tav tm="0">
                                          <p:val>
                                            <p:strVal val="#ppt_x"/>
                                          </p:val>
                                        </p:tav>
                                        <p:tav tm="100000">
                                          <p:val>
                                            <p:strVal val="#ppt_x"/>
                                          </p:val>
                                        </p:tav>
                                      </p:tavLst>
                                    </p:anim>
                                    <p:anim calcmode="lin" valueType="num">
                                      <p:cBhvr additive="base">
                                        <p:cTn id="31" dur="2000" fill="hold"/>
                                        <p:tgtEl>
                                          <p:spTgt spid="1433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8" presetClass="entr" presetSubtype="16" fill="hold" nodeType="clickEffect">
                                  <p:stCondLst>
                                    <p:cond delay="0"/>
                                  </p:stCondLst>
                                  <p:childTnLst>
                                    <p:set>
                                      <p:cBhvr>
                                        <p:cTn id="35" dur="1" fill="hold">
                                          <p:stCondLst>
                                            <p:cond delay="0"/>
                                          </p:stCondLst>
                                        </p:cTn>
                                        <p:tgtEl>
                                          <p:spTgt spid="14342"/>
                                        </p:tgtEl>
                                        <p:attrNameLst>
                                          <p:attrName>style.visibility</p:attrName>
                                        </p:attrNameLst>
                                      </p:cBhvr>
                                      <p:to>
                                        <p:strVal val="visible"/>
                                      </p:to>
                                    </p:set>
                                    <p:animEffect transition="in" filter="diamond(in)">
                                      <p:cBhvr>
                                        <p:cTn id="36" dur="2000"/>
                                        <p:tgtEl>
                                          <p:spTgt spid="14342"/>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4339">
                                            <p:txEl>
                                              <p:pRg st="5" end="5"/>
                                            </p:txEl>
                                          </p:spTgt>
                                        </p:tgtEl>
                                        <p:attrNameLst>
                                          <p:attrName>style.visibility</p:attrName>
                                        </p:attrNameLst>
                                      </p:cBhvr>
                                      <p:to>
                                        <p:strVal val="visible"/>
                                      </p:to>
                                    </p:set>
                                    <p:anim calcmode="lin" valueType="num">
                                      <p:cBhvr additive="base">
                                        <p:cTn id="41" dur="2000" fill="hold"/>
                                        <p:tgtEl>
                                          <p:spTgt spid="14339">
                                            <p:txEl>
                                              <p:pRg st="5" end="5"/>
                                            </p:txEl>
                                          </p:spTgt>
                                        </p:tgtEl>
                                        <p:attrNameLst>
                                          <p:attrName>ppt_x</p:attrName>
                                        </p:attrNameLst>
                                      </p:cBhvr>
                                      <p:tavLst>
                                        <p:tav tm="0">
                                          <p:val>
                                            <p:strVal val="#ppt_x"/>
                                          </p:val>
                                        </p:tav>
                                        <p:tav tm="100000">
                                          <p:val>
                                            <p:strVal val="#ppt_x"/>
                                          </p:val>
                                        </p:tav>
                                      </p:tavLst>
                                    </p:anim>
                                    <p:anim calcmode="lin" valueType="num">
                                      <p:cBhvr additive="base">
                                        <p:cTn id="42" dur="2000" fill="hold"/>
                                        <p:tgtEl>
                                          <p:spTgt spid="1433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4339">
                                            <p:txEl>
                                              <p:pRg st="7" end="7"/>
                                            </p:txEl>
                                          </p:spTgt>
                                        </p:tgtEl>
                                        <p:attrNameLst>
                                          <p:attrName>style.visibility</p:attrName>
                                        </p:attrNameLst>
                                      </p:cBhvr>
                                      <p:to>
                                        <p:strVal val="visible"/>
                                      </p:to>
                                    </p:set>
                                    <p:anim calcmode="lin" valueType="num">
                                      <p:cBhvr additive="base">
                                        <p:cTn id="47" dur="2000" fill="hold"/>
                                        <p:tgtEl>
                                          <p:spTgt spid="14339">
                                            <p:txEl>
                                              <p:pRg st="7" end="7"/>
                                            </p:txEl>
                                          </p:spTgt>
                                        </p:tgtEl>
                                        <p:attrNameLst>
                                          <p:attrName>ppt_x</p:attrName>
                                        </p:attrNameLst>
                                      </p:cBhvr>
                                      <p:tavLst>
                                        <p:tav tm="0">
                                          <p:val>
                                            <p:strVal val="#ppt_x"/>
                                          </p:val>
                                        </p:tav>
                                        <p:tav tm="100000">
                                          <p:val>
                                            <p:strVal val="#ppt_x"/>
                                          </p:val>
                                        </p:tav>
                                      </p:tavLst>
                                    </p:anim>
                                    <p:anim calcmode="lin" valueType="num">
                                      <p:cBhvr additive="base">
                                        <p:cTn id="48" dur="2000" fill="hold"/>
                                        <p:tgtEl>
                                          <p:spTgt spid="1433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4339">
                                            <p:txEl>
                                              <p:pRg st="8" end="8"/>
                                            </p:txEl>
                                          </p:spTgt>
                                        </p:tgtEl>
                                        <p:attrNameLst>
                                          <p:attrName>style.visibility</p:attrName>
                                        </p:attrNameLst>
                                      </p:cBhvr>
                                      <p:to>
                                        <p:strVal val="visible"/>
                                      </p:to>
                                    </p:set>
                                    <p:anim calcmode="lin" valueType="num">
                                      <p:cBhvr additive="base">
                                        <p:cTn id="53" dur="2000" fill="hold"/>
                                        <p:tgtEl>
                                          <p:spTgt spid="14339">
                                            <p:txEl>
                                              <p:pRg st="8" end="8"/>
                                            </p:txEl>
                                          </p:spTgt>
                                        </p:tgtEl>
                                        <p:attrNameLst>
                                          <p:attrName>ppt_x</p:attrName>
                                        </p:attrNameLst>
                                      </p:cBhvr>
                                      <p:tavLst>
                                        <p:tav tm="0">
                                          <p:val>
                                            <p:strVal val="#ppt_x"/>
                                          </p:val>
                                        </p:tav>
                                        <p:tav tm="100000">
                                          <p:val>
                                            <p:strVal val="#ppt_x"/>
                                          </p:val>
                                        </p:tav>
                                      </p:tavLst>
                                    </p:anim>
                                    <p:anim calcmode="lin" valueType="num">
                                      <p:cBhvr additive="base">
                                        <p:cTn id="54" dur="2000" fill="hold"/>
                                        <p:tgtEl>
                                          <p:spTgt spid="1433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14341"/>
                                        </p:tgtEl>
                                        <p:attrNameLst>
                                          <p:attrName>style.visibility</p:attrName>
                                        </p:attrNameLst>
                                      </p:cBhvr>
                                      <p:to>
                                        <p:strVal val="visible"/>
                                      </p:to>
                                    </p:set>
                                    <p:anim calcmode="lin" valueType="num">
                                      <p:cBhvr additive="base">
                                        <p:cTn id="59" dur="500" fill="hold"/>
                                        <p:tgtEl>
                                          <p:spTgt spid="14341"/>
                                        </p:tgtEl>
                                        <p:attrNameLst>
                                          <p:attrName>ppt_x</p:attrName>
                                        </p:attrNameLst>
                                      </p:cBhvr>
                                      <p:tavLst>
                                        <p:tav tm="0">
                                          <p:val>
                                            <p:strVal val="#ppt_x"/>
                                          </p:val>
                                        </p:tav>
                                        <p:tav tm="100000">
                                          <p:val>
                                            <p:strVal val="#ppt_x"/>
                                          </p:val>
                                        </p:tav>
                                      </p:tavLst>
                                    </p:anim>
                                    <p:anim calcmode="lin" valueType="num">
                                      <p:cBhvr additive="base">
                                        <p:cTn id="60" dur="500" fill="hold"/>
                                        <p:tgtEl>
                                          <p:spTgt spid="143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0" descr="FG8_23"/>
          <p:cNvPicPr>
            <a:picLocks noGrp="1" noChangeAspect="1" noChangeArrowheads="1"/>
          </p:cNvPicPr>
          <p:nvPr>
            <p:ph idx="1"/>
          </p:nvPr>
        </p:nvPicPr>
        <p:blipFill>
          <a:blip r:embed="rId3" cstate="print"/>
          <a:srcRect l="9166" r="5833"/>
          <a:stretch>
            <a:fillRect/>
          </a:stretch>
        </p:blipFill>
        <p:spPr bwMode="auto">
          <a:xfrm>
            <a:off x="0" y="-1"/>
            <a:ext cx="9144000" cy="6858001"/>
          </a:xfrm>
          <a:prstGeom prst="rect">
            <a:avLst/>
          </a:prstGeom>
          <a:noFill/>
        </p:spPr>
      </p:pic>
      <p:sp>
        <p:nvSpPr>
          <p:cNvPr id="2" name="Title 1"/>
          <p:cNvSpPr>
            <a:spLocks noGrp="1"/>
          </p:cNvSpPr>
          <p:nvPr>
            <p:ph type="title"/>
          </p:nvPr>
        </p:nvSpPr>
        <p:spPr>
          <a:xfrm>
            <a:off x="-2209800" y="0"/>
            <a:ext cx="8229600" cy="1143000"/>
          </a:xfrm>
        </p:spPr>
        <p:txBody>
          <a:bodyPr/>
          <a:lstStyle/>
          <a:p>
            <a:pPr algn="ctr"/>
            <a:r>
              <a:rPr lang="en-US" u="sng" dirty="0" smtClean="0">
                <a:solidFill>
                  <a:srgbClr val="FF0000"/>
                </a:solidFill>
              </a:rPr>
              <a:t>NT </a:t>
            </a:r>
            <a:r>
              <a:rPr lang="en-US" u="sng" dirty="0" smtClean="0">
                <a:solidFill>
                  <a:srgbClr val="FF0000"/>
                </a:solidFill>
              </a:rPr>
              <a:t>Removal</a:t>
            </a:r>
            <a:endParaRPr lang="en-US" u="sng"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J:\actn on heart.gif"/>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762000" y="228600"/>
            <a:ext cx="7772400" cy="1143000"/>
          </a:xfrm>
        </p:spPr>
        <p:txBody>
          <a:bodyPr/>
          <a:lstStyle/>
          <a:p>
            <a:pPr algn="ctr"/>
            <a:r>
              <a:rPr lang="en-US" dirty="0">
                <a:solidFill>
                  <a:schemeClr val="tx1"/>
                </a:solidFill>
              </a:rPr>
              <a:t>Definitions</a:t>
            </a:r>
          </a:p>
        </p:txBody>
      </p:sp>
      <p:sp>
        <p:nvSpPr>
          <p:cNvPr id="8195" name="Rectangle 3"/>
          <p:cNvSpPr>
            <a:spLocks noGrp="1" noChangeArrowheads="1"/>
          </p:cNvSpPr>
          <p:nvPr>
            <p:ph type="body" idx="1"/>
          </p:nvPr>
        </p:nvSpPr>
        <p:spPr>
          <a:xfrm>
            <a:off x="457200" y="1447800"/>
            <a:ext cx="8458200" cy="5715000"/>
          </a:xfrm>
        </p:spPr>
        <p:txBody>
          <a:bodyPr>
            <a:normAutofit/>
          </a:bodyPr>
          <a:lstStyle/>
          <a:p>
            <a:pPr marL="457200" indent="-457200" algn="ctr">
              <a:lnSpc>
                <a:spcPct val="90000"/>
              </a:lnSpc>
              <a:buNone/>
            </a:pPr>
            <a:r>
              <a:rPr lang="en-US" sz="2400" b="1" dirty="0" err="1" smtClean="0"/>
              <a:t>parasympathomimetic</a:t>
            </a:r>
            <a:r>
              <a:rPr lang="en-US" sz="2400" dirty="0" smtClean="0">
                <a:latin typeface="Helvetica" pitchFamily="51" charset="0"/>
              </a:rPr>
              <a:t> </a:t>
            </a:r>
          </a:p>
          <a:p>
            <a:pPr marL="457200" indent="-457200">
              <a:lnSpc>
                <a:spcPct val="90000"/>
              </a:lnSpc>
              <a:buNone/>
            </a:pPr>
            <a:r>
              <a:rPr lang="en-US" sz="2400" dirty="0" smtClean="0">
                <a:latin typeface="Helvetica" pitchFamily="51" charset="0"/>
              </a:rPr>
              <a:t>	</a:t>
            </a:r>
          </a:p>
          <a:p>
            <a:pPr marL="457200" indent="-457200">
              <a:lnSpc>
                <a:spcPct val="90000"/>
              </a:lnSpc>
              <a:buNone/>
            </a:pPr>
            <a:r>
              <a:rPr lang="en-US" sz="2400" dirty="0" smtClean="0">
                <a:latin typeface="Helvetica" pitchFamily="51" charset="0"/>
              </a:rPr>
              <a:t>is </a:t>
            </a:r>
            <a:r>
              <a:rPr lang="en-US" sz="2400" dirty="0">
                <a:latin typeface="Helvetica" pitchFamily="51" charset="0"/>
              </a:rPr>
              <a:t>a </a:t>
            </a:r>
            <a:r>
              <a:rPr lang="en-US" sz="2400" dirty="0" smtClean="0">
                <a:latin typeface="Helvetica" pitchFamily="51" charset="0"/>
              </a:rPr>
              <a:t>drug or poison </a:t>
            </a:r>
            <a:r>
              <a:rPr lang="en-US" sz="2400" dirty="0">
                <a:latin typeface="Helvetica" pitchFamily="51" charset="0"/>
              </a:rPr>
              <a:t>that acts by stimulating or </a:t>
            </a:r>
            <a:r>
              <a:rPr lang="en-US" sz="2400" b="1" i="1" dirty="0"/>
              <a:t>mimicking</a:t>
            </a:r>
            <a:r>
              <a:rPr lang="en-US" sz="2400" dirty="0">
                <a:latin typeface="Helvetica" pitchFamily="51" charset="0"/>
              </a:rPr>
              <a:t> the </a:t>
            </a:r>
            <a:r>
              <a:rPr lang="en-US" sz="2400" dirty="0" smtClean="0">
                <a:latin typeface="Helvetica" pitchFamily="51" charset="0"/>
              </a:rPr>
              <a:t>(PNS). These </a:t>
            </a:r>
            <a:r>
              <a:rPr lang="en-US" sz="2400" dirty="0">
                <a:latin typeface="Helvetica" pitchFamily="51" charset="0"/>
              </a:rPr>
              <a:t>chemicals are also </a:t>
            </a:r>
            <a:r>
              <a:rPr lang="en-US" sz="2400" dirty="0" smtClean="0">
                <a:latin typeface="Helvetica" pitchFamily="51" charset="0"/>
              </a:rPr>
              <a:t>called cholinergic because(</a:t>
            </a:r>
            <a:r>
              <a:rPr lang="en-US" sz="2400" dirty="0" err="1" smtClean="0">
                <a:latin typeface="Helvetica" pitchFamily="51" charset="0"/>
              </a:rPr>
              <a:t>ACh</a:t>
            </a:r>
            <a:r>
              <a:rPr lang="en-US" sz="2400" dirty="0">
                <a:latin typeface="Helvetica" pitchFamily="51" charset="0"/>
              </a:rPr>
              <a:t>) is </a:t>
            </a:r>
            <a:r>
              <a:rPr lang="en-US" sz="2400" dirty="0" smtClean="0">
                <a:latin typeface="Helvetica" pitchFamily="51" charset="0"/>
              </a:rPr>
              <a:t>the NT </a:t>
            </a:r>
            <a:r>
              <a:rPr lang="en-US" sz="2400" dirty="0">
                <a:latin typeface="Helvetica" pitchFamily="51" charset="0"/>
              </a:rPr>
              <a:t>used by the PNS. </a:t>
            </a:r>
          </a:p>
          <a:p>
            <a:pPr marL="457200" indent="-457200">
              <a:lnSpc>
                <a:spcPct val="90000"/>
              </a:lnSpc>
              <a:buFont typeface="+mj-lt"/>
              <a:buAutoNum type="arabicPeriod"/>
            </a:pPr>
            <a:endParaRPr lang="en-US" sz="2400" dirty="0">
              <a:latin typeface="Helvetica" pitchFamily="51" charset="0"/>
            </a:endParaRPr>
          </a:p>
          <a:p>
            <a:pPr marL="457200" indent="-457200">
              <a:lnSpc>
                <a:spcPct val="90000"/>
              </a:lnSpc>
              <a:buFont typeface="+mj-lt"/>
              <a:buAutoNum type="arabicPeriod"/>
            </a:pPr>
            <a:endParaRPr lang="en-US" sz="2400" dirty="0">
              <a:latin typeface="Helvetica" pitchFamily="51" charset="0"/>
            </a:endParaRPr>
          </a:p>
          <a:p>
            <a:pPr marL="457200" indent="-457200">
              <a:lnSpc>
                <a:spcPct val="90000"/>
              </a:lnSpc>
              <a:buNone/>
            </a:pPr>
            <a:r>
              <a:rPr lang="en-US" sz="2400" dirty="0" smtClean="0">
                <a:latin typeface="Helvetica" pitchFamily="51" charset="0"/>
              </a:rPr>
              <a:t>      Some chemical weapons  </a:t>
            </a:r>
            <a:r>
              <a:rPr lang="en-US" sz="2400" dirty="0" err="1" smtClean="0">
                <a:latin typeface="Helvetica" pitchFamily="51" charset="0"/>
              </a:rPr>
              <a:t>i</a:t>
            </a:r>
            <a:r>
              <a:rPr lang="en-US" sz="2400" dirty="0" smtClean="0">
                <a:latin typeface="Helvetica" pitchFamily="51" charset="0"/>
              </a:rPr>
              <a:t>. e.  -</a:t>
            </a:r>
            <a:r>
              <a:rPr lang="en-US" sz="2400" dirty="0" err="1" smtClean="0">
                <a:latin typeface="Helvetica" pitchFamily="51" charset="0"/>
              </a:rPr>
              <a:t>Sarin</a:t>
            </a:r>
            <a:r>
              <a:rPr lang="en-US" sz="2400" dirty="0" smtClean="0">
                <a:latin typeface="Helvetica" pitchFamily="51" charset="0"/>
              </a:rPr>
              <a:t> </a:t>
            </a:r>
          </a:p>
          <a:p>
            <a:pPr marL="457200" indent="-457200">
              <a:lnSpc>
                <a:spcPct val="90000"/>
              </a:lnSpc>
              <a:buNone/>
            </a:pPr>
            <a:r>
              <a:rPr lang="en-US" sz="2400" dirty="0" smtClean="0">
                <a:latin typeface="Helvetica" pitchFamily="51" charset="0"/>
              </a:rPr>
              <a:t>		  - Non-lethal </a:t>
            </a:r>
            <a:r>
              <a:rPr lang="en-US" sz="2400" dirty="0" err="1" smtClean="0">
                <a:latin typeface="Helvetica" pitchFamily="51" charset="0"/>
              </a:rPr>
              <a:t>roits</a:t>
            </a:r>
            <a:r>
              <a:rPr lang="en-US" sz="2400" dirty="0" smtClean="0">
                <a:latin typeface="Helvetica" pitchFamily="51" charset="0"/>
              </a:rPr>
              <a:t> control agents </a:t>
            </a:r>
            <a:r>
              <a:rPr lang="en-US" sz="2400" dirty="0" err="1" smtClean="0">
                <a:latin typeface="Helvetica" pitchFamily="51" charset="0"/>
              </a:rPr>
              <a:t>i.e</a:t>
            </a:r>
            <a:r>
              <a:rPr lang="en-US" sz="2400" dirty="0" smtClean="0">
                <a:latin typeface="Helvetica" pitchFamily="51" charset="0"/>
              </a:rPr>
              <a:t>  TEAR GAS, </a:t>
            </a:r>
          </a:p>
          <a:p>
            <a:pPr marL="457200" indent="-457200">
              <a:lnSpc>
                <a:spcPct val="90000"/>
              </a:lnSpc>
              <a:buNone/>
            </a:pPr>
            <a:r>
              <a:rPr lang="en-US" sz="2400" dirty="0" smtClean="0">
                <a:latin typeface="Helvetica" pitchFamily="51" charset="0"/>
              </a:rPr>
              <a:t>		   -Insecticides (DIAZINON) Fall Into This Category.</a:t>
            </a:r>
            <a:endParaRPr lang="en-US" sz="2400" dirty="0">
              <a:latin typeface="Helvetica" pitchFamily="51"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2000" fill="hold"/>
                                        <p:tgtEl>
                                          <p:spTgt spid="8195">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819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195">
                                            <p:txEl>
                                              <p:pRg st="2" end="2"/>
                                            </p:txEl>
                                          </p:spTgt>
                                        </p:tgtEl>
                                        <p:attrNameLst>
                                          <p:attrName>style.visibility</p:attrName>
                                        </p:attrNameLst>
                                      </p:cBhvr>
                                      <p:to>
                                        <p:strVal val="visible"/>
                                      </p:to>
                                    </p:set>
                                    <p:anim calcmode="lin" valueType="num">
                                      <p:cBhvr additive="base">
                                        <p:cTn id="11" dur="2000" fill="hold"/>
                                        <p:tgtEl>
                                          <p:spTgt spid="8195">
                                            <p:txEl>
                                              <p:pRg st="2" end="2"/>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81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195">
                                            <p:txEl>
                                              <p:pRg st="5" end="5"/>
                                            </p:txEl>
                                          </p:spTgt>
                                        </p:tgtEl>
                                        <p:attrNameLst>
                                          <p:attrName>style.visibility</p:attrName>
                                        </p:attrNameLst>
                                      </p:cBhvr>
                                      <p:to>
                                        <p:strVal val="visible"/>
                                      </p:to>
                                    </p:set>
                                    <p:anim calcmode="lin" valueType="num">
                                      <p:cBhvr additive="base">
                                        <p:cTn id="17" dur="2000" fill="hold"/>
                                        <p:tgtEl>
                                          <p:spTgt spid="8195">
                                            <p:txEl>
                                              <p:pRg st="5" end="5"/>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819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195">
                                            <p:txEl>
                                              <p:pRg st="6" end="6"/>
                                            </p:txEl>
                                          </p:spTgt>
                                        </p:tgtEl>
                                        <p:attrNameLst>
                                          <p:attrName>style.visibility</p:attrName>
                                        </p:attrNameLst>
                                      </p:cBhvr>
                                      <p:to>
                                        <p:strVal val="visible"/>
                                      </p:to>
                                    </p:set>
                                    <p:anim calcmode="lin" valueType="num">
                                      <p:cBhvr additive="base">
                                        <p:cTn id="23" dur="2000" fill="hold"/>
                                        <p:tgtEl>
                                          <p:spTgt spid="8195">
                                            <p:txEl>
                                              <p:pRg st="6" end="6"/>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819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8195">
                                            <p:txEl>
                                              <p:pRg st="7" end="7"/>
                                            </p:txEl>
                                          </p:spTgt>
                                        </p:tgtEl>
                                        <p:attrNameLst>
                                          <p:attrName>style.visibility</p:attrName>
                                        </p:attrNameLst>
                                      </p:cBhvr>
                                      <p:to>
                                        <p:strVal val="visible"/>
                                      </p:to>
                                    </p:set>
                                    <p:anim calcmode="lin" valueType="num">
                                      <p:cBhvr additive="base">
                                        <p:cTn id="29" dur="2000" fill="hold"/>
                                        <p:tgtEl>
                                          <p:spTgt spid="8195">
                                            <p:txEl>
                                              <p:pRg st="7" end="7"/>
                                            </p:txEl>
                                          </p:spTgt>
                                        </p:tgtEl>
                                        <p:attrNameLst>
                                          <p:attrName>ppt_x</p:attrName>
                                        </p:attrNameLst>
                                      </p:cBhvr>
                                      <p:tavLst>
                                        <p:tav tm="0">
                                          <p:val>
                                            <p:strVal val="#ppt_x"/>
                                          </p:val>
                                        </p:tav>
                                        <p:tav tm="100000">
                                          <p:val>
                                            <p:strVal val="#ppt_x"/>
                                          </p:val>
                                        </p:tav>
                                      </p:tavLst>
                                    </p:anim>
                                    <p:anim calcmode="lin" valueType="num">
                                      <p:cBhvr additive="base">
                                        <p:cTn id="30" dur="2000" fill="hold"/>
                                        <p:tgtEl>
                                          <p:spTgt spid="819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33400" y="1935480"/>
            <a:ext cx="8229600" cy="4922520"/>
          </a:xfrm>
        </p:spPr>
        <p:txBody>
          <a:bodyPr>
            <a:normAutofit/>
          </a:bodyPr>
          <a:lstStyle/>
          <a:p>
            <a:pPr lvl="8">
              <a:buNone/>
            </a:pPr>
            <a:endParaRPr lang="en-US" sz="6000" dirty="0" smtClean="0">
              <a:solidFill>
                <a:srgbClr val="FF0000"/>
              </a:solidFill>
            </a:endParaRPr>
          </a:p>
          <a:p>
            <a:pPr lvl="8">
              <a:buNone/>
            </a:pPr>
            <a:endParaRPr lang="en-US" sz="6000" dirty="0" smtClean="0">
              <a:solidFill>
                <a:srgbClr val="FF0000"/>
              </a:solidFill>
            </a:endParaRPr>
          </a:p>
          <a:p>
            <a:pPr lvl="8" algn="l" rtl="0">
              <a:buNone/>
            </a:pPr>
            <a:r>
              <a:rPr lang="en-US" sz="6000" dirty="0" smtClean="0">
                <a:solidFill>
                  <a:srgbClr val="FF0000"/>
                </a:solidFill>
              </a:rPr>
              <a:t>ANS</a:t>
            </a:r>
          </a:p>
          <a:p>
            <a:pPr lvl="8"/>
            <a:endParaRPr lang="en-US" sz="6000" dirty="0">
              <a:solidFill>
                <a:srgbClr val="FF0000"/>
              </a:solidFill>
            </a:endParaRPr>
          </a:p>
        </p:txBody>
      </p:sp>
      <p:sp>
        <p:nvSpPr>
          <p:cNvPr id="3" name="Slide Number Placeholder 2"/>
          <p:cNvSpPr>
            <a:spLocks noGrp="1"/>
          </p:cNvSpPr>
          <p:nvPr>
            <p:ph type="sldNum" sz="quarter" idx="12"/>
          </p:nvPr>
        </p:nvSpPr>
        <p:spPr/>
        <p:txBody>
          <a:bodyPr/>
          <a:lstStyle/>
          <a:p>
            <a:fld id="{BF4382E9-6DA2-40FE-80F5-217276E532A0}" type="slidenum">
              <a:rPr lang="en-US" smtClean="0"/>
              <a:pPr/>
              <a:t>4</a:t>
            </a:fld>
            <a:endParaRPr lang="en-US" dirty="0"/>
          </a:p>
        </p:txBody>
      </p:sp>
      <p:sp>
        <p:nvSpPr>
          <p:cNvPr id="11" name="Down Arrow 10"/>
          <p:cNvSpPr/>
          <p:nvPr/>
        </p:nvSpPr>
        <p:spPr>
          <a:xfrm>
            <a:off x="3733800" y="1828800"/>
            <a:ext cx="533400" cy="2057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a:off x="5334000" y="1905000"/>
            <a:ext cx="484632" cy="20452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wn Arrow 20"/>
          <p:cNvSpPr/>
          <p:nvPr/>
        </p:nvSpPr>
        <p:spPr>
          <a:xfrm>
            <a:off x="4648200" y="5105400"/>
            <a:ext cx="6858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urved Right Arrow 27"/>
          <p:cNvSpPr/>
          <p:nvPr/>
        </p:nvSpPr>
        <p:spPr>
          <a:xfrm>
            <a:off x="1752600" y="4038600"/>
            <a:ext cx="1143000" cy="8382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Curved Left Arrow 28"/>
          <p:cNvSpPr/>
          <p:nvPr/>
        </p:nvSpPr>
        <p:spPr>
          <a:xfrm>
            <a:off x="6477000" y="4114800"/>
            <a:ext cx="1264920" cy="6858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Oval 24"/>
          <p:cNvSpPr/>
          <p:nvPr/>
        </p:nvSpPr>
        <p:spPr>
          <a:xfrm>
            <a:off x="2514600" y="5715000"/>
            <a:ext cx="4800600"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bg1"/>
                </a:solidFill>
              </a:rPr>
              <a:t>DISEASE STATE MANAGEMENT</a:t>
            </a:r>
            <a:endParaRPr lang="en-US" sz="3200" b="1" dirty="0">
              <a:solidFill>
                <a:schemeClr val="bg1"/>
              </a:solidFill>
            </a:endParaRPr>
          </a:p>
        </p:txBody>
      </p:sp>
      <p:sp>
        <p:nvSpPr>
          <p:cNvPr id="31" name="Oval 25"/>
          <p:cNvSpPr>
            <a:spLocks noChangeArrowheads="1"/>
          </p:cNvSpPr>
          <p:nvPr/>
        </p:nvSpPr>
        <p:spPr bwMode="auto">
          <a:xfrm>
            <a:off x="5791200" y="304800"/>
            <a:ext cx="3048000" cy="1295400"/>
          </a:xfrm>
          <a:prstGeom prst="ellipse">
            <a:avLst/>
          </a:prstGeom>
          <a:solidFill>
            <a:schemeClr val="tx1"/>
          </a:solidFill>
          <a:ln w="38100">
            <a:solidFill>
              <a:srgbClr val="FF0000"/>
            </a:solidFill>
            <a:round/>
            <a:headEnd type="none" w="sm" len="sm"/>
            <a:tailEnd type="none" w="sm" len="sm"/>
          </a:ln>
        </p:spPr>
        <p:txBody>
          <a:bodyPr wrap="none" anchor="ctr"/>
          <a:lstStyle/>
          <a:p>
            <a:pPr algn="ctr"/>
            <a:r>
              <a:rPr lang="en-US" b="1" dirty="0" smtClean="0">
                <a:solidFill>
                  <a:schemeClr val="bg1"/>
                </a:solidFill>
              </a:rPr>
              <a:t>MEDICAL -  </a:t>
            </a:r>
          </a:p>
          <a:p>
            <a:pPr algn="ctr"/>
            <a:r>
              <a:rPr lang="en-US" b="1" dirty="0" smtClean="0">
                <a:solidFill>
                  <a:schemeClr val="bg1"/>
                </a:solidFill>
              </a:rPr>
              <a:t>BIOCHEMISTRY</a:t>
            </a:r>
            <a:endParaRPr lang="en-US" b="1" dirty="0">
              <a:solidFill>
                <a:schemeClr val="bg1"/>
              </a:solidFill>
            </a:endParaRPr>
          </a:p>
        </p:txBody>
      </p:sp>
      <p:sp>
        <p:nvSpPr>
          <p:cNvPr id="32" name="Oval 5"/>
          <p:cNvSpPr>
            <a:spLocks noChangeArrowheads="1"/>
          </p:cNvSpPr>
          <p:nvPr/>
        </p:nvSpPr>
        <p:spPr bwMode="auto">
          <a:xfrm>
            <a:off x="5943600" y="2209800"/>
            <a:ext cx="2895600" cy="1600200"/>
          </a:xfrm>
          <a:prstGeom prst="ellipse">
            <a:avLst/>
          </a:prstGeom>
          <a:solidFill>
            <a:schemeClr val="tx1"/>
          </a:solidFill>
          <a:ln w="38100">
            <a:solidFill>
              <a:srgbClr val="FF0000"/>
            </a:solidFill>
            <a:round/>
            <a:headEnd type="none" w="sm" len="sm"/>
            <a:tailEnd type="none" w="sm" len="sm"/>
          </a:ln>
        </p:spPr>
        <p:txBody>
          <a:bodyPr wrap="none" anchor="ctr"/>
          <a:lstStyle/>
          <a:p>
            <a:pPr algn="ctr"/>
            <a:r>
              <a:rPr lang="en-US" sz="2400" b="1" dirty="0" smtClean="0">
                <a:solidFill>
                  <a:schemeClr val="bg1"/>
                </a:solidFill>
                <a:latin typeface="Calibri"/>
              </a:rPr>
              <a:t>CLINICAL</a:t>
            </a:r>
          </a:p>
          <a:p>
            <a:pPr algn="ctr"/>
            <a:r>
              <a:rPr lang="en-US" sz="2000" b="1" dirty="0" smtClean="0">
                <a:solidFill>
                  <a:schemeClr val="bg1"/>
                </a:solidFill>
                <a:latin typeface="Calibri"/>
              </a:rPr>
              <a:t>THERAPEUTICS</a:t>
            </a:r>
            <a:endParaRPr lang="en-US" sz="2000" b="1" dirty="0">
              <a:solidFill>
                <a:schemeClr val="bg1"/>
              </a:solidFill>
              <a:latin typeface="Calibri"/>
            </a:endParaRPr>
          </a:p>
        </p:txBody>
      </p:sp>
      <p:sp>
        <p:nvSpPr>
          <p:cNvPr id="33" name="Oval 12"/>
          <p:cNvSpPr>
            <a:spLocks noChangeArrowheads="1"/>
          </p:cNvSpPr>
          <p:nvPr/>
        </p:nvSpPr>
        <p:spPr bwMode="auto">
          <a:xfrm>
            <a:off x="304800" y="2209800"/>
            <a:ext cx="3276600" cy="1752600"/>
          </a:xfrm>
          <a:prstGeom prst="ellipse">
            <a:avLst/>
          </a:prstGeom>
          <a:solidFill>
            <a:schemeClr val="tx1"/>
          </a:solidFill>
          <a:ln w="38100">
            <a:solidFill>
              <a:srgbClr val="FF0000"/>
            </a:solidFill>
            <a:round/>
            <a:headEnd type="none" w="sm" len="sm"/>
            <a:tailEnd type="none" w="sm" len="sm"/>
          </a:ln>
        </p:spPr>
        <p:txBody>
          <a:bodyPr wrap="none" anchor="ctr"/>
          <a:lstStyle/>
          <a:p>
            <a:r>
              <a:rPr lang="en-US" b="1" dirty="0" smtClean="0">
                <a:solidFill>
                  <a:schemeClr val="bg1"/>
                </a:solidFill>
              </a:rPr>
              <a:t>PHARMACOLOGY</a:t>
            </a:r>
            <a:endParaRPr lang="en-US" b="1" dirty="0">
              <a:solidFill>
                <a:schemeClr val="bg1"/>
              </a:solidFill>
            </a:endParaRPr>
          </a:p>
        </p:txBody>
      </p:sp>
      <p:grpSp>
        <p:nvGrpSpPr>
          <p:cNvPr id="2" name="Group 27"/>
          <p:cNvGrpSpPr>
            <a:grpSpLocks/>
          </p:cNvGrpSpPr>
          <p:nvPr/>
        </p:nvGrpSpPr>
        <p:grpSpPr bwMode="auto">
          <a:xfrm>
            <a:off x="304800" y="304800"/>
            <a:ext cx="3199301" cy="1447800"/>
            <a:chOff x="960" y="816"/>
            <a:chExt cx="1278" cy="576"/>
          </a:xfrm>
        </p:grpSpPr>
        <p:sp>
          <p:nvSpPr>
            <p:cNvPr id="38" name="Oval 16"/>
            <p:cNvSpPr>
              <a:spLocks noChangeArrowheads="1"/>
            </p:cNvSpPr>
            <p:nvPr/>
          </p:nvSpPr>
          <p:spPr bwMode="auto">
            <a:xfrm>
              <a:off x="960" y="816"/>
              <a:ext cx="1248" cy="576"/>
            </a:xfrm>
            <a:prstGeom prst="ellipse">
              <a:avLst/>
            </a:prstGeom>
            <a:solidFill>
              <a:schemeClr val="tx1"/>
            </a:solidFill>
            <a:ln w="38100">
              <a:solidFill>
                <a:srgbClr val="FF0000"/>
              </a:solidFill>
              <a:round/>
              <a:headEnd type="none" w="sm" len="sm"/>
              <a:tailEnd type="none" w="sm" len="sm"/>
            </a:ln>
          </p:spPr>
          <p:txBody>
            <a:bodyPr wrap="none" anchor="ctr"/>
            <a:lstStyle/>
            <a:p>
              <a:endParaRPr lang="en-US"/>
            </a:p>
          </p:txBody>
        </p:sp>
        <p:sp>
          <p:nvSpPr>
            <p:cNvPr id="39" name="Text Box 17"/>
            <p:cNvSpPr txBox="1">
              <a:spLocks noChangeArrowheads="1"/>
            </p:cNvSpPr>
            <p:nvPr/>
          </p:nvSpPr>
          <p:spPr bwMode="auto">
            <a:xfrm>
              <a:off x="1051" y="998"/>
              <a:ext cx="1187" cy="159"/>
            </a:xfrm>
            <a:prstGeom prst="rect">
              <a:avLst/>
            </a:prstGeom>
            <a:noFill/>
            <a:ln w="12700">
              <a:noFill/>
              <a:miter lim="800000"/>
              <a:headEnd type="none" w="sm" len="sm"/>
              <a:tailEnd type="none" w="sm" len="sm"/>
            </a:ln>
          </p:spPr>
          <p:txBody>
            <a:bodyPr>
              <a:spAutoFit/>
            </a:bodyPr>
            <a:lstStyle/>
            <a:p>
              <a:pPr marL="322263" indent="-322263" defTabSz="858838">
                <a:spcBef>
                  <a:spcPct val="50000"/>
                </a:spcBef>
              </a:pPr>
              <a:r>
                <a:rPr lang="en-US" sz="2000" b="1" dirty="0" smtClean="0">
                  <a:solidFill>
                    <a:schemeClr val="bg1"/>
                  </a:solidFill>
                </a:rPr>
                <a:t>PATHOPHYSIOLOGY</a:t>
              </a:r>
              <a:endParaRPr lang="en-US" sz="2000" b="1" dirty="0">
                <a:solidFill>
                  <a:schemeClr val="bg1"/>
                </a:solidFill>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2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2000" fill="hold"/>
                                        <p:tgtEl>
                                          <p:spTgt spid="2"/>
                                        </p:tgtEl>
                                        <p:attrNameLst>
                                          <p:attrName>ppt_x</p:attrName>
                                        </p:attrNameLst>
                                      </p:cBhvr>
                                      <p:tavLst>
                                        <p:tav tm="0">
                                          <p:val>
                                            <p:strVal val="#ppt_x"/>
                                          </p:val>
                                        </p:tav>
                                        <p:tav tm="100000">
                                          <p:val>
                                            <p:strVal val="#ppt_x"/>
                                          </p:val>
                                        </p:tav>
                                      </p:tavLst>
                                    </p:anim>
                                    <p:anim calcmode="lin" valueType="num">
                                      <p:cBhvr additive="base">
                                        <p:cTn id="14"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2000" fill="hold"/>
                                        <p:tgtEl>
                                          <p:spTgt spid="31"/>
                                        </p:tgtEl>
                                        <p:attrNameLst>
                                          <p:attrName>ppt_x</p:attrName>
                                        </p:attrNameLst>
                                      </p:cBhvr>
                                      <p:tavLst>
                                        <p:tav tm="0">
                                          <p:val>
                                            <p:strVal val="#ppt_x"/>
                                          </p:val>
                                        </p:tav>
                                        <p:tav tm="100000">
                                          <p:val>
                                            <p:strVal val="#ppt_x"/>
                                          </p:val>
                                        </p:tav>
                                      </p:tavLst>
                                    </p:anim>
                                    <p:anim calcmode="lin" valueType="num">
                                      <p:cBhvr additive="base">
                                        <p:cTn id="20" dur="20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additive="base">
                                        <p:cTn id="25" dur="2000" fill="hold"/>
                                        <p:tgtEl>
                                          <p:spTgt spid="33"/>
                                        </p:tgtEl>
                                        <p:attrNameLst>
                                          <p:attrName>ppt_x</p:attrName>
                                        </p:attrNameLst>
                                      </p:cBhvr>
                                      <p:tavLst>
                                        <p:tav tm="0">
                                          <p:val>
                                            <p:strVal val="#ppt_x"/>
                                          </p:val>
                                        </p:tav>
                                        <p:tav tm="100000">
                                          <p:val>
                                            <p:strVal val="#ppt_x"/>
                                          </p:val>
                                        </p:tav>
                                      </p:tavLst>
                                    </p:anim>
                                    <p:anim calcmode="lin" valueType="num">
                                      <p:cBhvr additive="base">
                                        <p:cTn id="26" dur="20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anim calcmode="lin" valueType="num">
                                      <p:cBhvr additive="base">
                                        <p:cTn id="31" dur="2000" fill="hold"/>
                                        <p:tgtEl>
                                          <p:spTgt spid="32"/>
                                        </p:tgtEl>
                                        <p:attrNameLst>
                                          <p:attrName>ppt_x</p:attrName>
                                        </p:attrNameLst>
                                      </p:cBhvr>
                                      <p:tavLst>
                                        <p:tav tm="0">
                                          <p:val>
                                            <p:strVal val="#ppt_x"/>
                                          </p:val>
                                        </p:tav>
                                        <p:tav tm="100000">
                                          <p:val>
                                            <p:strVal val="#ppt_x"/>
                                          </p:val>
                                        </p:tav>
                                      </p:tavLst>
                                    </p:anim>
                                    <p:anim calcmode="lin" valueType="num">
                                      <p:cBhvr additive="base">
                                        <p:cTn id="32" dur="20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2000" fill="hold"/>
                                        <p:tgtEl>
                                          <p:spTgt spid="25"/>
                                        </p:tgtEl>
                                        <p:attrNameLst>
                                          <p:attrName>ppt_x</p:attrName>
                                        </p:attrNameLst>
                                      </p:cBhvr>
                                      <p:tavLst>
                                        <p:tav tm="0">
                                          <p:val>
                                            <p:strVal val="#ppt_x"/>
                                          </p:val>
                                        </p:tav>
                                        <p:tav tm="100000">
                                          <p:val>
                                            <p:strVal val="#ppt_x"/>
                                          </p:val>
                                        </p:tav>
                                      </p:tavLst>
                                    </p:anim>
                                    <p:anim calcmode="lin" valueType="num">
                                      <p:cBhvr additive="base">
                                        <p:cTn id="38" dur="20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1" grpId="0" animBg="1"/>
      <p:bldP spid="32" grpId="0" animBg="1"/>
      <p:bldP spid="3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14400"/>
            <a:ext cx="13563600" cy="1431925"/>
          </a:xfrm>
        </p:spPr>
        <p:txBody>
          <a:bodyPr>
            <a:noAutofit/>
          </a:bodyPr>
          <a:lstStyle/>
          <a:p>
            <a:pPr rtl="0"/>
            <a:r>
              <a:rPr lang="en-US" sz="4000" b="0" dirty="0" smtClean="0">
                <a:solidFill>
                  <a:srgbClr val="00FFFF"/>
                </a:solidFill>
                <a:effectLst/>
              </a:rPr>
              <a:t>					</a:t>
            </a:r>
            <a:r>
              <a:rPr lang="en-US" sz="4000" u="sng" dirty="0" smtClean="0">
                <a:solidFill>
                  <a:srgbClr val="00FFFF"/>
                </a:solidFill>
                <a:effectLst/>
              </a:rPr>
              <a:t>ANS</a:t>
            </a:r>
            <a:r>
              <a:rPr lang="en-US" sz="4000" b="0" dirty="0" smtClean="0">
                <a:solidFill>
                  <a:srgbClr val="00FFFF"/>
                </a:solidFill>
                <a:effectLst/>
              </a:rPr>
              <a:t/>
            </a:r>
            <a:br>
              <a:rPr lang="en-US" sz="4000" b="0" dirty="0" smtClean="0">
                <a:solidFill>
                  <a:srgbClr val="00FFFF"/>
                </a:solidFill>
                <a:effectLst/>
              </a:rPr>
            </a:br>
            <a:r>
              <a:rPr lang="en-US" sz="4000" b="0" dirty="0" smtClean="0">
                <a:solidFill>
                  <a:srgbClr val="00FFFF"/>
                </a:solidFill>
                <a:effectLst/>
              </a:rPr>
              <a:t>1.</a:t>
            </a:r>
            <a:r>
              <a:rPr lang="en-US" sz="3200" dirty="0" smtClean="0">
                <a:solidFill>
                  <a:srgbClr val="00FFFF"/>
                </a:solidFill>
                <a:effectLst/>
              </a:rPr>
              <a:t>Vegetative </a:t>
            </a:r>
            <a:r>
              <a:rPr lang="en-US" sz="3200" b="0" dirty="0" smtClean="0">
                <a:effectLst/>
              </a:rPr>
              <a:t>nervous  system </a:t>
            </a:r>
            <a:br>
              <a:rPr lang="en-US" sz="3200" b="0" dirty="0" smtClean="0">
                <a:effectLst/>
              </a:rPr>
            </a:br>
            <a:r>
              <a:rPr lang="en-US" sz="3200" b="0" dirty="0" smtClean="0">
                <a:effectLst/>
              </a:rPr>
              <a:t>	 </a:t>
            </a:r>
            <a:r>
              <a:rPr lang="en-US" sz="2400" b="0" dirty="0" err="1" smtClean="0">
                <a:effectLst/>
              </a:rPr>
              <a:t>Reil</a:t>
            </a:r>
            <a:r>
              <a:rPr lang="en-US" sz="2400" b="0" dirty="0" smtClean="0">
                <a:effectLst/>
              </a:rPr>
              <a:t>( 1807) </a:t>
            </a:r>
            <a:r>
              <a:rPr lang="en-US" sz="2400" b="0" dirty="0" err="1" smtClean="0">
                <a:effectLst/>
              </a:rPr>
              <a:t>vege</a:t>
            </a:r>
            <a:r>
              <a:rPr lang="en-US" sz="2400" b="0" dirty="0" smtClean="0">
                <a:effectLst/>
              </a:rPr>
              <a:t>=  growing</a:t>
            </a:r>
            <a:r>
              <a:rPr lang="en-US" sz="3200" b="0" dirty="0" smtClean="0">
                <a:effectLst/>
              </a:rPr>
              <a:t/>
            </a:r>
            <a:br>
              <a:rPr lang="en-US" sz="3200" b="0" dirty="0" smtClean="0">
                <a:effectLst/>
              </a:rPr>
            </a:br>
            <a:r>
              <a:rPr lang="en-US" sz="3200" b="0" dirty="0" smtClean="0">
                <a:effectLst/>
              </a:rPr>
              <a:t/>
            </a:r>
            <a:br>
              <a:rPr lang="en-US" sz="3200" b="0" dirty="0" smtClean="0">
                <a:effectLst/>
              </a:rPr>
            </a:br>
            <a:endParaRPr lang="en-US" sz="3200" b="0" dirty="0">
              <a:effectLst/>
            </a:endParaRPr>
          </a:p>
        </p:txBody>
      </p:sp>
      <p:sp>
        <p:nvSpPr>
          <p:cNvPr id="3" name="Content Placeholder 2"/>
          <p:cNvSpPr>
            <a:spLocks noGrp="1"/>
          </p:cNvSpPr>
          <p:nvPr>
            <p:ph idx="1"/>
          </p:nvPr>
        </p:nvSpPr>
        <p:spPr>
          <a:xfrm>
            <a:off x="0" y="2057400"/>
            <a:ext cx="11430000" cy="5257800"/>
          </a:xfrm>
        </p:spPr>
        <p:txBody>
          <a:bodyPr>
            <a:normAutofit fontScale="92500" lnSpcReduction="20000"/>
          </a:bodyPr>
          <a:lstStyle/>
          <a:p>
            <a:pPr algn="l">
              <a:buNone/>
            </a:pPr>
            <a:r>
              <a:rPr lang="en-US" dirty="0" smtClean="0"/>
              <a:t>2. </a:t>
            </a:r>
            <a:r>
              <a:rPr lang="en-US" b="1" dirty="0" smtClean="0">
                <a:solidFill>
                  <a:srgbClr val="00FFFF"/>
                </a:solidFill>
              </a:rPr>
              <a:t>Autonomic </a:t>
            </a:r>
            <a:r>
              <a:rPr lang="en-US" dirty="0" smtClean="0"/>
              <a:t>nervous system</a:t>
            </a:r>
          </a:p>
          <a:p>
            <a:pPr algn="l" rtl="0">
              <a:buNone/>
            </a:pPr>
            <a:r>
              <a:rPr lang="en-US" dirty="0" smtClean="0"/>
              <a:t>		</a:t>
            </a:r>
            <a:r>
              <a:rPr lang="en-US" sz="2600" dirty="0" err="1" smtClean="0"/>
              <a:t>james</a:t>
            </a:r>
            <a:r>
              <a:rPr lang="en-US" sz="2600" dirty="0" smtClean="0"/>
              <a:t> </a:t>
            </a:r>
            <a:r>
              <a:rPr lang="en-US" sz="2600" dirty="0" err="1" smtClean="0"/>
              <a:t>langley</a:t>
            </a:r>
            <a:r>
              <a:rPr lang="en-US" sz="2600" dirty="0" smtClean="0"/>
              <a:t> (1898) </a:t>
            </a:r>
            <a:r>
              <a:rPr lang="en-US" sz="2200" dirty="0" err="1" smtClean="0"/>
              <a:t>prof</a:t>
            </a:r>
            <a:r>
              <a:rPr lang="en-US" sz="2200" dirty="0" smtClean="0"/>
              <a:t>; </a:t>
            </a:r>
            <a:r>
              <a:rPr lang="en-US" sz="2200" dirty="0" err="1" smtClean="0"/>
              <a:t>cambridge</a:t>
            </a:r>
            <a:r>
              <a:rPr lang="en-US" sz="2200" dirty="0" smtClean="0"/>
              <a:t>   autos= self   </a:t>
            </a:r>
            <a:r>
              <a:rPr lang="en-US" sz="2200" dirty="0" err="1" smtClean="0"/>
              <a:t>nomos</a:t>
            </a:r>
            <a:r>
              <a:rPr lang="en-US" sz="2200" dirty="0" smtClean="0"/>
              <a:t>= control</a:t>
            </a:r>
            <a:endParaRPr lang="en-US" sz="4300" dirty="0" smtClean="0"/>
          </a:p>
          <a:p>
            <a:pPr algn="l"/>
            <a:endParaRPr lang="en-US" sz="2400" dirty="0" smtClean="0"/>
          </a:p>
          <a:p>
            <a:pPr algn="l">
              <a:buNone/>
            </a:pPr>
            <a:r>
              <a:rPr lang="en-US" sz="2800" dirty="0" smtClean="0"/>
              <a:t>3.</a:t>
            </a:r>
            <a:r>
              <a:rPr lang="en-US" sz="2800" b="1" dirty="0" smtClean="0">
                <a:solidFill>
                  <a:srgbClr val="00FFFF"/>
                </a:solidFill>
              </a:rPr>
              <a:t>Involuntary</a:t>
            </a:r>
            <a:r>
              <a:rPr lang="en-US" sz="2800" dirty="0" smtClean="0">
                <a:solidFill>
                  <a:srgbClr val="00FFFF"/>
                </a:solidFill>
              </a:rPr>
              <a:t>  </a:t>
            </a:r>
            <a:r>
              <a:rPr lang="en-US" sz="2800" dirty="0" smtClean="0"/>
              <a:t>nervous  system </a:t>
            </a:r>
          </a:p>
          <a:p>
            <a:pPr algn="l" rtl="0">
              <a:buNone/>
            </a:pPr>
            <a:r>
              <a:rPr lang="en-US" sz="2800" dirty="0" smtClean="0"/>
              <a:t>			</a:t>
            </a:r>
            <a:r>
              <a:rPr lang="en-US" sz="2200" dirty="0" smtClean="0"/>
              <a:t> Prof; </a:t>
            </a:r>
            <a:r>
              <a:rPr lang="en-US" sz="2200" dirty="0" err="1" smtClean="0"/>
              <a:t>gaskell</a:t>
            </a:r>
            <a:r>
              <a:rPr lang="en-US" sz="2200" dirty="0" smtClean="0"/>
              <a:t>  </a:t>
            </a:r>
            <a:r>
              <a:rPr lang="en-US" sz="2600" dirty="0" smtClean="0"/>
              <a:t>1</a:t>
            </a:r>
            <a:r>
              <a:rPr lang="en-US" sz="2600" baseline="30000" dirty="0" smtClean="0"/>
              <a:t>st</a:t>
            </a:r>
            <a:r>
              <a:rPr lang="en-US" sz="1700" dirty="0" smtClean="0"/>
              <a:t>  </a:t>
            </a:r>
            <a:r>
              <a:rPr lang="en-US" sz="1900" dirty="0" smtClean="0"/>
              <a:t>editor of physiology magazine</a:t>
            </a:r>
            <a:endParaRPr lang="en-US" dirty="0" smtClean="0"/>
          </a:p>
          <a:p>
            <a:pPr algn="l"/>
            <a:endParaRPr lang="en-US" dirty="0" smtClean="0"/>
          </a:p>
          <a:p>
            <a:pPr algn="l">
              <a:buNone/>
            </a:pPr>
            <a:r>
              <a:rPr lang="en-US" dirty="0" smtClean="0"/>
              <a:t>4</a:t>
            </a:r>
            <a:r>
              <a:rPr lang="en-US" dirty="0" smtClean="0">
                <a:solidFill>
                  <a:srgbClr val="00FFFF"/>
                </a:solidFill>
              </a:rPr>
              <a:t>. </a:t>
            </a:r>
            <a:r>
              <a:rPr lang="en-US" b="1" dirty="0" err="1" smtClean="0">
                <a:solidFill>
                  <a:srgbClr val="00FFFF"/>
                </a:solidFill>
              </a:rPr>
              <a:t>Viseral</a:t>
            </a:r>
            <a:r>
              <a:rPr lang="en-US" b="1" dirty="0" smtClean="0">
                <a:solidFill>
                  <a:srgbClr val="00FFFF"/>
                </a:solidFill>
              </a:rPr>
              <a:t> </a:t>
            </a:r>
            <a:r>
              <a:rPr lang="en-US" sz="2800" dirty="0" smtClean="0">
                <a:solidFill>
                  <a:srgbClr val="00FFFF"/>
                </a:solidFill>
              </a:rPr>
              <a:t> </a:t>
            </a:r>
            <a:r>
              <a:rPr lang="en-US" sz="2800" dirty="0" smtClean="0"/>
              <a:t>nervous  system </a:t>
            </a:r>
            <a:endParaRPr lang="en-US" dirty="0" smtClean="0"/>
          </a:p>
          <a:p>
            <a:pPr algn="l"/>
            <a:endParaRPr lang="en-US" dirty="0" smtClean="0"/>
          </a:p>
          <a:p>
            <a:pPr algn="l">
              <a:buNone/>
            </a:pPr>
            <a:r>
              <a:rPr lang="en-US" dirty="0" smtClean="0"/>
              <a:t>5</a:t>
            </a:r>
            <a:r>
              <a:rPr lang="en-US" dirty="0" smtClean="0">
                <a:solidFill>
                  <a:srgbClr val="00FFFF"/>
                </a:solidFill>
              </a:rPr>
              <a:t>. </a:t>
            </a:r>
            <a:r>
              <a:rPr lang="en-US" b="1" dirty="0" err="1" smtClean="0">
                <a:solidFill>
                  <a:srgbClr val="00FFFF"/>
                </a:solidFill>
              </a:rPr>
              <a:t>Viseral</a:t>
            </a:r>
            <a:r>
              <a:rPr lang="en-US" dirty="0" smtClean="0">
                <a:solidFill>
                  <a:srgbClr val="00FFFF"/>
                </a:solidFill>
              </a:rPr>
              <a:t> </a:t>
            </a:r>
            <a:r>
              <a:rPr lang="en-US" dirty="0" smtClean="0"/>
              <a:t>motor system</a:t>
            </a:r>
          </a:p>
          <a:p>
            <a:pPr algn="l"/>
            <a:endParaRPr lang="en-US" dirty="0" smtClean="0"/>
          </a:p>
          <a:p>
            <a:pPr algn="l">
              <a:buNone/>
            </a:pPr>
            <a:r>
              <a:rPr lang="en-US" dirty="0" smtClean="0"/>
              <a:t>6</a:t>
            </a:r>
            <a:r>
              <a:rPr lang="en-US" dirty="0" smtClean="0">
                <a:solidFill>
                  <a:srgbClr val="00FFFF"/>
                </a:solidFill>
              </a:rPr>
              <a:t>. </a:t>
            </a:r>
            <a:r>
              <a:rPr lang="en-US" b="1" dirty="0" smtClean="0">
                <a:solidFill>
                  <a:srgbClr val="00FFFF"/>
                </a:solidFill>
              </a:rPr>
              <a:t>Efferent</a:t>
            </a:r>
            <a:r>
              <a:rPr lang="en-US" dirty="0" smtClean="0">
                <a:solidFill>
                  <a:srgbClr val="00FFFF"/>
                </a:solidFill>
              </a:rPr>
              <a:t> </a:t>
            </a:r>
            <a:r>
              <a:rPr lang="en-US" sz="2600" dirty="0" smtClean="0">
                <a:effectLst/>
              </a:rPr>
              <a:t>nervous  system </a:t>
            </a:r>
            <a:endParaRPr lang="en-US" sz="3500" dirty="0" smtClean="0">
              <a:effectLst/>
            </a:endParaRPr>
          </a:p>
          <a:p>
            <a:pPr algn="l">
              <a:buNone/>
            </a:pPr>
            <a:endParaRPr lang="en-US" dirty="0" smtClean="0"/>
          </a:p>
          <a:p>
            <a:pPr algn="l"/>
            <a:endParaRPr lang="en-US" dirty="0" smtClean="0"/>
          </a:p>
          <a:p>
            <a:endParaRPr lang="en-US" dirty="0"/>
          </a:p>
        </p:txBody>
      </p:sp>
      <p:sp>
        <p:nvSpPr>
          <p:cNvPr id="5" name="Slide Number Placeholder 4"/>
          <p:cNvSpPr>
            <a:spLocks noGrp="1"/>
          </p:cNvSpPr>
          <p:nvPr>
            <p:ph type="sldNum" sz="quarter" idx="12"/>
          </p:nvPr>
        </p:nvSpPr>
        <p:spPr/>
        <p:txBody>
          <a:bodyPr/>
          <a:lstStyle/>
          <a:p>
            <a:fld id="{BF4382E9-6DA2-40FE-80F5-217276E532A0}" type="slidenum">
              <a:rPr lang="en-US" smtClean="0"/>
              <a:pPr/>
              <a:t>5</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2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0" dur="2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20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6" dur="2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20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32" dur="20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2000" fill="hold"/>
                                        <p:tgtEl>
                                          <p:spTgt spid="3">
                                            <p:txEl>
                                              <p:pRg st="8" end="8"/>
                                            </p:txEl>
                                          </p:spTgt>
                                        </p:tgtEl>
                                        <p:attrNameLst>
                                          <p:attrName>ppt_x</p:attrName>
                                        </p:attrNameLst>
                                      </p:cBhvr>
                                      <p:tavLst>
                                        <p:tav tm="0">
                                          <p:val>
                                            <p:strVal val="1+#ppt_w/2"/>
                                          </p:val>
                                        </p:tav>
                                        <p:tav tm="100000">
                                          <p:val>
                                            <p:strVal val="#ppt_x"/>
                                          </p:val>
                                        </p:tav>
                                      </p:tavLst>
                                    </p:anim>
                                    <p:anim calcmode="lin" valueType="num">
                                      <p:cBhvr additive="base">
                                        <p:cTn id="38" dur="20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2000" fill="hold"/>
                                        <p:tgtEl>
                                          <p:spTgt spid="3">
                                            <p:txEl>
                                              <p:pRg st="10" end="10"/>
                                            </p:txEl>
                                          </p:spTgt>
                                        </p:tgtEl>
                                        <p:attrNameLst>
                                          <p:attrName>ppt_x</p:attrName>
                                        </p:attrNameLst>
                                      </p:cBhvr>
                                      <p:tavLst>
                                        <p:tav tm="0">
                                          <p:val>
                                            <p:strVal val="1+#ppt_w/2"/>
                                          </p:val>
                                        </p:tav>
                                        <p:tav tm="100000">
                                          <p:val>
                                            <p:strVal val="#ppt_x"/>
                                          </p:val>
                                        </p:tav>
                                      </p:tavLst>
                                    </p:anim>
                                    <p:anim calcmode="lin" valueType="num">
                                      <p:cBhvr additive="base">
                                        <p:cTn id="44" dur="20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C76D76-1CCF-4A16-970E-04B846F65584}" type="datetime5">
              <a:rPr lang="en-US" smtClean="0"/>
              <a:pPr/>
              <a:t>1-Feb-13</a:t>
            </a:fld>
            <a:endParaRPr lang="en-US" dirty="0"/>
          </a:p>
        </p:txBody>
      </p:sp>
      <p:sp>
        <p:nvSpPr>
          <p:cNvPr id="3" name="Slide Number Placeholder 2"/>
          <p:cNvSpPr>
            <a:spLocks noGrp="1"/>
          </p:cNvSpPr>
          <p:nvPr>
            <p:ph type="sldNum" sz="quarter" idx="12"/>
          </p:nvPr>
        </p:nvSpPr>
        <p:spPr/>
        <p:txBody>
          <a:bodyPr/>
          <a:lstStyle/>
          <a:p>
            <a:fld id="{BF4382E9-6DA2-40FE-80F5-217276E532A0}" type="slidenum">
              <a:rPr lang="en-US" smtClean="0"/>
              <a:pPr/>
              <a:t>6</a:t>
            </a:fld>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0" y="990600"/>
            <a:ext cx="9144000" cy="5867400"/>
          </a:xfrm>
          <a:prstGeom prst="rect">
            <a:avLst/>
          </a:prstGeom>
          <a:noFill/>
          <a:ln w="9525">
            <a:noFill/>
            <a:miter lim="800000"/>
            <a:headEnd/>
            <a:tailEnd/>
          </a:ln>
          <a:effectLst/>
        </p:spPr>
      </p:pic>
      <p:sp>
        <p:nvSpPr>
          <p:cNvPr id="5" name="Rectangle 4"/>
          <p:cNvSpPr/>
          <p:nvPr/>
        </p:nvSpPr>
        <p:spPr>
          <a:xfrm>
            <a:off x="2133600" y="0"/>
            <a:ext cx="6477000" cy="1384995"/>
          </a:xfrm>
          <a:prstGeom prst="rect">
            <a:avLst/>
          </a:prstGeom>
        </p:spPr>
        <p:txBody>
          <a:bodyPr wrap="square">
            <a:spAutoFit/>
          </a:bodyPr>
          <a:lstStyle/>
          <a:p>
            <a:pPr algn="ctr"/>
            <a:r>
              <a:rPr lang="en-US" sz="2800" u="sng" dirty="0" smtClean="0">
                <a:solidFill>
                  <a:srgbClr val="FF0000"/>
                </a:solidFill>
              </a:rPr>
              <a:t>PHYSIOLOGICAL ANATOMY</a:t>
            </a:r>
            <a:r>
              <a:rPr lang="en-US" sz="1400" dirty="0" smtClean="0"/>
              <a:t/>
            </a:r>
            <a:br>
              <a:rPr lang="en-US" sz="1400" dirty="0" smtClean="0"/>
            </a:br>
            <a:r>
              <a:rPr lang="en-US" altLang="en-US" sz="2800" dirty="0" smtClean="0">
                <a:solidFill>
                  <a:schemeClr val="accent1">
                    <a:lumMod val="60000"/>
                    <a:lumOff val="40000"/>
                  </a:schemeClr>
                </a:solidFill>
              </a:rPr>
              <a:t>2 </a:t>
            </a:r>
            <a:r>
              <a:rPr lang="en-US" altLang="en-US" sz="2800" i="1" dirty="0" smtClean="0">
                <a:solidFill>
                  <a:schemeClr val="accent1">
                    <a:lumMod val="60000"/>
                    <a:lumOff val="40000"/>
                  </a:schemeClr>
                </a:solidFill>
              </a:rPr>
              <a:t>neurons</a:t>
            </a:r>
            <a:r>
              <a:rPr lang="en-US" altLang="en-US" dirty="0" smtClean="0">
                <a:solidFill>
                  <a:schemeClr val="accent1">
                    <a:lumMod val="60000"/>
                    <a:lumOff val="40000"/>
                  </a:schemeClr>
                </a:solidFill>
              </a:rPr>
              <a:t> </a:t>
            </a:r>
            <a:r>
              <a:rPr lang="en-US" altLang="en-US" dirty="0" smtClean="0"/>
              <a:t>in the </a:t>
            </a:r>
            <a:r>
              <a:rPr lang="en-US" altLang="en-US" sz="2000" dirty="0" smtClean="0">
                <a:solidFill>
                  <a:srgbClr val="FFFF00"/>
                </a:solidFill>
              </a:rPr>
              <a:t>efferent pathway</a:t>
            </a:r>
            <a:r>
              <a:rPr lang="en-US" altLang="en-US" dirty="0" smtClean="0"/>
              <a:t>.</a:t>
            </a:r>
            <a:br>
              <a:rPr lang="en-US" altLang="en-US" dirty="0" smtClean="0"/>
            </a:br>
            <a:endParaRPr lang="en-GB" sz="2800"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143000" y="228600"/>
            <a:ext cx="7543800" cy="1431925"/>
          </a:xfrm>
        </p:spPr>
        <p:txBody>
          <a:bodyPr/>
          <a:lstStyle/>
          <a:p>
            <a:r>
              <a:rPr lang="en-US" dirty="0" smtClean="0"/>
              <a:t>	</a:t>
            </a:r>
            <a:r>
              <a:rPr lang="en-US" dirty="0" smtClean="0">
                <a:solidFill>
                  <a:srgbClr val="00FFFF"/>
                </a:solidFill>
              </a:rPr>
              <a:t>       Dual Innervations</a:t>
            </a:r>
            <a:endParaRPr lang="en-US" dirty="0">
              <a:solidFill>
                <a:srgbClr val="00FFFF"/>
              </a:solidFill>
            </a:endParaRPr>
          </a:p>
        </p:txBody>
      </p:sp>
      <p:sp>
        <p:nvSpPr>
          <p:cNvPr id="36867" name="Rectangle 3"/>
          <p:cNvSpPr>
            <a:spLocks noGrp="1" noChangeArrowheads="1"/>
          </p:cNvSpPr>
          <p:nvPr>
            <p:ph type="body" idx="1"/>
          </p:nvPr>
        </p:nvSpPr>
        <p:spPr>
          <a:xfrm>
            <a:off x="-228600" y="2362200"/>
            <a:ext cx="8991600" cy="4267200"/>
          </a:xfrm>
        </p:spPr>
        <p:txBody>
          <a:bodyPr>
            <a:normAutofit/>
          </a:bodyPr>
          <a:lstStyle/>
          <a:p>
            <a:pPr marL="731520" lvl="2" indent="-457200" algn="l" rtl="0">
              <a:lnSpc>
                <a:spcPct val="110000"/>
              </a:lnSpc>
              <a:buClr>
                <a:schemeClr val="accent3"/>
              </a:buClr>
              <a:buSzPct val="95000"/>
              <a:buNone/>
            </a:pPr>
            <a:r>
              <a:rPr lang="en-US" sz="2800" dirty="0" smtClean="0">
                <a:solidFill>
                  <a:srgbClr val="00FFFF"/>
                </a:solidFill>
              </a:rPr>
              <a:t>1.Most </a:t>
            </a:r>
            <a:r>
              <a:rPr lang="en-US" sz="2800" dirty="0">
                <a:solidFill>
                  <a:srgbClr val="00FFFF"/>
                </a:solidFill>
              </a:rPr>
              <a:t>of viscera </a:t>
            </a:r>
            <a:r>
              <a:rPr lang="en-US" sz="2800" dirty="0"/>
              <a:t>receive </a:t>
            </a:r>
            <a:r>
              <a:rPr lang="en-US" sz="2800" dirty="0" smtClean="0"/>
              <a:t> from</a:t>
            </a:r>
          </a:p>
          <a:p>
            <a:pPr marL="731520" lvl="2" indent="-457200" algn="l" rtl="0">
              <a:lnSpc>
                <a:spcPct val="110000"/>
              </a:lnSpc>
              <a:buClr>
                <a:schemeClr val="accent3"/>
              </a:buClr>
              <a:buSzPct val="95000"/>
              <a:buNone/>
            </a:pPr>
            <a:r>
              <a:rPr lang="en-US" sz="2800" dirty="0" smtClean="0"/>
              <a:t>    </a:t>
            </a:r>
            <a:r>
              <a:rPr lang="en-US" sz="2800" dirty="0" smtClean="0">
                <a:solidFill>
                  <a:srgbClr val="00FFFF"/>
                </a:solidFill>
              </a:rPr>
              <a:t>both divisions </a:t>
            </a:r>
            <a:r>
              <a:rPr lang="en-US" dirty="0" smtClean="0">
                <a:solidFill>
                  <a:srgbClr val="FFFF00"/>
                </a:solidFill>
              </a:rPr>
              <a:t>(</a:t>
            </a:r>
            <a:r>
              <a:rPr lang="en-US" altLang="en-US" dirty="0" smtClean="0"/>
              <a:t> the same cells).</a:t>
            </a:r>
          </a:p>
          <a:p>
            <a:pPr marL="731520" lvl="2" indent="-457200" algn="l" rtl="0">
              <a:lnSpc>
                <a:spcPct val="110000"/>
              </a:lnSpc>
              <a:buClr>
                <a:schemeClr val="accent3"/>
              </a:buClr>
              <a:buSzPct val="95000"/>
              <a:buNone/>
            </a:pPr>
            <a:endParaRPr lang="en-US" altLang="en-US" dirty="0" smtClean="0"/>
          </a:p>
          <a:p>
            <a:pPr marL="514350" lvl="1" indent="-514350" algn="l" rtl="0">
              <a:buClr>
                <a:schemeClr val="accent3"/>
              </a:buClr>
              <a:buSzPct val="95000"/>
              <a:buNone/>
            </a:pPr>
            <a:r>
              <a:rPr lang="en-US" dirty="0" smtClean="0">
                <a:solidFill>
                  <a:srgbClr val="00FFFF"/>
                </a:solidFill>
              </a:rPr>
              <a:t>  2.Both</a:t>
            </a:r>
            <a:r>
              <a:rPr lang="en-US" dirty="0" smtClean="0">
                <a:solidFill>
                  <a:srgbClr val="FFFF00"/>
                </a:solidFill>
              </a:rPr>
              <a:t>  </a:t>
            </a:r>
            <a:r>
              <a:rPr lang="en-US" dirty="0"/>
              <a:t>do </a:t>
            </a:r>
            <a:r>
              <a:rPr lang="en-US" dirty="0">
                <a:solidFill>
                  <a:srgbClr val="00FFFF"/>
                </a:solidFill>
              </a:rPr>
              <a:t>not normally </a:t>
            </a:r>
            <a:r>
              <a:rPr lang="en-US" dirty="0"/>
              <a:t>innervate </a:t>
            </a:r>
            <a:endParaRPr lang="en-US" dirty="0" smtClean="0"/>
          </a:p>
          <a:p>
            <a:pPr marL="514350" lvl="1" indent="-514350" algn="l" rtl="0">
              <a:buClr>
                <a:schemeClr val="accent3"/>
              </a:buClr>
              <a:buSzPct val="95000"/>
              <a:buNone/>
            </a:pPr>
            <a:r>
              <a:rPr lang="en-US" dirty="0" smtClean="0"/>
              <a:t>                          an </a:t>
            </a:r>
            <a:r>
              <a:rPr lang="en-US" dirty="0"/>
              <a:t>organ </a:t>
            </a:r>
            <a:r>
              <a:rPr lang="en-US" dirty="0" smtClean="0">
                <a:solidFill>
                  <a:srgbClr val="00FFFF"/>
                </a:solidFill>
              </a:rPr>
              <a:t>equal</a:t>
            </a:r>
          </a:p>
          <a:p>
            <a:pPr marL="514350" lvl="1" indent="-514350" algn="l" rtl="0">
              <a:buClr>
                <a:schemeClr val="accent3"/>
              </a:buClr>
              <a:buSzPct val="95000"/>
              <a:buNone/>
            </a:pPr>
            <a:r>
              <a:rPr lang="en-US" dirty="0" smtClean="0">
                <a:solidFill>
                  <a:srgbClr val="00FFFF"/>
                </a:solidFill>
              </a:rPr>
              <a:t> </a:t>
            </a:r>
          </a:p>
          <a:p>
            <a:pPr marL="514350" lvl="1" indent="-514350" algn="l" rtl="0">
              <a:lnSpc>
                <a:spcPct val="110000"/>
              </a:lnSpc>
              <a:buClr>
                <a:schemeClr val="accent3"/>
              </a:buClr>
              <a:buSzPct val="95000"/>
              <a:buNone/>
            </a:pPr>
            <a:r>
              <a:rPr lang="en-US" dirty="0" smtClean="0">
                <a:solidFill>
                  <a:srgbClr val="00FFFF"/>
                </a:solidFill>
              </a:rPr>
              <a:t>  3.Dominance </a:t>
            </a:r>
            <a:r>
              <a:rPr lang="en-US" dirty="0" smtClean="0"/>
              <a:t>controlled by either</a:t>
            </a:r>
          </a:p>
          <a:p>
            <a:pPr marL="514350" lvl="1" indent="-514350" algn="l" rtl="0">
              <a:lnSpc>
                <a:spcPct val="110000"/>
              </a:lnSpc>
              <a:buClr>
                <a:schemeClr val="accent3"/>
              </a:buClr>
              <a:buSzPct val="95000"/>
              <a:buNone/>
            </a:pPr>
            <a:r>
              <a:rPr lang="en-US" dirty="0" smtClean="0">
                <a:solidFill>
                  <a:srgbClr val="FFFF00"/>
                </a:solidFill>
              </a:rPr>
              <a:t>   </a:t>
            </a:r>
            <a:r>
              <a:rPr lang="en-US" dirty="0" smtClean="0">
                <a:solidFill>
                  <a:srgbClr val="00FFFF"/>
                </a:solidFill>
              </a:rPr>
              <a:t>of the 2 systems</a:t>
            </a:r>
          </a:p>
          <a:p>
            <a:endParaRPr lang="en-US" dirty="0" smtClean="0"/>
          </a:p>
          <a:p>
            <a:pPr marL="274320" lvl="1" indent="-274320" algn="ctr">
              <a:lnSpc>
                <a:spcPct val="250000"/>
              </a:lnSpc>
              <a:buClr>
                <a:schemeClr val="accent3"/>
              </a:buClr>
              <a:buSzPct val="95000"/>
              <a:buNone/>
            </a:pPr>
            <a:endParaRPr lang="en-US" dirty="0"/>
          </a:p>
        </p:txBody>
      </p:sp>
      <p:pic>
        <p:nvPicPr>
          <p:cNvPr id="4" name="Picture 5" descr="npo00015b"/>
          <p:cNvPicPr>
            <a:picLocks noChangeAspect="1" noChangeArrowheads="1"/>
          </p:cNvPicPr>
          <p:nvPr/>
        </p:nvPicPr>
        <p:blipFill>
          <a:blip r:embed="rId3" cstate="print"/>
          <a:srcRect/>
          <a:stretch>
            <a:fillRect/>
          </a:stretch>
        </p:blipFill>
        <p:spPr bwMode="auto">
          <a:xfrm>
            <a:off x="5410200" y="0"/>
            <a:ext cx="3733800" cy="6858000"/>
          </a:xfrm>
          <a:prstGeom prst="rect">
            <a:avLst/>
          </a:prstGeom>
          <a:noFill/>
          <a:ln w="9525" algn="ctr">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noFill/>
        </p:spPr>
        <p:txBody>
          <a:bodyPr lIns="90488" tIns="44450" rIns="90488" bIns="44450"/>
          <a:lstStyle/>
          <a:p>
            <a:r>
              <a:rPr lang="en-US" dirty="0" smtClean="0">
                <a:solidFill>
                  <a:srgbClr val="00FFFF"/>
                </a:solidFill>
              </a:rPr>
              <a:t>Lock &amp; Key Model</a:t>
            </a:r>
          </a:p>
        </p:txBody>
      </p:sp>
      <p:sp>
        <p:nvSpPr>
          <p:cNvPr id="441347" name="Rectangle 3"/>
          <p:cNvSpPr>
            <a:spLocks noGrp="1" noChangeArrowheads="1"/>
          </p:cNvSpPr>
          <p:nvPr>
            <p:ph type="body" idx="1"/>
          </p:nvPr>
        </p:nvSpPr>
        <p:spPr>
          <a:xfrm>
            <a:off x="304800" y="2057400"/>
            <a:ext cx="7772400" cy="4114800"/>
          </a:xfrm>
          <a:noFill/>
        </p:spPr>
        <p:txBody>
          <a:bodyPr lIns="90488" tIns="44450" rIns="90488" bIns="44450">
            <a:normAutofit fontScale="77500" lnSpcReduction="20000"/>
          </a:bodyPr>
          <a:lstStyle/>
          <a:p>
            <a:pPr marL="514350" indent="-514350" algn="l" rtl="0">
              <a:lnSpc>
                <a:spcPct val="150000"/>
              </a:lnSpc>
              <a:buFont typeface="+mj-lt"/>
              <a:buAutoNum type="arabicPeriod"/>
            </a:pPr>
            <a:r>
              <a:rPr lang="en-US" dirty="0" smtClean="0"/>
              <a:t>NT binds to receptor</a:t>
            </a:r>
          </a:p>
          <a:p>
            <a:pPr marL="514350" indent="-514350" algn="l" rtl="0">
              <a:lnSpc>
                <a:spcPct val="150000"/>
              </a:lnSpc>
              <a:buFont typeface="+mj-lt"/>
              <a:buAutoNum type="arabicPeriod"/>
            </a:pPr>
            <a:r>
              <a:rPr lang="en-US" dirty="0" smtClean="0"/>
              <a:t>		NT = key</a:t>
            </a:r>
          </a:p>
          <a:p>
            <a:pPr marL="514350" indent="-514350" algn="l" rtl="0">
              <a:lnSpc>
                <a:spcPct val="150000"/>
              </a:lnSpc>
              <a:buFont typeface="+mj-lt"/>
              <a:buAutoNum type="arabicPeriod"/>
            </a:pPr>
            <a:r>
              <a:rPr lang="en-US" dirty="0" smtClean="0"/>
              <a:t>		Receptor = lock</a:t>
            </a:r>
          </a:p>
          <a:p>
            <a:pPr marL="514350" indent="-514350" algn="l" rtl="0">
              <a:lnSpc>
                <a:spcPct val="150000"/>
              </a:lnSpc>
              <a:buFont typeface="+mj-lt"/>
              <a:buAutoNum type="arabicPeriod"/>
            </a:pPr>
            <a:r>
              <a:rPr lang="en-US" dirty="0" smtClean="0"/>
              <a:t>Receptor changes shape</a:t>
            </a:r>
          </a:p>
          <a:p>
            <a:pPr marL="514350" indent="-514350" algn="l" rtl="0">
              <a:lnSpc>
                <a:spcPct val="150000"/>
              </a:lnSpc>
              <a:buFont typeface="+mj-lt"/>
              <a:buAutoNum type="arabicPeriod"/>
            </a:pPr>
            <a:r>
              <a:rPr lang="en-US" dirty="0" smtClean="0"/>
              <a:t>		determines if EPSP or IPSP</a:t>
            </a:r>
          </a:p>
          <a:p>
            <a:pPr marL="514350" indent="-514350" algn="l" rtl="0">
              <a:lnSpc>
                <a:spcPct val="150000"/>
              </a:lnSpc>
              <a:buFont typeface="+mj-lt"/>
              <a:buAutoNum type="arabicPeriod"/>
            </a:pPr>
            <a:r>
              <a:rPr lang="en-US" dirty="0" smtClean="0"/>
              <a:t>		receptor subtypes</a:t>
            </a:r>
          </a:p>
          <a:p>
            <a:pPr marL="514350" indent="-514350" algn="l" rtl="0">
              <a:lnSpc>
                <a:spcPct val="150000"/>
              </a:lnSpc>
              <a:buFont typeface="+mj-lt"/>
              <a:buAutoNum type="arabicPeriod"/>
            </a:pPr>
            <a:r>
              <a:rPr lang="en-US" u="sng" dirty="0" smtClean="0"/>
              <a:t>NOT</a:t>
            </a:r>
            <a:r>
              <a:rPr lang="en-US" dirty="0" smtClean="0"/>
              <a:t> NT </a:t>
            </a:r>
          </a:p>
        </p:txBody>
      </p:sp>
      <p:grpSp>
        <p:nvGrpSpPr>
          <p:cNvPr id="2" name="Group 4"/>
          <p:cNvGrpSpPr>
            <a:grpSpLocks/>
          </p:cNvGrpSpPr>
          <p:nvPr/>
        </p:nvGrpSpPr>
        <p:grpSpPr bwMode="auto">
          <a:xfrm flipV="1">
            <a:off x="7543800" y="1447800"/>
            <a:ext cx="990600" cy="2057400"/>
            <a:chOff x="3467" y="1248"/>
            <a:chExt cx="1001" cy="2069"/>
          </a:xfrm>
        </p:grpSpPr>
        <p:grpSp>
          <p:nvGrpSpPr>
            <p:cNvPr id="3" name="Group 5"/>
            <p:cNvGrpSpPr>
              <a:grpSpLocks/>
            </p:cNvGrpSpPr>
            <p:nvPr/>
          </p:nvGrpSpPr>
          <p:grpSpPr bwMode="auto">
            <a:xfrm>
              <a:off x="3467" y="1248"/>
              <a:ext cx="1001" cy="2069"/>
              <a:chOff x="3467" y="1248"/>
              <a:chExt cx="1001" cy="2069"/>
            </a:xfrm>
          </p:grpSpPr>
          <p:grpSp>
            <p:nvGrpSpPr>
              <p:cNvPr id="4" name="Group 6"/>
              <p:cNvGrpSpPr>
                <a:grpSpLocks/>
              </p:cNvGrpSpPr>
              <p:nvPr/>
            </p:nvGrpSpPr>
            <p:grpSpPr bwMode="auto">
              <a:xfrm>
                <a:off x="3467" y="1283"/>
                <a:ext cx="969" cy="2034"/>
                <a:chOff x="3467" y="1283"/>
                <a:chExt cx="969" cy="2034"/>
              </a:xfrm>
            </p:grpSpPr>
            <p:sp>
              <p:nvSpPr>
                <p:cNvPr id="4164" name="Oval 7"/>
                <p:cNvSpPr>
                  <a:spLocks noChangeArrowheads="1"/>
                </p:cNvSpPr>
                <p:nvPr/>
              </p:nvSpPr>
              <p:spPr bwMode="auto">
                <a:xfrm>
                  <a:off x="3646" y="2690"/>
                  <a:ext cx="670" cy="598"/>
                </a:xfrm>
                <a:prstGeom prst="ellipse">
                  <a:avLst/>
                </a:prstGeom>
                <a:solidFill>
                  <a:srgbClr val="BF7F3F"/>
                </a:solidFill>
                <a:ln w="9525">
                  <a:noFill/>
                  <a:round/>
                  <a:headEnd/>
                  <a:tailEnd/>
                </a:ln>
              </p:spPr>
              <p:txBody>
                <a:bodyPr/>
                <a:lstStyle/>
                <a:p>
                  <a:endParaRPr lang="en-US"/>
                </a:p>
              </p:txBody>
            </p:sp>
            <p:grpSp>
              <p:nvGrpSpPr>
                <p:cNvPr id="5" name="Group 8"/>
                <p:cNvGrpSpPr>
                  <a:grpSpLocks/>
                </p:cNvGrpSpPr>
                <p:nvPr/>
              </p:nvGrpSpPr>
              <p:grpSpPr bwMode="auto">
                <a:xfrm>
                  <a:off x="3467" y="1283"/>
                  <a:ext cx="969" cy="2034"/>
                  <a:chOff x="3467" y="1283"/>
                  <a:chExt cx="969" cy="2034"/>
                </a:xfrm>
              </p:grpSpPr>
              <p:sp>
                <p:nvSpPr>
                  <p:cNvPr id="4166" name="Freeform 9"/>
                  <p:cNvSpPr>
                    <a:spLocks/>
                  </p:cNvSpPr>
                  <p:nvPr/>
                </p:nvSpPr>
                <p:spPr bwMode="auto">
                  <a:xfrm>
                    <a:off x="3467" y="1283"/>
                    <a:ext cx="969" cy="1730"/>
                  </a:xfrm>
                  <a:custGeom>
                    <a:avLst/>
                    <a:gdLst>
                      <a:gd name="T0" fmla="*/ 1 w 969"/>
                      <a:gd name="T1" fmla="*/ 0 h 1730"/>
                      <a:gd name="T2" fmla="*/ 967 w 969"/>
                      <a:gd name="T3" fmla="*/ 0 h 1730"/>
                      <a:gd name="T4" fmla="*/ 969 w 969"/>
                      <a:gd name="T5" fmla="*/ 1730 h 1730"/>
                      <a:gd name="T6" fmla="*/ 0 w 969"/>
                      <a:gd name="T7" fmla="*/ 1729 h 1730"/>
                      <a:gd name="T8" fmla="*/ 1 w 969"/>
                      <a:gd name="T9" fmla="*/ 0 h 1730"/>
                      <a:gd name="T10" fmla="*/ 0 60000 65536"/>
                      <a:gd name="T11" fmla="*/ 0 60000 65536"/>
                      <a:gd name="T12" fmla="*/ 0 60000 65536"/>
                      <a:gd name="T13" fmla="*/ 0 60000 65536"/>
                      <a:gd name="T14" fmla="*/ 0 60000 65536"/>
                      <a:gd name="T15" fmla="*/ 0 w 969"/>
                      <a:gd name="T16" fmla="*/ 0 h 1730"/>
                      <a:gd name="T17" fmla="*/ 969 w 969"/>
                      <a:gd name="T18" fmla="*/ 1730 h 1730"/>
                    </a:gdLst>
                    <a:ahLst/>
                    <a:cxnLst>
                      <a:cxn ang="T10">
                        <a:pos x="T0" y="T1"/>
                      </a:cxn>
                      <a:cxn ang="T11">
                        <a:pos x="T2" y="T3"/>
                      </a:cxn>
                      <a:cxn ang="T12">
                        <a:pos x="T4" y="T5"/>
                      </a:cxn>
                      <a:cxn ang="T13">
                        <a:pos x="T6" y="T7"/>
                      </a:cxn>
                      <a:cxn ang="T14">
                        <a:pos x="T8" y="T9"/>
                      </a:cxn>
                    </a:cxnLst>
                    <a:rect l="T15" t="T16" r="T17" b="T18"/>
                    <a:pathLst>
                      <a:path w="969" h="1730">
                        <a:moveTo>
                          <a:pt x="1" y="0"/>
                        </a:moveTo>
                        <a:lnTo>
                          <a:pt x="967" y="0"/>
                        </a:lnTo>
                        <a:lnTo>
                          <a:pt x="969" y="1730"/>
                        </a:lnTo>
                        <a:lnTo>
                          <a:pt x="0" y="1729"/>
                        </a:lnTo>
                        <a:lnTo>
                          <a:pt x="1" y="0"/>
                        </a:lnTo>
                        <a:close/>
                      </a:path>
                    </a:pathLst>
                  </a:custGeom>
                  <a:solidFill>
                    <a:srgbClr val="FF9F1F"/>
                  </a:solidFill>
                  <a:ln w="9525">
                    <a:noFill/>
                    <a:round/>
                    <a:headEnd/>
                    <a:tailEnd/>
                  </a:ln>
                </p:spPr>
                <p:txBody>
                  <a:bodyPr/>
                  <a:lstStyle/>
                  <a:p>
                    <a:endParaRPr lang="en-US"/>
                  </a:p>
                </p:txBody>
              </p:sp>
              <p:sp>
                <p:nvSpPr>
                  <p:cNvPr id="4167" name="Oval 10"/>
                  <p:cNvSpPr>
                    <a:spLocks noChangeArrowheads="1"/>
                  </p:cNvSpPr>
                  <p:nvPr/>
                </p:nvSpPr>
                <p:spPr bwMode="auto">
                  <a:xfrm>
                    <a:off x="3615" y="2718"/>
                    <a:ext cx="670" cy="599"/>
                  </a:xfrm>
                  <a:prstGeom prst="ellipse">
                    <a:avLst/>
                  </a:prstGeom>
                  <a:solidFill>
                    <a:srgbClr val="FF9F1F"/>
                  </a:solidFill>
                  <a:ln w="9525">
                    <a:noFill/>
                    <a:round/>
                    <a:headEnd/>
                    <a:tailEnd/>
                  </a:ln>
                </p:spPr>
                <p:txBody>
                  <a:bodyPr/>
                  <a:lstStyle/>
                  <a:p>
                    <a:endParaRPr lang="en-US"/>
                  </a:p>
                </p:txBody>
              </p:sp>
            </p:grpSp>
          </p:grpSp>
          <p:grpSp>
            <p:nvGrpSpPr>
              <p:cNvPr id="6" name="Group 11"/>
              <p:cNvGrpSpPr>
                <a:grpSpLocks/>
              </p:cNvGrpSpPr>
              <p:nvPr/>
            </p:nvGrpSpPr>
            <p:grpSpPr bwMode="auto">
              <a:xfrm>
                <a:off x="3468" y="1248"/>
                <a:ext cx="1000" cy="1764"/>
                <a:chOff x="3468" y="1248"/>
                <a:chExt cx="1000" cy="1764"/>
              </a:xfrm>
            </p:grpSpPr>
            <p:sp>
              <p:nvSpPr>
                <p:cNvPr id="4162" name="Freeform 12"/>
                <p:cNvSpPr>
                  <a:spLocks/>
                </p:cNvSpPr>
                <p:nvPr/>
              </p:nvSpPr>
              <p:spPr bwMode="auto">
                <a:xfrm>
                  <a:off x="3468" y="1248"/>
                  <a:ext cx="1000" cy="36"/>
                </a:xfrm>
                <a:custGeom>
                  <a:avLst/>
                  <a:gdLst>
                    <a:gd name="T0" fmla="*/ 35 w 1000"/>
                    <a:gd name="T1" fmla="*/ 0 h 36"/>
                    <a:gd name="T2" fmla="*/ 1000 w 1000"/>
                    <a:gd name="T3" fmla="*/ 0 h 36"/>
                    <a:gd name="T4" fmla="*/ 965 w 1000"/>
                    <a:gd name="T5" fmla="*/ 36 h 36"/>
                    <a:gd name="T6" fmla="*/ 0 w 1000"/>
                    <a:gd name="T7" fmla="*/ 36 h 36"/>
                    <a:gd name="T8" fmla="*/ 35 w 1000"/>
                    <a:gd name="T9" fmla="*/ 0 h 36"/>
                    <a:gd name="T10" fmla="*/ 0 60000 65536"/>
                    <a:gd name="T11" fmla="*/ 0 60000 65536"/>
                    <a:gd name="T12" fmla="*/ 0 60000 65536"/>
                    <a:gd name="T13" fmla="*/ 0 60000 65536"/>
                    <a:gd name="T14" fmla="*/ 0 60000 65536"/>
                    <a:gd name="T15" fmla="*/ 0 w 1000"/>
                    <a:gd name="T16" fmla="*/ 0 h 36"/>
                    <a:gd name="T17" fmla="*/ 1000 w 1000"/>
                    <a:gd name="T18" fmla="*/ 36 h 36"/>
                  </a:gdLst>
                  <a:ahLst/>
                  <a:cxnLst>
                    <a:cxn ang="T10">
                      <a:pos x="T0" y="T1"/>
                    </a:cxn>
                    <a:cxn ang="T11">
                      <a:pos x="T2" y="T3"/>
                    </a:cxn>
                    <a:cxn ang="T12">
                      <a:pos x="T4" y="T5"/>
                    </a:cxn>
                    <a:cxn ang="T13">
                      <a:pos x="T6" y="T7"/>
                    </a:cxn>
                    <a:cxn ang="T14">
                      <a:pos x="T8" y="T9"/>
                    </a:cxn>
                  </a:cxnLst>
                  <a:rect l="T15" t="T16" r="T17" b="T18"/>
                  <a:pathLst>
                    <a:path w="1000" h="36">
                      <a:moveTo>
                        <a:pt x="35" y="0"/>
                      </a:moveTo>
                      <a:lnTo>
                        <a:pt x="1000" y="0"/>
                      </a:lnTo>
                      <a:lnTo>
                        <a:pt x="965" y="36"/>
                      </a:lnTo>
                      <a:lnTo>
                        <a:pt x="0" y="36"/>
                      </a:lnTo>
                      <a:lnTo>
                        <a:pt x="35" y="0"/>
                      </a:lnTo>
                      <a:close/>
                    </a:path>
                  </a:pathLst>
                </a:custGeom>
                <a:solidFill>
                  <a:srgbClr val="FFBF5F"/>
                </a:solidFill>
                <a:ln w="9525">
                  <a:noFill/>
                  <a:round/>
                  <a:headEnd/>
                  <a:tailEnd/>
                </a:ln>
              </p:spPr>
              <p:txBody>
                <a:bodyPr/>
                <a:lstStyle/>
                <a:p>
                  <a:endParaRPr lang="en-US"/>
                </a:p>
              </p:txBody>
            </p:sp>
            <p:sp>
              <p:nvSpPr>
                <p:cNvPr id="4163" name="Freeform 13"/>
                <p:cNvSpPr>
                  <a:spLocks/>
                </p:cNvSpPr>
                <p:nvPr/>
              </p:nvSpPr>
              <p:spPr bwMode="auto">
                <a:xfrm>
                  <a:off x="4434" y="1249"/>
                  <a:ext cx="34" cy="1763"/>
                </a:xfrm>
                <a:custGeom>
                  <a:avLst/>
                  <a:gdLst>
                    <a:gd name="T0" fmla="*/ 31 w 34"/>
                    <a:gd name="T1" fmla="*/ 0 h 1763"/>
                    <a:gd name="T2" fmla="*/ 0 w 34"/>
                    <a:gd name="T3" fmla="*/ 34 h 1763"/>
                    <a:gd name="T4" fmla="*/ 2 w 34"/>
                    <a:gd name="T5" fmla="*/ 1763 h 1763"/>
                    <a:gd name="T6" fmla="*/ 34 w 34"/>
                    <a:gd name="T7" fmla="*/ 1730 h 1763"/>
                    <a:gd name="T8" fmla="*/ 31 w 34"/>
                    <a:gd name="T9" fmla="*/ 0 h 1763"/>
                    <a:gd name="T10" fmla="*/ 0 60000 65536"/>
                    <a:gd name="T11" fmla="*/ 0 60000 65536"/>
                    <a:gd name="T12" fmla="*/ 0 60000 65536"/>
                    <a:gd name="T13" fmla="*/ 0 60000 65536"/>
                    <a:gd name="T14" fmla="*/ 0 60000 65536"/>
                    <a:gd name="T15" fmla="*/ 0 w 34"/>
                    <a:gd name="T16" fmla="*/ 0 h 1763"/>
                    <a:gd name="T17" fmla="*/ 34 w 34"/>
                    <a:gd name="T18" fmla="*/ 1763 h 1763"/>
                  </a:gdLst>
                  <a:ahLst/>
                  <a:cxnLst>
                    <a:cxn ang="T10">
                      <a:pos x="T0" y="T1"/>
                    </a:cxn>
                    <a:cxn ang="T11">
                      <a:pos x="T2" y="T3"/>
                    </a:cxn>
                    <a:cxn ang="T12">
                      <a:pos x="T4" y="T5"/>
                    </a:cxn>
                    <a:cxn ang="T13">
                      <a:pos x="T6" y="T7"/>
                    </a:cxn>
                    <a:cxn ang="T14">
                      <a:pos x="T8" y="T9"/>
                    </a:cxn>
                  </a:cxnLst>
                  <a:rect l="T15" t="T16" r="T17" b="T18"/>
                  <a:pathLst>
                    <a:path w="34" h="1763">
                      <a:moveTo>
                        <a:pt x="31" y="0"/>
                      </a:moveTo>
                      <a:lnTo>
                        <a:pt x="0" y="34"/>
                      </a:lnTo>
                      <a:lnTo>
                        <a:pt x="2" y="1763"/>
                      </a:lnTo>
                      <a:lnTo>
                        <a:pt x="34" y="1730"/>
                      </a:lnTo>
                      <a:lnTo>
                        <a:pt x="31" y="0"/>
                      </a:lnTo>
                      <a:close/>
                    </a:path>
                  </a:pathLst>
                </a:custGeom>
                <a:solidFill>
                  <a:srgbClr val="BF7F3F"/>
                </a:solidFill>
                <a:ln w="9525">
                  <a:noFill/>
                  <a:round/>
                  <a:headEnd/>
                  <a:tailEnd/>
                </a:ln>
              </p:spPr>
              <p:txBody>
                <a:bodyPr/>
                <a:lstStyle/>
                <a:p>
                  <a:endParaRPr lang="en-US"/>
                </a:p>
              </p:txBody>
            </p:sp>
          </p:grpSp>
        </p:grpSp>
        <p:grpSp>
          <p:nvGrpSpPr>
            <p:cNvPr id="7" name="Group 14"/>
            <p:cNvGrpSpPr>
              <a:grpSpLocks/>
            </p:cNvGrpSpPr>
            <p:nvPr/>
          </p:nvGrpSpPr>
          <p:grpSpPr bwMode="auto">
            <a:xfrm>
              <a:off x="3531" y="1337"/>
              <a:ext cx="835" cy="1936"/>
              <a:chOff x="3531" y="1337"/>
              <a:chExt cx="835" cy="1936"/>
            </a:xfrm>
          </p:grpSpPr>
          <p:grpSp>
            <p:nvGrpSpPr>
              <p:cNvPr id="8" name="Group 15"/>
              <p:cNvGrpSpPr>
                <a:grpSpLocks/>
              </p:cNvGrpSpPr>
              <p:nvPr/>
            </p:nvGrpSpPr>
            <p:grpSpPr bwMode="auto">
              <a:xfrm>
                <a:off x="3531" y="1337"/>
                <a:ext cx="835" cy="1936"/>
                <a:chOff x="3531" y="1337"/>
                <a:chExt cx="835" cy="1936"/>
              </a:xfrm>
            </p:grpSpPr>
            <p:grpSp>
              <p:nvGrpSpPr>
                <p:cNvPr id="9" name="Group 16"/>
                <p:cNvGrpSpPr>
                  <a:grpSpLocks/>
                </p:cNvGrpSpPr>
                <p:nvPr/>
              </p:nvGrpSpPr>
              <p:grpSpPr bwMode="auto">
                <a:xfrm>
                  <a:off x="3531" y="1337"/>
                  <a:ext cx="835" cy="1936"/>
                  <a:chOff x="3531" y="1337"/>
                  <a:chExt cx="835" cy="1936"/>
                </a:xfrm>
              </p:grpSpPr>
              <p:sp>
                <p:nvSpPr>
                  <p:cNvPr id="4153" name="Oval 17"/>
                  <p:cNvSpPr>
                    <a:spLocks noChangeArrowheads="1"/>
                  </p:cNvSpPr>
                  <p:nvPr/>
                </p:nvSpPr>
                <p:spPr bwMode="auto">
                  <a:xfrm>
                    <a:off x="3673" y="2790"/>
                    <a:ext cx="557" cy="483"/>
                  </a:xfrm>
                  <a:prstGeom prst="ellipse">
                    <a:avLst/>
                  </a:prstGeom>
                  <a:solidFill>
                    <a:srgbClr val="BF7F3F"/>
                  </a:solidFill>
                  <a:ln w="9525">
                    <a:noFill/>
                    <a:round/>
                    <a:headEnd/>
                    <a:tailEnd/>
                  </a:ln>
                </p:spPr>
                <p:txBody>
                  <a:bodyPr/>
                  <a:lstStyle/>
                  <a:p>
                    <a:endParaRPr lang="en-US"/>
                  </a:p>
                </p:txBody>
              </p:sp>
              <p:grpSp>
                <p:nvGrpSpPr>
                  <p:cNvPr id="10" name="Group 18"/>
                  <p:cNvGrpSpPr>
                    <a:grpSpLocks/>
                  </p:cNvGrpSpPr>
                  <p:nvPr/>
                </p:nvGrpSpPr>
                <p:grpSpPr bwMode="auto">
                  <a:xfrm>
                    <a:off x="3531" y="1337"/>
                    <a:ext cx="835" cy="1634"/>
                    <a:chOff x="3531" y="1337"/>
                    <a:chExt cx="835" cy="1634"/>
                  </a:xfrm>
                </p:grpSpPr>
                <p:sp>
                  <p:nvSpPr>
                    <p:cNvPr id="4155" name="Freeform 19"/>
                    <p:cNvSpPr>
                      <a:spLocks/>
                    </p:cNvSpPr>
                    <p:nvPr/>
                  </p:nvSpPr>
                  <p:spPr bwMode="auto">
                    <a:xfrm>
                      <a:off x="3535" y="1338"/>
                      <a:ext cx="831" cy="44"/>
                    </a:xfrm>
                    <a:custGeom>
                      <a:avLst/>
                      <a:gdLst>
                        <a:gd name="T0" fmla="*/ 0 w 831"/>
                        <a:gd name="T1" fmla="*/ 0 h 44"/>
                        <a:gd name="T2" fmla="*/ 831 w 831"/>
                        <a:gd name="T3" fmla="*/ 0 h 44"/>
                        <a:gd name="T4" fmla="*/ 779 w 831"/>
                        <a:gd name="T5" fmla="*/ 44 h 44"/>
                        <a:gd name="T6" fmla="*/ 49 w 831"/>
                        <a:gd name="T7" fmla="*/ 44 h 44"/>
                        <a:gd name="T8" fmla="*/ 0 w 831"/>
                        <a:gd name="T9" fmla="*/ 0 h 44"/>
                        <a:gd name="T10" fmla="*/ 0 60000 65536"/>
                        <a:gd name="T11" fmla="*/ 0 60000 65536"/>
                        <a:gd name="T12" fmla="*/ 0 60000 65536"/>
                        <a:gd name="T13" fmla="*/ 0 60000 65536"/>
                        <a:gd name="T14" fmla="*/ 0 60000 65536"/>
                        <a:gd name="T15" fmla="*/ 0 w 831"/>
                        <a:gd name="T16" fmla="*/ 0 h 44"/>
                        <a:gd name="T17" fmla="*/ 831 w 831"/>
                        <a:gd name="T18" fmla="*/ 44 h 44"/>
                      </a:gdLst>
                      <a:ahLst/>
                      <a:cxnLst>
                        <a:cxn ang="T10">
                          <a:pos x="T0" y="T1"/>
                        </a:cxn>
                        <a:cxn ang="T11">
                          <a:pos x="T2" y="T3"/>
                        </a:cxn>
                        <a:cxn ang="T12">
                          <a:pos x="T4" y="T5"/>
                        </a:cxn>
                        <a:cxn ang="T13">
                          <a:pos x="T6" y="T7"/>
                        </a:cxn>
                        <a:cxn ang="T14">
                          <a:pos x="T8" y="T9"/>
                        </a:cxn>
                      </a:cxnLst>
                      <a:rect l="T15" t="T16" r="T17" b="T18"/>
                      <a:pathLst>
                        <a:path w="831" h="44">
                          <a:moveTo>
                            <a:pt x="0" y="0"/>
                          </a:moveTo>
                          <a:lnTo>
                            <a:pt x="831" y="0"/>
                          </a:lnTo>
                          <a:lnTo>
                            <a:pt x="779" y="44"/>
                          </a:lnTo>
                          <a:lnTo>
                            <a:pt x="49" y="44"/>
                          </a:lnTo>
                          <a:lnTo>
                            <a:pt x="0" y="0"/>
                          </a:lnTo>
                          <a:close/>
                        </a:path>
                      </a:pathLst>
                    </a:custGeom>
                    <a:solidFill>
                      <a:srgbClr val="FFBF1F"/>
                    </a:solidFill>
                    <a:ln w="9525">
                      <a:noFill/>
                      <a:round/>
                      <a:headEnd/>
                      <a:tailEnd/>
                    </a:ln>
                  </p:spPr>
                  <p:txBody>
                    <a:bodyPr/>
                    <a:lstStyle/>
                    <a:p>
                      <a:endParaRPr lang="en-US"/>
                    </a:p>
                  </p:txBody>
                </p:sp>
                <p:sp>
                  <p:nvSpPr>
                    <p:cNvPr id="4156" name="Freeform 20"/>
                    <p:cNvSpPr>
                      <a:spLocks/>
                    </p:cNvSpPr>
                    <p:nvPr/>
                  </p:nvSpPr>
                  <p:spPr bwMode="auto">
                    <a:xfrm>
                      <a:off x="3531" y="2925"/>
                      <a:ext cx="201" cy="46"/>
                    </a:xfrm>
                    <a:custGeom>
                      <a:avLst/>
                      <a:gdLst>
                        <a:gd name="T0" fmla="*/ 53 w 201"/>
                        <a:gd name="T1" fmla="*/ 0 h 46"/>
                        <a:gd name="T2" fmla="*/ 201 w 201"/>
                        <a:gd name="T3" fmla="*/ 0 h 46"/>
                        <a:gd name="T4" fmla="*/ 146 w 201"/>
                        <a:gd name="T5" fmla="*/ 46 h 46"/>
                        <a:gd name="T6" fmla="*/ 0 w 201"/>
                        <a:gd name="T7" fmla="*/ 46 h 46"/>
                        <a:gd name="T8" fmla="*/ 53 w 201"/>
                        <a:gd name="T9" fmla="*/ 0 h 46"/>
                        <a:gd name="T10" fmla="*/ 0 60000 65536"/>
                        <a:gd name="T11" fmla="*/ 0 60000 65536"/>
                        <a:gd name="T12" fmla="*/ 0 60000 65536"/>
                        <a:gd name="T13" fmla="*/ 0 60000 65536"/>
                        <a:gd name="T14" fmla="*/ 0 60000 65536"/>
                        <a:gd name="T15" fmla="*/ 0 w 201"/>
                        <a:gd name="T16" fmla="*/ 0 h 46"/>
                        <a:gd name="T17" fmla="*/ 201 w 201"/>
                        <a:gd name="T18" fmla="*/ 46 h 46"/>
                      </a:gdLst>
                      <a:ahLst/>
                      <a:cxnLst>
                        <a:cxn ang="T10">
                          <a:pos x="T0" y="T1"/>
                        </a:cxn>
                        <a:cxn ang="T11">
                          <a:pos x="T2" y="T3"/>
                        </a:cxn>
                        <a:cxn ang="T12">
                          <a:pos x="T4" y="T5"/>
                        </a:cxn>
                        <a:cxn ang="T13">
                          <a:pos x="T6" y="T7"/>
                        </a:cxn>
                        <a:cxn ang="T14">
                          <a:pos x="T8" y="T9"/>
                        </a:cxn>
                      </a:cxnLst>
                      <a:rect l="T15" t="T16" r="T17" b="T18"/>
                      <a:pathLst>
                        <a:path w="201" h="46">
                          <a:moveTo>
                            <a:pt x="53" y="0"/>
                          </a:moveTo>
                          <a:lnTo>
                            <a:pt x="201" y="0"/>
                          </a:lnTo>
                          <a:lnTo>
                            <a:pt x="146" y="46"/>
                          </a:lnTo>
                          <a:lnTo>
                            <a:pt x="0" y="46"/>
                          </a:lnTo>
                          <a:lnTo>
                            <a:pt x="53" y="0"/>
                          </a:lnTo>
                          <a:close/>
                        </a:path>
                      </a:pathLst>
                    </a:custGeom>
                    <a:solidFill>
                      <a:srgbClr val="BF7F3F"/>
                    </a:solidFill>
                    <a:ln w="9525">
                      <a:noFill/>
                      <a:round/>
                      <a:headEnd/>
                      <a:tailEnd/>
                    </a:ln>
                  </p:spPr>
                  <p:txBody>
                    <a:bodyPr/>
                    <a:lstStyle/>
                    <a:p>
                      <a:endParaRPr lang="en-US"/>
                    </a:p>
                  </p:txBody>
                </p:sp>
                <p:sp>
                  <p:nvSpPr>
                    <p:cNvPr id="4157" name="Freeform 21"/>
                    <p:cNvSpPr>
                      <a:spLocks/>
                    </p:cNvSpPr>
                    <p:nvPr/>
                  </p:nvSpPr>
                  <p:spPr bwMode="auto">
                    <a:xfrm>
                      <a:off x="4166" y="2925"/>
                      <a:ext cx="199" cy="46"/>
                    </a:xfrm>
                    <a:custGeom>
                      <a:avLst/>
                      <a:gdLst>
                        <a:gd name="T0" fmla="*/ 0 w 199"/>
                        <a:gd name="T1" fmla="*/ 2 h 46"/>
                        <a:gd name="T2" fmla="*/ 49 w 199"/>
                        <a:gd name="T3" fmla="*/ 46 h 46"/>
                        <a:gd name="T4" fmla="*/ 199 w 199"/>
                        <a:gd name="T5" fmla="*/ 46 h 46"/>
                        <a:gd name="T6" fmla="*/ 150 w 199"/>
                        <a:gd name="T7" fmla="*/ 0 h 46"/>
                        <a:gd name="T8" fmla="*/ 0 w 199"/>
                        <a:gd name="T9" fmla="*/ 2 h 46"/>
                        <a:gd name="T10" fmla="*/ 0 60000 65536"/>
                        <a:gd name="T11" fmla="*/ 0 60000 65536"/>
                        <a:gd name="T12" fmla="*/ 0 60000 65536"/>
                        <a:gd name="T13" fmla="*/ 0 60000 65536"/>
                        <a:gd name="T14" fmla="*/ 0 60000 65536"/>
                        <a:gd name="T15" fmla="*/ 0 w 199"/>
                        <a:gd name="T16" fmla="*/ 0 h 46"/>
                        <a:gd name="T17" fmla="*/ 199 w 199"/>
                        <a:gd name="T18" fmla="*/ 46 h 46"/>
                      </a:gdLst>
                      <a:ahLst/>
                      <a:cxnLst>
                        <a:cxn ang="T10">
                          <a:pos x="T0" y="T1"/>
                        </a:cxn>
                        <a:cxn ang="T11">
                          <a:pos x="T2" y="T3"/>
                        </a:cxn>
                        <a:cxn ang="T12">
                          <a:pos x="T4" y="T5"/>
                        </a:cxn>
                        <a:cxn ang="T13">
                          <a:pos x="T6" y="T7"/>
                        </a:cxn>
                        <a:cxn ang="T14">
                          <a:pos x="T8" y="T9"/>
                        </a:cxn>
                      </a:cxnLst>
                      <a:rect l="T15" t="T16" r="T17" b="T18"/>
                      <a:pathLst>
                        <a:path w="199" h="46">
                          <a:moveTo>
                            <a:pt x="0" y="2"/>
                          </a:moveTo>
                          <a:lnTo>
                            <a:pt x="49" y="46"/>
                          </a:lnTo>
                          <a:lnTo>
                            <a:pt x="199" y="46"/>
                          </a:lnTo>
                          <a:lnTo>
                            <a:pt x="150" y="0"/>
                          </a:lnTo>
                          <a:lnTo>
                            <a:pt x="0" y="2"/>
                          </a:lnTo>
                          <a:close/>
                        </a:path>
                      </a:pathLst>
                    </a:custGeom>
                    <a:solidFill>
                      <a:srgbClr val="BF7F3F"/>
                    </a:solidFill>
                    <a:ln w="9525">
                      <a:noFill/>
                      <a:round/>
                      <a:headEnd/>
                      <a:tailEnd/>
                    </a:ln>
                  </p:spPr>
                  <p:txBody>
                    <a:bodyPr/>
                    <a:lstStyle/>
                    <a:p>
                      <a:endParaRPr lang="en-US"/>
                    </a:p>
                  </p:txBody>
                </p:sp>
                <p:sp>
                  <p:nvSpPr>
                    <p:cNvPr id="4158" name="Freeform 22"/>
                    <p:cNvSpPr>
                      <a:spLocks/>
                    </p:cNvSpPr>
                    <p:nvPr/>
                  </p:nvSpPr>
                  <p:spPr bwMode="auto">
                    <a:xfrm>
                      <a:off x="4316" y="1337"/>
                      <a:ext cx="50" cy="1634"/>
                    </a:xfrm>
                    <a:custGeom>
                      <a:avLst/>
                      <a:gdLst>
                        <a:gd name="T0" fmla="*/ 50 w 50"/>
                        <a:gd name="T1" fmla="*/ 0 h 1634"/>
                        <a:gd name="T2" fmla="*/ 49 w 50"/>
                        <a:gd name="T3" fmla="*/ 1634 h 1634"/>
                        <a:gd name="T4" fmla="*/ 0 w 50"/>
                        <a:gd name="T5" fmla="*/ 1588 h 1634"/>
                        <a:gd name="T6" fmla="*/ 0 w 50"/>
                        <a:gd name="T7" fmla="*/ 45 h 1634"/>
                        <a:gd name="T8" fmla="*/ 50 w 50"/>
                        <a:gd name="T9" fmla="*/ 0 h 1634"/>
                        <a:gd name="T10" fmla="*/ 0 60000 65536"/>
                        <a:gd name="T11" fmla="*/ 0 60000 65536"/>
                        <a:gd name="T12" fmla="*/ 0 60000 65536"/>
                        <a:gd name="T13" fmla="*/ 0 60000 65536"/>
                        <a:gd name="T14" fmla="*/ 0 60000 65536"/>
                        <a:gd name="T15" fmla="*/ 0 w 50"/>
                        <a:gd name="T16" fmla="*/ 0 h 1634"/>
                        <a:gd name="T17" fmla="*/ 50 w 50"/>
                        <a:gd name="T18" fmla="*/ 1634 h 1634"/>
                      </a:gdLst>
                      <a:ahLst/>
                      <a:cxnLst>
                        <a:cxn ang="T10">
                          <a:pos x="T0" y="T1"/>
                        </a:cxn>
                        <a:cxn ang="T11">
                          <a:pos x="T2" y="T3"/>
                        </a:cxn>
                        <a:cxn ang="T12">
                          <a:pos x="T4" y="T5"/>
                        </a:cxn>
                        <a:cxn ang="T13">
                          <a:pos x="T6" y="T7"/>
                        </a:cxn>
                        <a:cxn ang="T14">
                          <a:pos x="T8" y="T9"/>
                        </a:cxn>
                      </a:cxnLst>
                      <a:rect l="T15" t="T16" r="T17" b="T18"/>
                      <a:pathLst>
                        <a:path w="50" h="1634">
                          <a:moveTo>
                            <a:pt x="50" y="0"/>
                          </a:moveTo>
                          <a:lnTo>
                            <a:pt x="49" y="1634"/>
                          </a:lnTo>
                          <a:lnTo>
                            <a:pt x="0" y="1588"/>
                          </a:lnTo>
                          <a:lnTo>
                            <a:pt x="0" y="45"/>
                          </a:lnTo>
                          <a:lnTo>
                            <a:pt x="50" y="0"/>
                          </a:lnTo>
                          <a:close/>
                        </a:path>
                      </a:pathLst>
                    </a:custGeom>
                    <a:solidFill>
                      <a:srgbClr val="BF7F00"/>
                    </a:solidFill>
                    <a:ln w="9525">
                      <a:noFill/>
                      <a:round/>
                      <a:headEnd/>
                      <a:tailEnd/>
                    </a:ln>
                  </p:spPr>
                  <p:txBody>
                    <a:bodyPr/>
                    <a:lstStyle/>
                    <a:p>
                      <a:endParaRPr lang="en-US"/>
                    </a:p>
                  </p:txBody>
                </p:sp>
                <p:sp>
                  <p:nvSpPr>
                    <p:cNvPr id="4159" name="Freeform 23"/>
                    <p:cNvSpPr>
                      <a:spLocks/>
                    </p:cNvSpPr>
                    <p:nvPr/>
                  </p:nvSpPr>
                  <p:spPr bwMode="auto">
                    <a:xfrm>
                      <a:off x="3532" y="1337"/>
                      <a:ext cx="52" cy="1632"/>
                    </a:xfrm>
                    <a:custGeom>
                      <a:avLst/>
                      <a:gdLst>
                        <a:gd name="T0" fmla="*/ 2 w 52"/>
                        <a:gd name="T1" fmla="*/ 0 h 1632"/>
                        <a:gd name="T2" fmla="*/ 0 w 52"/>
                        <a:gd name="T3" fmla="*/ 1632 h 1632"/>
                        <a:gd name="T4" fmla="*/ 52 w 52"/>
                        <a:gd name="T5" fmla="*/ 1588 h 1632"/>
                        <a:gd name="T6" fmla="*/ 52 w 52"/>
                        <a:gd name="T7" fmla="*/ 45 h 1632"/>
                        <a:gd name="T8" fmla="*/ 2 w 52"/>
                        <a:gd name="T9" fmla="*/ 0 h 1632"/>
                        <a:gd name="T10" fmla="*/ 0 60000 65536"/>
                        <a:gd name="T11" fmla="*/ 0 60000 65536"/>
                        <a:gd name="T12" fmla="*/ 0 60000 65536"/>
                        <a:gd name="T13" fmla="*/ 0 60000 65536"/>
                        <a:gd name="T14" fmla="*/ 0 60000 65536"/>
                        <a:gd name="T15" fmla="*/ 0 w 52"/>
                        <a:gd name="T16" fmla="*/ 0 h 1632"/>
                        <a:gd name="T17" fmla="*/ 52 w 52"/>
                        <a:gd name="T18" fmla="*/ 1632 h 1632"/>
                      </a:gdLst>
                      <a:ahLst/>
                      <a:cxnLst>
                        <a:cxn ang="T10">
                          <a:pos x="T0" y="T1"/>
                        </a:cxn>
                        <a:cxn ang="T11">
                          <a:pos x="T2" y="T3"/>
                        </a:cxn>
                        <a:cxn ang="T12">
                          <a:pos x="T4" y="T5"/>
                        </a:cxn>
                        <a:cxn ang="T13">
                          <a:pos x="T6" y="T7"/>
                        </a:cxn>
                        <a:cxn ang="T14">
                          <a:pos x="T8" y="T9"/>
                        </a:cxn>
                      </a:cxnLst>
                      <a:rect l="T15" t="T16" r="T17" b="T18"/>
                      <a:pathLst>
                        <a:path w="52" h="1632">
                          <a:moveTo>
                            <a:pt x="2" y="0"/>
                          </a:moveTo>
                          <a:lnTo>
                            <a:pt x="0" y="1632"/>
                          </a:lnTo>
                          <a:lnTo>
                            <a:pt x="52" y="1588"/>
                          </a:lnTo>
                          <a:lnTo>
                            <a:pt x="52" y="45"/>
                          </a:lnTo>
                          <a:lnTo>
                            <a:pt x="2" y="0"/>
                          </a:lnTo>
                          <a:close/>
                        </a:path>
                      </a:pathLst>
                    </a:custGeom>
                    <a:solidFill>
                      <a:srgbClr val="FFBF7F"/>
                    </a:solidFill>
                    <a:ln w="9525">
                      <a:noFill/>
                      <a:round/>
                      <a:headEnd/>
                      <a:tailEnd/>
                    </a:ln>
                  </p:spPr>
                  <p:txBody>
                    <a:bodyPr/>
                    <a:lstStyle/>
                    <a:p>
                      <a:endParaRPr lang="en-US"/>
                    </a:p>
                  </p:txBody>
                </p:sp>
              </p:grpSp>
            </p:grpSp>
            <p:grpSp>
              <p:nvGrpSpPr>
                <p:cNvPr id="11" name="Group 24"/>
                <p:cNvGrpSpPr>
                  <a:grpSpLocks/>
                </p:cNvGrpSpPr>
                <p:nvPr/>
              </p:nvGrpSpPr>
              <p:grpSpPr bwMode="auto">
                <a:xfrm>
                  <a:off x="3584" y="1381"/>
                  <a:ext cx="732" cy="1855"/>
                  <a:chOff x="3584" y="1381"/>
                  <a:chExt cx="732" cy="1855"/>
                </a:xfrm>
              </p:grpSpPr>
              <p:sp>
                <p:nvSpPr>
                  <p:cNvPr id="4151" name="Oval 25"/>
                  <p:cNvSpPr>
                    <a:spLocks noChangeArrowheads="1"/>
                  </p:cNvSpPr>
                  <p:nvPr/>
                </p:nvSpPr>
                <p:spPr bwMode="auto">
                  <a:xfrm>
                    <a:off x="3710" y="2797"/>
                    <a:ext cx="484" cy="439"/>
                  </a:xfrm>
                  <a:prstGeom prst="ellipse">
                    <a:avLst/>
                  </a:prstGeom>
                  <a:solidFill>
                    <a:srgbClr val="FFBF1F"/>
                  </a:solidFill>
                  <a:ln w="9525">
                    <a:noFill/>
                    <a:round/>
                    <a:headEnd/>
                    <a:tailEnd/>
                  </a:ln>
                </p:spPr>
                <p:txBody>
                  <a:bodyPr/>
                  <a:lstStyle/>
                  <a:p>
                    <a:endParaRPr lang="en-US"/>
                  </a:p>
                </p:txBody>
              </p:sp>
              <p:sp>
                <p:nvSpPr>
                  <p:cNvPr id="4152" name="Freeform 26"/>
                  <p:cNvSpPr>
                    <a:spLocks/>
                  </p:cNvSpPr>
                  <p:nvPr/>
                </p:nvSpPr>
                <p:spPr bwMode="auto">
                  <a:xfrm>
                    <a:off x="3584" y="1381"/>
                    <a:ext cx="732" cy="1544"/>
                  </a:xfrm>
                  <a:custGeom>
                    <a:avLst/>
                    <a:gdLst>
                      <a:gd name="T0" fmla="*/ 0 w 732"/>
                      <a:gd name="T1" fmla="*/ 0 h 1544"/>
                      <a:gd name="T2" fmla="*/ 732 w 732"/>
                      <a:gd name="T3" fmla="*/ 1 h 1544"/>
                      <a:gd name="T4" fmla="*/ 732 w 732"/>
                      <a:gd name="T5" fmla="*/ 1544 h 1544"/>
                      <a:gd name="T6" fmla="*/ 0 w 732"/>
                      <a:gd name="T7" fmla="*/ 1544 h 1544"/>
                      <a:gd name="T8" fmla="*/ 0 w 732"/>
                      <a:gd name="T9" fmla="*/ 0 h 1544"/>
                      <a:gd name="T10" fmla="*/ 0 60000 65536"/>
                      <a:gd name="T11" fmla="*/ 0 60000 65536"/>
                      <a:gd name="T12" fmla="*/ 0 60000 65536"/>
                      <a:gd name="T13" fmla="*/ 0 60000 65536"/>
                      <a:gd name="T14" fmla="*/ 0 60000 65536"/>
                      <a:gd name="T15" fmla="*/ 0 w 732"/>
                      <a:gd name="T16" fmla="*/ 0 h 1544"/>
                      <a:gd name="T17" fmla="*/ 732 w 732"/>
                      <a:gd name="T18" fmla="*/ 1544 h 1544"/>
                    </a:gdLst>
                    <a:ahLst/>
                    <a:cxnLst>
                      <a:cxn ang="T10">
                        <a:pos x="T0" y="T1"/>
                      </a:cxn>
                      <a:cxn ang="T11">
                        <a:pos x="T2" y="T3"/>
                      </a:cxn>
                      <a:cxn ang="T12">
                        <a:pos x="T4" y="T5"/>
                      </a:cxn>
                      <a:cxn ang="T13">
                        <a:pos x="T6" y="T7"/>
                      </a:cxn>
                      <a:cxn ang="T14">
                        <a:pos x="T8" y="T9"/>
                      </a:cxn>
                    </a:cxnLst>
                    <a:rect l="T15" t="T16" r="T17" b="T18"/>
                    <a:pathLst>
                      <a:path w="732" h="1544">
                        <a:moveTo>
                          <a:pt x="0" y="0"/>
                        </a:moveTo>
                        <a:lnTo>
                          <a:pt x="732" y="1"/>
                        </a:lnTo>
                        <a:lnTo>
                          <a:pt x="732" y="1544"/>
                        </a:lnTo>
                        <a:lnTo>
                          <a:pt x="0" y="1544"/>
                        </a:lnTo>
                        <a:lnTo>
                          <a:pt x="0" y="0"/>
                        </a:lnTo>
                        <a:close/>
                      </a:path>
                    </a:pathLst>
                  </a:custGeom>
                  <a:solidFill>
                    <a:srgbClr val="FFBF1F"/>
                  </a:solidFill>
                  <a:ln w="9525">
                    <a:noFill/>
                    <a:round/>
                    <a:headEnd/>
                    <a:tailEnd/>
                  </a:ln>
                </p:spPr>
                <p:txBody>
                  <a:bodyPr/>
                  <a:lstStyle/>
                  <a:p>
                    <a:endParaRPr lang="en-US"/>
                  </a:p>
                </p:txBody>
              </p:sp>
            </p:grpSp>
            <p:grpSp>
              <p:nvGrpSpPr>
                <p:cNvPr id="12" name="Group 27"/>
                <p:cNvGrpSpPr>
                  <a:grpSpLocks/>
                </p:cNvGrpSpPr>
                <p:nvPr/>
              </p:nvGrpSpPr>
              <p:grpSpPr bwMode="auto">
                <a:xfrm>
                  <a:off x="3623" y="1632"/>
                  <a:ext cx="586" cy="530"/>
                  <a:chOff x="3623" y="1632"/>
                  <a:chExt cx="586" cy="530"/>
                </a:xfrm>
              </p:grpSpPr>
              <p:sp>
                <p:nvSpPr>
                  <p:cNvPr id="4148" name="Oval 28"/>
                  <p:cNvSpPr>
                    <a:spLocks noChangeArrowheads="1"/>
                  </p:cNvSpPr>
                  <p:nvPr/>
                </p:nvSpPr>
                <p:spPr bwMode="auto">
                  <a:xfrm>
                    <a:off x="3623" y="1632"/>
                    <a:ext cx="586" cy="530"/>
                  </a:xfrm>
                  <a:prstGeom prst="ellipse">
                    <a:avLst/>
                  </a:prstGeom>
                  <a:solidFill>
                    <a:srgbClr val="BF7F3F"/>
                  </a:solidFill>
                  <a:ln w="9525">
                    <a:noFill/>
                    <a:round/>
                    <a:headEnd/>
                    <a:tailEnd/>
                  </a:ln>
                </p:spPr>
                <p:txBody>
                  <a:bodyPr/>
                  <a:lstStyle/>
                  <a:p>
                    <a:endParaRPr lang="en-US"/>
                  </a:p>
                </p:txBody>
              </p:sp>
              <p:sp>
                <p:nvSpPr>
                  <p:cNvPr id="4149" name="Oval 29"/>
                  <p:cNvSpPr>
                    <a:spLocks noChangeArrowheads="1"/>
                  </p:cNvSpPr>
                  <p:nvPr/>
                </p:nvSpPr>
                <p:spPr bwMode="auto">
                  <a:xfrm>
                    <a:off x="3623" y="1636"/>
                    <a:ext cx="573" cy="522"/>
                  </a:xfrm>
                  <a:prstGeom prst="ellipse">
                    <a:avLst/>
                  </a:prstGeom>
                  <a:solidFill>
                    <a:srgbClr val="FF9F00"/>
                  </a:solidFill>
                  <a:ln w="9525">
                    <a:noFill/>
                    <a:round/>
                    <a:headEnd/>
                    <a:tailEnd/>
                  </a:ln>
                </p:spPr>
                <p:txBody>
                  <a:bodyPr/>
                  <a:lstStyle/>
                  <a:p>
                    <a:endParaRPr lang="en-US"/>
                  </a:p>
                </p:txBody>
              </p:sp>
              <p:sp>
                <p:nvSpPr>
                  <p:cNvPr id="4150" name="Oval 30"/>
                  <p:cNvSpPr>
                    <a:spLocks noChangeArrowheads="1"/>
                  </p:cNvSpPr>
                  <p:nvPr/>
                </p:nvSpPr>
                <p:spPr bwMode="auto">
                  <a:xfrm>
                    <a:off x="3720" y="1723"/>
                    <a:ext cx="240" cy="216"/>
                  </a:xfrm>
                  <a:prstGeom prst="ellipse">
                    <a:avLst/>
                  </a:prstGeom>
                  <a:solidFill>
                    <a:srgbClr val="FFBF1F"/>
                  </a:solidFill>
                  <a:ln w="9525">
                    <a:noFill/>
                    <a:round/>
                    <a:headEnd/>
                    <a:tailEnd/>
                  </a:ln>
                </p:spPr>
                <p:txBody>
                  <a:bodyPr/>
                  <a:lstStyle/>
                  <a:p>
                    <a:endParaRPr lang="en-US"/>
                  </a:p>
                </p:txBody>
              </p:sp>
            </p:grpSp>
            <p:grpSp>
              <p:nvGrpSpPr>
                <p:cNvPr id="13" name="Group 31"/>
                <p:cNvGrpSpPr>
                  <a:grpSpLocks/>
                </p:cNvGrpSpPr>
                <p:nvPr/>
              </p:nvGrpSpPr>
              <p:grpSpPr bwMode="auto">
                <a:xfrm>
                  <a:off x="3848" y="2320"/>
                  <a:ext cx="189" cy="471"/>
                  <a:chOff x="3848" y="2320"/>
                  <a:chExt cx="189" cy="471"/>
                </a:xfrm>
              </p:grpSpPr>
              <p:sp>
                <p:nvSpPr>
                  <p:cNvPr id="4146" name="Oval 32"/>
                  <p:cNvSpPr>
                    <a:spLocks noChangeArrowheads="1"/>
                  </p:cNvSpPr>
                  <p:nvPr/>
                </p:nvSpPr>
                <p:spPr bwMode="auto">
                  <a:xfrm>
                    <a:off x="3867" y="2320"/>
                    <a:ext cx="142" cy="126"/>
                  </a:xfrm>
                  <a:prstGeom prst="ellipse">
                    <a:avLst/>
                  </a:prstGeom>
                  <a:solidFill>
                    <a:srgbClr val="000000"/>
                  </a:solidFill>
                  <a:ln w="9525">
                    <a:noFill/>
                    <a:round/>
                    <a:headEnd/>
                    <a:tailEnd/>
                  </a:ln>
                </p:spPr>
                <p:txBody>
                  <a:bodyPr/>
                  <a:lstStyle/>
                  <a:p>
                    <a:endParaRPr lang="en-US"/>
                  </a:p>
                </p:txBody>
              </p:sp>
              <p:sp>
                <p:nvSpPr>
                  <p:cNvPr id="4147" name="Freeform 33"/>
                  <p:cNvSpPr>
                    <a:spLocks/>
                  </p:cNvSpPr>
                  <p:nvPr/>
                </p:nvSpPr>
                <p:spPr bwMode="auto">
                  <a:xfrm>
                    <a:off x="3848" y="2426"/>
                    <a:ext cx="189" cy="365"/>
                  </a:xfrm>
                  <a:custGeom>
                    <a:avLst/>
                    <a:gdLst>
                      <a:gd name="T0" fmla="*/ 56 w 189"/>
                      <a:gd name="T1" fmla="*/ 8 h 365"/>
                      <a:gd name="T2" fmla="*/ 0 w 189"/>
                      <a:gd name="T3" fmla="*/ 365 h 365"/>
                      <a:gd name="T4" fmla="*/ 189 w 189"/>
                      <a:gd name="T5" fmla="*/ 365 h 365"/>
                      <a:gd name="T6" fmla="*/ 129 w 189"/>
                      <a:gd name="T7" fmla="*/ 0 h 365"/>
                      <a:gd name="T8" fmla="*/ 56 w 189"/>
                      <a:gd name="T9" fmla="*/ 8 h 365"/>
                      <a:gd name="T10" fmla="*/ 0 60000 65536"/>
                      <a:gd name="T11" fmla="*/ 0 60000 65536"/>
                      <a:gd name="T12" fmla="*/ 0 60000 65536"/>
                      <a:gd name="T13" fmla="*/ 0 60000 65536"/>
                      <a:gd name="T14" fmla="*/ 0 60000 65536"/>
                      <a:gd name="T15" fmla="*/ 0 w 189"/>
                      <a:gd name="T16" fmla="*/ 0 h 365"/>
                      <a:gd name="T17" fmla="*/ 189 w 189"/>
                      <a:gd name="T18" fmla="*/ 365 h 365"/>
                    </a:gdLst>
                    <a:ahLst/>
                    <a:cxnLst>
                      <a:cxn ang="T10">
                        <a:pos x="T0" y="T1"/>
                      </a:cxn>
                      <a:cxn ang="T11">
                        <a:pos x="T2" y="T3"/>
                      </a:cxn>
                      <a:cxn ang="T12">
                        <a:pos x="T4" y="T5"/>
                      </a:cxn>
                      <a:cxn ang="T13">
                        <a:pos x="T6" y="T7"/>
                      </a:cxn>
                      <a:cxn ang="T14">
                        <a:pos x="T8" y="T9"/>
                      </a:cxn>
                    </a:cxnLst>
                    <a:rect l="T15" t="T16" r="T17" b="T18"/>
                    <a:pathLst>
                      <a:path w="189" h="365">
                        <a:moveTo>
                          <a:pt x="56" y="8"/>
                        </a:moveTo>
                        <a:lnTo>
                          <a:pt x="0" y="365"/>
                        </a:lnTo>
                        <a:lnTo>
                          <a:pt x="189" y="365"/>
                        </a:lnTo>
                        <a:lnTo>
                          <a:pt x="129" y="0"/>
                        </a:lnTo>
                        <a:lnTo>
                          <a:pt x="56" y="8"/>
                        </a:lnTo>
                        <a:close/>
                      </a:path>
                    </a:pathLst>
                  </a:custGeom>
                  <a:solidFill>
                    <a:srgbClr val="000000"/>
                  </a:solidFill>
                  <a:ln w="9525">
                    <a:noFill/>
                    <a:round/>
                    <a:headEnd/>
                    <a:tailEnd/>
                  </a:ln>
                </p:spPr>
                <p:txBody>
                  <a:bodyPr/>
                  <a:lstStyle/>
                  <a:p>
                    <a:endParaRPr lang="en-US"/>
                  </a:p>
                </p:txBody>
              </p:sp>
            </p:grpSp>
          </p:grpSp>
          <p:grpSp>
            <p:nvGrpSpPr>
              <p:cNvPr id="14" name="Group 34"/>
              <p:cNvGrpSpPr>
                <a:grpSpLocks/>
              </p:cNvGrpSpPr>
              <p:nvPr/>
            </p:nvGrpSpPr>
            <p:grpSpPr bwMode="auto">
              <a:xfrm>
                <a:off x="3621" y="1423"/>
                <a:ext cx="650" cy="1464"/>
                <a:chOff x="3621" y="1423"/>
                <a:chExt cx="650" cy="1464"/>
              </a:xfrm>
            </p:grpSpPr>
            <p:grpSp>
              <p:nvGrpSpPr>
                <p:cNvPr id="15" name="Group 35"/>
                <p:cNvGrpSpPr>
                  <a:grpSpLocks/>
                </p:cNvGrpSpPr>
                <p:nvPr/>
              </p:nvGrpSpPr>
              <p:grpSpPr bwMode="auto">
                <a:xfrm>
                  <a:off x="4175" y="1425"/>
                  <a:ext cx="95" cy="85"/>
                  <a:chOff x="4175" y="1425"/>
                  <a:chExt cx="95" cy="85"/>
                </a:xfrm>
              </p:grpSpPr>
              <p:grpSp>
                <p:nvGrpSpPr>
                  <p:cNvPr id="16" name="Group 36"/>
                  <p:cNvGrpSpPr>
                    <a:grpSpLocks/>
                  </p:cNvGrpSpPr>
                  <p:nvPr/>
                </p:nvGrpSpPr>
                <p:grpSpPr bwMode="auto">
                  <a:xfrm>
                    <a:off x="4175" y="1425"/>
                    <a:ext cx="95" cy="85"/>
                    <a:chOff x="4175" y="1425"/>
                    <a:chExt cx="95" cy="85"/>
                  </a:xfrm>
                </p:grpSpPr>
                <p:grpSp>
                  <p:nvGrpSpPr>
                    <p:cNvPr id="17" name="Group 37"/>
                    <p:cNvGrpSpPr>
                      <a:grpSpLocks/>
                    </p:cNvGrpSpPr>
                    <p:nvPr/>
                  </p:nvGrpSpPr>
                  <p:grpSpPr bwMode="auto">
                    <a:xfrm>
                      <a:off x="4175" y="1425"/>
                      <a:ext cx="95" cy="85"/>
                      <a:chOff x="4175" y="1425"/>
                      <a:chExt cx="95" cy="85"/>
                    </a:xfrm>
                  </p:grpSpPr>
                  <p:sp>
                    <p:nvSpPr>
                      <p:cNvPr id="4140" name="Oval 38"/>
                      <p:cNvSpPr>
                        <a:spLocks noChangeArrowheads="1"/>
                      </p:cNvSpPr>
                      <p:nvPr/>
                    </p:nvSpPr>
                    <p:spPr bwMode="auto">
                      <a:xfrm>
                        <a:off x="4175" y="1425"/>
                        <a:ext cx="95" cy="85"/>
                      </a:xfrm>
                      <a:prstGeom prst="ellipse">
                        <a:avLst/>
                      </a:prstGeom>
                      <a:solidFill>
                        <a:srgbClr val="BF7F00"/>
                      </a:solidFill>
                      <a:ln w="9525">
                        <a:noFill/>
                        <a:round/>
                        <a:headEnd/>
                        <a:tailEnd/>
                      </a:ln>
                    </p:spPr>
                    <p:txBody>
                      <a:bodyPr/>
                      <a:lstStyle/>
                      <a:p>
                        <a:endParaRPr lang="en-US"/>
                      </a:p>
                    </p:txBody>
                  </p:sp>
                  <p:sp>
                    <p:nvSpPr>
                      <p:cNvPr id="4141" name="Oval 39"/>
                      <p:cNvSpPr>
                        <a:spLocks noChangeArrowheads="1"/>
                      </p:cNvSpPr>
                      <p:nvPr/>
                    </p:nvSpPr>
                    <p:spPr bwMode="auto">
                      <a:xfrm>
                        <a:off x="4188" y="1435"/>
                        <a:ext cx="52" cy="48"/>
                      </a:xfrm>
                      <a:prstGeom prst="ellipse">
                        <a:avLst/>
                      </a:prstGeom>
                      <a:solidFill>
                        <a:srgbClr val="FF9F00"/>
                      </a:solidFill>
                      <a:ln w="9525">
                        <a:noFill/>
                        <a:round/>
                        <a:headEnd/>
                        <a:tailEnd/>
                      </a:ln>
                    </p:spPr>
                    <p:txBody>
                      <a:bodyPr/>
                      <a:lstStyle/>
                      <a:p>
                        <a:endParaRPr lang="en-US"/>
                      </a:p>
                    </p:txBody>
                  </p:sp>
                </p:grpSp>
                <p:sp>
                  <p:nvSpPr>
                    <p:cNvPr id="4139" name="Oval 40"/>
                    <p:cNvSpPr>
                      <a:spLocks noChangeArrowheads="1"/>
                    </p:cNvSpPr>
                    <p:nvPr/>
                  </p:nvSpPr>
                  <p:spPr bwMode="auto">
                    <a:xfrm>
                      <a:off x="4200" y="1442"/>
                      <a:ext cx="20" cy="19"/>
                    </a:xfrm>
                    <a:prstGeom prst="ellipse">
                      <a:avLst/>
                    </a:prstGeom>
                    <a:solidFill>
                      <a:srgbClr val="FFFFFF"/>
                    </a:solidFill>
                    <a:ln w="9525">
                      <a:noFill/>
                      <a:round/>
                      <a:headEnd/>
                      <a:tailEnd/>
                    </a:ln>
                  </p:spPr>
                  <p:txBody>
                    <a:bodyPr/>
                    <a:lstStyle/>
                    <a:p>
                      <a:endParaRPr lang="en-US"/>
                    </a:p>
                  </p:txBody>
                </p:sp>
              </p:grpSp>
              <p:sp>
                <p:nvSpPr>
                  <p:cNvPr id="4137" name="Rectangle 41"/>
                  <p:cNvSpPr>
                    <a:spLocks noChangeArrowheads="1"/>
                  </p:cNvSpPr>
                  <p:nvPr/>
                </p:nvSpPr>
                <p:spPr bwMode="auto">
                  <a:xfrm>
                    <a:off x="4178" y="1459"/>
                    <a:ext cx="90" cy="15"/>
                  </a:xfrm>
                  <a:prstGeom prst="rect">
                    <a:avLst/>
                  </a:prstGeom>
                  <a:solidFill>
                    <a:srgbClr val="7F3F00"/>
                  </a:solidFill>
                  <a:ln w="9525">
                    <a:noFill/>
                    <a:miter lim="800000"/>
                    <a:headEnd/>
                    <a:tailEnd/>
                  </a:ln>
                </p:spPr>
                <p:txBody>
                  <a:bodyPr/>
                  <a:lstStyle/>
                  <a:p>
                    <a:endParaRPr lang="en-US"/>
                  </a:p>
                </p:txBody>
              </p:sp>
            </p:grpSp>
            <p:grpSp>
              <p:nvGrpSpPr>
                <p:cNvPr id="18" name="Group 42"/>
                <p:cNvGrpSpPr>
                  <a:grpSpLocks/>
                </p:cNvGrpSpPr>
                <p:nvPr/>
              </p:nvGrpSpPr>
              <p:grpSpPr bwMode="auto">
                <a:xfrm>
                  <a:off x="4177" y="2801"/>
                  <a:ext cx="94" cy="85"/>
                  <a:chOff x="4177" y="2801"/>
                  <a:chExt cx="94" cy="85"/>
                </a:xfrm>
              </p:grpSpPr>
              <p:grpSp>
                <p:nvGrpSpPr>
                  <p:cNvPr id="19" name="Group 43"/>
                  <p:cNvGrpSpPr>
                    <a:grpSpLocks/>
                  </p:cNvGrpSpPr>
                  <p:nvPr/>
                </p:nvGrpSpPr>
                <p:grpSpPr bwMode="auto">
                  <a:xfrm>
                    <a:off x="4177" y="2801"/>
                    <a:ext cx="94" cy="85"/>
                    <a:chOff x="4177" y="2801"/>
                    <a:chExt cx="94" cy="85"/>
                  </a:xfrm>
                </p:grpSpPr>
                <p:grpSp>
                  <p:nvGrpSpPr>
                    <p:cNvPr id="20" name="Group 44"/>
                    <p:cNvGrpSpPr>
                      <a:grpSpLocks/>
                    </p:cNvGrpSpPr>
                    <p:nvPr/>
                  </p:nvGrpSpPr>
                  <p:grpSpPr bwMode="auto">
                    <a:xfrm>
                      <a:off x="4177" y="2801"/>
                      <a:ext cx="94" cy="85"/>
                      <a:chOff x="4177" y="2801"/>
                      <a:chExt cx="94" cy="85"/>
                    </a:xfrm>
                  </p:grpSpPr>
                  <p:sp>
                    <p:nvSpPr>
                      <p:cNvPr id="4134" name="Oval 45"/>
                      <p:cNvSpPr>
                        <a:spLocks noChangeArrowheads="1"/>
                      </p:cNvSpPr>
                      <p:nvPr/>
                    </p:nvSpPr>
                    <p:spPr bwMode="auto">
                      <a:xfrm>
                        <a:off x="4177" y="2801"/>
                        <a:ext cx="94" cy="85"/>
                      </a:xfrm>
                      <a:prstGeom prst="ellipse">
                        <a:avLst/>
                      </a:prstGeom>
                      <a:solidFill>
                        <a:srgbClr val="BF7F00"/>
                      </a:solidFill>
                      <a:ln w="9525">
                        <a:noFill/>
                        <a:round/>
                        <a:headEnd/>
                        <a:tailEnd/>
                      </a:ln>
                    </p:spPr>
                    <p:txBody>
                      <a:bodyPr/>
                      <a:lstStyle/>
                      <a:p>
                        <a:endParaRPr lang="en-US"/>
                      </a:p>
                    </p:txBody>
                  </p:sp>
                  <p:sp>
                    <p:nvSpPr>
                      <p:cNvPr id="4135" name="Oval 46"/>
                      <p:cNvSpPr>
                        <a:spLocks noChangeArrowheads="1"/>
                      </p:cNvSpPr>
                      <p:nvPr/>
                    </p:nvSpPr>
                    <p:spPr bwMode="auto">
                      <a:xfrm>
                        <a:off x="4190" y="2811"/>
                        <a:ext cx="52" cy="48"/>
                      </a:xfrm>
                      <a:prstGeom prst="ellipse">
                        <a:avLst/>
                      </a:prstGeom>
                      <a:solidFill>
                        <a:srgbClr val="FF9F00"/>
                      </a:solidFill>
                      <a:ln w="9525">
                        <a:noFill/>
                        <a:round/>
                        <a:headEnd/>
                        <a:tailEnd/>
                      </a:ln>
                    </p:spPr>
                    <p:txBody>
                      <a:bodyPr/>
                      <a:lstStyle/>
                      <a:p>
                        <a:endParaRPr lang="en-US"/>
                      </a:p>
                    </p:txBody>
                  </p:sp>
                </p:grpSp>
                <p:sp>
                  <p:nvSpPr>
                    <p:cNvPr id="4133" name="Oval 47"/>
                    <p:cNvSpPr>
                      <a:spLocks noChangeArrowheads="1"/>
                    </p:cNvSpPr>
                    <p:nvPr/>
                  </p:nvSpPr>
                  <p:spPr bwMode="auto">
                    <a:xfrm>
                      <a:off x="4202" y="2818"/>
                      <a:ext cx="19" cy="19"/>
                    </a:xfrm>
                    <a:prstGeom prst="ellipse">
                      <a:avLst/>
                    </a:prstGeom>
                    <a:solidFill>
                      <a:srgbClr val="FFFFFF"/>
                    </a:solidFill>
                    <a:ln w="9525">
                      <a:noFill/>
                      <a:round/>
                      <a:headEnd/>
                      <a:tailEnd/>
                    </a:ln>
                  </p:spPr>
                  <p:txBody>
                    <a:bodyPr/>
                    <a:lstStyle/>
                    <a:p>
                      <a:endParaRPr lang="en-US"/>
                    </a:p>
                  </p:txBody>
                </p:sp>
              </p:grpSp>
              <p:sp>
                <p:nvSpPr>
                  <p:cNvPr id="4131" name="Rectangle 48"/>
                  <p:cNvSpPr>
                    <a:spLocks noChangeArrowheads="1"/>
                  </p:cNvSpPr>
                  <p:nvPr/>
                </p:nvSpPr>
                <p:spPr bwMode="auto">
                  <a:xfrm>
                    <a:off x="4180" y="2835"/>
                    <a:ext cx="90" cy="15"/>
                  </a:xfrm>
                  <a:prstGeom prst="rect">
                    <a:avLst/>
                  </a:prstGeom>
                  <a:solidFill>
                    <a:srgbClr val="7F3F00"/>
                  </a:solidFill>
                  <a:ln w="9525">
                    <a:noFill/>
                    <a:miter lim="800000"/>
                    <a:headEnd/>
                    <a:tailEnd/>
                  </a:ln>
                </p:spPr>
                <p:txBody>
                  <a:bodyPr/>
                  <a:lstStyle/>
                  <a:p>
                    <a:endParaRPr lang="en-US"/>
                  </a:p>
                </p:txBody>
              </p:sp>
            </p:grpSp>
            <p:grpSp>
              <p:nvGrpSpPr>
                <p:cNvPr id="21" name="Group 49"/>
                <p:cNvGrpSpPr>
                  <a:grpSpLocks/>
                </p:cNvGrpSpPr>
                <p:nvPr/>
              </p:nvGrpSpPr>
              <p:grpSpPr bwMode="auto">
                <a:xfrm>
                  <a:off x="3621" y="2802"/>
                  <a:ext cx="95" cy="85"/>
                  <a:chOff x="3621" y="2802"/>
                  <a:chExt cx="95" cy="85"/>
                </a:xfrm>
              </p:grpSpPr>
              <p:grpSp>
                <p:nvGrpSpPr>
                  <p:cNvPr id="22" name="Group 50"/>
                  <p:cNvGrpSpPr>
                    <a:grpSpLocks/>
                  </p:cNvGrpSpPr>
                  <p:nvPr/>
                </p:nvGrpSpPr>
                <p:grpSpPr bwMode="auto">
                  <a:xfrm>
                    <a:off x="3621" y="2802"/>
                    <a:ext cx="95" cy="85"/>
                    <a:chOff x="3621" y="2802"/>
                    <a:chExt cx="95" cy="85"/>
                  </a:xfrm>
                </p:grpSpPr>
                <p:grpSp>
                  <p:nvGrpSpPr>
                    <p:cNvPr id="23" name="Group 51"/>
                    <p:cNvGrpSpPr>
                      <a:grpSpLocks/>
                    </p:cNvGrpSpPr>
                    <p:nvPr/>
                  </p:nvGrpSpPr>
                  <p:grpSpPr bwMode="auto">
                    <a:xfrm>
                      <a:off x="3621" y="2802"/>
                      <a:ext cx="95" cy="85"/>
                      <a:chOff x="3621" y="2802"/>
                      <a:chExt cx="95" cy="85"/>
                    </a:xfrm>
                  </p:grpSpPr>
                  <p:sp>
                    <p:nvSpPr>
                      <p:cNvPr id="4128" name="Oval 52"/>
                      <p:cNvSpPr>
                        <a:spLocks noChangeArrowheads="1"/>
                      </p:cNvSpPr>
                      <p:nvPr/>
                    </p:nvSpPr>
                    <p:spPr bwMode="auto">
                      <a:xfrm>
                        <a:off x="3621" y="2802"/>
                        <a:ext cx="95" cy="85"/>
                      </a:xfrm>
                      <a:prstGeom prst="ellipse">
                        <a:avLst/>
                      </a:prstGeom>
                      <a:solidFill>
                        <a:srgbClr val="BF7F00"/>
                      </a:solidFill>
                      <a:ln w="9525">
                        <a:noFill/>
                        <a:round/>
                        <a:headEnd/>
                        <a:tailEnd/>
                      </a:ln>
                    </p:spPr>
                    <p:txBody>
                      <a:bodyPr/>
                      <a:lstStyle/>
                      <a:p>
                        <a:endParaRPr lang="en-US"/>
                      </a:p>
                    </p:txBody>
                  </p:sp>
                  <p:sp>
                    <p:nvSpPr>
                      <p:cNvPr id="4129" name="Oval 53"/>
                      <p:cNvSpPr>
                        <a:spLocks noChangeArrowheads="1"/>
                      </p:cNvSpPr>
                      <p:nvPr/>
                    </p:nvSpPr>
                    <p:spPr bwMode="auto">
                      <a:xfrm>
                        <a:off x="3634" y="2813"/>
                        <a:ext cx="52" cy="47"/>
                      </a:xfrm>
                      <a:prstGeom prst="ellipse">
                        <a:avLst/>
                      </a:prstGeom>
                      <a:solidFill>
                        <a:srgbClr val="FF9F00"/>
                      </a:solidFill>
                      <a:ln w="9525">
                        <a:noFill/>
                        <a:round/>
                        <a:headEnd/>
                        <a:tailEnd/>
                      </a:ln>
                    </p:spPr>
                    <p:txBody>
                      <a:bodyPr/>
                      <a:lstStyle/>
                      <a:p>
                        <a:endParaRPr lang="en-US"/>
                      </a:p>
                    </p:txBody>
                  </p:sp>
                </p:grpSp>
                <p:sp>
                  <p:nvSpPr>
                    <p:cNvPr id="4127" name="Oval 54"/>
                    <p:cNvSpPr>
                      <a:spLocks noChangeArrowheads="1"/>
                    </p:cNvSpPr>
                    <p:nvPr/>
                  </p:nvSpPr>
                  <p:spPr bwMode="auto">
                    <a:xfrm>
                      <a:off x="3646" y="2819"/>
                      <a:ext cx="19" cy="19"/>
                    </a:xfrm>
                    <a:prstGeom prst="ellipse">
                      <a:avLst/>
                    </a:prstGeom>
                    <a:solidFill>
                      <a:srgbClr val="FFFFFF"/>
                    </a:solidFill>
                    <a:ln w="9525">
                      <a:noFill/>
                      <a:round/>
                      <a:headEnd/>
                      <a:tailEnd/>
                    </a:ln>
                  </p:spPr>
                  <p:txBody>
                    <a:bodyPr/>
                    <a:lstStyle/>
                    <a:p>
                      <a:endParaRPr lang="en-US"/>
                    </a:p>
                  </p:txBody>
                </p:sp>
              </p:grpSp>
              <p:sp>
                <p:nvSpPr>
                  <p:cNvPr id="4125" name="Rectangle 55"/>
                  <p:cNvSpPr>
                    <a:spLocks noChangeArrowheads="1"/>
                  </p:cNvSpPr>
                  <p:nvPr/>
                </p:nvSpPr>
                <p:spPr bwMode="auto">
                  <a:xfrm>
                    <a:off x="3624" y="2837"/>
                    <a:ext cx="90" cy="14"/>
                  </a:xfrm>
                  <a:prstGeom prst="rect">
                    <a:avLst/>
                  </a:prstGeom>
                  <a:solidFill>
                    <a:srgbClr val="7F3F00"/>
                  </a:solidFill>
                  <a:ln w="9525">
                    <a:noFill/>
                    <a:miter lim="800000"/>
                    <a:headEnd/>
                    <a:tailEnd/>
                  </a:ln>
                </p:spPr>
                <p:txBody>
                  <a:bodyPr/>
                  <a:lstStyle/>
                  <a:p>
                    <a:endParaRPr lang="en-US"/>
                  </a:p>
                </p:txBody>
              </p:sp>
            </p:grpSp>
            <p:grpSp>
              <p:nvGrpSpPr>
                <p:cNvPr id="24" name="Group 56"/>
                <p:cNvGrpSpPr>
                  <a:grpSpLocks/>
                </p:cNvGrpSpPr>
                <p:nvPr/>
              </p:nvGrpSpPr>
              <p:grpSpPr bwMode="auto">
                <a:xfrm>
                  <a:off x="3621" y="1423"/>
                  <a:ext cx="95" cy="85"/>
                  <a:chOff x="3621" y="1423"/>
                  <a:chExt cx="95" cy="85"/>
                </a:xfrm>
              </p:grpSpPr>
              <p:grpSp>
                <p:nvGrpSpPr>
                  <p:cNvPr id="25" name="Group 57"/>
                  <p:cNvGrpSpPr>
                    <a:grpSpLocks/>
                  </p:cNvGrpSpPr>
                  <p:nvPr/>
                </p:nvGrpSpPr>
                <p:grpSpPr bwMode="auto">
                  <a:xfrm>
                    <a:off x="3621" y="1423"/>
                    <a:ext cx="95" cy="85"/>
                    <a:chOff x="3621" y="1423"/>
                    <a:chExt cx="95" cy="85"/>
                  </a:xfrm>
                </p:grpSpPr>
                <p:grpSp>
                  <p:nvGrpSpPr>
                    <p:cNvPr id="26" name="Group 58"/>
                    <p:cNvGrpSpPr>
                      <a:grpSpLocks/>
                    </p:cNvGrpSpPr>
                    <p:nvPr/>
                  </p:nvGrpSpPr>
                  <p:grpSpPr bwMode="auto">
                    <a:xfrm>
                      <a:off x="3621" y="1423"/>
                      <a:ext cx="95" cy="85"/>
                      <a:chOff x="3621" y="1423"/>
                      <a:chExt cx="95" cy="85"/>
                    </a:xfrm>
                  </p:grpSpPr>
                  <p:sp>
                    <p:nvSpPr>
                      <p:cNvPr id="4122" name="Oval 59"/>
                      <p:cNvSpPr>
                        <a:spLocks noChangeArrowheads="1"/>
                      </p:cNvSpPr>
                      <p:nvPr/>
                    </p:nvSpPr>
                    <p:spPr bwMode="auto">
                      <a:xfrm>
                        <a:off x="3621" y="1423"/>
                        <a:ext cx="95" cy="85"/>
                      </a:xfrm>
                      <a:prstGeom prst="ellipse">
                        <a:avLst/>
                      </a:prstGeom>
                      <a:solidFill>
                        <a:srgbClr val="BF7F00"/>
                      </a:solidFill>
                      <a:ln w="9525">
                        <a:noFill/>
                        <a:round/>
                        <a:headEnd/>
                        <a:tailEnd/>
                      </a:ln>
                    </p:spPr>
                    <p:txBody>
                      <a:bodyPr/>
                      <a:lstStyle/>
                      <a:p>
                        <a:endParaRPr lang="en-US"/>
                      </a:p>
                    </p:txBody>
                  </p:sp>
                  <p:sp>
                    <p:nvSpPr>
                      <p:cNvPr id="4123" name="Oval 60"/>
                      <p:cNvSpPr>
                        <a:spLocks noChangeArrowheads="1"/>
                      </p:cNvSpPr>
                      <p:nvPr/>
                    </p:nvSpPr>
                    <p:spPr bwMode="auto">
                      <a:xfrm>
                        <a:off x="3634" y="1434"/>
                        <a:ext cx="52" cy="48"/>
                      </a:xfrm>
                      <a:prstGeom prst="ellipse">
                        <a:avLst/>
                      </a:prstGeom>
                      <a:solidFill>
                        <a:srgbClr val="FF9F00"/>
                      </a:solidFill>
                      <a:ln w="9525">
                        <a:noFill/>
                        <a:round/>
                        <a:headEnd/>
                        <a:tailEnd/>
                      </a:ln>
                    </p:spPr>
                    <p:txBody>
                      <a:bodyPr/>
                      <a:lstStyle/>
                      <a:p>
                        <a:endParaRPr lang="en-US"/>
                      </a:p>
                    </p:txBody>
                  </p:sp>
                </p:grpSp>
                <p:sp>
                  <p:nvSpPr>
                    <p:cNvPr id="4121" name="Oval 61"/>
                    <p:cNvSpPr>
                      <a:spLocks noChangeArrowheads="1"/>
                    </p:cNvSpPr>
                    <p:nvPr/>
                  </p:nvSpPr>
                  <p:spPr bwMode="auto">
                    <a:xfrm>
                      <a:off x="3646" y="1441"/>
                      <a:ext cx="19" cy="18"/>
                    </a:xfrm>
                    <a:prstGeom prst="ellipse">
                      <a:avLst/>
                    </a:prstGeom>
                    <a:solidFill>
                      <a:srgbClr val="FFFFFF"/>
                    </a:solidFill>
                    <a:ln w="9525">
                      <a:noFill/>
                      <a:round/>
                      <a:headEnd/>
                      <a:tailEnd/>
                    </a:ln>
                  </p:spPr>
                  <p:txBody>
                    <a:bodyPr/>
                    <a:lstStyle/>
                    <a:p>
                      <a:endParaRPr lang="en-US"/>
                    </a:p>
                  </p:txBody>
                </p:sp>
              </p:grpSp>
              <p:sp>
                <p:nvSpPr>
                  <p:cNvPr id="4119" name="Rectangle 62"/>
                  <p:cNvSpPr>
                    <a:spLocks noChangeArrowheads="1"/>
                  </p:cNvSpPr>
                  <p:nvPr/>
                </p:nvSpPr>
                <p:spPr bwMode="auto">
                  <a:xfrm>
                    <a:off x="3624" y="1458"/>
                    <a:ext cx="90" cy="14"/>
                  </a:xfrm>
                  <a:prstGeom prst="rect">
                    <a:avLst/>
                  </a:prstGeom>
                  <a:solidFill>
                    <a:srgbClr val="7F3F00"/>
                  </a:solidFill>
                  <a:ln w="9525">
                    <a:noFill/>
                    <a:miter lim="800000"/>
                    <a:headEnd/>
                    <a:tailEnd/>
                  </a:ln>
                </p:spPr>
                <p:txBody>
                  <a:bodyPr/>
                  <a:lstStyle/>
                  <a:p>
                    <a:endParaRPr lang="en-US"/>
                  </a:p>
                </p:txBody>
              </p:sp>
            </p:grpSp>
          </p:grpSp>
        </p:grpSp>
      </p:grpSp>
      <p:grpSp>
        <p:nvGrpSpPr>
          <p:cNvPr id="27" name="Group 63"/>
          <p:cNvGrpSpPr>
            <a:grpSpLocks/>
          </p:cNvGrpSpPr>
          <p:nvPr/>
        </p:nvGrpSpPr>
        <p:grpSpPr bwMode="auto">
          <a:xfrm>
            <a:off x="5715000" y="1752600"/>
            <a:ext cx="1701800" cy="641350"/>
            <a:chOff x="1412" y="1762"/>
            <a:chExt cx="1717" cy="567"/>
          </a:xfrm>
        </p:grpSpPr>
        <p:sp>
          <p:nvSpPr>
            <p:cNvPr id="4102" name="Freeform 64"/>
            <p:cNvSpPr>
              <a:spLocks/>
            </p:cNvSpPr>
            <p:nvPr/>
          </p:nvSpPr>
          <p:spPr bwMode="auto">
            <a:xfrm>
              <a:off x="2621" y="2070"/>
              <a:ext cx="362" cy="241"/>
            </a:xfrm>
            <a:custGeom>
              <a:avLst/>
              <a:gdLst>
                <a:gd name="T0" fmla="*/ 0 w 362"/>
                <a:gd name="T1" fmla="*/ 0 h 241"/>
                <a:gd name="T2" fmla="*/ 0 w 362"/>
                <a:gd name="T3" fmla="*/ 241 h 241"/>
                <a:gd name="T4" fmla="*/ 64 w 362"/>
                <a:gd name="T5" fmla="*/ 241 h 241"/>
                <a:gd name="T6" fmla="*/ 64 w 362"/>
                <a:gd name="T7" fmla="*/ 193 h 241"/>
                <a:gd name="T8" fmla="*/ 95 w 362"/>
                <a:gd name="T9" fmla="*/ 193 h 241"/>
                <a:gd name="T10" fmla="*/ 95 w 362"/>
                <a:gd name="T11" fmla="*/ 169 h 241"/>
                <a:gd name="T12" fmla="*/ 133 w 362"/>
                <a:gd name="T13" fmla="*/ 169 h 241"/>
                <a:gd name="T14" fmla="*/ 133 w 362"/>
                <a:gd name="T15" fmla="*/ 197 h 241"/>
                <a:gd name="T16" fmla="*/ 188 w 362"/>
                <a:gd name="T17" fmla="*/ 197 h 241"/>
                <a:gd name="T18" fmla="*/ 188 w 362"/>
                <a:gd name="T19" fmla="*/ 113 h 241"/>
                <a:gd name="T20" fmla="*/ 228 w 362"/>
                <a:gd name="T21" fmla="*/ 113 h 241"/>
                <a:gd name="T22" fmla="*/ 228 w 362"/>
                <a:gd name="T23" fmla="*/ 171 h 241"/>
                <a:gd name="T24" fmla="*/ 255 w 362"/>
                <a:gd name="T25" fmla="*/ 179 h 241"/>
                <a:gd name="T26" fmla="*/ 255 w 362"/>
                <a:gd name="T27" fmla="*/ 221 h 241"/>
                <a:gd name="T28" fmla="*/ 362 w 362"/>
                <a:gd name="T29" fmla="*/ 221 h 241"/>
                <a:gd name="T30" fmla="*/ 362 w 362"/>
                <a:gd name="T31" fmla="*/ 173 h 241"/>
                <a:gd name="T32" fmla="*/ 333 w 362"/>
                <a:gd name="T33" fmla="*/ 173 h 241"/>
                <a:gd name="T34" fmla="*/ 333 w 362"/>
                <a:gd name="T35" fmla="*/ 1 h 241"/>
                <a:gd name="T36" fmla="*/ 0 w 362"/>
                <a:gd name="T37" fmla="*/ 0 h 2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62"/>
                <a:gd name="T58" fmla="*/ 0 h 241"/>
                <a:gd name="T59" fmla="*/ 362 w 362"/>
                <a:gd name="T60" fmla="*/ 241 h 24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62" h="241">
                  <a:moveTo>
                    <a:pt x="0" y="0"/>
                  </a:moveTo>
                  <a:lnTo>
                    <a:pt x="0" y="241"/>
                  </a:lnTo>
                  <a:lnTo>
                    <a:pt x="64" y="241"/>
                  </a:lnTo>
                  <a:lnTo>
                    <a:pt x="64" y="193"/>
                  </a:lnTo>
                  <a:lnTo>
                    <a:pt x="95" y="193"/>
                  </a:lnTo>
                  <a:lnTo>
                    <a:pt x="95" y="169"/>
                  </a:lnTo>
                  <a:lnTo>
                    <a:pt x="133" y="169"/>
                  </a:lnTo>
                  <a:lnTo>
                    <a:pt x="133" y="197"/>
                  </a:lnTo>
                  <a:lnTo>
                    <a:pt x="188" y="197"/>
                  </a:lnTo>
                  <a:lnTo>
                    <a:pt x="188" y="113"/>
                  </a:lnTo>
                  <a:lnTo>
                    <a:pt x="228" y="113"/>
                  </a:lnTo>
                  <a:lnTo>
                    <a:pt x="228" y="171"/>
                  </a:lnTo>
                  <a:lnTo>
                    <a:pt x="255" y="179"/>
                  </a:lnTo>
                  <a:lnTo>
                    <a:pt x="255" y="221"/>
                  </a:lnTo>
                  <a:lnTo>
                    <a:pt x="362" y="221"/>
                  </a:lnTo>
                  <a:lnTo>
                    <a:pt x="362" y="173"/>
                  </a:lnTo>
                  <a:lnTo>
                    <a:pt x="333" y="173"/>
                  </a:lnTo>
                  <a:lnTo>
                    <a:pt x="333" y="1"/>
                  </a:lnTo>
                  <a:lnTo>
                    <a:pt x="0" y="0"/>
                  </a:lnTo>
                  <a:close/>
                </a:path>
              </a:pathLst>
            </a:custGeom>
            <a:solidFill>
              <a:schemeClr val="tx1"/>
            </a:solidFill>
            <a:ln w="9525">
              <a:solidFill>
                <a:schemeClr val="tx1"/>
              </a:solidFill>
              <a:round/>
              <a:headEnd/>
              <a:tailEnd/>
            </a:ln>
          </p:spPr>
          <p:txBody>
            <a:bodyPr/>
            <a:lstStyle/>
            <a:p>
              <a:endParaRPr lang="en-US"/>
            </a:p>
          </p:txBody>
        </p:sp>
        <p:grpSp>
          <p:nvGrpSpPr>
            <p:cNvPr id="28" name="Group 65"/>
            <p:cNvGrpSpPr>
              <a:grpSpLocks/>
            </p:cNvGrpSpPr>
            <p:nvPr/>
          </p:nvGrpSpPr>
          <p:grpSpPr bwMode="auto">
            <a:xfrm>
              <a:off x="1412" y="1762"/>
              <a:ext cx="605" cy="567"/>
              <a:chOff x="1412" y="1762"/>
              <a:chExt cx="605" cy="567"/>
            </a:xfrm>
          </p:grpSpPr>
          <p:sp>
            <p:nvSpPr>
              <p:cNvPr id="4107" name="Oval 66"/>
              <p:cNvSpPr>
                <a:spLocks noChangeArrowheads="1"/>
              </p:cNvSpPr>
              <p:nvPr/>
            </p:nvSpPr>
            <p:spPr bwMode="auto">
              <a:xfrm>
                <a:off x="1412" y="1905"/>
                <a:ext cx="316" cy="279"/>
              </a:xfrm>
              <a:prstGeom prst="ellipse">
                <a:avLst/>
              </a:prstGeom>
              <a:noFill/>
              <a:ln w="112713">
                <a:solidFill>
                  <a:schemeClr val="tx1"/>
                </a:solidFill>
                <a:round/>
                <a:headEnd/>
                <a:tailEnd/>
              </a:ln>
            </p:spPr>
            <p:txBody>
              <a:bodyPr/>
              <a:lstStyle/>
              <a:p>
                <a:endParaRPr lang="en-US"/>
              </a:p>
            </p:txBody>
          </p:sp>
          <p:sp>
            <p:nvSpPr>
              <p:cNvPr id="4108" name="Oval 67"/>
              <p:cNvSpPr>
                <a:spLocks noChangeArrowheads="1"/>
              </p:cNvSpPr>
              <p:nvPr/>
            </p:nvSpPr>
            <p:spPr bwMode="auto">
              <a:xfrm>
                <a:off x="1684" y="2048"/>
                <a:ext cx="323" cy="281"/>
              </a:xfrm>
              <a:prstGeom prst="ellipse">
                <a:avLst/>
              </a:prstGeom>
              <a:noFill/>
              <a:ln w="112713">
                <a:solidFill>
                  <a:schemeClr val="tx1"/>
                </a:solidFill>
                <a:round/>
                <a:headEnd/>
                <a:tailEnd/>
              </a:ln>
            </p:spPr>
            <p:txBody>
              <a:bodyPr/>
              <a:lstStyle/>
              <a:p>
                <a:endParaRPr lang="en-US"/>
              </a:p>
            </p:txBody>
          </p:sp>
          <p:sp>
            <p:nvSpPr>
              <p:cNvPr id="4109" name="Oval 68"/>
              <p:cNvSpPr>
                <a:spLocks noChangeArrowheads="1"/>
              </p:cNvSpPr>
              <p:nvPr/>
            </p:nvSpPr>
            <p:spPr bwMode="auto">
              <a:xfrm>
                <a:off x="1695" y="1762"/>
                <a:ext cx="322" cy="280"/>
              </a:xfrm>
              <a:prstGeom prst="ellipse">
                <a:avLst/>
              </a:prstGeom>
              <a:noFill/>
              <a:ln w="112713">
                <a:solidFill>
                  <a:schemeClr val="tx1"/>
                </a:solidFill>
                <a:round/>
                <a:headEnd/>
                <a:tailEnd/>
              </a:ln>
            </p:spPr>
            <p:txBody>
              <a:bodyPr/>
              <a:lstStyle/>
              <a:p>
                <a:endParaRPr lang="en-US"/>
              </a:p>
            </p:txBody>
          </p:sp>
        </p:grpSp>
        <p:grpSp>
          <p:nvGrpSpPr>
            <p:cNvPr id="29" name="Group 69"/>
            <p:cNvGrpSpPr>
              <a:grpSpLocks/>
            </p:cNvGrpSpPr>
            <p:nvPr/>
          </p:nvGrpSpPr>
          <p:grpSpPr bwMode="auto">
            <a:xfrm>
              <a:off x="1885" y="2014"/>
              <a:ext cx="1244" cy="71"/>
              <a:chOff x="1885" y="2014"/>
              <a:chExt cx="1244" cy="71"/>
            </a:xfrm>
          </p:grpSpPr>
          <p:sp>
            <p:nvSpPr>
              <p:cNvPr id="4105" name="AutoShape 70"/>
              <p:cNvSpPr>
                <a:spLocks noChangeArrowheads="1"/>
              </p:cNvSpPr>
              <p:nvPr/>
            </p:nvSpPr>
            <p:spPr bwMode="auto">
              <a:xfrm>
                <a:off x="1885" y="2014"/>
                <a:ext cx="1244" cy="71"/>
              </a:xfrm>
              <a:prstGeom prst="roundRect">
                <a:avLst>
                  <a:gd name="adj" fmla="val 38681"/>
                </a:avLst>
              </a:prstGeom>
              <a:solidFill>
                <a:schemeClr val="tx1"/>
              </a:solidFill>
              <a:ln w="9525">
                <a:solidFill>
                  <a:schemeClr val="tx1"/>
                </a:solidFill>
                <a:round/>
                <a:headEnd/>
                <a:tailEnd/>
              </a:ln>
            </p:spPr>
            <p:txBody>
              <a:bodyPr/>
              <a:lstStyle/>
              <a:p>
                <a:endParaRPr lang="en-US"/>
              </a:p>
            </p:txBody>
          </p:sp>
          <p:sp>
            <p:nvSpPr>
              <p:cNvPr id="4106" name="Line 71"/>
              <p:cNvSpPr>
                <a:spLocks noChangeShapeType="1"/>
              </p:cNvSpPr>
              <p:nvPr/>
            </p:nvSpPr>
            <p:spPr bwMode="auto">
              <a:xfrm>
                <a:off x="2002" y="2030"/>
                <a:ext cx="1071" cy="1"/>
              </a:xfrm>
              <a:prstGeom prst="line">
                <a:avLst/>
              </a:prstGeom>
              <a:noFill/>
              <a:ln w="19050">
                <a:solidFill>
                  <a:schemeClr val="tx1"/>
                </a:solidFill>
                <a:round/>
                <a:headEnd/>
                <a:tailEnd/>
              </a:ln>
            </p:spPr>
            <p:txBody>
              <a:bodyPr/>
              <a:lstStyle/>
              <a:p>
                <a:endParaRPr lang="en-US"/>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41347">
                                            <p:txEl>
                                              <p:pRg st="0" end="0"/>
                                            </p:txEl>
                                          </p:spTgt>
                                        </p:tgtEl>
                                        <p:attrNameLst>
                                          <p:attrName>style.visibility</p:attrName>
                                        </p:attrNameLst>
                                      </p:cBhvr>
                                      <p:to>
                                        <p:strVal val="visible"/>
                                      </p:to>
                                    </p:set>
                                    <p:animEffect transition="in" filter="wipe(left)">
                                      <p:cBhvr>
                                        <p:cTn id="7" dur="2000"/>
                                        <p:tgtEl>
                                          <p:spTgt spid="441347">
                                            <p:txEl>
                                              <p:pRg st="0" end="0"/>
                                            </p:txEl>
                                          </p:spTgt>
                                        </p:tgtEl>
                                      </p:cBhvr>
                                    </p:animEffect>
                                  </p:childTnLst>
                                  <p:subTnLst>
                                    <p:animClr>
                                      <p:cBhvr override="childStyle">
                                        <p:cTn dur="1" fill="hold" display="0" masterRel="nextClick" afterEffect="1"/>
                                        <p:tgtEl>
                                          <p:spTgt spid="441347">
                                            <p:txEl>
                                              <p:pRg st="0" end="0"/>
                                            </p:txEl>
                                          </p:spTgt>
                                        </p:tgtEl>
                                        <p:attrNameLst>
                                          <p:attrName>ppt_c</p:attrName>
                                        </p:attrNameLst>
                                      </p:cBhvr>
                                      <p:to>
                                        <a:schemeClr val="tx2"/>
                                      </p:to>
                                    </p:animClr>
                                  </p:subTnLst>
                                </p:cTn>
                              </p:par>
                              <p:par>
                                <p:cTn id="8" presetID="22" presetClass="entr" presetSubtype="8" fill="hold" grpId="0" nodeType="withEffect">
                                  <p:stCondLst>
                                    <p:cond delay="0"/>
                                  </p:stCondLst>
                                  <p:childTnLst>
                                    <p:set>
                                      <p:cBhvr>
                                        <p:cTn id="9" dur="1" fill="hold">
                                          <p:stCondLst>
                                            <p:cond delay="0"/>
                                          </p:stCondLst>
                                        </p:cTn>
                                        <p:tgtEl>
                                          <p:spTgt spid="441347">
                                            <p:txEl>
                                              <p:pRg st="1" end="1"/>
                                            </p:txEl>
                                          </p:spTgt>
                                        </p:tgtEl>
                                        <p:attrNameLst>
                                          <p:attrName>style.visibility</p:attrName>
                                        </p:attrNameLst>
                                      </p:cBhvr>
                                      <p:to>
                                        <p:strVal val="visible"/>
                                      </p:to>
                                    </p:set>
                                    <p:animEffect transition="in" filter="wipe(left)">
                                      <p:cBhvr>
                                        <p:cTn id="10" dur="2000"/>
                                        <p:tgtEl>
                                          <p:spTgt spid="441347">
                                            <p:txEl>
                                              <p:pRg st="1" end="1"/>
                                            </p:txEl>
                                          </p:spTgt>
                                        </p:tgtEl>
                                      </p:cBhvr>
                                    </p:animEffect>
                                  </p:childTnLst>
                                  <p:subTnLst>
                                    <p:animClr>
                                      <p:cBhvr override="childStyle">
                                        <p:cTn dur="1" fill="hold" display="0" masterRel="nextClick" afterEffect="1"/>
                                        <p:tgtEl>
                                          <p:spTgt spid="441347">
                                            <p:txEl>
                                              <p:pRg st="1" end="1"/>
                                            </p:txEl>
                                          </p:spTgt>
                                        </p:tgtEl>
                                        <p:attrNameLst>
                                          <p:attrName>ppt_c</p:attrName>
                                        </p:attrNameLst>
                                      </p:cBhvr>
                                      <p:to>
                                        <a:schemeClr val="tx2"/>
                                      </p:to>
                                    </p:animClr>
                                  </p:subTnLst>
                                </p:cTn>
                              </p:par>
                              <p:par>
                                <p:cTn id="11" presetID="22" presetClass="entr" presetSubtype="8" fill="hold" grpId="0" nodeType="withEffect">
                                  <p:stCondLst>
                                    <p:cond delay="0"/>
                                  </p:stCondLst>
                                  <p:childTnLst>
                                    <p:set>
                                      <p:cBhvr>
                                        <p:cTn id="12" dur="1" fill="hold">
                                          <p:stCondLst>
                                            <p:cond delay="0"/>
                                          </p:stCondLst>
                                        </p:cTn>
                                        <p:tgtEl>
                                          <p:spTgt spid="441347">
                                            <p:txEl>
                                              <p:pRg st="2" end="2"/>
                                            </p:txEl>
                                          </p:spTgt>
                                        </p:tgtEl>
                                        <p:attrNameLst>
                                          <p:attrName>style.visibility</p:attrName>
                                        </p:attrNameLst>
                                      </p:cBhvr>
                                      <p:to>
                                        <p:strVal val="visible"/>
                                      </p:to>
                                    </p:set>
                                    <p:animEffect transition="in" filter="wipe(left)">
                                      <p:cBhvr>
                                        <p:cTn id="13" dur="2000"/>
                                        <p:tgtEl>
                                          <p:spTgt spid="441347">
                                            <p:txEl>
                                              <p:pRg st="2" end="2"/>
                                            </p:txEl>
                                          </p:spTgt>
                                        </p:tgtEl>
                                      </p:cBhvr>
                                    </p:animEffect>
                                  </p:childTnLst>
                                  <p:subTnLst>
                                    <p:animClr>
                                      <p:cBhvr override="childStyle">
                                        <p:cTn dur="1" fill="hold" display="0" masterRel="nextClick" afterEffect="1"/>
                                        <p:tgtEl>
                                          <p:spTgt spid="441347">
                                            <p:txEl>
                                              <p:pRg st="2" end="2"/>
                                            </p:txEl>
                                          </p:spTgt>
                                        </p:tgtEl>
                                        <p:attrNameLst>
                                          <p:attrName>ppt_c</p:attrName>
                                        </p:attrNameLst>
                                      </p:cBhvr>
                                      <p:to>
                                        <a:schemeClr val="tx2"/>
                                      </p:to>
                                    </p:animClr>
                                  </p:sub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441347">
                                            <p:txEl>
                                              <p:pRg st="3" end="3"/>
                                            </p:txEl>
                                          </p:spTgt>
                                        </p:tgtEl>
                                        <p:attrNameLst>
                                          <p:attrName>style.visibility</p:attrName>
                                        </p:attrNameLst>
                                      </p:cBhvr>
                                      <p:to>
                                        <p:strVal val="visible"/>
                                      </p:to>
                                    </p:set>
                                    <p:animEffect transition="in" filter="wipe(left)">
                                      <p:cBhvr>
                                        <p:cTn id="18" dur="2000"/>
                                        <p:tgtEl>
                                          <p:spTgt spid="441347">
                                            <p:txEl>
                                              <p:pRg st="3" end="3"/>
                                            </p:txEl>
                                          </p:spTgt>
                                        </p:tgtEl>
                                      </p:cBhvr>
                                    </p:animEffect>
                                  </p:childTnLst>
                                  <p:subTnLst>
                                    <p:animClr>
                                      <p:cBhvr override="childStyle">
                                        <p:cTn dur="1" fill="hold" display="0" masterRel="nextClick" afterEffect="1"/>
                                        <p:tgtEl>
                                          <p:spTgt spid="441347">
                                            <p:txEl>
                                              <p:pRg st="3" end="3"/>
                                            </p:txEl>
                                          </p:spTgt>
                                        </p:tgtEl>
                                        <p:attrNameLst>
                                          <p:attrName>ppt_c</p:attrName>
                                        </p:attrNameLst>
                                      </p:cBhvr>
                                      <p:to>
                                        <a:schemeClr val="tx2"/>
                                      </p:to>
                                    </p:animClr>
                                  </p:subTnLst>
                                </p:cTn>
                              </p:par>
                              <p:par>
                                <p:cTn id="19" presetID="22" presetClass="entr" presetSubtype="8" fill="hold" grpId="0" nodeType="withEffect">
                                  <p:stCondLst>
                                    <p:cond delay="0"/>
                                  </p:stCondLst>
                                  <p:childTnLst>
                                    <p:set>
                                      <p:cBhvr>
                                        <p:cTn id="20" dur="1" fill="hold">
                                          <p:stCondLst>
                                            <p:cond delay="0"/>
                                          </p:stCondLst>
                                        </p:cTn>
                                        <p:tgtEl>
                                          <p:spTgt spid="441347">
                                            <p:txEl>
                                              <p:pRg st="4" end="4"/>
                                            </p:txEl>
                                          </p:spTgt>
                                        </p:tgtEl>
                                        <p:attrNameLst>
                                          <p:attrName>style.visibility</p:attrName>
                                        </p:attrNameLst>
                                      </p:cBhvr>
                                      <p:to>
                                        <p:strVal val="visible"/>
                                      </p:to>
                                    </p:set>
                                    <p:animEffect transition="in" filter="wipe(left)">
                                      <p:cBhvr>
                                        <p:cTn id="21" dur="1000"/>
                                        <p:tgtEl>
                                          <p:spTgt spid="441347">
                                            <p:txEl>
                                              <p:pRg st="4" end="4"/>
                                            </p:txEl>
                                          </p:spTgt>
                                        </p:tgtEl>
                                      </p:cBhvr>
                                    </p:animEffect>
                                  </p:childTnLst>
                                  <p:subTnLst>
                                    <p:animClr>
                                      <p:cBhvr override="childStyle">
                                        <p:cTn dur="1" fill="hold" display="0" masterRel="nextClick" afterEffect="1"/>
                                        <p:tgtEl>
                                          <p:spTgt spid="441347">
                                            <p:txEl>
                                              <p:pRg st="4" end="4"/>
                                            </p:txEl>
                                          </p:spTgt>
                                        </p:tgtEl>
                                        <p:attrNameLst>
                                          <p:attrName>ppt_c</p:attrName>
                                        </p:attrNameLst>
                                      </p:cBhvr>
                                      <p:to>
                                        <a:schemeClr val="tx2"/>
                                      </p:to>
                                    </p:animClr>
                                  </p:subTnLst>
                                </p:cTn>
                              </p:par>
                              <p:par>
                                <p:cTn id="22" presetID="22" presetClass="entr" presetSubtype="8" fill="hold" grpId="0" nodeType="withEffect">
                                  <p:stCondLst>
                                    <p:cond delay="0"/>
                                  </p:stCondLst>
                                  <p:childTnLst>
                                    <p:set>
                                      <p:cBhvr>
                                        <p:cTn id="23" dur="1" fill="hold">
                                          <p:stCondLst>
                                            <p:cond delay="0"/>
                                          </p:stCondLst>
                                        </p:cTn>
                                        <p:tgtEl>
                                          <p:spTgt spid="441347">
                                            <p:txEl>
                                              <p:pRg st="5" end="5"/>
                                            </p:txEl>
                                          </p:spTgt>
                                        </p:tgtEl>
                                        <p:attrNameLst>
                                          <p:attrName>style.visibility</p:attrName>
                                        </p:attrNameLst>
                                      </p:cBhvr>
                                      <p:to>
                                        <p:strVal val="visible"/>
                                      </p:to>
                                    </p:set>
                                    <p:animEffect transition="in" filter="wipe(left)">
                                      <p:cBhvr>
                                        <p:cTn id="24" dur="2000"/>
                                        <p:tgtEl>
                                          <p:spTgt spid="441347">
                                            <p:txEl>
                                              <p:pRg st="5" end="5"/>
                                            </p:txEl>
                                          </p:spTgt>
                                        </p:tgtEl>
                                      </p:cBhvr>
                                    </p:animEffect>
                                  </p:childTnLst>
                                  <p:subTnLst>
                                    <p:animClr>
                                      <p:cBhvr override="childStyle">
                                        <p:cTn dur="1" fill="hold" display="0" masterRel="nextClick" afterEffect="1"/>
                                        <p:tgtEl>
                                          <p:spTgt spid="441347">
                                            <p:txEl>
                                              <p:pRg st="5" end="5"/>
                                            </p:txEl>
                                          </p:spTgt>
                                        </p:tgtEl>
                                        <p:attrNameLst>
                                          <p:attrName>ppt_c</p:attrName>
                                        </p:attrNameLst>
                                      </p:cBhvr>
                                      <p:to>
                                        <a:schemeClr val="tx2"/>
                                      </p:to>
                                    </p:animClr>
                                  </p:sub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41347">
                                            <p:txEl>
                                              <p:pRg st="6" end="6"/>
                                            </p:txEl>
                                          </p:spTgt>
                                        </p:tgtEl>
                                        <p:attrNameLst>
                                          <p:attrName>style.visibility</p:attrName>
                                        </p:attrNameLst>
                                      </p:cBhvr>
                                      <p:to>
                                        <p:strVal val="visible"/>
                                      </p:to>
                                    </p:set>
                                    <p:animEffect transition="in" filter="wipe(left)">
                                      <p:cBhvr>
                                        <p:cTn id="29" dur="2000"/>
                                        <p:tgtEl>
                                          <p:spTgt spid="441347">
                                            <p:txEl>
                                              <p:pRg st="6" end="6"/>
                                            </p:txEl>
                                          </p:spTgt>
                                        </p:tgtEl>
                                      </p:cBhvr>
                                    </p:animEffect>
                                  </p:childTnLst>
                                  <p:subTnLst>
                                    <p:animClr>
                                      <p:cBhvr override="childStyle">
                                        <p:cTn dur="1" fill="hold" display="0" masterRel="nextClick" afterEffect="1"/>
                                        <p:tgtEl>
                                          <p:spTgt spid="441347">
                                            <p:txEl>
                                              <p:pRg st="6" end="6"/>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1347"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normAutofit/>
          </a:bodyPr>
          <a:lstStyle/>
          <a:p>
            <a:r>
              <a:rPr lang="en-US" sz="2800" dirty="0">
                <a:solidFill>
                  <a:srgbClr val="00FFFF"/>
                </a:solidFill>
                <a:effectLst/>
              </a:rPr>
              <a:t>Central Control of Autonomic Function</a:t>
            </a:r>
          </a:p>
        </p:txBody>
      </p:sp>
      <p:sp>
        <p:nvSpPr>
          <p:cNvPr id="52227" name="Rectangle 3"/>
          <p:cNvSpPr>
            <a:spLocks noGrp="1" noChangeArrowheads="1"/>
          </p:cNvSpPr>
          <p:nvPr>
            <p:ph type="body" idx="1"/>
          </p:nvPr>
        </p:nvSpPr>
        <p:spPr>
          <a:xfrm>
            <a:off x="304800" y="1752600"/>
            <a:ext cx="8534400" cy="5105400"/>
          </a:xfrm>
        </p:spPr>
        <p:txBody>
          <a:bodyPr/>
          <a:lstStyle/>
          <a:p>
            <a:pPr marL="514350" indent="-514350" algn="l" rtl="0">
              <a:buNone/>
            </a:pPr>
            <a:r>
              <a:rPr lang="en-US" dirty="0" smtClean="0"/>
              <a:t>            At </a:t>
            </a:r>
            <a:r>
              <a:rPr lang="en-US" dirty="0"/>
              <a:t>several levels of the CNS</a:t>
            </a:r>
          </a:p>
          <a:p>
            <a:pPr marL="971550" lvl="1" indent="-514350" algn="l" rtl="0">
              <a:buFont typeface="+mj-lt"/>
              <a:buAutoNum type="arabicPeriod"/>
            </a:pPr>
            <a:r>
              <a:rPr lang="en-US" dirty="0"/>
              <a:t>cerebral cortex</a:t>
            </a:r>
          </a:p>
          <a:p>
            <a:pPr marL="1371600" lvl="2" indent="-457200" algn="l" rtl="0">
              <a:buFont typeface="+mj-lt"/>
              <a:buAutoNum type="arabicPeriod"/>
            </a:pPr>
            <a:r>
              <a:rPr lang="en-US" dirty="0"/>
              <a:t> influenced by our emotions</a:t>
            </a:r>
          </a:p>
          <a:p>
            <a:pPr marL="971550" lvl="1" indent="-514350" algn="l" rtl="0">
              <a:buFont typeface="+mj-lt"/>
              <a:buAutoNum type="arabicPeriod"/>
            </a:pPr>
            <a:r>
              <a:rPr lang="en-US" dirty="0"/>
              <a:t>hypothalamus</a:t>
            </a:r>
          </a:p>
          <a:p>
            <a:pPr marL="1371600" lvl="2" indent="-457200" algn="l" rtl="0">
              <a:buFont typeface="+mj-lt"/>
              <a:buAutoNum type="arabicPeriod"/>
            </a:pPr>
            <a:r>
              <a:rPr lang="en-US" dirty="0"/>
              <a:t>fight or flight responses originate here</a:t>
            </a:r>
          </a:p>
          <a:p>
            <a:pPr marL="971550" lvl="1" indent="-514350" algn="l" rtl="0">
              <a:buFont typeface="+mj-lt"/>
              <a:buAutoNum type="arabicPeriod"/>
            </a:pPr>
            <a:r>
              <a:rPr lang="en-US" dirty="0"/>
              <a:t>reticular formation</a:t>
            </a:r>
          </a:p>
          <a:p>
            <a:pPr marL="1371600" lvl="2" indent="-457200" algn="l" rtl="0">
              <a:buFont typeface="+mj-lt"/>
              <a:buAutoNum type="arabicPeriod"/>
            </a:pPr>
            <a:r>
              <a:rPr lang="en-US" dirty="0"/>
              <a:t>can respond directly to sensory input from cardiac, vasomotor, &amp; GI tract</a:t>
            </a:r>
          </a:p>
          <a:p>
            <a:pPr marL="971550" lvl="1" indent="-514350" algn="l" rtl="0">
              <a:buFont typeface="+mj-lt"/>
              <a:buAutoNum type="arabicPeriod"/>
            </a:pPr>
            <a:r>
              <a:rPr lang="en-US" dirty="0"/>
              <a:t>spinal cord</a:t>
            </a:r>
          </a:p>
          <a:p>
            <a:pPr marL="1371600" lvl="2" indent="-457200" algn="l" rtl="0">
              <a:buFont typeface="+mj-lt"/>
              <a:buAutoNum type="arabicPeriod"/>
            </a:pPr>
            <a:r>
              <a:rPr lang="en-US" dirty="0"/>
              <a:t>defecation &amp; </a:t>
            </a:r>
            <a:r>
              <a:rPr lang="en-US" dirty="0" err="1"/>
              <a:t>micturition</a:t>
            </a:r>
            <a:r>
              <a:rPr lang="en-US" dirty="0"/>
              <a:t> reflexes are integrated in the spinal cord</a:t>
            </a:r>
          </a:p>
        </p:txBody>
      </p:sp>
    </p:spTree>
  </p:cSld>
  <p:clrMapOvr>
    <a:masterClrMapping/>
  </p:clrMapOvr>
</p:sld>
</file>

<file path=ppt/theme/theme1.xml><?xml version="1.0" encoding="utf-8"?>
<a:theme xmlns:a="http://schemas.openxmlformats.org/drawingml/2006/main" name="Theme29">
  <a:themeElements>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Shimmer">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344</TotalTime>
  <Words>2830</Words>
  <Application>Microsoft Office PowerPoint</Application>
  <PresentationFormat>On-screen Show (4:3)</PresentationFormat>
  <Paragraphs>593</Paragraphs>
  <Slides>38</Slides>
  <Notes>26</Notes>
  <HiddenSlides>1</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38</vt:i4>
      </vt:variant>
    </vt:vector>
  </HeadingPairs>
  <TitlesOfParts>
    <vt:vector size="41" baseType="lpstr">
      <vt:lpstr>Theme29</vt:lpstr>
      <vt:lpstr>Clip</vt:lpstr>
      <vt:lpstr>Photo House</vt:lpstr>
      <vt:lpstr>     </vt:lpstr>
      <vt:lpstr>OBJECTIVES </vt:lpstr>
      <vt:lpstr>Organization   Nervous System</vt:lpstr>
      <vt:lpstr>Slide 4</vt:lpstr>
      <vt:lpstr>     ANS 1.Vegetative nervous  system    Reil( 1807) vege=  growing  </vt:lpstr>
      <vt:lpstr>Slide 6</vt:lpstr>
      <vt:lpstr>        Dual Innervations</vt:lpstr>
      <vt:lpstr>Lock &amp; Key Model</vt:lpstr>
      <vt:lpstr>Central Control of Autonomic Function</vt:lpstr>
      <vt:lpstr>Slide 10</vt:lpstr>
      <vt:lpstr>Slide 11</vt:lpstr>
      <vt:lpstr>PNS</vt:lpstr>
      <vt:lpstr>Slide 13</vt:lpstr>
      <vt:lpstr>1. Cranial Outflow</vt:lpstr>
      <vt:lpstr>SLUDD</vt:lpstr>
      <vt:lpstr>Slide 16</vt:lpstr>
      <vt:lpstr>Slide 17</vt:lpstr>
      <vt:lpstr>Slide 18</vt:lpstr>
      <vt:lpstr>Slide 19</vt:lpstr>
      <vt:lpstr>PNS   NTs</vt:lpstr>
      <vt:lpstr>Slide 21</vt:lpstr>
      <vt:lpstr>Slide 22</vt:lpstr>
      <vt:lpstr>Slide 23</vt:lpstr>
      <vt:lpstr>A cholinergic synapse</vt:lpstr>
      <vt:lpstr>Slide 25</vt:lpstr>
      <vt:lpstr>Cholinergic receptors </vt:lpstr>
      <vt:lpstr>  Nicotinic Receptors</vt:lpstr>
      <vt:lpstr>Slide 28</vt:lpstr>
      <vt:lpstr>Slide 29</vt:lpstr>
      <vt:lpstr>Slide 30</vt:lpstr>
      <vt:lpstr> . Muscarinic ( Metabotrophic G-protein couple</vt:lpstr>
      <vt:lpstr>Slide 32</vt:lpstr>
      <vt:lpstr>synapse   inactivation by cholinesterase</vt:lpstr>
      <vt:lpstr>    2 Kinds of ChE in the Body</vt:lpstr>
      <vt:lpstr>Why do we have this enzyme in the blood?</vt:lpstr>
      <vt:lpstr>NT Removal</vt:lpstr>
      <vt:lpstr>Slide 37</vt:lpstr>
      <vt:lpstr>Definitions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Organization of ANS</dc:title>
  <dc:creator/>
  <cp:lastModifiedBy>Dr.Hala</cp:lastModifiedBy>
  <cp:revision>38</cp:revision>
  <dcterms:created xsi:type="dcterms:W3CDTF">2006-08-16T00:00:00Z</dcterms:created>
  <dcterms:modified xsi:type="dcterms:W3CDTF">2013-02-01T07:09:15Z</dcterms:modified>
</cp:coreProperties>
</file>