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7B00"/>
    <a:srgbClr val="CC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8810" autoAdjust="0"/>
  </p:normalViewPr>
  <p:slideViewPr>
    <p:cSldViewPr>
      <p:cViewPr varScale="1">
        <p:scale>
          <a:sx n="61" d="100"/>
          <a:sy n="61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083537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2230192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9095863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7930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21241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263630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8188802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4359594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1295937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18748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059857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1593450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B5E9D-AD0B-4CE3-A620-990B115801D8}" type="datetimeFigureOut">
              <a:rPr lang="ar-SA" smtClean="0"/>
              <a:t>7/29/1434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152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sh/>
  </p:transition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intro.swf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gif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gif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9" descr="dreamstime_www_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8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30" y="254985"/>
            <a:ext cx="1792089" cy="945825"/>
          </a:xfrm>
          <a:prstGeom prst="rect">
            <a:avLst/>
          </a:prstGeom>
        </p:spPr>
      </p:pic>
      <p:sp>
        <p:nvSpPr>
          <p:cNvPr id="6" name="Kombinationstegning 7"/>
          <p:cNvSpPr/>
          <p:nvPr/>
        </p:nvSpPr>
        <p:spPr bwMode="auto">
          <a:xfrm>
            <a:off x="179512" y="3027245"/>
            <a:ext cx="8712968" cy="3461736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073676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7" name="Kombinationstegning 423"/>
          <p:cNvSpPr/>
          <p:nvPr/>
        </p:nvSpPr>
        <p:spPr>
          <a:xfrm>
            <a:off x="348337" y="3271619"/>
            <a:ext cx="8370373" cy="307558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073676">
              <a:alpha val="34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gray">
          <a:xfrm>
            <a:off x="2915816" y="4682337"/>
            <a:ext cx="3744416" cy="85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 rtl="0" eaLnBrk="0" hangingPunct="0">
              <a:lnSpc>
                <a:spcPct val="95000"/>
              </a:lnSpc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is721 Ex BT" pitchFamily="34" charset="0"/>
                <a:ea typeface="Tahoma" pitchFamily="34" charset="0"/>
                <a:cs typeface="Tahoma" pitchFamily="34" charset="0"/>
              </a:rPr>
              <a:t>E-learning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is721 Ex BT" pitchFamily="34" charset="0"/>
                <a:ea typeface="Tahoma" pitchFamily="34" charset="0"/>
                <a:cs typeface="Tahoma" pitchFamily="34" charset="0"/>
              </a:rPr>
              <a:t>Unit</a:t>
            </a:r>
            <a:endParaRPr lang="en-US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wis721 Ex BT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294967295"/>
          </p:nvPr>
        </p:nvSpPr>
        <p:spPr>
          <a:xfrm flipH="1">
            <a:off x="2771798" y="6488981"/>
            <a:ext cx="3888434" cy="369019"/>
          </a:xfrm>
          <a:prstGeom prst="rect">
            <a:avLst/>
          </a:prstGeom>
        </p:spPr>
        <p:txBody>
          <a:bodyPr/>
          <a:lstStyle/>
          <a:p>
            <a:pPr algn="ctr" rtl="1">
              <a:defRPr/>
            </a:pPr>
            <a:r>
              <a:rPr lang="da-DK" sz="1100" b="1" dirty="0" smtClean="0">
                <a:solidFill>
                  <a:schemeClr val="accent1">
                    <a:lumMod val="75000"/>
                  </a:schemeClr>
                </a:solidFill>
                <a:latin typeface="Swis721 Ex BT" pitchFamily="34" charset="0"/>
                <a:ea typeface="Tahoma" pitchFamily="34" charset="0"/>
                <a:cs typeface="Tahoma" pitchFamily="34" charset="0"/>
              </a:rPr>
              <a:t>E-Learning &amp; Distance Education Deanship</a:t>
            </a:r>
            <a:endParaRPr lang="da-DK" sz="1100" b="1" dirty="0">
              <a:solidFill>
                <a:schemeClr val="accent1">
                  <a:lumMod val="75000"/>
                </a:schemeClr>
              </a:solidFill>
              <a:latin typeface="Swis721 Ex BT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567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Billede 8" descr="dreamstime_www_worl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ktangel 7"/>
          <p:cNvSpPr/>
          <p:nvPr/>
        </p:nvSpPr>
        <p:spPr>
          <a:xfrm>
            <a:off x="268740" y="332656"/>
            <a:ext cx="8623740" cy="6192142"/>
          </a:xfrm>
          <a:prstGeom prst="rect">
            <a:avLst/>
          </a:prstGeom>
          <a:solidFill>
            <a:srgbClr val="073676">
              <a:alpha val="2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>
              <a:latin typeface="Arial" pitchFamily="34" charset="0"/>
            </a:endParaRPr>
          </a:p>
        </p:txBody>
      </p:sp>
      <p:sp>
        <p:nvSpPr>
          <p:cNvPr id="12" name="Rektangel 7"/>
          <p:cNvSpPr/>
          <p:nvPr/>
        </p:nvSpPr>
        <p:spPr>
          <a:xfrm>
            <a:off x="430770" y="462036"/>
            <a:ext cx="8324742" cy="5923649"/>
          </a:xfrm>
          <a:prstGeom prst="rect">
            <a:avLst/>
          </a:prstGeom>
          <a:solidFill>
            <a:srgbClr val="073676">
              <a:alpha val="2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856" y="620688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en-US" sz="3200" b="1" dirty="0" smtClean="0">
                <a:solidFill>
                  <a:schemeClr val="bg1"/>
                </a:solidFill>
                <a:latin typeface="Swis721 Ex BT" pitchFamily="34" charset="0"/>
                <a:ea typeface="Meiryo UI" pitchFamily="34" charset="-128"/>
                <a:cs typeface="Meiryo UI" pitchFamily="34" charset="-128"/>
              </a:rPr>
              <a:t>Welcome to</a:t>
            </a:r>
            <a:br>
              <a:rPr lang="en-US" sz="3200" b="1" dirty="0" smtClean="0">
                <a:solidFill>
                  <a:schemeClr val="bg1"/>
                </a:solidFill>
                <a:latin typeface="Swis721 Ex BT" pitchFamily="34" charset="0"/>
                <a:ea typeface="Meiryo UI" pitchFamily="34" charset="-128"/>
                <a:cs typeface="Meiryo UI" pitchFamily="34" charset="-128"/>
              </a:rPr>
            </a:br>
            <a:r>
              <a:rPr lang="en-US" sz="3200" b="1" dirty="0" smtClean="0">
                <a:solidFill>
                  <a:schemeClr val="bg1"/>
                </a:solidFill>
                <a:latin typeface="Swis721 Ex BT" pitchFamily="34" charset="0"/>
                <a:ea typeface="Meiryo UI" pitchFamily="34" charset="-128"/>
                <a:cs typeface="Meiryo UI" pitchFamily="34" charset="-128"/>
              </a:rPr>
              <a:t> E-learning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Swis721 Ex BT" pitchFamily="34" charset="0"/>
                <a:ea typeface="Meiryo UI" pitchFamily="34" charset="-128"/>
                <a:cs typeface="Meiryo UI" pitchFamily="34" charset="-128"/>
              </a:rPr>
              <a:t>Unit</a:t>
            </a:r>
            <a:endParaRPr lang="ar-SA" sz="3200" b="1" dirty="0">
              <a:solidFill>
                <a:schemeClr val="tx2">
                  <a:lumMod val="75000"/>
                </a:schemeClr>
              </a:solidFill>
              <a:latin typeface="Swis721 Ex BT" pitchFamily="34" charset="0"/>
              <a:ea typeface="Meiryo UI" pitchFamily="34" charset="-128"/>
            </a:endParaRPr>
          </a:p>
        </p:txBody>
      </p:sp>
      <p:pic>
        <p:nvPicPr>
          <p:cNvPr id="10" name="intro.swf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47664" y="1844824"/>
            <a:ext cx="6264696" cy="444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673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Billede 8" descr="dreamstime_www_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ktangel 7"/>
          <p:cNvSpPr/>
          <p:nvPr/>
        </p:nvSpPr>
        <p:spPr>
          <a:xfrm>
            <a:off x="268740" y="332656"/>
            <a:ext cx="8623740" cy="6192142"/>
          </a:xfrm>
          <a:prstGeom prst="rect">
            <a:avLst/>
          </a:prstGeom>
          <a:solidFill>
            <a:srgbClr val="073676">
              <a:alpha val="2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>
              <a:latin typeface="Arial" pitchFamily="34" charset="0"/>
            </a:endParaRPr>
          </a:p>
        </p:txBody>
      </p:sp>
      <p:sp>
        <p:nvSpPr>
          <p:cNvPr id="12" name="Rektangel 7"/>
          <p:cNvSpPr/>
          <p:nvPr/>
        </p:nvSpPr>
        <p:spPr>
          <a:xfrm>
            <a:off x="430770" y="462036"/>
            <a:ext cx="8324742" cy="5923649"/>
          </a:xfrm>
          <a:prstGeom prst="rect">
            <a:avLst/>
          </a:prstGeom>
          <a:solidFill>
            <a:srgbClr val="073676">
              <a:alpha val="2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856" y="620688"/>
            <a:ext cx="8229600" cy="936104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rtl="0"/>
            <a:r>
              <a:rPr lang="en-US" sz="3200" b="1" dirty="0" smtClean="0">
                <a:solidFill>
                  <a:schemeClr val="bg1"/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Swis721 Ex BT" pitchFamily="34" charset="0"/>
                <a:ea typeface="Meiryo UI" pitchFamily="34" charset="-128"/>
                <a:cs typeface="Meiryo UI" pitchFamily="34" charset="-128"/>
              </a:rPr>
              <a:t>E-learning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Swis721 Ex BT" pitchFamily="34" charset="0"/>
                <a:ea typeface="Meiryo UI" pitchFamily="34" charset="-128"/>
                <a:cs typeface="Meiryo UI" pitchFamily="34" charset="-128"/>
              </a:rPr>
              <a:t>Unit</a:t>
            </a:r>
            <a:endParaRPr lang="ar-SA" sz="3200" b="1" dirty="0">
              <a:solidFill>
                <a:schemeClr val="tx2">
                  <a:lumMod val="75000"/>
                </a:schemeClr>
              </a:solidFill>
              <a:effectLst>
                <a:reflection blurRad="6350" stA="60000" endA="900" endPos="60000" dist="60007" dir="5400000" sy="-100000" algn="bl" rotWithShape="0"/>
              </a:effectLst>
              <a:latin typeface="Swis721 Ex BT" pitchFamily="34" charset="0"/>
              <a:ea typeface="Meiryo UI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846" y="2276872"/>
            <a:ext cx="7468570" cy="1584176"/>
          </a:xfrm>
        </p:spPr>
        <p:txBody>
          <a:bodyPr>
            <a:normAutofit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         e </a:t>
            </a:r>
            <a:r>
              <a:rPr lang="en-US" sz="1600" b="1" dirty="0">
                <a:solidFill>
                  <a:schemeClr val="bg1"/>
                </a:solidFill>
                <a:latin typeface="Swis721 Ex BT" pitchFamily="34" charset="0"/>
              </a:rPr>
              <a:t>seek to raise the efficiency of educational </a:t>
            </a: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   processes </a:t>
            </a:r>
            <a:r>
              <a:rPr lang="en-US" sz="1600" b="1" dirty="0">
                <a:solidFill>
                  <a:schemeClr val="bg1"/>
                </a:solidFill>
                <a:latin typeface="Swis721 Ex BT" pitchFamily="34" charset="0"/>
              </a:rPr>
              <a:t>in the university by </a:t>
            </a: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providing and </a:t>
            </a:r>
            <a:r>
              <a:rPr lang="en-US" sz="1600" b="1" dirty="0">
                <a:solidFill>
                  <a:schemeClr val="bg1"/>
                </a:solidFill>
                <a:latin typeface="Swis721 Ex BT" pitchFamily="34" charset="0"/>
              </a:rPr>
              <a:t>facilitating the teaching and </a:t>
            </a: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learning processes </a:t>
            </a:r>
            <a:r>
              <a:rPr lang="en-US" sz="1600" b="1" dirty="0">
                <a:solidFill>
                  <a:schemeClr val="bg1"/>
                </a:solidFill>
                <a:latin typeface="Swis721 Ex BT" pitchFamily="34" charset="0"/>
              </a:rPr>
              <a:t>for students and faculty members.</a:t>
            </a:r>
            <a:endParaRPr lang="ar-SA" sz="16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451840"/>
            <a:ext cx="2088232" cy="2088232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683568" y="1840191"/>
            <a:ext cx="108012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Swis721 Ex BT" pitchFamily="34" charset="0"/>
              </a:rPr>
              <a:t>W</a:t>
            </a:r>
            <a:endParaRPr lang="ar-SA" sz="6000" dirty="0"/>
          </a:p>
        </p:txBody>
      </p:sp>
    </p:spTree>
    <p:extLst>
      <p:ext uri="{BB962C8B-B14F-4D97-AF65-F5344CB8AC3E}">
        <p14:creationId xmlns:p14="http://schemas.microsoft.com/office/powerpoint/2010/main" val="21223174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Billede 8" descr="dreamstime_www_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ktangel 7"/>
          <p:cNvSpPr/>
          <p:nvPr/>
        </p:nvSpPr>
        <p:spPr>
          <a:xfrm>
            <a:off x="268740" y="332656"/>
            <a:ext cx="8623740" cy="6192142"/>
          </a:xfrm>
          <a:prstGeom prst="rect">
            <a:avLst/>
          </a:prstGeom>
          <a:solidFill>
            <a:srgbClr val="073676">
              <a:alpha val="2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>
              <a:latin typeface="Arial" pitchFamily="34" charset="0"/>
            </a:endParaRPr>
          </a:p>
        </p:txBody>
      </p:sp>
      <p:sp>
        <p:nvSpPr>
          <p:cNvPr id="12" name="Rektangel 7"/>
          <p:cNvSpPr/>
          <p:nvPr/>
        </p:nvSpPr>
        <p:spPr>
          <a:xfrm>
            <a:off x="430770" y="462035"/>
            <a:ext cx="8324742" cy="5923649"/>
          </a:xfrm>
          <a:prstGeom prst="rect">
            <a:avLst/>
          </a:prstGeom>
          <a:solidFill>
            <a:srgbClr val="073676">
              <a:alpha val="2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620688"/>
            <a:ext cx="8229600" cy="936104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rtl="0"/>
            <a:r>
              <a:rPr lang="en-US" sz="3200" b="1" dirty="0" smtClean="0">
                <a:solidFill>
                  <a:schemeClr val="bg1"/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Swis721 Ex BT" pitchFamily="34" charset="0"/>
                <a:ea typeface="Meiryo UI" pitchFamily="34" charset="-128"/>
                <a:cs typeface="Meiryo UI" pitchFamily="34" charset="-128"/>
              </a:rPr>
              <a:t>E-learning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Swis721 Ex BT" pitchFamily="34" charset="0"/>
                <a:ea typeface="Meiryo UI" pitchFamily="34" charset="-128"/>
                <a:cs typeface="Meiryo UI" pitchFamily="34" charset="-128"/>
              </a:rPr>
              <a:t>Unit </a:t>
            </a:r>
            <a:r>
              <a:rPr lang="en-US" sz="3200" b="1" dirty="0" smtClean="0">
                <a:solidFill>
                  <a:schemeClr val="bg1"/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Swis721 Ex BT" pitchFamily="34" charset="0"/>
                <a:ea typeface="Meiryo UI" pitchFamily="34" charset="-128"/>
                <a:cs typeface="Meiryo UI" pitchFamily="34" charset="-128"/>
              </a:rPr>
              <a:t>Key Benefits</a:t>
            </a:r>
            <a:endParaRPr lang="ar-SA" sz="3200" b="1" dirty="0">
              <a:solidFill>
                <a:schemeClr val="bg1"/>
              </a:solidFill>
              <a:effectLst>
                <a:reflection blurRad="6350" stA="60000" endA="900" endPos="60000" dist="60007" dir="5400000" sy="-100000" algn="bl" rotWithShape="0"/>
              </a:effectLst>
              <a:latin typeface="Swis721 Ex BT" pitchFamily="34" charset="0"/>
              <a:ea typeface="Meiryo UI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982" y="2348880"/>
            <a:ext cx="1635922" cy="576064"/>
          </a:xfrm>
        </p:spPr>
        <p:txBody>
          <a:bodyPr>
            <a:normAutofit fontScale="92500"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Learn Green</a:t>
            </a:r>
            <a:endParaRPr lang="ar-SA" sz="16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83" y="2011189"/>
            <a:ext cx="782305" cy="69773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2068463" y="3356992"/>
            <a:ext cx="1635922" cy="57606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lnSpc>
                <a:spcPct val="150000"/>
              </a:lnSpc>
              <a:buFont typeface="Arial" pitchFamily="34" charset="0"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Consistent</a:t>
            </a:r>
            <a:endParaRPr lang="ar-SA" sz="16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67" y="3092568"/>
            <a:ext cx="861629" cy="76848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2051720" y="4293096"/>
            <a:ext cx="1635922" cy="57606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lnSpc>
                <a:spcPct val="150000"/>
              </a:lnSpc>
              <a:buFont typeface="Arial" pitchFamily="34" charset="0"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Retention</a:t>
            </a:r>
            <a:endParaRPr lang="ar-SA" sz="16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120738"/>
            <a:ext cx="875104" cy="743838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2030408" y="5553482"/>
            <a:ext cx="1635922" cy="57606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lnSpc>
                <a:spcPct val="150000"/>
              </a:lnSpc>
              <a:buFont typeface="Arial" pitchFamily="34" charset="0"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Relevant</a:t>
            </a:r>
            <a:endParaRPr lang="ar-SA" sz="16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42" y="5358036"/>
            <a:ext cx="842962" cy="977602"/>
          </a:xfrm>
          <a:prstGeom prst="rect">
            <a:avLst/>
          </a:prstGeom>
        </p:spPr>
      </p:pic>
      <p:sp>
        <p:nvSpPr>
          <p:cNvPr id="20" name="Content Placeholder 2"/>
          <p:cNvSpPr txBox="1">
            <a:spLocks/>
          </p:cNvSpPr>
          <p:nvPr/>
        </p:nvSpPr>
        <p:spPr>
          <a:xfrm>
            <a:off x="6464470" y="2348880"/>
            <a:ext cx="1635922" cy="576064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lnSpc>
                <a:spcPct val="150000"/>
              </a:lnSpc>
              <a:buFont typeface="Arial" pitchFamily="34" charset="0"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Cost-Saving</a:t>
            </a:r>
            <a:endParaRPr lang="ar-SA" sz="16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844824"/>
            <a:ext cx="939057" cy="939057"/>
          </a:xfrm>
          <a:prstGeom prst="rect">
            <a:avLst/>
          </a:prstGeom>
          <a:effectLst/>
        </p:spPr>
      </p:pic>
      <p:sp>
        <p:nvSpPr>
          <p:cNvPr id="22" name="Content Placeholder 2"/>
          <p:cNvSpPr txBox="1">
            <a:spLocks/>
          </p:cNvSpPr>
          <p:nvPr/>
        </p:nvSpPr>
        <p:spPr>
          <a:xfrm>
            <a:off x="6536478" y="3356992"/>
            <a:ext cx="1635922" cy="576064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lnSpc>
                <a:spcPct val="150000"/>
              </a:lnSpc>
              <a:buFont typeface="Arial" pitchFamily="34" charset="0"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On-Demand</a:t>
            </a:r>
            <a:endParaRPr lang="ar-SA" sz="16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317" y="2976289"/>
            <a:ext cx="904875" cy="904875"/>
          </a:xfrm>
          <a:prstGeom prst="rect">
            <a:avLst/>
          </a:prstGeom>
        </p:spPr>
      </p:pic>
      <p:sp>
        <p:nvSpPr>
          <p:cNvPr id="24" name="Content Placeholder 2"/>
          <p:cNvSpPr txBox="1">
            <a:spLocks/>
          </p:cNvSpPr>
          <p:nvPr/>
        </p:nvSpPr>
        <p:spPr>
          <a:xfrm>
            <a:off x="6516216" y="4293096"/>
            <a:ext cx="1635922" cy="57606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lnSpc>
                <a:spcPct val="150000"/>
              </a:lnSpc>
              <a:buFont typeface="Arial" pitchFamily="34" charset="0"/>
              <a:buNone/>
            </a:pPr>
            <a:r>
              <a:rPr lang="en-US" sz="1600" b="1" dirty="0" smtClean="0">
                <a:solidFill>
                  <a:schemeClr val="bg1"/>
                </a:solidFill>
                <a:latin typeface="Swis721 Ex BT" pitchFamily="34" charset="0"/>
              </a:rPr>
              <a:t>Self-Paced</a:t>
            </a:r>
            <a:endParaRPr lang="ar-SA" sz="16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35215"/>
            <a:ext cx="747809" cy="74780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6152222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Billede 8" descr="dreamstime_www_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ktangel 7"/>
          <p:cNvSpPr/>
          <p:nvPr/>
        </p:nvSpPr>
        <p:spPr>
          <a:xfrm>
            <a:off x="268740" y="332656"/>
            <a:ext cx="8623740" cy="6192142"/>
          </a:xfrm>
          <a:prstGeom prst="rect">
            <a:avLst/>
          </a:prstGeom>
          <a:solidFill>
            <a:srgbClr val="073676">
              <a:alpha val="2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>
              <a:latin typeface="Arial" pitchFamily="34" charset="0"/>
            </a:endParaRPr>
          </a:p>
        </p:txBody>
      </p:sp>
      <p:sp>
        <p:nvSpPr>
          <p:cNvPr id="12" name="Rektangel 7"/>
          <p:cNvSpPr/>
          <p:nvPr/>
        </p:nvSpPr>
        <p:spPr>
          <a:xfrm>
            <a:off x="430770" y="462035"/>
            <a:ext cx="8324742" cy="5923649"/>
          </a:xfrm>
          <a:prstGeom prst="rect">
            <a:avLst/>
          </a:prstGeom>
          <a:solidFill>
            <a:srgbClr val="073676">
              <a:alpha val="2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620688"/>
            <a:ext cx="8229600" cy="936104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rtl="0"/>
            <a:r>
              <a:rPr lang="en-US" sz="3200" b="1" dirty="0" smtClean="0">
                <a:solidFill>
                  <a:schemeClr val="bg1"/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Swis721 Ex BT" pitchFamily="34" charset="0"/>
                <a:ea typeface="Meiryo UI" pitchFamily="34" charset="-128"/>
                <a:cs typeface="Meiryo UI" pitchFamily="34" charset="-128"/>
              </a:rPr>
              <a:t>E-learning 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Swis721 Ex BT" pitchFamily="34" charset="0"/>
                <a:ea typeface="Meiryo UI" pitchFamily="34" charset="-128"/>
                <a:cs typeface="Meiryo UI" pitchFamily="34" charset="-128"/>
              </a:rPr>
              <a:t>Unit </a:t>
            </a:r>
            <a:r>
              <a:rPr lang="en-US" sz="3200" b="1" dirty="0" smtClean="0">
                <a:solidFill>
                  <a:schemeClr val="bg1"/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Swis721 Ex BT" pitchFamily="34" charset="0"/>
                <a:ea typeface="Meiryo UI" pitchFamily="34" charset="-128"/>
                <a:cs typeface="Meiryo UI" pitchFamily="34" charset="-128"/>
              </a:rPr>
              <a:t>Offers</a:t>
            </a:r>
            <a:endParaRPr lang="ar-SA" sz="3200" b="1" dirty="0">
              <a:solidFill>
                <a:schemeClr val="bg1"/>
              </a:solidFill>
              <a:effectLst>
                <a:reflection blurRad="6350" stA="60000" endA="900" endPos="60000" dist="60007" dir="5400000" sy="-100000" algn="bl" rotWithShape="0"/>
              </a:effectLst>
              <a:latin typeface="Swis721 Ex BT" pitchFamily="34" charset="0"/>
              <a:ea typeface="Meiryo UI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981" y="1988840"/>
            <a:ext cx="4392489" cy="792088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Swis721 Ex BT" pitchFamily="34" charset="0"/>
              </a:rPr>
              <a:t>Training Courses for Students</a:t>
            </a:r>
            <a:endParaRPr lang="ar-SA" sz="18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071982" y="3933056"/>
            <a:ext cx="4156202" cy="57606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150000"/>
              </a:lnSpc>
              <a:buNone/>
            </a:pPr>
            <a:r>
              <a:rPr lang="en-US" sz="1800" b="1" dirty="0">
                <a:solidFill>
                  <a:schemeClr val="bg1"/>
                </a:solidFill>
                <a:latin typeface="Swis721 Ex BT" pitchFamily="34" charset="0"/>
              </a:rPr>
              <a:t>Training Courses for </a:t>
            </a:r>
            <a:r>
              <a:rPr lang="en-US" sz="1800" b="1" dirty="0" smtClean="0">
                <a:solidFill>
                  <a:schemeClr val="bg1"/>
                </a:solidFill>
                <a:latin typeface="Swis721 Ex BT" pitchFamily="34" charset="0"/>
              </a:rPr>
              <a:t>Faculty</a:t>
            </a:r>
            <a:endParaRPr lang="ar-SA" sz="18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pic>
        <p:nvPicPr>
          <p:cNvPr id="1026" name="Picture 2" descr="C:\Users\USER\Desktop\my cv\Teachers-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2" y="3791732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my cv\LAVC_Portal_Menu_Studen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56" y="1747923"/>
            <a:ext cx="1486980" cy="148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2183529" y="2491413"/>
            <a:ext cx="6571983" cy="93758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150000"/>
              </a:lnSpc>
              <a:buFont typeface="Arial" pitchFamily="34" charset="0"/>
              <a:buNone/>
            </a:pPr>
            <a:r>
              <a:rPr lang="en-US" sz="1400" b="1" dirty="0" smtClean="0">
                <a:solidFill>
                  <a:schemeClr val="bg1"/>
                </a:solidFill>
                <a:latin typeface="Swis721 Ex BT" pitchFamily="34" charset="0"/>
              </a:rPr>
              <a:t>We offer training courses for students to enable them to use </a:t>
            </a:r>
            <a:r>
              <a:rPr lang="en-US" sz="1400" b="1" dirty="0" err="1" smtClean="0">
                <a:solidFill>
                  <a:schemeClr val="bg1"/>
                </a:solidFill>
                <a:latin typeface="Swis721 Ex BT" pitchFamily="34" charset="0"/>
              </a:rPr>
              <a:t>Jusur</a:t>
            </a:r>
            <a:r>
              <a:rPr lang="en-US" sz="1400" b="1" dirty="0" smtClean="0">
                <a:solidFill>
                  <a:schemeClr val="bg1"/>
                </a:solidFill>
                <a:latin typeface="Swis721 Ex BT" pitchFamily="34" charset="0"/>
              </a:rPr>
              <a:t> e-system perfectly. </a:t>
            </a:r>
            <a:endParaRPr lang="ar-SA" sz="14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2195736" y="4509120"/>
            <a:ext cx="6571983" cy="93758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150000"/>
              </a:lnSpc>
              <a:buFont typeface="Arial" pitchFamily="34" charset="0"/>
              <a:buNone/>
            </a:pPr>
            <a:r>
              <a:rPr lang="en-US" sz="1400" b="1" dirty="0" smtClean="0">
                <a:solidFill>
                  <a:schemeClr val="bg1"/>
                </a:solidFill>
                <a:latin typeface="Swis721 Ex BT" pitchFamily="34" charset="0"/>
              </a:rPr>
              <a:t>We offer training courses for faculty members to professional instructional designers. </a:t>
            </a:r>
            <a:endParaRPr lang="ar-SA" sz="1400" b="1" dirty="0">
              <a:solidFill>
                <a:schemeClr val="bg1"/>
              </a:solidFill>
              <a:latin typeface="Swis721 Ex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64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1803d163a2fbb9ceee7167546ab08688de4d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90</Words>
  <Application>Microsoft Office PowerPoint</Application>
  <PresentationFormat>On-screen Show (4:3)</PresentationFormat>
  <Paragraphs>19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Welcome to  E-learning Unit</vt:lpstr>
      <vt:lpstr>E-learning Unit</vt:lpstr>
      <vt:lpstr>E-learning Unit Key Benefits</vt:lpstr>
      <vt:lpstr>E-learning Unit Offers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23</cp:revision>
  <cp:lastPrinted>2013-04-06T20:49:23Z</cp:lastPrinted>
  <dcterms:created xsi:type="dcterms:W3CDTF">2013-04-02T15:24:43Z</dcterms:created>
  <dcterms:modified xsi:type="dcterms:W3CDTF">2013-06-07T15:25:34Z</dcterms:modified>
</cp:coreProperties>
</file>