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8"/>
  </p:notesMasterIdLst>
  <p:sldIdLst>
    <p:sldId id="412" r:id="rId2"/>
    <p:sldId id="284" r:id="rId3"/>
    <p:sldId id="285" r:id="rId4"/>
    <p:sldId id="287" r:id="rId5"/>
    <p:sldId id="384" r:id="rId6"/>
    <p:sldId id="416" r:id="rId7"/>
    <p:sldId id="296" r:id="rId8"/>
    <p:sldId id="297" r:id="rId9"/>
    <p:sldId id="406" r:id="rId10"/>
    <p:sldId id="325" r:id="rId11"/>
    <p:sldId id="417" r:id="rId12"/>
    <p:sldId id="312" r:id="rId13"/>
    <p:sldId id="418" r:id="rId14"/>
    <p:sldId id="388" r:id="rId15"/>
    <p:sldId id="290" r:id="rId16"/>
    <p:sldId id="403" r:id="rId17"/>
    <p:sldId id="298" r:id="rId18"/>
    <p:sldId id="379" r:id="rId19"/>
    <p:sldId id="337" r:id="rId20"/>
    <p:sldId id="394" r:id="rId21"/>
    <p:sldId id="339" r:id="rId22"/>
    <p:sldId id="340" r:id="rId23"/>
    <p:sldId id="261" r:id="rId24"/>
    <p:sldId id="378" r:id="rId25"/>
    <p:sldId id="407" r:id="rId26"/>
    <p:sldId id="419" r:id="rId27"/>
    <p:sldId id="421" r:id="rId28"/>
    <p:sldId id="380" r:id="rId29"/>
    <p:sldId id="277" r:id="rId30"/>
    <p:sldId id="420" r:id="rId31"/>
    <p:sldId id="395" r:id="rId32"/>
    <p:sldId id="270" r:id="rId33"/>
    <p:sldId id="387" r:id="rId34"/>
    <p:sldId id="410" r:id="rId35"/>
    <p:sldId id="409" r:id="rId36"/>
    <p:sldId id="4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D315D-C468-44CC-9069-F10D4F695CAE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41AC-84D4-46A0-846F-A458750A95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Macrophages, mainly the </a:t>
            </a:r>
            <a:r>
              <a:rPr lang="en-US" dirty="0" err="1" smtClean="0"/>
              <a:t>Kupffer</a:t>
            </a:r>
            <a:r>
              <a:rPr lang="en-US" dirty="0" smtClean="0"/>
              <a:t> </a:t>
            </a:r>
            <a:r>
              <a:rPr lang="en-US" dirty="0" err="1" smtClean="0"/>
              <a:t>cellsin</a:t>
            </a:r>
            <a:r>
              <a:rPr lang="en-US" dirty="0" smtClean="0"/>
              <a:t> the liver </a:t>
            </a:r>
            <a:r>
              <a:rPr lang="en-US" dirty="0" err="1" smtClean="0"/>
              <a:t>phagocytose</a:t>
            </a:r>
            <a:r>
              <a:rPr lang="en-US" dirty="0" smtClean="0"/>
              <a:t> Hemoglobin.</a:t>
            </a:r>
          </a:p>
          <a:p>
            <a:r>
              <a:rPr lang="en-US" dirty="0" smtClean="0"/>
              <a:t></a:t>
            </a:r>
          </a:p>
          <a:p>
            <a:r>
              <a:rPr lang="en-US" dirty="0" smtClean="0"/>
              <a:t>HEMOGLOBIN = HEME + GLOBINHEME Fe</a:t>
            </a:r>
          </a:p>
          <a:p>
            <a:r>
              <a:rPr lang="en-US" dirty="0" smtClean="0"/>
              <a:t>++</a:t>
            </a:r>
          </a:p>
          <a:p>
            <a:r>
              <a:rPr lang="en-US" dirty="0" smtClean="0"/>
              <a:t>+ PORPHYRINPORPHYRIN BILVERDIN + CO.CO TO THE LUNGS AND OUT.BILVERDIN REDUCED TO BILIRUBIN ANDSENT TO BLOOD &amp; LIVER FOREXCRETION.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Enterohepatic</a:t>
            </a:r>
            <a:r>
              <a:rPr lang="en-GB" dirty="0" smtClean="0"/>
              <a:t> cir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which is loose compound and can easily be broken to give O2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 combines with CO2 to form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carbamino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( 3 ml of CO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combines with other gases like CO, NO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of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which combination with Carbon monoxide is important as poisoning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and death with the gas is common.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It forms typical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crystals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glacial acetic acid which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is useful in diagnosis of blood sample (man or animal). In the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spectroscope it can be diagnosed as human sample by presence of dark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band between D and 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Also transports 23% of total carbon dioxide</a:t>
            </a:r>
          </a:p>
          <a:p>
            <a:pPr lvl="2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Combines with amino acids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globin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carbaminohemoglobin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(NO) binds to hemoglobin</a:t>
            </a:r>
          </a:p>
          <a:p>
            <a:pPr lvl="2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Releases NO causing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vasodilation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improve blood flow and oxygen delivery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135D5-EC13-4CC0-B2C2-CED2423B312F}" type="slidenum">
              <a:rPr lang="en-US"/>
              <a:pPr/>
              <a:t>30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Another possible cause of anemia is </a:t>
            </a:r>
            <a:r>
              <a:rPr lang="en-US" b="1" smtClean="0"/>
              <a:t>insufficient hemoglobin content</a:t>
            </a:r>
            <a:r>
              <a:rPr lang="en-US" smtClean="0"/>
              <a:t> in the RBCs. * These causes of anemia are sometimes referred to as nutritional because they are often the result of some dietary deficiency. For instance, </a:t>
            </a:r>
            <a:r>
              <a:rPr lang="en-US" b="1" smtClean="0"/>
              <a:t>iron deficiency anemia</a:t>
            </a:r>
            <a:r>
              <a:rPr lang="en-US" smtClean="0"/>
              <a:t> * is caused by an inadequate intake or absorption of iron. * Since iron (Fe) * is the principle component in the heme portion of the hemoglobin molecule * to which O</a:t>
            </a:r>
            <a:r>
              <a:rPr lang="en-US" baseline="-25000" smtClean="0"/>
              <a:t>2</a:t>
            </a:r>
            <a:r>
              <a:rPr lang="en-US" smtClean="0"/>
              <a:t> binds and is transported inside the RBC, an adequate intake and absorption of iron is essential. </a:t>
            </a:r>
            <a:r>
              <a:rPr lang="en-US" b="1" smtClean="0"/>
              <a:t>Pernicious anemia</a:t>
            </a:r>
            <a:r>
              <a:rPr lang="en-US" smtClean="0"/>
              <a:t> * is due to a dietary deficiency of Vitamin B</a:t>
            </a:r>
            <a:r>
              <a:rPr lang="en-US" baseline="-25000" smtClean="0"/>
              <a:t>12</a:t>
            </a:r>
            <a:r>
              <a:rPr lang="en-US" smtClean="0"/>
              <a:t> or more commonly a lack of sufficient production of intrinsic factor by the stomach. Intrinsic factor is required for the intestines to be able to absorb Vitamin B</a:t>
            </a:r>
            <a:r>
              <a:rPr lang="en-US" baseline="-25000" smtClean="0"/>
              <a:t>12</a:t>
            </a:r>
            <a:r>
              <a:rPr lang="en-US" smtClean="0"/>
              <a:t>. The elderly are particularly susceptible to pernicious anemia due to insufficient intrinsic factor and may need periodic intramuscular injections of Vitamin B</a:t>
            </a:r>
            <a:r>
              <a:rPr lang="en-US" baseline="-25000" smtClean="0"/>
              <a:t>12</a:t>
            </a:r>
            <a:r>
              <a:rPr lang="en-US" smtClean="0"/>
              <a:t> to off set its effects. *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85AF7-EB8A-461D-B00E-556AA1C5081E}" type="slidenum">
              <a:rPr lang="en-US"/>
              <a:pPr/>
              <a:t>31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 third general cause of anemia is due to abnormal hemoglobin in the RBCs.* </a:t>
            </a:r>
          </a:p>
          <a:p>
            <a:r>
              <a:rPr lang="en-US" dirty="0" smtClean="0"/>
              <a:t>As an example, </a:t>
            </a:r>
            <a:r>
              <a:rPr lang="en-US" b="1" dirty="0" smtClean="0"/>
              <a:t>sickle cell anemia</a:t>
            </a:r>
            <a:r>
              <a:rPr lang="en-US" dirty="0" smtClean="0"/>
              <a:t> * is due to an abnormality of the beta chains *  in the hemoglobin molecule. * Just one of the 287 amino acids forming the beta chain is wrong. * As a result, in low O</a:t>
            </a:r>
            <a:r>
              <a:rPr lang="en-US" baseline="-25000" dirty="0" smtClean="0"/>
              <a:t>2</a:t>
            </a:r>
            <a:r>
              <a:rPr lang="en-US" dirty="0" smtClean="0"/>
              <a:t> conditions, the abnormal beta chains change to form stiff rods which change the shape of the RBC * into a </a:t>
            </a:r>
            <a:r>
              <a:rPr lang="en-US" dirty="0" err="1" smtClean="0"/>
              <a:t>sickled</a:t>
            </a:r>
            <a:r>
              <a:rPr lang="en-US" dirty="0" smtClean="0"/>
              <a:t> form. * The </a:t>
            </a:r>
            <a:r>
              <a:rPr lang="en-US" dirty="0" err="1" smtClean="0"/>
              <a:t>sickled</a:t>
            </a:r>
            <a:r>
              <a:rPr lang="en-US" dirty="0" smtClean="0"/>
              <a:t> RBCs block the flow of blood through small vessels * disrupting blood flow causing pain and possible strokes.*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SICKLE CELL DISEASE</a:t>
            </a:r>
          </a:p>
          <a:p>
            <a:r>
              <a:rPr lang="en-US" dirty="0" smtClean="0"/>
              <a:t>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Hb</a:t>
            </a:r>
            <a:r>
              <a:rPr lang="en-US" dirty="0" smtClean="0"/>
              <a:t> S IS REDUCED, ITWHEN </a:t>
            </a:r>
            <a:r>
              <a:rPr lang="en-US" dirty="0" err="1" smtClean="0"/>
              <a:t>Hb</a:t>
            </a:r>
            <a:r>
              <a:rPr lang="en-US" dirty="0" smtClean="0"/>
              <a:t> S IS REDUCED, ITBECOMES LESS SOLUBLE &amp; ‘GELS’BECOMES LESS SOLUBLE &amp; ‘GELS’</a:t>
            </a:r>
          </a:p>
          <a:p>
            <a:r>
              <a:rPr lang="en-US" dirty="0" smtClean="0"/>
              <a:t></a:t>
            </a:r>
          </a:p>
          <a:p>
            <a:r>
              <a:rPr lang="en-US" dirty="0" smtClean="0"/>
              <a:t>THIS CHANGES THE SHAPE OF THE THIS CHANGES THE SHAPE OF THEERYTHROCYTES.ERYTHROCYTES.</a:t>
            </a:r>
          </a:p>
          <a:p>
            <a:r>
              <a:rPr lang="en-US" dirty="0" smtClean="0"/>
              <a:t></a:t>
            </a:r>
          </a:p>
          <a:p>
            <a:r>
              <a:rPr lang="en-US" dirty="0" smtClean="0"/>
              <a:t>THEY BECOME ‘SICKLE’ SHAPED THEY BECOME ‘SICKLE’ SHAPED</a:t>
            </a:r>
          </a:p>
          <a:p>
            <a:r>
              <a:rPr lang="en-US" dirty="0" smtClean="0"/>
              <a:t></a:t>
            </a:r>
          </a:p>
          <a:p>
            <a:r>
              <a:rPr lang="en-US" dirty="0" smtClean="0"/>
              <a:t>THEY INCREASE THE BLOOD THEY INCREASE THE BLOODVISCOSITY AND UNDERGOVISCOSITY AND UNDERGOHEMOLYSIS.HEMOLYSIS.</a:t>
            </a:r>
          </a:p>
          <a:p>
            <a:r>
              <a:rPr lang="en-US" dirty="0" smtClean="0"/>
              <a:t></a:t>
            </a:r>
          </a:p>
          <a:p>
            <a:r>
              <a:rPr lang="en-US" dirty="0" smtClean="0"/>
              <a:t>THIS IS A SERIOUS CONDITION, CAN THIS IS A SERIOUS CONDITION, CANBE FATAL BY MIDDLE AGE.BE FATAL BY MIDDLE 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Blood cells are made up of two components. The hemoglobin is in solution inside the cell. The cell is surrounded by a membrane that holds in the </a:t>
            </a:r>
            <a:r>
              <a:rPr lang="en-US" dirty="0" err="1" smtClean="0"/>
              <a:t>hemoglobin.A</a:t>
            </a:r>
            <a:r>
              <a:rPr lang="en-US" dirty="0" smtClean="0"/>
              <a:t> rough analogy would be a rubber water </a:t>
            </a:r>
            <a:r>
              <a:rPr lang="en-US" dirty="0" err="1" smtClean="0"/>
              <a:t>balloon.The</a:t>
            </a:r>
            <a:r>
              <a:rPr lang="en-US" dirty="0" smtClean="0"/>
              <a:t> rubber would be the membrane, and the water would be the hemoglobin</a:t>
            </a:r>
          </a:p>
          <a:p>
            <a:r>
              <a:rPr lang="en-GB" dirty="0" smtClean="0"/>
              <a:t>5ml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en-GB" dirty="0" smtClean="0"/>
              <a:t>100ml</a:t>
            </a:r>
            <a:r>
              <a:rPr lang="en-GB" baseline="0" dirty="0" smtClean="0"/>
              <a:t> of blood/miinx1ox5=250=0.3ml only soluble in plasma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altLang="zh-CN" sz="1200" b="1" dirty="0" smtClean="0">
                <a:latin typeface="Albertus Extra Bold" pitchFamily="34" charset="0"/>
                <a:ea typeface="华文新魏" pitchFamily="2" charset="-122"/>
              </a:rPr>
              <a:t>O</a:t>
            </a:r>
            <a:r>
              <a:rPr kumimoji="0" lang="en-US" altLang="zh-CN" sz="1200" b="1" baseline="-25000" dirty="0" smtClean="0">
                <a:latin typeface="Albertus Extra Bold" pitchFamily="34" charset="0"/>
                <a:ea typeface="华文新魏" pitchFamily="2" charset="-122"/>
              </a:rPr>
              <a:t>2</a:t>
            </a:r>
            <a:r>
              <a:rPr kumimoji="0" lang="en-US" altLang="zh-CN" sz="1200" b="1" dirty="0" smtClean="0">
                <a:latin typeface="Albertus Extra Bold" pitchFamily="34" charset="0"/>
                <a:ea typeface="华文新魏" pitchFamily="2" charset="-122"/>
              </a:rPr>
              <a:t> would not bind if the iron is in</a:t>
            </a:r>
            <a:r>
              <a:rPr kumimoji="0" lang="en-US" altLang="zh-CN" sz="1200" b="1" dirty="0" smtClean="0">
                <a:solidFill>
                  <a:schemeClr val="folHlink"/>
                </a:solidFill>
                <a:latin typeface="Albertus Extra Bold" pitchFamily="34" charset="0"/>
                <a:ea typeface="华文新魏" pitchFamily="2" charset="-122"/>
              </a:rPr>
              <a:t> </a:t>
            </a:r>
            <a:r>
              <a:rPr kumimoji="0" lang="en-US" altLang="zh-CN" sz="1200" b="1" dirty="0" smtClean="0">
                <a:solidFill>
                  <a:schemeClr val="accent1"/>
                </a:solidFill>
                <a:latin typeface="Albertus Extra Bold" pitchFamily="34" charset="0"/>
                <a:ea typeface="华文新魏" pitchFamily="2" charset="-122"/>
              </a:rPr>
              <a:t>ferric </a:t>
            </a:r>
            <a:r>
              <a:rPr kumimoji="0" lang="en-US" altLang="zh-CN" sz="1200" b="1" dirty="0" smtClean="0">
                <a:latin typeface="Albertus Extra Bold" pitchFamily="34" charset="0"/>
                <a:ea typeface="华文新魏" pitchFamily="2" charset="-122"/>
              </a:rPr>
              <a:t>(Fe</a:t>
            </a:r>
            <a:r>
              <a:rPr kumimoji="0" lang="en-US" altLang="zh-CN" sz="1200" b="1" baseline="30000" dirty="0" smtClean="0">
                <a:latin typeface="Albertus Extra Bold" pitchFamily="34" charset="0"/>
                <a:ea typeface="华文新魏" pitchFamily="2" charset="-122"/>
              </a:rPr>
              <a:t>3+</a:t>
            </a:r>
            <a:r>
              <a:rPr kumimoji="0" lang="en-US" altLang="zh-CN" sz="1200" b="1" dirty="0" smtClean="0">
                <a:latin typeface="Albertus Extra Bold" pitchFamily="34" charset="0"/>
                <a:ea typeface="华文新魏" pitchFamily="2" charset="-122"/>
              </a:rPr>
              <a:t>) state!</a:t>
            </a:r>
          </a:p>
          <a:p>
            <a:endParaRPr lang="en-US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The </a:t>
            </a:r>
            <a:r>
              <a:rPr lang="en-US" sz="1200" dirty="0" err="1" smtClean="0"/>
              <a:t>protoporphyrin</a:t>
            </a:r>
            <a:r>
              <a:rPr lang="en-US" sz="1200" dirty="0" smtClean="0"/>
              <a:t> ring consists of four </a:t>
            </a:r>
            <a:r>
              <a:rPr lang="en-US" sz="1200" dirty="0" err="1" smtClean="0"/>
              <a:t>pyrrole</a:t>
            </a:r>
            <a:r>
              <a:rPr lang="en-US" sz="1200" dirty="0" smtClean="0"/>
              <a:t> groups which are united by methane bridges (=C-).</a:t>
            </a:r>
            <a:r>
              <a:rPr lang="el-GR" sz="1200" dirty="0" smtClean="0"/>
              <a:t>αβ</a:t>
            </a:r>
            <a:r>
              <a:rPr lang="en-GB" sz="1200" dirty="0" smtClean="0"/>
              <a:t>ɣ</a:t>
            </a: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1,3,5,8</a:t>
            </a:r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2,4,</a:t>
            </a:r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6,7</a:t>
            </a:r>
          </a:p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The hydrogen atoms in the </a:t>
            </a:r>
            <a:r>
              <a:rPr lang="en-US" sz="1200" dirty="0" err="1" smtClean="0"/>
              <a:t>pyrrole</a:t>
            </a:r>
            <a:r>
              <a:rPr lang="en-US" sz="1200" dirty="0" smtClean="0"/>
              <a:t> groups are replaced by four </a:t>
            </a:r>
            <a:r>
              <a:rPr lang="en-US" sz="1200" dirty="0" err="1" smtClean="0"/>
              <a:t>methylene</a:t>
            </a:r>
            <a:r>
              <a:rPr lang="en-US" sz="1200" dirty="0" smtClean="0"/>
              <a:t> (CH3-), two vinyl (-C=CH2) and two </a:t>
            </a:r>
            <a:r>
              <a:rPr lang="en-US" sz="1200" dirty="0" err="1" smtClean="0"/>
              <a:t>propionic</a:t>
            </a:r>
            <a:r>
              <a:rPr lang="en-US" sz="1200" dirty="0" smtClean="0"/>
              <a:t> acid (-CH2-CH2-COOH) groups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latin typeface="Arial" pitchFamily="34" charset="0"/>
              </a:rPr>
              <a:t>Iron is indipensable for life</a:t>
            </a:r>
          </a:p>
          <a:p>
            <a:pPr>
              <a:buFontTx/>
              <a:buNone/>
              <a:defRPr/>
            </a:pPr>
            <a:r>
              <a:rPr lang="cs-CZ" sz="1200" dirty="0" smtClean="0">
                <a:latin typeface="Arial" pitchFamily="34" charset="0"/>
              </a:rPr>
              <a:t>    (either in heme or non-heme form essential for oxygen transport, electron transfer, DNA synthesis, etc.)</a:t>
            </a:r>
          </a:p>
          <a:p>
            <a:pPr>
              <a:defRPr/>
            </a:pPr>
            <a:r>
              <a:rPr lang="cs-CZ" b="1" dirty="0" smtClean="0">
                <a:latin typeface="Arial" pitchFamily="34" charset="0"/>
              </a:rPr>
              <a:t>Iron is insoluble</a:t>
            </a:r>
          </a:p>
          <a:p>
            <a:pPr>
              <a:buFontTx/>
              <a:buNone/>
              <a:defRPr/>
            </a:pPr>
            <a:r>
              <a:rPr lang="cs-CZ" sz="1400" i="1" dirty="0" smtClean="0">
                <a:latin typeface="Arial" pitchFamily="34" charset="0"/>
              </a:rPr>
              <a:t>   </a:t>
            </a:r>
            <a:r>
              <a:rPr lang="cs-CZ" sz="1200" i="1" dirty="0" smtClean="0">
                <a:latin typeface="Arial" pitchFamily="34" charset="0"/>
              </a:rPr>
              <a:t>(</a:t>
            </a:r>
            <a:r>
              <a:rPr lang="en-US" sz="1200" i="1" dirty="0" smtClean="0">
                <a:latin typeface="Arial" pitchFamily="34" charset="0"/>
              </a:rPr>
              <a:t>[</a:t>
            </a:r>
            <a:r>
              <a:rPr lang="cs-CZ" sz="1200" i="1" dirty="0" smtClean="0">
                <a:latin typeface="Arial" pitchFamily="34" charset="0"/>
              </a:rPr>
              <a:t>Fe</a:t>
            </a:r>
            <a:r>
              <a:rPr lang="en-US" sz="1200" i="1" dirty="0" smtClean="0">
                <a:latin typeface="Arial" pitchFamily="34" charset="0"/>
              </a:rPr>
              <a:t>]</a:t>
            </a:r>
            <a:r>
              <a:rPr lang="cs-CZ" sz="1200" i="1" dirty="0" smtClean="0">
                <a:latin typeface="Arial" pitchFamily="34" charset="0"/>
              </a:rPr>
              <a:t> cannot exceed </a:t>
            </a:r>
            <a:r>
              <a:rPr lang="cs-CZ" sz="1200" dirty="0" smtClean="0">
                <a:latin typeface="Arial" pitchFamily="34" charset="0"/>
              </a:rPr>
              <a:t> 10</a:t>
            </a:r>
            <a:r>
              <a:rPr lang="cs-CZ" sz="1200" baseline="30000" dirty="0" smtClean="0">
                <a:latin typeface="Arial" pitchFamily="34" charset="0"/>
              </a:rPr>
              <a:t>-17</a:t>
            </a:r>
            <a:r>
              <a:rPr lang="cs-CZ" sz="1200" dirty="0" smtClean="0"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lang="cs-CZ" sz="1400" dirty="0" smtClean="0">
                <a:latin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</a:rPr>
              <a:t>Iron</a:t>
            </a:r>
            <a:r>
              <a:rPr lang="cs-CZ" sz="1400" b="1" dirty="0" smtClean="0">
                <a:latin typeface="Arial" pitchFamily="34" charset="0"/>
              </a:rPr>
              <a:t> is potentially toxic</a:t>
            </a:r>
          </a:p>
          <a:p>
            <a:pPr>
              <a:buFontTx/>
              <a:buNone/>
              <a:defRPr/>
            </a:pPr>
            <a:r>
              <a:rPr lang="cs-CZ" sz="1100" dirty="0" smtClean="0">
                <a:latin typeface="Arial" pitchFamily="34" charset="0"/>
              </a:rPr>
              <a:t>     (unless appropriately chelated, Fe plays a key role in the formation of oxygen radicals)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dirty="0" err="1" smtClean="0"/>
              <a:t>Haem</a:t>
            </a:r>
            <a:r>
              <a:rPr lang="en-US" sz="1200" u="sng" dirty="0" smtClean="0"/>
              <a:t>  synthesis</a:t>
            </a: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first step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 starts with the condensation of </a:t>
            </a:r>
            <a:r>
              <a:rPr lang="en-US" sz="1200" b="0" dirty="0" err="1" smtClean="0">
                <a:latin typeface="Arial" pitchFamily="34" charset="0"/>
                <a:cs typeface="Arial" pitchFamily="34" charset="0"/>
              </a:rPr>
              <a:t>glycine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0" dirty="0" err="1" smtClean="0">
                <a:latin typeface="Arial" pitchFamily="34" charset="0"/>
                <a:cs typeface="Arial" pitchFamily="34" charset="0"/>
              </a:rPr>
              <a:t>succinyl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 coenzyme A under the action of a rate limiting enzyme d-</a:t>
            </a:r>
            <a:r>
              <a:rPr lang="en-US" sz="1200" b="0" dirty="0" err="1" smtClean="0">
                <a:latin typeface="Arial" pitchFamily="34" charset="0"/>
                <a:cs typeface="Arial" pitchFamily="34" charset="0"/>
              </a:rPr>
              <a:t>aminolaevulinic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 acid </a:t>
            </a:r>
            <a:r>
              <a:rPr lang="en-US" sz="1200" b="0" dirty="0" err="1" smtClean="0">
                <a:latin typeface="Arial" pitchFamily="34" charset="0"/>
                <a:cs typeface="Arial" pitchFamily="34" charset="0"/>
              </a:rPr>
              <a:t>synthase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z="1200" b="0" dirty="0" smtClean="0">
                <a:latin typeface="Arial" pitchFamily="34" charset="0"/>
                <a:cs typeface="Arial" pitchFamily="34" charset="0"/>
              </a:rPr>
            </a:b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2.d-ALA will be  formed.</a:t>
            </a:r>
            <a:br>
              <a:rPr lang="en-US" sz="1200" b="0" dirty="0" smtClean="0">
                <a:latin typeface="Arial" pitchFamily="34" charset="0"/>
                <a:cs typeface="Arial" pitchFamily="34" charset="0"/>
              </a:rPr>
            </a:br>
            <a:r>
              <a:rPr lang="en-US" sz="12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0" dirty="0" smtClean="0">
                <a:latin typeface="Arial" pitchFamily="34" charset="0"/>
                <a:cs typeface="Arial" pitchFamily="34" charset="0"/>
              </a:rPr>
            </a:b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1200" b="0" dirty="0" err="1" smtClean="0">
                <a:latin typeface="Arial" pitchFamily="34" charset="0"/>
                <a:cs typeface="Arial" pitchFamily="34" charset="0"/>
              </a:rPr>
              <a:t>Pyridoxal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 phosphate (</a:t>
            </a:r>
            <a:r>
              <a:rPr lang="en-US" sz="1200" b="0" dirty="0" err="1" smtClean="0">
                <a:latin typeface="Arial" pitchFamily="34" charset="0"/>
                <a:cs typeface="Arial" pitchFamily="34" charset="0"/>
              </a:rPr>
              <a:t>vit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. B</a:t>
            </a:r>
            <a:r>
              <a:rPr lang="en-US" sz="1200" b="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) is a coenzyme for this reaction.</a:t>
            </a:r>
            <a:br>
              <a:rPr lang="en-US" sz="1200" b="0" dirty="0" smtClean="0">
                <a:latin typeface="Arial" pitchFamily="34" charset="0"/>
                <a:cs typeface="Arial" pitchFamily="34" charset="0"/>
              </a:rPr>
            </a:b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sz="8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Humans normally carry eight functional </a:t>
            </a:r>
            <a:r>
              <a:rPr lang="en-US" sz="1200" dirty="0" err="1" smtClean="0"/>
              <a:t>globin</a:t>
            </a:r>
            <a:r>
              <a:rPr lang="en-US" sz="1200" dirty="0" smtClean="0"/>
              <a:t> chains, arranged in two, duplicated gene clusters: the </a:t>
            </a:r>
            <a:r>
              <a:rPr lang="en-US" sz="1200" dirty="0" smtClean="0">
                <a:latin typeface="Symbol" pitchFamily="18" charset="2"/>
              </a:rPr>
              <a:t>b</a:t>
            </a:r>
            <a:r>
              <a:rPr lang="en-US" sz="1200" dirty="0" smtClean="0"/>
              <a:t>-like cluster (</a:t>
            </a:r>
            <a:r>
              <a:rPr lang="en-US" sz="1200" dirty="0" smtClean="0">
                <a:latin typeface="Symbol" pitchFamily="18" charset="2"/>
              </a:rPr>
              <a:t>b</a:t>
            </a:r>
            <a:r>
              <a:rPr lang="en-US" sz="1200" dirty="0" smtClean="0"/>
              <a:t>, </a:t>
            </a:r>
            <a:r>
              <a:rPr lang="en-US" sz="1200" dirty="0" smtClean="0">
                <a:latin typeface="Symbol" pitchFamily="18" charset="2"/>
              </a:rPr>
              <a:t>g</a:t>
            </a:r>
            <a:r>
              <a:rPr lang="en-US" sz="1200" dirty="0" smtClean="0"/>
              <a:t>, </a:t>
            </a:r>
            <a:r>
              <a:rPr lang="en-US" sz="1200" dirty="0" smtClean="0">
                <a:latin typeface="Symbol" pitchFamily="18" charset="2"/>
              </a:rPr>
              <a:t>d</a:t>
            </a:r>
            <a:r>
              <a:rPr lang="en-US" sz="1200" dirty="0" smtClean="0"/>
              <a:t> and </a:t>
            </a:r>
            <a:r>
              <a:rPr lang="en-US" sz="1200" dirty="0" smtClean="0">
                <a:latin typeface="Symbol" pitchFamily="18" charset="2"/>
              </a:rPr>
              <a:t>e</a:t>
            </a:r>
            <a:r>
              <a:rPr lang="en-US" sz="1200" dirty="0" smtClean="0"/>
              <a:t> </a:t>
            </a:r>
            <a:r>
              <a:rPr lang="en-US" sz="1200" dirty="0" err="1" smtClean="0"/>
              <a:t>globin</a:t>
            </a:r>
            <a:r>
              <a:rPr lang="en-US" sz="1200" dirty="0" smtClean="0"/>
              <a:t> genes) on the short arm of chromosome 11 and the </a:t>
            </a:r>
            <a:r>
              <a:rPr lang="en-US" sz="1200" dirty="0" smtClean="0">
                <a:latin typeface="Symbol" pitchFamily="18" charset="2"/>
              </a:rPr>
              <a:t>a</a:t>
            </a:r>
            <a:r>
              <a:rPr lang="en-US" sz="1200" dirty="0" smtClean="0"/>
              <a:t>-like cluster (</a:t>
            </a:r>
            <a:r>
              <a:rPr lang="en-US" sz="1200" dirty="0" smtClean="0">
                <a:latin typeface="Symbol" pitchFamily="18" charset="2"/>
              </a:rPr>
              <a:t>a</a:t>
            </a:r>
            <a:r>
              <a:rPr lang="en-US" sz="1200" dirty="0" smtClean="0"/>
              <a:t> and </a:t>
            </a:r>
            <a:r>
              <a:rPr lang="en-US" sz="1200" dirty="0" smtClean="0">
                <a:latin typeface="Symbol" pitchFamily="18" charset="2"/>
              </a:rPr>
              <a:t>z</a:t>
            </a:r>
            <a:r>
              <a:rPr lang="en-US" sz="1200" dirty="0" smtClean="0"/>
              <a:t> </a:t>
            </a:r>
            <a:r>
              <a:rPr lang="en-US" sz="1200" dirty="0" err="1" smtClean="0"/>
              <a:t>globin</a:t>
            </a:r>
            <a:r>
              <a:rPr lang="en-US" sz="1200" dirty="0" smtClean="0"/>
              <a:t> genes) on the short arm of chromosome 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major switch from fetal to adult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haemoglobin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occurs 3-6 months after birth.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normal red cell destruction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41AC-84D4-46A0-846F-A458750A95D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3200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1F2E-F801-4252-85FF-8CAC29D6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AA93-C97A-4DF8-825F-D00EA34FF5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A40B-CFCD-41A7-996B-D66134E549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Heme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Porphyrin</a:t>
            </a:r>
            <a:r>
              <a:rPr lang="en-US" dirty="0" smtClean="0">
                <a:solidFill>
                  <a:srgbClr val="FF0000"/>
                </a:solidFill>
              </a:rPr>
              <a:t> Ring</a:t>
            </a:r>
          </a:p>
        </p:txBody>
      </p:sp>
      <p:pic>
        <p:nvPicPr>
          <p:cNvPr id="32773" name="Picture 5" descr="Heme gro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95800" y="2057400"/>
            <a:ext cx="30008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Iron distribution</a:t>
            </a:r>
            <a:endParaRPr lang="cs-CZ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p:oleObj spid="_x0000_s2050" name="Graf" r:id="rId3" imgW="7772354" imgH="411486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Iron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10515600" cy="6019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Food: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Fe</a:t>
            </a:r>
            <a:r>
              <a:rPr lang="cs-CZ" sz="3200" baseline="30000" dirty="0" smtClean="0">
                <a:latin typeface="Arial" pitchFamily="34" charset="0"/>
                <a:cs typeface="Arial" pitchFamily="34" charset="0"/>
              </a:rPr>
              <a:t>3+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absorbable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Fe</a:t>
            </a:r>
            <a:r>
              <a:rPr lang="cs-CZ" sz="3200" baseline="30000" dirty="0" smtClean="0">
                <a:latin typeface="Arial" pitchFamily="34" charset="0"/>
                <a:cs typeface="Arial" pitchFamily="34" charset="0"/>
              </a:rPr>
              <a:t>2+</a:t>
            </a:r>
            <a:endParaRPr lang="en-GB" sz="3200" baseline="30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`Gastric juice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gastroferrin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 reduces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90000"/>
              </a:lnSpc>
              <a:buNone/>
              <a:defRPr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Absorbed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duodenum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cs-CZ" sz="32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plasma level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10-35 </a:t>
            </a:r>
            <a:r>
              <a:rPr lang="cs-CZ" sz="32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mol/l</a:t>
            </a:r>
            <a:endParaRPr lang="cs-CZ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pofer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itin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mucosa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ransfe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rin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( Fe</a:t>
            </a:r>
            <a:r>
              <a:rPr lang="cs-CZ" sz="2800" baseline="30000" dirty="0" smtClean="0">
                <a:latin typeface="Arial" pitchFamily="34" charset="0"/>
                <a:cs typeface="Arial" pitchFamily="34" charset="0"/>
              </a:rPr>
              <a:t>3+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plasma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cs-CZ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-globulin),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itin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spleen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liver, bone marrow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plasma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ferritin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hemosiderin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There is no physiological mechanism for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the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excretion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of excess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iron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90800" y="838200"/>
            <a:ext cx="2057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Iron metabolism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cs-CZ" b="1" dirty="0" smtClean="0">
                <a:latin typeface="Arial" pitchFamily="34" charset="0"/>
              </a:rPr>
              <a:t>Iron is indipensable for life</a:t>
            </a:r>
          </a:p>
          <a:p>
            <a:pPr marL="457200" indent="-457200">
              <a:buNone/>
              <a:defRPr/>
            </a:pPr>
            <a:r>
              <a:rPr lang="en-GB" sz="2200" dirty="0" smtClean="0">
                <a:latin typeface="Arial" pitchFamily="34" charset="0"/>
              </a:rPr>
              <a:t>	</a:t>
            </a:r>
            <a:r>
              <a:rPr lang="cs-CZ" sz="2200" dirty="0" smtClean="0">
                <a:latin typeface="Arial" pitchFamily="34" charset="0"/>
              </a:rPr>
              <a:t>  (either in heme or non-heme form essential for oxygen </a:t>
            </a:r>
            <a:r>
              <a:rPr lang="en-GB" sz="2200" dirty="0" smtClean="0">
                <a:latin typeface="Arial" pitchFamily="34" charset="0"/>
              </a:rPr>
              <a:t>    	</a:t>
            </a:r>
            <a:r>
              <a:rPr lang="cs-CZ" sz="2200" dirty="0" smtClean="0">
                <a:latin typeface="Arial" pitchFamily="34" charset="0"/>
              </a:rPr>
              <a:t>transport, electron transfer, DNA synthesis, etc.)</a:t>
            </a:r>
            <a:endParaRPr lang="en-GB" sz="2200" dirty="0" smtClean="0">
              <a:latin typeface="Arial" pitchFamily="34" charset="0"/>
            </a:endParaRPr>
          </a:p>
          <a:p>
            <a:pPr marL="457200" indent="-457200">
              <a:buNone/>
              <a:defRPr/>
            </a:pPr>
            <a:endParaRPr lang="en-GB" sz="2200" dirty="0" smtClean="0">
              <a:latin typeface="Arial" pitchFamily="34" charset="0"/>
            </a:endParaRPr>
          </a:p>
          <a:p>
            <a:pPr marL="742950" indent="-742950">
              <a:buNone/>
              <a:defRPr/>
            </a:pPr>
            <a:r>
              <a:rPr lang="en-GB" b="1" dirty="0" smtClean="0">
                <a:latin typeface="Arial" pitchFamily="34" charset="0"/>
              </a:rPr>
              <a:t>2.</a:t>
            </a:r>
            <a:r>
              <a:rPr lang="cs-CZ" b="1" dirty="0" smtClean="0">
                <a:latin typeface="Arial" pitchFamily="34" charset="0"/>
              </a:rPr>
              <a:t>Iron is insoluble</a:t>
            </a:r>
          </a:p>
          <a:p>
            <a:pPr marL="514350" indent="-514350">
              <a:buNone/>
              <a:defRPr/>
            </a:pPr>
            <a:r>
              <a:rPr lang="en-GB" sz="2800" dirty="0" smtClean="0">
                <a:latin typeface="Arial" pitchFamily="34" charset="0"/>
              </a:rPr>
              <a:t>		</a:t>
            </a:r>
            <a:r>
              <a:rPr lang="cs-CZ" sz="2200" dirty="0" smtClean="0">
                <a:latin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</a:rPr>
              <a:t>[</a:t>
            </a:r>
            <a:r>
              <a:rPr lang="cs-CZ" sz="2200" dirty="0" smtClean="0">
                <a:latin typeface="Arial" pitchFamily="34" charset="0"/>
              </a:rPr>
              <a:t>Fe</a:t>
            </a:r>
            <a:r>
              <a:rPr lang="en-US" sz="2200" dirty="0" smtClean="0">
                <a:latin typeface="Arial" pitchFamily="34" charset="0"/>
              </a:rPr>
              <a:t>]</a:t>
            </a:r>
            <a:r>
              <a:rPr lang="cs-CZ" sz="2200" dirty="0" smtClean="0">
                <a:latin typeface="Arial" pitchFamily="34" charset="0"/>
              </a:rPr>
              <a:t> cannot exceed  10</a:t>
            </a:r>
            <a:r>
              <a:rPr lang="cs-CZ" sz="2200" baseline="30000" dirty="0" smtClean="0">
                <a:latin typeface="Arial" pitchFamily="34" charset="0"/>
              </a:rPr>
              <a:t>-17</a:t>
            </a:r>
            <a:r>
              <a:rPr lang="cs-CZ" sz="2200" dirty="0" smtClean="0">
                <a:latin typeface="Arial" pitchFamily="34" charset="0"/>
              </a:rPr>
              <a:t>)</a:t>
            </a:r>
          </a:p>
          <a:p>
            <a:pPr marL="514350" indent="-514350">
              <a:buNone/>
              <a:defRPr/>
            </a:pPr>
            <a:r>
              <a:rPr lang="en-GB" sz="2800" dirty="0" smtClean="0">
                <a:latin typeface="Arial" pitchFamily="34" charset="0"/>
              </a:rPr>
              <a:t>3.</a:t>
            </a:r>
            <a:r>
              <a:rPr lang="cs-CZ" sz="2800" dirty="0" smtClean="0">
                <a:latin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</a:rPr>
              <a:t>Iron</a:t>
            </a:r>
            <a:r>
              <a:rPr lang="cs-CZ" sz="2800" b="1" dirty="0" smtClean="0">
                <a:latin typeface="Arial" pitchFamily="34" charset="0"/>
              </a:rPr>
              <a:t> is potentially toxic</a:t>
            </a:r>
          </a:p>
          <a:p>
            <a:pPr marL="457200" indent="-457200">
              <a:buNone/>
              <a:defRPr/>
            </a:pPr>
            <a:r>
              <a:rPr lang="en-GB" sz="2000" dirty="0" smtClean="0">
                <a:latin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</a:rPr>
              <a:t> (unless appropriately chelated, Fe plays a key role in the formation of oxygen radicals)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228600"/>
            <a:ext cx="2733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1st : </a:t>
            </a:r>
            <a:r>
              <a:rPr lang="en-US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synthesis</a:t>
            </a:r>
            <a:endParaRPr lang="en-GB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5"/>
          <p:cNvSpPr txBox="1">
            <a:spLocks noChangeArrowheads="1"/>
          </p:cNvSpPr>
          <p:nvPr/>
        </p:nvSpPr>
        <p:spPr bwMode="auto">
          <a:xfrm>
            <a:off x="914400" y="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Helvetica" pitchFamily="84" charset="0"/>
                <a:ea typeface="+mj-ea"/>
                <a:cs typeface="+mj-cs"/>
              </a:rPr>
              <a:t>GENETIC  ROLE</a:t>
            </a:r>
            <a:endParaRPr lang="en-US" sz="3200" dirty="0">
              <a:solidFill>
                <a:srgbClr val="FF0000"/>
              </a:solidFill>
              <a:latin typeface="Helvetica" pitchFamily="8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20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Humans normally carry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functional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globin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genes, arranged in 2 duplicate gene clusters: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These genes code for 6 different types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globin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chains: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ζ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(each with141 amino acids)               6.   2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each - 146</a:t>
            </a:r>
            <a:endParaRPr lang="en-GB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3"/>
          <p:cNvGraphicFramePr>
            <a:graphicFrameLocks/>
          </p:cNvGraphicFramePr>
          <p:nvPr/>
        </p:nvGraphicFramePr>
        <p:xfrm>
          <a:off x="1" y="1"/>
          <a:ext cx="9143999" cy="6914530"/>
        </p:xfrm>
        <a:graphic>
          <a:graphicData uri="http://schemas.openxmlformats.org/drawingml/2006/table">
            <a:tbl>
              <a:tblPr rtl="1"/>
              <a:tblGrid>
                <a:gridCol w="1787371"/>
                <a:gridCol w="1787371"/>
                <a:gridCol w="1416804"/>
                <a:gridCol w="1742738"/>
                <a:gridCol w="2409715"/>
              </a:tblGrid>
              <a:tr h="7392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siage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59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embryonic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 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Gower I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Gower II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Yolk Sac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  weeks of Gestatio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kumimoji="0" lang="en-US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53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embryonic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(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z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g</a:t>
                      </a:r>
                      <a:r>
                        <a:rPr lang="en-US" sz="28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Portland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Yolk-Sac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 wks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fetal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higher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affinity to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O</a:t>
                      </a:r>
                      <a:r>
                        <a:rPr kumimoji="0" lang="cs-CZ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Hb F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Liver &amp; spleen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6-30 wks Gestation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adult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2.5% Hb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Hb B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Liver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wks  Gestation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53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adult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Hb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2</a:t>
                      </a:r>
                      <a:endParaRPr kumimoji="0" lang="cs-CZ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Hb A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B.M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   Birth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adult blood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143000"/>
          <a:ext cx="8540750" cy="4114800"/>
        </p:xfrm>
        <a:graphic>
          <a:graphicData uri="http://schemas.openxmlformats.org/drawingml/2006/table">
            <a:tbl>
              <a:tblPr/>
              <a:tblGrid>
                <a:gridCol w="2135188"/>
                <a:gridCol w="2135187"/>
                <a:gridCol w="2135188"/>
                <a:gridCol w="2135187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structure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96-98 %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1.5-3.2 %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0.5-0.8 %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3340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 smtClean="0">
                <a:solidFill>
                  <a:srgbClr val="FF0000"/>
                </a:solidFill>
                <a:latin typeface="Arial" charset="0"/>
              </a:rPr>
              <a:t>HbA</a:t>
            </a:r>
            <a:r>
              <a:rPr lang="cs-CZ" sz="3600" b="1" u="sng" baseline="-25000" dirty="0" smtClean="0">
                <a:solidFill>
                  <a:srgbClr val="FF0000"/>
                </a:solidFill>
                <a:latin typeface="Arial" charset="0"/>
              </a:rPr>
              <a:t>IC</a:t>
            </a:r>
            <a:r>
              <a:rPr lang="cs-CZ" sz="3200" dirty="0" smtClean="0">
                <a:latin typeface="Arial" charset="0"/>
              </a:rPr>
              <a:t>: glycated Hb – important marker of long-term diabetes compensation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90600" y="0"/>
            <a:ext cx="10668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Haemoglobin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catabolism</a:t>
            </a:r>
            <a:b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00200"/>
            <a:ext cx="8839200" cy="6096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Destruction -  life span-  120 days.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removed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extravascularly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by macrophages  of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reticuloendothelial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system (RES),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- specially in the bone marrow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- but also in the liver and spleen.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 cell metabolism  deteriorates as enzymes R degraded and not replaced, makes it non viable, but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exact reason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why the red cells die is obscure.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19460" name="Picture 5" descr="red_blood_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1828800"/>
            <a:ext cx="47612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Hemoglobin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800600"/>
            <a:ext cx="4815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DR QAZI IMTIAZ RASOOL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895600"/>
            <a:ext cx="7239000" cy="32004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81375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76800" y="457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MACROPHAGE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HEMOGLOBIN BREAKDOWN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124200" y="0"/>
            <a:ext cx="2523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HB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breakdown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810000" y="685800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latin typeface="Times New Roman" pitchFamily="18" charset="0"/>
              </a:rPr>
              <a:t>haemoglobin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H="1">
            <a:off x="2590800" y="990600"/>
            <a:ext cx="1160463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5562600" y="990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905000" y="1447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haem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2667000" y="1828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1295400" y="1828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protoporphyrin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iron</a:t>
            </a:r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>
            <a:off x="31242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5257800" y="2590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876800" y="2971800"/>
            <a:ext cx="128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Bilirubin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(free)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438400" y="30480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CO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Expired air</a:t>
            </a:r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1066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04800" y="3429000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transferrin</a:t>
            </a:r>
          </a:p>
        </p:txBody>
      </p:sp>
      <p:sp>
        <p:nvSpPr>
          <p:cNvPr id="69649" name="Line 17"/>
          <p:cNvSpPr>
            <a:spLocks noChangeShapeType="1"/>
          </p:cNvSpPr>
          <p:nvPr/>
        </p:nvSpPr>
        <p:spPr bwMode="auto">
          <a:xfrm>
            <a:off x="9906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erythroblast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038600" y="4724400"/>
            <a:ext cx="293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Bilirubin glucuronides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343400" y="5638800"/>
            <a:ext cx="231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Stercobilin(ogen)</a:t>
            </a:r>
          </a:p>
        </p:txBody>
      </p:sp>
      <p:sp>
        <p:nvSpPr>
          <p:cNvPr id="69653" name="Line 21"/>
          <p:cNvSpPr>
            <a:spLocks noChangeShapeType="1"/>
          </p:cNvSpPr>
          <p:nvPr/>
        </p:nvSpPr>
        <p:spPr bwMode="auto">
          <a:xfrm>
            <a:off x="5257800" y="3733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54" name="Line 22"/>
          <p:cNvSpPr>
            <a:spLocks noChangeShapeType="1"/>
          </p:cNvSpPr>
          <p:nvPr/>
        </p:nvSpPr>
        <p:spPr bwMode="auto">
          <a:xfrm flipH="1">
            <a:off x="1905000" y="5867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0" y="5562600"/>
            <a:ext cx="201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Urobilin(ogen)</a:t>
            </a:r>
          </a:p>
        </p:txBody>
      </p:sp>
      <p:sp>
        <p:nvSpPr>
          <p:cNvPr id="69656" name="Line 24"/>
          <p:cNvSpPr>
            <a:spLocks noChangeShapeType="1"/>
          </p:cNvSpPr>
          <p:nvPr/>
        </p:nvSpPr>
        <p:spPr bwMode="auto">
          <a:xfrm>
            <a:off x="525780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57200" y="6400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Urine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838200" y="601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5318125" y="3698875"/>
            <a:ext cx="1620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Liver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conjugation</a:t>
            </a:r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5334000" y="609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4876800" y="64008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faeces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324600" y="16002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globin</a:t>
            </a:r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>
            <a:off x="69342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auto">
          <a:xfrm>
            <a:off x="6019800" y="2438400"/>
            <a:ext cx="173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Amino acids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57400" y="5410200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Enterohepatic</a:t>
            </a:r>
            <a:r>
              <a:rPr lang="en-GB" dirty="0" smtClean="0"/>
              <a:t> cir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6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6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  <p:bldP spid="69636" grpId="0" animBg="1"/>
      <p:bldP spid="69637" grpId="0" animBg="1"/>
      <p:bldP spid="69638" grpId="0"/>
      <p:bldP spid="69639" grpId="0" animBg="1"/>
      <p:bldP spid="69640" grpId="0" animBg="1"/>
      <p:bldP spid="69641" grpId="0"/>
      <p:bldP spid="69642" grpId="0"/>
      <p:bldP spid="69643" grpId="0" animBg="1"/>
      <p:bldP spid="69644" grpId="0" animBg="1"/>
      <p:bldP spid="69645" grpId="0"/>
      <p:bldP spid="69646" grpId="0"/>
      <p:bldP spid="69647" grpId="0" animBg="1"/>
      <p:bldP spid="69648" grpId="0"/>
      <p:bldP spid="69649" grpId="0" animBg="1"/>
      <p:bldP spid="69650" grpId="0"/>
      <p:bldP spid="69651" grpId="0"/>
      <p:bldP spid="69652" grpId="0"/>
      <p:bldP spid="69653" grpId="0" animBg="1"/>
      <p:bldP spid="69654" grpId="0" animBg="1"/>
      <p:bldP spid="69655" grpId="0"/>
      <p:bldP spid="69656" grpId="0" animBg="1"/>
      <p:bldP spid="69657" grpId="0"/>
      <p:bldP spid="69658" grpId="0" animBg="1"/>
      <p:bldP spid="69659" grpId="0"/>
      <p:bldP spid="69660" grpId="0" animBg="1"/>
      <p:bldP spid="69661" grpId="0"/>
      <p:bldP spid="69662" grpId="0"/>
      <p:bldP spid="69663" grpId="0" animBg="1"/>
      <p:bldP spid="696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0" y="1066800"/>
            <a:ext cx="10896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combines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reversibly with O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form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oxy-HB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HbO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combines +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u="sng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transports 30% of total as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carbamino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-HB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3. Acts as a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buffer</a:t>
            </a: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4. forms typical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haem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crystals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glacial acetic acid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which is useful in diagnosis of blood sample (man or animal).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5. combines with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gases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like CO,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( poisoning ,death) 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Nitric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oxide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(NO) binds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NO causing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vasodilation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↑ blood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	flow and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delivery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Normal values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839200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At birth: 23 gm%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Falls to 10.5gm% by  3 month (breast feed no iron)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Rises gradually to 12.5 rises  at 1 year of age.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Males: 14 – 18 gm%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Females: 12 – 15 gm % females: 12 – 15 gm%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Differences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Hemoglobin      &amp;        </a:t>
            </a:r>
            <a:r>
              <a:rPr lang="en-US" sz="3600" dirty="0" err="1" smtClean="0">
                <a:solidFill>
                  <a:srgbClr val="FF0000"/>
                </a:solidFill>
              </a:rPr>
              <a:t>Myoglobin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120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Found in Blood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2400" dirty="0" smtClean="0"/>
          </a:p>
          <a:p>
            <a:pPr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1400" dirty="0" smtClean="0"/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Composed of 4 </a:t>
            </a:r>
            <a:r>
              <a:rPr lang="en-US" sz="2400" dirty="0" err="1" smtClean="0"/>
              <a:t>Heme</a:t>
            </a:r>
            <a:r>
              <a:rPr lang="en-US" sz="2400" dirty="0" smtClean="0"/>
              <a:t> and 4 </a:t>
            </a:r>
            <a:r>
              <a:rPr lang="en-US" sz="2400" dirty="0" err="1" smtClean="0"/>
              <a:t>Globin</a:t>
            </a:r>
            <a:r>
              <a:rPr lang="en-US" sz="2400" dirty="0" smtClean="0"/>
              <a:t> chains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Carrier of Oxygen and Carbon dioxide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Higher Oxygen affinity</a:t>
            </a:r>
          </a:p>
        </p:txBody>
      </p:sp>
      <p:sp>
        <p:nvSpPr>
          <p:cNvPr id="5120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Found in Heart and skeletal muscles</a:t>
            </a:r>
          </a:p>
          <a:p>
            <a:pPr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1400" dirty="0" smtClean="0"/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Composed of 1 </a:t>
            </a:r>
            <a:r>
              <a:rPr lang="en-US" sz="2400" dirty="0" err="1" smtClean="0"/>
              <a:t>Heme</a:t>
            </a:r>
            <a:r>
              <a:rPr lang="en-US" sz="2400" dirty="0" smtClean="0"/>
              <a:t> and 1 </a:t>
            </a:r>
            <a:r>
              <a:rPr lang="en-US" sz="2400" dirty="0" err="1" smtClean="0"/>
              <a:t>Globin</a:t>
            </a:r>
            <a:r>
              <a:rPr lang="en-US" sz="2400" dirty="0" smtClean="0"/>
              <a:t> chain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Reservoir and Carrier of Oxygen</a:t>
            </a:r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endParaRPr lang="en-US" sz="2400" dirty="0" smtClean="0"/>
          </a:p>
          <a:p>
            <a:pPr marL="457200" indent="-457200" eaLnBrk="1" hangingPunct="1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Lesser Oxygen affinity</a:t>
            </a:r>
          </a:p>
        </p:txBody>
      </p:sp>
      <p:cxnSp>
        <p:nvCxnSpPr>
          <p:cNvPr id="51205" name="Straight Connector 6"/>
          <p:cNvCxnSpPr>
            <a:cxnSpLocks noChangeShapeType="1"/>
          </p:cNvCxnSpPr>
          <p:nvPr/>
        </p:nvCxnSpPr>
        <p:spPr bwMode="auto">
          <a:xfrm rot="5400000">
            <a:off x="2082006" y="4166394"/>
            <a:ext cx="4830763" cy="3175"/>
          </a:xfrm>
          <a:prstGeom prst="lin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86200" y="1371600"/>
            <a:ext cx="5087938" cy="4545013"/>
            <a:chOff x="2448" y="864"/>
            <a:chExt cx="3205" cy="2863"/>
          </a:xfrm>
        </p:grpSpPr>
        <p:pic>
          <p:nvPicPr>
            <p:cNvPr id="63515" name="Picture 11" descr="pdb1a3n_Hb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864"/>
              <a:ext cx="2869" cy="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16" name="Text Box 34"/>
            <p:cNvSpPr txBox="1">
              <a:spLocks noChangeArrowheads="1"/>
            </p:cNvSpPr>
            <p:nvPr/>
          </p:nvSpPr>
          <p:spPr bwMode="auto">
            <a:xfrm>
              <a:off x="2448" y="1488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deoxyHb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28600" y="1524000"/>
            <a:ext cx="4554538" cy="4545013"/>
            <a:chOff x="144" y="960"/>
            <a:chExt cx="2869" cy="2863"/>
          </a:xfrm>
        </p:grpSpPr>
        <p:pic>
          <p:nvPicPr>
            <p:cNvPr id="63513" name="Picture 49" descr="pdb1a6n_M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960"/>
              <a:ext cx="2869" cy="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14" name="Text Box 50"/>
            <p:cNvSpPr txBox="1">
              <a:spLocks noChangeArrowheads="1"/>
            </p:cNvSpPr>
            <p:nvPr/>
          </p:nvSpPr>
          <p:spPr bwMode="auto">
            <a:xfrm>
              <a:off x="336" y="1488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deoxyMb</a:t>
              </a: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81000"/>
            <a:ext cx="7848600" cy="6858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Helvetica" pitchFamily="84" charset="0"/>
                <a:ea typeface="+mj-ea"/>
                <a:cs typeface="+mj-cs"/>
              </a:rPr>
              <a:t>Myoglobin</a:t>
            </a:r>
            <a:r>
              <a:rPr lang="en-US" sz="3600" dirty="0">
                <a:solidFill>
                  <a:srgbClr val="FF0000"/>
                </a:solidFill>
                <a:latin typeface="Helvetica" pitchFamily="84" charset="0"/>
                <a:ea typeface="+mj-ea"/>
                <a:cs typeface="+mj-cs"/>
              </a:rPr>
              <a:t> and </a:t>
            </a:r>
            <a:r>
              <a:rPr lang="en-US" sz="3600" dirty="0" err="1" smtClean="0">
                <a:solidFill>
                  <a:srgbClr val="FF0000"/>
                </a:solidFill>
                <a:latin typeface="Helvetica" pitchFamily="84" charset="0"/>
                <a:ea typeface="+mj-ea"/>
                <a:cs typeface="+mj-cs"/>
              </a:rPr>
              <a:t>Hb</a:t>
            </a:r>
            <a:r>
              <a:rPr lang="en-US" sz="3600" dirty="0" smtClean="0">
                <a:solidFill>
                  <a:srgbClr val="FF0000"/>
                </a:solidFill>
                <a:latin typeface="Helvetica" pitchFamily="84" charset="0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Helvetica" pitchFamily="84" charset="0"/>
                <a:ea typeface="+mj-ea"/>
                <a:cs typeface="+mj-cs"/>
              </a:rPr>
              <a:t>Structure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648200" y="2324100"/>
            <a:ext cx="3970338" cy="2628900"/>
            <a:chOff x="2928" y="1464"/>
            <a:chExt cx="2501" cy="1656"/>
          </a:xfrm>
        </p:grpSpPr>
        <p:sp>
          <p:nvSpPr>
            <p:cNvPr id="63511" name="Text Box 26"/>
            <p:cNvSpPr txBox="1">
              <a:spLocks noChangeArrowheads="1"/>
            </p:cNvSpPr>
            <p:nvPr/>
          </p:nvSpPr>
          <p:spPr bwMode="auto">
            <a:xfrm>
              <a:off x="2928" y="2832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  <a:sym typeface="Symbol" pitchFamily="18" charset="2"/>
                </a:rPr>
                <a:t></a:t>
              </a:r>
              <a:endParaRPr lang="en-US"/>
            </a:p>
          </p:txBody>
        </p:sp>
        <p:sp>
          <p:nvSpPr>
            <p:cNvPr id="63512" name="Text Box 27"/>
            <p:cNvSpPr txBox="1">
              <a:spLocks noChangeArrowheads="1"/>
            </p:cNvSpPr>
            <p:nvPr/>
          </p:nvSpPr>
          <p:spPr bwMode="auto">
            <a:xfrm>
              <a:off x="5208" y="146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  <a:sym typeface="Symbol" pitchFamily="18" charset="2"/>
                </a:rPr>
                <a:t></a:t>
              </a:r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943600" y="1828800"/>
            <a:ext cx="1443038" cy="3962400"/>
            <a:chOff x="3744" y="1152"/>
            <a:chExt cx="909" cy="2496"/>
          </a:xfrm>
        </p:grpSpPr>
        <p:sp>
          <p:nvSpPr>
            <p:cNvPr id="63509" name="Text Box 28"/>
            <p:cNvSpPr txBox="1">
              <a:spLocks noChangeArrowheads="1"/>
            </p:cNvSpPr>
            <p:nvPr/>
          </p:nvSpPr>
          <p:spPr bwMode="auto">
            <a:xfrm>
              <a:off x="3744" y="1152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  <a:sym typeface="Symbol" pitchFamily="18" charset="2"/>
                </a:rPr>
                <a:t></a:t>
              </a:r>
              <a:endParaRPr lang="en-US"/>
            </a:p>
          </p:txBody>
        </p:sp>
        <p:sp>
          <p:nvSpPr>
            <p:cNvPr id="63510" name="Text Box 29"/>
            <p:cNvSpPr txBox="1">
              <a:spLocks noChangeArrowheads="1"/>
            </p:cNvSpPr>
            <p:nvPr/>
          </p:nvSpPr>
          <p:spPr bwMode="auto">
            <a:xfrm>
              <a:off x="4416" y="336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  <a:sym typeface="Symbol" pitchFamily="18" charset="2"/>
                </a:rPr>
                <a:t></a:t>
              </a:r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600700" y="1676400"/>
            <a:ext cx="3543300" cy="3224213"/>
            <a:chOff x="3528" y="1056"/>
            <a:chExt cx="2232" cy="2031"/>
          </a:xfrm>
        </p:grpSpPr>
        <p:sp>
          <p:nvSpPr>
            <p:cNvPr id="63504" name="Text Box 35"/>
            <p:cNvSpPr txBox="1">
              <a:spLocks noChangeArrowheads="1"/>
            </p:cNvSpPr>
            <p:nvPr/>
          </p:nvSpPr>
          <p:spPr bwMode="auto">
            <a:xfrm>
              <a:off x="4704" y="1056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oxyHb (HbO</a:t>
              </a:r>
              <a:r>
                <a:rPr lang="en-US" baseline="-25000"/>
                <a:t>2</a:t>
              </a:r>
              <a:r>
                <a:rPr lang="en-US"/>
                <a:t>)</a:t>
              </a:r>
            </a:p>
          </p:txBody>
        </p:sp>
        <p:sp>
          <p:nvSpPr>
            <p:cNvPr id="63505" name="Text Box 43"/>
            <p:cNvSpPr txBox="1">
              <a:spLocks noChangeArrowheads="1"/>
            </p:cNvSpPr>
            <p:nvPr/>
          </p:nvSpPr>
          <p:spPr bwMode="auto">
            <a:xfrm>
              <a:off x="3960" y="1704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63506" name="Text Box 44"/>
            <p:cNvSpPr txBox="1">
              <a:spLocks noChangeArrowheads="1"/>
            </p:cNvSpPr>
            <p:nvPr/>
          </p:nvSpPr>
          <p:spPr bwMode="auto">
            <a:xfrm>
              <a:off x="4056" y="2856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63507" name="Text Box 45"/>
            <p:cNvSpPr txBox="1">
              <a:spLocks noChangeArrowheads="1"/>
            </p:cNvSpPr>
            <p:nvPr/>
          </p:nvSpPr>
          <p:spPr bwMode="auto">
            <a:xfrm>
              <a:off x="4584" y="1512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63508" name="Text Box 46"/>
            <p:cNvSpPr txBox="1">
              <a:spLocks noChangeArrowheads="1"/>
            </p:cNvSpPr>
            <p:nvPr/>
          </p:nvSpPr>
          <p:spPr bwMode="auto">
            <a:xfrm>
              <a:off x="3528" y="2472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O</a:t>
              </a:r>
              <a:r>
                <a:rPr lang="en-US" b="1" baseline="-25000"/>
                <a:t>2</a:t>
              </a:r>
              <a:endParaRPr lang="en-US" b="1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991100" y="1371600"/>
            <a:ext cx="4152900" cy="4633913"/>
            <a:chOff x="3144" y="864"/>
            <a:chExt cx="2616" cy="2919"/>
          </a:xfrm>
        </p:grpSpPr>
        <p:sp>
          <p:nvSpPr>
            <p:cNvPr id="63500" name="Text Box 13"/>
            <p:cNvSpPr txBox="1">
              <a:spLocks noChangeArrowheads="1"/>
            </p:cNvSpPr>
            <p:nvPr/>
          </p:nvSpPr>
          <p:spPr bwMode="auto">
            <a:xfrm>
              <a:off x="3144" y="864"/>
              <a:ext cx="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Glu6</a:t>
              </a:r>
              <a:r>
                <a:rPr lang="en-US">
                  <a:latin typeface="DeltaSymbol"/>
                  <a:sym typeface="DeltaSymbol"/>
                </a:rPr>
                <a:t></a:t>
              </a:r>
              <a:r>
                <a:rPr lang="en-US"/>
                <a:t>Val6</a:t>
              </a:r>
            </a:p>
          </p:txBody>
        </p:sp>
        <p:sp>
          <p:nvSpPr>
            <p:cNvPr id="63501" name="Text Box 19"/>
            <p:cNvSpPr txBox="1">
              <a:spLocks noChangeArrowheads="1"/>
            </p:cNvSpPr>
            <p:nvPr/>
          </p:nvSpPr>
          <p:spPr bwMode="auto">
            <a:xfrm>
              <a:off x="4872" y="3552"/>
              <a:ext cx="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Glu6</a:t>
              </a:r>
              <a:r>
                <a:rPr lang="en-US">
                  <a:latin typeface="DeltaSymbol"/>
                  <a:sym typeface="DeltaSymbol"/>
                </a:rPr>
                <a:t></a:t>
              </a:r>
              <a:r>
                <a:rPr lang="en-US"/>
                <a:t>Val6</a:t>
              </a:r>
            </a:p>
          </p:txBody>
        </p:sp>
        <p:sp>
          <p:nvSpPr>
            <p:cNvPr id="63502" name="Line 24"/>
            <p:cNvSpPr>
              <a:spLocks noChangeShapeType="1"/>
            </p:cNvSpPr>
            <p:nvPr/>
          </p:nvSpPr>
          <p:spPr bwMode="auto">
            <a:xfrm flipH="1" flipV="1">
              <a:off x="4872" y="2616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03" name="Line 47"/>
            <p:cNvSpPr>
              <a:spLocks noChangeShapeType="1"/>
            </p:cNvSpPr>
            <p:nvPr/>
          </p:nvSpPr>
          <p:spPr bwMode="auto">
            <a:xfrm>
              <a:off x="3624" y="1152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1666875" y="1676400"/>
            <a:ext cx="1676400" cy="2043113"/>
            <a:chOff x="1050" y="1056"/>
            <a:chExt cx="1056" cy="1287"/>
          </a:xfrm>
        </p:grpSpPr>
        <p:sp>
          <p:nvSpPr>
            <p:cNvPr id="63498" name="Text Box 51"/>
            <p:cNvSpPr txBox="1">
              <a:spLocks noChangeArrowheads="1"/>
            </p:cNvSpPr>
            <p:nvPr/>
          </p:nvSpPr>
          <p:spPr bwMode="auto">
            <a:xfrm>
              <a:off x="1050" y="1056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oxyMb (MbO</a:t>
              </a:r>
              <a:r>
                <a:rPr lang="en-US" baseline="-25000"/>
                <a:t>2</a:t>
              </a:r>
              <a:r>
                <a:rPr lang="en-US"/>
                <a:t>)</a:t>
              </a:r>
            </a:p>
          </p:txBody>
        </p:sp>
        <p:sp>
          <p:nvSpPr>
            <p:cNvPr id="63499" name="Text Box 52"/>
            <p:cNvSpPr txBox="1">
              <a:spLocks noChangeArrowheads="1"/>
            </p:cNvSpPr>
            <p:nvPr/>
          </p:nvSpPr>
          <p:spPr bwMode="auto">
            <a:xfrm>
              <a:off x="1152" y="2112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  <a:r>
                <a:rPr lang="en-US" baseline="-25000"/>
                <a:t>2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Hemoglobin_t-r_state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CLASSIFICATION of ANEMIAS</a:t>
            </a:r>
            <a:br>
              <a:rPr lang="en-US" dirty="0" smtClean="0"/>
            </a:b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Deficiency of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in the blood caused by either: RBC Count or </a:t>
            </a:r>
            <a:r>
              <a:rPr lang="en-US" sz="2400" b="0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 in the RBCs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9067800" cy="5410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  </a:t>
            </a:r>
            <a:endParaRPr lang="en-US" b="1" dirty="0"/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Hemorrhagic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anemiahemorrhagic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Aplastic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anemiaaplastic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Megaloblastic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anemiamegaloblastic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Pernicious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anemiapernicious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Hemolytic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anemiahemolytic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Sickle cell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anemiasickle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cell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Iron deficiency </a:t>
            </a:r>
            <a:r>
              <a:rPr lang="en-US" sz="5100" dirty="0" err="1" smtClean="0">
                <a:latin typeface="Arial" pitchFamily="34" charset="0"/>
                <a:cs typeface="Arial" pitchFamily="34" charset="0"/>
              </a:rPr>
              <a:t>anemiairon</a:t>
            </a:r>
            <a:r>
              <a:rPr lang="en-US" sz="5100" dirty="0" smtClean="0">
                <a:latin typeface="Arial" pitchFamily="34" charset="0"/>
                <a:cs typeface="Arial" pitchFamily="34" charset="0"/>
              </a:rPr>
              <a:t> deficiency anemia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5100" dirty="0" smtClean="0">
                <a:latin typeface="Arial" pitchFamily="34" charset="0"/>
                <a:cs typeface="Arial" pitchFamily="34" charset="0"/>
              </a:rPr>
              <a:t>Secondary anemia (renal)secondary anemia (renal)</a:t>
            </a:r>
          </a:p>
          <a:p>
            <a:pPr marL="742950" indent="-742950">
              <a:buFont typeface="+mj-lt"/>
              <a:buAutoNum type="arabicPeriod"/>
            </a:pPr>
            <a:endParaRPr lang="en-US" sz="5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0178" y="1062378"/>
            <a:ext cx="6638022" cy="690221"/>
          </a:xfrm>
        </p:spPr>
        <p:txBody>
          <a:bodyPr/>
          <a:lstStyle/>
          <a:p>
            <a:pPr>
              <a:defRPr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0178" y="3611202"/>
            <a:ext cx="6638022" cy="2484797"/>
          </a:xfrm>
        </p:spPr>
        <p:txBody>
          <a:bodyPr/>
          <a:lstStyle/>
          <a:p>
            <a:pPr>
              <a:defRPr/>
            </a:pP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484" name="Picture 5" descr="hemogl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8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295400" y="0"/>
            <a:ext cx="11125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  <a:p>
            <a:pPr algn="ctr"/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14550" lvl="3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hemoglobin molecule</a:t>
            </a:r>
          </a:p>
          <a:p>
            <a:pPr marL="2114550" lvl="3" indent="-7429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14550" lvl="3" indent="-742950">
              <a:buFont typeface="+mj-lt"/>
              <a:buAutoNum type="arabicPeriod"/>
            </a:pP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14550" lvl="3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synthesis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hemoglobin in brief.</a:t>
            </a:r>
          </a:p>
          <a:p>
            <a:pPr marL="2114550" lvl="3" indent="-742950"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14550" lvl="3" indent="-742950">
              <a:buFont typeface="+mj-lt"/>
              <a:buAutoNum type="arabicPeriod"/>
            </a:pP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14550" lvl="3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hemoglobin.</a:t>
            </a:r>
          </a:p>
          <a:p>
            <a:pPr marL="2114550" lvl="3" indent="-742950">
              <a:buFont typeface="+mj-lt"/>
              <a:buAutoNum type="arabicPeriod"/>
            </a:pP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14550" lvl="3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Enlist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various types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normal and abnormal hemoglobin’s.</a:t>
            </a:r>
            <a:endParaRPr lang="en-GB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indent="-914400">
              <a:buNone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9601200" cy="1143000"/>
          </a:xfrm>
        </p:spPr>
        <p:txBody>
          <a:bodyPr/>
          <a:lstStyle/>
          <a:p>
            <a:r>
              <a:rPr lang="en-US" sz="3200" b="0" u="sng" dirty="0" smtClean="0">
                <a:latin typeface="Arial" pitchFamily="34" charset="0"/>
                <a:cs typeface="Arial" pitchFamily="34" charset="0"/>
              </a:rPr>
              <a:t>Anemia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– </a:t>
            </a:r>
            <a:br>
              <a:rPr lang="en-US" sz="3200" b="0" dirty="0" smtClean="0">
                <a:latin typeface="Arial" pitchFamily="34" charset="0"/>
                <a:cs typeface="Arial" pitchFamily="34" charset="0"/>
              </a:rPr>
            </a:b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reduced O</a:t>
            </a:r>
            <a:r>
              <a:rPr lang="en-US" sz="3200" b="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carrying capacity of the blood</a:t>
            </a:r>
            <a:endParaRPr lang="en-US" sz="3200" b="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9144000" cy="609600"/>
          </a:xfrm>
        </p:spPr>
        <p:txBody>
          <a:bodyPr/>
          <a:lstStyle/>
          <a:p>
            <a:r>
              <a:rPr lang="en-US" dirty="0" smtClean="0"/>
              <a:t>Insufficient hemoglobin content in RBCs:</a:t>
            </a:r>
          </a:p>
          <a:p>
            <a:pPr lvl="1"/>
            <a:endParaRPr lang="en-US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/>
              <a:t>Iron Deficiency</a:t>
            </a:r>
            <a:r>
              <a:rPr lang="en-US" b="1"/>
              <a:t> - inadequate intake or absorption of iron.</a:t>
            </a:r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58070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u="sng"/>
              <a:t>Pernicious</a:t>
            </a:r>
            <a:r>
              <a:rPr lang="en-US" b="1"/>
              <a:t> - dietary deficiency of Vitamin B</a:t>
            </a:r>
            <a:r>
              <a:rPr lang="en-US" b="1" baseline="-25000"/>
              <a:t>12</a:t>
            </a:r>
            <a:r>
              <a:rPr lang="en-US" b="1"/>
              <a:t> or inadequate production of intrinsic factor for absorption of Vitamin B</a:t>
            </a:r>
            <a:r>
              <a:rPr lang="en-US" b="1" baseline="-25000"/>
              <a:t>12</a:t>
            </a:r>
            <a:r>
              <a:rPr lang="en-US" b="1"/>
              <a:t>.</a:t>
            </a:r>
            <a:endParaRPr lang="en-US"/>
          </a:p>
        </p:txBody>
      </p:sp>
      <p:pic>
        <p:nvPicPr>
          <p:cNvPr id="46087" name="Picture 7" descr="F:\A&amp;P2 U5\Hemoglo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64198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5791200" y="4038600"/>
            <a:ext cx="5334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utoUpdateAnimBg="0"/>
      <p:bldP spid="46086" grpId="0" autoUpdateAnimBg="0"/>
      <p:bldP spid="460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u="sng" dirty="0" smtClean="0"/>
              <a:t>Abnormal hemoglobin </a:t>
            </a:r>
            <a:endParaRPr lang="en-US" b="0" u="sng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09600"/>
          </a:xfrm>
        </p:spPr>
        <p:txBody>
          <a:bodyPr/>
          <a:lstStyle/>
          <a:p>
            <a:pPr lvl="1"/>
            <a:r>
              <a:rPr lang="en-US" u="sng" dirty="0" smtClean="0">
                <a:latin typeface="Arial" pitchFamily="34" charset="0"/>
                <a:cs typeface="Arial" pitchFamily="34" charset="0"/>
              </a:rPr>
              <a:t>Sickle Cell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one amino acid in the 287 forming the beta chains is wrong</a:t>
            </a:r>
            <a:endParaRPr lang="en-US" dirty="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low O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conditions the beta chains form stiff rods which cause RBCs to sickle blocking small vessels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2" name="Picture 8" descr="F:\A&amp;P2 U5\Hemoglobin labeled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5463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 descr="F:\A&amp;P2 U5\sickle cell anemia blood cell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3200400"/>
            <a:ext cx="24098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F:\A&amp;P2 U5\sickle cell a in vessel 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00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3400" y="2895600"/>
            <a:ext cx="1752600" cy="533400"/>
            <a:chOff x="336" y="1824"/>
            <a:chExt cx="1104" cy="336"/>
          </a:xfrm>
        </p:grpSpPr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336" y="1968"/>
              <a:ext cx="192" cy="192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1248" y="1824"/>
              <a:ext cx="192" cy="192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3962400" y="4114800"/>
            <a:ext cx="685800" cy="7620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296400" cy="5181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000" b="1" dirty="0">
                <a:latin typeface="Arial" pitchFamily="34" charset="0"/>
                <a:cs typeface="Arial" pitchFamily="34" charset="0"/>
              </a:rPr>
              <a:t>CAUSE:</a:t>
            </a:r>
          </a:p>
          <a:p>
            <a:endParaRPr lang="en-US" sz="5000" dirty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This disease is caused by a mutation in </a:t>
            </a:r>
            <a:r>
              <a:rPr lang="en-US" sz="5400" dirty="0" err="1" smtClean="0"/>
              <a:t>Hb</a:t>
            </a:r>
            <a:r>
              <a:rPr lang="en-US" sz="5400" dirty="0" smtClean="0"/>
              <a:t>. </a:t>
            </a:r>
          </a:p>
          <a:p>
            <a:pPr marL="914400" indent="-914400">
              <a:buNone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	(Abnormal polypeptides due to substitution of amino acids)</a:t>
            </a:r>
          </a:p>
          <a:p>
            <a:pPr marL="914400" indent="-914400">
              <a:buFont typeface="+mj-lt"/>
              <a:buAutoNum type="arabicPeriod"/>
            </a:pPr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Supression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of synthesis of polypeptide chains.</a:t>
            </a:r>
          </a:p>
          <a:p>
            <a:pPr marL="914400" indent="-914400">
              <a:buFont typeface="+mj-lt"/>
              <a:buAutoNum type="arabicPeriod"/>
            </a:pPr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Occurs in 0.3 to 1 % of west </a:t>
            </a: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african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american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black people</a:t>
            </a:r>
          </a:p>
          <a:p>
            <a:pPr marL="914400" indent="-914400">
              <a:buFont typeface="+mj-lt"/>
              <a:buAutoNum type="arabicPeriod"/>
            </a:pPr>
            <a:endParaRPr lang="en-US" sz="5000" dirty="0" smtClean="0">
              <a:latin typeface="Arial" pitchFamily="34" charset="0"/>
              <a:cs typeface="Arial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Valine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is substituted for </a:t>
            </a: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glutamic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acid at 6 position of beta chain.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462088"/>
          </a:xfrm>
        </p:spPr>
        <p:txBody>
          <a:bodyPr/>
          <a:lstStyle/>
          <a:p>
            <a:r>
              <a:rPr lang="en-US" altLang="zh-CN" sz="2800" b="0" dirty="0">
                <a:solidFill>
                  <a:schemeClr val="tx1"/>
                </a:solidFill>
                <a:latin typeface="Arial" pitchFamily="34" charset="0"/>
                <a:ea typeface="华文新魏" pitchFamily="2" charset="-122"/>
                <a:cs typeface="Arial" pitchFamily="34" charset="0"/>
              </a:rPr>
              <a:t>Red blood cells from sickle cell anemia patients: become sickle-shaped only in the </a:t>
            </a:r>
            <a:r>
              <a:rPr lang="en-US" altLang="zh-CN" sz="2800" b="0" dirty="0">
                <a:solidFill>
                  <a:srgbClr val="FF0000"/>
                </a:solidFill>
                <a:latin typeface="Arial" pitchFamily="34" charset="0"/>
                <a:ea typeface="华文新魏" pitchFamily="2" charset="-122"/>
                <a:cs typeface="Arial" pitchFamily="34" charset="0"/>
              </a:rPr>
              <a:t>deoxygenated</a:t>
            </a:r>
            <a:r>
              <a:rPr lang="en-US" altLang="zh-CN" sz="2800" b="0" dirty="0">
                <a:solidFill>
                  <a:schemeClr val="tx1"/>
                </a:solidFill>
                <a:latin typeface="Arial" pitchFamily="34" charset="0"/>
                <a:ea typeface="华文新魏" pitchFamily="2" charset="-122"/>
                <a:cs typeface="Arial" pitchFamily="34" charset="0"/>
              </a:rPr>
              <a:t> state!</a:t>
            </a:r>
            <a:r>
              <a:rPr lang="en-US" altLang="zh-CN" sz="3600" b="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3600" b="0" dirty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</a:br>
            <a:endParaRPr lang="en-US" altLang="zh-CN" sz="3600" b="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6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326063"/>
          </a:xfrm>
          <a:noFill/>
          <a:ln/>
        </p:spPr>
      </p:pic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45815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6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971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Thalassemia</a:t>
            </a:r>
            <a:endParaRPr lang="en-US" dirty="0" smtClean="0"/>
          </a:p>
        </p:txBody>
      </p:sp>
      <p:sp>
        <p:nvSpPr>
          <p:cNvPr id="47108" name="Rectangle 7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►"/>
            </a:pPr>
            <a:endParaRPr lang="en-US" sz="2400" smtClean="0"/>
          </a:p>
        </p:txBody>
      </p:sp>
      <p:sp>
        <p:nvSpPr>
          <p:cNvPr id="22534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419600" y="1143000"/>
            <a:ext cx="47244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Defect in the synthesis of either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If the body doesn't produce enough of either proteins, the RBC  cannot carry sufficient O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smtClean="0"/>
              <a:t>- is anemia in early childhood and lasts throughout life.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2537" name="Picture 9" descr="thalimage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Porphyria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0" y="838200"/>
            <a:ext cx="10058400" cy="4114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abnormalities in the chemical steps production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is characterized by extreme sensitivity to light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expo-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sure to sunlight causes vesicular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erythema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-reddish-brown urine,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reddish-brown teeth, and ulcers which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destroy	 cartilage and bone,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3.causing the deformation of the nose,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ears, and fingers. Mental aberrations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such as hysteria, manic-depressive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psychosis, and delirium,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9943" name="Picture 7" descr="geor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2286001"/>
            <a:ext cx="25908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Hemoglobine derivates unable to transport 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CO</a:t>
            </a:r>
            <a:r>
              <a:rPr lang="cs-CZ" baseline="-25000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743200"/>
            <a:ext cx="9144000" cy="41148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cs-CZ" sz="3200" dirty="0" smtClean="0">
                <a:latin typeface="Arial" charset="0"/>
              </a:rPr>
              <a:t>Methemoglobin: contains  Fe </a:t>
            </a:r>
            <a:r>
              <a:rPr lang="cs-CZ" sz="3200" baseline="30000" dirty="0" smtClean="0">
                <a:latin typeface="Arial" charset="0"/>
              </a:rPr>
              <a:t>3</a:t>
            </a:r>
            <a:r>
              <a:rPr lang="cs-CZ" sz="3200" dirty="0" smtClean="0">
                <a:latin typeface="Arial" charset="0"/>
              </a:rPr>
              <a:t> instead of Fe</a:t>
            </a:r>
            <a:r>
              <a:rPr lang="cs-CZ" sz="3200" baseline="30000" dirty="0" smtClean="0">
                <a:latin typeface="Arial" charset="0"/>
              </a:rPr>
              <a:t>2</a:t>
            </a:r>
            <a:r>
              <a:rPr lang="cs-CZ" sz="3200" dirty="0" smtClean="0">
                <a:latin typeface="Arial" charset="0"/>
              </a:rPr>
              <a:t>  (e.g. nitrate</a:t>
            </a:r>
            <a:r>
              <a:rPr lang="en-US" sz="3200" dirty="0" smtClean="0">
                <a:latin typeface="Arial" charset="0"/>
              </a:rPr>
              <a:t>/</a:t>
            </a:r>
            <a:r>
              <a:rPr lang="cs-CZ" sz="3200" dirty="0" smtClean="0">
                <a:latin typeface="Arial" charset="0"/>
              </a:rPr>
              <a:t>nitrite containing food or water)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cs-CZ" sz="3200" dirty="0" smtClean="0">
                <a:latin typeface="Arial" charset="0"/>
              </a:rPr>
              <a:t>Carboxyhemoglobin– CO poisoning, smokers (cherry red colour) </a:t>
            </a:r>
            <a:endParaRPr lang="en-GB" sz="3200" dirty="0" smtClean="0">
              <a:latin typeface="Arial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endParaRPr lang="cs-CZ" sz="3200" dirty="0" smtClean="0">
              <a:latin typeface="Arial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cs-CZ" sz="3200" dirty="0" smtClean="0">
                <a:latin typeface="Arial" charset="0"/>
              </a:rPr>
              <a:t>Sulfhemoglobin – green </a:t>
            </a:r>
          </a:p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Hemoglobin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-304800" y="990600"/>
            <a:ext cx="94488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  <a:defRPr/>
            </a:pPr>
            <a:r>
              <a:rPr lang="en-US" dirty="0" smtClean="0"/>
              <a:t>	1.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if the body had to depend upon </a:t>
            </a: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dissolved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the plasma</a:t>
            </a: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to supply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the cells</a:t>
            </a:r>
          </a:p>
          <a:p>
            <a:pPr marL="514350" indent="-514350"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2.The heart would have </a:t>
            </a: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to	 pump 140 l/min instead</a:t>
            </a: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of 4-6 l/min.</a:t>
            </a:r>
          </a:p>
          <a:p>
            <a:pPr marL="514350" indent="-514350"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3. RBC </a:t>
            </a:r>
            <a:r>
              <a:rPr lang="en-US" dirty="0">
                <a:latin typeface="Arial" pitchFamily="34" charset="0"/>
                <a:cs typeface="Arial" pitchFamily="34" charset="0"/>
              </a:rPr>
              <a:t>have nuclei during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early </a:t>
            </a:r>
            <a:r>
              <a:rPr lang="en-US" dirty="0">
                <a:latin typeface="Arial" pitchFamily="34" charset="0"/>
                <a:cs typeface="Arial" pitchFamily="34" charset="0"/>
              </a:rPr>
              <a:t>stages of development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mature </a:t>
            </a:r>
            <a:r>
              <a:rPr lang="en-US" dirty="0">
                <a:latin typeface="Arial" pitchFamily="34" charset="0"/>
                <a:cs typeface="Arial" pitchFamily="34" charset="0"/>
              </a:rPr>
              <a:t>to make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room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Hb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23556" name="Rectangle 5"/>
          <p:cNvSpPr>
            <a:spLocks noGrp="1" noRot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34823" name="Picture 7" descr="Your browser does not support animated gif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1371600"/>
            <a:ext cx="434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34819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62088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Albertus Extra Bold" pitchFamily="34" charset="0"/>
                <a:ea typeface="华文新魏" pitchFamily="2" charset="-122"/>
              </a:rPr>
              <a:t>HB</a:t>
            </a:r>
            <a:br>
              <a:rPr lang="en-US" altLang="zh-CN" sz="3600" b="1" dirty="0" smtClean="0">
                <a:solidFill>
                  <a:srgbClr val="FF0000"/>
                </a:solidFill>
                <a:latin typeface="Albertus Extra Bold" pitchFamily="34" charset="0"/>
                <a:ea typeface="华文新魏" pitchFamily="2" charset="-122"/>
              </a:rPr>
            </a:br>
            <a:r>
              <a:rPr lang="en-US" altLang="zh-CN" sz="3600" b="1" dirty="0" smtClean="0">
                <a:solidFill>
                  <a:srgbClr val="FF0000"/>
                </a:solidFill>
                <a:latin typeface="Albertus Extra Bold" pitchFamily="34" charset="0"/>
                <a:ea typeface="华文新魏" pitchFamily="2" charset="-122"/>
              </a:rPr>
              <a:t> historical facts</a:t>
            </a:r>
            <a:endParaRPr lang="en-US" altLang="zh-CN" sz="3600" b="1" dirty="0">
              <a:solidFill>
                <a:srgbClr val="FF0000"/>
              </a:solidFill>
              <a:latin typeface="Albertus Extra Bold" pitchFamily="34" charset="0"/>
              <a:ea typeface="华文新魏" pitchFamily="2" charset="-122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447800"/>
            <a:ext cx="9829800" cy="5013325"/>
          </a:xfrm>
        </p:spPr>
        <p:txBody>
          <a:bodyPr/>
          <a:lstStyle/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1</a:t>
            </a:r>
            <a:r>
              <a:rPr lang="en-US" altLang="zh-CN" sz="2800" baseline="300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st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  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protein to be crystallized 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(1849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); </a:t>
            </a:r>
            <a:endParaRPr lang="en-US" altLang="zh-CN" sz="2800" dirty="0" smtClean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endParaRPr lang="en-US" altLang="zh-CN" sz="28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1</a:t>
            </a:r>
            <a:r>
              <a:rPr lang="en-US" altLang="zh-CN" sz="2800" baseline="300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st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  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to be associated with a specific physiological 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							function (1875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); </a:t>
            </a:r>
            <a:endParaRPr lang="en-US" altLang="zh-CN" sz="2800" dirty="0" smtClean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endParaRPr lang="en-US" altLang="zh-CN" sz="28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1</a:t>
            </a:r>
            <a:r>
              <a:rPr lang="en-US" altLang="zh-CN" sz="2800" baseline="300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st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  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proteins to have its molecular weight (64,500) 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					determined 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correctly (1920s); </a:t>
            </a:r>
            <a:endParaRPr lang="en-US" altLang="zh-CN" sz="2800" dirty="0" smtClean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endParaRPr lang="en-US" altLang="zh-CN" sz="28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2</a:t>
            </a:r>
            <a:r>
              <a:rPr lang="en-US" altLang="zh-CN" sz="2800" baseline="300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nd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 protein </a:t>
            </a:r>
            <a:r>
              <a:rPr lang="en-US" altLang="zh-CN" sz="2800" dirty="0">
                <a:latin typeface="Arial" pitchFamily="34" charset="0"/>
                <a:ea typeface="华文新魏" pitchFamily="2" charset="-122"/>
                <a:cs typeface="Arial" pitchFamily="34" charset="0"/>
              </a:rPr>
              <a:t>having its 3-D structure determined (1969</a:t>
            </a: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)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endParaRPr lang="en-US" altLang="zh-CN" sz="2800" dirty="0" smtClean="0">
              <a:latin typeface="Arial" pitchFamily="34" charset="0"/>
              <a:ea typeface="华文新魏" pitchFamily="2" charset="-122"/>
              <a:cs typeface="Arial" pitchFamily="34" charset="0"/>
            </a:endParaRP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2800" dirty="0" smtClean="0">
                <a:latin typeface="Arial" pitchFamily="34" charset="0"/>
                <a:ea typeface="华文新魏" pitchFamily="2" charset="-122"/>
                <a:cs typeface="Arial" pitchFamily="34" charset="0"/>
              </a:rPr>
              <a:t>.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ahoma" pitchFamily="34" charset="0"/>
              </a:rPr>
              <a:t>Hb</a:t>
            </a:r>
            <a:r>
              <a:rPr lang="en-US" altLang="zh-CN" sz="2800" b="1" dirty="0" smtClean="0">
                <a:solidFill>
                  <a:srgbClr val="FF0000"/>
                </a:solidFill>
                <a:latin typeface="Tahoma" pitchFamily="34" charset="0"/>
              </a:rPr>
              <a:t>: A protein that you can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/>
              </a:rPr>
              <a:t>“</a:t>
            </a:r>
            <a:r>
              <a:rPr lang="en-US" altLang="zh-CN" sz="2800" b="1" dirty="0" smtClean="0">
                <a:solidFill>
                  <a:srgbClr val="FF0000"/>
                </a:solidFill>
                <a:latin typeface="Tahoma" pitchFamily="34" charset="0"/>
              </a:rPr>
              <a:t>see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/>
              </a:rPr>
              <a:t>”</a:t>
            </a:r>
            <a:r>
              <a:rPr lang="en-US" altLang="zh-CN" sz="2800" b="1" dirty="0" smtClean="0">
                <a:solidFill>
                  <a:srgbClr val="FF0000"/>
                </a:solidFill>
                <a:latin typeface="Tahoma" pitchFamily="34" charset="0"/>
              </a:rPr>
              <a:t> with your naked eyes!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endParaRPr lang="en-US" altLang="zh-CN" sz="2800" dirty="0">
              <a:latin typeface="Arial" pitchFamily="34" charset="0"/>
              <a:ea typeface="华文新魏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Synthesis: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following R essential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915400" cy="4114800"/>
          </a:xfrm>
        </p:spPr>
        <p:txBody>
          <a:bodyPr/>
          <a:lstStyle/>
          <a:p>
            <a:pPr marL="742950" indent="-742950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class proteins – milk, fish, egg,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soyabean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etc.</a:t>
            </a:r>
          </a:p>
          <a:p>
            <a:pPr marL="742950" indent="-742950">
              <a:buAutoNum type="arabicPeriod"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2. Metals – iron and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sulphur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.------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copper+calcium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3. Vitamin B12 (Folic acid).-------cobalt</a:t>
            </a:r>
          </a:p>
          <a:p>
            <a:pPr marL="742950" indent="-742950">
              <a:buNone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Porphyrin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compound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Synthesis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905000"/>
            <a:ext cx="9525000" cy="4114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/>
              <a:t>1.- Erythroblasts, =65% ---7days—intermediate </a:t>
            </a:r>
            <a:r>
              <a:rPr lang="en-US" sz="2800" dirty="0" err="1" smtClean="0"/>
              <a:t>normoblast</a:t>
            </a:r>
            <a:r>
              <a:rPr lang="en-US" sz="2800" dirty="0" smtClean="0"/>
              <a:t> stage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/>
              <a:t>	- </a:t>
            </a:r>
            <a:r>
              <a:rPr lang="en-US" sz="2800" dirty="0" err="1" smtClean="0"/>
              <a:t>Reticulocyte</a:t>
            </a:r>
            <a:r>
              <a:rPr lang="en-US" sz="2800" dirty="0" smtClean="0"/>
              <a:t> stage=35%  ------2 days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/>
              <a:t>2. </a:t>
            </a:r>
            <a:r>
              <a:rPr lang="en-US" sz="2800" dirty="0" err="1" smtClean="0"/>
              <a:t>Haem</a:t>
            </a:r>
            <a:r>
              <a:rPr lang="en-US" sz="2800" dirty="0" smtClean="0"/>
              <a:t> synthesis in the mitochondria.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/>
              <a:t>3. </a:t>
            </a:r>
            <a:r>
              <a:rPr lang="en-US" sz="2800" dirty="0" err="1" smtClean="0"/>
              <a:t>Globin</a:t>
            </a:r>
            <a:r>
              <a:rPr lang="en-US" sz="2800" dirty="0" smtClean="0"/>
              <a:t> synthesis  in the </a:t>
            </a:r>
            <a:r>
              <a:rPr lang="en-US" sz="2800" dirty="0" err="1" smtClean="0"/>
              <a:t>polyribosomes</a:t>
            </a:r>
            <a:endParaRPr lang="en-US" sz="2800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endParaRPr lang="en-US" sz="2800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800" dirty="0" smtClean="0"/>
              <a:t>4. Although  synthesis occur separately within developing red cell precursors, their rates  R coordinated  for </a:t>
            </a:r>
            <a:r>
              <a:rPr lang="en-US" sz="2800" dirty="0" err="1" smtClean="0"/>
              <a:t>Hb</a:t>
            </a:r>
            <a:r>
              <a:rPr lang="en-US" sz="2800" dirty="0" smtClean="0"/>
              <a:t> assembly.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533400" y="0"/>
            <a:ext cx="10363200" cy="121602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Chemistry: It is a chromo protein,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mol:wt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64000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0" y="1676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1.Single RBC contains about 270 million HB molecules. E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ach RBC can hold about 1 billion mol of O</a:t>
            </a:r>
            <a:r>
              <a:rPr lang="en-US" sz="2400" baseline="-25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Hb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=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1/3 of the weight of 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RBC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sz="2800" dirty="0" smtClean="0"/>
          </a:p>
          <a:p>
            <a:pPr>
              <a:buNone/>
              <a:defRPr/>
            </a:pPr>
            <a:endParaRPr lang="en-US" sz="2800" dirty="0" smtClean="0"/>
          </a:p>
          <a:p>
            <a:pPr>
              <a:buNone/>
              <a:defRPr/>
            </a:pPr>
            <a:r>
              <a:rPr lang="en-US" sz="2800" dirty="0" smtClean="0"/>
              <a:t>2. </a:t>
            </a:r>
            <a:r>
              <a:rPr lang="en-US" sz="2800" dirty="0" err="1" smtClean="0"/>
              <a:t>Heme</a:t>
            </a:r>
            <a:r>
              <a:rPr lang="en-US" sz="2800" dirty="0" smtClean="0"/>
              <a:t> = </a:t>
            </a:r>
            <a:r>
              <a:rPr lang="en-US" sz="2800" dirty="0" err="1" smtClean="0"/>
              <a:t>porphyrin</a:t>
            </a:r>
            <a:r>
              <a:rPr lang="en-US" sz="2800" dirty="0" smtClean="0"/>
              <a:t> ring + Fe</a:t>
            </a:r>
            <a:r>
              <a:rPr lang="en-US" sz="3900" baseline="30000" dirty="0" smtClean="0"/>
              <a:t>2</a:t>
            </a:r>
            <a:endParaRPr lang="en-US" sz="2800" baseline="300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non-protein (pigment)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Source of iron in body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Iron –  held in organic lattice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Each iron holds 1 mol O</a:t>
            </a:r>
            <a:r>
              <a:rPr lang="en-US" sz="2000" baseline="-25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</a:t>
            </a:r>
          </a:p>
          <a:p>
            <a:pPr>
              <a:buNone/>
              <a:defRPr/>
            </a:pPr>
            <a:endParaRPr lang="en-US" sz="2800" dirty="0" smtClean="0"/>
          </a:p>
          <a:p>
            <a:pPr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3. Adult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</a:rPr>
              <a:t>Hb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dirty="0" err="1" smtClean="0"/>
              <a:t>Globin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chains</a:t>
            </a:r>
          </a:p>
          <a:p>
            <a:pP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each with its own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group</a:t>
            </a:r>
          </a:p>
          <a:p>
            <a:pPr>
              <a:buNone/>
              <a:defRPr/>
            </a:pPr>
            <a:r>
              <a:rPr lang="en-US" sz="2400" dirty="0" smtClean="0"/>
              <a:t>			i.e. </a:t>
            </a:r>
            <a:r>
              <a:rPr lang="el-GR" sz="2400" b="1" dirty="0" smtClean="0"/>
              <a:t>α</a:t>
            </a:r>
            <a:r>
              <a:rPr lang="en-US" sz="2400" b="1" baseline="-25000" dirty="0" smtClean="0"/>
              <a:t>1</a:t>
            </a:r>
            <a:r>
              <a:rPr lang="el-GR" sz="2400" b="1" dirty="0" smtClean="0"/>
              <a:t> β</a:t>
            </a:r>
            <a:r>
              <a:rPr lang="en-US" sz="2400" b="1" baseline="-25000" dirty="0" smtClean="0"/>
              <a:t>1</a:t>
            </a:r>
            <a:r>
              <a:rPr lang="el-GR" sz="2400" b="1" dirty="0" smtClean="0"/>
              <a:t> </a:t>
            </a:r>
            <a:r>
              <a:rPr lang="en-US" sz="2400" dirty="0" smtClean="0"/>
              <a:t>and </a:t>
            </a:r>
            <a:r>
              <a:rPr lang="el-GR" sz="2400" b="1" dirty="0" smtClean="0"/>
              <a:t>α</a:t>
            </a:r>
            <a:r>
              <a:rPr lang="en-US" sz="2400" b="1" baseline="-25000" dirty="0" smtClean="0"/>
              <a:t>2 </a:t>
            </a:r>
            <a:r>
              <a:rPr lang="el-GR" sz="2400" b="1" dirty="0" smtClean="0"/>
              <a:t>β</a:t>
            </a:r>
            <a:r>
              <a:rPr lang="en-US" sz="2400" b="1" baseline="-25000" dirty="0" smtClean="0"/>
              <a:t>2</a:t>
            </a:r>
            <a:endParaRPr lang="en-US" sz="2400" b="1" dirty="0" smtClean="0"/>
          </a:p>
          <a:p>
            <a:pPr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n-US" sz="2800" dirty="0"/>
              <a:t>		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42672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Structure of </a:t>
            </a:r>
            <a:r>
              <a:rPr lang="en-US" sz="3200" dirty="0" err="1" smtClean="0">
                <a:solidFill>
                  <a:srgbClr val="FF0000"/>
                </a:solidFill>
              </a:rPr>
              <a:t>Heme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686800" cy="50593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protoporphyrin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ring with an iron atom at its centre starts from</a:t>
            </a:r>
            <a:r>
              <a:rPr lang="en-US" sz="2800" dirty="0" smtClean="0"/>
              <a:t> a cyclic </a:t>
            </a:r>
            <a:r>
              <a:rPr lang="en-US" sz="2800" dirty="0" err="1" smtClean="0"/>
              <a:t>tetrapyrrole</a:t>
            </a:r>
            <a:r>
              <a:rPr lang="en-US" sz="2800" dirty="0" smtClean="0"/>
              <a:t> i.e. consists of 4 mol; of </a:t>
            </a:r>
            <a:r>
              <a:rPr lang="en-US" sz="2800" dirty="0" err="1" smtClean="0"/>
              <a:t>pyrrole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mol:wt1600 X 4).</a:t>
            </a:r>
            <a:endParaRPr lang="en-US" sz="2800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						</a:t>
            </a:r>
          </a:p>
          <a:p>
            <a:pPr marL="514350" indent="-514350" eaLnBrk="1" hangingPunct="1">
              <a:buNone/>
            </a:pPr>
            <a:r>
              <a:rPr lang="en-US" sz="2800" dirty="0" smtClean="0"/>
              <a:t>2. - imparts a red color		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  <a:p>
            <a:pPr marL="514350" indent="-514350" eaLnBrk="1" hangingPunct="1">
              <a:buNone/>
            </a:pPr>
            <a:r>
              <a:rPr lang="en-US" sz="2800" dirty="0" smtClean="0"/>
              <a:t>3. -R, </a:t>
            </a:r>
          </a:p>
          <a:p>
            <a:pPr marL="514350" indent="-514350" eaLnBrk="1" hangingPunct="1">
              <a:buNone/>
            </a:pPr>
            <a:r>
              <a:rPr lang="en-US" sz="2800" dirty="0" smtClean="0"/>
              <a:t>	-methyl (M), </a:t>
            </a:r>
          </a:p>
          <a:p>
            <a:pPr marL="514350" indent="-514350" eaLnBrk="1" hangingPunct="1">
              <a:buNone/>
            </a:pPr>
            <a:r>
              <a:rPr lang="en-US" sz="2800" dirty="0" smtClean="0"/>
              <a:t>	-vinyl (V)</a:t>
            </a:r>
          </a:p>
          <a:p>
            <a:pPr marL="514350" indent="-514350" eaLnBrk="1" hangingPunct="1">
              <a:buNone/>
            </a:pPr>
            <a:r>
              <a:rPr lang="en-US" sz="2800" dirty="0" smtClean="0"/>
              <a:t>      - </a:t>
            </a:r>
            <a:r>
              <a:rPr lang="en-US" sz="2800" dirty="0" err="1" smtClean="0"/>
              <a:t>proprionate</a:t>
            </a:r>
            <a:r>
              <a:rPr lang="en-US" sz="2800" dirty="0" smtClean="0"/>
              <a:t> (Pr) groups </a:t>
            </a:r>
          </a:p>
        </p:txBody>
      </p:sp>
      <p:pic>
        <p:nvPicPr>
          <p:cNvPr id="29700" name="Picture 6" descr="http://upload.wikimedia.org/wikipedia/commons/3/3d/Pyrrole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1676400"/>
            <a:ext cx="842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72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19800" y="2057400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Pyrrole</a:t>
            </a:r>
            <a:r>
              <a:rPr lang="en-US" dirty="0" smtClean="0"/>
              <a:t> ring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Theme9</Template>
  <TotalTime>869</TotalTime>
  <Words>1608</Words>
  <Application>Microsoft Office PowerPoint</Application>
  <PresentationFormat>On-screen Show (4:3)</PresentationFormat>
  <Paragraphs>377</Paragraphs>
  <Slides>36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Theme9</vt:lpstr>
      <vt:lpstr>Graf</vt:lpstr>
      <vt:lpstr>Slide 1</vt:lpstr>
      <vt:lpstr>Slide 2</vt:lpstr>
      <vt:lpstr>Slide 3</vt:lpstr>
      <vt:lpstr>Hemoglobin</vt:lpstr>
      <vt:lpstr>HB  historical facts</vt:lpstr>
      <vt:lpstr>Synthesis:  following R essential </vt:lpstr>
      <vt:lpstr>Synthesis</vt:lpstr>
      <vt:lpstr>Haemoglobin  Chemistry: It is a chromo protein, mol:wt. 64000 </vt:lpstr>
      <vt:lpstr>Structure of Heme </vt:lpstr>
      <vt:lpstr>Porphyrin Ring</vt:lpstr>
      <vt:lpstr>Iron distribution</vt:lpstr>
      <vt:lpstr> Iron</vt:lpstr>
      <vt:lpstr>Iron metabolism</vt:lpstr>
      <vt:lpstr>Slide 14</vt:lpstr>
      <vt:lpstr>Slide 15</vt:lpstr>
      <vt:lpstr>Slide 16</vt:lpstr>
      <vt:lpstr>Normal Hb in adult blood  </vt:lpstr>
      <vt:lpstr>Slide 18</vt:lpstr>
      <vt:lpstr>Haemoglobin catabolism </vt:lpstr>
      <vt:lpstr>Slide 20</vt:lpstr>
      <vt:lpstr>Slide 21</vt:lpstr>
      <vt:lpstr>FUNCTIONS</vt:lpstr>
      <vt:lpstr>Normal values</vt:lpstr>
      <vt:lpstr>Slide 24</vt:lpstr>
      <vt:lpstr>Differences  Hemoglobin      &amp;        Myoglobin</vt:lpstr>
      <vt:lpstr>Slide 26</vt:lpstr>
      <vt:lpstr>Slide 27</vt:lpstr>
      <vt:lpstr>Slide 28</vt:lpstr>
      <vt:lpstr> CLASSIFICATION of ANEMIAS Deficiency of Hb in the blood caused by either: RBC Count or Hb in the RBCs </vt:lpstr>
      <vt:lpstr>Anemia –  reduced O2 carrying capacity of the blood</vt:lpstr>
      <vt:lpstr>Abnormal hemoglobin </vt:lpstr>
      <vt:lpstr>Hb S</vt:lpstr>
      <vt:lpstr>Red blood cells from sickle cell anemia patients: become sickle-shaped only in the deoxygenated state! </vt:lpstr>
      <vt:lpstr>Thalassemia</vt:lpstr>
      <vt:lpstr>Porphyria</vt:lpstr>
      <vt:lpstr>Hemoglobine derivates unable to transport CO2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HEMOGLOBIN  AACHROMO PROTEINCHROMO PROTEINMOLECULE.MOLECULE.  IS PRESENT EXCLUSIVELY IS PRESENT EXCLUSIVELY WITHIN THE ERYTHROCYTE.WITHIN THE ERYTHROCYTE.  ROUGHLY ROUGHLY ONE THIRD OF THEONE THIRD OF THEVOLUMEVOLUMEOF THE ERYTHROCYTEOF THE ERYTHROCYTEIS OCCUPIED BY HEMOGLOBIN.IS OCCUPIED BY HEMOGLOBIN.  IS A COMPLEX PROTEIN WITHIS A COMPLEX PROTEIN WITHTWO MOIETIES:TWO MOIETIES:HEME + GLOBIN.HEME + GLOBIN</dc:title>
  <dc:creator>Dr. Qazi</dc:creator>
  <cp:lastModifiedBy>Dr. Qazi</cp:lastModifiedBy>
  <cp:revision>99</cp:revision>
  <dcterms:created xsi:type="dcterms:W3CDTF">2012-09-08T06:07:44Z</dcterms:created>
  <dcterms:modified xsi:type="dcterms:W3CDTF">2012-10-07T05:27:31Z</dcterms:modified>
</cp:coreProperties>
</file>