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Default Extension="wav" ContentType="audio/wav"/>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8" r:id="rId2"/>
    <p:sldId id="257" r:id="rId3"/>
    <p:sldId id="259"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18" r:id="rId49"/>
    <p:sldId id="319" r:id="rId50"/>
    <p:sldId id="320" r:id="rId51"/>
    <p:sldId id="308" r:id="rId52"/>
    <p:sldId id="309" r:id="rId53"/>
    <p:sldId id="310" r:id="rId54"/>
    <p:sldId id="311" r:id="rId55"/>
    <p:sldId id="312" r:id="rId56"/>
    <p:sldId id="313" r:id="rId57"/>
    <p:sldId id="315" r:id="rId58"/>
    <p:sldId id="316" r:id="rId59"/>
    <p:sldId id="321" r:id="rId60"/>
    <p:sldId id="322" r:id="rId61"/>
    <p:sldId id="323" r:id="rId62"/>
    <p:sldId id="324" r:id="rId63"/>
    <p:sldId id="325" r:id="rId64"/>
    <p:sldId id="326" r:id="rId65"/>
    <p:sldId id="327" r:id="rId66"/>
    <p:sldId id="328" r:id="rId67"/>
    <p:sldId id="329" r:id="rId68"/>
    <p:sldId id="330" r:id="rId69"/>
    <p:sldId id="314" r:id="rId70"/>
    <p:sldId id="332"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24" end="70"/>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61" autoAdjust="0"/>
  </p:normalViewPr>
  <p:slideViewPr>
    <p:cSldViewPr>
      <p:cViewPr varScale="1">
        <p:scale>
          <a:sx n="55" d="100"/>
          <a:sy n="55" d="100"/>
        </p:scale>
        <p:origin x="-18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589AD3-4FFF-452F-98D8-EEBCB240B5C7}" type="datetimeFigureOut">
              <a:rPr lang="en-US" smtClean="0"/>
              <a:pPr/>
              <a:t>9/19/2012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F550F-1E5F-4D31-B270-A002F571E65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b="1" smtClean="0">
                <a:solidFill>
                  <a:schemeClr val="folHlink"/>
                </a:solidFill>
                <a:latin typeface="Times New Roman" pitchFamily="18" charset="0"/>
                <a:cs typeface="Arial" pitchFamily="34" charset="0"/>
              </a:rPr>
              <a:t>Homeostasis</a:t>
            </a:r>
            <a:r>
              <a:rPr lang="en-US" smtClean="0">
                <a:latin typeface="Times New Roman" pitchFamily="18" charset="0"/>
                <a:cs typeface="Arial" pitchFamily="34" charset="0"/>
              </a:rPr>
              <a:t> refers to maintaining internal stability within an organism and returning to a particular stable state after a fluctuation.</a:t>
            </a:r>
          </a:p>
          <a:p>
            <a:endParaRPr lang="en-US" smtClean="0">
              <a:latin typeface="Times New Roman" pitchFamily="18" charset="0"/>
              <a:cs typeface="Arial" pitchFamily="34" charset="0"/>
            </a:endParaRPr>
          </a:p>
        </p:txBody>
      </p:sp>
      <p:sp>
        <p:nvSpPr>
          <p:cNvPr id="64516" name="Slide Number Placeholder 3"/>
          <p:cNvSpPr>
            <a:spLocks noGrp="1"/>
          </p:cNvSpPr>
          <p:nvPr>
            <p:ph type="sldNum" sz="quarter" idx="5"/>
          </p:nvPr>
        </p:nvSpPr>
        <p:spPr>
          <a:noFill/>
        </p:spPr>
        <p:txBody>
          <a:bodyPr/>
          <a:lstStyle/>
          <a:p>
            <a:fld id="{09C0D0AA-662A-4E7F-8D5B-566982CE717C}" type="slidenum">
              <a:rPr lang="en-US" smtClean="0">
                <a:latin typeface="Times New Roman" pitchFamily="18" charset="0"/>
                <a:cs typeface="Arial" pitchFamily="34" charset="0"/>
              </a:rPr>
              <a:pPr/>
              <a:t>1</a:t>
            </a:fld>
            <a:endParaRPr lang="en-US" smtClean="0">
              <a:latin typeface="Times New Roman" pitchFamily="18"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0000" lnSpcReduction="20000"/>
          </a:bodyPr>
          <a:lstStyle/>
          <a:p>
            <a:pPr>
              <a:defRPr/>
            </a:pPr>
            <a:r>
              <a:rPr lang="en-US" b="1" dirty="0" smtClean="0"/>
              <a:t>Homeostasis</a:t>
            </a:r>
            <a:r>
              <a:rPr lang="en-US" dirty="0" smtClean="0"/>
              <a:t> is the control of a vital parameter.   One of the most common themes in physiology is the </a:t>
            </a:r>
            <a:r>
              <a:rPr lang="en-US" b="1" dirty="0" smtClean="0"/>
              <a:t>negative feedback mechanism</a:t>
            </a:r>
            <a:r>
              <a:rPr lang="en-US" dirty="0" smtClean="0"/>
              <a:t> responsible for homeostasis. Negative feedback requires at least four elements.</a:t>
            </a:r>
          </a:p>
          <a:p>
            <a:pPr>
              <a:defRPr/>
            </a:pPr>
            <a:r>
              <a:rPr lang="en-US" b="1" dirty="0" smtClean="0"/>
              <a:t> First</a:t>
            </a:r>
            <a:r>
              <a:rPr lang="en-US" dirty="0" smtClean="0"/>
              <a:t>, the system must be able </a:t>
            </a:r>
            <a:r>
              <a:rPr lang="en-US" b="1" dirty="0" smtClean="0"/>
              <a:t>to sense the vital parameter </a:t>
            </a:r>
            <a:r>
              <a:rPr lang="en-US" dirty="0" smtClean="0"/>
              <a:t>(e.g., glucose) or something related to it.</a:t>
            </a:r>
          </a:p>
          <a:p>
            <a:pPr>
              <a:defRPr/>
            </a:pPr>
            <a:r>
              <a:rPr lang="en-US" dirty="0" smtClean="0"/>
              <a:t> </a:t>
            </a:r>
            <a:r>
              <a:rPr lang="en-US" b="1" dirty="0" smtClean="0"/>
              <a:t>Second</a:t>
            </a:r>
            <a:r>
              <a:rPr lang="en-US" dirty="0" smtClean="0"/>
              <a:t>, the system must be able to compare the input signal with some internal reference value called </a:t>
            </a:r>
            <a:r>
              <a:rPr lang="en-US" b="1" dirty="0" smtClean="0"/>
              <a:t>a set-point</a:t>
            </a:r>
            <a:r>
              <a:rPr lang="en-US" dirty="0" smtClean="0"/>
              <a:t>, thereby forming a difference signal.</a:t>
            </a:r>
          </a:p>
          <a:p>
            <a:pPr>
              <a:defRPr/>
            </a:pPr>
            <a:r>
              <a:rPr lang="en-US" dirty="0" smtClean="0"/>
              <a:t> </a:t>
            </a:r>
            <a:r>
              <a:rPr lang="en-US" b="1" dirty="0" smtClean="0"/>
              <a:t>Third</a:t>
            </a:r>
            <a:r>
              <a:rPr lang="en-US" dirty="0" smtClean="0"/>
              <a:t>, the system must multiply the </a:t>
            </a:r>
            <a:r>
              <a:rPr lang="en-US" b="1" dirty="0" smtClean="0"/>
              <a:t>error signal by some proportionality factor </a:t>
            </a:r>
            <a:r>
              <a:rPr lang="en-US" dirty="0" smtClean="0"/>
              <a:t>(i.e., the gain) to produce some sort of output signal (e.g., release of insulin).</a:t>
            </a:r>
          </a:p>
          <a:p>
            <a:pPr>
              <a:defRPr/>
            </a:pPr>
            <a:r>
              <a:rPr lang="en-US" dirty="0" smtClean="0"/>
              <a:t> </a:t>
            </a:r>
            <a:r>
              <a:rPr lang="en-US" b="1" dirty="0" smtClean="0"/>
              <a:t>Fourth</a:t>
            </a:r>
            <a:r>
              <a:rPr lang="en-US" dirty="0" smtClean="0"/>
              <a:t>, the output signal must be able to activate an </a:t>
            </a:r>
            <a:r>
              <a:rPr lang="en-US" b="1" dirty="0" err="1" smtClean="0"/>
              <a:t>effecto</a:t>
            </a:r>
            <a:r>
              <a:rPr lang="en-US" dirty="0" err="1" smtClean="0"/>
              <a:t>r</a:t>
            </a:r>
            <a:r>
              <a:rPr lang="en-US" dirty="0" smtClean="0"/>
              <a:t> mechanism (e.g., glucose uptake and metabolism) that opposes the source of the input signal and thereby brings the vital parameter closer to the set-point (e.g., decrease of blood glucose levels to normal). </a:t>
            </a:r>
          </a:p>
          <a:p>
            <a:pPr>
              <a:defRPr/>
            </a:pPr>
            <a:r>
              <a:rPr lang="en-US" dirty="0" smtClean="0"/>
              <a:t>A single feedback loop often does not operate in isolation but rather as part of a larger network of controls. Thus, a complex interplay may exist among feedback loops within single cells, within a tissue, within an organ or organ system, or at the level of the whole body. After studying these individual feedback loops in isolation, the physiologist may find that two feedback loops act either synergistically or antagonistically. For example, insulin lowers blood glucose levels, whereas epinephrine and </a:t>
            </a:r>
            <a:r>
              <a:rPr lang="en-US" dirty="0" err="1" smtClean="0"/>
              <a:t>cortisol</a:t>
            </a:r>
            <a:r>
              <a:rPr lang="en-US" dirty="0" smtClean="0"/>
              <a:t> have the opposite effect. Thus, the physiologist must determine the relative weights of feedback loops in </a:t>
            </a:r>
            <a:r>
              <a:rPr lang="en-US" b="1" dirty="0" smtClean="0"/>
              <a:t>competition</a:t>
            </a:r>
            <a:r>
              <a:rPr lang="en-US" dirty="0" smtClean="0"/>
              <a:t> with one another. Finally, the physiologist must also establish </a:t>
            </a:r>
            <a:r>
              <a:rPr lang="en-US" b="1" dirty="0" smtClean="0"/>
              <a:t>hierarchy</a:t>
            </a:r>
            <a:r>
              <a:rPr lang="en-US" dirty="0" smtClean="0"/>
              <a:t> among various feedback loops. For example, the hypothalamus controls the anterior pituitary, which controls the adrenal cortex, which releases </a:t>
            </a:r>
            <a:r>
              <a:rPr lang="en-US" dirty="0" err="1" smtClean="0"/>
              <a:t>cortisol</a:t>
            </a:r>
            <a:r>
              <a:rPr lang="en-US" dirty="0" smtClean="0"/>
              <a:t>, which helps control blood glucose levels. </a:t>
            </a:r>
          </a:p>
          <a:p>
            <a:pPr>
              <a:defRPr/>
            </a:pPr>
            <a:r>
              <a:rPr lang="en-US" dirty="0" smtClean="0"/>
              <a:t>Another theme of homeostasis is </a:t>
            </a:r>
            <a:r>
              <a:rPr lang="en-US" b="1" dirty="0" smtClean="0"/>
              <a:t>redundancy</a:t>
            </a:r>
            <a:r>
              <a:rPr lang="en-US" dirty="0" smtClean="0"/>
              <a:t>. The more vital a parameter is, the more systems that the body mobilizes to regulate it. If one system should fail, others are there to help maintain homeostasis. It is probably for this reason that genetic knockouts sometimes fail to have their expected deleterious effects. The result of many homeostatic systems controlling many vital parameters is a milieu </a:t>
            </a:r>
            <a:r>
              <a:rPr lang="en-US" dirty="0" err="1" smtClean="0"/>
              <a:t>intérieur</a:t>
            </a:r>
            <a:r>
              <a:rPr lang="en-US" dirty="0" smtClean="0"/>
              <a:t> with a stable composition.  </a:t>
            </a:r>
          </a:p>
          <a:p>
            <a:pPr>
              <a:defRPr/>
            </a:pPr>
            <a:r>
              <a:rPr lang="en-US" dirty="0" smtClean="0"/>
              <a:t>Whether at the level of the milieu </a:t>
            </a:r>
            <a:r>
              <a:rPr lang="en-US" dirty="0" err="1" smtClean="0"/>
              <a:t>intérieur</a:t>
            </a:r>
            <a:r>
              <a:rPr lang="en-US" dirty="0" smtClean="0"/>
              <a:t> or the cytoplasm of a single cell, homeostasis occurs at a price: energy. When a vital parameter (e.g., the blood glucose level) is well regulated, that parameter is not in equilibrium. </a:t>
            </a:r>
            <a:r>
              <a:rPr lang="en-US" b="1" dirty="0" smtClean="0"/>
              <a:t>Equilibrium</a:t>
            </a:r>
            <a:r>
              <a:rPr lang="en-US" dirty="0" smtClean="0"/>
              <a:t> is a state that does not involve energy consumption. Instead, a well-regulated parameter is generally in a </a:t>
            </a:r>
            <a:r>
              <a:rPr lang="en-US" b="1" dirty="0" smtClean="0"/>
              <a:t>steady state</a:t>
            </a:r>
            <a:r>
              <a:rPr lang="en-US" dirty="0" smtClean="0"/>
              <a:t>. That is, its value is constant because the body or the cell carefully matches actions that lower the parameter value with other actions that raise it. The net effect is that the vital parameter is held at a constant value. </a:t>
            </a:r>
          </a:p>
          <a:p>
            <a:pPr>
              <a:defRPr/>
            </a:pPr>
            <a:r>
              <a:rPr lang="en-US" dirty="0" smtClean="0"/>
              <a:t>An important principle in physiology, to which we have already alluded, is that each cell plays a specialized role in the overall function of the body. In return, the body-which is the sum of all these cells-provides the milieu </a:t>
            </a:r>
            <a:r>
              <a:rPr lang="en-US" dirty="0" err="1" smtClean="0"/>
              <a:t>intérieur</a:t>
            </a:r>
            <a:r>
              <a:rPr lang="en-US" dirty="0" smtClean="0"/>
              <a:t> appropriate for the life of each cell. As part of the bargain, each cell or organ must respect the needs of the body as a whole and not run amok for its own greedy interests. For example, during exercise, the system that controls body core temperature sheds heat by elaborating sweat for evaporation. However, the production of sweat ultimately reduces blood volume. Because the body as a whole places a higher </a:t>
            </a:r>
            <a:r>
              <a:rPr lang="en-US" b="1" dirty="0" smtClean="0"/>
              <a:t>priority</a:t>
            </a:r>
            <a:r>
              <a:rPr lang="en-US" dirty="0" smtClean="0"/>
              <a:t> on the control of blood volume than on the control of body core temperature, at some point the system that controls blood volume will instruct the system that controls body core temperature to reduce the production of sweat. Unfortunately, this juggling of priorities works only if the individual stops exercising; if not, the result may be heat </a:t>
            </a:r>
            <a:r>
              <a:rPr lang="en-US" dirty="0" err="1" smtClean="0"/>
              <a:t>strok</a:t>
            </a:r>
            <a:endParaRPr lang="en-US" dirty="0" smtClean="0"/>
          </a:p>
          <a:p>
            <a:pPr>
              <a:defRPr/>
            </a:pPr>
            <a:r>
              <a:rPr lang="en-US" dirty="0" smtClean="0"/>
              <a:t>The </a:t>
            </a:r>
            <a:r>
              <a:rPr lang="en-US" b="1" dirty="0" smtClean="0"/>
              <a:t>adaptability</a:t>
            </a:r>
            <a:r>
              <a:rPr lang="en-US" dirty="0" smtClean="0"/>
              <a:t> of an organism depends on its ability to alter its response. Indeed, flexible feedback loops are at the root of many forms of physiological adaptation. For instance, at sea level, experimentally lowering the level of oxygen (the sensory stimulus) in the inspired air causes an increase in breathing (the response). However, after </a:t>
            </a:r>
            <a:r>
              <a:rPr lang="en-US" b="1" dirty="0" smtClean="0"/>
              <a:t>acclimatization</a:t>
            </a:r>
            <a:r>
              <a:rPr lang="en-US" dirty="0" smtClean="0"/>
              <a:t> at high altitude to low oxygen levels, the same low level of oxygen (the same sensory stimulus) causes one to breathe much faster (a greater response). Thus, the response may depend on the previous history and therefore the "state" of the system. In addition to acclimatization, genetic factors can also contribute to the ability to respond to an environmental stress. For example, certain populations of humans who have lived for generations at high altitude withstand hypoxia better than lowlanders do, even after the lowlanders have fully acclimatized. </a:t>
            </a:r>
          </a:p>
          <a:p>
            <a:pPr>
              <a:defRPr/>
            </a:pPr>
            <a:r>
              <a:rPr lang="en-US" dirty="0" smtClean="0"/>
              <a:t> </a:t>
            </a:r>
          </a:p>
          <a:p>
            <a:pPr>
              <a:defRPr/>
            </a:pPr>
            <a:endParaRPr lang="en-US" dirty="0"/>
          </a:p>
        </p:txBody>
      </p:sp>
      <p:sp>
        <p:nvSpPr>
          <p:cNvPr id="74756" name="Slide Number Placeholder 3"/>
          <p:cNvSpPr>
            <a:spLocks noGrp="1"/>
          </p:cNvSpPr>
          <p:nvPr>
            <p:ph type="sldNum" sz="quarter" idx="5"/>
          </p:nvPr>
        </p:nvSpPr>
        <p:spPr>
          <a:noFill/>
        </p:spPr>
        <p:txBody>
          <a:bodyPr/>
          <a:lstStyle/>
          <a:p>
            <a:fld id="{E05CD0C2-2817-4A51-8FD0-2401C38EFCF6}" type="slidenum">
              <a:rPr lang="en-US" smtClean="0">
                <a:latin typeface="Times New Roman" pitchFamily="18" charset="0"/>
                <a:cs typeface="Arial" pitchFamily="34" charset="0"/>
              </a:rPr>
              <a:pPr/>
              <a:t>25</a:t>
            </a:fld>
            <a:endParaRPr lang="en-US" smtClean="0">
              <a:latin typeface="Times New Roman" pitchFamily="18"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spcBef>
                <a:spcPct val="10000"/>
              </a:spcBef>
              <a:defRPr/>
            </a:pPr>
            <a:r>
              <a:rPr lang="en-US" altLang="en-US" b="1" dirty="0" smtClean="0">
                <a:latin typeface="Times New Roman" pitchFamily="18" charset="0"/>
                <a:cs typeface="Times New Roman" pitchFamily="18" charset="0"/>
              </a:rPr>
              <a:t>Negative Feedback</a:t>
            </a:r>
            <a:r>
              <a:rPr lang="en-US" altLang="en-US" dirty="0" smtClean="0">
                <a:latin typeface="Times New Roman" pitchFamily="18" charset="0"/>
                <a:cs typeface="Times New Roman" pitchFamily="18" charset="0"/>
              </a:rPr>
              <a:t>: </a:t>
            </a:r>
            <a:r>
              <a:rPr lang="en-US" altLang="en-US" b="1" dirty="0" smtClean="0">
                <a:latin typeface="Times New Roman" pitchFamily="18" charset="0"/>
                <a:cs typeface="Times New Roman" pitchFamily="18" charset="0"/>
              </a:rPr>
              <a:t>Inhibitory </a:t>
            </a:r>
            <a:r>
              <a:rPr lang="en-US" altLang="en-US" b="1" dirty="0" err="1" smtClean="0">
                <a:latin typeface="Times New Roman" pitchFamily="18" charset="0"/>
                <a:cs typeface="Times New Roman" pitchFamily="18" charset="0"/>
              </a:rPr>
              <a:t>ACTION</a:t>
            </a:r>
            <a:r>
              <a:rPr lang="en-US" altLang="en-US" b="1" dirty="0" err="1" smtClean="0">
                <a:solidFill>
                  <a:schemeClr val="accent2"/>
                </a:solidFill>
                <a:latin typeface="Times New Roman" pitchFamily="18" charset="0"/>
                <a:cs typeface="Times New Roman" pitchFamily="18" charset="0"/>
              </a:rPr>
              <a:t>.</a:t>
            </a:r>
            <a:r>
              <a:rPr lang="en-US" altLang="en-US" dirty="0" err="1" smtClean="0">
                <a:latin typeface="Times New Roman" pitchFamily="18" charset="0"/>
                <a:cs typeface="Times New Roman" pitchFamily="18" charset="0"/>
              </a:rPr>
              <a:t>Stimulus</a:t>
            </a:r>
            <a:r>
              <a:rPr lang="en-US" altLang="en-US" dirty="0" smtClean="0">
                <a:latin typeface="Times New Roman" pitchFamily="18" charset="0"/>
                <a:cs typeface="Times New Roman" pitchFamily="18" charset="0"/>
              </a:rPr>
              <a:t> triggers response to counteract further change in the same direction. Negative-feedback mechanisms prevent small changes from becoming too </a:t>
            </a:r>
            <a:r>
              <a:rPr lang="en-US" altLang="en-US" dirty="0" err="1" smtClean="0">
                <a:latin typeface="Times New Roman" pitchFamily="18" charset="0"/>
                <a:cs typeface="Times New Roman" pitchFamily="18" charset="0"/>
              </a:rPr>
              <a:t>large.</a:t>
            </a:r>
            <a:r>
              <a:rPr lang="en-US" dirty="0" err="1" smtClean="0">
                <a:latin typeface="Arial" charset="0"/>
              </a:rPr>
              <a:t>Prevents</a:t>
            </a:r>
            <a:r>
              <a:rPr lang="en-US" dirty="0" smtClean="0">
                <a:latin typeface="Arial" charset="0"/>
              </a:rPr>
              <a:t> sudden, severe changes in the body  Reduces the actions of the effectors  Corrects the set point  Causes opposite of bodily disruption to occur, i.e. the ‘</a:t>
            </a:r>
            <a:r>
              <a:rPr lang="en-US" dirty="0" err="1" smtClean="0">
                <a:latin typeface="Arial" charset="0"/>
              </a:rPr>
              <a:t>negative’Limits</a:t>
            </a:r>
            <a:r>
              <a:rPr lang="en-US" dirty="0" smtClean="0">
                <a:latin typeface="Arial" charset="0"/>
              </a:rPr>
              <a:t> chaos in the body by creating stability</a:t>
            </a:r>
          </a:p>
          <a:p>
            <a:pPr>
              <a:spcBef>
                <a:spcPct val="50000"/>
              </a:spcBef>
              <a:buClr>
                <a:schemeClr val="accent2"/>
              </a:buClr>
              <a:buFontTx/>
              <a:buChar char="•"/>
              <a:defRPr/>
            </a:pPr>
            <a:r>
              <a:rPr lang="en-US" dirty="0" smtClean="0">
                <a:latin typeface="Arial" charset="0"/>
              </a:rPr>
              <a:t> Most common type of feedback loop</a:t>
            </a:r>
          </a:p>
          <a:p>
            <a:pPr>
              <a:spcBef>
                <a:spcPct val="50000"/>
              </a:spcBef>
              <a:buClr>
                <a:schemeClr val="accent2"/>
              </a:buClr>
              <a:buFontTx/>
              <a:buChar char="•"/>
              <a:defRPr/>
            </a:pPr>
            <a:r>
              <a:rPr lang="en-US" dirty="0" smtClean="0">
                <a:latin typeface="Arial" charset="0"/>
              </a:rPr>
              <a:t> Examples: body temperature, blood pressure &amp; glucose regulation</a:t>
            </a:r>
          </a:p>
          <a:p>
            <a:pPr>
              <a:spcBef>
                <a:spcPct val="10000"/>
              </a:spcBef>
              <a:defRPr/>
            </a:pPr>
            <a:endParaRPr lang="en-US" altLang="zh-CN" dirty="0" smtClean="0">
              <a:latin typeface="Times New Roman" pitchFamily="18" charset="0"/>
              <a:cs typeface="Times New Roman" pitchFamily="18" charset="0"/>
            </a:endParaRPr>
          </a:p>
          <a:p>
            <a:pPr>
              <a:spcBef>
                <a:spcPct val="10000"/>
              </a:spcBef>
              <a:defRPr/>
            </a:pPr>
            <a:endParaRPr lang="en-US" altLang="zh-CN" dirty="0" smtClean="0">
              <a:latin typeface="Times New Roman" pitchFamily="18" charset="0"/>
              <a:cs typeface="Times New Roman" pitchFamily="18" charset="0"/>
            </a:endParaRPr>
          </a:p>
          <a:p>
            <a:pPr>
              <a:spcBef>
                <a:spcPct val="10000"/>
              </a:spcBef>
              <a:defRPr/>
            </a:pPr>
            <a:endParaRPr lang="en-US" altLang="zh-CN" dirty="0" smtClean="0">
              <a:latin typeface="Times New Roman" pitchFamily="18" charset="0"/>
            </a:endParaRPr>
          </a:p>
          <a:p>
            <a:pPr>
              <a:defRPr/>
            </a:pPr>
            <a:r>
              <a:rPr lang="en-US" dirty="0" smtClean="0"/>
              <a:t>POSITIVE FEEDBACK USUALLY DOES NOT MAINTAIN HOMEOSTASIS .IT IS CHARACTERIZES BY BEING SHORT IN DURATION, AND INFREQUEN </a:t>
            </a:r>
            <a:r>
              <a:rPr kumimoji="1" lang="en-US" dirty="0" smtClean="0">
                <a:effectLst>
                  <a:outerShdw blurRad="38100" dist="38100" dir="2700000" algn="tl">
                    <a:srgbClr val="000000"/>
                  </a:outerShdw>
                </a:effectLst>
                <a:latin typeface="Times New Roman" pitchFamily="18" charset="0"/>
              </a:rPr>
              <a:t>Examples: Blood clotting, </a:t>
            </a:r>
            <a:r>
              <a:rPr kumimoji="1" lang="en-US" dirty="0" err="1" smtClean="0">
                <a:effectLst>
                  <a:outerShdw blurRad="38100" dist="38100" dir="2700000" algn="tl">
                    <a:srgbClr val="000000"/>
                  </a:outerShdw>
                </a:effectLst>
                <a:latin typeface="Times New Roman" pitchFamily="18" charset="0"/>
              </a:rPr>
              <a:t>Micturition</a:t>
            </a:r>
            <a:r>
              <a:rPr kumimoji="1" lang="en-US" dirty="0" smtClean="0">
                <a:effectLst>
                  <a:outerShdw blurRad="38100" dist="38100" dir="2700000" algn="tl">
                    <a:srgbClr val="000000"/>
                  </a:outerShdw>
                </a:effectLst>
                <a:latin typeface="Times New Roman" pitchFamily="18" charset="0"/>
              </a:rPr>
              <a:t>,  defecation, Na</a:t>
            </a:r>
            <a:r>
              <a:rPr kumimoji="1" lang="en-US" baseline="30000" dirty="0" smtClean="0">
                <a:effectLst>
                  <a:outerShdw blurRad="38100" dist="38100" dir="2700000" algn="tl">
                    <a:srgbClr val="000000"/>
                  </a:outerShdw>
                </a:effectLst>
                <a:latin typeface="Times New Roman" pitchFamily="18" charset="0"/>
              </a:rPr>
              <a:t>+</a:t>
            </a:r>
            <a:r>
              <a:rPr kumimoji="1" lang="en-US" dirty="0" smtClean="0">
                <a:effectLst>
                  <a:outerShdw blurRad="38100" dist="38100" dir="2700000" algn="tl">
                    <a:srgbClr val="000000"/>
                  </a:outerShdw>
                </a:effectLst>
                <a:latin typeface="Times New Roman" pitchFamily="18" charset="0"/>
              </a:rPr>
              <a:t> inflow in genesis of nerve signals, Contraction of the uterus during childbirth (parturition).</a:t>
            </a:r>
            <a:endParaRPr kumimoji="1" lang="th-TH" dirty="0" smtClean="0">
              <a:effectLst>
                <a:outerShdw blurRad="38100" dist="38100" dir="2700000" algn="tl">
                  <a:srgbClr val="000000"/>
                </a:outerShdw>
              </a:effectLst>
              <a:latin typeface="Times New Roman" pitchFamily="18" charset="0"/>
            </a:endParaRPr>
          </a:p>
          <a:p>
            <a:pPr>
              <a:spcBef>
                <a:spcPct val="50000"/>
              </a:spcBef>
              <a:buClr>
                <a:schemeClr val="accent2"/>
              </a:buClr>
              <a:buFontTx/>
              <a:buChar char="•"/>
              <a:defRPr/>
            </a:pPr>
            <a:r>
              <a:rPr lang="en-US" dirty="0" smtClean="0"/>
              <a:t> </a:t>
            </a:r>
            <a:r>
              <a:rPr lang="en-US" dirty="0" smtClean="0">
                <a:latin typeface="Arial" charset="0"/>
              </a:rPr>
              <a:t>Increases (accelerates) the actions of the body</a:t>
            </a:r>
          </a:p>
          <a:p>
            <a:pPr>
              <a:spcBef>
                <a:spcPct val="50000"/>
              </a:spcBef>
              <a:buClr>
                <a:schemeClr val="accent2"/>
              </a:buClr>
              <a:buFontTx/>
              <a:buChar char="•"/>
              <a:defRPr/>
            </a:pPr>
            <a:r>
              <a:rPr lang="en-US" dirty="0" smtClean="0">
                <a:latin typeface="Arial" charset="0"/>
              </a:rPr>
              <a:t> Produces more instability in the body</a:t>
            </a:r>
          </a:p>
          <a:p>
            <a:pPr>
              <a:spcBef>
                <a:spcPct val="50000"/>
              </a:spcBef>
              <a:buClr>
                <a:schemeClr val="accent2"/>
              </a:buClr>
              <a:buFontTx/>
              <a:buChar char="•"/>
              <a:defRPr/>
            </a:pPr>
            <a:r>
              <a:rPr lang="en-US" dirty="0" smtClean="0">
                <a:latin typeface="Arial" charset="0"/>
              </a:rPr>
              <a:t> Produces more chaos in the body</a:t>
            </a:r>
          </a:p>
          <a:p>
            <a:pPr>
              <a:spcBef>
                <a:spcPct val="50000"/>
              </a:spcBef>
              <a:buClr>
                <a:schemeClr val="accent2"/>
              </a:buClr>
              <a:buFontTx/>
              <a:buChar char="•"/>
              <a:defRPr/>
            </a:pPr>
            <a:r>
              <a:rPr lang="en-US" dirty="0" smtClean="0">
                <a:latin typeface="Arial" charset="0"/>
              </a:rPr>
              <a:t> There are only a few types necessary for our survival</a:t>
            </a:r>
          </a:p>
          <a:p>
            <a:pPr>
              <a:spcBef>
                <a:spcPct val="50000"/>
              </a:spcBef>
              <a:buClr>
                <a:schemeClr val="accent2"/>
              </a:buClr>
              <a:buFontTx/>
              <a:buChar char="•"/>
              <a:defRPr/>
            </a:pPr>
            <a:r>
              <a:rPr lang="en-US" dirty="0" smtClean="0">
                <a:latin typeface="Arial" charset="0"/>
              </a:rPr>
              <a:t> Positive feedback mechanisms are short-lived</a:t>
            </a:r>
          </a:p>
          <a:p>
            <a:pPr>
              <a:spcBef>
                <a:spcPct val="50000"/>
              </a:spcBef>
              <a:buClr>
                <a:schemeClr val="accent2"/>
              </a:buClr>
              <a:buFontTx/>
              <a:buChar char="•"/>
              <a:defRPr/>
            </a:pPr>
            <a:r>
              <a:rPr lang="en-US" dirty="0" smtClean="0">
                <a:latin typeface="Arial" charset="0"/>
              </a:rPr>
              <a:t> Controls only infrequent events that do not require continuous adjustments</a:t>
            </a:r>
          </a:p>
          <a:p>
            <a:pPr>
              <a:spcBef>
                <a:spcPct val="50000"/>
              </a:spcBef>
              <a:buClr>
                <a:schemeClr val="accent2"/>
              </a:buClr>
              <a:buFontTx/>
              <a:buChar char="•"/>
              <a:defRPr/>
            </a:pPr>
            <a:r>
              <a:rPr lang="en-US" dirty="0" smtClean="0">
                <a:latin typeface="Arial" charset="0"/>
              </a:rPr>
              <a:t> Considered to be the uncommon loop</a:t>
            </a:r>
          </a:p>
          <a:p>
            <a:pPr>
              <a:spcBef>
                <a:spcPct val="50000"/>
              </a:spcBef>
              <a:buClr>
                <a:schemeClr val="accent2"/>
              </a:buClr>
              <a:buFontTx/>
              <a:buChar char="•"/>
              <a:defRPr/>
            </a:pPr>
            <a:r>
              <a:rPr lang="en-US" dirty="0" smtClean="0">
                <a:latin typeface="Arial" charset="0"/>
              </a:rPr>
              <a:t> Examples: blood clotting and child birth</a:t>
            </a:r>
          </a:p>
          <a:p>
            <a:pPr>
              <a:spcBef>
                <a:spcPct val="50000"/>
              </a:spcBef>
              <a:buClr>
                <a:schemeClr val="accent2"/>
              </a:buClr>
              <a:buFontTx/>
              <a:buChar char="•"/>
              <a:defRPr/>
            </a:pPr>
            <a:endParaRPr lang="en-US" dirty="0" smtClean="0">
              <a:latin typeface="Arial" charset="0"/>
            </a:endParaRPr>
          </a:p>
          <a:p>
            <a:pPr>
              <a:spcBef>
                <a:spcPct val="50000"/>
              </a:spcBef>
              <a:buClr>
                <a:schemeClr val="accent2"/>
              </a:buClr>
              <a:buFontTx/>
              <a:buChar char="•"/>
              <a:defRPr/>
            </a:pPr>
            <a:endParaRPr lang="en-US" dirty="0" smtClean="0">
              <a:latin typeface="Arial" charset="0"/>
            </a:endParaRPr>
          </a:p>
          <a:p>
            <a:pPr>
              <a:defRPr/>
            </a:pPr>
            <a:r>
              <a:rPr lang="en-US" dirty="0" smtClean="0"/>
              <a:t> </a:t>
            </a:r>
            <a:endParaRPr lang="en-US" dirty="0"/>
          </a:p>
        </p:txBody>
      </p:sp>
      <p:sp>
        <p:nvSpPr>
          <p:cNvPr id="75780" name="Slide Number Placeholder 3"/>
          <p:cNvSpPr>
            <a:spLocks noGrp="1"/>
          </p:cNvSpPr>
          <p:nvPr>
            <p:ph type="sldNum" sz="quarter" idx="5"/>
          </p:nvPr>
        </p:nvSpPr>
        <p:spPr>
          <a:noFill/>
        </p:spPr>
        <p:txBody>
          <a:bodyPr/>
          <a:lstStyle/>
          <a:p>
            <a:fld id="{B2B3A3B4-727B-4258-A0E7-7E6F8EADEA4B}" type="slidenum">
              <a:rPr lang="en-US" smtClean="0">
                <a:latin typeface="Times New Roman" pitchFamily="18" charset="0"/>
                <a:cs typeface="Arial" pitchFamily="34" charset="0"/>
              </a:rPr>
              <a:pPr/>
              <a:t>29</a:t>
            </a:fld>
            <a:endParaRPr lang="en-US" smtClean="0">
              <a:latin typeface="Times New Roman" pitchFamily="18"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smtClean="0">
                <a:latin typeface="Times New Roman" pitchFamily="18" charset="0"/>
                <a:cs typeface="Arial" pitchFamily="34" charset="0"/>
              </a:rPr>
              <a:t>THYROID REGULATION FROM HYPOTHALMUS</a:t>
            </a:r>
          </a:p>
          <a:p>
            <a:endParaRPr lang="en-US" smtClean="0">
              <a:latin typeface="Times New Roman" pitchFamily="18" charset="0"/>
              <a:cs typeface="Arial" pitchFamily="34" charset="0"/>
            </a:endParaRPr>
          </a:p>
        </p:txBody>
      </p:sp>
      <p:sp>
        <p:nvSpPr>
          <p:cNvPr id="76804" name="Slide Number Placeholder 3"/>
          <p:cNvSpPr>
            <a:spLocks noGrp="1"/>
          </p:cNvSpPr>
          <p:nvPr>
            <p:ph type="sldNum" sz="quarter" idx="5"/>
          </p:nvPr>
        </p:nvSpPr>
        <p:spPr>
          <a:noFill/>
        </p:spPr>
        <p:txBody>
          <a:bodyPr/>
          <a:lstStyle/>
          <a:p>
            <a:fld id="{732F920B-19FA-4342-B718-4135E67FC38D}" type="slidenum">
              <a:rPr lang="en-US" smtClean="0">
                <a:latin typeface="Times New Roman" pitchFamily="18" charset="0"/>
                <a:cs typeface="Arial" pitchFamily="34" charset="0"/>
              </a:rPr>
              <a:pPr/>
              <a:t>30</a:t>
            </a:fld>
            <a:endParaRPr lang="en-US" smtClean="0">
              <a:latin typeface="Times New Roman" pitchFamily="18"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62050" y="684202"/>
            <a:ext cx="4541838" cy="3430599"/>
          </a:xfrm>
          <a:ln/>
        </p:spPr>
      </p:sp>
      <p:sp>
        <p:nvSpPr>
          <p:cNvPr id="77827" name="Rectangle 3"/>
          <p:cNvSpPr>
            <a:spLocks noGrp="1" noChangeArrowheads="1"/>
          </p:cNvSpPr>
          <p:nvPr>
            <p:ph type="body" idx="1"/>
          </p:nvPr>
        </p:nvSpPr>
        <p:spPr>
          <a:xfrm>
            <a:off x="912814" y="4344999"/>
            <a:ext cx="5032375" cy="4114800"/>
          </a:xfrm>
          <a:noFill/>
          <a:ln/>
        </p:spPr>
        <p:txBody>
          <a:bodyPr/>
          <a:lstStyle/>
          <a:p>
            <a:r>
              <a:rPr lang="en-US" smtClean="0">
                <a:latin typeface="Times New Roman" pitchFamily="18" charset="0"/>
                <a:cs typeface="Arial" pitchFamily="34" charset="0"/>
              </a:rPr>
              <a:t>BLOOD CLOTTING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latin typeface="Times New Roman" pitchFamily="18" charset="0"/>
              <a:cs typeface="Arial" pitchFamily="34" charset="0"/>
            </a:endParaRPr>
          </a:p>
        </p:txBody>
      </p:sp>
      <p:sp>
        <p:nvSpPr>
          <p:cNvPr id="78852" name="Slide Number Placeholder 3"/>
          <p:cNvSpPr>
            <a:spLocks noGrp="1"/>
          </p:cNvSpPr>
          <p:nvPr>
            <p:ph type="sldNum" sz="quarter" idx="5"/>
          </p:nvPr>
        </p:nvSpPr>
        <p:spPr>
          <a:noFill/>
        </p:spPr>
        <p:txBody>
          <a:bodyPr/>
          <a:lstStyle/>
          <a:p>
            <a:fld id="{15EFE7E7-4471-4B03-B759-EB1CF79F20B2}" type="slidenum">
              <a:rPr lang="en-US" smtClean="0">
                <a:latin typeface="Times New Roman" pitchFamily="18" charset="0"/>
                <a:cs typeface="Arial" pitchFamily="34" charset="0"/>
              </a:rPr>
              <a:pPr/>
              <a:t>32</a:t>
            </a:fld>
            <a:endParaRPr lang="en-US" smtClean="0">
              <a:latin typeface="Times New Roman" pitchFamily="18"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smtClean="0">
                <a:latin typeface="Times New Roman" pitchFamily="18" charset="0"/>
                <a:cs typeface="Arial" pitchFamily="34" charset="0"/>
              </a:rPr>
              <a:t>Resting length of of muscle changes in different position.</a:t>
            </a:r>
          </a:p>
        </p:txBody>
      </p:sp>
      <p:sp>
        <p:nvSpPr>
          <p:cNvPr id="79876" name="Slide Number Placeholder 3"/>
          <p:cNvSpPr>
            <a:spLocks noGrp="1"/>
          </p:cNvSpPr>
          <p:nvPr>
            <p:ph type="sldNum" sz="quarter" idx="5"/>
          </p:nvPr>
        </p:nvSpPr>
        <p:spPr>
          <a:noFill/>
        </p:spPr>
        <p:txBody>
          <a:bodyPr/>
          <a:lstStyle/>
          <a:p>
            <a:fld id="{715C1D87-99F1-4AD5-A223-13A4B3ABF41F}" type="slidenum">
              <a:rPr lang="en-US" smtClean="0">
                <a:latin typeface="Times New Roman" pitchFamily="18" charset="0"/>
                <a:cs typeface="Arial" pitchFamily="34" charset="0"/>
              </a:rPr>
              <a:pPr/>
              <a:t>34</a:t>
            </a:fld>
            <a:endParaRPr lang="en-US" smtClean="0">
              <a:latin typeface="Times New Roman" pitchFamily="18"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smtClean="0">
                <a:latin typeface="Times New Roman" pitchFamily="18" charset="0"/>
                <a:cs typeface="Arial" pitchFamily="34" charset="0"/>
              </a:rPr>
              <a:t>Dead time=t, Disturbance is not corrected compeletly ---residual change</a:t>
            </a:r>
          </a:p>
          <a:p>
            <a:r>
              <a:rPr lang="en-US" smtClean="0">
                <a:latin typeface="Times New Roman" pitchFamily="18" charset="0"/>
                <a:cs typeface="Arial" pitchFamily="34" charset="0"/>
              </a:rPr>
              <a:t>INITIAL RESPONSE IS RELATED ---TO RATE AT WHICH THE DISTURBANCE IS PRODUCED OR TECHNICALLY DY/ DT-----CALLED DERVATIVE OR DIFFERENTIAL d COMPONENT.   SLOPE =TAN THETA</a:t>
            </a:r>
          </a:p>
          <a:p>
            <a:r>
              <a:rPr lang="en-US" smtClean="0">
                <a:latin typeface="Times New Roman" pitchFamily="18" charset="0"/>
                <a:cs typeface="Arial" pitchFamily="34" charset="0"/>
              </a:rPr>
              <a:t> THE LATTER PART IS RELATED TO THE MAGNITUDE OF DISTURBANCE –PROPORTIONAL P COMPONENT</a:t>
            </a:r>
          </a:p>
          <a:p>
            <a:r>
              <a:rPr lang="en-US" smtClean="0">
                <a:latin typeface="Times New Roman" pitchFamily="18" charset="0"/>
                <a:cs typeface="Arial" pitchFamily="34" charset="0"/>
              </a:rPr>
              <a:t>GA IN= CORRECTON/ RESIDUAL CHANGE. 120 haemorraghe 100 without regulation it will be 60 hence gain is 2</a:t>
            </a:r>
          </a:p>
          <a:p>
            <a:endParaRPr lang="en-US" smtClean="0">
              <a:latin typeface="Times New Roman" pitchFamily="18" charset="0"/>
              <a:cs typeface="Arial" pitchFamily="34" charset="0"/>
            </a:endParaRPr>
          </a:p>
        </p:txBody>
      </p:sp>
      <p:sp>
        <p:nvSpPr>
          <p:cNvPr id="80900" name="Slide Number Placeholder 3"/>
          <p:cNvSpPr>
            <a:spLocks noGrp="1"/>
          </p:cNvSpPr>
          <p:nvPr>
            <p:ph type="sldNum" sz="quarter" idx="5"/>
          </p:nvPr>
        </p:nvSpPr>
        <p:spPr>
          <a:noFill/>
        </p:spPr>
        <p:txBody>
          <a:bodyPr/>
          <a:lstStyle/>
          <a:p>
            <a:fld id="{7588093F-8C63-4B9C-8A62-91678B79708F}" type="slidenum">
              <a:rPr lang="en-US" smtClean="0">
                <a:latin typeface="Times New Roman" pitchFamily="18" charset="0"/>
                <a:cs typeface="Arial" pitchFamily="34" charset="0"/>
              </a:rPr>
              <a:pPr/>
              <a:t>35</a:t>
            </a:fld>
            <a:endParaRPr lang="en-US" smtClean="0">
              <a:latin typeface="Times New Roman" pitchFamily="18"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smtClean="0">
                <a:latin typeface="Times New Roman" pitchFamily="18" charset="0"/>
                <a:cs typeface="Arial" pitchFamily="34" charset="0"/>
              </a:rPr>
              <a:t>Large D means an oscillatiory responsde, also longer dead time</a:t>
            </a:r>
          </a:p>
        </p:txBody>
      </p:sp>
      <p:sp>
        <p:nvSpPr>
          <p:cNvPr id="81924" name="Slide Number Placeholder 3"/>
          <p:cNvSpPr>
            <a:spLocks noGrp="1"/>
          </p:cNvSpPr>
          <p:nvPr>
            <p:ph type="sldNum" sz="quarter" idx="5"/>
          </p:nvPr>
        </p:nvSpPr>
        <p:spPr>
          <a:noFill/>
        </p:spPr>
        <p:txBody>
          <a:bodyPr/>
          <a:lstStyle/>
          <a:p>
            <a:fld id="{4995A087-5AC8-43E5-9556-6E30A82E8E97}" type="slidenum">
              <a:rPr lang="en-US" smtClean="0">
                <a:latin typeface="Times New Roman" pitchFamily="18" charset="0"/>
                <a:cs typeface="Arial" pitchFamily="34" charset="0"/>
              </a:rPr>
              <a:pPr/>
              <a:t>36</a:t>
            </a:fld>
            <a:endParaRPr lang="en-US" smtClean="0">
              <a:latin typeface="Times New Roman" pitchFamily="18"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lang="en-US" smtClean="0">
                <a:latin typeface="Times New Roman" pitchFamily="18" charset="0"/>
                <a:cs typeface="Arial" pitchFamily="34" charset="0"/>
              </a:rPr>
              <a:t>RESIDUAL CHANGE=ERROR</a:t>
            </a:r>
          </a:p>
        </p:txBody>
      </p:sp>
      <p:sp>
        <p:nvSpPr>
          <p:cNvPr id="82948" name="Slide Number Placeholder 3"/>
          <p:cNvSpPr>
            <a:spLocks noGrp="1"/>
          </p:cNvSpPr>
          <p:nvPr>
            <p:ph type="sldNum" sz="quarter" idx="5"/>
          </p:nvPr>
        </p:nvSpPr>
        <p:spPr>
          <a:noFill/>
        </p:spPr>
        <p:txBody>
          <a:bodyPr/>
          <a:lstStyle/>
          <a:p>
            <a:fld id="{7930B3AD-A3F4-4CA2-8A5A-3A8446A880DC}" type="slidenum">
              <a:rPr lang="en-US" smtClean="0">
                <a:latin typeface="Times New Roman" pitchFamily="18" charset="0"/>
                <a:cs typeface="Arial" pitchFamily="34" charset="0"/>
              </a:rPr>
              <a:pPr/>
              <a:t>37</a:t>
            </a:fld>
            <a:endParaRPr lang="en-US" smtClean="0">
              <a:latin typeface="Times New Roman" pitchFamily="18"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spcBef>
                <a:spcPct val="50000"/>
              </a:spcBef>
              <a:buClr>
                <a:schemeClr val="accent2"/>
              </a:buClr>
              <a:buFont typeface="Monotype Sorts"/>
              <a:buNone/>
              <a:defRPr/>
            </a:pPr>
            <a:r>
              <a:rPr kumimoji="1" lang="en-US" altLang="zh-CN" sz="2800" dirty="0" smtClean="0">
                <a:solidFill>
                  <a:schemeClr val="accent4">
                    <a:lumMod val="60000"/>
                    <a:lumOff val="40000"/>
                  </a:schemeClr>
                </a:solidFill>
                <a:latin typeface="Times New Roman" pitchFamily="18" charset="0"/>
              </a:rPr>
              <a:t>the ability of an organism to maintain a stable internal conditions in a constantly changing environment</a:t>
            </a:r>
          </a:p>
          <a:p>
            <a:pPr lvl="1">
              <a:spcBef>
                <a:spcPct val="50000"/>
              </a:spcBef>
              <a:buClr>
                <a:schemeClr val="accent2"/>
              </a:buClr>
              <a:defRPr/>
            </a:pPr>
            <a:r>
              <a:rPr kumimoji="1" lang="en-US" altLang="zh-CN" sz="2800" dirty="0" smtClean="0">
                <a:solidFill>
                  <a:schemeClr val="accent4">
                    <a:lumMod val="60000"/>
                    <a:lumOff val="40000"/>
                  </a:schemeClr>
                </a:solidFill>
                <a:latin typeface="Times New Roman" pitchFamily="18" charset="0"/>
              </a:rPr>
              <a:t>-Three types:</a:t>
            </a:r>
          </a:p>
          <a:p>
            <a:pPr>
              <a:defRPr/>
            </a:pPr>
            <a:endParaRPr lang="en-US" dirty="0"/>
          </a:p>
        </p:txBody>
      </p:sp>
      <p:sp>
        <p:nvSpPr>
          <p:cNvPr id="83972" name="Slide Number Placeholder 3"/>
          <p:cNvSpPr>
            <a:spLocks noGrp="1"/>
          </p:cNvSpPr>
          <p:nvPr>
            <p:ph type="sldNum" sz="quarter" idx="5"/>
          </p:nvPr>
        </p:nvSpPr>
        <p:spPr>
          <a:noFill/>
        </p:spPr>
        <p:txBody>
          <a:bodyPr/>
          <a:lstStyle/>
          <a:p>
            <a:fld id="{9A5C251B-DAF1-4FAE-B5D0-390B6F504917}" type="slidenum">
              <a:rPr lang="en-US" smtClean="0">
                <a:latin typeface="Times New Roman" pitchFamily="18" charset="0"/>
                <a:cs typeface="Arial" pitchFamily="34" charset="0"/>
              </a:rPr>
              <a:pPr/>
              <a:t>38</a:t>
            </a:fld>
            <a:endParaRPr lang="en-US" smtClean="0">
              <a:latin typeface="Times New Roman" pitchFamily="18"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dirty="0" smtClean="0">
                <a:solidFill>
                  <a:schemeClr val="accent4">
                    <a:lumMod val="60000"/>
                    <a:lumOff val="40000"/>
                  </a:schemeClr>
                </a:solidFill>
              </a:rPr>
              <a:t>Various Organ systems work together  To maintain a relatively constant internal environment to which the cells are exposed Hence the various organ systems carry it</a:t>
            </a:r>
          </a:p>
          <a:p>
            <a:pPr>
              <a:defRPr/>
            </a:pPr>
            <a:endParaRPr lang="en-US" dirty="0"/>
          </a:p>
        </p:txBody>
      </p:sp>
      <p:sp>
        <p:nvSpPr>
          <p:cNvPr id="66564" name="Slide Number Placeholder 3"/>
          <p:cNvSpPr>
            <a:spLocks noGrp="1"/>
          </p:cNvSpPr>
          <p:nvPr>
            <p:ph type="sldNum" sz="quarter" idx="5"/>
          </p:nvPr>
        </p:nvSpPr>
        <p:spPr>
          <a:noFill/>
        </p:spPr>
        <p:txBody>
          <a:bodyPr/>
          <a:lstStyle/>
          <a:p>
            <a:fld id="{F1FA681B-E3E4-44DC-9054-D5340AEB1861}" type="slidenum">
              <a:rPr lang="en-US" smtClean="0">
                <a:latin typeface="Times New Roman" pitchFamily="18" charset="0"/>
                <a:cs typeface="Arial" pitchFamily="34" charset="0"/>
              </a:rPr>
              <a:pPr/>
              <a:t>4</a:t>
            </a:fld>
            <a:endParaRPr lang="en-US" smtClean="0">
              <a:latin typeface="Times New Roman" pitchFamily="18"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buFont typeface="Wingdings" pitchFamily="2" charset="2"/>
              <a:buChar char="ü"/>
              <a:defRPr/>
            </a:pPr>
            <a:r>
              <a:rPr lang="en-US" sz="2000" b="1" dirty="0" smtClean="0"/>
              <a:t>) </a:t>
            </a:r>
            <a:r>
              <a:rPr lang="en-US" sz="2000" b="1" u="sng" dirty="0" smtClean="0"/>
              <a:t>NERVOUS   SYSTEM  </a:t>
            </a:r>
            <a:r>
              <a:rPr lang="en-US" sz="2000" u="sng" dirty="0" smtClean="0"/>
              <a:t>.g.</a:t>
            </a:r>
            <a:r>
              <a:rPr lang="en-US" sz="2000" dirty="0" smtClean="0"/>
              <a:t>  Active muscle contraction – produces </a:t>
            </a:r>
            <a:r>
              <a:rPr lang="en-US" sz="2000" dirty="0" smtClean="0">
                <a:sym typeface="Symbol" pitchFamily="18" charset="2"/>
              </a:rPr>
              <a:t> CO</a:t>
            </a:r>
            <a:r>
              <a:rPr lang="en-US" sz="2000" baseline="30000" dirty="0" smtClean="0">
                <a:sym typeface="Symbol" pitchFamily="18" charset="2"/>
              </a:rPr>
              <a:t>2</a:t>
            </a:r>
            <a:r>
              <a:rPr lang="en-US" sz="2000" dirty="0" smtClean="0">
                <a:sym typeface="Symbol" pitchFamily="18" charset="2"/>
              </a:rPr>
              <a:t> and  O</a:t>
            </a:r>
            <a:r>
              <a:rPr lang="en-US" sz="2000" baseline="30000" dirty="0" smtClean="0">
                <a:sym typeface="Symbol" pitchFamily="18" charset="2"/>
              </a:rPr>
              <a:t>2</a:t>
            </a:r>
            <a:r>
              <a:rPr lang="en-US" sz="2000" dirty="0" smtClean="0">
                <a:sym typeface="Symbol" pitchFamily="18" charset="2"/>
              </a:rPr>
              <a:t> in blood.  Nerve cells detects changes in blood gases  sends impulses to brain  brain send impulses to heart to  heart rate  brain also  sends  impulses to respiratory centre in brain to    breathing rate   blood gases are quickly restored back to normal.</a:t>
            </a:r>
          </a:p>
          <a:p>
            <a:pPr marL="0" lvl="2">
              <a:buFont typeface="Wingdings" pitchFamily="2" charset="2"/>
              <a:buChar char="ü"/>
              <a:defRPr/>
            </a:pPr>
            <a:r>
              <a:rPr lang="en-US" sz="2000" b="1" u="sng" dirty="0" smtClean="0"/>
              <a:t>ENDOCRINAL  SYSTEM</a:t>
            </a:r>
          </a:p>
          <a:p>
            <a:pPr marL="0" lvl="2">
              <a:buFont typeface="Wingdings" pitchFamily="2" charset="2"/>
              <a:buChar char="ü"/>
              <a:defRPr/>
            </a:pPr>
            <a:r>
              <a:rPr lang="en-US" sz="2000" dirty="0" smtClean="0"/>
              <a:t>E.g. Active muscle contraction </a:t>
            </a:r>
            <a:r>
              <a:rPr lang="en-US" sz="2000" dirty="0" smtClean="0">
                <a:sym typeface="Symbol" pitchFamily="18" charset="2"/>
              </a:rPr>
              <a:t> produces  CO</a:t>
            </a:r>
            <a:r>
              <a:rPr lang="en-US" sz="2000" baseline="30000" dirty="0" smtClean="0">
                <a:sym typeface="Symbol" pitchFamily="18" charset="2"/>
              </a:rPr>
              <a:t>2</a:t>
            </a:r>
            <a:r>
              <a:rPr lang="en-US" sz="2000" dirty="0" smtClean="0">
                <a:sym typeface="Symbol" pitchFamily="18" charset="2"/>
              </a:rPr>
              <a:t> and  O</a:t>
            </a:r>
            <a:r>
              <a:rPr lang="en-US" sz="2000" baseline="30000" dirty="0" smtClean="0">
                <a:sym typeface="Symbol" pitchFamily="18" charset="2"/>
              </a:rPr>
              <a:t>2</a:t>
            </a:r>
            <a:r>
              <a:rPr lang="en-US" sz="2000" dirty="0" smtClean="0">
                <a:sym typeface="Symbol" pitchFamily="18" charset="2"/>
              </a:rPr>
              <a:t> in blood   CO</a:t>
            </a:r>
            <a:r>
              <a:rPr lang="en-US" sz="2000" baseline="30000" dirty="0" smtClean="0">
                <a:sym typeface="Symbol" pitchFamily="18" charset="2"/>
              </a:rPr>
              <a:t>2</a:t>
            </a:r>
            <a:r>
              <a:rPr lang="en-US" sz="2000" dirty="0" smtClean="0">
                <a:sym typeface="Symbol" pitchFamily="18" charset="2"/>
              </a:rPr>
              <a:t> causes the release of epinephrine into blood  epinephrine causes  in heart rate    delivery to and removal of CO</a:t>
            </a:r>
            <a:r>
              <a:rPr lang="en-US" sz="2000" baseline="30000" dirty="0" smtClean="0">
                <a:sym typeface="Symbol" pitchFamily="18" charset="2"/>
              </a:rPr>
              <a:t>2 </a:t>
            </a:r>
            <a:r>
              <a:rPr lang="en-US" sz="2000" dirty="0" smtClean="0">
                <a:sym typeface="Symbol" pitchFamily="18" charset="2"/>
              </a:rPr>
              <a:t>in lungs</a:t>
            </a:r>
            <a:r>
              <a:rPr lang="en-US" sz="2000" baseline="30000" dirty="0" smtClean="0">
                <a:sym typeface="Symbol" pitchFamily="18" charset="2"/>
              </a:rPr>
              <a:t> .</a:t>
            </a:r>
          </a:p>
          <a:p>
            <a:pPr>
              <a:buFont typeface="Wingdings" pitchFamily="2" charset="2"/>
              <a:buChar char="ü"/>
              <a:defRPr/>
            </a:pPr>
            <a:endParaRPr lang="en-US" sz="2000" dirty="0" smtClean="0">
              <a:sym typeface="Symbol" pitchFamily="18" charset="2"/>
            </a:endParaRPr>
          </a:p>
          <a:p>
            <a:pPr lvl="2">
              <a:buFont typeface="Wingdings" pitchFamily="2" charset="2"/>
              <a:buNone/>
              <a:defRPr/>
            </a:pPr>
            <a:endParaRPr lang="en-US" sz="2000" dirty="0" smtClean="0">
              <a:sym typeface="Symbol" pitchFamily="18" charset="2"/>
            </a:endParaRPr>
          </a:p>
          <a:p>
            <a:pPr>
              <a:defRPr/>
            </a:pPr>
            <a:endParaRPr lang="en-US" dirty="0"/>
          </a:p>
        </p:txBody>
      </p:sp>
      <p:sp>
        <p:nvSpPr>
          <p:cNvPr id="84996" name="Slide Number Placeholder 3"/>
          <p:cNvSpPr>
            <a:spLocks noGrp="1"/>
          </p:cNvSpPr>
          <p:nvPr>
            <p:ph type="sldNum" sz="quarter" idx="5"/>
          </p:nvPr>
        </p:nvSpPr>
        <p:spPr>
          <a:noFill/>
        </p:spPr>
        <p:txBody>
          <a:bodyPr/>
          <a:lstStyle/>
          <a:p>
            <a:fld id="{961A76C8-E522-47EB-9F89-6A70ACE1439B}" type="slidenum">
              <a:rPr lang="en-US" smtClean="0">
                <a:latin typeface="Times New Roman" pitchFamily="18" charset="0"/>
                <a:cs typeface="Arial" pitchFamily="34" charset="0"/>
              </a:rPr>
              <a:pPr/>
              <a:t>40</a:t>
            </a:fld>
            <a:endParaRPr lang="en-US" smtClean="0">
              <a:latin typeface="Times New Roman" pitchFamily="18"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B285AC-259D-4569-A840-9ED7031CC0B8}" type="slidenum">
              <a:rPr lang="en-US" smtClean="0">
                <a:latin typeface="Times New Roman" pitchFamily="18" charset="0"/>
                <a:cs typeface="Arial" pitchFamily="34" charset="0"/>
              </a:rPr>
              <a:pPr/>
              <a:t>44</a:t>
            </a:fld>
            <a:endParaRPr lang="en-US" smtClean="0">
              <a:latin typeface="Times New Roman" pitchFamily="18" charset="0"/>
              <a:cs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30251B9-8250-4ABE-BA30-8611C94E73C8}" type="slidenum">
              <a:rPr lang="en-US" smtClean="0">
                <a:latin typeface="Times New Roman" pitchFamily="18" charset="0"/>
                <a:cs typeface="Arial" pitchFamily="34" charset="0"/>
              </a:rPr>
              <a:pPr/>
              <a:t>45</a:t>
            </a:fld>
            <a:endParaRPr lang="en-US" smtClean="0">
              <a:latin typeface="Times New Roman" pitchFamily="18" charset="0"/>
              <a:cs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9E01761-EB0F-4E75-B1F9-691E1F8212E1}" type="slidenum">
              <a:rPr lang="en-GB" smtClean="0">
                <a:latin typeface="Times New Roman" pitchFamily="18" charset="0"/>
                <a:cs typeface="Arial" pitchFamily="34" charset="0"/>
              </a:rPr>
              <a:pPr/>
              <a:t>46</a:t>
            </a:fld>
            <a:endParaRPr lang="en-GB" smtClean="0">
              <a:latin typeface="Times New Roman" pitchFamily="18" charset="0"/>
              <a:cs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en-GB" smtClean="0">
                <a:latin typeface="Times New Roman" pitchFamily="18" charset="0"/>
                <a:cs typeface="Arial" pitchFamily="34" charset="0"/>
              </a:rPr>
              <a:t>Some people do not produce enough insulin.When they eat food, the glucose levels in their blood cannot be reduced.</a:t>
            </a:r>
          </a:p>
          <a:p>
            <a:r>
              <a:rPr lang="en-GB" smtClean="0">
                <a:latin typeface="Times New Roman" pitchFamily="18" charset="0"/>
                <a:cs typeface="Arial" pitchFamily="34" charset="0"/>
              </a:rPr>
              <a:t>This condition is known as DIABETES.</a:t>
            </a:r>
          </a:p>
          <a:p>
            <a:r>
              <a:rPr lang="en-GB" smtClean="0">
                <a:latin typeface="Times New Roman" pitchFamily="18" charset="0"/>
                <a:cs typeface="Arial" pitchFamily="34" charset="0"/>
              </a:rPr>
              <a:t>Diabetics sometimes have to inject insulin into their blood.  They have to be careful of their diet.</a:t>
            </a:r>
            <a:endParaRPr lang="en-US" smtClean="0">
              <a:latin typeface="Times New Roman" pitchFamily="18" charset="0"/>
              <a:cs typeface="Arial" pitchFamily="34" charset="0"/>
            </a:endParaRPr>
          </a:p>
          <a:p>
            <a:endParaRPr lang="en-GB" smtClean="0">
              <a:latin typeface="Times New Roman" pitchFamily="18"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655E3B6C-EF4A-4F2F-96D6-7988094E184F}" type="slidenum">
              <a:rPr lang="en-US" smtClean="0">
                <a:latin typeface="Times New Roman" pitchFamily="18" charset="0"/>
                <a:cs typeface="Arial" pitchFamily="34" charset="0"/>
              </a:rPr>
              <a:pPr/>
              <a:t>47</a:t>
            </a:fld>
            <a:endParaRPr lang="en-US" smtClean="0">
              <a:latin typeface="Times New Roman" pitchFamily="18" charset="0"/>
              <a:cs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AF8CEA-3893-4EDF-A49B-0972527CFECF}" type="slidenum">
              <a:rPr lang="en-GB"/>
              <a:pPr/>
              <a:t>48</a:t>
            </a:fld>
            <a:endParaRPr lang="en-GB"/>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46516-ABFE-44F7-8F51-A1AA23C484FF}" type="slidenum">
              <a:rPr lang="en-GB"/>
              <a:pPr/>
              <a:t>49</a:t>
            </a:fld>
            <a:endParaRPr lang="en-GB"/>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039E05-1285-4D64-9CF5-447F4A9987B2}" type="slidenum">
              <a:rPr lang="en-GB"/>
              <a:pPr/>
              <a:t>50</a:t>
            </a:fld>
            <a:endParaRPr lang="en-GB"/>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6F27489-0132-474C-A03E-27AE037812BF}" type="slidenum">
              <a:rPr lang="en-GB" smtClean="0">
                <a:latin typeface="Times New Roman" pitchFamily="18" charset="0"/>
                <a:cs typeface="Arial" pitchFamily="34" charset="0"/>
              </a:rPr>
              <a:pPr/>
              <a:t>51</a:t>
            </a:fld>
            <a:endParaRPr lang="en-GB" smtClean="0">
              <a:latin typeface="Times New Roman" pitchFamily="18" charset="0"/>
              <a:cs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B7DDEBA9-2714-4839-BAFC-383BFE576D88}" type="slidenum">
              <a:rPr lang="en-GB" smtClean="0">
                <a:latin typeface="Times New Roman" pitchFamily="18" charset="0"/>
                <a:cs typeface="Arial" pitchFamily="34" charset="0"/>
              </a:rPr>
              <a:pPr/>
              <a:t>52</a:t>
            </a:fld>
            <a:endParaRPr lang="en-GB" smtClean="0">
              <a:latin typeface="Times New Roman" pitchFamily="18" charset="0"/>
              <a:cs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latin typeface="Times New Roman" pitchFamily="18" charset="0"/>
              <a:cs typeface="Arial" pitchFamily="34" charset="0"/>
            </a:endParaRPr>
          </a:p>
        </p:txBody>
      </p:sp>
      <p:sp>
        <p:nvSpPr>
          <p:cNvPr id="67588" name="Slide Number Placeholder 3"/>
          <p:cNvSpPr>
            <a:spLocks noGrp="1"/>
          </p:cNvSpPr>
          <p:nvPr>
            <p:ph type="sldNum" sz="quarter" idx="5"/>
          </p:nvPr>
        </p:nvSpPr>
        <p:spPr>
          <a:noFill/>
        </p:spPr>
        <p:txBody>
          <a:bodyPr/>
          <a:lstStyle/>
          <a:p>
            <a:fld id="{285FAEB0-63DF-4606-9936-1D359AC7E3F6}" type="slidenum">
              <a:rPr lang="en-US" smtClean="0">
                <a:latin typeface="Times New Roman" pitchFamily="18" charset="0"/>
                <a:cs typeface="Arial" pitchFamily="34" charset="0"/>
              </a:rPr>
              <a:pPr/>
              <a:t>7</a:t>
            </a:fld>
            <a:endParaRPr lang="en-US" smtClean="0">
              <a:latin typeface="Times New Roman" pitchFamily="18"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DD60929A-2AA7-4C61-8AE4-6FCF3D6F0331}" type="slidenum">
              <a:rPr lang="en-GB" smtClean="0">
                <a:latin typeface="Times New Roman" pitchFamily="18" charset="0"/>
                <a:cs typeface="Arial" pitchFamily="34" charset="0"/>
              </a:rPr>
              <a:pPr/>
              <a:t>53</a:t>
            </a:fld>
            <a:endParaRPr lang="en-GB" smtClean="0">
              <a:latin typeface="Times New Roman" pitchFamily="18" charset="0"/>
              <a:cs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r>
              <a:rPr lang="en-GB" smtClean="0">
                <a:latin typeface="Times New Roman" pitchFamily="18" charset="0"/>
                <a:cs typeface="Arial" pitchFamily="34" charset="0"/>
              </a:rPr>
              <a:t>When your body is hot, sweat glands are stimulated to release sweat. The liquid sweat turns into a gas (it evaporates)To do this, it needs heat .It gets that heat from your skin. As your skin loses heat, it cools down.</a:t>
            </a:r>
          </a:p>
          <a:p>
            <a:endParaRPr lang="en-GB" smtClean="0">
              <a:latin typeface="Times New Roman" pitchFamily="18"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F9FC2075-A383-4443-A54C-73F0E36AC868}" type="slidenum">
              <a:rPr lang="en-GB" smtClean="0">
                <a:latin typeface="Times New Roman" pitchFamily="18" charset="0"/>
                <a:cs typeface="Arial" pitchFamily="34" charset="0"/>
              </a:rPr>
              <a:pPr/>
              <a:t>54</a:t>
            </a:fld>
            <a:endParaRPr lang="en-GB" smtClean="0">
              <a:latin typeface="Times New Roman" pitchFamily="18" charset="0"/>
              <a:cs typeface="Arial"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FCF4870-7E34-49E0-B36B-69B232D82100}" type="slidenum">
              <a:rPr lang="en-GB" smtClean="0">
                <a:latin typeface="Times New Roman" pitchFamily="18" charset="0"/>
                <a:cs typeface="Arial" pitchFamily="34" charset="0"/>
              </a:rPr>
              <a:pPr/>
              <a:t>55</a:t>
            </a:fld>
            <a:endParaRPr lang="en-GB" smtClean="0">
              <a:latin typeface="Times New Roman" pitchFamily="18" charset="0"/>
              <a:cs typeface="Arial" pitchFamily="34" charset="0"/>
            </a:endParaRPr>
          </a:p>
        </p:txBody>
      </p:sp>
      <p:sp>
        <p:nvSpPr>
          <p:cNvPr id="94211"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ln/>
        </p:spPr>
        <p:txBody>
          <a:bodyPr/>
          <a:lstStyle/>
          <a:p>
            <a:pPr marL="609600" indent="-609600">
              <a:spcBef>
                <a:spcPct val="20000"/>
              </a:spcBef>
              <a:buClr>
                <a:schemeClr val="hlink"/>
              </a:buClr>
              <a:buSzPct val="70000"/>
              <a:buFont typeface="Wingdings" pitchFamily="2" charset="2"/>
              <a:buChar char="n"/>
              <a:defRPr/>
            </a:pPr>
            <a:r>
              <a:rPr lang="en-GB" dirty="0" smtClean="0">
                <a:effectLst>
                  <a:outerShdw blurRad="38100" dist="38100" dir="2700000" algn="tl">
                    <a:srgbClr val="000000"/>
                  </a:outerShdw>
                </a:effectLst>
              </a:rPr>
              <a:t>This is the opposite of </a:t>
            </a:r>
            <a:r>
              <a:rPr lang="en-GB" dirty="0" err="1" smtClean="0">
                <a:effectLst>
                  <a:outerShdw blurRad="38100" dist="38100" dir="2700000" algn="tl">
                    <a:srgbClr val="000000"/>
                  </a:outerShdw>
                </a:effectLst>
              </a:rPr>
              <a:t>vasodilation</a:t>
            </a:r>
            <a:endParaRPr lang="en-GB" dirty="0" smtClean="0">
              <a:effectLst>
                <a:outerShdw blurRad="38100" dist="38100" dir="2700000" algn="tl">
                  <a:srgbClr val="000000"/>
                </a:outerShdw>
              </a:effectLst>
            </a:endParaRPr>
          </a:p>
          <a:p>
            <a:pPr marL="609600" indent="-609600">
              <a:spcBef>
                <a:spcPct val="20000"/>
              </a:spcBef>
              <a:buClr>
                <a:schemeClr val="hlink"/>
              </a:buClr>
              <a:buSzPct val="70000"/>
              <a:buFont typeface="Wingdings" pitchFamily="2" charset="2"/>
              <a:buChar char="n"/>
              <a:defRPr/>
            </a:pPr>
            <a:r>
              <a:rPr lang="en-GB" dirty="0" smtClean="0">
                <a:effectLst>
                  <a:outerShdw blurRad="38100" dist="38100" dir="2700000" algn="tl">
                    <a:srgbClr val="000000"/>
                  </a:outerShdw>
                </a:effectLst>
              </a:rPr>
              <a:t>The capillaries underneath your skin get constricted (shut off).</a:t>
            </a:r>
          </a:p>
          <a:p>
            <a:pPr marL="609600" indent="-609600">
              <a:spcBef>
                <a:spcPct val="20000"/>
              </a:spcBef>
              <a:buClr>
                <a:schemeClr val="hlink"/>
              </a:buClr>
              <a:buSzPct val="70000"/>
              <a:buFont typeface="Wingdings" pitchFamily="2" charset="2"/>
              <a:buChar char="n"/>
              <a:defRPr/>
            </a:pPr>
            <a:r>
              <a:rPr lang="en-GB" dirty="0" smtClean="0">
                <a:effectLst>
                  <a:outerShdw blurRad="38100" dist="38100" dir="2700000" algn="tl">
                    <a:srgbClr val="000000"/>
                  </a:outerShdw>
                </a:effectLst>
              </a:rPr>
              <a:t>This takes the blood away from the surface of the skin so less heat can be lost.</a:t>
            </a:r>
          </a:p>
          <a:p>
            <a:pPr>
              <a:defRPr/>
            </a:pPr>
            <a:endParaRPr lang="en-GB" dirty="0" smtClean="0">
              <a:latin typeface="Times New Roman" pitchFamily="18"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ECC407B-3235-4777-944D-DE09D1648E69}" type="slidenum">
              <a:rPr lang="en-GB" smtClean="0">
                <a:latin typeface="Times New Roman" pitchFamily="18" charset="0"/>
                <a:cs typeface="Arial" pitchFamily="34" charset="0"/>
              </a:rPr>
              <a:pPr/>
              <a:t>56</a:t>
            </a:fld>
            <a:endParaRPr lang="en-GB" smtClean="0">
              <a:latin typeface="Times New Roman" pitchFamily="18" charset="0"/>
              <a:cs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GB" smtClean="0">
              <a:latin typeface="Times New Roman" pitchFamily="18"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598361-0949-4323-900E-067F142751CB}" type="slidenum">
              <a:rPr lang="en-GB"/>
              <a:pPr/>
              <a:t>57</a:t>
            </a:fld>
            <a:endParaRPr lang="en-GB"/>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3DA3B-1E9E-4871-B62B-309A9CBC2ECE}" type="slidenum">
              <a:rPr lang="en-GB"/>
              <a:pPr/>
              <a:t>58</a:t>
            </a:fld>
            <a:endParaRPr lang="en-GB"/>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0A485-2CC1-4A90-9E0E-179E3B49939C}" type="slidenum">
              <a:rPr lang="en-GB"/>
              <a:pPr/>
              <a:t>59</a:t>
            </a:fld>
            <a:endParaRPr lang="en-GB"/>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1B887-E8A2-4AB5-A7D0-CB379E82828D}" type="slidenum">
              <a:rPr lang="en-GB"/>
              <a:pPr/>
              <a:t>60</a:t>
            </a:fld>
            <a:endParaRPr lang="en-GB"/>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494CE-9798-4F0D-AE87-338CC3C815F8}" type="slidenum">
              <a:rPr lang="en-GB"/>
              <a:pPr/>
              <a:t>61</a:t>
            </a:fld>
            <a:endParaRPr lang="en-GB"/>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2F2299-9460-4C5C-9EB9-613FC49B8697}" type="slidenum">
              <a:rPr lang="en-GB"/>
              <a:pPr/>
              <a:t>62</a:t>
            </a:fld>
            <a:endParaRPr lang="en-GB"/>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DFA13C7-1D9B-47F7-B47C-0E8A2E8B5440}" type="slidenum">
              <a:rPr lang="en-US" smtClean="0">
                <a:latin typeface="Times New Roman" pitchFamily="18" charset="0"/>
                <a:cs typeface="Arial" pitchFamily="34" charset="0"/>
              </a:rPr>
              <a:pPr/>
              <a:t>9</a:t>
            </a:fld>
            <a:endParaRPr lang="en-US" smtClean="0">
              <a:latin typeface="Times New Roman" pitchFamily="18"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mtClean="0">
                <a:latin typeface="Times New Roman" pitchFamily="18" charset="0"/>
                <a:cs typeface="Arial" pitchFamily="34" charset="0"/>
              </a:rPr>
              <a:t>IN 1932 THE AMERICAN PHYSIOLOGIST WALTER CANNON (1871-1945), COINED THE TERM HOMEOSTAS</a:t>
            </a:r>
          </a:p>
          <a:p>
            <a:endParaRPr lang="en-US" smtClean="0">
              <a:latin typeface="Times New Roman" pitchFamily="18"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261E77-9997-4F7C-9307-27DE4D10E9F2}" type="slidenum">
              <a:rPr lang="en-GB"/>
              <a:pPr/>
              <a:t>63</a:t>
            </a:fld>
            <a:endParaRPr lang="en-GB"/>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B7D23A-D3C0-4C07-A190-A6062439BDA0}" type="slidenum">
              <a:rPr lang="en-GB"/>
              <a:pPr/>
              <a:t>64</a:t>
            </a:fld>
            <a:endParaRPr lang="en-GB"/>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F2327B-FB11-4CAE-9CDC-ED171733664C}" type="slidenum">
              <a:rPr lang="en-GB"/>
              <a:pPr/>
              <a:t>65</a:t>
            </a:fld>
            <a:endParaRPr lang="en-GB"/>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A99E9A-64CF-426E-AA64-31F89A9C5B68}" type="slidenum">
              <a:rPr lang="en-GB"/>
              <a:pPr/>
              <a:t>66</a:t>
            </a:fld>
            <a:endParaRPr lang="en-GB"/>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FAB05-24B7-494E-8A98-7A8BAB20723E}" type="slidenum">
              <a:rPr lang="en-GB"/>
              <a:pPr/>
              <a:t>67</a:t>
            </a:fld>
            <a:endParaRPr lang="en-GB"/>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35925-03ED-4604-BD0B-A3211CF0F398}" type="slidenum">
              <a:rPr lang="en-GB"/>
              <a:pPr/>
              <a:t>68</a:t>
            </a:fld>
            <a:endParaRPr lang="en-GB"/>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275E47-70D6-4B00-8432-A40D696B9BAB}" type="slidenum">
              <a:rPr lang="en-GB"/>
              <a:pPr/>
              <a:t>70</a:t>
            </a:fld>
            <a:endParaRPr lang="en-GB"/>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0898330-4875-44A7-B02C-C3B58BAA2512}" type="slidenum">
              <a:rPr lang="en-US" smtClean="0">
                <a:latin typeface="Times New Roman" pitchFamily="18" charset="0"/>
                <a:cs typeface="Arial" pitchFamily="34" charset="0"/>
              </a:rPr>
              <a:pPr/>
              <a:t>10</a:t>
            </a:fld>
            <a:endParaRPr lang="en-US" smtClean="0">
              <a:latin typeface="Times New Roman" pitchFamily="18" charset="0"/>
              <a:cs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ln/>
        </p:spPr>
        <p:txBody>
          <a:bodyPr/>
          <a:lstStyle/>
          <a:p>
            <a:pPr>
              <a:defRPr/>
            </a:pPr>
            <a:r>
              <a:rPr lang="en-US" dirty="0" smtClean="0">
                <a:latin typeface="Times New Roman" pitchFamily="18" charset="0"/>
              </a:rPr>
              <a:t>Homeostasis involves dynamic mechanisms that detect and respond to deviations in physiological variables from their “set point” values by initiating </a:t>
            </a:r>
            <a:r>
              <a:rPr lang="en-US" dirty="0" err="1" smtClean="0">
                <a:latin typeface="Times New Roman" pitchFamily="18" charset="0"/>
              </a:rPr>
              <a:t>effector</a:t>
            </a:r>
            <a:r>
              <a:rPr lang="en-US" dirty="0" smtClean="0">
                <a:latin typeface="Times New Roman" pitchFamily="18" charset="0"/>
              </a:rPr>
              <a:t> responses that restore the variables to the optimal physiological range. </a:t>
            </a:r>
            <a:r>
              <a:rPr lang="en-US" altLang="en-US" sz="2800" dirty="0" smtClean="0">
                <a:latin typeface="Times New Roman" pitchFamily="18" charset="0"/>
                <a:cs typeface="Times New Roman" pitchFamily="18" charset="0"/>
              </a:rPr>
              <a:t>Maintenance of Relatively Constant Chemical/Physical Conditions</a:t>
            </a:r>
            <a:r>
              <a:rPr kumimoji="1" lang="en-US" altLang="en-US" sz="2800" dirty="0" smtClean="0">
                <a:effectLst>
                  <a:outerShdw blurRad="38100" dist="38100" dir="2700000" algn="tl">
                    <a:srgbClr val="000000"/>
                  </a:outerShdw>
                </a:effectLst>
                <a:latin typeface="Times New Roman" pitchFamily="18" charset="0"/>
              </a:rPr>
              <a:t> </a:t>
            </a:r>
            <a:r>
              <a:rPr kumimoji="1" lang="en-US" sz="2800" dirty="0" smtClean="0">
                <a:effectLst>
                  <a:outerShdw blurRad="38100" dist="38100" dir="2700000" algn="tl">
                    <a:srgbClr val="000000"/>
                  </a:outerShdw>
                </a:effectLst>
                <a:latin typeface="Times New Roman" pitchFamily="18" charset="0"/>
              </a:rPr>
              <a:t>of the internal environment.</a:t>
            </a:r>
            <a:r>
              <a:rPr kumimoji="1" lang="th-TH" sz="2800" b="1" dirty="0" smtClean="0">
                <a:effectLst>
                  <a:outerShdw blurRad="38100" dist="38100" dir="2700000" algn="tl">
                    <a:srgbClr val="000000"/>
                  </a:outerShdw>
                </a:effectLst>
                <a:latin typeface="Times New Roman" pitchFamily="18" charset="0"/>
              </a:rPr>
              <a:t> </a:t>
            </a:r>
          </a:p>
          <a:p>
            <a:pPr marL="457200" indent="-457200">
              <a:spcBef>
                <a:spcPct val="50000"/>
              </a:spcBef>
              <a:buClr>
                <a:schemeClr val="folHlink"/>
              </a:buClr>
              <a:buSzPct val="75000"/>
              <a:buFont typeface="Monotype Sorts" pitchFamily="2" charset="2"/>
              <a:buChar char="n"/>
              <a:defRPr/>
            </a:pPr>
            <a:r>
              <a:rPr kumimoji="1" lang="th-TH" sz="2800" b="1" dirty="0" smtClean="0">
                <a:effectLst>
                  <a:outerShdw blurRad="38100" dist="38100" dir="2700000" algn="tl">
                    <a:srgbClr val="000000"/>
                  </a:outerShdw>
                </a:effectLst>
                <a:latin typeface="Times New Roman" pitchFamily="18" charset="0"/>
              </a:rPr>
              <a:t> </a:t>
            </a:r>
            <a:r>
              <a:rPr kumimoji="1" lang="th-TH" sz="2800" b="1" dirty="0" smtClean="0">
                <a:solidFill>
                  <a:srgbClr val="FFCC99"/>
                </a:solidFill>
                <a:effectLst>
                  <a:outerShdw blurRad="38100" dist="38100" dir="2700000" algn="tl">
                    <a:srgbClr val="000000"/>
                  </a:outerShdw>
                </a:effectLst>
                <a:latin typeface="Times New Roman" pitchFamily="18" charset="0"/>
              </a:rPr>
              <a:t>Claude Bernard</a:t>
            </a:r>
            <a:r>
              <a:rPr kumimoji="1" lang="th-TH" sz="2800" b="1" dirty="0" smtClean="0">
                <a:effectLst>
                  <a:outerShdw blurRad="38100" dist="38100" dir="2700000" algn="tl">
                    <a:srgbClr val="000000"/>
                  </a:outerShdw>
                </a:effectLst>
                <a:latin typeface="Times New Roman" pitchFamily="18" charset="0"/>
              </a:rPr>
              <a:t>__ The father of modern Physiology</a:t>
            </a:r>
            <a:r>
              <a:rPr kumimoji="1" lang="th-TH" sz="2800" dirty="0" smtClean="0">
                <a:effectLst>
                  <a:outerShdw blurRad="38100" dist="38100" dir="2700000" algn="tl">
                    <a:srgbClr val="000000"/>
                  </a:outerShdw>
                </a:effectLst>
                <a:latin typeface="Times New Roman" pitchFamily="18" charset="0"/>
              </a:rPr>
              <a:t>...The internal environment remains relatively constant though there are changes in the external environment</a:t>
            </a:r>
            <a:r>
              <a:rPr kumimoji="1" lang="th-TH" sz="2800" b="1" dirty="0" smtClean="0">
                <a:effectLst>
                  <a:outerShdw blurRad="38100" dist="38100" dir="2700000" algn="tl">
                    <a:srgbClr val="000000"/>
                  </a:outerShdw>
                </a:effectLst>
                <a:latin typeface="Times New Roman" pitchFamily="18" charset="0"/>
              </a:rPr>
              <a:t> </a:t>
            </a:r>
          </a:p>
          <a:p>
            <a:pPr marL="457200" indent="-457200">
              <a:spcBef>
                <a:spcPct val="50000"/>
              </a:spcBef>
              <a:buClr>
                <a:schemeClr val="folHlink"/>
              </a:buClr>
              <a:buSzPct val="75000"/>
              <a:buFont typeface="Monotype Sorts" pitchFamily="2" charset="2"/>
              <a:buChar char="n"/>
              <a:defRPr/>
            </a:pPr>
            <a:r>
              <a:rPr kumimoji="1" lang="th-TH" sz="2800" b="1" dirty="0" smtClean="0">
                <a:effectLst>
                  <a:outerShdw blurRad="38100" dist="38100" dir="2700000" algn="tl">
                    <a:srgbClr val="000000"/>
                  </a:outerShdw>
                </a:effectLst>
                <a:latin typeface="Times New Roman" pitchFamily="18" charset="0"/>
              </a:rPr>
              <a:t> stable =/= rigidity, can vary within narrow limit</a:t>
            </a:r>
            <a:r>
              <a:rPr kumimoji="1" lang="en-US" sz="2800" b="1" dirty="0" smtClean="0">
                <a:effectLst>
                  <a:outerShdw blurRad="38100" dist="38100" dir="2700000" algn="tl">
                    <a:srgbClr val="000000"/>
                  </a:outerShdw>
                </a:effectLst>
                <a:latin typeface="Times New Roman" pitchFamily="18" charset="0"/>
              </a:rPr>
              <a:t> (normal physiological range) </a:t>
            </a:r>
            <a:r>
              <a:rPr kumimoji="1" lang="th-TH" sz="2800" b="1" dirty="0" smtClean="0">
                <a:effectLst>
                  <a:outerShdw blurRad="38100" dist="38100" dir="2700000" algn="tl">
                    <a:srgbClr val="000000"/>
                  </a:outerShdw>
                </a:effectLst>
                <a:latin typeface="Times New Roman" pitchFamily="18" charset="0"/>
              </a:rPr>
              <a:t>The golden goal of every organ : to  maintain homeostasis</a:t>
            </a:r>
            <a:r>
              <a:rPr kumimoji="1" lang="en-US" sz="2800" b="1" dirty="0" smtClean="0">
                <a:effectLst>
                  <a:outerShdw blurRad="38100" dist="38100" dir="2700000" algn="tl">
                    <a:srgbClr val="000000"/>
                  </a:outerShdw>
                </a:effectLst>
                <a:latin typeface="Times New Roman" pitchFamily="18" charset="0"/>
              </a:rPr>
              <a:t> (concept of REGULATION)</a:t>
            </a:r>
            <a:r>
              <a:rPr kumimoji="1" lang="th-TH" sz="2800" b="1" dirty="0" smtClean="0">
                <a:effectLst>
                  <a:outerShdw blurRad="38100" dist="38100" dir="2700000" algn="tl">
                    <a:srgbClr val="000000"/>
                  </a:outerShdw>
                </a:effectLst>
                <a:latin typeface="Times New Roman" pitchFamily="18" charset="0"/>
              </a:rPr>
              <a:t> </a:t>
            </a:r>
          </a:p>
          <a:p>
            <a:pPr>
              <a:defRPr/>
            </a:pPr>
            <a:endParaRPr lang="en-US" dirty="0" smtClean="0">
              <a:latin typeface="Times New Roman" pitchFamily="18" charset="0"/>
            </a:endParaRPr>
          </a:p>
        </p:txBody>
      </p:sp>
      <p:sp>
        <p:nvSpPr>
          <p:cNvPr id="70660" name="Slide Number Placeholder 3"/>
          <p:cNvSpPr>
            <a:spLocks noGrp="1"/>
          </p:cNvSpPr>
          <p:nvPr>
            <p:ph type="sldNum" sz="quarter" idx="5"/>
          </p:nvPr>
        </p:nvSpPr>
        <p:spPr>
          <a:noFill/>
        </p:spPr>
        <p:txBody>
          <a:bodyPr/>
          <a:lstStyle/>
          <a:p>
            <a:fld id="{D7DEBC58-57EF-4F4B-9E71-CEC5A3E5F8C9}" type="slidenum">
              <a:rPr lang="en-US" smtClean="0">
                <a:latin typeface="Times New Roman" pitchFamily="18" charset="0"/>
                <a:cs typeface="Arial" pitchFamily="34" charset="0"/>
              </a:rPr>
              <a:pPr/>
              <a:t>12</a:t>
            </a:fld>
            <a:endParaRPr lang="en-US" smtClean="0">
              <a:latin typeface="Times New Roman" pitchFamily="18"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smtClean="0">
                <a:latin typeface="Times New Roman" pitchFamily="18" charset="0"/>
                <a:cs typeface="Arial" pitchFamily="34" charset="0"/>
              </a:rPr>
              <a:t>Definition: The environment, where the cells live. It is “salty water”.</a:t>
            </a:r>
          </a:p>
          <a:p>
            <a:endParaRPr lang="en-US" smtClean="0">
              <a:latin typeface="Times New Roman" pitchFamily="18" charset="0"/>
              <a:cs typeface="Arial" pitchFamily="34" charset="0"/>
            </a:endParaRPr>
          </a:p>
        </p:txBody>
      </p:sp>
      <p:sp>
        <p:nvSpPr>
          <p:cNvPr id="71684" name="Slide Number Placeholder 3"/>
          <p:cNvSpPr>
            <a:spLocks noGrp="1"/>
          </p:cNvSpPr>
          <p:nvPr>
            <p:ph type="sldNum" sz="quarter" idx="5"/>
          </p:nvPr>
        </p:nvSpPr>
        <p:spPr>
          <a:noFill/>
        </p:spPr>
        <p:txBody>
          <a:bodyPr/>
          <a:lstStyle/>
          <a:p>
            <a:fld id="{32B297C3-1F76-4135-A602-E4B0F9A53C38}" type="slidenum">
              <a:rPr lang="en-US" smtClean="0">
                <a:latin typeface="Times New Roman" pitchFamily="18" charset="0"/>
                <a:cs typeface="Arial" pitchFamily="34" charset="0"/>
              </a:rPr>
              <a:pPr/>
              <a:t>15</a:t>
            </a:fld>
            <a:endParaRPr lang="en-US" smtClean="0">
              <a:latin typeface="Times New Roman" pitchFamily="18"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b="1" smtClean="0">
                <a:solidFill>
                  <a:schemeClr val="folHlink"/>
                </a:solidFill>
                <a:latin typeface="Times New Roman" pitchFamily="18" charset="0"/>
                <a:cs typeface="Arial" pitchFamily="34" charset="0"/>
              </a:rPr>
              <a:t>Osmoregulation</a:t>
            </a:r>
            <a:r>
              <a:rPr lang="en-US" smtClean="0">
                <a:latin typeface="Times New Roman" pitchFamily="18" charset="0"/>
                <a:cs typeface="Arial" pitchFamily="34" charset="0"/>
              </a:rPr>
              <a:t> regulates solute concentrations and balances the gain and loss of water.</a:t>
            </a:r>
          </a:p>
          <a:p>
            <a:r>
              <a:rPr lang="en-US" b="1" smtClean="0">
                <a:solidFill>
                  <a:schemeClr val="folHlink"/>
                </a:solidFill>
                <a:latin typeface="Times New Roman" pitchFamily="18" charset="0"/>
                <a:cs typeface="Arial" pitchFamily="34" charset="0"/>
              </a:rPr>
              <a:t>Excretion</a:t>
            </a:r>
            <a:r>
              <a:rPr lang="en-US" smtClean="0">
                <a:latin typeface="Times New Roman" pitchFamily="18" charset="0"/>
                <a:cs typeface="Arial" pitchFamily="34" charset="0"/>
              </a:rPr>
              <a:t> gets rid of metabolic wastes.</a:t>
            </a:r>
          </a:p>
          <a:p>
            <a:endParaRPr lang="en-US" smtClean="0">
              <a:latin typeface="Times New Roman" pitchFamily="18" charset="0"/>
              <a:cs typeface="Arial" pitchFamily="34" charset="0"/>
            </a:endParaRPr>
          </a:p>
        </p:txBody>
      </p:sp>
      <p:sp>
        <p:nvSpPr>
          <p:cNvPr id="72708" name="Slide Number Placeholder 3"/>
          <p:cNvSpPr>
            <a:spLocks noGrp="1"/>
          </p:cNvSpPr>
          <p:nvPr>
            <p:ph type="sldNum" sz="quarter" idx="5"/>
          </p:nvPr>
        </p:nvSpPr>
        <p:spPr>
          <a:noFill/>
        </p:spPr>
        <p:txBody>
          <a:bodyPr/>
          <a:lstStyle/>
          <a:p>
            <a:fld id="{BDF818DE-5080-4735-B1A6-75D0FA53339E}" type="slidenum">
              <a:rPr lang="en-US" smtClean="0">
                <a:latin typeface="Times New Roman" pitchFamily="18" charset="0"/>
                <a:cs typeface="Arial" pitchFamily="34" charset="0"/>
              </a:rPr>
              <a:pPr/>
              <a:t>16</a:t>
            </a:fld>
            <a:endParaRPr lang="en-US" smtClean="0">
              <a:latin typeface="Times New Roman" pitchFamily="18"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smtClean="0">
                <a:latin typeface="Times New Roman" pitchFamily="18" charset="0"/>
                <a:cs typeface="Arial" pitchFamily="34" charset="0"/>
              </a:rPr>
              <a:t>HOMEOSTATIC CONTROL SYSTEM: controls the “variable Components of control system:</a:t>
            </a:r>
          </a:p>
          <a:p>
            <a:r>
              <a:rPr lang="en-US" smtClean="0">
                <a:latin typeface="Times New Roman" pitchFamily="18" charset="0"/>
                <a:cs typeface="Arial" pitchFamily="34" charset="0"/>
              </a:rPr>
              <a:t>Set Point: the level or range at which a variable is to be maintained.  Determined by control center.</a:t>
            </a:r>
          </a:p>
          <a:p>
            <a:r>
              <a:rPr lang="en-US" smtClean="0">
                <a:latin typeface="Times New Roman" pitchFamily="18" charset="0"/>
                <a:cs typeface="Arial" pitchFamily="34" charset="0"/>
              </a:rPr>
              <a:t>Sensor : receptors or receptor organs that monitor variable.    </a:t>
            </a:r>
          </a:p>
          <a:p>
            <a:r>
              <a:rPr lang="en-US" smtClean="0">
                <a:latin typeface="Times New Roman" pitchFamily="18" charset="0"/>
                <a:cs typeface="Arial" pitchFamily="34" charset="0"/>
              </a:rPr>
              <a:t> Integrator = control center : compares variable to set point    makes adjustment of variable to keep set point   </a:t>
            </a:r>
          </a:p>
          <a:p>
            <a:r>
              <a:rPr lang="en-US" smtClean="0">
                <a:latin typeface="Times New Roman" pitchFamily="18" charset="0"/>
                <a:cs typeface="Arial" pitchFamily="34" charset="0"/>
              </a:rPr>
              <a:t>sends command out to effector</a:t>
            </a:r>
          </a:p>
          <a:p>
            <a:r>
              <a:rPr lang="en-US" smtClean="0">
                <a:latin typeface="Times New Roman" pitchFamily="18" charset="0"/>
                <a:cs typeface="Arial" pitchFamily="34" charset="0"/>
              </a:rPr>
              <a:t>↓Effector: brings about the adjustment to set point</a:t>
            </a:r>
          </a:p>
        </p:txBody>
      </p:sp>
      <p:sp>
        <p:nvSpPr>
          <p:cNvPr id="73732" name="Slide Number Placeholder 3"/>
          <p:cNvSpPr>
            <a:spLocks noGrp="1"/>
          </p:cNvSpPr>
          <p:nvPr>
            <p:ph type="sldNum" sz="quarter" idx="5"/>
          </p:nvPr>
        </p:nvSpPr>
        <p:spPr>
          <a:noFill/>
        </p:spPr>
        <p:txBody>
          <a:bodyPr/>
          <a:lstStyle/>
          <a:p>
            <a:fld id="{6DAAEA53-F612-4CCB-98E7-FFAFD24DC2ED}" type="slidenum">
              <a:rPr lang="en-US" smtClean="0">
                <a:latin typeface="Times New Roman" pitchFamily="18" charset="0"/>
                <a:cs typeface="Arial" pitchFamily="34" charset="0"/>
              </a:rPr>
              <a:pPr/>
              <a:t>20</a:t>
            </a:fld>
            <a:endParaRPr lang="en-US" smtClean="0">
              <a:latin typeface="Times New Roman" pitchFamily="18"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2253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GB"/>
            </a:p>
          </p:txBody>
        </p:sp>
        <p:sp>
          <p:nvSpPr>
            <p:cNvPr id="2253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GB"/>
            </a:p>
          </p:txBody>
        </p:sp>
        <p:sp>
          <p:nvSpPr>
            <p:cNvPr id="2253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GB"/>
            </a:p>
          </p:txBody>
        </p:sp>
        <p:sp>
          <p:nvSpPr>
            <p:cNvPr id="2253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GB"/>
            </a:p>
          </p:txBody>
        </p:sp>
        <p:sp>
          <p:nvSpPr>
            <p:cNvPr id="2253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GB"/>
            </a:p>
          </p:txBody>
        </p:sp>
        <p:sp>
          <p:nvSpPr>
            <p:cNvPr id="2253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GB"/>
            </a:p>
          </p:txBody>
        </p:sp>
        <p:sp>
          <p:nvSpPr>
            <p:cNvPr id="2253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GB"/>
            </a:p>
          </p:txBody>
        </p:sp>
        <p:sp>
          <p:nvSpPr>
            <p:cNvPr id="2253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GB"/>
            </a:p>
          </p:txBody>
        </p:sp>
        <p:sp>
          <p:nvSpPr>
            <p:cNvPr id="2253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GB"/>
            </a:p>
          </p:txBody>
        </p:sp>
        <p:sp>
          <p:nvSpPr>
            <p:cNvPr id="2254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GB"/>
            </a:p>
          </p:txBody>
        </p:sp>
        <p:sp>
          <p:nvSpPr>
            <p:cNvPr id="2254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GB"/>
            </a:p>
          </p:txBody>
        </p:sp>
        <p:sp>
          <p:nvSpPr>
            <p:cNvPr id="2254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GB"/>
            </a:p>
          </p:txBody>
        </p:sp>
        <p:sp>
          <p:nvSpPr>
            <p:cNvPr id="2254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GB"/>
            </a:p>
          </p:txBody>
        </p:sp>
        <p:sp>
          <p:nvSpPr>
            <p:cNvPr id="2254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GB"/>
            </a:p>
          </p:txBody>
        </p:sp>
        <p:sp>
          <p:nvSpPr>
            <p:cNvPr id="2254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GB"/>
            </a:p>
          </p:txBody>
        </p:sp>
        <p:sp>
          <p:nvSpPr>
            <p:cNvPr id="2254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GB"/>
            </a:p>
          </p:txBody>
        </p:sp>
        <p:sp>
          <p:nvSpPr>
            <p:cNvPr id="2254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GB"/>
            </a:p>
          </p:txBody>
        </p:sp>
        <p:sp>
          <p:nvSpPr>
            <p:cNvPr id="2254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GB"/>
            </a:p>
          </p:txBody>
        </p:sp>
        <p:sp>
          <p:nvSpPr>
            <p:cNvPr id="2254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GB"/>
            </a:p>
          </p:txBody>
        </p:sp>
        <p:sp>
          <p:nvSpPr>
            <p:cNvPr id="2255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GB"/>
            </a:p>
          </p:txBody>
        </p:sp>
        <p:sp>
          <p:nvSpPr>
            <p:cNvPr id="2255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GB"/>
            </a:p>
          </p:txBody>
        </p:sp>
        <p:sp>
          <p:nvSpPr>
            <p:cNvPr id="2255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GB"/>
            </a:p>
          </p:txBody>
        </p:sp>
        <p:sp>
          <p:nvSpPr>
            <p:cNvPr id="2255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GB"/>
            </a:p>
          </p:txBody>
        </p:sp>
        <p:sp>
          <p:nvSpPr>
            <p:cNvPr id="2255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GB"/>
            </a:p>
          </p:txBody>
        </p:sp>
        <p:sp>
          <p:nvSpPr>
            <p:cNvPr id="2255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GB"/>
            </a:p>
          </p:txBody>
        </p:sp>
        <p:sp>
          <p:nvSpPr>
            <p:cNvPr id="2255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GB"/>
            </a:p>
          </p:txBody>
        </p:sp>
        <p:sp>
          <p:nvSpPr>
            <p:cNvPr id="2255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GB"/>
            </a:p>
          </p:txBody>
        </p:sp>
        <p:sp>
          <p:nvSpPr>
            <p:cNvPr id="2255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GB"/>
            </a:p>
          </p:txBody>
        </p:sp>
        <p:sp>
          <p:nvSpPr>
            <p:cNvPr id="2255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GB"/>
            </a:p>
          </p:txBody>
        </p:sp>
        <p:sp>
          <p:nvSpPr>
            <p:cNvPr id="2256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GB"/>
            </a:p>
          </p:txBody>
        </p:sp>
        <p:sp>
          <p:nvSpPr>
            <p:cNvPr id="2256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GB"/>
            </a:p>
          </p:txBody>
        </p:sp>
        <p:sp>
          <p:nvSpPr>
            <p:cNvPr id="2256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GB"/>
            </a:p>
          </p:txBody>
        </p:sp>
        <p:sp>
          <p:nvSpPr>
            <p:cNvPr id="2256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GB"/>
            </a:p>
          </p:txBody>
        </p:sp>
        <p:sp>
          <p:nvSpPr>
            <p:cNvPr id="2256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GB"/>
            </a:p>
          </p:txBody>
        </p:sp>
        <p:sp>
          <p:nvSpPr>
            <p:cNvPr id="2256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GB"/>
            </a:p>
          </p:txBody>
        </p:sp>
        <p:sp>
          <p:nvSpPr>
            <p:cNvPr id="2256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GB"/>
            </a:p>
          </p:txBody>
        </p:sp>
        <p:grpSp>
          <p:nvGrpSpPr>
            <p:cNvPr id="3" name="Group 39"/>
            <p:cNvGrpSpPr>
              <a:grpSpLocks/>
            </p:cNvGrpSpPr>
            <p:nvPr userDrawn="1"/>
          </p:nvGrpSpPr>
          <p:grpSpPr bwMode="auto">
            <a:xfrm>
              <a:off x="0" y="1632"/>
              <a:ext cx="5758" cy="1858"/>
              <a:chOff x="0" y="1632"/>
              <a:chExt cx="5758" cy="1858"/>
            </a:xfrm>
          </p:grpSpPr>
          <p:sp>
            <p:nvSpPr>
              <p:cNvPr id="2256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GB"/>
              </a:p>
            </p:txBody>
          </p:sp>
          <p:sp>
            <p:nvSpPr>
              <p:cNvPr id="2256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GB"/>
              </a:p>
            </p:txBody>
          </p:sp>
        </p:grpSp>
      </p:grpSp>
      <p:sp>
        <p:nvSpPr>
          <p:cNvPr id="22570" name="Rectangle 42"/>
          <p:cNvSpPr>
            <a:spLocks noGrp="1" noChangeArrowheads="1"/>
          </p:cNvSpPr>
          <p:nvPr>
            <p:ph type="ctrTitle" sz="quarter"/>
          </p:nvPr>
        </p:nvSpPr>
        <p:spPr>
          <a:xfrm>
            <a:off x="457200" y="1600200"/>
            <a:ext cx="8229600" cy="1828800"/>
          </a:xfrm>
        </p:spPr>
        <p:txBody>
          <a:bodyPr/>
          <a:lstStyle>
            <a:lvl1pPr>
              <a:defRPr sz="4800"/>
            </a:lvl1pPr>
          </a:lstStyle>
          <a:p>
            <a:r>
              <a:rPr lang="en-US" smtClean="0"/>
              <a:t>Click to edit Master title style</a:t>
            </a:r>
            <a:endParaRPr lang="en-US"/>
          </a:p>
        </p:txBody>
      </p:sp>
      <p:sp>
        <p:nvSpPr>
          <p:cNvPr id="2257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smtClean="0"/>
              <a:t>Click to edit Master subtitle style</a:t>
            </a:r>
            <a:endParaRPr lang="en-US"/>
          </a:p>
        </p:txBody>
      </p:sp>
      <p:sp>
        <p:nvSpPr>
          <p:cNvPr id="22572" name="Rectangle 44"/>
          <p:cNvSpPr>
            <a:spLocks noGrp="1" noChangeArrowheads="1"/>
          </p:cNvSpPr>
          <p:nvPr>
            <p:ph type="dt" sz="quarter" idx="2"/>
          </p:nvPr>
        </p:nvSpPr>
        <p:spPr/>
        <p:txBody>
          <a:bodyPr/>
          <a:lstStyle>
            <a:lvl1pPr>
              <a:defRPr/>
            </a:lvl1pPr>
          </a:lstStyle>
          <a:p>
            <a:fld id="{1D8BD707-D9CF-40AE-B4C6-C98DA3205C09}" type="datetimeFigureOut">
              <a:rPr lang="en-US" smtClean="0"/>
              <a:pPr/>
              <a:t>9/19/2012</a:t>
            </a:fld>
            <a:endParaRPr lang="en-US"/>
          </a:p>
        </p:txBody>
      </p:sp>
      <p:sp>
        <p:nvSpPr>
          <p:cNvPr id="22573" name="Rectangle 45"/>
          <p:cNvSpPr>
            <a:spLocks noGrp="1" noChangeArrowheads="1"/>
          </p:cNvSpPr>
          <p:nvPr>
            <p:ph type="ftr" sz="quarter" idx="3"/>
          </p:nvPr>
        </p:nvSpPr>
        <p:spPr/>
        <p:txBody>
          <a:bodyPr/>
          <a:lstStyle>
            <a:lvl1pPr>
              <a:defRPr/>
            </a:lvl1pPr>
          </a:lstStyle>
          <a:p>
            <a:endParaRPr lang="en-US"/>
          </a:p>
        </p:txBody>
      </p:sp>
      <p:sp>
        <p:nvSpPr>
          <p:cNvPr id="22574" name="Rectangle 46"/>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9/19/2012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9/19/2012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386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333399ED-3B31-44FB-9892-F1D49C7D2B13}" type="datetime1">
              <a:rPr lang="en-US"/>
              <a:pPr>
                <a:defRPr/>
              </a:pPr>
              <a:t>9/19/2012</a:t>
            </a:fld>
            <a:endParaRPr lang="en-US"/>
          </a:p>
        </p:txBody>
      </p:sp>
      <p:sp>
        <p:nvSpPr>
          <p:cNvPr id="7" name="Rectangle 5"/>
          <p:cNvSpPr>
            <a:spLocks noGrp="1" noChangeArrowheads="1"/>
          </p:cNvSpPr>
          <p:nvPr>
            <p:ph type="ftr" sz="quarter" idx="11"/>
          </p:nvPr>
        </p:nvSpPr>
        <p:spPr/>
        <p:txBody>
          <a:bodyPr/>
          <a:lstStyle>
            <a:lvl1pPr>
              <a:defRPr/>
            </a:lvl1pPr>
          </a:lstStyle>
          <a:p>
            <a:pPr>
              <a:defRPr/>
            </a:pPr>
            <a:r>
              <a:rPr lang="en-US"/>
              <a:t>DR. QAZI IMTIAZ RASOOL</a:t>
            </a:r>
          </a:p>
        </p:txBody>
      </p:sp>
      <p:sp>
        <p:nvSpPr>
          <p:cNvPr id="8" name="Rectangle 6"/>
          <p:cNvSpPr>
            <a:spLocks noGrp="1" noChangeArrowheads="1"/>
          </p:cNvSpPr>
          <p:nvPr>
            <p:ph type="sldNum" sz="quarter" idx="12"/>
          </p:nvPr>
        </p:nvSpPr>
        <p:spPr/>
        <p:txBody>
          <a:bodyPr/>
          <a:lstStyle>
            <a:lvl1pPr>
              <a:defRPr/>
            </a:lvl1pPr>
          </a:lstStyle>
          <a:p>
            <a:pPr>
              <a:defRPr/>
            </a:pPr>
            <a:fld id="{4F27F218-86B1-4478-9971-ACB86443143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730A6577-4579-4E4C-9CB6-A959B8BB687D}" type="datetime1">
              <a:rPr lang="en-US" altLang="en-US"/>
              <a:pPr>
                <a:defRPr/>
              </a:pPr>
              <a:t>9/19/2012</a:t>
            </a:fld>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r>
              <a:rPr lang="en-US" altLang="en-US"/>
              <a:t>DR. QAZI IMTIAZ RASOOL</a:t>
            </a:r>
          </a:p>
        </p:txBody>
      </p:sp>
      <p:sp>
        <p:nvSpPr>
          <p:cNvPr id="7" name="Rectangle 6"/>
          <p:cNvSpPr>
            <a:spLocks noGrp="1" noChangeArrowheads="1"/>
          </p:cNvSpPr>
          <p:nvPr>
            <p:ph type="sldNum" sz="quarter" idx="12"/>
          </p:nvPr>
        </p:nvSpPr>
        <p:spPr/>
        <p:txBody>
          <a:bodyPr/>
          <a:lstStyle>
            <a:lvl1pPr>
              <a:defRPr/>
            </a:lvl1pPr>
          </a:lstStyle>
          <a:p>
            <a:pPr>
              <a:defRPr/>
            </a:pPr>
            <a:fld id="{94F1267D-918C-4E06-8E74-D8C3249F909C}"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981200"/>
            <a:ext cx="8229600" cy="3886200"/>
          </a:xfrm>
        </p:spPr>
        <p:txBody>
          <a:bodyPr/>
          <a:lstStyle/>
          <a:p>
            <a:pPr lvl="0"/>
            <a:r>
              <a:rPr lang="en-US" noProof="0" smtClean="0"/>
              <a:t>Click icon to add table</a:t>
            </a:r>
            <a:endParaRPr lang="en-GB" noProof="0"/>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pPr>
              <a:defRPr/>
            </a:pPr>
            <a:r>
              <a:rPr lang="en-US"/>
              <a:t>DR. QAZI IMTIAZ RASOOL</a:t>
            </a:r>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pPr>
              <a:defRPr/>
            </a:pPr>
            <a:fld id="{75536406-B1BC-4C22-AD9F-B237AEFA77D7}" type="slidenum">
              <a:rPr lang="en-US"/>
              <a:pPr>
                <a:defRPr/>
              </a:pPr>
              <a:t>‹#›</a:t>
            </a:fld>
            <a:endParaRPr lang="en-US"/>
          </a:p>
        </p:txBody>
      </p:sp>
      <p:sp>
        <p:nvSpPr>
          <p:cNvPr id="6" name="Date Placeholder 5"/>
          <p:cNvSpPr>
            <a:spLocks noGrp="1"/>
          </p:cNvSpPr>
          <p:nvPr>
            <p:ph type="dt" sz="half" idx="12"/>
          </p:nvPr>
        </p:nvSpPr>
        <p:spPr>
          <a:xfrm>
            <a:off x="457200" y="6245225"/>
            <a:ext cx="2133600" cy="476250"/>
          </a:xfrm>
        </p:spPr>
        <p:txBody>
          <a:bodyPr/>
          <a:lstStyle>
            <a:lvl1pPr>
              <a:defRPr/>
            </a:lvl1pPr>
          </a:lstStyle>
          <a:p>
            <a:pPr>
              <a:defRPr/>
            </a:pPr>
            <a:fld id="{DEB146BF-3EC7-411F-B4E2-423799A365E0}" type="datetime1">
              <a:rPr lang="en-US"/>
              <a:pPr>
                <a:defRPr/>
              </a:pPr>
              <a:t>9/19/2012</a:t>
            </a:fld>
            <a:r>
              <a:rPr lang="en-US"/>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Date Placeholder 9"/>
          <p:cNvSpPr>
            <a:spLocks noGrp="1"/>
          </p:cNvSpPr>
          <p:nvPr>
            <p:ph type="dt" sz="half" idx="10"/>
          </p:nvPr>
        </p:nvSpPr>
        <p:spPr>
          <a:xfrm>
            <a:off x="457200" y="6356350"/>
            <a:ext cx="2133600" cy="365125"/>
          </a:xfrm>
        </p:spPr>
        <p:txBody>
          <a:bodyPr/>
          <a:lstStyle>
            <a:lvl1pPr algn="l">
              <a:defRPr/>
            </a:lvl1pPr>
          </a:lstStyle>
          <a:p>
            <a:pPr>
              <a:defRPr/>
            </a:pPr>
            <a:fld id="{7E331678-E016-4D33-9310-E63BE1CD2DE6}" type="datetime1">
              <a:rPr lang="en-US"/>
              <a:pPr>
                <a:defRPr/>
              </a:pPr>
              <a:t>9/19/2012</a:t>
            </a:fld>
            <a:endParaRPr lang="en-US" dirty="0"/>
          </a:p>
        </p:txBody>
      </p:sp>
      <p:sp>
        <p:nvSpPr>
          <p:cNvPr id="5" name="Footer Placeholder 21"/>
          <p:cNvSpPr>
            <a:spLocks noGrp="1"/>
          </p:cNvSpPr>
          <p:nvPr>
            <p:ph type="ftr" sz="quarter" idx="11"/>
          </p:nvPr>
        </p:nvSpPr>
        <p:spPr>
          <a:xfrm>
            <a:off x="4379913" y="6408738"/>
            <a:ext cx="2351087" cy="365125"/>
          </a:xfrm>
        </p:spPr>
        <p:txBody>
          <a:bodyPr/>
          <a:lstStyle>
            <a:lvl1pPr>
              <a:defRPr/>
            </a:lvl1pPr>
          </a:lstStyle>
          <a:p>
            <a:pPr>
              <a:defRPr/>
            </a:pPr>
            <a:r>
              <a:rPr lang="en-US"/>
              <a:t>DR. QAZI IMTIAZ RASOOL</a:t>
            </a:r>
          </a:p>
        </p:txBody>
      </p:sp>
      <p:sp>
        <p:nvSpPr>
          <p:cNvPr id="6" name="Slide Number Placeholder 17"/>
          <p:cNvSpPr>
            <a:spLocks noGrp="1"/>
          </p:cNvSpPr>
          <p:nvPr>
            <p:ph type="sldNum" sz="quarter" idx="12"/>
          </p:nvPr>
        </p:nvSpPr>
        <p:spPr>
          <a:xfrm>
            <a:off x="7924800" y="6356350"/>
            <a:ext cx="762000" cy="365125"/>
          </a:xfrm>
        </p:spPr>
        <p:txBody>
          <a:bodyPr/>
          <a:lstStyle>
            <a:lvl1pPr algn="r">
              <a:defRPr/>
            </a:lvl1pPr>
          </a:lstStyle>
          <a:p>
            <a:pPr>
              <a:defRPr/>
            </a:pPr>
            <a:fld id="{F94E5991-3AC0-4D9B-BCE4-69AE2347E8E5}"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9/19/2012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9/19/2012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9/19/2012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9/19/2012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9/19/2012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9/19/2012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9/19/2012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9/19/2012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2150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GB"/>
            </a:p>
          </p:txBody>
        </p:sp>
        <p:sp>
          <p:nvSpPr>
            <p:cNvPr id="2150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GB"/>
            </a:p>
          </p:txBody>
        </p:sp>
        <p:sp>
          <p:nvSpPr>
            <p:cNvPr id="2150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GB"/>
            </a:p>
          </p:txBody>
        </p:sp>
        <p:sp>
          <p:nvSpPr>
            <p:cNvPr id="2151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GB"/>
            </a:p>
          </p:txBody>
        </p:sp>
        <p:sp>
          <p:nvSpPr>
            <p:cNvPr id="2151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GB"/>
            </a:p>
          </p:txBody>
        </p:sp>
        <p:sp>
          <p:nvSpPr>
            <p:cNvPr id="2151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GB"/>
            </a:p>
          </p:txBody>
        </p:sp>
        <p:sp>
          <p:nvSpPr>
            <p:cNvPr id="2151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GB"/>
            </a:p>
          </p:txBody>
        </p:sp>
        <p:sp>
          <p:nvSpPr>
            <p:cNvPr id="2151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GB"/>
            </a:p>
          </p:txBody>
        </p:sp>
        <p:sp>
          <p:nvSpPr>
            <p:cNvPr id="2151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GB"/>
            </a:p>
          </p:txBody>
        </p:sp>
        <p:sp>
          <p:nvSpPr>
            <p:cNvPr id="2151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GB"/>
            </a:p>
          </p:txBody>
        </p:sp>
        <p:sp>
          <p:nvSpPr>
            <p:cNvPr id="2151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GB"/>
            </a:p>
          </p:txBody>
        </p:sp>
        <p:sp>
          <p:nvSpPr>
            <p:cNvPr id="2151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GB"/>
            </a:p>
          </p:txBody>
        </p:sp>
        <p:sp>
          <p:nvSpPr>
            <p:cNvPr id="2151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GB"/>
            </a:p>
          </p:txBody>
        </p:sp>
        <p:sp>
          <p:nvSpPr>
            <p:cNvPr id="2152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GB"/>
            </a:p>
          </p:txBody>
        </p:sp>
        <p:sp>
          <p:nvSpPr>
            <p:cNvPr id="2152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GB"/>
            </a:p>
          </p:txBody>
        </p:sp>
        <p:sp>
          <p:nvSpPr>
            <p:cNvPr id="2152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GB"/>
            </a:p>
          </p:txBody>
        </p:sp>
        <p:sp>
          <p:nvSpPr>
            <p:cNvPr id="2152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GB"/>
            </a:p>
          </p:txBody>
        </p:sp>
        <p:sp>
          <p:nvSpPr>
            <p:cNvPr id="2152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GB"/>
            </a:p>
          </p:txBody>
        </p:sp>
        <p:sp>
          <p:nvSpPr>
            <p:cNvPr id="2152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GB"/>
            </a:p>
          </p:txBody>
        </p:sp>
        <p:sp>
          <p:nvSpPr>
            <p:cNvPr id="2152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GB"/>
            </a:p>
          </p:txBody>
        </p:sp>
        <p:sp>
          <p:nvSpPr>
            <p:cNvPr id="2152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GB"/>
            </a:p>
          </p:txBody>
        </p:sp>
        <p:sp>
          <p:nvSpPr>
            <p:cNvPr id="2152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GB"/>
            </a:p>
          </p:txBody>
        </p:sp>
        <p:sp>
          <p:nvSpPr>
            <p:cNvPr id="2152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GB"/>
            </a:p>
          </p:txBody>
        </p:sp>
        <p:sp>
          <p:nvSpPr>
            <p:cNvPr id="2153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GB"/>
            </a:p>
          </p:txBody>
        </p:sp>
        <p:sp>
          <p:nvSpPr>
            <p:cNvPr id="2153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GB"/>
            </a:p>
          </p:txBody>
        </p:sp>
        <p:sp>
          <p:nvSpPr>
            <p:cNvPr id="2153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GB"/>
            </a:p>
          </p:txBody>
        </p:sp>
        <p:sp>
          <p:nvSpPr>
            <p:cNvPr id="2153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GB"/>
            </a:p>
          </p:txBody>
        </p:sp>
        <p:sp>
          <p:nvSpPr>
            <p:cNvPr id="2153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GB"/>
            </a:p>
          </p:txBody>
        </p:sp>
        <p:sp>
          <p:nvSpPr>
            <p:cNvPr id="2153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GB"/>
            </a:p>
          </p:txBody>
        </p:sp>
        <p:sp>
          <p:nvSpPr>
            <p:cNvPr id="2153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GB"/>
            </a:p>
          </p:txBody>
        </p:sp>
        <p:sp>
          <p:nvSpPr>
            <p:cNvPr id="2153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GB"/>
            </a:p>
          </p:txBody>
        </p:sp>
        <p:sp>
          <p:nvSpPr>
            <p:cNvPr id="2153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GB"/>
            </a:p>
          </p:txBody>
        </p:sp>
        <p:sp>
          <p:nvSpPr>
            <p:cNvPr id="2153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GB"/>
            </a:p>
          </p:txBody>
        </p:sp>
        <p:sp>
          <p:nvSpPr>
            <p:cNvPr id="2154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GB"/>
            </a:p>
          </p:txBody>
        </p:sp>
        <p:sp>
          <p:nvSpPr>
            <p:cNvPr id="2154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GB"/>
            </a:p>
          </p:txBody>
        </p:sp>
        <p:sp>
          <p:nvSpPr>
            <p:cNvPr id="2154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GB"/>
            </a:p>
          </p:txBody>
        </p:sp>
        <p:grpSp>
          <p:nvGrpSpPr>
            <p:cNvPr id="3" name="Group 39"/>
            <p:cNvGrpSpPr>
              <a:grpSpLocks/>
            </p:cNvGrpSpPr>
            <p:nvPr userDrawn="1"/>
          </p:nvGrpSpPr>
          <p:grpSpPr bwMode="auto">
            <a:xfrm>
              <a:off x="0" y="1632"/>
              <a:ext cx="5758" cy="1858"/>
              <a:chOff x="0" y="1632"/>
              <a:chExt cx="5758" cy="1858"/>
            </a:xfrm>
          </p:grpSpPr>
          <p:sp>
            <p:nvSpPr>
              <p:cNvPr id="2154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GB"/>
              </a:p>
            </p:txBody>
          </p:sp>
          <p:sp>
            <p:nvSpPr>
              <p:cNvPr id="2154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GB"/>
              </a:p>
            </p:txBody>
          </p:sp>
        </p:grpSp>
      </p:grpSp>
      <p:sp>
        <p:nvSpPr>
          <p:cNvPr id="2154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4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4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fld id="{1D8BD707-D9CF-40AE-B4C6-C98DA3205C09}" type="datetimeFigureOut">
              <a:rPr lang="en-US" smtClean="0"/>
              <a:pPr/>
              <a:t>9/19/2012</a:t>
            </a:fld>
            <a:endParaRPr lang="en-US"/>
          </a:p>
        </p:txBody>
      </p:sp>
      <p:sp>
        <p:nvSpPr>
          <p:cNvPr id="2154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2155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B6F15528-21DE-4FAA-801E-634DDDAF4B2B}"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90000"/>
        <a:buFont typeface="Wingdings" pitchFamily="2" charset="2"/>
        <a:buBlip>
          <a:blip r:embed="rId17"/>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18"/>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2400" y="4114800"/>
            <a:ext cx="7851775" cy="1828800"/>
          </a:xfrm>
          <a:extLst>
            <a:ext uri="{909E8E84-426E-40DD-AFC4-6F175D3DCCD1}"/>
            <a:ext uri="{91240B29-F687-4F45-9708-019B960494DF}"/>
          </a:extLst>
        </p:spPr>
        <p:txBody>
          <a:bodyPr>
            <a:normAutofit fontScale="90000"/>
          </a:bodyPr>
          <a:lstStyle/>
          <a:p>
            <a:pPr eaLnBrk="1" hangingPunct="1">
              <a:defRPr/>
            </a:pPr>
            <a:r>
              <a:rPr lang="en-US" dirty="0" smtClean="0">
                <a:solidFill>
                  <a:schemeClr val="tx1"/>
                </a:solidFill>
              </a:rPr>
              <a:t>HOMEOSTASIS</a:t>
            </a:r>
            <a:r>
              <a:rPr lang="en-US" dirty="0" smtClean="0"/>
              <a:t>                    </a:t>
            </a:r>
            <a:br>
              <a:rPr lang="en-US" dirty="0" smtClean="0"/>
            </a:br>
            <a:r>
              <a:rPr lang="en-US" dirty="0" smtClean="0"/>
              <a:t/>
            </a:r>
            <a:br>
              <a:rPr lang="en-US" dirty="0" smtClean="0"/>
            </a:br>
            <a:r>
              <a:rPr lang="en-US" dirty="0" smtClean="0"/>
              <a:t>                      </a:t>
            </a:r>
            <a:r>
              <a:rPr lang="en-US" sz="2700" b="1" dirty="0" smtClean="0">
                <a:solidFill>
                  <a:schemeClr val="tx1"/>
                </a:solidFill>
              </a:rPr>
              <a:t>BY DR QAZI IMTIAZ RASOOL</a:t>
            </a:r>
            <a:endParaRPr lang="en-US" sz="2700" b="1" dirty="0">
              <a:solidFill>
                <a:schemeClr val="tx1"/>
              </a:solidFill>
            </a:endParaRPr>
          </a:p>
        </p:txBody>
      </p:sp>
      <p:pic>
        <p:nvPicPr>
          <p:cNvPr id="11267" name="Picture 4"/>
          <p:cNvPicPr>
            <a:picLocks noChangeAspect="1" noChangeArrowheads="1"/>
          </p:cNvPicPr>
          <p:nvPr/>
        </p:nvPicPr>
        <p:blipFill>
          <a:blip r:embed="rId3" cstate="print"/>
          <a:srcRect/>
          <a:stretch>
            <a:fillRect/>
          </a:stretch>
        </p:blipFill>
        <p:spPr bwMode="auto">
          <a:xfrm>
            <a:off x="2362200" y="457200"/>
            <a:ext cx="5486400" cy="2900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sz="half" idx="1"/>
          </p:nvPr>
        </p:nvSpPr>
        <p:spPr>
          <a:xfrm>
            <a:off x="762000" y="1143000"/>
            <a:ext cx="8001000" cy="5715000"/>
          </a:xfrm>
        </p:spPr>
        <p:txBody>
          <a:bodyPr/>
          <a:lstStyle/>
          <a:p>
            <a:pPr algn="ctr" eaLnBrk="1" hangingPunct="1">
              <a:buFontTx/>
              <a:buNone/>
              <a:defRPr/>
            </a:pPr>
            <a:r>
              <a:rPr lang="en-US" sz="4000" u="sng" dirty="0" smtClean="0">
                <a:solidFill>
                  <a:schemeClr val="accent4">
                    <a:lumMod val="60000"/>
                    <a:lumOff val="40000"/>
                  </a:schemeClr>
                </a:solidFill>
              </a:rPr>
              <a:t>Definition</a:t>
            </a:r>
          </a:p>
          <a:p>
            <a:pPr algn="ctr" eaLnBrk="1" hangingPunct="1">
              <a:buFontTx/>
              <a:buNone/>
              <a:defRPr/>
            </a:pPr>
            <a:endParaRPr lang="en-US" sz="4000" u="sng" dirty="0" smtClean="0">
              <a:solidFill>
                <a:schemeClr val="accent4">
                  <a:lumMod val="60000"/>
                  <a:lumOff val="40000"/>
                </a:schemeClr>
              </a:solidFill>
            </a:endParaRPr>
          </a:p>
          <a:p>
            <a:pPr algn="ctr" eaLnBrk="1" hangingPunct="1">
              <a:buFontTx/>
              <a:buNone/>
              <a:defRPr/>
            </a:pPr>
            <a:r>
              <a:rPr lang="en-US" sz="3200" dirty="0" smtClean="0">
                <a:solidFill>
                  <a:schemeClr val="accent4">
                    <a:lumMod val="60000"/>
                    <a:lumOff val="40000"/>
                  </a:schemeClr>
                </a:solidFill>
                <a:effectLst/>
              </a:rPr>
              <a:t>the </a:t>
            </a:r>
            <a:r>
              <a:rPr lang="en-US" sz="3200" dirty="0" smtClean="0">
                <a:solidFill>
                  <a:srgbClr val="FFFF00"/>
                </a:solidFill>
                <a:effectLst/>
              </a:rPr>
              <a:t>maintenance</a:t>
            </a:r>
            <a:r>
              <a:rPr lang="en-US" sz="3200" dirty="0" smtClean="0">
                <a:solidFill>
                  <a:schemeClr val="accent4">
                    <a:lumMod val="60000"/>
                    <a:lumOff val="40000"/>
                  </a:schemeClr>
                </a:solidFill>
                <a:effectLst/>
              </a:rPr>
              <a:t> of a relatively </a:t>
            </a:r>
            <a:r>
              <a:rPr lang="en-US" sz="3200" dirty="0" smtClean="0">
                <a:solidFill>
                  <a:srgbClr val="FFFF00"/>
                </a:solidFill>
                <a:effectLst/>
              </a:rPr>
              <a:t>constant steady stable state </a:t>
            </a:r>
            <a:r>
              <a:rPr lang="en-US" sz="3200" dirty="0" smtClean="0">
                <a:solidFill>
                  <a:schemeClr val="accent4">
                    <a:lumMod val="60000"/>
                    <a:lumOff val="40000"/>
                  </a:schemeClr>
                </a:solidFill>
                <a:effectLst/>
              </a:rPr>
              <a:t>of </a:t>
            </a:r>
            <a:r>
              <a:rPr lang="en-US" sz="3200" dirty="0" smtClean="0">
                <a:solidFill>
                  <a:srgbClr val="FFFF00"/>
                </a:solidFill>
                <a:effectLst/>
              </a:rPr>
              <a:t>internal</a:t>
            </a:r>
            <a:r>
              <a:rPr lang="en-US" sz="3200" dirty="0" smtClean="0">
                <a:solidFill>
                  <a:schemeClr val="accent4">
                    <a:lumMod val="60000"/>
                    <a:lumOff val="40000"/>
                  </a:schemeClr>
                </a:solidFill>
                <a:effectLst/>
              </a:rPr>
              <a:t> environment</a:t>
            </a:r>
          </a:p>
          <a:p>
            <a:pPr algn="ctr" eaLnBrk="1" hangingPunct="1">
              <a:buFontTx/>
              <a:buNone/>
              <a:defRPr/>
            </a:pPr>
            <a:endParaRPr lang="en-US" sz="6600" dirty="0" smtClean="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anim calcmode="lin" valueType="num">
                                      <p:cBhvr additive="base">
                                        <p:cTn id="7" dur="2000" fill="hold"/>
                                        <p:tgtEl>
                                          <p:spTgt spid="7168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16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682">
                                            <p:txEl>
                                              <p:pRg st="2" end="2"/>
                                            </p:txEl>
                                          </p:spTgt>
                                        </p:tgtEl>
                                        <p:attrNameLst>
                                          <p:attrName>style.visibility</p:attrName>
                                        </p:attrNameLst>
                                      </p:cBhvr>
                                      <p:to>
                                        <p:strVal val="visible"/>
                                      </p:to>
                                    </p:set>
                                    <p:anim calcmode="lin" valueType="num">
                                      <p:cBhvr additive="base">
                                        <p:cTn id="13" dur="2000" fill="hold"/>
                                        <p:tgtEl>
                                          <p:spTgt spid="71682">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7168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en-US" smtClean="0">
                <a:solidFill>
                  <a:srgbClr val="FFFF00"/>
                </a:solidFill>
              </a:rPr>
              <a:t>Homeostatic mechanisms</a:t>
            </a:r>
          </a:p>
        </p:txBody>
      </p:sp>
      <p:sp>
        <p:nvSpPr>
          <p:cNvPr id="4099" name="Rectangle 3"/>
          <p:cNvSpPr>
            <a:spLocks noGrp="1" noChangeArrowheads="1"/>
          </p:cNvSpPr>
          <p:nvPr>
            <p:ph idx="1"/>
          </p:nvPr>
        </p:nvSpPr>
        <p:spPr/>
        <p:txBody>
          <a:bodyPr/>
          <a:lstStyle/>
          <a:p>
            <a:pPr eaLnBrk="1" hangingPunct="1">
              <a:lnSpc>
                <a:spcPct val="150000"/>
              </a:lnSpc>
              <a:buFont typeface="Wingdings" pitchFamily="2" charset="2"/>
              <a:buNone/>
              <a:defRPr/>
            </a:pPr>
            <a:r>
              <a:rPr lang="en-US" dirty="0" smtClean="0"/>
              <a:t>Operate at all levels</a:t>
            </a:r>
          </a:p>
          <a:p>
            <a:pPr marL="971550" lvl="1" indent="-514350" eaLnBrk="1" hangingPunct="1">
              <a:lnSpc>
                <a:spcPct val="150000"/>
              </a:lnSpc>
              <a:buFontTx/>
              <a:buAutoNum type="arabicPeriod"/>
              <a:defRPr/>
            </a:pPr>
            <a:r>
              <a:rPr lang="en-US" dirty="0" smtClean="0"/>
              <a:t>Molecular</a:t>
            </a:r>
          </a:p>
          <a:p>
            <a:pPr marL="971550" lvl="1" indent="-514350" eaLnBrk="1" hangingPunct="1">
              <a:lnSpc>
                <a:spcPct val="150000"/>
              </a:lnSpc>
              <a:buFontTx/>
              <a:buAutoNum type="arabicPeriod"/>
              <a:defRPr/>
            </a:pPr>
            <a:r>
              <a:rPr lang="en-US" dirty="0" smtClean="0"/>
              <a:t>Cellular</a:t>
            </a:r>
          </a:p>
          <a:p>
            <a:pPr marL="971550" lvl="1" indent="-514350" eaLnBrk="1" hangingPunct="1">
              <a:lnSpc>
                <a:spcPct val="150000"/>
              </a:lnSpc>
              <a:buFontTx/>
              <a:buAutoNum type="arabicPeriod"/>
              <a:defRPr/>
            </a:pPr>
            <a:r>
              <a:rPr lang="en-US" dirty="0" smtClean="0"/>
              <a:t>Tissues</a:t>
            </a:r>
          </a:p>
          <a:p>
            <a:pPr marL="971550" lvl="1" indent="-514350" eaLnBrk="1" hangingPunct="1">
              <a:lnSpc>
                <a:spcPct val="150000"/>
              </a:lnSpc>
              <a:buFontTx/>
              <a:buAutoNum type="arabicPeriod"/>
              <a:defRPr/>
            </a:pPr>
            <a:r>
              <a:rPr lang="en-US" dirty="0" smtClean="0"/>
              <a:t>Organs</a:t>
            </a:r>
          </a:p>
          <a:p>
            <a:pPr marL="971550" lvl="1" indent="-514350" eaLnBrk="1" hangingPunct="1">
              <a:lnSpc>
                <a:spcPct val="150000"/>
              </a:lnSpc>
              <a:buFontTx/>
              <a:buAutoNum type="arabicPeriod"/>
              <a:defRPr/>
            </a:pPr>
            <a:r>
              <a:rPr lang="en-US" dirty="0" smtClean="0"/>
              <a:t>Organ Systems</a:t>
            </a:r>
          </a:p>
          <a:p>
            <a:pPr marL="971550" lvl="1" indent="-514350" eaLnBrk="1" hangingPunct="1">
              <a:lnSpc>
                <a:spcPct val="90000"/>
              </a:lnSpc>
              <a:defRPr/>
            </a:pPr>
            <a:endParaRPr lang="en-US" sz="4400" dirty="0" smtClean="0"/>
          </a:p>
          <a:p>
            <a:pPr eaLnBrk="1" hangingPunct="1">
              <a:lnSpc>
                <a:spcPct val="90000"/>
              </a:lnSpc>
              <a:defRPr/>
            </a:pPr>
            <a:endParaRPr lang="en-US" sz="4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additive="base">
                                        <p:cTn id="7" dur="2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2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2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2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20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152400" y="1066800"/>
            <a:ext cx="8991600" cy="5662613"/>
          </a:xfrm>
          <a:prstGeom prst="rect">
            <a:avLst/>
          </a:prstGeom>
          <a:noFill/>
          <a:ln w="9525">
            <a:noFill/>
            <a:miter lim="800000"/>
            <a:headEnd/>
            <a:tailEnd/>
          </a:ln>
        </p:spPr>
        <p:txBody>
          <a:bodyPr>
            <a:spAutoFit/>
          </a:bodyPr>
          <a:lstStyle/>
          <a:p>
            <a:pPr>
              <a:defRPr/>
            </a:pPr>
            <a:r>
              <a:rPr lang="en-US" sz="2800" dirty="0">
                <a:solidFill>
                  <a:schemeClr val="accent4">
                    <a:lumMod val="60000"/>
                    <a:lumOff val="40000"/>
                  </a:schemeClr>
                </a:solidFill>
              </a:rPr>
              <a:t>  </a:t>
            </a:r>
          </a:p>
          <a:p>
            <a:pPr marL="514350" indent="-514350">
              <a:buFont typeface="+mj-lt"/>
              <a:buAutoNum type="arabicPeriod"/>
              <a:defRPr/>
            </a:pPr>
            <a:r>
              <a:rPr lang="en-US" sz="3600" dirty="0">
                <a:solidFill>
                  <a:srgbClr val="FFFF00"/>
                </a:solidFill>
              </a:rPr>
              <a:t> </a:t>
            </a:r>
            <a:r>
              <a:rPr lang="en-US" sz="2800" dirty="0">
                <a:solidFill>
                  <a:srgbClr val="FFFF00"/>
                </a:solidFill>
                <a:latin typeface="+mn-lt"/>
              </a:rPr>
              <a:t>Central </a:t>
            </a:r>
            <a:r>
              <a:rPr lang="en-US" sz="2800" dirty="0">
                <a:solidFill>
                  <a:schemeClr val="accent4">
                    <a:lumMod val="60000"/>
                    <a:lumOff val="40000"/>
                  </a:schemeClr>
                </a:solidFill>
                <a:latin typeface="+mn-lt"/>
              </a:rPr>
              <a:t>concept of physiology</a:t>
            </a:r>
          </a:p>
          <a:p>
            <a:pPr marL="514350" indent="-514350">
              <a:buFont typeface="+mj-lt"/>
              <a:buAutoNum type="arabicPeriod"/>
              <a:defRPr/>
            </a:pPr>
            <a:endParaRPr lang="en-US" sz="2800" b="1" dirty="0">
              <a:solidFill>
                <a:schemeClr val="accent4">
                  <a:lumMod val="60000"/>
                  <a:lumOff val="40000"/>
                </a:schemeClr>
              </a:solidFill>
              <a:latin typeface="+mn-lt"/>
            </a:endParaRPr>
          </a:p>
          <a:p>
            <a:pPr marL="514350" indent="-514350">
              <a:buFont typeface="+mj-lt"/>
              <a:buAutoNum type="arabicPeriod"/>
              <a:defRPr/>
            </a:pPr>
            <a:r>
              <a:rPr lang="en-US" sz="2800" b="1" dirty="0">
                <a:solidFill>
                  <a:schemeClr val="accent4">
                    <a:lumMod val="60000"/>
                    <a:lumOff val="40000"/>
                  </a:schemeClr>
                </a:solidFill>
                <a:latin typeface="+mn-lt"/>
              </a:rPr>
              <a:t>Maintenance of the relative </a:t>
            </a:r>
            <a:r>
              <a:rPr lang="en-US" sz="2800" b="1" dirty="0">
                <a:solidFill>
                  <a:srgbClr val="FFFF00"/>
                </a:solidFill>
                <a:latin typeface="+mn-lt"/>
              </a:rPr>
              <a:t>stable </a:t>
            </a:r>
            <a:r>
              <a:rPr lang="en-US" sz="2800" b="1" u="sng" dirty="0">
                <a:solidFill>
                  <a:schemeClr val="accent4">
                    <a:lumMod val="60000"/>
                    <a:lumOff val="40000"/>
                  </a:schemeClr>
                </a:solidFill>
                <a:latin typeface="+mn-lt"/>
              </a:rPr>
              <a:t>“internal environment” </a:t>
            </a:r>
            <a:r>
              <a:rPr lang="en-US" sz="2800" b="1" dirty="0">
                <a:solidFill>
                  <a:schemeClr val="accent4">
                    <a:lumMod val="60000"/>
                    <a:lumOff val="40000"/>
                  </a:schemeClr>
                </a:solidFill>
                <a:latin typeface="+mn-lt"/>
              </a:rPr>
              <a:t>in an ever </a:t>
            </a:r>
            <a:r>
              <a:rPr lang="en-US" sz="2800" b="1" dirty="0">
                <a:solidFill>
                  <a:srgbClr val="FFFF00"/>
                </a:solidFill>
                <a:latin typeface="+mn-lt"/>
              </a:rPr>
              <a:t>changing</a:t>
            </a:r>
            <a:r>
              <a:rPr lang="en-US" sz="2800" b="1" dirty="0">
                <a:solidFill>
                  <a:schemeClr val="accent4">
                    <a:lumMod val="60000"/>
                    <a:lumOff val="40000"/>
                  </a:schemeClr>
                </a:solidFill>
                <a:latin typeface="+mn-lt"/>
              </a:rPr>
              <a:t> world.</a:t>
            </a:r>
          </a:p>
          <a:p>
            <a:pPr marL="514350" indent="-514350">
              <a:buFont typeface="+mj-lt"/>
              <a:buAutoNum type="arabicPeriod"/>
              <a:defRPr/>
            </a:pPr>
            <a:endParaRPr lang="en-US" sz="2800" b="1" dirty="0">
              <a:solidFill>
                <a:schemeClr val="accent4">
                  <a:lumMod val="60000"/>
                  <a:lumOff val="40000"/>
                </a:schemeClr>
              </a:solidFill>
              <a:latin typeface="+mn-lt"/>
            </a:endParaRPr>
          </a:p>
          <a:p>
            <a:pPr marL="514350" indent="-514350">
              <a:buFont typeface="+mj-lt"/>
              <a:buAutoNum type="arabicPeriod"/>
              <a:defRPr/>
            </a:pPr>
            <a:r>
              <a:rPr lang="en-US" sz="2800" b="1" dirty="0">
                <a:solidFill>
                  <a:srgbClr val="FFFF00"/>
                </a:solidFill>
                <a:latin typeface="+mn-lt"/>
              </a:rPr>
              <a:t>Balance</a:t>
            </a:r>
            <a:r>
              <a:rPr lang="en-US" sz="2800" b="1" dirty="0">
                <a:solidFill>
                  <a:schemeClr val="accent4">
                    <a:lumMod val="60000"/>
                    <a:lumOff val="40000"/>
                  </a:schemeClr>
                </a:solidFill>
                <a:latin typeface="+mn-lt"/>
              </a:rPr>
              <a:t> or equilibrium of all functions.</a:t>
            </a:r>
          </a:p>
          <a:p>
            <a:pPr marL="514350" indent="-514350">
              <a:buFont typeface="+mj-lt"/>
              <a:buAutoNum type="arabicPeriod"/>
              <a:defRPr/>
            </a:pPr>
            <a:endParaRPr lang="en-US" sz="2800" b="1" dirty="0">
              <a:solidFill>
                <a:schemeClr val="accent4">
                  <a:lumMod val="60000"/>
                  <a:lumOff val="40000"/>
                </a:schemeClr>
              </a:solidFill>
              <a:latin typeface="+mn-lt"/>
            </a:endParaRPr>
          </a:p>
          <a:p>
            <a:pPr marL="514350" indent="-514350">
              <a:buFont typeface="+mj-lt"/>
              <a:buAutoNum type="arabicPeriod"/>
              <a:defRPr/>
            </a:pPr>
            <a:r>
              <a:rPr lang="en-US" sz="2800" b="1" dirty="0">
                <a:solidFill>
                  <a:schemeClr val="accent4">
                    <a:lumMod val="60000"/>
                    <a:lumOff val="40000"/>
                  </a:schemeClr>
                </a:solidFill>
                <a:latin typeface="+mn-lt"/>
              </a:rPr>
              <a:t>It is a </a:t>
            </a:r>
            <a:r>
              <a:rPr lang="en-US" sz="2800" b="1" dirty="0">
                <a:solidFill>
                  <a:srgbClr val="FFFF00"/>
                </a:solidFill>
                <a:latin typeface="+mn-lt"/>
              </a:rPr>
              <a:t>dynamic </a:t>
            </a:r>
            <a:r>
              <a:rPr lang="en-US" sz="2800" b="1" dirty="0">
                <a:solidFill>
                  <a:schemeClr val="accent4">
                    <a:lumMod val="60000"/>
                    <a:lumOff val="40000"/>
                  </a:schemeClr>
                </a:solidFill>
                <a:latin typeface="+mn-lt"/>
              </a:rPr>
              <a:t>steady state.</a:t>
            </a:r>
          </a:p>
          <a:p>
            <a:pPr marL="514350" indent="-514350">
              <a:buFont typeface="+mj-lt"/>
              <a:buAutoNum type="arabicPeriod"/>
              <a:defRPr/>
            </a:pPr>
            <a:endParaRPr lang="en-US" sz="2800" b="1" dirty="0">
              <a:solidFill>
                <a:schemeClr val="accent4">
                  <a:lumMod val="60000"/>
                  <a:lumOff val="40000"/>
                </a:schemeClr>
              </a:solidFill>
              <a:latin typeface="+mn-lt"/>
            </a:endParaRPr>
          </a:p>
          <a:p>
            <a:pPr marL="514350" indent="-514350">
              <a:buFont typeface="+mj-lt"/>
              <a:buAutoNum type="arabicPeriod"/>
              <a:defRPr/>
            </a:pPr>
            <a:r>
              <a:rPr lang="en-US" sz="2800" b="1" dirty="0">
                <a:solidFill>
                  <a:schemeClr val="accent4">
                    <a:lumMod val="60000"/>
                    <a:lumOff val="40000"/>
                  </a:schemeClr>
                </a:solidFill>
                <a:latin typeface="+mn-lt"/>
              </a:rPr>
              <a:t>Dynamic: parameters </a:t>
            </a:r>
            <a:r>
              <a:rPr lang="en-US" sz="2800" b="1" dirty="0">
                <a:solidFill>
                  <a:srgbClr val="FFFF00"/>
                </a:solidFill>
                <a:latin typeface="+mn-lt"/>
              </a:rPr>
              <a:t>do change</a:t>
            </a:r>
          </a:p>
          <a:p>
            <a:pPr marL="514350" indent="-514350">
              <a:buFont typeface="+mj-lt"/>
              <a:buAutoNum type="arabicPeriod"/>
              <a:defRPr/>
            </a:pPr>
            <a:endParaRPr lang="en-US" sz="2800" b="1" dirty="0">
              <a:solidFill>
                <a:schemeClr val="accent4">
                  <a:lumMod val="60000"/>
                  <a:lumOff val="40000"/>
                </a:schemeClr>
              </a:solidFill>
            </a:endParaRPr>
          </a:p>
          <a:p>
            <a:pPr marL="342900" indent="-342900">
              <a:defRPr/>
            </a:pPr>
            <a:endParaRPr lang="en-US" b="1" dirty="0"/>
          </a:p>
        </p:txBody>
      </p:sp>
      <p:sp>
        <p:nvSpPr>
          <p:cNvPr id="22531" name="Title 2"/>
          <p:cNvSpPr>
            <a:spLocks noGrp="1"/>
          </p:cNvSpPr>
          <p:nvPr>
            <p:ph type="ctrTitle" sz="quarter"/>
          </p:nvPr>
        </p:nvSpPr>
        <p:spPr>
          <a:xfrm>
            <a:off x="-457200" y="0"/>
            <a:ext cx="9601200" cy="1165225"/>
          </a:xfrm>
        </p:spPr>
        <p:txBody>
          <a:bodyPr/>
          <a:lstStyle/>
          <a:p>
            <a:pPr eaLnBrk="1" hangingPunct="1"/>
            <a:r>
              <a:rPr lang="en-US" sz="3200" smtClean="0">
                <a:solidFill>
                  <a:srgbClr val="FFFF00"/>
                </a:solidFill>
                <a:latin typeface="Arial" pitchFamily="34" charset="0"/>
                <a:cs typeface="Arial" pitchFamily="34" charset="0"/>
              </a:rPr>
              <a:t>PROPERTIES OF  HOMOSTASIS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58">
                                            <p:txEl>
                                              <p:pRg st="1" end="1"/>
                                            </p:txEl>
                                          </p:spTgt>
                                        </p:tgtEl>
                                        <p:attrNameLst>
                                          <p:attrName>style.visibility</p:attrName>
                                        </p:attrNameLst>
                                      </p:cBhvr>
                                      <p:to>
                                        <p:strVal val="visible"/>
                                      </p:to>
                                    </p:set>
                                    <p:anim calcmode="lin" valueType="num">
                                      <p:cBhvr additive="base">
                                        <p:cTn id="7" dur="2000" fill="hold"/>
                                        <p:tgtEl>
                                          <p:spTgt spid="45058">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50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5058">
                                            <p:txEl>
                                              <p:pRg st="3" end="3"/>
                                            </p:txEl>
                                          </p:spTgt>
                                        </p:tgtEl>
                                        <p:attrNameLst>
                                          <p:attrName>style.visibility</p:attrName>
                                        </p:attrNameLst>
                                      </p:cBhvr>
                                      <p:to>
                                        <p:strVal val="visible"/>
                                      </p:to>
                                    </p:set>
                                    <p:anim calcmode="lin" valueType="num">
                                      <p:cBhvr additive="base">
                                        <p:cTn id="13" dur="2000" fill="hold"/>
                                        <p:tgtEl>
                                          <p:spTgt spid="45058">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50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5058">
                                            <p:txEl>
                                              <p:pRg st="5" end="5"/>
                                            </p:txEl>
                                          </p:spTgt>
                                        </p:tgtEl>
                                        <p:attrNameLst>
                                          <p:attrName>style.visibility</p:attrName>
                                        </p:attrNameLst>
                                      </p:cBhvr>
                                      <p:to>
                                        <p:strVal val="visible"/>
                                      </p:to>
                                    </p:set>
                                    <p:anim calcmode="lin" valueType="num">
                                      <p:cBhvr additive="base">
                                        <p:cTn id="19" dur="2000" fill="hold"/>
                                        <p:tgtEl>
                                          <p:spTgt spid="45058">
                                            <p:txEl>
                                              <p:pRg st="5" end="5"/>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505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5058">
                                            <p:txEl>
                                              <p:pRg st="7" end="7"/>
                                            </p:txEl>
                                          </p:spTgt>
                                        </p:tgtEl>
                                        <p:attrNameLst>
                                          <p:attrName>style.visibility</p:attrName>
                                        </p:attrNameLst>
                                      </p:cBhvr>
                                      <p:to>
                                        <p:strVal val="visible"/>
                                      </p:to>
                                    </p:set>
                                    <p:anim calcmode="lin" valueType="num">
                                      <p:cBhvr additive="base">
                                        <p:cTn id="25" dur="2000" fill="hold"/>
                                        <p:tgtEl>
                                          <p:spTgt spid="45058">
                                            <p:txEl>
                                              <p:pRg st="7" end="7"/>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4505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5058">
                                            <p:txEl>
                                              <p:pRg st="9" end="9"/>
                                            </p:txEl>
                                          </p:spTgt>
                                        </p:tgtEl>
                                        <p:attrNameLst>
                                          <p:attrName>style.visibility</p:attrName>
                                        </p:attrNameLst>
                                      </p:cBhvr>
                                      <p:to>
                                        <p:strVal val="visible"/>
                                      </p:to>
                                    </p:set>
                                    <p:anim calcmode="lin" valueType="num">
                                      <p:cBhvr additive="base">
                                        <p:cTn id="31" dur="2000" fill="hold"/>
                                        <p:tgtEl>
                                          <p:spTgt spid="45058">
                                            <p:txEl>
                                              <p:pRg st="9" end="9"/>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4505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762000" y="685800"/>
            <a:ext cx="8382000" cy="6858000"/>
          </a:xfrm>
          <a:effectLst>
            <a:outerShdw dist="35921" dir="2700000" algn="ctr" rotWithShape="0">
              <a:schemeClr val="bg2"/>
            </a:outerShdw>
          </a:effectLst>
        </p:spPr>
        <p:txBody>
          <a:bodyPr>
            <a:noAutofit/>
          </a:bodyPr>
          <a:lstStyle/>
          <a:p>
            <a:pPr marL="274320" indent="-274320" algn="ctr" eaLnBrk="1" fontAlgn="auto" hangingPunct="1">
              <a:lnSpc>
                <a:spcPct val="90000"/>
              </a:lnSpc>
              <a:spcAft>
                <a:spcPts val="0"/>
              </a:spcAft>
              <a:buClr>
                <a:schemeClr val="accent3"/>
              </a:buClr>
              <a:buFont typeface="Wingdings 2"/>
              <a:buChar char=""/>
              <a:defRPr/>
            </a:pPr>
            <a:endParaRPr lang="en-US" dirty="0" smtClean="0">
              <a:solidFill>
                <a:schemeClr val="accent4">
                  <a:lumMod val="60000"/>
                  <a:lumOff val="40000"/>
                </a:schemeClr>
              </a:solidFill>
              <a:latin typeface="+mj-lt"/>
            </a:endParaRPr>
          </a:p>
          <a:p>
            <a:pPr marL="742950" indent="-742950" algn="ctr" eaLnBrk="1" fontAlgn="auto" hangingPunct="1">
              <a:lnSpc>
                <a:spcPct val="90000"/>
              </a:lnSpc>
              <a:spcAft>
                <a:spcPts val="0"/>
              </a:spcAft>
              <a:buClr>
                <a:schemeClr val="accent3"/>
              </a:buClr>
              <a:buFont typeface="Wingdings 2" pitchFamily="18" charset="2"/>
              <a:buNone/>
              <a:defRPr/>
            </a:pPr>
            <a:r>
              <a:rPr lang="en-US" sz="2800" b="1" dirty="0" smtClean="0">
                <a:solidFill>
                  <a:schemeClr val="accent4">
                    <a:lumMod val="60000"/>
                    <a:lumOff val="40000"/>
                  </a:schemeClr>
                </a:solidFill>
                <a:latin typeface="+mj-lt"/>
              </a:rPr>
              <a:t>6.Steady state: parameters change in </a:t>
            </a:r>
            <a:r>
              <a:rPr lang="en-US" sz="2800" b="1" dirty="0" smtClean="0">
                <a:solidFill>
                  <a:srgbClr val="FFFF00"/>
                </a:solidFill>
                <a:latin typeface="+mj-lt"/>
              </a:rPr>
              <a:t>very narrow limits.</a:t>
            </a:r>
            <a:endParaRPr lang="en-US" b="1" dirty="0" smtClean="0">
              <a:solidFill>
                <a:srgbClr val="FFFF00"/>
              </a:solidFill>
              <a:latin typeface="+mj-lt"/>
            </a:endParaRPr>
          </a:p>
          <a:p>
            <a:pPr marL="742950" indent="-742950" algn="ctr" eaLnBrk="1" fontAlgn="auto" hangingPunct="1">
              <a:lnSpc>
                <a:spcPct val="90000"/>
              </a:lnSpc>
              <a:spcAft>
                <a:spcPts val="0"/>
              </a:spcAft>
              <a:buClr>
                <a:schemeClr val="accent3"/>
              </a:buClr>
              <a:buFont typeface="Wingdings 2" pitchFamily="18" charset="2"/>
              <a:buNone/>
              <a:defRPr/>
            </a:pPr>
            <a:endParaRPr lang="en-US" dirty="0" smtClean="0">
              <a:solidFill>
                <a:schemeClr val="accent4">
                  <a:lumMod val="60000"/>
                  <a:lumOff val="40000"/>
                </a:schemeClr>
              </a:solidFill>
              <a:latin typeface="+mj-lt"/>
            </a:endParaRPr>
          </a:p>
          <a:p>
            <a:pPr marL="742950" indent="-742950" eaLnBrk="1" fontAlgn="auto" hangingPunct="1">
              <a:lnSpc>
                <a:spcPct val="90000"/>
              </a:lnSpc>
              <a:spcAft>
                <a:spcPts val="0"/>
              </a:spcAft>
              <a:buClr>
                <a:schemeClr val="accent3"/>
              </a:buClr>
              <a:buFont typeface="Wingdings 2" pitchFamily="18" charset="2"/>
              <a:buNone/>
              <a:defRPr/>
            </a:pPr>
            <a:r>
              <a:rPr lang="en-US" dirty="0" smtClean="0">
                <a:solidFill>
                  <a:schemeClr val="accent4">
                    <a:lumMod val="60000"/>
                    <a:lumOff val="40000"/>
                  </a:schemeClr>
                </a:solidFill>
                <a:latin typeface="+mj-lt"/>
              </a:rPr>
              <a:t>     </a:t>
            </a:r>
            <a:r>
              <a:rPr lang="en-US" sz="2800" dirty="0" smtClean="0">
                <a:solidFill>
                  <a:schemeClr val="accent4">
                    <a:lumMod val="60000"/>
                    <a:lumOff val="40000"/>
                  </a:schemeClr>
                </a:solidFill>
                <a:effectLst/>
                <a:latin typeface="+mj-lt"/>
              </a:rPr>
              <a:t>7.It has to respond </a:t>
            </a:r>
            <a:r>
              <a:rPr lang="en-US" sz="2800" dirty="0">
                <a:solidFill>
                  <a:schemeClr val="accent4">
                    <a:lumMod val="60000"/>
                    <a:lumOff val="40000"/>
                  </a:schemeClr>
                </a:solidFill>
                <a:effectLst/>
                <a:latin typeface="+mj-lt"/>
              </a:rPr>
              <a:t>to both </a:t>
            </a:r>
            <a:r>
              <a:rPr lang="en-US" sz="2800" dirty="0">
                <a:solidFill>
                  <a:srgbClr val="FFFF00"/>
                </a:solidFill>
                <a:effectLst/>
                <a:latin typeface="+mj-lt"/>
              </a:rPr>
              <a:t>internal </a:t>
            </a:r>
            <a:r>
              <a:rPr lang="en-US" sz="2800" dirty="0">
                <a:solidFill>
                  <a:schemeClr val="accent4">
                    <a:lumMod val="60000"/>
                    <a:lumOff val="40000"/>
                  </a:schemeClr>
                </a:solidFill>
                <a:effectLst/>
                <a:latin typeface="+mj-lt"/>
              </a:rPr>
              <a:t>and </a:t>
            </a:r>
            <a:r>
              <a:rPr lang="en-US" sz="2800" dirty="0">
                <a:solidFill>
                  <a:srgbClr val="FFFF00"/>
                </a:solidFill>
                <a:effectLst/>
                <a:latin typeface="+mj-lt"/>
              </a:rPr>
              <a:t>external threats</a:t>
            </a:r>
            <a:r>
              <a:rPr lang="en-US" sz="2800" dirty="0">
                <a:solidFill>
                  <a:schemeClr val="accent4">
                    <a:lumMod val="60000"/>
                    <a:lumOff val="40000"/>
                  </a:schemeClr>
                </a:solidFill>
                <a:effectLst/>
                <a:latin typeface="+mj-lt"/>
              </a:rPr>
              <a:t> to that </a:t>
            </a:r>
            <a:r>
              <a:rPr lang="en-US" sz="2800" dirty="0" smtClean="0">
                <a:solidFill>
                  <a:schemeClr val="accent4">
                    <a:lumMod val="60000"/>
                    <a:lumOff val="40000"/>
                  </a:schemeClr>
                </a:solidFill>
                <a:effectLst/>
                <a:latin typeface="+mj-lt"/>
              </a:rPr>
              <a:t>stability</a:t>
            </a:r>
            <a:endParaRPr lang="en-US" dirty="0" smtClean="0">
              <a:solidFill>
                <a:schemeClr val="accent4">
                  <a:lumMod val="60000"/>
                  <a:lumOff val="40000"/>
                </a:schemeClr>
              </a:solidFill>
              <a:effectLst/>
              <a:latin typeface="+mj-lt"/>
            </a:endParaRPr>
          </a:p>
          <a:p>
            <a:pPr marL="742950" indent="-742950" algn="ctr" eaLnBrk="1" fontAlgn="auto" hangingPunct="1">
              <a:lnSpc>
                <a:spcPct val="90000"/>
              </a:lnSpc>
              <a:spcAft>
                <a:spcPts val="0"/>
              </a:spcAft>
              <a:buClr>
                <a:schemeClr val="accent3"/>
              </a:buClr>
              <a:buFont typeface="Wingdings 2" pitchFamily="18" charset="2"/>
              <a:buNone/>
              <a:defRPr/>
            </a:pPr>
            <a:endParaRPr lang="en-US" sz="2800" u="sng" dirty="0" smtClean="0">
              <a:solidFill>
                <a:schemeClr val="accent4">
                  <a:lumMod val="60000"/>
                  <a:lumOff val="40000"/>
                </a:schemeClr>
              </a:solidFill>
              <a:effectLst/>
              <a:latin typeface="+mj-lt"/>
            </a:endParaRPr>
          </a:p>
          <a:p>
            <a:pPr marL="742950" indent="-742950" eaLnBrk="1" fontAlgn="auto" hangingPunct="1">
              <a:lnSpc>
                <a:spcPct val="90000"/>
              </a:lnSpc>
              <a:spcAft>
                <a:spcPts val="0"/>
              </a:spcAft>
              <a:buClr>
                <a:schemeClr val="accent3"/>
              </a:buClr>
              <a:buFont typeface="Wingdings 2" pitchFamily="18" charset="2"/>
              <a:buNone/>
              <a:defRPr/>
            </a:pPr>
            <a:r>
              <a:rPr lang="en-US" sz="2800" b="1" u="sng" dirty="0" smtClean="0">
                <a:solidFill>
                  <a:srgbClr val="FFFF00"/>
                </a:solidFill>
                <a:effectLst/>
                <a:latin typeface="+mj-lt"/>
              </a:rPr>
              <a:t> </a:t>
            </a:r>
            <a:r>
              <a:rPr lang="en-US" sz="2800" b="1" dirty="0" smtClean="0">
                <a:solidFill>
                  <a:srgbClr val="FFFF00"/>
                </a:solidFill>
                <a:effectLst/>
                <a:latin typeface="+mj-lt"/>
              </a:rPr>
              <a:t>    8</a:t>
            </a:r>
            <a:r>
              <a:rPr lang="en-US" sz="2800" b="1" u="sng" dirty="0" smtClean="0">
                <a:solidFill>
                  <a:srgbClr val="FFFF00"/>
                </a:solidFill>
                <a:effectLst/>
                <a:latin typeface="+mj-lt"/>
              </a:rPr>
              <a:t>.Disease, by and large  is a failure of homeostasis</a:t>
            </a:r>
          </a:p>
          <a:p>
            <a:pPr marL="907542" lvl="1" indent="-514350" algn="ctr" eaLnBrk="1" fontAlgn="auto" hangingPunct="1">
              <a:lnSpc>
                <a:spcPct val="90000"/>
              </a:lnSpc>
              <a:spcAft>
                <a:spcPts val="0"/>
              </a:spcAft>
              <a:buFont typeface="Wingdings 2" pitchFamily="18" charset="2"/>
              <a:buNone/>
              <a:defRPr/>
            </a:pPr>
            <a:endParaRPr lang="en-US" dirty="0" smtClean="0">
              <a:solidFill>
                <a:schemeClr val="accent4">
                  <a:lumMod val="60000"/>
                  <a:lumOff val="40000"/>
                </a:schemeClr>
              </a:solidFill>
              <a:latin typeface="+mj-lt"/>
            </a:endParaRPr>
          </a:p>
          <a:p>
            <a:pPr marL="907542" lvl="1" indent="-514350" eaLnBrk="1" fontAlgn="auto" hangingPunct="1">
              <a:lnSpc>
                <a:spcPct val="90000"/>
              </a:lnSpc>
              <a:spcAft>
                <a:spcPts val="0"/>
              </a:spcAft>
              <a:buFont typeface="Wingdings 2" pitchFamily="18" charset="2"/>
              <a:buNone/>
              <a:defRPr/>
            </a:pPr>
            <a:r>
              <a:rPr lang="en-US" sz="2800" dirty="0" smtClean="0">
                <a:solidFill>
                  <a:srgbClr val="FF0000"/>
                </a:solidFill>
                <a:effectLst/>
                <a:latin typeface="+mj-lt"/>
              </a:rPr>
              <a:t>9.Excessive </a:t>
            </a:r>
            <a:r>
              <a:rPr lang="en-US" sz="2800" dirty="0">
                <a:solidFill>
                  <a:srgbClr val="FF0000"/>
                </a:solidFill>
                <a:effectLst/>
                <a:latin typeface="+mj-lt"/>
              </a:rPr>
              <a:t>perturbations result ultimately in death of the organism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 calcmode="lin" valueType="num">
                                      <p:cBhvr additive="base">
                                        <p:cTn id="7" dur="2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anim calcmode="lin" valueType="num">
                                      <p:cBhvr additive="base">
                                        <p:cTn id="13" dur="2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anim calcmode="lin" valueType="num">
                                      <p:cBhvr additive="base">
                                        <p:cTn id="19" dur="20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8675">
                                            <p:txEl>
                                              <p:pRg st="7" end="7"/>
                                            </p:txEl>
                                          </p:spTgt>
                                        </p:tgtEl>
                                        <p:attrNameLst>
                                          <p:attrName>style.visibility</p:attrName>
                                        </p:attrNameLst>
                                      </p:cBhvr>
                                      <p:to>
                                        <p:strVal val="visible"/>
                                      </p:to>
                                    </p:set>
                                    <p:anim calcmode="lin" valueType="num">
                                      <p:cBhvr additive="base">
                                        <p:cTn id="25" dur="2000" fill="hold"/>
                                        <p:tgtEl>
                                          <p:spTgt spid="28675">
                                            <p:txEl>
                                              <p:pRg st="7" end="7"/>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86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143000" y="152400"/>
            <a:ext cx="6096000" cy="685800"/>
          </a:xfrm>
          <a:prstGeom prst="rect">
            <a:avLst/>
          </a:prstGeom>
          <a:noFill/>
          <a:ln w="9525">
            <a:noFill/>
            <a:miter lim="800000"/>
            <a:headEnd/>
            <a:tailEnd/>
          </a:ln>
        </p:spPr>
        <p:txBody>
          <a:bodyPr anchor="b"/>
          <a:lstStyle/>
          <a:p>
            <a:pPr algn="ctr"/>
            <a:r>
              <a:rPr kumimoji="1" lang="th-TH" sz="4000" u="sng">
                <a:solidFill>
                  <a:srgbClr val="FFFF00"/>
                </a:solidFill>
                <a:latin typeface="Times New Roman" pitchFamily="18" charset="0"/>
              </a:rPr>
              <a:t>Internal environment</a:t>
            </a:r>
          </a:p>
        </p:txBody>
      </p:sp>
      <p:sp>
        <p:nvSpPr>
          <p:cNvPr id="10243" name="Rectangle 3"/>
          <p:cNvSpPr>
            <a:spLocks noChangeArrowheads="1"/>
          </p:cNvSpPr>
          <p:nvPr/>
        </p:nvSpPr>
        <p:spPr bwMode="auto">
          <a:xfrm>
            <a:off x="228600" y="5029200"/>
            <a:ext cx="8686800" cy="1143000"/>
          </a:xfrm>
          <a:prstGeom prst="rect">
            <a:avLst/>
          </a:prstGeom>
          <a:noFill/>
          <a:ln w="9525">
            <a:noFill/>
            <a:miter lim="800000"/>
            <a:headEnd/>
            <a:tailEnd/>
          </a:ln>
        </p:spPr>
        <p:txBody>
          <a:bodyPr/>
          <a:lstStyle/>
          <a:p>
            <a:pPr marL="342900" indent="-342900">
              <a:spcBef>
                <a:spcPct val="20000"/>
              </a:spcBef>
              <a:defRPr/>
            </a:pPr>
            <a:r>
              <a:rPr kumimoji="1" lang="en-US" sz="2800" dirty="0">
                <a:latin typeface="+mn-lt"/>
              </a:rPr>
              <a:t>Extracellular</a:t>
            </a:r>
            <a:r>
              <a:rPr kumimoji="1" lang="th-TH" sz="2800" dirty="0">
                <a:latin typeface="+mn-lt"/>
              </a:rPr>
              <a:t> fluid directly baths body cells</a:t>
            </a:r>
          </a:p>
          <a:p>
            <a:pPr marL="342900" indent="-342900">
              <a:spcBef>
                <a:spcPct val="20000"/>
              </a:spcBef>
              <a:defRPr/>
            </a:pPr>
            <a:r>
              <a:rPr kumimoji="1" lang="th-TH" sz="2800" dirty="0">
                <a:latin typeface="+mn-lt"/>
              </a:rPr>
              <a:t>Internal environment = </a:t>
            </a:r>
            <a:r>
              <a:rPr kumimoji="1" lang="en-US" sz="2800" dirty="0">
                <a:latin typeface="+mn-lt"/>
              </a:rPr>
              <a:t>Extracellular</a:t>
            </a:r>
            <a:r>
              <a:rPr kumimoji="1" lang="th-TH" sz="2800" dirty="0">
                <a:latin typeface="+mn-lt"/>
              </a:rPr>
              <a:t> fluid </a:t>
            </a:r>
          </a:p>
        </p:txBody>
      </p:sp>
      <p:sp>
        <p:nvSpPr>
          <p:cNvPr id="24580" name="Freeform 4"/>
          <p:cNvSpPr>
            <a:spLocks/>
          </p:cNvSpPr>
          <p:nvPr/>
        </p:nvSpPr>
        <p:spPr bwMode="auto">
          <a:xfrm>
            <a:off x="4876800" y="1130300"/>
            <a:ext cx="669925" cy="2786063"/>
          </a:xfrm>
          <a:custGeom>
            <a:avLst/>
            <a:gdLst>
              <a:gd name="T0" fmla="*/ 2147483647 w 422"/>
              <a:gd name="T1" fmla="*/ 0 h 1755"/>
              <a:gd name="T2" fmla="*/ 2147483647 w 422"/>
              <a:gd name="T3" fmla="*/ 2147483647 h 1755"/>
              <a:gd name="T4" fmla="*/ 2147483647 w 422"/>
              <a:gd name="T5" fmla="*/ 2147483647 h 1755"/>
              <a:gd name="T6" fmla="*/ 2147483647 w 422"/>
              <a:gd name="T7" fmla="*/ 2147483647 h 1755"/>
              <a:gd name="T8" fmla="*/ 2147483647 w 422"/>
              <a:gd name="T9" fmla="*/ 2147483647 h 1755"/>
              <a:gd name="T10" fmla="*/ 2147483647 w 422"/>
              <a:gd name="T11" fmla="*/ 2147483647 h 1755"/>
              <a:gd name="T12" fmla="*/ 2147483647 w 422"/>
              <a:gd name="T13" fmla="*/ 2147483647 h 1755"/>
              <a:gd name="T14" fmla="*/ 2147483647 w 422"/>
              <a:gd name="T15" fmla="*/ 2147483647 h 1755"/>
              <a:gd name="T16" fmla="*/ 2147483647 w 422"/>
              <a:gd name="T17" fmla="*/ 2147483647 h 1755"/>
              <a:gd name="T18" fmla="*/ 2147483647 w 422"/>
              <a:gd name="T19" fmla="*/ 2147483647 h 1755"/>
              <a:gd name="T20" fmla="*/ 2147483647 w 422"/>
              <a:gd name="T21" fmla="*/ 2147483647 h 1755"/>
              <a:gd name="T22" fmla="*/ 0 w 422"/>
              <a:gd name="T23" fmla="*/ 2147483647 h 1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2"/>
              <a:gd name="T37" fmla="*/ 0 h 1755"/>
              <a:gd name="T38" fmla="*/ 422 w 422"/>
              <a:gd name="T39" fmla="*/ 1755 h 17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2" h="1755">
                <a:moveTo>
                  <a:pt x="267" y="0"/>
                </a:moveTo>
                <a:cubicBezTo>
                  <a:pt x="321" y="54"/>
                  <a:pt x="288" y="17"/>
                  <a:pt x="344" y="100"/>
                </a:cubicBezTo>
                <a:cubicBezTo>
                  <a:pt x="351" y="111"/>
                  <a:pt x="367" y="133"/>
                  <a:pt x="367" y="133"/>
                </a:cubicBezTo>
                <a:cubicBezTo>
                  <a:pt x="374" y="155"/>
                  <a:pt x="382" y="178"/>
                  <a:pt x="389" y="200"/>
                </a:cubicBezTo>
                <a:cubicBezTo>
                  <a:pt x="393" y="211"/>
                  <a:pt x="400" y="233"/>
                  <a:pt x="400" y="233"/>
                </a:cubicBezTo>
                <a:cubicBezTo>
                  <a:pt x="422" y="366"/>
                  <a:pt x="400" y="548"/>
                  <a:pt x="322" y="666"/>
                </a:cubicBezTo>
                <a:cubicBezTo>
                  <a:pt x="296" y="746"/>
                  <a:pt x="313" y="713"/>
                  <a:pt x="278" y="766"/>
                </a:cubicBezTo>
                <a:cubicBezTo>
                  <a:pt x="243" y="874"/>
                  <a:pt x="220" y="978"/>
                  <a:pt x="200" y="1089"/>
                </a:cubicBezTo>
                <a:cubicBezTo>
                  <a:pt x="188" y="1156"/>
                  <a:pt x="163" y="1220"/>
                  <a:pt x="156" y="1289"/>
                </a:cubicBezTo>
                <a:cubicBezTo>
                  <a:pt x="144" y="1400"/>
                  <a:pt x="147" y="1515"/>
                  <a:pt x="111" y="1622"/>
                </a:cubicBezTo>
                <a:cubicBezTo>
                  <a:pt x="101" y="1651"/>
                  <a:pt x="84" y="1713"/>
                  <a:pt x="56" y="1722"/>
                </a:cubicBezTo>
                <a:cubicBezTo>
                  <a:pt x="12" y="1736"/>
                  <a:pt x="30" y="1725"/>
                  <a:pt x="0" y="1755"/>
                </a:cubicBezTo>
              </a:path>
            </a:pathLst>
          </a:custGeom>
          <a:noFill/>
          <a:ln w="9525">
            <a:solidFill>
              <a:schemeClr val="tx1"/>
            </a:solidFill>
            <a:round/>
            <a:headEnd/>
            <a:tailEnd/>
          </a:ln>
        </p:spPr>
        <p:txBody>
          <a:bodyPr wrap="none" anchor="ctr"/>
          <a:lstStyle/>
          <a:p>
            <a:endParaRPr lang="en-GB"/>
          </a:p>
        </p:txBody>
      </p:sp>
      <p:sp>
        <p:nvSpPr>
          <p:cNvPr id="24581" name="Freeform 5"/>
          <p:cNvSpPr>
            <a:spLocks/>
          </p:cNvSpPr>
          <p:nvPr/>
        </p:nvSpPr>
        <p:spPr bwMode="auto">
          <a:xfrm>
            <a:off x="5140325" y="1130300"/>
            <a:ext cx="669925" cy="2786063"/>
          </a:xfrm>
          <a:custGeom>
            <a:avLst/>
            <a:gdLst>
              <a:gd name="T0" fmla="*/ 2147483647 w 422"/>
              <a:gd name="T1" fmla="*/ 0 h 1755"/>
              <a:gd name="T2" fmla="*/ 2147483647 w 422"/>
              <a:gd name="T3" fmla="*/ 2147483647 h 1755"/>
              <a:gd name="T4" fmla="*/ 2147483647 w 422"/>
              <a:gd name="T5" fmla="*/ 2147483647 h 1755"/>
              <a:gd name="T6" fmla="*/ 2147483647 w 422"/>
              <a:gd name="T7" fmla="*/ 2147483647 h 1755"/>
              <a:gd name="T8" fmla="*/ 2147483647 w 422"/>
              <a:gd name="T9" fmla="*/ 2147483647 h 1755"/>
              <a:gd name="T10" fmla="*/ 2147483647 w 422"/>
              <a:gd name="T11" fmla="*/ 2147483647 h 1755"/>
              <a:gd name="T12" fmla="*/ 2147483647 w 422"/>
              <a:gd name="T13" fmla="*/ 2147483647 h 1755"/>
              <a:gd name="T14" fmla="*/ 2147483647 w 422"/>
              <a:gd name="T15" fmla="*/ 2147483647 h 1755"/>
              <a:gd name="T16" fmla="*/ 2147483647 w 422"/>
              <a:gd name="T17" fmla="*/ 2147483647 h 1755"/>
              <a:gd name="T18" fmla="*/ 2147483647 w 422"/>
              <a:gd name="T19" fmla="*/ 2147483647 h 1755"/>
              <a:gd name="T20" fmla="*/ 2147483647 w 422"/>
              <a:gd name="T21" fmla="*/ 2147483647 h 1755"/>
              <a:gd name="T22" fmla="*/ 0 w 422"/>
              <a:gd name="T23" fmla="*/ 2147483647 h 1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2"/>
              <a:gd name="T37" fmla="*/ 0 h 1755"/>
              <a:gd name="T38" fmla="*/ 422 w 422"/>
              <a:gd name="T39" fmla="*/ 1755 h 17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2" h="1755">
                <a:moveTo>
                  <a:pt x="267" y="0"/>
                </a:moveTo>
                <a:cubicBezTo>
                  <a:pt x="321" y="54"/>
                  <a:pt x="288" y="17"/>
                  <a:pt x="344" y="100"/>
                </a:cubicBezTo>
                <a:cubicBezTo>
                  <a:pt x="351" y="111"/>
                  <a:pt x="367" y="133"/>
                  <a:pt x="367" y="133"/>
                </a:cubicBezTo>
                <a:cubicBezTo>
                  <a:pt x="374" y="155"/>
                  <a:pt x="382" y="178"/>
                  <a:pt x="389" y="200"/>
                </a:cubicBezTo>
                <a:cubicBezTo>
                  <a:pt x="393" y="211"/>
                  <a:pt x="400" y="233"/>
                  <a:pt x="400" y="233"/>
                </a:cubicBezTo>
                <a:cubicBezTo>
                  <a:pt x="422" y="366"/>
                  <a:pt x="400" y="548"/>
                  <a:pt x="322" y="666"/>
                </a:cubicBezTo>
                <a:cubicBezTo>
                  <a:pt x="296" y="746"/>
                  <a:pt x="313" y="713"/>
                  <a:pt x="278" y="766"/>
                </a:cubicBezTo>
                <a:cubicBezTo>
                  <a:pt x="243" y="874"/>
                  <a:pt x="220" y="978"/>
                  <a:pt x="200" y="1089"/>
                </a:cubicBezTo>
                <a:cubicBezTo>
                  <a:pt x="188" y="1156"/>
                  <a:pt x="163" y="1220"/>
                  <a:pt x="156" y="1289"/>
                </a:cubicBezTo>
                <a:cubicBezTo>
                  <a:pt x="144" y="1400"/>
                  <a:pt x="147" y="1515"/>
                  <a:pt x="111" y="1622"/>
                </a:cubicBezTo>
                <a:cubicBezTo>
                  <a:pt x="101" y="1651"/>
                  <a:pt x="84" y="1713"/>
                  <a:pt x="56" y="1722"/>
                </a:cubicBezTo>
                <a:cubicBezTo>
                  <a:pt x="12" y="1736"/>
                  <a:pt x="30" y="1725"/>
                  <a:pt x="0" y="1755"/>
                </a:cubicBezTo>
              </a:path>
            </a:pathLst>
          </a:custGeom>
          <a:noFill/>
          <a:ln w="9525">
            <a:solidFill>
              <a:schemeClr val="tx1"/>
            </a:solidFill>
            <a:round/>
            <a:headEnd/>
            <a:tailEnd/>
          </a:ln>
        </p:spPr>
        <p:txBody>
          <a:bodyPr wrap="none" anchor="ctr"/>
          <a:lstStyle/>
          <a:p>
            <a:endParaRPr lang="en-GB"/>
          </a:p>
        </p:txBody>
      </p:sp>
      <p:sp>
        <p:nvSpPr>
          <p:cNvPr id="24582" name="Oval 6"/>
          <p:cNvSpPr>
            <a:spLocks noChangeArrowheads="1"/>
          </p:cNvSpPr>
          <p:nvPr/>
        </p:nvSpPr>
        <p:spPr bwMode="auto">
          <a:xfrm>
            <a:off x="2895600" y="2273300"/>
            <a:ext cx="1219200" cy="762000"/>
          </a:xfrm>
          <a:prstGeom prst="ellipse">
            <a:avLst/>
          </a:prstGeom>
          <a:solidFill>
            <a:srgbClr val="FFCC99"/>
          </a:solidFill>
          <a:ln w="9525">
            <a:solidFill>
              <a:schemeClr val="tx1"/>
            </a:solidFill>
            <a:round/>
            <a:headEnd/>
            <a:tailEnd/>
          </a:ln>
        </p:spPr>
        <p:txBody>
          <a:bodyPr wrap="none" anchor="ctr"/>
          <a:lstStyle/>
          <a:p>
            <a:endParaRPr lang="en-US"/>
          </a:p>
        </p:txBody>
      </p:sp>
      <p:sp>
        <p:nvSpPr>
          <p:cNvPr id="24583" name="Oval 7"/>
          <p:cNvSpPr>
            <a:spLocks noChangeArrowheads="1"/>
          </p:cNvSpPr>
          <p:nvPr/>
        </p:nvSpPr>
        <p:spPr bwMode="auto">
          <a:xfrm>
            <a:off x="4343400" y="1358900"/>
            <a:ext cx="990600" cy="914400"/>
          </a:xfrm>
          <a:prstGeom prst="ellipse">
            <a:avLst/>
          </a:prstGeom>
          <a:solidFill>
            <a:srgbClr val="FFCC99"/>
          </a:solidFill>
          <a:ln w="9525">
            <a:solidFill>
              <a:schemeClr val="tx1"/>
            </a:solidFill>
            <a:round/>
            <a:headEnd/>
            <a:tailEnd/>
          </a:ln>
        </p:spPr>
        <p:txBody>
          <a:bodyPr wrap="none" anchor="ctr"/>
          <a:lstStyle/>
          <a:p>
            <a:endParaRPr lang="en-US"/>
          </a:p>
        </p:txBody>
      </p:sp>
      <p:sp>
        <p:nvSpPr>
          <p:cNvPr id="24584" name="Oval 8"/>
          <p:cNvSpPr>
            <a:spLocks noChangeArrowheads="1"/>
          </p:cNvSpPr>
          <p:nvPr/>
        </p:nvSpPr>
        <p:spPr bwMode="auto">
          <a:xfrm rot="1229243">
            <a:off x="4038600" y="2197100"/>
            <a:ext cx="1066800" cy="609600"/>
          </a:xfrm>
          <a:prstGeom prst="ellipse">
            <a:avLst/>
          </a:prstGeom>
          <a:solidFill>
            <a:srgbClr val="FFCC99"/>
          </a:solidFill>
          <a:ln w="9525">
            <a:solidFill>
              <a:schemeClr val="tx1"/>
            </a:solidFill>
            <a:round/>
            <a:headEnd/>
            <a:tailEnd/>
          </a:ln>
        </p:spPr>
        <p:txBody>
          <a:bodyPr wrap="none" anchor="ctr"/>
          <a:lstStyle/>
          <a:p>
            <a:endParaRPr lang="en-US"/>
          </a:p>
        </p:txBody>
      </p:sp>
      <p:sp>
        <p:nvSpPr>
          <p:cNvPr id="24585" name="Oval 9"/>
          <p:cNvSpPr>
            <a:spLocks noChangeArrowheads="1"/>
          </p:cNvSpPr>
          <p:nvPr/>
        </p:nvSpPr>
        <p:spPr bwMode="auto">
          <a:xfrm>
            <a:off x="2743200" y="1282700"/>
            <a:ext cx="1600200" cy="914400"/>
          </a:xfrm>
          <a:prstGeom prst="ellipse">
            <a:avLst/>
          </a:prstGeom>
          <a:solidFill>
            <a:srgbClr val="FFCC99"/>
          </a:solidFill>
          <a:ln w="9525">
            <a:solidFill>
              <a:schemeClr val="tx1"/>
            </a:solidFill>
            <a:round/>
            <a:headEnd/>
            <a:tailEnd/>
          </a:ln>
        </p:spPr>
        <p:txBody>
          <a:bodyPr wrap="none" anchor="ctr"/>
          <a:lstStyle/>
          <a:p>
            <a:pPr algn="ctr" eaLnBrk="0" hangingPunct="0"/>
            <a:endParaRPr lang="th-TH" sz="2800" b="1">
              <a:solidFill>
                <a:schemeClr val="folHlink"/>
              </a:solidFill>
              <a:latin typeface="Angsana New" pitchFamily="18" charset="-34"/>
            </a:endParaRPr>
          </a:p>
        </p:txBody>
      </p:sp>
      <p:sp>
        <p:nvSpPr>
          <p:cNvPr id="24586" name="Oval 10"/>
          <p:cNvSpPr>
            <a:spLocks noChangeArrowheads="1"/>
          </p:cNvSpPr>
          <p:nvPr/>
        </p:nvSpPr>
        <p:spPr bwMode="auto">
          <a:xfrm>
            <a:off x="5562600" y="1435100"/>
            <a:ext cx="762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4587" name="Oval 11"/>
          <p:cNvSpPr>
            <a:spLocks noChangeArrowheads="1"/>
          </p:cNvSpPr>
          <p:nvPr/>
        </p:nvSpPr>
        <p:spPr bwMode="auto">
          <a:xfrm>
            <a:off x="5562600" y="1816100"/>
            <a:ext cx="762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4588" name="Oval 12"/>
          <p:cNvSpPr>
            <a:spLocks noChangeArrowheads="1"/>
          </p:cNvSpPr>
          <p:nvPr/>
        </p:nvSpPr>
        <p:spPr bwMode="auto">
          <a:xfrm>
            <a:off x="5410200" y="2273300"/>
            <a:ext cx="762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4589" name="Oval 13"/>
          <p:cNvSpPr>
            <a:spLocks noChangeArrowheads="1"/>
          </p:cNvSpPr>
          <p:nvPr/>
        </p:nvSpPr>
        <p:spPr bwMode="auto">
          <a:xfrm>
            <a:off x="5257800" y="2806700"/>
            <a:ext cx="762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4590" name="Oval 14"/>
          <p:cNvSpPr>
            <a:spLocks noChangeArrowheads="1"/>
          </p:cNvSpPr>
          <p:nvPr/>
        </p:nvSpPr>
        <p:spPr bwMode="auto">
          <a:xfrm>
            <a:off x="5181600" y="3340100"/>
            <a:ext cx="76200" cy="3048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0255" name="Text Box 15"/>
          <p:cNvSpPr txBox="1">
            <a:spLocks noChangeArrowheads="1"/>
          </p:cNvSpPr>
          <p:nvPr/>
        </p:nvSpPr>
        <p:spPr bwMode="auto">
          <a:xfrm>
            <a:off x="6172200" y="1905000"/>
            <a:ext cx="2139950" cy="701675"/>
          </a:xfrm>
          <a:prstGeom prst="rect">
            <a:avLst/>
          </a:prstGeom>
          <a:noFill/>
          <a:ln w="9525">
            <a:noFill/>
            <a:miter lim="800000"/>
            <a:headEnd/>
            <a:tailEnd/>
          </a:ln>
          <a:effectLst/>
        </p:spPr>
        <p:txBody>
          <a:bodyPr wrap="none">
            <a:spAutoFit/>
          </a:bodyPr>
          <a:lstStyle/>
          <a:p>
            <a:pPr eaLnBrk="0" hangingPunct="0">
              <a:defRPr/>
            </a:pPr>
            <a:r>
              <a:rPr lang="th-TH" sz="2800" b="1">
                <a:effectLst>
                  <a:outerShdw blurRad="38100" dist="38100" dir="2700000" algn="tl">
                    <a:srgbClr val="000000"/>
                  </a:outerShdw>
                </a:effectLst>
                <a:latin typeface="Angsana New" pitchFamily="18" charset="-34"/>
                <a:cs typeface="Arial" charset="0"/>
              </a:rPr>
              <a:t> </a:t>
            </a:r>
            <a:r>
              <a:rPr lang="th-TH" sz="4000" b="1">
                <a:effectLst>
                  <a:outerShdw blurRad="38100" dist="38100" dir="2700000" algn="tl">
                    <a:srgbClr val="000000"/>
                  </a:outerShdw>
                </a:effectLst>
                <a:latin typeface="Angsana New" pitchFamily="18" charset="-34"/>
                <a:cs typeface="Arial" charset="0"/>
              </a:rPr>
              <a:t> Plasma</a:t>
            </a:r>
            <a:endParaRPr lang="th-TH" sz="2800" b="1">
              <a:effectLst>
                <a:outerShdw blurRad="38100" dist="38100" dir="2700000" algn="tl">
                  <a:srgbClr val="000000"/>
                </a:outerShdw>
              </a:effectLst>
              <a:latin typeface="Angsana New" pitchFamily="18" charset="-34"/>
              <a:cs typeface="Arial" charset="0"/>
            </a:endParaRPr>
          </a:p>
        </p:txBody>
      </p:sp>
      <p:sp>
        <p:nvSpPr>
          <p:cNvPr id="10256" name="Text Box 16"/>
          <p:cNvSpPr txBox="1">
            <a:spLocks noChangeArrowheads="1"/>
          </p:cNvSpPr>
          <p:nvPr/>
        </p:nvSpPr>
        <p:spPr bwMode="auto">
          <a:xfrm>
            <a:off x="685800" y="3276600"/>
            <a:ext cx="2387600" cy="646113"/>
          </a:xfrm>
          <a:prstGeom prst="rect">
            <a:avLst/>
          </a:prstGeom>
          <a:noFill/>
          <a:ln w="9525">
            <a:noFill/>
            <a:miter lim="800000"/>
            <a:headEnd/>
            <a:tailEnd/>
          </a:ln>
          <a:effectLst/>
        </p:spPr>
        <p:txBody>
          <a:bodyPr wrap="none">
            <a:spAutoFit/>
          </a:bodyPr>
          <a:lstStyle/>
          <a:p>
            <a:pPr eaLnBrk="0" hangingPunct="0">
              <a:defRPr/>
            </a:pPr>
            <a:r>
              <a:rPr lang="th-TH" sz="3600" b="1" dirty="0">
                <a:effectLst>
                  <a:outerShdw blurRad="38100" dist="38100" dir="2700000" algn="tl">
                    <a:srgbClr val="000000"/>
                  </a:outerShdw>
                </a:effectLst>
                <a:latin typeface="Angsana New" pitchFamily="18" charset="-34"/>
                <a:cs typeface="Arial" charset="0"/>
              </a:rPr>
              <a:t> </a:t>
            </a:r>
            <a:r>
              <a:rPr lang="th-TH" sz="3600" b="1" dirty="0">
                <a:solidFill>
                  <a:schemeClr val="accent4">
                    <a:lumMod val="60000"/>
                    <a:lumOff val="40000"/>
                  </a:schemeClr>
                </a:solidFill>
                <a:effectLst>
                  <a:outerShdw blurRad="38100" dist="38100" dir="2700000" algn="tl">
                    <a:srgbClr val="000000"/>
                  </a:outerShdw>
                </a:effectLst>
                <a:latin typeface="Angsana New" pitchFamily="18" charset="-34"/>
                <a:cs typeface="Arial" charset="0"/>
              </a:rPr>
              <a:t>Interstitial fluid</a:t>
            </a:r>
            <a:endParaRPr lang="th-TH" sz="2800" b="1" dirty="0">
              <a:solidFill>
                <a:schemeClr val="accent4">
                  <a:lumMod val="60000"/>
                  <a:lumOff val="40000"/>
                </a:schemeClr>
              </a:solidFill>
              <a:effectLst>
                <a:outerShdw blurRad="38100" dist="38100" dir="2700000" algn="tl">
                  <a:srgbClr val="000000"/>
                </a:outerShdw>
              </a:effectLst>
              <a:latin typeface="Angsana New" pitchFamily="18" charset="-34"/>
              <a:cs typeface="Arial" charset="0"/>
            </a:endParaRPr>
          </a:p>
        </p:txBody>
      </p:sp>
      <p:sp>
        <p:nvSpPr>
          <p:cNvPr id="24593" name="Oval 17"/>
          <p:cNvSpPr>
            <a:spLocks noChangeArrowheads="1"/>
          </p:cNvSpPr>
          <p:nvPr/>
        </p:nvSpPr>
        <p:spPr bwMode="auto">
          <a:xfrm>
            <a:off x="3886200" y="2806700"/>
            <a:ext cx="990600" cy="914400"/>
          </a:xfrm>
          <a:prstGeom prst="ellipse">
            <a:avLst/>
          </a:prstGeom>
          <a:solidFill>
            <a:srgbClr val="FFCC99"/>
          </a:solidFill>
          <a:ln w="9525">
            <a:solidFill>
              <a:schemeClr val="tx1"/>
            </a:solidFill>
            <a:round/>
            <a:headEnd/>
            <a:tailEnd/>
          </a:ln>
        </p:spPr>
        <p:txBody>
          <a:bodyPr wrap="none" anchor="ctr"/>
          <a:lstStyle/>
          <a:p>
            <a:endParaRPr lang="en-US"/>
          </a:p>
        </p:txBody>
      </p:sp>
      <p:sp>
        <p:nvSpPr>
          <p:cNvPr id="24594" name="Line 18"/>
          <p:cNvSpPr>
            <a:spLocks noChangeShapeType="1"/>
          </p:cNvSpPr>
          <p:nvPr/>
        </p:nvSpPr>
        <p:spPr bwMode="auto">
          <a:xfrm flipH="1">
            <a:off x="5334000" y="2425700"/>
            <a:ext cx="838200" cy="228600"/>
          </a:xfrm>
          <a:prstGeom prst="line">
            <a:avLst/>
          </a:prstGeom>
          <a:noFill/>
          <a:ln w="9525">
            <a:solidFill>
              <a:schemeClr val="tx1"/>
            </a:solidFill>
            <a:round/>
            <a:headEnd/>
            <a:tailEnd type="triangle" w="med" len="med"/>
          </a:ln>
        </p:spPr>
        <p:txBody>
          <a:bodyPr wrap="none" anchor="ctr"/>
          <a:lstStyle/>
          <a:p>
            <a:endParaRPr lang="en-GB"/>
          </a:p>
        </p:txBody>
      </p:sp>
      <p:sp>
        <p:nvSpPr>
          <p:cNvPr id="24595" name="Line 19"/>
          <p:cNvSpPr>
            <a:spLocks noChangeShapeType="1"/>
          </p:cNvSpPr>
          <p:nvPr/>
        </p:nvSpPr>
        <p:spPr bwMode="auto">
          <a:xfrm flipV="1">
            <a:off x="2286000" y="2197100"/>
            <a:ext cx="838200" cy="762000"/>
          </a:xfrm>
          <a:prstGeom prst="line">
            <a:avLst/>
          </a:prstGeom>
          <a:noFill/>
          <a:ln w="9525">
            <a:solidFill>
              <a:schemeClr val="tx1"/>
            </a:solidFill>
            <a:round/>
            <a:headEnd/>
            <a:tailEnd type="triangle" w="med" len="med"/>
          </a:ln>
        </p:spPr>
        <p:txBody>
          <a:bodyPr wrap="none" anchor="ctr"/>
          <a:lstStyle/>
          <a:p>
            <a:endParaRPr lang="en-GB"/>
          </a:p>
        </p:txBody>
      </p:sp>
      <p:sp>
        <p:nvSpPr>
          <p:cNvPr id="24596" name="Line 20"/>
          <p:cNvSpPr>
            <a:spLocks noChangeShapeType="1"/>
          </p:cNvSpPr>
          <p:nvPr/>
        </p:nvSpPr>
        <p:spPr bwMode="auto">
          <a:xfrm flipV="1">
            <a:off x="3352800" y="3111500"/>
            <a:ext cx="457200" cy="228600"/>
          </a:xfrm>
          <a:prstGeom prst="line">
            <a:avLst/>
          </a:prstGeom>
          <a:noFill/>
          <a:ln w="9525">
            <a:solidFill>
              <a:schemeClr val="tx1"/>
            </a:solidFill>
            <a:round/>
            <a:headEnd/>
            <a:tailEnd type="triangle" w="med" len="med"/>
          </a:ln>
        </p:spPr>
        <p:txBody>
          <a:bodyPr wrap="none" anchor="ctr"/>
          <a:lstStyle/>
          <a:p>
            <a:endParaRPr lang="en-GB"/>
          </a:p>
        </p:txBody>
      </p:sp>
      <p:sp>
        <p:nvSpPr>
          <p:cNvPr id="24597" name="Oval 21"/>
          <p:cNvSpPr>
            <a:spLocks noChangeArrowheads="1"/>
          </p:cNvSpPr>
          <p:nvPr/>
        </p:nvSpPr>
        <p:spPr bwMode="auto">
          <a:xfrm>
            <a:off x="2743200" y="1282700"/>
            <a:ext cx="1600200" cy="914400"/>
          </a:xfrm>
          <a:prstGeom prst="ellipse">
            <a:avLst/>
          </a:prstGeom>
          <a:solidFill>
            <a:srgbClr val="FFCC99"/>
          </a:solidFill>
          <a:ln w="9525">
            <a:solidFill>
              <a:schemeClr val="tx1"/>
            </a:solidFill>
            <a:round/>
            <a:headEnd/>
            <a:tailEnd/>
          </a:ln>
        </p:spPr>
        <p:txBody>
          <a:bodyPr wrap="none" anchor="ctr"/>
          <a:lstStyle/>
          <a:p>
            <a:pPr algn="ctr" eaLnBrk="0" hangingPunct="0"/>
            <a:r>
              <a:rPr lang="th-TH" b="1">
                <a:solidFill>
                  <a:schemeClr val="bg1"/>
                </a:solidFill>
                <a:latin typeface="Angsana New" pitchFamily="18" charset="-34"/>
              </a:rPr>
              <a:t>Intracellular</a:t>
            </a:r>
          </a:p>
          <a:p>
            <a:pPr algn="ctr" eaLnBrk="0" hangingPunct="0"/>
            <a:r>
              <a:rPr lang="th-TH" b="1">
                <a:solidFill>
                  <a:schemeClr val="bg1"/>
                </a:solidFill>
                <a:latin typeface="Angsana New" pitchFamily="18" charset="-34"/>
              </a:rPr>
              <a:t>fluid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ox(out)">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ox(out)">
                                      <p:cBhvr>
                                        <p:cTn id="12"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28600" y="304800"/>
            <a:ext cx="7772400" cy="1143000"/>
          </a:xfrm>
          <a:prstGeom prst="rect">
            <a:avLst/>
          </a:prstGeom>
          <a:noFill/>
          <a:ln w="9525">
            <a:noFill/>
            <a:miter lim="800000"/>
            <a:headEnd/>
            <a:tailEnd/>
          </a:ln>
        </p:spPr>
        <p:txBody>
          <a:bodyPr anchor="b"/>
          <a:lstStyle/>
          <a:p>
            <a:pPr algn="ctr"/>
            <a:r>
              <a:rPr kumimoji="1" lang="th-TH" sz="4800">
                <a:solidFill>
                  <a:srgbClr val="FFFF00"/>
                </a:solidFill>
                <a:latin typeface="Times New Roman" pitchFamily="18" charset="0"/>
              </a:rPr>
              <a:t>Extracellular fluids</a:t>
            </a:r>
          </a:p>
        </p:txBody>
      </p:sp>
      <p:sp>
        <p:nvSpPr>
          <p:cNvPr id="25603" name="Freeform 3"/>
          <p:cNvSpPr>
            <a:spLocks/>
          </p:cNvSpPr>
          <p:nvPr/>
        </p:nvSpPr>
        <p:spPr bwMode="auto">
          <a:xfrm>
            <a:off x="4800600" y="2133600"/>
            <a:ext cx="669925" cy="2786063"/>
          </a:xfrm>
          <a:custGeom>
            <a:avLst/>
            <a:gdLst>
              <a:gd name="T0" fmla="*/ 2147483647 w 422"/>
              <a:gd name="T1" fmla="*/ 0 h 1755"/>
              <a:gd name="T2" fmla="*/ 2147483647 w 422"/>
              <a:gd name="T3" fmla="*/ 2147483647 h 1755"/>
              <a:gd name="T4" fmla="*/ 2147483647 w 422"/>
              <a:gd name="T5" fmla="*/ 2147483647 h 1755"/>
              <a:gd name="T6" fmla="*/ 2147483647 w 422"/>
              <a:gd name="T7" fmla="*/ 2147483647 h 1755"/>
              <a:gd name="T8" fmla="*/ 2147483647 w 422"/>
              <a:gd name="T9" fmla="*/ 2147483647 h 1755"/>
              <a:gd name="T10" fmla="*/ 2147483647 w 422"/>
              <a:gd name="T11" fmla="*/ 2147483647 h 1755"/>
              <a:gd name="T12" fmla="*/ 2147483647 w 422"/>
              <a:gd name="T13" fmla="*/ 2147483647 h 1755"/>
              <a:gd name="T14" fmla="*/ 2147483647 w 422"/>
              <a:gd name="T15" fmla="*/ 2147483647 h 1755"/>
              <a:gd name="T16" fmla="*/ 2147483647 w 422"/>
              <a:gd name="T17" fmla="*/ 2147483647 h 1755"/>
              <a:gd name="T18" fmla="*/ 2147483647 w 422"/>
              <a:gd name="T19" fmla="*/ 2147483647 h 1755"/>
              <a:gd name="T20" fmla="*/ 2147483647 w 422"/>
              <a:gd name="T21" fmla="*/ 2147483647 h 1755"/>
              <a:gd name="T22" fmla="*/ 0 w 422"/>
              <a:gd name="T23" fmla="*/ 2147483647 h 1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2"/>
              <a:gd name="T37" fmla="*/ 0 h 1755"/>
              <a:gd name="T38" fmla="*/ 422 w 422"/>
              <a:gd name="T39" fmla="*/ 1755 h 17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2" h="1755">
                <a:moveTo>
                  <a:pt x="267" y="0"/>
                </a:moveTo>
                <a:cubicBezTo>
                  <a:pt x="321" y="54"/>
                  <a:pt x="288" y="17"/>
                  <a:pt x="344" y="100"/>
                </a:cubicBezTo>
                <a:cubicBezTo>
                  <a:pt x="351" y="111"/>
                  <a:pt x="367" y="133"/>
                  <a:pt x="367" y="133"/>
                </a:cubicBezTo>
                <a:cubicBezTo>
                  <a:pt x="374" y="155"/>
                  <a:pt x="382" y="178"/>
                  <a:pt x="389" y="200"/>
                </a:cubicBezTo>
                <a:cubicBezTo>
                  <a:pt x="393" y="211"/>
                  <a:pt x="400" y="233"/>
                  <a:pt x="400" y="233"/>
                </a:cubicBezTo>
                <a:cubicBezTo>
                  <a:pt x="422" y="366"/>
                  <a:pt x="400" y="548"/>
                  <a:pt x="322" y="666"/>
                </a:cubicBezTo>
                <a:cubicBezTo>
                  <a:pt x="296" y="746"/>
                  <a:pt x="313" y="713"/>
                  <a:pt x="278" y="766"/>
                </a:cubicBezTo>
                <a:cubicBezTo>
                  <a:pt x="243" y="874"/>
                  <a:pt x="220" y="978"/>
                  <a:pt x="200" y="1089"/>
                </a:cubicBezTo>
                <a:cubicBezTo>
                  <a:pt x="188" y="1156"/>
                  <a:pt x="163" y="1220"/>
                  <a:pt x="156" y="1289"/>
                </a:cubicBezTo>
                <a:cubicBezTo>
                  <a:pt x="144" y="1400"/>
                  <a:pt x="147" y="1515"/>
                  <a:pt x="111" y="1622"/>
                </a:cubicBezTo>
                <a:cubicBezTo>
                  <a:pt x="101" y="1651"/>
                  <a:pt x="84" y="1713"/>
                  <a:pt x="56" y="1722"/>
                </a:cubicBezTo>
                <a:cubicBezTo>
                  <a:pt x="12" y="1736"/>
                  <a:pt x="30" y="1725"/>
                  <a:pt x="0" y="1755"/>
                </a:cubicBezTo>
              </a:path>
            </a:pathLst>
          </a:custGeom>
          <a:noFill/>
          <a:ln w="9525">
            <a:solidFill>
              <a:schemeClr val="tx1"/>
            </a:solidFill>
            <a:round/>
            <a:headEnd/>
            <a:tailEnd/>
          </a:ln>
        </p:spPr>
        <p:txBody>
          <a:bodyPr wrap="none" anchor="ctr"/>
          <a:lstStyle/>
          <a:p>
            <a:endParaRPr lang="en-GB"/>
          </a:p>
        </p:txBody>
      </p:sp>
      <p:sp>
        <p:nvSpPr>
          <p:cNvPr id="25604" name="Freeform 4"/>
          <p:cNvSpPr>
            <a:spLocks/>
          </p:cNvSpPr>
          <p:nvPr/>
        </p:nvSpPr>
        <p:spPr bwMode="auto">
          <a:xfrm>
            <a:off x="5064125" y="2133600"/>
            <a:ext cx="669925" cy="2786063"/>
          </a:xfrm>
          <a:custGeom>
            <a:avLst/>
            <a:gdLst>
              <a:gd name="T0" fmla="*/ 2147483647 w 422"/>
              <a:gd name="T1" fmla="*/ 0 h 1755"/>
              <a:gd name="T2" fmla="*/ 2147483647 w 422"/>
              <a:gd name="T3" fmla="*/ 2147483647 h 1755"/>
              <a:gd name="T4" fmla="*/ 2147483647 w 422"/>
              <a:gd name="T5" fmla="*/ 2147483647 h 1755"/>
              <a:gd name="T6" fmla="*/ 2147483647 w 422"/>
              <a:gd name="T7" fmla="*/ 2147483647 h 1755"/>
              <a:gd name="T8" fmla="*/ 2147483647 w 422"/>
              <a:gd name="T9" fmla="*/ 2147483647 h 1755"/>
              <a:gd name="T10" fmla="*/ 2147483647 w 422"/>
              <a:gd name="T11" fmla="*/ 2147483647 h 1755"/>
              <a:gd name="T12" fmla="*/ 2147483647 w 422"/>
              <a:gd name="T13" fmla="*/ 2147483647 h 1755"/>
              <a:gd name="T14" fmla="*/ 2147483647 w 422"/>
              <a:gd name="T15" fmla="*/ 2147483647 h 1755"/>
              <a:gd name="T16" fmla="*/ 2147483647 w 422"/>
              <a:gd name="T17" fmla="*/ 2147483647 h 1755"/>
              <a:gd name="T18" fmla="*/ 2147483647 w 422"/>
              <a:gd name="T19" fmla="*/ 2147483647 h 1755"/>
              <a:gd name="T20" fmla="*/ 2147483647 w 422"/>
              <a:gd name="T21" fmla="*/ 2147483647 h 1755"/>
              <a:gd name="T22" fmla="*/ 0 w 422"/>
              <a:gd name="T23" fmla="*/ 2147483647 h 1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2"/>
              <a:gd name="T37" fmla="*/ 0 h 1755"/>
              <a:gd name="T38" fmla="*/ 422 w 422"/>
              <a:gd name="T39" fmla="*/ 1755 h 17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2" h="1755">
                <a:moveTo>
                  <a:pt x="267" y="0"/>
                </a:moveTo>
                <a:cubicBezTo>
                  <a:pt x="321" y="54"/>
                  <a:pt x="288" y="17"/>
                  <a:pt x="344" y="100"/>
                </a:cubicBezTo>
                <a:cubicBezTo>
                  <a:pt x="351" y="111"/>
                  <a:pt x="367" y="133"/>
                  <a:pt x="367" y="133"/>
                </a:cubicBezTo>
                <a:cubicBezTo>
                  <a:pt x="374" y="155"/>
                  <a:pt x="382" y="178"/>
                  <a:pt x="389" y="200"/>
                </a:cubicBezTo>
                <a:cubicBezTo>
                  <a:pt x="393" y="211"/>
                  <a:pt x="400" y="233"/>
                  <a:pt x="400" y="233"/>
                </a:cubicBezTo>
                <a:cubicBezTo>
                  <a:pt x="422" y="366"/>
                  <a:pt x="400" y="548"/>
                  <a:pt x="322" y="666"/>
                </a:cubicBezTo>
                <a:cubicBezTo>
                  <a:pt x="296" y="746"/>
                  <a:pt x="313" y="713"/>
                  <a:pt x="278" y="766"/>
                </a:cubicBezTo>
                <a:cubicBezTo>
                  <a:pt x="243" y="874"/>
                  <a:pt x="220" y="978"/>
                  <a:pt x="200" y="1089"/>
                </a:cubicBezTo>
                <a:cubicBezTo>
                  <a:pt x="188" y="1156"/>
                  <a:pt x="163" y="1220"/>
                  <a:pt x="156" y="1289"/>
                </a:cubicBezTo>
                <a:cubicBezTo>
                  <a:pt x="144" y="1400"/>
                  <a:pt x="147" y="1515"/>
                  <a:pt x="111" y="1622"/>
                </a:cubicBezTo>
                <a:cubicBezTo>
                  <a:pt x="101" y="1651"/>
                  <a:pt x="84" y="1713"/>
                  <a:pt x="56" y="1722"/>
                </a:cubicBezTo>
                <a:cubicBezTo>
                  <a:pt x="12" y="1736"/>
                  <a:pt x="30" y="1725"/>
                  <a:pt x="0" y="1755"/>
                </a:cubicBezTo>
              </a:path>
            </a:pathLst>
          </a:custGeom>
          <a:noFill/>
          <a:ln w="9525">
            <a:solidFill>
              <a:schemeClr val="tx1"/>
            </a:solidFill>
            <a:round/>
            <a:headEnd/>
            <a:tailEnd/>
          </a:ln>
        </p:spPr>
        <p:txBody>
          <a:bodyPr wrap="none" anchor="ctr"/>
          <a:lstStyle/>
          <a:p>
            <a:endParaRPr lang="en-GB"/>
          </a:p>
        </p:txBody>
      </p:sp>
      <p:sp>
        <p:nvSpPr>
          <p:cNvPr id="25605" name="Oval 5"/>
          <p:cNvSpPr>
            <a:spLocks noChangeArrowheads="1"/>
          </p:cNvSpPr>
          <p:nvPr/>
        </p:nvSpPr>
        <p:spPr bwMode="auto">
          <a:xfrm>
            <a:off x="2819400" y="3276600"/>
            <a:ext cx="1219200" cy="762000"/>
          </a:xfrm>
          <a:prstGeom prst="ellipse">
            <a:avLst/>
          </a:prstGeom>
          <a:solidFill>
            <a:srgbClr val="FFCC99"/>
          </a:solidFill>
          <a:ln w="9525">
            <a:solidFill>
              <a:schemeClr val="tx1"/>
            </a:solidFill>
            <a:round/>
            <a:headEnd/>
            <a:tailEnd/>
          </a:ln>
        </p:spPr>
        <p:txBody>
          <a:bodyPr wrap="none" anchor="ctr"/>
          <a:lstStyle/>
          <a:p>
            <a:endParaRPr lang="en-US"/>
          </a:p>
        </p:txBody>
      </p:sp>
      <p:sp>
        <p:nvSpPr>
          <p:cNvPr id="25606" name="Oval 6"/>
          <p:cNvSpPr>
            <a:spLocks noChangeArrowheads="1"/>
          </p:cNvSpPr>
          <p:nvPr/>
        </p:nvSpPr>
        <p:spPr bwMode="auto">
          <a:xfrm>
            <a:off x="4267200" y="2362200"/>
            <a:ext cx="990600" cy="914400"/>
          </a:xfrm>
          <a:prstGeom prst="ellipse">
            <a:avLst/>
          </a:prstGeom>
          <a:solidFill>
            <a:srgbClr val="FFCC99"/>
          </a:solidFill>
          <a:ln w="9525">
            <a:solidFill>
              <a:schemeClr val="tx1"/>
            </a:solidFill>
            <a:round/>
            <a:headEnd/>
            <a:tailEnd/>
          </a:ln>
        </p:spPr>
        <p:txBody>
          <a:bodyPr wrap="none" anchor="ctr"/>
          <a:lstStyle/>
          <a:p>
            <a:endParaRPr lang="en-US"/>
          </a:p>
        </p:txBody>
      </p:sp>
      <p:sp>
        <p:nvSpPr>
          <p:cNvPr id="25607" name="Oval 7"/>
          <p:cNvSpPr>
            <a:spLocks noChangeArrowheads="1"/>
          </p:cNvSpPr>
          <p:nvPr/>
        </p:nvSpPr>
        <p:spPr bwMode="auto">
          <a:xfrm rot="1229243">
            <a:off x="3962400" y="3200400"/>
            <a:ext cx="1066800" cy="609600"/>
          </a:xfrm>
          <a:prstGeom prst="ellipse">
            <a:avLst/>
          </a:prstGeom>
          <a:solidFill>
            <a:srgbClr val="FFCC99"/>
          </a:solidFill>
          <a:ln w="9525">
            <a:solidFill>
              <a:schemeClr val="tx1"/>
            </a:solidFill>
            <a:round/>
            <a:headEnd/>
            <a:tailEnd/>
          </a:ln>
        </p:spPr>
        <p:txBody>
          <a:bodyPr wrap="none" anchor="ctr"/>
          <a:lstStyle/>
          <a:p>
            <a:endParaRPr lang="en-US"/>
          </a:p>
        </p:txBody>
      </p:sp>
      <p:sp>
        <p:nvSpPr>
          <p:cNvPr id="25608" name="Oval 8"/>
          <p:cNvSpPr>
            <a:spLocks noChangeArrowheads="1"/>
          </p:cNvSpPr>
          <p:nvPr/>
        </p:nvSpPr>
        <p:spPr bwMode="auto">
          <a:xfrm>
            <a:off x="2667000" y="2286000"/>
            <a:ext cx="1600200" cy="914400"/>
          </a:xfrm>
          <a:prstGeom prst="ellipse">
            <a:avLst/>
          </a:prstGeom>
          <a:solidFill>
            <a:srgbClr val="FFCC99"/>
          </a:solidFill>
          <a:ln w="9525">
            <a:solidFill>
              <a:schemeClr val="tx1"/>
            </a:solidFill>
            <a:round/>
            <a:headEnd/>
            <a:tailEnd/>
          </a:ln>
        </p:spPr>
        <p:txBody>
          <a:bodyPr wrap="none" anchor="ctr"/>
          <a:lstStyle/>
          <a:p>
            <a:pPr algn="ctr" eaLnBrk="0" hangingPunct="0"/>
            <a:r>
              <a:rPr lang="th-TH" sz="2000" b="1">
                <a:solidFill>
                  <a:schemeClr val="bg2"/>
                </a:solidFill>
                <a:latin typeface="Angsana New" pitchFamily="18" charset="-34"/>
              </a:rPr>
              <a:t>Intracellular</a:t>
            </a:r>
          </a:p>
          <a:p>
            <a:pPr algn="ctr" eaLnBrk="0" hangingPunct="0"/>
            <a:r>
              <a:rPr lang="th-TH" sz="2000" b="1">
                <a:solidFill>
                  <a:schemeClr val="bg2"/>
                </a:solidFill>
                <a:latin typeface="Angsana New" pitchFamily="18" charset="-34"/>
              </a:rPr>
              <a:t>fluid</a:t>
            </a:r>
          </a:p>
        </p:txBody>
      </p:sp>
      <p:sp>
        <p:nvSpPr>
          <p:cNvPr id="25609" name="Oval 9"/>
          <p:cNvSpPr>
            <a:spLocks noChangeArrowheads="1"/>
          </p:cNvSpPr>
          <p:nvPr/>
        </p:nvSpPr>
        <p:spPr bwMode="auto">
          <a:xfrm>
            <a:off x="5486400" y="2438400"/>
            <a:ext cx="762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5610" name="Oval 10"/>
          <p:cNvSpPr>
            <a:spLocks noChangeArrowheads="1"/>
          </p:cNvSpPr>
          <p:nvPr/>
        </p:nvSpPr>
        <p:spPr bwMode="auto">
          <a:xfrm>
            <a:off x="5486400" y="2819400"/>
            <a:ext cx="762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5611" name="Oval 11"/>
          <p:cNvSpPr>
            <a:spLocks noChangeArrowheads="1"/>
          </p:cNvSpPr>
          <p:nvPr/>
        </p:nvSpPr>
        <p:spPr bwMode="auto">
          <a:xfrm>
            <a:off x="5334000" y="3276600"/>
            <a:ext cx="762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5612" name="Oval 12"/>
          <p:cNvSpPr>
            <a:spLocks noChangeArrowheads="1"/>
          </p:cNvSpPr>
          <p:nvPr/>
        </p:nvSpPr>
        <p:spPr bwMode="auto">
          <a:xfrm>
            <a:off x="5181600" y="3810000"/>
            <a:ext cx="762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5613" name="Oval 13"/>
          <p:cNvSpPr>
            <a:spLocks noChangeArrowheads="1"/>
          </p:cNvSpPr>
          <p:nvPr/>
        </p:nvSpPr>
        <p:spPr bwMode="auto">
          <a:xfrm>
            <a:off x="5105400" y="4343400"/>
            <a:ext cx="76200" cy="3048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1278" name="Text Box 14"/>
          <p:cNvSpPr txBox="1">
            <a:spLocks noChangeArrowheads="1"/>
          </p:cNvSpPr>
          <p:nvPr/>
        </p:nvSpPr>
        <p:spPr bwMode="auto">
          <a:xfrm>
            <a:off x="6096000" y="2908300"/>
            <a:ext cx="1879600" cy="708025"/>
          </a:xfrm>
          <a:prstGeom prst="rect">
            <a:avLst/>
          </a:prstGeom>
          <a:noFill/>
          <a:ln w="9525">
            <a:noFill/>
            <a:miter lim="800000"/>
            <a:headEnd/>
            <a:tailEnd/>
          </a:ln>
          <a:effectLst/>
        </p:spPr>
        <p:txBody>
          <a:bodyPr wrap="none">
            <a:spAutoFit/>
          </a:bodyPr>
          <a:lstStyle/>
          <a:p>
            <a:pPr eaLnBrk="0" hangingPunct="0">
              <a:defRPr/>
            </a:pPr>
            <a:r>
              <a:rPr lang="th-TH" sz="2800" b="1" dirty="0">
                <a:effectLst>
                  <a:outerShdw blurRad="38100" dist="38100" dir="2700000" algn="tl">
                    <a:srgbClr val="000000"/>
                  </a:outerShdw>
                </a:effectLst>
                <a:latin typeface="Angsana New" pitchFamily="18" charset="-34"/>
                <a:cs typeface="Arial" charset="0"/>
              </a:rPr>
              <a:t> </a:t>
            </a:r>
            <a:r>
              <a:rPr lang="en-US" sz="4000" b="1" dirty="0">
                <a:effectLst>
                  <a:outerShdw blurRad="38100" dist="38100" dir="2700000" algn="tl">
                    <a:srgbClr val="000000"/>
                  </a:outerShdw>
                </a:effectLst>
                <a:latin typeface="Angsana New" pitchFamily="18" charset="-34"/>
                <a:cs typeface="Arial" charset="0"/>
              </a:rPr>
              <a:t>2.</a:t>
            </a:r>
            <a:r>
              <a:rPr lang="th-TH" sz="4000" b="1" dirty="0">
                <a:effectLst>
                  <a:outerShdw blurRad="38100" dist="38100" dir="2700000" algn="tl">
                    <a:srgbClr val="000000"/>
                  </a:outerShdw>
                </a:effectLst>
                <a:latin typeface="Angsana New" pitchFamily="18" charset="-34"/>
                <a:cs typeface="Arial" charset="0"/>
              </a:rPr>
              <a:t>. Plasma</a:t>
            </a:r>
            <a:endParaRPr lang="th-TH" sz="2800" b="1" dirty="0">
              <a:effectLst>
                <a:outerShdw blurRad="38100" dist="38100" dir="2700000" algn="tl">
                  <a:srgbClr val="000000"/>
                </a:outerShdw>
              </a:effectLst>
              <a:latin typeface="Angsana New" pitchFamily="18" charset="-34"/>
              <a:cs typeface="Arial" charset="0"/>
            </a:endParaRPr>
          </a:p>
        </p:txBody>
      </p:sp>
      <p:sp>
        <p:nvSpPr>
          <p:cNvPr id="11279" name="Text Box 15"/>
          <p:cNvSpPr txBox="1">
            <a:spLocks noChangeArrowheads="1"/>
          </p:cNvSpPr>
          <p:nvPr/>
        </p:nvSpPr>
        <p:spPr bwMode="auto">
          <a:xfrm>
            <a:off x="228600" y="4495800"/>
            <a:ext cx="3749675" cy="646113"/>
          </a:xfrm>
          <a:prstGeom prst="rect">
            <a:avLst/>
          </a:prstGeom>
          <a:noFill/>
          <a:ln w="9525">
            <a:noFill/>
            <a:miter lim="800000"/>
            <a:headEnd/>
            <a:tailEnd/>
          </a:ln>
          <a:effectLst/>
        </p:spPr>
        <p:txBody>
          <a:bodyPr wrap="none">
            <a:spAutoFit/>
          </a:bodyPr>
          <a:lstStyle/>
          <a:p>
            <a:pPr eaLnBrk="0" hangingPunct="0">
              <a:defRPr/>
            </a:pPr>
            <a:r>
              <a:rPr lang="en-US" sz="3600" b="1" dirty="0">
                <a:effectLst>
                  <a:outerShdw blurRad="38100" dist="38100" dir="2700000" algn="tl">
                    <a:srgbClr val="000000"/>
                  </a:outerShdw>
                </a:effectLst>
                <a:latin typeface="Angsana New" pitchFamily="18" charset="-34"/>
                <a:cs typeface="Arial" charset="0"/>
              </a:rPr>
              <a:t>1.</a:t>
            </a:r>
            <a:r>
              <a:rPr lang="th-TH" sz="3600" dirty="0">
                <a:latin typeface="Angsana New" pitchFamily="18" charset="-34"/>
                <a:cs typeface="Arial" charset="0"/>
              </a:rPr>
              <a:t>Interstitial fluid</a:t>
            </a:r>
            <a:r>
              <a:rPr lang="en-US" sz="3600" dirty="0">
                <a:latin typeface="Angsana New" pitchFamily="18" charset="-34"/>
                <a:cs typeface="Arial" charset="0"/>
              </a:rPr>
              <a:t>/tissue fluid</a:t>
            </a:r>
            <a:endParaRPr lang="th-TH" sz="2800" dirty="0">
              <a:latin typeface="Angsana New" pitchFamily="18" charset="-34"/>
              <a:cs typeface="Arial" charset="0"/>
            </a:endParaRPr>
          </a:p>
        </p:txBody>
      </p:sp>
      <p:sp>
        <p:nvSpPr>
          <p:cNvPr id="25616" name="Oval 16"/>
          <p:cNvSpPr>
            <a:spLocks noChangeArrowheads="1"/>
          </p:cNvSpPr>
          <p:nvPr/>
        </p:nvSpPr>
        <p:spPr bwMode="auto">
          <a:xfrm>
            <a:off x="3810000" y="3810000"/>
            <a:ext cx="990600" cy="914400"/>
          </a:xfrm>
          <a:prstGeom prst="ellipse">
            <a:avLst/>
          </a:prstGeom>
          <a:solidFill>
            <a:srgbClr val="FFCC99"/>
          </a:solidFill>
          <a:ln w="9525">
            <a:solidFill>
              <a:schemeClr val="tx1"/>
            </a:solidFill>
            <a:round/>
            <a:headEnd/>
            <a:tailEnd/>
          </a:ln>
        </p:spPr>
        <p:txBody>
          <a:bodyPr wrap="none" anchor="ctr"/>
          <a:lstStyle/>
          <a:p>
            <a:endParaRPr lang="en-US"/>
          </a:p>
        </p:txBody>
      </p:sp>
      <p:sp>
        <p:nvSpPr>
          <p:cNvPr id="25617" name="Line 17"/>
          <p:cNvSpPr>
            <a:spLocks noChangeShapeType="1"/>
          </p:cNvSpPr>
          <p:nvPr/>
        </p:nvSpPr>
        <p:spPr bwMode="auto">
          <a:xfrm flipH="1">
            <a:off x="5257800" y="3429000"/>
            <a:ext cx="838200" cy="228600"/>
          </a:xfrm>
          <a:prstGeom prst="line">
            <a:avLst/>
          </a:prstGeom>
          <a:noFill/>
          <a:ln w="9525">
            <a:solidFill>
              <a:schemeClr val="tx1"/>
            </a:solidFill>
            <a:round/>
            <a:headEnd/>
            <a:tailEnd type="triangle" w="med" len="med"/>
          </a:ln>
        </p:spPr>
        <p:txBody>
          <a:bodyPr wrap="none" anchor="ctr"/>
          <a:lstStyle/>
          <a:p>
            <a:endParaRPr lang="en-GB"/>
          </a:p>
        </p:txBody>
      </p:sp>
      <p:sp>
        <p:nvSpPr>
          <p:cNvPr id="25618" name="Line 18"/>
          <p:cNvSpPr>
            <a:spLocks noChangeShapeType="1"/>
          </p:cNvSpPr>
          <p:nvPr/>
        </p:nvSpPr>
        <p:spPr bwMode="auto">
          <a:xfrm flipV="1">
            <a:off x="2209800" y="3200400"/>
            <a:ext cx="838200" cy="762000"/>
          </a:xfrm>
          <a:prstGeom prst="line">
            <a:avLst/>
          </a:prstGeom>
          <a:noFill/>
          <a:ln w="9525">
            <a:solidFill>
              <a:schemeClr val="tx1"/>
            </a:solidFill>
            <a:round/>
            <a:headEnd/>
            <a:tailEnd type="triangle" w="med" len="med"/>
          </a:ln>
        </p:spPr>
        <p:txBody>
          <a:bodyPr wrap="none" anchor="ctr"/>
          <a:lstStyle/>
          <a:p>
            <a:endParaRPr lang="en-GB"/>
          </a:p>
        </p:txBody>
      </p:sp>
      <p:sp>
        <p:nvSpPr>
          <p:cNvPr id="25619" name="Line 19"/>
          <p:cNvSpPr>
            <a:spLocks noChangeShapeType="1"/>
          </p:cNvSpPr>
          <p:nvPr/>
        </p:nvSpPr>
        <p:spPr bwMode="auto">
          <a:xfrm flipV="1">
            <a:off x="3276600" y="4114800"/>
            <a:ext cx="457200" cy="228600"/>
          </a:xfrm>
          <a:prstGeom prst="line">
            <a:avLst/>
          </a:prstGeom>
          <a:noFill/>
          <a:ln w="9525">
            <a:solidFill>
              <a:schemeClr val="tx1"/>
            </a:solidFill>
            <a:round/>
            <a:headEnd/>
            <a:tailEnd type="triangle" w="med" len="med"/>
          </a:ln>
        </p:spPr>
        <p:txBody>
          <a:bodyPr wrap="none" anchor="ctr"/>
          <a:lstStyle/>
          <a:p>
            <a:endParaRPr lang="en-GB"/>
          </a:p>
        </p:txBody>
      </p:sp>
      <p:sp>
        <p:nvSpPr>
          <p:cNvPr id="11284" name="Text Box 20"/>
          <p:cNvSpPr txBox="1">
            <a:spLocks noChangeArrowheads="1"/>
          </p:cNvSpPr>
          <p:nvPr/>
        </p:nvSpPr>
        <p:spPr bwMode="auto">
          <a:xfrm>
            <a:off x="304800" y="5105400"/>
            <a:ext cx="8839200" cy="1077913"/>
          </a:xfrm>
          <a:prstGeom prst="rect">
            <a:avLst/>
          </a:prstGeom>
          <a:noFill/>
          <a:ln w="9525">
            <a:noFill/>
            <a:miter lim="800000"/>
            <a:headEnd/>
            <a:tailEnd/>
          </a:ln>
          <a:effectLst/>
        </p:spPr>
        <p:txBody>
          <a:bodyPr>
            <a:spAutoFit/>
          </a:bodyPr>
          <a:lstStyle/>
          <a:p>
            <a:pPr eaLnBrk="0" hangingPunct="0">
              <a:defRPr/>
            </a:pPr>
            <a:r>
              <a:rPr lang="en-US" sz="3600" b="1" dirty="0">
                <a:effectLst>
                  <a:outerShdw blurRad="38100" dist="38100" dir="2700000" algn="tl">
                    <a:srgbClr val="000000"/>
                  </a:outerShdw>
                </a:effectLst>
                <a:latin typeface="Angsana New" pitchFamily="18" charset="-34"/>
                <a:cs typeface="Arial" charset="0"/>
              </a:rPr>
              <a:t>3.</a:t>
            </a:r>
            <a:r>
              <a:rPr lang="th-TH" sz="3600" b="1" dirty="0">
                <a:effectLst>
                  <a:outerShdw blurRad="38100" dist="38100" dir="2700000" algn="tl">
                    <a:srgbClr val="000000"/>
                  </a:outerShdw>
                </a:effectLst>
                <a:latin typeface="Angsana New" pitchFamily="18" charset="-34"/>
                <a:cs typeface="Arial" charset="0"/>
              </a:rPr>
              <a:t> </a:t>
            </a:r>
            <a:r>
              <a:rPr lang="th-TH" sz="3600" dirty="0">
                <a:latin typeface="Angsana New" pitchFamily="18" charset="-34"/>
                <a:cs typeface="Arial" charset="0"/>
              </a:rPr>
              <a:t>Fluid of special compartments</a:t>
            </a:r>
            <a:r>
              <a:rPr lang="th-TH" sz="2800" b="1" dirty="0">
                <a:effectLst>
                  <a:outerShdw blurRad="38100" dist="38100" dir="2700000" algn="tl">
                    <a:srgbClr val="000000"/>
                  </a:outerShdw>
                </a:effectLst>
                <a:latin typeface="Angsana New" pitchFamily="18" charset="-34"/>
                <a:cs typeface="Arial" charset="0"/>
              </a:rPr>
              <a:t>: pericardial fluid, pleural fluid, cerebrospinal fluid</a:t>
            </a:r>
            <a:r>
              <a:rPr lang="en-US" sz="2800" b="1" dirty="0">
                <a:effectLst>
                  <a:outerShdw blurRad="38100" dist="38100" dir="2700000" algn="tl">
                    <a:srgbClr val="000000"/>
                  </a:outerShdw>
                </a:effectLst>
                <a:latin typeface="Angsana New" pitchFamily="18" charset="-34"/>
                <a:cs typeface="Arial" charset="0"/>
              </a:rPr>
              <a:t> </a:t>
            </a:r>
            <a:r>
              <a:rPr lang="th-TH" sz="2800" b="1" dirty="0">
                <a:effectLst>
                  <a:outerShdw blurRad="38100" dist="38100" dir="2700000" algn="tl">
                    <a:srgbClr val="000000"/>
                  </a:outerShdw>
                </a:effectLst>
                <a:latin typeface="Angsana New" pitchFamily="18" charset="-34"/>
                <a:cs typeface="Arial" charset="0"/>
              </a:rPr>
              <a:t> </a:t>
            </a:r>
            <a:r>
              <a:rPr lang="en-US" sz="2800" b="1" dirty="0">
                <a:effectLst>
                  <a:outerShdw blurRad="38100" dist="38100" dir="2700000" algn="tl">
                    <a:srgbClr val="000000"/>
                  </a:outerShdw>
                </a:effectLst>
                <a:latin typeface="Angsana New" pitchFamily="18" charset="-34"/>
                <a:cs typeface="Arial" charset="0"/>
              </a:rPr>
              <a:t>,plasma ,lymph</a:t>
            </a:r>
            <a:endParaRPr lang="th-TH" sz="2800" b="1" dirty="0">
              <a:effectLst>
                <a:outerShdw blurRad="38100" dist="38100" dir="2700000" algn="tl">
                  <a:srgbClr val="000000"/>
                </a:outerShdw>
              </a:effectLst>
              <a:latin typeface="Angsana New" pitchFamily="18" charset="-34"/>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79">
                                            <p:txEl>
                                              <p:pRg st="0" end="0"/>
                                            </p:txEl>
                                          </p:spTgt>
                                        </p:tgtEl>
                                        <p:attrNameLst>
                                          <p:attrName>style.visibility</p:attrName>
                                        </p:attrNameLst>
                                      </p:cBhvr>
                                      <p:to>
                                        <p:strVal val="visible"/>
                                      </p:to>
                                    </p:set>
                                    <p:anim calcmode="lin" valueType="num">
                                      <p:cBhvr additive="base">
                                        <p:cTn id="7" dur="2000" fill="hold"/>
                                        <p:tgtEl>
                                          <p:spTgt spid="1127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12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78"/>
                                        </p:tgtEl>
                                        <p:attrNameLst>
                                          <p:attrName>style.visibility</p:attrName>
                                        </p:attrNameLst>
                                      </p:cBhvr>
                                      <p:to>
                                        <p:strVal val="visible"/>
                                      </p:to>
                                    </p:set>
                                    <p:anim calcmode="lin" valueType="num">
                                      <p:cBhvr additive="base">
                                        <p:cTn id="13" dur="2000" fill="hold"/>
                                        <p:tgtEl>
                                          <p:spTgt spid="11278"/>
                                        </p:tgtEl>
                                        <p:attrNameLst>
                                          <p:attrName>ppt_x</p:attrName>
                                        </p:attrNameLst>
                                      </p:cBhvr>
                                      <p:tavLst>
                                        <p:tav tm="0">
                                          <p:val>
                                            <p:strVal val="#ppt_x"/>
                                          </p:val>
                                        </p:tav>
                                        <p:tav tm="100000">
                                          <p:val>
                                            <p:strVal val="#ppt_x"/>
                                          </p:val>
                                        </p:tav>
                                      </p:tavLst>
                                    </p:anim>
                                    <p:anim calcmode="lin" valueType="num">
                                      <p:cBhvr additive="base">
                                        <p:cTn id="14" dur="2000" fill="hold"/>
                                        <p:tgtEl>
                                          <p:spTgt spid="1127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84"/>
                                        </p:tgtEl>
                                        <p:attrNameLst>
                                          <p:attrName>style.visibility</p:attrName>
                                        </p:attrNameLst>
                                      </p:cBhvr>
                                      <p:to>
                                        <p:strVal val="visible"/>
                                      </p:to>
                                    </p:set>
                                    <p:anim calcmode="lin" valueType="num">
                                      <p:cBhvr additive="base">
                                        <p:cTn id="19" dur="2000" fill="hold"/>
                                        <p:tgtEl>
                                          <p:spTgt spid="11284"/>
                                        </p:tgtEl>
                                        <p:attrNameLst>
                                          <p:attrName>ppt_x</p:attrName>
                                        </p:attrNameLst>
                                      </p:cBhvr>
                                      <p:tavLst>
                                        <p:tav tm="0">
                                          <p:val>
                                            <p:strVal val="#ppt_x"/>
                                          </p:val>
                                        </p:tav>
                                        <p:tav tm="100000">
                                          <p:val>
                                            <p:strVal val="#ppt_x"/>
                                          </p:val>
                                        </p:tav>
                                      </p:tavLst>
                                    </p:anim>
                                    <p:anim calcmode="lin" valueType="num">
                                      <p:cBhvr additive="base">
                                        <p:cTn id="20" dur="2000" fill="hold"/>
                                        <p:tgtEl>
                                          <p:spTgt spid="112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8" grpId="0"/>
      <p:bldP spid="112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905000" y="1600200"/>
            <a:ext cx="9296400" cy="4246563"/>
          </a:xfrm>
          <a:prstGeom prst="rect">
            <a:avLst/>
          </a:prstGeom>
          <a:noFill/>
          <a:ln w="9525">
            <a:noFill/>
            <a:miter lim="800000"/>
            <a:headEnd/>
            <a:tailEnd/>
          </a:ln>
          <a:effectLst/>
        </p:spPr>
        <p:txBody>
          <a:bodyPr>
            <a:spAutoFit/>
          </a:bodyPr>
          <a:lstStyle/>
          <a:p>
            <a:pPr algn="ctr" eaLnBrk="0" hangingPunct="0">
              <a:spcBef>
                <a:spcPct val="50000"/>
              </a:spcBef>
              <a:buClr>
                <a:schemeClr val="folHlink"/>
              </a:buClr>
              <a:buSzPct val="75000"/>
              <a:defRPr/>
            </a:pPr>
            <a:endParaRPr kumimoji="1" lang="th-TH" sz="2800" dirty="0">
              <a:solidFill>
                <a:schemeClr val="accent4">
                  <a:lumMod val="60000"/>
                  <a:lumOff val="40000"/>
                </a:schemeClr>
              </a:solidFill>
              <a:latin typeface="Times New Roman" pitchFamily="18" charset="0"/>
              <a:cs typeface="Arial" charset="0"/>
            </a:endParaRPr>
          </a:p>
          <a:p>
            <a:pPr marL="514350" indent="-514350" eaLnBrk="0" hangingPunct="0">
              <a:spcBef>
                <a:spcPct val="50000"/>
              </a:spcBef>
              <a:buClr>
                <a:schemeClr val="folHlink"/>
              </a:buClr>
              <a:buSzPct val="75000"/>
              <a:buFont typeface="+mj-lt"/>
              <a:buAutoNum type="arabicPeriod"/>
              <a:defRPr/>
            </a:pPr>
            <a:r>
              <a:rPr kumimoji="1" lang="th-TH" sz="2800" dirty="0">
                <a:solidFill>
                  <a:schemeClr val="accent4">
                    <a:lumMod val="60000"/>
                    <a:lumOff val="40000"/>
                  </a:schemeClr>
                </a:solidFill>
                <a:latin typeface="Times New Roman" pitchFamily="18" charset="0"/>
                <a:cs typeface="Arial" charset="0"/>
              </a:rPr>
              <a:t>Arterial pH	7.35-7.45</a:t>
            </a:r>
          </a:p>
          <a:p>
            <a:pPr marL="514350" indent="-514350" eaLnBrk="0" hangingPunct="0">
              <a:spcBef>
                <a:spcPct val="50000"/>
              </a:spcBef>
              <a:buClr>
                <a:schemeClr val="folHlink"/>
              </a:buClr>
              <a:buSzPct val="75000"/>
              <a:buFont typeface="+mj-lt"/>
              <a:buAutoNum type="arabicPeriod"/>
              <a:defRPr/>
            </a:pPr>
            <a:r>
              <a:rPr kumimoji="1" lang="th-TH" sz="2800" dirty="0">
                <a:solidFill>
                  <a:schemeClr val="accent4">
                    <a:lumMod val="60000"/>
                    <a:lumOff val="40000"/>
                  </a:schemeClr>
                </a:solidFill>
                <a:latin typeface="Times New Roman" pitchFamily="18" charset="0"/>
                <a:cs typeface="Arial" charset="0"/>
              </a:rPr>
              <a:t>Bicarbonate	24-28 mEq/L</a:t>
            </a:r>
          </a:p>
          <a:p>
            <a:pPr marL="514350" indent="-514350" eaLnBrk="0" hangingPunct="0">
              <a:spcBef>
                <a:spcPct val="50000"/>
              </a:spcBef>
              <a:buClr>
                <a:schemeClr val="folHlink"/>
              </a:buClr>
              <a:buSzPct val="75000"/>
              <a:buFont typeface="+mj-lt"/>
              <a:buAutoNum type="arabicPeriod"/>
              <a:defRPr/>
            </a:pPr>
            <a:r>
              <a:rPr kumimoji="1" lang="th-TH" sz="2800" dirty="0">
                <a:solidFill>
                  <a:schemeClr val="accent4">
                    <a:lumMod val="60000"/>
                    <a:lumOff val="40000"/>
                  </a:schemeClr>
                </a:solidFill>
                <a:latin typeface="Times New Roman" pitchFamily="18" charset="0"/>
                <a:cs typeface="Arial" charset="0"/>
              </a:rPr>
              <a:t>O</a:t>
            </a:r>
            <a:r>
              <a:rPr kumimoji="1" lang="th-TH" sz="2800" baseline="-25000" dirty="0">
                <a:solidFill>
                  <a:schemeClr val="accent4">
                    <a:lumMod val="60000"/>
                    <a:lumOff val="40000"/>
                  </a:schemeClr>
                </a:solidFill>
                <a:latin typeface="Times New Roman" pitchFamily="18" charset="0"/>
                <a:cs typeface="Arial" charset="0"/>
              </a:rPr>
              <a:t>2</a:t>
            </a:r>
            <a:r>
              <a:rPr kumimoji="1" lang="th-TH" sz="2800" dirty="0">
                <a:solidFill>
                  <a:schemeClr val="accent4">
                    <a:lumMod val="60000"/>
                    <a:lumOff val="40000"/>
                  </a:schemeClr>
                </a:solidFill>
                <a:latin typeface="Times New Roman" pitchFamily="18" charset="0"/>
                <a:cs typeface="Arial" charset="0"/>
              </a:rPr>
              <a:t> content	17.2-22.0 ml/100 ml</a:t>
            </a:r>
          </a:p>
          <a:p>
            <a:pPr marL="514350" indent="-514350" eaLnBrk="0" hangingPunct="0">
              <a:spcBef>
                <a:spcPct val="50000"/>
              </a:spcBef>
              <a:buClr>
                <a:schemeClr val="folHlink"/>
              </a:buClr>
              <a:buSzPct val="75000"/>
              <a:buFont typeface="+mj-lt"/>
              <a:buAutoNum type="arabicPeriod"/>
              <a:defRPr/>
            </a:pPr>
            <a:r>
              <a:rPr kumimoji="1" lang="th-TH" sz="2800" dirty="0">
                <a:solidFill>
                  <a:schemeClr val="accent4">
                    <a:lumMod val="60000"/>
                    <a:lumOff val="40000"/>
                  </a:schemeClr>
                </a:solidFill>
                <a:latin typeface="Times New Roman" pitchFamily="18" charset="0"/>
                <a:cs typeface="Arial" charset="0"/>
              </a:rPr>
              <a:t>Total lipid		400-800 mg/100 ml</a:t>
            </a:r>
          </a:p>
          <a:p>
            <a:pPr marL="514350" indent="-514350" eaLnBrk="0" hangingPunct="0">
              <a:spcBef>
                <a:spcPct val="50000"/>
              </a:spcBef>
              <a:buClr>
                <a:schemeClr val="folHlink"/>
              </a:buClr>
              <a:buSzPct val="75000"/>
              <a:buFont typeface="+mj-lt"/>
              <a:buAutoNum type="arabicPeriod"/>
              <a:defRPr/>
            </a:pPr>
            <a:r>
              <a:rPr kumimoji="1" lang="th-TH" sz="2800" dirty="0">
                <a:solidFill>
                  <a:schemeClr val="accent4">
                    <a:lumMod val="60000"/>
                    <a:lumOff val="40000"/>
                  </a:schemeClr>
                </a:solidFill>
                <a:latin typeface="Times New Roman" pitchFamily="18" charset="0"/>
                <a:cs typeface="Arial" charset="0"/>
              </a:rPr>
              <a:t>Glucose		75-110 mg/100 ml</a:t>
            </a:r>
            <a:endParaRPr kumimoji="1" lang="en-US" sz="2800" dirty="0">
              <a:solidFill>
                <a:schemeClr val="accent4">
                  <a:lumMod val="60000"/>
                  <a:lumOff val="40000"/>
                </a:schemeClr>
              </a:solidFill>
              <a:latin typeface="Times New Roman" pitchFamily="18" charset="0"/>
              <a:cs typeface="Arial" charset="0"/>
            </a:endParaRPr>
          </a:p>
          <a:p>
            <a:pPr marL="514350" indent="-514350">
              <a:buFont typeface="+mj-lt"/>
              <a:buAutoNum type="arabicPeriod"/>
              <a:defRPr/>
            </a:pPr>
            <a:r>
              <a:rPr lang="en-US" sz="3200" dirty="0">
                <a:effectLst>
                  <a:outerShdw blurRad="50800" dist="38100" algn="tr" rotWithShape="0">
                    <a:prstClr val="black">
                      <a:alpha val="40000"/>
                    </a:prstClr>
                  </a:outerShdw>
                </a:effectLst>
              </a:rPr>
              <a:t>                 </a:t>
            </a:r>
            <a:endParaRPr kumimoji="1" lang="th-TH" sz="3200" dirty="0">
              <a:solidFill>
                <a:schemeClr val="accent4">
                  <a:lumMod val="60000"/>
                  <a:lumOff val="40000"/>
                </a:schemeClr>
              </a:solidFill>
              <a:effectLst>
                <a:outerShdw blurRad="38100" dist="38100" dir="2700000" algn="tl">
                  <a:srgbClr val="000000"/>
                </a:outerShdw>
              </a:effectLst>
              <a:latin typeface="Times New Roman" pitchFamily="18" charset="0"/>
              <a:cs typeface="Arial" charset="0"/>
            </a:endParaRPr>
          </a:p>
        </p:txBody>
      </p:sp>
      <p:sp>
        <p:nvSpPr>
          <p:cNvPr id="26627" name="Rectangle 3"/>
          <p:cNvSpPr>
            <a:spLocks noChangeArrowheads="1"/>
          </p:cNvSpPr>
          <p:nvPr/>
        </p:nvSpPr>
        <p:spPr bwMode="auto">
          <a:xfrm>
            <a:off x="1295400" y="457200"/>
            <a:ext cx="6734175" cy="769938"/>
          </a:xfrm>
          <a:prstGeom prst="rect">
            <a:avLst/>
          </a:prstGeom>
          <a:noFill/>
          <a:ln w="9525">
            <a:noFill/>
            <a:miter lim="800000"/>
            <a:headEnd/>
            <a:tailEnd/>
          </a:ln>
        </p:spPr>
        <p:txBody>
          <a:bodyPr wrap="none">
            <a:spAutoFit/>
          </a:bodyPr>
          <a:lstStyle/>
          <a:p>
            <a:r>
              <a:rPr kumimoji="1" lang="en-US" altLang="zh-CN" sz="4400">
                <a:solidFill>
                  <a:srgbClr val="FFFF00"/>
                </a:solidFill>
                <a:latin typeface="Times New Roman" pitchFamily="18" charset="0"/>
              </a:rPr>
              <a:t>Normal </a:t>
            </a:r>
            <a:r>
              <a:rPr kumimoji="1" lang="th-TH" sz="4400">
                <a:solidFill>
                  <a:srgbClr val="FFFF00"/>
                </a:solidFill>
                <a:latin typeface="Times New Roman" pitchFamily="18" charset="0"/>
              </a:rPr>
              <a:t>Physiological ranges</a:t>
            </a:r>
            <a:endParaRPr kumimoji="1" lang="en-US" altLang="zh-CN" sz="4400">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04800" y="838200"/>
            <a:ext cx="8153400" cy="3786188"/>
          </a:xfrm>
          <a:prstGeom prst="rect">
            <a:avLst/>
          </a:prstGeom>
          <a:noFill/>
          <a:ln w="9525">
            <a:noFill/>
            <a:miter lim="800000"/>
            <a:headEnd/>
            <a:tailEnd/>
          </a:ln>
        </p:spPr>
        <p:txBody>
          <a:bodyPr>
            <a:spAutoFit/>
          </a:bodyPr>
          <a:lstStyle/>
          <a:p>
            <a:pPr marL="457200" indent="-457200" algn="ctr">
              <a:defRPr/>
            </a:pPr>
            <a:r>
              <a:rPr lang="en-US" sz="2400" dirty="0">
                <a:solidFill>
                  <a:schemeClr val="accent4">
                    <a:lumMod val="60000"/>
                    <a:lumOff val="40000"/>
                  </a:schemeClr>
                </a:solidFill>
                <a:latin typeface="Arial" pitchFamily="34" charset="0"/>
              </a:rPr>
              <a:t>1.Cells, the fundamental units of life, exchange nutrients and wastes with their surroundings: </a:t>
            </a:r>
          </a:p>
          <a:p>
            <a:pPr marL="457200" indent="-457200" algn="ctr">
              <a:defRPr/>
            </a:pPr>
            <a:endParaRPr lang="en-US" sz="2400" dirty="0">
              <a:solidFill>
                <a:schemeClr val="accent4">
                  <a:lumMod val="60000"/>
                  <a:lumOff val="40000"/>
                </a:schemeClr>
              </a:solidFill>
              <a:latin typeface="Arial" pitchFamily="34" charset="0"/>
            </a:endParaRPr>
          </a:p>
          <a:p>
            <a:pPr marL="457200" indent="-457200" algn="ctr">
              <a:defRPr/>
            </a:pPr>
            <a:r>
              <a:rPr lang="en-US" sz="2400" dirty="0">
                <a:solidFill>
                  <a:schemeClr val="accent4">
                    <a:lumMod val="60000"/>
                    <a:lumOff val="40000"/>
                  </a:schemeClr>
                </a:solidFill>
                <a:latin typeface="Arial" pitchFamily="34" charset="0"/>
              </a:rPr>
              <a:t>2.The intracellular fluid is “conditioned by”… </a:t>
            </a:r>
          </a:p>
          <a:p>
            <a:pPr marL="457200" indent="-457200" algn="ctr">
              <a:defRPr/>
            </a:pPr>
            <a:r>
              <a:rPr lang="en-US" sz="2400" dirty="0">
                <a:solidFill>
                  <a:schemeClr val="accent4">
                    <a:lumMod val="60000"/>
                    <a:lumOff val="40000"/>
                  </a:schemeClr>
                </a:solidFill>
                <a:latin typeface="Arial" pitchFamily="34" charset="0"/>
              </a:rPr>
              <a:t>          	  </a:t>
            </a:r>
          </a:p>
          <a:p>
            <a:pPr marL="457200" indent="-457200" algn="ctr">
              <a:defRPr/>
            </a:pPr>
            <a:r>
              <a:rPr lang="en-US" sz="2400" dirty="0">
                <a:solidFill>
                  <a:schemeClr val="accent4">
                    <a:lumMod val="60000"/>
                    <a:lumOff val="40000"/>
                  </a:schemeClr>
                </a:solidFill>
                <a:latin typeface="Arial" pitchFamily="34" charset="0"/>
              </a:rPr>
              <a:t>       3.  the interstitial fluid, which is “conditioned by”</a:t>
            </a:r>
          </a:p>
          <a:p>
            <a:pPr marL="457200" indent="-457200" algn="ctr">
              <a:defRPr/>
            </a:pPr>
            <a:r>
              <a:rPr lang="en-US" sz="2400" dirty="0">
                <a:solidFill>
                  <a:schemeClr val="accent4">
                    <a:lumMod val="60000"/>
                    <a:lumOff val="40000"/>
                  </a:schemeClr>
                </a:solidFill>
                <a:latin typeface="Arial" pitchFamily="34" charset="0"/>
              </a:rPr>
              <a:t> </a:t>
            </a:r>
          </a:p>
          <a:p>
            <a:pPr marL="457200" indent="-457200" algn="ctr">
              <a:defRPr/>
            </a:pPr>
            <a:r>
              <a:rPr lang="en-US" sz="2400" dirty="0">
                <a:solidFill>
                  <a:schemeClr val="accent4">
                    <a:lumMod val="60000"/>
                    <a:lumOff val="40000"/>
                  </a:schemeClr>
                </a:solidFill>
                <a:latin typeface="Arial" pitchFamily="34" charset="0"/>
              </a:rPr>
              <a:t>4. the plasma, which is “conditioned by” … </a:t>
            </a:r>
          </a:p>
          <a:p>
            <a:pPr marL="457200" indent="-457200" algn="ctr">
              <a:defRPr/>
            </a:pPr>
            <a:r>
              <a:rPr lang="en-US" sz="2400" dirty="0">
                <a:solidFill>
                  <a:schemeClr val="accent4">
                    <a:lumMod val="60000"/>
                    <a:lumOff val="40000"/>
                  </a:schemeClr>
                </a:solidFill>
                <a:latin typeface="Arial" pitchFamily="34" charset="0"/>
              </a:rPr>
              <a:t>                   </a:t>
            </a:r>
          </a:p>
          <a:p>
            <a:pPr marL="457200" indent="-457200" algn="ctr">
              <a:defRPr/>
            </a:pPr>
            <a:r>
              <a:rPr lang="en-US" sz="2400" dirty="0">
                <a:solidFill>
                  <a:schemeClr val="accent4">
                    <a:lumMod val="60000"/>
                    <a:lumOff val="40000"/>
                  </a:schemeClr>
                </a:solidFill>
                <a:latin typeface="Arial" pitchFamily="34" charset="0"/>
              </a:rPr>
              <a:t>       5. the organ systems it passes through</a:t>
            </a:r>
            <a:r>
              <a:rPr lang="en-US" sz="2400" b="1" dirty="0">
                <a:solidFill>
                  <a:schemeClr val="accent4">
                    <a:lumMod val="60000"/>
                    <a:lumOff val="40000"/>
                  </a:schemeClr>
                </a:solidFill>
                <a:latin typeface="Arial" pitchFamily="34" charset="0"/>
              </a:rPr>
              <a:t>.</a:t>
            </a:r>
          </a:p>
        </p:txBody>
      </p:sp>
      <p:sp>
        <p:nvSpPr>
          <p:cNvPr id="27651" name="Text Box 3"/>
          <p:cNvSpPr txBox="1">
            <a:spLocks noChangeArrowheads="1"/>
          </p:cNvSpPr>
          <p:nvPr/>
        </p:nvSpPr>
        <p:spPr bwMode="auto">
          <a:xfrm>
            <a:off x="381000" y="0"/>
            <a:ext cx="8610600" cy="519113"/>
          </a:xfrm>
          <a:prstGeom prst="rect">
            <a:avLst/>
          </a:prstGeom>
          <a:noFill/>
          <a:ln w="9525">
            <a:noFill/>
            <a:miter lim="800000"/>
            <a:headEnd/>
            <a:tailEnd/>
          </a:ln>
        </p:spPr>
        <p:txBody>
          <a:bodyPr>
            <a:spAutoFit/>
          </a:bodyPr>
          <a:lstStyle/>
          <a:p>
            <a:pPr algn="ctr"/>
            <a:r>
              <a:rPr lang="en-US" sz="2800" u="sng">
                <a:solidFill>
                  <a:srgbClr val="FFFF00"/>
                </a:solidFill>
                <a:latin typeface="Arial" pitchFamily="34" charset="0"/>
              </a:rPr>
              <a:t>Balancing the Internal and External Environment</a:t>
            </a:r>
          </a:p>
        </p:txBody>
      </p:sp>
      <p:sp>
        <p:nvSpPr>
          <p:cNvPr id="48132" name="AutoShape 4"/>
          <p:cNvSpPr>
            <a:spLocks noChangeArrowheads="1"/>
          </p:cNvSpPr>
          <p:nvPr/>
        </p:nvSpPr>
        <p:spPr bwMode="auto">
          <a:xfrm>
            <a:off x="8305800" y="2133600"/>
            <a:ext cx="581025" cy="609600"/>
          </a:xfrm>
          <a:prstGeom prst="curvedLeftArrow">
            <a:avLst>
              <a:gd name="adj1" fmla="val 20984"/>
              <a:gd name="adj2" fmla="val 52459"/>
              <a:gd name="adj3" fmla="val 33333"/>
            </a:avLst>
          </a:prstGeom>
          <a:noFill/>
          <a:ln w="9525">
            <a:solidFill>
              <a:schemeClr val="tx1"/>
            </a:solidFill>
            <a:miter lim="800000"/>
            <a:headEnd/>
            <a:tailEnd/>
          </a:ln>
        </p:spPr>
        <p:txBody>
          <a:bodyPr wrap="none" anchor="ctr"/>
          <a:lstStyle/>
          <a:p>
            <a:endParaRPr lang="en-US"/>
          </a:p>
        </p:txBody>
      </p:sp>
      <p:sp>
        <p:nvSpPr>
          <p:cNvPr id="48133" name="AutoShape 5"/>
          <p:cNvSpPr>
            <a:spLocks noChangeArrowheads="1"/>
          </p:cNvSpPr>
          <p:nvPr/>
        </p:nvSpPr>
        <p:spPr bwMode="auto">
          <a:xfrm>
            <a:off x="8229600" y="2895600"/>
            <a:ext cx="609600" cy="609600"/>
          </a:xfrm>
          <a:prstGeom prst="curvedLeftArrow">
            <a:avLst>
              <a:gd name="adj1" fmla="val 20000"/>
              <a:gd name="adj2" fmla="val 40000"/>
              <a:gd name="adj3" fmla="val 33333"/>
            </a:avLst>
          </a:prstGeom>
          <a:noFill/>
          <a:ln w="9525">
            <a:solidFill>
              <a:schemeClr val="tx1"/>
            </a:solidFill>
            <a:miter lim="800000"/>
            <a:headEnd/>
            <a:tailEnd/>
          </a:ln>
        </p:spPr>
        <p:txBody>
          <a:bodyPr wrap="none" anchor="ctr"/>
          <a:lstStyle/>
          <a:p>
            <a:endParaRPr lang="en-US"/>
          </a:p>
        </p:txBody>
      </p:sp>
      <p:sp>
        <p:nvSpPr>
          <p:cNvPr id="48134" name="AutoShape 6"/>
          <p:cNvSpPr>
            <a:spLocks noChangeArrowheads="1"/>
          </p:cNvSpPr>
          <p:nvPr/>
        </p:nvSpPr>
        <p:spPr bwMode="auto">
          <a:xfrm>
            <a:off x="8229600" y="3810000"/>
            <a:ext cx="609600" cy="609600"/>
          </a:xfrm>
          <a:prstGeom prst="curvedLeftArrow">
            <a:avLst>
              <a:gd name="adj1" fmla="val 20000"/>
              <a:gd name="adj2" fmla="val 40000"/>
              <a:gd name="adj3" fmla="val 33333"/>
            </a:avLst>
          </a:prstGeom>
          <a:noFill/>
          <a:ln w="9525">
            <a:solidFill>
              <a:schemeClr val="tx1"/>
            </a:solidFill>
            <a:miter lim="800000"/>
            <a:headEnd/>
            <a:tailEnd/>
          </a:ln>
        </p:spPr>
        <p:txBody>
          <a:bodyPr wrap="none" anchor="ctr"/>
          <a:lstStyle/>
          <a:p>
            <a:endParaRPr lang="en-US"/>
          </a:p>
        </p:txBody>
      </p:sp>
      <p:grpSp>
        <p:nvGrpSpPr>
          <p:cNvPr id="2" name="Group 13"/>
          <p:cNvGrpSpPr>
            <a:grpSpLocks/>
          </p:cNvGrpSpPr>
          <p:nvPr/>
        </p:nvGrpSpPr>
        <p:grpSpPr bwMode="auto">
          <a:xfrm>
            <a:off x="304800" y="4724400"/>
            <a:ext cx="8382000" cy="1676400"/>
            <a:chOff x="240" y="1200"/>
            <a:chExt cx="5280" cy="960"/>
          </a:xfrm>
        </p:grpSpPr>
        <p:sp>
          <p:nvSpPr>
            <p:cNvPr id="56328" name="Oval 14"/>
            <p:cNvSpPr>
              <a:spLocks noChangeArrowheads="1"/>
            </p:cNvSpPr>
            <p:nvPr/>
          </p:nvSpPr>
          <p:spPr bwMode="auto">
            <a:xfrm>
              <a:off x="2400" y="1248"/>
              <a:ext cx="768" cy="720"/>
            </a:xfrm>
            <a:prstGeom prst="ellipse">
              <a:avLst/>
            </a:prstGeom>
            <a:noFill/>
            <a:ln w="25400">
              <a:solidFill>
                <a:schemeClr val="tx1"/>
              </a:solidFill>
              <a:round/>
              <a:headEnd/>
              <a:tailEnd/>
            </a:ln>
          </p:spPr>
          <p:txBody>
            <a:bodyPr wrap="none" anchor="ctr"/>
            <a:lstStyle/>
            <a:p>
              <a:pPr>
                <a:defRPr/>
              </a:pPr>
              <a:endParaRPr lang="en-US">
                <a:solidFill>
                  <a:schemeClr val="accent4">
                    <a:lumMod val="60000"/>
                    <a:lumOff val="40000"/>
                  </a:schemeClr>
                </a:solidFill>
              </a:endParaRPr>
            </a:p>
          </p:txBody>
        </p:sp>
        <p:grpSp>
          <p:nvGrpSpPr>
            <p:cNvPr id="3" name="Group 15"/>
            <p:cNvGrpSpPr>
              <a:grpSpLocks/>
            </p:cNvGrpSpPr>
            <p:nvPr/>
          </p:nvGrpSpPr>
          <p:grpSpPr bwMode="auto">
            <a:xfrm>
              <a:off x="240" y="1200"/>
              <a:ext cx="5280" cy="960"/>
              <a:chOff x="240" y="1200"/>
              <a:chExt cx="5280" cy="960"/>
            </a:xfrm>
          </p:grpSpPr>
          <p:sp>
            <p:nvSpPr>
              <p:cNvPr id="56330" name="Oval 16"/>
              <p:cNvSpPr>
                <a:spLocks noChangeArrowheads="1"/>
              </p:cNvSpPr>
              <p:nvPr/>
            </p:nvSpPr>
            <p:spPr bwMode="auto">
              <a:xfrm>
                <a:off x="288" y="1248"/>
                <a:ext cx="768" cy="720"/>
              </a:xfrm>
              <a:prstGeom prst="ellipse">
                <a:avLst/>
              </a:prstGeom>
              <a:noFill/>
              <a:ln w="25400">
                <a:solidFill>
                  <a:schemeClr val="tx1"/>
                </a:solidFill>
                <a:round/>
                <a:headEnd/>
                <a:tailEnd/>
              </a:ln>
            </p:spPr>
            <p:txBody>
              <a:bodyPr wrap="none" anchor="ctr"/>
              <a:lstStyle/>
              <a:p>
                <a:pPr>
                  <a:defRPr/>
                </a:pPr>
                <a:endParaRPr lang="en-US">
                  <a:solidFill>
                    <a:schemeClr val="accent4">
                      <a:lumMod val="60000"/>
                      <a:lumOff val="40000"/>
                    </a:schemeClr>
                  </a:solidFill>
                </a:endParaRPr>
              </a:p>
            </p:txBody>
          </p:sp>
          <p:sp>
            <p:nvSpPr>
              <p:cNvPr id="56331" name="Text Box 17"/>
              <p:cNvSpPr txBox="1">
                <a:spLocks noChangeArrowheads="1"/>
              </p:cNvSpPr>
              <p:nvPr/>
            </p:nvSpPr>
            <p:spPr bwMode="auto">
              <a:xfrm>
                <a:off x="432" y="1433"/>
                <a:ext cx="477" cy="297"/>
              </a:xfrm>
              <a:prstGeom prst="rect">
                <a:avLst/>
              </a:prstGeom>
              <a:noFill/>
              <a:ln w="9525">
                <a:noFill/>
                <a:miter lim="800000"/>
                <a:headEnd/>
                <a:tailEnd/>
              </a:ln>
            </p:spPr>
            <p:txBody>
              <a:bodyPr wrap="none">
                <a:spAutoFit/>
              </a:bodyPr>
              <a:lstStyle/>
              <a:p>
                <a:pPr>
                  <a:defRPr/>
                </a:pPr>
                <a:r>
                  <a:rPr lang="en-US" sz="2800">
                    <a:solidFill>
                      <a:schemeClr val="accent4">
                        <a:lumMod val="60000"/>
                        <a:lumOff val="40000"/>
                      </a:schemeClr>
                    </a:solidFill>
                    <a:latin typeface="Arial" pitchFamily="34" charset="0"/>
                  </a:rPr>
                  <a:t>ICF</a:t>
                </a:r>
              </a:p>
            </p:txBody>
          </p:sp>
          <p:sp>
            <p:nvSpPr>
              <p:cNvPr id="56332" name="Oval 18"/>
              <p:cNvSpPr>
                <a:spLocks noChangeArrowheads="1"/>
              </p:cNvSpPr>
              <p:nvPr/>
            </p:nvSpPr>
            <p:spPr bwMode="auto">
              <a:xfrm>
                <a:off x="1344" y="1248"/>
                <a:ext cx="768" cy="720"/>
              </a:xfrm>
              <a:prstGeom prst="ellipse">
                <a:avLst/>
              </a:prstGeom>
              <a:noFill/>
              <a:ln w="25400">
                <a:solidFill>
                  <a:schemeClr val="tx1"/>
                </a:solidFill>
                <a:round/>
                <a:headEnd/>
                <a:tailEnd/>
              </a:ln>
            </p:spPr>
            <p:txBody>
              <a:bodyPr wrap="none" anchor="ctr"/>
              <a:lstStyle/>
              <a:p>
                <a:pPr>
                  <a:defRPr/>
                </a:pPr>
                <a:endParaRPr lang="en-US">
                  <a:solidFill>
                    <a:schemeClr val="accent4">
                      <a:lumMod val="60000"/>
                      <a:lumOff val="40000"/>
                    </a:schemeClr>
                  </a:solidFill>
                </a:endParaRPr>
              </a:p>
            </p:txBody>
          </p:sp>
          <p:sp>
            <p:nvSpPr>
              <p:cNvPr id="56333" name="Text Box 19"/>
              <p:cNvSpPr txBox="1">
                <a:spLocks noChangeArrowheads="1"/>
              </p:cNvSpPr>
              <p:nvPr/>
            </p:nvSpPr>
            <p:spPr bwMode="auto">
              <a:xfrm>
                <a:off x="1504" y="1433"/>
                <a:ext cx="464" cy="297"/>
              </a:xfrm>
              <a:prstGeom prst="rect">
                <a:avLst/>
              </a:prstGeom>
              <a:noFill/>
              <a:ln w="9525">
                <a:noFill/>
                <a:miter lim="800000"/>
                <a:headEnd/>
                <a:tailEnd/>
              </a:ln>
            </p:spPr>
            <p:txBody>
              <a:bodyPr wrap="none">
                <a:spAutoFit/>
              </a:bodyPr>
              <a:lstStyle/>
              <a:p>
                <a:pPr>
                  <a:defRPr/>
                </a:pPr>
                <a:r>
                  <a:rPr lang="en-US" sz="2800">
                    <a:solidFill>
                      <a:schemeClr val="accent4">
                        <a:lumMod val="60000"/>
                        <a:lumOff val="40000"/>
                      </a:schemeClr>
                    </a:solidFill>
                    <a:latin typeface="Arial" pitchFamily="34" charset="0"/>
                  </a:rPr>
                  <a:t>ISF</a:t>
                </a:r>
              </a:p>
            </p:txBody>
          </p:sp>
          <p:sp>
            <p:nvSpPr>
              <p:cNvPr id="56334" name="Text Box 20"/>
              <p:cNvSpPr txBox="1">
                <a:spLocks noChangeArrowheads="1"/>
              </p:cNvSpPr>
              <p:nvPr/>
            </p:nvSpPr>
            <p:spPr bwMode="auto">
              <a:xfrm>
                <a:off x="2448" y="1480"/>
                <a:ext cx="684" cy="245"/>
              </a:xfrm>
              <a:prstGeom prst="rect">
                <a:avLst/>
              </a:prstGeom>
              <a:noFill/>
              <a:ln w="9525">
                <a:noFill/>
                <a:miter lim="800000"/>
                <a:headEnd/>
                <a:tailEnd/>
              </a:ln>
            </p:spPr>
            <p:txBody>
              <a:bodyPr wrap="none">
                <a:spAutoFit/>
              </a:bodyPr>
              <a:lstStyle/>
              <a:p>
                <a:pPr>
                  <a:defRPr/>
                </a:pPr>
                <a:r>
                  <a:rPr lang="en-US" sz="2200">
                    <a:solidFill>
                      <a:schemeClr val="accent4">
                        <a:lumMod val="60000"/>
                        <a:lumOff val="40000"/>
                      </a:schemeClr>
                    </a:solidFill>
                    <a:latin typeface="Arial" pitchFamily="34" charset="0"/>
                  </a:rPr>
                  <a:t>plasma</a:t>
                </a:r>
              </a:p>
            </p:txBody>
          </p:sp>
          <p:sp>
            <p:nvSpPr>
              <p:cNvPr id="56335" name="Oval 21"/>
              <p:cNvSpPr>
                <a:spLocks noChangeArrowheads="1"/>
              </p:cNvSpPr>
              <p:nvPr/>
            </p:nvSpPr>
            <p:spPr bwMode="auto">
              <a:xfrm>
                <a:off x="3456" y="1248"/>
                <a:ext cx="768" cy="720"/>
              </a:xfrm>
              <a:prstGeom prst="ellipse">
                <a:avLst/>
              </a:prstGeom>
              <a:noFill/>
              <a:ln w="25400">
                <a:solidFill>
                  <a:schemeClr val="tx1"/>
                </a:solidFill>
                <a:round/>
                <a:headEnd/>
                <a:tailEnd/>
              </a:ln>
            </p:spPr>
            <p:txBody>
              <a:bodyPr wrap="none" anchor="ctr"/>
              <a:lstStyle/>
              <a:p>
                <a:pPr>
                  <a:defRPr/>
                </a:pPr>
                <a:endParaRPr lang="en-US">
                  <a:solidFill>
                    <a:schemeClr val="accent4">
                      <a:lumMod val="60000"/>
                      <a:lumOff val="40000"/>
                    </a:schemeClr>
                  </a:solidFill>
                </a:endParaRPr>
              </a:p>
            </p:txBody>
          </p:sp>
          <p:sp>
            <p:nvSpPr>
              <p:cNvPr id="56336" name="Text Box 22"/>
              <p:cNvSpPr txBox="1">
                <a:spLocks noChangeArrowheads="1"/>
              </p:cNvSpPr>
              <p:nvPr/>
            </p:nvSpPr>
            <p:spPr bwMode="auto">
              <a:xfrm>
                <a:off x="3542" y="1480"/>
                <a:ext cx="655" cy="245"/>
              </a:xfrm>
              <a:prstGeom prst="rect">
                <a:avLst/>
              </a:prstGeom>
              <a:noFill/>
              <a:ln w="9525">
                <a:noFill/>
                <a:miter lim="800000"/>
                <a:headEnd/>
                <a:tailEnd/>
              </a:ln>
            </p:spPr>
            <p:txBody>
              <a:bodyPr wrap="none">
                <a:spAutoFit/>
              </a:bodyPr>
              <a:lstStyle/>
              <a:p>
                <a:pPr>
                  <a:defRPr/>
                </a:pPr>
                <a:r>
                  <a:rPr lang="en-US" sz="2200">
                    <a:solidFill>
                      <a:schemeClr val="accent4">
                        <a:lumMod val="60000"/>
                        <a:lumOff val="40000"/>
                      </a:schemeClr>
                    </a:solidFill>
                    <a:latin typeface="Arial" pitchFamily="34" charset="0"/>
                  </a:rPr>
                  <a:t>organs</a:t>
                </a:r>
              </a:p>
            </p:txBody>
          </p:sp>
          <p:sp>
            <p:nvSpPr>
              <p:cNvPr id="56337" name="Text Box 23"/>
              <p:cNvSpPr txBox="1">
                <a:spLocks noChangeArrowheads="1"/>
              </p:cNvSpPr>
              <p:nvPr/>
            </p:nvSpPr>
            <p:spPr bwMode="auto">
              <a:xfrm>
                <a:off x="4588" y="1766"/>
                <a:ext cx="836" cy="315"/>
              </a:xfrm>
              <a:prstGeom prst="rect">
                <a:avLst/>
              </a:prstGeom>
              <a:noFill/>
              <a:ln w="9525">
                <a:noFill/>
                <a:miter lim="800000"/>
                <a:headEnd/>
                <a:tailEnd/>
              </a:ln>
            </p:spPr>
            <p:txBody>
              <a:bodyPr wrap="none">
                <a:spAutoFit/>
              </a:bodyPr>
              <a:lstStyle/>
              <a:p>
                <a:pPr algn="ctr">
                  <a:defRPr/>
                </a:pPr>
                <a:r>
                  <a:rPr lang="en-US" sz="1500" b="1">
                    <a:solidFill>
                      <a:schemeClr val="accent4">
                        <a:lumMod val="60000"/>
                        <a:lumOff val="40000"/>
                      </a:schemeClr>
                    </a:solidFill>
                    <a:latin typeface="Arial" pitchFamily="34" charset="0"/>
                  </a:rPr>
                  <a:t>external </a:t>
                </a:r>
              </a:p>
              <a:p>
                <a:pPr algn="ctr">
                  <a:defRPr/>
                </a:pPr>
                <a:r>
                  <a:rPr lang="en-US" sz="1500" b="1">
                    <a:solidFill>
                      <a:schemeClr val="accent4">
                        <a:lumMod val="60000"/>
                        <a:lumOff val="40000"/>
                      </a:schemeClr>
                    </a:solidFill>
                    <a:latin typeface="Arial" pitchFamily="34" charset="0"/>
                  </a:rPr>
                  <a:t>environment</a:t>
                </a:r>
              </a:p>
            </p:txBody>
          </p:sp>
          <p:sp>
            <p:nvSpPr>
              <p:cNvPr id="56338" name="AutoShape 24"/>
              <p:cNvSpPr>
                <a:spLocks noChangeArrowheads="1"/>
              </p:cNvSpPr>
              <p:nvPr/>
            </p:nvSpPr>
            <p:spPr bwMode="auto">
              <a:xfrm>
                <a:off x="1056" y="1584"/>
                <a:ext cx="288" cy="145"/>
              </a:xfrm>
              <a:prstGeom prst="leftRightArrow">
                <a:avLst>
                  <a:gd name="adj1" fmla="val 50000"/>
                  <a:gd name="adj2" fmla="val 40000"/>
                </a:avLst>
              </a:prstGeom>
              <a:noFill/>
              <a:ln w="25400">
                <a:solidFill>
                  <a:schemeClr val="tx1"/>
                </a:solidFill>
                <a:miter lim="800000"/>
                <a:headEnd/>
                <a:tailEnd/>
              </a:ln>
            </p:spPr>
            <p:txBody>
              <a:bodyPr wrap="none" anchor="ctr"/>
              <a:lstStyle/>
              <a:p>
                <a:pPr>
                  <a:defRPr/>
                </a:pPr>
                <a:endParaRPr lang="en-US">
                  <a:solidFill>
                    <a:schemeClr val="accent4">
                      <a:lumMod val="60000"/>
                      <a:lumOff val="40000"/>
                    </a:schemeClr>
                  </a:solidFill>
                </a:endParaRPr>
              </a:p>
            </p:txBody>
          </p:sp>
          <p:sp>
            <p:nvSpPr>
              <p:cNvPr id="56339" name="AutoShape 25"/>
              <p:cNvSpPr>
                <a:spLocks noChangeArrowheads="1"/>
              </p:cNvSpPr>
              <p:nvPr/>
            </p:nvSpPr>
            <p:spPr bwMode="auto">
              <a:xfrm>
                <a:off x="4272" y="1584"/>
                <a:ext cx="288" cy="145"/>
              </a:xfrm>
              <a:prstGeom prst="leftRightArrow">
                <a:avLst>
                  <a:gd name="adj1" fmla="val 50000"/>
                  <a:gd name="adj2" fmla="val 40000"/>
                </a:avLst>
              </a:prstGeom>
              <a:noFill/>
              <a:ln w="25400">
                <a:solidFill>
                  <a:schemeClr val="tx1"/>
                </a:solidFill>
                <a:miter lim="800000"/>
                <a:headEnd/>
                <a:tailEnd/>
              </a:ln>
            </p:spPr>
            <p:txBody>
              <a:bodyPr wrap="none" anchor="ctr"/>
              <a:lstStyle/>
              <a:p>
                <a:pPr>
                  <a:defRPr/>
                </a:pPr>
                <a:endParaRPr lang="en-US">
                  <a:solidFill>
                    <a:schemeClr val="accent4">
                      <a:lumMod val="60000"/>
                      <a:lumOff val="40000"/>
                    </a:schemeClr>
                  </a:solidFill>
                </a:endParaRPr>
              </a:p>
            </p:txBody>
          </p:sp>
          <p:sp>
            <p:nvSpPr>
              <p:cNvPr id="56340" name="AutoShape 26"/>
              <p:cNvSpPr>
                <a:spLocks noChangeArrowheads="1"/>
              </p:cNvSpPr>
              <p:nvPr/>
            </p:nvSpPr>
            <p:spPr bwMode="auto">
              <a:xfrm>
                <a:off x="3168" y="1584"/>
                <a:ext cx="288" cy="145"/>
              </a:xfrm>
              <a:prstGeom prst="leftRightArrow">
                <a:avLst>
                  <a:gd name="adj1" fmla="val 50000"/>
                  <a:gd name="adj2" fmla="val 40000"/>
                </a:avLst>
              </a:prstGeom>
              <a:noFill/>
              <a:ln w="25400">
                <a:solidFill>
                  <a:schemeClr val="tx1"/>
                </a:solidFill>
                <a:miter lim="800000"/>
                <a:headEnd/>
                <a:tailEnd/>
              </a:ln>
            </p:spPr>
            <p:txBody>
              <a:bodyPr wrap="none" anchor="ctr"/>
              <a:lstStyle/>
              <a:p>
                <a:pPr>
                  <a:defRPr/>
                </a:pPr>
                <a:endParaRPr lang="en-US">
                  <a:solidFill>
                    <a:schemeClr val="accent4">
                      <a:lumMod val="60000"/>
                      <a:lumOff val="40000"/>
                    </a:schemeClr>
                  </a:solidFill>
                </a:endParaRPr>
              </a:p>
            </p:txBody>
          </p:sp>
          <p:sp>
            <p:nvSpPr>
              <p:cNvPr id="56341" name="AutoShape 27"/>
              <p:cNvSpPr>
                <a:spLocks noChangeArrowheads="1"/>
              </p:cNvSpPr>
              <p:nvPr/>
            </p:nvSpPr>
            <p:spPr bwMode="auto">
              <a:xfrm>
                <a:off x="2112" y="1584"/>
                <a:ext cx="288" cy="145"/>
              </a:xfrm>
              <a:prstGeom prst="leftRightArrow">
                <a:avLst>
                  <a:gd name="adj1" fmla="val 50000"/>
                  <a:gd name="adj2" fmla="val 40000"/>
                </a:avLst>
              </a:prstGeom>
              <a:noFill/>
              <a:ln w="25400">
                <a:solidFill>
                  <a:schemeClr val="tx1"/>
                </a:solidFill>
                <a:miter lim="800000"/>
                <a:headEnd/>
                <a:tailEnd/>
              </a:ln>
            </p:spPr>
            <p:txBody>
              <a:bodyPr wrap="none" anchor="ctr"/>
              <a:lstStyle/>
              <a:p>
                <a:pPr>
                  <a:defRPr/>
                </a:pPr>
                <a:endParaRPr lang="en-US">
                  <a:solidFill>
                    <a:schemeClr val="accent4">
                      <a:lumMod val="60000"/>
                      <a:lumOff val="40000"/>
                    </a:schemeClr>
                  </a:solidFill>
                </a:endParaRPr>
              </a:p>
            </p:txBody>
          </p:sp>
          <p:sp>
            <p:nvSpPr>
              <p:cNvPr id="56342" name="Rectangle 28"/>
              <p:cNvSpPr>
                <a:spLocks noChangeArrowheads="1"/>
              </p:cNvSpPr>
              <p:nvPr/>
            </p:nvSpPr>
            <p:spPr bwMode="auto">
              <a:xfrm>
                <a:off x="240" y="1200"/>
                <a:ext cx="4176" cy="960"/>
              </a:xfrm>
              <a:prstGeom prst="rect">
                <a:avLst/>
              </a:prstGeom>
              <a:noFill/>
              <a:ln w="19050">
                <a:solidFill>
                  <a:schemeClr val="tx1"/>
                </a:solidFill>
                <a:miter lim="800000"/>
                <a:headEnd/>
                <a:tailEnd/>
              </a:ln>
            </p:spPr>
            <p:txBody>
              <a:bodyPr wrap="none" anchor="ctr"/>
              <a:lstStyle/>
              <a:p>
                <a:pPr>
                  <a:defRPr/>
                </a:pPr>
                <a:endParaRPr lang="en-US">
                  <a:solidFill>
                    <a:schemeClr val="accent4">
                      <a:lumMod val="60000"/>
                      <a:lumOff val="40000"/>
                    </a:schemeClr>
                  </a:solidFill>
                </a:endParaRPr>
              </a:p>
            </p:txBody>
          </p:sp>
          <p:sp>
            <p:nvSpPr>
              <p:cNvPr id="56343" name="Text Box 29"/>
              <p:cNvSpPr txBox="1">
                <a:spLocks noChangeArrowheads="1"/>
              </p:cNvSpPr>
              <p:nvPr/>
            </p:nvSpPr>
            <p:spPr bwMode="auto">
              <a:xfrm>
                <a:off x="1536" y="1942"/>
                <a:ext cx="1335" cy="185"/>
              </a:xfrm>
              <a:prstGeom prst="rect">
                <a:avLst/>
              </a:prstGeom>
              <a:noFill/>
              <a:ln w="9525">
                <a:noFill/>
                <a:miter lim="800000"/>
                <a:headEnd/>
                <a:tailEnd/>
              </a:ln>
            </p:spPr>
            <p:txBody>
              <a:bodyPr wrap="none">
                <a:spAutoFit/>
              </a:bodyPr>
              <a:lstStyle/>
              <a:p>
                <a:pPr>
                  <a:defRPr/>
                </a:pPr>
                <a:r>
                  <a:rPr lang="en-US" sz="1500" b="1" dirty="0">
                    <a:solidFill>
                      <a:schemeClr val="accent4">
                        <a:lumMod val="60000"/>
                        <a:lumOff val="40000"/>
                      </a:schemeClr>
                    </a:solidFill>
                    <a:latin typeface="Arial" pitchFamily="34" charset="0"/>
                  </a:rPr>
                  <a:t> internal environment</a:t>
                </a:r>
                <a:endParaRPr lang="en-US" sz="2400" dirty="0">
                  <a:solidFill>
                    <a:schemeClr val="accent4">
                      <a:lumMod val="60000"/>
                      <a:lumOff val="40000"/>
                    </a:schemeClr>
                  </a:solidFill>
                  <a:latin typeface="Times New Roman" pitchFamily="18" charset="0"/>
                </a:endParaRPr>
              </a:p>
            </p:txBody>
          </p:sp>
          <p:sp>
            <p:nvSpPr>
              <p:cNvPr id="56344" name="Rectangle 30"/>
              <p:cNvSpPr>
                <a:spLocks noChangeArrowheads="1"/>
              </p:cNvSpPr>
              <p:nvPr/>
            </p:nvSpPr>
            <p:spPr bwMode="auto">
              <a:xfrm>
                <a:off x="4464" y="1200"/>
                <a:ext cx="1056" cy="960"/>
              </a:xfrm>
              <a:prstGeom prst="rect">
                <a:avLst/>
              </a:prstGeom>
              <a:noFill/>
              <a:ln w="19050">
                <a:solidFill>
                  <a:schemeClr val="tx1"/>
                </a:solidFill>
                <a:miter lim="800000"/>
                <a:headEnd/>
                <a:tailEnd/>
              </a:ln>
            </p:spPr>
            <p:txBody>
              <a:bodyPr wrap="none" anchor="ctr"/>
              <a:lstStyle/>
              <a:p>
                <a:pPr>
                  <a:defRPr/>
                </a:pPr>
                <a:endParaRPr lang="en-US">
                  <a:solidFill>
                    <a:schemeClr val="accent4">
                      <a:lumMod val="60000"/>
                      <a:lumOff val="40000"/>
                    </a:schemeClr>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 calcmode="lin" valueType="num">
                                      <p:cBhvr additive="base">
                                        <p:cTn id="7" dur="2000" fill="hold"/>
                                        <p:tgtEl>
                                          <p:spTgt spid="5632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63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6322">
                                            <p:txEl>
                                              <p:pRg st="2" end="2"/>
                                            </p:txEl>
                                          </p:spTgt>
                                        </p:tgtEl>
                                        <p:attrNameLst>
                                          <p:attrName>style.visibility</p:attrName>
                                        </p:attrNameLst>
                                      </p:cBhvr>
                                      <p:to>
                                        <p:strVal val="visible"/>
                                      </p:to>
                                    </p:set>
                                    <p:anim calcmode="lin" valueType="num">
                                      <p:cBhvr additive="base">
                                        <p:cTn id="13" dur="2000" fill="hold"/>
                                        <p:tgtEl>
                                          <p:spTgt spid="56322">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63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32"/>
                                        </p:tgtEl>
                                        <p:attrNameLst>
                                          <p:attrName>style.visibility</p:attrName>
                                        </p:attrNameLst>
                                      </p:cBhvr>
                                      <p:to>
                                        <p:strVal val="visible"/>
                                      </p:to>
                                    </p:set>
                                    <p:anim calcmode="lin" valueType="num">
                                      <p:cBhvr additive="base">
                                        <p:cTn id="19" dur="500" fill="hold"/>
                                        <p:tgtEl>
                                          <p:spTgt spid="48132"/>
                                        </p:tgtEl>
                                        <p:attrNameLst>
                                          <p:attrName>ppt_x</p:attrName>
                                        </p:attrNameLst>
                                      </p:cBhvr>
                                      <p:tavLst>
                                        <p:tav tm="0">
                                          <p:val>
                                            <p:strVal val="#ppt_x"/>
                                          </p:val>
                                        </p:tav>
                                        <p:tav tm="100000">
                                          <p:val>
                                            <p:strVal val="#ppt_x"/>
                                          </p:val>
                                        </p:tav>
                                      </p:tavLst>
                                    </p:anim>
                                    <p:anim calcmode="lin" valueType="num">
                                      <p:cBhvr additive="base">
                                        <p:cTn id="20" dur="500" fill="hold"/>
                                        <p:tgtEl>
                                          <p:spTgt spid="4813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6322">
                                            <p:txEl>
                                              <p:pRg st="4" end="4"/>
                                            </p:txEl>
                                          </p:spTgt>
                                        </p:tgtEl>
                                        <p:attrNameLst>
                                          <p:attrName>style.visibility</p:attrName>
                                        </p:attrNameLst>
                                      </p:cBhvr>
                                      <p:to>
                                        <p:strVal val="visible"/>
                                      </p:to>
                                    </p:set>
                                    <p:anim calcmode="lin" valueType="num">
                                      <p:cBhvr additive="base">
                                        <p:cTn id="25" dur="2000" fill="hold"/>
                                        <p:tgtEl>
                                          <p:spTgt spid="56322">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63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8133"/>
                                        </p:tgtEl>
                                        <p:attrNameLst>
                                          <p:attrName>style.visibility</p:attrName>
                                        </p:attrNameLst>
                                      </p:cBhvr>
                                      <p:to>
                                        <p:strVal val="visible"/>
                                      </p:to>
                                    </p:set>
                                    <p:anim calcmode="lin" valueType="num">
                                      <p:cBhvr additive="base">
                                        <p:cTn id="31" dur="2000" fill="hold"/>
                                        <p:tgtEl>
                                          <p:spTgt spid="48133"/>
                                        </p:tgtEl>
                                        <p:attrNameLst>
                                          <p:attrName>ppt_x</p:attrName>
                                        </p:attrNameLst>
                                      </p:cBhvr>
                                      <p:tavLst>
                                        <p:tav tm="0">
                                          <p:val>
                                            <p:strVal val="#ppt_x"/>
                                          </p:val>
                                        </p:tav>
                                        <p:tav tm="100000">
                                          <p:val>
                                            <p:strVal val="#ppt_x"/>
                                          </p:val>
                                        </p:tav>
                                      </p:tavLst>
                                    </p:anim>
                                    <p:anim calcmode="lin" valueType="num">
                                      <p:cBhvr additive="base">
                                        <p:cTn id="32" dur="2000" fill="hold"/>
                                        <p:tgtEl>
                                          <p:spTgt spid="4813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6322">
                                            <p:txEl>
                                              <p:pRg st="5" end="5"/>
                                            </p:txEl>
                                          </p:spTgt>
                                        </p:tgtEl>
                                        <p:attrNameLst>
                                          <p:attrName>style.visibility</p:attrName>
                                        </p:attrNameLst>
                                      </p:cBhvr>
                                      <p:to>
                                        <p:strVal val="visible"/>
                                      </p:to>
                                    </p:set>
                                    <p:anim calcmode="lin" valueType="num">
                                      <p:cBhvr additive="base">
                                        <p:cTn id="37" dur="2000" fill="hold"/>
                                        <p:tgtEl>
                                          <p:spTgt spid="56322">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63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6322">
                                            <p:txEl>
                                              <p:pRg st="6" end="6"/>
                                            </p:txEl>
                                          </p:spTgt>
                                        </p:tgtEl>
                                        <p:attrNameLst>
                                          <p:attrName>style.visibility</p:attrName>
                                        </p:attrNameLst>
                                      </p:cBhvr>
                                      <p:to>
                                        <p:strVal val="visible"/>
                                      </p:to>
                                    </p:set>
                                    <p:anim calcmode="lin" valueType="num">
                                      <p:cBhvr additive="base">
                                        <p:cTn id="43" dur="2000" fill="hold"/>
                                        <p:tgtEl>
                                          <p:spTgt spid="56322">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563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8134"/>
                                        </p:tgtEl>
                                        <p:attrNameLst>
                                          <p:attrName>style.visibility</p:attrName>
                                        </p:attrNameLst>
                                      </p:cBhvr>
                                      <p:to>
                                        <p:strVal val="visible"/>
                                      </p:to>
                                    </p:set>
                                    <p:anim calcmode="lin" valueType="num">
                                      <p:cBhvr additive="base">
                                        <p:cTn id="49" dur="2000" fill="hold"/>
                                        <p:tgtEl>
                                          <p:spTgt spid="48134"/>
                                        </p:tgtEl>
                                        <p:attrNameLst>
                                          <p:attrName>ppt_x</p:attrName>
                                        </p:attrNameLst>
                                      </p:cBhvr>
                                      <p:tavLst>
                                        <p:tav tm="0">
                                          <p:val>
                                            <p:strVal val="#ppt_x"/>
                                          </p:val>
                                        </p:tav>
                                        <p:tav tm="100000">
                                          <p:val>
                                            <p:strVal val="#ppt_x"/>
                                          </p:val>
                                        </p:tav>
                                      </p:tavLst>
                                    </p:anim>
                                    <p:anim calcmode="lin" valueType="num">
                                      <p:cBhvr additive="base">
                                        <p:cTn id="50" dur="2000" fill="hold"/>
                                        <p:tgtEl>
                                          <p:spTgt spid="4813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56322">
                                            <p:txEl>
                                              <p:pRg st="8" end="8"/>
                                            </p:txEl>
                                          </p:spTgt>
                                        </p:tgtEl>
                                        <p:attrNameLst>
                                          <p:attrName>style.visibility</p:attrName>
                                        </p:attrNameLst>
                                      </p:cBhvr>
                                      <p:to>
                                        <p:strVal val="visible"/>
                                      </p:to>
                                    </p:set>
                                    <p:anim calcmode="lin" valueType="num">
                                      <p:cBhvr additive="base">
                                        <p:cTn id="55" dur="2000" fill="hold"/>
                                        <p:tgtEl>
                                          <p:spTgt spid="56322">
                                            <p:txEl>
                                              <p:pRg st="8" end="8"/>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5632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9"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p:cTn id="61" dur="1000" fill="hold"/>
                                        <p:tgtEl>
                                          <p:spTgt spid="2"/>
                                        </p:tgtEl>
                                        <p:attrNameLst>
                                          <p:attrName>ppt_x</p:attrName>
                                        </p:attrNameLst>
                                      </p:cBhvr>
                                      <p:tavLst>
                                        <p:tav tm="0">
                                          <p:val>
                                            <p:strVal val="#ppt_x-.2"/>
                                          </p:val>
                                        </p:tav>
                                        <p:tav tm="100000">
                                          <p:val>
                                            <p:strVal val="#ppt_x"/>
                                          </p:val>
                                        </p:tav>
                                      </p:tavLst>
                                    </p:anim>
                                    <p:anim calcmode="lin" valueType="num">
                                      <p:cBhvr>
                                        <p:cTn id="62"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6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P spid="48133" grpId="0" animBg="1"/>
      <p:bldP spid="481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half" idx="3"/>
          </p:nvPr>
        </p:nvSpPr>
        <p:spPr>
          <a:xfrm>
            <a:off x="0" y="0"/>
            <a:ext cx="9144000" cy="1905000"/>
          </a:xfrm>
          <a:effectLst>
            <a:outerShdw dist="35921" dir="2700000" algn="ctr" rotWithShape="0">
              <a:schemeClr val="bg2"/>
            </a:outerShdw>
          </a:effectLst>
        </p:spPr>
        <p:txBody>
          <a:bodyPr>
            <a:normAutofit/>
          </a:bodyPr>
          <a:lstStyle/>
          <a:p>
            <a:pPr marL="274320" indent="-274320" algn="ctr" eaLnBrk="1" fontAlgn="auto" hangingPunct="1">
              <a:spcAft>
                <a:spcPts val="0"/>
              </a:spcAft>
              <a:buClr>
                <a:schemeClr val="accent3"/>
              </a:buClr>
              <a:buFont typeface="Wingdings 2" pitchFamily="18" charset="2"/>
              <a:buNone/>
              <a:defRPr/>
            </a:pPr>
            <a:r>
              <a:rPr lang="en-US" sz="2800" b="1" dirty="0" smtClean="0">
                <a:solidFill>
                  <a:srgbClr val="FFFF00"/>
                </a:solidFill>
                <a:effectLst/>
              </a:rPr>
              <a:t>Homeostas</a:t>
            </a:r>
            <a:r>
              <a:rPr lang="en-US" sz="2800" dirty="0" smtClean="0">
                <a:solidFill>
                  <a:srgbClr val="FFFF00"/>
                </a:solidFill>
                <a:effectLst/>
              </a:rPr>
              <a:t>is</a:t>
            </a:r>
          </a:p>
          <a:p>
            <a:pPr marL="274320" indent="-274320" algn="ctr" eaLnBrk="1" fontAlgn="auto" hangingPunct="1">
              <a:spcAft>
                <a:spcPts val="0"/>
              </a:spcAft>
              <a:buClr>
                <a:schemeClr val="accent3"/>
              </a:buClr>
              <a:buFont typeface="Wingdings" pitchFamily="2" charset="2"/>
              <a:buNone/>
              <a:defRPr/>
            </a:pPr>
            <a:r>
              <a:rPr lang="en-US" sz="2800" dirty="0" smtClean="0">
                <a:solidFill>
                  <a:schemeClr val="accent4">
                    <a:lumMod val="60000"/>
                    <a:lumOff val="40000"/>
                  </a:schemeClr>
                </a:solidFill>
                <a:effectLst/>
              </a:rPr>
              <a:t>r </a:t>
            </a:r>
            <a:r>
              <a:rPr lang="en-US" sz="2800" dirty="0">
                <a:solidFill>
                  <a:schemeClr val="accent4">
                    <a:lumMod val="60000"/>
                    <a:lumOff val="40000"/>
                  </a:schemeClr>
                </a:solidFill>
                <a:effectLst/>
              </a:rPr>
              <a:t>balanced between </a:t>
            </a:r>
            <a:r>
              <a:rPr lang="en-US" sz="2800" dirty="0" smtClean="0">
                <a:solidFill>
                  <a:schemeClr val="accent4">
                    <a:lumMod val="60000"/>
                    <a:lumOff val="40000"/>
                  </a:schemeClr>
                </a:solidFill>
                <a:effectLst/>
              </a:rPr>
              <a:t>3 </a:t>
            </a:r>
            <a:r>
              <a:rPr lang="en-US" sz="2800" dirty="0">
                <a:solidFill>
                  <a:schemeClr val="accent4">
                    <a:lumMod val="60000"/>
                    <a:lumOff val="40000"/>
                  </a:schemeClr>
                </a:solidFill>
                <a:effectLst/>
              </a:rPr>
              <a:t>major compartments separated </a:t>
            </a:r>
            <a:r>
              <a:rPr lang="en-US" sz="2800" dirty="0" smtClean="0">
                <a:solidFill>
                  <a:schemeClr val="accent4">
                    <a:lumMod val="60000"/>
                    <a:lumOff val="40000"/>
                  </a:schemeClr>
                </a:solidFill>
                <a:effectLst/>
              </a:rPr>
              <a:t>by 2 </a:t>
            </a:r>
            <a:r>
              <a:rPr lang="en-US" sz="2800" dirty="0">
                <a:solidFill>
                  <a:schemeClr val="accent4">
                    <a:lumMod val="60000"/>
                    <a:lumOff val="40000"/>
                  </a:schemeClr>
                </a:solidFill>
                <a:effectLst/>
              </a:rPr>
              <a:t>membranes</a:t>
            </a:r>
          </a:p>
        </p:txBody>
      </p:sp>
      <p:sp>
        <p:nvSpPr>
          <p:cNvPr id="34829" name="Text Box 13"/>
          <p:cNvSpPr txBox="1">
            <a:spLocks noChangeArrowheads="1"/>
          </p:cNvSpPr>
          <p:nvPr/>
        </p:nvSpPr>
        <p:spPr bwMode="auto">
          <a:xfrm>
            <a:off x="1143000" y="3505200"/>
            <a:ext cx="3962400" cy="1200150"/>
          </a:xfrm>
          <a:prstGeom prst="rect">
            <a:avLst/>
          </a:prstGeom>
          <a:noFill/>
          <a:ln w="9525">
            <a:noFill/>
            <a:miter lim="800000"/>
            <a:headEnd/>
            <a:tailEnd/>
          </a:ln>
          <a:effectLst>
            <a:outerShdw dist="35921" dir="2700000" algn="ctr" rotWithShape="0">
              <a:schemeClr val="bg2"/>
            </a:outerShdw>
          </a:effectLst>
        </p:spPr>
        <p:txBody>
          <a:bodyPr>
            <a:spAutoFit/>
          </a:bodyPr>
          <a:lstStyle/>
          <a:p>
            <a:pPr>
              <a:defRPr/>
            </a:pPr>
            <a:r>
              <a:rPr lang="en-US" sz="2400" dirty="0">
                <a:solidFill>
                  <a:schemeClr val="accent4">
                    <a:lumMod val="60000"/>
                    <a:lumOff val="40000"/>
                  </a:schemeClr>
                </a:solidFill>
              </a:rPr>
              <a:t>Comparable composition due</a:t>
            </a:r>
          </a:p>
          <a:p>
            <a:pPr>
              <a:defRPr/>
            </a:pPr>
            <a:r>
              <a:rPr lang="en-US" sz="2400" dirty="0">
                <a:solidFill>
                  <a:schemeClr val="accent4">
                    <a:lumMod val="60000"/>
                    <a:lumOff val="40000"/>
                  </a:schemeClr>
                </a:solidFill>
              </a:rPr>
              <a:t> to high permeability of </a:t>
            </a:r>
            <a:r>
              <a:rPr lang="en-US" sz="2400" dirty="0">
                <a:solidFill>
                  <a:srgbClr val="FF0000"/>
                </a:solidFill>
              </a:rPr>
              <a:t>endothelium</a:t>
            </a:r>
          </a:p>
        </p:txBody>
      </p:sp>
      <p:sp>
        <p:nvSpPr>
          <p:cNvPr id="34830" name="Text Box 14"/>
          <p:cNvSpPr txBox="1">
            <a:spLocks noChangeArrowheads="1"/>
          </p:cNvSpPr>
          <p:nvPr/>
        </p:nvSpPr>
        <p:spPr bwMode="auto">
          <a:xfrm>
            <a:off x="5867400" y="3200400"/>
            <a:ext cx="3276600" cy="1938338"/>
          </a:xfrm>
          <a:prstGeom prst="rect">
            <a:avLst/>
          </a:prstGeom>
          <a:noFill/>
          <a:ln w="9525">
            <a:noFill/>
            <a:miter lim="800000"/>
            <a:headEnd/>
            <a:tailEnd/>
          </a:ln>
          <a:effectLst>
            <a:outerShdw dist="35921" dir="2700000" algn="ctr" rotWithShape="0">
              <a:schemeClr val="bg2"/>
            </a:outerShdw>
          </a:effectLst>
        </p:spPr>
        <p:txBody>
          <a:bodyPr>
            <a:spAutoFit/>
          </a:bodyPr>
          <a:lstStyle/>
          <a:p>
            <a:pPr>
              <a:defRPr/>
            </a:pPr>
            <a:r>
              <a:rPr lang="en-US" sz="2400" dirty="0">
                <a:solidFill>
                  <a:schemeClr val="accent4">
                    <a:lumMod val="60000"/>
                    <a:lumOff val="40000"/>
                  </a:schemeClr>
                </a:solidFill>
              </a:rPr>
              <a:t>Specific composition -selective permeability </a:t>
            </a:r>
            <a:r>
              <a:rPr lang="en-US" sz="2400" dirty="0">
                <a:solidFill>
                  <a:srgbClr val="FF0000"/>
                </a:solidFill>
              </a:rPr>
              <a:t>of membrane</a:t>
            </a:r>
            <a:r>
              <a:rPr lang="en-US" sz="2400" dirty="0">
                <a:solidFill>
                  <a:schemeClr val="accent4">
                    <a:lumMod val="60000"/>
                    <a:lumOff val="40000"/>
                  </a:schemeClr>
                </a:solidFill>
              </a:rPr>
              <a:t>; </a:t>
            </a:r>
          </a:p>
          <a:p>
            <a:pPr>
              <a:defRPr/>
            </a:pPr>
            <a:r>
              <a:rPr lang="en-US" sz="2400" dirty="0">
                <a:solidFill>
                  <a:schemeClr val="accent4">
                    <a:lumMod val="60000"/>
                    <a:lumOff val="40000"/>
                  </a:schemeClr>
                </a:solidFill>
              </a:rPr>
              <a:t>active transport mechanisms</a:t>
            </a:r>
          </a:p>
        </p:txBody>
      </p:sp>
      <p:sp>
        <p:nvSpPr>
          <p:cNvPr id="28677" name="Line 15"/>
          <p:cNvSpPr>
            <a:spLocks noChangeShapeType="1"/>
          </p:cNvSpPr>
          <p:nvPr/>
        </p:nvSpPr>
        <p:spPr bwMode="auto">
          <a:xfrm>
            <a:off x="2438400" y="2819400"/>
            <a:ext cx="0" cy="228600"/>
          </a:xfrm>
          <a:prstGeom prst="line">
            <a:avLst/>
          </a:prstGeom>
          <a:noFill/>
          <a:ln w="9525">
            <a:solidFill>
              <a:schemeClr val="tx1"/>
            </a:solidFill>
            <a:round/>
            <a:headEnd/>
            <a:tailEnd/>
          </a:ln>
        </p:spPr>
        <p:txBody>
          <a:bodyPr/>
          <a:lstStyle/>
          <a:p>
            <a:endParaRPr lang="en-GB"/>
          </a:p>
        </p:txBody>
      </p:sp>
      <p:sp>
        <p:nvSpPr>
          <p:cNvPr id="28678" name="Line 16"/>
          <p:cNvSpPr>
            <a:spLocks noChangeShapeType="1"/>
          </p:cNvSpPr>
          <p:nvPr/>
        </p:nvSpPr>
        <p:spPr bwMode="auto">
          <a:xfrm>
            <a:off x="2362200" y="3124200"/>
            <a:ext cx="3048000" cy="0"/>
          </a:xfrm>
          <a:prstGeom prst="line">
            <a:avLst/>
          </a:prstGeom>
          <a:noFill/>
          <a:ln w="9525">
            <a:solidFill>
              <a:schemeClr val="tx1"/>
            </a:solidFill>
            <a:round/>
            <a:headEnd/>
            <a:tailEnd/>
          </a:ln>
        </p:spPr>
        <p:txBody>
          <a:bodyPr/>
          <a:lstStyle/>
          <a:p>
            <a:endParaRPr lang="en-GB"/>
          </a:p>
        </p:txBody>
      </p:sp>
      <p:sp>
        <p:nvSpPr>
          <p:cNvPr id="28679" name="Line 17"/>
          <p:cNvSpPr>
            <a:spLocks noChangeShapeType="1"/>
          </p:cNvSpPr>
          <p:nvPr/>
        </p:nvSpPr>
        <p:spPr bwMode="auto">
          <a:xfrm flipV="1">
            <a:off x="5334000" y="2819400"/>
            <a:ext cx="0" cy="228600"/>
          </a:xfrm>
          <a:prstGeom prst="line">
            <a:avLst/>
          </a:prstGeom>
          <a:noFill/>
          <a:ln w="9525">
            <a:solidFill>
              <a:schemeClr val="tx1"/>
            </a:solidFill>
            <a:round/>
            <a:headEnd/>
            <a:tailEnd/>
          </a:ln>
        </p:spPr>
        <p:txBody>
          <a:bodyPr/>
          <a:lstStyle/>
          <a:p>
            <a:endParaRPr lang="en-GB"/>
          </a:p>
        </p:txBody>
      </p:sp>
      <p:sp>
        <p:nvSpPr>
          <p:cNvPr id="28680" name="Line 18"/>
          <p:cNvSpPr>
            <a:spLocks noChangeShapeType="1"/>
          </p:cNvSpPr>
          <p:nvPr/>
        </p:nvSpPr>
        <p:spPr bwMode="auto">
          <a:xfrm flipV="1">
            <a:off x="7543800" y="2667000"/>
            <a:ext cx="0" cy="228600"/>
          </a:xfrm>
          <a:prstGeom prst="line">
            <a:avLst/>
          </a:prstGeom>
          <a:noFill/>
          <a:ln w="9525">
            <a:solidFill>
              <a:schemeClr val="tx1"/>
            </a:solidFill>
            <a:round/>
            <a:headEnd/>
            <a:tailEnd/>
          </a:ln>
        </p:spPr>
        <p:txBody>
          <a:bodyPr/>
          <a:lstStyle/>
          <a:p>
            <a:endParaRPr lang="en-GB"/>
          </a:p>
        </p:txBody>
      </p:sp>
      <p:sp>
        <p:nvSpPr>
          <p:cNvPr id="28681" name="Line 19"/>
          <p:cNvSpPr>
            <a:spLocks noChangeShapeType="1"/>
          </p:cNvSpPr>
          <p:nvPr/>
        </p:nvSpPr>
        <p:spPr bwMode="auto">
          <a:xfrm>
            <a:off x="3733800" y="2362200"/>
            <a:ext cx="457200" cy="0"/>
          </a:xfrm>
          <a:prstGeom prst="line">
            <a:avLst/>
          </a:prstGeom>
          <a:noFill/>
          <a:ln w="38100">
            <a:solidFill>
              <a:srgbClr val="00FFFF"/>
            </a:solidFill>
            <a:round/>
            <a:headEnd type="triangle" w="med" len="med"/>
            <a:tailEnd type="triangle" w="med" len="med"/>
          </a:ln>
        </p:spPr>
        <p:txBody>
          <a:bodyPr/>
          <a:lstStyle/>
          <a:p>
            <a:endParaRPr lang="en-GB"/>
          </a:p>
        </p:txBody>
      </p:sp>
      <p:sp>
        <p:nvSpPr>
          <p:cNvPr id="28682" name="Line 21"/>
          <p:cNvSpPr>
            <a:spLocks noChangeShapeType="1"/>
          </p:cNvSpPr>
          <p:nvPr/>
        </p:nvSpPr>
        <p:spPr bwMode="auto">
          <a:xfrm>
            <a:off x="6096000" y="2362200"/>
            <a:ext cx="457200" cy="0"/>
          </a:xfrm>
          <a:prstGeom prst="line">
            <a:avLst/>
          </a:prstGeom>
          <a:noFill/>
          <a:ln w="38100">
            <a:solidFill>
              <a:srgbClr val="00FFFF"/>
            </a:solidFill>
            <a:round/>
            <a:headEnd type="triangle" w="med" len="med"/>
            <a:tailEnd type="triangle" w="med" len="med"/>
          </a:ln>
        </p:spPr>
        <p:txBody>
          <a:bodyPr/>
          <a:lstStyle/>
          <a:p>
            <a:endParaRPr lang="en-GB"/>
          </a:p>
        </p:txBody>
      </p:sp>
      <p:sp>
        <p:nvSpPr>
          <p:cNvPr id="15" name="Rectangle 14"/>
          <p:cNvSpPr/>
          <p:nvPr/>
        </p:nvSpPr>
        <p:spPr>
          <a:xfrm>
            <a:off x="1828800" y="1981200"/>
            <a:ext cx="1590675" cy="584200"/>
          </a:xfrm>
          <a:prstGeom prst="rect">
            <a:avLst/>
          </a:prstGeom>
        </p:spPr>
        <p:txBody>
          <a:bodyPr wrap="none">
            <a:spAutoFit/>
          </a:bodyPr>
          <a:lstStyle/>
          <a:p>
            <a:pPr algn="ctr">
              <a:defRPr/>
            </a:pPr>
            <a:r>
              <a:rPr lang="en-US" sz="3200" dirty="0">
                <a:solidFill>
                  <a:schemeClr val="accent4">
                    <a:lumMod val="60000"/>
                    <a:lumOff val="40000"/>
                  </a:schemeClr>
                </a:solidFill>
              </a:rPr>
              <a:t>1.Plasma</a:t>
            </a:r>
          </a:p>
        </p:txBody>
      </p:sp>
      <p:sp>
        <p:nvSpPr>
          <p:cNvPr id="16" name="Rectangle 15"/>
          <p:cNvSpPr/>
          <p:nvPr/>
        </p:nvSpPr>
        <p:spPr>
          <a:xfrm>
            <a:off x="4572000" y="1981200"/>
            <a:ext cx="1146175" cy="646113"/>
          </a:xfrm>
          <a:prstGeom prst="rect">
            <a:avLst/>
          </a:prstGeom>
        </p:spPr>
        <p:txBody>
          <a:bodyPr wrap="none">
            <a:spAutoFit/>
          </a:bodyPr>
          <a:lstStyle/>
          <a:p>
            <a:pPr algn="ctr">
              <a:defRPr/>
            </a:pPr>
            <a:r>
              <a:rPr lang="en-US" sz="3600" dirty="0">
                <a:solidFill>
                  <a:schemeClr val="accent4">
                    <a:lumMod val="60000"/>
                    <a:lumOff val="40000"/>
                  </a:schemeClr>
                </a:solidFill>
              </a:rPr>
              <a:t>2.ISF</a:t>
            </a:r>
          </a:p>
        </p:txBody>
      </p:sp>
      <p:sp>
        <p:nvSpPr>
          <p:cNvPr id="17" name="Rectangle 16"/>
          <p:cNvSpPr/>
          <p:nvPr/>
        </p:nvSpPr>
        <p:spPr>
          <a:xfrm>
            <a:off x="6858000" y="2057400"/>
            <a:ext cx="1104900" cy="584200"/>
          </a:xfrm>
          <a:prstGeom prst="rect">
            <a:avLst/>
          </a:prstGeom>
        </p:spPr>
        <p:txBody>
          <a:bodyPr wrap="none">
            <a:spAutoFit/>
          </a:bodyPr>
          <a:lstStyle/>
          <a:p>
            <a:pPr algn="ctr">
              <a:defRPr/>
            </a:pPr>
            <a:r>
              <a:rPr lang="en-US" sz="3200" dirty="0">
                <a:solidFill>
                  <a:schemeClr val="accent4">
                    <a:lumMod val="60000"/>
                    <a:lumOff val="40000"/>
                  </a:schemeClr>
                </a:solidFill>
              </a:rPr>
              <a:t>3.ICF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9"/>
                                        </p:tgtEl>
                                        <p:attrNameLst>
                                          <p:attrName>style.visibility</p:attrName>
                                        </p:attrNameLst>
                                      </p:cBhvr>
                                      <p:to>
                                        <p:strVal val="visible"/>
                                      </p:to>
                                    </p:set>
                                    <p:anim calcmode="lin" valueType="num">
                                      <p:cBhvr additive="base">
                                        <p:cTn id="7" dur="2000" fill="hold"/>
                                        <p:tgtEl>
                                          <p:spTgt spid="34829"/>
                                        </p:tgtEl>
                                        <p:attrNameLst>
                                          <p:attrName>ppt_x</p:attrName>
                                        </p:attrNameLst>
                                      </p:cBhvr>
                                      <p:tavLst>
                                        <p:tav tm="0">
                                          <p:val>
                                            <p:strVal val="#ppt_x"/>
                                          </p:val>
                                        </p:tav>
                                        <p:tav tm="100000">
                                          <p:val>
                                            <p:strVal val="#ppt_x"/>
                                          </p:val>
                                        </p:tav>
                                      </p:tavLst>
                                    </p:anim>
                                    <p:anim calcmode="lin" valueType="num">
                                      <p:cBhvr additive="base">
                                        <p:cTn id="8" dur="2000" fill="hold"/>
                                        <p:tgtEl>
                                          <p:spTgt spid="3482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30"/>
                                        </p:tgtEl>
                                        <p:attrNameLst>
                                          <p:attrName>style.visibility</p:attrName>
                                        </p:attrNameLst>
                                      </p:cBhvr>
                                      <p:to>
                                        <p:strVal val="visible"/>
                                      </p:to>
                                    </p:set>
                                    <p:anim calcmode="lin" valueType="num">
                                      <p:cBhvr additive="base">
                                        <p:cTn id="13" dur="2000" fill="hold"/>
                                        <p:tgtEl>
                                          <p:spTgt spid="34830"/>
                                        </p:tgtEl>
                                        <p:attrNameLst>
                                          <p:attrName>ppt_x</p:attrName>
                                        </p:attrNameLst>
                                      </p:cBhvr>
                                      <p:tavLst>
                                        <p:tav tm="0">
                                          <p:val>
                                            <p:strVal val="#ppt_x"/>
                                          </p:val>
                                        </p:tav>
                                        <p:tav tm="100000">
                                          <p:val>
                                            <p:strVal val="#ppt_x"/>
                                          </p:val>
                                        </p:tav>
                                      </p:tavLst>
                                    </p:anim>
                                    <p:anim calcmode="lin" valueType="num">
                                      <p:cBhvr additive="base">
                                        <p:cTn id="14" dur="2000" fill="hold"/>
                                        <p:tgtEl>
                                          <p:spTgt spid="348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9" grpId="0"/>
      <p:bldP spid="348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0"/>
            <a:ext cx="8229600" cy="1143000"/>
          </a:xfrm>
        </p:spPr>
        <p:txBody>
          <a:bodyPr/>
          <a:lstStyle/>
          <a:p>
            <a:pPr algn="ctr" eaLnBrk="1" hangingPunct="1"/>
            <a:r>
              <a:rPr lang="en-US" sz="4100" smtClean="0">
                <a:solidFill>
                  <a:srgbClr val="FF0000"/>
                </a:solidFill>
              </a:rPr>
              <a:t> </a:t>
            </a:r>
            <a:r>
              <a:rPr lang="en-US" sz="4100" smtClean="0">
                <a:solidFill>
                  <a:srgbClr val="FFFF00"/>
                </a:solidFill>
              </a:rPr>
              <a:t>Control Systems</a:t>
            </a:r>
          </a:p>
        </p:txBody>
      </p:sp>
      <p:sp>
        <p:nvSpPr>
          <p:cNvPr id="59395" name="Rectangle 3"/>
          <p:cNvSpPr>
            <a:spLocks noGrp="1" noChangeArrowheads="1"/>
          </p:cNvSpPr>
          <p:nvPr>
            <p:ph idx="1"/>
          </p:nvPr>
        </p:nvSpPr>
        <p:spPr>
          <a:xfrm>
            <a:off x="-304800" y="1143000"/>
            <a:ext cx="9448800" cy="4389438"/>
          </a:xfrm>
        </p:spPr>
        <p:txBody>
          <a:bodyPr/>
          <a:lstStyle/>
          <a:p>
            <a:pPr marL="514350" indent="-514350" eaLnBrk="1" hangingPunct="1">
              <a:buFont typeface="Wingdings" pitchFamily="2" charset="2"/>
              <a:buNone/>
              <a:defRPr/>
            </a:pPr>
            <a:r>
              <a:rPr lang="en-US" sz="2800" dirty="0" smtClean="0">
                <a:solidFill>
                  <a:srgbClr val="E9E9E9"/>
                </a:solidFill>
              </a:rPr>
              <a:t>	</a:t>
            </a:r>
            <a:r>
              <a:rPr lang="en-US" sz="2800" dirty="0" smtClean="0">
                <a:solidFill>
                  <a:srgbClr val="E9E9E9"/>
                </a:solidFill>
                <a:effectLst/>
              </a:rPr>
              <a:t>must be able to</a:t>
            </a:r>
          </a:p>
          <a:p>
            <a:pPr marL="908050" lvl="1" indent="-514350" eaLnBrk="1" hangingPunct="1">
              <a:buFontTx/>
              <a:buAutoNum type="arabicPeriod"/>
              <a:defRPr/>
            </a:pPr>
            <a:endParaRPr lang="en-US" dirty="0" smtClean="0">
              <a:solidFill>
                <a:srgbClr val="E9E9E9"/>
              </a:solidFill>
              <a:effectLst/>
            </a:endParaRPr>
          </a:p>
          <a:p>
            <a:pPr marL="908050" lvl="1" indent="-514350" eaLnBrk="1" hangingPunct="1">
              <a:buFont typeface="Wingdings 2" pitchFamily="18" charset="2"/>
              <a:buNone/>
              <a:defRPr/>
            </a:pPr>
            <a:r>
              <a:rPr lang="en-US" dirty="0" smtClean="0">
                <a:solidFill>
                  <a:srgbClr val="E9E9E9"/>
                </a:solidFill>
                <a:effectLst/>
              </a:rPr>
              <a:t>1</a:t>
            </a:r>
            <a:r>
              <a:rPr lang="en-US" sz="2800" dirty="0" smtClean="0">
                <a:solidFill>
                  <a:srgbClr val="E9E9E9"/>
                </a:solidFill>
                <a:effectLst/>
                <a:latin typeface="Arial" pitchFamily="34" charset="0"/>
                <a:cs typeface="Arial" pitchFamily="34" charset="0"/>
              </a:rPr>
              <a:t>. </a:t>
            </a:r>
            <a:r>
              <a:rPr lang="en-US" sz="2800" dirty="0" smtClean="0">
                <a:solidFill>
                  <a:srgbClr val="FFFF00"/>
                </a:solidFill>
                <a:effectLst/>
                <a:latin typeface="Arial" pitchFamily="34" charset="0"/>
                <a:cs typeface="Arial" pitchFamily="34" charset="0"/>
              </a:rPr>
              <a:t>Detect deviations </a:t>
            </a:r>
            <a:r>
              <a:rPr lang="en-US" sz="2800" dirty="0" smtClean="0">
                <a:solidFill>
                  <a:srgbClr val="E9E9E9"/>
                </a:solidFill>
                <a:effectLst/>
                <a:latin typeface="Arial" pitchFamily="34" charset="0"/>
                <a:cs typeface="Arial" pitchFamily="34" charset="0"/>
              </a:rPr>
              <a:t>from normal in the internal environment that need to be held within narrow limits</a:t>
            </a:r>
          </a:p>
          <a:p>
            <a:pPr marL="908050" lvl="1" indent="-514350" eaLnBrk="1" hangingPunct="1">
              <a:buFontTx/>
              <a:buAutoNum type="arabicPeriod"/>
              <a:defRPr/>
            </a:pPr>
            <a:endParaRPr lang="en-US" sz="2800" dirty="0" smtClean="0">
              <a:solidFill>
                <a:srgbClr val="E9E9E9"/>
              </a:solidFill>
              <a:effectLst/>
              <a:latin typeface="Arial" pitchFamily="34" charset="0"/>
              <a:cs typeface="Arial" pitchFamily="34" charset="0"/>
            </a:endParaRPr>
          </a:p>
          <a:p>
            <a:pPr marL="908050" lvl="1" indent="-514350" eaLnBrk="1" hangingPunct="1">
              <a:buFont typeface="Wingdings 2" pitchFamily="18" charset="2"/>
              <a:buNone/>
              <a:defRPr/>
            </a:pPr>
            <a:r>
              <a:rPr lang="en-US" sz="2800" dirty="0" smtClean="0">
                <a:solidFill>
                  <a:srgbClr val="FFFF00"/>
                </a:solidFill>
                <a:effectLst/>
                <a:latin typeface="Arial" pitchFamily="34" charset="0"/>
                <a:cs typeface="Arial" pitchFamily="34" charset="0"/>
              </a:rPr>
              <a:t>2. Integrate this information </a:t>
            </a:r>
            <a:r>
              <a:rPr lang="en-US" sz="2800" dirty="0" smtClean="0">
                <a:solidFill>
                  <a:srgbClr val="E9E9E9"/>
                </a:solidFill>
                <a:effectLst/>
                <a:latin typeface="Arial" pitchFamily="34" charset="0"/>
                <a:cs typeface="Arial" pitchFamily="34" charset="0"/>
              </a:rPr>
              <a:t>with other relevant information</a:t>
            </a:r>
          </a:p>
          <a:p>
            <a:pPr marL="908050" lvl="1" indent="-514350" eaLnBrk="1" hangingPunct="1">
              <a:buFontTx/>
              <a:buAutoNum type="arabicPeriod"/>
              <a:defRPr/>
            </a:pPr>
            <a:endParaRPr lang="en-US" sz="2800" dirty="0" smtClean="0">
              <a:solidFill>
                <a:srgbClr val="E9E9E9"/>
              </a:solidFill>
              <a:effectLst/>
              <a:latin typeface="Arial" pitchFamily="34" charset="0"/>
              <a:cs typeface="Arial" pitchFamily="34" charset="0"/>
            </a:endParaRPr>
          </a:p>
          <a:p>
            <a:pPr marL="908050" lvl="1" indent="-514350" eaLnBrk="1" hangingPunct="1">
              <a:buFont typeface="Wingdings 2" pitchFamily="18" charset="2"/>
              <a:buNone/>
              <a:defRPr/>
            </a:pPr>
            <a:r>
              <a:rPr lang="en-US" sz="2800" dirty="0" smtClean="0">
                <a:solidFill>
                  <a:srgbClr val="E9E9E9"/>
                </a:solidFill>
                <a:effectLst/>
                <a:latin typeface="Arial" pitchFamily="34" charset="0"/>
                <a:cs typeface="Arial" pitchFamily="34" charset="0"/>
              </a:rPr>
              <a:t>. Make </a:t>
            </a:r>
            <a:r>
              <a:rPr lang="en-US" sz="2800" dirty="0" smtClean="0">
                <a:solidFill>
                  <a:srgbClr val="FFFF00"/>
                </a:solidFill>
                <a:effectLst/>
                <a:latin typeface="Arial" pitchFamily="34" charset="0"/>
                <a:cs typeface="Arial" pitchFamily="34" charset="0"/>
              </a:rPr>
              <a:t>appropriate adjustments </a:t>
            </a:r>
            <a:r>
              <a:rPr lang="en-US" sz="2800" dirty="0" smtClean="0">
                <a:solidFill>
                  <a:srgbClr val="E9E9E9"/>
                </a:solidFill>
                <a:effectLst/>
                <a:latin typeface="Arial" pitchFamily="34" charset="0"/>
                <a:cs typeface="Arial" pitchFamily="34" charset="0"/>
              </a:rPr>
              <a:t>in order to restore factor to its desired value</a:t>
            </a:r>
          </a:p>
          <a:p>
            <a:pPr marL="908050" lvl="1" indent="-514350" eaLnBrk="1" hangingPunct="1">
              <a:buFontTx/>
              <a:buAutoNum type="arabicPeriod"/>
              <a:defRPr/>
            </a:pP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5">
                                            <p:txEl>
                                              <p:pRg st="2" end="2"/>
                                            </p:txEl>
                                          </p:spTgt>
                                        </p:tgtEl>
                                        <p:attrNameLst>
                                          <p:attrName>style.visibility</p:attrName>
                                        </p:attrNameLst>
                                      </p:cBhvr>
                                      <p:to>
                                        <p:strVal val="visible"/>
                                      </p:to>
                                    </p:set>
                                    <p:anim calcmode="lin" valueType="num">
                                      <p:cBhvr additive="base">
                                        <p:cTn id="7" dur="2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395">
                                            <p:txEl>
                                              <p:pRg st="4" end="4"/>
                                            </p:txEl>
                                          </p:spTgt>
                                        </p:tgtEl>
                                        <p:attrNameLst>
                                          <p:attrName>style.visibility</p:attrName>
                                        </p:attrNameLst>
                                      </p:cBhvr>
                                      <p:to>
                                        <p:strVal val="visible"/>
                                      </p:to>
                                    </p:set>
                                    <p:anim calcmode="lin" valueType="num">
                                      <p:cBhvr additive="base">
                                        <p:cTn id="13" dur="20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93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9395">
                                            <p:txEl>
                                              <p:pRg st="6" end="6"/>
                                            </p:txEl>
                                          </p:spTgt>
                                        </p:tgtEl>
                                        <p:attrNameLst>
                                          <p:attrName>style.visibility</p:attrName>
                                        </p:attrNameLst>
                                      </p:cBhvr>
                                      <p:to>
                                        <p:strVal val="visible"/>
                                      </p:to>
                                    </p:set>
                                    <p:anim calcmode="lin" valueType="num">
                                      <p:cBhvr additive="base">
                                        <p:cTn id="19" dur="20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93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OBJECTIVES</a:t>
            </a:r>
            <a:br>
              <a:rPr lang="en-GB" dirty="0" smtClean="0">
                <a:solidFill>
                  <a:srgbClr val="FFFF00"/>
                </a:solidFill>
              </a:rPr>
            </a:br>
            <a:endParaRPr lang="en-GB" dirty="0"/>
          </a:p>
        </p:txBody>
      </p:sp>
      <p:sp>
        <p:nvSpPr>
          <p:cNvPr id="3" name="Content Placeholder 2"/>
          <p:cNvSpPr>
            <a:spLocks noGrp="1"/>
          </p:cNvSpPr>
          <p:nvPr>
            <p:ph idx="1"/>
          </p:nvPr>
        </p:nvSpPr>
        <p:spPr>
          <a:xfrm>
            <a:off x="-457200" y="1600200"/>
            <a:ext cx="10058400" cy="5486400"/>
          </a:xfrm>
        </p:spPr>
        <p:txBody>
          <a:bodyPr>
            <a:normAutofit fontScale="47500" lnSpcReduction="20000"/>
          </a:bodyPr>
          <a:lstStyle/>
          <a:p>
            <a:pPr marL="1828800" lvl="3" indent="-457200">
              <a:lnSpc>
                <a:spcPct val="250000"/>
              </a:lnSpc>
              <a:buFontTx/>
              <a:buAutoNum type="arabicPeriod"/>
              <a:defRPr/>
            </a:pPr>
            <a:r>
              <a:rPr lang="en-US" sz="5100" dirty="0" smtClean="0">
                <a:latin typeface="Arial" pitchFamily="34" charset="0"/>
                <a:cs typeface="Arial" pitchFamily="34" charset="0"/>
              </a:rPr>
              <a:t>Define the </a:t>
            </a:r>
            <a:r>
              <a:rPr lang="en-US" sz="5100" dirty="0" smtClean="0">
                <a:solidFill>
                  <a:srgbClr val="FFFF00"/>
                </a:solidFill>
                <a:latin typeface="Arial" pitchFamily="34" charset="0"/>
                <a:cs typeface="Arial" pitchFamily="34" charset="0"/>
              </a:rPr>
              <a:t>terms</a:t>
            </a:r>
            <a:r>
              <a:rPr lang="en-US" sz="5100" dirty="0" smtClean="0">
                <a:latin typeface="Arial" pitchFamily="34" charset="0"/>
                <a:cs typeface="Arial" pitchFamily="34" charset="0"/>
              </a:rPr>
              <a:t> homeostasis and </a:t>
            </a:r>
            <a:r>
              <a:rPr lang="en-US" sz="5100" dirty="0" smtClean="0">
                <a:solidFill>
                  <a:srgbClr val="FFFF00"/>
                </a:solidFill>
                <a:latin typeface="Arial" pitchFamily="34" charset="0"/>
                <a:cs typeface="Arial" pitchFamily="34" charset="0"/>
              </a:rPr>
              <a:t>steady state</a:t>
            </a:r>
            <a:r>
              <a:rPr lang="en-US" sz="5100" dirty="0" smtClean="0">
                <a:latin typeface="Arial" pitchFamily="34" charset="0"/>
                <a:cs typeface="Arial" pitchFamily="34" charset="0"/>
              </a:rPr>
              <a:t>.</a:t>
            </a:r>
            <a:endParaRPr lang="en-GB" sz="3800" dirty="0" smtClean="0">
              <a:latin typeface="Arial" pitchFamily="34" charset="0"/>
              <a:cs typeface="Arial" pitchFamily="34" charset="0"/>
            </a:endParaRPr>
          </a:p>
          <a:p>
            <a:pPr marL="1828800" lvl="3" indent="-457200">
              <a:lnSpc>
                <a:spcPct val="250000"/>
              </a:lnSpc>
              <a:buFontTx/>
              <a:buAutoNum type="arabicPeriod"/>
              <a:defRPr/>
            </a:pPr>
            <a:r>
              <a:rPr lang="en-US" sz="5100" dirty="0" smtClean="0">
                <a:latin typeface="Arial" pitchFamily="34" charset="0"/>
                <a:cs typeface="Arial" pitchFamily="34" charset="0"/>
              </a:rPr>
              <a:t>Identify the </a:t>
            </a:r>
            <a:r>
              <a:rPr lang="en-US" sz="5100" dirty="0" smtClean="0">
                <a:solidFill>
                  <a:srgbClr val="FFFF00"/>
                </a:solidFill>
                <a:latin typeface="Arial" pitchFamily="34" charset="0"/>
                <a:cs typeface="Arial" pitchFamily="34" charset="0"/>
              </a:rPr>
              <a:t>components</a:t>
            </a:r>
            <a:r>
              <a:rPr lang="en-US" sz="5100" dirty="0" smtClean="0">
                <a:latin typeface="Arial" pitchFamily="34" charset="0"/>
                <a:cs typeface="Arial" pitchFamily="34" charset="0"/>
              </a:rPr>
              <a:t> of a control system.</a:t>
            </a:r>
            <a:endParaRPr lang="en-GB" sz="3800" dirty="0" smtClean="0">
              <a:latin typeface="Arial" pitchFamily="34" charset="0"/>
              <a:cs typeface="Arial" pitchFamily="34" charset="0"/>
            </a:endParaRPr>
          </a:p>
          <a:p>
            <a:pPr marL="1828800" lvl="3" indent="-457200">
              <a:lnSpc>
                <a:spcPct val="250000"/>
              </a:lnSpc>
              <a:buFontTx/>
              <a:buAutoNum type="arabicPeriod"/>
              <a:defRPr/>
            </a:pPr>
            <a:r>
              <a:rPr lang="en-US" sz="5100" dirty="0" smtClean="0">
                <a:latin typeface="Arial" pitchFamily="34" charset="0"/>
                <a:cs typeface="Arial" pitchFamily="34" charset="0"/>
              </a:rPr>
              <a:t>Describe the Various </a:t>
            </a:r>
            <a:r>
              <a:rPr lang="en-US" sz="5100" dirty="0" smtClean="0">
                <a:solidFill>
                  <a:srgbClr val="FFFF00"/>
                </a:solidFill>
                <a:latin typeface="Arial" pitchFamily="34" charset="0"/>
                <a:cs typeface="Arial" pitchFamily="34" charset="0"/>
              </a:rPr>
              <a:t>types</a:t>
            </a:r>
            <a:r>
              <a:rPr lang="en-US" sz="5100" dirty="0" smtClean="0">
                <a:latin typeface="Arial" pitchFamily="34" charset="0"/>
                <a:cs typeface="Arial" pitchFamily="34" charset="0"/>
              </a:rPr>
              <a:t> and their Mode of Operation.</a:t>
            </a:r>
            <a:endParaRPr lang="en-GB" sz="3800" dirty="0" smtClean="0">
              <a:latin typeface="Arial" pitchFamily="34" charset="0"/>
              <a:cs typeface="Arial" pitchFamily="34" charset="0"/>
            </a:endParaRPr>
          </a:p>
          <a:p>
            <a:pPr marL="1828800" lvl="3" indent="-457200">
              <a:lnSpc>
                <a:spcPct val="250000"/>
              </a:lnSpc>
              <a:buFontTx/>
              <a:buAutoNum type="arabicPeriod"/>
              <a:defRPr/>
            </a:pPr>
            <a:r>
              <a:rPr lang="en-US" sz="5100" dirty="0" smtClean="0">
                <a:latin typeface="Arial" pitchFamily="34" charset="0"/>
                <a:cs typeface="Arial" pitchFamily="34" charset="0"/>
              </a:rPr>
              <a:t>Define what is meant by the </a:t>
            </a:r>
            <a:r>
              <a:rPr lang="en-US" sz="5100" dirty="0" smtClean="0">
                <a:solidFill>
                  <a:srgbClr val="FFFF00"/>
                </a:solidFill>
                <a:latin typeface="Arial" pitchFamily="34" charset="0"/>
                <a:cs typeface="Arial" pitchFamily="34" charset="0"/>
              </a:rPr>
              <a:t>gain</a:t>
            </a:r>
            <a:r>
              <a:rPr lang="en-US" sz="5100" dirty="0" smtClean="0">
                <a:latin typeface="Arial" pitchFamily="34" charset="0"/>
                <a:cs typeface="Arial" pitchFamily="34" charset="0"/>
              </a:rPr>
              <a:t> of a control system.</a:t>
            </a:r>
            <a:endParaRPr lang="en-GB" sz="3800" dirty="0" smtClean="0">
              <a:latin typeface="Arial" pitchFamily="34" charset="0"/>
              <a:cs typeface="Arial" pitchFamily="34" charset="0"/>
            </a:endParaRPr>
          </a:p>
          <a:p>
            <a:pPr marL="1828800" lvl="3" indent="-457200">
              <a:lnSpc>
                <a:spcPct val="250000"/>
              </a:lnSpc>
              <a:buFontTx/>
              <a:buAutoNum type="arabicPeriod"/>
              <a:defRPr/>
            </a:pPr>
            <a:r>
              <a:rPr lang="en-US" sz="5100" dirty="0" smtClean="0">
                <a:solidFill>
                  <a:srgbClr val="FFFF00"/>
                </a:solidFill>
                <a:latin typeface="Arial" pitchFamily="34" charset="0"/>
                <a:cs typeface="Arial" pitchFamily="34" charset="0"/>
              </a:rPr>
              <a:t>Compare</a:t>
            </a:r>
            <a:r>
              <a:rPr lang="en-US" sz="5100" dirty="0" smtClean="0">
                <a:latin typeface="Arial" pitchFamily="34" charset="0"/>
                <a:cs typeface="Arial" pitchFamily="34" charset="0"/>
              </a:rPr>
              <a:t> tonic and antagonistic mechanisms of effect control</a:t>
            </a:r>
            <a:endParaRPr lang="en-GB" sz="3800" dirty="0" smtClean="0">
              <a:latin typeface="Arial" pitchFamily="34" charset="0"/>
              <a:cs typeface="Arial" pitchFamily="34" charset="0"/>
            </a:endParaRPr>
          </a:p>
          <a:p>
            <a:pPr marL="514350" indent="-514350">
              <a:lnSpc>
                <a:spcPct val="200000"/>
              </a:lnSpc>
              <a:buNone/>
              <a:defRPr/>
            </a:pPr>
            <a:endParaRPr lang="en-GB" sz="2800"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0"/>
            <a:ext cx="8229600" cy="1143000"/>
          </a:xfrm>
        </p:spPr>
        <p:txBody>
          <a:bodyPr/>
          <a:lstStyle/>
          <a:p>
            <a:pPr algn="ctr" eaLnBrk="1" hangingPunct="1"/>
            <a:r>
              <a:rPr lang="en-US" altLang="en-US" u="sng" smtClean="0">
                <a:solidFill>
                  <a:srgbClr val="FFFF00"/>
                </a:solidFill>
              </a:rPr>
              <a:t>Feedback Loops</a:t>
            </a:r>
          </a:p>
        </p:txBody>
      </p:sp>
      <p:sp>
        <p:nvSpPr>
          <p:cNvPr id="3075" name="Rectangle 3"/>
          <p:cNvSpPr>
            <a:spLocks noGrp="1" noChangeArrowheads="1"/>
          </p:cNvSpPr>
          <p:nvPr>
            <p:ph idx="1"/>
          </p:nvPr>
        </p:nvSpPr>
        <p:spPr>
          <a:xfrm>
            <a:off x="1143000" y="1219200"/>
            <a:ext cx="7772400" cy="4114800"/>
          </a:xfrm>
        </p:spPr>
        <p:txBody>
          <a:bodyPr>
            <a:noAutofit/>
          </a:bodyPr>
          <a:lstStyle/>
          <a:p>
            <a:pPr marL="742950" indent="-742950" algn="ctr" eaLnBrk="1" fontAlgn="auto" hangingPunct="1">
              <a:spcAft>
                <a:spcPts val="0"/>
              </a:spcAft>
              <a:buClr>
                <a:schemeClr val="accent3"/>
              </a:buClr>
              <a:buFont typeface="Wingdings 2" pitchFamily="18" charset="2"/>
              <a:buNone/>
              <a:defRPr/>
            </a:pPr>
            <a:r>
              <a:rPr lang="en-US" altLang="en-US" b="1" u="sng" dirty="0" smtClean="0">
                <a:solidFill>
                  <a:schemeClr val="accent4">
                    <a:lumMod val="60000"/>
                    <a:lumOff val="40000"/>
                  </a:schemeClr>
                </a:solidFill>
                <a:effectLst/>
              </a:rPr>
              <a:t>1.Sensor: </a:t>
            </a:r>
          </a:p>
          <a:p>
            <a:pPr marL="907542" lvl="1" indent="-514350" eaLnBrk="1" fontAlgn="auto" hangingPunct="1">
              <a:spcAft>
                <a:spcPts val="0"/>
              </a:spcAft>
              <a:buFont typeface="Wingdings 2" pitchFamily="18" charset="2"/>
              <a:buNone/>
              <a:defRPr/>
            </a:pPr>
            <a:r>
              <a:rPr lang="en-US" altLang="en-US" dirty="0" smtClean="0">
                <a:effectLst/>
              </a:rPr>
              <a:t>             Detects deviation from </a:t>
            </a:r>
            <a:r>
              <a:rPr lang="en-US" altLang="en-US" b="1" dirty="0" smtClean="0">
                <a:effectLst/>
              </a:rPr>
              <a:t>set point.</a:t>
            </a:r>
          </a:p>
          <a:p>
            <a:pPr marL="742950" indent="-742950" algn="ctr" eaLnBrk="1" fontAlgn="auto" hangingPunct="1">
              <a:spcAft>
                <a:spcPts val="0"/>
              </a:spcAft>
              <a:buClr>
                <a:schemeClr val="accent3"/>
              </a:buClr>
              <a:buFont typeface="Wingdings 2" pitchFamily="18" charset="2"/>
              <a:buNone/>
              <a:defRPr/>
            </a:pPr>
            <a:endParaRPr lang="en-US" altLang="en-US" dirty="0" smtClean="0">
              <a:effectLst/>
            </a:endParaRPr>
          </a:p>
          <a:p>
            <a:pPr marL="742950" indent="-742950" algn="ctr" eaLnBrk="1" fontAlgn="auto" hangingPunct="1">
              <a:spcAft>
                <a:spcPts val="0"/>
              </a:spcAft>
              <a:buClr>
                <a:schemeClr val="accent3"/>
              </a:buClr>
              <a:buFont typeface="Wingdings 2" pitchFamily="18" charset="2"/>
              <a:buNone/>
              <a:defRPr/>
            </a:pPr>
            <a:r>
              <a:rPr lang="en-US" altLang="en-US" b="1" u="sng" dirty="0" smtClean="0">
                <a:solidFill>
                  <a:schemeClr val="accent4">
                    <a:lumMod val="60000"/>
                    <a:lumOff val="40000"/>
                  </a:schemeClr>
                </a:solidFill>
                <a:effectLst/>
              </a:rPr>
              <a:t>2.Integrating center:  </a:t>
            </a:r>
          </a:p>
          <a:p>
            <a:pPr marL="907542" lvl="1" indent="-514350" algn="ctr" eaLnBrk="1" fontAlgn="auto" hangingPunct="1">
              <a:spcAft>
                <a:spcPts val="0"/>
              </a:spcAft>
              <a:buFont typeface="Wingdings 2" pitchFamily="18" charset="2"/>
              <a:buNone/>
              <a:defRPr/>
            </a:pPr>
            <a:r>
              <a:rPr lang="en-US" altLang="en-US" dirty="0" smtClean="0">
                <a:effectLst/>
              </a:rPr>
              <a:t>             Determines the response</a:t>
            </a:r>
          </a:p>
          <a:p>
            <a:pPr marL="907542" lvl="1" indent="-514350" algn="ctr" eaLnBrk="1" fontAlgn="auto" hangingPunct="1">
              <a:spcAft>
                <a:spcPts val="0"/>
              </a:spcAft>
              <a:buFont typeface="Wingdings 2" pitchFamily="18" charset="2"/>
              <a:buNone/>
              <a:defRPr/>
            </a:pPr>
            <a:r>
              <a:rPr lang="en-US" altLang="en-US" dirty="0" smtClean="0">
                <a:effectLst/>
              </a:rPr>
              <a:t> ACCORDING TO THE SET-PIONT</a:t>
            </a:r>
          </a:p>
          <a:p>
            <a:pPr marL="742950" indent="-742950" algn="ctr" eaLnBrk="1" fontAlgn="auto" hangingPunct="1">
              <a:spcAft>
                <a:spcPts val="0"/>
              </a:spcAft>
              <a:buClr>
                <a:schemeClr val="accent3"/>
              </a:buClr>
              <a:buFont typeface="Wingdings 2" pitchFamily="18" charset="2"/>
              <a:buNone/>
              <a:defRPr/>
            </a:pPr>
            <a:endParaRPr lang="en-US" altLang="en-US" dirty="0" smtClean="0">
              <a:effectLst/>
            </a:endParaRPr>
          </a:p>
          <a:p>
            <a:pPr marL="742950" indent="-742950" algn="ctr" eaLnBrk="1" fontAlgn="auto" hangingPunct="1">
              <a:spcAft>
                <a:spcPts val="0"/>
              </a:spcAft>
              <a:buClr>
                <a:schemeClr val="accent3"/>
              </a:buClr>
              <a:buFont typeface="Wingdings 2" pitchFamily="18" charset="2"/>
              <a:buNone/>
              <a:defRPr/>
            </a:pPr>
            <a:r>
              <a:rPr lang="en-US" altLang="en-US" b="1" u="sng" dirty="0" smtClean="0">
                <a:solidFill>
                  <a:schemeClr val="accent4">
                    <a:lumMod val="60000"/>
                    <a:lumOff val="40000"/>
                  </a:schemeClr>
                </a:solidFill>
                <a:effectLst/>
              </a:rPr>
              <a:t>3.Effector:  </a:t>
            </a:r>
          </a:p>
          <a:p>
            <a:pPr marL="907542" lvl="1" indent="-514350" eaLnBrk="1" fontAlgn="auto" hangingPunct="1">
              <a:spcAft>
                <a:spcPts val="0"/>
              </a:spcAft>
              <a:buFont typeface="Wingdings 2" pitchFamily="18" charset="2"/>
              <a:buNone/>
              <a:defRPr/>
            </a:pPr>
            <a:r>
              <a:rPr lang="en-US" altLang="en-US" dirty="0" smtClean="0">
                <a:effectLst/>
              </a:rPr>
              <a:t>                 Produces the response.</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2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07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 calcmode="lin" valueType="num">
                                      <p:cBhvr additive="base">
                                        <p:cTn id="11" dur="2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 calcmode="lin" valueType="num">
                                      <p:cBhvr additive="base">
                                        <p:cTn id="17" dur="2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07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5">
                                            <p:txEl>
                                              <p:pRg st="4" end="4"/>
                                            </p:txEl>
                                          </p:spTgt>
                                        </p:tgtEl>
                                        <p:attrNameLst>
                                          <p:attrName>style.visibility</p:attrName>
                                        </p:attrNameLst>
                                      </p:cBhvr>
                                      <p:to>
                                        <p:strVal val="visible"/>
                                      </p:to>
                                    </p:set>
                                    <p:anim calcmode="lin" valueType="num">
                                      <p:cBhvr additive="base">
                                        <p:cTn id="21" dur="2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07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75">
                                            <p:txEl>
                                              <p:pRg st="5" end="5"/>
                                            </p:txEl>
                                          </p:spTgt>
                                        </p:tgtEl>
                                        <p:attrNameLst>
                                          <p:attrName>style.visibility</p:attrName>
                                        </p:attrNameLst>
                                      </p:cBhvr>
                                      <p:to>
                                        <p:strVal val="visible"/>
                                      </p:to>
                                    </p:set>
                                    <p:anim calcmode="lin" valueType="num">
                                      <p:cBhvr additive="base">
                                        <p:cTn id="25" dur="2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075">
                                            <p:txEl>
                                              <p:pRg st="7" end="7"/>
                                            </p:txEl>
                                          </p:spTgt>
                                        </p:tgtEl>
                                        <p:attrNameLst>
                                          <p:attrName>style.visibility</p:attrName>
                                        </p:attrNameLst>
                                      </p:cBhvr>
                                      <p:to>
                                        <p:strVal val="visible"/>
                                      </p:to>
                                    </p:set>
                                    <p:anim calcmode="lin" valueType="num">
                                      <p:cBhvr additive="base">
                                        <p:cTn id="31" dur="2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075">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75">
                                            <p:txEl>
                                              <p:pRg st="8" end="8"/>
                                            </p:txEl>
                                          </p:spTgt>
                                        </p:tgtEl>
                                        <p:attrNameLst>
                                          <p:attrName>style.visibility</p:attrName>
                                        </p:attrNameLst>
                                      </p:cBhvr>
                                      <p:to>
                                        <p:strVal val="visible"/>
                                      </p:to>
                                    </p:set>
                                    <p:anim calcmode="lin" valueType="num">
                                      <p:cBhvr additive="base">
                                        <p:cTn id="35" dur="2000" fill="hold"/>
                                        <p:tgtEl>
                                          <p:spTgt spid="3075">
                                            <p:txEl>
                                              <p:pRg st="8" end="8"/>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307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 descr="Fig1-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descr="Fig1-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b="3667"/>
          <a:stretch>
            <a:fillRect/>
          </a:stretch>
        </p:blipFill>
        <p:spPr bwMode="auto">
          <a:xfrm>
            <a:off x="0" y="0"/>
            <a:ext cx="9144000" cy="6858000"/>
          </a:xfrm>
          <a:prstGeom prst="rect">
            <a:avLst/>
          </a:prstGeom>
          <a:noFill/>
          <a:ln w="9525">
            <a:noFill/>
            <a:miter lim="800000"/>
            <a:headEnd/>
            <a:tailEnd/>
          </a:ln>
        </p:spPr>
      </p:pic>
      <p:sp>
        <p:nvSpPr>
          <p:cNvPr id="175107" name="Rectangle 3"/>
          <p:cNvSpPr>
            <a:spLocks noChangeArrowheads="1"/>
          </p:cNvSpPr>
          <p:nvPr/>
        </p:nvSpPr>
        <p:spPr bwMode="auto">
          <a:xfrm>
            <a:off x="1036638" y="4522788"/>
            <a:ext cx="1111250" cy="877887"/>
          </a:xfrm>
          <a:prstGeom prst="rect">
            <a:avLst/>
          </a:prstGeom>
          <a:solidFill>
            <a:schemeClr val="accent1"/>
          </a:solidFill>
          <a:ln w="15240">
            <a:solidFill>
              <a:srgbClr val="0099FF"/>
            </a:solidFill>
            <a:miter lim="800000"/>
            <a:headEnd/>
            <a:tailEnd/>
          </a:ln>
        </p:spPr>
        <p:txBody>
          <a:bodyPr anchor="ctr"/>
          <a:lstStyle/>
          <a:p>
            <a:r>
              <a:rPr lang="en-US" sz="1200" b="1">
                <a:solidFill>
                  <a:schemeClr val="bg1"/>
                </a:solidFill>
                <a:latin typeface="Arial" pitchFamily="34" charset="0"/>
              </a:rPr>
              <a:t>Stimulus:</a:t>
            </a:r>
            <a:br>
              <a:rPr lang="en-US" sz="1200" b="1">
                <a:solidFill>
                  <a:schemeClr val="bg1"/>
                </a:solidFill>
                <a:latin typeface="Arial" pitchFamily="34" charset="0"/>
              </a:rPr>
            </a:br>
            <a:r>
              <a:rPr lang="en-US" sz="1200" b="1">
                <a:solidFill>
                  <a:schemeClr val="bg1"/>
                </a:solidFill>
                <a:latin typeface="Arial" pitchFamily="34" charset="0"/>
              </a:rPr>
              <a:t>Produces</a:t>
            </a:r>
            <a:br>
              <a:rPr lang="en-US" sz="1200" b="1">
                <a:solidFill>
                  <a:schemeClr val="bg1"/>
                </a:solidFill>
                <a:latin typeface="Arial" pitchFamily="34" charset="0"/>
              </a:rPr>
            </a:br>
            <a:r>
              <a:rPr lang="en-US" sz="1200" b="1">
                <a:solidFill>
                  <a:schemeClr val="bg1"/>
                </a:solidFill>
                <a:latin typeface="Arial" pitchFamily="34" charset="0"/>
              </a:rPr>
              <a:t>change</a:t>
            </a:r>
            <a:br>
              <a:rPr lang="en-US" sz="1200" b="1">
                <a:solidFill>
                  <a:schemeClr val="bg1"/>
                </a:solidFill>
                <a:latin typeface="Arial" pitchFamily="34" charset="0"/>
              </a:rPr>
            </a:br>
            <a:r>
              <a:rPr lang="en-US" sz="1200" b="1">
                <a:solidFill>
                  <a:schemeClr val="bg1"/>
                </a:solidFill>
                <a:latin typeface="Arial" pitchFamily="34" charset="0"/>
              </a:rPr>
              <a:t>in variable</a:t>
            </a:r>
            <a:endParaRPr lang="en-US" sz="1200" b="1" i="1">
              <a:solidFill>
                <a:schemeClr val="bg1"/>
              </a:solidFill>
              <a:latin typeface="Arial" pitchFamily="34" charset="0"/>
            </a:endParaRPr>
          </a:p>
        </p:txBody>
      </p:sp>
      <p:sp>
        <p:nvSpPr>
          <p:cNvPr id="175108" name="Oval 4"/>
          <p:cNvSpPr>
            <a:spLocks noChangeArrowheads="1"/>
          </p:cNvSpPr>
          <p:nvPr/>
        </p:nvSpPr>
        <p:spPr bwMode="auto">
          <a:xfrm>
            <a:off x="781050" y="4602163"/>
            <a:ext cx="193675" cy="193675"/>
          </a:xfrm>
          <a:prstGeom prst="ellipse">
            <a:avLst/>
          </a:prstGeom>
          <a:solidFill>
            <a:schemeClr val="bg1"/>
          </a:solidFill>
          <a:ln w="15875">
            <a:solidFill>
              <a:schemeClr val="tx1"/>
            </a:solidFill>
            <a:round/>
            <a:headEnd/>
            <a:tailEnd/>
          </a:ln>
        </p:spPr>
        <p:txBody>
          <a:bodyPr wrap="none" anchor="ctr"/>
          <a:lstStyle/>
          <a:p>
            <a:pPr algn="ctr"/>
            <a:r>
              <a:rPr lang="en-US" sz="1200" b="1">
                <a:solidFill>
                  <a:schemeClr val="bg1"/>
                </a:solidFill>
                <a:latin typeface="Arial" pitchFamily="34" charset="0"/>
              </a:rPr>
              <a:t>1</a:t>
            </a:r>
          </a:p>
        </p:txBody>
      </p:sp>
      <p:sp>
        <p:nvSpPr>
          <p:cNvPr id="175109" name="Oval 5"/>
          <p:cNvSpPr>
            <a:spLocks noChangeArrowheads="1"/>
          </p:cNvSpPr>
          <p:nvPr/>
        </p:nvSpPr>
        <p:spPr bwMode="auto">
          <a:xfrm>
            <a:off x="1127125" y="3079750"/>
            <a:ext cx="193675" cy="193675"/>
          </a:xfrm>
          <a:prstGeom prst="ellipse">
            <a:avLst/>
          </a:prstGeom>
          <a:solidFill>
            <a:schemeClr val="bg1"/>
          </a:solidFill>
          <a:ln w="15875">
            <a:solidFill>
              <a:schemeClr val="tx1"/>
            </a:solidFill>
            <a:round/>
            <a:headEnd/>
            <a:tailEnd/>
          </a:ln>
        </p:spPr>
        <p:txBody>
          <a:bodyPr wrap="none" anchor="ctr"/>
          <a:lstStyle/>
          <a:p>
            <a:pPr algn="ctr"/>
            <a:r>
              <a:rPr lang="en-US" sz="1200" b="1">
                <a:solidFill>
                  <a:schemeClr val="bg1"/>
                </a:solidFill>
                <a:latin typeface="Arial" pitchFamily="34" charset="0"/>
              </a:rPr>
              <a:t>2</a:t>
            </a:r>
            <a:endParaRPr lang="en-US" sz="1200">
              <a:solidFill>
                <a:schemeClr val="bg1"/>
              </a:solidFill>
            </a:endParaRPr>
          </a:p>
        </p:txBody>
      </p:sp>
      <p:sp>
        <p:nvSpPr>
          <p:cNvPr id="175110" name="Oval 6"/>
          <p:cNvSpPr>
            <a:spLocks noChangeArrowheads="1"/>
          </p:cNvSpPr>
          <p:nvPr/>
        </p:nvSpPr>
        <p:spPr bwMode="auto">
          <a:xfrm>
            <a:off x="1463675" y="925513"/>
            <a:ext cx="192088" cy="195262"/>
          </a:xfrm>
          <a:prstGeom prst="ellipse">
            <a:avLst/>
          </a:prstGeom>
          <a:solidFill>
            <a:schemeClr val="bg1"/>
          </a:solidFill>
          <a:ln w="15875">
            <a:solidFill>
              <a:schemeClr val="tx1"/>
            </a:solidFill>
            <a:round/>
            <a:headEnd/>
            <a:tailEnd/>
          </a:ln>
        </p:spPr>
        <p:txBody>
          <a:bodyPr wrap="none" anchor="ctr"/>
          <a:lstStyle/>
          <a:p>
            <a:pPr algn="ctr"/>
            <a:r>
              <a:rPr lang="en-US" sz="1200" b="1">
                <a:solidFill>
                  <a:schemeClr val="bg1"/>
                </a:solidFill>
                <a:latin typeface="Arial" pitchFamily="34" charset="0"/>
              </a:rPr>
              <a:t>3</a:t>
            </a:r>
            <a:endParaRPr lang="en-US" sz="1200">
              <a:solidFill>
                <a:schemeClr val="bg1"/>
              </a:solidFill>
            </a:endParaRPr>
          </a:p>
        </p:txBody>
      </p:sp>
      <p:sp>
        <p:nvSpPr>
          <p:cNvPr id="175111" name="Rectangle 7"/>
          <p:cNvSpPr>
            <a:spLocks noChangeArrowheads="1"/>
          </p:cNvSpPr>
          <p:nvPr/>
        </p:nvSpPr>
        <p:spPr bwMode="auto">
          <a:xfrm>
            <a:off x="1271588" y="3048000"/>
            <a:ext cx="1020762" cy="646113"/>
          </a:xfrm>
          <a:prstGeom prst="rect">
            <a:avLst/>
          </a:prstGeom>
          <a:noFill/>
          <a:ln w="9525">
            <a:noFill/>
            <a:miter lim="800000"/>
            <a:headEnd/>
            <a:tailEnd/>
          </a:ln>
        </p:spPr>
        <p:txBody>
          <a:bodyPr wrap="none">
            <a:spAutoFit/>
          </a:bodyPr>
          <a:lstStyle/>
          <a:p>
            <a:r>
              <a:rPr lang="en-US" sz="1200" b="1">
                <a:solidFill>
                  <a:schemeClr val="bg1"/>
                </a:solidFill>
                <a:latin typeface="Arial" pitchFamily="34" charset="0"/>
              </a:rPr>
              <a:t>Change</a:t>
            </a:r>
            <a:br>
              <a:rPr lang="en-US" sz="1200" b="1">
                <a:solidFill>
                  <a:schemeClr val="bg1"/>
                </a:solidFill>
                <a:latin typeface="Arial" pitchFamily="34" charset="0"/>
              </a:rPr>
            </a:br>
            <a:r>
              <a:rPr lang="en-US" sz="1200" b="1">
                <a:solidFill>
                  <a:schemeClr val="bg1"/>
                </a:solidFill>
                <a:latin typeface="Arial" pitchFamily="34" charset="0"/>
              </a:rPr>
              <a:t>detected</a:t>
            </a:r>
            <a:br>
              <a:rPr lang="en-US" sz="1200" b="1">
                <a:solidFill>
                  <a:schemeClr val="bg1"/>
                </a:solidFill>
                <a:latin typeface="Arial" pitchFamily="34" charset="0"/>
              </a:rPr>
            </a:br>
            <a:r>
              <a:rPr lang="en-US" sz="1200" b="1">
                <a:solidFill>
                  <a:schemeClr val="bg1"/>
                </a:solidFill>
                <a:latin typeface="Arial" pitchFamily="34" charset="0"/>
              </a:rPr>
              <a:t>by receptor</a:t>
            </a:r>
            <a:endParaRPr lang="en-US" sz="1200" b="1" i="1">
              <a:solidFill>
                <a:schemeClr val="bg1"/>
              </a:solidFill>
              <a:latin typeface="Arial" pitchFamily="34" charset="0"/>
            </a:endParaRPr>
          </a:p>
        </p:txBody>
      </p:sp>
      <p:sp>
        <p:nvSpPr>
          <p:cNvPr id="175112" name="Rectangle 8"/>
          <p:cNvSpPr>
            <a:spLocks noChangeArrowheads="1"/>
          </p:cNvSpPr>
          <p:nvPr/>
        </p:nvSpPr>
        <p:spPr bwMode="auto">
          <a:xfrm>
            <a:off x="1620838" y="893763"/>
            <a:ext cx="1079500" cy="1016000"/>
          </a:xfrm>
          <a:prstGeom prst="rect">
            <a:avLst/>
          </a:prstGeom>
          <a:noFill/>
          <a:ln w="9525">
            <a:noFill/>
            <a:miter lim="800000"/>
            <a:headEnd/>
            <a:tailEnd/>
          </a:ln>
        </p:spPr>
        <p:txBody>
          <a:bodyPr>
            <a:spAutoFit/>
          </a:bodyPr>
          <a:lstStyle/>
          <a:p>
            <a:r>
              <a:rPr lang="en-US" sz="1200" b="1">
                <a:solidFill>
                  <a:schemeClr val="bg1"/>
                </a:solidFill>
                <a:latin typeface="Arial" pitchFamily="34" charset="0"/>
              </a:rPr>
              <a:t>Input:</a:t>
            </a:r>
            <a:br>
              <a:rPr lang="en-US" sz="1200" b="1">
                <a:solidFill>
                  <a:schemeClr val="bg1"/>
                </a:solidFill>
                <a:latin typeface="Arial" pitchFamily="34" charset="0"/>
              </a:rPr>
            </a:br>
            <a:r>
              <a:rPr lang="en-US" sz="1200" b="1">
                <a:solidFill>
                  <a:schemeClr val="bg1"/>
                </a:solidFill>
                <a:latin typeface="Arial" pitchFamily="34" charset="0"/>
              </a:rPr>
              <a:t>Information</a:t>
            </a:r>
            <a:br>
              <a:rPr lang="en-US" sz="1200" b="1">
                <a:solidFill>
                  <a:schemeClr val="bg1"/>
                </a:solidFill>
                <a:latin typeface="Arial" pitchFamily="34" charset="0"/>
              </a:rPr>
            </a:br>
            <a:r>
              <a:rPr lang="en-US" sz="1200" b="1">
                <a:solidFill>
                  <a:schemeClr val="bg1"/>
                </a:solidFill>
                <a:latin typeface="Arial" pitchFamily="34" charset="0"/>
              </a:rPr>
              <a:t>sent along</a:t>
            </a:r>
            <a:br>
              <a:rPr lang="en-US" sz="1200" b="1">
                <a:solidFill>
                  <a:schemeClr val="bg1"/>
                </a:solidFill>
                <a:latin typeface="Arial" pitchFamily="34" charset="0"/>
              </a:rPr>
            </a:br>
            <a:r>
              <a:rPr lang="en-US" sz="1200" b="1">
                <a:solidFill>
                  <a:schemeClr val="bg1"/>
                </a:solidFill>
                <a:latin typeface="Arial" pitchFamily="34" charset="0"/>
              </a:rPr>
              <a:t>afferent</a:t>
            </a:r>
            <a:br>
              <a:rPr lang="en-US" sz="1200" b="1">
                <a:solidFill>
                  <a:schemeClr val="bg1"/>
                </a:solidFill>
                <a:latin typeface="Arial" pitchFamily="34" charset="0"/>
              </a:rPr>
            </a:br>
            <a:r>
              <a:rPr lang="en-US" sz="1200" b="1">
                <a:solidFill>
                  <a:schemeClr val="bg1"/>
                </a:solidFill>
                <a:latin typeface="Arial" pitchFamily="34" charset="0"/>
              </a:rPr>
              <a:t>pathway to</a:t>
            </a:r>
            <a:endParaRPr lang="en-US" sz="1200" b="1" i="1">
              <a:solidFill>
                <a:schemeClr val="bg1"/>
              </a:solidFill>
              <a:latin typeface="Arial" pitchFamily="34" charset="0"/>
            </a:endParaRPr>
          </a:p>
        </p:txBody>
      </p:sp>
      <p:sp>
        <p:nvSpPr>
          <p:cNvPr id="175113" name="Oval 9"/>
          <p:cNvSpPr>
            <a:spLocks noChangeArrowheads="1"/>
          </p:cNvSpPr>
          <p:nvPr/>
        </p:nvSpPr>
        <p:spPr bwMode="auto">
          <a:xfrm>
            <a:off x="6780213" y="4008438"/>
            <a:ext cx="192087" cy="193675"/>
          </a:xfrm>
          <a:prstGeom prst="ellipse">
            <a:avLst/>
          </a:prstGeom>
          <a:solidFill>
            <a:schemeClr val="bg1"/>
          </a:solidFill>
          <a:ln w="15875">
            <a:solidFill>
              <a:schemeClr val="tx1"/>
            </a:solidFill>
            <a:round/>
            <a:headEnd/>
            <a:tailEnd/>
          </a:ln>
        </p:spPr>
        <p:txBody>
          <a:bodyPr wrap="none" anchor="ctr"/>
          <a:lstStyle/>
          <a:p>
            <a:pPr algn="ctr"/>
            <a:r>
              <a:rPr lang="en-US" sz="1200" b="1">
                <a:solidFill>
                  <a:schemeClr val="bg1"/>
                </a:solidFill>
                <a:latin typeface="Arial" pitchFamily="34" charset="0"/>
              </a:rPr>
              <a:t>5</a:t>
            </a:r>
          </a:p>
        </p:txBody>
      </p:sp>
      <p:sp>
        <p:nvSpPr>
          <p:cNvPr id="175114" name="Rectangle 10"/>
          <p:cNvSpPr>
            <a:spLocks noChangeArrowheads="1"/>
          </p:cNvSpPr>
          <p:nvPr/>
        </p:nvSpPr>
        <p:spPr bwMode="auto">
          <a:xfrm>
            <a:off x="7162800" y="3886200"/>
            <a:ext cx="1443038" cy="1570038"/>
          </a:xfrm>
          <a:prstGeom prst="rect">
            <a:avLst/>
          </a:prstGeom>
          <a:noFill/>
          <a:ln w="9525">
            <a:noFill/>
            <a:miter lim="800000"/>
            <a:headEnd/>
            <a:tailEnd/>
          </a:ln>
        </p:spPr>
        <p:txBody>
          <a:bodyPr wrap="none">
            <a:spAutoFit/>
          </a:bodyPr>
          <a:lstStyle/>
          <a:p>
            <a:r>
              <a:rPr lang="en-US" sz="1200" b="1">
                <a:solidFill>
                  <a:schemeClr val="bg1"/>
                </a:solidFill>
                <a:latin typeface="Arial" pitchFamily="34" charset="0"/>
              </a:rPr>
              <a:t>Response of</a:t>
            </a:r>
            <a:br>
              <a:rPr lang="en-US" sz="1200" b="1">
                <a:solidFill>
                  <a:schemeClr val="bg1"/>
                </a:solidFill>
                <a:latin typeface="Arial" pitchFamily="34" charset="0"/>
              </a:rPr>
            </a:br>
            <a:r>
              <a:rPr lang="en-US" sz="1200" b="1">
                <a:solidFill>
                  <a:schemeClr val="bg1"/>
                </a:solidFill>
                <a:latin typeface="Arial" pitchFamily="34" charset="0"/>
              </a:rPr>
              <a:t>effector feeds</a:t>
            </a:r>
            <a:br>
              <a:rPr lang="en-US" sz="1200" b="1">
                <a:solidFill>
                  <a:schemeClr val="bg1"/>
                </a:solidFill>
                <a:latin typeface="Arial" pitchFamily="34" charset="0"/>
              </a:rPr>
            </a:br>
            <a:r>
              <a:rPr lang="en-US" sz="1200" b="1">
                <a:solidFill>
                  <a:schemeClr val="bg1"/>
                </a:solidFill>
                <a:latin typeface="Arial" pitchFamily="34" charset="0"/>
              </a:rPr>
              <a:t>back to influence</a:t>
            </a:r>
            <a:br>
              <a:rPr lang="en-US" sz="1200" b="1">
                <a:solidFill>
                  <a:schemeClr val="bg1"/>
                </a:solidFill>
                <a:latin typeface="Arial" pitchFamily="34" charset="0"/>
              </a:rPr>
            </a:br>
            <a:r>
              <a:rPr lang="en-US" sz="1200" b="1">
                <a:solidFill>
                  <a:schemeClr val="bg1"/>
                </a:solidFill>
                <a:latin typeface="Arial" pitchFamily="34" charset="0"/>
              </a:rPr>
              <a:t>magnitude of </a:t>
            </a:r>
            <a:br>
              <a:rPr lang="en-US" sz="1200" b="1">
                <a:solidFill>
                  <a:schemeClr val="bg1"/>
                </a:solidFill>
                <a:latin typeface="Arial" pitchFamily="34" charset="0"/>
              </a:rPr>
            </a:br>
            <a:r>
              <a:rPr lang="en-US" sz="1200" b="1">
                <a:solidFill>
                  <a:schemeClr val="bg1"/>
                </a:solidFill>
                <a:latin typeface="Arial" pitchFamily="34" charset="0"/>
              </a:rPr>
              <a:t>stimulus and</a:t>
            </a:r>
            <a:br>
              <a:rPr lang="en-US" sz="1200" b="1">
                <a:solidFill>
                  <a:schemeClr val="bg1"/>
                </a:solidFill>
                <a:latin typeface="Arial" pitchFamily="34" charset="0"/>
              </a:rPr>
            </a:br>
            <a:r>
              <a:rPr lang="en-US" sz="1200" b="1">
                <a:solidFill>
                  <a:schemeClr val="bg1"/>
                </a:solidFill>
                <a:latin typeface="Arial" pitchFamily="34" charset="0"/>
              </a:rPr>
              <a:t>returns</a:t>
            </a:r>
            <a:br>
              <a:rPr lang="en-US" sz="1200" b="1">
                <a:solidFill>
                  <a:schemeClr val="bg1"/>
                </a:solidFill>
                <a:latin typeface="Arial" pitchFamily="34" charset="0"/>
              </a:rPr>
            </a:br>
            <a:r>
              <a:rPr lang="en-US" sz="1200" b="1">
                <a:solidFill>
                  <a:schemeClr val="bg1"/>
                </a:solidFill>
                <a:latin typeface="Arial" pitchFamily="34" charset="0"/>
              </a:rPr>
              <a:t>variable to</a:t>
            </a:r>
            <a:br>
              <a:rPr lang="en-US" sz="1200" b="1">
                <a:solidFill>
                  <a:schemeClr val="bg1"/>
                </a:solidFill>
                <a:latin typeface="Arial" pitchFamily="34" charset="0"/>
              </a:rPr>
            </a:br>
            <a:r>
              <a:rPr lang="en-US" sz="1200" b="1">
                <a:solidFill>
                  <a:schemeClr val="bg1"/>
                </a:solidFill>
                <a:latin typeface="Arial" pitchFamily="34" charset="0"/>
              </a:rPr>
              <a:t>homeostasis</a:t>
            </a:r>
            <a:endParaRPr lang="en-US" sz="1200" b="1" i="1">
              <a:solidFill>
                <a:schemeClr val="bg1"/>
              </a:solidFill>
              <a:latin typeface="Arial" pitchFamily="34" charset="0"/>
            </a:endParaRPr>
          </a:p>
        </p:txBody>
      </p:sp>
      <p:sp>
        <p:nvSpPr>
          <p:cNvPr id="175115" name="Rectangle 11"/>
          <p:cNvSpPr>
            <a:spLocks noChangeArrowheads="1"/>
          </p:cNvSpPr>
          <p:nvPr/>
        </p:nvSpPr>
        <p:spPr bwMode="auto">
          <a:xfrm>
            <a:off x="3090863" y="5360988"/>
            <a:ext cx="2341562" cy="328612"/>
          </a:xfrm>
          <a:prstGeom prst="rect">
            <a:avLst/>
          </a:prstGeom>
          <a:noFill/>
          <a:ln w="9525">
            <a:noFill/>
            <a:miter lim="800000"/>
            <a:headEnd/>
            <a:tailEnd/>
          </a:ln>
        </p:spPr>
        <p:txBody>
          <a:bodyPr wrap="none" anchor="ctr">
            <a:spAutoFit/>
          </a:bodyPr>
          <a:lstStyle/>
          <a:p>
            <a:pPr algn="ctr">
              <a:lnSpc>
                <a:spcPct val="110000"/>
              </a:lnSpc>
            </a:pPr>
            <a:r>
              <a:rPr lang="en-US" sz="1400" b="1">
                <a:solidFill>
                  <a:schemeClr val="bg1"/>
                </a:solidFill>
                <a:latin typeface="Arial" pitchFamily="34" charset="0"/>
              </a:rPr>
              <a:t>Variable (in homeostasis)</a:t>
            </a:r>
            <a:endParaRPr lang="en-US" sz="1400" b="1" i="1">
              <a:solidFill>
                <a:schemeClr val="bg1"/>
              </a:solidFill>
              <a:latin typeface="Arial" pitchFamily="34" charset="0"/>
            </a:endParaRPr>
          </a:p>
        </p:txBody>
      </p:sp>
      <p:sp>
        <p:nvSpPr>
          <p:cNvPr id="175116" name="Rectangle 12"/>
          <p:cNvSpPr>
            <a:spLocks noChangeArrowheads="1"/>
          </p:cNvSpPr>
          <p:nvPr/>
        </p:nvSpPr>
        <p:spPr bwMode="auto">
          <a:xfrm rot="1420519">
            <a:off x="2662238" y="4808538"/>
            <a:ext cx="1060450" cy="328612"/>
          </a:xfrm>
          <a:prstGeom prst="rect">
            <a:avLst/>
          </a:prstGeom>
          <a:noFill/>
          <a:ln w="9525">
            <a:noFill/>
            <a:miter lim="800000"/>
            <a:headEnd/>
            <a:tailEnd/>
          </a:ln>
        </p:spPr>
        <p:txBody>
          <a:bodyPr wrap="none" anchor="ctr">
            <a:spAutoFit/>
          </a:bodyPr>
          <a:lstStyle/>
          <a:p>
            <a:pPr algn="ctr">
              <a:lnSpc>
                <a:spcPct val="110000"/>
              </a:lnSpc>
            </a:pPr>
            <a:r>
              <a:rPr lang="en-US" sz="1400" b="1">
                <a:solidFill>
                  <a:schemeClr val="bg1"/>
                </a:solidFill>
                <a:latin typeface="Arial" pitchFamily="34" charset="0"/>
              </a:rPr>
              <a:t>Imbalance</a:t>
            </a:r>
            <a:endParaRPr lang="en-US" sz="1400" b="1" i="1">
              <a:solidFill>
                <a:schemeClr val="bg1"/>
              </a:solidFill>
              <a:latin typeface="Arial" pitchFamily="34" charset="0"/>
            </a:endParaRPr>
          </a:p>
        </p:txBody>
      </p:sp>
      <p:sp>
        <p:nvSpPr>
          <p:cNvPr id="175117" name="Rectangle 13"/>
          <p:cNvSpPr>
            <a:spLocks noChangeArrowheads="1"/>
          </p:cNvSpPr>
          <p:nvPr/>
        </p:nvSpPr>
        <p:spPr bwMode="auto">
          <a:xfrm rot="1420519">
            <a:off x="4968875" y="5872163"/>
            <a:ext cx="1060450" cy="328612"/>
          </a:xfrm>
          <a:prstGeom prst="rect">
            <a:avLst/>
          </a:prstGeom>
          <a:noFill/>
          <a:ln w="9525">
            <a:noFill/>
            <a:miter lim="800000"/>
            <a:headEnd/>
            <a:tailEnd/>
          </a:ln>
        </p:spPr>
        <p:txBody>
          <a:bodyPr wrap="none" anchor="ctr">
            <a:spAutoFit/>
          </a:bodyPr>
          <a:lstStyle/>
          <a:p>
            <a:pPr algn="ctr">
              <a:lnSpc>
                <a:spcPct val="110000"/>
              </a:lnSpc>
            </a:pPr>
            <a:r>
              <a:rPr lang="en-US" sz="1400" b="1">
                <a:solidFill>
                  <a:schemeClr val="bg1"/>
                </a:solidFill>
                <a:latin typeface="Arial" pitchFamily="34" charset="0"/>
              </a:rPr>
              <a:t>Imbalance</a:t>
            </a:r>
            <a:endParaRPr lang="en-US" sz="1400" b="1" i="1">
              <a:solidFill>
                <a:schemeClr val="bg1"/>
              </a:solidFill>
              <a:latin typeface="Arial" pitchFamily="34" charset="0"/>
            </a:endParaRPr>
          </a:p>
        </p:txBody>
      </p:sp>
      <p:sp>
        <p:nvSpPr>
          <p:cNvPr id="175118" name="Rectangle 14"/>
          <p:cNvSpPr>
            <a:spLocks noChangeArrowheads="1"/>
          </p:cNvSpPr>
          <p:nvPr/>
        </p:nvSpPr>
        <p:spPr bwMode="auto">
          <a:xfrm>
            <a:off x="1597025" y="2273300"/>
            <a:ext cx="1662113" cy="350838"/>
          </a:xfrm>
          <a:prstGeom prst="rect">
            <a:avLst/>
          </a:prstGeom>
          <a:solidFill>
            <a:schemeClr val="accent1"/>
          </a:solidFill>
          <a:ln w="15875">
            <a:solidFill>
              <a:srgbClr val="0099FF"/>
            </a:solidFill>
            <a:miter lim="800000"/>
            <a:headEnd/>
            <a:tailEnd/>
          </a:ln>
        </p:spPr>
        <p:txBody>
          <a:bodyPr wrap="none" anchor="ctr"/>
          <a:lstStyle/>
          <a:p>
            <a:pPr algn="ctr">
              <a:lnSpc>
                <a:spcPct val="80000"/>
              </a:lnSpc>
            </a:pPr>
            <a:r>
              <a:rPr lang="en-US" sz="1200" b="1">
                <a:solidFill>
                  <a:schemeClr val="bg1"/>
                </a:solidFill>
                <a:latin typeface="Arial" pitchFamily="34" charset="0"/>
              </a:rPr>
              <a:t>Receptor (sensor)</a:t>
            </a:r>
            <a:endParaRPr lang="en-US" sz="1200" b="1" i="1">
              <a:solidFill>
                <a:schemeClr val="bg1"/>
              </a:solidFill>
              <a:latin typeface="Arial" pitchFamily="34" charset="0"/>
            </a:endParaRPr>
          </a:p>
        </p:txBody>
      </p:sp>
      <p:sp>
        <p:nvSpPr>
          <p:cNvPr id="175119" name="Rectangle 15"/>
          <p:cNvSpPr>
            <a:spLocks noChangeArrowheads="1"/>
          </p:cNvSpPr>
          <p:nvPr/>
        </p:nvSpPr>
        <p:spPr bwMode="auto">
          <a:xfrm>
            <a:off x="3657600" y="685800"/>
            <a:ext cx="854075" cy="419100"/>
          </a:xfrm>
          <a:prstGeom prst="rect">
            <a:avLst/>
          </a:prstGeom>
          <a:solidFill>
            <a:srgbClr val="FFCC66"/>
          </a:solidFill>
          <a:ln w="15875">
            <a:solidFill>
              <a:srgbClr val="993300"/>
            </a:solidFill>
            <a:miter lim="800000"/>
            <a:headEnd/>
            <a:tailEnd/>
          </a:ln>
        </p:spPr>
        <p:txBody>
          <a:bodyPr wrap="none" anchor="ctr"/>
          <a:lstStyle/>
          <a:p>
            <a:pPr algn="ctr">
              <a:lnSpc>
                <a:spcPct val="80000"/>
              </a:lnSpc>
            </a:pPr>
            <a:r>
              <a:rPr lang="en-US" sz="1200" b="1">
                <a:solidFill>
                  <a:schemeClr val="bg1"/>
                </a:solidFill>
                <a:latin typeface="Arial" pitchFamily="34" charset="0"/>
              </a:rPr>
              <a:t>Control</a:t>
            </a:r>
            <a:br>
              <a:rPr lang="en-US" sz="1200" b="1">
                <a:solidFill>
                  <a:schemeClr val="bg1"/>
                </a:solidFill>
                <a:latin typeface="Arial" pitchFamily="34" charset="0"/>
              </a:rPr>
            </a:br>
            <a:r>
              <a:rPr lang="en-US" sz="1200" b="1">
                <a:solidFill>
                  <a:schemeClr val="bg1"/>
                </a:solidFill>
                <a:latin typeface="Arial" pitchFamily="34" charset="0"/>
              </a:rPr>
              <a:t>center</a:t>
            </a:r>
            <a:endParaRPr lang="en-US" sz="1200" b="1" i="1">
              <a:solidFill>
                <a:schemeClr val="bg1"/>
              </a:solidFill>
              <a:latin typeface="Arial" pitchFamily="34" charset="0"/>
            </a:endParaRPr>
          </a:p>
        </p:txBody>
      </p:sp>
      <p:sp>
        <p:nvSpPr>
          <p:cNvPr id="175120" name="Oval 16"/>
          <p:cNvSpPr>
            <a:spLocks noChangeArrowheads="1"/>
          </p:cNvSpPr>
          <p:nvPr/>
        </p:nvSpPr>
        <p:spPr bwMode="auto">
          <a:xfrm>
            <a:off x="6130925" y="965200"/>
            <a:ext cx="192088" cy="195263"/>
          </a:xfrm>
          <a:prstGeom prst="ellipse">
            <a:avLst/>
          </a:prstGeom>
          <a:solidFill>
            <a:schemeClr val="bg1"/>
          </a:solidFill>
          <a:ln w="15875">
            <a:solidFill>
              <a:schemeClr val="tx1"/>
            </a:solidFill>
            <a:round/>
            <a:headEnd/>
            <a:tailEnd/>
          </a:ln>
        </p:spPr>
        <p:txBody>
          <a:bodyPr wrap="none" anchor="ctr"/>
          <a:lstStyle/>
          <a:p>
            <a:pPr algn="ctr"/>
            <a:r>
              <a:rPr lang="en-US" sz="1200" b="1">
                <a:solidFill>
                  <a:schemeClr val="bg1"/>
                </a:solidFill>
                <a:latin typeface="Arial" pitchFamily="34" charset="0"/>
              </a:rPr>
              <a:t>4</a:t>
            </a:r>
          </a:p>
        </p:txBody>
      </p:sp>
      <p:sp>
        <p:nvSpPr>
          <p:cNvPr id="175121" name="Rectangle 17"/>
          <p:cNvSpPr>
            <a:spLocks noChangeArrowheads="1"/>
          </p:cNvSpPr>
          <p:nvPr/>
        </p:nvSpPr>
        <p:spPr bwMode="auto">
          <a:xfrm>
            <a:off x="6276975" y="935038"/>
            <a:ext cx="1392238" cy="830262"/>
          </a:xfrm>
          <a:prstGeom prst="rect">
            <a:avLst/>
          </a:prstGeom>
          <a:noFill/>
          <a:ln w="9525">
            <a:noFill/>
            <a:miter lim="800000"/>
            <a:headEnd/>
            <a:tailEnd/>
          </a:ln>
        </p:spPr>
        <p:txBody>
          <a:bodyPr wrap="none">
            <a:spAutoFit/>
          </a:bodyPr>
          <a:lstStyle/>
          <a:p>
            <a:r>
              <a:rPr lang="en-US" sz="1200" b="1">
                <a:solidFill>
                  <a:schemeClr val="bg1"/>
                </a:solidFill>
                <a:latin typeface="Arial" pitchFamily="34" charset="0"/>
              </a:rPr>
              <a:t>Output:</a:t>
            </a:r>
            <a:br>
              <a:rPr lang="en-US" sz="1200" b="1">
                <a:solidFill>
                  <a:schemeClr val="bg1"/>
                </a:solidFill>
                <a:latin typeface="Arial" pitchFamily="34" charset="0"/>
              </a:rPr>
            </a:br>
            <a:r>
              <a:rPr lang="en-US" sz="1200" b="1">
                <a:solidFill>
                  <a:schemeClr val="bg1"/>
                </a:solidFill>
                <a:latin typeface="Arial" pitchFamily="34" charset="0"/>
              </a:rPr>
              <a:t>Information sent</a:t>
            </a:r>
            <a:br>
              <a:rPr lang="en-US" sz="1200" b="1">
                <a:solidFill>
                  <a:schemeClr val="bg1"/>
                </a:solidFill>
                <a:latin typeface="Arial" pitchFamily="34" charset="0"/>
              </a:rPr>
            </a:br>
            <a:r>
              <a:rPr lang="en-US" sz="1200" b="1">
                <a:solidFill>
                  <a:schemeClr val="bg1"/>
                </a:solidFill>
                <a:latin typeface="Arial" pitchFamily="34" charset="0"/>
              </a:rPr>
              <a:t>along efferent</a:t>
            </a:r>
            <a:br>
              <a:rPr lang="en-US" sz="1200" b="1">
                <a:solidFill>
                  <a:schemeClr val="bg1"/>
                </a:solidFill>
                <a:latin typeface="Arial" pitchFamily="34" charset="0"/>
              </a:rPr>
            </a:br>
            <a:r>
              <a:rPr lang="en-US" sz="1200" b="1">
                <a:solidFill>
                  <a:schemeClr val="bg1"/>
                </a:solidFill>
                <a:latin typeface="Arial" pitchFamily="34" charset="0"/>
              </a:rPr>
              <a:t>pathway to</a:t>
            </a:r>
            <a:endParaRPr lang="en-US" sz="1200" b="1" i="1">
              <a:solidFill>
                <a:schemeClr val="bg1"/>
              </a:solidFill>
              <a:latin typeface="Arial" pitchFamily="34" charset="0"/>
            </a:endParaRPr>
          </a:p>
        </p:txBody>
      </p:sp>
      <p:sp>
        <p:nvSpPr>
          <p:cNvPr id="175122" name="Rectangle 18"/>
          <p:cNvSpPr>
            <a:spLocks noChangeArrowheads="1"/>
          </p:cNvSpPr>
          <p:nvPr/>
        </p:nvSpPr>
        <p:spPr bwMode="auto">
          <a:xfrm>
            <a:off x="5837238" y="2206625"/>
            <a:ext cx="1169987" cy="350838"/>
          </a:xfrm>
          <a:prstGeom prst="rect">
            <a:avLst/>
          </a:prstGeom>
          <a:solidFill>
            <a:srgbClr val="FFCCCC"/>
          </a:solidFill>
          <a:ln w="15875">
            <a:solidFill>
              <a:srgbClr val="FF0066"/>
            </a:solidFill>
            <a:miter lim="800000"/>
            <a:headEnd/>
            <a:tailEnd/>
          </a:ln>
        </p:spPr>
        <p:txBody>
          <a:bodyPr wrap="none" anchor="ctr"/>
          <a:lstStyle/>
          <a:p>
            <a:pPr algn="ctr">
              <a:lnSpc>
                <a:spcPct val="80000"/>
              </a:lnSpc>
            </a:pPr>
            <a:r>
              <a:rPr lang="en-US" sz="1200" b="1">
                <a:solidFill>
                  <a:schemeClr val="bg1"/>
                </a:solidFill>
                <a:latin typeface="Arial" pitchFamily="34" charset="0"/>
              </a:rPr>
              <a:t>Effector</a:t>
            </a:r>
            <a:endParaRPr lang="en-US" sz="1200" b="1" i="1">
              <a:solidFill>
                <a:schemeClr val="bg1"/>
              </a:solidFill>
              <a:latin typeface="Arial" pitchFamily="34" charset="0"/>
            </a:endParaRPr>
          </a:p>
        </p:txBody>
      </p:sp>
      <p:sp>
        <p:nvSpPr>
          <p:cNvPr id="33811" name="Text Box 20"/>
          <p:cNvSpPr txBox="1">
            <a:spLocks noChangeArrowheads="1"/>
          </p:cNvSpPr>
          <p:nvPr/>
        </p:nvSpPr>
        <p:spPr bwMode="auto">
          <a:xfrm flipV="1">
            <a:off x="8785225" y="6600825"/>
            <a:ext cx="184150" cy="274638"/>
          </a:xfrm>
          <a:prstGeom prst="rect">
            <a:avLst/>
          </a:prstGeom>
          <a:noFill/>
          <a:ln w="9525">
            <a:noFill/>
            <a:miter lim="800000"/>
            <a:headEnd/>
            <a:tailEnd/>
          </a:ln>
        </p:spPr>
        <p:txBody>
          <a:bodyPr rot="10800000">
            <a:spAutoFit/>
          </a:bodyPr>
          <a:lstStyle/>
          <a:p>
            <a:pPr algn="r"/>
            <a:endParaRPr lang="en-US" sz="1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7511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7511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751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75108"/>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17510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75109"/>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175111"/>
                                        </p:tgtEl>
                                        <p:attrNameLst>
                                          <p:attrName>style.visibility</p:attrName>
                                        </p:attrNameLst>
                                      </p:cBhvr>
                                      <p:to>
                                        <p:strVal val="visible"/>
                                      </p:to>
                                    </p:set>
                                  </p:childTnLst>
                                </p:cTn>
                              </p:par>
                            </p:childTnLst>
                          </p:cTn>
                        </p:par>
                        <p:par>
                          <p:cTn id="27" fill="hold" nodeType="afterGroup">
                            <p:stCondLst>
                              <p:cond delay="1000"/>
                            </p:stCondLst>
                            <p:childTnLst>
                              <p:par>
                                <p:cTn id="28" presetID="1" presetClass="entr" presetSubtype="0" fill="hold" grpId="0" nodeType="afterEffect">
                                  <p:stCondLst>
                                    <p:cond delay="0"/>
                                  </p:stCondLst>
                                  <p:childTnLst>
                                    <p:set>
                                      <p:cBhvr>
                                        <p:cTn id="29" dur="1" fill="hold">
                                          <p:stCondLst>
                                            <p:cond delay="499"/>
                                          </p:stCondLst>
                                        </p:cTn>
                                        <p:tgtEl>
                                          <p:spTgt spid="17511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75110"/>
                                        </p:tgtEl>
                                        <p:attrNameLst>
                                          <p:attrName>style.visibility</p:attrName>
                                        </p:attrNameLst>
                                      </p:cBhvr>
                                      <p:to>
                                        <p:strVal val="visible"/>
                                      </p:to>
                                    </p:set>
                                  </p:childTnLst>
                                </p:cTn>
                              </p:par>
                            </p:childTnLst>
                          </p:cTn>
                        </p:par>
                        <p:par>
                          <p:cTn id="34" fill="hold" nodeType="afterGroup">
                            <p:stCondLst>
                              <p:cond delay="500"/>
                            </p:stCondLst>
                            <p:childTnLst>
                              <p:par>
                                <p:cTn id="35" presetID="1" presetClass="entr" presetSubtype="0" fill="hold" grpId="0" nodeType="afterEffect">
                                  <p:stCondLst>
                                    <p:cond delay="0"/>
                                  </p:stCondLst>
                                  <p:childTnLst>
                                    <p:set>
                                      <p:cBhvr>
                                        <p:cTn id="36" dur="1" fill="hold">
                                          <p:stCondLst>
                                            <p:cond delay="499"/>
                                          </p:stCondLst>
                                        </p:cTn>
                                        <p:tgtEl>
                                          <p:spTgt spid="175112"/>
                                        </p:tgtEl>
                                        <p:attrNameLst>
                                          <p:attrName>style.visibility</p:attrName>
                                        </p:attrNameLst>
                                      </p:cBhvr>
                                      <p:to>
                                        <p:strVal val="visible"/>
                                      </p:to>
                                    </p:set>
                                  </p:childTnLst>
                                </p:cTn>
                              </p:par>
                            </p:childTnLst>
                          </p:cTn>
                        </p:par>
                        <p:par>
                          <p:cTn id="37" fill="hold" nodeType="afterGroup">
                            <p:stCondLst>
                              <p:cond delay="1000"/>
                            </p:stCondLst>
                            <p:childTnLst>
                              <p:par>
                                <p:cTn id="38" presetID="1" presetClass="entr" presetSubtype="0" fill="hold" grpId="0" nodeType="afterEffect">
                                  <p:stCondLst>
                                    <p:cond delay="0"/>
                                  </p:stCondLst>
                                  <p:childTnLst>
                                    <p:set>
                                      <p:cBhvr>
                                        <p:cTn id="39" dur="1" fill="hold">
                                          <p:stCondLst>
                                            <p:cond delay="499"/>
                                          </p:stCondLst>
                                        </p:cTn>
                                        <p:tgtEl>
                                          <p:spTgt spid="175119"/>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175120"/>
                                        </p:tgtEl>
                                        <p:attrNameLst>
                                          <p:attrName>style.visibility</p:attrName>
                                        </p:attrNameLst>
                                      </p:cBhvr>
                                      <p:to>
                                        <p:strVal val="visible"/>
                                      </p:to>
                                    </p:set>
                                  </p:childTnLst>
                                </p:cTn>
                              </p:par>
                            </p:childTnLst>
                          </p:cTn>
                        </p:par>
                        <p:par>
                          <p:cTn id="44" fill="hold" nodeType="afterGroup">
                            <p:stCondLst>
                              <p:cond delay="500"/>
                            </p:stCondLst>
                            <p:childTnLst>
                              <p:par>
                                <p:cTn id="45" presetID="1" presetClass="entr" presetSubtype="0" fill="hold" grpId="0" nodeType="afterEffect">
                                  <p:stCondLst>
                                    <p:cond delay="0"/>
                                  </p:stCondLst>
                                  <p:childTnLst>
                                    <p:set>
                                      <p:cBhvr>
                                        <p:cTn id="46" dur="1" fill="hold">
                                          <p:stCondLst>
                                            <p:cond delay="499"/>
                                          </p:stCondLst>
                                        </p:cTn>
                                        <p:tgtEl>
                                          <p:spTgt spid="175121"/>
                                        </p:tgtEl>
                                        <p:attrNameLst>
                                          <p:attrName>style.visibility</p:attrName>
                                        </p:attrNameLst>
                                      </p:cBhvr>
                                      <p:to>
                                        <p:strVal val="visible"/>
                                      </p:to>
                                    </p:set>
                                  </p:childTnLst>
                                </p:cTn>
                              </p:par>
                            </p:childTnLst>
                          </p:cTn>
                        </p:par>
                        <p:par>
                          <p:cTn id="47" fill="hold" nodeType="afterGroup">
                            <p:stCondLst>
                              <p:cond delay="1000"/>
                            </p:stCondLst>
                            <p:childTnLst>
                              <p:par>
                                <p:cTn id="48" presetID="1" presetClass="entr" presetSubtype="0" fill="hold" grpId="0" nodeType="afterEffect">
                                  <p:stCondLst>
                                    <p:cond delay="0"/>
                                  </p:stCondLst>
                                  <p:childTnLst>
                                    <p:set>
                                      <p:cBhvr>
                                        <p:cTn id="49" dur="1" fill="hold">
                                          <p:stCondLst>
                                            <p:cond delay="499"/>
                                          </p:stCondLst>
                                        </p:cTn>
                                        <p:tgtEl>
                                          <p:spTgt spid="175122"/>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175113"/>
                                        </p:tgtEl>
                                        <p:attrNameLst>
                                          <p:attrName>style.visibility</p:attrName>
                                        </p:attrNameLst>
                                      </p:cBhvr>
                                      <p:to>
                                        <p:strVal val="visible"/>
                                      </p:to>
                                    </p:set>
                                  </p:childTnLst>
                                </p:cTn>
                              </p:par>
                            </p:childTnLst>
                          </p:cTn>
                        </p:par>
                        <p:par>
                          <p:cTn id="54" fill="hold" nodeType="afterGroup">
                            <p:stCondLst>
                              <p:cond delay="500"/>
                            </p:stCondLst>
                            <p:childTnLst>
                              <p:par>
                                <p:cTn id="55" presetID="1" presetClass="entr" presetSubtype="0" fill="hold" grpId="0" nodeType="afterEffect">
                                  <p:stCondLst>
                                    <p:cond delay="0"/>
                                  </p:stCondLst>
                                  <p:childTnLst>
                                    <p:set>
                                      <p:cBhvr>
                                        <p:cTn id="56" dur="1" fill="hold">
                                          <p:stCondLst>
                                            <p:cond delay="499"/>
                                          </p:stCondLst>
                                        </p:cTn>
                                        <p:tgtEl>
                                          <p:spTgt spid="175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animBg="1" autoUpdateAnimBg="0"/>
      <p:bldP spid="175108" grpId="0" animBg="1" autoUpdateAnimBg="0"/>
      <p:bldP spid="175109" grpId="0" animBg="1" autoUpdateAnimBg="0"/>
      <p:bldP spid="175110" grpId="0" animBg="1" autoUpdateAnimBg="0"/>
      <p:bldP spid="175111" grpId="0" autoUpdateAnimBg="0"/>
      <p:bldP spid="175112" grpId="0" autoUpdateAnimBg="0"/>
      <p:bldP spid="175113" grpId="0" animBg="1" autoUpdateAnimBg="0"/>
      <p:bldP spid="175114" grpId="0" autoUpdateAnimBg="0"/>
      <p:bldP spid="175115" grpId="0" autoUpdateAnimBg="0"/>
      <p:bldP spid="175116" grpId="0" autoUpdateAnimBg="0"/>
      <p:bldP spid="175117" grpId="0" autoUpdateAnimBg="0"/>
      <p:bldP spid="175118" grpId="0" animBg="1" autoUpdateAnimBg="0"/>
      <p:bldP spid="175119" grpId="0" animBg="1" autoUpdateAnimBg="0"/>
      <p:bldP spid="175120" grpId="0" animBg="1" autoUpdateAnimBg="0"/>
      <p:bldP spid="175121" grpId="0" autoUpdateAnimBg="0"/>
      <p:bldP spid="175122"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en-US" smtClean="0">
                <a:solidFill>
                  <a:srgbClr val="FFFF00"/>
                </a:solidFill>
              </a:rPr>
              <a:t>Law of Mass Balance</a:t>
            </a:r>
          </a:p>
        </p:txBody>
      </p:sp>
      <p:sp>
        <p:nvSpPr>
          <p:cNvPr id="156675" name="Rectangle 3"/>
          <p:cNvSpPr>
            <a:spLocks noGrp="1" noChangeArrowheads="1"/>
          </p:cNvSpPr>
          <p:nvPr>
            <p:ph type="body" sz="half" idx="1"/>
          </p:nvPr>
        </p:nvSpPr>
        <p:spPr>
          <a:xfrm>
            <a:off x="533400" y="2362200"/>
            <a:ext cx="5410200" cy="4114800"/>
          </a:xfrm>
        </p:spPr>
        <p:txBody>
          <a:bodyPr/>
          <a:lstStyle/>
          <a:p>
            <a:pPr marL="514350" indent="-514350" eaLnBrk="1" hangingPunct="1">
              <a:buFont typeface="Wingdings 2" pitchFamily="18" charset="2"/>
              <a:buNone/>
              <a:defRPr/>
            </a:pPr>
            <a:r>
              <a:rPr lang="en-US" dirty="0">
                <a:solidFill>
                  <a:schemeClr val="accent4">
                    <a:lumMod val="60000"/>
                    <a:lumOff val="40000"/>
                  </a:schemeClr>
                </a:solidFill>
              </a:rPr>
              <a:t>Most simply, </a:t>
            </a:r>
            <a:r>
              <a:rPr lang="en-US" b="1" dirty="0">
                <a:solidFill>
                  <a:srgbClr val="FFFF00"/>
                </a:solidFill>
                <a:effectLst/>
              </a:rPr>
              <a:t>ins = outs</a:t>
            </a:r>
          </a:p>
          <a:p>
            <a:pPr marL="514350" indent="-514350" eaLnBrk="1" hangingPunct="1">
              <a:buFont typeface="Wingdings 2" pitchFamily="18" charset="2"/>
              <a:buNone/>
              <a:defRPr/>
            </a:pPr>
            <a:r>
              <a:rPr lang="en-US" dirty="0">
                <a:solidFill>
                  <a:schemeClr val="accent4">
                    <a:lumMod val="60000"/>
                    <a:lumOff val="40000"/>
                  </a:schemeClr>
                </a:solidFill>
              </a:rPr>
              <a:t>Homeostasis is not </a:t>
            </a:r>
            <a:r>
              <a:rPr lang="en-US" dirty="0" smtClean="0">
                <a:solidFill>
                  <a:schemeClr val="accent4">
                    <a:lumMod val="60000"/>
                    <a:lumOff val="40000"/>
                  </a:schemeClr>
                </a:solidFill>
              </a:rPr>
              <a:t>the</a:t>
            </a:r>
          </a:p>
          <a:p>
            <a:pPr marL="514350" indent="-514350" eaLnBrk="1" hangingPunct="1">
              <a:buFont typeface="Wingdings 2" pitchFamily="18" charset="2"/>
              <a:buNone/>
              <a:defRPr/>
            </a:pPr>
            <a:r>
              <a:rPr lang="en-US" dirty="0" smtClean="0">
                <a:solidFill>
                  <a:schemeClr val="accent4">
                    <a:lumMod val="60000"/>
                    <a:lumOff val="40000"/>
                  </a:schemeClr>
                </a:solidFill>
              </a:rPr>
              <a:t> </a:t>
            </a:r>
            <a:r>
              <a:rPr lang="en-US" dirty="0">
                <a:solidFill>
                  <a:schemeClr val="accent4">
                    <a:lumMod val="60000"/>
                    <a:lumOff val="40000"/>
                  </a:schemeClr>
                </a:solidFill>
              </a:rPr>
              <a:t>same as equilibrium</a:t>
            </a:r>
          </a:p>
          <a:p>
            <a:pPr marL="908050" lvl="1" indent="-514350" eaLnBrk="1" hangingPunct="1">
              <a:buFont typeface="Wingdings 2" pitchFamily="18" charset="2"/>
              <a:buNone/>
              <a:defRPr/>
            </a:pPr>
            <a:r>
              <a:rPr lang="en-US" dirty="0" err="1" smtClean="0">
                <a:solidFill>
                  <a:schemeClr val="accent4">
                    <a:lumMod val="60000"/>
                    <a:lumOff val="40000"/>
                  </a:schemeClr>
                </a:solidFill>
              </a:rPr>
              <a:t>e.g.RMP</a:t>
            </a:r>
            <a:endParaRPr lang="en-US" dirty="0">
              <a:solidFill>
                <a:schemeClr val="accent4">
                  <a:lumMod val="60000"/>
                  <a:lumOff val="40000"/>
                </a:schemeClr>
              </a:solidFill>
            </a:endParaRPr>
          </a:p>
        </p:txBody>
      </p:sp>
      <p:sp>
        <p:nvSpPr>
          <p:cNvPr id="5" name="Content Placeholder 4"/>
          <p:cNvSpPr>
            <a:spLocks noGrp="1"/>
          </p:cNvSpPr>
          <p:nvPr>
            <p:ph sz="half" idx="2"/>
          </p:nvPr>
        </p:nvSpPr>
        <p:spPr/>
        <p:txBody>
          <a:bodyPr/>
          <a:lstStyle/>
          <a:p>
            <a:pPr>
              <a:buNone/>
            </a:pPr>
            <a:endParaRPr lang="en-US" dirty="0"/>
          </a:p>
        </p:txBody>
      </p:sp>
      <p:pic>
        <p:nvPicPr>
          <p:cNvPr id="32769" name="Picture 1"/>
          <p:cNvPicPr>
            <a:picLocks noChangeAspect="1" noChangeArrowheads="1"/>
          </p:cNvPicPr>
          <p:nvPr/>
        </p:nvPicPr>
        <p:blipFill>
          <a:blip r:embed="rId2" cstate="print"/>
          <a:srcRect/>
          <a:stretch>
            <a:fillRect/>
          </a:stretch>
        </p:blipFill>
        <p:spPr bwMode="auto">
          <a:xfrm>
            <a:off x="5029200" y="2209800"/>
            <a:ext cx="3952875"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a:xfrm>
            <a:off x="1219200" y="0"/>
            <a:ext cx="7772400" cy="1143000"/>
          </a:xfrm>
        </p:spPr>
        <p:txBody>
          <a:bodyPr/>
          <a:lstStyle/>
          <a:p>
            <a:pPr eaLnBrk="1" hangingPunct="1"/>
            <a:r>
              <a:rPr lang="en-US" dirty="0" smtClean="0"/>
              <a:t> </a:t>
            </a:r>
            <a:r>
              <a:rPr lang="en-US" sz="2400" dirty="0" smtClean="0">
                <a:solidFill>
                  <a:srgbClr val="FFFF00"/>
                </a:solidFill>
                <a:effectLst/>
              </a:rPr>
              <a:t>Properties</a:t>
            </a:r>
            <a:r>
              <a:rPr lang="en-US" sz="2000" dirty="0" smtClean="0">
                <a:solidFill>
                  <a:srgbClr val="FFFF00"/>
                </a:solidFill>
              </a:rPr>
              <a:t>	 Of  Control  Systems</a:t>
            </a:r>
            <a:r>
              <a:rPr lang="en-US" sz="2800" dirty="0" smtClean="0">
                <a:solidFill>
                  <a:srgbClr val="FFFF00"/>
                </a:solidFill>
              </a:rPr>
              <a:t> </a:t>
            </a:r>
            <a:r>
              <a:rPr lang="en-US" sz="5400" b="1" u="sng" dirty="0" smtClean="0">
                <a:solidFill>
                  <a:srgbClr val="FFFF00"/>
                </a:solidFill>
                <a:latin typeface="Arial Black" pitchFamily="34" charset="0"/>
              </a:rPr>
              <a:t/>
            </a:r>
            <a:br>
              <a:rPr lang="en-US" sz="5400" b="1" u="sng" dirty="0" smtClean="0">
                <a:solidFill>
                  <a:srgbClr val="FFFF00"/>
                </a:solidFill>
                <a:latin typeface="Arial Black" pitchFamily="34" charset="0"/>
              </a:rPr>
            </a:br>
            <a:endParaRPr lang="en-US" dirty="0" smtClean="0">
              <a:solidFill>
                <a:srgbClr val="FFFF00"/>
              </a:solidFill>
            </a:endParaRPr>
          </a:p>
        </p:txBody>
      </p:sp>
      <p:sp>
        <p:nvSpPr>
          <p:cNvPr id="6" name="Content Placeholder 5"/>
          <p:cNvSpPr>
            <a:spLocks noGrp="1"/>
          </p:cNvSpPr>
          <p:nvPr>
            <p:ph idx="1"/>
          </p:nvPr>
        </p:nvSpPr>
        <p:spPr>
          <a:xfrm>
            <a:off x="0" y="1096963"/>
            <a:ext cx="9677400" cy="5761037"/>
          </a:xfrm>
        </p:spPr>
        <p:txBody>
          <a:bodyPr/>
          <a:lstStyle/>
          <a:p>
            <a:pPr marL="514350" indent="-514350" eaLnBrk="1" hangingPunct="1">
              <a:buFont typeface="Wingdings" pitchFamily="2" charset="2"/>
              <a:buNone/>
              <a:defRPr/>
            </a:pPr>
            <a:r>
              <a:rPr lang="en-US" sz="2400" dirty="0" smtClean="0">
                <a:solidFill>
                  <a:schemeClr val="accent4">
                    <a:lumMod val="60000"/>
                    <a:lumOff val="40000"/>
                  </a:schemeClr>
                </a:solidFill>
                <a:effectLst/>
                <a:latin typeface="Arial" pitchFamily="34" charset="0"/>
                <a:cs typeface="Arial" pitchFamily="34" charset="0"/>
              </a:rPr>
              <a:t>1.Single  loop usually does not operate in isolation but </a:t>
            </a:r>
            <a:r>
              <a:rPr lang="en-US" sz="2400" dirty="0" smtClean="0">
                <a:solidFill>
                  <a:srgbClr val="FFFF00"/>
                </a:solidFill>
                <a:effectLst/>
                <a:latin typeface="Arial" pitchFamily="34" charset="0"/>
                <a:cs typeface="Arial" pitchFamily="34" charset="0"/>
              </a:rPr>
              <a:t>complex interplay.(Coupling)</a:t>
            </a:r>
          </a:p>
          <a:p>
            <a:pPr marL="514350" indent="-514350" eaLnBrk="1" hangingPunct="1">
              <a:buFont typeface="Wingdings 2" pitchFamily="18" charset="2"/>
              <a:buAutoNum type="arabicPeriod"/>
              <a:defRPr/>
            </a:pPr>
            <a:endParaRPr lang="en-US" sz="2400" dirty="0" smtClean="0">
              <a:solidFill>
                <a:schemeClr val="accent4">
                  <a:lumMod val="60000"/>
                  <a:lumOff val="40000"/>
                </a:schemeClr>
              </a:solidFill>
              <a:effectLst/>
              <a:latin typeface="Arial" pitchFamily="34" charset="0"/>
              <a:cs typeface="Arial" pitchFamily="34" charset="0"/>
            </a:endParaRPr>
          </a:p>
          <a:p>
            <a:pPr marL="457200" indent="-457200" eaLnBrk="1" hangingPunct="1">
              <a:buFont typeface="Wingdings 2" pitchFamily="18" charset="2"/>
              <a:buNone/>
              <a:defRPr/>
            </a:pPr>
            <a:r>
              <a:rPr lang="en-US" sz="2400" dirty="0" smtClean="0">
                <a:solidFill>
                  <a:schemeClr val="accent4">
                    <a:lumMod val="60000"/>
                    <a:lumOff val="40000"/>
                  </a:schemeClr>
                </a:solidFill>
                <a:effectLst/>
                <a:latin typeface="Arial" pitchFamily="34" charset="0"/>
                <a:cs typeface="Arial" pitchFamily="34" charset="0"/>
              </a:rPr>
              <a:t>2.Must determine the relative </a:t>
            </a:r>
            <a:r>
              <a:rPr lang="en-US" sz="2400" dirty="0" smtClean="0">
                <a:solidFill>
                  <a:srgbClr val="FFFF00"/>
                </a:solidFill>
                <a:effectLst/>
                <a:latin typeface="Arial" pitchFamily="34" charset="0"/>
                <a:cs typeface="Arial" pitchFamily="34" charset="0"/>
              </a:rPr>
              <a:t>weight of loop </a:t>
            </a:r>
            <a:r>
              <a:rPr lang="en-US" sz="2400" dirty="0" smtClean="0">
                <a:solidFill>
                  <a:schemeClr val="accent4">
                    <a:lumMod val="60000"/>
                    <a:lumOff val="40000"/>
                  </a:schemeClr>
                </a:solidFill>
                <a:effectLst/>
                <a:latin typeface="Arial" pitchFamily="34" charset="0"/>
                <a:cs typeface="Arial" pitchFamily="34" charset="0"/>
              </a:rPr>
              <a:t>feedback in competition </a:t>
            </a:r>
            <a:r>
              <a:rPr lang="en-US" sz="2400" dirty="0" smtClean="0">
                <a:solidFill>
                  <a:srgbClr val="FFFF00"/>
                </a:solidFill>
                <a:effectLst/>
                <a:latin typeface="Arial" pitchFamily="34" charset="0"/>
                <a:cs typeface="Arial" pitchFamily="34" charset="0"/>
              </a:rPr>
              <a:t>with 1 another</a:t>
            </a:r>
          </a:p>
          <a:p>
            <a:pPr marL="457200" indent="-457200" eaLnBrk="1" hangingPunct="1">
              <a:buFont typeface="Wingdings 2" pitchFamily="18" charset="2"/>
              <a:buNone/>
              <a:defRPr/>
            </a:pPr>
            <a:endParaRPr lang="en-US" sz="2400" dirty="0" smtClean="0">
              <a:solidFill>
                <a:schemeClr val="accent4">
                  <a:lumMod val="60000"/>
                  <a:lumOff val="40000"/>
                </a:schemeClr>
              </a:solidFill>
              <a:effectLst/>
              <a:latin typeface="Arial" pitchFamily="34" charset="0"/>
              <a:cs typeface="Arial" pitchFamily="34" charset="0"/>
            </a:endParaRPr>
          </a:p>
          <a:p>
            <a:pPr marL="457200" indent="-457200" eaLnBrk="1" hangingPunct="1">
              <a:buFont typeface="Wingdings" pitchFamily="2" charset="2"/>
              <a:buNone/>
              <a:defRPr/>
            </a:pPr>
            <a:r>
              <a:rPr lang="en-US" sz="2400" dirty="0" smtClean="0">
                <a:effectLst/>
                <a:latin typeface="Arial" pitchFamily="34" charset="0"/>
                <a:cs typeface="Arial" pitchFamily="34" charset="0"/>
              </a:rPr>
              <a:t>3.</a:t>
            </a:r>
            <a:r>
              <a:rPr lang="en-US" sz="2400" dirty="0" smtClean="0">
                <a:solidFill>
                  <a:srgbClr val="FFFF00"/>
                </a:solidFill>
                <a:effectLst/>
                <a:latin typeface="Arial" pitchFamily="34" charset="0"/>
                <a:cs typeface="Arial" pitchFamily="34" charset="0"/>
              </a:rPr>
              <a:t>Hierachy </a:t>
            </a:r>
            <a:r>
              <a:rPr lang="en-US" sz="2400" dirty="0" smtClean="0">
                <a:solidFill>
                  <a:schemeClr val="accent4">
                    <a:lumMod val="60000"/>
                    <a:lumOff val="40000"/>
                  </a:schemeClr>
                </a:solidFill>
                <a:effectLst/>
                <a:latin typeface="Arial" pitchFamily="34" charset="0"/>
                <a:cs typeface="Arial" pitchFamily="34" charset="0"/>
              </a:rPr>
              <a:t>must be established among various operating loops</a:t>
            </a:r>
          </a:p>
          <a:p>
            <a:pPr marL="457200" indent="-457200" eaLnBrk="1" hangingPunct="1">
              <a:buFont typeface="Wingdings 2" pitchFamily="18" charset="2"/>
              <a:buAutoNum type="arabicPlain" startAt="3"/>
              <a:defRPr/>
            </a:pPr>
            <a:endParaRPr lang="en-US" sz="2400" dirty="0" smtClean="0">
              <a:solidFill>
                <a:schemeClr val="accent4">
                  <a:lumMod val="60000"/>
                  <a:lumOff val="40000"/>
                </a:schemeClr>
              </a:solidFill>
              <a:effectLst/>
              <a:latin typeface="Arial" pitchFamily="34" charset="0"/>
              <a:cs typeface="Arial" pitchFamily="34" charset="0"/>
            </a:endParaRPr>
          </a:p>
          <a:p>
            <a:pPr marL="457200" indent="-457200" eaLnBrk="1" hangingPunct="1">
              <a:buFont typeface="Wingdings 2" pitchFamily="18" charset="2"/>
              <a:buNone/>
              <a:defRPr/>
            </a:pPr>
            <a:r>
              <a:rPr lang="en-US" sz="2400" dirty="0" smtClean="0">
                <a:solidFill>
                  <a:schemeClr val="accent4">
                    <a:lumMod val="60000"/>
                    <a:lumOff val="40000"/>
                  </a:schemeClr>
                </a:solidFill>
                <a:effectLst/>
                <a:latin typeface="Arial" pitchFamily="34" charset="0"/>
                <a:cs typeface="Arial" pitchFamily="34" charset="0"/>
              </a:rPr>
              <a:t>4.</a:t>
            </a:r>
            <a:r>
              <a:rPr lang="en-US" sz="2400" dirty="0" smtClean="0">
                <a:solidFill>
                  <a:srgbClr val="FFFF00"/>
                </a:solidFill>
                <a:effectLst/>
                <a:latin typeface="Arial" pitchFamily="34" charset="0"/>
                <a:cs typeface="Arial" pitchFamily="34" charset="0"/>
              </a:rPr>
              <a:t>Redundancy </a:t>
            </a:r>
            <a:r>
              <a:rPr lang="en-US" sz="2400" dirty="0" smtClean="0">
                <a:solidFill>
                  <a:schemeClr val="accent4">
                    <a:lumMod val="60000"/>
                    <a:lumOff val="40000"/>
                  </a:schemeClr>
                </a:solidFill>
                <a:effectLst/>
                <a:latin typeface="Arial" pitchFamily="34" charset="0"/>
                <a:cs typeface="Arial" pitchFamily="34" charset="0"/>
              </a:rPr>
              <a:t>–more vital a parameter more systems r involved</a:t>
            </a:r>
          </a:p>
          <a:p>
            <a:pPr marL="457200" indent="-457200" eaLnBrk="1" hangingPunct="1">
              <a:buFont typeface="Wingdings 2" pitchFamily="18" charset="2"/>
              <a:buNone/>
              <a:defRPr/>
            </a:pPr>
            <a:endParaRPr lang="en-US" sz="2400" dirty="0" smtClean="0">
              <a:solidFill>
                <a:schemeClr val="accent4">
                  <a:lumMod val="60000"/>
                  <a:lumOff val="40000"/>
                </a:schemeClr>
              </a:solidFill>
              <a:effectLst/>
              <a:latin typeface="Arial" pitchFamily="34" charset="0"/>
              <a:cs typeface="Arial" pitchFamily="34" charset="0"/>
            </a:endParaRPr>
          </a:p>
          <a:p>
            <a:pPr marL="457200" indent="-457200" eaLnBrk="1" hangingPunct="1">
              <a:buFont typeface="Wingdings 2" pitchFamily="18" charset="2"/>
              <a:buNone/>
              <a:defRPr/>
            </a:pPr>
            <a:r>
              <a:rPr lang="en-US" sz="2400" dirty="0" smtClean="0">
                <a:solidFill>
                  <a:schemeClr val="accent4">
                    <a:lumMod val="60000"/>
                    <a:lumOff val="40000"/>
                  </a:schemeClr>
                </a:solidFill>
                <a:effectLst/>
                <a:latin typeface="Arial" pitchFamily="34" charset="0"/>
                <a:cs typeface="Arial" pitchFamily="34" charset="0"/>
              </a:rPr>
              <a:t>5. </a:t>
            </a:r>
            <a:r>
              <a:rPr lang="en-US" sz="2400" dirty="0" smtClean="0">
                <a:solidFill>
                  <a:srgbClr val="FFFF00"/>
                </a:solidFill>
                <a:effectLst/>
                <a:latin typeface="Arial" pitchFamily="34" charset="0"/>
                <a:cs typeface="Arial" pitchFamily="34" charset="0"/>
              </a:rPr>
              <a:t>Equilibrium</a:t>
            </a:r>
            <a:r>
              <a:rPr lang="en-US" sz="2400" dirty="0" smtClean="0">
                <a:solidFill>
                  <a:schemeClr val="accent4">
                    <a:lumMod val="60000"/>
                    <a:lumOff val="40000"/>
                  </a:schemeClr>
                </a:solidFill>
                <a:effectLst/>
                <a:latin typeface="Arial" pitchFamily="34" charset="0"/>
                <a:cs typeface="Arial" pitchFamily="34" charset="0"/>
              </a:rPr>
              <a:t> =state in which no energy is used to maintain the steady state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2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20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990600" y="0"/>
            <a:ext cx="7772400" cy="7315200"/>
          </a:xfrm>
          <a:effectLst>
            <a:outerShdw dist="35921" dir="2700000" algn="ctr" rotWithShape="0">
              <a:schemeClr val="bg2"/>
            </a:outerShdw>
          </a:effectLst>
        </p:spPr>
        <p:txBody>
          <a:bodyPr>
            <a:noAutofit/>
          </a:bodyPr>
          <a:lstStyle/>
          <a:p>
            <a:pPr marL="514350" indent="-514350" eaLnBrk="1" fontAlgn="auto" hangingPunct="1">
              <a:lnSpc>
                <a:spcPct val="90000"/>
              </a:lnSpc>
              <a:spcAft>
                <a:spcPts val="0"/>
              </a:spcAft>
              <a:buClr>
                <a:schemeClr val="accent3"/>
              </a:buClr>
              <a:buFont typeface="Wingdings 2" pitchFamily="18" charset="2"/>
              <a:buNone/>
              <a:defRPr/>
            </a:pPr>
            <a:endParaRPr lang="en-US" dirty="0" smtClean="0">
              <a:solidFill>
                <a:schemeClr val="accent4">
                  <a:lumMod val="60000"/>
                  <a:lumOff val="40000"/>
                </a:schemeClr>
              </a:solidFill>
            </a:endParaRPr>
          </a:p>
          <a:p>
            <a:pPr marL="457200" indent="-457200" eaLnBrk="1" hangingPunct="1">
              <a:buFont typeface="Wingdings 2" pitchFamily="18" charset="2"/>
              <a:buNone/>
              <a:defRPr/>
            </a:pPr>
            <a:r>
              <a:rPr lang="en-US" sz="2800" dirty="0" smtClean="0">
                <a:solidFill>
                  <a:schemeClr val="accent4">
                    <a:lumMod val="60000"/>
                    <a:lumOff val="40000"/>
                  </a:schemeClr>
                </a:solidFill>
                <a:effectLst/>
                <a:latin typeface="Arial" pitchFamily="34" charset="0"/>
                <a:cs typeface="Arial" pitchFamily="34" charset="0"/>
              </a:rPr>
              <a:t>6.</a:t>
            </a:r>
            <a:r>
              <a:rPr lang="en-US" sz="2800" dirty="0" smtClean="0">
                <a:solidFill>
                  <a:srgbClr val="FFFF00"/>
                </a:solidFill>
                <a:effectLst/>
                <a:latin typeface="Arial" pitchFamily="34" charset="0"/>
                <a:cs typeface="Arial" pitchFamily="34" charset="0"/>
              </a:rPr>
              <a:t>Priority-cells/system</a:t>
            </a:r>
            <a:r>
              <a:rPr lang="en-US" sz="2800" dirty="0" smtClean="0">
                <a:solidFill>
                  <a:schemeClr val="accent4">
                    <a:lumMod val="60000"/>
                    <a:lumOff val="40000"/>
                  </a:schemeClr>
                </a:solidFill>
                <a:effectLst/>
                <a:latin typeface="Arial" pitchFamily="34" charset="0"/>
                <a:cs typeface="Arial" pitchFamily="34" charset="0"/>
              </a:rPr>
              <a:t> should not run amok for its own greed</a:t>
            </a:r>
          </a:p>
          <a:p>
            <a:pPr marL="457200" indent="-457200" eaLnBrk="1" hangingPunct="1">
              <a:buFont typeface="Wingdings 2" pitchFamily="18" charset="2"/>
              <a:buNone/>
              <a:defRPr/>
            </a:pPr>
            <a:endParaRPr lang="en-US" sz="2800" dirty="0" smtClean="0">
              <a:solidFill>
                <a:schemeClr val="accent4">
                  <a:lumMod val="60000"/>
                  <a:lumOff val="40000"/>
                </a:schemeClr>
              </a:solidFill>
              <a:effectLst/>
              <a:latin typeface="Arial" pitchFamily="34" charset="0"/>
              <a:cs typeface="Arial" pitchFamily="34" charset="0"/>
            </a:endParaRPr>
          </a:p>
          <a:p>
            <a:pPr marL="457200" indent="-457200" eaLnBrk="1" hangingPunct="1">
              <a:buFont typeface="Wingdings 2" pitchFamily="18" charset="2"/>
              <a:buNone/>
              <a:defRPr/>
            </a:pPr>
            <a:r>
              <a:rPr lang="en-US" sz="2800" dirty="0" smtClean="0">
                <a:solidFill>
                  <a:schemeClr val="accent4">
                    <a:lumMod val="60000"/>
                    <a:lumOff val="40000"/>
                  </a:schemeClr>
                </a:solidFill>
                <a:effectLst/>
                <a:latin typeface="Arial" pitchFamily="34" charset="0"/>
                <a:cs typeface="Arial" pitchFamily="34" charset="0"/>
              </a:rPr>
              <a:t>7</a:t>
            </a:r>
            <a:r>
              <a:rPr lang="en-US" sz="2800" dirty="0" smtClean="0">
                <a:solidFill>
                  <a:srgbClr val="FFFF00"/>
                </a:solidFill>
                <a:effectLst/>
                <a:latin typeface="Arial" pitchFamily="34" charset="0"/>
                <a:cs typeface="Arial" pitchFamily="34" charset="0"/>
              </a:rPr>
              <a:t>. Adaptability- </a:t>
            </a:r>
            <a:r>
              <a:rPr lang="en-US" sz="2800" dirty="0" smtClean="0">
                <a:solidFill>
                  <a:schemeClr val="accent4">
                    <a:lumMod val="60000"/>
                    <a:lumOff val="40000"/>
                  </a:schemeClr>
                </a:solidFill>
                <a:effectLst/>
                <a:latin typeface="Arial" pitchFamily="34" charset="0"/>
                <a:cs typeface="Arial" pitchFamily="34" charset="0"/>
              </a:rPr>
              <a:t>on ability to alter the response</a:t>
            </a:r>
          </a:p>
          <a:p>
            <a:pPr marL="514350" indent="-514350" eaLnBrk="1" hangingPunct="1">
              <a:buFont typeface="Wingdings 2" pitchFamily="18" charset="2"/>
              <a:buNone/>
              <a:defRPr/>
            </a:pPr>
            <a:r>
              <a:rPr lang="en-US" dirty="0" smtClean="0">
                <a:solidFill>
                  <a:schemeClr val="accent4">
                    <a:lumMod val="60000"/>
                    <a:lumOff val="40000"/>
                  </a:schemeClr>
                </a:solidFill>
                <a:latin typeface="Arial" pitchFamily="34" charset="0"/>
                <a:cs typeface="Arial" pitchFamily="34" charset="0"/>
              </a:rPr>
              <a:t>   </a:t>
            </a:r>
          </a:p>
          <a:p>
            <a:pPr marL="514350" indent="-514350" eaLnBrk="1" hangingPunct="1">
              <a:buFont typeface="Wingdings 2" pitchFamily="18" charset="2"/>
              <a:buNone/>
              <a:defRPr/>
            </a:pPr>
            <a:r>
              <a:rPr lang="en-US" dirty="0" smtClean="0">
                <a:solidFill>
                  <a:schemeClr val="accent4">
                    <a:lumMod val="60000"/>
                    <a:lumOff val="40000"/>
                  </a:schemeClr>
                </a:solidFill>
                <a:latin typeface="Arial" pitchFamily="34" charset="0"/>
                <a:cs typeface="Arial" pitchFamily="34" charset="0"/>
              </a:rPr>
              <a:t> 8</a:t>
            </a:r>
            <a:r>
              <a:rPr lang="en-US" dirty="0" smtClean="0">
                <a:solidFill>
                  <a:schemeClr val="accent4">
                    <a:lumMod val="60000"/>
                    <a:lumOff val="40000"/>
                  </a:schemeClr>
                </a:solidFill>
                <a:effectLst/>
                <a:latin typeface="Arial" pitchFamily="34" charset="0"/>
                <a:cs typeface="Arial" pitchFamily="34" charset="0"/>
              </a:rPr>
              <a:t>. </a:t>
            </a:r>
            <a:r>
              <a:rPr lang="en-US" sz="2800" dirty="0" smtClean="0">
                <a:solidFill>
                  <a:schemeClr val="accent4">
                    <a:lumMod val="60000"/>
                    <a:lumOff val="40000"/>
                  </a:schemeClr>
                </a:solidFill>
                <a:effectLst/>
                <a:latin typeface="Arial" pitchFamily="34" charset="0"/>
                <a:cs typeface="Arial" pitchFamily="34" charset="0"/>
              </a:rPr>
              <a:t>Adaptive  control as an example of </a:t>
            </a:r>
            <a:r>
              <a:rPr lang="en-US" sz="2800" dirty="0" smtClean="0">
                <a:solidFill>
                  <a:srgbClr val="FFFF00"/>
                </a:solidFill>
                <a:effectLst/>
                <a:latin typeface="Arial" pitchFamily="34" charset="0"/>
                <a:cs typeface="Arial" pitchFamily="34" charset="0"/>
              </a:rPr>
              <a:t>delayed negative feedback</a:t>
            </a:r>
          </a:p>
          <a:p>
            <a:pPr marL="514350" indent="-514350" eaLnBrk="1" fontAlgn="auto" hangingPunct="1">
              <a:lnSpc>
                <a:spcPct val="90000"/>
              </a:lnSpc>
              <a:spcAft>
                <a:spcPts val="0"/>
              </a:spcAft>
              <a:buClr>
                <a:schemeClr val="accent3"/>
              </a:buClr>
              <a:buFont typeface="Wingdings 2" pitchFamily="18" charset="2"/>
              <a:buNone/>
              <a:defRPr/>
            </a:pPr>
            <a:endParaRPr lang="en-US" sz="2800" dirty="0" smtClean="0">
              <a:solidFill>
                <a:schemeClr val="accent4">
                  <a:lumMod val="60000"/>
                  <a:lumOff val="40000"/>
                </a:schemeClr>
              </a:solidFill>
              <a:effectLst/>
              <a:latin typeface="Arial" pitchFamily="34" charset="0"/>
              <a:cs typeface="Arial" pitchFamily="34" charset="0"/>
            </a:endParaRPr>
          </a:p>
          <a:p>
            <a:pPr marL="514350" indent="-514350" eaLnBrk="1" fontAlgn="auto" hangingPunct="1">
              <a:lnSpc>
                <a:spcPct val="90000"/>
              </a:lnSpc>
              <a:spcAft>
                <a:spcPts val="0"/>
              </a:spcAft>
              <a:buClr>
                <a:schemeClr val="accent3"/>
              </a:buClr>
              <a:buFont typeface="Wingdings 2" pitchFamily="18" charset="2"/>
              <a:buNone/>
              <a:defRPr/>
            </a:pPr>
            <a:r>
              <a:rPr lang="en-US" sz="2800" dirty="0" smtClean="0">
                <a:solidFill>
                  <a:schemeClr val="accent4">
                    <a:lumMod val="60000"/>
                    <a:lumOff val="40000"/>
                  </a:schemeClr>
                </a:solidFill>
                <a:effectLst/>
                <a:latin typeface="Arial" pitchFamily="34" charset="0"/>
                <a:cs typeface="Arial" pitchFamily="34" charset="0"/>
              </a:rPr>
              <a:t>  9. </a:t>
            </a:r>
            <a:r>
              <a:rPr lang="en-US" sz="2800" dirty="0" smtClean="0">
                <a:solidFill>
                  <a:srgbClr val="FFFF00"/>
                </a:solidFill>
                <a:effectLst/>
                <a:latin typeface="Arial" pitchFamily="34" charset="0"/>
                <a:cs typeface="Arial" pitchFamily="34" charset="0"/>
              </a:rPr>
              <a:t>Most </a:t>
            </a:r>
            <a:r>
              <a:rPr lang="en-US" sz="2800" dirty="0" smtClean="0">
                <a:solidFill>
                  <a:schemeClr val="accent4">
                    <a:lumMod val="60000"/>
                    <a:lumOff val="40000"/>
                  </a:schemeClr>
                </a:solidFill>
                <a:effectLst/>
                <a:latin typeface="Arial" pitchFamily="34" charset="0"/>
                <a:cs typeface="Arial" pitchFamily="34" charset="0"/>
              </a:rPr>
              <a:t>control systems display negative feedback</a:t>
            </a:r>
          </a:p>
          <a:p>
            <a:pPr marL="514350" indent="-514350" eaLnBrk="1" fontAlgn="auto" hangingPunct="1">
              <a:lnSpc>
                <a:spcPct val="90000"/>
              </a:lnSpc>
              <a:spcAft>
                <a:spcPts val="0"/>
              </a:spcAft>
              <a:buClr>
                <a:schemeClr val="accent3"/>
              </a:buClr>
              <a:buFont typeface="Wingdings 2" pitchFamily="18" charset="2"/>
              <a:buNone/>
              <a:defRPr/>
            </a:pPr>
            <a:endParaRPr lang="en-US" sz="2800" dirty="0" smtClean="0">
              <a:solidFill>
                <a:schemeClr val="accent4">
                  <a:lumMod val="60000"/>
                  <a:lumOff val="40000"/>
                </a:schemeClr>
              </a:solidFill>
              <a:effectLst/>
              <a:latin typeface="Arial" pitchFamily="34" charset="0"/>
              <a:cs typeface="Arial" pitchFamily="34" charset="0"/>
            </a:endParaRPr>
          </a:p>
          <a:p>
            <a:pPr marL="514350" indent="-514350" eaLnBrk="1" fontAlgn="auto" hangingPunct="1">
              <a:lnSpc>
                <a:spcPct val="90000"/>
              </a:lnSpc>
              <a:spcAft>
                <a:spcPts val="0"/>
              </a:spcAft>
              <a:buClr>
                <a:schemeClr val="accent3"/>
              </a:buClr>
              <a:buFont typeface="Wingdings 2" pitchFamily="18" charset="2"/>
              <a:buNone/>
              <a:defRPr/>
            </a:pPr>
            <a:r>
              <a:rPr lang="en-US" sz="2800" dirty="0" smtClean="0">
                <a:solidFill>
                  <a:schemeClr val="accent4">
                    <a:lumMod val="60000"/>
                    <a:lumOff val="40000"/>
                  </a:schemeClr>
                </a:solidFill>
                <a:effectLst/>
                <a:latin typeface="Arial" pitchFamily="34" charset="0"/>
                <a:cs typeface="Arial" pitchFamily="34" charset="0"/>
              </a:rPr>
              <a:t>10 .Not all control systems </a:t>
            </a:r>
            <a:r>
              <a:rPr lang="en-US" sz="2800" dirty="0" smtClean="0">
                <a:solidFill>
                  <a:srgbClr val="FFFF00"/>
                </a:solidFill>
                <a:effectLst/>
                <a:latin typeface="Arial" pitchFamily="34" charset="0"/>
                <a:cs typeface="Arial" pitchFamily="34" charset="0"/>
              </a:rPr>
              <a:t>are equally </a:t>
            </a:r>
            <a:r>
              <a:rPr lang="en-US" sz="2800" dirty="0" smtClean="0">
                <a:solidFill>
                  <a:schemeClr val="accent4">
                    <a:lumMod val="60000"/>
                    <a:lumOff val="40000"/>
                  </a:schemeClr>
                </a:solidFill>
                <a:effectLst/>
                <a:latin typeface="Arial" pitchFamily="34" charset="0"/>
                <a:cs typeface="Arial" pitchFamily="34" charset="0"/>
              </a:rPr>
              <a:t>effective i.e. </a:t>
            </a:r>
            <a:r>
              <a:rPr lang="en-US" sz="2400" dirty="0" smtClean="0">
                <a:solidFill>
                  <a:schemeClr val="accent4">
                    <a:lumMod val="60000"/>
                    <a:lumOff val="40000"/>
                  </a:schemeClr>
                </a:solidFill>
                <a:effectLst/>
                <a:latin typeface="Arial" pitchFamily="34" charset="0"/>
                <a:cs typeface="Arial" pitchFamily="34" charset="0"/>
              </a:rPr>
              <a:t>concept of gain( variable gain)</a:t>
            </a:r>
          </a:p>
          <a:p>
            <a:pPr marL="514350" indent="-514350" eaLnBrk="1" fontAlgn="auto" hangingPunct="1">
              <a:lnSpc>
                <a:spcPct val="90000"/>
              </a:lnSpc>
              <a:spcAft>
                <a:spcPts val="0"/>
              </a:spcAft>
              <a:buClr>
                <a:schemeClr val="accent3"/>
              </a:buClr>
              <a:buFont typeface="Wingdings 2" pitchFamily="18" charset="2"/>
              <a:buNone/>
              <a:defRPr/>
            </a:pPr>
            <a:endParaRPr lang="en-US" sz="2800" dirty="0" smtClean="0">
              <a:solidFill>
                <a:schemeClr val="accent4">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anim calcmode="lin" valueType="num">
                                      <p:cBhvr additive="base">
                                        <p:cTn id="7" dur="20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86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6019">
                                            <p:txEl>
                                              <p:pRg st="3" end="3"/>
                                            </p:txEl>
                                          </p:spTgt>
                                        </p:tgtEl>
                                        <p:attrNameLst>
                                          <p:attrName>style.visibility</p:attrName>
                                        </p:attrNameLst>
                                      </p:cBhvr>
                                      <p:to>
                                        <p:strVal val="visible"/>
                                      </p:to>
                                    </p:set>
                                    <p:anim calcmode="lin" valueType="num">
                                      <p:cBhvr additive="base">
                                        <p:cTn id="13" dur="20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860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6019">
                                            <p:txEl>
                                              <p:pRg st="5" end="5"/>
                                            </p:txEl>
                                          </p:spTgt>
                                        </p:tgtEl>
                                        <p:attrNameLst>
                                          <p:attrName>style.visibility</p:attrName>
                                        </p:attrNameLst>
                                      </p:cBhvr>
                                      <p:to>
                                        <p:strVal val="visible"/>
                                      </p:to>
                                    </p:set>
                                    <p:anim calcmode="lin" valueType="num">
                                      <p:cBhvr additive="base">
                                        <p:cTn id="19" dur="2000" fill="hold"/>
                                        <p:tgtEl>
                                          <p:spTgt spid="86019">
                                            <p:txEl>
                                              <p:pRg st="5" end="5"/>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860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6019">
                                            <p:txEl>
                                              <p:pRg st="7" end="7"/>
                                            </p:txEl>
                                          </p:spTgt>
                                        </p:tgtEl>
                                        <p:attrNameLst>
                                          <p:attrName>style.visibility</p:attrName>
                                        </p:attrNameLst>
                                      </p:cBhvr>
                                      <p:to>
                                        <p:strVal val="visible"/>
                                      </p:to>
                                    </p:set>
                                    <p:anim calcmode="lin" valueType="num">
                                      <p:cBhvr additive="base">
                                        <p:cTn id="25" dur="2000" fill="hold"/>
                                        <p:tgtEl>
                                          <p:spTgt spid="86019">
                                            <p:txEl>
                                              <p:pRg st="7" end="7"/>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860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6019">
                                            <p:txEl>
                                              <p:pRg st="9" end="9"/>
                                            </p:txEl>
                                          </p:spTgt>
                                        </p:tgtEl>
                                        <p:attrNameLst>
                                          <p:attrName>style.visibility</p:attrName>
                                        </p:attrNameLst>
                                      </p:cBhvr>
                                      <p:to>
                                        <p:strVal val="visible"/>
                                      </p:to>
                                    </p:set>
                                    <p:anim calcmode="lin" valueType="num">
                                      <p:cBhvr additive="base">
                                        <p:cTn id="31" dur="2000" fill="hold"/>
                                        <p:tgtEl>
                                          <p:spTgt spid="86019">
                                            <p:txEl>
                                              <p:pRg st="9" end="9"/>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8601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0"/>
          <p:cNvSpPr>
            <a:spLocks noGrp="1"/>
          </p:cNvSpPr>
          <p:nvPr>
            <p:ph type="title"/>
          </p:nvPr>
        </p:nvSpPr>
        <p:spPr>
          <a:xfrm>
            <a:off x="457200" y="704850"/>
            <a:ext cx="8001000" cy="1047750"/>
          </a:xfrm>
        </p:spPr>
        <p:txBody>
          <a:bodyPr/>
          <a:lstStyle/>
          <a:p>
            <a:pPr marL="457200" indent="-457200" algn="ctr" eaLnBrk="1" hangingPunct="1">
              <a:spcBef>
                <a:spcPct val="50000"/>
              </a:spcBef>
            </a:pPr>
            <a:r>
              <a:rPr kumimoji="1" lang="en-US" altLang="zh-CN" sz="2400" smtClean="0">
                <a:solidFill>
                  <a:srgbClr val="FFFF00"/>
                </a:solidFill>
                <a:ea typeface="隶书"/>
                <a:cs typeface="隶书"/>
              </a:rPr>
              <a:t>1</a:t>
            </a:r>
            <a:r>
              <a:rPr kumimoji="1" lang="en-US" altLang="zh-CN" sz="2800" smtClean="0">
                <a:solidFill>
                  <a:srgbClr val="FFFF00"/>
                </a:solidFill>
                <a:ea typeface="隶书"/>
                <a:cs typeface="隶书"/>
              </a:rPr>
              <a:t>.                  BASED ON VOLUNTARY CONTROL</a:t>
            </a:r>
          </a:p>
        </p:txBody>
      </p:sp>
      <p:sp>
        <p:nvSpPr>
          <p:cNvPr id="12" name="Content Placeholder 11"/>
          <p:cNvSpPr>
            <a:spLocks noGrp="1"/>
          </p:cNvSpPr>
          <p:nvPr>
            <p:ph sz="half" idx="1"/>
          </p:nvPr>
        </p:nvSpPr>
        <p:spPr>
          <a:xfrm>
            <a:off x="457200" y="2422525"/>
            <a:ext cx="4038600" cy="4435475"/>
          </a:xfrm>
        </p:spPr>
        <p:txBody>
          <a:bodyPr/>
          <a:lstStyle/>
          <a:p>
            <a:pPr marL="457200" indent="-457200" eaLnBrk="1" hangingPunct="1">
              <a:spcBef>
                <a:spcPct val="50000"/>
              </a:spcBef>
              <a:buFontTx/>
              <a:buAutoNum type="arabicPeriod"/>
              <a:defRPr/>
            </a:pPr>
            <a:r>
              <a:rPr kumimoji="1" lang="en-US" altLang="zh-CN" b="1" dirty="0" smtClean="0">
                <a:solidFill>
                  <a:schemeClr val="accent4">
                    <a:lumMod val="60000"/>
                    <a:lumOff val="40000"/>
                  </a:schemeClr>
                </a:solidFill>
                <a:effectLst/>
                <a:latin typeface="Arial" pitchFamily="34" charset="0"/>
                <a:cs typeface="Arial" pitchFamily="34" charset="0"/>
              </a:rPr>
              <a:t>Non-automatic Control</a:t>
            </a:r>
          </a:p>
          <a:p>
            <a:pPr marL="457200" indent="-457200" eaLnBrk="1" hangingPunct="1">
              <a:spcBef>
                <a:spcPct val="50000"/>
              </a:spcBef>
              <a:buFont typeface="Wingdings 2" pitchFamily="18" charset="2"/>
              <a:buNone/>
              <a:defRPr/>
            </a:pPr>
            <a:r>
              <a:rPr kumimoji="1" lang="en-US" altLang="zh-CN" dirty="0" smtClean="0">
                <a:effectLst/>
                <a:latin typeface="Arial" pitchFamily="34" charset="0"/>
                <a:cs typeface="Arial" pitchFamily="34" charset="0"/>
              </a:rPr>
              <a:t>  </a:t>
            </a:r>
          </a:p>
          <a:p>
            <a:pPr marL="457200" indent="-457200" eaLnBrk="1" hangingPunct="1">
              <a:spcBef>
                <a:spcPct val="50000"/>
              </a:spcBef>
              <a:defRPr/>
            </a:pPr>
            <a:endParaRPr kumimoji="1" lang="en-US" altLang="zh-CN" dirty="0" smtClean="0">
              <a:effectLst/>
              <a:latin typeface="Arial" pitchFamily="34" charset="0"/>
              <a:cs typeface="Arial" pitchFamily="34" charset="0"/>
            </a:endParaRPr>
          </a:p>
          <a:p>
            <a:pPr marL="457200" indent="-457200" eaLnBrk="1" hangingPunct="1">
              <a:spcBef>
                <a:spcPct val="50000"/>
              </a:spcBef>
              <a:defRPr/>
            </a:pPr>
            <a:endParaRPr kumimoji="1" lang="en-US" altLang="zh-CN" dirty="0" smtClean="0">
              <a:effectLst/>
              <a:latin typeface="Arial" pitchFamily="34" charset="0"/>
              <a:cs typeface="Arial" pitchFamily="34" charset="0"/>
            </a:endParaRPr>
          </a:p>
          <a:p>
            <a:pPr marL="457200" indent="-457200" eaLnBrk="1" hangingPunct="1">
              <a:spcBef>
                <a:spcPct val="50000"/>
              </a:spcBef>
              <a:buFont typeface="Wingdings 2" pitchFamily="18" charset="2"/>
              <a:buNone/>
              <a:defRPr/>
            </a:pPr>
            <a:r>
              <a:rPr kumimoji="1" lang="en-US" altLang="zh-CN" sz="3200" dirty="0" smtClean="0">
                <a:effectLst/>
                <a:latin typeface="Arial" pitchFamily="34" charset="0"/>
                <a:cs typeface="Arial" pitchFamily="34" charset="0"/>
              </a:rPr>
              <a:t>   Open-loop system</a:t>
            </a:r>
            <a:endParaRPr lang="en-US" dirty="0">
              <a:effectLst/>
              <a:latin typeface="Arial" pitchFamily="34" charset="0"/>
              <a:cs typeface="Arial" pitchFamily="34" charset="0"/>
            </a:endParaRPr>
          </a:p>
        </p:txBody>
      </p:sp>
      <p:sp>
        <p:nvSpPr>
          <p:cNvPr id="13" name="Content Placeholder 12"/>
          <p:cNvSpPr>
            <a:spLocks noGrp="1"/>
          </p:cNvSpPr>
          <p:nvPr>
            <p:ph sz="half" idx="2"/>
          </p:nvPr>
        </p:nvSpPr>
        <p:spPr>
          <a:xfrm>
            <a:off x="4953000" y="2422525"/>
            <a:ext cx="4038600" cy="4435475"/>
          </a:xfrm>
        </p:spPr>
        <p:txBody>
          <a:bodyPr/>
          <a:lstStyle/>
          <a:p>
            <a:pPr marL="457200" indent="-457200" eaLnBrk="1" hangingPunct="1">
              <a:spcBef>
                <a:spcPct val="50000"/>
              </a:spcBef>
              <a:buFont typeface="Wingdings 2" pitchFamily="18" charset="2"/>
              <a:buNone/>
              <a:defRPr/>
            </a:pPr>
            <a:r>
              <a:rPr kumimoji="1" lang="en-US" altLang="zh-CN" sz="2400" b="1" dirty="0" smtClean="0">
                <a:solidFill>
                  <a:schemeClr val="accent4">
                    <a:lumMod val="60000"/>
                    <a:lumOff val="40000"/>
                  </a:schemeClr>
                </a:solidFill>
                <a:effectLst/>
                <a:latin typeface="Arial" pitchFamily="34" charset="0"/>
                <a:cs typeface="Arial" pitchFamily="34" charset="0"/>
              </a:rPr>
              <a:t>2.Automatic  Control</a:t>
            </a:r>
          </a:p>
          <a:p>
            <a:pPr marL="457200" indent="-457200" eaLnBrk="1" hangingPunct="1">
              <a:spcBef>
                <a:spcPct val="50000"/>
              </a:spcBef>
              <a:buFont typeface="Wingdings 2" pitchFamily="18" charset="2"/>
              <a:buNone/>
              <a:defRPr/>
            </a:pPr>
            <a:r>
              <a:rPr kumimoji="1" lang="en-US" altLang="zh-CN" sz="2400" dirty="0" smtClean="0">
                <a:effectLst/>
                <a:latin typeface="Arial" pitchFamily="34" charset="0"/>
                <a:cs typeface="Arial" pitchFamily="34" charset="0"/>
              </a:rPr>
              <a:t>     “</a:t>
            </a:r>
            <a:r>
              <a:rPr kumimoji="1" lang="en-US" altLang="zh-CN" dirty="0" smtClean="0">
                <a:effectLst/>
                <a:latin typeface="Arial" pitchFamily="34" charset="0"/>
                <a:cs typeface="Arial" pitchFamily="34" charset="0"/>
              </a:rPr>
              <a:t>feedback” means a process in which a part of </a:t>
            </a:r>
            <a:r>
              <a:rPr kumimoji="1" lang="en-US" altLang="zh-CN" dirty="0" smtClean="0">
                <a:solidFill>
                  <a:srgbClr val="FFFF00"/>
                </a:solidFill>
                <a:effectLst/>
                <a:latin typeface="Arial" pitchFamily="34" charset="0"/>
                <a:cs typeface="Arial" pitchFamily="34" charset="0"/>
              </a:rPr>
              <a:t>output </a:t>
            </a:r>
            <a:r>
              <a:rPr kumimoji="1" lang="en-US" altLang="zh-CN" dirty="0" smtClean="0">
                <a:effectLst/>
                <a:latin typeface="Arial" pitchFamily="34" charset="0"/>
                <a:cs typeface="Arial" pitchFamily="34" charset="0"/>
              </a:rPr>
              <a:t>(feedback signal) from </a:t>
            </a:r>
            <a:r>
              <a:rPr kumimoji="1" lang="en-US" altLang="zh-CN" dirty="0" smtClean="0">
                <a:solidFill>
                  <a:srgbClr val="FFFF00"/>
                </a:solidFill>
                <a:effectLst/>
                <a:latin typeface="Arial" pitchFamily="34" charset="0"/>
                <a:cs typeface="Arial" pitchFamily="34" charset="0"/>
              </a:rPr>
              <a:t>controlled organ </a:t>
            </a:r>
            <a:r>
              <a:rPr kumimoji="1" lang="en-US" altLang="zh-CN" dirty="0" smtClean="0">
                <a:effectLst/>
                <a:latin typeface="Arial" pitchFamily="34" charset="0"/>
                <a:cs typeface="Arial" pitchFamily="34" charset="0"/>
              </a:rPr>
              <a:t>returns to </a:t>
            </a:r>
            <a:r>
              <a:rPr kumimoji="1" lang="en-US" altLang="zh-CN" dirty="0" smtClean="0">
                <a:solidFill>
                  <a:srgbClr val="FFFF00"/>
                </a:solidFill>
                <a:effectLst/>
                <a:latin typeface="Arial" pitchFamily="34" charset="0"/>
                <a:cs typeface="Arial" pitchFamily="34" charset="0"/>
              </a:rPr>
              <a:t>affect or modify</a:t>
            </a:r>
            <a:r>
              <a:rPr kumimoji="1" lang="en-US" altLang="zh-CN" dirty="0" smtClean="0">
                <a:effectLst/>
                <a:latin typeface="Arial" pitchFamily="34" charset="0"/>
                <a:cs typeface="Arial" pitchFamily="34" charset="0"/>
              </a:rPr>
              <a:t> the action of the control system</a:t>
            </a:r>
            <a:r>
              <a:rPr kumimoji="1" lang="en-US" altLang="zh-CN" dirty="0" smtClean="0">
                <a:effectLst/>
              </a:rPr>
              <a:t>.</a:t>
            </a:r>
            <a:endParaRPr kumimoji="1" lang="en-US" altLang="zh-CN" sz="2400" dirty="0" smtClean="0">
              <a:effectLst/>
            </a:endParaRPr>
          </a:p>
          <a:p>
            <a:pPr eaLnBrk="1" hangingPunct="1">
              <a:defRPr/>
            </a:pPr>
            <a:endParaRPr lang="en-US" dirty="0"/>
          </a:p>
        </p:txBody>
      </p:sp>
      <p:sp>
        <p:nvSpPr>
          <p:cNvPr id="37893" name="Rectangle 2"/>
          <p:cNvSpPr>
            <a:spLocks noChangeArrowheads="1"/>
          </p:cNvSpPr>
          <p:nvPr/>
        </p:nvSpPr>
        <p:spPr bwMode="auto">
          <a:xfrm>
            <a:off x="0" y="0"/>
            <a:ext cx="9144000" cy="646113"/>
          </a:xfrm>
          <a:prstGeom prst="rect">
            <a:avLst/>
          </a:prstGeom>
          <a:noFill/>
          <a:ln w="9525">
            <a:noFill/>
            <a:miter lim="800000"/>
            <a:headEnd/>
            <a:tailEnd/>
          </a:ln>
        </p:spPr>
        <p:txBody>
          <a:bodyPr>
            <a:spAutoFit/>
          </a:bodyPr>
          <a:lstStyle/>
          <a:p>
            <a:pPr algn="ctr"/>
            <a:r>
              <a:rPr lang="en-US" sz="2800">
                <a:solidFill>
                  <a:srgbClr val="FFFF00"/>
                </a:solidFill>
              </a:rPr>
              <a:t>CLASSIFICATION OF CONTROL </a:t>
            </a:r>
            <a:r>
              <a:rPr kumimoji="1" lang="en-US" altLang="zh-CN" sz="2800">
                <a:solidFill>
                  <a:srgbClr val="FFFF00"/>
                </a:solidFill>
                <a:latin typeface="Times New Roman" pitchFamily="18" charset="0"/>
              </a:rPr>
              <a:t> S</a:t>
            </a:r>
            <a:r>
              <a:rPr kumimoji="1" lang="en-US" altLang="zh-CN" sz="3600">
                <a:solidFill>
                  <a:srgbClr val="FFFF00"/>
                </a:solidFill>
                <a:latin typeface="Times New Roman" pitchFamily="18" charset="0"/>
              </a:rPr>
              <a:t>ystem</a:t>
            </a:r>
            <a:endParaRPr kumimoji="1" lang="th-TH" sz="2800">
              <a:solidFill>
                <a:srgbClr val="FFFF00"/>
              </a:solidFill>
              <a:latin typeface="Times New Roman" pitchFamily="18" charset="0"/>
            </a:endParaRPr>
          </a:p>
        </p:txBody>
      </p:sp>
      <p:sp>
        <p:nvSpPr>
          <p:cNvPr id="37894" name="Text Box 3"/>
          <p:cNvSpPr txBox="1">
            <a:spLocks noChangeArrowheads="1"/>
          </p:cNvSpPr>
          <p:nvPr/>
        </p:nvSpPr>
        <p:spPr bwMode="auto">
          <a:xfrm>
            <a:off x="228600" y="1219200"/>
            <a:ext cx="9144000" cy="1169988"/>
          </a:xfrm>
          <a:prstGeom prst="rect">
            <a:avLst/>
          </a:prstGeom>
          <a:noFill/>
          <a:ln w="9525">
            <a:noFill/>
            <a:miter lim="800000"/>
            <a:headEnd/>
            <a:tailEnd/>
          </a:ln>
        </p:spPr>
        <p:txBody>
          <a:bodyPr>
            <a:spAutoFit/>
          </a:bodyPr>
          <a:lstStyle/>
          <a:p>
            <a:pPr marL="457200" indent="-457200">
              <a:spcBef>
                <a:spcPct val="50000"/>
              </a:spcBef>
              <a:buFontTx/>
              <a:buAutoNum type="arabicPeriod"/>
            </a:pPr>
            <a:endParaRPr kumimoji="1" lang="en-US" altLang="zh-CN" sz="2800">
              <a:latin typeface="Times New Roman" pitchFamily="18" charset="0"/>
            </a:endParaRPr>
          </a:p>
          <a:p>
            <a:pPr marL="457200" indent="-457200">
              <a:spcBef>
                <a:spcPct val="50000"/>
              </a:spcBef>
              <a:buFontTx/>
              <a:buAutoNum type="arabicPeriod"/>
            </a:pPr>
            <a:endParaRPr kumimoji="1" lang="en-US" altLang="zh-CN" sz="28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2000" fill="hold"/>
                                        <p:tgtEl>
                                          <p:spTgt spid="56322"/>
                                        </p:tgtEl>
                                        <p:attrNameLst>
                                          <p:attrName>ppt_x</p:attrName>
                                        </p:attrNameLst>
                                      </p:cBhvr>
                                      <p:tavLst>
                                        <p:tav tm="0">
                                          <p:val>
                                            <p:strVal val="#ppt_x"/>
                                          </p:val>
                                        </p:tav>
                                        <p:tav tm="100000">
                                          <p:val>
                                            <p:strVal val="#ppt_x"/>
                                          </p:val>
                                        </p:tav>
                                      </p:tavLst>
                                    </p:anim>
                                    <p:anim calcmode="lin" valueType="num">
                                      <p:cBhvr additive="base">
                                        <p:cTn id="8" dur="2000" fill="hold"/>
                                        <p:tgtEl>
                                          <p:spTgt spid="563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2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2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 calcmode="lin" valueType="num">
                                      <p:cBhvr additive="base">
                                        <p:cTn id="25" dur="20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 calcmode="lin" valueType="num">
                                      <p:cBhvr additive="base">
                                        <p:cTn id="31" dur="2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sz="4000" smtClean="0"/>
              <a:t/>
            </a:r>
            <a:br>
              <a:rPr sz="4000" smtClean="0"/>
            </a:br>
            <a:r>
              <a:rPr sz="4000" smtClean="0"/>
              <a:t/>
            </a:r>
            <a:br>
              <a:rPr sz="4000" smtClean="0"/>
            </a:br>
            <a:r>
              <a:rPr sz="4000" smtClean="0"/>
              <a:t/>
            </a:r>
            <a:br>
              <a:rPr sz="4000" smtClean="0"/>
            </a:br>
            <a:r>
              <a:rPr sz="4000" smtClean="0"/>
              <a:t/>
            </a:r>
            <a:br>
              <a:rPr sz="4000" smtClean="0"/>
            </a:br>
            <a:r>
              <a:rPr sz="4000" smtClean="0"/>
              <a:t/>
            </a:r>
            <a:br>
              <a:rPr sz="4000" smtClean="0"/>
            </a:br>
            <a:r>
              <a:rPr sz="4000" smtClean="0"/>
              <a:t/>
            </a:r>
            <a:br>
              <a:rPr sz="4000" smtClean="0"/>
            </a:br>
            <a:r>
              <a:rPr sz="4000" smtClean="0"/>
              <a:t/>
            </a:r>
            <a:br>
              <a:rPr sz="4000" smtClean="0"/>
            </a:br>
            <a:r>
              <a:rPr smtClean="0"/>
              <a:t/>
            </a:r>
            <a:br>
              <a:rPr smtClean="0"/>
            </a:br>
            <a:endParaRPr lang="en-US" dirty="0"/>
          </a:p>
        </p:txBody>
      </p:sp>
      <p:sp>
        <p:nvSpPr>
          <p:cNvPr id="57347" name="Text Placeholder 3"/>
          <p:cNvSpPr>
            <a:spLocks noGrp="1"/>
          </p:cNvSpPr>
          <p:nvPr>
            <p:ph type="body" idx="1"/>
          </p:nvPr>
        </p:nvSpPr>
        <p:spPr>
          <a:xfrm>
            <a:off x="838200" y="533400"/>
            <a:ext cx="7696200" cy="658813"/>
          </a:xfrm>
        </p:spPr>
        <p:txBody>
          <a:bodyPr/>
          <a:lstStyle/>
          <a:p>
            <a:pPr algn="ctr" eaLnBrk="1" hangingPunct="1">
              <a:defRPr/>
            </a:pPr>
            <a:r>
              <a:rPr lang="en-US" sz="2800" b="0" dirty="0" smtClean="0">
                <a:solidFill>
                  <a:srgbClr val="FFFF00"/>
                </a:solidFill>
              </a:rPr>
              <a:t>2.           </a:t>
            </a:r>
            <a:r>
              <a:rPr lang="en-US" sz="3200" b="0" u="sng" dirty="0" smtClean="0">
                <a:solidFill>
                  <a:srgbClr val="FFFF00"/>
                </a:solidFill>
              </a:rPr>
              <a:t>Based on location:</a:t>
            </a:r>
            <a:endParaRPr lang="en-US" sz="2800" b="0" u="sng" dirty="0" smtClean="0">
              <a:solidFill>
                <a:srgbClr val="FFFF00"/>
              </a:solidFill>
            </a:endParaRPr>
          </a:p>
          <a:p>
            <a:pPr eaLnBrk="1" hangingPunct="1">
              <a:defRPr/>
            </a:pPr>
            <a:endParaRPr lang="en-US" sz="1800" dirty="0" smtClean="0">
              <a:solidFill>
                <a:srgbClr val="FF0000"/>
              </a:solidFill>
            </a:endParaRPr>
          </a:p>
        </p:txBody>
      </p:sp>
      <p:sp>
        <p:nvSpPr>
          <p:cNvPr id="66564" name="Content Placeholder 4"/>
          <p:cNvSpPr>
            <a:spLocks noGrp="1"/>
          </p:cNvSpPr>
          <p:nvPr>
            <p:ph sz="half" idx="2"/>
          </p:nvPr>
        </p:nvSpPr>
        <p:spPr>
          <a:xfrm>
            <a:off x="381000" y="1371600"/>
            <a:ext cx="4040188" cy="3846513"/>
          </a:xfrm>
        </p:spPr>
        <p:txBody>
          <a:bodyPr/>
          <a:lstStyle/>
          <a:p>
            <a:pPr marL="457200" indent="-457200" eaLnBrk="1" hangingPunct="1">
              <a:buFont typeface="Wingdings 2" pitchFamily="18" charset="2"/>
              <a:buNone/>
              <a:defRPr/>
            </a:pPr>
            <a:r>
              <a:rPr lang="en-US" u="sng" dirty="0" smtClean="0">
                <a:solidFill>
                  <a:schemeClr val="accent4">
                    <a:lumMod val="60000"/>
                    <a:lumOff val="40000"/>
                  </a:schemeClr>
                </a:solidFill>
              </a:rPr>
              <a:t>1</a:t>
            </a:r>
            <a:r>
              <a:rPr lang="en-US" sz="2800" u="sng" dirty="0" smtClean="0">
                <a:solidFill>
                  <a:schemeClr val="accent4">
                    <a:lumMod val="60000"/>
                    <a:lumOff val="40000"/>
                  </a:schemeClr>
                </a:solidFill>
              </a:rPr>
              <a:t>. Intrinsic or local control </a:t>
            </a:r>
          </a:p>
          <a:p>
            <a:pPr marL="514350" indent="-514350" eaLnBrk="1" hangingPunct="1">
              <a:buFont typeface="Wingdings 2" pitchFamily="18" charset="2"/>
              <a:buNone/>
              <a:defRPr/>
            </a:pPr>
            <a:endParaRPr lang="en-US" sz="2800" dirty="0" smtClean="0">
              <a:solidFill>
                <a:schemeClr val="accent4">
                  <a:lumMod val="60000"/>
                  <a:lumOff val="40000"/>
                </a:schemeClr>
              </a:solidFill>
            </a:endParaRPr>
          </a:p>
          <a:p>
            <a:pPr marL="514350" indent="-514350" eaLnBrk="1" hangingPunct="1">
              <a:buFont typeface="Wingdings 2" pitchFamily="18" charset="2"/>
              <a:buNone/>
              <a:defRPr/>
            </a:pPr>
            <a:r>
              <a:rPr lang="en-US" sz="2800" dirty="0" smtClean="0">
                <a:solidFill>
                  <a:schemeClr val="accent4">
                    <a:lumMod val="60000"/>
                    <a:lumOff val="40000"/>
                  </a:schemeClr>
                </a:solidFill>
                <a:effectLst/>
                <a:latin typeface="+mj-lt"/>
              </a:rPr>
              <a:t>Regulatory mechanism is initiated inside an organ. (= inherent to an organ)</a:t>
            </a:r>
          </a:p>
          <a:p>
            <a:pPr marL="514350" indent="-514350" eaLnBrk="1" hangingPunct="1">
              <a:buFont typeface="Wingdings 2" pitchFamily="18" charset="2"/>
              <a:buNone/>
              <a:defRPr/>
            </a:pPr>
            <a:r>
              <a:rPr lang="en-US" sz="2800" dirty="0" smtClean="0">
                <a:solidFill>
                  <a:schemeClr val="accent4">
                    <a:lumMod val="60000"/>
                    <a:lumOff val="40000"/>
                  </a:schemeClr>
                </a:solidFill>
                <a:effectLst/>
                <a:latin typeface="+mj-lt"/>
              </a:rPr>
              <a:t>Ex: local </a:t>
            </a:r>
            <a:r>
              <a:rPr lang="en-US" sz="2800" dirty="0" err="1" smtClean="0">
                <a:solidFill>
                  <a:schemeClr val="accent4">
                    <a:lumMod val="60000"/>
                    <a:lumOff val="40000"/>
                  </a:schemeClr>
                </a:solidFill>
                <a:effectLst/>
                <a:latin typeface="+mj-lt"/>
              </a:rPr>
              <a:t>vasodilation</a:t>
            </a:r>
            <a:endParaRPr lang="en-US" sz="2800" dirty="0" smtClean="0">
              <a:solidFill>
                <a:schemeClr val="accent4">
                  <a:lumMod val="60000"/>
                  <a:lumOff val="40000"/>
                </a:schemeClr>
              </a:solidFill>
              <a:effectLst/>
              <a:latin typeface="+mj-lt"/>
            </a:endParaRPr>
          </a:p>
          <a:p>
            <a:pPr marL="514350" indent="-514350" eaLnBrk="1" hangingPunct="1">
              <a:buFont typeface="Wingdings 2" pitchFamily="18" charset="2"/>
              <a:buNone/>
              <a:defRPr/>
            </a:pPr>
            <a:r>
              <a:rPr lang="en-US" sz="2800" dirty="0" smtClean="0">
                <a:solidFill>
                  <a:schemeClr val="accent4">
                    <a:lumMod val="60000"/>
                    <a:lumOff val="40000"/>
                  </a:schemeClr>
                </a:solidFill>
                <a:effectLst/>
                <a:latin typeface="+mj-lt"/>
              </a:rPr>
              <a:t>movement of cilia</a:t>
            </a:r>
          </a:p>
          <a:p>
            <a:pPr eaLnBrk="1" hangingPunct="1">
              <a:defRPr/>
            </a:pPr>
            <a:endParaRPr lang="en-US" dirty="0" smtClean="0"/>
          </a:p>
        </p:txBody>
      </p:sp>
      <p:sp>
        <p:nvSpPr>
          <p:cNvPr id="66565" name="Content Placeholder 6"/>
          <p:cNvSpPr>
            <a:spLocks noGrp="1"/>
          </p:cNvSpPr>
          <p:nvPr>
            <p:ph sz="quarter" idx="4"/>
          </p:nvPr>
        </p:nvSpPr>
        <p:spPr>
          <a:xfrm>
            <a:off x="4495800" y="1447800"/>
            <a:ext cx="4498975" cy="3846513"/>
          </a:xfrm>
        </p:spPr>
        <p:txBody>
          <a:bodyPr/>
          <a:lstStyle/>
          <a:p>
            <a:pPr marL="273050" lvl="2" indent="-273050" eaLnBrk="1" hangingPunct="1">
              <a:buClr>
                <a:srgbClr val="0BD0D9"/>
              </a:buClr>
              <a:buSzPct val="95000"/>
              <a:buFont typeface="Wingdings 2" pitchFamily="18" charset="2"/>
              <a:buNone/>
              <a:defRPr/>
            </a:pPr>
            <a:r>
              <a:rPr lang="en-US" sz="2800" u="sng" dirty="0" smtClean="0">
                <a:solidFill>
                  <a:schemeClr val="accent4">
                    <a:lumMod val="60000"/>
                    <a:lumOff val="40000"/>
                  </a:schemeClr>
                </a:solidFill>
                <a:effectLst/>
              </a:rPr>
              <a:t>2.Extrinsic:</a:t>
            </a:r>
            <a:r>
              <a:rPr lang="en-US" sz="2800" dirty="0" smtClean="0">
                <a:solidFill>
                  <a:schemeClr val="accent4">
                    <a:lumMod val="60000"/>
                    <a:lumOff val="40000"/>
                  </a:schemeClr>
                </a:solidFill>
                <a:effectLst/>
              </a:rPr>
              <a:t> </a:t>
            </a:r>
          </a:p>
          <a:p>
            <a:pPr marL="273050" lvl="2" indent="-273050" eaLnBrk="1" hangingPunct="1">
              <a:buClr>
                <a:srgbClr val="0BD0D9"/>
              </a:buClr>
              <a:buSzPct val="95000"/>
              <a:buFont typeface="Wingdings 2" pitchFamily="18" charset="2"/>
              <a:buNone/>
              <a:defRPr/>
            </a:pPr>
            <a:endParaRPr lang="en-US" sz="2800" dirty="0" smtClean="0">
              <a:solidFill>
                <a:schemeClr val="accent4">
                  <a:lumMod val="60000"/>
                  <a:lumOff val="40000"/>
                </a:schemeClr>
              </a:solidFill>
            </a:endParaRPr>
          </a:p>
          <a:p>
            <a:pPr marL="273050" lvl="2" indent="-273050" eaLnBrk="1" hangingPunct="1">
              <a:buClr>
                <a:srgbClr val="0BD0D9"/>
              </a:buClr>
              <a:buSzPct val="95000"/>
              <a:buFont typeface="Wingdings 2" pitchFamily="18" charset="2"/>
              <a:buNone/>
              <a:defRPr/>
            </a:pPr>
            <a:endParaRPr lang="en-US" sz="2800" dirty="0" smtClean="0">
              <a:solidFill>
                <a:schemeClr val="accent4">
                  <a:lumMod val="60000"/>
                  <a:lumOff val="40000"/>
                </a:schemeClr>
              </a:solidFill>
            </a:endParaRPr>
          </a:p>
          <a:p>
            <a:pPr marL="273050" lvl="2" indent="-273050" eaLnBrk="1" hangingPunct="1">
              <a:buClr>
                <a:srgbClr val="0BD0D9"/>
              </a:buClr>
              <a:buSzPct val="95000"/>
              <a:buFont typeface="Wingdings 2" pitchFamily="18" charset="2"/>
              <a:buNone/>
              <a:defRPr/>
            </a:pPr>
            <a:r>
              <a:rPr lang="en-US" sz="2400" dirty="0" smtClean="0">
                <a:solidFill>
                  <a:schemeClr val="accent4">
                    <a:lumMod val="60000"/>
                    <a:lumOff val="40000"/>
                  </a:schemeClr>
                </a:solidFill>
                <a:effectLst/>
              </a:rPr>
              <a:t>Regulatory mechanism</a:t>
            </a:r>
            <a:r>
              <a:rPr lang="en-US" sz="2800" dirty="0" smtClean="0">
                <a:solidFill>
                  <a:schemeClr val="accent4">
                    <a:lumMod val="60000"/>
                    <a:lumOff val="40000"/>
                  </a:schemeClr>
                </a:solidFill>
                <a:effectLst/>
              </a:rPr>
              <a:t> is initiated outside the organ. Accomplished by nervous and endocrine systems</a:t>
            </a:r>
          </a:p>
          <a:p>
            <a:pPr eaLnBrk="1" hangingPunct="1">
              <a:buFont typeface="Wingdings 2" pitchFamily="18" charset="2"/>
              <a:buNone/>
              <a:defRPr/>
            </a:pPr>
            <a:endParaRPr lang="en-US" dirty="0" smtClean="0"/>
          </a:p>
          <a:p>
            <a:pPr eaLnBrk="1" hangingPunct="1">
              <a:buFont typeface="Wingdings 2" pitchFamily="18" charset="2"/>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20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6564">
                                            <p:txEl>
                                              <p:pRg st="0" end="0"/>
                                            </p:txEl>
                                          </p:spTgt>
                                        </p:tgtEl>
                                        <p:attrNameLst>
                                          <p:attrName>style.visibility</p:attrName>
                                        </p:attrNameLst>
                                      </p:cBhvr>
                                      <p:to>
                                        <p:strVal val="visible"/>
                                      </p:to>
                                    </p:set>
                                    <p:anim calcmode="lin" valueType="num">
                                      <p:cBhvr additive="base">
                                        <p:cTn id="13" dur="2000" fill="hold"/>
                                        <p:tgtEl>
                                          <p:spTgt spid="66564">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656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6564">
                                            <p:txEl>
                                              <p:pRg st="2" end="2"/>
                                            </p:txEl>
                                          </p:spTgt>
                                        </p:tgtEl>
                                        <p:attrNameLst>
                                          <p:attrName>style.visibility</p:attrName>
                                        </p:attrNameLst>
                                      </p:cBhvr>
                                      <p:to>
                                        <p:strVal val="visible"/>
                                      </p:to>
                                    </p:set>
                                    <p:anim calcmode="lin" valueType="num">
                                      <p:cBhvr additive="base">
                                        <p:cTn id="17" dur="2000" fill="hold"/>
                                        <p:tgtEl>
                                          <p:spTgt spid="66564">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6656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6564">
                                            <p:txEl>
                                              <p:pRg st="3" end="3"/>
                                            </p:txEl>
                                          </p:spTgt>
                                        </p:tgtEl>
                                        <p:attrNameLst>
                                          <p:attrName>style.visibility</p:attrName>
                                        </p:attrNameLst>
                                      </p:cBhvr>
                                      <p:to>
                                        <p:strVal val="visible"/>
                                      </p:to>
                                    </p:set>
                                    <p:anim calcmode="lin" valueType="num">
                                      <p:cBhvr additive="base">
                                        <p:cTn id="21" dur="2000" fill="hold"/>
                                        <p:tgtEl>
                                          <p:spTgt spid="66564">
                                            <p:txEl>
                                              <p:pRg st="3" end="3"/>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6656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6564">
                                            <p:txEl>
                                              <p:pRg st="4" end="4"/>
                                            </p:txEl>
                                          </p:spTgt>
                                        </p:tgtEl>
                                        <p:attrNameLst>
                                          <p:attrName>style.visibility</p:attrName>
                                        </p:attrNameLst>
                                      </p:cBhvr>
                                      <p:to>
                                        <p:strVal val="visible"/>
                                      </p:to>
                                    </p:set>
                                    <p:anim calcmode="lin" valueType="num">
                                      <p:cBhvr additive="base">
                                        <p:cTn id="25" dur="2000" fill="hold"/>
                                        <p:tgtEl>
                                          <p:spTgt spid="66564">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6656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6565">
                                            <p:txEl>
                                              <p:pRg st="0" end="0"/>
                                            </p:txEl>
                                          </p:spTgt>
                                        </p:tgtEl>
                                        <p:attrNameLst>
                                          <p:attrName>style.visibility</p:attrName>
                                        </p:attrNameLst>
                                      </p:cBhvr>
                                      <p:to>
                                        <p:strVal val="visible"/>
                                      </p:to>
                                    </p:set>
                                    <p:anim calcmode="lin" valueType="num">
                                      <p:cBhvr additive="base">
                                        <p:cTn id="31" dur="2000" fill="hold"/>
                                        <p:tgtEl>
                                          <p:spTgt spid="66565">
                                            <p:txEl>
                                              <p:pRg st="0" end="0"/>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66565">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6565">
                                            <p:txEl>
                                              <p:pRg st="3" end="3"/>
                                            </p:txEl>
                                          </p:spTgt>
                                        </p:tgtEl>
                                        <p:attrNameLst>
                                          <p:attrName>style.visibility</p:attrName>
                                        </p:attrNameLst>
                                      </p:cBhvr>
                                      <p:to>
                                        <p:strVal val="visible"/>
                                      </p:to>
                                    </p:set>
                                    <p:anim calcmode="lin" valueType="num">
                                      <p:cBhvr additive="base">
                                        <p:cTn id="35" dur="2000" fill="hold"/>
                                        <p:tgtEl>
                                          <p:spTgt spid="66565">
                                            <p:txEl>
                                              <p:pRg st="3" end="3"/>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6656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381000"/>
            <a:ext cx="8229600" cy="1143000"/>
          </a:xfrm>
        </p:spPr>
        <p:txBody>
          <a:bodyPr>
            <a:normAutofit fontScale="90000"/>
          </a:bodyPr>
          <a:lstStyle/>
          <a:p>
            <a:pPr algn="ctr" eaLnBrk="1" fontAlgn="auto" hangingPunct="1">
              <a:spcAft>
                <a:spcPts val="0"/>
              </a:spcAft>
              <a:defRPr/>
            </a:pPr>
            <a:r>
              <a:rPr lang="en-US" sz="3600" dirty="0" smtClean="0">
                <a:solidFill>
                  <a:srgbClr val="FFFF00"/>
                </a:solidFill>
              </a:rPr>
              <a:t>3.          </a:t>
            </a:r>
            <a:r>
              <a:rPr lang="en-US" sz="3600" dirty="0" smtClean="0">
                <a:solidFill>
                  <a:srgbClr val="FFFF00"/>
                </a:solidFill>
                <a:latin typeface="Arial" pitchFamily="34" charset="0"/>
                <a:cs typeface="Arial" pitchFamily="34" charset="0"/>
              </a:rPr>
              <a:t>Based on kinds of response</a:t>
            </a:r>
            <a:r>
              <a:rPr lang="en-US" dirty="0" smtClean="0">
                <a:solidFill>
                  <a:srgbClr val="FFFF00"/>
                </a:solidFill>
                <a:latin typeface="Arial" pitchFamily="34" charset="0"/>
                <a:cs typeface="Arial" pitchFamily="34" charset="0"/>
              </a:rPr>
              <a:t/>
            </a:r>
            <a:br>
              <a:rPr lang="en-US" dirty="0" smtClean="0">
                <a:solidFill>
                  <a:srgbClr val="FFFF00"/>
                </a:solidFill>
                <a:latin typeface="Arial" pitchFamily="34" charset="0"/>
                <a:cs typeface="Arial" pitchFamily="34" charset="0"/>
              </a:rPr>
            </a:br>
            <a:endParaRPr lang="en-US" dirty="0">
              <a:solidFill>
                <a:srgbClr val="FFFF00"/>
              </a:solidFill>
              <a:latin typeface="Arial" pitchFamily="34" charset="0"/>
              <a:cs typeface="Arial" pitchFamily="34" charset="0"/>
            </a:endParaRPr>
          </a:p>
        </p:txBody>
      </p:sp>
      <p:sp>
        <p:nvSpPr>
          <p:cNvPr id="8" name="Content Placeholder 7"/>
          <p:cNvSpPr>
            <a:spLocks noGrp="1"/>
          </p:cNvSpPr>
          <p:nvPr>
            <p:ph sz="half" idx="1"/>
          </p:nvPr>
        </p:nvSpPr>
        <p:spPr>
          <a:xfrm>
            <a:off x="2590800" y="1981200"/>
            <a:ext cx="4038600" cy="4876800"/>
          </a:xfrm>
        </p:spPr>
        <p:txBody>
          <a:bodyPr>
            <a:normAutofit fontScale="92500"/>
          </a:bodyPr>
          <a:lstStyle/>
          <a:p>
            <a:pPr marL="742950" indent="-742950" eaLnBrk="1" fontAlgn="auto" hangingPunct="1">
              <a:lnSpc>
                <a:spcPct val="200000"/>
              </a:lnSpc>
              <a:spcAft>
                <a:spcPts val="0"/>
              </a:spcAft>
              <a:buClr>
                <a:schemeClr val="accent3"/>
              </a:buClr>
              <a:buFont typeface="Wingdings 2" pitchFamily="18" charset="2"/>
              <a:buNone/>
              <a:defRPr/>
            </a:pPr>
            <a:r>
              <a:rPr lang="en-US" sz="3200" dirty="0" smtClean="0">
                <a:solidFill>
                  <a:schemeClr val="accent4">
                    <a:lumMod val="60000"/>
                    <a:lumOff val="40000"/>
                  </a:schemeClr>
                </a:solidFill>
                <a:effectLst/>
                <a:latin typeface="Arial" pitchFamily="34" charset="0"/>
                <a:cs typeface="Arial" pitchFamily="34" charset="0"/>
              </a:rPr>
              <a:t>1.Negative feedback</a:t>
            </a:r>
          </a:p>
          <a:p>
            <a:pPr marL="274320" indent="-274320" eaLnBrk="1" fontAlgn="auto" hangingPunct="1">
              <a:lnSpc>
                <a:spcPct val="200000"/>
              </a:lnSpc>
              <a:spcAft>
                <a:spcPts val="0"/>
              </a:spcAft>
              <a:buClr>
                <a:schemeClr val="accent3"/>
              </a:buClr>
              <a:buFont typeface="Wingdings" pitchFamily="2" charset="2"/>
              <a:buNone/>
              <a:defRPr/>
            </a:pPr>
            <a:r>
              <a:rPr lang="en-US" sz="3200" dirty="0" smtClean="0">
                <a:solidFill>
                  <a:schemeClr val="accent4">
                    <a:lumMod val="60000"/>
                    <a:lumOff val="40000"/>
                  </a:schemeClr>
                </a:solidFill>
                <a:effectLst/>
                <a:latin typeface="Arial" pitchFamily="34" charset="0"/>
                <a:cs typeface="Arial" pitchFamily="34" charset="0"/>
              </a:rPr>
              <a:t>2.Positive feedback</a:t>
            </a:r>
          </a:p>
          <a:p>
            <a:pPr eaLnBrk="1" hangingPunct="1">
              <a:lnSpc>
                <a:spcPct val="200000"/>
              </a:lnSpc>
              <a:buFont typeface="Wingdings" pitchFamily="2" charset="2"/>
              <a:buNone/>
              <a:defRPr/>
            </a:pPr>
            <a:r>
              <a:rPr lang="en-US" sz="3000" dirty="0" smtClean="0">
                <a:solidFill>
                  <a:schemeClr val="accent4">
                    <a:lumMod val="60000"/>
                    <a:lumOff val="40000"/>
                  </a:schemeClr>
                </a:solidFill>
                <a:effectLst/>
                <a:latin typeface="Arial" pitchFamily="34" charset="0"/>
                <a:cs typeface="Arial" pitchFamily="34" charset="0"/>
              </a:rPr>
              <a:t>3.Feedforward</a:t>
            </a:r>
          </a:p>
          <a:p>
            <a:pPr eaLnBrk="1" hangingPunct="1">
              <a:lnSpc>
                <a:spcPct val="200000"/>
              </a:lnSpc>
              <a:buFont typeface="Wingdings" pitchFamily="2" charset="2"/>
              <a:buNone/>
              <a:defRPr/>
            </a:pPr>
            <a:r>
              <a:rPr lang="en-US" sz="3000" dirty="0" smtClean="0">
                <a:solidFill>
                  <a:schemeClr val="accent4">
                    <a:lumMod val="60000"/>
                    <a:lumOff val="40000"/>
                  </a:schemeClr>
                </a:solidFill>
                <a:effectLst/>
                <a:latin typeface="Arial" pitchFamily="34" charset="0"/>
                <a:cs typeface="Arial" pitchFamily="34" charset="0"/>
              </a:rPr>
              <a:t>4. Servomechanisms</a:t>
            </a:r>
          </a:p>
          <a:p>
            <a:pPr marL="274320" indent="-274320" eaLnBrk="1" fontAlgn="auto" hangingPunct="1">
              <a:lnSpc>
                <a:spcPct val="200000"/>
              </a:lnSpc>
              <a:spcAft>
                <a:spcPts val="0"/>
              </a:spcAft>
              <a:buClr>
                <a:schemeClr val="accent3"/>
              </a:buClr>
              <a:buFont typeface="Wingdings" pitchFamily="2" charset="2"/>
              <a:buNone/>
              <a:defRPr/>
            </a:pPr>
            <a:r>
              <a:rPr lang="en-US" sz="3000" dirty="0" smtClean="0">
                <a:solidFill>
                  <a:schemeClr val="accent4">
                    <a:lumMod val="60000"/>
                    <a:lumOff val="40000"/>
                  </a:schemeClr>
                </a:solidFill>
                <a:effectLst/>
                <a:latin typeface="Arial" pitchFamily="34" charset="0"/>
                <a:cs typeface="Arial" pitchFamily="34" charset="0"/>
              </a:rPr>
              <a:t> </a:t>
            </a:r>
            <a:endParaRPr lang="en-US" sz="3200" dirty="0" smtClean="0">
              <a:solidFill>
                <a:schemeClr val="accent4">
                  <a:lumMod val="60000"/>
                  <a:lumOff val="40000"/>
                </a:schemeClr>
              </a:solidFill>
              <a:effectLst/>
              <a:latin typeface="Arial" pitchFamily="34" charset="0"/>
              <a:cs typeface="Arial" pitchFamily="34" charset="0"/>
            </a:endParaRPr>
          </a:p>
          <a:p>
            <a:pPr marL="274320" indent="-274320" eaLnBrk="1" fontAlgn="auto" hangingPunct="1">
              <a:spcAft>
                <a:spcPts val="0"/>
              </a:spcAft>
              <a:buClr>
                <a:schemeClr val="accent3"/>
              </a:buClr>
              <a:buFont typeface="Wingdings 2" pitchFamily="18" charset="2"/>
              <a:buNone/>
              <a:defRPr/>
            </a:pPr>
            <a:endParaRPr lang="en-US" sz="3200" dirty="0">
              <a:solidFill>
                <a:schemeClr val="accent4">
                  <a:lumMod val="60000"/>
                  <a:lumOff val="4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2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2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20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20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How do stay alive?</a:t>
            </a:r>
            <a:br>
              <a:rPr lang="en-US" dirty="0" smtClean="0">
                <a:solidFill>
                  <a:schemeClr val="tx2">
                    <a:lumMod val="60000"/>
                    <a:lumOff val="40000"/>
                  </a:schemeClr>
                </a:solidFill>
              </a:rPr>
            </a:br>
            <a:endParaRPr lang="en-GB" dirty="0"/>
          </a:p>
        </p:txBody>
      </p:sp>
      <p:sp>
        <p:nvSpPr>
          <p:cNvPr id="3" name="Content Placeholder 2"/>
          <p:cNvSpPr>
            <a:spLocks noGrp="1"/>
          </p:cNvSpPr>
          <p:nvPr>
            <p:ph idx="1"/>
          </p:nvPr>
        </p:nvSpPr>
        <p:spPr>
          <a:xfrm>
            <a:off x="457200" y="990600"/>
            <a:ext cx="8229600" cy="4530725"/>
          </a:xfrm>
        </p:spPr>
        <p:txBody>
          <a:bodyPr/>
          <a:lstStyle/>
          <a:p>
            <a:pPr algn="ctr">
              <a:buNone/>
            </a:pPr>
            <a:r>
              <a:rPr lang="en-GB" sz="4000" b="1" dirty="0" smtClean="0">
                <a:solidFill>
                  <a:srgbClr val="FFFF00"/>
                </a:solidFill>
              </a:rPr>
              <a:t>Keeping our cells happy</a:t>
            </a:r>
          </a:p>
          <a:p>
            <a:pPr algn="ctr">
              <a:buNone/>
            </a:pPr>
            <a:endParaRPr lang="en-US" sz="4000" b="1" dirty="0" smtClean="0">
              <a:solidFill>
                <a:srgbClr val="FFFF00"/>
              </a:solidFill>
            </a:endParaRPr>
          </a:p>
          <a:p>
            <a:pPr>
              <a:buNone/>
              <a:defRPr/>
            </a:pPr>
            <a:r>
              <a:rPr lang="en-GB" dirty="0" smtClean="0">
                <a:solidFill>
                  <a:schemeClr val="accent4">
                    <a:lumMod val="60000"/>
                    <a:lumOff val="40000"/>
                  </a:schemeClr>
                </a:solidFill>
              </a:rPr>
              <a:t>1.Cells work best at </a:t>
            </a:r>
            <a:r>
              <a:rPr lang="en-GB" dirty="0" smtClean="0">
                <a:solidFill>
                  <a:srgbClr val="FFFF00"/>
                </a:solidFill>
              </a:rPr>
              <a:t>certain temperatures </a:t>
            </a:r>
            <a:r>
              <a:rPr lang="en-GB" dirty="0" smtClean="0">
                <a:solidFill>
                  <a:schemeClr val="accent4">
                    <a:lumMod val="60000"/>
                    <a:lumOff val="40000"/>
                  </a:schemeClr>
                </a:solidFill>
              </a:rPr>
              <a:t>and with the right amount of hydration (water present)</a:t>
            </a:r>
          </a:p>
          <a:p>
            <a:pPr>
              <a:buNone/>
              <a:defRPr/>
            </a:pPr>
            <a:r>
              <a:rPr lang="en-GB" dirty="0" smtClean="0">
                <a:solidFill>
                  <a:schemeClr val="accent4">
                    <a:lumMod val="60000"/>
                    <a:lumOff val="40000"/>
                  </a:schemeClr>
                </a:solidFill>
              </a:rPr>
              <a:t>2.The </a:t>
            </a:r>
            <a:r>
              <a:rPr lang="en-GB" dirty="0" smtClean="0">
                <a:solidFill>
                  <a:srgbClr val="FFFF00"/>
                </a:solidFill>
              </a:rPr>
              <a:t>levels of </a:t>
            </a:r>
            <a:r>
              <a:rPr lang="en-GB" dirty="0" smtClean="0">
                <a:solidFill>
                  <a:schemeClr val="accent4">
                    <a:lumMod val="60000"/>
                    <a:lumOff val="40000"/>
                  </a:schemeClr>
                </a:solidFill>
              </a:rPr>
              <a:t>glucose, salts, urea, oxygen and carbon dioxide must also be controlled</a:t>
            </a:r>
          </a:p>
          <a:p>
            <a:pPr>
              <a:buNone/>
              <a:defRPr/>
            </a:pPr>
            <a:r>
              <a:rPr lang="en-GB" dirty="0" smtClean="0">
                <a:solidFill>
                  <a:schemeClr val="accent4">
                    <a:lumMod val="60000"/>
                    <a:lumOff val="40000"/>
                  </a:schemeClr>
                </a:solidFill>
              </a:rPr>
              <a:t>3.The control of these factors should  occur </a:t>
            </a:r>
            <a:r>
              <a:rPr lang="en-GB" dirty="0" smtClean="0">
                <a:solidFill>
                  <a:srgbClr val="FFFF00"/>
                </a:solidFill>
              </a:rPr>
              <a:t>via control systems.</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xfrm>
            <a:off x="1143000" y="0"/>
            <a:ext cx="7620000" cy="762000"/>
          </a:xfrm>
        </p:spPr>
        <p:txBody>
          <a:bodyPr/>
          <a:lstStyle/>
          <a:p>
            <a:pPr algn="ctr" eaLnBrk="1" hangingPunct="1"/>
            <a:r>
              <a:rPr lang="en-US" altLang="en-US" sz="3200" b="1" u="sng" smtClean="0">
                <a:solidFill>
                  <a:srgbClr val="FFFF00"/>
                </a:solidFill>
              </a:rPr>
              <a:t>Negative Feedback</a:t>
            </a:r>
          </a:p>
        </p:txBody>
      </p:sp>
      <p:pic>
        <p:nvPicPr>
          <p:cNvPr id="40963" name="Picture 9" descr="Fig1-3"/>
          <p:cNvPicPr>
            <a:picLocks noChangeAspect="1" noChangeArrowheads="1"/>
          </p:cNvPicPr>
          <p:nvPr/>
        </p:nvPicPr>
        <p:blipFill>
          <a:blip r:embed="rId3" cstate="print"/>
          <a:srcRect/>
          <a:stretch>
            <a:fillRect/>
          </a:stretch>
        </p:blipFill>
        <p:spPr bwMode="auto">
          <a:xfrm>
            <a:off x="0" y="5562600"/>
            <a:ext cx="9144000" cy="1295400"/>
          </a:xfrm>
          <a:prstGeom prst="rect">
            <a:avLst/>
          </a:prstGeom>
          <a:noFill/>
          <a:ln w="9525">
            <a:noFill/>
            <a:miter lim="800000"/>
            <a:headEnd/>
            <a:tailEnd/>
          </a:ln>
        </p:spPr>
      </p:pic>
      <p:sp>
        <p:nvSpPr>
          <p:cNvPr id="5" name="Rectangle 4"/>
          <p:cNvSpPr/>
          <p:nvPr/>
        </p:nvSpPr>
        <p:spPr>
          <a:xfrm>
            <a:off x="228600" y="533400"/>
            <a:ext cx="8915400" cy="5016500"/>
          </a:xfrm>
          <a:prstGeom prst="rect">
            <a:avLst/>
          </a:prstGeom>
        </p:spPr>
        <p:txBody>
          <a:bodyPr>
            <a:spAutoFit/>
          </a:bodyPr>
          <a:lstStyle/>
          <a:p>
            <a:pPr marL="514350" indent="-514350" fontAlgn="auto">
              <a:spcAft>
                <a:spcPts val="0"/>
              </a:spcAft>
              <a:buClr>
                <a:schemeClr val="accent3"/>
              </a:buClr>
              <a:buFont typeface="+mj-lt"/>
              <a:buAutoNum type="arabicPeriod"/>
              <a:defRPr/>
            </a:pPr>
            <a:r>
              <a:rPr lang="en-US" altLang="en-US" sz="3200" dirty="0">
                <a:solidFill>
                  <a:srgbClr val="FFFF00"/>
                </a:solidFill>
              </a:rPr>
              <a:t>Defending</a:t>
            </a:r>
            <a:r>
              <a:rPr lang="en-US" altLang="en-US" sz="3200" dirty="0">
                <a:solidFill>
                  <a:schemeClr val="accent4">
                    <a:lumMod val="60000"/>
                    <a:lumOff val="40000"/>
                  </a:schemeClr>
                </a:solidFill>
              </a:rPr>
              <a:t> the set point</a:t>
            </a:r>
            <a:r>
              <a:rPr lang="en-US" sz="3200" dirty="0">
                <a:solidFill>
                  <a:schemeClr val="accent4">
                    <a:lumMod val="60000"/>
                    <a:lumOff val="40000"/>
                  </a:schemeClr>
                </a:solidFill>
              </a:rPr>
              <a:t> </a:t>
            </a:r>
          </a:p>
          <a:p>
            <a:pPr marL="514350" indent="-514350" fontAlgn="auto">
              <a:spcAft>
                <a:spcPts val="0"/>
              </a:spcAft>
              <a:buClr>
                <a:schemeClr val="accent3"/>
              </a:buClr>
              <a:buFont typeface="+mj-lt"/>
              <a:buAutoNum type="arabicPeriod"/>
              <a:defRPr/>
            </a:pPr>
            <a:endParaRPr lang="en-US" sz="3200" dirty="0">
              <a:solidFill>
                <a:schemeClr val="accent4">
                  <a:lumMod val="60000"/>
                  <a:lumOff val="40000"/>
                </a:schemeClr>
              </a:solidFill>
            </a:endParaRPr>
          </a:p>
          <a:p>
            <a:pPr marL="514350" indent="-514350" fontAlgn="auto">
              <a:spcAft>
                <a:spcPts val="0"/>
              </a:spcAft>
              <a:buClr>
                <a:schemeClr val="accent3"/>
              </a:buClr>
              <a:buFont typeface="+mj-lt"/>
              <a:buAutoNum type="arabicPeriod"/>
              <a:defRPr/>
            </a:pPr>
            <a:r>
              <a:rPr lang="en-US" sz="3200" dirty="0">
                <a:solidFill>
                  <a:schemeClr val="accent4">
                    <a:lumMod val="60000"/>
                    <a:lumOff val="40000"/>
                  </a:schemeClr>
                </a:solidFill>
              </a:rPr>
              <a:t>Main form ,</a:t>
            </a:r>
            <a:r>
              <a:rPr lang="en-US" sz="3200" dirty="0">
                <a:solidFill>
                  <a:schemeClr val="accent4">
                    <a:lumMod val="60000"/>
                    <a:lumOff val="40000"/>
                  </a:schemeClr>
                </a:solidFill>
                <a:latin typeface="Times New Roman" pitchFamily="18" charset="0"/>
              </a:rPr>
              <a:t> </a:t>
            </a:r>
            <a:r>
              <a:rPr lang="en-US" sz="3200" dirty="0">
                <a:solidFill>
                  <a:srgbClr val="FFFF00"/>
                </a:solidFill>
                <a:latin typeface="Times New Roman" pitchFamily="18" charset="0"/>
              </a:rPr>
              <a:t>most</a:t>
            </a:r>
            <a:r>
              <a:rPr lang="en-US" sz="3200" dirty="0">
                <a:solidFill>
                  <a:schemeClr val="accent4">
                    <a:lumMod val="60000"/>
                    <a:lumOff val="40000"/>
                  </a:schemeClr>
                </a:solidFill>
                <a:latin typeface="Times New Roman" pitchFamily="18" charset="0"/>
              </a:rPr>
              <a:t> feedback systems in the body are </a:t>
            </a:r>
            <a:r>
              <a:rPr lang="en-US" sz="3200" dirty="0">
                <a:solidFill>
                  <a:srgbClr val="FFFF00"/>
                </a:solidFill>
                <a:latin typeface="Times New Roman" pitchFamily="18" charset="0"/>
              </a:rPr>
              <a:t>negative</a:t>
            </a:r>
          </a:p>
          <a:p>
            <a:pPr marL="514350" indent="-514350" fontAlgn="auto">
              <a:spcAft>
                <a:spcPts val="0"/>
              </a:spcAft>
              <a:buClr>
                <a:schemeClr val="accent3"/>
              </a:buClr>
              <a:defRPr/>
            </a:pPr>
            <a:endParaRPr lang="en-US" sz="3200" dirty="0">
              <a:solidFill>
                <a:schemeClr val="accent4">
                  <a:lumMod val="60000"/>
                  <a:lumOff val="40000"/>
                </a:schemeClr>
              </a:solidFill>
            </a:endParaRPr>
          </a:p>
          <a:p>
            <a:pPr marL="514350" indent="-514350" fontAlgn="auto">
              <a:spcAft>
                <a:spcPts val="0"/>
              </a:spcAft>
              <a:buClr>
                <a:schemeClr val="accent3"/>
              </a:buClr>
              <a:defRPr/>
            </a:pPr>
            <a:r>
              <a:rPr lang="en-US" sz="3200" dirty="0">
                <a:solidFill>
                  <a:schemeClr val="accent4">
                    <a:lumMod val="60000"/>
                    <a:lumOff val="40000"/>
                  </a:schemeClr>
                </a:solidFill>
              </a:rPr>
              <a:t>3. Driving the variable in the </a:t>
            </a:r>
            <a:r>
              <a:rPr lang="en-US" sz="3200" dirty="0">
                <a:solidFill>
                  <a:srgbClr val="FFFF00"/>
                </a:solidFill>
              </a:rPr>
              <a:t>opposite</a:t>
            </a:r>
            <a:r>
              <a:rPr lang="en-US" sz="3200" dirty="0">
                <a:solidFill>
                  <a:schemeClr val="accent4">
                    <a:lumMod val="60000"/>
                    <a:lumOff val="40000"/>
                  </a:schemeClr>
                </a:solidFill>
              </a:rPr>
              <a:t> direction of the initial change.</a:t>
            </a:r>
          </a:p>
          <a:p>
            <a:pPr marL="514350" indent="-514350" fontAlgn="auto">
              <a:spcAft>
                <a:spcPts val="0"/>
              </a:spcAft>
              <a:buClr>
                <a:schemeClr val="accent3"/>
              </a:buClr>
              <a:defRPr/>
            </a:pPr>
            <a:endParaRPr lang="en-US" sz="3200" dirty="0">
              <a:solidFill>
                <a:schemeClr val="accent4">
                  <a:lumMod val="60000"/>
                  <a:lumOff val="40000"/>
                </a:schemeClr>
              </a:solidFill>
            </a:endParaRPr>
          </a:p>
          <a:p>
            <a:pPr marL="514350" indent="-514350" fontAlgn="auto">
              <a:spcAft>
                <a:spcPts val="0"/>
              </a:spcAft>
              <a:buClr>
                <a:schemeClr val="accent3"/>
              </a:buClr>
              <a:defRPr/>
            </a:pPr>
            <a:r>
              <a:rPr lang="en-US" sz="3200" dirty="0">
                <a:solidFill>
                  <a:schemeClr val="accent4">
                    <a:lumMod val="60000"/>
                    <a:lumOff val="40000"/>
                  </a:schemeClr>
                </a:solidFill>
              </a:rPr>
              <a:t>4. </a:t>
            </a:r>
            <a:r>
              <a:rPr lang="en-US" sz="3200" dirty="0">
                <a:solidFill>
                  <a:srgbClr val="FFFF00"/>
                </a:solidFill>
              </a:rPr>
              <a:t>Multiply</a:t>
            </a:r>
            <a:r>
              <a:rPr lang="en-US" sz="3200" dirty="0">
                <a:solidFill>
                  <a:schemeClr val="accent4">
                    <a:lumMod val="60000"/>
                    <a:lumOff val="40000"/>
                  </a:schemeClr>
                </a:solidFill>
              </a:rPr>
              <a:t> the error signal by some proportionate factor	e.g. - feel cold, - start shivering</a:t>
            </a:r>
            <a:endParaRPr lang="en-US" sz="2400" b="1" dirty="0">
              <a:solidFill>
                <a:schemeClr val="accent4">
                  <a:lumMod val="60000"/>
                  <a:lumOff val="40000"/>
                </a:schemeClr>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Text Box 251"/>
          <p:cNvSpPr txBox="1">
            <a:spLocks noChangeArrowheads="1"/>
          </p:cNvSpPr>
          <p:nvPr/>
        </p:nvSpPr>
        <p:spPr bwMode="auto">
          <a:xfrm>
            <a:off x="609600" y="228600"/>
            <a:ext cx="8534400" cy="7586663"/>
          </a:xfrm>
          <a:prstGeom prst="rect">
            <a:avLst/>
          </a:prstGeom>
          <a:noFill/>
          <a:ln w="9525">
            <a:noFill/>
            <a:miter lim="800000"/>
            <a:headEnd/>
            <a:tailEnd/>
          </a:ln>
        </p:spPr>
        <p:txBody>
          <a:bodyPr>
            <a:spAutoFit/>
          </a:bodyPr>
          <a:lstStyle/>
          <a:p>
            <a:pPr algn="ctr">
              <a:spcBef>
                <a:spcPct val="50000"/>
              </a:spcBef>
              <a:defRPr/>
            </a:pPr>
            <a:r>
              <a:rPr lang="en-US" sz="3200" b="1" dirty="0">
                <a:solidFill>
                  <a:srgbClr val="FFFF00"/>
                </a:solidFill>
              </a:rPr>
              <a:t>Positive feedback</a:t>
            </a:r>
            <a:endParaRPr lang="en-US" sz="2800" b="1" dirty="0">
              <a:solidFill>
                <a:srgbClr val="FFFF00"/>
              </a:solidFill>
            </a:endParaRPr>
          </a:p>
          <a:p>
            <a:pPr marL="342900" indent="-342900">
              <a:spcBef>
                <a:spcPct val="50000"/>
              </a:spcBef>
              <a:buClr>
                <a:schemeClr val="tx1"/>
              </a:buClr>
              <a:buFont typeface="+mj-lt"/>
              <a:buAutoNum type="arabicPeriod"/>
              <a:defRPr/>
            </a:pPr>
            <a:r>
              <a:rPr lang="en-US" dirty="0"/>
              <a:t> </a:t>
            </a:r>
            <a:r>
              <a:rPr lang="en-US" sz="3200" dirty="0">
                <a:solidFill>
                  <a:srgbClr val="FFFF00"/>
                </a:solidFill>
                <a:latin typeface="+mn-lt"/>
              </a:rPr>
              <a:t>↑</a:t>
            </a:r>
            <a:r>
              <a:rPr lang="en-US" sz="3200" dirty="0">
                <a:solidFill>
                  <a:schemeClr val="accent4">
                    <a:lumMod val="60000"/>
                    <a:lumOff val="40000"/>
                  </a:schemeClr>
                </a:solidFill>
                <a:latin typeface="+mn-lt"/>
              </a:rPr>
              <a:t> </a:t>
            </a:r>
            <a:r>
              <a:rPr lang="en-US" sz="2800" dirty="0">
                <a:solidFill>
                  <a:schemeClr val="accent4">
                    <a:lumMod val="60000"/>
                    <a:lumOff val="40000"/>
                  </a:schemeClr>
                </a:solidFill>
                <a:latin typeface="+mn-lt"/>
              </a:rPr>
              <a:t>(accelerates)</a:t>
            </a:r>
            <a:r>
              <a:rPr lang="en-US" altLang="en-US" sz="2800" dirty="0">
                <a:solidFill>
                  <a:schemeClr val="accent4">
                    <a:lumMod val="60000"/>
                    <a:lumOff val="40000"/>
                  </a:schemeClr>
                </a:solidFill>
                <a:latin typeface="+mn-lt"/>
              </a:rPr>
              <a:t> amplifies</a:t>
            </a:r>
            <a:r>
              <a:rPr lang="en-US" sz="2800" dirty="0">
                <a:solidFill>
                  <a:schemeClr val="accent4">
                    <a:lumMod val="60000"/>
                    <a:lumOff val="40000"/>
                  </a:schemeClr>
                </a:solidFill>
                <a:latin typeface="+mn-lt"/>
              </a:rPr>
              <a:t> the actions of the body</a:t>
            </a:r>
          </a:p>
          <a:p>
            <a:pPr marL="514350" indent="-514350">
              <a:spcBef>
                <a:spcPct val="50000"/>
              </a:spcBef>
              <a:buClr>
                <a:schemeClr val="tx1"/>
              </a:buClr>
              <a:buFont typeface="+mj-lt"/>
              <a:buAutoNum type="arabicPeriod"/>
              <a:defRPr/>
            </a:pPr>
            <a:r>
              <a:rPr lang="en-US" sz="2800" dirty="0">
                <a:solidFill>
                  <a:schemeClr val="accent4">
                    <a:lumMod val="60000"/>
                    <a:lumOff val="40000"/>
                  </a:schemeClr>
                </a:solidFill>
                <a:latin typeface="+mn-lt"/>
              </a:rPr>
              <a:t> Produces more </a:t>
            </a:r>
            <a:r>
              <a:rPr lang="en-US" sz="2800" dirty="0">
                <a:solidFill>
                  <a:srgbClr val="FFFF00"/>
                </a:solidFill>
                <a:latin typeface="+mn-lt"/>
              </a:rPr>
              <a:t>instability</a:t>
            </a:r>
            <a:r>
              <a:rPr lang="en-US" sz="2800" dirty="0">
                <a:solidFill>
                  <a:schemeClr val="accent4">
                    <a:lumMod val="60000"/>
                    <a:lumOff val="40000"/>
                  </a:schemeClr>
                </a:solidFill>
                <a:latin typeface="+mn-lt"/>
              </a:rPr>
              <a:t> in the body</a:t>
            </a:r>
          </a:p>
          <a:p>
            <a:pPr marL="514350" indent="-514350">
              <a:spcBef>
                <a:spcPct val="50000"/>
              </a:spcBef>
              <a:buClr>
                <a:schemeClr val="tx1"/>
              </a:buClr>
              <a:buFont typeface="+mj-lt"/>
              <a:buAutoNum type="arabicPeriod"/>
              <a:defRPr/>
            </a:pPr>
            <a:r>
              <a:rPr lang="en-US" sz="2800" dirty="0">
                <a:solidFill>
                  <a:schemeClr val="accent4">
                    <a:lumMod val="60000"/>
                    <a:lumOff val="40000"/>
                  </a:schemeClr>
                </a:solidFill>
                <a:latin typeface="+mn-lt"/>
              </a:rPr>
              <a:t> Produces more </a:t>
            </a:r>
            <a:r>
              <a:rPr lang="en-US" sz="2800" dirty="0">
                <a:solidFill>
                  <a:srgbClr val="FFFF00"/>
                </a:solidFill>
                <a:latin typeface="+mn-lt"/>
              </a:rPr>
              <a:t>chaos</a:t>
            </a:r>
            <a:r>
              <a:rPr lang="en-US" sz="2800" dirty="0">
                <a:solidFill>
                  <a:schemeClr val="accent4">
                    <a:lumMod val="60000"/>
                    <a:lumOff val="40000"/>
                  </a:schemeClr>
                </a:solidFill>
                <a:latin typeface="+mn-lt"/>
              </a:rPr>
              <a:t> in the body</a:t>
            </a:r>
          </a:p>
          <a:p>
            <a:pPr marL="514350" indent="-514350">
              <a:spcBef>
                <a:spcPct val="50000"/>
              </a:spcBef>
              <a:buClr>
                <a:schemeClr val="tx1"/>
              </a:buClr>
              <a:buFont typeface="+mj-lt"/>
              <a:buAutoNum type="arabicPeriod"/>
              <a:defRPr/>
            </a:pPr>
            <a:r>
              <a:rPr lang="en-US" sz="2800" dirty="0">
                <a:solidFill>
                  <a:schemeClr val="accent4">
                    <a:lumMod val="60000"/>
                    <a:lumOff val="40000"/>
                  </a:schemeClr>
                </a:solidFill>
                <a:latin typeface="+mn-lt"/>
              </a:rPr>
              <a:t> Only a </a:t>
            </a:r>
            <a:r>
              <a:rPr lang="en-US" sz="2800" dirty="0">
                <a:solidFill>
                  <a:srgbClr val="FFFF00"/>
                </a:solidFill>
                <a:latin typeface="+mn-lt"/>
              </a:rPr>
              <a:t>few types </a:t>
            </a:r>
            <a:r>
              <a:rPr lang="en-US" sz="2800" dirty="0">
                <a:solidFill>
                  <a:schemeClr val="accent4">
                    <a:lumMod val="60000"/>
                    <a:lumOff val="40000"/>
                  </a:schemeClr>
                </a:solidFill>
                <a:latin typeface="+mn-lt"/>
              </a:rPr>
              <a:t>necessary for our survival</a:t>
            </a:r>
          </a:p>
          <a:p>
            <a:pPr marL="514350" indent="-514350">
              <a:spcBef>
                <a:spcPct val="50000"/>
              </a:spcBef>
              <a:buClr>
                <a:schemeClr val="tx1"/>
              </a:buClr>
              <a:buFont typeface="+mj-lt"/>
              <a:buAutoNum type="arabicPeriod"/>
              <a:defRPr/>
            </a:pPr>
            <a:r>
              <a:rPr lang="en-US" sz="2800" dirty="0">
                <a:solidFill>
                  <a:schemeClr val="accent4">
                    <a:lumMod val="60000"/>
                    <a:lumOff val="40000"/>
                  </a:schemeClr>
                </a:solidFill>
                <a:latin typeface="+mn-lt"/>
              </a:rPr>
              <a:t> R </a:t>
            </a:r>
            <a:r>
              <a:rPr lang="en-US" sz="2800" dirty="0">
                <a:solidFill>
                  <a:srgbClr val="FFFF00"/>
                </a:solidFill>
                <a:latin typeface="+mn-lt"/>
              </a:rPr>
              <a:t>short-lived</a:t>
            </a:r>
          </a:p>
          <a:p>
            <a:pPr marL="514350" indent="-514350">
              <a:spcBef>
                <a:spcPct val="50000"/>
              </a:spcBef>
              <a:buClr>
                <a:schemeClr val="tx1"/>
              </a:buClr>
              <a:buFont typeface="+mj-lt"/>
              <a:buAutoNum type="arabicPeriod"/>
              <a:defRPr/>
            </a:pPr>
            <a:r>
              <a:rPr lang="en-US" sz="2800" dirty="0">
                <a:solidFill>
                  <a:schemeClr val="accent4">
                    <a:lumMod val="60000"/>
                    <a:lumOff val="40000"/>
                  </a:schemeClr>
                </a:solidFill>
                <a:latin typeface="+mn-lt"/>
              </a:rPr>
              <a:t> Controls </a:t>
            </a:r>
            <a:r>
              <a:rPr lang="en-US" sz="2800" dirty="0">
                <a:solidFill>
                  <a:srgbClr val="FFFF00"/>
                </a:solidFill>
                <a:latin typeface="+mn-lt"/>
              </a:rPr>
              <a:t>less frequent  forms </a:t>
            </a:r>
            <a:r>
              <a:rPr lang="en-US" sz="2800" dirty="0">
                <a:solidFill>
                  <a:schemeClr val="accent4">
                    <a:lumMod val="60000"/>
                    <a:lumOff val="40000"/>
                  </a:schemeClr>
                </a:solidFill>
                <a:latin typeface="+mn-lt"/>
              </a:rPr>
              <a:t>of events that do not require continuous adjustments</a:t>
            </a:r>
          </a:p>
          <a:p>
            <a:pPr marL="514350" indent="-514350">
              <a:spcBef>
                <a:spcPct val="50000"/>
              </a:spcBef>
              <a:buClr>
                <a:schemeClr val="tx1"/>
              </a:buClr>
              <a:buFont typeface="+mj-lt"/>
              <a:buAutoNum type="arabicPeriod"/>
              <a:defRPr/>
            </a:pPr>
            <a:r>
              <a:rPr lang="en-US" sz="2800" dirty="0">
                <a:solidFill>
                  <a:schemeClr val="accent4">
                    <a:lumMod val="60000"/>
                    <a:lumOff val="40000"/>
                  </a:schemeClr>
                </a:solidFill>
                <a:latin typeface="+mn-lt"/>
              </a:rPr>
              <a:t> Considered to be the </a:t>
            </a:r>
            <a:r>
              <a:rPr lang="en-US" sz="2800" dirty="0">
                <a:solidFill>
                  <a:srgbClr val="FFFF00"/>
                </a:solidFill>
                <a:latin typeface="+mn-lt"/>
              </a:rPr>
              <a:t>uncommon loop</a:t>
            </a:r>
          </a:p>
          <a:p>
            <a:pPr marL="457200" indent="-457200">
              <a:spcBef>
                <a:spcPct val="50000"/>
              </a:spcBef>
              <a:buClr>
                <a:schemeClr val="tx1"/>
              </a:buClr>
              <a:buFont typeface="+mj-lt"/>
              <a:buAutoNum type="arabicPeriod"/>
              <a:defRPr/>
            </a:pPr>
            <a:r>
              <a:rPr lang="en-US" altLang="en-US" sz="2800" dirty="0">
                <a:solidFill>
                  <a:schemeClr val="accent4">
                    <a:lumMod val="60000"/>
                    <a:lumOff val="40000"/>
                  </a:schemeClr>
                </a:solidFill>
                <a:latin typeface="+mn-lt"/>
              </a:rPr>
              <a:t> </a:t>
            </a:r>
            <a:r>
              <a:rPr lang="en-US" sz="2800" dirty="0">
                <a:solidFill>
                  <a:schemeClr val="accent4">
                    <a:lumMod val="60000"/>
                    <a:lumOff val="40000"/>
                  </a:schemeClr>
                </a:solidFill>
                <a:latin typeface="+mn-lt"/>
              </a:rPr>
              <a:t>Driving the variable in </a:t>
            </a:r>
            <a:r>
              <a:rPr lang="en-US" sz="2800" dirty="0">
                <a:solidFill>
                  <a:srgbClr val="FFFF00"/>
                </a:solidFill>
                <a:latin typeface="+mn-lt"/>
              </a:rPr>
              <a:t>the same direction </a:t>
            </a:r>
            <a:r>
              <a:rPr lang="en-US" sz="2800" dirty="0">
                <a:solidFill>
                  <a:schemeClr val="accent4">
                    <a:lumMod val="60000"/>
                    <a:lumOff val="40000"/>
                  </a:schemeClr>
                </a:solidFill>
                <a:latin typeface="+mn-lt"/>
              </a:rPr>
              <a:t>of the initial change.</a:t>
            </a:r>
          </a:p>
          <a:p>
            <a:pPr>
              <a:spcBef>
                <a:spcPct val="50000"/>
              </a:spcBef>
              <a:buClr>
                <a:schemeClr val="accent2"/>
              </a:buClr>
              <a:buFontTx/>
              <a:buChar char="•"/>
              <a:defRPr/>
            </a:pPr>
            <a:endParaRPr lang="en-US" altLang="en-US" sz="2000" dirty="0"/>
          </a:p>
          <a:p>
            <a:pPr>
              <a:spcBef>
                <a:spcPct val="50000"/>
              </a:spcBef>
              <a:buClr>
                <a:schemeClr val="accent2"/>
              </a:buClr>
              <a:buFontTx/>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2">
                                            <p:txEl>
                                              <p:pRg st="1" end="1"/>
                                            </p:txEl>
                                          </p:spTgt>
                                        </p:tgtEl>
                                        <p:attrNameLst>
                                          <p:attrName>style.visibility</p:attrName>
                                        </p:attrNameLst>
                                      </p:cBhvr>
                                      <p:to>
                                        <p:strVal val="visible"/>
                                      </p:to>
                                    </p:set>
                                    <p:anim calcmode="lin" valueType="num">
                                      <p:cBhvr additive="base">
                                        <p:cTn id="7" dur="2000" fill="hold"/>
                                        <p:tgtEl>
                                          <p:spTgt spid="61442">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14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42">
                                            <p:txEl>
                                              <p:pRg st="2" end="2"/>
                                            </p:txEl>
                                          </p:spTgt>
                                        </p:tgtEl>
                                        <p:attrNameLst>
                                          <p:attrName>style.visibility</p:attrName>
                                        </p:attrNameLst>
                                      </p:cBhvr>
                                      <p:to>
                                        <p:strVal val="visible"/>
                                      </p:to>
                                    </p:set>
                                    <p:anim calcmode="lin" valueType="num">
                                      <p:cBhvr additive="base">
                                        <p:cTn id="13" dur="2000" fill="hold"/>
                                        <p:tgtEl>
                                          <p:spTgt spid="61442">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14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442">
                                            <p:txEl>
                                              <p:pRg st="3" end="3"/>
                                            </p:txEl>
                                          </p:spTgt>
                                        </p:tgtEl>
                                        <p:attrNameLst>
                                          <p:attrName>style.visibility</p:attrName>
                                        </p:attrNameLst>
                                      </p:cBhvr>
                                      <p:to>
                                        <p:strVal val="visible"/>
                                      </p:to>
                                    </p:set>
                                    <p:anim calcmode="lin" valueType="num">
                                      <p:cBhvr additive="base">
                                        <p:cTn id="19" dur="2000" fill="hold"/>
                                        <p:tgtEl>
                                          <p:spTgt spid="61442">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14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1442">
                                            <p:txEl>
                                              <p:pRg st="4" end="4"/>
                                            </p:txEl>
                                          </p:spTgt>
                                        </p:tgtEl>
                                        <p:attrNameLst>
                                          <p:attrName>style.visibility</p:attrName>
                                        </p:attrNameLst>
                                      </p:cBhvr>
                                      <p:to>
                                        <p:strVal val="visible"/>
                                      </p:to>
                                    </p:set>
                                    <p:anim calcmode="lin" valueType="num">
                                      <p:cBhvr additive="base">
                                        <p:cTn id="25" dur="2000" fill="hold"/>
                                        <p:tgtEl>
                                          <p:spTgt spid="61442">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614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1442">
                                            <p:txEl>
                                              <p:pRg st="5" end="5"/>
                                            </p:txEl>
                                          </p:spTgt>
                                        </p:tgtEl>
                                        <p:attrNameLst>
                                          <p:attrName>style.visibility</p:attrName>
                                        </p:attrNameLst>
                                      </p:cBhvr>
                                      <p:to>
                                        <p:strVal val="visible"/>
                                      </p:to>
                                    </p:set>
                                    <p:anim calcmode="lin" valueType="num">
                                      <p:cBhvr additive="base">
                                        <p:cTn id="31" dur="2000" fill="hold"/>
                                        <p:tgtEl>
                                          <p:spTgt spid="61442">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6144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1442">
                                            <p:txEl>
                                              <p:pRg st="6" end="6"/>
                                            </p:txEl>
                                          </p:spTgt>
                                        </p:tgtEl>
                                        <p:attrNameLst>
                                          <p:attrName>style.visibility</p:attrName>
                                        </p:attrNameLst>
                                      </p:cBhvr>
                                      <p:to>
                                        <p:strVal val="visible"/>
                                      </p:to>
                                    </p:set>
                                    <p:anim calcmode="lin" valueType="num">
                                      <p:cBhvr additive="base">
                                        <p:cTn id="37" dur="2000" fill="hold"/>
                                        <p:tgtEl>
                                          <p:spTgt spid="61442">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6144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1442">
                                            <p:txEl>
                                              <p:pRg st="7" end="7"/>
                                            </p:txEl>
                                          </p:spTgt>
                                        </p:tgtEl>
                                        <p:attrNameLst>
                                          <p:attrName>style.visibility</p:attrName>
                                        </p:attrNameLst>
                                      </p:cBhvr>
                                      <p:to>
                                        <p:strVal val="visible"/>
                                      </p:to>
                                    </p:set>
                                    <p:anim calcmode="lin" valueType="num">
                                      <p:cBhvr additive="base">
                                        <p:cTn id="43" dur="2000" fill="hold"/>
                                        <p:tgtEl>
                                          <p:spTgt spid="61442">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6144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1442">
                                            <p:txEl>
                                              <p:pRg st="8" end="8"/>
                                            </p:txEl>
                                          </p:spTgt>
                                        </p:tgtEl>
                                        <p:attrNameLst>
                                          <p:attrName>style.visibility</p:attrName>
                                        </p:attrNameLst>
                                      </p:cBhvr>
                                      <p:to>
                                        <p:strVal val="visible"/>
                                      </p:to>
                                    </p:set>
                                    <p:anim calcmode="lin" valueType="num">
                                      <p:cBhvr additive="base">
                                        <p:cTn id="49" dur="2000" fill="hold"/>
                                        <p:tgtEl>
                                          <p:spTgt spid="61442">
                                            <p:txEl>
                                              <p:pRg st="8" end="8"/>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6144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990600" y="304800"/>
            <a:ext cx="8610600" cy="10125075"/>
          </a:xfrm>
          <a:prstGeom prst="rect">
            <a:avLst/>
          </a:prstGeom>
          <a:noFill/>
          <a:ln w="9525">
            <a:noFill/>
            <a:miter lim="800000"/>
            <a:headEnd/>
            <a:tailEnd/>
          </a:ln>
        </p:spPr>
        <p:txBody>
          <a:bodyPr>
            <a:spAutoFit/>
          </a:bodyPr>
          <a:lstStyle/>
          <a:p>
            <a:pPr algn="ctr">
              <a:spcBef>
                <a:spcPct val="50000"/>
              </a:spcBef>
              <a:defRPr/>
            </a:pPr>
            <a:r>
              <a:rPr kumimoji="1" lang="en-US" altLang="zh-CN" sz="3600" dirty="0">
                <a:solidFill>
                  <a:srgbClr val="FFFF00"/>
                </a:solidFill>
                <a:latin typeface="Times New Roman" pitchFamily="18" charset="0"/>
              </a:rPr>
              <a:t>3. Feed-forward control</a:t>
            </a:r>
          </a:p>
          <a:p>
            <a:pPr>
              <a:spcBef>
                <a:spcPct val="50000"/>
              </a:spcBef>
              <a:defRPr/>
            </a:pPr>
            <a:r>
              <a:rPr kumimoji="1" lang="en-US" altLang="zh-CN" sz="2400" dirty="0">
                <a:latin typeface="Arial" pitchFamily="34" charset="0"/>
              </a:rPr>
              <a:t>Principle: a direct effect of stimulus on the control system before the action of feedback signal occurs.</a:t>
            </a:r>
          </a:p>
          <a:p>
            <a:pPr>
              <a:spcBef>
                <a:spcPct val="50000"/>
              </a:spcBef>
              <a:defRPr/>
            </a:pPr>
            <a:endParaRPr lang="en-US" sz="2800" dirty="0">
              <a:latin typeface="+mn-lt"/>
            </a:endParaRPr>
          </a:p>
          <a:p>
            <a:pPr marL="514350" indent="-514350">
              <a:buFont typeface="+mj-lt"/>
              <a:buAutoNum type="arabicPeriod"/>
              <a:defRPr/>
            </a:pPr>
            <a:r>
              <a:rPr lang="en-US" sz="2800" dirty="0">
                <a:solidFill>
                  <a:schemeClr val="accent4">
                    <a:lumMod val="60000"/>
                    <a:lumOff val="40000"/>
                  </a:schemeClr>
                </a:solidFill>
                <a:latin typeface="Arial" pitchFamily="34" charset="0"/>
              </a:rPr>
              <a:t>Less frequent form of regulation.</a:t>
            </a:r>
          </a:p>
          <a:p>
            <a:pPr marL="514350" indent="-514350">
              <a:buFont typeface="+mj-lt"/>
              <a:buAutoNum type="arabicPeriod"/>
              <a:defRPr/>
            </a:pPr>
            <a:endParaRPr lang="en-US" sz="2800" dirty="0">
              <a:solidFill>
                <a:schemeClr val="accent4">
                  <a:lumMod val="60000"/>
                  <a:lumOff val="40000"/>
                </a:schemeClr>
              </a:solidFill>
              <a:latin typeface="Arial" pitchFamily="34" charset="0"/>
            </a:endParaRPr>
          </a:p>
          <a:p>
            <a:pPr marL="514350" indent="-514350">
              <a:buFont typeface="+mj-lt"/>
              <a:buAutoNum type="arabicPeriod"/>
              <a:defRPr/>
            </a:pPr>
            <a:r>
              <a:rPr lang="en-US" sz="2800" dirty="0">
                <a:solidFill>
                  <a:schemeClr val="accent4">
                    <a:lumMod val="60000"/>
                    <a:lumOff val="40000"/>
                  </a:schemeClr>
                </a:solidFill>
                <a:latin typeface="Arial" pitchFamily="34" charset="0"/>
              </a:rPr>
              <a:t>Stimulus triggers a response in anticipation of a change in a variable.</a:t>
            </a:r>
          </a:p>
          <a:p>
            <a:pPr marL="514350" indent="-514350">
              <a:spcBef>
                <a:spcPct val="50000"/>
              </a:spcBef>
              <a:buFont typeface="+mj-lt"/>
              <a:buAutoNum type="arabicPeriod"/>
              <a:defRPr/>
            </a:pPr>
            <a:r>
              <a:rPr kumimoji="1" lang="en-US" altLang="zh-CN" sz="2800" dirty="0">
                <a:solidFill>
                  <a:schemeClr val="accent4">
                    <a:lumMod val="60000"/>
                    <a:lumOff val="40000"/>
                  </a:schemeClr>
                </a:solidFill>
                <a:latin typeface="Arial" pitchFamily="34" charset="0"/>
              </a:rPr>
              <a:t>Here the direct effect of the stimulus is termed </a:t>
            </a:r>
          </a:p>
          <a:p>
            <a:pPr marL="514350" indent="-514350">
              <a:spcBef>
                <a:spcPct val="50000"/>
              </a:spcBef>
              <a:defRPr/>
            </a:pPr>
            <a:r>
              <a:rPr kumimoji="1" lang="en-US" altLang="zh-CN" sz="2800" dirty="0">
                <a:solidFill>
                  <a:schemeClr val="accent4">
                    <a:lumMod val="60000"/>
                    <a:lumOff val="40000"/>
                  </a:schemeClr>
                </a:solidFill>
                <a:latin typeface="Arial" pitchFamily="34" charset="0"/>
              </a:rPr>
              <a:t>				disturb signal or interfere signa</a:t>
            </a:r>
            <a:r>
              <a:rPr kumimoji="1" lang="en-US" altLang="zh-CN" sz="3200" dirty="0">
                <a:solidFill>
                  <a:schemeClr val="accent4">
                    <a:lumMod val="60000"/>
                    <a:lumOff val="40000"/>
                  </a:schemeClr>
                </a:solidFill>
                <a:latin typeface="Arial" pitchFamily="34" charset="0"/>
              </a:rPr>
              <a:t>l.</a:t>
            </a:r>
          </a:p>
          <a:p>
            <a:pPr marL="514350" indent="-514350" algn="ctr">
              <a:spcBef>
                <a:spcPct val="50000"/>
              </a:spcBef>
              <a:defRPr/>
            </a:pPr>
            <a:r>
              <a:rPr kumimoji="1" lang="en-US" altLang="zh-CN" sz="2400" dirty="0" err="1">
                <a:solidFill>
                  <a:schemeClr val="accent4">
                    <a:lumMod val="60000"/>
                    <a:lumOff val="40000"/>
                  </a:schemeClr>
                </a:solidFill>
                <a:latin typeface="Arial" pitchFamily="34" charset="0"/>
              </a:rPr>
              <a:t>e,g</a:t>
            </a:r>
            <a:r>
              <a:rPr kumimoji="1" lang="en-US" altLang="zh-CN" sz="2400" dirty="0">
                <a:solidFill>
                  <a:schemeClr val="accent4">
                    <a:lumMod val="60000"/>
                    <a:lumOff val="40000"/>
                  </a:schemeClr>
                </a:solidFill>
                <a:latin typeface="Arial" pitchFamily="34" charset="0"/>
              </a:rPr>
              <a:t> 1. Shivering before diving into the cold water.</a:t>
            </a:r>
            <a:r>
              <a:rPr lang="en-US" sz="2400" dirty="0">
                <a:solidFill>
                  <a:schemeClr val="accent4">
                    <a:lumMod val="60000"/>
                    <a:lumOff val="40000"/>
                  </a:schemeClr>
                </a:solidFill>
                <a:latin typeface="Arial" pitchFamily="34" charset="0"/>
              </a:rPr>
              <a:t> H</a:t>
            </a:r>
            <a:r>
              <a:rPr lang="en-US" sz="2400" baseline="-25000" dirty="0">
                <a:solidFill>
                  <a:schemeClr val="accent4">
                    <a:lumMod val="60000"/>
                    <a:lumOff val="40000"/>
                  </a:schemeClr>
                </a:solidFill>
                <a:latin typeface="Arial" pitchFamily="34" charset="0"/>
              </a:rPr>
              <a:t>2</a:t>
            </a:r>
            <a:r>
              <a:rPr lang="en-US" sz="2400" dirty="0">
                <a:solidFill>
                  <a:schemeClr val="accent4">
                    <a:lumMod val="60000"/>
                    <a:lumOff val="40000"/>
                  </a:schemeClr>
                </a:solidFill>
                <a:latin typeface="Arial" pitchFamily="34" charset="0"/>
              </a:rPr>
              <a:t>O</a:t>
            </a:r>
          </a:p>
          <a:p>
            <a:pPr marL="514350" indent="-514350" algn="ctr">
              <a:spcBef>
                <a:spcPct val="50000"/>
              </a:spcBef>
              <a:defRPr/>
            </a:pPr>
            <a:r>
              <a:rPr lang="en-US" sz="2400" dirty="0">
                <a:solidFill>
                  <a:schemeClr val="accent4">
                    <a:lumMod val="60000"/>
                    <a:lumOff val="40000"/>
                  </a:schemeClr>
                </a:solidFill>
                <a:latin typeface="Arial" pitchFamily="34" charset="0"/>
              </a:rPr>
              <a:t>            2. smell of food triggers digestive juice secretion</a:t>
            </a:r>
            <a:endParaRPr kumimoji="1" lang="en-US" altLang="zh-CN" sz="2800" dirty="0">
              <a:solidFill>
                <a:schemeClr val="accent4">
                  <a:lumMod val="60000"/>
                  <a:lumOff val="40000"/>
                </a:schemeClr>
              </a:solidFill>
              <a:latin typeface="Arial" pitchFamily="34" charset="0"/>
            </a:endParaRPr>
          </a:p>
          <a:p>
            <a:pPr>
              <a:spcBef>
                <a:spcPct val="50000"/>
              </a:spcBef>
              <a:defRPr/>
            </a:pPr>
            <a:endParaRPr kumimoji="1" lang="en-US" altLang="zh-CN" sz="3200" dirty="0">
              <a:latin typeface="Times New Roman" pitchFamily="18" charset="0"/>
            </a:endParaRPr>
          </a:p>
          <a:p>
            <a:pPr>
              <a:spcBef>
                <a:spcPct val="50000"/>
              </a:spcBef>
              <a:defRPr/>
            </a:pPr>
            <a:endParaRPr kumimoji="1" lang="en-US" altLang="zh-CN" sz="3200" dirty="0">
              <a:latin typeface="Times New Roman" pitchFamily="18" charset="0"/>
            </a:endParaRPr>
          </a:p>
          <a:p>
            <a:pPr>
              <a:spcBef>
                <a:spcPct val="50000"/>
              </a:spcBef>
              <a:defRPr/>
            </a:pPr>
            <a:endParaRPr kumimoji="1" lang="en-US" altLang="zh-CN" sz="3200" dirty="0">
              <a:latin typeface="Times New Roman" pitchFamily="18" charset="0"/>
            </a:endParaRPr>
          </a:p>
          <a:p>
            <a:pPr>
              <a:spcBef>
                <a:spcPct val="50000"/>
              </a:spcBef>
              <a:defRPr/>
            </a:pPr>
            <a:endParaRPr kumimoji="1" lang="en-US" altLang="zh-CN" sz="3200" dirty="0">
              <a:latin typeface="Times New Roman" pitchFamily="18" charset="0"/>
            </a:endParaRPr>
          </a:p>
          <a:p>
            <a:pPr>
              <a:spcBef>
                <a:spcPct val="50000"/>
              </a:spcBef>
              <a:defRPr/>
            </a:pPr>
            <a:endParaRPr kumimoji="1" lang="en-US" altLang="zh-CN" sz="32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4">
                                            <p:txEl>
                                              <p:pRg st="5" end="5"/>
                                            </p:txEl>
                                          </p:spTgt>
                                        </p:tgtEl>
                                        <p:attrNameLst>
                                          <p:attrName>style.visibility</p:attrName>
                                        </p:attrNameLst>
                                      </p:cBhvr>
                                      <p:to>
                                        <p:strVal val="visible"/>
                                      </p:to>
                                    </p:set>
                                    <p:anim calcmode="lin" valueType="num">
                                      <p:cBhvr additive="base">
                                        <p:cTn id="7" dur="2000" fill="hold"/>
                                        <p:tgtEl>
                                          <p:spTgt spid="28674">
                                            <p:txEl>
                                              <p:pRg st="5" end="5"/>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867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4">
                                            <p:txEl>
                                              <p:pRg st="6" end="6"/>
                                            </p:txEl>
                                          </p:spTgt>
                                        </p:tgtEl>
                                        <p:attrNameLst>
                                          <p:attrName>style.visibility</p:attrName>
                                        </p:attrNameLst>
                                      </p:cBhvr>
                                      <p:to>
                                        <p:strVal val="visible"/>
                                      </p:to>
                                    </p:set>
                                    <p:anim calcmode="lin" valueType="num">
                                      <p:cBhvr additive="base">
                                        <p:cTn id="13" dur="2000" fill="hold"/>
                                        <p:tgtEl>
                                          <p:spTgt spid="28674">
                                            <p:txEl>
                                              <p:pRg st="6" end="6"/>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8674">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8674">
                                            <p:txEl>
                                              <p:pRg st="7" end="7"/>
                                            </p:txEl>
                                          </p:spTgt>
                                        </p:tgtEl>
                                        <p:attrNameLst>
                                          <p:attrName>style.visibility</p:attrName>
                                        </p:attrNameLst>
                                      </p:cBhvr>
                                      <p:to>
                                        <p:strVal val="visible"/>
                                      </p:to>
                                    </p:set>
                                    <p:anim calcmode="lin" valueType="num">
                                      <p:cBhvr additive="base">
                                        <p:cTn id="17" dur="500" fill="hold"/>
                                        <p:tgtEl>
                                          <p:spTgt spid="28674">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67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8674">
                                            <p:txEl>
                                              <p:pRg st="8" end="8"/>
                                            </p:txEl>
                                          </p:spTgt>
                                        </p:tgtEl>
                                        <p:attrNameLst>
                                          <p:attrName>style.visibility</p:attrName>
                                        </p:attrNameLst>
                                      </p:cBhvr>
                                      <p:to>
                                        <p:strVal val="visible"/>
                                      </p:to>
                                    </p:set>
                                    <p:anim calcmode="lin" valueType="num">
                                      <p:cBhvr additive="base">
                                        <p:cTn id="23" dur="2000" fill="hold"/>
                                        <p:tgtEl>
                                          <p:spTgt spid="28674">
                                            <p:txEl>
                                              <p:pRg st="8" end="8"/>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28674">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674">
                                            <p:txEl>
                                              <p:pRg st="9" end="9"/>
                                            </p:txEl>
                                          </p:spTgt>
                                        </p:tgtEl>
                                        <p:attrNameLst>
                                          <p:attrName>style.visibility</p:attrName>
                                        </p:attrNameLst>
                                      </p:cBhvr>
                                      <p:to>
                                        <p:strVal val="visible"/>
                                      </p:to>
                                    </p:set>
                                    <p:anim calcmode="lin" valueType="num">
                                      <p:cBhvr additive="base">
                                        <p:cTn id="27" dur="500" fill="hold"/>
                                        <p:tgtEl>
                                          <p:spTgt spid="28674">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67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914400"/>
            <a:ext cx="8458200" cy="4986338"/>
          </a:xfrm>
          <a:prstGeom prst="rect">
            <a:avLst/>
          </a:prstGeom>
          <a:noFill/>
          <a:ln w="9525">
            <a:noFill/>
            <a:miter lim="800000"/>
            <a:headEnd/>
            <a:tailEnd/>
          </a:ln>
        </p:spPr>
        <p:txBody>
          <a:bodyPr>
            <a:spAutoFit/>
          </a:bodyPr>
          <a:lstStyle/>
          <a:p>
            <a:pPr algn="ctr">
              <a:spcBef>
                <a:spcPct val="50000"/>
              </a:spcBef>
              <a:defRPr/>
            </a:pPr>
            <a:r>
              <a:rPr kumimoji="1" lang="en-US" altLang="zh-CN" sz="3200" u="sng" dirty="0">
                <a:solidFill>
                  <a:srgbClr val="FFFF00"/>
                </a:solidFill>
                <a:latin typeface="+mn-lt"/>
              </a:rPr>
              <a:t>Significance of Feedback-forward :</a:t>
            </a:r>
            <a:r>
              <a:rPr kumimoji="1" lang="en-US" altLang="zh-CN" sz="3200" dirty="0">
                <a:solidFill>
                  <a:srgbClr val="FFFF00"/>
                </a:solidFill>
                <a:latin typeface="+mn-lt"/>
              </a:rPr>
              <a:t> </a:t>
            </a:r>
          </a:p>
          <a:p>
            <a:pPr algn="ctr">
              <a:spcBef>
                <a:spcPct val="50000"/>
              </a:spcBef>
              <a:defRPr/>
            </a:pPr>
            <a:endParaRPr kumimoji="1" lang="en-US" altLang="zh-CN" sz="3200" dirty="0">
              <a:latin typeface="+mn-lt"/>
            </a:endParaRPr>
          </a:p>
          <a:p>
            <a:pPr marL="742950" indent="-742950">
              <a:spcBef>
                <a:spcPct val="50000"/>
              </a:spcBef>
              <a:buFont typeface="+mj-lt"/>
              <a:buAutoNum type="arabicPeriod"/>
              <a:defRPr/>
            </a:pPr>
            <a:r>
              <a:rPr kumimoji="1" lang="en-US" altLang="zh-CN" sz="2800" dirty="0">
                <a:solidFill>
                  <a:schemeClr val="accent4">
                    <a:lumMod val="60000"/>
                    <a:lumOff val="40000"/>
                  </a:schemeClr>
                </a:solidFill>
                <a:latin typeface="+mn-lt"/>
              </a:rPr>
              <a:t>Adaptive feedback control. </a:t>
            </a:r>
          </a:p>
          <a:p>
            <a:pPr marL="742950" indent="-742950">
              <a:spcBef>
                <a:spcPct val="50000"/>
              </a:spcBef>
              <a:buFont typeface="+mj-lt"/>
              <a:buAutoNum type="arabicPeriod"/>
              <a:defRPr/>
            </a:pPr>
            <a:endParaRPr kumimoji="1" lang="en-US" altLang="zh-CN" sz="2800" dirty="0">
              <a:solidFill>
                <a:schemeClr val="accent4">
                  <a:lumMod val="60000"/>
                  <a:lumOff val="40000"/>
                </a:schemeClr>
              </a:solidFill>
              <a:latin typeface="+mn-lt"/>
            </a:endParaRPr>
          </a:p>
          <a:p>
            <a:pPr marL="742950" indent="-742950">
              <a:spcBef>
                <a:spcPct val="50000"/>
              </a:spcBef>
              <a:buFont typeface="+mj-lt"/>
              <a:buAutoNum type="arabicPeriod"/>
              <a:defRPr/>
            </a:pPr>
            <a:r>
              <a:rPr kumimoji="1" lang="en-US" altLang="zh-CN" sz="2800" dirty="0">
                <a:solidFill>
                  <a:schemeClr val="accent4">
                    <a:lumMod val="60000"/>
                    <a:lumOff val="40000"/>
                  </a:schemeClr>
                </a:solidFill>
                <a:latin typeface="+mn-lt"/>
              </a:rPr>
              <a:t>Makes the human body to fore-see and adapt the environment promptly and exactly </a:t>
            </a:r>
          </a:p>
          <a:p>
            <a:pPr marL="742950" indent="-742950">
              <a:spcBef>
                <a:spcPct val="50000"/>
              </a:spcBef>
              <a:buFont typeface="+mj-lt"/>
              <a:buAutoNum type="arabicPeriod"/>
              <a:defRPr/>
            </a:pPr>
            <a:endParaRPr kumimoji="1" lang="en-US" altLang="zh-CN" sz="2800" dirty="0">
              <a:solidFill>
                <a:schemeClr val="accent4">
                  <a:lumMod val="60000"/>
                  <a:lumOff val="40000"/>
                </a:schemeClr>
              </a:solidFill>
              <a:latin typeface="+mn-lt"/>
            </a:endParaRPr>
          </a:p>
          <a:p>
            <a:pPr marL="742950" indent="-742950">
              <a:spcBef>
                <a:spcPct val="50000"/>
              </a:spcBef>
              <a:buFont typeface="+mj-lt"/>
              <a:buAutoNum type="arabicPeriod"/>
              <a:defRPr/>
            </a:pPr>
            <a:r>
              <a:rPr kumimoji="1" lang="en-US" altLang="zh-CN" sz="2800" dirty="0">
                <a:solidFill>
                  <a:schemeClr val="accent4">
                    <a:lumMod val="60000"/>
                    <a:lumOff val="40000"/>
                  </a:schemeClr>
                </a:solidFill>
                <a:latin typeface="+mn-lt"/>
              </a:rPr>
              <a:t>Prepare the body for the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8">
                                            <p:txEl>
                                              <p:pRg st="2" end="2"/>
                                            </p:txEl>
                                          </p:spTgt>
                                        </p:tgtEl>
                                        <p:attrNameLst>
                                          <p:attrName>style.visibility</p:attrName>
                                        </p:attrNameLst>
                                      </p:cBhvr>
                                      <p:to>
                                        <p:strVal val="visible"/>
                                      </p:to>
                                    </p:set>
                                    <p:anim calcmode="lin" valueType="num">
                                      <p:cBhvr additive="base">
                                        <p:cTn id="7" dur="2000" fill="hold"/>
                                        <p:tgtEl>
                                          <p:spTgt spid="29698">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96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98">
                                            <p:txEl>
                                              <p:pRg st="4" end="4"/>
                                            </p:txEl>
                                          </p:spTgt>
                                        </p:tgtEl>
                                        <p:attrNameLst>
                                          <p:attrName>style.visibility</p:attrName>
                                        </p:attrNameLst>
                                      </p:cBhvr>
                                      <p:to>
                                        <p:strVal val="visible"/>
                                      </p:to>
                                    </p:set>
                                    <p:anim calcmode="lin" valueType="num">
                                      <p:cBhvr additive="base">
                                        <p:cTn id="13" dur="2000" fill="hold"/>
                                        <p:tgtEl>
                                          <p:spTgt spid="29698">
                                            <p:txEl>
                                              <p:pRg st="4" end="4"/>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96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698">
                                            <p:txEl>
                                              <p:pRg st="6" end="6"/>
                                            </p:txEl>
                                          </p:spTgt>
                                        </p:tgtEl>
                                        <p:attrNameLst>
                                          <p:attrName>style.visibility</p:attrName>
                                        </p:attrNameLst>
                                      </p:cBhvr>
                                      <p:to>
                                        <p:strVal val="visible"/>
                                      </p:to>
                                    </p:set>
                                    <p:anim calcmode="lin" valueType="num">
                                      <p:cBhvr additive="base">
                                        <p:cTn id="19" dur="2000" fill="hold"/>
                                        <p:tgtEl>
                                          <p:spTgt spid="29698">
                                            <p:txEl>
                                              <p:pRg st="6" end="6"/>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969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sz="quarter"/>
          </p:nvPr>
        </p:nvSpPr>
        <p:spPr>
          <a:xfrm>
            <a:off x="457200" y="0"/>
            <a:ext cx="7851775" cy="1828800"/>
          </a:xfrm>
        </p:spPr>
        <p:txBody>
          <a:bodyPr/>
          <a:lstStyle/>
          <a:p>
            <a:pPr eaLnBrk="1" hangingPunct="1"/>
            <a:r>
              <a:rPr lang="en-US" sz="3600" smtClean="0">
                <a:solidFill>
                  <a:srgbClr val="FFFF00"/>
                </a:solidFill>
              </a:rPr>
              <a:t>4.     Servomechanism</a:t>
            </a:r>
          </a:p>
        </p:txBody>
      </p:sp>
      <p:sp>
        <p:nvSpPr>
          <p:cNvPr id="65539" name="Subtitle 2"/>
          <p:cNvSpPr>
            <a:spLocks noGrp="1"/>
          </p:cNvSpPr>
          <p:nvPr>
            <p:ph type="subTitle" sz="quarter" idx="1"/>
          </p:nvPr>
        </p:nvSpPr>
        <p:spPr>
          <a:xfrm>
            <a:off x="0" y="2362200"/>
            <a:ext cx="9372600" cy="1752600"/>
          </a:xfrm>
        </p:spPr>
        <p:txBody>
          <a:bodyPr/>
          <a:lstStyle/>
          <a:p>
            <a:pPr algn="l" eaLnBrk="1" hangingPunct="1">
              <a:defRPr/>
            </a:pPr>
            <a:r>
              <a:rPr lang="en-US" dirty="0" smtClean="0">
                <a:solidFill>
                  <a:schemeClr val="accent4">
                    <a:lumMod val="60000"/>
                    <a:lumOff val="40000"/>
                  </a:schemeClr>
                </a:solidFill>
              </a:rPr>
              <a:t>          1.Set </a:t>
            </a:r>
            <a:r>
              <a:rPr lang="en-US" dirty="0" err="1" smtClean="0">
                <a:solidFill>
                  <a:schemeClr val="accent4">
                    <a:lumMod val="60000"/>
                    <a:lumOff val="40000"/>
                  </a:schemeClr>
                </a:solidFill>
              </a:rPr>
              <a:t>piont</a:t>
            </a:r>
            <a:r>
              <a:rPr lang="en-US" dirty="0" smtClean="0">
                <a:solidFill>
                  <a:schemeClr val="accent4">
                    <a:lumMod val="60000"/>
                    <a:lumOff val="40000"/>
                  </a:schemeClr>
                </a:solidFill>
              </a:rPr>
              <a:t> is not fixed</a:t>
            </a:r>
          </a:p>
          <a:p>
            <a:pPr eaLnBrk="1" hangingPunct="1">
              <a:defRPr/>
            </a:pPr>
            <a:endParaRPr lang="en-US" dirty="0" smtClean="0">
              <a:solidFill>
                <a:schemeClr val="accent4">
                  <a:lumMod val="60000"/>
                  <a:lumOff val="40000"/>
                </a:schemeClr>
              </a:solidFill>
            </a:endParaRPr>
          </a:p>
          <a:p>
            <a:pPr eaLnBrk="1" hangingPunct="1">
              <a:defRPr/>
            </a:pPr>
            <a:endParaRPr lang="en-US" dirty="0" smtClean="0">
              <a:solidFill>
                <a:schemeClr val="accent4">
                  <a:lumMod val="60000"/>
                  <a:lumOff val="40000"/>
                </a:schemeClr>
              </a:solidFill>
            </a:endParaRPr>
          </a:p>
          <a:p>
            <a:pPr eaLnBrk="1" hangingPunct="1">
              <a:defRPr/>
            </a:pPr>
            <a:r>
              <a:rPr lang="en-US" dirty="0" smtClean="0">
                <a:solidFill>
                  <a:schemeClr val="accent4">
                    <a:lumMod val="60000"/>
                    <a:lumOff val="40000"/>
                  </a:schemeClr>
                </a:solidFill>
              </a:rPr>
              <a:t>2. Changes from time to time </a:t>
            </a:r>
            <a:r>
              <a:rPr lang="en-US" dirty="0" err="1" smtClean="0">
                <a:solidFill>
                  <a:schemeClr val="accent4">
                    <a:lumMod val="60000"/>
                    <a:lumOff val="40000"/>
                  </a:schemeClr>
                </a:solidFill>
              </a:rPr>
              <a:t>e.g</a:t>
            </a:r>
            <a:r>
              <a:rPr lang="en-US" dirty="0" smtClean="0">
                <a:solidFill>
                  <a:schemeClr val="accent4">
                    <a:lumMod val="60000"/>
                    <a:lumOff val="40000"/>
                  </a:schemeClr>
                </a:solidFill>
              </a:rPr>
              <a:t> stretch reflex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20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5539">
                                            <p:txEl>
                                              <p:pRg st="3" end="3"/>
                                            </p:txEl>
                                          </p:spTgt>
                                        </p:tgtEl>
                                        <p:attrNameLst>
                                          <p:attrName>style.visibility</p:attrName>
                                        </p:attrNameLst>
                                      </p:cBhvr>
                                      <p:to>
                                        <p:strVal val="visible"/>
                                      </p:to>
                                    </p:set>
                                    <p:anim calcmode="lin" valueType="num">
                                      <p:cBhvr additive="base">
                                        <p:cTn id="13" dur="2000" fill="hold"/>
                                        <p:tgtEl>
                                          <p:spTgt spid="65539">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55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0" y="0"/>
            <a:ext cx="9220200" cy="6858000"/>
          </a:xfrm>
          <a:prstGeom prst="rect">
            <a:avLst/>
          </a:prstGeom>
          <a:noFill/>
          <a:ln w="9525">
            <a:noFill/>
            <a:miter lim="800000"/>
            <a:headEnd/>
            <a:tailEnd/>
          </a:ln>
        </p:spPr>
      </p:pic>
      <p:sp>
        <p:nvSpPr>
          <p:cNvPr id="6" name="Rectangle 5"/>
          <p:cNvSpPr/>
          <p:nvPr/>
        </p:nvSpPr>
        <p:spPr>
          <a:xfrm>
            <a:off x="838200" y="2819400"/>
            <a:ext cx="914400" cy="584200"/>
          </a:xfrm>
          <a:prstGeom prst="rect">
            <a:avLst/>
          </a:prstGeom>
        </p:spPr>
        <p:txBody>
          <a:bodyPr>
            <a:spAutoFit/>
          </a:bodyPr>
          <a:lstStyle/>
          <a:p>
            <a:pPr>
              <a:defRPr/>
            </a:pPr>
            <a:r>
              <a:rPr lang="en-US" sz="3200" dirty="0">
                <a:solidFill>
                  <a:schemeClr val="bg1">
                    <a:lumMod val="85000"/>
                    <a:lumOff val="15000"/>
                  </a:schemeClr>
                </a:solidFill>
              </a:rPr>
              <a:t>(Y)</a:t>
            </a:r>
          </a:p>
        </p:txBody>
      </p:sp>
      <p:sp>
        <p:nvSpPr>
          <p:cNvPr id="7" name="Rectangle 6"/>
          <p:cNvSpPr/>
          <p:nvPr/>
        </p:nvSpPr>
        <p:spPr>
          <a:xfrm>
            <a:off x="5181600" y="4648200"/>
            <a:ext cx="676275" cy="584200"/>
          </a:xfrm>
          <a:prstGeom prst="rect">
            <a:avLst/>
          </a:prstGeom>
        </p:spPr>
        <p:txBody>
          <a:bodyPr wrap="none">
            <a:spAutoFit/>
          </a:bodyPr>
          <a:lstStyle/>
          <a:p>
            <a:pPr>
              <a:defRPr/>
            </a:pPr>
            <a:r>
              <a:rPr lang="en-US" sz="3200" dirty="0">
                <a:solidFill>
                  <a:schemeClr val="bg1">
                    <a:lumMod val="85000"/>
                    <a:lumOff val="15000"/>
                  </a:schemeClr>
                </a:solidFill>
              </a:rPr>
              <a:t>(T)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additive="base">
                                        <p:cTn id="7" dur="2000" fill="hold"/>
                                        <p:tgtEl>
                                          <p:spTgt spid="66562"/>
                                        </p:tgtEl>
                                        <p:attrNameLst>
                                          <p:attrName>ppt_x</p:attrName>
                                        </p:attrNameLst>
                                      </p:cBhvr>
                                      <p:tavLst>
                                        <p:tav tm="0">
                                          <p:val>
                                            <p:strVal val="#ppt_x"/>
                                          </p:val>
                                        </p:tav>
                                        <p:tav tm="100000">
                                          <p:val>
                                            <p:strVal val="#ppt_x"/>
                                          </p:val>
                                        </p:tav>
                                      </p:tavLst>
                                    </p:anim>
                                    <p:anim calcmode="lin" valueType="num">
                                      <p:cBhvr additive="base">
                                        <p:cTn id="8" dur="2000" fill="hold"/>
                                        <p:tgtEl>
                                          <p:spTgt spid="665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6" name="Rectangle 5"/>
          <p:cNvSpPr/>
          <p:nvPr/>
        </p:nvSpPr>
        <p:spPr>
          <a:xfrm>
            <a:off x="685800" y="3048000"/>
            <a:ext cx="628650" cy="523875"/>
          </a:xfrm>
          <a:prstGeom prst="rect">
            <a:avLst/>
          </a:prstGeom>
        </p:spPr>
        <p:txBody>
          <a:bodyPr wrap="none">
            <a:spAutoFit/>
          </a:bodyPr>
          <a:lstStyle/>
          <a:p>
            <a:pPr>
              <a:defRPr/>
            </a:pPr>
            <a:r>
              <a:rPr lang="en-US" sz="2800" dirty="0">
                <a:solidFill>
                  <a:schemeClr val="bg1">
                    <a:lumMod val="85000"/>
                    <a:lumOff val="15000"/>
                  </a:schemeClr>
                </a:solidFill>
              </a:rPr>
              <a:t>(Y)</a:t>
            </a:r>
          </a:p>
        </p:txBody>
      </p:sp>
      <p:sp>
        <p:nvSpPr>
          <p:cNvPr id="7" name="Rectangle 6"/>
          <p:cNvSpPr/>
          <p:nvPr/>
        </p:nvSpPr>
        <p:spPr>
          <a:xfrm>
            <a:off x="4953000" y="5029200"/>
            <a:ext cx="685800" cy="523875"/>
          </a:xfrm>
          <a:prstGeom prst="rect">
            <a:avLst/>
          </a:prstGeom>
        </p:spPr>
        <p:txBody>
          <a:bodyPr>
            <a:spAutoFit/>
          </a:bodyPr>
          <a:lstStyle/>
          <a:p>
            <a:pPr>
              <a:defRPr/>
            </a:pPr>
            <a:r>
              <a:rPr lang="en-US" sz="2800" dirty="0">
                <a:solidFill>
                  <a:schemeClr val="bg1">
                    <a:lumMod val="85000"/>
                    <a:lumOff val="15000"/>
                  </a:schemeClr>
                </a:solidFill>
              </a:rPr>
              <a:t>(T)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2000" fill="hold"/>
                                        <p:tgtEl>
                                          <p:spTgt spid="67586"/>
                                        </p:tgtEl>
                                        <p:attrNameLst>
                                          <p:attrName>ppt_x</p:attrName>
                                        </p:attrNameLst>
                                      </p:cBhvr>
                                      <p:tavLst>
                                        <p:tav tm="0">
                                          <p:val>
                                            <p:strVal val="#ppt_x"/>
                                          </p:val>
                                        </p:tav>
                                        <p:tav tm="100000">
                                          <p:val>
                                            <p:strVal val="#ppt_x"/>
                                          </p:val>
                                        </p:tav>
                                      </p:tavLst>
                                    </p:anim>
                                    <p:anim calcmode="lin" valueType="num">
                                      <p:cBhvr additive="base">
                                        <p:cTn id="8" dur="2000" fill="hold"/>
                                        <p:tgtEl>
                                          <p:spTgt spid="675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sz="quarter"/>
          </p:nvPr>
        </p:nvSpPr>
        <p:spPr>
          <a:xfrm>
            <a:off x="0" y="1828800"/>
            <a:ext cx="10363200" cy="2286000"/>
          </a:xfrm>
        </p:spPr>
        <p:txBody>
          <a:bodyPr/>
          <a:lstStyle/>
          <a:p>
            <a:pPr eaLnBrk="1" hangingPunct="1"/>
            <a:r>
              <a:rPr lang="en-US" sz="2800" smtClean="0">
                <a:solidFill>
                  <a:schemeClr val="tx1"/>
                </a:solidFill>
              </a:rPr>
              <a:t>		CORRECTION APPLIED</a:t>
            </a:r>
            <a:br>
              <a:rPr lang="en-US" sz="2800" smtClean="0">
                <a:solidFill>
                  <a:schemeClr val="tx1"/>
                </a:solidFill>
              </a:rPr>
            </a:br>
            <a:r>
              <a:rPr lang="en-US" sz="2800" smtClean="0">
                <a:solidFill>
                  <a:schemeClr val="tx1"/>
                </a:solidFill>
              </a:rPr>
              <a:t/>
            </a:r>
            <a:br>
              <a:rPr lang="en-US" sz="2800" smtClean="0">
                <a:solidFill>
                  <a:schemeClr val="tx1"/>
                </a:solidFill>
              </a:rPr>
            </a:br>
            <a:r>
              <a:rPr lang="en-US" sz="2800" smtClean="0">
                <a:solidFill>
                  <a:schemeClr val="tx1"/>
                </a:solidFill>
              </a:rPr>
              <a:t>                         RESIDUAL CHANGE</a:t>
            </a:r>
          </a:p>
        </p:txBody>
      </p:sp>
      <p:sp>
        <p:nvSpPr>
          <p:cNvPr id="41987" name="Subtitle 2"/>
          <p:cNvSpPr>
            <a:spLocks noGrp="1"/>
          </p:cNvSpPr>
          <p:nvPr>
            <p:ph type="subTitle" sz="quarter" idx="1"/>
          </p:nvPr>
        </p:nvSpPr>
        <p:spPr>
          <a:xfrm>
            <a:off x="-381000" y="2514600"/>
            <a:ext cx="6400800" cy="1752600"/>
          </a:xfrm>
        </p:spPr>
        <p:txBody>
          <a:bodyPr/>
          <a:lstStyle/>
          <a:p>
            <a:pPr eaLnBrk="1" hangingPunct="1">
              <a:defRPr/>
            </a:pPr>
            <a:r>
              <a:rPr lang="en-US" dirty="0" smtClean="0">
                <a:solidFill>
                  <a:schemeClr val="tx1"/>
                </a:solidFill>
              </a:rPr>
              <a:t>GAIN=</a:t>
            </a:r>
          </a:p>
        </p:txBody>
      </p:sp>
      <p:cxnSp>
        <p:nvCxnSpPr>
          <p:cNvPr id="48132" name="Straight Connector 7"/>
          <p:cNvCxnSpPr>
            <a:cxnSpLocks noChangeShapeType="1"/>
          </p:cNvCxnSpPr>
          <p:nvPr/>
        </p:nvCxnSpPr>
        <p:spPr bwMode="auto">
          <a:xfrm>
            <a:off x="4267200" y="2971800"/>
            <a:ext cx="4114800" cy="1588"/>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0" y="0"/>
            <a:ext cx="9144000" cy="641350"/>
          </a:xfrm>
          <a:prstGeom prst="rect">
            <a:avLst/>
          </a:prstGeom>
          <a:noFill/>
          <a:ln w="9525">
            <a:noFill/>
            <a:miter lim="800000"/>
            <a:headEnd/>
            <a:tailEnd/>
          </a:ln>
        </p:spPr>
        <p:txBody>
          <a:bodyPr>
            <a:spAutoFit/>
          </a:bodyPr>
          <a:lstStyle/>
          <a:p>
            <a:pPr algn="ctr">
              <a:spcBef>
                <a:spcPct val="50000"/>
              </a:spcBef>
              <a:defRPr/>
            </a:pPr>
            <a:r>
              <a:rPr kumimoji="1" lang="en-US" altLang="zh-CN" sz="3600" dirty="0">
                <a:latin typeface="Times New Roman" pitchFamily="18" charset="0"/>
              </a:rPr>
              <a:t> </a:t>
            </a:r>
            <a:r>
              <a:rPr kumimoji="1" lang="en-US" altLang="zh-CN" sz="3200" dirty="0">
                <a:solidFill>
                  <a:srgbClr val="FFFF00"/>
                </a:solidFill>
                <a:latin typeface="+mn-lt"/>
              </a:rPr>
              <a:t>Regulation of the Body Functions</a:t>
            </a:r>
          </a:p>
        </p:txBody>
      </p:sp>
      <p:sp>
        <p:nvSpPr>
          <p:cNvPr id="14339" name="Rectangle 3"/>
          <p:cNvSpPr>
            <a:spLocks noChangeArrowheads="1"/>
          </p:cNvSpPr>
          <p:nvPr/>
        </p:nvSpPr>
        <p:spPr bwMode="auto">
          <a:xfrm>
            <a:off x="0" y="765175"/>
            <a:ext cx="9144000" cy="4554538"/>
          </a:xfrm>
          <a:prstGeom prst="rect">
            <a:avLst/>
          </a:prstGeom>
          <a:noFill/>
          <a:ln w="9525">
            <a:noFill/>
            <a:miter lim="800000"/>
            <a:headEnd/>
            <a:tailEnd/>
          </a:ln>
        </p:spPr>
        <p:txBody>
          <a:bodyPr>
            <a:spAutoFit/>
          </a:bodyPr>
          <a:lstStyle/>
          <a:p>
            <a:pPr algn="ctr" eaLnBrk="0" hangingPunct="0">
              <a:spcBef>
                <a:spcPct val="50000"/>
              </a:spcBef>
              <a:buClr>
                <a:schemeClr val="accent2"/>
              </a:buClr>
              <a:defRPr/>
            </a:pPr>
            <a:r>
              <a:rPr kumimoji="1" lang="en-US" altLang="zh-CN" sz="2800" dirty="0">
                <a:solidFill>
                  <a:schemeClr val="accent4">
                    <a:lumMod val="60000"/>
                    <a:lumOff val="40000"/>
                  </a:schemeClr>
                </a:solidFill>
                <a:latin typeface="Times New Roman" pitchFamily="18" charset="0"/>
              </a:rPr>
              <a:t> </a:t>
            </a:r>
            <a:r>
              <a:rPr kumimoji="1" lang="en-US" altLang="zh-CN" sz="2800" dirty="0">
                <a:solidFill>
                  <a:schemeClr val="accent4">
                    <a:lumMod val="60000"/>
                    <a:lumOff val="40000"/>
                  </a:schemeClr>
                </a:solidFill>
                <a:latin typeface="+mn-lt"/>
              </a:rPr>
              <a:t>3 regulatory systems have to coordinated and acts as one system, “feedback control system</a:t>
            </a:r>
            <a:r>
              <a:rPr kumimoji="1" lang="en-US" altLang="zh-CN" sz="2800" dirty="0">
                <a:solidFill>
                  <a:schemeClr val="accent3">
                    <a:lumMod val="60000"/>
                    <a:lumOff val="40000"/>
                  </a:schemeClr>
                </a:solidFill>
                <a:latin typeface="+mn-lt"/>
              </a:rPr>
              <a:t>”.</a:t>
            </a:r>
          </a:p>
          <a:p>
            <a:pPr lvl="2" eaLnBrk="0" hangingPunct="0">
              <a:spcBef>
                <a:spcPct val="50000"/>
              </a:spcBef>
              <a:buClr>
                <a:schemeClr val="accent2"/>
              </a:buClr>
              <a:defRPr/>
            </a:pPr>
            <a:r>
              <a:rPr kumimoji="1" lang="en-US" altLang="zh-CN" sz="2800" dirty="0">
                <a:solidFill>
                  <a:schemeClr val="accent4">
                    <a:lumMod val="60000"/>
                    <a:lumOff val="40000"/>
                  </a:schemeClr>
                </a:solidFill>
                <a:latin typeface="+mn-lt"/>
              </a:rPr>
              <a:t> </a:t>
            </a:r>
            <a:r>
              <a:rPr kumimoji="1" lang="en-US" altLang="zh-CN" sz="2400" b="1" dirty="0">
                <a:solidFill>
                  <a:srgbClr val="FFFF00"/>
                </a:solidFill>
                <a:latin typeface="+mn-lt"/>
              </a:rPr>
              <a:t>1.  Endocrine</a:t>
            </a:r>
            <a:r>
              <a:rPr kumimoji="1" lang="en-US" altLang="zh-CN" sz="2400" dirty="0">
                <a:solidFill>
                  <a:srgbClr val="FFFF00"/>
                </a:solidFill>
                <a:latin typeface="+mn-lt"/>
              </a:rPr>
              <a:t>/ </a:t>
            </a:r>
            <a:r>
              <a:rPr kumimoji="1" lang="en-US" altLang="zh-CN" sz="2400" b="1" u="sng" dirty="0">
                <a:solidFill>
                  <a:srgbClr val="FFFF00"/>
                </a:solidFill>
                <a:latin typeface="+mn-lt"/>
              </a:rPr>
              <a:t>Chemical  Regulation- </a:t>
            </a:r>
            <a:r>
              <a:rPr kumimoji="1" lang="en-US" altLang="zh-CN" sz="2400" dirty="0">
                <a:solidFill>
                  <a:schemeClr val="accent4">
                    <a:lumMod val="60000"/>
                    <a:lumOff val="40000"/>
                  </a:schemeClr>
                </a:solidFill>
                <a:latin typeface="+mn-lt"/>
              </a:rPr>
              <a:t>process performed by hormone or active chemical substance in blood or tissue. </a:t>
            </a:r>
          </a:p>
          <a:p>
            <a:pPr lvl="2" eaLnBrk="0" hangingPunct="0">
              <a:spcBef>
                <a:spcPct val="50000"/>
              </a:spcBef>
              <a:buClr>
                <a:schemeClr val="accent2"/>
              </a:buClr>
              <a:buFont typeface="Monotype Sorts"/>
              <a:buNone/>
              <a:defRPr/>
            </a:pPr>
            <a:r>
              <a:rPr kumimoji="1" lang="en-US" altLang="zh-CN" sz="2400" dirty="0">
                <a:solidFill>
                  <a:schemeClr val="accent4">
                    <a:lumMod val="60000"/>
                    <a:lumOff val="40000"/>
                  </a:schemeClr>
                </a:solidFill>
                <a:latin typeface="+mn-lt"/>
              </a:rPr>
              <a:t>    -It response slowly, acts extensively and lasts for a long time</a:t>
            </a:r>
            <a:r>
              <a:rPr kumimoji="1" lang="en-US" altLang="zh-CN" sz="2400" dirty="0">
                <a:solidFill>
                  <a:schemeClr val="accent3">
                    <a:lumMod val="60000"/>
                    <a:lumOff val="40000"/>
                  </a:schemeClr>
                </a:solidFill>
                <a:latin typeface="+mn-lt"/>
              </a:rPr>
              <a:t>.</a:t>
            </a:r>
          </a:p>
          <a:p>
            <a:pPr lvl="2" eaLnBrk="0" hangingPunct="0">
              <a:spcBef>
                <a:spcPct val="50000"/>
              </a:spcBef>
              <a:buClr>
                <a:schemeClr val="accent2"/>
              </a:buClr>
              <a:defRPr/>
            </a:pPr>
            <a:r>
              <a:rPr kumimoji="1" lang="en-US" altLang="zh-CN" sz="2400" dirty="0">
                <a:solidFill>
                  <a:srgbClr val="FFFF00"/>
                </a:solidFill>
                <a:latin typeface="+mn-lt"/>
              </a:rPr>
              <a:t>2</a:t>
            </a:r>
            <a:r>
              <a:rPr kumimoji="1" lang="en-US" altLang="zh-CN" sz="2400" b="1" u="sng" dirty="0">
                <a:solidFill>
                  <a:srgbClr val="FFFF00"/>
                </a:solidFill>
                <a:latin typeface="+mn-lt"/>
              </a:rPr>
              <a:t>.  Nervous Regulation- </a:t>
            </a:r>
            <a:r>
              <a:rPr kumimoji="1" lang="en-US" altLang="zh-CN" sz="2400" dirty="0">
                <a:solidFill>
                  <a:schemeClr val="accent4">
                    <a:lumMod val="60000"/>
                    <a:lumOff val="40000"/>
                  </a:schemeClr>
                </a:solidFill>
                <a:latin typeface="+mn-lt"/>
              </a:rPr>
              <a:t>a process in which body functions are controlled by nerve system</a:t>
            </a:r>
          </a:p>
          <a:p>
            <a:pPr lvl="2" eaLnBrk="0" hangingPunct="0">
              <a:spcBef>
                <a:spcPct val="50000"/>
              </a:spcBef>
              <a:buClr>
                <a:schemeClr val="accent2"/>
              </a:buClr>
              <a:buFont typeface="Monotype Sorts"/>
              <a:buNone/>
              <a:defRPr/>
            </a:pPr>
            <a:r>
              <a:rPr kumimoji="1" lang="en-US" altLang="zh-CN" sz="2400" dirty="0">
                <a:solidFill>
                  <a:schemeClr val="accent4">
                    <a:lumMod val="60000"/>
                    <a:lumOff val="40000"/>
                  </a:schemeClr>
                </a:solidFill>
                <a:latin typeface="+mn-lt"/>
              </a:rPr>
              <a:t>   - Pathway: nerve reflex</a:t>
            </a:r>
          </a:p>
          <a:p>
            <a:pPr lvl="2" eaLnBrk="0" hangingPunct="0">
              <a:spcBef>
                <a:spcPct val="50000"/>
              </a:spcBef>
              <a:buClr>
                <a:schemeClr val="accent2"/>
              </a:buClr>
              <a:buFont typeface="Monotype Sorts"/>
              <a:buNone/>
              <a:defRPr/>
            </a:pPr>
            <a:r>
              <a:rPr kumimoji="1" lang="en-US" altLang="zh-CN" sz="2400" dirty="0">
                <a:solidFill>
                  <a:schemeClr val="accent4">
                    <a:lumMod val="60000"/>
                    <a:lumOff val="40000"/>
                  </a:schemeClr>
                </a:solidFill>
                <a:latin typeface="+mn-lt"/>
              </a:rPr>
              <a:t>   - Types: unconditioned reflex and conditioned reflex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 calcmode="lin" valueType="num">
                                      <p:cBhvr additive="base">
                                        <p:cTn id="7" dur="2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433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anim calcmode="lin" valueType="num">
                                      <p:cBhvr additive="base">
                                        <p:cTn id="11" dur="2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 calcmode="lin" valueType="num">
                                      <p:cBhvr additive="base">
                                        <p:cTn id="17" dur="2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433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anim calcmode="lin" valueType="num">
                                      <p:cBhvr additive="base">
                                        <p:cTn id="21" dur="2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4339">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339">
                                            <p:txEl>
                                              <p:pRg st="5" end="5"/>
                                            </p:txEl>
                                          </p:spTgt>
                                        </p:tgtEl>
                                        <p:attrNameLst>
                                          <p:attrName>style.visibility</p:attrName>
                                        </p:attrNameLst>
                                      </p:cBhvr>
                                      <p:to>
                                        <p:strVal val="visible"/>
                                      </p:to>
                                    </p:set>
                                    <p:anim calcmode="lin" valueType="num">
                                      <p:cBhvr additive="base">
                                        <p:cTn id="25" dur="2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ChangeArrowheads="1"/>
          </p:cNvSpPr>
          <p:nvPr/>
        </p:nvSpPr>
        <p:spPr bwMode="auto">
          <a:xfrm>
            <a:off x="0" y="620713"/>
            <a:ext cx="9144000" cy="4708525"/>
          </a:xfrm>
          <a:prstGeom prst="rect">
            <a:avLst/>
          </a:prstGeom>
          <a:noFill/>
          <a:ln w="9525">
            <a:noFill/>
            <a:miter lim="800000"/>
            <a:headEnd/>
            <a:tailEnd/>
          </a:ln>
        </p:spPr>
        <p:txBody>
          <a:bodyPr>
            <a:spAutoFit/>
          </a:bodyPr>
          <a:lstStyle/>
          <a:p>
            <a:pPr lvl="2" eaLnBrk="0" hangingPunct="0">
              <a:spcBef>
                <a:spcPct val="50000"/>
              </a:spcBef>
              <a:buClr>
                <a:schemeClr val="accent2"/>
              </a:buClr>
              <a:buFont typeface="Monotype Sorts" pitchFamily="2" charset="2"/>
              <a:buNone/>
            </a:pPr>
            <a:r>
              <a:rPr kumimoji="1" lang="en-US" altLang="zh-CN" sz="2400">
                <a:latin typeface="Times New Roman" pitchFamily="18" charset="0"/>
              </a:rPr>
              <a:t>  - e.g  baroreceptor  reflex of arterial blood pressure</a:t>
            </a:r>
          </a:p>
          <a:p>
            <a:pPr lvl="2" eaLnBrk="0" hangingPunct="0">
              <a:spcBef>
                <a:spcPct val="50000"/>
              </a:spcBef>
              <a:buClr>
                <a:schemeClr val="accent2"/>
              </a:buClr>
              <a:buFont typeface="Monotype Sorts" pitchFamily="2" charset="2"/>
              <a:buNone/>
            </a:pPr>
            <a:r>
              <a:rPr kumimoji="1" lang="en-US" altLang="zh-CN" sz="2400">
                <a:latin typeface="Times New Roman" pitchFamily="18" charset="0"/>
              </a:rPr>
              <a:t>  - Characteristics: response fast; acts exactly or locally, last for a short time</a:t>
            </a:r>
          </a:p>
          <a:p>
            <a:pPr lvl="2" eaLnBrk="0" hangingPunct="0">
              <a:spcBef>
                <a:spcPct val="50000"/>
              </a:spcBef>
              <a:buClr>
                <a:schemeClr val="accent2"/>
              </a:buClr>
            </a:pPr>
            <a:endParaRPr kumimoji="1" lang="en-US" altLang="zh-CN" sz="2400">
              <a:solidFill>
                <a:srgbClr val="FF0000"/>
              </a:solidFill>
              <a:latin typeface="Times New Roman" pitchFamily="18" charset="0"/>
            </a:endParaRPr>
          </a:p>
          <a:p>
            <a:pPr lvl="2" eaLnBrk="0" hangingPunct="0">
              <a:spcBef>
                <a:spcPct val="50000"/>
              </a:spcBef>
              <a:buClr>
                <a:schemeClr val="accent2"/>
              </a:buClr>
            </a:pPr>
            <a:r>
              <a:rPr kumimoji="1" lang="en-US" altLang="zh-CN" sz="2400">
                <a:solidFill>
                  <a:srgbClr val="FFFF00"/>
                </a:solidFill>
                <a:latin typeface="Times New Roman" pitchFamily="18" charset="0"/>
              </a:rPr>
              <a:t>3</a:t>
            </a:r>
            <a:r>
              <a:rPr kumimoji="1" lang="en-US" altLang="zh-CN" sz="2400" b="1">
                <a:solidFill>
                  <a:srgbClr val="FFFF00"/>
                </a:solidFill>
                <a:latin typeface="Times New Roman" pitchFamily="18" charset="0"/>
              </a:rPr>
              <a:t>. Autoregulation </a:t>
            </a:r>
            <a:r>
              <a:rPr kumimoji="1" lang="en-US" altLang="zh-CN" sz="2400">
                <a:solidFill>
                  <a:srgbClr val="5EF0F7"/>
                </a:solidFill>
                <a:latin typeface="Times New Roman" pitchFamily="18" charset="0"/>
              </a:rPr>
              <a:t>– </a:t>
            </a:r>
            <a:r>
              <a:rPr kumimoji="1" lang="en-US" altLang="zh-CN" sz="2400">
                <a:latin typeface="Times New Roman" pitchFamily="18" charset="0"/>
              </a:rPr>
              <a:t>a tissue or an organ can directly respond to environmental changes that are independent of nervous and hormonal control</a:t>
            </a:r>
          </a:p>
          <a:p>
            <a:pPr lvl="1" algn="ctr"/>
            <a:r>
              <a:rPr kumimoji="1" lang="en-US" altLang="zh-CN" sz="2400">
                <a:latin typeface="Times New Roman" pitchFamily="18" charset="0"/>
              </a:rPr>
              <a:t>Characteristics</a:t>
            </a:r>
            <a:r>
              <a:rPr kumimoji="1" lang="zh-CN" altLang="en-GB" sz="2400">
                <a:latin typeface="Times New Roman" pitchFamily="18" charset="0"/>
              </a:rPr>
              <a:t>：</a:t>
            </a:r>
          </a:p>
          <a:p>
            <a:pPr lvl="1" algn="ctr">
              <a:lnSpc>
                <a:spcPct val="150000"/>
              </a:lnSpc>
            </a:pPr>
            <a:r>
              <a:rPr kumimoji="1" lang="en-US" altLang="zh-CN" sz="2400">
                <a:latin typeface="Times New Roman" pitchFamily="18" charset="0"/>
              </a:rPr>
              <a:t>Amplitude of the regulation is smaller than other two types. </a:t>
            </a:r>
          </a:p>
          <a:p>
            <a:pPr lvl="1" algn="ctr">
              <a:lnSpc>
                <a:spcPct val="150000"/>
              </a:lnSpc>
            </a:pPr>
            <a:r>
              <a:rPr kumimoji="1" lang="en-US" altLang="zh-CN" sz="2400">
                <a:latin typeface="Times New Roman" pitchFamily="18" charset="0"/>
              </a:rPr>
              <a:t>Extension of the effects is smaller than other two types.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650">
                                            <p:txEl>
                                              <p:pRg st="3" end="3"/>
                                            </p:txEl>
                                          </p:spTgt>
                                        </p:tgtEl>
                                        <p:attrNameLst>
                                          <p:attrName>style.visibility</p:attrName>
                                        </p:attrNameLst>
                                      </p:cBhvr>
                                      <p:to>
                                        <p:strVal val="visible"/>
                                      </p:to>
                                    </p:set>
                                    <p:animEffect transition="in" filter="checkerboard(across)">
                                      <p:cBhvr>
                                        <p:cTn id="7" dur="2000"/>
                                        <p:tgtEl>
                                          <p:spTgt spid="27650">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7650">
                                            <p:txEl>
                                              <p:pRg st="4" end="4"/>
                                            </p:txEl>
                                          </p:spTgt>
                                        </p:tgtEl>
                                        <p:attrNameLst>
                                          <p:attrName>style.visibility</p:attrName>
                                        </p:attrNameLst>
                                      </p:cBhvr>
                                      <p:to>
                                        <p:strVal val="visible"/>
                                      </p:to>
                                    </p:set>
                                    <p:anim calcmode="lin" valueType="num">
                                      <p:cBhvr additive="base">
                                        <p:cTn id="12" dur="2000" fill="hold"/>
                                        <p:tgtEl>
                                          <p:spTgt spid="27650">
                                            <p:txEl>
                                              <p:pRg st="4" end="4"/>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7650">
                                            <p:txEl>
                                              <p:pRg st="4" end="4"/>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7650">
                                            <p:txEl>
                                              <p:pRg st="5" end="5"/>
                                            </p:txEl>
                                          </p:spTgt>
                                        </p:tgtEl>
                                        <p:attrNameLst>
                                          <p:attrName>style.visibility</p:attrName>
                                        </p:attrNameLst>
                                      </p:cBhvr>
                                      <p:to>
                                        <p:strVal val="visible"/>
                                      </p:to>
                                    </p:set>
                                    <p:anim calcmode="lin" valueType="num">
                                      <p:cBhvr additive="base">
                                        <p:cTn id="16" dur="2000" fill="hold"/>
                                        <p:tgtEl>
                                          <p:spTgt spid="27650">
                                            <p:txEl>
                                              <p:pRg st="5" end="5"/>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7650">
                                            <p:txEl>
                                              <p:pRg st="5" end="5"/>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7650">
                                            <p:txEl>
                                              <p:pRg st="6" end="6"/>
                                            </p:txEl>
                                          </p:spTgt>
                                        </p:tgtEl>
                                        <p:attrNameLst>
                                          <p:attrName>style.visibility</p:attrName>
                                        </p:attrNameLst>
                                      </p:cBhvr>
                                      <p:to>
                                        <p:strVal val="visible"/>
                                      </p:to>
                                    </p:set>
                                    <p:anim calcmode="lin" valueType="num">
                                      <p:cBhvr additive="base">
                                        <p:cTn id="20" dur="2000" fill="hold"/>
                                        <p:tgtEl>
                                          <p:spTgt spid="27650">
                                            <p:txEl>
                                              <p:pRg st="6" end="6"/>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2765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228600"/>
            <a:ext cx="9906000" cy="533400"/>
          </a:xfrm>
        </p:spPr>
        <p:txBody>
          <a:bodyPr>
            <a:normAutofit fontScale="90000"/>
          </a:bodyPr>
          <a:lstStyle/>
          <a:p>
            <a:pPr algn="ctr" eaLnBrk="1" hangingPunct="1">
              <a:defRPr/>
            </a:pPr>
            <a:r>
              <a:rPr lang="en-GB" sz="4000" dirty="0" smtClean="0">
                <a:solidFill>
                  <a:srgbClr val="FFFF00"/>
                </a:solidFill>
              </a:rPr>
              <a:t>Control systems.</a:t>
            </a:r>
            <a:endParaRPr lang="en-US" sz="3600" b="1" u="sng" dirty="0" smtClean="0">
              <a:solidFill>
                <a:srgbClr val="FF0000"/>
              </a:solidFill>
            </a:endParaRPr>
          </a:p>
        </p:txBody>
      </p:sp>
      <p:sp>
        <p:nvSpPr>
          <p:cNvPr id="229379" name="Rectangle 3"/>
          <p:cNvSpPr>
            <a:spLocks noGrp="1" noChangeArrowheads="1"/>
          </p:cNvSpPr>
          <p:nvPr>
            <p:ph idx="1"/>
          </p:nvPr>
        </p:nvSpPr>
        <p:spPr>
          <a:xfrm>
            <a:off x="685800" y="762000"/>
            <a:ext cx="8229600" cy="5867400"/>
          </a:xfrm>
        </p:spPr>
        <p:txBody>
          <a:bodyPr>
            <a:normAutofit fontScale="85000" lnSpcReduction="10000"/>
          </a:bodyPr>
          <a:lstStyle/>
          <a:p>
            <a:pPr marL="274320" indent="-274320" eaLnBrk="1" fontAlgn="auto" hangingPunct="1">
              <a:spcAft>
                <a:spcPts val="0"/>
              </a:spcAft>
              <a:buClr>
                <a:schemeClr val="accent3"/>
              </a:buClr>
              <a:buFont typeface="Wingdings 2" pitchFamily="18" charset="2"/>
              <a:buNone/>
              <a:defRPr/>
            </a:pPr>
            <a:r>
              <a:rPr lang="en-US" dirty="0" smtClean="0">
                <a:solidFill>
                  <a:schemeClr val="accent4">
                    <a:lumMod val="60000"/>
                    <a:lumOff val="40000"/>
                  </a:schemeClr>
                </a:solidFill>
                <a:effectLst/>
              </a:rPr>
              <a:t>1.Concentration </a:t>
            </a:r>
            <a:r>
              <a:rPr lang="en-US" dirty="0" smtClean="0">
                <a:solidFill>
                  <a:srgbClr val="FFFF00"/>
                </a:solidFill>
                <a:effectLst/>
              </a:rPr>
              <a:t>of nutrient </a:t>
            </a:r>
            <a:r>
              <a:rPr lang="en-US" dirty="0" smtClean="0">
                <a:solidFill>
                  <a:schemeClr val="accent4">
                    <a:lumMod val="60000"/>
                    <a:lumOff val="40000"/>
                  </a:schemeClr>
                </a:solidFill>
                <a:effectLst/>
              </a:rPr>
              <a:t>molecules</a:t>
            </a:r>
          </a:p>
          <a:p>
            <a:pPr marL="274320" indent="-274320" eaLnBrk="1" fontAlgn="auto" hangingPunct="1">
              <a:spcAft>
                <a:spcPts val="0"/>
              </a:spcAft>
              <a:buClr>
                <a:schemeClr val="accent3"/>
              </a:buClr>
              <a:buFont typeface="Wingdings 2" pitchFamily="18" charset="2"/>
              <a:buNone/>
              <a:defRPr/>
            </a:pPr>
            <a:endParaRPr lang="en-US" dirty="0" smtClean="0">
              <a:solidFill>
                <a:schemeClr val="accent4">
                  <a:lumMod val="60000"/>
                  <a:lumOff val="40000"/>
                </a:schemeClr>
              </a:solidFill>
              <a:effectLst/>
            </a:endParaRPr>
          </a:p>
          <a:p>
            <a:pPr marL="274320" indent="-274320" eaLnBrk="1" fontAlgn="auto" hangingPunct="1">
              <a:spcAft>
                <a:spcPts val="0"/>
              </a:spcAft>
              <a:buClr>
                <a:schemeClr val="accent3"/>
              </a:buClr>
              <a:buFont typeface="Wingdings 2" pitchFamily="18" charset="2"/>
              <a:buNone/>
              <a:defRPr/>
            </a:pPr>
            <a:r>
              <a:rPr lang="en-US" dirty="0" smtClean="0">
                <a:solidFill>
                  <a:schemeClr val="accent4">
                    <a:lumMod val="60000"/>
                    <a:lumOff val="40000"/>
                  </a:schemeClr>
                </a:solidFill>
                <a:effectLst/>
              </a:rPr>
              <a:t>2.Concentration of </a:t>
            </a:r>
            <a:r>
              <a:rPr lang="en-US" dirty="0" smtClean="0">
                <a:solidFill>
                  <a:srgbClr val="FFFF00"/>
                </a:solidFill>
                <a:effectLst/>
              </a:rPr>
              <a:t>water, salt</a:t>
            </a:r>
            <a:r>
              <a:rPr lang="en-US" dirty="0" smtClean="0">
                <a:solidFill>
                  <a:schemeClr val="accent4">
                    <a:lumMod val="60000"/>
                    <a:lumOff val="40000"/>
                  </a:schemeClr>
                </a:solidFill>
                <a:effectLst/>
              </a:rPr>
              <a:t>, and electrolytes</a:t>
            </a:r>
          </a:p>
          <a:p>
            <a:pPr marL="274320" indent="-274320" eaLnBrk="1" fontAlgn="auto" hangingPunct="1">
              <a:spcAft>
                <a:spcPts val="0"/>
              </a:spcAft>
              <a:buClr>
                <a:schemeClr val="accent3"/>
              </a:buClr>
              <a:buFont typeface="Wingdings 2" pitchFamily="18" charset="2"/>
              <a:buNone/>
              <a:defRPr/>
            </a:pPr>
            <a:endParaRPr lang="en-US" dirty="0" smtClean="0">
              <a:solidFill>
                <a:schemeClr val="accent4">
                  <a:lumMod val="60000"/>
                  <a:lumOff val="40000"/>
                </a:schemeClr>
              </a:solidFill>
              <a:effectLst/>
            </a:endParaRPr>
          </a:p>
          <a:p>
            <a:pPr marL="274320" indent="-274320" eaLnBrk="1" fontAlgn="auto" hangingPunct="1">
              <a:spcAft>
                <a:spcPts val="0"/>
              </a:spcAft>
              <a:buClr>
                <a:schemeClr val="accent3"/>
              </a:buClr>
              <a:buFont typeface="Wingdings 2" pitchFamily="18" charset="2"/>
              <a:buNone/>
              <a:defRPr/>
            </a:pPr>
            <a:r>
              <a:rPr lang="en-US" dirty="0" smtClean="0">
                <a:solidFill>
                  <a:schemeClr val="accent4">
                    <a:lumMod val="60000"/>
                    <a:lumOff val="40000"/>
                  </a:schemeClr>
                </a:solidFill>
                <a:effectLst/>
              </a:rPr>
              <a:t>3.Concentration of </a:t>
            </a:r>
            <a:r>
              <a:rPr lang="en-US" dirty="0" smtClean="0">
                <a:solidFill>
                  <a:srgbClr val="FFFF00"/>
                </a:solidFill>
                <a:effectLst/>
              </a:rPr>
              <a:t>waste products</a:t>
            </a:r>
          </a:p>
          <a:p>
            <a:pPr marL="274320" indent="-274320" eaLnBrk="1" fontAlgn="auto" hangingPunct="1">
              <a:spcAft>
                <a:spcPts val="0"/>
              </a:spcAft>
              <a:buClr>
                <a:schemeClr val="accent3"/>
              </a:buClr>
              <a:buFont typeface="Wingdings 2" pitchFamily="18" charset="2"/>
              <a:buNone/>
              <a:defRPr/>
            </a:pPr>
            <a:endParaRPr lang="en-US" dirty="0" smtClean="0">
              <a:solidFill>
                <a:srgbClr val="FFFF00"/>
              </a:solidFill>
              <a:effectLst/>
            </a:endParaRPr>
          </a:p>
          <a:p>
            <a:pPr marL="274320" indent="-274320" eaLnBrk="1" fontAlgn="auto" hangingPunct="1">
              <a:spcAft>
                <a:spcPts val="0"/>
              </a:spcAft>
              <a:buClr>
                <a:schemeClr val="accent3"/>
              </a:buClr>
              <a:buFont typeface="Wingdings 2" pitchFamily="18" charset="2"/>
              <a:buNone/>
              <a:defRPr/>
            </a:pPr>
            <a:r>
              <a:rPr lang="en-US" dirty="0" smtClean="0">
                <a:solidFill>
                  <a:schemeClr val="accent4">
                    <a:lumMod val="60000"/>
                    <a:lumOff val="40000"/>
                  </a:schemeClr>
                </a:solidFill>
                <a:effectLst/>
              </a:rPr>
              <a:t>4.Conc; of </a:t>
            </a:r>
            <a:r>
              <a:rPr lang="en-US" dirty="0" smtClean="0">
                <a:solidFill>
                  <a:srgbClr val="FFFF00"/>
                </a:solidFill>
                <a:effectLst/>
              </a:rPr>
              <a:t>O</a:t>
            </a:r>
            <a:r>
              <a:rPr lang="en-US" baseline="-25000" dirty="0" smtClean="0">
                <a:solidFill>
                  <a:srgbClr val="FFFF00"/>
                </a:solidFill>
                <a:effectLst/>
              </a:rPr>
              <a:t>2 </a:t>
            </a:r>
            <a:r>
              <a:rPr lang="en-US" dirty="0" smtClean="0">
                <a:solidFill>
                  <a:schemeClr val="accent4">
                    <a:lumMod val="60000"/>
                    <a:lumOff val="40000"/>
                  </a:schemeClr>
                </a:solidFill>
                <a:effectLst/>
              </a:rPr>
              <a:t> = 100</a:t>
            </a:r>
            <a:r>
              <a:rPr lang="en-US" sz="2400" dirty="0" smtClean="0">
                <a:solidFill>
                  <a:schemeClr val="accent4">
                    <a:lumMod val="60000"/>
                    <a:lumOff val="40000"/>
                  </a:schemeClr>
                </a:solidFill>
                <a:effectLst/>
              </a:rPr>
              <a:t>mmHg</a:t>
            </a:r>
            <a:r>
              <a:rPr lang="en-US" dirty="0" smtClean="0">
                <a:solidFill>
                  <a:schemeClr val="accent4">
                    <a:lumMod val="60000"/>
                    <a:lumOff val="40000"/>
                  </a:schemeClr>
                </a:solidFill>
                <a:effectLst/>
              </a:rPr>
              <a:t> , </a:t>
            </a:r>
            <a:r>
              <a:rPr lang="en-US" dirty="0" smtClean="0">
                <a:solidFill>
                  <a:srgbClr val="FFFF00"/>
                </a:solidFill>
                <a:effectLst/>
              </a:rPr>
              <a:t>CO</a:t>
            </a:r>
            <a:r>
              <a:rPr lang="en-US" baseline="-25000" dirty="0" smtClean="0">
                <a:solidFill>
                  <a:schemeClr val="accent4">
                    <a:lumMod val="60000"/>
                    <a:lumOff val="40000"/>
                  </a:schemeClr>
                </a:solidFill>
                <a:effectLst/>
              </a:rPr>
              <a:t>2  </a:t>
            </a:r>
            <a:r>
              <a:rPr lang="en-US" dirty="0" smtClean="0">
                <a:solidFill>
                  <a:schemeClr val="accent4">
                    <a:lumMod val="60000"/>
                    <a:lumOff val="40000"/>
                  </a:schemeClr>
                </a:solidFill>
                <a:effectLst/>
              </a:rPr>
              <a:t>= 40 mmHg</a:t>
            </a:r>
          </a:p>
          <a:p>
            <a:pPr marL="274320" indent="-274320" eaLnBrk="1" fontAlgn="auto" hangingPunct="1">
              <a:spcAft>
                <a:spcPts val="0"/>
              </a:spcAft>
              <a:buClr>
                <a:schemeClr val="accent3"/>
              </a:buClr>
              <a:buFont typeface="Wingdings 2" pitchFamily="18" charset="2"/>
              <a:buNone/>
              <a:defRPr/>
            </a:pPr>
            <a:endParaRPr lang="en-US" dirty="0" smtClean="0">
              <a:solidFill>
                <a:schemeClr val="accent4">
                  <a:lumMod val="60000"/>
                  <a:lumOff val="40000"/>
                </a:schemeClr>
              </a:solidFill>
              <a:effectLst/>
            </a:endParaRPr>
          </a:p>
          <a:p>
            <a:pPr marL="274320" indent="-274320" eaLnBrk="1" fontAlgn="auto" hangingPunct="1">
              <a:spcAft>
                <a:spcPts val="0"/>
              </a:spcAft>
              <a:buClr>
                <a:schemeClr val="accent3"/>
              </a:buClr>
              <a:buFont typeface="Wingdings 2" pitchFamily="18" charset="2"/>
              <a:buNone/>
              <a:defRPr/>
            </a:pPr>
            <a:r>
              <a:rPr lang="en-US" dirty="0" smtClean="0">
                <a:solidFill>
                  <a:schemeClr val="accent4">
                    <a:lumMod val="60000"/>
                    <a:lumOff val="40000"/>
                  </a:schemeClr>
                </a:solidFill>
                <a:effectLst/>
              </a:rPr>
              <a:t>5.</a:t>
            </a:r>
            <a:r>
              <a:rPr lang="en-US" dirty="0" smtClean="0">
                <a:solidFill>
                  <a:srgbClr val="FFFF00"/>
                </a:solidFill>
                <a:effectLst/>
              </a:rPr>
              <a:t>pH </a:t>
            </a:r>
            <a:r>
              <a:rPr lang="en-US" dirty="0" smtClean="0">
                <a:solidFill>
                  <a:schemeClr val="accent4">
                    <a:lumMod val="60000"/>
                    <a:lumOff val="40000"/>
                  </a:schemeClr>
                </a:solidFill>
                <a:effectLst/>
              </a:rPr>
              <a:t>= 7.35</a:t>
            </a:r>
          </a:p>
          <a:p>
            <a:pPr marL="274320" indent="-274320" eaLnBrk="1" fontAlgn="auto" hangingPunct="1">
              <a:spcAft>
                <a:spcPts val="0"/>
              </a:spcAft>
              <a:buClr>
                <a:schemeClr val="accent3"/>
              </a:buClr>
              <a:buFont typeface="Wingdings 2" pitchFamily="18" charset="2"/>
              <a:buNone/>
              <a:defRPr/>
            </a:pPr>
            <a:endParaRPr lang="en-US" dirty="0" smtClean="0">
              <a:solidFill>
                <a:schemeClr val="accent4">
                  <a:lumMod val="60000"/>
                  <a:lumOff val="40000"/>
                </a:schemeClr>
              </a:solidFill>
              <a:effectLst/>
            </a:endParaRPr>
          </a:p>
          <a:p>
            <a:pPr marL="274320" indent="-274320" eaLnBrk="1" fontAlgn="auto" hangingPunct="1">
              <a:spcAft>
                <a:spcPts val="0"/>
              </a:spcAft>
              <a:buClr>
                <a:schemeClr val="accent3"/>
              </a:buClr>
              <a:buFont typeface="Wingdings 2" pitchFamily="18" charset="2"/>
              <a:buNone/>
              <a:defRPr/>
            </a:pPr>
            <a:r>
              <a:rPr lang="en-US" sz="3000" dirty="0" smtClean="0">
                <a:solidFill>
                  <a:srgbClr val="FFFF00"/>
                </a:solidFill>
                <a:effectLst/>
                <a:latin typeface="Arial" pitchFamily="34" charset="0"/>
                <a:cs typeface="Arial" pitchFamily="34" charset="0"/>
              </a:rPr>
              <a:t>6.Blood volume </a:t>
            </a:r>
            <a:r>
              <a:rPr lang="en-US" sz="3000" dirty="0" smtClean="0">
                <a:solidFill>
                  <a:schemeClr val="accent4">
                    <a:lumMod val="60000"/>
                    <a:lumOff val="40000"/>
                  </a:schemeClr>
                </a:solidFill>
                <a:effectLst/>
                <a:latin typeface="Arial" pitchFamily="34" charset="0"/>
                <a:cs typeface="Arial" pitchFamily="34" charset="0"/>
              </a:rPr>
              <a:t>4-6 L and </a:t>
            </a:r>
            <a:r>
              <a:rPr lang="en-US" sz="3000" dirty="0" smtClean="0">
                <a:solidFill>
                  <a:srgbClr val="FFFF00"/>
                </a:solidFill>
                <a:effectLst/>
                <a:latin typeface="Arial" pitchFamily="34" charset="0"/>
                <a:cs typeface="Arial" pitchFamily="34" charset="0"/>
              </a:rPr>
              <a:t>pressure</a:t>
            </a:r>
            <a:r>
              <a:rPr lang="en-US" sz="3000" dirty="0" smtClean="0">
                <a:solidFill>
                  <a:schemeClr val="accent4">
                    <a:lumMod val="60000"/>
                    <a:lumOff val="40000"/>
                  </a:schemeClr>
                </a:solidFill>
                <a:effectLst/>
                <a:latin typeface="Arial" pitchFamily="34" charset="0"/>
                <a:cs typeface="Arial" pitchFamily="34" charset="0"/>
              </a:rPr>
              <a:t> 110/70</a:t>
            </a:r>
          </a:p>
          <a:p>
            <a:pPr marL="274320" indent="-274320" eaLnBrk="1" fontAlgn="auto" hangingPunct="1">
              <a:spcAft>
                <a:spcPts val="0"/>
              </a:spcAft>
              <a:buClr>
                <a:schemeClr val="accent3"/>
              </a:buClr>
              <a:buFont typeface="Wingdings 2" pitchFamily="18" charset="2"/>
              <a:buNone/>
              <a:defRPr/>
            </a:pPr>
            <a:endParaRPr lang="en-US" dirty="0" smtClean="0">
              <a:solidFill>
                <a:schemeClr val="accent4">
                  <a:lumMod val="60000"/>
                  <a:lumOff val="40000"/>
                </a:schemeClr>
              </a:solidFill>
              <a:effectLst/>
            </a:endParaRPr>
          </a:p>
          <a:p>
            <a:pPr marL="274320" indent="-274320" eaLnBrk="1" fontAlgn="auto" hangingPunct="1">
              <a:spcAft>
                <a:spcPts val="0"/>
              </a:spcAft>
              <a:buClr>
                <a:schemeClr val="accent3"/>
              </a:buClr>
              <a:buFont typeface="Wingdings 2" pitchFamily="18" charset="2"/>
              <a:buNone/>
              <a:defRPr/>
            </a:pPr>
            <a:r>
              <a:rPr lang="en-US" sz="3000" dirty="0" smtClean="0">
                <a:solidFill>
                  <a:schemeClr val="accent4">
                    <a:lumMod val="60000"/>
                    <a:lumOff val="40000"/>
                  </a:schemeClr>
                </a:solidFill>
                <a:effectLst/>
                <a:latin typeface="Arial" pitchFamily="34" charset="0"/>
                <a:cs typeface="Arial" pitchFamily="34" charset="0"/>
              </a:rPr>
              <a:t>7.</a:t>
            </a:r>
            <a:r>
              <a:rPr lang="en-US" sz="3000" dirty="0" smtClean="0">
                <a:solidFill>
                  <a:srgbClr val="FFFF00"/>
                </a:solidFill>
                <a:effectLst/>
                <a:latin typeface="Arial" pitchFamily="34" charset="0"/>
                <a:cs typeface="Arial" pitchFamily="34" charset="0"/>
              </a:rPr>
              <a:t>Temperature </a:t>
            </a:r>
            <a:r>
              <a:rPr lang="en-US" sz="3000" dirty="0" smtClean="0">
                <a:solidFill>
                  <a:schemeClr val="accent4">
                    <a:lumMod val="60000"/>
                    <a:lumOff val="40000"/>
                  </a:schemeClr>
                </a:solidFill>
                <a:effectLst/>
                <a:latin typeface="Arial" pitchFamily="34" charset="0"/>
                <a:cs typeface="Arial" pitchFamily="34" charset="0"/>
              </a:rPr>
              <a:t>= 37</a:t>
            </a:r>
            <a:r>
              <a:rPr lang="en-US" sz="3000" baseline="30000" dirty="0" smtClean="0">
                <a:solidFill>
                  <a:schemeClr val="accent4">
                    <a:lumMod val="60000"/>
                    <a:lumOff val="40000"/>
                  </a:schemeClr>
                </a:solidFill>
                <a:effectLst/>
                <a:latin typeface="Arial" pitchFamily="34" charset="0"/>
                <a:cs typeface="Arial" pitchFamily="34" charset="0"/>
              </a:rPr>
              <a:t>o</a:t>
            </a:r>
            <a:r>
              <a:rPr lang="en-US" sz="3000" dirty="0" smtClean="0">
                <a:solidFill>
                  <a:schemeClr val="accent4">
                    <a:lumMod val="60000"/>
                    <a:lumOff val="40000"/>
                  </a:schemeClr>
                </a:solidFill>
                <a:effectLst/>
                <a:latin typeface="Arial" pitchFamily="34" charset="0"/>
                <a:cs typeface="Arial" pitchFamily="34" charset="0"/>
              </a:rPr>
              <a:t> C</a:t>
            </a:r>
          </a:p>
          <a:p>
            <a:pPr marL="274320" indent="-274320" eaLnBrk="1" fontAlgn="auto" hangingPunct="1">
              <a:spcAft>
                <a:spcPts val="0"/>
              </a:spcAft>
              <a:buClr>
                <a:schemeClr val="accent3"/>
              </a:buClr>
              <a:buFontTx/>
              <a:buNone/>
              <a:defRPr/>
            </a:pPr>
            <a:endParaRPr lang="en-US" dirty="0" smtClean="0">
              <a:solidFill>
                <a:schemeClr val="accent4">
                  <a:lumMod val="60000"/>
                  <a:lumOff val="40000"/>
                </a:schemeClr>
              </a:solidFill>
            </a:endParaRPr>
          </a:p>
          <a:p>
            <a:pPr marL="274320" indent="-274320" eaLnBrk="1" fontAlgn="auto" hangingPunct="1">
              <a:spcAft>
                <a:spcPts val="0"/>
              </a:spcAft>
              <a:buClr>
                <a:schemeClr val="accent3"/>
              </a:buClr>
              <a:buFont typeface="Wingdings 2"/>
              <a:buChar char=""/>
              <a:defRPr/>
            </a:pPr>
            <a:endParaRPr lang="en-US" dirty="0" smtClean="0">
              <a:solidFill>
                <a:schemeClr val="accent4">
                  <a:lumMod val="60000"/>
                  <a:lumOff val="40000"/>
                </a:schemeClr>
              </a:solidFill>
            </a:endParaRPr>
          </a:p>
          <a:p>
            <a:pPr marL="274320" indent="-274320" eaLnBrk="1" fontAlgn="auto" hangingPunct="1">
              <a:spcAft>
                <a:spcPts val="0"/>
              </a:spcAft>
              <a:buClr>
                <a:schemeClr val="accent3"/>
              </a:buClr>
              <a:buFont typeface="Wingdings 2"/>
              <a:buChar char=""/>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9379">
                                            <p:txEl>
                                              <p:pRg st="2" end="2"/>
                                            </p:txEl>
                                          </p:spTgt>
                                        </p:tgtEl>
                                        <p:attrNameLst>
                                          <p:attrName>style.visibility</p:attrName>
                                        </p:attrNameLst>
                                      </p:cBhvr>
                                      <p:to>
                                        <p:strVal val="visible"/>
                                      </p:to>
                                    </p:set>
                                    <p:anim calcmode="lin" valueType="num">
                                      <p:cBhvr additive="base">
                                        <p:cTn id="7" dur="2000" fill="hold"/>
                                        <p:tgtEl>
                                          <p:spTgt spid="229379">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293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9379">
                                            <p:txEl>
                                              <p:pRg st="4" end="4"/>
                                            </p:txEl>
                                          </p:spTgt>
                                        </p:tgtEl>
                                        <p:attrNameLst>
                                          <p:attrName>style.visibility</p:attrName>
                                        </p:attrNameLst>
                                      </p:cBhvr>
                                      <p:to>
                                        <p:strVal val="visible"/>
                                      </p:to>
                                    </p:set>
                                    <p:anim calcmode="lin" valueType="num">
                                      <p:cBhvr additive="base">
                                        <p:cTn id="13" dur="2000" fill="hold"/>
                                        <p:tgtEl>
                                          <p:spTgt spid="229379">
                                            <p:txEl>
                                              <p:pRg st="4" end="4"/>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293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9379">
                                            <p:txEl>
                                              <p:pRg st="6" end="6"/>
                                            </p:txEl>
                                          </p:spTgt>
                                        </p:tgtEl>
                                        <p:attrNameLst>
                                          <p:attrName>style.visibility</p:attrName>
                                        </p:attrNameLst>
                                      </p:cBhvr>
                                      <p:to>
                                        <p:strVal val="visible"/>
                                      </p:to>
                                    </p:set>
                                    <p:anim calcmode="lin" valueType="num">
                                      <p:cBhvr additive="base">
                                        <p:cTn id="19" dur="2000" fill="hold"/>
                                        <p:tgtEl>
                                          <p:spTgt spid="229379">
                                            <p:txEl>
                                              <p:pRg st="6" end="6"/>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293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9379">
                                            <p:txEl>
                                              <p:pRg st="8" end="8"/>
                                            </p:txEl>
                                          </p:spTgt>
                                        </p:tgtEl>
                                        <p:attrNameLst>
                                          <p:attrName>style.visibility</p:attrName>
                                        </p:attrNameLst>
                                      </p:cBhvr>
                                      <p:to>
                                        <p:strVal val="visible"/>
                                      </p:to>
                                    </p:set>
                                    <p:anim calcmode="lin" valueType="num">
                                      <p:cBhvr additive="base">
                                        <p:cTn id="25" dur="2000" fill="hold"/>
                                        <p:tgtEl>
                                          <p:spTgt spid="229379">
                                            <p:txEl>
                                              <p:pRg st="8" end="8"/>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2937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9379">
                                            <p:txEl>
                                              <p:pRg st="10" end="10"/>
                                            </p:txEl>
                                          </p:spTgt>
                                        </p:tgtEl>
                                        <p:attrNameLst>
                                          <p:attrName>style.visibility</p:attrName>
                                        </p:attrNameLst>
                                      </p:cBhvr>
                                      <p:to>
                                        <p:strVal val="visible"/>
                                      </p:to>
                                    </p:set>
                                    <p:anim calcmode="lin" valueType="num">
                                      <p:cBhvr additive="base">
                                        <p:cTn id="31" dur="2000" fill="hold"/>
                                        <p:tgtEl>
                                          <p:spTgt spid="229379">
                                            <p:txEl>
                                              <p:pRg st="10" end="10"/>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2937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9379">
                                            <p:txEl>
                                              <p:pRg st="12" end="12"/>
                                            </p:txEl>
                                          </p:spTgt>
                                        </p:tgtEl>
                                        <p:attrNameLst>
                                          <p:attrName>style.visibility</p:attrName>
                                        </p:attrNameLst>
                                      </p:cBhvr>
                                      <p:to>
                                        <p:strVal val="visible"/>
                                      </p:to>
                                    </p:set>
                                    <p:anim calcmode="lin" valueType="num">
                                      <p:cBhvr additive="base">
                                        <p:cTn id="37" dur="2000" fill="hold"/>
                                        <p:tgtEl>
                                          <p:spTgt spid="229379">
                                            <p:txEl>
                                              <p:pRg st="12" end="12"/>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29379">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sz="half" idx="1"/>
          </p:nvPr>
        </p:nvSpPr>
        <p:spPr>
          <a:xfrm>
            <a:off x="-228600" y="1524000"/>
            <a:ext cx="5334000" cy="5105400"/>
          </a:xfrm>
          <a:effectLst>
            <a:outerShdw dist="35921" dir="2700000" algn="ctr" rotWithShape="0">
              <a:schemeClr val="bg2"/>
            </a:outerShdw>
          </a:effectLst>
        </p:spPr>
        <p:txBody>
          <a:bodyPr>
            <a:normAutofit fontScale="62500" lnSpcReduction="20000"/>
          </a:bodyPr>
          <a:lstStyle/>
          <a:p>
            <a:pPr marL="273050" indent="-273050" algn="ctr" eaLnBrk="1" hangingPunct="1">
              <a:lnSpc>
                <a:spcPct val="80000"/>
              </a:lnSpc>
              <a:buClr>
                <a:srgbClr val="AAAACA"/>
              </a:buClr>
              <a:buFont typeface="Wingdings" pitchFamily="2" charset="2"/>
              <a:buNone/>
              <a:defRPr/>
            </a:pPr>
            <a:r>
              <a:rPr lang="en-US" sz="4500" u="sng" dirty="0" smtClean="0">
                <a:solidFill>
                  <a:srgbClr val="FFFF00"/>
                </a:solidFill>
                <a:effectLst/>
              </a:rPr>
              <a:t>Nervous system</a:t>
            </a:r>
          </a:p>
          <a:p>
            <a:pPr marL="273050" indent="-273050" algn="ctr" eaLnBrk="1" hangingPunct="1">
              <a:lnSpc>
                <a:spcPct val="80000"/>
              </a:lnSpc>
              <a:buClr>
                <a:srgbClr val="AAAACA"/>
              </a:buClr>
              <a:buFont typeface="Wingdings 2" pitchFamily="18" charset="2"/>
              <a:buChar char=""/>
              <a:defRPr/>
            </a:pPr>
            <a:endParaRPr lang="en-US" sz="2200" b="1" u="sng" dirty="0" smtClean="0">
              <a:solidFill>
                <a:srgbClr val="FF0000"/>
              </a:solidFill>
            </a:endParaRPr>
          </a:p>
          <a:p>
            <a:pPr marL="273050" indent="-273050" algn="ctr" eaLnBrk="1" hangingPunct="1">
              <a:lnSpc>
                <a:spcPct val="80000"/>
              </a:lnSpc>
              <a:buClr>
                <a:srgbClr val="AAAACA"/>
              </a:buClr>
              <a:buFont typeface="Wingdings 2" pitchFamily="18" charset="2"/>
              <a:buChar char=""/>
              <a:defRPr/>
            </a:pPr>
            <a:endParaRPr lang="en-US" sz="2200" b="1" u="sng" dirty="0" smtClean="0">
              <a:solidFill>
                <a:srgbClr val="FF0000"/>
              </a:solidFill>
            </a:endParaRPr>
          </a:p>
          <a:p>
            <a:pPr marL="273050" indent="-273050" algn="ctr" eaLnBrk="1" hangingPunct="1">
              <a:lnSpc>
                <a:spcPct val="80000"/>
              </a:lnSpc>
              <a:buClr>
                <a:srgbClr val="AAAACA"/>
              </a:buClr>
              <a:buFont typeface="Wingdings 2" pitchFamily="18" charset="2"/>
              <a:buChar char=""/>
              <a:defRPr/>
            </a:pPr>
            <a:endParaRPr lang="en-US" sz="2200" b="1" u="sng" dirty="0" smtClean="0">
              <a:solidFill>
                <a:srgbClr val="FF0000"/>
              </a:solidFill>
            </a:endParaRPr>
          </a:p>
          <a:p>
            <a:pPr marL="273050" indent="-273050" algn="ctr" eaLnBrk="1" hangingPunct="1">
              <a:lnSpc>
                <a:spcPct val="80000"/>
              </a:lnSpc>
              <a:buClr>
                <a:srgbClr val="AAAACA"/>
              </a:buClr>
              <a:buFont typeface="Wingdings 2" pitchFamily="18" charset="2"/>
              <a:buChar char=""/>
              <a:defRPr/>
            </a:pPr>
            <a:endParaRPr lang="en-US" sz="2200" b="1" u="sng" dirty="0" smtClean="0">
              <a:solidFill>
                <a:srgbClr val="FF0000"/>
              </a:solidFill>
            </a:endParaRPr>
          </a:p>
          <a:p>
            <a:pPr marL="849313" lvl="1" indent="-457200" eaLnBrk="1" hangingPunct="1">
              <a:lnSpc>
                <a:spcPct val="80000"/>
              </a:lnSpc>
              <a:buFont typeface="Wingdings 2" pitchFamily="18" charset="2"/>
              <a:buNone/>
              <a:defRPr/>
            </a:pPr>
            <a:r>
              <a:rPr lang="en-US" sz="2300" dirty="0" smtClean="0">
                <a:solidFill>
                  <a:srgbClr val="E9E9E9"/>
                </a:solidFill>
              </a:rPr>
              <a:t>	1. </a:t>
            </a:r>
            <a:r>
              <a:rPr lang="en-US" sz="3400" dirty="0" smtClean="0">
                <a:solidFill>
                  <a:srgbClr val="E9E9E9"/>
                </a:solidFill>
                <a:effectLst/>
              </a:rPr>
              <a:t>Receptors input –CNS-output</a:t>
            </a:r>
          </a:p>
          <a:p>
            <a:pPr marL="849313" lvl="1" indent="-457200" eaLnBrk="1" hangingPunct="1">
              <a:lnSpc>
                <a:spcPct val="80000"/>
              </a:lnSpc>
              <a:buFontTx/>
              <a:buAutoNum type="arabicPeriod"/>
              <a:defRPr/>
            </a:pPr>
            <a:endParaRPr lang="en-US" sz="3400" dirty="0" smtClean="0">
              <a:solidFill>
                <a:srgbClr val="E9E9E9"/>
              </a:solidFill>
              <a:effectLst/>
            </a:endParaRPr>
          </a:p>
          <a:p>
            <a:pPr marL="849313" lvl="1" indent="-457200" eaLnBrk="1" hangingPunct="1">
              <a:lnSpc>
                <a:spcPct val="80000"/>
              </a:lnSpc>
              <a:buFont typeface="Wingdings 2" pitchFamily="18" charset="2"/>
              <a:buNone/>
              <a:defRPr/>
            </a:pPr>
            <a:r>
              <a:rPr lang="en-US" sz="3400" dirty="0" smtClean="0">
                <a:solidFill>
                  <a:srgbClr val="E9E9E9"/>
                </a:solidFill>
                <a:effectLst/>
              </a:rPr>
              <a:t>	2. Role of autonomic nervous system</a:t>
            </a:r>
          </a:p>
          <a:p>
            <a:pPr marL="849313" lvl="1" indent="-457200" eaLnBrk="1" hangingPunct="1">
              <a:lnSpc>
                <a:spcPct val="80000"/>
              </a:lnSpc>
              <a:buFontTx/>
              <a:buAutoNum type="arabicPeriod"/>
              <a:defRPr/>
            </a:pPr>
            <a:endParaRPr lang="en-US" sz="3400" dirty="0" smtClean="0">
              <a:solidFill>
                <a:srgbClr val="E9E9E9"/>
              </a:solidFill>
              <a:effectLst/>
            </a:endParaRPr>
          </a:p>
          <a:p>
            <a:pPr marL="849313" lvl="1" indent="-457200" eaLnBrk="1" hangingPunct="1">
              <a:lnSpc>
                <a:spcPct val="80000"/>
              </a:lnSpc>
              <a:buFont typeface="Wingdings 2" pitchFamily="18" charset="2"/>
              <a:buNone/>
              <a:defRPr/>
            </a:pPr>
            <a:r>
              <a:rPr lang="en-US" sz="3400" dirty="0" smtClean="0">
                <a:solidFill>
                  <a:srgbClr val="E9E9E9"/>
                </a:solidFill>
                <a:effectLst/>
              </a:rPr>
              <a:t>	3.  Local action</a:t>
            </a:r>
          </a:p>
          <a:p>
            <a:pPr lvl="2" eaLnBrk="1" hangingPunct="1">
              <a:lnSpc>
                <a:spcPct val="80000"/>
              </a:lnSpc>
              <a:buFont typeface="Wingdings" pitchFamily="2" charset="2"/>
              <a:buNone/>
              <a:defRPr/>
            </a:pPr>
            <a:endParaRPr lang="en-US" sz="3400" i="1" dirty="0" smtClean="0">
              <a:solidFill>
                <a:srgbClr val="E9E9E9"/>
              </a:solidFill>
              <a:effectLst/>
            </a:endParaRPr>
          </a:p>
          <a:p>
            <a:pPr lvl="2" eaLnBrk="1" hangingPunct="1">
              <a:lnSpc>
                <a:spcPct val="80000"/>
              </a:lnSpc>
              <a:buFont typeface="Wingdings" pitchFamily="2" charset="2"/>
              <a:buNone/>
              <a:defRPr/>
            </a:pPr>
            <a:r>
              <a:rPr lang="en-US" sz="3400" dirty="0" smtClean="0">
                <a:solidFill>
                  <a:srgbClr val="E9E9E9"/>
                </a:solidFill>
                <a:effectLst/>
              </a:rPr>
              <a:t>4.Spatially-determined information-</a:t>
            </a:r>
          </a:p>
          <a:p>
            <a:pPr lvl="2" eaLnBrk="1" hangingPunct="1">
              <a:lnSpc>
                <a:spcPct val="80000"/>
              </a:lnSpc>
              <a:buFont typeface="Wingdings" pitchFamily="2" charset="2"/>
              <a:buNone/>
              <a:defRPr/>
            </a:pPr>
            <a:endParaRPr lang="en-US" sz="3400" dirty="0" smtClean="0">
              <a:solidFill>
                <a:srgbClr val="E9E9E9"/>
              </a:solidFill>
              <a:effectLst/>
            </a:endParaRPr>
          </a:p>
          <a:p>
            <a:pPr lvl="2" eaLnBrk="1" hangingPunct="1">
              <a:lnSpc>
                <a:spcPct val="80000"/>
              </a:lnSpc>
              <a:buFont typeface="Wingdings" pitchFamily="2" charset="2"/>
              <a:buNone/>
              <a:defRPr/>
            </a:pPr>
            <a:r>
              <a:rPr lang="en-US" sz="3400" dirty="0" smtClean="0">
                <a:solidFill>
                  <a:srgbClr val="E9E9E9"/>
                </a:solidFill>
                <a:effectLst/>
              </a:rPr>
              <a:t>5. uses </a:t>
            </a:r>
            <a:r>
              <a:rPr lang="en-US" sz="3400" b="1" dirty="0" smtClean="0">
                <a:solidFill>
                  <a:srgbClr val="E9E9E9"/>
                </a:solidFill>
                <a:effectLst/>
              </a:rPr>
              <a:t>nerve impulses</a:t>
            </a:r>
            <a:r>
              <a:rPr lang="en-US" sz="3400" dirty="0" smtClean="0">
                <a:solidFill>
                  <a:srgbClr val="E9E9E9"/>
                </a:solidFill>
                <a:effectLst/>
              </a:rPr>
              <a:t> to respond to </a:t>
            </a:r>
          </a:p>
          <a:p>
            <a:pPr lvl="2" eaLnBrk="1" hangingPunct="1">
              <a:lnSpc>
                <a:spcPct val="80000"/>
              </a:lnSpc>
              <a:buFont typeface="Wingdings" pitchFamily="2" charset="2"/>
              <a:buNone/>
              <a:defRPr/>
            </a:pPr>
            <a:r>
              <a:rPr lang="en-US" sz="3400" dirty="0" smtClean="0">
                <a:solidFill>
                  <a:srgbClr val="E9E9E9"/>
                </a:solidFill>
                <a:effectLst/>
              </a:rPr>
              <a:t>stresses in the body</a:t>
            </a:r>
          </a:p>
          <a:p>
            <a:pPr lvl="2" eaLnBrk="1" hangingPunct="1">
              <a:lnSpc>
                <a:spcPct val="80000"/>
              </a:lnSpc>
              <a:buFont typeface="Wingdings" pitchFamily="2" charset="2"/>
              <a:buNone/>
              <a:defRPr/>
            </a:pPr>
            <a:endParaRPr lang="en-US" sz="3400" dirty="0" smtClean="0">
              <a:solidFill>
                <a:srgbClr val="E9E9E9"/>
              </a:solidFill>
              <a:effectLst/>
            </a:endParaRPr>
          </a:p>
          <a:p>
            <a:pPr marL="1428750" lvl="2" indent="-514350" eaLnBrk="1" hangingPunct="1">
              <a:lnSpc>
                <a:spcPct val="80000"/>
              </a:lnSpc>
              <a:buFont typeface="Wingdings" pitchFamily="2" charset="2"/>
              <a:buNone/>
              <a:defRPr/>
            </a:pPr>
            <a:r>
              <a:rPr lang="en-US" sz="3400" dirty="0" smtClean="0">
                <a:solidFill>
                  <a:srgbClr val="E9E9E9"/>
                </a:solidFill>
                <a:effectLst/>
              </a:rPr>
              <a:t>6.response is </a:t>
            </a:r>
            <a:r>
              <a:rPr lang="en-US" sz="3400" b="1" dirty="0" smtClean="0">
                <a:solidFill>
                  <a:srgbClr val="E9E9E9"/>
                </a:solidFill>
                <a:effectLst/>
              </a:rPr>
              <a:t>rapid</a:t>
            </a:r>
            <a:r>
              <a:rPr lang="en-US" sz="3400" dirty="0" smtClean="0">
                <a:solidFill>
                  <a:srgbClr val="E9E9E9"/>
                </a:solidFill>
                <a:effectLst/>
              </a:rPr>
              <a:t> compare to </a:t>
            </a:r>
          </a:p>
          <a:p>
            <a:pPr marL="1428750" lvl="2" indent="-514350" eaLnBrk="1" hangingPunct="1">
              <a:lnSpc>
                <a:spcPct val="80000"/>
              </a:lnSpc>
              <a:buFont typeface="Wingdings" pitchFamily="2" charset="2"/>
              <a:buNone/>
              <a:defRPr/>
            </a:pPr>
            <a:r>
              <a:rPr lang="en-US" sz="3400" dirty="0" smtClean="0">
                <a:solidFill>
                  <a:srgbClr val="E9E9E9"/>
                </a:solidFill>
                <a:effectLst/>
              </a:rPr>
              <a:t>endocrinal system</a:t>
            </a:r>
          </a:p>
          <a:p>
            <a:pPr lvl="2" eaLnBrk="1" hangingPunct="1">
              <a:lnSpc>
                <a:spcPct val="80000"/>
              </a:lnSpc>
              <a:buFont typeface="Arial" pitchFamily="34" charset="0"/>
              <a:buAutoNum type="arabicPeriod"/>
              <a:defRPr/>
            </a:pPr>
            <a:endParaRPr lang="en-US" sz="3400" i="1" dirty="0" smtClean="0">
              <a:solidFill>
                <a:srgbClr val="E9E9E9"/>
              </a:solidFill>
              <a:effectLst/>
            </a:endParaRPr>
          </a:p>
        </p:txBody>
      </p:sp>
      <p:sp>
        <p:nvSpPr>
          <p:cNvPr id="84996" name="Rectangle 4"/>
          <p:cNvSpPr>
            <a:spLocks noGrp="1" noChangeArrowheads="1"/>
          </p:cNvSpPr>
          <p:nvPr>
            <p:ph sz="half" idx="2"/>
          </p:nvPr>
        </p:nvSpPr>
        <p:spPr>
          <a:xfrm>
            <a:off x="5181600" y="1524000"/>
            <a:ext cx="3962400" cy="5943600"/>
          </a:xfrm>
          <a:effectLst>
            <a:outerShdw dist="35921" dir="2700000" algn="ctr" rotWithShape="0">
              <a:schemeClr val="bg2"/>
            </a:outerShdw>
          </a:effectLst>
        </p:spPr>
        <p:txBody>
          <a:bodyPr>
            <a:normAutofit fontScale="62500" lnSpcReduction="20000"/>
          </a:bodyPr>
          <a:lstStyle/>
          <a:p>
            <a:pPr eaLnBrk="1" hangingPunct="1">
              <a:buFont typeface="Wingdings 2" pitchFamily="18" charset="2"/>
              <a:buNone/>
              <a:defRPr/>
            </a:pPr>
            <a:r>
              <a:rPr lang="en-US" sz="2400" b="1" dirty="0" smtClean="0">
                <a:solidFill>
                  <a:srgbClr val="FF0000"/>
                </a:solidFill>
              </a:rPr>
              <a:t>	</a:t>
            </a:r>
            <a:r>
              <a:rPr lang="en-US" sz="3200" b="1" u="sng" dirty="0" smtClean="0">
                <a:solidFill>
                  <a:srgbClr val="FFFF00"/>
                </a:solidFill>
              </a:rPr>
              <a:t>ENDOCRINAL  SYSTEM</a:t>
            </a:r>
          </a:p>
          <a:p>
            <a:pPr eaLnBrk="1" hangingPunct="1">
              <a:buFont typeface="Wingdings 2" pitchFamily="18" charset="2"/>
              <a:buNone/>
              <a:defRPr/>
            </a:pPr>
            <a:endParaRPr lang="en-US" sz="3200" b="1" u="sng" dirty="0" smtClean="0">
              <a:solidFill>
                <a:srgbClr val="FFFF00"/>
              </a:solidFill>
            </a:endParaRPr>
          </a:p>
          <a:p>
            <a:pPr eaLnBrk="1" hangingPunct="1">
              <a:buFont typeface="Wingdings 2" pitchFamily="18" charset="2"/>
              <a:buNone/>
              <a:defRPr/>
            </a:pPr>
            <a:endParaRPr lang="en-US" sz="2400" b="1" u="sng" dirty="0" smtClean="0">
              <a:solidFill>
                <a:srgbClr val="FFFF00"/>
              </a:solidFill>
            </a:endParaRPr>
          </a:p>
          <a:p>
            <a:pPr marL="514350" indent="-514350" eaLnBrk="1" hangingPunct="1">
              <a:buFont typeface="+mj-lt"/>
              <a:buAutoNum type="arabicPeriod"/>
              <a:defRPr/>
            </a:pPr>
            <a:r>
              <a:rPr lang="en-US" sz="3300" dirty="0" smtClean="0">
                <a:solidFill>
                  <a:schemeClr val="accent4">
                    <a:lumMod val="60000"/>
                    <a:lumOff val="40000"/>
                  </a:schemeClr>
                </a:solidFill>
              </a:rPr>
              <a:t>Uses </a:t>
            </a:r>
            <a:r>
              <a:rPr lang="en-US" sz="3300" b="1" dirty="0" smtClean="0">
                <a:solidFill>
                  <a:schemeClr val="accent4">
                    <a:lumMod val="60000"/>
                    <a:lumOff val="40000"/>
                  </a:schemeClr>
                </a:solidFill>
              </a:rPr>
              <a:t>hormones</a:t>
            </a:r>
            <a:r>
              <a:rPr lang="en-US" sz="3300" dirty="0" smtClean="0">
                <a:solidFill>
                  <a:schemeClr val="accent4">
                    <a:lumMod val="60000"/>
                    <a:lumOff val="40000"/>
                  </a:schemeClr>
                </a:solidFill>
              </a:rPr>
              <a:t> to responds to stresses</a:t>
            </a:r>
          </a:p>
          <a:p>
            <a:pPr marL="514350" indent="-514350" eaLnBrk="1" hangingPunct="1">
              <a:buFont typeface="+mj-lt"/>
              <a:buAutoNum type="arabicPeriod"/>
              <a:defRPr/>
            </a:pPr>
            <a:r>
              <a:rPr lang="en-US" sz="3300" dirty="0" smtClean="0">
                <a:solidFill>
                  <a:schemeClr val="accent4">
                    <a:lumMod val="60000"/>
                    <a:lumOff val="40000"/>
                  </a:schemeClr>
                </a:solidFill>
              </a:rPr>
              <a:t>Generalized </a:t>
            </a:r>
            <a:r>
              <a:rPr lang="en-US" sz="3300" dirty="0">
                <a:solidFill>
                  <a:schemeClr val="accent4">
                    <a:lumMod val="60000"/>
                    <a:lumOff val="40000"/>
                  </a:schemeClr>
                </a:solidFill>
              </a:rPr>
              <a:t>action throughout </a:t>
            </a:r>
            <a:r>
              <a:rPr lang="en-US" sz="3300" dirty="0" smtClean="0">
                <a:solidFill>
                  <a:schemeClr val="accent4">
                    <a:lumMod val="60000"/>
                    <a:lumOff val="40000"/>
                  </a:schemeClr>
                </a:solidFill>
              </a:rPr>
              <a:t>body</a:t>
            </a:r>
          </a:p>
          <a:p>
            <a:pPr marL="514350" indent="-514350" eaLnBrk="1" hangingPunct="1">
              <a:buFont typeface="+mj-lt"/>
              <a:buAutoNum type="arabicPeriod"/>
              <a:defRPr/>
            </a:pPr>
            <a:endParaRPr lang="en-US" sz="3300" i="1" dirty="0" smtClean="0">
              <a:solidFill>
                <a:schemeClr val="accent4">
                  <a:lumMod val="60000"/>
                  <a:lumOff val="40000"/>
                </a:schemeClr>
              </a:solidFill>
            </a:endParaRPr>
          </a:p>
          <a:p>
            <a:pPr marL="514350" indent="-514350" eaLnBrk="1" hangingPunct="1">
              <a:buFont typeface="+mj-lt"/>
              <a:buAutoNum type="arabicPeriod"/>
              <a:defRPr/>
            </a:pPr>
            <a:r>
              <a:rPr lang="en-US" sz="3300" dirty="0" smtClean="0">
                <a:solidFill>
                  <a:schemeClr val="accent4">
                    <a:lumMod val="60000"/>
                    <a:lumOff val="40000"/>
                  </a:schemeClr>
                </a:solidFill>
              </a:rPr>
              <a:t>Specificity </a:t>
            </a:r>
            <a:r>
              <a:rPr lang="en-US" sz="3300" dirty="0">
                <a:solidFill>
                  <a:schemeClr val="accent4">
                    <a:lumMod val="60000"/>
                    <a:lumOff val="40000"/>
                  </a:schemeClr>
                </a:solidFill>
              </a:rPr>
              <a:t>conferred by receptor </a:t>
            </a:r>
            <a:r>
              <a:rPr lang="en-US" sz="3300" dirty="0" smtClean="0">
                <a:solidFill>
                  <a:schemeClr val="accent4">
                    <a:lumMod val="60000"/>
                    <a:lumOff val="40000"/>
                  </a:schemeClr>
                </a:solidFill>
              </a:rPr>
              <a:t>distribution</a:t>
            </a:r>
          </a:p>
          <a:p>
            <a:pPr marL="514350" indent="-514350" eaLnBrk="1" hangingPunct="1">
              <a:buFont typeface="+mj-lt"/>
              <a:buAutoNum type="arabicPeriod"/>
              <a:defRPr/>
            </a:pPr>
            <a:endParaRPr lang="en-US" sz="3300" dirty="0" smtClean="0">
              <a:solidFill>
                <a:schemeClr val="accent4">
                  <a:lumMod val="60000"/>
                  <a:lumOff val="40000"/>
                </a:schemeClr>
              </a:solidFill>
            </a:endParaRPr>
          </a:p>
          <a:p>
            <a:pPr marL="514350" indent="-514350" eaLnBrk="1" hangingPunct="1">
              <a:buFont typeface="+mj-lt"/>
              <a:buAutoNum type="arabicPeriod"/>
              <a:defRPr/>
            </a:pPr>
            <a:r>
              <a:rPr lang="en-US" sz="3300" dirty="0" smtClean="0">
                <a:solidFill>
                  <a:schemeClr val="accent4">
                    <a:lumMod val="60000"/>
                    <a:lumOff val="40000"/>
                  </a:schemeClr>
                </a:solidFill>
              </a:rPr>
              <a:t>Response is </a:t>
            </a:r>
            <a:r>
              <a:rPr lang="en-US" sz="3300" b="1" dirty="0" smtClean="0">
                <a:solidFill>
                  <a:schemeClr val="accent4">
                    <a:lumMod val="60000"/>
                    <a:lumOff val="40000"/>
                  </a:schemeClr>
                </a:solidFill>
              </a:rPr>
              <a:t>slower</a:t>
            </a:r>
            <a:r>
              <a:rPr lang="en-US" sz="3300" dirty="0" smtClean="0">
                <a:solidFill>
                  <a:schemeClr val="accent4">
                    <a:lumMod val="60000"/>
                    <a:lumOff val="40000"/>
                  </a:schemeClr>
                </a:solidFill>
              </a:rPr>
              <a:t> than nervous system an</a:t>
            </a:r>
          </a:p>
          <a:p>
            <a:pPr marL="514350" indent="-514350" eaLnBrk="1" hangingPunct="1">
              <a:buFont typeface="+mj-lt"/>
              <a:buAutoNum type="arabicPeriod"/>
              <a:defRPr/>
            </a:pPr>
            <a:endParaRPr lang="en-US" sz="3300" dirty="0" smtClean="0">
              <a:solidFill>
                <a:schemeClr val="accent4">
                  <a:lumMod val="60000"/>
                  <a:lumOff val="40000"/>
                </a:schemeClr>
              </a:solidFill>
            </a:endParaRPr>
          </a:p>
          <a:p>
            <a:pPr marL="514350" indent="-514350" eaLnBrk="1" hangingPunct="1">
              <a:buFont typeface="+mj-lt"/>
              <a:buAutoNum type="arabicPeriod"/>
              <a:defRPr/>
            </a:pPr>
            <a:r>
              <a:rPr lang="en-US" sz="3300" dirty="0" smtClean="0">
                <a:solidFill>
                  <a:schemeClr val="accent4">
                    <a:lumMod val="60000"/>
                    <a:lumOff val="40000"/>
                  </a:schemeClr>
                </a:solidFill>
              </a:rPr>
              <a:t> also is more fine tuning</a:t>
            </a:r>
            <a:endParaRPr lang="en-US" sz="3300" i="1" dirty="0">
              <a:solidFill>
                <a:schemeClr val="accent4">
                  <a:lumMod val="60000"/>
                  <a:lumOff val="40000"/>
                </a:schemeClr>
              </a:solidFill>
            </a:endParaRPr>
          </a:p>
        </p:txBody>
      </p:sp>
      <p:sp>
        <p:nvSpPr>
          <p:cNvPr id="45060" name="Text Box 5"/>
          <p:cNvSpPr txBox="1">
            <a:spLocks noChangeArrowheads="1"/>
          </p:cNvSpPr>
          <p:nvPr/>
        </p:nvSpPr>
        <p:spPr bwMode="auto">
          <a:xfrm>
            <a:off x="0" y="0"/>
            <a:ext cx="9144000" cy="206216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dirty="0">
                <a:solidFill>
                  <a:srgbClr val="FFFF00"/>
                </a:solidFill>
              </a:rPr>
              <a:t>REGULATION  OF  HOMEOSTASIS</a:t>
            </a:r>
          </a:p>
          <a:p>
            <a:pPr algn="ctr">
              <a:defRPr/>
            </a:pPr>
            <a:r>
              <a:rPr lang="en-US" sz="3200" dirty="0"/>
              <a:t>The 2 work  </a:t>
            </a:r>
            <a:r>
              <a:rPr lang="en-US" sz="3200" u="sng" dirty="0"/>
              <a:t>together or independently</a:t>
            </a:r>
            <a:r>
              <a:rPr lang="en-US" sz="3200" dirty="0"/>
              <a:t> to regulate homeostasis</a:t>
            </a:r>
          </a:p>
          <a:p>
            <a:pPr>
              <a:defRPr/>
            </a:pP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20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84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4995">
                                            <p:txEl>
                                              <p:pRg st="5" end="5"/>
                                            </p:txEl>
                                          </p:spTgt>
                                        </p:tgtEl>
                                        <p:attrNameLst>
                                          <p:attrName>style.visibility</p:attrName>
                                        </p:attrNameLst>
                                      </p:cBhvr>
                                      <p:to>
                                        <p:strVal val="visible"/>
                                      </p:to>
                                    </p:set>
                                    <p:anim calcmode="lin" valueType="num">
                                      <p:cBhvr additive="base">
                                        <p:cTn id="13" dur="2000" fill="hold"/>
                                        <p:tgtEl>
                                          <p:spTgt spid="84995">
                                            <p:txEl>
                                              <p:pRg st="5" end="5"/>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849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4995">
                                            <p:txEl>
                                              <p:pRg st="7" end="7"/>
                                            </p:txEl>
                                          </p:spTgt>
                                        </p:tgtEl>
                                        <p:attrNameLst>
                                          <p:attrName>style.visibility</p:attrName>
                                        </p:attrNameLst>
                                      </p:cBhvr>
                                      <p:to>
                                        <p:strVal val="visible"/>
                                      </p:to>
                                    </p:set>
                                    <p:anim calcmode="lin" valueType="num">
                                      <p:cBhvr additive="base">
                                        <p:cTn id="19" dur="2000" fill="hold"/>
                                        <p:tgtEl>
                                          <p:spTgt spid="84995">
                                            <p:txEl>
                                              <p:pRg st="7" end="7"/>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849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4995">
                                            <p:txEl>
                                              <p:pRg st="9" end="9"/>
                                            </p:txEl>
                                          </p:spTgt>
                                        </p:tgtEl>
                                        <p:attrNameLst>
                                          <p:attrName>style.visibility</p:attrName>
                                        </p:attrNameLst>
                                      </p:cBhvr>
                                      <p:to>
                                        <p:strVal val="visible"/>
                                      </p:to>
                                    </p:set>
                                    <p:anim calcmode="lin" valueType="num">
                                      <p:cBhvr additive="base">
                                        <p:cTn id="25" dur="2000" fill="hold"/>
                                        <p:tgtEl>
                                          <p:spTgt spid="84995">
                                            <p:txEl>
                                              <p:pRg st="9" end="9"/>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8499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4995">
                                            <p:txEl>
                                              <p:pRg st="11" end="11"/>
                                            </p:txEl>
                                          </p:spTgt>
                                        </p:tgtEl>
                                        <p:attrNameLst>
                                          <p:attrName>style.visibility</p:attrName>
                                        </p:attrNameLst>
                                      </p:cBhvr>
                                      <p:to>
                                        <p:strVal val="visible"/>
                                      </p:to>
                                    </p:set>
                                    <p:anim calcmode="lin" valueType="num">
                                      <p:cBhvr additive="base">
                                        <p:cTn id="31" dur="2000" fill="hold"/>
                                        <p:tgtEl>
                                          <p:spTgt spid="84995">
                                            <p:txEl>
                                              <p:pRg st="11" end="11"/>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8499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4995">
                                            <p:txEl>
                                              <p:pRg st="13" end="13"/>
                                            </p:txEl>
                                          </p:spTgt>
                                        </p:tgtEl>
                                        <p:attrNameLst>
                                          <p:attrName>style.visibility</p:attrName>
                                        </p:attrNameLst>
                                      </p:cBhvr>
                                      <p:to>
                                        <p:strVal val="visible"/>
                                      </p:to>
                                    </p:set>
                                    <p:anim calcmode="lin" valueType="num">
                                      <p:cBhvr additive="base">
                                        <p:cTn id="37" dur="2000" fill="hold"/>
                                        <p:tgtEl>
                                          <p:spTgt spid="84995">
                                            <p:txEl>
                                              <p:pRg st="13" end="13"/>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8499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4995">
                                            <p:txEl>
                                              <p:pRg st="14" end="14"/>
                                            </p:txEl>
                                          </p:spTgt>
                                        </p:tgtEl>
                                        <p:attrNameLst>
                                          <p:attrName>style.visibility</p:attrName>
                                        </p:attrNameLst>
                                      </p:cBhvr>
                                      <p:to>
                                        <p:strVal val="visible"/>
                                      </p:to>
                                    </p:set>
                                    <p:anim calcmode="lin" valueType="num">
                                      <p:cBhvr additive="base">
                                        <p:cTn id="43" dur="2000" fill="hold"/>
                                        <p:tgtEl>
                                          <p:spTgt spid="84995">
                                            <p:txEl>
                                              <p:pRg st="14" end="14"/>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8499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84995">
                                            <p:txEl>
                                              <p:pRg st="16" end="16"/>
                                            </p:txEl>
                                          </p:spTgt>
                                        </p:tgtEl>
                                        <p:attrNameLst>
                                          <p:attrName>style.visibility</p:attrName>
                                        </p:attrNameLst>
                                      </p:cBhvr>
                                      <p:to>
                                        <p:strVal val="visible"/>
                                      </p:to>
                                    </p:set>
                                    <p:anim calcmode="lin" valueType="num">
                                      <p:cBhvr additive="base">
                                        <p:cTn id="49" dur="2000" fill="hold"/>
                                        <p:tgtEl>
                                          <p:spTgt spid="84995">
                                            <p:txEl>
                                              <p:pRg st="16" end="16"/>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84995">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4995">
                                            <p:txEl>
                                              <p:pRg st="17" end="17"/>
                                            </p:txEl>
                                          </p:spTgt>
                                        </p:tgtEl>
                                        <p:attrNameLst>
                                          <p:attrName>style.visibility</p:attrName>
                                        </p:attrNameLst>
                                      </p:cBhvr>
                                      <p:to>
                                        <p:strVal val="visible"/>
                                      </p:to>
                                    </p:set>
                                    <p:anim calcmode="lin" valueType="num">
                                      <p:cBhvr additive="base">
                                        <p:cTn id="55" dur="2000" fill="hold"/>
                                        <p:tgtEl>
                                          <p:spTgt spid="84995">
                                            <p:txEl>
                                              <p:pRg st="17" end="17"/>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84995">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84996">
                                            <p:txEl>
                                              <p:pRg st="0" end="0"/>
                                            </p:txEl>
                                          </p:spTgt>
                                        </p:tgtEl>
                                        <p:attrNameLst>
                                          <p:attrName>style.visibility</p:attrName>
                                        </p:attrNameLst>
                                      </p:cBhvr>
                                      <p:to>
                                        <p:strVal val="visible"/>
                                      </p:to>
                                    </p:set>
                                    <p:anim calcmode="lin" valueType="num">
                                      <p:cBhvr additive="base">
                                        <p:cTn id="61" dur="2000" fill="hold"/>
                                        <p:tgtEl>
                                          <p:spTgt spid="84996">
                                            <p:txEl>
                                              <p:pRg st="0" end="0"/>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849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84996">
                                            <p:txEl>
                                              <p:pRg st="3" end="3"/>
                                            </p:txEl>
                                          </p:spTgt>
                                        </p:tgtEl>
                                        <p:attrNameLst>
                                          <p:attrName>style.visibility</p:attrName>
                                        </p:attrNameLst>
                                      </p:cBhvr>
                                      <p:to>
                                        <p:strVal val="visible"/>
                                      </p:to>
                                    </p:set>
                                    <p:anim calcmode="lin" valueType="num">
                                      <p:cBhvr additive="base">
                                        <p:cTn id="67" dur="2000" fill="hold"/>
                                        <p:tgtEl>
                                          <p:spTgt spid="84996">
                                            <p:txEl>
                                              <p:pRg st="3" end="3"/>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8499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84996">
                                            <p:txEl>
                                              <p:pRg st="4" end="4"/>
                                            </p:txEl>
                                          </p:spTgt>
                                        </p:tgtEl>
                                        <p:attrNameLst>
                                          <p:attrName>style.visibility</p:attrName>
                                        </p:attrNameLst>
                                      </p:cBhvr>
                                      <p:to>
                                        <p:strVal val="visible"/>
                                      </p:to>
                                    </p:set>
                                    <p:anim calcmode="lin" valueType="num">
                                      <p:cBhvr additive="base">
                                        <p:cTn id="73" dur="2000" fill="hold"/>
                                        <p:tgtEl>
                                          <p:spTgt spid="84996">
                                            <p:txEl>
                                              <p:pRg st="4" end="4"/>
                                            </p:txEl>
                                          </p:spTgt>
                                        </p:tgtEl>
                                        <p:attrNameLst>
                                          <p:attrName>ppt_x</p:attrName>
                                        </p:attrNameLst>
                                      </p:cBhvr>
                                      <p:tavLst>
                                        <p:tav tm="0">
                                          <p:val>
                                            <p:strVal val="#ppt_x"/>
                                          </p:val>
                                        </p:tav>
                                        <p:tav tm="100000">
                                          <p:val>
                                            <p:strVal val="#ppt_x"/>
                                          </p:val>
                                        </p:tav>
                                      </p:tavLst>
                                    </p:anim>
                                    <p:anim calcmode="lin" valueType="num">
                                      <p:cBhvr additive="base">
                                        <p:cTn id="74" dur="2000" fill="hold"/>
                                        <p:tgtEl>
                                          <p:spTgt spid="8499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84996">
                                            <p:txEl>
                                              <p:pRg st="6" end="6"/>
                                            </p:txEl>
                                          </p:spTgt>
                                        </p:tgtEl>
                                        <p:attrNameLst>
                                          <p:attrName>style.visibility</p:attrName>
                                        </p:attrNameLst>
                                      </p:cBhvr>
                                      <p:to>
                                        <p:strVal val="visible"/>
                                      </p:to>
                                    </p:set>
                                    <p:anim calcmode="lin" valueType="num">
                                      <p:cBhvr additive="base">
                                        <p:cTn id="79" dur="2000" fill="hold"/>
                                        <p:tgtEl>
                                          <p:spTgt spid="84996">
                                            <p:txEl>
                                              <p:pRg st="6" end="6"/>
                                            </p:txEl>
                                          </p:spTgt>
                                        </p:tgtEl>
                                        <p:attrNameLst>
                                          <p:attrName>ppt_x</p:attrName>
                                        </p:attrNameLst>
                                      </p:cBhvr>
                                      <p:tavLst>
                                        <p:tav tm="0">
                                          <p:val>
                                            <p:strVal val="#ppt_x"/>
                                          </p:val>
                                        </p:tav>
                                        <p:tav tm="100000">
                                          <p:val>
                                            <p:strVal val="#ppt_x"/>
                                          </p:val>
                                        </p:tav>
                                      </p:tavLst>
                                    </p:anim>
                                    <p:anim calcmode="lin" valueType="num">
                                      <p:cBhvr additive="base">
                                        <p:cTn id="80" dur="2000" fill="hold"/>
                                        <p:tgtEl>
                                          <p:spTgt spid="8499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84996">
                                            <p:txEl>
                                              <p:pRg st="8" end="8"/>
                                            </p:txEl>
                                          </p:spTgt>
                                        </p:tgtEl>
                                        <p:attrNameLst>
                                          <p:attrName>style.visibility</p:attrName>
                                        </p:attrNameLst>
                                      </p:cBhvr>
                                      <p:to>
                                        <p:strVal val="visible"/>
                                      </p:to>
                                    </p:set>
                                    <p:anim calcmode="lin" valueType="num">
                                      <p:cBhvr additive="base">
                                        <p:cTn id="85" dur="2000" fill="hold"/>
                                        <p:tgtEl>
                                          <p:spTgt spid="84996">
                                            <p:txEl>
                                              <p:pRg st="8" end="8"/>
                                            </p:txEl>
                                          </p:spTgt>
                                        </p:tgtEl>
                                        <p:attrNameLst>
                                          <p:attrName>ppt_x</p:attrName>
                                        </p:attrNameLst>
                                      </p:cBhvr>
                                      <p:tavLst>
                                        <p:tav tm="0">
                                          <p:val>
                                            <p:strVal val="#ppt_x"/>
                                          </p:val>
                                        </p:tav>
                                        <p:tav tm="100000">
                                          <p:val>
                                            <p:strVal val="#ppt_x"/>
                                          </p:val>
                                        </p:tav>
                                      </p:tavLst>
                                    </p:anim>
                                    <p:anim calcmode="lin" valueType="num">
                                      <p:cBhvr additive="base">
                                        <p:cTn id="86" dur="2000" fill="hold"/>
                                        <p:tgtEl>
                                          <p:spTgt spid="8499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84996">
                                            <p:txEl>
                                              <p:pRg st="10" end="10"/>
                                            </p:txEl>
                                          </p:spTgt>
                                        </p:tgtEl>
                                        <p:attrNameLst>
                                          <p:attrName>style.visibility</p:attrName>
                                        </p:attrNameLst>
                                      </p:cBhvr>
                                      <p:to>
                                        <p:strVal val="visible"/>
                                      </p:to>
                                    </p:set>
                                    <p:anim calcmode="lin" valueType="num">
                                      <p:cBhvr additive="base">
                                        <p:cTn id="91" dur="2000" fill="hold"/>
                                        <p:tgtEl>
                                          <p:spTgt spid="84996">
                                            <p:txEl>
                                              <p:pRg st="10" end="10"/>
                                            </p:txEl>
                                          </p:spTgt>
                                        </p:tgtEl>
                                        <p:attrNameLst>
                                          <p:attrName>ppt_x</p:attrName>
                                        </p:attrNameLst>
                                      </p:cBhvr>
                                      <p:tavLst>
                                        <p:tav tm="0">
                                          <p:val>
                                            <p:strVal val="#ppt_x"/>
                                          </p:val>
                                        </p:tav>
                                        <p:tav tm="100000">
                                          <p:val>
                                            <p:strVal val="#ppt_x"/>
                                          </p:val>
                                        </p:tav>
                                      </p:tavLst>
                                    </p:anim>
                                    <p:anim calcmode="lin" valueType="num">
                                      <p:cBhvr additive="base">
                                        <p:cTn id="92" dur="2000" fill="hold"/>
                                        <p:tgtEl>
                                          <p:spTgt spid="8499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295400" y="1600200"/>
            <a:ext cx="7086600" cy="533400"/>
            <a:chOff x="816" y="1008"/>
            <a:chExt cx="4464" cy="336"/>
          </a:xfrm>
        </p:grpSpPr>
        <p:sp>
          <p:nvSpPr>
            <p:cNvPr id="21509" name="Rectangle 5"/>
            <p:cNvSpPr>
              <a:spLocks noChangeArrowheads="1"/>
            </p:cNvSpPr>
            <p:nvPr/>
          </p:nvSpPr>
          <p:spPr bwMode="auto">
            <a:xfrm>
              <a:off x="3696" y="1008"/>
              <a:ext cx="1584" cy="336"/>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2400" dirty="0">
                  <a:solidFill>
                    <a:schemeClr val="bg2"/>
                  </a:solidFill>
                </a:rPr>
                <a:t>Wireless</a:t>
              </a:r>
            </a:p>
          </p:txBody>
        </p:sp>
        <p:grpSp>
          <p:nvGrpSpPr>
            <p:cNvPr id="3" name="Group 6"/>
            <p:cNvGrpSpPr>
              <a:grpSpLocks/>
            </p:cNvGrpSpPr>
            <p:nvPr/>
          </p:nvGrpSpPr>
          <p:grpSpPr bwMode="auto">
            <a:xfrm>
              <a:off x="816" y="1008"/>
              <a:ext cx="2592" cy="336"/>
              <a:chOff x="816" y="1008"/>
              <a:chExt cx="2592" cy="336"/>
            </a:xfrm>
          </p:grpSpPr>
          <p:sp>
            <p:nvSpPr>
              <p:cNvPr id="21511" name="Rectangle 7"/>
              <p:cNvSpPr>
                <a:spLocks noChangeArrowheads="1"/>
              </p:cNvSpPr>
              <p:nvPr/>
            </p:nvSpPr>
            <p:spPr bwMode="auto">
              <a:xfrm>
                <a:off x="816" y="1008"/>
                <a:ext cx="1584" cy="336"/>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2400">
                    <a:solidFill>
                      <a:schemeClr val="bg2"/>
                    </a:solidFill>
                  </a:rPr>
                  <a:t>Wired</a:t>
                </a:r>
              </a:p>
            </p:txBody>
          </p:sp>
          <p:sp>
            <p:nvSpPr>
              <p:cNvPr id="21512" name="AutoShape 8"/>
              <p:cNvSpPr>
                <a:spLocks noChangeArrowheads="1"/>
              </p:cNvSpPr>
              <p:nvPr/>
            </p:nvSpPr>
            <p:spPr bwMode="auto">
              <a:xfrm>
                <a:off x="2640" y="1056"/>
                <a:ext cx="768" cy="240"/>
              </a:xfrm>
              <a:prstGeom prst="rightArrow">
                <a:avLst>
                  <a:gd name="adj1" fmla="val 50000"/>
                  <a:gd name="adj2" fmla="val 80000"/>
                </a:avLst>
              </a:prstGeom>
              <a:solidFill>
                <a:srgbClr val="3CAC4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GB" sz="2400">
                  <a:solidFill>
                    <a:schemeClr val="bg2"/>
                  </a:solidFill>
                </a:endParaRPr>
              </a:p>
            </p:txBody>
          </p:sp>
        </p:grpSp>
      </p:grpSp>
      <p:grpSp>
        <p:nvGrpSpPr>
          <p:cNvPr id="4" name="Group 9"/>
          <p:cNvGrpSpPr>
            <a:grpSpLocks/>
          </p:cNvGrpSpPr>
          <p:nvPr/>
        </p:nvGrpSpPr>
        <p:grpSpPr bwMode="auto">
          <a:xfrm>
            <a:off x="1295400" y="2286000"/>
            <a:ext cx="7086600" cy="533400"/>
            <a:chOff x="816" y="1440"/>
            <a:chExt cx="4464" cy="336"/>
          </a:xfrm>
        </p:grpSpPr>
        <p:sp>
          <p:nvSpPr>
            <p:cNvPr id="21514" name="Rectangle 10"/>
            <p:cNvSpPr>
              <a:spLocks noChangeArrowheads="1"/>
            </p:cNvSpPr>
            <p:nvPr/>
          </p:nvSpPr>
          <p:spPr bwMode="auto">
            <a:xfrm>
              <a:off x="816" y="1440"/>
              <a:ext cx="1584" cy="336"/>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2400">
                  <a:solidFill>
                    <a:schemeClr val="bg2"/>
                  </a:solidFill>
                </a:rPr>
                <a:t>Neurotransmitters</a:t>
              </a:r>
            </a:p>
          </p:txBody>
        </p:sp>
        <p:sp>
          <p:nvSpPr>
            <p:cNvPr id="21515" name="Rectangle 11"/>
            <p:cNvSpPr>
              <a:spLocks noChangeArrowheads="1"/>
            </p:cNvSpPr>
            <p:nvPr/>
          </p:nvSpPr>
          <p:spPr bwMode="auto">
            <a:xfrm>
              <a:off x="3696" y="1440"/>
              <a:ext cx="1584" cy="336"/>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2400" dirty="0">
                  <a:solidFill>
                    <a:schemeClr val="bg2"/>
                  </a:solidFill>
                </a:rPr>
                <a:t>Hormones</a:t>
              </a:r>
            </a:p>
          </p:txBody>
        </p:sp>
        <p:sp>
          <p:nvSpPr>
            <p:cNvPr id="21516" name="AutoShape 12"/>
            <p:cNvSpPr>
              <a:spLocks noChangeArrowheads="1"/>
            </p:cNvSpPr>
            <p:nvPr/>
          </p:nvSpPr>
          <p:spPr bwMode="auto">
            <a:xfrm>
              <a:off x="2640" y="1488"/>
              <a:ext cx="768" cy="240"/>
            </a:xfrm>
            <a:prstGeom prst="rightArrow">
              <a:avLst>
                <a:gd name="adj1" fmla="val 50000"/>
                <a:gd name="adj2" fmla="val 80000"/>
              </a:avLst>
            </a:prstGeom>
            <a:solidFill>
              <a:srgbClr val="3CAC4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GB" sz="2400">
                <a:solidFill>
                  <a:schemeClr val="bg2"/>
                </a:solidFill>
              </a:endParaRPr>
            </a:p>
          </p:txBody>
        </p:sp>
      </p:grpSp>
      <p:grpSp>
        <p:nvGrpSpPr>
          <p:cNvPr id="5" name="Group 13"/>
          <p:cNvGrpSpPr>
            <a:grpSpLocks/>
          </p:cNvGrpSpPr>
          <p:nvPr/>
        </p:nvGrpSpPr>
        <p:grpSpPr bwMode="auto">
          <a:xfrm>
            <a:off x="1295400" y="2971800"/>
            <a:ext cx="7086600" cy="533400"/>
            <a:chOff x="816" y="1872"/>
            <a:chExt cx="4464" cy="336"/>
          </a:xfrm>
        </p:grpSpPr>
        <p:sp>
          <p:nvSpPr>
            <p:cNvPr id="21518" name="Rectangle 14"/>
            <p:cNvSpPr>
              <a:spLocks noChangeArrowheads="1"/>
            </p:cNvSpPr>
            <p:nvPr/>
          </p:nvSpPr>
          <p:spPr bwMode="auto">
            <a:xfrm>
              <a:off x="816" y="1872"/>
              <a:ext cx="1584" cy="336"/>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2400">
                  <a:solidFill>
                    <a:schemeClr val="bg2"/>
                  </a:solidFill>
                </a:rPr>
                <a:t>Short Distance</a:t>
              </a:r>
            </a:p>
          </p:txBody>
        </p:sp>
        <p:sp>
          <p:nvSpPr>
            <p:cNvPr id="21519" name="Rectangle 15"/>
            <p:cNvSpPr>
              <a:spLocks noChangeArrowheads="1"/>
            </p:cNvSpPr>
            <p:nvPr/>
          </p:nvSpPr>
          <p:spPr bwMode="auto">
            <a:xfrm>
              <a:off x="3696" y="1872"/>
              <a:ext cx="1584" cy="336"/>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2400" dirty="0">
                  <a:solidFill>
                    <a:schemeClr val="bg2"/>
                  </a:solidFill>
                </a:rPr>
                <a:t>Long Distance</a:t>
              </a:r>
            </a:p>
          </p:txBody>
        </p:sp>
        <p:sp>
          <p:nvSpPr>
            <p:cNvPr id="21520" name="AutoShape 16"/>
            <p:cNvSpPr>
              <a:spLocks noChangeArrowheads="1"/>
            </p:cNvSpPr>
            <p:nvPr/>
          </p:nvSpPr>
          <p:spPr bwMode="auto">
            <a:xfrm>
              <a:off x="2640" y="1920"/>
              <a:ext cx="768" cy="240"/>
            </a:xfrm>
            <a:prstGeom prst="rightArrow">
              <a:avLst>
                <a:gd name="adj1" fmla="val 50000"/>
                <a:gd name="adj2" fmla="val 80000"/>
              </a:avLst>
            </a:prstGeom>
            <a:solidFill>
              <a:srgbClr val="3CAC4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GB" sz="2400">
                <a:solidFill>
                  <a:schemeClr val="bg2"/>
                </a:solidFill>
              </a:endParaRPr>
            </a:p>
          </p:txBody>
        </p:sp>
      </p:grpSp>
      <p:grpSp>
        <p:nvGrpSpPr>
          <p:cNvPr id="6" name="Group 17"/>
          <p:cNvGrpSpPr>
            <a:grpSpLocks/>
          </p:cNvGrpSpPr>
          <p:nvPr/>
        </p:nvGrpSpPr>
        <p:grpSpPr bwMode="auto">
          <a:xfrm>
            <a:off x="1295400" y="3657600"/>
            <a:ext cx="7086600" cy="533400"/>
            <a:chOff x="816" y="2304"/>
            <a:chExt cx="4464" cy="336"/>
          </a:xfrm>
        </p:grpSpPr>
        <p:sp>
          <p:nvSpPr>
            <p:cNvPr id="21522" name="Rectangle 18"/>
            <p:cNvSpPr>
              <a:spLocks noChangeArrowheads="1"/>
            </p:cNvSpPr>
            <p:nvPr/>
          </p:nvSpPr>
          <p:spPr bwMode="auto">
            <a:xfrm>
              <a:off x="816" y="2304"/>
              <a:ext cx="1584" cy="336"/>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2400">
                  <a:solidFill>
                    <a:schemeClr val="bg2"/>
                  </a:solidFill>
                </a:rPr>
                <a:t>Closeness</a:t>
              </a:r>
            </a:p>
          </p:txBody>
        </p:sp>
        <p:sp>
          <p:nvSpPr>
            <p:cNvPr id="21523" name="Rectangle 19"/>
            <p:cNvSpPr>
              <a:spLocks noChangeArrowheads="1"/>
            </p:cNvSpPr>
            <p:nvPr/>
          </p:nvSpPr>
          <p:spPr bwMode="auto">
            <a:xfrm>
              <a:off x="3696" y="2304"/>
              <a:ext cx="1584" cy="336"/>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2400" dirty="0">
                  <a:solidFill>
                    <a:schemeClr val="bg2"/>
                  </a:solidFill>
                </a:rPr>
                <a:t>Receptor Specificity</a:t>
              </a:r>
            </a:p>
          </p:txBody>
        </p:sp>
        <p:sp>
          <p:nvSpPr>
            <p:cNvPr id="21524" name="AutoShape 20"/>
            <p:cNvSpPr>
              <a:spLocks noChangeArrowheads="1"/>
            </p:cNvSpPr>
            <p:nvPr/>
          </p:nvSpPr>
          <p:spPr bwMode="auto">
            <a:xfrm>
              <a:off x="2640" y="2352"/>
              <a:ext cx="768" cy="240"/>
            </a:xfrm>
            <a:prstGeom prst="rightArrow">
              <a:avLst>
                <a:gd name="adj1" fmla="val 50000"/>
                <a:gd name="adj2" fmla="val 80000"/>
              </a:avLst>
            </a:prstGeom>
            <a:solidFill>
              <a:srgbClr val="3CAC4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GB" sz="2400">
                <a:solidFill>
                  <a:schemeClr val="bg2"/>
                </a:solidFill>
              </a:endParaRPr>
            </a:p>
          </p:txBody>
        </p:sp>
      </p:grpSp>
      <p:grpSp>
        <p:nvGrpSpPr>
          <p:cNvPr id="7" name="Group 21"/>
          <p:cNvGrpSpPr>
            <a:grpSpLocks/>
          </p:cNvGrpSpPr>
          <p:nvPr/>
        </p:nvGrpSpPr>
        <p:grpSpPr bwMode="auto">
          <a:xfrm>
            <a:off x="1295400" y="4343400"/>
            <a:ext cx="7086600" cy="533400"/>
            <a:chOff x="816" y="2736"/>
            <a:chExt cx="4464" cy="336"/>
          </a:xfrm>
        </p:grpSpPr>
        <p:sp>
          <p:nvSpPr>
            <p:cNvPr id="21526" name="Rectangle 22"/>
            <p:cNvSpPr>
              <a:spLocks noChangeArrowheads="1"/>
            </p:cNvSpPr>
            <p:nvPr/>
          </p:nvSpPr>
          <p:spPr bwMode="auto">
            <a:xfrm>
              <a:off x="816" y="2736"/>
              <a:ext cx="1584" cy="336"/>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2400">
                  <a:solidFill>
                    <a:schemeClr val="bg2"/>
                  </a:solidFill>
                </a:rPr>
                <a:t>Rapid Onset</a:t>
              </a:r>
            </a:p>
          </p:txBody>
        </p:sp>
        <p:sp>
          <p:nvSpPr>
            <p:cNvPr id="21527" name="Rectangle 23"/>
            <p:cNvSpPr>
              <a:spLocks noChangeArrowheads="1"/>
            </p:cNvSpPr>
            <p:nvPr/>
          </p:nvSpPr>
          <p:spPr bwMode="auto">
            <a:xfrm>
              <a:off x="3696" y="2736"/>
              <a:ext cx="1584" cy="336"/>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2400" dirty="0">
                  <a:solidFill>
                    <a:schemeClr val="bg2"/>
                  </a:solidFill>
                </a:rPr>
                <a:t>Delayed Onset</a:t>
              </a:r>
            </a:p>
          </p:txBody>
        </p:sp>
        <p:sp>
          <p:nvSpPr>
            <p:cNvPr id="21528" name="AutoShape 24"/>
            <p:cNvSpPr>
              <a:spLocks noChangeArrowheads="1"/>
            </p:cNvSpPr>
            <p:nvPr/>
          </p:nvSpPr>
          <p:spPr bwMode="auto">
            <a:xfrm>
              <a:off x="2640" y="2784"/>
              <a:ext cx="768" cy="240"/>
            </a:xfrm>
            <a:prstGeom prst="rightArrow">
              <a:avLst>
                <a:gd name="adj1" fmla="val 50000"/>
                <a:gd name="adj2" fmla="val 80000"/>
              </a:avLst>
            </a:prstGeom>
            <a:solidFill>
              <a:srgbClr val="3CAC4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GB" sz="2400">
                <a:solidFill>
                  <a:schemeClr val="bg2"/>
                </a:solidFill>
              </a:endParaRPr>
            </a:p>
          </p:txBody>
        </p:sp>
      </p:grpSp>
      <p:grpSp>
        <p:nvGrpSpPr>
          <p:cNvPr id="8" name="Group 25"/>
          <p:cNvGrpSpPr>
            <a:grpSpLocks/>
          </p:cNvGrpSpPr>
          <p:nvPr/>
        </p:nvGrpSpPr>
        <p:grpSpPr bwMode="auto">
          <a:xfrm>
            <a:off x="1295400" y="5029200"/>
            <a:ext cx="7086600" cy="533400"/>
            <a:chOff x="816" y="3168"/>
            <a:chExt cx="4464" cy="336"/>
          </a:xfrm>
        </p:grpSpPr>
        <p:sp>
          <p:nvSpPr>
            <p:cNvPr id="21530" name="Rectangle 26"/>
            <p:cNvSpPr>
              <a:spLocks noChangeArrowheads="1"/>
            </p:cNvSpPr>
            <p:nvPr/>
          </p:nvSpPr>
          <p:spPr bwMode="auto">
            <a:xfrm>
              <a:off x="816" y="3168"/>
              <a:ext cx="1584" cy="336"/>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2400">
                  <a:solidFill>
                    <a:schemeClr val="bg2"/>
                  </a:solidFill>
                </a:rPr>
                <a:t>Short Duration</a:t>
              </a:r>
            </a:p>
          </p:txBody>
        </p:sp>
        <p:sp>
          <p:nvSpPr>
            <p:cNvPr id="21531" name="Rectangle 27"/>
            <p:cNvSpPr>
              <a:spLocks noChangeArrowheads="1"/>
            </p:cNvSpPr>
            <p:nvPr/>
          </p:nvSpPr>
          <p:spPr bwMode="auto">
            <a:xfrm>
              <a:off x="3696" y="3168"/>
              <a:ext cx="1584" cy="336"/>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2400" dirty="0">
                  <a:solidFill>
                    <a:schemeClr val="bg2"/>
                  </a:solidFill>
                </a:rPr>
                <a:t>Prolonged Duration</a:t>
              </a:r>
            </a:p>
          </p:txBody>
        </p:sp>
        <p:sp>
          <p:nvSpPr>
            <p:cNvPr id="21532" name="AutoShape 28"/>
            <p:cNvSpPr>
              <a:spLocks noChangeArrowheads="1"/>
            </p:cNvSpPr>
            <p:nvPr/>
          </p:nvSpPr>
          <p:spPr bwMode="auto">
            <a:xfrm>
              <a:off x="2640" y="3216"/>
              <a:ext cx="768" cy="240"/>
            </a:xfrm>
            <a:prstGeom prst="rightArrow">
              <a:avLst>
                <a:gd name="adj1" fmla="val 50000"/>
                <a:gd name="adj2" fmla="val 80000"/>
              </a:avLst>
            </a:prstGeom>
            <a:solidFill>
              <a:srgbClr val="3CAC4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GB" sz="2400">
                <a:solidFill>
                  <a:schemeClr val="bg2"/>
                </a:solidFill>
              </a:endParaRPr>
            </a:p>
          </p:txBody>
        </p:sp>
      </p:grpSp>
      <p:grpSp>
        <p:nvGrpSpPr>
          <p:cNvPr id="9" name="Group 29"/>
          <p:cNvGrpSpPr>
            <a:grpSpLocks/>
          </p:cNvGrpSpPr>
          <p:nvPr/>
        </p:nvGrpSpPr>
        <p:grpSpPr bwMode="auto">
          <a:xfrm>
            <a:off x="1295400" y="5715000"/>
            <a:ext cx="7086600" cy="533400"/>
            <a:chOff x="816" y="3600"/>
            <a:chExt cx="4464" cy="336"/>
          </a:xfrm>
        </p:grpSpPr>
        <p:sp>
          <p:nvSpPr>
            <p:cNvPr id="21534" name="Rectangle 30"/>
            <p:cNvSpPr>
              <a:spLocks noChangeArrowheads="1"/>
            </p:cNvSpPr>
            <p:nvPr/>
          </p:nvSpPr>
          <p:spPr bwMode="auto">
            <a:xfrm>
              <a:off x="816" y="3600"/>
              <a:ext cx="1584" cy="336"/>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2400">
                  <a:solidFill>
                    <a:schemeClr val="bg2"/>
                  </a:solidFill>
                </a:rPr>
                <a:t>Rapid Response</a:t>
              </a:r>
            </a:p>
          </p:txBody>
        </p:sp>
        <p:sp>
          <p:nvSpPr>
            <p:cNvPr id="21535" name="Rectangle 31"/>
            <p:cNvSpPr>
              <a:spLocks noChangeArrowheads="1"/>
            </p:cNvSpPr>
            <p:nvPr/>
          </p:nvSpPr>
          <p:spPr bwMode="auto">
            <a:xfrm>
              <a:off x="3696" y="3600"/>
              <a:ext cx="1584" cy="336"/>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r>
                <a:rPr lang="en-US" sz="2400" dirty="0">
                  <a:solidFill>
                    <a:schemeClr val="bg2"/>
                  </a:solidFill>
                </a:rPr>
                <a:t>Regulation</a:t>
              </a:r>
            </a:p>
          </p:txBody>
        </p:sp>
        <p:sp>
          <p:nvSpPr>
            <p:cNvPr id="21536" name="AutoShape 32"/>
            <p:cNvSpPr>
              <a:spLocks noChangeArrowheads="1"/>
            </p:cNvSpPr>
            <p:nvPr/>
          </p:nvSpPr>
          <p:spPr bwMode="auto">
            <a:xfrm>
              <a:off x="2640" y="3648"/>
              <a:ext cx="768" cy="240"/>
            </a:xfrm>
            <a:prstGeom prst="rightArrow">
              <a:avLst>
                <a:gd name="adj1" fmla="val 50000"/>
                <a:gd name="adj2" fmla="val 80000"/>
              </a:avLst>
            </a:prstGeom>
            <a:solidFill>
              <a:srgbClr val="3CAC4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GB" sz="2400">
                <a:solidFill>
                  <a:schemeClr val="bg2"/>
                </a:solidFill>
              </a:endParaRPr>
            </a:p>
          </p:txBody>
        </p:sp>
      </p:grpSp>
      <p:sp>
        <p:nvSpPr>
          <p:cNvPr id="33" name="Rectangle 32"/>
          <p:cNvSpPr/>
          <p:nvPr/>
        </p:nvSpPr>
        <p:spPr>
          <a:xfrm>
            <a:off x="1367137" y="609600"/>
            <a:ext cx="2031326" cy="646331"/>
          </a:xfrm>
          <a:prstGeom prst="rect">
            <a:avLst/>
          </a:prstGeom>
        </p:spPr>
        <p:txBody>
          <a:bodyPr wrap="none">
            <a:spAutoFit/>
          </a:bodyPr>
          <a:lstStyle/>
          <a:p>
            <a:pPr algn="ctr" eaLnBrk="0" hangingPunct="0">
              <a:defRPr/>
            </a:pPr>
            <a:r>
              <a:rPr lang="en-US" sz="3600" b="1" dirty="0" smtClean="0"/>
              <a:t>Nervous</a:t>
            </a:r>
            <a:endParaRPr lang="en-US" sz="3600" dirty="0"/>
          </a:p>
        </p:txBody>
      </p:sp>
      <p:sp>
        <p:nvSpPr>
          <p:cNvPr id="34" name="Rectangle 33"/>
          <p:cNvSpPr/>
          <p:nvPr/>
        </p:nvSpPr>
        <p:spPr>
          <a:xfrm>
            <a:off x="5963180" y="685800"/>
            <a:ext cx="2188421" cy="584775"/>
          </a:xfrm>
          <a:prstGeom prst="rect">
            <a:avLst/>
          </a:prstGeom>
        </p:spPr>
        <p:txBody>
          <a:bodyPr wrap="none">
            <a:spAutoFit/>
          </a:bodyPr>
          <a:lstStyle/>
          <a:p>
            <a:pPr algn="ctr" eaLnBrk="0" hangingPunct="0">
              <a:defRPr/>
            </a:pPr>
            <a:r>
              <a:rPr lang="en-US" sz="3200" b="1" dirty="0" smtClean="0"/>
              <a:t>Endocrine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2/3*#ppt_w"/>
                                          </p:val>
                                        </p:tav>
                                        <p:tav tm="100000">
                                          <p:val>
                                            <p:strVal val="#ppt_w"/>
                                          </p:val>
                                        </p:tav>
                                      </p:tavLst>
                                    </p:anim>
                                    <p:anim calcmode="lin" valueType="num">
                                      <p:cBhvr>
                                        <p:cTn id="14" dur="500" fill="hold"/>
                                        <p:tgtEl>
                                          <p:spTgt spid="4"/>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2/3*#ppt_w"/>
                                          </p:val>
                                        </p:tav>
                                        <p:tav tm="100000">
                                          <p:val>
                                            <p:strVal val="#ppt_w"/>
                                          </p:val>
                                        </p:tav>
                                      </p:tavLst>
                                    </p:anim>
                                    <p:anim calcmode="lin" valueType="num">
                                      <p:cBhvr>
                                        <p:cTn id="20" dur="500" fill="hold"/>
                                        <p:tgtEl>
                                          <p:spTgt spid="5"/>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strVal val="2/3*#ppt_w"/>
                                          </p:val>
                                        </p:tav>
                                        <p:tav tm="100000">
                                          <p:val>
                                            <p:strVal val="#ppt_w"/>
                                          </p:val>
                                        </p:tav>
                                      </p:tavLst>
                                    </p:anim>
                                    <p:anim calcmode="lin" valueType="num">
                                      <p:cBhvr>
                                        <p:cTn id="26" dur="500" fill="hold"/>
                                        <p:tgtEl>
                                          <p:spTgt spid="6"/>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strVal val="2/3*#ppt_w"/>
                                          </p:val>
                                        </p:tav>
                                        <p:tav tm="100000">
                                          <p:val>
                                            <p:strVal val="#ppt_w"/>
                                          </p:val>
                                        </p:tav>
                                      </p:tavLst>
                                    </p:anim>
                                    <p:anim calcmode="lin" valueType="num">
                                      <p:cBhvr>
                                        <p:cTn id="32" dur="500" fill="hold"/>
                                        <p:tgtEl>
                                          <p:spTgt spid="7"/>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strVal val="2/3*#ppt_w"/>
                                          </p:val>
                                        </p:tav>
                                        <p:tav tm="100000">
                                          <p:val>
                                            <p:strVal val="#ppt_w"/>
                                          </p:val>
                                        </p:tav>
                                      </p:tavLst>
                                    </p:anim>
                                    <p:anim calcmode="lin" valueType="num">
                                      <p:cBhvr>
                                        <p:cTn id="38" dur="500" fill="hold"/>
                                        <p:tgtEl>
                                          <p:spTgt spid="8"/>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strVal val="2/3*#ppt_w"/>
                                          </p:val>
                                        </p:tav>
                                        <p:tav tm="100000">
                                          <p:val>
                                            <p:strVal val="#ppt_w"/>
                                          </p:val>
                                        </p:tav>
                                      </p:tavLst>
                                    </p:anim>
                                    <p:anim calcmode="lin" valueType="num">
                                      <p:cBhvr>
                                        <p:cTn id="44" dur="500" fill="hold"/>
                                        <p:tgtEl>
                                          <p:spTgt spid="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2590800" y="2895600"/>
            <a:ext cx="4808538" cy="646113"/>
          </a:xfrm>
          <a:prstGeom prst="rect">
            <a:avLst/>
          </a:prstGeom>
          <a:noFill/>
          <a:ln w="9525">
            <a:noFill/>
            <a:miter lim="800000"/>
            <a:headEnd/>
            <a:tailEnd/>
          </a:ln>
        </p:spPr>
        <p:txBody>
          <a:bodyPr wrap="none">
            <a:spAutoFit/>
          </a:bodyPr>
          <a:lstStyle/>
          <a:p>
            <a:r>
              <a:rPr lang="en-US" sz="3600">
                <a:solidFill>
                  <a:srgbClr val="FFFF00"/>
                </a:solidFill>
              </a:rPr>
              <a:t>Examples of homeostasis</a:t>
            </a:r>
            <a:endParaRPr lang="en-GB" sz="3600">
              <a:solidFill>
                <a:srgbClr val="FFFF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algn="ctr" eaLnBrk="1" hangingPunct="1">
              <a:defRPr/>
            </a:pPr>
            <a:r>
              <a:rPr lang="en-GB" dirty="0">
                <a:solidFill>
                  <a:schemeClr val="accent4">
                    <a:lumMod val="60000"/>
                    <a:lumOff val="40000"/>
                  </a:schemeClr>
                </a:solidFill>
              </a:rPr>
              <a:t>Why do we have an optimum </a:t>
            </a:r>
            <a:r>
              <a:rPr lang="en-GB" dirty="0" smtClean="0">
                <a:solidFill>
                  <a:schemeClr val="accent4">
                    <a:lumMod val="60000"/>
                    <a:lumOff val="40000"/>
                  </a:schemeClr>
                </a:solidFill>
              </a:rPr>
              <a:t>temperature?</a:t>
            </a:r>
            <a:endParaRPr lang="en-GB" dirty="0"/>
          </a:p>
        </p:txBody>
      </p:sp>
      <p:sp>
        <p:nvSpPr>
          <p:cNvPr id="17411" name="Rectangle 3"/>
          <p:cNvSpPr>
            <a:spLocks noGrp="1" noChangeArrowheads="1"/>
          </p:cNvSpPr>
          <p:nvPr>
            <p:ph idx="1"/>
          </p:nvPr>
        </p:nvSpPr>
        <p:spPr/>
        <p:txBody>
          <a:bodyPr/>
          <a:lstStyle/>
          <a:p>
            <a:pPr marL="514350" indent="-514350" eaLnBrk="1" hangingPunct="1">
              <a:buFont typeface="Wingdings 2" pitchFamily="18" charset="2"/>
              <a:buAutoNum type="arabicPeriod"/>
              <a:defRPr/>
            </a:pPr>
            <a:r>
              <a:rPr lang="en-GB" sz="2800" dirty="0" smtClean="0">
                <a:solidFill>
                  <a:schemeClr val="accent4">
                    <a:lumMod val="60000"/>
                    <a:lumOff val="40000"/>
                  </a:schemeClr>
                </a:solidFill>
              </a:rPr>
              <a:t>Chemical reactions in our body rely on enzymes (biological catalysts made of proteins)</a:t>
            </a:r>
          </a:p>
          <a:p>
            <a:pPr marL="514350" indent="-514350" eaLnBrk="1" hangingPunct="1">
              <a:buFont typeface="Wingdings 2" pitchFamily="18" charset="2"/>
              <a:buAutoNum type="arabicPeriod"/>
              <a:defRPr/>
            </a:pPr>
            <a:endParaRPr lang="en-GB" sz="2800" dirty="0" smtClean="0">
              <a:solidFill>
                <a:schemeClr val="accent4">
                  <a:lumMod val="60000"/>
                  <a:lumOff val="40000"/>
                </a:schemeClr>
              </a:solidFill>
            </a:endParaRPr>
          </a:p>
          <a:p>
            <a:pPr marL="514350" indent="-514350" eaLnBrk="1" hangingPunct="1">
              <a:buFont typeface="Wingdings 2" pitchFamily="18" charset="2"/>
              <a:buAutoNum type="arabicPeriod"/>
              <a:defRPr/>
            </a:pPr>
            <a:endParaRPr lang="en-GB" sz="2800" dirty="0" smtClean="0">
              <a:solidFill>
                <a:schemeClr val="accent4">
                  <a:lumMod val="60000"/>
                  <a:lumOff val="40000"/>
                </a:schemeClr>
              </a:solidFill>
            </a:endParaRPr>
          </a:p>
          <a:p>
            <a:pPr marL="514350" indent="-514350" eaLnBrk="1" hangingPunct="1">
              <a:buFont typeface="Wingdings 2" pitchFamily="18" charset="2"/>
              <a:buAutoNum type="arabicPeriod"/>
              <a:defRPr/>
            </a:pPr>
            <a:r>
              <a:rPr lang="en-GB" sz="2800" dirty="0" smtClean="0">
                <a:solidFill>
                  <a:schemeClr val="accent4">
                    <a:lumMod val="60000"/>
                    <a:lumOff val="40000"/>
                  </a:schemeClr>
                </a:solidFill>
              </a:rPr>
              <a:t>They need a reasonably high temperature to allow enough collisions with other molecules (substrates) but not too high in case they denature (no longer work)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 calcmode="lin" valueType="num">
                                      <p:cBhvr additive="base">
                                        <p:cTn id="12" dur="2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411">
                                            <p:txEl>
                                              <p:pRg st="3" end="3"/>
                                            </p:txEl>
                                          </p:spTgt>
                                        </p:tgtEl>
                                        <p:attrNameLst>
                                          <p:attrName>style.visibility</p:attrName>
                                        </p:attrNameLst>
                                      </p:cBhvr>
                                      <p:to>
                                        <p:strVal val="visible"/>
                                      </p:to>
                                    </p:set>
                                    <p:anim calcmode="lin" valueType="num">
                                      <p:cBhvr additive="base">
                                        <p:cTn id="18" dur="2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p:txBody>
          <a:bodyPr/>
          <a:lstStyle/>
          <a:p>
            <a:pPr algn="ctr" eaLnBrk="1" hangingPunct="1"/>
            <a:r>
              <a:rPr lang="en-US" smtClean="0">
                <a:solidFill>
                  <a:srgbClr val="FFFF00"/>
                </a:solidFill>
              </a:rPr>
              <a:t>Body temperature over time</a:t>
            </a:r>
          </a:p>
        </p:txBody>
      </p:sp>
      <p:graphicFrame>
        <p:nvGraphicFramePr>
          <p:cNvPr id="1026" name="Object 2"/>
          <p:cNvGraphicFramePr>
            <a:graphicFrameLocks noChangeAspect="1"/>
          </p:cNvGraphicFramePr>
          <p:nvPr>
            <p:ph type="chart" idx="1"/>
          </p:nvPr>
        </p:nvGraphicFramePr>
        <p:xfrm>
          <a:off x="304800" y="1825625"/>
          <a:ext cx="8534400" cy="4043363"/>
        </p:xfrm>
        <a:graphic>
          <a:graphicData uri="http://schemas.openxmlformats.org/presentationml/2006/ole">
            <p:oleObj spid="_x0000_s1026" name="Chart" r:id="rId4" imgW="7094262" imgH="3360349" progId="MSGraph.Chart.8">
              <p:embed followColorScheme="full"/>
            </p:oleObj>
          </a:graphicData>
        </a:graphic>
      </p:graphicFrame>
      <p:sp>
        <p:nvSpPr>
          <p:cNvPr id="1028" name="Text Box 3"/>
          <p:cNvSpPr txBox="1">
            <a:spLocks noChangeArrowheads="1"/>
          </p:cNvSpPr>
          <p:nvPr/>
        </p:nvSpPr>
        <p:spPr bwMode="auto">
          <a:xfrm>
            <a:off x="914400" y="2209800"/>
            <a:ext cx="8001000" cy="457200"/>
          </a:xfrm>
          <a:prstGeom prst="rect">
            <a:avLst/>
          </a:prstGeom>
          <a:noFill/>
          <a:ln w="9525">
            <a:noFill/>
            <a:miter lim="800000"/>
            <a:headEnd/>
            <a:tailEnd/>
          </a:ln>
        </p:spPr>
        <p:txBody>
          <a:bodyPr>
            <a:spAutoFit/>
          </a:bodyPr>
          <a:lstStyle/>
          <a:p>
            <a:pPr>
              <a:spcBef>
                <a:spcPct val="50000"/>
              </a:spcBef>
            </a:pPr>
            <a:endParaRPr lang="en-US" sz="2400"/>
          </a:p>
        </p:txBody>
      </p:sp>
      <p:sp>
        <p:nvSpPr>
          <p:cNvPr id="1029" name="Line 4"/>
          <p:cNvSpPr>
            <a:spLocks noChangeShapeType="1"/>
          </p:cNvSpPr>
          <p:nvPr/>
        </p:nvSpPr>
        <p:spPr bwMode="auto">
          <a:xfrm>
            <a:off x="1676400" y="3352800"/>
            <a:ext cx="0" cy="0"/>
          </a:xfrm>
          <a:prstGeom prst="line">
            <a:avLst/>
          </a:prstGeom>
          <a:noFill/>
          <a:ln w="9525">
            <a:solidFill>
              <a:schemeClr val="tx1"/>
            </a:solidFill>
            <a:round/>
            <a:headEnd/>
            <a:tailEnd/>
          </a:ln>
        </p:spPr>
        <p:txBody>
          <a:bodyPr/>
          <a:lstStyle/>
          <a:p>
            <a:endParaRPr lang="en-GB"/>
          </a:p>
        </p:txBody>
      </p:sp>
      <p:sp>
        <p:nvSpPr>
          <p:cNvPr id="1030" name="Line 5"/>
          <p:cNvSpPr>
            <a:spLocks noChangeShapeType="1"/>
          </p:cNvSpPr>
          <p:nvPr/>
        </p:nvSpPr>
        <p:spPr bwMode="auto">
          <a:xfrm>
            <a:off x="685800" y="3962400"/>
            <a:ext cx="8458200" cy="0"/>
          </a:xfrm>
          <a:prstGeom prst="line">
            <a:avLst/>
          </a:prstGeom>
          <a:noFill/>
          <a:ln w="57150">
            <a:solidFill>
              <a:srgbClr val="FF0000"/>
            </a:solidFill>
            <a:prstDash val="dash"/>
            <a:round/>
            <a:headEnd/>
            <a:tailEnd/>
          </a:ln>
        </p:spPr>
        <p:txBody>
          <a:bodyPr/>
          <a:lstStyle/>
          <a:p>
            <a:endParaRPr lang="en-GB"/>
          </a:p>
        </p:txBody>
      </p:sp>
      <p:sp>
        <p:nvSpPr>
          <p:cNvPr id="1031" name="Line 7"/>
          <p:cNvSpPr>
            <a:spLocks noChangeShapeType="1"/>
          </p:cNvSpPr>
          <p:nvPr/>
        </p:nvSpPr>
        <p:spPr bwMode="auto">
          <a:xfrm flipV="1">
            <a:off x="3657600" y="4114800"/>
            <a:ext cx="0" cy="1600200"/>
          </a:xfrm>
          <a:prstGeom prst="line">
            <a:avLst/>
          </a:prstGeom>
          <a:noFill/>
          <a:ln w="57150">
            <a:solidFill>
              <a:schemeClr val="accent1"/>
            </a:solidFill>
            <a:round/>
            <a:headEnd/>
            <a:tailEnd type="triangle" w="med" len="med"/>
          </a:ln>
        </p:spPr>
        <p:txBody>
          <a:bodyPr/>
          <a:lstStyle/>
          <a:p>
            <a:endParaRPr lang="en-GB"/>
          </a:p>
        </p:txBody>
      </p:sp>
      <p:sp>
        <p:nvSpPr>
          <p:cNvPr id="2056" name="Text Box 8"/>
          <p:cNvSpPr txBox="1">
            <a:spLocks noChangeArrowheads="1"/>
          </p:cNvSpPr>
          <p:nvPr/>
        </p:nvSpPr>
        <p:spPr bwMode="auto">
          <a:xfrm>
            <a:off x="2667000" y="5791200"/>
            <a:ext cx="2819400" cy="1066800"/>
          </a:xfrm>
          <a:prstGeom prst="rect">
            <a:avLst/>
          </a:prstGeom>
          <a:noFill/>
          <a:ln w="9525">
            <a:noFill/>
            <a:miter lim="800000"/>
            <a:headEnd/>
            <a:tailEnd/>
          </a:ln>
        </p:spPr>
        <p:txBody>
          <a:bodyPr wrap="square">
            <a:spAutoFit/>
          </a:bodyPr>
          <a:lstStyle/>
          <a:p>
            <a:r>
              <a:rPr lang="en-US" sz="3200" dirty="0">
                <a:solidFill>
                  <a:srgbClr val="FFFF00"/>
                </a:solidFill>
              </a:rPr>
              <a:t>37.0 </a:t>
            </a:r>
            <a:r>
              <a:rPr lang="en-US" sz="3200" dirty="0">
                <a:solidFill>
                  <a:srgbClr val="FFFF00"/>
                </a:solidFill>
                <a:cs typeface="Times New Roman" pitchFamily="18" charset="0"/>
              </a:rPr>
              <a:t>°</a:t>
            </a:r>
          </a:p>
          <a:p>
            <a:r>
              <a:rPr lang="en-US" sz="3200" dirty="0">
                <a:solidFill>
                  <a:srgbClr val="FFFF00"/>
                </a:solidFill>
                <a:cs typeface="Times New Roman" pitchFamily="18" charset="0"/>
              </a:rPr>
              <a:t>(set point) </a:t>
            </a:r>
            <a:endParaRPr lang="en-US" sz="3200"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6">
                                            <p:txEl>
                                              <p:pRg st="1" end="1"/>
                                            </p:txEl>
                                          </p:spTgt>
                                        </p:tgtEl>
                                        <p:attrNameLst>
                                          <p:attrName>style.visibility</p:attrName>
                                        </p:attrNameLst>
                                      </p:cBhvr>
                                      <p:to>
                                        <p:strVal val="visible"/>
                                      </p:to>
                                    </p:set>
                                    <p:anim calcmode="lin" valueType="num">
                                      <p:cBhvr additive="base">
                                        <p:cTn id="7" dur="2000" fill="hold"/>
                                        <p:tgtEl>
                                          <p:spTgt spid="2056">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05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Grp="1" noChangeArrowheads="1"/>
          </p:cNvSpPr>
          <p:nvPr>
            <p:ph type="title"/>
          </p:nvPr>
        </p:nvSpPr>
        <p:spPr/>
        <p:txBody>
          <a:bodyPr/>
          <a:lstStyle/>
          <a:p>
            <a:pPr algn="ctr" eaLnBrk="1" hangingPunct="1"/>
            <a:r>
              <a:rPr lang="en-US" smtClean="0">
                <a:solidFill>
                  <a:srgbClr val="FFFF00"/>
                </a:solidFill>
              </a:rPr>
              <a:t>Blood ph over time</a:t>
            </a:r>
          </a:p>
        </p:txBody>
      </p:sp>
      <p:graphicFrame>
        <p:nvGraphicFramePr>
          <p:cNvPr id="2050" name="Object 2"/>
          <p:cNvGraphicFramePr>
            <a:graphicFrameLocks noChangeAspect="1"/>
          </p:cNvGraphicFramePr>
          <p:nvPr>
            <p:ph type="chart" idx="1"/>
          </p:nvPr>
        </p:nvGraphicFramePr>
        <p:xfrm>
          <a:off x="304800" y="1825625"/>
          <a:ext cx="8534400" cy="4043363"/>
        </p:xfrm>
        <a:graphic>
          <a:graphicData uri="http://schemas.openxmlformats.org/presentationml/2006/ole">
            <p:oleObj spid="_x0000_s2050" name="Chart" r:id="rId4" imgW="7094262" imgH="3360349" progId="MSGraph.Chart.8">
              <p:embed followColorScheme="full"/>
            </p:oleObj>
          </a:graphicData>
        </a:graphic>
      </p:graphicFrame>
      <p:sp>
        <p:nvSpPr>
          <p:cNvPr id="2052" name="Text Box 3"/>
          <p:cNvSpPr txBox="1">
            <a:spLocks noChangeArrowheads="1"/>
          </p:cNvSpPr>
          <p:nvPr/>
        </p:nvSpPr>
        <p:spPr bwMode="auto">
          <a:xfrm>
            <a:off x="1143000" y="1524000"/>
            <a:ext cx="8001000" cy="457200"/>
          </a:xfrm>
          <a:prstGeom prst="rect">
            <a:avLst/>
          </a:prstGeom>
          <a:noFill/>
          <a:ln w="9525">
            <a:noFill/>
            <a:miter lim="800000"/>
            <a:headEnd/>
            <a:tailEnd/>
          </a:ln>
        </p:spPr>
        <p:txBody>
          <a:bodyPr>
            <a:spAutoFit/>
          </a:bodyPr>
          <a:lstStyle/>
          <a:p>
            <a:pPr>
              <a:spcBef>
                <a:spcPct val="50000"/>
              </a:spcBef>
            </a:pPr>
            <a:endParaRPr lang="en-US" sz="2400"/>
          </a:p>
        </p:txBody>
      </p:sp>
      <p:sp>
        <p:nvSpPr>
          <p:cNvPr id="2053" name="Line 4"/>
          <p:cNvSpPr>
            <a:spLocks noChangeShapeType="1"/>
          </p:cNvSpPr>
          <p:nvPr/>
        </p:nvSpPr>
        <p:spPr bwMode="auto">
          <a:xfrm>
            <a:off x="1676400" y="3352800"/>
            <a:ext cx="0" cy="0"/>
          </a:xfrm>
          <a:prstGeom prst="line">
            <a:avLst/>
          </a:prstGeom>
          <a:noFill/>
          <a:ln w="9525">
            <a:solidFill>
              <a:schemeClr val="tx1"/>
            </a:solidFill>
            <a:round/>
            <a:headEnd/>
            <a:tailEnd/>
          </a:ln>
        </p:spPr>
        <p:txBody>
          <a:bodyPr/>
          <a:lstStyle/>
          <a:p>
            <a:endParaRPr lang="en-GB"/>
          </a:p>
        </p:txBody>
      </p:sp>
      <p:sp>
        <p:nvSpPr>
          <p:cNvPr id="2054" name="Line 5"/>
          <p:cNvSpPr>
            <a:spLocks noChangeShapeType="1"/>
          </p:cNvSpPr>
          <p:nvPr/>
        </p:nvSpPr>
        <p:spPr bwMode="auto">
          <a:xfrm>
            <a:off x="685800" y="3962400"/>
            <a:ext cx="8458200" cy="0"/>
          </a:xfrm>
          <a:prstGeom prst="line">
            <a:avLst/>
          </a:prstGeom>
          <a:noFill/>
          <a:ln w="57150">
            <a:solidFill>
              <a:srgbClr val="FF0000"/>
            </a:solidFill>
            <a:prstDash val="dash"/>
            <a:round/>
            <a:headEnd/>
            <a:tailEnd/>
          </a:ln>
        </p:spPr>
        <p:txBody>
          <a:bodyPr/>
          <a:lstStyle/>
          <a:p>
            <a:endParaRPr lang="en-GB"/>
          </a:p>
        </p:txBody>
      </p:sp>
      <p:sp>
        <p:nvSpPr>
          <p:cNvPr id="2055" name="Line 7"/>
          <p:cNvSpPr>
            <a:spLocks noChangeShapeType="1"/>
          </p:cNvSpPr>
          <p:nvPr/>
        </p:nvSpPr>
        <p:spPr bwMode="auto">
          <a:xfrm flipV="1">
            <a:off x="3657600" y="4114800"/>
            <a:ext cx="0" cy="1600200"/>
          </a:xfrm>
          <a:prstGeom prst="line">
            <a:avLst/>
          </a:prstGeom>
          <a:noFill/>
          <a:ln w="57150">
            <a:solidFill>
              <a:schemeClr val="accent1"/>
            </a:solidFill>
            <a:round/>
            <a:headEnd/>
            <a:tailEnd type="triangle" w="med" len="med"/>
          </a:ln>
        </p:spPr>
        <p:txBody>
          <a:bodyPr/>
          <a:lstStyle/>
          <a:p>
            <a:endParaRPr lang="en-GB"/>
          </a:p>
        </p:txBody>
      </p:sp>
      <p:sp>
        <p:nvSpPr>
          <p:cNvPr id="2056" name="Text Box 8"/>
          <p:cNvSpPr txBox="1">
            <a:spLocks noChangeArrowheads="1"/>
          </p:cNvSpPr>
          <p:nvPr/>
        </p:nvSpPr>
        <p:spPr bwMode="auto">
          <a:xfrm>
            <a:off x="2667000" y="5791200"/>
            <a:ext cx="1905000" cy="1066800"/>
          </a:xfrm>
          <a:prstGeom prst="rect">
            <a:avLst/>
          </a:prstGeom>
          <a:noFill/>
          <a:ln w="9525">
            <a:noFill/>
            <a:miter lim="800000"/>
            <a:headEnd/>
            <a:tailEnd/>
          </a:ln>
        </p:spPr>
        <p:txBody>
          <a:bodyPr>
            <a:spAutoFit/>
          </a:bodyPr>
          <a:lstStyle/>
          <a:p>
            <a:r>
              <a:rPr lang="en-US" sz="3200">
                <a:solidFill>
                  <a:srgbClr val="FFFF00"/>
                </a:solidFill>
              </a:rPr>
              <a:t>7.4</a:t>
            </a:r>
            <a:endParaRPr lang="en-US" sz="3200">
              <a:solidFill>
                <a:srgbClr val="FFFF00"/>
              </a:solidFill>
              <a:cs typeface="Times New Roman" pitchFamily="18" charset="0"/>
            </a:endParaRPr>
          </a:p>
          <a:p>
            <a:r>
              <a:rPr lang="en-US" sz="3200">
                <a:solidFill>
                  <a:srgbClr val="FFFF00"/>
                </a:solidFill>
                <a:cs typeface="Times New Roman" pitchFamily="18" charset="0"/>
              </a:rPr>
              <a:t> </a:t>
            </a:r>
            <a:endParaRPr lang="en-US" sz="3200">
              <a:solidFill>
                <a:srgbClr val="FFFF00"/>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457200" y="152400"/>
            <a:ext cx="8229600" cy="1143000"/>
          </a:xfrm>
        </p:spPr>
        <p:txBody>
          <a:bodyPr/>
          <a:lstStyle/>
          <a:p>
            <a:pPr algn="ctr" eaLnBrk="1" hangingPunct="1"/>
            <a:r>
              <a:rPr lang="en-GB" smtClean="0">
                <a:solidFill>
                  <a:srgbClr val="FFFF00"/>
                </a:solidFill>
              </a:rPr>
              <a:t>Controlling Glucose levels</a:t>
            </a:r>
            <a:endParaRPr lang="en-US" smtClean="0">
              <a:solidFill>
                <a:srgbClr val="FFFF00"/>
              </a:solidFill>
            </a:endParaRPr>
          </a:p>
        </p:txBody>
      </p:sp>
      <p:sp>
        <p:nvSpPr>
          <p:cNvPr id="38915" name="Rectangle 3"/>
          <p:cNvSpPr>
            <a:spLocks noGrp="1" noChangeArrowheads="1"/>
          </p:cNvSpPr>
          <p:nvPr>
            <p:ph idx="1"/>
          </p:nvPr>
        </p:nvSpPr>
        <p:spPr/>
        <p:txBody>
          <a:bodyPr/>
          <a:lstStyle/>
          <a:p>
            <a:pPr marL="514350" indent="-514350" eaLnBrk="1" hangingPunct="1">
              <a:lnSpc>
                <a:spcPct val="90000"/>
              </a:lnSpc>
              <a:buFont typeface="+mj-lt"/>
              <a:buAutoNum type="arabicPeriod"/>
              <a:defRPr/>
            </a:pPr>
            <a:r>
              <a:rPr lang="en-GB" dirty="0" smtClean="0">
                <a:solidFill>
                  <a:schemeClr val="accent4">
                    <a:lumMod val="60000"/>
                    <a:lumOff val="40000"/>
                  </a:schemeClr>
                </a:solidFill>
              </a:rPr>
              <a:t>Your cells also need an exact level of glucose in the blood.  </a:t>
            </a:r>
          </a:p>
          <a:p>
            <a:pPr marL="514350" indent="-514350" eaLnBrk="1" hangingPunct="1">
              <a:lnSpc>
                <a:spcPct val="90000"/>
              </a:lnSpc>
              <a:buFont typeface="+mj-lt"/>
              <a:buAutoNum type="arabicPeriod"/>
              <a:defRPr/>
            </a:pPr>
            <a:endParaRPr lang="en-GB" dirty="0" smtClean="0">
              <a:solidFill>
                <a:schemeClr val="accent4">
                  <a:lumMod val="60000"/>
                  <a:lumOff val="40000"/>
                </a:schemeClr>
              </a:solidFill>
            </a:endParaRPr>
          </a:p>
          <a:p>
            <a:pPr marL="514350" indent="-514350" eaLnBrk="1" hangingPunct="1">
              <a:lnSpc>
                <a:spcPct val="90000"/>
              </a:lnSpc>
              <a:buFont typeface="+mj-lt"/>
              <a:buAutoNum type="arabicPeriod"/>
              <a:defRPr/>
            </a:pPr>
            <a:r>
              <a:rPr lang="en-GB" dirty="0" smtClean="0">
                <a:solidFill>
                  <a:schemeClr val="accent4">
                    <a:lumMod val="60000"/>
                    <a:lumOff val="40000"/>
                  </a:schemeClr>
                </a:solidFill>
              </a:rPr>
              <a:t>Excess glucose gets turned into glycogen in the liver</a:t>
            </a:r>
          </a:p>
          <a:p>
            <a:pPr marL="514350" indent="-514350" eaLnBrk="1" hangingPunct="1">
              <a:lnSpc>
                <a:spcPct val="90000"/>
              </a:lnSpc>
              <a:buFont typeface="+mj-lt"/>
              <a:buAutoNum type="arabicPeriod"/>
              <a:defRPr/>
            </a:pPr>
            <a:endParaRPr lang="en-GB" dirty="0" smtClean="0">
              <a:solidFill>
                <a:schemeClr val="accent4">
                  <a:lumMod val="60000"/>
                  <a:lumOff val="40000"/>
                </a:schemeClr>
              </a:solidFill>
            </a:endParaRPr>
          </a:p>
          <a:p>
            <a:pPr marL="514350" indent="-514350" eaLnBrk="1" hangingPunct="1">
              <a:lnSpc>
                <a:spcPct val="90000"/>
              </a:lnSpc>
              <a:buFont typeface="+mj-lt"/>
              <a:buAutoNum type="arabicPeriod"/>
              <a:defRPr/>
            </a:pPr>
            <a:r>
              <a:rPr lang="en-GB" dirty="0" smtClean="0">
                <a:solidFill>
                  <a:schemeClr val="accent4">
                    <a:lumMod val="60000"/>
                    <a:lumOff val="40000"/>
                  </a:schemeClr>
                </a:solidFill>
              </a:rPr>
              <a:t>This is regulated by 2 hormones (chemicals) from the </a:t>
            </a:r>
            <a:r>
              <a:rPr lang="en-GB" b="1" u="sng" dirty="0" smtClean="0">
                <a:solidFill>
                  <a:schemeClr val="accent4">
                    <a:lumMod val="60000"/>
                    <a:lumOff val="40000"/>
                  </a:schemeClr>
                </a:solidFill>
              </a:rPr>
              <a:t>pancreas</a:t>
            </a:r>
            <a:r>
              <a:rPr lang="en-GB" dirty="0" smtClean="0">
                <a:solidFill>
                  <a:schemeClr val="accent4">
                    <a:lumMod val="60000"/>
                    <a:lumOff val="40000"/>
                  </a:schemeClr>
                </a:solidFill>
              </a:rPr>
              <a:t> </a:t>
            </a:r>
          </a:p>
          <a:p>
            <a:pPr marL="514350" indent="-514350" eaLnBrk="1" hangingPunct="1">
              <a:lnSpc>
                <a:spcPct val="90000"/>
              </a:lnSpc>
              <a:buFont typeface="Wingdings" pitchFamily="2" charset="2"/>
              <a:buNone/>
              <a:defRPr/>
            </a:pPr>
            <a:r>
              <a:rPr lang="en-GB" dirty="0" smtClean="0">
                <a:solidFill>
                  <a:schemeClr val="accent4">
                    <a:lumMod val="60000"/>
                    <a:lumOff val="40000"/>
                  </a:schemeClr>
                </a:solidFill>
              </a:rPr>
              <a:t>				</a:t>
            </a:r>
            <a:r>
              <a:rPr lang="en-GB" dirty="0" smtClean="0">
                <a:solidFill>
                  <a:schemeClr val="accent4">
                    <a:lumMod val="60000"/>
                    <a:lumOff val="40000"/>
                  </a:schemeClr>
                </a:solidFill>
                <a:effectLst/>
              </a:rPr>
              <a:t>Insulin   Glucagon</a:t>
            </a:r>
            <a:endParaRPr lang="en-US" sz="4800" dirty="0" smtClean="0">
              <a:solidFill>
                <a:schemeClr val="accent4">
                  <a:lumMod val="60000"/>
                  <a:lumOff val="4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2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 calcmode="lin" valueType="num">
                                      <p:cBhvr additive="base">
                                        <p:cTn id="13" dur="2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anim calcmode="lin" valueType="num">
                                      <p:cBhvr additive="base">
                                        <p:cTn id="19" dur="20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915">
                                            <p:txEl>
                                              <p:pRg st="5" end="5"/>
                                            </p:txEl>
                                          </p:spTgt>
                                        </p:tgtEl>
                                        <p:attrNameLst>
                                          <p:attrName>style.visibility</p:attrName>
                                        </p:attrNameLst>
                                      </p:cBhvr>
                                      <p:to>
                                        <p:strVal val="visible"/>
                                      </p:to>
                                    </p:set>
                                    <p:anim calcmode="lin" valueType="num">
                                      <p:cBhvr additive="base">
                                        <p:cTn id="25" dur="20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Rectangle 6"/>
          <p:cNvSpPr>
            <a:spLocks noGrp="1" noChangeArrowheads="1"/>
          </p:cNvSpPr>
          <p:nvPr>
            <p:ph type="title"/>
          </p:nvPr>
        </p:nvSpPr>
        <p:spPr>
          <a:xfrm>
            <a:off x="762000" y="1143000"/>
            <a:ext cx="7772400" cy="1143000"/>
          </a:xfrm>
        </p:spPr>
        <p:txBody>
          <a:bodyPr>
            <a:normAutofit fontScale="90000"/>
          </a:bodyPr>
          <a:lstStyle/>
          <a:p>
            <a:pPr eaLnBrk="1" hangingPunct="1">
              <a:defRPr/>
            </a:pPr>
            <a:r>
              <a:rPr lang="en-US" b="1" dirty="0" smtClean="0">
                <a:solidFill>
                  <a:srgbClr val="FF0000"/>
                </a:solidFill>
              </a:rPr>
              <a:t>B</a:t>
            </a:r>
            <a:r>
              <a:rPr lang="en-US" dirty="0" smtClean="0">
                <a:solidFill>
                  <a:srgbClr val="FF0000"/>
                </a:solidFill>
              </a:rPr>
              <a:t>lood glucose over time</a:t>
            </a:r>
            <a:br>
              <a:rPr lang="en-US" dirty="0" smtClean="0">
                <a:solidFill>
                  <a:srgbClr val="FF0000"/>
                </a:solidFill>
              </a:rPr>
            </a:br>
            <a:r>
              <a:rPr lang="en-US" dirty="0" smtClean="0">
                <a:solidFill>
                  <a:srgbClr val="FF0000"/>
                </a:solidFill>
              </a:rPr>
              <a:t> </a:t>
            </a:r>
          </a:p>
        </p:txBody>
      </p:sp>
      <p:graphicFrame>
        <p:nvGraphicFramePr>
          <p:cNvPr id="3074" name="Object 2"/>
          <p:cNvGraphicFramePr>
            <a:graphicFrameLocks noChangeAspect="1"/>
          </p:cNvGraphicFramePr>
          <p:nvPr>
            <p:ph type="chart" idx="1"/>
          </p:nvPr>
        </p:nvGraphicFramePr>
        <p:xfrm>
          <a:off x="304800" y="1825625"/>
          <a:ext cx="8534400" cy="4043363"/>
        </p:xfrm>
        <a:graphic>
          <a:graphicData uri="http://schemas.openxmlformats.org/presentationml/2006/ole">
            <p:oleObj spid="_x0000_s3074" name="Chart" r:id="rId4" imgW="7094262" imgH="3360349" progId="MSGraph.Chart.8">
              <p:embed followColorScheme="full"/>
            </p:oleObj>
          </a:graphicData>
        </a:graphic>
      </p:graphicFrame>
      <p:sp>
        <p:nvSpPr>
          <p:cNvPr id="3076" name="Text Box 3"/>
          <p:cNvSpPr txBox="1">
            <a:spLocks noChangeArrowheads="1"/>
          </p:cNvSpPr>
          <p:nvPr/>
        </p:nvSpPr>
        <p:spPr bwMode="auto">
          <a:xfrm>
            <a:off x="1143000" y="1524000"/>
            <a:ext cx="8001000" cy="457200"/>
          </a:xfrm>
          <a:prstGeom prst="rect">
            <a:avLst/>
          </a:prstGeom>
          <a:noFill/>
          <a:ln w="9525">
            <a:noFill/>
            <a:miter lim="800000"/>
            <a:headEnd/>
            <a:tailEnd/>
          </a:ln>
        </p:spPr>
        <p:txBody>
          <a:bodyPr>
            <a:spAutoFit/>
          </a:bodyPr>
          <a:lstStyle/>
          <a:p>
            <a:pPr>
              <a:spcBef>
                <a:spcPct val="50000"/>
              </a:spcBef>
            </a:pPr>
            <a:endParaRPr lang="en-US" sz="2400"/>
          </a:p>
        </p:txBody>
      </p:sp>
      <p:sp>
        <p:nvSpPr>
          <p:cNvPr id="3077" name="Line 4"/>
          <p:cNvSpPr>
            <a:spLocks noChangeShapeType="1"/>
          </p:cNvSpPr>
          <p:nvPr/>
        </p:nvSpPr>
        <p:spPr bwMode="auto">
          <a:xfrm>
            <a:off x="1676400" y="3352800"/>
            <a:ext cx="0" cy="0"/>
          </a:xfrm>
          <a:prstGeom prst="line">
            <a:avLst/>
          </a:prstGeom>
          <a:noFill/>
          <a:ln w="9525">
            <a:solidFill>
              <a:schemeClr val="tx1"/>
            </a:solidFill>
            <a:round/>
            <a:headEnd/>
            <a:tailEnd/>
          </a:ln>
        </p:spPr>
        <p:txBody>
          <a:bodyPr/>
          <a:lstStyle/>
          <a:p>
            <a:endParaRPr lang="en-GB"/>
          </a:p>
        </p:txBody>
      </p:sp>
      <p:sp>
        <p:nvSpPr>
          <p:cNvPr id="3078" name="Line 5"/>
          <p:cNvSpPr>
            <a:spLocks noChangeShapeType="1"/>
          </p:cNvSpPr>
          <p:nvPr/>
        </p:nvSpPr>
        <p:spPr bwMode="auto">
          <a:xfrm>
            <a:off x="685800" y="3962400"/>
            <a:ext cx="8458200" cy="0"/>
          </a:xfrm>
          <a:prstGeom prst="line">
            <a:avLst/>
          </a:prstGeom>
          <a:noFill/>
          <a:ln w="57150">
            <a:solidFill>
              <a:srgbClr val="FF0000"/>
            </a:solidFill>
            <a:prstDash val="dash"/>
            <a:round/>
            <a:headEnd/>
            <a:tailEnd/>
          </a:ln>
        </p:spPr>
        <p:txBody>
          <a:bodyPr/>
          <a:lstStyle/>
          <a:p>
            <a:endParaRPr lang="en-GB"/>
          </a:p>
        </p:txBody>
      </p:sp>
      <p:sp>
        <p:nvSpPr>
          <p:cNvPr id="3079" name="Line 7"/>
          <p:cNvSpPr>
            <a:spLocks noChangeShapeType="1"/>
          </p:cNvSpPr>
          <p:nvPr/>
        </p:nvSpPr>
        <p:spPr bwMode="auto">
          <a:xfrm flipV="1">
            <a:off x="3657600" y="4114800"/>
            <a:ext cx="0" cy="1600200"/>
          </a:xfrm>
          <a:prstGeom prst="line">
            <a:avLst/>
          </a:prstGeom>
          <a:noFill/>
          <a:ln w="57150">
            <a:solidFill>
              <a:schemeClr val="accent1"/>
            </a:solidFill>
            <a:round/>
            <a:headEnd/>
            <a:tailEnd type="triangle" w="med" len="med"/>
          </a:ln>
        </p:spPr>
        <p:txBody>
          <a:bodyPr/>
          <a:lstStyle/>
          <a:p>
            <a:endParaRPr lang="en-GB"/>
          </a:p>
        </p:txBody>
      </p:sp>
      <p:sp>
        <p:nvSpPr>
          <p:cNvPr id="3080" name="Text Box 8"/>
          <p:cNvSpPr txBox="1">
            <a:spLocks noChangeArrowheads="1"/>
          </p:cNvSpPr>
          <p:nvPr/>
        </p:nvSpPr>
        <p:spPr bwMode="auto">
          <a:xfrm>
            <a:off x="2362200" y="5791200"/>
            <a:ext cx="2514600" cy="1066800"/>
          </a:xfrm>
          <a:prstGeom prst="rect">
            <a:avLst/>
          </a:prstGeom>
          <a:noFill/>
          <a:ln w="9525">
            <a:noFill/>
            <a:miter lim="800000"/>
            <a:headEnd/>
            <a:tailEnd/>
          </a:ln>
        </p:spPr>
        <p:txBody>
          <a:bodyPr>
            <a:spAutoFit/>
          </a:bodyPr>
          <a:lstStyle/>
          <a:p>
            <a:r>
              <a:rPr lang="en-US" sz="3200">
                <a:solidFill>
                  <a:srgbClr val="FFFF00"/>
                </a:solidFill>
              </a:rPr>
              <a:t>100 dl/ml</a:t>
            </a:r>
            <a:endParaRPr lang="en-US" sz="3200">
              <a:solidFill>
                <a:srgbClr val="FFFF00"/>
              </a:solidFill>
              <a:cs typeface="Times New Roman" pitchFamily="18" charset="0"/>
            </a:endParaRPr>
          </a:p>
          <a:p>
            <a:r>
              <a:rPr lang="en-US" sz="3200">
                <a:solidFill>
                  <a:srgbClr val="FFFF00"/>
                </a:solidFill>
                <a:cs typeface="Times New Roman" pitchFamily="18" charset="0"/>
              </a:rPr>
              <a:t> </a:t>
            </a:r>
            <a:endParaRPr lang="en-US" sz="3200">
              <a:solidFill>
                <a:srgbClr val="FFFF00"/>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Freeform 5"/>
          <p:cNvSpPr>
            <a:spLocks/>
          </p:cNvSpPr>
          <p:nvPr/>
        </p:nvSpPr>
        <p:spPr bwMode="auto">
          <a:xfrm>
            <a:off x="571500" y="736600"/>
            <a:ext cx="6261100" cy="2717800"/>
          </a:xfrm>
          <a:custGeom>
            <a:avLst/>
            <a:gdLst/>
            <a:ahLst/>
            <a:cxnLst>
              <a:cxn ang="0">
                <a:pos x="72" y="784"/>
              </a:cxn>
              <a:cxn ang="0">
                <a:pos x="120" y="256"/>
              </a:cxn>
              <a:cxn ang="0">
                <a:pos x="504" y="64"/>
              </a:cxn>
              <a:cxn ang="0">
                <a:pos x="1368" y="16"/>
              </a:cxn>
              <a:cxn ang="0">
                <a:pos x="2712" y="64"/>
              </a:cxn>
              <a:cxn ang="0">
                <a:pos x="3720" y="400"/>
              </a:cxn>
              <a:cxn ang="0">
                <a:pos x="3816" y="1168"/>
              </a:cxn>
              <a:cxn ang="0">
                <a:pos x="2952" y="1264"/>
              </a:cxn>
              <a:cxn ang="0">
                <a:pos x="1752" y="1024"/>
              </a:cxn>
              <a:cxn ang="0">
                <a:pos x="792" y="1456"/>
              </a:cxn>
              <a:cxn ang="0">
                <a:pos x="120" y="1600"/>
              </a:cxn>
              <a:cxn ang="0">
                <a:pos x="72" y="784"/>
              </a:cxn>
            </a:cxnLst>
            <a:rect l="0" t="0" r="r" b="b"/>
            <a:pathLst>
              <a:path w="3944" h="1712">
                <a:moveTo>
                  <a:pt x="72" y="784"/>
                </a:moveTo>
                <a:cubicBezTo>
                  <a:pt x="72" y="560"/>
                  <a:pt x="48" y="376"/>
                  <a:pt x="120" y="256"/>
                </a:cubicBezTo>
                <a:cubicBezTo>
                  <a:pt x="192" y="136"/>
                  <a:pt x="296" y="104"/>
                  <a:pt x="504" y="64"/>
                </a:cubicBezTo>
                <a:cubicBezTo>
                  <a:pt x="712" y="24"/>
                  <a:pt x="1000" y="16"/>
                  <a:pt x="1368" y="16"/>
                </a:cubicBezTo>
                <a:cubicBezTo>
                  <a:pt x="1736" y="16"/>
                  <a:pt x="2320" y="0"/>
                  <a:pt x="2712" y="64"/>
                </a:cubicBezTo>
                <a:cubicBezTo>
                  <a:pt x="3104" y="128"/>
                  <a:pt x="3536" y="216"/>
                  <a:pt x="3720" y="400"/>
                </a:cubicBezTo>
                <a:cubicBezTo>
                  <a:pt x="3904" y="584"/>
                  <a:pt x="3944" y="1024"/>
                  <a:pt x="3816" y="1168"/>
                </a:cubicBezTo>
                <a:cubicBezTo>
                  <a:pt x="3688" y="1312"/>
                  <a:pt x="3296" y="1288"/>
                  <a:pt x="2952" y="1264"/>
                </a:cubicBezTo>
                <a:cubicBezTo>
                  <a:pt x="2608" y="1240"/>
                  <a:pt x="2112" y="992"/>
                  <a:pt x="1752" y="1024"/>
                </a:cubicBezTo>
                <a:cubicBezTo>
                  <a:pt x="1392" y="1056"/>
                  <a:pt x="1064" y="1360"/>
                  <a:pt x="792" y="1456"/>
                </a:cubicBezTo>
                <a:cubicBezTo>
                  <a:pt x="520" y="1552"/>
                  <a:pt x="240" y="1712"/>
                  <a:pt x="120" y="1600"/>
                </a:cubicBezTo>
                <a:cubicBezTo>
                  <a:pt x="0" y="1488"/>
                  <a:pt x="72" y="1008"/>
                  <a:pt x="72" y="784"/>
                </a:cubicBezTo>
                <a:close/>
              </a:path>
            </a:pathLst>
          </a:custGeom>
          <a:solidFill>
            <a:srgbClr val="800000"/>
          </a:solidFill>
          <a:ln w="9525">
            <a:solidFill>
              <a:srgbClr val="800000"/>
            </a:solidFill>
            <a:round/>
            <a:headEnd/>
            <a:tailEnd/>
          </a:ln>
          <a:effectLst/>
        </p:spPr>
        <p:txBody>
          <a:bodyPr/>
          <a:lstStyle/>
          <a:p>
            <a:endParaRPr lang="en-GB"/>
          </a:p>
        </p:txBody>
      </p:sp>
      <p:sp>
        <p:nvSpPr>
          <p:cNvPr id="41997" name="Line 13"/>
          <p:cNvSpPr>
            <a:spLocks noChangeShapeType="1"/>
          </p:cNvSpPr>
          <p:nvPr/>
        </p:nvSpPr>
        <p:spPr bwMode="auto">
          <a:xfrm>
            <a:off x="1828800" y="1524000"/>
            <a:ext cx="914400" cy="0"/>
          </a:xfrm>
          <a:prstGeom prst="line">
            <a:avLst/>
          </a:prstGeom>
          <a:noFill/>
          <a:ln w="9525">
            <a:solidFill>
              <a:schemeClr val="tx1"/>
            </a:solidFill>
            <a:round/>
            <a:headEnd/>
            <a:tailEnd/>
          </a:ln>
          <a:effectLst/>
        </p:spPr>
        <p:txBody>
          <a:bodyPr/>
          <a:lstStyle/>
          <a:p>
            <a:endParaRPr lang="en-GB"/>
          </a:p>
        </p:txBody>
      </p:sp>
      <p:sp>
        <p:nvSpPr>
          <p:cNvPr id="41990" name="Oval 6"/>
          <p:cNvSpPr>
            <a:spLocks noChangeArrowheads="1"/>
          </p:cNvSpPr>
          <p:nvPr/>
        </p:nvSpPr>
        <p:spPr bwMode="auto">
          <a:xfrm>
            <a:off x="1600200" y="13716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1991" name="Oval 7"/>
          <p:cNvSpPr>
            <a:spLocks noChangeArrowheads="1"/>
          </p:cNvSpPr>
          <p:nvPr/>
        </p:nvSpPr>
        <p:spPr bwMode="auto">
          <a:xfrm>
            <a:off x="1981200" y="13716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1992" name="Oval 8"/>
          <p:cNvSpPr>
            <a:spLocks noChangeArrowheads="1"/>
          </p:cNvSpPr>
          <p:nvPr/>
        </p:nvSpPr>
        <p:spPr bwMode="auto">
          <a:xfrm>
            <a:off x="2362200" y="13716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1993" name="Oval 9"/>
          <p:cNvSpPr>
            <a:spLocks noChangeArrowheads="1"/>
          </p:cNvSpPr>
          <p:nvPr/>
        </p:nvSpPr>
        <p:spPr bwMode="auto">
          <a:xfrm>
            <a:off x="2743200" y="13716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1998" name="AutoShape 14"/>
          <p:cNvSpPr>
            <a:spLocks noChangeArrowheads="1"/>
          </p:cNvSpPr>
          <p:nvPr/>
        </p:nvSpPr>
        <p:spPr bwMode="auto">
          <a:xfrm rot="5400000">
            <a:off x="4229100" y="1866900"/>
            <a:ext cx="685800" cy="6858000"/>
          </a:xfrm>
          <a:prstGeom prst="can">
            <a:avLst>
              <a:gd name="adj" fmla="val 70833"/>
            </a:avLst>
          </a:prstGeom>
          <a:solidFill>
            <a:srgbClr val="FF0000"/>
          </a:solidFill>
          <a:ln w="9525">
            <a:solidFill>
              <a:schemeClr val="tx1"/>
            </a:solidFill>
            <a:round/>
            <a:headEnd/>
            <a:tailEnd/>
          </a:ln>
          <a:effectLst/>
        </p:spPr>
        <p:txBody>
          <a:bodyPr wrap="none" anchor="ctr"/>
          <a:lstStyle/>
          <a:p>
            <a:endParaRPr lang="en-GB"/>
          </a:p>
        </p:txBody>
      </p:sp>
      <p:sp>
        <p:nvSpPr>
          <p:cNvPr id="41999" name="Oval 15"/>
          <p:cNvSpPr>
            <a:spLocks noChangeArrowheads="1"/>
          </p:cNvSpPr>
          <p:nvPr/>
        </p:nvSpPr>
        <p:spPr bwMode="auto">
          <a:xfrm>
            <a:off x="5181600" y="51816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2000" name="Oval 16"/>
          <p:cNvSpPr>
            <a:spLocks noChangeArrowheads="1"/>
          </p:cNvSpPr>
          <p:nvPr/>
        </p:nvSpPr>
        <p:spPr bwMode="auto">
          <a:xfrm>
            <a:off x="3810000" y="50292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2001" name="Oval 17"/>
          <p:cNvSpPr>
            <a:spLocks noChangeArrowheads="1"/>
          </p:cNvSpPr>
          <p:nvPr/>
        </p:nvSpPr>
        <p:spPr bwMode="auto">
          <a:xfrm>
            <a:off x="2743200" y="52578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2004" name="Oval 20"/>
          <p:cNvSpPr>
            <a:spLocks noChangeArrowheads="1"/>
          </p:cNvSpPr>
          <p:nvPr/>
        </p:nvSpPr>
        <p:spPr bwMode="auto">
          <a:xfrm>
            <a:off x="6324600" y="50292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2005" name="Text Box 21"/>
          <p:cNvSpPr txBox="1">
            <a:spLocks noChangeArrowheads="1"/>
          </p:cNvSpPr>
          <p:nvPr/>
        </p:nvSpPr>
        <p:spPr bwMode="auto">
          <a:xfrm>
            <a:off x="6400800" y="1295400"/>
            <a:ext cx="2590800" cy="2654300"/>
          </a:xfrm>
          <a:prstGeom prst="rect">
            <a:avLst/>
          </a:prstGeom>
          <a:noFill/>
          <a:ln w="9525">
            <a:noFill/>
            <a:miter lim="800000"/>
            <a:headEnd/>
            <a:tailEnd/>
          </a:ln>
          <a:effectLst/>
        </p:spPr>
        <p:txBody>
          <a:bodyPr>
            <a:spAutoFit/>
          </a:bodyPr>
          <a:lstStyle/>
          <a:p>
            <a:pPr>
              <a:spcBef>
                <a:spcPct val="50000"/>
              </a:spcBef>
            </a:pPr>
            <a:r>
              <a:rPr lang="en-GB" sz="2800"/>
              <a:t>If there is too much glucose in the blood, Insulin converts some of it to glycogen</a:t>
            </a:r>
            <a:endParaRPr lang="en-US" sz="2800"/>
          </a:p>
        </p:txBody>
      </p:sp>
      <p:grpSp>
        <p:nvGrpSpPr>
          <p:cNvPr id="2" name="Group 36"/>
          <p:cNvGrpSpPr>
            <a:grpSpLocks/>
          </p:cNvGrpSpPr>
          <p:nvPr/>
        </p:nvGrpSpPr>
        <p:grpSpPr bwMode="auto">
          <a:xfrm>
            <a:off x="1905000" y="5029200"/>
            <a:ext cx="4038600" cy="533400"/>
            <a:chOff x="1200" y="3168"/>
            <a:chExt cx="2544" cy="336"/>
          </a:xfrm>
        </p:grpSpPr>
        <p:sp>
          <p:nvSpPr>
            <p:cNvPr id="42002" name="Oval 18"/>
            <p:cNvSpPr>
              <a:spLocks noChangeArrowheads="1"/>
            </p:cNvSpPr>
            <p:nvPr/>
          </p:nvSpPr>
          <p:spPr bwMode="auto">
            <a:xfrm>
              <a:off x="1200" y="3168"/>
              <a:ext cx="144" cy="192"/>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2003" name="Oval 19"/>
            <p:cNvSpPr>
              <a:spLocks noChangeArrowheads="1"/>
            </p:cNvSpPr>
            <p:nvPr/>
          </p:nvSpPr>
          <p:spPr bwMode="auto">
            <a:xfrm>
              <a:off x="3600" y="3264"/>
              <a:ext cx="144" cy="192"/>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2006" name="Oval 22"/>
            <p:cNvSpPr>
              <a:spLocks noChangeArrowheads="1"/>
            </p:cNvSpPr>
            <p:nvPr/>
          </p:nvSpPr>
          <p:spPr bwMode="auto">
            <a:xfrm>
              <a:off x="2736" y="3264"/>
              <a:ext cx="144" cy="192"/>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2007" name="Oval 23"/>
            <p:cNvSpPr>
              <a:spLocks noChangeArrowheads="1"/>
            </p:cNvSpPr>
            <p:nvPr/>
          </p:nvSpPr>
          <p:spPr bwMode="auto">
            <a:xfrm>
              <a:off x="2064" y="3312"/>
              <a:ext cx="144" cy="192"/>
            </a:xfrm>
            <a:prstGeom prst="ellipse">
              <a:avLst/>
            </a:prstGeom>
            <a:solidFill>
              <a:schemeClr val="accent1"/>
            </a:solidFill>
            <a:ln w="9525">
              <a:solidFill>
                <a:schemeClr val="tx1"/>
              </a:solidFill>
              <a:round/>
              <a:headEnd/>
              <a:tailEnd/>
            </a:ln>
            <a:effectLst/>
          </p:spPr>
          <p:txBody>
            <a:bodyPr wrap="none" anchor="ctr"/>
            <a:lstStyle/>
            <a:p>
              <a:endParaRPr lang="en-GB"/>
            </a:p>
          </p:txBody>
        </p:sp>
      </p:grpSp>
      <p:sp>
        <p:nvSpPr>
          <p:cNvPr id="42008" name="Text Box 24"/>
          <p:cNvSpPr txBox="1">
            <a:spLocks noChangeArrowheads="1"/>
          </p:cNvSpPr>
          <p:nvPr/>
        </p:nvSpPr>
        <p:spPr bwMode="auto">
          <a:xfrm>
            <a:off x="1524000" y="838200"/>
            <a:ext cx="1981200" cy="457200"/>
          </a:xfrm>
          <a:prstGeom prst="rect">
            <a:avLst/>
          </a:prstGeom>
          <a:noFill/>
          <a:ln w="9525">
            <a:noFill/>
            <a:miter lim="800000"/>
            <a:headEnd/>
            <a:tailEnd/>
          </a:ln>
          <a:effectLst/>
        </p:spPr>
        <p:txBody>
          <a:bodyPr>
            <a:spAutoFit/>
          </a:bodyPr>
          <a:lstStyle/>
          <a:p>
            <a:pPr>
              <a:spcBef>
                <a:spcPct val="50000"/>
              </a:spcBef>
            </a:pPr>
            <a:r>
              <a:rPr lang="en-GB" sz="2400" b="1">
                <a:solidFill>
                  <a:schemeClr val="folHlink"/>
                </a:solidFill>
              </a:rPr>
              <a:t>Glycogen</a:t>
            </a:r>
            <a:endParaRPr lang="en-US" sz="2400" b="1">
              <a:solidFill>
                <a:schemeClr val="folHlink"/>
              </a:solidFill>
            </a:endParaRPr>
          </a:p>
        </p:txBody>
      </p:sp>
      <p:sp>
        <p:nvSpPr>
          <p:cNvPr id="42009" name="AutoShape 25"/>
          <p:cNvSpPr>
            <a:spLocks noChangeArrowheads="1"/>
          </p:cNvSpPr>
          <p:nvPr/>
        </p:nvSpPr>
        <p:spPr bwMode="auto">
          <a:xfrm rot="-5976834">
            <a:off x="2497931" y="2653507"/>
            <a:ext cx="3179763" cy="1219200"/>
          </a:xfrm>
          <a:prstGeom prst="curvedUpArrow">
            <a:avLst>
              <a:gd name="adj1" fmla="val 52161"/>
              <a:gd name="adj2" fmla="val 104323"/>
              <a:gd name="adj3" fmla="val 33333"/>
            </a:avLst>
          </a:prstGeom>
          <a:solidFill>
            <a:schemeClr val="hlink"/>
          </a:solidFill>
          <a:ln w="9525">
            <a:solidFill>
              <a:schemeClr val="tx1"/>
            </a:solidFill>
            <a:miter lim="800000"/>
            <a:headEnd/>
            <a:tailEnd/>
          </a:ln>
          <a:effectLst/>
        </p:spPr>
        <p:txBody>
          <a:bodyPr vert="eaVert" wrap="none" anchor="ctr"/>
          <a:lstStyle/>
          <a:p>
            <a:pPr algn="ctr"/>
            <a:r>
              <a:rPr lang="en-GB" sz="3200">
                <a:solidFill>
                  <a:schemeClr val="hlink"/>
                </a:solidFill>
              </a:rPr>
              <a:t>Insulin</a:t>
            </a:r>
            <a:endParaRPr lang="en-US" sz="3200">
              <a:solidFill>
                <a:schemeClr val="hlink"/>
              </a:solidFill>
            </a:endParaRPr>
          </a:p>
        </p:txBody>
      </p:sp>
      <p:grpSp>
        <p:nvGrpSpPr>
          <p:cNvPr id="3" name="Group 35"/>
          <p:cNvGrpSpPr>
            <a:grpSpLocks/>
          </p:cNvGrpSpPr>
          <p:nvPr/>
        </p:nvGrpSpPr>
        <p:grpSpPr bwMode="auto">
          <a:xfrm>
            <a:off x="2971800" y="1371600"/>
            <a:ext cx="1447800" cy="304800"/>
            <a:chOff x="1872" y="864"/>
            <a:chExt cx="912" cy="192"/>
          </a:xfrm>
        </p:grpSpPr>
        <p:sp>
          <p:nvSpPr>
            <p:cNvPr id="42014" name="Line 30"/>
            <p:cNvSpPr>
              <a:spLocks noChangeShapeType="1"/>
            </p:cNvSpPr>
            <p:nvPr/>
          </p:nvSpPr>
          <p:spPr bwMode="auto">
            <a:xfrm>
              <a:off x="1872" y="960"/>
              <a:ext cx="768" cy="0"/>
            </a:xfrm>
            <a:prstGeom prst="line">
              <a:avLst/>
            </a:prstGeom>
            <a:noFill/>
            <a:ln w="9525">
              <a:solidFill>
                <a:schemeClr val="tx1"/>
              </a:solidFill>
              <a:round/>
              <a:headEnd/>
              <a:tailEnd/>
            </a:ln>
            <a:effectLst/>
          </p:spPr>
          <p:txBody>
            <a:bodyPr/>
            <a:lstStyle/>
            <a:p>
              <a:endParaRPr lang="en-GB"/>
            </a:p>
          </p:txBody>
        </p:sp>
        <p:sp>
          <p:nvSpPr>
            <p:cNvPr id="42015" name="Oval 31"/>
            <p:cNvSpPr>
              <a:spLocks noChangeArrowheads="1"/>
            </p:cNvSpPr>
            <p:nvPr/>
          </p:nvSpPr>
          <p:spPr bwMode="auto">
            <a:xfrm>
              <a:off x="1920" y="864"/>
              <a:ext cx="144" cy="192"/>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2016" name="Oval 32"/>
            <p:cNvSpPr>
              <a:spLocks noChangeArrowheads="1"/>
            </p:cNvSpPr>
            <p:nvPr/>
          </p:nvSpPr>
          <p:spPr bwMode="auto">
            <a:xfrm>
              <a:off x="2160" y="864"/>
              <a:ext cx="144" cy="192"/>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2017" name="Oval 33"/>
            <p:cNvSpPr>
              <a:spLocks noChangeArrowheads="1"/>
            </p:cNvSpPr>
            <p:nvPr/>
          </p:nvSpPr>
          <p:spPr bwMode="auto">
            <a:xfrm>
              <a:off x="2400" y="864"/>
              <a:ext cx="144" cy="192"/>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2018" name="Oval 34"/>
            <p:cNvSpPr>
              <a:spLocks noChangeArrowheads="1"/>
            </p:cNvSpPr>
            <p:nvPr/>
          </p:nvSpPr>
          <p:spPr bwMode="auto">
            <a:xfrm>
              <a:off x="2640" y="864"/>
              <a:ext cx="144" cy="192"/>
            </a:xfrm>
            <a:prstGeom prst="ellipse">
              <a:avLst/>
            </a:prstGeom>
            <a:solidFill>
              <a:schemeClr val="accent1"/>
            </a:solidFill>
            <a:ln w="9525">
              <a:solidFill>
                <a:schemeClr val="tx1"/>
              </a:solidFill>
              <a:round/>
              <a:headEnd/>
              <a:tailEnd/>
            </a:ln>
            <a:effectLst/>
          </p:spPr>
          <p:txBody>
            <a:bodyPr wrap="none" anchor="ctr"/>
            <a:lstStyle/>
            <a:p>
              <a:endParaRPr lang="en-GB"/>
            </a:p>
          </p:txBody>
        </p:sp>
      </p:grpSp>
      <p:sp>
        <p:nvSpPr>
          <p:cNvPr id="42021" name="Text Box 37"/>
          <p:cNvSpPr txBox="1">
            <a:spLocks noChangeArrowheads="1"/>
          </p:cNvSpPr>
          <p:nvPr/>
        </p:nvSpPr>
        <p:spPr bwMode="auto">
          <a:xfrm>
            <a:off x="2895600" y="5867400"/>
            <a:ext cx="3657600" cy="457200"/>
          </a:xfrm>
          <a:prstGeom prst="rect">
            <a:avLst/>
          </a:prstGeom>
          <a:noFill/>
          <a:ln w="9525">
            <a:noFill/>
            <a:miter lim="800000"/>
            <a:headEnd/>
            <a:tailEnd/>
          </a:ln>
          <a:effectLst/>
        </p:spPr>
        <p:txBody>
          <a:bodyPr>
            <a:spAutoFit/>
          </a:bodyPr>
          <a:lstStyle/>
          <a:p>
            <a:pPr>
              <a:spcBef>
                <a:spcPct val="50000"/>
              </a:spcBef>
            </a:pPr>
            <a:r>
              <a:rPr lang="en-GB" sz="2400" b="1">
                <a:solidFill>
                  <a:schemeClr val="folHlink"/>
                </a:solidFill>
              </a:rPr>
              <a:t>Glucose in the blood</a:t>
            </a:r>
            <a:endParaRPr lang="en-US" sz="2400" b="1">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2009"/>
                                        </p:tgtEl>
                                        <p:attrNameLst>
                                          <p:attrName>style.visibility</p:attrName>
                                        </p:attrNameLst>
                                      </p:cBhvr>
                                      <p:to>
                                        <p:strVal val="visible"/>
                                      </p:to>
                                    </p:set>
                                    <p:animEffect transition="in" filter="wipe(down)">
                                      <p:cBhvr>
                                        <p:cTn id="12" dur="500"/>
                                        <p:tgtEl>
                                          <p:spTgt spid="420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reeform 2"/>
          <p:cNvSpPr>
            <a:spLocks/>
          </p:cNvSpPr>
          <p:nvPr/>
        </p:nvSpPr>
        <p:spPr bwMode="auto">
          <a:xfrm>
            <a:off x="571500" y="736600"/>
            <a:ext cx="6261100" cy="2717800"/>
          </a:xfrm>
          <a:custGeom>
            <a:avLst/>
            <a:gdLst/>
            <a:ahLst/>
            <a:cxnLst>
              <a:cxn ang="0">
                <a:pos x="72" y="784"/>
              </a:cxn>
              <a:cxn ang="0">
                <a:pos x="120" y="256"/>
              </a:cxn>
              <a:cxn ang="0">
                <a:pos x="504" y="64"/>
              </a:cxn>
              <a:cxn ang="0">
                <a:pos x="1368" y="16"/>
              </a:cxn>
              <a:cxn ang="0">
                <a:pos x="2712" y="64"/>
              </a:cxn>
              <a:cxn ang="0">
                <a:pos x="3720" y="400"/>
              </a:cxn>
              <a:cxn ang="0">
                <a:pos x="3816" y="1168"/>
              </a:cxn>
              <a:cxn ang="0">
                <a:pos x="2952" y="1264"/>
              </a:cxn>
              <a:cxn ang="0">
                <a:pos x="1752" y="1024"/>
              </a:cxn>
              <a:cxn ang="0">
                <a:pos x="792" y="1456"/>
              </a:cxn>
              <a:cxn ang="0">
                <a:pos x="120" y="1600"/>
              </a:cxn>
              <a:cxn ang="0">
                <a:pos x="72" y="784"/>
              </a:cxn>
            </a:cxnLst>
            <a:rect l="0" t="0" r="r" b="b"/>
            <a:pathLst>
              <a:path w="3944" h="1712">
                <a:moveTo>
                  <a:pt x="72" y="784"/>
                </a:moveTo>
                <a:cubicBezTo>
                  <a:pt x="72" y="560"/>
                  <a:pt x="48" y="376"/>
                  <a:pt x="120" y="256"/>
                </a:cubicBezTo>
                <a:cubicBezTo>
                  <a:pt x="192" y="136"/>
                  <a:pt x="296" y="104"/>
                  <a:pt x="504" y="64"/>
                </a:cubicBezTo>
                <a:cubicBezTo>
                  <a:pt x="712" y="24"/>
                  <a:pt x="1000" y="16"/>
                  <a:pt x="1368" y="16"/>
                </a:cubicBezTo>
                <a:cubicBezTo>
                  <a:pt x="1736" y="16"/>
                  <a:pt x="2320" y="0"/>
                  <a:pt x="2712" y="64"/>
                </a:cubicBezTo>
                <a:cubicBezTo>
                  <a:pt x="3104" y="128"/>
                  <a:pt x="3536" y="216"/>
                  <a:pt x="3720" y="400"/>
                </a:cubicBezTo>
                <a:cubicBezTo>
                  <a:pt x="3904" y="584"/>
                  <a:pt x="3944" y="1024"/>
                  <a:pt x="3816" y="1168"/>
                </a:cubicBezTo>
                <a:cubicBezTo>
                  <a:pt x="3688" y="1312"/>
                  <a:pt x="3296" y="1288"/>
                  <a:pt x="2952" y="1264"/>
                </a:cubicBezTo>
                <a:cubicBezTo>
                  <a:pt x="2608" y="1240"/>
                  <a:pt x="2112" y="992"/>
                  <a:pt x="1752" y="1024"/>
                </a:cubicBezTo>
                <a:cubicBezTo>
                  <a:pt x="1392" y="1056"/>
                  <a:pt x="1064" y="1360"/>
                  <a:pt x="792" y="1456"/>
                </a:cubicBezTo>
                <a:cubicBezTo>
                  <a:pt x="520" y="1552"/>
                  <a:pt x="240" y="1712"/>
                  <a:pt x="120" y="1600"/>
                </a:cubicBezTo>
                <a:cubicBezTo>
                  <a:pt x="0" y="1488"/>
                  <a:pt x="72" y="1008"/>
                  <a:pt x="72" y="784"/>
                </a:cubicBezTo>
                <a:close/>
              </a:path>
            </a:pathLst>
          </a:custGeom>
          <a:solidFill>
            <a:srgbClr val="800000"/>
          </a:solidFill>
          <a:ln w="9525">
            <a:solidFill>
              <a:srgbClr val="800000"/>
            </a:solidFill>
            <a:round/>
            <a:headEnd/>
            <a:tailEnd/>
          </a:ln>
          <a:effectLst/>
        </p:spPr>
        <p:txBody>
          <a:bodyPr/>
          <a:lstStyle/>
          <a:p>
            <a:endParaRPr lang="en-GB"/>
          </a:p>
        </p:txBody>
      </p:sp>
      <p:sp>
        <p:nvSpPr>
          <p:cNvPr id="43011" name="Line 3"/>
          <p:cNvSpPr>
            <a:spLocks noChangeShapeType="1"/>
          </p:cNvSpPr>
          <p:nvPr/>
        </p:nvSpPr>
        <p:spPr bwMode="auto">
          <a:xfrm>
            <a:off x="1828800" y="1524000"/>
            <a:ext cx="914400" cy="0"/>
          </a:xfrm>
          <a:prstGeom prst="line">
            <a:avLst/>
          </a:prstGeom>
          <a:noFill/>
          <a:ln w="9525">
            <a:solidFill>
              <a:schemeClr val="tx1"/>
            </a:solidFill>
            <a:round/>
            <a:headEnd/>
            <a:tailEnd/>
          </a:ln>
          <a:effectLst/>
        </p:spPr>
        <p:txBody>
          <a:bodyPr/>
          <a:lstStyle/>
          <a:p>
            <a:endParaRPr lang="en-GB"/>
          </a:p>
        </p:txBody>
      </p:sp>
      <p:sp>
        <p:nvSpPr>
          <p:cNvPr id="43012" name="Oval 4"/>
          <p:cNvSpPr>
            <a:spLocks noChangeArrowheads="1"/>
          </p:cNvSpPr>
          <p:nvPr/>
        </p:nvSpPr>
        <p:spPr bwMode="auto">
          <a:xfrm>
            <a:off x="1600200" y="13716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3013" name="Oval 5"/>
          <p:cNvSpPr>
            <a:spLocks noChangeArrowheads="1"/>
          </p:cNvSpPr>
          <p:nvPr/>
        </p:nvSpPr>
        <p:spPr bwMode="auto">
          <a:xfrm>
            <a:off x="1981200" y="13716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3014" name="Oval 6"/>
          <p:cNvSpPr>
            <a:spLocks noChangeArrowheads="1"/>
          </p:cNvSpPr>
          <p:nvPr/>
        </p:nvSpPr>
        <p:spPr bwMode="auto">
          <a:xfrm>
            <a:off x="2362200" y="13716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3015" name="Oval 7"/>
          <p:cNvSpPr>
            <a:spLocks noChangeArrowheads="1"/>
          </p:cNvSpPr>
          <p:nvPr/>
        </p:nvSpPr>
        <p:spPr bwMode="auto">
          <a:xfrm>
            <a:off x="2743200" y="13716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3016" name="AutoShape 8"/>
          <p:cNvSpPr>
            <a:spLocks noChangeArrowheads="1"/>
          </p:cNvSpPr>
          <p:nvPr/>
        </p:nvSpPr>
        <p:spPr bwMode="auto">
          <a:xfrm rot="5400000">
            <a:off x="4229100" y="1866900"/>
            <a:ext cx="685800" cy="6858000"/>
          </a:xfrm>
          <a:prstGeom prst="can">
            <a:avLst>
              <a:gd name="adj" fmla="val 70833"/>
            </a:avLst>
          </a:prstGeom>
          <a:solidFill>
            <a:srgbClr val="FF0000"/>
          </a:solidFill>
          <a:ln w="9525">
            <a:solidFill>
              <a:schemeClr val="tx1"/>
            </a:solidFill>
            <a:round/>
            <a:headEnd/>
            <a:tailEnd/>
          </a:ln>
          <a:effectLst/>
        </p:spPr>
        <p:txBody>
          <a:bodyPr wrap="none" anchor="ctr"/>
          <a:lstStyle/>
          <a:p>
            <a:endParaRPr lang="en-GB"/>
          </a:p>
        </p:txBody>
      </p:sp>
      <p:sp>
        <p:nvSpPr>
          <p:cNvPr id="43020" name="Oval 12"/>
          <p:cNvSpPr>
            <a:spLocks noChangeArrowheads="1"/>
          </p:cNvSpPr>
          <p:nvPr/>
        </p:nvSpPr>
        <p:spPr bwMode="auto">
          <a:xfrm>
            <a:off x="6324600" y="50292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3021" name="Text Box 13"/>
          <p:cNvSpPr txBox="1">
            <a:spLocks noChangeArrowheads="1"/>
          </p:cNvSpPr>
          <p:nvPr/>
        </p:nvSpPr>
        <p:spPr bwMode="auto">
          <a:xfrm>
            <a:off x="6553200" y="1295400"/>
            <a:ext cx="2590800" cy="3081338"/>
          </a:xfrm>
          <a:prstGeom prst="rect">
            <a:avLst/>
          </a:prstGeom>
          <a:noFill/>
          <a:ln w="9525">
            <a:noFill/>
            <a:miter lim="800000"/>
            <a:headEnd/>
            <a:tailEnd/>
          </a:ln>
          <a:effectLst/>
        </p:spPr>
        <p:txBody>
          <a:bodyPr>
            <a:spAutoFit/>
          </a:bodyPr>
          <a:lstStyle/>
          <a:p>
            <a:pPr>
              <a:spcBef>
                <a:spcPct val="50000"/>
              </a:spcBef>
            </a:pPr>
            <a:r>
              <a:rPr lang="en-GB" sz="2800"/>
              <a:t>If there is not enough glucose in the blood, Glucagon converts some glycogen into glucose.</a:t>
            </a:r>
            <a:endParaRPr lang="en-US" sz="2800"/>
          </a:p>
        </p:txBody>
      </p:sp>
      <p:sp>
        <p:nvSpPr>
          <p:cNvPr id="43027" name="Text Box 19"/>
          <p:cNvSpPr txBox="1">
            <a:spLocks noChangeArrowheads="1"/>
          </p:cNvSpPr>
          <p:nvPr/>
        </p:nvSpPr>
        <p:spPr bwMode="auto">
          <a:xfrm>
            <a:off x="1524000" y="838200"/>
            <a:ext cx="1981200" cy="457200"/>
          </a:xfrm>
          <a:prstGeom prst="rect">
            <a:avLst/>
          </a:prstGeom>
          <a:noFill/>
          <a:ln w="9525">
            <a:noFill/>
            <a:miter lim="800000"/>
            <a:headEnd/>
            <a:tailEnd/>
          </a:ln>
          <a:effectLst/>
        </p:spPr>
        <p:txBody>
          <a:bodyPr>
            <a:spAutoFit/>
          </a:bodyPr>
          <a:lstStyle/>
          <a:p>
            <a:pPr>
              <a:spcBef>
                <a:spcPct val="50000"/>
              </a:spcBef>
            </a:pPr>
            <a:r>
              <a:rPr lang="en-GB" sz="2400" b="1">
                <a:solidFill>
                  <a:schemeClr val="folHlink"/>
                </a:solidFill>
              </a:rPr>
              <a:t>Glycogen</a:t>
            </a:r>
            <a:endParaRPr lang="en-US" sz="2400" b="1">
              <a:solidFill>
                <a:schemeClr val="folHlink"/>
              </a:solidFill>
            </a:endParaRPr>
          </a:p>
        </p:txBody>
      </p:sp>
      <p:grpSp>
        <p:nvGrpSpPr>
          <p:cNvPr id="2" name="Group 21"/>
          <p:cNvGrpSpPr>
            <a:grpSpLocks/>
          </p:cNvGrpSpPr>
          <p:nvPr/>
        </p:nvGrpSpPr>
        <p:grpSpPr bwMode="auto">
          <a:xfrm>
            <a:off x="2971800" y="1371600"/>
            <a:ext cx="1447800" cy="304800"/>
            <a:chOff x="1872" y="864"/>
            <a:chExt cx="912" cy="192"/>
          </a:xfrm>
        </p:grpSpPr>
        <p:sp>
          <p:nvSpPr>
            <p:cNvPr id="43030" name="Line 22"/>
            <p:cNvSpPr>
              <a:spLocks noChangeShapeType="1"/>
            </p:cNvSpPr>
            <p:nvPr/>
          </p:nvSpPr>
          <p:spPr bwMode="auto">
            <a:xfrm>
              <a:off x="1872" y="960"/>
              <a:ext cx="768" cy="0"/>
            </a:xfrm>
            <a:prstGeom prst="line">
              <a:avLst/>
            </a:prstGeom>
            <a:noFill/>
            <a:ln w="9525">
              <a:solidFill>
                <a:schemeClr val="tx1"/>
              </a:solidFill>
              <a:round/>
              <a:headEnd/>
              <a:tailEnd/>
            </a:ln>
            <a:effectLst/>
          </p:spPr>
          <p:txBody>
            <a:bodyPr/>
            <a:lstStyle/>
            <a:p>
              <a:endParaRPr lang="en-GB"/>
            </a:p>
          </p:txBody>
        </p:sp>
        <p:sp>
          <p:nvSpPr>
            <p:cNvPr id="43031" name="Oval 23"/>
            <p:cNvSpPr>
              <a:spLocks noChangeArrowheads="1"/>
            </p:cNvSpPr>
            <p:nvPr/>
          </p:nvSpPr>
          <p:spPr bwMode="auto">
            <a:xfrm>
              <a:off x="1920" y="864"/>
              <a:ext cx="144" cy="192"/>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3032" name="Oval 24"/>
            <p:cNvSpPr>
              <a:spLocks noChangeArrowheads="1"/>
            </p:cNvSpPr>
            <p:nvPr/>
          </p:nvSpPr>
          <p:spPr bwMode="auto">
            <a:xfrm>
              <a:off x="2160" y="864"/>
              <a:ext cx="144" cy="192"/>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3033" name="Oval 25"/>
            <p:cNvSpPr>
              <a:spLocks noChangeArrowheads="1"/>
            </p:cNvSpPr>
            <p:nvPr/>
          </p:nvSpPr>
          <p:spPr bwMode="auto">
            <a:xfrm>
              <a:off x="2400" y="864"/>
              <a:ext cx="144" cy="192"/>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3034" name="Oval 26"/>
            <p:cNvSpPr>
              <a:spLocks noChangeArrowheads="1"/>
            </p:cNvSpPr>
            <p:nvPr/>
          </p:nvSpPr>
          <p:spPr bwMode="auto">
            <a:xfrm>
              <a:off x="2640" y="864"/>
              <a:ext cx="144" cy="192"/>
            </a:xfrm>
            <a:prstGeom prst="ellipse">
              <a:avLst/>
            </a:prstGeom>
            <a:solidFill>
              <a:schemeClr val="accent1"/>
            </a:solidFill>
            <a:ln w="9525">
              <a:solidFill>
                <a:schemeClr val="tx1"/>
              </a:solidFill>
              <a:round/>
              <a:headEnd/>
              <a:tailEnd/>
            </a:ln>
            <a:effectLst/>
          </p:spPr>
          <p:txBody>
            <a:bodyPr wrap="none" anchor="ctr"/>
            <a:lstStyle/>
            <a:p>
              <a:endParaRPr lang="en-GB"/>
            </a:p>
          </p:txBody>
        </p:sp>
      </p:grpSp>
      <p:sp>
        <p:nvSpPr>
          <p:cNvPr id="43036" name="AutoShape 28"/>
          <p:cNvSpPr>
            <a:spLocks noChangeArrowheads="1"/>
          </p:cNvSpPr>
          <p:nvPr/>
        </p:nvSpPr>
        <p:spPr bwMode="auto">
          <a:xfrm rot="5254234">
            <a:off x="1236663" y="3121025"/>
            <a:ext cx="3200400" cy="1219200"/>
          </a:xfrm>
          <a:prstGeom prst="curvedUpArrow">
            <a:avLst>
              <a:gd name="adj1" fmla="val 52500"/>
              <a:gd name="adj2" fmla="val 105000"/>
              <a:gd name="adj3" fmla="val 33333"/>
            </a:avLst>
          </a:prstGeom>
          <a:solidFill>
            <a:schemeClr val="folHlink"/>
          </a:solidFill>
          <a:ln w="9525">
            <a:solidFill>
              <a:schemeClr val="tx1"/>
            </a:solidFill>
            <a:miter lim="800000"/>
            <a:headEnd/>
            <a:tailEnd/>
          </a:ln>
          <a:effectLst/>
        </p:spPr>
        <p:txBody>
          <a:bodyPr rot="10800000" vert="eaVert" wrap="none" anchor="ctr"/>
          <a:lstStyle/>
          <a:p>
            <a:pPr algn="ctr"/>
            <a:r>
              <a:rPr lang="en-GB" sz="3200" b="1">
                <a:solidFill>
                  <a:schemeClr val="accent2"/>
                </a:solidFill>
              </a:rPr>
              <a:t>     </a:t>
            </a:r>
            <a:r>
              <a:rPr lang="en-GB" sz="3200" b="1">
                <a:solidFill>
                  <a:schemeClr val="folHlink"/>
                </a:solidFill>
              </a:rPr>
              <a:t>Glucagon</a:t>
            </a:r>
            <a:endParaRPr lang="en-US" sz="3200" b="1">
              <a:solidFill>
                <a:schemeClr val="folHlink"/>
              </a:solidFill>
            </a:endParaRPr>
          </a:p>
        </p:txBody>
      </p:sp>
      <p:sp>
        <p:nvSpPr>
          <p:cNvPr id="43037" name="Oval 29"/>
          <p:cNvSpPr>
            <a:spLocks noChangeArrowheads="1"/>
          </p:cNvSpPr>
          <p:nvPr/>
        </p:nvSpPr>
        <p:spPr bwMode="auto">
          <a:xfrm>
            <a:off x="3886200" y="51816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3038" name="Oval 30"/>
          <p:cNvSpPr>
            <a:spLocks noChangeArrowheads="1"/>
          </p:cNvSpPr>
          <p:nvPr/>
        </p:nvSpPr>
        <p:spPr bwMode="auto">
          <a:xfrm>
            <a:off x="6934200" y="51816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3039" name="Oval 31"/>
          <p:cNvSpPr>
            <a:spLocks noChangeArrowheads="1"/>
          </p:cNvSpPr>
          <p:nvPr/>
        </p:nvSpPr>
        <p:spPr bwMode="auto">
          <a:xfrm>
            <a:off x="5181600" y="51054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3040" name="Oval 32"/>
          <p:cNvSpPr>
            <a:spLocks noChangeArrowheads="1"/>
          </p:cNvSpPr>
          <p:nvPr/>
        </p:nvSpPr>
        <p:spPr bwMode="auto">
          <a:xfrm>
            <a:off x="2133600" y="51054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3041" name="Text Box 33"/>
          <p:cNvSpPr txBox="1">
            <a:spLocks noChangeArrowheads="1"/>
          </p:cNvSpPr>
          <p:nvPr/>
        </p:nvSpPr>
        <p:spPr bwMode="auto">
          <a:xfrm>
            <a:off x="2895600" y="5867400"/>
            <a:ext cx="3657600" cy="457200"/>
          </a:xfrm>
          <a:prstGeom prst="rect">
            <a:avLst/>
          </a:prstGeom>
          <a:noFill/>
          <a:ln w="9525">
            <a:noFill/>
            <a:miter lim="800000"/>
            <a:headEnd/>
            <a:tailEnd/>
          </a:ln>
          <a:effectLst/>
        </p:spPr>
        <p:txBody>
          <a:bodyPr>
            <a:spAutoFit/>
          </a:bodyPr>
          <a:lstStyle/>
          <a:p>
            <a:pPr>
              <a:spcBef>
                <a:spcPct val="50000"/>
              </a:spcBef>
            </a:pPr>
            <a:r>
              <a:rPr lang="en-GB" sz="2400" b="1">
                <a:solidFill>
                  <a:schemeClr val="folHlink"/>
                </a:solidFill>
              </a:rPr>
              <a:t>Glucose in the blood</a:t>
            </a:r>
            <a:endParaRPr lang="en-US" sz="2400" b="1">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036"/>
                                        </p:tgtEl>
                                        <p:attrNameLst>
                                          <p:attrName>style.visibility</p:attrName>
                                        </p:attrNameLst>
                                      </p:cBhvr>
                                      <p:to>
                                        <p:strVal val="visible"/>
                                      </p:to>
                                    </p:set>
                                    <p:animEffect transition="in" filter="wipe(up)">
                                      <p:cBhvr>
                                        <p:cTn id="12" dur="500"/>
                                        <p:tgtEl>
                                          <p:spTgt spid="4303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038"/>
                                        </p:tgtEl>
                                        <p:attrNameLst>
                                          <p:attrName>style.visibility</p:attrName>
                                        </p:attrNameLst>
                                      </p:cBhvr>
                                      <p:to>
                                        <p:strVal val="visible"/>
                                      </p:to>
                                    </p:set>
                                    <p:animEffect transition="in" filter="dissolve">
                                      <p:cBhvr>
                                        <p:cTn id="17" dur="500"/>
                                        <p:tgtEl>
                                          <p:spTgt spid="4303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3039"/>
                                        </p:tgtEl>
                                        <p:attrNameLst>
                                          <p:attrName>style.visibility</p:attrName>
                                        </p:attrNameLst>
                                      </p:cBhvr>
                                      <p:to>
                                        <p:strVal val="visible"/>
                                      </p:to>
                                    </p:set>
                                    <p:animEffect transition="in" filter="dissolve">
                                      <p:cBhvr>
                                        <p:cTn id="20" dur="500"/>
                                        <p:tgtEl>
                                          <p:spTgt spid="4303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3037"/>
                                        </p:tgtEl>
                                        <p:attrNameLst>
                                          <p:attrName>style.visibility</p:attrName>
                                        </p:attrNameLst>
                                      </p:cBhvr>
                                      <p:to>
                                        <p:strVal val="visible"/>
                                      </p:to>
                                    </p:set>
                                    <p:animEffect transition="in" filter="dissolve">
                                      <p:cBhvr>
                                        <p:cTn id="23" dur="500"/>
                                        <p:tgtEl>
                                          <p:spTgt spid="4303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3040"/>
                                        </p:tgtEl>
                                        <p:attrNameLst>
                                          <p:attrName>style.visibility</p:attrName>
                                        </p:attrNameLst>
                                      </p:cBhvr>
                                      <p:to>
                                        <p:strVal val="visible"/>
                                      </p:to>
                                    </p:set>
                                    <p:animEffect transition="in" filter="dissolve">
                                      <p:cBhvr>
                                        <p:cTn id="26" dur="500"/>
                                        <p:tgtEl>
                                          <p:spTgt spid="43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6" grpId="0" animBg="1"/>
      <p:bldP spid="43037" grpId="0" animBg="1"/>
      <p:bldP spid="43038" grpId="0" animBg="1"/>
      <p:bldP spid="43039" grpId="0" animBg="1"/>
      <p:bldP spid="430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1676400" y="0"/>
            <a:ext cx="13106400" cy="1143000"/>
          </a:xfrm>
        </p:spPr>
        <p:txBody>
          <a:bodyPr>
            <a:normAutofit fontScale="90000"/>
          </a:bodyPr>
          <a:lstStyle/>
          <a:p>
            <a:pPr algn="ctr" eaLnBrk="1" hangingPunct="1">
              <a:defRPr/>
            </a:pPr>
            <a:r>
              <a:rPr lang="en-GB" sz="4000" dirty="0">
                <a:solidFill>
                  <a:srgbClr val="FFFF00"/>
                </a:solidFill>
              </a:rPr>
              <a:t>Where we are and what we do </a:t>
            </a:r>
            <a:r>
              <a:rPr lang="en-GB" sz="4000" dirty="0" smtClean="0">
                <a:solidFill>
                  <a:srgbClr val="FFFF00"/>
                </a:solidFill>
              </a:rPr>
              <a:t/>
            </a:r>
            <a:br>
              <a:rPr lang="en-GB" sz="4000" dirty="0" smtClean="0">
                <a:solidFill>
                  <a:srgbClr val="FFFF00"/>
                </a:solidFill>
              </a:rPr>
            </a:br>
            <a:r>
              <a:rPr lang="en-GB" sz="4000" dirty="0" smtClean="0">
                <a:solidFill>
                  <a:srgbClr val="FFFF00"/>
                </a:solidFill>
              </a:rPr>
              <a:t>affect </a:t>
            </a:r>
            <a:r>
              <a:rPr lang="en-GB" sz="4000" dirty="0">
                <a:solidFill>
                  <a:srgbClr val="FFFF00"/>
                </a:solidFill>
              </a:rPr>
              <a:t>our levels…</a:t>
            </a:r>
          </a:p>
        </p:txBody>
      </p:sp>
      <p:pic>
        <p:nvPicPr>
          <p:cNvPr id="36867" name="Picture 1029" descr="scuba_dive004_lge"/>
          <p:cNvPicPr>
            <a:picLocks noChangeAspect="1" noChangeArrowheads="1"/>
          </p:cNvPicPr>
          <p:nvPr/>
        </p:nvPicPr>
        <p:blipFill>
          <a:blip r:embed="rId2" cstate="print"/>
          <a:srcRect/>
          <a:stretch>
            <a:fillRect/>
          </a:stretch>
        </p:blipFill>
        <p:spPr bwMode="auto">
          <a:xfrm>
            <a:off x="468313" y="1143000"/>
            <a:ext cx="2808287" cy="2592388"/>
          </a:xfrm>
          <a:prstGeom prst="rect">
            <a:avLst/>
          </a:prstGeom>
          <a:noFill/>
          <a:ln w="9525">
            <a:noFill/>
            <a:miter lim="800000"/>
            <a:headEnd/>
            <a:tailEnd/>
          </a:ln>
        </p:spPr>
      </p:pic>
      <p:pic>
        <p:nvPicPr>
          <p:cNvPr id="36868" name="Picture 1031" descr="mount-climbing-kashmir"/>
          <p:cNvPicPr>
            <a:picLocks noChangeAspect="1" noChangeArrowheads="1"/>
          </p:cNvPicPr>
          <p:nvPr/>
        </p:nvPicPr>
        <p:blipFill>
          <a:blip r:embed="rId3" cstate="print"/>
          <a:srcRect/>
          <a:stretch>
            <a:fillRect/>
          </a:stretch>
        </p:blipFill>
        <p:spPr bwMode="auto">
          <a:xfrm>
            <a:off x="5724525" y="4005263"/>
            <a:ext cx="2819400" cy="1876425"/>
          </a:xfrm>
          <a:prstGeom prst="rect">
            <a:avLst/>
          </a:prstGeom>
          <a:noFill/>
          <a:ln w="9525">
            <a:noFill/>
            <a:miter lim="800000"/>
            <a:headEnd/>
            <a:tailEnd/>
          </a:ln>
        </p:spPr>
      </p:pic>
      <p:pic>
        <p:nvPicPr>
          <p:cNvPr id="36869" name="Picture 1033" descr="img_jaisal6"/>
          <p:cNvPicPr>
            <a:picLocks noChangeAspect="1" noChangeArrowheads="1"/>
          </p:cNvPicPr>
          <p:nvPr/>
        </p:nvPicPr>
        <p:blipFill>
          <a:blip r:embed="rId4" cstate="print"/>
          <a:srcRect/>
          <a:stretch>
            <a:fillRect/>
          </a:stretch>
        </p:blipFill>
        <p:spPr bwMode="auto">
          <a:xfrm>
            <a:off x="3851275" y="1219200"/>
            <a:ext cx="4679950" cy="2501900"/>
          </a:xfrm>
          <a:prstGeom prst="rect">
            <a:avLst/>
          </a:prstGeom>
          <a:noFill/>
          <a:ln w="9525">
            <a:noFill/>
            <a:miter lim="800000"/>
            <a:headEnd/>
            <a:tailEnd/>
          </a:ln>
        </p:spPr>
      </p:pic>
      <p:pic>
        <p:nvPicPr>
          <p:cNvPr id="36870" name="Picture 1035" descr="Modern-day Antarctic explorer"/>
          <p:cNvPicPr>
            <a:picLocks noChangeAspect="1" noChangeArrowheads="1"/>
          </p:cNvPicPr>
          <p:nvPr/>
        </p:nvPicPr>
        <p:blipFill>
          <a:blip r:embed="rId5" cstate="print"/>
          <a:srcRect/>
          <a:stretch>
            <a:fillRect/>
          </a:stretch>
        </p:blipFill>
        <p:spPr bwMode="auto">
          <a:xfrm>
            <a:off x="3059113" y="4005263"/>
            <a:ext cx="2490787" cy="1868487"/>
          </a:xfrm>
          <a:prstGeom prst="rect">
            <a:avLst/>
          </a:prstGeom>
          <a:noFill/>
          <a:ln w="9525">
            <a:noFill/>
            <a:miter lim="800000"/>
            <a:headEnd/>
            <a:tailEnd/>
          </a:ln>
        </p:spPr>
      </p:pic>
      <p:pic>
        <p:nvPicPr>
          <p:cNvPr id="36871" name="Picture 1037" descr="file_ima_8ce13b8605"/>
          <p:cNvPicPr>
            <a:picLocks noChangeAspect="1" noChangeArrowheads="1"/>
          </p:cNvPicPr>
          <p:nvPr/>
        </p:nvPicPr>
        <p:blipFill>
          <a:blip r:embed="rId6" cstate="print"/>
          <a:srcRect/>
          <a:stretch>
            <a:fillRect/>
          </a:stretch>
        </p:blipFill>
        <p:spPr bwMode="auto">
          <a:xfrm>
            <a:off x="611188" y="3860800"/>
            <a:ext cx="1844675" cy="2590800"/>
          </a:xfrm>
          <a:prstGeom prst="rect">
            <a:avLst/>
          </a:prstGeom>
          <a:noFill/>
          <a:ln w="9525">
            <a:noFill/>
            <a:miter lim="800000"/>
            <a:headEnd/>
            <a:tailEnd/>
          </a:ln>
        </p:spPr>
      </p:pic>
      <p:sp>
        <p:nvSpPr>
          <p:cNvPr id="15368" name="Text Box 1038"/>
          <p:cNvSpPr txBox="1">
            <a:spLocks noChangeArrowheads="1"/>
          </p:cNvSpPr>
          <p:nvPr/>
        </p:nvSpPr>
        <p:spPr bwMode="auto">
          <a:xfrm>
            <a:off x="2608263" y="6040438"/>
            <a:ext cx="6000750" cy="366712"/>
          </a:xfrm>
          <a:prstGeom prst="rect">
            <a:avLst/>
          </a:prstGeom>
          <a:noFill/>
          <a:ln w="9525">
            <a:noFill/>
            <a:miter lim="800000"/>
            <a:headEnd/>
            <a:tailEnd/>
          </a:ln>
        </p:spPr>
        <p:txBody>
          <a:bodyPr wrap="none">
            <a:spAutoFit/>
          </a:bodyPr>
          <a:lstStyle/>
          <a:p>
            <a:r>
              <a:rPr lang="en-GB">
                <a:solidFill>
                  <a:srgbClr val="FFFF00"/>
                </a:solidFill>
              </a:rPr>
              <a:t>Which internal factors are being stressed in each picture?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2000" fill="hold"/>
                                        <p:tgtEl>
                                          <p:spTgt spid="36867"/>
                                        </p:tgtEl>
                                        <p:attrNameLst>
                                          <p:attrName>ppt_x</p:attrName>
                                        </p:attrNameLst>
                                      </p:cBhvr>
                                      <p:tavLst>
                                        <p:tav tm="0">
                                          <p:val>
                                            <p:strVal val="#ppt_x"/>
                                          </p:val>
                                        </p:tav>
                                        <p:tav tm="100000">
                                          <p:val>
                                            <p:strVal val="#ppt_x"/>
                                          </p:val>
                                        </p:tav>
                                      </p:tavLst>
                                    </p:anim>
                                    <p:anim calcmode="lin" valueType="num">
                                      <p:cBhvr additive="base">
                                        <p:cTn id="8" dur="2000" fill="hold"/>
                                        <p:tgtEl>
                                          <p:spTgt spid="368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869"/>
                                        </p:tgtEl>
                                        <p:attrNameLst>
                                          <p:attrName>style.visibility</p:attrName>
                                        </p:attrNameLst>
                                      </p:cBhvr>
                                      <p:to>
                                        <p:strVal val="visible"/>
                                      </p:to>
                                    </p:set>
                                    <p:anim calcmode="lin" valueType="num">
                                      <p:cBhvr additive="base">
                                        <p:cTn id="13" dur="2000" fill="hold"/>
                                        <p:tgtEl>
                                          <p:spTgt spid="36869"/>
                                        </p:tgtEl>
                                        <p:attrNameLst>
                                          <p:attrName>ppt_x</p:attrName>
                                        </p:attrNameLst>
                                      </p:cBhvr>
                                      <p:tavLst>
                                        <p:tav tm="0">
                                          <p:val>
                                            <p:strVal val="#ppt_x"/>
                                          </p:val>
                                        </p:tav>
                                        <p:tav tm="100000">
                                          <p:val>
                                            <p:strVal val="#ppt_x"/>
                                          </p:val>
                                        </p:tav>
                                      </p:tavLst>
                                    </p:anim>
                                    <p:anim calcmode="lin" valueType="num">
                                      <p:cBhvr additive="base">
                                        <p:cTn id="14" dur="2000" fill="hold"/>
                                        <p:tgtEl>
                                          <p:spTgt spid="3686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6871"/>
                                        </p:tgtEl>
                                        <p:attrNameLst>
                                          <p:attrName>style.visibility</p:attrName>
                                        </p:attrNameLst>
                                      </p:cBhvr>
                                      <p:to>
                                        <p:strVal val="visible"/>
                                      </p:to>
                                    </p:set>
                                    <p:anim calcmode="lin" valueType="num">
                                      <p:cBhvr additive="base">
                                        <p:cTn id="19" dur="2000" fill="hold"/>
                                        <p:tgtEl>
                                          <p:spTgt spid="36871"/>
                                        </p:tgtEl>
                                        <p:attrNameLst>
                                          <p:attrName>ppt_x</p:attrName>
                                        </p:attrNameLst>
                                      </p:cBhvr>
                                      <p:tavLst>
                                        <p:tav tm="0">
                                          <p:val>
                                            <p:strVal val="#ppt_x"/>
                                          </p:val>
                                        </p:tav>
                                        <p:tav tm="100000">
                                          <p:val>
                                            <p:strVal val="#ppt_x"/>
                                          </p:val>
                                        </p:tav>
                                      </p:tavLst>
                                    </p:anim>
                                    <p:anim calcmode="lin" valueType="num">
                                      <p:cBhvr additive="base">
                                        <p:cTn id="20" dur="2000" fill="hold"/>
                                        <p:tgtEl>
                                          <p:spTgt spid="3687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6870"/>
                                        </p:tgtEl>
                                        <p:attrNameLst>
                                          <p:attrName>style.visibility</p:attrName>
                                        </p:attrNameLst>
                                      </p:cBhvr>
                                      <p:to>
                                        <p:strVal val="visible"/>
                                      </p:to>
                                    </p:set>
                                    <p:anim calcmode="lin" valueType="num">
                                      <p:cBhvr additive="base">
                                        <p:cTn id="25" dur="2000" fill="hold"/>
                                        <p:tgtEl>
                                          <p:spTgt spid="36870"/>
                                        </p:tgtEl>
                                        <p:attrNameLst>
                                          <p:attrName>ppt_x</p:attrName>
                                        </p:attrNameLst>
                                      </p:cBhvr>
                                      <p:tavLst>
                                        <p:tav tm="0">
                                          <p:val>
                                            <p:strVal val="#ppt_x"/>
                                          </p:val>
                                        </p:tav>
                                        <p:tav tm="100000">
                                          <p:val>
                                            <p:strVal val="#ppt_x"/>
                                          </p:val>
                                        </p:tav>
                                      </p:tavLst>
                                    </p:anim>
                                    <p:anim calcmode="lin" valueType="num">
                                      <p:cBhvr additive="base">
                                        <p:cTn id="26" dur="2000" fill="hold"/>
                                        <p:tgtEl>
                                          <p:spTgt spid="3687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6868"/>
                                        </p:tgtEl>
                                        <p:attrNameLst>
                                          <p:attrName>style.visibility</p:attrName>
                                        </p:attrNameLst>
                                      </p:cBhvr>
                                      <p:to>
                                        <p:strVal val="visible"/>
                                      </p:to>
                                    </p:set>
                                    <p:anim calcmode="lin" valueType="num">
                                      <p:cBhvr additive="base">
                                        <p:cTn id="31" dur="2000" fill="hold"/>
                                        <p:tgtEl>
                                          <p:spTgt spid="36868"/>
                                        </p:tgtEl>
                                        <p:attrNameLst>
                                          <p:attrName>ppt_x</p:attrName>
                                        </p:attrNameLst>
                                      </p:cBhvr>
                                      <p:tavLst>
                                        <p:tav tm="0">
                                          <p:val>
                                            <p:strVal val="#ppt_x"/>
                                          </p:val>
                                        </p:tav>
                                        <p:tav tm="100000">
                                          <p:val>
                                            <p:strVal val="#ppt_x"/>
                                          </p:val>
                                        </p:tav>
                                      </p:tavLst>
                                    </p:anim>
                                    <p:anim calcmode="lin" valueType="num">
                                      <p:cBhvr additive="base">
                                        <p:cTn id="32" dur="2000" fill="hold"/>
                                        <p:tgtEl>
                                          <p:spTgt spid="368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Freeform 4"/>
          <p:cNvSpPr>
            <a:spLocks/>
          </p:cNvSpPr>
          <p:nvPr/>
        </p:nvSpPr>
        <p:spPr bwMode="auto">
          <a:xfrm>
            <a:off x="571500" y="736600"/>
            <a:ext cx="6261100" cy="2717800"/>
          </a:xfrm>
          <a:custGeom>
            <a:avLst/>
            <a:gdLst/>
            <a:ahLst/>
            <a:cxnLst>
              <a:cxn ang="0">
                <a:pos x="72" y="784"/>
              </a:cxn>
              <a:cxn ang="0">
                <a:pos x="120" y="256"/>
              </a:cxn>
              <a:cxn ang="0">
                <a:pos x="504" y="64"/>
              </a:cxn>
              <a:cxn ang="0">
                <a:pos x="1368" y="16"/>
              </a:cxn>
              <a:cxn ang="0">
                <a:pos x="2712" y="64"/>
              </a:cxn>
              <a:cxn ang="0">
                <a:pos x="3720" y="400"/>
              </a:cxn>
              <a:cxn ang="0">
                <a:pos x="3816" y="1168"/>
              </a:cxn>
              <a:cxn ang="0">
                <a:pos x="2952" y="1264"/>
              </a:cxn>
              <a:cxn ang="0">
                <a:pos x="1752" y="1024"/>
              </a:cxn>
              <a:cxn ang="0">
                <a:pos x="792" y="1456"/>
              </a:cxn>
              <a:cxn ang="0">
                <a:pos x="120" y="1600"/>
              </a:cxn>
              <a:cxn ang="0">
                <a:pos x="72" y="784"/>
              </a:cxn>
            </a:cxnLst>
            <a:rect l="0" t="0" r="r" b="b"/>
            <a:pathLst>
              <a:path w="3944" h="1712">
                <a:moveTo>
                  <a:pt x="72" y="784"/>
                </a:moveTo>
                <a:cubicBezTo>
                  <a:pt x="72" y="560"/>
                  <a:pt x="48" y="376"/>
                  <a:pt x="120" y="256"/>
                </a:cubicBezTo>
                <a:cubicBezTo>
                  <a:pt x="192" y="136"/>
                  <a:pt x="296" y="104"/>
                  <a:pt x="504" y="64"/>
                </a:cubicBezTo>
                <a:cubicBezTo>
                  <a:pt x="712" y="24"/>
                  <a:pt x="1000" y="16"/>
                  <a:pt x="1368" y="16"/>
                </a:cubicBezTo>
                <a:cubicBezTo>
                  <a:pt x="1736" y="16"/>
                  <a:pt x="2320" y="0"/>
                  <a:pt x="2712" y="64"/>
                </a:cubicBezTo>
                <a:cubicBezTo>
                  <a:pt x="3104" y="128"/>
                  <a:pt x="3536" y="216"/>
                  <a:pt x="3720" y="400"/>
                </a:cubicBezTo>
                <a:cubicBezTo>
                  <a:pt x="3904" y="584"/>
                  <a:pt x="3944" y="1024"/>
                  <a:pt x="3816" y="1168"/>
                </a:cubicBezTo>
                <a:cubicBezTo>
                  <a:pt x="3688" y="1312"/>
                  <a:pt x="3296" y="1288"/>
                  <a:pt x="2952" y="1264"/>
                </a:cubicBezTo>
                <a:cubicBezTo>
                  <a:pt x="2608" y="1240"/>
                  <a:pt x="2112" y="992"/>
                  <a:pt x="1752" y="1024"/>
                </a:cubicBezTo>
                <a:cubicBezTo>
                  <a:pt x="1392" y="1056"/>
                  <a:pt x="1064" y="1360"/>
                  <a:pt x="792" y="1456"/>
                </a:cubicBezTo>
                <a:cubicBezTo>
                  <a:pt x="520" y="1552"/>
                  <a:pt x="240" y="1712"/>
                  <a:pt x="120" y="1600"/>
                </a:cubicBezTo>
                <a:cubicBezTo>
                  <a:pt x="0" y="1488"/>
                  <a:pt x="72" y="1008"/>
                  <a:pt x="72" y="784"/>
                </a:cubicBezTo>
                <a:close/>
              </a:path>
            </a:pathLst>
          </a:custGeom>
          <a:solidFill>
            <a:srgbClr val="800000"/>
          </a:solidFill>
          <a:ln w="9525">
            <a:solidFill>
              <a:srgbClr val="800000"/>
            </a:solidFill>
            <a:round/>
            <a:headEnd/>
            <a:tailEnd/>
          </a:ln>
          <a:effectLst/>
        </p:spPr>
        <p:txBody>
          <a:bodyPr/>
          <a:lstStyle/>
          <a:p>
            <a:endParaRPr lang="en-GB"/>
          </a:p>
        </p:txBody>
      </p:sp>
      <p:sp>
        <p:nvSpPr>
          <p:cNvPr id="45061" name="Line 5"/>
          <p:cNvSpPr>
            <a:spLocks noChangeShapeType="1"/>
          </p:cNvSpPr>
          <p:nvPr/>
        </p:nvSpPr>
        <p:spPr bwMode="auto">
          <a:xfrm>
            <a:off x="1828800" y="1524000"/>
            <a:ext cx="914400" cy="0"/>
          </a:xfrm>
          <a:prstGeom prst="line">
            <a:avLst/>
          </a:prstGeom>
          <a:noFill/>
          <a:ln w="9525">
            <a:solidFill>
              <a:schemeClr val="tx1"/>
            </a:solidFill>
            <a:round/>
            <a:headEnd/>
            <a:tailEnd/>
          </a:ln>
          <a:effectLst/>
        </p:spPr>
        <p:txBody>
          <a:bodyPr/>
          <a:lstStyle/>
          <a:p>
            <a:endParaRPr lang="en-GB"/>
          </a:p>
        </p:txBody>
      </p:sp>
      <p:sp>
        <p:nvSpPr>
          <p:cNvPr id="45062" name="Oval 6"/>
          <p:cNvSpPr>
            <a:spLocks noChangeArrowheads="1"/>
          </p:cNvSpPr>
          <p:nvPr/>
        </p:nvSpPr>
        <p:spPr bwMode="auto">
          <a:xfrm>
            <a:off x="1600200" y="13716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5063" name="Oval 7"/>
          <p:cNvSpPr>
            <a:spLocks noChangeArrowheads="1"/>
          </p:cNvSpPr>
          <p:nvPr/>
        </p:nvSpPr>
        <p:spPr bwMode="auto">
          <a:xfrm>
            <a:off x="1981200" y="13716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5064" name="Oval 8"/>
          <p:cNvSpPr>
            <a:spLocks noChangeArrowheads="1"/>
          </p:cNvSpPr>
          <p:nvPr/>
        </p:nvSpPr>
        <p:spPr bwMode="auto">
          <a:xfrm>
            <a:off x="2362200" y="13716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5065" name="Oval 9"/>
          <p:cNvSpPr>
            <a:spLocks noChangeArrowheads="1"/>
          </p:cNvSpPr>
          <p:nvPr/>
        </p:nvSpPr>
        <p:spPr bwMode="auto">
          <a:xfrm>
            <a:off x="2743200" y="13716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5066" name="AutoShape 10"/>
          <p:cNvSpPr>
            <a:spLocks noChangeArrowheads="1"/>
          </p:cNvSpPr>
          <p:nvPr/>
        </p:nvSpPr>
        <p:spPr bwMode="auto">
          <a:xfrm rot="5400000">
            <a:off x="4229100" y="1866900"/>
            <a:ext cx="685800" cy="6858000"/>
          </a:xfrm>
          <a:prstGeom prst="can">
            <a:avLst>
              <a:gd name="adj" fmla="val 70833"/>
            </a:avLst>
          </a:prstGeom>
          <a:solidFill>
            <a:srgbClr val="FF0000"/>
          </a:solidFill>
          <a:ln w="9525">
            <a:solidFill>
              <a:schemeClr val="tx1"/>
            </a:solidFill>
            <a:round/>
            <a:headEnd/>
            <a:tailEnd/>
          </a:ln>
          <a:effectLst/>
        </p:spPr>
        <p:txBody>
          <a:bodyPr wrap="none" anchor="ctr"/>
          <a:lstStyle/>
          <a:p>
            <a:endParaRPr lang="en-GB"/>
          </a:p>
        </p:txBody>
      </p:sp>
      <p:sp>
        <p:nvSpPr>
          <p:cNvPr id="45067" name="Oval 11"/>
          <p:cNvSpPr>
            <a:spLocks noChangeArrowheads="1"/>
          </p:cNvSpPr>
          <p:nvPr/>
        </p:nvSpPr>
        <p:spPr bwMode="auto">
          <a:xfrm>
            <a:off x="5181600" y="51816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5068" name="Oval 12"/>
          <p:cNvSpPr>
            <a:spLocks noChangeArrowheads="1"/>
          </p:cNvSpPr>
          <p:nvPr/>
        </p:nvSpPr>
        <p:spPr bwMode="auto">
          <a:xfrm>
            <a:off x="3657600" y="50292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5069" name="Oval 13"/>
          <p:cNvSpPr>
            <a:spLocks noChangeArrowheads="1"/>
          </p:cNvSpPr>
          <p:nvPr/>
        </p:nvSpPr>
        <p:spPr bwMode="auto">
          <a:xfrm>
            <a:off x="2743200" y="52578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5070" name="Oval 14"/>
          <p:cNvSpPr>
            <a:spLocks noChangeArrowheads="1"/>
          </p:cNvSpPr>
          <p:nvPr/>
        </p:nvSpPr>
        <p:spPr bwMode="auto">
          <a:xfrm>
            <a:off x="6324600" y="50292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5071" name="Text Box 15"/>
          <p:cNvSpPr txBox="1">
            <a:spLocks noChangeArrowheads="1"/>
          </p:cNvSpPr>
          <p:nvPr/>
        </p:nvSpPr>
        <p:spPr bwMode="auto">
          <a:xfrm>
            <a:off x="6324600" y="1295400"/>
            <a:ext cx="2819400" cy="946150"/>
          </a:xfrm>
          <a:prstGeom prst="rect">
            <a:avLst/>
          </a:prstGeom>
          <a:noFill/>
          <a:ln w="9525">
            <a:noFill/>
            <a:miter lim="800000"/>
            <a:headEnd/>
            <a:tailEnd/>
          </a:ln>
          <a:effectLst/>
        </p:spPr>
        <p:txBody>
          <a:bodyPr>
            <a:spAutoFit/>
          </a:bodyPr>
          <a:lstStyle/>
          <a:p>
            <a:pPr>
              <a:spcBef>
                <a:spcPct val="50000"/>
              </a:spcBef>
            </a:pPr>
            <a:r>
              <a:rPr lang="en-GB" sz="2800"/>
              <a:t>The glucose in the blood increases.</a:t>
            </a:r>
            <a:endParaRPr lang="en-US" sz="2800"/>
          </a:p>
        </p:txBody>
      </p:sp>
      <p:sp>
        <p:nvSpPr>
          <p:cNvPr id="45073" name="Oval 17"/>
          <p:cNvSpPr>
            <a:spLocks noChangeArrowheads="1"/>
          </p:cNvSpPr>
          <p:nvPr/>
        </p:nvSpPr>
        <p:spPr bwMode="auto">
          <a:xfrm>
            <a:off x="1981200" y="50292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5074" name="Oval 18"/>
          <p:cNvSpPr>
            <a:spLocks noChangeArrowheads="1"/>
          </p:cNvSpPr>
          <p:nvPr/>
        </p:nvSpPr>
        <p:spPr bwMode="auto">
          <a:xfrm>
            <a:off x="5715000" y="51054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5075" name="Oval 19"/>
          <p:cNvSpPr>
            <a:spLocks noChangeArrowheads="1"/>
          </p:cNvSpPr>
          <p:nvPr/>
        </p:nvSpPr>
        <p:spPr bwMode="auto">
          <a:xfrm>
            <a:off x="4267200" y="50292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5076" name="Oval 20"/>
          <p:cNvSpPr>
            <a:spLocks noChangeArrowheads="1"/>
          </p:cNvSpPr>
          <p:nvPr/>
        </p:nvSpPr>
        <p:spPr bwMode="auto">
          <a:xfrm>
            <a:off x="3276600" y="51816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5077" name="Text Box 21"/>
          <p:cNvSpPr txBox="1">
            <a:spLocks noChangeArrowheads="1"/>
          </p:cNvSpPr>
          <p:nvPr/>
        </p:nvSpPr>
        <p:spPr bwMode="auto">
          <a:xfrm>
            <a:off x="1524000" y="838200"/>
            <a:ext cx="1981200" cy="457200"/>
          </a:xfrm>
          <a:prstGeom prst="rect">
            <a:avLst/>
          </a:prstGeom>
          <a:noFill/>
          <a:ln w="9525">
            <a:noFill/>
            <a:miter lim="800000"/>
            <a:headEnd/>
            <a:tailEnd/>
          </a:ln>
          <a:effectLst/>
        </p:spPr>
        <p:txBody>
          <a:bodyPr>
            <a:spAutoFit/>
          </a:bodyPr>
          <a:lstStyle/>
          <a:p>
            <a:pPr>
              <a:spcBef>
                <a:spcPct val="50000"/>
              </a:spcBef>
            </a:pPr>
            <a:r>
              <a:rPr lang="en-GB" sz="2400" b="1">
                <a:solidFill>
                  <a:schemeClr val="folHlink"/>
                </a:solidFill>
              </a:rPr>
              <a:t>Glycogen</a:t>
            </a:r>
            <a:endParaRPr lang="en-US" sz="2400" b="1">
              <a:solidFill>
                <a:schemeClr val="folHlink"/>
              </a:solidFill>
            </a:endParaRPr>
          </a:p>
        </p:txBody>
      </p:sp>
      <p:sp>
        <p:nvSpPr>
          <p:cNvPr id="45078" name="AutoShape 22"/>
          <p:cNvSpPr>
            <a:spLocks noChangeArrowheads="1"/>
          </p:cNvSpPr>
          <p:nvPr/>
        </p:nvSpPr>
        <p:spPr bwMode="auto">
          <a:xfrm rot="-5976834">
            <a:off x="2497931" y="2653507"/>
            <a:ext cx="3179763" cy="1219200"/>
          </a:xfrm>
          <a:prstGeom prst="curvedUpArrow">
            <a:avLst>
              <a:gd name="adj1" fmla="val 52161"/>
              <a:gd name="adj2" fmla="val 104323"/>
              <a:gd name="adj3" fmla="val 33333"/>
            </a:avLst>
          </a:prstGeom>
          <a:solidFill>
            <a:schemeClr val="hlink"/>
          </a:solidFill>
          <a:ln w="9525">
            <a:solidFill>
              <a:schemeClr val="tx1"/>
            </a:solidFill>
            <a:miter lim="800000"/>
            <a:headEnd/>
            <a:tailEnd/>
          </a:ln>
          <a:effectLst/>
        </p:spPr>
        <p:txBody>
          <a:bodyPr vert="eaVert" wrap="none" anchor="ctr"/>
          <a:lstStyle/>
          <a:p>
            <a:pPr algn="ctr"/>
            <a:r>
              <a:rPr lang="en-GB" sz="3200">
                <a:solidFill>
                  <a:schemeClr val="hlink"/>
                </a:solidFill>
              </a:rPr>
              <a:t>Insulin</a:t>
            </a:r>
            <a:endParaRPr lang="en-US" sz="3200">
              <a:solidFill>
                <a:schemeClr val="hlink"/>
              </a:solidFill>
            </a:endParaRPr>
          </a:p>
        </p:txBody>
      </p:sp>
      <p:sp>
        <p:nvSpPr>
          <p:cNvPr id="45085" name="Text Box 29"/>
          <p:cNvSpPr txBox="1">
            <a:spLocks noChangeArrowheads="1"/>
          </p:cNvSpPr>
          <p:nvPr/>
        </p:nvSpPr>
        <p:spPr bwMode="auto">
          <a:xfrm>
            <a:off x="2895600" y="5867400"/>
            <a:ext cx="3657600" cy="457200"/>
          </a:xfrm>
          <a:prstGeom prst="rect">
            <a:avLst/>
          </a:prstGeom>
          <a:noFill/>
          <a:ln w="9525">
            <a:noFill/>
            <a:miter lim="800000"/>
            <a:headEnd/>
            <a:tailEnd/>
          </a:ln>
          <a:effectLst/>
        </p:spPr>
        <p:txBody>
          <a:bodyPr>
            <a:spAutoFit/>
          </a:bodyPr>
          <a:lstStyle/>
          <a:p>
            <a:pPr>
              <a:spcBef>
                <a:spcPct val="50000"/>
              </a:spcBef>
            </a:pPr>
            <a:r>
              <a:rPr lang="en-GB" sz="2400" b="1">
                <a:solidFill>
                  <a:schemeClr val="folHlink"/>
                </a:solidFill>
              </a:rPr>
              <a:t>Glucose in the blood</a:t>
            </a:r>
            <a:endParaRPr lang="en-US" sz="2400" b="1">
              <a:solidFill>
                <a:schemeClr val="folHlink"/>
              </a:solidFill>
            </a:endParaRPr>
          </a:p>
        </p:txBody>
      </p:sp>
      <p:sp>
        <p:nvSpPr>
          <p:cNvPr id="45086" name="AutoShape 30"/>
          <p:cNvSpPr>
            <a:spLocks noChangeArrowheads="1"/>
          </p:cNvSpPr>
          <p:nvPr/>
        </p:nvSpPr>
        <p:spPr bwMode="auto">
          <a:xfrm>
            <a:off x="2667000" y="2133600"/>
            <a:ext cx="3124200" cy="23622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folHlink"/>
          </a:solidFill>
          <a:ln w="9525">
            <a:solidFill>
              <a:schemeClr val="tx1"/>
            </a:solidFill>
            <a:miter lim="800000"/>
            <a:headEnd/>
            <a:tailEnd/>
          </a:ln>
          <a:effectLst/>
        </p:spPr>
        <p:txBody>
          <a:bodyPr wrap="none" anchor="ctr"/>
          <a:lstStyle/>
          <a:p>
            <a:endParaRPr lang="en-GB"/>
          </a:p>
        </p:txBody>
      </p:sp>
      <p:sp>
        <p:nvSpPr>
          <p:cNvPr id="45087" name="Oval 31"/>
          <p:cNvSpPr>
            <a:spLocks noChangeArrowheads="1"/>
          </p:cNvSpPr>
          <p:nvPr/>
        </p:nvSpPr>
        <p:spPr bwMode="auto">
          <a:xfrm>
            <a:off x="4800600" y="50292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5088" name="Oval 32"/>
          <p:cNvSpPr>
            <a:spLocks noChangeArrowheads="1"/>
          </p:cNvSpPr>
          <p:nvPr/>
        </p:nvSpPr>
        <p:spPr bwMode="auto">
          <a:xfrm>
            <a:off x="2971800" y="50292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5089" name="Oval 33"/>
          <p:cNvSpPr>
            <a:spLocks noChangeArrowheads="1"/>
          </p:cNvSpPr>
          <p:nvPr/>
        </p:nvSpPr>
        <p:spPr bwMode="auto">
          <a:xfrm>
            <a:off x="2286000" y="51816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5090" name="Oval 34"/>
          <p:cNvSpPr>
            <a:spLocks noChangeArrowheads="1"/>
          </p:cNvSpPr>
          <p:nvPr/>
        </p:nvSpPr>
        <p:spPr bwMode="auto">
          <a:xfrm>
            <a:off x="6019800" y="52578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5091" name="Oval 35"/>
          <p:cNvSpPr>
            <a:spLocks noChangeArrowheads="1"/>
          </p:cNvSpPr>
          <p:nvPr/>
        </p:nvSpPr>
        <p:spPr bwMode="auto">
          <a:xfrm>
            <a:off x="4572000" y="52578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5092" name="Oval 36"/>
          <p:cNvSpPr>
            <a:spLocks noChangeArrowheads="1"/>
          </p:cNvSpPr>
          <p:nvPr/>
        </p:nvSpPr>
        <p:spPr bwMode="auto">
          <a:xfrm>
            <a:off x="6553200" y="52578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5093" name="Oval 37"/>
          <p:cNvSpPr>
            <a:spLocks noChangeArrowheads="1"/>
          </p:cNvSpPr>
          <p:nvPr/>
        </p:nvSpPr>
        <p:spPr bwMode="auto">
          <a:xfrm>
            <a:off x="6858000" y="50292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5094" name="Oval 38"/>
          <p:cNvSpPr>
            <a:spLocks noChangeArrowheads="1"/>
          </p:cNvSpPr>
          <p:nvPr/>
        </p:nvSpPr>
        <p:spPr bwMode="auto">
          <a:xfrm>
            <a:off x="4038600" y="52578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5095" name="Oval 39"/>
          <p:cNvSpPr>
            <a:spLocks noChangeArrowheads="1"/>
          </p:cNvSpPr>
          <p:nvPr/>
        </p:nvSpPr>
        <p:spPr bwMode="auto">
          <a:xfrm>
            <a:off x="1676400" y="52578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5096" name="Oval 40"/>
          <p:cNvSpPr>
            <a:spLocks noChangeArrowheads="1"/>
          </p:cNvSpPr>
          <p:nvPr/>
        </p:nvSpPr>
        <p:spPr bwMode="auto">
          <a:xfrm>
            <a:off x="1371600" y="50292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5097" name="Oval 41"/>
          <p:cNvSpPr>
            <a:spLocks noChangeArrowheads="1"/>
          </p:cNvSpPr>
          <p:nvPr/>
        </p:nvSpPr>
        <p:spPr bwMode="auto">
          <a:xfrm>
            <a:off x="7239000" y="5257800"/>
            <a:ext cx="228600" cy="304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45098" name="Text Box 42"/>
          <p:cNvSpPr txBox="1">
            <a:spLocks noChangeArrowheads="1"/>
          </p:cNvSpPr>
          <p:nvPr/>
        </p:nvSpPr>
        <p:spPr bwMode="auto">
          <a:xfrm>
            <a:off x="6781800" y="1219200"/>
            <a:ext cx="2819400" cy="1373188"/>
          </a:xfrm>
          <a:prstGeom prst="rect">
            <a:avLst/>
          </a:prstGeom>
          <a:noFill/>
          <a:ln w="9525">
            <a:noFill/>
            <a:miter lim="800000"/>
            <a:headEnd/>
            <a:tailEnd/>
          </a:ln>
          <a:effectLst/>
        </p:spPr>
        <p:txBody>
          <a:bodyPr>
            <a:spAutoFit/>
          </a:bodyPr>
          <a:lstStyle/>
          <a:p>
            <a:pPr>
              <a:spcBef>
                <a:spcPct val="50000"/>
              </a:spcBef>
            </a:pPr>
            <a:r>
              <a:rPr lang="en-GB" sz="2800" dirty="0"/>
              <a:t>But there is no insulin to convert it into glycogen.</a:t>
            </a:r>
            <a:endParaRPr lang="en-US" sz="2800" dirty="0"/>
          </a:p>
        </p:txBody>
      </p:sp>
      <p:sp>
        <p:nvSpPr>
          <p:cNvPr id="45099" name="Text Box 43"/>
          <p:cNvSpPr txBox="1">
            <a:spLocks noChangeArrowheads="1"/>
          </p:cNvSpPr>
          <p:nvPr/>
        </p:nvSpPr>
        <p:spPr bwMode="auto">
          <a:xfrm>
            <a:off x="6477000" y="1752600"/>
            <a:ext cx="3581400" cy="1384995"/>
          </a:xfrm>
          <a:prstGeom prst="rect">
            <a:avLst/>
          </a:prstGeom>
          <a:noFill/>
          <a:ln w="9525">
            <a:noFill/>
            <a:miter lim="800000"/>
            <a:headEnd/>
            <a:tailEnd/>
          </a:ln>
          <a:effectLst/>
        </p:spPr>
        <p:txBody>
          <a:bodyPr wrap="square">
            <a:spAutoFit/>
          </a:bodyPr>
          <a:lstStyle/>
          <a:p>
            <a:pPr>
              <a:spcBef>
                <a:spcPct val="50000"/>
              </a:spcBef>
            </a:pPr>
            <a:r>
              <a:rPr lang="en-GB" sz="2800" dirty="0"/>
              <a:t>Glucose concentration rises to dangerous levels.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5071"/>
                                        </p:tgtEl>
                                      </p:cBhvr>
                                    </p:animEffect>
                                    <p:set>
                                      <p:cBhvr>
                                        <p:cTn id="7" dur="1" fill="hold">
                                          <p:stCondLst>
                                            <p:cond delay="499"/>
                                          </p:stCondLst>
                                        </p:cTn>
                                        <p:tgtEl>
                                          <p:spTgt spid="4507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5078"/>
                                        </p:tgtEl>
                                        <p:attrNameLst>
                                          <p:attrName>style.visibility</p:attrName>
                                        </p:attrNameLst>
                                      </p:cBhvr>
                                      <p:to>
                                        <p:strVal val="visible"/>
                                      </p:to>
                                    </p:set>
                                    <p:animEffect transition="in" filter="wipe(down)">
                                      <p:cBhvr>
                                        <p:cTn id="12" dur="500"/>
                                        <p:tgtEl>
                                          <p:spTgt spid="45078"/>
                                        </p:tgtEl>
                                      </p:cBhvr>
                                    </p:animEffect>
                                  </p:childTnLst>
                                </p:cTn>
                              </p:par>
                              <p:par>
                                <p:cTn id="13" presetID="35" presetClass="entr" presetSubtype="0" fill="hold" grpId="0" nodeType="withEffect">
                                  <p:stCondLst>
                                    <p:cond delay="0"/>
                                  </p:stCondLst>
                                  <p:childTnLst>
                                    <p:set>
                                      <p:cBhvr>
                                        <p:cTn id="14" dur="1" fill="hold">
                                          <p:stCondLst>
                                            <p:cond delay="0"/>
                                          </p:stCondLst>
                                        </p:cTn>
                                        <p:tgtEl>
                                          <p:spTgt spid="45086"/>
                                        </p:tgtEl>
                                        <p:attrNameLst>
                                          <p:attrName>style.visibility</p:attrName>
                                        </p:attrNameLst>
                                      </p:cBhvr>
                                      <p:to>
                                        <p:strVal val="visible"/>
                                      </p:to>
                                    </p:set>
                                    <p:animEffect transition="in" filter="fade">
                                      <p:cBhvr>
                                        <p:cTn id="15" dur="2000"/>
                                        <p:tgtEl>
                                          <p:spTgt spid="45086"/>
                                        </p:tgtEl>
                                      </p:cBhvr>
                                    </p:animEffect>
                                    <p:anim calcmode="lin" valueType="num">
                                      <p:cBhvr>
                                        <p:cTn id="16" dur="2000" fill="hold"/>
                                        <p:tgtEl>
                                          <p:spTgt spid="45086"/>
                                        </p:tgtEl>
                                        <p:attrNameLst>
                                          <p:attrName>style.rotation</p:attrName>
                                        </p:attrNameLst>
                                      </p:cBhvr>
                                      <p:tavLst>
                                        <p:tav tm="0">
                                          <p:val>
                                            <p:fltVal val="720"/>
                                          </p:val>
                                        </p:tav>
                                        <p:tav tm="100000">
                                          <p:val>
                                            <p:fltVal val="0"/>
                                          </p:val>
                                        </p:tav>
                                      </p:tavLst>
                                    </p:anim>
                                    <p:anim calcmode="lin" valueType="num">
                                      <p:cBhvr>
                                        <p:cTn id="17" dur="2000" fill="hold"/>
                                        <p:tgtEl>
                                          <p:spTgt spid="45086"/>
                                        </p:tgtEl>
                                        <p:attrNameLst>
                                          <p:attrName>ppt_h</p:attrName>
                                        </p:attrNameLst>
                                      </p:cBhvr>
                                      <p:tavLst>
                                        <p:tav tm="0">
                                          <p:val>
                                            <p:fltVal val="0"/>
                                          </p:val>
                                        </p:tav>
                                        <p:tav tm="100000">
                                          <p:val>
                                            <p:strVal val="#ppt_h"/>
                                          </p:val>
                                        </p:tav>
                                      </p:tavLst>
                                    </p:anim>
                                    <p:anim calcmode="lin" valueType="num">
                                      <p:cBhvr>
                                        <p:cTn id="18" dur="2000" fill="hold"/>
                                        <p:tgtEl>
                                          <p:spTgt spid="45086"/>
                                        </p:tgtEl>
                                        <p:attrNameLst>
                                          <p:attrName>ppt_w</p:attrName>
                                        </p:attrNameLst>
                                      </p:cBhvr>
                                      <p:tavLst>
                                        <p:tav tm="0">
                                          <p:val>
                                            <p:fltVal val="0"/>
                                          </p:val>
                                        </p:tav>
                                        <p:tav tm="100000">
                                          <p:val>
                                            <p:strVal val="#ppt_w"/>
                                          </p:val>
                                        </p:tav>
                                      </p:tavLst>
                                    </p:anim>
                                  </p:childTnLst>
                                </p:cTn>
                              </p:par>
                              <p:par>
                                <p:cTn id="19" presetID="53" presetClass="entr" presetSubtype="0" fill="hold" grpId="0" nodeType="withEffect">
                                  <p:stCondLst>
                                    <p:cond delay="0"/>
                                  </p:stCondLst>
                                  <p:childTnLst>
                                    <p:set>
                                      <p:cBhvr>
                                        <p:cTn id="20" dur="1" fill="hold">
                                          <p:stCondLst>
                                            <p:cond delay="0"/>
                                          </p:stCondLst>
                                        </p:cTn>
                                        <p:tgtEl>
                                          <p:spTgt spid="45098"/>
                                        </p:tgtEl>
                                        <p:attrNameLst>
                                          <p:attrName>style.visibility</p:attrName>
                                        </p:attrNameLst>
                                      </p:cBhvr>
                                      <p:to>
                                        <p:strVal val="visible"/>
                                      </p:to>
                                    </p:set>
                                    <p:anim calcmode="lin" valueType="num">
                                      <p:cBhvr>
                                        <p:cTn id="21" dur="500" fill="hold"/>
                                        <p:tgtEl>
                                          <p:spTgt spid="45098"/>
                                        </p:tgtEl>
                                        <p:attrNameLst>
                                          <p:attrName>ppt_w</p:attrName>
                                        </p:attrNameLst>
                                      </p:cBhvr>
                                      <p:tavLst>
                                        <p:tav tm="0">
                                          <p:val>
                                            <p:fltVal val="0"/>
                                          </p:val>
                                        </p:tav>
                                        <p:tav tm="100000">
                                          <p:val>
                                            <p:strVal val="#ppt_w"/>
                                          </p:val>
                                        </p:tav>
                                      </p:tavLst>
                                    </p:anim>
                                    <p:anim calcmode="lin" valueType="num">
                                      <p:cBhvr>
                                        <p:cTn id="22" dur="500" fill="hold"/>
                                        <p:tgtEl>
                                          <p:spTgt spid="45098"/>
                                        </p:tgtEl>
                                        <p:attrNameLst>
                                          <p:attrName>ppt_h</p:attrName>
                                        </p:attrNameLst>
                                      </p:cBhvr>
                                      <p:tavLst>
                                        <p:tav tm="0">
                                          <p:val>
                                            <p:fltVal val="0"/>
                                          </p:val>
                                        </p:tav>
                                        <p:tav tm="100000">
                                          <p:val>
                                            <p:strVal val="#ppt_h"/>
                                          </p:val>
                                        </p:tav>
                                      </p:tavLst>
                                    </p:anim>
                                    <p:animEffect transition="in" filter="fade">
                                      <p:cBhvr>
                                        <p:cTn id="23" dur="500"/>
                                        <p:tgtEl>
                                          <p:spTgt spid="4509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45098"/>
                                        </p:tgtEl>
                                      </p:cBhvr>
                                    </p:animEffect>
                                    <p:set>
                                      <p:cBhvr>
                                        <p:cTn id="28" dur="1" fill="hold">
                                          <p:stCondLst>
                                            <p:cond delay="499"/>
                                          </p:stCondLst>
                                        </p:cTn>
                                        <p:tgtEl>
                                          <p:spTgt spid="4509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45099"/>
                                        </p:tgtEl>
                                        <p:attrNameLst>
                                          <p:attrName>style.visibility</p:attrName>
                                        </p:attrNameLst>
                                      </p:cBhvr>
                                      <p:to>
                                        <p:strVal val="visible"/>
                                      </p:to>
                                    </p:set>
                                    <p:anim calcmode="lin" valueType="num">
                                      <p:cBhvr>
                                        <p:cTn id="33" dur="500" fill="hold"/>
                                        <p:tgtEl>
                                          <p:spTgt spid="45099"/>
                                        </p:tgtEl>
                                        <p:attrNameLst>
                                          <p:attrName>ppt_w</p:attrName>
                                        </p:attrNameLst>
                                      </p:cBhvr>
                                      <p:tavLst>
                                        <p:tav tm="0">
                                          <p:val>
                                            <p:fltVal val="0"/>
                                          </p:val>
                                        </p:tav>
                                        <p:tav tm="100000">
                                          <p:val>
                                            <p:strVal val="#ppt_w"/>
                                          </p:val>
                                        </p:tav>
                                      </p:tavLst>
                                    </p:anim>
                                    <p:anim calcmode="lin" valueType="num">
                                      <p:cBhvr>
                                        <p:cTn id="34" dur="500" fill="hold"/>
                                        <p:tgtEl>
                                          <p:spTgt spid="45099"/>
                                        </p:tgtEl>
                                        <p:attrNameLst>
                                          <p:attrName>ppt_h</p:attrName>
                                        </p:attrNameLst>
                                      </p:cBhvr>
                                      <p:tavLst>
                                        <p:tav tm="0">
                                          <p:val>
                                            <p:fltVal val="0"/>
                                          </p:val>
                                        </p:tav>
                                        <p:tav tm="100000">
                                          <p:val>
                                            <p:strVal val="#ppt_h"/>
                                          </p:val>
                                        </p:tav>
                                      </p:tavLst>
                                    </p:anim>
                                    <p:animEffect transition="in" filter="fade">
                                      <p:cBhvr>
                                        <p:cTn id="35" dur="500"/>
                                        <p:tgtEl>
                                          <p:spTgt spid="4509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5095"/>
                                        </p:tgtEl>
                                        <p:attrNameLst>
                                          <p:attrName>style.visibility</p:attrName>
                                        </p:attrNameLst>
                                      </p:cBhvr>
                                      <p:to>
                                        <p:strVal val="visible"/>
                                      </p:to>
                                    </p:set>
                                    <p:animEffect transition="in" filter="wipe(left)">
                                      <p:cBhvr>
                                        <p:cTn id="40" dur="500"/>
                                        <p:tgtEl>
                                          <p:spTgt spid="4509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5089"/>
                                        </p:tgtEl>
                                        <p:attrNameLst>
                                          <p:attrName>style.visibility</p:attrName>
                                        </p:attrNameLst>
                                      </p:cBhvr>
                                      <p:to>
                                        <p:strVal val="visible"/>
                                      </p:to>
                                    </p:set>
                                    <p:animEffect transition="in" filter="wipe(left)">
                                      <p:cBhvr>
                                        <p:cTn id="43" dur="500"/>
                                        <p:tgtEl>
                                          <p:spTgt spid="4508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5088"/>
                                        </p:tgtEl>
                                        <p:attrNameLst>
                                          <p:attrName>style.visibility</p:attrName>
                                        </p:attrNameLst>
                                      </p:cBhvr>
                                      <p:to>
                                        <p:strVal val="visible"/>
                                      </p:to>
                                    </p:set>
                                    <p:animEffect transition="in" filter="wipe(left)">
                                      <p:cBhvr>
                                        <p:cTn id="46" dur="500"/>
                                        <p:tgtEl>
                                          <p:spTgt spid="4508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5076"/>
                                        </p:tgtEl>
                                        <p:attrNameLst>
                                          <p:attrName>style.visibility</p:attrName>
                                        </p:attrNameLst>
                                      </p:cBhvr>
                                      <p:to>
                                        <p:strVal val="visible"/>
                                      </p:to>
                                    </p:set>
                                    <p:animEffect transition="in" filter="wipe(left)">
                                      <p:cBhvr>
                                        <p:cTn id="49" dur="500"/>
                                        <p:tgtEl>
                                          <p:spTgt spid="4507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5094"/>
                                        </p:tgtEl>
                                        <p:attrNameLst>
                                          <p:attrName>style.visibility</p:attrName>
                                        </p:attrNameLst>
                                      </p:cBhvr>
                                      <p:to>
                                        <p:strVal val="visible"/>
                                      </p:to>
                                    </p:set>
                                    <p:animEffect transition="in" filter="wipe(left)">
                                      <p:cBhvr>
                                        <p:cTn id="52" dur="500"/>
                                        <p:tgtEl>
                                          <p:spTgt spid="4509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5091"/>
                                        </p:tgtEl>
                                        <p:attrNameLst>
                                          <p:attrName>style.visibility</p:attrName>
                                        </p:attrNameLst>
                                      </p:cBhvr>
                                      <p:to>
                                        <p:strVal val="visible"/>
                                      </p:to>
                                    </p:set>
                                    <p:animEffect transition="in" filter="wipe(left)">
                                      <p:cBhvr>
                                        <p:cTn id="55" dur="500"/>
                                        <p:tgtEl>
                                          <p:spTgt spid="4509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5087"/>
                                        </p:tgtEl>
                                        <p:attrNameLst>
                                          <p:attrName>style.visibility</p:attrName>
                                        </p:attrNameLst>
                                      </p:cBhvr>
                                      <p:to>
                                        <p:strVal val="visible"/>
                                      </p:to>
                                    </p:set>
                                    <p:animEffect transition="in" filter="wipe(left)">
                                      <p:cBhvr>
                                        <p:cTn id="58" dur="500"/>
                                        <p:tgtEl>
                                          <p:spTgt spid="4508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5074"/>
                                        </p:tgtEl>
                                        <p:attrNameLst>
                                          <p:attrName>style.visibility</p:attrName>
                                        </p:attrNameLst>
                                      </p:cBhvr>
                                      <p:to>
                                        <p:strVal val="visible"/>
                                      </p:to>
                                    </p:set>
                                    <p:animEffect transition="in" filter="wipe(left)">
                                      <p:cBhvr>
                                        <p:cTn id="61" dur="500"/>
                                        <p:tgtEl>
                                          <p:spTgt spid="4507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5070"/>
                                        </p:tgtEl>
                                        <p:attrNameLst>
                                          <p:attrName>style.visibility</p:attrName>
                                        </p:attrNameLst>
                                      </p:cBhvr>
                                      <p:to>
                                        <p:strVal val="visible"/>
                                      </p:to>
                                    </p:set>
                                    <p:animEffect transition="in" filter="wipe(left)">
                                      <p:cBhvr>
                                        <p:cTn id="64" dur="500"/>
                                        <p:tgtEl>
                                          <p:spTgt spid="4507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5092"/>
                                        </p:tgtEl>
                                        <p:attrNameLst>
                                          <p:attrName>style.visibility</p:attrName>
                                        </p:attrNameLst>
                                      </p:cBhvr>
                                      <p:to>
                                        <p:strVal val="visible"/>
                                      </p:to>
                                    </p:set>
                                    <p:animEffect transition="in" filter="wipe(left)">
                                      <p:cBhvr>
                                        <p:cTn id="67" dur="500"/>
                                        <p:tgtEl>
                                          <p:spTgt spid="4509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5097"/>
                                        </p:tgtEl>
                                        <p:attrNameLst>
                                          <p:attrName>style.visibility</p:attrName>
                                        </p:attrNameLst>
                                      </p:cBhvr>
                                      <p:to>
                                        <p:strVal val="visible"/>
                                      </p:to>
                                    </p:set>
                                    <p:animEffect transition="in" filter="wipe(left)">
                                      <p:cBhvr>
                                        <p:cTn id="70" dur="500"/>
                                        <p:tgtEl>
                                          <p:spTgt spid="45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0" grpId="0" animBg="1"/>
      <p:bldP spid="45071" grpId="0"/>
      <p:bldP spid="45074" grpId="0" animBg="1"/>
      <p:bldP spid="45076" grpId="0" animBg="1"/>
      <p:bldP spid="45078" grpId="0" animBg="1"/>
      <p:bldP spid="45086" grpId="0" animBg="1"/>
      <p:bldP spid="45087" grpId="0" animBg="1"/>
      <p:bldP spid="45088" grpId="0" animBg="1"/>
      <p:bldP spid="45089" grpId="0" animBg="1"/>
      <p:bldP spid="45091" grpId="0" animBg="1"/>
      <p:bldP spid="45092" grpId="0" animBg="1"/>
      <p:bldP spid="45094" grpId="0" animBg="1"/>
      <p:bldP spid="45095" grpId="0" animBg="1"/>
      <p:bldP spid="45097" grpId="0" animBg="1"/>
      <p:bldP spid="45098" grpId="0"/>
      <p:bldP spid="45098" grpId="1"/>
      <p:bldP spid="4509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4"/>
          <p:cNvSpPr>
            <a:spLocks noChangeShapeType="1"/>
          </p:cNvSpPr>
          <p:nvPr/>
        </p:nvSpPr>
        <p:spPr bwMode="auto">
          <a:xfrm>
            <a:off x="2133600" y="609600"/>
            <a:ext cx="46038" cy="4038600"/>
          </a:xfrm>
          <a:prstGeom prst="line">
            <a:avLst/>
          </a:prstGeom>
          <a:noFill/>
          <a:ln w="38100">
            <a:solidFill>
              <a:schemeClr val="tx1"/>
            </a:solidFill>
            <a:round/>
            <a:headEnd/>
            <a:tailEnd/>
          </a:ln>
        </p:spPr>
        <p:txBody>
          <a:bodyPr/>
          <a:lstStyle/>
          <a:p>
            <a:endParaRPr lang="en-GB"/>
          </a:p>
        </p:txBody>
      </p:sp>
      <p:sp>
        <p:nvSpPr>
          <p:cNvPr id="56323" name="Line 5"/>
          <p:cNvSpPr>
            <a:spLocks noChangeShapeType="1"/>
          </p:cNvSpPr>
          <p:nvPr/>
        </p:nvSpPr>
        <p:spPr bwMode="auto">
          <a:xfrm>
            <a:off x="2133600" y="4591050"/>
            <a:ext cx="6324600" cy="0"/>
          </a:xfrm>
          <a:prstGeom prst="line">
            <a:avLst/>
          </a:prstGeom>
          <a:noFill/>
          <a:ln w="38100">
            <a:solidFill>
              <a:schemeClr val="tx1"/>
            </a:solidFill>
            <a:round/>
            <a:headEnd/>
            <a:tailEnd/>
          </a:ln>
        </p:spPr>
        <p:txBody>
          <a:bodyPr/>
          <a:lstStyle/>
          <a:p>
            <a:endParaRPr lang="en-GB"/>
          </a:p>
        </p:txBody>
      </p:sp>
      <p:sp>
        <p:nvSpPr>
          <p:cNvPr id="96260" name="Text Box 6"/>
          <p:cNvSpPr txBox="1">
            <a:spLocks noChangeArrowheads="1"/>
          </p:cNvSpPr>
          <p:nvPr/>
        </p:nvSpPr>
        <p:spPr bwMode="auto">
          <a:xfrm>
            <a:off x="7620000" y="4675188"/>
            <a:ext cx="914400" cy="519112"/>
          </a:xfrm>
          <a:prstGeom prst="rect">
            <a:avLst/>
          </a:prstGeom>
          <a:noFill/>
          <a:ln w="9525">
            <a:noFill/>
            <a:miter lim="800000"/>
            <a:headEnd/>
            <a:tailEnd/>
          </a:ln>
        </p:spPr>
        <p:txBody>
          <a:bodyPr wrap="none">
            <a:spAutoFit/>
          </a:bodyPr>
          <a:lstStyle/>
          <a:p>
            <a:pPr>
              <a:defRPr/>
            </a:pPr>
            <a:r>
              <a:rPr lang="en-US" sz="2800" dirty="0">
                <a:solidFill>
                  <a:schemeClr val="accent4">
                    <a:lumMod val="60000"/>
                    <a:lumOff val="40000"/>
                  </a:schemeClr>
                </a:solidFill>
                <a:latin typeface="Berlin Sans FB" pitchFamily="34" charset="0"/>
              </a:rPr>
              <a:t>Time</a:t>
            </a:r>
            <a:endParaRPr lang="en-GB" sz="2800" dirty="0">
              <a:solidFill>
                <a:schemeClr val="accent4">
                  <a:lumMod val="60000"/>
                  <a:lumOff val="40000"/>
                </a:schemeClr>
              </a:solidFill>
              <a:latin typeface="Berlin Sans FB" pitchFamily="34" charset="0"/>
            </a:endParaRPr>
          </a:p>
        </p:txBody>
      </p:sp>
      <p:sp>
        <p:nvSpPr>
          <p:cNvPr id="96261" name="Text Box 7"/>
          <p:cNvSpPr txBox="1">
            <a:spLocks noChangeArrowheads="1"/>
          </p:cNvSpPr>
          <p:nvPr/>
        </p:nvSpPr>
        <p:spPr bwMode="auto">
          <a:xfrm>
            <a:off x="0" y="762000"/>
            <a:ext cx="2270125" cy="946150"/>
          </a:xfrm>
          <a:prstGeom prst="rect">
            <a:avLst/>
          </a:prstGeom>
          <a:noFill/>
          <a:ln w="9525">
            <a:noFill/>
            <a:miter lim="800000"/>
            <a:headEnd/>
            <a:tailEnd/>
          </a:ln>
        </p:spPr>
        <p:txBody>
          <a:bodyPr wrap="none">
            <a:spAutoFit/>
          </a:bodyPr>
          <a:lstStyle/>
          <a:p>
            <a:pPr>
              <a:defRPr/>
            </a:pPr>
            <a:r>
              <a:rPr lang="en-US" sz="2800" dirty="0">
                <a:solidFill>
                  <a:schemeClr val="accent4">
                    <a:lumMod val="60000"/>
                    <a:lumOff val="40000"/>
                  </a:schemeClr>
                </a:solidFill>
                <a:latin typeface="Berlin Sans FB" pitchFamily="34" charset="0"/>
              </a:rPr>
              <a:t>Glucose </a:t>
            </a:r>
          </a:p>
          <a:p>
            <a:pPr>
              <a:defRPr/>
            </a:pPr>
            <a:r>
              <a:rPr lang="en-US" sz="2800" dirty="0">
                <a:solidFill>
                  <a:schemeClr val="accent4">
                    <a:lumMod val="60000"/>
                    <a:lumOff val="40000"/>
                  </a:schemeClr>
                </a:solidFill>
                <a:latin typeface="Berlin Sans FB" pitchFamily="34" charset="0"/>
              </a:rPr>
              <a:t>Concentration</a:t>
            </a:r>
            <a:endParaRPr lang="en-GB" sz="2800" dirty="0">
              <a:solidFill>
                <a:schemeClr val="accent4">
                  <a:lumMod val="60000"/>
                  <a:lumOff val="40000"/>
                </a:schemeClr>
              </a:solidFill>
              <a:latin typeface="Berlin Sans FB" pitchFamily="34" charset="0"/>
            </a:endParaRPr>
          </a:p>
        </p:txBody>
      </p:sp>
      <p:sp>
        <p:nvSpPr>
          <p:cNvPr id="118793" name="Freeform 9"/>
          <p:cNvSpPr>
            <a:spLocks/>
          </p:cNvSpPr>
          <p:nvPr/>
        </p:nvSpPr>
        <p:spPr bwMode="auto">
          <a:xfrm>
            <a:off x="2133600" y="2444750"/>
            <a:ext cx="6477000" cy="1460500"/>
          </a:xfrm>
          <a:custGeom>
            <a:avLst/>
            <a:gdLst>
              <a:gd name="T0" fmla="*/ 0 w 4080"/>
              <a:gd name="T1" fmla="*/ 2147483647 h 920"/>
              <a:gd name="T2" fmla="*/ 2147483647 w 4080"/>
              <a:gd name="T3" fmla="*/ 2147483647 h 920"/>
              <a:gd name="T4" fmla="*/ 2147483647 w 4080"/>
              <a:gd name="T5" fmla="*/ 2147483647 h 920"/>
              <a:gd name="T6" fmla="*/ 2147483647 w 4080"/>
              <a:gd name="T7" fmla="*/ 2147483647 h 920"/>
              <a:gd name="T8" fmla="*/ 2147483647 w 4080"/>
              <a:gd name="T9" fmla="*/ 2147483647 h 920"/>
              <a:gd name="T10" fmla="*/ 2147483647 w 4080"/>
              <a:gd name="T11" fmla="*/ 2147483647 h 920"/>
              <a:gd name="T12" fmla="*/ 2147483647 w 4080"/>
              <a:gd name="T13" fmla="*/ 2147483647 h 920"/>
              <a:gd name="T14" fmla="*/ 2147483647 w 4080"/>
              <a:gd name="T15" fmla="*/ 2147483647 h 920"/>
              <a:gd name="T16" fmla="*/ 2147483647 w 4080"/>
              <a:gd name="T17" fmla="*/ 2147483647 h 9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80"/>
              <a:gd name="T28" fmla="*/ 0 h 920"/>
              <a:gd name="T29" fmla="*/ 4080 w 4080"/>
              <a:gd name="T30" fmla="*/ 920 h 9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80" h="920">
                <a:moveTo>
                  <a:pt x="0" y="920"/>
                </a:moveTo>
                <a:cubicBezTo>
                  <a:pt x="140" y="884"/>
                  <a:pt x="280" y="848"/>
                  <a:pt x="432" y="728"/>
                </a:cubicBezTo>
                <a:cubicBezTo>
                  <a:pt x="584" y="608"/>
                  <a:pt x="760" y="312"/>
                  <a:pt x="912" y="200"/>
                </a:cubicBezTo>
                <a:cubicBezTo>
                  <a:pt x="1064" y="88"/>
                  <a:pt x="1184" y="80"/>
                  <a:pt x="1344" y="56"/>
                </a:cubicBezTo>
                <a:cubicBezTo>
                  <a:pt x="1504" y="32"/>
                  <a:pt x="1712" y="0"/>
                  <a:pt x="1872" y="56"/>
                </a:cubicBezTo>
                <a:cubicBezTo>
                  <a:pt x="2032" y="112"/>
                  <a:pt x="2152" y="280"/>
                  <a:pt x="2304" y="392"/>
                </a:cubicBezTo>
                <a:cubicBezTo>
                  <a:pt x="2456" y="504"/>
                  <a:pt x="2648" y="656"/>
                  <a:pt x="2784" y="728"/>
                </a:cubicBezTo>
                <a:cubicBezTo>
                  <a:pt x="2920" y="800"/>
                  <a:pt x="2904" y="800"/>
                  <a:pt x="3120" y="824"/>
                </a:cubicBezTo>
                <a:cubicBezTo>
                  <a:pt x="3336" y="848"/>
                  <a:pt x="3920" y="864"/>
                  <a:pt x="4080" y="872"/>
                </a:cubicBezTo>
              </a:path>
            </a:pathLst>
          </a:custGeom>
          <a:noFill/>
          <a:ln w="38100">
            <a:solidFill>
              <a:schemeClr val="tx1"/>
            </a:solidFill>
            <a:round/>
            <a:headEnd/>
            <a:tailEnd/>
          </a:ln>
        </p:spPr>
        <p:txBody>
          <a:bodyPr/>
          <a:lstStyle/>
          <a:p>
            <a:endParaRPr lang="en-GB"/>
          </a:p>
        </p:txBody>
      </p:sp>
      <p:sp>
        <p:nvSpPr>
          <p:cNvPr id="56327" name="Line 10"/>
          <p:cNvSpPr>
            <a:spLocks noChangeShapeType="1"/>
          </p:cNvSpPr>
          <p:nvPr/>
        </p:nvSpPr>
        <p:spPr bwMode="auto">
          <a:xfrm>
            <a:off x="2819400" y="4667250"/>
            <a:ext cx="0" cy="457200"/>
          </a:xfrm>
          <a:prstGeom prst="line">
            <a:avLst/>
          </a:prstGeom>
          <a:noFill/>
          <a:ln w="9525">
            <a:solidFill>
              <a:schemeClr val="tx1"/>
            </a:solidFill>
            <a:round/>
            <a:headEnd type="triangle" w="med" len="med"/>
            <a:tailEnd/>
          </a:ln>
        </p:spPr>
        <p:txBody>
          <a:bodyPr/>
          <a:lstStyle/>
          <a:p>
            <a:endParaRPr lang="en-GB"/>
          </a:p>
        </p:txBody>
      </p:sp>
      <p:sp>
        <p:nvSpPr>
          <p:cNvPr id="56328" name="Text Box 11"/>
          <p:cNvSpPr txBox="1">
            <a:spLocks noChangeArrowheads="1"/>
          </p:cNvSpPr>
          <p:nvPr/>
        </p:nvSpPr>
        <p:spPr bwMode="auto">
          <a:xfrm>
            <a:off x="2514600" y="5056188"/>
            <a:ext cx="1847850" cy="519112"/>
          </a:xfrm>
          <a:prstGeom prst="rect">
            <a:avLst/>
          </a:prstGeom>
          <a:noFill/>
          <a:ln w="9525">
            <a:noFill/>
            <a:miter lim="800000"/>
            <a:headEnd/>
            <a:tailEnd/>
          </a:ln>
        </p:spPr>
        <p:txBody>
          <a:bodyPr wrap="none">
            <a:spAutoFit/>
          </a:bodyPr>
          <a:lstStyle/>
          <a:p>
            <a:r>
              <a:rPr lang="en-US" sz="2800">
                <a:solidFill>
                  <a:schemeClr val="hlink"/>
                </a:solidFill>
                <a:latin typeface="Berlin Sans FB" pitchFamily="34" charset="0"/>
              </a:rPr>
              <a:t>Meal eaten</a:t>
            </a:r>
            <a:endParaRPr lang="en-GB" sz="2800">
              <a:solidFill>
                <a:schemeClr val="hlink"/>
              </a:solidFill>
              <a:latin typeface="Berlin Sans FB" pitchFamily="34" charset="0"/>
            </a:endParaRPr>
          </a:p>
        </p:txBody>
      </p:sp>
      <p:sp>
        <p:nvSpPr>
          <p:cNvPr id="118796" name="Text Box 12"/>
          <p:cNvSpPr txBox="1">
            <a:spLocks noChangeArrowheads="1"/>
          </p:cNvSpPr>
          <p:nvPr/>
        </p:nvSpPr>
        <p:spPr bwMode="auto">
          <a:xfrm>
            <a:off x="5943600" y="990600"/>
            <a:ext cx="2971800" cy="1800225"/>
          </a:xfrm>
          <a:prstGeom prst="rect">
            <a:avLst/>
          </a:prstGeom>
          <a:noFill/>
          <a:ln w="9525">
            <a:noFill/>
            <a:miter lim="800000"/>
            <a:headEnd/>
            <a:tailEnd/>
          </a:ln>
        </p:spPr>
        <p:txBody>
          <a:bodyPr>
            <a:spAutoFit/>
          </a:bodyPr>
          <a:lstStyle/>
          <a:p>
            <a:r>
              <a:rPr lang="en-US" sz="2800">
                <a:solidFill>
                  <a:schemeClr val="hlink"/>
                </a:solidFill>
                <a:latin typeface="Berlin Sans FB" pitchFamily="34" charset="0"/>
              </a:rPr>
              <a:t>Insulin is produced and glucose levels fall to normal again.</a:t>
            </a:r>
            <a:endParaRPr lang="en-GB" sz="2800">
              <a:solidFill>
                <a:schemeClr val="hlink"/>
              </a:solidFill>
              <a:latin typeface="Berlin Sans FB" pitchFamily="34" charset="0"/>
            </a:endParaRPr>
          </a:p>
        </p:txBody>
      </p:sp>
      <p:sp>
        <p:nvSpPr>
          <p:cNvPr id="118797" name="Text Box 13"/>
          <p:cNvSpPr txBox="1">
            <a:spLocks noChangeArrowheads="1"/>
          </p:cNvSpPr>
          <p:nvPr/>
        </p:nvSpPr>
        <p:spPr bwMode="auto">
          <a:xfrm>
            <a:off x="2286000" y="533400"/>
            <a:ext cx="2971800" cy="946150"/>
          </a:xfrm>
          <a:prstGeom prst="rect">
            <a:avLst/>
          </a:prstGeom>
          <a:noFill/>
          <a:ln w="9525">
            <a:noFill/>
            <a:miter lim="800000"/>
            <a:headEnd/>
            <a:tailEnd/>
          </a:ln>
        </p:spPr>
        <p:txBody>
          <a:bodyPr>
            <a:spAutoFit/>
          </a:bodyPr>
          <a:lstStyle/>
          <a:p>
            <a:r>
              <a:rPr lang="en-US" sz="2800">
                <a:solidFill>
                  <a:schemeClr val="hlink"/>
                </a:solidFill>
                <a:latin typeface="Berlin Sans FB" pitchFamily="34" charset="0"/>
              </a:rPr>
              <a:t>Glucose levels rise after a meal.</a:t>
            </a:r>
            <a:endParaRPr lang="en-GB" sz="2800">
              <a:solidFill>
                <a:schemeClr val="hlink"/>
              </a:solidFill>
              <a:latin typeface="Berlin Sans FB" pitchFamily="34" charset="0"/>
            </a:endParaRPr>
          </a:p>
        </p:txBody>
      </p:sp>
      <p:sp>
        <p:nvSpPr>
          <p:cNvPr id="96267" name="Text Box 15"/>
          <p:cNvSpPr txBox="1">
            <a:spLocks noChangeArrowheads="1"/>
          </p:cNvSpPr>
          <p:nvPr/>
        </p:nvSpPr>
        <p:spPr bwMode="auto">
          <a:xfrm>
            <a:off x="7848600" y="3124200"/>
            <a:ext cx="1314450" cy="519113"/>
          </a:xfrm>
          <a:prstGeom prst="rect">
            <a:avLst/>
          </a:prstGeom>
          <a:noFill/>
          <a:ln w="9525">
            <a:noFill/>
            <a:miter lim="800000"/>
            <a:headEnd/>
            <a:tailEnd/>
          </a:ln>
        </p:spPr>
        <p:txBody>
          <a:bodyPr wrap="none">
            <a:spAutoFit/>
          </a:bodyPr>
          <a:lstStyle/>
          <a:p>
            <a:pPr>
              <a:defRPr/>
            </a:pPr>
            <a:r>
              <a:rPr lang="en-US" sz="2800" dirty="0">
                <a:solidFill>
                  <a:schemeClr val="accent4">
                    <a:lumMod val="60000"/>
                    <a:lumOff val="40000"/>
                  </a:schemeClr>
                </a:solidFill>
                <a:latin typeface="Berlin Sans FB" pitchFamily="34" charset="0"/>
              </a:rPr>
              <a:t>Normal</a:t>
            </a:r>
            <a:endParaRPr lang="en-GB" sz="2800" dirty="0">
              <a:solidFill>
                <a:schemeClr val="accent4">
                  <a:lumMod val="60000"/>
                  <a:lumOff val="40000"/>
                </a:schemeClr>
              </a:solidFill>
              <a:latin typeface="Berlin Sans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793"/>
                                        </p:tgtEl>
                                        <p:attrNameLst>
                                          <p:attrName>style.visibility</p:attrName>
                                        </p:attrNameLst>
                                      </p:cBhvr>
                                      <p:to>
                                        <p:strVal val="visible"/>
                                      </p:to>
                                    </p:set>
                                    <p:animEffect transition="in" filter="wipe(left)">
                                      <p:cBhvr>
                                        <p:cTn id="7" dur="2000"/>
                                        <p:tgtEl>
                                          <p:spTgt spid="118793"/>
                                        </p:tgtEl>
                                      </p:cBhvr>
                                    </p:animEffect>
                                  </p:childTnLst>
                                </p:cTn>
                              </p:par>
                            </p:childTnLst>
                          </p:cTn>
                        </p:par>
                        <p:par>
                          <p:cTn id="8" fill="hold" nodeType="afterGroup">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118797"/>
                                        </p:tgtEl>
                                        <p:attrNameLst>
                                          <p:attrName>style.visibility</p:attrName>
                                        </p:attrNameLst>
                                      </p:cBhvr>
                                      <p:to>
                                        <p:strVal val="visible"/>
                                      </p:to>
                                    </p:set>
                                    <p:anim calcmode="lin" valueType="num">
                                      <p:cBhvr>
                                        <p:cTn id="11" dur="500" fill="hold"/>
                                        <p:tgtEl>
                                          <p:spTgt spid="118797"/>
                                        </p:tgtEl>
                                        <p:attrNameLst>
                                          <p:attrName>ppt_w</p:attrName>
                                        </p:attrNameLst>
                                      </p:cBhvr>
                                      <p:tavLst>
                                        <p:tav tm="0">
                                          <p:val>
                                            <p:fltVal val="0"/>
                                          </p:val>
                                        </p:tav>
                                        <p:tav tm="100000">
                                          <p:val>
                                            <p:strVal val="#ppt_w"/>
                                          </p:val>
                                        </p:tav>
                                      </p:tavLst>
                                    </p:anim>
                                    <p:anim calcmode="lin" valueType="num">
                                      <p:cBhvr>
                                        <p:cTn id="12" dur="500" fill="hold"/>
                                        <p:tgtEl>
                                          <p:spTgt spid="118797"/>
                                        </p:tgtEl>
                                        <p:attrNameLst>
                                          <p:attrName>ppt_h</p:attrName>
                                        </p:attrNameLst>
                                      </p:cBhvr>
                                      <p:tavLst>
                                        <p:tav tm="0">
                                          <p:val>
                                            <p:fltVal val="0"/>
                                          </p:val>
                                        </p:tav>
                                        <p:tav tm="100000">
                                          <p:val>
                                            <p:strVal val="#ppt_h"/>
                                          </p:val>
                                        </p:tav>
                                      </p:tavLst>
                                    </p:anim>
                                    <p:animEffect transition="in" filter="fade">
                                      <p:cBhvr>
                                        <p:cTn id="13" dur="500"/>
                                        <p:tgtEl>
                                          <p:spTgt spid="1187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18796"/>
                                        </p:tgtEl>
                                        <p:attrNameLst>
                                          <p:attrName>style.visibility</p:attrName>
                                        </p:attrNameLst>
                                      </p:cBhvr>
                                      <p:to>
                                        <p:strVal val="visible"/>
                                      </p:to>
                                    </p:set>
                                    <p:anim calcmode="lin" valueType="num">
                                      <p:cBhvr>
                                        <p:cTn id="18" dur="500" fill="hold"/>
                                        <p:tgtEl>
                                          <p:spTgt spid="118796"/>
                                        </p:tgtEl>
                                        <p:attrNameLst>
                                          <p:attrName>ppt_w</p:attrName>
                                        </p:attrNameLst>
                                      </p:cBhvr>
                                      <p:tavLst>
                                        <p:tav tm="0">
                                          <p:val>
                                            <p:fltVal val="0"/>
                                          </p:val>
                                        </p:tav>
                                        <p:tav tm="100000">
                                          <p:val>
                                            <p:strVal val="#ppt_w"/>
                                          </p:val>
                                        </p:tav>
                                      </p:tavLst>
                                    </p:anim>
                                    <p:anim calcmode="lin" valueType="num">
                                      <p:cBhvr>
                                        <p:cTn id="19" dur="500" fill="hold"/>
                                        <p:tgtEl>
                                          <p:spTgt spid="118796"/>
                                        </p:tgtEl>
                                        <p:attrNameLst>
                                          <p:attrName>ppt_h</p:attrName>
                                        </p:attrNameLst>
                                      </p:cBhvr>
                                      <p:tavLst>
                                        <p:tav tm="0">
                                          <p:val>
                                            <p:fltVal val="0"/>
                                          </p:val>
                                        </p:tav>
                                        <p:tav tm="100000">
                                          <p:val>
                                            <p:strVal val="#ppt_h"/>
                                          </p:val>
                                        </p:tav>
                                      </p:tavLst>
                                    </p:anim>
                                    <p:animEffect transition="in" filter="fade">
                                      <p:cBhvr>
                                        <p:cTn id="20" dur="500"/>
                                        <p:tgtEl>
                                          <p:spTgt spid="118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3" grpId="0" animBg="1"/>
      <p:bldP spid="118796" grpId="0"/>
      <p:bldP spid="11879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Line 2"/>
          <p:cNvSpPr>
            <a:spLocks noChangeShapeType="1"/>
          </p:cNvSpPr>
          <p:nvPr/>
        </p:nvSpPr>
        <p:spPr bwMode="auto">
          <a:xfrm>
            <a:off x="2133600" y="476250"/>
            <a:ext cx="0" cy="4114800"/>
          </a:xfrm>
          <a:prstGeom prst="line">
            <a:avLst/>
          </a:prstGeom>
          <a:noFill/>
          <a:ln w="38100">
            <a:solidFill>
              <a:schemeClr val="tx1"/>
            </a:solidFill>
            <a:round/>
            <a:headEnd/>
            <a:tailEnd/>
          </a:ln>
        </p:spPr>
        <p:txBody>
          <a:bodyPr/>
          <a:lstStyle/>
          <a:p>
            <a:endParaRPr lang="en-GB"/>
          </a:p>
        </p:txBody>
      </p:sp>
      <p:sp>
        <p:nvSpPr>
          <p:cNvPr id="57347" name="Line 3"/>
          <p:cNvSpPr>
            <a:spLocks noChangeShapeType="1"/>
          </p:cNvSpPr>
          <p:nvPr/>
        </p:nvSpPr>
        <p:spPr bwMode="auto">
          <a:xfrm>
            <a:off x="2133600" y="4591050"/>
            <a:ext cx="6324600" cy="0"/>
          </a:xfrm>
          <a:prstGeom prst="line">
            <a:avLst/>
          </a:prstGeom>
          <a:noFill/>
          <a:ln w="38100">
            <a:solidFill>
              <a:schemeClr val="tx1"/>
            </a:solidFill>
            <a:round/>
            <a:headEnd/>
            <a:tailEnd/>
          </a:ln>
        </p:spPr>
        <p:txBody>
          <a:bodyPr/>
          <a:lstStyle/>
          <a:p>
            <a:endParaRPr lang="en-GB"/>
          </a:p>
        </p:txBody>
      </p:sp>
      <p:sp>
        <p:nvSpPr>
          <p:cNvPr id="97284" name="Text Box 4"/>
          <p:cNvSpPr txBox="1">
            <a:spLocks noChangeArrowheads="1"/>
          </p:cNvSpPr>
          <p:nvPr/>
        </p:nvSpPr>
        <p:spPr bwMode="auto">
          <a:xfrm>
            <a:off x="7620000" y="4725988"/>
            <a:ext cx="811213" cy="457200"/>
          </a:xfrm>
          <a:prstGeom prst="rect">
            <a:avLst/>
          </a:prstGeom>
          <a:noFill/>
          <a:ln w="9525">
            <a:noFill/>
            <a:miter lim="800000"/>
            <a:headEnd/>
            <a:tailEnd/>
          </a:ln>
        </p:spPr>
        <p:txBody>
          <a:bodyPr wrap="none">
            <a:spAutoFit/>
          </a:bodyPr>
          <a:lstStyle/>
          <a:p>
            <a:pPr>
              <a:defRPr/>
            </a:pPr>
            <a:r>
              <a:rPr lang="en-US" sz="2400" dirty="0">
                <a:solidFill>
                  <a:schemeClr val="accent4">
                    <a:lumMod val="60000"/>
                    <a:lumOff val="40000"/>
                  </a:schemeClr>
                </a:solidFill>
                <a:latin typeface="Berlin Sans FB" pitchFamily="34" charset="0"/>
              </a:rPr>
              <a:t>Time</a:t>
            </a:r>
            <a:endParaRPr lang="en-GB" sz="2400" dirty="0">
              <a:solidFill>
                <a:schemeClr val="accent4">
                  <a:lumMod val="60000"/>
                  <a:lumOff val="40000"/>
                </a:schemeClr>
              </a:solidFill>
              <a:latin typeface="Berlin Sans FB" pitchFamily="34" charset="0"/>
            </a:endParaRPr>
          </a:p>
        </p:txBody>
      </p:sp>
      <p:sp>
        <p:nvSpPr>
          <p:cNvPr id="97285" name="Text Box 5"/>
          <p:cNvSpPr txBox="1">
            <a:spLocks noChangeArrowheads="1"/>
          </p:cNvSpPr>
          <p:nvPr/>
        </p:nvSpPr>
        <p:spPr bwMode="auto">
          <a:xfrm>
            <a:off x="228600" y="1144588"/>
            <a:ext cx="1985963" cy="830262"/>
          </a:xfrm>
          <a:prstGeom prst="rect">
            <a:avLst/>
          </a:prstGeom>
          <a:noFill/>
          <a:ln w="9525">
            <a:noFill/>
            <a:miter lim="800000"/>
            <a:headEnd/>
            <a:tailEnd/>
          </a:ln>
        </p:spPr>
        <p:txBody>
          <a:bodyPr wrap="none">
            <a:spAutoFit/>
          </a:bodyPr>
          <a:lstStyle/>
          <a:p>
            <a:pPr>
              <a:defRPr/>
            </a:pPr>
            <a:r>
              <a:rPr lang="en-US" sz="2400" dirty="0">
                <a:solidFill>
                  <a:schemeClr val="accent4">
                    <a:lumMod val="60000"/>
                    <a:lumOff val="40000"/>
                  </a:schemeClr>
                </a:solidFill>
                <a:latin typeface="Berlin Sans FB" pitchFamily="34" charset="0"/>
              </a:rPr>
              <a:t>Glucose </a:t>
            </a:r>
          </a:p>
          <a:p>
            <a:pPr>
              <a:defRPr/>
            </a:pPr>
            <a:r>
              <a:rPr lang="en-US" sz="2400" dirty="0">
                <a:solidFill>
                  <a:schemeClr val="accent4">
                    <a:lumMod val="60000"/>
                    <a:lumOff val="40000"/>
                  </a:schemeClr>
                </a:solidFill>
                <a:latin typeface="Berlin Sans FB" pitchFamily="34" charset="0"/>
              </a:rPr>
              <a:t>Concentration</a:t>
            </a:r>
            <a:endParaRPr lang="en-GB" sz="2400" dirty="0">
              <a:solidFill>
                <a:schemeClr val="accent4">
                  <a:lumMod val="60000"/>
                  <a:lumOff val="40000"/>
                </a:schemeClr>
              </a:solidFill>
              <a:latin typeface="Berlin Sans FB" pitchFamily="34" charset="0"/>
            </a:endParaRPr>
          </a:p>
        </p:txBody>
      </p:sp>
      <p:sp>
        <p:nvSpPr>
          <p:cNvPr id="120838" name="Freeform 6"/>
          <p:cNvSpPr>
            <a:spLocks/>
          </p:cNvSpPr>
          <p:nvPr/>
        </p:nvSpPr>
        <p:spPr bwMode="auto">
          <a:xfrm>
            <a:off x="2133600" y="2305050"/>
            <a:ext cx="6559550" cy="1600200"/>
          </a:xfrm>
          <a:custGeom>
            <a:avLst/>
            <a:gdLst>
              <a:gd name="T0" fmla="*/ 0 w 4132"/>
              <a:gd name="T1" fmla="*/ 2147483647 h 1008"/>
              <a:gd name="T2" fmla="*/ 2147483647 w 4132"/>
              <a:gd name="T3" fmla="*/ 2147483647 h 1008"/>
              <a:gd name="T4" fmla="*/ 2147483647 w 4132"/>
              <a:gd name="T5" fmla="*/ 2147483647 h 1008"/>
              <a:gd name="T6" fmla="*/ 2147483647 w 4132"/>
              <a:gd name="T7" fmla="*/ 2147483647 h 1008"/>
              <a:gd name="T8" fmla="*/ 2147483647 w 4132"/>
              <a:gd name="T9" fmla="*/ 2147483647 h 1008"/>
              <a:gd name="T10" fmla="*/ 2147483647 w 4132"/>
              <a:gd name="T11" fmla="*/ 2147483647 h 1008"/>
              <a:gd name="T12" fmla="*/ 2147483647 w 4132"/>
              <a:gd name="T13" fmla="*/ 2147483647 h 1008"/>
              <a:gd name="T14" fmla="*/ 2147483647 w 4132"/>
              <a:gd name="T15" fmla="*/ 2147483647 h 1008"/>
              <a:gd name="T16" fmla="*/ 2147483647 w 4132"/>
              <a:gd name="T17" fmla="*/ 2147483647 h 10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32"/>
              <a:gd name="T28" fmla="*/ 0 h 1008"/>
              <a:gd name="T29" fmla="*/ 4132 w 4132"/>
              <a:gd name="T30" fmla="*/ 1008 h 10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32" h="1008">
                <a:moveTo>
                  <a:pt x="0" y="1008"/>
                </a:moveTo>
                <a:cubicBezTo>
                  <a:pt x="140" y="972"/>
                  <a:pt x="282" y="926"/>
                  <a:pt x="432" y="816"/>
                </a:cubicBezTo>
                <a:cubicBezTo>
                  <a:pt x="582" y="706"/>
                  <a:pt x="748" y="457"/>
                  <a:pt x="900" y="345"/>
                </a:cubicBezTo>
                <a:cubicBezTo>
                  <a:pt x="1052" y="233"/>
                  <a:pt x="1179" y="191"/>
                  <a:pt x="1344" y="144"/>
                </a:cubicBezTo>
                <a:cubicBezTo>
                  <a:pt x="1509" y="97"/>
                  <a:pt x="1673" y="83"/>
                  <a:pt x="1888" y="61"/>
                </a:cubicBezTo>
                <a:cubicBezTo>
                  <a:pt x="2103" y="39"/>
                  <a:pt x="2404" y="18"/>
                  <a:pt x="2636" y="9"/>
                </a:cubicBezTo>
                <a:cubicBezTo>
                  <a:pt x="2868" y="0"/>
                  <a:pt x="3090" y="5"/>
                  <a:pt x="3281" y="9"/>
                </a:cubicBezTo>
                <a:cubicBezTo>
                  <a:pt x="3472" y="13"/>
                  <a:pt x="3638" y="35"/>
                  <a:pt x="3780" y="35"/>
                </a:cubicBezTo>
                <a:cubicBezTo>
                  <a:pt x="3922" y="35"/>
                  <a:pt x="4059" y="14"/>
                  <a:pt x="4132" y="9"/>
                </a:cubicBezTo>
              </a:path>
            </a:pathLst>
          </a:custGeom>
          <a:noFill/>
          <a:ln w="38100">
            <a:solidFill>
              <a:schemeClr val="tx1"/>
            </a:solidFill>
            <a:round/>
            <a:headEnd/>
            <a:tailEnd/>
          </a:ln>
        </p:spPr>
        <p:txBody>
          <a:bodyPr/>
          <a:lstStyle/>
          <a:p>
            <a:endParaRPr lang="en-GB"/>
          </a:p>
        </p:txBody>
      </p:sp>
      <p:sp>
        <p:nvSpPr>
          <p:cNvPr id="57351" name="Line 7"/>
          <p:cNvSpPr>
            <a:spLocks noChangeShapeType="1"/>
          </p:cNvSpPr>
          <p:nvPr/>
        </p:nvSpPr>
        <p:spPr bwMode="auto">
          <a:xfrm>
            <a:off x="2819400" y="4667250"/>
            <a:ext cx="0" cy="457200"/>
          </a:xfrm>
          <a:prstGeom prst="line">
            <a:avLst/>
          </a:prstGeom>
          <a:noFill/>
          <a:ln w="9525">
            <a:solidFill>
              <a:schemeClr val="tx1"/>
            </a:solidFill>
            <a:round/>
            <a:headEnd type="triangle" w="med" len="med"/>
            <a:tailEnd/>
          </a:ln>
        </p:spPr>
        <p:txBody>
          <a:bodyPr/>
          <a:lstStyle/>
          <a:p>
            <a:endParaRPr lang="en-GB"/>
          </a:p>
        </p:txBody>
      </p:sp>
      <p:sp>
        <p:nvSpPr>
          <p:cNvPr id="57352" name="Text Box 8"/>
          <p:cNvSpPr txBox="1">
            <a:spLocks noChangeArrowheads="1"/>
          </p:cNvSpPr>
          <p:nvPr/>
        </p:nvSpPr>
        <p:spPr bwMode="auto">
          <a:xfrm>
            <a:off x="2514600" y="5006975"/>
            <a:ext cx="2084388" cy="579438"/>
          </a:xfrm>
          <a:prstGeom prst="rect">
            <a:avLst/>
          </a:prstGeom>
          <a:noFill/>
          <a:ln w="9525">
            <a:noFill/>
            <a:miter lim="800000"/>
            <a:headEnd/>
            <a:tailEnd/>
          </a:ln>
        </p:spPr>
        <p:txBody>
          <a:bodyPr wrap="none">
            <a:spAutoFit/>
          </a:bodyPr>
          <a:lstStyle/>
          <a:p>
            <a:r>
              <a:rPr lang="en-US" sz="3200">
                <a:solidFill>
                  <a:schemeClr val="hlink"/>
                </a:solidFill>
                <a:latin typeface="Berlin Sans FB" pitchFamily="34" charset="0"/>
              </a:rPr>
              <a:t>Meal eaten</a:t>
            </a:r>
            <a:endParaRPr lang="en-GB" sz="3200">
              <a:solidFill>
                <a:schemeClr val="hlink"/>
              </a:solidFill>
              <a:latin typeface="Berlin Sans FB" pitchFamily="34" charset="0"/>
            </a:endParaRPr>
          </a:p>
        </p:txBody>
      </p:sp>
      <p:sp>
        <p:nvSpPr>
          <p:cNvPr id="120841" name="Text Box 9"/>
          <p:cNvSpPr txBox="1">
            <a:spLocks noChangeArrowheads="1"/>
          </p:cNvSpPr>
          <p:nvPr/>
        </p:nvSpPr>
        <p:spPr bwMode="auto">
          <a:xfrm>
            <a:off x="5638800" y="2667000"/>
            <a:ext cx="2971800" cy="1800225"/>
          </a:xfrm>
          <a:prstGeom prst="rect">
            <a:avLst/>
          </a:prstGeom>
          <a:noFill/>
          <a:ln w="9525">
            <a:noFill/>
            <a:miter lim="800000"/>
            <a:headEnd/>
            <a:tailEnd/>
          </a:ln>
        </p:spPr>
        <p:txBody>
          <a:bodyPr>
            <a:spAutoFit/>
          </a:bodyPr>
          <a:lstStyle/>
          <a:p>
            <a:r>
              <a:rPr lang="en-US" sz="2800">
                <a:solidFill>
                  <a:schemeClr val="hlink"/>
                </a:solidFill>
                <a:latin typeface="Berlin Sans FB" pitchFamily="34" charset="0"/>
              </a:rPr>
              <a:t>Insulin is not produced so glucose levels stay high</a:t>
            </a:r>
            <a:endParaRPr lang="en-GB" sz="2800">
              <a:solidFill>
                <a:schemeClr val="hlink"/>
              </a:solidFill>
              <a:latin typeface="Berlin Sans FB" pitchFamily="34" charset="0"/>
            </a:endParaRPr>
          </a:p>
        </p:txBody>
      </p:sp>
      <p:sp>
        <p:nvSpPr>
          <p:cNvPr id="120842" name="Text Box 10"/>
          <p:cNvSpPr txBox="1">
            <a:spLocks noChangeArrowheads="1"/>
          </p:cNvSpPr>
          <p:nvPr/>
        </p:nvSpPr>
        <p:spPr bwMode="auto">
          <a:xfrm>
            <a:off x="2286000" y="533400"/>
            <a:ext cx="2971800" cy="946150"/>
          </a:xfrm>
          <a:prstGeom prst="rect">
            <a:avLst/>
          </a:prstGeom>
          <a:noFill/>
          <a:ln w="9525">
            <a:noFill/>
            <a:miter lim="800000"/>
            <a:headEnd/>
            <a:tailEnd/>
          </a:ln>
        </p:spPr>
        <p:txBody>
          <a:bodyPr>
            <a:spAutoFit/>
          </a:bodyPr>
          <a:lstStyle/>
          <a:p>
            <a:r>
              <a:rPr lang="en-US" sz="2800">
                <a:solidFill>
                  <a:schemeClr val="hlink"/>
                </a:solidFill>
                <a:latin typeface="Berlin Sans FB" pitchFamily="34" charset="0"/>
              </a:rPr>
              <a:t>Glucose levels rise after a meal.</a:t>
            </a:r>
            <a:endParaRPr lang="en-GB" sz="2800">
              <a:solidFill>
                <a:schemeClr val="hlink"/>
              </a:solidFill>
              <a:latin typeface="Berlin Sans FB" pitchFamily="34" charset="0"/>
            </a:endParaRPr>
          </a:p>
        </p:txBody>
      </p:sp>
      <p:sp>
        <p:nvSpPr>
          <p:cNvPr id="97291" name="Text Box 11"/>
          <p:cNvSpPr txBox="1">
            <a:spLocks noChangeArrowheads="1"/>
          </p:cNvSpPr>
          <p:nvPr/>
        </p:nvSpPr>
        <p:spPr bwMode="auto">
          <a:xfrm>
            <a:off x="7391400" y="1600200"/>
            <a:ext cx="1411288" cy="519113"/>
          </a:xfrm>
          <a:prstGeom prst="rect">
            <a:avLst/>
          </a:prstGeom>
          <a:noFill/>
          <a:ln w="9525">
            <a:noFill/>
            <a:miter lim="800000"/>
            <a:headEnd/>
            <a:tailEnd/>
          </a:ln>
        </p:spPr>
        <p:txBody>
          <a:bodyPr wrap="none">
            <a:spAutoFit/>
          </a:bodyPr>
          <a:lstStyle/>
          <a:p>
            <a:pPr>
              <a:defRPr/>
            </a:pPr>
            <a:r>
              <a:rPr lang="en-US" sz="2800" dirty="0">
                <a:solidFill>
                  <a:schemeClr val="accent4">
                    <a:lumMod val="60000"/>
                    <a:lumOff val="40000"/>
                  </a:schemeClr>
                </a:solidFill>
                <a:latin typeface="Berlin Sans FB" pitchFamily="34" charset="0"/>
              </a:rPr>
              <a:t>Diabetic</a:t>
            </a:r>
            <a:endParaRPr lang="en-GB" sz="2800" dirty="0">
              <a:solidFill>
                <a:schemeClr val="accent4">
                  <a:lumMod val="60000"/>
                  <a:lumOff val="40000"/>
                </a:schemeClr>
              </a:solidFill>
              <a:latin typeface="Berlin Sans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838"/>
                                        </p:tgtEl>
                                        <p:attrNameLst>
                                          <p:attrName>style.visibility</p:attrName>
                                        </p:attrNameLst>
                                      </p:cBhvr>
                                      <p:to>
                                        <p:strVal val="visible"/>
                                      </p:to>
                                    </p:set>
                                    <p:animEffect transition="in" filter="wipe(left)">
                                      <p:cBhvr>
                                        <p:cTn id="7" dur="2000"/>
                                        <p:tgtEl>
                                          <p:spTgt spid="120838"/>
                                        </p:tgtEl>
                                      </p:cBhvr>
                                    </p:animEffect>
                                  </p:childTnLst>
                                </p:cTn>
                              </p:par>
                            </p:childTnLst>
                          </p:cTn>
                        </p:par>
                        <p:par>
                          <p:cTn id="8" fill="hold" nodeType="afterGroup">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120842"/>
                                        </p:tgtEl>
                                        <p:attrNameLst>
                                          <p:attrName>style.visibility</p:attrName>
                                        </p:attrNameLst>
                                      </p:cBhvr>
                                      <p:to>
                                        <p:strVal val="visible"/>
                                      </p:to>
                                    </p:set>
                                    <p:anim calcmode="lin" valueType="num">
                                      <p:cBhvr>
                                        <p:cTn id="11" dur="500" fill="hold"/>
                                        <p:tgtEl>
                                          <p:spTgt spid="120842"/>
                                        </p:tgtEl>
                                        <p:attrNameLst>
                                          <p:attrName>ppt_w</p:attrName>
                                        </p:attrNameLst>
                                      </p:cBhvr>
                                      <p:tavLst>
                                        <p:tav tm="0">
                                          <p:val>
                                            <p:fltVal val="0"/>
                                          </p:val>
                                        </p:tav>
                                        <p:tav tm="100000">
                                          <p:val>
                                            <p:strVal val="#ppt_w"/>
                                          </p:val>
                                        </p:tav>
                                      </p:tavLst>
                                    </p:anim>
                                    <p:anim calcmode="lin" valueType="num">
                                      <p:cBhvr>
                                        <p:cTn id="12" dur="500" fill="hold"/>
                                        <p:tgtEl>
                                          <p:spTgt spid="120842"/>
                                        </p:tgtEl>
                                        <p:attrNameLst>
                                          <p:attrName>ppt_h</p:attrName>
                                        </p:attrNameLst>
                                      </p:cBhvr>
                                      <p:tavLst>
                                        <p:tav tm="0">
                                          <p:val>
                                            <p:fltVal val="0"/>
                                          </p:val>
                                        </p:tav>
                                        <p:tav tm="100000">
                                          <p:val>
                                            <p:strVal val="#ppt_h"/>
                                          </p:val>
                                        </p:tav>
                                      </p:tavLst>
                                    </p:anim>
                                    <p:animEffect transition="in" filter="fade">
                                      <p:cBhvr>
                                        <p:cTn id="13" dur="500"/>
                                        <p:tgtEl>
                                          <p:spTgt spid="12084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20841"/>
                                        </p:tgtEl>
                                        <p:attrNameLst>
                                          <p:attrName>style.visibility</p:attrName>
                                        </p:attrNameLst>
                                      </p:cBhvr>
                                      <p:to>
                                        <p:strVal val="visible"/>
                                      </p:to>
                                    </p:set>
                                    <p:anim calcmode="lin" valueType="num">
                                      <p:cBhvr>
                                        <p:cTn id="18" dur="500" fill="hold"/>
                                        <p:tgtEl>
                                          <p:spTgt spid="120841"/>
                                        </p:tgtEl>
                                        <p:attrNameLst>
                                          <p:attrName>ppt_w</p:attrName>
                                        </p:attrNameLst>
                                      </p:cBhvr>
                                      <p:tavLst>
                                        <p:tav tm="0">
                                          <p:val>
                                            <p:fltVal val="0"/>
                                          </p:val>
                                        </p:tav>
                                        <p:tav tm="100000">
                                          <p:val>
                                            <p:strVal val="#ppt_w"/>
                                          </p:val>
                                        </p:tav>
                                      </p:tavLst>
                                    </p:anim>
                                    <p:anim calcmode="lin" valueType="num">
                                      <p:cBhvr>
                                        <p:cTn id="19" dur="500" fill="hold"/>
                                        <p:tgtEl>
                                          <p:spTgt spid="120841"/>
                                        </p:tgtEl>
                                        <p:attrNameLst>
                                          <p:attrName>ppt_h</p:attrName>
                                        </p:attrNameLst>
                                      </p:cBhvr>
                                      <p:tavLst>
                                        <p:tav tm="0">
                                          <p:val>
                                            <p:fltVal val="0"/>
                                          </p:val>
                                        </p:tav>
                                        <p:tav tm="100000">
                                          <p:val>
                                            <p:strVal val="#ppt_h"/>
                                          </p:val>
                                        </p:tav>
                                      </p:tavLst>
                                    </p:anim>
                                    <p:animEffect transition="in" filter="fade">
                                      <p:cBhvr>
                                        <p:cTn id="20" dur="500"/>
                                        <p:tgtEl>
                                          <p:spTgt spid="120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8" grpId="0" animBg="1"/>
      <p:bldP spid="120841" grpId="0"/>
      <p:bldP spid="12084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lstStyle/>
          <a:p>
            <a:pPr algn="ctr" eaLnBrk="1" hangingPunct="1"/>
            <a:r>
              <a:rPr lang="en-GB" smtClean="0">
                <a:solidFill>
                  <a:srgbClr val="FFFF00"/>
                </a:solidFill>
              </a:rPr>
              <a:t>Sweating</a:t>
            </a:r>
            <a:endParaRPr lang="en-US" smtClean="0">
              <a:solidFill>
                <a:srgbClr val="FFFF00"/>
              </a:solidFill>
            </a:endParaRPr>
          </a:p>
        </p:txBody>
      </p:sp>
      <p:sp>
        <p:nvSpPr>
          <p:cNvPr id="58371" name="Line 5"/>
          <p:cNvSpPr>
            <a:spLocks noChangeShapeType="1"/>
          </p:cNvSpPr>
          <p:nvPr/>
        </p:nvSpPr>
        <p:spPr bwMode="auto">
          <a:xfrm>
            <a:off x="838200" y="4953000"/>
            <a:ext cx="7543800" cy="0"/>
          </a:xfrm>
          <a:prstGeom prst="line">
            <a:avLst/>
          </a:prstGeom>
          <a:noFill/>
          <a:ln w="9525">
            <a:solidFill>
              <a:schemeClr val="tx1"/>
            </a:solidFill>
            <a:round/>
            <a:headEnd/>
            <a:tailEnd/>
          </a:ln>
        </p:spPr>
        <p:txBody>
          <a:bodyPr/>
          <a:lstStyle/>
          <a:p>
            <a:endParaRPr lang="en-GB"/>
          </a:p>
        </p:txBody>
      </p:sp>
      <p:sp>
        <p:nvSpPr>
          <p:cNvPr id="16392" name="AutoShape 8"/>
          <p:cNvSpPr>
            <a:spLocks noChangeArrowheads="1"/>
          </p:cNvSpPr>
          <p:nvPr/>
        </p:nvSpPr>
        <p:spPr bwMode="auto">
          <a:xfrm>
            <a:off x="914400" y="4876800"/>
            <a:ext cx="7315200" cy="7620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58373" name="AutoShape 9"/>
          <p:cNvSpPr>
            <a:spLocks noChangeArrowheads="1"/>
          </p:cNvSpPr>
          <p:nvPr/>
        </p:nvSpPr>
        <p:spPr bwMode="auto">
          <a:xfrm>
            <a:off x="457200" y="838200"/>
            <a:ext cx="152400" cy="3124200"/>
          </a:xfrm>
          <a:prstGeom prst="roundRect">
            <a:avLst>
              <a:gd name="adj" fmla="val 16667"/>
            </a:avLst>
          </a:prstGeom>
          <a:noFill/>
          <a:ln w="9525">
            <a:solidFill>
              <a:schemeClr val="tx1"/>
            </a:solidFill>
            <a:round/>
            <a:headEnd/>
            <a:tailEnd/>
          </a:ln>
        </p:spPr>
        <p:txBody>
          <a:bodyPr wrap="none" anchor="ctr"/>
          <a:lstStyle/>
          <a:p>
            <a:endParaRPr lang="en-US"/>
          </a:p>
        </p:txBody>
      </p:sp>
      <p:sp>
        <p:nvSpPr>
          <p:cNvPr id="58374" name="Line 10"/>
          <p:cNvSpPr>
            <a:spLocks noChangeShapeType="1"/>
          </p:cNvSpPr>
          <p:nvPr/>
        </p:nvSpPr>
        <p:spPr bwMode="auto">
          <a:xfrm>
            <a:off x="533400" y="2819400"/>
            <a:ext cx="0" cy="1143000"/>
          </a:xfrm>
          <a:prstGeom prst="line">
            <a:avLst/>
          </a:prstGeom>
          <a:noFill/>
          <a:ln w="57150">
            <a:solidFill>
              <a:srgbClr val="FF3300"/>
            </a:solidFill>
            <a:round/>
            <a:headEnd/>
            <a:tailEnd/>
          </a:ln>
        </p:spPr>
        <p:txBody>
          <a:bodyPr/>
          <a:lstStyle/>
          <a:p>
            <a:endParaRPr lang="en-GB"/>
          </a:p>
        </p:txBody>
      </p:sp>
      <p:sp>
        <p:nvSpPr>
          <p:cNvPr id="16395" name="Line 11"/>
          <p:cNvSpPr>
            <a:spLocks noChangeShapeType="1"/>
          </p:cNvSpPr>
          <p:nvPr/>
        </p:nvSpPr>
        <p:spPr bwMode="auto">
          <a:xfrm flipH="1">
            <a:off x="531813" y="1752600"/>
            <a:ext cx="1587" cy="1085850"/>
          </a:xfrm>
          <a:prstGeom prst="line">
            <a:avLst/>
          </a:prstGeom>
          <a:noFill/>
          <a:ln w="57150">
            <a:solidFill>
              <a:srgbClr val="FF3300"/>
            </a:solidFill>
            <a:round/>
            <a:headEnd/>
            <a:tailEnd/>
          </a:ln>
        </p:spPr>
        <p:txBody>
          <a:bodyPr/>
          <a:lstStyle/>
          <a:p>
            <a:endParaRPr lang="en-GB"/>
          </a:p>
        </p:txBody>
      </p:sp>
      <p:grpSp>
        <p:nvGrpSpPr>
          <p:cNvPr id="2" name="Group 17"/>
          <p:cNvGrpSpPr>
            <a:grpSpLocks/>
          </p:cNvGrpSpPr>
          <p:nvPr/>
        </p:nvGrpSpPr>
        <p:grpSpPr bwMode="auto">
          <a:xfrm>
            <a:off x="901700" y="5105400"/>
            <a:ext cx="6527800" cy="1084263"/>
            <a:chOff x="568" y="3216"/>
            <a:chExt cx="4112" cy="683"/>
          </a:xfrm>
        </p:grpSpPr>
        <p:sp>
          <p:nvSpPr>
            <p:cNvPr id="58393" name="Freeform 12"/>
            <p:cNvSpPr>
              <a:spLocks/>
            </p:cNvSpPr>
            <p:nvPr/>
          </p:nvSpPr>
          <p:spPr bwMode="auto">
            <a:xfrm>
              <a:off x="568" y="3253"/>
              <a:ext cx="312" cy="635"/>
            </a:xfrm>
            <a:custGeom>
              <a:avLst/>
              <a:gdLst>
                <a:gd name="T0" fmla="*/ 104 w 312"/>
                <a:gd name="T1" fmla="*/ 635 h 635"/>
                <a:gd name="T2" fmla="*/ 296 w 312"/>
                <a:gd name="T3" fmla="*/ 491 h 635"/>
                <a:gd name="T4" fmla="*/ 8 w 312"/>
                <a:gd name="T5" fmla="*/ 347 h 635"/>
                <a:gd name="T6" fmla="*/ 248 w 312"/>
                <a:gd name="T7" fmla="*/ 155 h 635"/>
                <a:gd name="T8" fmla="*/ 268 w 312"/>
                <a:gd name="T9" fmla="*/ 0 h 635"/>
                <a:gd name="T10" fmla="*/ 0 60000 65536"/>
                <a:gd name="T11" fmla="*/ 0 60000 65536"/>
                <a:gd name="T12" fmla="*/ 0 60000 65536"/>
                <a:gd name="T13" fmla="*/ 0 60000 65536"/>
                <a:gd name="T14" fmla="*/ 0 60000 65536"/>
                <a:gd name="T15" fmla="*/ 0 w 312"/>
                <a:gd name="T16" fmla="*/ 0 h 635"/>
                <a:gd name="T17" fmla="*/ 312 w 312"/>
                <a:gd name="T18" fmla="*/ 635 h 635"/>
              </a:gdLst>
              <a:ahLst/>
              <a:cxnLst>
                <a:cxn ang="T10">
                  <a:pos x="T0" y="T1"/>
                </a:cxn>
                <a:cxn ang="T11">
                  <a:pos x="T2" y="T3"/>
                </a:cxn>
                <a:cxn ang="T12">
                  <a:pos x="T4" y="T5"/>
                </a:cxn>
                <a:cxn ang="T13">
                  <a:pos x="T6" y="T7"/>
                </a:cxn>
                <a:cxn ang="T14">
                  <a:pos x="T8" y="T9"/>
                </a:cxn>
              </a:cxnLst>
              <a:rect l="T15" t="T16" r="T17" b="T18"/>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a:solidFill>
                <a:srgbClr val="FF3300"/>
              </a:solidFill>
              <a:round/>
              <a:headEnd/>
              <a:tailEnd type="triangle" w="med" len="med"/>
            </a:ln>
          </p:spPr>
          <p:txBody>
            <a:bodyPr/>
            <a:lstStyle/>
            <a:p>
              <a:endParaRPr lang="en-GB"/>
            </a:p>
          </p:txBody>
        </p:sp>
        <p:sp>
          <p:nvSpPr>
            <p:cNvPr id="58394" name="Freeform 13"/>
            <p:cNvSpPr>
              <a:spLocks/>
            </p:cNvSpPr>
            <p:nvPr/>
          </p:nvSpPr>
          <p:spPr bwMode="auto">
            <a:xfrm>
              <a:off x="1296" y="3264"/>
              <a:ext cx="312" cy="635"/>
            </a:xfrm>
            <a:custGeom>
              <a:avLst/>
              <a:gdLst>
                <a:gd name="T0" fmla="*/ 104 w 312"/>
                <a:gd name="T1" fmla="*/ 635 h 635"/>
                <a:gd name="T2" fmla="*/ 296 w 312"/>
                <a:gd name="T3" fmla="*/ 491 h 635"/>
                <a:gd name="T4" fmla="*/ 8 w 312"/>
                <a:gd name="T5" fmla="*/ 347 h 635"/>
                <a:gd name="T6" fmla="*/ 248 w 312"/>
                <a:gd name="T7" fmla="*/ 155 h 635"/>
                <a:gd name="T8" fmla="*/ 268 w 312"/>
                <a:gd name="T9" fmla="*/ 0 h 635"/>
                <a:gd name="T10" fmla="*/ 0 60000 65536"/>
                <a:gd name="T11" fmla="*/ 0 60000 65536"/>
                <a:gd name="T12" fmla="*/ 0 60000 65536"/>
                <a:gd name="T13" fmla="*/ 0 60000 65536"/>
                <a:gd name="T14" fmla="*/ 0 60000 65536"/>
                <a:gd name="T15" fmla="*/ 0 w 312"/>
                <a:gd name="T16" fmla="*/ 0 h 635"/>
                <a:gd name="T17" fmla="*/ 312 w 312"/>
                <a:gd name="T18" fmla="*/ 635 h 635"/>
              </a:gdLst>
              <a:ahLst/>
              <a:cxnLst>
                <a:cxn ang="T10">
                  <a:pos x="T0" y="T1"/>
                </a:cxn>
                <a:cxn ang="T11">
                  <a:pos x="T2" y="T3"/>
                </a:cxn>
                <a:cxn ang="T12">
                  <a:pos x="T4" y="T5"/>
                </a:cxn>
                <a:cxn ang="T13">
                  <a:pos x="T6" y="T7"/>
                </a:cxn>
                <a:cxn ang="T14">
                  <a:pos x="T8" y="T9"/>
                </a:cxn>
              </a:cxnLst>
              <a:rect l="T15" t="T16" r="T17" b="T18"/>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a:solidFill>
                <a:srgbClr val="FF3300"/>
              </a:solidFill>
              <a:round/>
              <a:headEnd/>
              <a:tailEnd type="triangle" w="med" len="med"/>
            </a:ln>
          </p:spPr>
          <p:txBody>
            <a:bodyPr/>
            <a:lstStyle/>
            <a:p>
              <a:endParaRPr lang="en-GB"/>
            </a:p>
          </p:txBody>
        </p:sp>
        <p:sp>
          <p:nvSpPr>
            <p:cNvPr id="58395" name="Freeform 14"/>
            <p:cNvSpPr>
              <a:spLocks/>
            </p:cNvSpPr>
            <p:nvPr/>
          </p:nvSpPr>
          <p:spPr bwMode="auto">
            <a:xfrm>
              <a:off x="2304" y="3264"/>
              <a:ext cx="312" cy="635"/>
            </a:xfrm>
            <a:custGeom>
              <a:avLst/>
              <a:gdLst>
                <a:gd name="T0" fmla="*/ 104 w 312"/>
                <a:gd name="T1" fmla="*/ 635 h 635"/>
                <a:gd name="T2" fmla="*/ 296 w 312"/>
                <a:gd name="T3" fmla="*/ 491 h 635"/>
                <a:gd name="T4" fmla="*/ 8 w 312"/>
                <a:gd name="T5" fmla="*/ 347 h 635"/>
                <a:gd name="T6" fmla="*/ 248 w 312"/>
                <a:gd name="T7" fmla="*/ 155 h 635"/>
                <a:gd name="T8" fmla="*/ 268 w 312"/>
                <a:gd name="T9" fmla="*/ 0 h 635"/>
                <a:gd name="T10" fmla="*/ 0 60000 65536"/>
                <a:gd name="T11" fmla="*/ 0 60000 65536"/>
                <a:gd name="T12" fmla="*/ 0 60000 65536"/>
                <a:gd name="T13" fmla="*/ 0 60000 65536"/>
                <a:gd name="T14" fmla="*/ 0 60000 65536"/>
                <a:gd name="T15" fmla="*/ 0 w 312"/>
                <a:gd name="T16" fmla="*/ 0 h 635"/>
                <a:gd name="T17" fmla="*/ 312 w 312"/>
                <a:gd name="T18" fmla="*/ 635 h 635"/>
              </a:gdLst>
              <a:ahLst/>
              <a:cxnLst>
                <a:cxn ang="T10">
                  <a:pos x="T0" y="T1"/>
                </a:cxn>
                <a:cxn ang="T11">
                  <a:pos x="T2" y="T3"/>
                </a:cxn>
                <a:cxn ang="T12">
                  <a:pos x="T4" y="T5"/>
                </a:cxn>
                <a:cxn ang="T13">
                  <a:pos x="T6" y="T7"/>
                </a:cxn>
                <a:cxn ang="T14">
                  <a:pos x="T8" y="T9"/>
                </a:cxn>
              </a:cxnLst>
              <a:rect l="T15" t="T16" r="T17" b="T18"/>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a:solidFill>
                <a:srgbClr val="FF3300"/>
              </a:solidFill>
              <a:round/>
              <a:headEnd/>
              <a:tailEnd type="triangle" w="med" len="med"/>
            </a:ln>
          </p:spPr>
          <p:txBody>
            <a:bodyPr/>
            <a:lstStyle/>
            <a:p>
              <a:endParaRPr lang="en-GB"/>
            </a:p>
          </p:txBody>
        </p:sp>
        <p:sp>
          <p:nvSpPr>
            <p:cNvPr id="58396" name="Freeform 15"/>
            <p:cNvSpPr>
              <a:spLocks/>
            </p:cNvSpPr>
            <p:nvPr/>
          </p:nvSpPr>
          <p:spPr bwMode="auto">
            <a:xfrm>
              <a:off x="3264" y="3216"/>
              <a:ext cx="312" cy="635"/>
            </a:xfrm>
            <a:custGeom>
              <a:avLst/>
              <a:gdLst>
                <a:gd name="T0" fmla="*/ 104 w 312"/>
                <a:gd name="T1" fmla="*/ 635 h 635"/>
                <a:gd name="T2" fmla="*/ 296 w 312"/>
                <a:gd name="T3" fmla="*/ 491 h 635"/>
                <a:gd name="T4" fmla="*/ 8 w 312"/>
                <a:gd name="T5" fmla="*/ 347 h 635"/>
                <a:gd name="T6" fmla="*/ 248 w 312"/>
                <a:gd name="T7" fmla="*/ 155 h 635"/>
                <a:gd name="T8" fmla="*/ 268 w 312"/>
                <a:gd name="T9" fmla="*/ 0 h 635"/>
                <a:gd name="T10" fmla="*/ 0 60000 65536"/>
                <a:gd name="T11" fmla="*/ 0 60000 65536"/>
                <a:gd name="T12" fmla="*/ 0 60000 65536"/>
                <a:gd name="T13" fmla="*/ 0 60000 65536"/>
                <a:gd name="T14" fmla="*/ 0 60000 65536"/>
                <a:gd name="T15" fmla="*/ 0 w 312"/>
                <a:gd name="T16" fmla="*/ 0 h 635"/>
                <a:gd name="T17" fmla="*/ 312 w 312"/>
                <a:gd name="T18" fmla="*/ 635 h 635"/>
              </a:gdLst>
              <a:ahLst/>
              <a:cxnLst>
                <a:cxn ang="T10">
                  <a:pos x="T0" y="T1"/>
                </a:cxn>
                <a:cxn ang="T11">
                  <a:pos x="T2" y="T3"/>
                </a:cxn>
                <a:cxn ang="T12">
                  <a:pos x="T4" y="T5"/>
                </a:cxn>
                <a:cxn ang="T13">
                  <a:pos x="T6" y="T7"/>
                </a:cxn>
                <a:cxn ang="T14">
                  <a:pos x="T8" y="T9"/>
                </a:cxn>
              </a:cxnLst>
              <a:rect l="T15" t="T16" r="T17" b="T18"/>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a:solidFill>
                <a:srgbClr val="FF3300"/>
              </a:solidFill>
              <a:round/>
              <a:headEnd/>
              <a:tailEnd type="triangle" w="med" len="med"/>
            </a:ln>
          </p:spPr>
          <p:txBody>
            <a:bodyPr/>
            <a:lstStyle/>
            <a:p>
              <a:endParaRPr lang="en-GB"/>
            </a:p>
          </p:txBody>
        </p:sp>
        <p:sp>
          <p:nvSpPr>
            <p:cNvPr id="58397" name="Freeform 16"/>
            <p:cNvSpPr>
              <a:spLocks/>
            </p:cNvSpPr>
            <p:nvPr/>
          </p:nvSpPr>
          <p:spPr bwMode="auto">
            <a:xfrm>
              <a:off x="4368" y="3264"/>
              <a:ext cx="312" cy="635"/>
            </a:xfrm>
            <a:custGeom>
              <a:avLst/>
              <a:gdLst>
                <a:gd name="T0" fmla="*/ 104 w 312"/>
                <a:gd name="T1" fmla="*/ 635 h 635"/>
                <a:gd name="T2" fmla="*/ 296 w 312"/>
                <a:gd name="T3" fmla="*/ 491 h 635"/>
                <a:gd name="T4" fmla="*/ 8 w 312"/>
                <a:gd name="T5" fmla="*/ 347 h 635"/>
                <a:gd name="T6" fmla="*/ 248 w 312"/>
                <a:gd name="T7" fmla="*/ 155 h 635"/>
                <a:gd name="T8" fmla="*/ 268 w 312"/>
                <a:gd name="T9" fmla="*/ 0 h 635"/>
                <a:gd name="T10" fmla="*/ 0 60000 65536"/>
                <a:gd name="T11" fmla="*/ 0 60000 65536"/>
                <a:gd name="T12" fmla="*/ 0 60000 65536"/>
                <a:gd name="T13" fmla="*/ 0 60000 65536"/>
                <a:gd name="T14" fmla="*/ 0 60000 65536"/>
                <a:gd name="T15" fmla="*/ 0 w 312"/>
                <a:gd name="T16" fmla="*/ 0 h 635"/>
                <a:gd name="T17" fmla="*/ 312 w 312"/>
                <a:gd name="T18" fmla="*/ 635 h 635"/>
              </a:gdLst>
              <a:ahLst/>
              <a:cxnLst>
                <a:cxn ang="T10">
                  <a:pos x="T0" y="T1"/>
                </a:cxn>
                <a:cxn ang="T11">
                  <a:pos x="T2" y="T3"/>
                </a:cxn>
                <a:cxn ang="T12">
                  <a:pos x="T4" y="T5"/>
                </a:cxn>
                <a:cxn ang="T13">
                  <a:pos x="T6" y="T7"/>
                </a:cxn>
                <a:cxn ang="T14">
                  <a:pos x="T8" y="T9"/>
                </a:cxn>
              </a:cxnLst>
              <a:rect l="T15" t="T16" r="T17" b="T18"/>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a:solidFill>
                <a:srgbClr val="FF3300"/>
              </a:solidFill>
              <a:round/>
              <a:headEnd/>
              <a:tailEnd type="triangle" w="med" len="med"/>
            </a:ln>
          </p:spPr>
          <p:txBody>
            <a:bodyPr/>
            <a:lstStyle/>
            <a:p>
              <a:endParaRPr lang="en-GB"/>
            </a:p>
          </p:txBody>
        </p:sp>
      </p:grpSp>
      <p:grpSp>
        <p:nvGrpSpPr>
          <p:cNvPr id="3" name="Group 30"/>
          <p:cNvGrpSpPr>
            <a:grpSpLocks/>
          </p:cNvGrpSpPr>
          <p:nvPr/>
        </p:nvGrpSpPr>
        <p:grpSpPr bwMode="auto">
          <a:xfrm>
            <a:off x="1676400" y="1981200"/>
            <a:ext cx="5181600" cy="2667000"/>
            <a:chOff x="1056" y="1248"/>
            <a:chExt cx="3264" cy="1680"/>
          </a:xfrm>
        </p:grpSpPr>
        <p:sp>
          <p:nvSpPr>
            <p:cNvPr id="58380" name="Oval 6"/>
            <p:cNvSpPr>
              <a:spLocks noChangeArrowheads="1"/>
            </p:cNvSpPr>
            <p:nvPr/>
          </p:nvSpPr>
          <p:spPr bwMode="auto">
            <a:xfrm>
              <a:off x="1056" y="2640"/>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1" name="Oval 18"/>
            <p:cNvSpPr>
              <a:spLocks noChangeArrowheads="1"/>
            </p:cNvSpPr>
            <p:nvPr/>
          </p:nvSpPr>
          <p:spPr bwMode="auto">
            <a:xfrm>
              <a:off x="1776" y="2832"/>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2" name="Oval 19"/>
            <p:cNvSpPr>
              <a:spLocks noChangeArrowheads="1"/>
            </p:cNvSpPr>
            <p:nvPr/>
          </p:nvSpPr>
          <p:spPr bwMode="auto">
            <a:xfrm>
              <a:off x="1056" y="1248"/>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3" name="Oval 20"/>
            <p:cNvSpPr>
              <a:spLocks noChangeArrowheads="1"/>
            </p:cNvSpPr>
            <p:nvPr/>
          </p:nvSpPr>
          <p:spPr bwMode="auto">
            <a:xfrm>
              <a:off x="3888" y="129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4" name="Oval 21"/>
            <p:cNvSpPr>
              <a:spLocks noChangeArrowheads="1"/>
            </p:cNvSpPr>
            <p:nvPr/>
          </p:nvSpPr>
          <p:spPr bwMode="auto">
            <a:xfrm>
              <a:off x="3312" y="2448"/>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5" name="Oval 22"/>
            <p:cNvSpPr>
              <a:spLocks noChangeArrowheads="1"/>
            </p:cNvSpPr>
            <p:nvPr/>
          </p:nvSpPr>
          <p:spPr bwMode="auto">
            <a:xfrm>
              <a:off x="1824" y="1632"/>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6" name="Oval 23"/>
            <p:cNvSpPr>
              <a:spLocks noChangeArrowheads="1"/>
            </p:cNvSpPr>
            <p:nvPr/>
          </p:nvSpPr>
          <p:spPr bwMode="auto">
            <a:xfrm>
              <a:off x="1248" y="206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7" name="Oval 24"/>
            <p:cNvSpPr>
              <a:spLocks noChangeArrowheads="1"/>
            </p:cNvSpPr>
            <p:nvPr/>
          </p:nvSpPr>
          <p:spPr bwMode="auto">
            <a:xfrm>
              <a:off x="2496" y="2544"/>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8" name="Oval 25"/>
            <p:cNvSpPr>
              <a:spLocks noChangeArrowheads="1"/>
            </p:cNvSpPr>
            <p:nvPr/>
          </p:nvSpPr>
          <p:spPr bwMode="auto">
            <a:xfrm>
              <a:off x="4224" y="2592"/>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9" name="Oval 26"/>
            <p:cNvSpPr>
              <a:spLocks noChangeArrowheads="1"/>
            </p:cNvSpPr>
            <p:nvPr/>
          </p:nvSpPr>
          <p:spPr bwMode="auto">
            <a:xfrm>
              <a:off x="1968" y="2112"/>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90" name="Oval 27"/>
            <p:cNvSpPr>
              <a:spLocks noChangeArrowheads="1"/>
            </p:cNvSpPr>
            <p:nvPr/>
          </p:nvSpPr>
          <p:spPr bwMode="auto">
            <a:xfrm>
              <a:off x="2736" y="2112"/>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91" name="Oval 28"/>
            <p:cNvSpPr>
              <a:spLocks noChangeArrowheads="1"/>
            </p:cNvSpPr>
            <p:nvPr/>
          </p:nvSpPr>
          <p:spPr bwMode="auto">
            <a:xfrm>
              <a:off x="3168" y="1680"/>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92" name="Oval 29"/>
            <p:cNvSpPr>
              <a:spLocks noChangeArrowheads="1"/>
            </p:cNvSpPr>
            <p:nvPr/>
          </p:nvSpPr>
          <p:spPr bwMode="auto">
            <a:xfrm>
              <a:off x="3936" y="2304"/>
              <a:ext cx="96" cy="96"/>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58378" name="Text Box 31"/>
          <p:cNvSpPr txBox="1">
            <a:spLocks noChangeArrowheads="1"/>
          </p:cNvSpPr>
          <p:nvPr/>
        </p:nvSpPr>
        <p:spPr bwMode="auto">
          <a:xfrm>
            <a:off x="7772400" y="3048000"/>
            <a:ext cx="1219200" cy="822325"/>
          </a:xfrm>
          <a:prstGeom prst="rect">
            <a:avLst/>
          </a:prstGeom>
          <a:noFill/>
          <a:ln w="9525">
            <a:noFill/>
            <a:miter lim="800000"/>
            <a:headEnd/>
            <a:tailEnd/>
          </a:ln>
        </p:spPr>
        <p:txBody>
          <a:bodyPr>
            <a:spAutoFit/>
          </a:bodyPr>
          <a:lstStyle/>
          <a:p>
            <a:pPr>
              <a:spcBef>
                <a:spcPct val="50000"/>
              </a:spcBef>
            </a:pPr>
            <a:r>
              <a:rPr lang="en-GB" sz="2400">
                <a:latin typeface="Kristen ITC" pitchFamily="66" charset="0"/>
              </a:rPr>
              <a:t>The skin</a:t>
            </a:r>
            <a:endParaRPr lang="en-US" sz="2400">
              <a:latin typeface="Kristen ITC" pitchFamily="66" charset="0"/>
            </a:endParaRPr>
          </a:p>
        </p:txBody>
      </p:sp>
      <p:sp>
        <p:nvSpPr>
          <p:cNvPr id="58379" name="Line 32"/>
          <p:cNvSpPr>
            <a:spLocks noChangeShapeType="1"/>
          </p:cNvSpPr>
          <p:nvPr/>
        </p:nvSpPr>
        <p:spPr bwMode="auto">
          <a:xfrm flipH="1">
            <a:off x="8001000" y="4038600"/>
            <a:ext cx="228600" cy="914400"/>
          </a:xfrm>
          <a:prstGeom prst="line">
            <a:avLst/>
          </a:prstGeom>
          <a:noFill/>
          <a:ln w="9525">
            <a:solidFill>
              <a:schemeClr val="tx1"/>
            </a:solidFill>
            <a:round/>
            <a:headEnd/>
            <a:tailEnd type="triangle" w="med" len="me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wipe(down)">
                                      <p:cBhvr>
                                        <p:cTn id="7" dur="500"/>
                                        <p:tgtEl>
                                          <p:spTgt spid="16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slide(fromBottom)">
                                      <p:cBhvr>
                                        <p:cTn id="12" dur="500"/>
                                        <p:tgtEl>
                                          <p:spTgt spid="16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2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1" fill="hold" grpId="1" nodeType="clickEffect">
                                  <p:stCondLst>
                                    <p:cond delay="0"/>
                                  </p:stCondLst>
                                  <p:childTnLst>
                                    <p:animEffect transition="out" filter="wipe(up)">
                                      <p:cBhvr>
                                        <p:cTn id="26" dur="500"/>
                                        <p:tgtEl>
                                          <p:spTgt spid="16395"/>
                                        </p:tgtEl>
                                      </p:cBhvr>
                                    </p:animEffect>
                                    <p:set>
                                      <p:cBhvr>
                                        <p:cTn id="27" dur="1" fill="hold">
                                          <p:stCondLst>
                                            <p:cond delay="499"/>
                                          </p:stCondLst>
                                        </p:cTn>
                                        <p:tgtEl>
                                          <p:spTgt spid="1639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xit" presetSubtype="0" fill="hold" nodeType="clickEffect">
                                  <p:stCondLst>
                                    <p:cond delay="0"/>
                                  </p:stCondLst>
                                  <p:childTnLst>
                                    <p:animEffect transition="out" filter="dissolv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1" fill="hold" grpId="1" nodeType="clickEffect">
                                  <p:stCondLst>
                                    <p:cond delay="0"/>
                                  </p:stCondLst>
                                  <p:childTnLst>
                                    <p:animEffect transition="out" filter="wipe(up)">
                                      <p:cBhvr>
                                        <p:cTn id="36" dur="500"/>
                                        <p:tgtEl>
                                          <p:spTgt spid="16392"/>
                                        </p:tgtEl>
                                      </p:cBhvr>
                                    </p:animEffect>
                                    <p:set>
                                      <p:cBhvr>
                                        <p:cTn id="37" dur="1" fill="hold">
                                          <p:stCondLst>
                                            <p:cond delay="499"/>
                                          </p:stCondLst>
                                        </p:cTn>
                                        <p:tgtEl>
                                          <p:spTgt spid="16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nimBg="1"/>
      <p:bldP spid="16392" grpId="1" animBg="1"/>
      <p:bldP spid="16395" grpId="0" animBg="1"/>
      <p:bldP spid="16395"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4"/>
          <p:cNvSpPr>
            <a:spLocks noChangeArrowheads="1"/>
          </p:cNvSpPr>
          <p:nvPr/>
        </p:nvSpPr>
        <p:spPr bwMode="auto">
          <a:xfrm rot="5400000">
            <a:off x="5145088" y="1873250"/>
            <a:ext cx="381000" cy="6553200"/>
          </a:xfrm>
          <a:prstGeom prst="can">
            <a:avLst>
              <a:gd name="adj" fmla="val 47380"/>
            </a:avLst>
          </a:prstGeom>
          <a:solidFill>
            <a:srgbClr val="FF3300"/>
          </a:solidFill>
          <a:ln w="9525">
            <a:solidFill>
              <a:schemeClr val="tx1"/>
            </a:solidFill>
            <a:round/>
            <a:headEnd/>
            <a:tailEnd/>
          </a:ln>
        </p:spPr>
        <p:txBody>
          <a:bodyPr wrap="none" anchor="ctr"/>
          <a:lstStyle/>
          <a:p>
            <a:endParaRPr lang="en-US"/>
          </a:p>
        </p:txBody>
      </p:sp>
      <p:sp>
        <p:nvSpPr>
          <p:cNvPr id="59395" name="Line 5"/>
          <p:cNvSpPr>
            <a:spLocks noChangeShapeType="1"/>
          </p:cNvSpPr>
          <p:nvPr/>
        </p:nvSpPr>
        <p:spPr bwMode="auto">
          <a:xfrm>
            <a:off x="1677988" y="2444750"/>
            <a:ext cx="7467600" cy="0"/>
          </a:xfrm>
          <a:prstGeom prst="line">
            <a:avLst/>
          </a:prstGeom>
          <a:noFill/>
          <a:ln w="9525">
            <a:solidFill>
              <a:schemeClr val="tx1"/>
            </a:solidFill>
            <a:round/>
            <a:headEnd/>
            <a:tailEnd/>
          </a:ln>
        </p:spPr>
        <p:txBody>
          <a:bodyPr/>
          <a:lstStyle/>
          <a:p>
            <a:endParaRPr lang="en-GB"/>
          </a:p>
        </p:txBody>
      </p:sp>
      <p:sp>
        <p:nvSpPr>
          <p:cNvPr id="59396" name="AutoShape 6"/>
          <p:cNvSpPr>
            <a:spLocks noChangeArrowheads="1"/>
          </p:cNvSpPr>
          <p:nvPr/>
        </p:nvSpPr>
        <p:spPr bwMode="auto">
          <a:xfrm>
            <a:off x="228600" y="0"/>
            <a:ext cx="152400" cy="3124200"/>
          </a:xfrm>
          <a:prstGeom prst="roundRect">
            <a:avLst>
              <a:gd name="adj" fmla="val 16667"/>
            </a:avLst>
          </a:prstGeom>
          <a:noFill/>
          <a:ln w="9525">
            <a:solidFill>
              <a:schemeClr val="tx1"/>
            </a:solidFill>
            <a:round/>
            <a:headEnd/>
            <a:tailEnd/>
          </a:ln>
        </p:spPr>
        <p:txBody>
          <a:bodyPr wrap="none" anchor="ctr"/>
          <a:lstStyle/>
          <a:p>
            <a:endParaRPr lang="en-US"/>
          </a:p>
        </p:txBody>
      </p:sp>
      <p:sp>
        <p:nvSpPr>
          <p:cNvPr id="59397" name="Line 7"/>
          <p:cNvSpPr>
            <a:spLocks noChangeShapeType="1"/>
          </p:cNvSpPr>
          <p:nvPr/>
        </p:nvSpPr>
        <p:spPr bwMode="auto">
          <a:xfrm>
            <a:off x="304800" y="1981200"/>
            <a:ext cx="0" cy="1143000"/>
          </a:xfrm>
          <a:prstGeom prst="line">
            <a:avLst/>
          </a:prstGeom>
          <a:noFill/>
          <a:ln w="57150">
            <a:solidFill>
              <a:srgbClr val="FF3300"/>
            </a:solidFill>
            <a:round/>
            <a:headEnd/>
            <a:tailEnd/>
          </a:ln>
        </p:spPr>
        <p:txBody>
          <a:bodyPr/>
          <a:lstStyle/>
          <a:p>
            <a:endParaRPr lang="en-GB"/>
          </a:p>
        </p:txBody>
      </p:sp>
      <p:sp>
        <p:nvSpPr>
          <p:cNvPr id="33800" name="Line 8"/>
          <p:cNvSpPr>
            <a:spLocks noChangeShapeType="1"/>
          </p:cNvSpPr>
          <p:nvPr/>
        </p:nvSpPr>
        <p:spPr bwMode="auto">
          <a:xfrm flipH="1">
            <a:off x="303213" y="914400"/>
            <a:ext cx="1587" cy="1085850"/>
          </a:xfrm>
          <a:prstGeom prst="line">
            <a:avLst/>
          </a:prstGeom>
          <a:noFill/>
          <a:ln w="57150">
            <a:solidFill>
              <a:srgbClr val="FF3300"/>
            </a:solidFill>
            <a:round/>
            <a:headEnd/>
            <a:tailEnd/>
          </a:ln>
        </p:spPr>
        <p:txBody>
          <a:bodyPr/>
          <a:lstStyle/>
          <a:p>
            <a:endParaRPr lang="en-GB"/>
          </a:p>
        </p:txBody>
      </p:sp>
      <p:sp>
        <p:nvSpPr>
          <p:cNvPr id="59399" name="Freeform 9"/>
          <p:cNvSpPr>
            <a:spLocks/>
          </p:cNvSpPr>
          <p:nvPr/>
        </p:nvSpPr>
        <p:spPr bwMode="auto">
          <a:xfrm>
            <a:off x="2819400" y="2438400"/>
            <a:ext cx="4832350" cy="2684463"/>
          </a:xfrm>
          <a:custGeom>
            <a:avLst/>
            <a:gdLst>
              <a:gd name="T0" fmla="*/ 2147483647 w 3044"/>
              <a:gd name="T1" fmla="*/ 2147483647 h 1691"/>
              <a:gd name="T2" fmla="*/ 2147483647 w 3044"/>
              <a:gd name="T3" fmla="*/ 2147483647 h 1691"/>
              <a:gd name="T4" fmla="*/ 2147483647 w 3044"/>
              <a:gd name="T5" fmla="*/ 2147483647 h 1691"/>
              <a:gd name="T6" fmla="*/ 2147483647 w 3044"/>
              <a:gd name="T7" fmla="*/ 2147483647 h 1691"/>
              <a:gd name="T8" fmla="*/ 2147483647 w 3044"/>
              <a:gd name="T9" fmla="*/ 2147483647 h 1691"/>
              <a:gd name="T10" fmla="*/ 2147483647 w 3044"/>
              <a:gd name="T11" fmla="*/ 2147483647 h 1691"/>
              <a:gd name="T12" fmla="*/ 2147483647 w 3044"/>
              <a:gd name="T13" fmla="*/ 2147483647 h 1691"/>
              <a:gd name="T14" fmla="*/ 2147483647 w 3044"/>
              <a:gd name="T15" fmla="*/ 2147483647 h 1691"/>
              <a:gd name="T16" fmla="*/ 2147483647 w 3044"/>
              <a:gd name="T17" fmla="*/ 2147483647 h 1691"/>
              <a:gd name="T18" fmla="*/ 2147483647 w 3044"/>
              <a:gd name="T19" fmla="*/ 2147483647 h 1691"/>
              <a:gd name="T20" fmla="*/ 2147483647 w 3044"/>
              <a:gd name="T21" fmla="*/ 2147483647 h 1691"/>
              <a:gd name="T22" fmla="*/ 2147483647 w 3044"/>
              <a:gd name="T23" fmla="*/ 2147483647 h 1691"/>
              <a:gd name="T24" fmla="*/ 2147483647 w 3044"/>
              <a:gd name="T25" fmla="*/ 2147483647 h 1691"/>
              <a:gd name="T26" fmla="*/ 2147483647 w 3044"/>
              <a:gd name="T27" fmla="*/ 2147483647 h 1691"/>
              <a:gd name="T28" fmla="*/ 2147483647 w 3044"/>
              <a:gd name="T29" fmla="*/ 2147483647 h 16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44"/>
              <a:gd name="T46" fmla="*/ 0 h 1691"/>
              <a:gd name="T47" fmla="*/ 3044 w 3044"/>
              <a:gd name="T48" fmla="*/ 1691 h 16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44" h="1691">
                <a:moveTo>
                  <a:pt x="20" y="1567"/>
                </a:moveTo>
                <a:cubicBezTo>
                  <a:pt x="8" y="1651"/>
                  <a:pt x="8" y="1691"/>
                  <a:pt x="20" y="1471"/>
                </a:cubicBezTo>
                <a:cubicBezTo>
                  <a:pt x="32" y="1251"/>
                  <a:pt x="0" y="457"/>
                  <a:pt x="95" y="245"/>
                </a:cubicBezTo>
                <a:cubicBezTo>
                  <a:pt x="190" y="33"/>
                  <a:pt x="490" y="25"/>
                  <a:pt x="590" y="197"/>
                </a:cubicBezTo>
                <a:cubicBezTo>
                  <a:pt x="690" y="369"/>
                  <a:pt x="585" y="1109"/>
                  <a:pt x="692" y="1279"/>
                </a:cubicBezTo>
                <a:cubicBezTo>
                  <a:pt x="799" y="1449"/>
                  <a:pt x="1125" y="1403"/>
                  <a:pt x="1231" y="1219"/>
                </a:cubicBezTo>
                <a:cubicBezTo>
                  <a:pt x="1337" y="1035"/>
                  <a:pt x="1229" y="344"/>
                  <a:pt x="1328" y="172"/>
                </a:cubicBezTo>
                <a:cubicBezTo>
                  <a:pt x="1427" y="0"/>
                  <a:pt x="1724" y="4"/>
                  <a:pt x="1823" y="189"/>
                </a:cubicBezTo>
                <a:cubicBezTo>
                  <a:pt x="1922" y="374"/>
                  <a:pt x="1837" y="1102"/>
                  <a:pt x="1920" y="1284"/>
                </a:cubicBezTo>
                <a:cubicBezTo>
                  <a:pt x="2003" y="1466"/>
                  <a:pt x="2249" y="1448"/>
                  <a:pt x="2324" y="1279"/>
                </a:cubicBezTo>
                <a:cubicBezTo>
                  <a:pt x="2399" y="1110"/>
                  <a:pt x="2308" y="479"/>
                  <a:pt x="2372" y="271"/>
                </a:cubicBezTo>
                <a:cubicBezTo>
                  <a:pt x="2436" y="63"/>
                  <a:pt x="2604" y="23"/>
                  <a:pt x="2708" y="31"/>
                </a:cubicBezTo>
                <a:cubicBezTo>
                  <a:pt x="2812" y="39"/>
                  <a:pt x="2948" y="103"/>
                  <a:pt x="2996" y="319"/>
                </a:cubicBezTo>
                <a:cubicBezTo>
                  <a:pt x="3044" y="535"/>
                  <a:pt x="2996" y="1116"/>
                  <a:pt x="2996" y="1327"/>
                </a:cubicBezTo>
                <a:cubicBezTo>
                  <a:pt x="2996" y="1538"/>
                  <a:pt x="2999" y="1531"/>
                  <a:pt x="2999" y="1584"/>
                </a:cubicBezTo>
              </a:path>
            </a:pathLst>
          </a:custGeom>
          <a:noFill/>
          <a:ln w="28575">
            <a:solidFill>
              <a:srgbClr val="FF3300"/>
            </a:solidFill>
            <a:round/>
            <a:headEnd/>
            <a:tailEnd/>
          </a:ln>
        </p:spPr>
        <p:txBody>
          <a:bodyPr/>
          <a:lstStyle/>
          <a:p>
            <a:endParaRPr lang="en-GB"/>
          </a:p>
        </p:txBody>
      </p:sp>
      <p:sp>
        <p:nvSpPr>
          <p:cNvPr id="33802" name="Freeform 10"/>
          <p:cNvSpPr>
            <a:spLocks/>
          </p:cNvSpPr>
          <p:nvPr/>
        </p:nvSpPr>
        <p:spPr bwMode="auto">
          <a:xfrm>
            <a:off x="2819400" y="2438400"/>
            <a:ext cx="4832350" cy="2684463"/>
          </a:xfrm>
          <a:custGeom>
            <a:avLst/>
            <a:gdLst>
              <a:gd name="T0" fmla="*/ 2147483647 w 3044"/>
              <a:gd name="T1" fmla="*/ 2147483647 h 1691"/>
              <a:gd name="T2" fmla="*/ 2147483647 w 3044"/>
              <a:gd name="T3" fmla="*/ 2147483647 h 1691"/>
              <a:gd name="T4" fmla="*/ 2147483647 w 3044"/>
              <a:gd name="T5" fmla="*/ 2147483647 h 1691"/>
              <a:gd name="T6" fmla="*/ 2147483647 w 3044"/>
              <a:gd name="T7" fmla="*/ 2147483647 h 1691"/>
              <a:gd name="T8" fmla="*/ 2147483647 w 3044"/>
              <a:gd name="T9" fmla="*/ 2147483647 h 1691"/>
              <a:gd name="T10" fmla="*/ 2147483647 w 3044"/>
              <a:gd name="T11" fmla="*/ 2147483647 h 1691"/>
              <a:gd name="T12" fmla="*/ 2147483647 w 3044"/>
              <a:gd name="T13" fmla="*/ 2147483647 h 1691"/>
              <a:gd name="T14" fmla="*/ 2147483647 w 3044"/>
              <a:gd name="T15" fmla="*/ 2147483647 h 1691"/>
              <a:gd name="T16" fmla="*/ 2147483647 w 3044"/>
              <a:gd name="T17" fmla="*/ 2147483647 h 1691"/>
              <a:gd name="T18" fmla="*/ 2147483647 w 3044"/>
              <a:gd name="T19" fmla="*/ 2147483647 h 1691"/>
              <a:gd name="T20" fmla="*/ 2147483647 w 3044"/>
              <a:gd name="T21" fmla="*/ 2147483647 h 1691"/>
              <a:gd name="T22" fmla="*/ 2147483647 w 3044"/>
              <a:gd name="T23" fmla="*/ 2147483647 h 1691"/>
              <a:gd name="T24" fmla="*/ 2147483647 w 3044"/>
              <a:gd name="T25" fmla="*/ 2147483647 h 1691"/>
              <a:gd name="T26" fmla="*/ 2147483647 w 3044"/>
              <a:gd name="T27" fmla="*/ 2147483647 h 1691"/>
              <a:gd name="T28" fmla="*/ 2147483647 w 3044"/>
              <a:gd name="T29" fmla="*/ 2147483647 h 16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44"/>
              <a:gd name="T46" fmla="*/ 0 h 1691"/>
              <a:gd name="T47" fmla="*/ 3044 w 3044"/>
              <a:gd name="T48" fmla="*/ 1691 h 16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44" h="1691">
                <a:moveTo>
                  <a:pt x="20" y="1567"/>
                </a:moveTo>
                <a:cubicBezTo>
                  <a:pt x="8" y="1651"/>
                  <a:pt x="8" y="1691"/>
                  <a:pt x="20" y="1471"/>
                </a:cubicBezTo>
                <a:cubicBezTo>
                  <a:pt x="32" y="1251"/>
                  <a:pt x="0" y="457"/>
                  <a:pt x="95" y="245"/>
                </a:cubicBezTo>
                <a:cubicBezTo>
                  <a:pt x="190" y="33"/>
                  <a:pt x="490" y="25"/>
                  <a:pt x="590" y="197"/>
                </a:cubicBezTo>
                <a:cubicBezTo>
                  <a:pt x="690" y="369"/>
                  <a:pt x="585" y="1109"/>
                  <a:pt x="692" y="1279"/>
                </a:cubicBezTo>
                <a:cubicBezTo>
                  <a:pt x="799" y="1449"/>
                  <a:pt x="1125" y="1403"/>
                  <a:pt x="1231" y="1219"/>
                </a:cubicBezTo>
                <a:cubicBezTo>
                  <a:pt x="1337" y="1035"/>
                  <a:pt x="1229" y="344"/>
                  <a:pt x="1328" y="172"/>
                </a:cubicBezTo>
                <a:cubicBezTo>
                  <a:pt x="1427" y="0"/>
                  <a:pt x="1724" y="4"/>
                  <a:pt x="1823" y="189"/>
                </a:cubicBezTo>
                <a:cubicBezTo>
                  <a:pt x="1922" y="374"/>
                  <a:pt x="1837" y="1102"/>
                  <a:pt x="1920" y="1284"/>
                </a:cubicBezTo>
                <a:cubicBezTo>
                  <a:pt x="2003" y="1466"/>
                  <a:pt x="2249" y="1448"/>
                  <a:pt x="2324" y="1279"/>
                </a:cubicBezTo>
                <a:cubicBezTo>
                  <a:pt x="2399" y="1110"/>
                  <a:pt x="2308" y="479"/>
                  <a:pt x="2372" y="271"/>
                </a:cubicBezTo>
                <a:cubicBezTo>
                  <a:pt x="2436" y="63"/>
                  <a:pt x="2604" y="23"/>
                  <a:pt x="2708" y="31"/>
                </a:cubicBezTo>
                <a:cubicBezTo>
                  <a:pt x="2812" y="39"/>
                  <a:pt x="2948" y="103"/>
                  <a:pt x="2996" y="319"/>
                </a:cubicBezTo>
                <a:cubicBezTo>
                  <a:pt x="3044" y="535"/>
                  <a:pt x="2996" y="1116"/>
                  <a:pt x="2996" y="1327"/>
                </a:cubicBezTo>
                <a:cubicBezTo>
                  <a:pt x="2996" y="1538"/>
                  <a:pt x="2999" y="1531"/>
                  <a:pt x="2999" y="1584"/>
                </a:cubicBezTo>
              </a:path>
            </a:pathLst>
          </a:custGeom>
          <a:noFill/>
          <a:ln w="114300">
            <a:solidFill>
              <a:srgbClr val="FF3300"/>
            </a:solidFill>
            <a:round/>
            <a:headEnd/>
            <a:tailEnd/>
          </a:ln>
        </p:spPr>
        <p:txBody>
          <a:bodyPr/>
          <a:lstStyle/>
          <a:p>
            <a:endParaRPr lang="en-GB"/>
          </a:p>
        </p:txBody>
      </p:sp>
      <p:grpSp>
        <p:nvGrpSpPr>
          <p:cNvPr id="2" name="Group 11"/>
          <p:cNvGrpSpPr>
            <a:grpSpLocks/>
          </p:cNvGrpSpPr>
          <p:nvPr/>
        </p:nvGrpSpPr>
        <p:grpSpPr bwMode="auto">
          <a:xfrm>
            <a:off x="2286000" y="1295400"/>
            <a:ext cx="6527800" cy="1084263"/>
            <a:chOff x="568" y="3216"/>
            <a:chExt cx="4112" cy="683"/>
          </a:xfrm>
        </p:grpSpPr>
        <p:sp>
          <p:nvSpPr>
            <p:cNvPr id="59404" name="Freeform 12"/>
            <p:cNvSpPr>
              <a:spLocks/>
            </p:cNvSpPr>
            <p:nvPr/>
          </p:nvSpPr>
          <p:spPr bwMode="auto">
            <a:xfrm>
              <a:off x="568" y="3253"/>
              <a:ext cx="312" cy="635"/>
            </a:xfrm>
            <a:custGeom>
              <a:avLst/>
              <a:gdLst>
                <a:gd name="T0" fmla="*/ 104 w 312"/>
                <a:gd name="T1" fmla="*/ 635 h 635"/>
                <a:gd name="T2" fmla="*/ 296 w 312"/>
                <a:gd name="T3" fmla="*/ 491 h 635"/>
                <a:gd name="T4" fmla="*/ 8 w 312"/>
                <a:gd name="T5" fmla="*/ 347 h 635"/>
                <a:gd name="T6" fmla="*/ 248 w 312"/>
                <a:gd name="T7" fmla="*/ 155 h 635"/>
                <a:gd name="T8" fmla="*/ 268 w 312"/>
                <a:gd name="T9" fmla="*/ 0 h 635"/>
                <a:gd name="T10" fmla="*/ 0 60000 65536"/>
                <a:gd name="T11" fmla="*/ 0 60000 65536"/>
                <a:gd name="T12" fmla="*/ 0 60000 65536"/>
                <a:gd name="T13" fmla="*/ 0 60000 65536"/>
                <a:gd name="T14" fmla="*/ 0 60000 65536"/>
                <a:gd name="T15" fmla="*/ 0 w 312"/>
                <a:gd name="T16" fmla="*/ 0 h 635"/>
                <a:gd name="T17" fmla="*/ 312 w 312"/>
                <a:gd name="T18" fmla="*/ 635 h 635"/>
              </a:gdLst>
              <a:ahLst/>
              <a:cxnLst>
                <a:cxn ang="T10">
                  <a:pos x="T0" y="T1"/>
                </a:cxn>
                <a:cxn ang="T11">
                  <a:pos x="T2" y="T3"/>
                </a:cxn>
                <a:cxn ang="T12">
                  <a:pos x="T4" y="T5"/>
                </a:cxn>
                <a:cxn ang="T13">
                  <a:pos x="T6" y="T7"/>
                </a:cxn>
                <a:cxn ang="T14">
                  <a:pos x="T8" y="T9"/>
                </a:cxn>
              </a:cxnLst>
              <a:rect l="T15" t="T16" r="T17" b="T18"/>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a:solidFill>
                <a:srgbClr val="FF3300"/>
              </a:solidFill>
              <a:round/>
              <a:headEnd/>
              <a:tailEnd type="triangle" w="med" len="med"/>
            </a:ln>
          </p:spPr>
          <p:txBody>
            <a:bodyPr/>
            <a:lstStyle/>
            <a:p>
              <a:endParaRPr lang="en-GB"/>
            </a:p>
          </p:txBody>
        </p:sp>
        <p:sp>
          <p:nvSpPr>
            <p:cNvPr id="59405" name="Freeform 13"/>
            <p:cNvSpPr>
              <a:spLocks/>
            </p:cNvSpPr>
            <p:nvPr/>
          </p:nvSpPr>
          <p:spPr bwMode="auto">
            <a:xfrm>
              <a:off x="1296" y="3264"/>
              <a:ext cx="312" cy="635"/>
            </a:xfrm>
            <a:custGeom>
              <a:avLst/>
              <a:gdLst>
                <a:gd name="T0" fmla="*/ 104 w 312"/>
                <a:gd name="T1" fmla="*/ 635 h 635"/>
                <a:gd name="T2" fmla="*/ 296 w 312"/>
                <a:gd name="T3" fmla="*/ 491 h 635"/>
                <a:gd name="T4" fmla="*/ 8 w 312"/>
                <a:gd name="T5" fmla="*/ 347 h 635"/>
                <a:gd name="T6" fmla="*/ 248 w 312"/>
                <a:gd name="T7" fmla="*/ 155 h 635"/>
                <a:gd name="T8" fmla="*/ 268 w 312"/>
                <a:gd name="T9" fmla="*/ 0 h 635"/>
                <a:gd name="T10" fmla="*/ 0 60000 65536"/>
                <a:gd name="T11" fmla="*/ 0 60000 65536"/>
                <a:gd name="T12" fmla="*/ 0 60000 65536"/>
                <a:gd name="T13" fmla="*/ 0 60000 65536"/>
                <a:gd name="T14" fmla="*/ 0 60000 65536"/>
                <a:gd name="T15" fmla="*/ 0 w 312"/>
                <a:gd name="T16" fmla="*/ 0 h 635"/>
                <a:gd name="T17" fmla="*/ 312 w 312"/>
                <a:gd name="T18" fmla="*/ 635 h 635"/>
              </a:gdLst>
              <a:ahLst/>
              <a:cxnLst>
                <a:cxn ang="T10">
                  <a:pos x="T0" y="T1"/>
                </a:cxn>
                <a:cxn ang="T11">
                  <a:pos x="T2" y="T3"/>
                </a:cxn>
                <a:cxn ang="T12">
                  <a:pos x="T4" y="T5"/>
                </a:cxn>
                <a:cxn ang="T13">
                  <a:pos x="T6" y="T7"/>
                </a:cxn>
                <a:cxn ang="T14">
                  <a:pos x="T8" y="T9"/>
                </a:cxn>
              </a:cxnLst>
              <a:rect l="T15" t="T16" r="T17" b="T18"/>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a:solidFill>
                <a:srgbClr val="FF3300"/>
              </a:solidFill>
              <a:round/>
              <a:headEnd/>
              <a:tailEnd type="triangle" w="med" len="med"/>
            </a:ln>
          </p:spPr>
          <p:txBody>
            <a:bodyPr/>
            <a:lstStyle/>
            <a:p>
              <a:endParaRPr lang="en-GB"/>
            </a:p>
          </p:txBody>
        </p:sp>
        <p:sp>
          <p:nvSpPr>
            <p:cNvPr id="59406" name="Freeform 14"/>
            <p:cNvSpPr>
              <a:spLocks/>
            </p:cNvSpPr>
            <p:nvPr/>
          </p:nvSpPr>
          <p:spPr bwMode="auto">
            <a:xfrm>
              <a:off x="2304" y="3264"/>
              <a:ext cx="312" cy="635"/>
            </a:xfrm>
            <a:custGeom>
              <a:avLst/>
              <a:gdLst>
                <a:gd name="T0" fmla="*/ 104 w 312"/>
                <a:gd name="T1" fmla="*/ 635 h 635"/>
                <a:gd name="T2" fmla="*/ 296 w 312"/>
                <a:gd name="T3" fmla="*/ 491 h 635"/>
                <a:gd name="T4" fmla="*/ 8 w 312"/>
                <a:gd name="T5" fmla="*/ 347 h 635"/>
                <a:gd name="T6" fmla="*/ 248 w 312"/>
                <a:gd name="T7" fmla="*/ 155 h 635"/>
                <a:gd name="T8" fmla="*/ 268 w 312"/>
                <a:gd name="T9" fmla="*/ 0 h 635"/>
                <a:gd name="T10" fmla="*/ 0 60000 65536"/>
                <a:gd name="T11" fmla="*/ 0 60000 65536"/>
                <a:gd name="T12" fmla="*/ 0 60000 65536"/>
                <a:gd name="T13" fmla="*/ 0 60000 65536"/>
                <a:gd name="T14" fmla="*/ 0 60000 65536"/>
                <a:gd name="T15" fmla="*/ 0 w 312"/>
                <a:gd name="T16" fmla="*/ 0 h 635"/>
                <a:gd name="T17" fmla="*/ 312 w 312"/>
                <a:gd name="T18" fmla="*/ 635 h 635"/>
              </a:gdLst>
              <a:ahLst/>
              <a:cxnLst>
                <a:cxn ang="T10">
                  <a:pos x="T0" y="T1"/>
                </a:cxn>
                <a:cxn ang="T11">
                  <a:pos x="T2" y="T3"/>
                </a:cxn>
                <a:cxn ang="T12">
                  <a:pos x="T4" y="T5"/>
                </a:cxn>
                <a:cxn ang="T13">
                  <a:pos x="T6" y="T7"/>
                </a:cxn>
                <a:cxn ang="T14">
                  <a:pos x="T8" y="T9"/>
                </a:cxn>
              </a:cxnLst>
              <a:rect l="T15" t="T16" r="T17" b="T18"/>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a:solidFill>
                <a:srgbClr val="FF3300"/>
              </a:solidFill>
              <a:round/>
              <a:headEnd/>
              <a:tailEnd type="triangle" w="med" len="med"/>
            </a:ln>
          </p:spPr>
          <p:txBody>
            <a:bodyPr/>
            <a:lstStyle/>
            <a:p>
              <a:endParaRPr lang="en-GB"/>
            </a:p>
          </p:txBody>
        </p:sp>
        <p:sp>
          <p:nvSpPr>
            <p:cNvPr id="59407" name="Freeform 15"/>
            <p:cNvSpPr>
              <a:spLocks/>
            </p:cNvSpPr>
            <p:nvPr/>
          </p:nvSpPr>
          <p:spPr bwMode="auto">
            <a:xfrm>
              <a:off x="3264" y="3216"/>
              <a:ext cx="312" cy="635"/>
            </a:xfrm>
            <a:custGeom>
              <a:avLst/>
              <a:gdLst>
                <a:gd name="T0" fmla="*/ 104 w 312"/>
                <a:gd name="T1" fmla="*/ 635 h 635"/>
                <a:gd name="T2" fmla="*/ 296 w 312"/>
                <a:gd name="T3" fmla="*/ 491 h 635"/>
                <a:gd name="T4" fmla="*/ 8 w 312"/>
                <a:gd name="T5" fmla="*/ 347 h 635"/>
                <a:gd name="T6" fmla="*/ 248 w 312"/>
                <a:gd name="T7" fmla="*/ 155 h 635"/>
                <a:gd name="T8" fmla="*/ 268 w 312"/>
                <a:gd name="T9" fmla="*/ 0 h 635"/>
                <a:gd name="T10" fmla="*/ 0 60000 65536"/>
                <a:gd name="T11" fmla="*/ 0 60000 65536"/>
                <a:gd name="T12" fmla="*/ 0 60000 65536"/>
                <a:gd name="T13" fmla="*/ 0 60000 65536"/>
                <a:gd name="T14" fmla="*/ 0 60000 65536"/>
                <a:gd name="T15" fmla="*/ 0 w 312"/>
                <a:gd name="T16" fmla="*/ 0 h 635"/>
                <a:gd name="T17" fmla="*/ 312 w 312"/>
                <a:gd name="T18" fmla="*/ 635 h 635"/>
              </a:gdLst>
              <a:ahLst/>
              <a:cxnLst>
                <a:cxn ang="T10">
                  <a:pos x="T0" y="T1"/>
                </a:cxn>
                <a:cxn ang="T11">
                  <a:pos x="T2" y="T3"/>
                </a:cxn>
                <a:cxn ang="T12">
                  <a:pos x="T4" y="T5"/>
                </a:cxn>
                <a:cxn ang="T13">
                  <a:pos x="T6" y="T7"/>
                </a:cxn>
                <a:cxn ang="T14">
                  <a:pos x="T8" y="T9"/>
                </a:cxn>
              </a:cxnLst>
              <a:rect l="T15" t="T16" r="T17" b="T18"/>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a:solidFill>
                <a:srgbClr val="FF3300"/>
              </a:solidFill>
              <a:round/>
              <a:headEnd/>
              <a:tailEnd type="triangle" w="med" len="med"/>
            </a:ln>
          </p:spPr>
          <p:txBody>
            <a:bodyPr/>
            <a:lstStyle/>
            <a:p>
              <a:endParaRPr lang="en-GB"/>
            </a:p>
          </p:txBody>
        </p:sp>
        <p:sp>
          <p:nvSpPr>
            <p:cNvPr id="59408" name="Freeform 16"/>
            <p:cNvSpPr>
              <a:spLocks/>
            </p:cNvSpPr>
            <p:nvPr/>
          </p:nvSpPr>
          <p:spPr bwMode="auto">
            <a:xfrm>
              <a:off x="4368" y="3264"/>
              <a:ext cx="312" cy="635"/>
            </a:xfrm>
            <a:custGeom>
              <a:avLst/>
              <a:gdLst>
                <a:gd name="T0" fmla="*/ 104 w 312"/>
                <a:gd name="T1" fmla="*/ 635 h 635"/>
                <a:gd name="T2" fmla="*/ 296 w 312"/>
                <a:gd name="T3" fmla="*/ 491 h 635"/>
                <a:gd name="T4" fmla="*/ 8 w 312"/>
                <a:gd name="T5" fmla="*/ 347 h 635"/>
                <a:gd name="T6" fmla="*/ 248 w 312"/>
                <a:gd name="T7" fmla="*/ 155 h 635"/>
                <a:gd name="T8" fmla="*/ 268 w 312"/>
                <a:gd name="T9" fmla="*/ 0 h 635"/>
                <a:gd name="T10" fmla="*/ 0 60000 65536"/>
                <a:gd name="T11" fmla="*/ 0 60000 65536"/>
                <a:gd name="T12" fmla="*/ 0 60000 65536"/>
                <a:gd name="T13" fmla="*/ 0 60000 65536"/>
                <a:gd name="T14" fmla="*/ 0 60000 65536"/>
                <a:gd name="T15" fmla="*/ 0 w 312"/>
                <a:gd name="T16" fmla="*/ 0 h 635"/>
                <a:gd name="T17" fmla="*/ 312 w 312"/>
                <a:gd name="T18" fmla="*/ 635 h 635"/>
              </a:gdLst>
              <a:ahLst/>
              <a:cxnLst>
                <a:cxn ang="T10">
                  <a:pos x="T0" y="T1"/>
                </a:cxn>
                <a:cxn ang="T11">
                  <a:pos x="T2" y="T3"/>
                </a:cxn>
                <a:cxn ang="T12">
                  <a:pos x="T4" y="T5"/>
                </a:cxn>
                <a:cxn ang="T13">
                  <a:pos x="T6" y="T7"/>
                </a:cxn>
                <a:cxn ang="T14">
                  <a:pos x="T8" y="T9"/>
                </a:cxn>
              </a:cxnLst>
              <a:rect l="T15" t="T16" r="T17" b="T18"/>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a:solidFill>
                <a:srgbClr val="FF3300"/>
              </a:solidFill>
              <a:round/>
              <a:headEnd/>
              <a:tailEnd type="triangle" w="med" len="med"/>
            </a:ln>
          </p:spPr>
          <p:txBody>
            <a:bodyPr/>
            <a:lstStyle/>
            <a:p>
              <a:endParaRPr lang="en-GB"/>
            </a:p>
          </p:txBody>
        </p:sp>
      </p:grpSp>
      <p:sp>
        <p:nvSpPr>
          <p:cNvPr id="33809" name="Text Box 17"/>
          <p:cNvSpPr txBox="1">
            <a:spLocks noChangeArrowheads="1"/>
          </p:cNvSpPr>
          <p:nvPr/>
        </p:nvSpPr>
        <p:spPr bwMode="auto">
          <a:xfrm>
            <a:off x="228600" y="3200400"/>
            <a:ext cx="2514600" cy="2246313"/>
          </a:xfrm>
          <a:prstGeom prst="rect">
            <a:avLst/>
          </a:prstGeom>
          <a:noFill/>
          <a:ln w="9525">
            <a:noFill/>
            <a:miter lim="800000"/>
            <a:headEnd/>
            <a:tailEnd/>
          </a:ln>
        </p:spPr>
        <p:txBody>
          <a:bodyPr>
            <a:spAutoFit/>
          </a:bodyPr>
          <a:lstStyle/>
          <a:p>
            <a:pPr>
              <a:spcBef>
                <a:spcPct val="50000"/>
              </a:spcBef>
              <a:defRPr/>
            </a:pPr>
            <a:r>
              <a:rPr lang="en-GB" sz="2800" dirty="0">
                <a:solidFill>
                  <a:schemeClr val="accent4">
                    <a:lumMod val="60000"/>
                    <a:lumOff val="40000"/>
                  </a:schemeClr>
                </a:solidFill>
              </a:rPr>
              <a:t>If the temperature rises, the blood vessel dilates (gets bigger).</a:t>
            </a:r>
            <a:endParaRPr lang="en-US" sz="2800" dirty="0">
              <a:solidFill>
                <a:schemeClr val="accent4">
                  <a:lumMod val="60000"/>
                  <a:lumOff val="40000"/>
                </a:schemeClr>
              </a:solidFill>
            </a:endParaRPr>
          </a:p>
        </p:txBody>
      </p:sp>
      <p:sp>
        <p:nvSpPr>
          <p:cNvPr id="33810" name="Text Box 18"/>
          <p:cNvSpPr txBox="1">
            <a:spLocks noChangeArrowheads="1"/>
          </p:cNvSpPr>
          <p:nvPr/>
        </p:nvSpPr>
        <p:spPr bwMode="auto">
          <a:xfrm>
            <a:off x="1524000" y="457200"/>
            <a:ext cx="7315200" cy="954088"/>
          </a:xfrm>
          <a:prstGeom prst="rect">
            <a:avLst/>
          </a:prstGeom>
          <a:noFill/>
          <a:ln w="9525">
            <a:noFill/>
            <a:miter lim="800000"/>
            <a:headEnd/>
            <a:tailEnd/>
          </a:ln>
        </p:spPr>
        <p:txBody>
          <a:bodyPr>
            <a:spAutoFit/>
          </a:bodyPr>
          <a:lstStyle/>
          <a:p>
            <a:pPr algn="ctr">
              <a:spcBef>
                <a:spcPct val="50000"/>
              </a:spcBef>
              <a:defRPr/>
            </a:pPr>
            <a:r>
              <a:rPr lang="en-GB" sz="2800" dirty="0">
                <a:solidFill>
                  <a:schemeClr val="accent4">
                    <a:lumMod val="60000"/>
                    <a:lumOff val="40000"/>
                  </a:schemeClr>
                </a:solidFill>
              </a:rPr>
              <a:t>This means more heat is lost from the surface of the skin</a:t>
            </a:r>
            <a:endParaRPr lang="en-US" sz="2800" dirty="0">
              <a:solidFill>
                <a:schemeClr val="accent4">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wipe(down)">
                                      <p:cBhvr>
                                        <p:cTn id="7" dur="500"/>
                                        <p:tgtEl>
                                          <p:spTgt spid="338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33809">
                                            <p:txEl>
                                              <p:pRg st="0" end="0"/>
                                            </p:txEl>
                                          </p:spTgt>
                                        </p:tgtEl>
                                        <p:attrNameLst>
                                          <p:attrName>style.visibility</p:attrName>
                                        </p:attrNameLst>
                                      </p:cBhvr>
                                      <p:to>
                                        <p:strVal val="visible"/>
                                      </p:to>
                                    </p:set>
                                    <p:anim calcmode="lin" valueType="num">
                                      <p:cBhvr>
                                        <p:cTn id="12" dur="500" fill="hold"/>
                                        <p:tgtEl>
                                          <p:spTgt spid="3380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380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380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3802"/>
                                        </p:tgtEl>
                                        <p:attrNameLst>
                                          <p:attrName>style.visibility</p:attrName>
                                        </p:attrNameLst>
                                      </p:cBhvr>
                                      <p:to>
                                        <p:strVal val="visible"/>
                                      </p:to>
                                    </p:set>
                                    <p:animEffect transition="in" filter="wipe(left)">
                                      <p:cBhvr>
                                        <p:cTn id="19" dur="500"/>
                                        <p:tgtEl>
                                          <p:spTgt spid="3380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3810"/>
                                        </p:tgtEl>
                                        <p:attrNameLst>
                                          <p:attrName>style.visibility</p:attrName>
                                        </p:attrNameLst>
                                      </p:cBhvr>
                                      <p:to>
                                        <p:strVal val="visible"/>
                                      </p:to>
                                    </p:set>
                                    <p:anim calcmode="lin" valueType="num">
                                      <p:cBhvr>
                                        <p:cTn id="24" dur="500" fill="hold"/>
                                        <p:tgtEl>
                                          <p:spTgt spid="33810"/>
                                        </p:tgtEl>
                                        <p:attrNameLst>
                                          <p:attrName>ppt_w</p:attrName>
                                        </p:attrNameLst>
                                      </p:cBhvr>
                                      <p:tavLst>
                                        <p:tav tm="0">
                                          <p:val>
                                            <p:fltVal val="0"/>
                                          </p:val>
                                        </p:tav>
                                        <p:tav tm="100000">
                                          <p:val>
                                            <p:strVal val="#ppt_w"/>
                                          </p:val>
                                        </p:tav>
                                      </p:tavLst>
                                    </p:anim>
                                    <p:anim calcmode="lin" valueType="num">
                                      <p:cBhvr>
                                        <p:cTn id="25" dur="500" fill="hold"/>
                                        <p:tgtEl>
                                          <p:spTgt spid="33810"/>
                                        </p:tgtEl>
                                        <p:attrNameLst>
                                          <p:attrName>ppt_h</p:attrName>
                                        </p:attrNameLst>
                                      </p:cBhvr>
                                      <p:tavLst>
                                        <p:tav tm="0">
                                          <p:val>
                                            <p:fltVal val="0"/>
                                          </p:val>
                                        </p:tav>
                                        <p:tav tm="100000">
                                          <p:val>
                                            <p:strVal val="#ppt_h"/>
                                          </p:val>
                                        </p:tav>
                                      </p:tavLst>
                                    </p:anim>
                                    <p:animEffect transition="in" filter="fade">
                                      <p:cBhvr>
                                        <p:cTn id="26" dur="500"/>
                                        <p:tgtEl>
                                          <p:spTgt spid="338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xit" presetSubtype="1" fill="hold" grpId="1" nodeType="clickEffect">
                                  <p:stCondLst>
                                    <p:cond delay="0"/>
                                  </p:stCondLst>
                                  <p:childTnLst>
                                    <p:animEffect transition="out" filter="wipe(up)">
                                      <p:cBhvr>
                                        <p:cTn id="35" dur="500"/>
                                        <p:tgtEl>
                                          <p:spTgt spid="33800"/>
                                        </p:tgtEl>
                                      </p:cBhvr>
                                    </p:animEffect>
                                    <p:set>
                                      <p:cBhvr>
                                        <p:cTn id="36" dur="1" fill="hold">
                                          <p:stCondLst>
                                            <p:cond delay="499"/>
                                          </p:stCondLst>
                                        </p:cTn>
                                        <p:tgtEl>
                                          <p:spTgt spid="338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0" grpId="1" animBg="1"/>
      <p:bldP spid="33802" grpId="0" animBg="1"/>
      <p:bldP spid="338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pPr algn="ctr" eaLnBrk="1" hangingPunct="1">
              <a:defRPr/>
            </a:pPr>
            <a:r>
              <a:rPr lang="en-GB" sz="3600" dirty="0" smtClean="0">
                <a:solidFill>
                  <a:schemeClr val="accent4">
                    <a:lumMod val="60000"/>
                    <a:lumOff val="40000"/>
                  </a:schemeClr>
                </a:solidFill>
              </a:rPr>
              <a:t>What mechanisms are there to warm the body up?</a:t>
            </a:r>
            <a:endParaRPr lang="en-US" sz="3600" dirty="0" smtClean="0">
              <a:solidFill>
                <a:schemeClr val="accent4">
                  <a:lumMod val="60000"/>
                  <a:lumOff val="40000"/>
                </a:schemeClr>
              </a:solidFill>
            </a:endParaRPr>
          </a:p>
        </p:txBody>
      </p:sp>
      <p:sp>
        <p:nvSpPr>
          <p:cNvPr id="36868" name="Rectangle 4"/>
          <p:cNvSpPr>
            <a:spLocks noChangeArrowheads="1"/>
          </p:cNvSpPr>
          <p:nvPr/>
        </p:nvSpPr>
        <p:spPr bwMode="auto">
          <a:xfrm>
            <a:off x="609600" y="3352800"/>
            <a:ext cx="8229600" cy="1905000"/>
          </a:xfrm>
          <a:prstGeom prst="rect">
            <a:avLst/>
          </a:prstGeom>
          <a:noFill/>
          <a:ln w="9525">
            <a:noFill/>
            <a:miter lim="800000"/>
            <a:headEnd/>
            <a:tailEnd/>
          </a:ln>
        </p:spPr>
        <p:txBody>
          <a:bodyPr/>
          <a:lstStyle/>
          <a:p>
            <a:pPr marL="609600" indent="-609600" algn="ctr">
              <a:spcBef>
                <a:spcPct val="20000"/>
              </a:spcBef>
              <a:buClr>
                <a:schemeClr val="hlink"/>
              </a:buClr>
              <a:buSzPct val="70000"/>
            </a:pPr>
            <a:r>
              <a:rPr lang="en-GB" sz="4400">
                <a:solidFill>
                  <a:srgbClr val="FFFF00"/>
                </a:solidFill>
                <a:latin typeface="Arial" pitchFamily="34" charset="0"/>
              </a:rPr>
              <a:t>Vasoconstriction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 calcmode="lin" valueType="num">
                                      <p:cBhvr>
                                        <p:cTn id="7" dur="500" fill="hold"/>
                                        <p:tgtEl>
                                          <p:spTgt spid="3686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86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68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ChangeArrowheads="1"/>
          </p:cNvSpPr>
          <p:nvPr/>
        </p:nvSpPr>
        <p:spPr bwMode="auto">
          <a:xfrm rot="5400000">
            <a:off x="5145088" y="1873250"/>
            <a:ext cx="381000" cy="6553200"/>
          </a:xfrm>
          <a:prstGeom prst="can">
            <a:avLst>
              <a:gd name="adj" fmla="val 47380"/>
            </a:avLst>
          </a:prstGeom>
          <a:solidFill>
            <a:srgbClr val="FF3300"/>
          </a:solidFill>
          <a:ln w="9525">
            <a:solidFill>
              <a:schemeClr val="tx1"/>
            </a:solidFill>
            <a:round/>
            <a:headEnd/>
            <a:tailEnd/>
          </a:ln>
        </p:spPr>
        <p:txBody>
          <a:bodyPr wrap="none" anchor="ctr"/>
          <a:lstStyle/>
          <a:p>
            <a:endParaRPr lang="en-US"/>
          </a:p>
        </p:txBody>
      </p:sp>
      <p:sp>
        <p:nvSpPr>
          <p:cNvPr id="61443" name="Line 3"/>
          <p:cNvSpPr>
            <a:spLocks noChangeShapeType="1"/>
          </p:cNvSpPr>
          <p:nvPr/>
        </p:nvSpPr>
        <p:spPr bwMode="auto">
          <a:xfrm>
            <a:off x="1677988" y="2444750"/>
            <a:ext cx="7467600" cy="0"/>
          </a:xfrm>
          <a:prstGeom prst="line">
            <a:avLst/>
          </a:prstGeom>
          <a:noFill/>
          <a:ln w="9525">
            <a:solidFill>
              <a:schemeClr val="tx1"/>
            </a:solidFill>
            <a:round/>
            <a:headEnd/>
            <a:tailEnd/>
          </a:ln>
        </p:spPr>
        <p:txBody>
          <a:bodyPr/>
          <a:lstStyle/>
          <a:p>
            <a:endParaRPr lang="en-GB"/>
          </a:p>
        </p:txBody>
      </p:sp>
      <p:sp>
        <p:nvSpPr>
          <p:cNvPr id="61444" name="AutoShape 4"/>
          <p:cNvSpPr>
            <a:spLocks noChangeArrowheads="1"/>
          </p:cNvSpPr>
          <p:nvPr/>
        </p:nvSpPr>
        <p:spPr bwMode="auto">
          <a:xfrm>
            <a:off x="228600" y="0"/>
            <a:ext cx="152400" cy="3124200"/>
          </a:xfrm>
          <a:prstGeom prst="roundRect">
            <a:avLst>
              <a:gd name="adj" fmla="val 16667"/>
            </a:avLst>
          </a:prstGeom>
          <a:noFill/>
          <a:ln w="9525">
            <a:solidFill>
              <a:schemeClr val="tx1"/>
            </a:solidFill>
            <a:round/>
            <a:headEnd/>
            <a:tailEnd/>
          </a:ln>
        </p:spPr>
        <p:txBody>
          <a:bodyPr wrap="none" anchor="ctr"/>
          <a:lstStyle/>
          <a:p>
            <a:endParaRPr lang="en-US"/>
          </a:p>
        </p:txBody>
      </p:sp>
      <p:sp>
        <p:nvSpPr>
          <p:cNvPr id="61445" name="Line 5"/>
          <p:cNvSpPr>
            <a:spLocks noChangeShapeType="1"/>
          </p:cNvSpPr>
          <p:nvPr/>
        </p:nvSpPr>
        <p:spPr bwMode="auto">
          <a:xfrm>
            <a:off x="304800" y="2362200"/>
            <a:ext cx="0" cy="762000"/>
          </a:xfrm>
          <a:prstGeom prst="line">
            <a:avLst/>
          </a:prstGeom>
          <a:noFill/>
          <a:ln w="57150">
            <a:solidFill>
              <a:srgbClr val="FF3300"/>
            </a:solidFill>
            <a:round/>
            <a:headEnd/>
            <a:tailEnd/>
          </a:ln>
        </p:spPr>
        <p:txBody>
          <a:bodyPr/>
          <a:lstStyle/>
          <a:p>
            <a:endParaRPr lang="en-GB"/>
          </a:p>
        </p:txBody>
      </p:sp>
      <p:sp>
        <p:nvSpPr>
          <p:cNvPr id="37894" name="Line 6"/>
          <p:cNvSpPr>
            <a:spLocks noChangeShapeType="1"/>
          </p:cNvSpPr>
          <p:nvPr/>
        </p:nvSpPr>
        <p:spPr bwMode="auto">
          <a:xfrm flipH="1">
            <a:off x="304800" y="1524000"/>
            <a:ext cx="0" cy="857250"/>
          </a:xfrm>
          <a:prstGeom prst="line">
            <a:avLst/>
          </a:prstGeom>
          <a:noFill/>
          <a:ln w="57150">
            <a:solidFill>
              <a:srgbClr val="FF3300"/>
            </a:solidFill>
            <a:round/>
            <a:headEnd/>
            <a:tailEnd/>
          </a:ln>
        </p:spPr>
        <p:txBody>
          <a:bodyPr/>
          <a:lstStyle/>
          <a:p>
            <a:endParaRPr lang="en-GB"/>
          </a:p>
        </p:txBody>
      </p:sp>
      <p:sp>
        <p:nvSpPr>
          <p:cNvPr id="61447" name="Freeform 7"/>
          <p:cNvSpPr>
            <a:spLocks/>
          </p:cNvSpPr>
          <p:nvPr/>
        </p:nvSpPr>
        <p:spPr bwMode="auto">
          <a:xfrm>
            <a:off x="2819400" y="2438400"/>
            <a:ext cx="4832350" cy="2684463"/>
          </a:xfrm>
          <a:custGeom>
            <a:avLst/>
            <a:gdLst>
              <a:gd name="T0" fmla="*/ 2147483647 w 3044"/>
              <a:gd name="T1" fmla="*/ 2147483647 h 1691"/>
              <a:gd name="T2" fmla="*/ 2147483647 w 3044"/>
              <a:gd name="T3" fmla="*/ 2147483647 h 1691"/>
              <a:gd name="T4" fmla="*/ 2147483647 w 3044"/>
              <a:gd name="T5" fmla="*/ 2147483647 h 1691"/>
              <a:gd name="T6" fmla="*/ 2147483647 w 3044"/>
              <a:gd name="T7" fmla="*/ 2147483647 h 1691"/>
              <a:gd name="T8" fmla="*/ 2147483647 w 3044"/>
              <a:gd name="T9" fmla="*/ 2147483647 h 1691"/>
              <a:gd name="T10" fmla="*/ 2147483647 w 3044"/>
              <a:gd name="T11" fmla="*/ 2147483647 h 1691"/>
              <a:gd name="T12" fmla="*/ 2147483647 w 3044"/>
              <a:gd name="T13" fmla="*/ 2147483647 h 1691"/>
              <a:gd name="T14" fmla="*/ 2147483647 w 3044"/>
              <a:gd name="T15" fmla="*/ 2147483647 h 1691"/>
              <a:gd name="T16" fmla="*/ 2147483647 w 3044"/>
              <a:gd name="T17" fmla="*/ 2147483647 h 1691"/>
              <a:gd name="T18" fmla="*/ 2147483647 w 3044"/>
              <a:gd name="T19" fmla="*/ 2147483647 h 1691"/>
              <a:gd name="T20" fmla="*/ 2147483647 w 3044"/>
              <a:gd name="T21" fmla="*/ 2147483647 h 1691"/>
              <a:gd name="T22" fmla="*/ 2147483647 w 3044"/>
              <a:gd name="T23" fmla="*/ 2147483647 h 1691"/>
              <a:gd name="T24" fmla="*/ 2147483647 w 3044"/>
              <a:gd name="T25" fmla="*/ 2147483647 h 1691"/>
              <a:gd name="T26" fmla="*/ 2147483647 w 3044"/>
              <a:gd name="T27" fmla="*/ 2147483647 h 1691"/>
              <a:gd name="T28" fmla="*/ 2147483647 w 3044"/>
              <a:gd name="T29" fmla="*/ 2147483647 h 16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44"/>
              <a:gd name="T46" fmla="*/ 0 h 1691"/>
              <a:gd name="T47" fmla="*/ 3044 w 3044"/>
              <a:gd name="T48" fmla="*/ 1691 h 16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44" h="1691">
                <a:moveTo>
                  <a:pt x="20" y="1567"/>
                </a:moveTo>
                <a:cubicBezTo>
                  <a:pt x="8" y="1651"/>
                  <a:pt x="8" y="1691"/>
                  <a:pt x="20" y="1471"/>
                </a:cubicBezTo>
                <a:cubicBezTo>
                  <a:pt x="32" y="1251"/>
                  <a:pt x="0" y="457"/>
                  <a:pt x="95" y="245"/>
                </a:cubicBezTo>
                <a:cubicBezTo>
                  <a:pt x="190" y="33"/>
                  <a:pt x="490" y="25"/>
                  <a:pt x="590" y="197"/>
                </a:cubicBezTo>
                <a:cubicBezTo>
                  <a:pt x="690" y="369"/>
                  <a:pt x="585" y="1109"/>
                  <a:pt x="692" y="1279"/>
                </a:cubicBezTo>
                <a:cubicBezTo>
                  <a:pt x="799" y="1449"/>
                  <a:pt x="1125" y="1403"/>
                  <a:pt x="1231" y="1219"/>
                </a:cubicBezTo>
                <a:cubicBezTo>
                  <a:pt x="1337" y="1035"/>
                  <a:pt x="1229" y="344"/>
                  <a:pt x="1328" y="172"/>
                </a:cubicBezTo>
                <a:cubicBezTo>
                  <a:pt x="1427" y="0"/>
                  <a:pt x="1724" y="4"/>
                  <a:pt x="1823" y="189"/>
                </a:cubicBezTo>
                <a:cubicBezTo>
                  <a:pt x="1922" y="374"/>
                  <a:pt x="1837" y="1102"/>
                  <a:pt x="1920" y="1284"/>
                </a:cubicBezTo>
                <a:cubicBezTo>
                  <a:pt x="2003" y="1466"/>
                  <a:pt x="2249" y="1448"/>
                  <a:pt x="2324" y="1279"/>
                </a:cubicBezTo>
                <a:cubicBezTo>
                  <a:pt x="2399" y="1110"/>
                  <a:pt x="2308" y="479"/>
                  <a:pt x="2372" y="271"/>
                </a:cubicBezTo>
                <a:cubicBezTo>
                  <a:pt x="2436" y="63"/>
                  <a:pt x="2604" y="23"/>
                  <a:pt x="2708" y="31"/>
                </a:cubicBezTo>
                <a:cubicBezTo>
                  <a:pt x="2812" y="39"/>
                  <a:pt x="2948" y="103"/>
                  <a:pt x="2996" y="319"/>
                </a:cubicBezTo>
                <a:cubicBezTo>
                  <a:pt x="3044" y="535"/>
                  <a:pt x="2996" y="1116"/>
                  <a:pt x="2996" y="1327"/>
                </a:cubicBezTo>
                <a:cubicBezTo>
                  <a:pt x="2996" y="1538"/>
                  <a:pt x="2999" y="1531"/>
                  <a:pt x="2999" y="1584"/>
                </a:cubicBezTo>
              </a:path>
            </a:pathLst>
          </a:custGeom>
          <a:noFill/>
          <a:ln w="28575">
            <a:solidFill>
              <a:srgbClr val="FF3300"/>
            </a:solidFill>
            <a:round/>
            <a:headEnd/>
            <a:tailEnd/>
          </a:ln>
        </p:spPr>
        <p:txBody>
          <a:bodyPr/>
          <a:lstStyle/>
          <a:p>
            <a:endParaRPr lang="en-GB"/>
          </a:p>
        </p:txBody>
      </p:sp>
      <p:sp>
        <p:nvSpPr>
          <p:cNvPr id="37896" name="Freeform 8"/>
          <p:cNvSpPr>
            <a:spLocks/>
          </p:cNvSpPr>
          <p:nvPr/>
        </p:nvSpPr>
        <p:spPr bwMode="auto">
          <a:xfrm>
            <a:off x="2819400" y="2438400"/>
            <a:ext cx="4832350" cy="2684463"/>
          </a:xfrm>
          <a:custGeom>
            <a:avLst/>
            <a:gdLst>
              <a:gd name="T0" fmla="*/ 2147483647 w 3044"/>
              <a:gd name="T1" fmla="*/ 2147483647 h 1691"/>
              <a:gd name="T2" fmla="*/ 2147483647 w 3044"/>
              <a:gd name="T3" fmla="*/ 2147483647 h 1691"/>
              <a:gd name="T4" fmla="*/ 2147483647 w 3044"/>
              <a:gd name="T5" fmla="*/ 2147483647 h 1691"/>
              <a:gd name="T6" fmla="*/ 2147483647 w 3044"/>
              <a:gd name="T7" fmla="*/ 2147483647 h 1691"/>
              <a:gd name="T8" fmla="*/ 2147483647 w 3044"/>
              <a:gd name="T9" fmla="*/ 2147483647 h 1691"/>
              <a:gd name="T10" fmla="*/ 2147483647 w 3044"/>
              <a:gd name="T11" fmla="*/ 2147483647 h 1691"/>
              <a:gd name="T12" fmla="*/ 2147483647 w 3044"/>
              <a:gd name="T13" fmla="*/ 2147483647 h 1691"/>
              <a:gd name="T14" fmla="*/ 2147483647 w 3044"/>
              <a:gd name="T15" fmla="*/ 2147483647 h 1691"/>
              <a:gd name="T16" fmla="*/ 2147483647 w 3044"/>
              <a:gd name="T17" fmla="*/ 2147483647 h 1691"/>
              <a:gd name="T18" fmla="*/ 2147483647 w 3044"/>
              <a:gd name="T19" fmla="*/ 2147483647 h 1691"/>
              <a:gd name="T20" fmla="*/ 2147483647 w 3044"/>
              <a:gd name="T21" fmla="*/ 2147483647 h 1691"/>
              <a:gd name="T22" fmla="*/ 2147483647 w 3044"/>
              <a:gd name="T23" fmla="*/ 2147483647 h 1691"/>
              <a:gd name="T24" fmla="*/ 2147483647 w 3044"/>
              <a:gd name="T25" fmla="*/ 2147483647 h 1691"/>
              <a:gd name="T26" fmla="*/ 2147483647 w 3044"/>
              <a:gd name="T27" fmla="*/ 2147483647 h 1691"/>
              <a:gd name="T28" fmla="*/ 2147483647 w 3044"/>
              <a:gd name="T29" fmla="*/ 2147483647 h 16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44"/>
              <a:gd name="T46" fmla="*/ 0 h 1691"/>
              <a:gd name="T47" fmla="*/ 3044 w 3044"/>
              <a:gd name="T48" fmla="*/ 1691 h 16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44" h="1691">
                <a:moveTo>
                  <a:pt x="20" y="1567"/>
                </a:moveTo>
                <a:cubicBezTo>
                  <a:pt x="8" y="1651"/>
                  <a:pt x="8" y="1691"/>
                  <a:pt x="20" y="1471"/>
                </a:cubicBezTo>
                <a:cubicBezTo>
                  <a:pt x="32" y="1251"/>
                  <a:pt x="0" y="457"/>
                  <a:pt x="95" y="245"/>
                </a:cubicBezTo>
                <a:cubicBezTo>
                  <a:pt x="190" y="33"/>
                  <a:pt x="490" y="25"/>
                  <a:pt x="590" y="197"/>
                </a:cubicBezTo>
                <a:cubicBezTo>
                  <a:pt x="690" y="369"/>
                  <a:pt x="585" y="1109"/>
                  <a:pt x="692" y="1279"/>
                </a:cubicBezTo>
                <a:cubicBezTo>
                  <a:pt x="799" y="1449"/>
                  <a:pt x="1125" y="1403"/>
                  <a:pt x="1231" y="1219"/>
                </a:cubicBezTo>
                <a:cubicBezTo>
                  <a:pt x="1337" y="1035"/>
                  <a:pt x="1229" y="344"/>
                  <a:pt x="1328" y="172"/>
                </a:cubicBezTo>
                <a:cubicBezTo>
                  <a:pt x="1427" y="0"/>
                  <a:pt x="1724" y="4"/>
                  <a:pt x="1823" y="189"/>
                </a:cubicBezTo>
                <a:cubicBezTo>
                  <a:pt x="1922" y="374"/>
                  <a:pt x="1837" y="1102"/>
                  <a:pt x="1920" y="1284"/>
                </a:cubicBezTo>
                <a:cubicBezTo>
                  <a:pt x="2003" y="1466"/>
                  <a:pt x="2249" y="1448"/>
                  <a:pt x="2324" y="1279"/>
                </a:cubicBezTo>
                <a:cubicBezTo>
                  <a:pt x="2399" y="1110"/>
                  <a:pt x="2308" y="479"/>
                  <a:pt x="2372" y="271"/>
                </a:cubicBezTo>
                <a:cubicBezTo>
                  <a:pt x="2436" y="63"/>
                  <a:pt x="2604" y="23"/>
                  <a:pt x="2708" y="31"/>
                </a:cubicBezTo>
                <a:cubicBezTo>
                  <a:pt x="2812" y="39"/>
                  <a:pt x="2948" y="103"/>
                  <a:pt x="2996" y="319"/>
                </a:cubicBezTo>
                <a:cubicBezTo>
                  <a:pt x="3044" y="535"/>
                  <a:pt x="2996" y="1116"/>
                  <a:pt x="2996" y="1327"/>
                </a:cubicBezTo>
                <a:cubicBezTo>
                  <a:pt x="2996" y="1538"/>
                  <a:pt x="2999" y="1531"/>
                  <a:pt x="2999" y="1584"/>
                </a:cubicBezTo>
              </a:path>
            </a:pathLst>
          </a:custGeom>
          <a:noFill/>
          <a:ln w="114300">
            <a:solidFill>
              <a:srgbClr val="FF3300"/>
            </a:solidFill>
            <a:round/>
            <a:headEnd/>
            <a:tailEnd/>
          </a:ln>
        </p:spPr>
        <p:txBody>
          <a:bodyPr/>
          <a:lstStyle/>
          <a:p>
            <a:endParaRPr lang="en-GB"/>
          </a:p>
        </p:txBody>
      </p:sp>
      <p:grpSp>
        <p:nvGrpSpPr>
          <p:cNvPr id="2" name="Group 9"/>
          <p:cNvGrpSpPr>
            <a:grpSpLocks/>
          </p:cNvGrpSpPr>
          <p:nvPr/>
        </p:nvGrpSpPr>
        <p:grpSpPr bwMode="auto">
          <a:xfrm>
            <a:off x="2286000" y="1295400"/>
            <a:ext cx="6527800" cy="1084263"/>
            <a:chOff x="568" y="3216"/>
            <a:chExt cx="4112" cy="683"/>
          </a:xfrm>
        </p:grpSpPr>
        <p:sp>
          <p:nvSpPr>
            <p:cNvPr id="61452" name="Freeform 10"/>
            <p:cNvSpPr>
              <a:spLocks/>
            </p:cNvSpPr>
            <p:nvPr/>
          </p:nvSpPr>
          <p:spPr bwMode="auto">
            <a:xfrm>
              <a:off x="568" y="3253"/>
              <a:ext cx="312" cy="635"/>
            </a:xfrm>
            <a:custGeom>
              <a:avLst/>
              <a:gdLst>
                <a:gd name="T0" fmla="*/ 104 w 312"/>
                <a:gd name="T1" fmla="*/ 635 h 635"/>
                <a:gd name="T2" fmla="*/ 296 w 312"/>
                <a:gd name="T3" fmla="*/ 491 h 635"/>
                <a:gd name="T4" fmla="*/ 8 w 312"/>
                <a:gd name="T5" fmla="*/ 347 h 635"/>
                <a:gd name="T6" fmla="*/ 248 w 312"/>
                <a:gd name="T7" fmla="*/ 155 h 635"/>
                <a:gd name="T8" fmla="*/ 268 w 312"/>
                <a:gd name="T9" fmla="*/ 0 h 635"/>
                <a:gd name="T10" fmla="*/ 0 60000 65536"/>
                <a:gd name="T11" fmla="*/ 0 60000 65536"/>
                <a:gd name="T12" fmla="*/ 0 60000 65536"/>
                <a:gd name="T13" fmla="*/ 0 60000 65536"/>
                <a:gd name="T14" fmla="*/ 0 60000 65536"/>
                <a:gd name="T15" fmla="*/ 0 w 312"/>
                <a:gd name="T16" fmla="*/ 0 h 635"/>
                <a:gd name="T17" fmla="*/ 312 w 312"/>
                <a:gd name="T18" fmla="*/ 635 h 635"/>
              </a:gdLst>
              <a:ahLst/>
              <a:cxnLst>
                <a:cxn ang="T10">
                  <a:pos x="T0" y="T1"/>
                </a:cxn>
                <a:cxn ang="T11">
                  <a:pos x="T2" y="T3"/>
                </a:cxn>
                <a:cxn ang="T12">
                  <a:pos x="T4" y="T5"/>
                </a:cxn>
                <a:cxn ang="T13">
                  <a:pos x="T6" y="T7"/>
                </a:cxn>
                <a:cxn ang="T14">
                  <a:pos x="T8" y="T9"/>
                </a:cxn>
              </a:cxnLst>
              <a:rect l="T15" t="T16" r="T17" b="T18"/>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a:solidFill>
                <a:srgbClr val="FF3300"/>
              </a:solidFill>
              <a:round/>
              <a:headEnd/>
              <a:tailEnd type="triangle" w="med" len="med"/>
            </a:ln>
          </p:spPr>
          <p:txBody>
            <a:bodyPr/>
            <a:lstStyle/>
            <a:p>
              <a:endParaRPr lang="en-GB"/>
            </a:p>
          </p:txBody>
        </p:sp>
        <p:sp>
          <p:nvSpPr>
            <p:cNvPr id="61453" name="Freeform 11"/>
            <p:cNvSpPr>
              <a:spLocks/>
            </p:cNvSpPr>
            <p:nvPr/>
          </p:nvSpPr>
          <p:spPr bwMode="auto">
            <a:xfrm>
              <a:off x="1296" y="3264"/>
              <a:ext cx="312" cy="635"/>
            </a:xfrm>
            <a:custGeom>
              <a:avLst/>
              <a:gdLst>
                <a:gd name="T0" fmla="*/ 104 w 312"/>
                <a:gd name="T1" fmla="*/ 635 h 635"/>
                <a:gd name="T2" fmla="*/ 296 w 312"/>
                <a:gd name="T3" fmla="*/ 491 h 635"/>
                <a:gd name="T4" fmla="*/ 8 w 312"/>
                <a:gd name="T5" fmla="*/ 347 h 635"/>
                <a:gd name="T6" fmla="*/ 248 w 312"/>
                <a:gd name="T7" fmla="*/ 155 h 635"/>
                <a:gd name="T8" fmla="*/ 268 w 312"/>
                <a:gd name="T9" fmla="*/ 0 h 635"/>
                <a:gd name="T10" fmla="*/ 0 60000 65536"/>
                <a:gd name="T11" fmla="*/ 0 60000 65536"/>
                <a:gd name="T12" fmla="*/ 0 60000 65536"/>
                <a:gd name="T13" fmla="*/ 0 60000 65536"/>
                <a:gd name="T14" fmla="*/ 0 60000 65536"/>
                <a:gd name="T15" fmla="*/ 0 w 312"/>
                <a:gd name="T16" fmla="*/ 0 h 635"/>
                <a:gd name="T17" fmla="*/ 312 w 312"/>
                <a:gd name="T18" fmla="*/ 635 h 635"/>
              </a:gdLst>
              <a:ahLst/>
              <a:cxnLst>
                <a:cxn ang="T10">
                  <a:pos x="T0" y="T1"/>
                </a:cxn>
                <a:cxn ang="T11">
                  <a:pos x="T2" y="T3"/>
                </a:cxn>
                <a:cxn ang="T12">
                  <a:pos x="T4" y="T5"/>
                </a:cxn>
                <a:cxn ang="T13">
                  <a:pos x="T6" y="T7"/>
                </a:cxn>
                <a:cxn ang="T14">
                  <a:pos x="T8" y="T9"/>
                </a:cxn>
              </a:cxnLst>
              <a:rect l="T15" t="T16" r="T17" b="T18"/>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a:solidFill>
                <a:srgbClr val="FF3300"/>
              </a:solidFill>
              <a:round/>
              <a:headEnd/>
              <a:tailEnd type="triangle" w="med" len="med"/>
            </a:ln>
          </p:spPr>
          <p:txBody>
            <a:bodyPr/>
            <a:lstStyle/>
            <a:p>
              <a:endParaRPr lang="en-GB"/>
            </a:p>
          </p:txBody>
        </p:sp>
        <p:sp>
          <p:nvSpPr>
            <p:cNvPr id="61454" name="Freeform 12"/>
            <p:cNvSpPr>
              <a:spLocks/>
            </p:cNvSpPr>
            <p:nvPr/>
          </p:nvSpPr>
          <p:spPr bwMode="auto">
            <a:xfrm>
              <a:off x="2304" y="3264"/>
              <a:ext cx="312" cy="635"/>
            </a:xfrm>
            <a:custGeom>
              <a:avLst/>
              <a:gdLst>
                <a:gd name="T0" fmla="*/ 104 w 312"/>
                <a:gd name="T1" fmla="*/ 635 h 635"/>
                <a:gd name="T2" fmla="*/ 296 w 312"/>
                <a:gd name="T3" fmla="*/ 491 h 635"/>
                <a:gd name="T4" fmla="*/ 8 w 312"/>
                <a:gd name="T5" fmla="*/ 347 h 635"/>
                <a:gd name="T6" fmla="*/ 248 w 312"/>
                <a:gd name="T7" fmla="*/ 155 h 635"/>
                <a:gd name="T8" fmla="*/ 268 w 312"/>
                <a:gd name="T9" fmla="*/ 0 h 635"/>
                <a:gd name="T10" fmla="*/ 0 60000 65536"/>
                <a:gd name="T11" fmla="*/ 0 60000 65536"/>
                <a:gd name="T12" fmla="*/ 0 60000 65536"/>
                <a:gd name="T13" fmla="*/ 0 60000 65536"/>
                <a:gd name="T14" fmla="*/ 0 60000 65536"/>
                <a:gd name="T15" fmla="*/ 0 w 312"/>
                <a:gd name="T16" fmla="*/ 0 h 635"/>
                <a:gd name="T17" fmla="*/ 312 w 312"/>
                <a:gd name="T18" fmla="*/ 635 h 635"/>
              </a:gdLst>
              <a:ahLst/>
              <a:cxnLst>
                <a:cxn ang="T10">
                  <a:pos x="T0" y="T1"/>
                </a:cxn>
                <a:cxn ang="T11">
                  <a:pos x="T2" y="T3"/>
                </a:cxn>
                <a:cxn ang="T12">
                  <a:pos x="T4" y="T5"/>
                </a:cxn>
                <a:cxn ang="T13">
                  <a:pos x="T6" y="T7"/>
                </a:cxn>
                <a:cxn ang="T14">
                  <a:pos x="T8" y="T9"/>
                </a:cxn>
              </a:cxnLst>
              <a:rect l="T15" t="T16" r="T17" b="T18"/>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a:solidFill>
                <a:srgbClr val="FF3300"/>
              </a:solidFill>
              <a:round/>
              <a:headEnd/>
              <a:tailEnd type="triangle" w="med" len="med"/>
            </a:ln>
          </p:spPr>
          <p:txBody>
            <a:bodyPr/>
            <a:lstStyle/>
            <a:p>
              <a:endParaRPr lang="en-GB"/>
            </a:p>
          </p:txBody>
        </p:sp>
        <p:sp>
          <p:nvSpPr>
            <p:cNvPr id="61455" name="Freeform 13"/>
            <p:cNvSpPr>
              <a:spLocks/>
            </p:cNvSpPr>
            <p:nvPr/>
          </p:nvSpPr>
          <p:spPr bwMode="auto">
            <a:xfrm>
              <a:off x="3264" y="3216"/>
              <a:ext cx="312" cy="635"/>
            </a:xfrm>
            <a:custGeom>
              <a:avLst/>
              <a:gdLst>
                <a:gd name="T0" fmla="*/ 104 w 312"/>
                <a:gd name="T1" fmla="*/ 635 h 635"/>
                <a:gd name="T2" fmla="*/ 296 w 312"/>
                <a:gd name="T3" fmla="*/ 491 h 635"/>
                <a:gd name="T4" fmla="*/ 8 w 312"/>
                <a:gd name="T5" fmla="*/ 347 h 635"/>
                <a:gd name="T6" fmla="*/ 248 w 312"/>
                <a:gd name="T7" fmla="*/ 155 h 635"/>
                <a:gd name="T8" fmla="*/ 268 w 312"/>
                <a:gd name="T9" fmla="*/ 0 h 635"/>
                <a:gd name="T10" fmla="*/ 0 60000 65536"/>
                <a:gd name="T11" fmla="*/ 0 60000 65536"/>
                <a:gd name="T12" fmla="*/ 0 60000 65536"/>
                <a:gd name="T13" fmla="*/ 0 60000 65536"/>
                <a:gd name="T14" fmla="*/ 0 60000 65536"/>
                <a:gd name="T15" fmla="*/ 0 w 312"/>
                <a:gd name="T16" fmla="*/ 0 h 635"/>
                <a:gd name="T17" fmla="*/ 312 w 312"/>
                <a:gd name="T18" fmla="*/ 635 h 635"/>
              </a:gdLst>
              <a:ahLst/>
              <a:cxnLst>
                <a:cxn ang="T10">
                  <a:pos x="T0" y="T1"/>
                </a:cxn>
                <a:cxn ang="T11">
                  <a:pos x="T2" y="T3"/>
                </a:cxn>
                <a:cxn ang="T12">
                  <a:pos x="T4" y="T5"/>
                </a:cxn>
                <a:cxn ang="T13">
                  <a:pos x="T6" y="T7"/>
                </a:cxn>
                <a:cxn ang="T14">
                  <a:pos x="T8" y="T9"/>
                </a:cxn>
              </a:cxnLst>
              <a:rect l="T15" t="T16" r="T17" b="T18"/>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a:solidFill>
                <a:srgbClr val="FF3300"/>
              </a:solidFill>
              <a:round/>
              <a:headEnd/>
              <a:tailEnd type="triangle" w="med" len="med"/>
            </a:ln>
          </p:spPr>
          <p:txBody>
            <a:bodyPr/>
            <a:lstStyle/>
            <a:p>
              <a:endParaRPr lang="en-GB"/>
            </a:p>
          </p:txBody>
        </p:sp>
        <p:sp>
          <p:nvSpPr>
            <p:cNvPr id="61456" name="Freeform 14"/>
            <p:cNvSpPr>
              <a:spLocks/>
            </p:cNvSpPr>
            <p:nvPr/>
          </p:nvSpPr>
          <p:spPr bwMode="auto">
            <a:xfrm>
              <a:off x="4368" y="3264"/>
              <a:ext cx="312" cy="635"/>
            </a:xfrm>
            <a:custGeom>
              <a:avLst/>
              <a:gdLst>
                <a:gd name="T0" fmla="*/ 104 w 312"/>
                <a:gd name="T1" fmla="*/ 635 h 635"/>
                <a:gd name="T2" fmla="*/ 296 w 312"/>
                <a:gd name="T3" fmla="*/ 491 h 635"/>
                <a:gd name="T4" fmla="*/ 8 w 312"/>
                <a:gd name="T5" fmla="*/ 347 h 635"/>
                <a:gd name="T6" fmla="*/ 248 w 312"/>
                <a:gd name="T7" fmla="*/ 155 h 635"/>
                <a:gd name="T8" fmla="*/ 268 w 312"/>
                <a:gd name="T9" fmla="*/ 0 h 635"/>
                <a:gd name="T10" fmla="*/ 0 60000 65536"/>
                <a:gd name="T11" fmla="*/ 0 60000 65536"/>
                <a:gd name="T12" fmla="*/ 0 60000 65536"/>
                <a:gd name="T13" fmla="*/ 0 60000 65536"/>
                <a:gd name="T14" fmla="*/ 0 60000 65536"/>
                <a:gd name="T15" fmla="*/ 0 w 312"/>
                <a:gd name="T16" fmla="*/ 0 h 635"/>
                <a:gd name="T17" fmla="*/ 312 w 312"/>
                <a:gd name="T18" fmla="*/ 635 h 635"/>
              </a:gdLst>
              <a:ahLst/>
              <a:cxnLst>
                <a:cxn ang="T10">
                  <a:pos x="T0" y="T1"/>
                </a:cxn>
                <a:cxn ang="T11">
                  <a:pos x="T2" y="T3"/>
                </a:cxn>
                <a:cxn ang="T12">
                  <a:pos x="T4" y="T5"/>
                </a:cxn>
                <a:cxn ang="T13">
                  <a:pos x="T6" y="T7"/>
                </a:cxn>
                <a:cxn ang="T14">
                  <a:pos x="T8" y="T9"/>
                </a:cxn>
              </a:cxnLst>
              <a:rect l="T15" t="T16" r="T17" b="T18"/>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a:solidFill>
                <a:srgbClr val="FF3300"/>
              </a:solidFill>
              <a:round/>
              <a:headEnd/>
              <a:tailEnd type="triangle" w="med" len="med"/>
            </a:ln>
          </p:spPr>
          <p:txBody>
            <a:bodyPr/>
            <a:lstStyle/>
            <a:p>
              <a:endParaRPr lang="en-GB"/>
            </a:p>
          </p:txBody>
        </p:sp>
      </p:grpSp>
      <p:sp>
        <p:nvSpPr>
          <p:cNvPr id="37903" name="Text Box 15"/>
          <p:cNvSpPr txBox="1">
            <a:spLocks noChangeArrowheads="1"/>
          </p:cNvSpPr>
          <p:nvPr/>
        </p:nvSpPr>
        <p:spPr bwMode="auto">
          <a:xfrm>
            <a:off x="228600" y="3200400"/>
            <a:ext cx="2514600" cy="1552575"/>
          </a:xfrm>
          <a:prstGeom prst="rect">
            <a:avLst/>
          </a:prstGeom>
          <a:noFill/>
          <a:ln w="9525">
            <a:noFill/>
            <a:miter lim="800000"/>
            <a:headEnd/>
            <a:tailEnd/>
          </a:ln>
        </p:spPr>
        <p:txBody>
          <a:bodyPr>
            <a:spAutoFit/>
          </a:bodyPr>
          <a:lstStyle/>
          <a:p>
            <a:pPr>
              <a:spcBef>
                <a:spcPct val="50000"/>
              </a:spcBef>
            </a:pPr>
            <a:r>
              <a:rPr lang="en-GB" sz="2400"/>
              <a:t>If the temperature falls, the blood vessel constricts (gets shut off).</a:t>
            </a:r>
            <a:endParaRPr lang="en-US" sz="2400"/>
          </a:p>
        </p:txBody>
      </p:sp>
      <p:sp>
        <p:nvSpPr>
          <p:cNvPr id="37904" name="Text Box 16"/>
          <p:cNvSpPr txBox="1">
            <a:spLocks noChangeArrowheads="1"/>
          </p:cNvSpPr>
          <p:nvPr/>
        </p:nvSpPr>
        <p:spPr bwMode="auto">
          <a:xfrm>
            <a:off x="1524000" y="457200"/>
            <a:ext cx="7315200" cy="830997"/>
          </a:xfrm>
          <a:prstGeom prst="rect">
            <a:avLst/>
          </a:prstGeom>
          <a:noFill/>
          <a:ln w="9525">
            <a:noFill/>
            <a:miter lim="800000"/>
            <a:headEnd/>
            <a:tailEnd/>
          </a:ln>
        </p:spPr>
        <p:txBody>
          <a:bodyPr>
            <a:spAutoFit/>
          </a:bodyPr>
          <a:lstStyle/>
          <a:p>
            <a:pPr>
              <a:spcBef>
                <a:spcPct val="50000"/>
              </a:spcBef>
            </a:pPr>
            <a:r>
              <a:rPr lang="en-GB" sz="2400" dirty="0">
                <a:solidFill>
                  <a:srgbClr val="FFFF00"/>
                </a:solidFill>
              </a:rPr>
              <a:t>This means less heat is lost from the surface of the skin</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37894"/>
                                        </p:tgtEl>
                                      </p:cBhvr>
                                    </p:animEffect>
                                    <p:set>
                                      <p:cBhvr>
                                        <p:cTn id="7" dur="1" fill="hold">
                                          <p:stCondLst>
                                            <p:cond delay="499"/>
                                          </p:stCondLst>
                                        </p:cTn>
                                        <p:tgtEl>
                                          <p:spTgt spid="3789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37903">
                                            <p:txEl>
                                              <p:pRg st="0" end="0"/>
                                            </p:txEl>
                                          </p:spTgt>
                                        </p:tgtEl>
                                        <p:attrNameLst>
                                          <p:attrName>style.visibility</p:attrName>
                                        </p:attrNameLst>
                                      </p:cBhvr>
                                      <p:to>
                                        <p:strVal val="visible"/>
                                      </p:to>
                                    </p:set>
                                    <p:anim calcmode="lin" valueType="num">
                                      <p:cBhvr>
                                        <p:cTn id="12" dur="500" fill="hold"/>
                                        <p:tgtEl>
                                          <p:spTgt spid="3790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790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790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xit" presetSubtype="8" fill="hold" grpId="0" nodeType="clickEffect">
                                  <p:stCondLst>
                                    <p:cond delay="0"/>
                                  </p:stCondLst>
                                  <p:childTnLst>
                                    <p:animEffect transition="out" filter="wipe(left)">
                                      <p:cBhvr>
                                        <p:cTn id="18" dur="2000"/>
                                        <p:tgtEl>
                                          <p:spTgt spid="37896"/>
                                        </p:tgtEl>
                                      </p:cBhvr>
                                    </p:animEffect>
                                    <p:set>
                                      <p:cBhvr>
                                        <p:cTn id="19" dur="1" fill="hold">
                                          <p:stCondLst>
                                            <p:cond delay="1999"/>
                                          </p:stCondLst>
                                        </p:cTn>
                                        <p:tgtEl>
                                          <p:spTgt spid="37896"/>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7904"/>
                                        </p:tgtEl>
                                        <p:attrNameLst>
                                          <p:attrName>style.visibility</p:attrName>
                                        </p:attrNameLst>
                                      </p:cBhvr>
                                      <p:to>
                                        <p:strVal val="visible"/>
                                      </p:to>
                                    </p:set>
                                    <p:anim calcmode="lin" valueType="num">
                                      <p:cBhvr>
                                        <p:cTn id="24" dur="500" fill="hold"/>
                                        <p:tgtEl>
                                          <p:spTgt spid="37904"/>
                                        </p:tgtEl>
                                        <p:attrNameLst>
                                          <p:attrName>ppt_w</p:attrName>
                                        </p:attrNameLst>
                                      </p:cBhvr>
                                      <p:tavLst>
                                        <p:tav tm="0">
                                          <p:val>
                                            <p:fltVal val="0"/>
                                          </p:val>
                                        </p:tav>
                                        <p:tav tm="100000">
                                          <p:val>
                                            <p:strVal val="#ppt_w"/>
                                          </p:val>
                                        </p:tav>
                                      </p:tavLst>
                                    </p:anim>
                                    <p:anim calcmode="lin" valueType="num">
                                      <p:cBhvr>
                                        <p:cTn id="25" dur="500" fill="hold"/>
                                        <p:tgtEl>
                                          <p:spTgt spid="37904"/>
                                        </p:tgtEl>
                                        <p:attrNameLst>
                                          <p:attrName>ppt_h</p:attrName>
                                        </p:attrNameLst>
                                      </p:cBhvr>
                                      <p:tavLst>
                                        <p:tav tm="0">
                                          <p:val>
                                            <p:fltVal val="0"/>
                                          </p:val>
                                        </p:tav>
                                        <p:tav tm="100000">
                                          <p:val>
                                            <p:strVal val="#ppt_h"/>
                                          </p:val>
                                        </p:tav>
                                      </p:tavLst>
                                    </p:anim>
                                    <p:animEffect transition="in" filter="fade">
                                      <p:cBhvr>
                                        <p:cTn id="26" dur="500"/>
                                        <p:tgtEl>
                                          <p:spTgt spid="3790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xit" presetSubtype="0" fill="hold" nodeType="clickEffect">
                                  <p:stCondLst>
                                    <p:cond delay="0"/>
                                  </p:stCondLst>
                                  <p:childTnLst>
                                    <p:animEffect transition="out" filter="dissolv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p:bldP spid="37896" grpId="0" animBg="1"/>
      <p:bldP spid="3790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r>
              <a:rPr lang="en-GB" sz="3600" dirty="0">
                <a:solidFill>
                  <a:srgbClr val="FFFF00"/>
                </a:solidFill>
              </a:rPr>
              <a:t>What mechanisms are there to warm the body up?</a:t>
            </a:r>
            <a:endParaRPr lang="en-US" sz="3600" dirty="0">
              <a:solidFill>
                <a:srgbClr val="FFFF00"/>
              </a:solidFill>
            </a:endParaRPr>
          </a:p>
        </p:txBody>
      </p:sp>
      <p:sp>
        <p:nvSpPr>
          <p:cNvPr id="39939" name="Rectangle 3"/>
          <p:cNvSpPr>
            <a:spLocks noChangeArrowheads="1"/>
          </p:cNvSpPr>
          <p:nvPr/>
        </p:nvSpPr>
        <p:spPr bwMode="auto">
          <a:xfrm>
            <a:off x="457200" y="1676400"/>
            <a:ext cx="8229600" cy="4525963"/>
          </a:xfrm>
          <a:prstGeom prst="rect">
            <a:avLst/>
          </a:prstGeom>
          <a:noFill/>
          <a:ln w="9525">
            <a:noFill/>
            <a:miter lim="800000"/>
            <a:headEnd/>
            <a:tailEnd/>
          </a:ln>
          <a:effectLst/>
        </p:spPr>
        <p:txBody>
          <a:bodyPr/>
          <a:lstStyle/>
          <a:p>
            <a:pPr marL="609600" indent="-609600">
              <a:spcBef>
                <a:spcPct val="20000"/>
              </a:spcBef>
              <a:buClr>
                <a:schemeClr val="hlink"/>
              </a:buClr>
              <a:buSzPct val="70000"/>
              <a:buFont typeface="Wingdings" pitchFamily="2" charset="2"/>
              <a:buAutoNum type="arabicPeriod" startAt="2"/>
            </a:pPr>
            <a:r>
              <a:rPr lang="en-GB" sz="4000" u="sng">
                <a:effectLst>
                  <a:outerShdw blurRad="38100" dist="38100" dir="2700000" algn="tl">
                    <a:srgbClr val="000000"/>
                  </a:outerShdw>
                </a:effectLst>
              </a:rPr>
              <a:t>Piloerection</a:t>
            </a:r>
          </a:p>
          <a:p>
            <a:pPr marL="609600" indent="-609600">
              <a:spcBef>
                <a:spcPct val="20000"/>
              </a:spcBef>
              <a:buClr>
                <a:schemeClr val="hlink"/>
              </a:buClr>
              <a:buSzPct val="70000"/>
              <a:buFont typeface="Wingdings" pitchFamily="2" charset="2"/>
              <a:buChar char="n"/>
            </a:pPr>
            <a:r>
              <a:rPr lang="en-GB" sz="3200">
                <a:effectLst>
                  <a:outerShdw blurRad="38100" dist="38100" dir="2700000" algn="tl">
                    <a:srgbClr val="000000"/>
                  </a:outerShdw>
                </a:effectLst>
              </a:rPr>
              <a:t>This is when the hairs on your skin “stand  up” .</a:t>
            </a:r>
          </a:p>
          <a:p>
            <a:pPr marL="609600" indent="-609600">
              <a:spcBef>
                <a:spcPct val="20000"/>
              </a:spcBef>
              <a:buClr>
                <a:schemeClr val="hlink"/>
              </a:buClr>
              <a:buSzPct val="70000"/>
              <a:buFont typeface="Wingdings" pitchFamily="2" charset="2"/>
              <a:buChar char="n"/>
            </a:pPr>
            <a:r>
              <a:rPr lang="en-GB" sz="3200">
                <a:effectLst>
                  <a:outerShdw blurRad="38100" dist="38100" dir="2700000" algn="tl">
                    <a:srgbClr val="000000"/>
                  </a:outerShdw>
                </a:effectLst>
              </a:rPr>
              <a:t>It is sometimes called “goose bumps” or “chicken skin”!</a:t>
            </a:r>
          </a:p>
          <a:p>
            <a:pPr marL="609600" indent="-609600">
              <a:spcBef>
                <a:spcPct val="20000"/>
              </a:spcBef>
              <a:buClr>
                <a:schemeClr val="hlink"/>
              </a:buClr>
              <a:buSzPct val="70000"/>
              <a:buFont typeface="Wingdings" pitchFamily="2" charset="2"/>
              <a:buChar char="n"/>
            </a:pPr>
            <a:r>
              <a:rPr lang="en-GB" sz="3200">
                <a:effectLst>
                  <a:outerShdw blurRad="38100" dist="38100" dir="2700000" algn="tl">
                    <a:srgbClr val="000000"/>
                  </a:outerShdw>
                </a:effectLst>
              </a:rPr>
              <a:t>The hairs trap a layer of air next to the skin which is then warmed by the body heat</a:t>
            </a:r>
          </a:p>
          <a:p>
            <a:pPr marL="609600" indent="-609600">
              <a:spcBef>
                <a:spcPct val="20000"/>
              </a:spcBef>
              <a:buClr>
                <a:schemeClr val="hlink"/>
              </a:buClr>
              <a:buSzPct val="70000"/>
              <a:buFont typeface="Wingdings" pitchFamily="2" charset="2"/>
              <a:buChar char="n"/>
            </a:pPr>
            <a:r>
              <a:rPr lang="en-GB" sz="3200">
                <a:effectLst>
                  <a:outerShdw blurRad="38100" dist="38100" dir="2700000" algn="tl">
                    <a:srgbClr val="000000"/>
                  </a:outerShdw>
                </a:effectLst>
              </a:rPr>
              <a:t>The air becomes an insulating layer.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5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9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993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9939">
                                            <p:txEl>
                                              <p:pRg st="1" end="1"/>
                                            </p:txEl>
                                          </p:spTgt>
                                        </p:tgtEl>
                                        <p:attrNameLst>
                                          <p:attrName>style.visibility</p:attrName>
                                        </p:attrNameLst>
                                      </p:cBhvr>
                                      <p:to>
                                        <p:strVal val="visible"/>
                                      </p:to>
                                    </p:set>
                                    <p:anim calcmode="lin" valueType="num">
                                      <p:cBhvr>
                                        <p:cTn id="14" dur="5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993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993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9939">
                                            <p:txEl>
                                              <p:pRg st="2" end="2"/>
                                            </p:txEl>
                                          </p:spTgt>
                                        </p:tgtEl>
                                        <p:attrNameLst>
                                          <p:attrName>style.visibility</p:attrName>
                                        </p:attrNameLst>
                                      </p:cBhvr>
                                      <p:to>
                                        <p:strVal val="visible"/>
                                      </p:to>
                                    </p:set>
                                    <p:anim calcmode="lin" valueType="num">
                                      <p:cBhvr>
                                        <p:cTn id="21" dur="500" fill="hold"/>
                                        <p:tgtEl>
                                          <p:spTgt spid="3993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993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993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9939">
                                            <p:txEl>
                                              <p:pRg st="3" end="3"/>
                                            </p:txEl>
                                          </p:spTgt>
                                        </p:tgtEl>
                                        <p:attrNameLst>
                                          <p:attrName>style.visibility</p:attrName>
                                        </p:attrNameLst>
                                      </p:cBhvr>
                                      <p:to>
                                        <p:strVal val="visible"/>
                                      </p:to>
                                    </p:set>
                                    <p:anim calcmode="lin" valueType="num">
                                      <p:cBhvr>
                                        <p:cTn id="28" dur="500" fill="hold"/>
                                        <p:tgtEl>
                                          <p:spTgt spid="3993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993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993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9939">
                                            <p:txEl>
                                              <p:pRg st="4" end="4"/>
                                            </p:txEl>
                                          </p:spTgt>
                                        </p:tgtEl>
                                        <p:attrNameLst>
                                          <p:attrName>style.visibility</p:attrName>
                                        </p:attrNameLst>
                                      </p:cBhvr>
                                      <p:to>
                                        <p:strVal val="visible"/>
                                      </p:to>
                                    </p:set>
                                    <p:anim calcmode="lin" valueType="num">
                                      <p:cBhvr>
                                        <p:cTn id="35" dur="500" fill="hold"/>
                                        <p:tgtEl>
                                          <p:spTgt spid="3993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9939">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Line 3"/>
          <p:cNvSpPr>
            <a:spLocks noChangeShapeType="1"/>
          </p:cNvSpPr>
          <p:nvPr/>
        </p:nvSpPr>
        <p:spPr bwMode="auto">
          <a:xfrm>
            <a:off x="1295400" y="4343400"/>
            <a:ext cx="7467600" cy="0"/>
          </a:xfrm>
          <a:prstGeom prst="line">
            <a:avLst/>
          </a:prstGeom>
          <a:noFill/>
          <a:ln w="9525">
            <a:solidFill>
              <a:schemeClr val="tx1"/>
            </a:solidFill>
            <a:round/>
            <a:headEnd/>
            <a:tailEnd/>
          </a:ln>
          <a:effectLst/>
        </p:spPr>
        <p:txBody>
          <a:bodyPr/>
          <a:lstStyle/>
          <a:p>
            <a:endParaRPr lang="en-GB"/>
          </a:p>
        </p:txBody>
      </p:sp>
      <p:sp>
        <p:nvSpPr>
          <p:cNvPr id="40964" name="AutoShape 4"/>
          <p:cNvSpPr>
            <a:spLocks noChangeArrowheads="1"/>
          </p:cNvSpPr>
          <p:nvPr/>
        </p:nvSpPr>
        <p:spPr bwMode="auto">
          <a:xfrm>
            <a:off x="228600" y="0"/>
            <a:ext cx="152400" cy="3124200"/>
          </a:xfrm>
          <a:prstGeom prst="roundRect">
            <a:avLst>
              <a:gd name="adj" fmla="val 16667"/>
            </a:avLst>
          </a:prstGeom>
          <a:noFill/>
          <a:ln w="9525">
            <a:solidFill>
              <a:schemeClr val="tx1"/>
            </a:solidFill>
            <a:round/>
            <a:headEnd/>
            <a:tailEnd/>
          </a:ln>
          <a:effectLst/>
        </p:spPr>
        <p:txBody>
          <a:bodyPr wrap="none" anchor="ctr"/>
          <a:lstStyle/>
          <a:p>
            <a:endParaRPr lang="en-GB"/>
          </a:p>
        </p:txBody>
      </p:sp>
      <p:sp>
        <p:nvSpPr>
          <p:cNvPr id="40965" name="Line 5"/>
          <p:cNvSpPr>
            <a:spLocks noChangeShapeType="1"/>
          </p:cNvSpPr>
          <p:nvPr/>
        </p:nvSpPr>
        <p:spPr bwMode="auto">
          <a:xfrm>
            <a:off x="304800" y="2362200"/>
            <a:ext cx="0" cy="762000"/>
          </a:xfrm>
          <a:prstGeom prst="line">
            <a:avLst/>
          </a:prstGeom>
          <a:noFill/>
          <a:ln w="57150">
            <a:solidFill>
              <a:srgbClr val="FF3300"/>
            </a:solidFill>
            <a:round/>
            <a:headEnd/>
            <a:tailEnd/>
          </a:ln>
          <a:effectLst/>
        </p:spPr>
        <p:txBody>
          <a:bodyPr/>
          <a:lstStyle/>
          <a:p>
            <a:endParaRPr lang="en-GB"/>
          </a:p>
        </p:txBody>
      </p:sp>
      <p:sp>
        <p:nvSpPr>
          <p:cNvPr id="40966" name="Line 6"/>
          <p:cNvSpPr>
            <a:spLocks noChangeShapeType="1"/>
          </p:cNvSpPr>
          <p:nvPr/>
        </p:nvSpPr>
        <p:spPr bwMode="auto">
          <a:xfrm flipH="1">
            <a:off x="304800" y="1524000"/>
            <a:ext cx="0" cy="857250"/>
          </a:xfrm>
          <a:prstGeom prst="line">
            <a:avLst/>
          </a:prstGeom>
          <a:noFill/>
          <a:ln w="57150">
            <a:solidFill>
              <a:srgbClr val="FF3300"/>
            </a:solidFill>
            <a:round/>
            <a:headEnd/>
            <a:tailEnd/>
          </a:ln>
          <a:effectLst/>
        </p:spPr>
        <p:txBody>
          <a:bodyPr/>
          <a:lstStyle/>
          <a:p>
            <a:endParaRPr lang="en-GB"/>
          </a:p>
        </p:txBody>
      </p:sp>
      <p:sp>
        <p:nvSpPr>
          <p:cNvPr id="40977" name="Freeform 17"/>
          <p:cNvSpPr>
            <a:spLocks/>
          </p:cNvSpPr>
          <p:nvPr/>
        </p:nvSpPr>
        <p:spPr bwMode="auto">
          <a:xfrm>
            <a:off x="1549400" y="3937000"/>
            <a:ext cx="2082800" cy="406400"/>
          </a:xfrm>
          <a:custGeom>
            <a:avLst/>
            <a:gdLst/>
            <a:ahLst/>
            <a:cxnLst>
              <a:cxn ang="0">
                <a:pos x="80" y="256"/>
              </a:cxn>
              <a:cxn ang="0">
                <a:pos x="176" y="112"/>
              </a:cxn>
              <a:cxn ang="0">
                <a:pos x="1136" y="16"/>
              </a:cxn>
              <a:cxn ang="0">
                <a:pos x="1232" y="16"/>
              </a:cxn>
            </a:cxnLst>
            <a:rect l="0" t="0" r="r" b="b"/>
            <a:pathLst>
              <a:path w="1312" h="256">
                <a:moveTo>
                  <a:pt x="80" y="256"/>
                </a:moveTo>
                <a:cubicBezTo>
                  <a:pt x="40" y="204"/>
                  <a:pt x="0" y="152"/>
                  <a:pt x="176" y="112"/>
                </a:cubicBezTo>
                <a:cubicBezTo>
                  <a:pt x="352" y="72"/>
                  <a:pt x="960" y="32"/>
                  <a:pt x="1136" y="16"/>
                </a:cubicBezTo>
                <a:cubicBezTo>
                  <a:pt x="1312" y="0"/>
                  <a:pt x="1272" y="8"/>
                  <a:pt x="1232" y="16"/>
                </a:cubicBezTo>
              </a:path>
            </a:pathLst>
          </a:custGeom>
          <a:noFill/>
          <a:ln w="38100" cmpd="sng">
            <a:solidFill>
              <a:schemeClr val="folHlink"/>
            </a:solidFill>
            <a:round/>
            <a:headEnd/>
            <a:tailEnd/>
          </a:ln>
          <a:effectLst/>
        </p:spPr>
        <p:txBody>
          <a:bodyPr/>
          <a:lstStyle/>
          <a:p>
            <a:endParaRPr lang="en-GB"/>
          </a:p>
        </p:txBody>
      </p:sp>
      <p:sp>
        <p:nvSpPr>
          <p:cNvPr id="40978" name="Freeform 18"/>
          <p:cNvSpPr>
            <a:spLocks/>
          </p:cNvSpPr>
          <p:nvPr/>
        </p:nvSpPr>
        <p:spPr bwMode="auto">
          <a:xfrm>
            <a:off x="3043238" y="3911600"/>
            <a:ext cx="2082800" cy="406400"/>
          </a:xfrm>
          <a:custGeom>
            <a:avLst/>
            <a:gdLst/>
            <a:ahLst/>
            <a:cxnLst>
              <a:cxn ang="0">
                <a:pos x="80" y="256"/>
              </a:cxn>
              <a:cxn ang="0">
                <a:pos x="176" y="112"/>
              </a:cxn>
              <a:cxn ang="0">
                <a:pos x="1136" y="16"/>
              </a:cxn>
              <a:cxn ang="0">
                <a:pos x="1232" y="16"/>
              </a:cxn>
            </a:cxnLst>
            <a:rect l="0" t="0" r="r" b="b"/>
            <a:pathLst>
              <a:path w="1312" h="256">
                <a:moveTo>
                  <a:pt x="80" y="256"/>
                </a:moveTo>
                <a:cubicBezTo>
                  <a:pt x="40" y="204"/>
                  <a:pt x="0" y="152"/>
                  <a:pt x="176" y="112"/>
                </a:cubicBezTo>
                <a:cubicBezTo>
                  <a:pt x="352" y="72"/>
                  <a:pt x="960" y="32"/>
                  <a:pt x="1136" y="16"/>
                </a:cubicBezTo>
                <a:cubicBezTo>
                  <a:pt x="1312" y="0"/>
                  <a:pt x="1272" y="8"/>
                  <a:pt x="1232" y="16"/>
                </a:cubicBezTo>
              </a:path>
            </a:pathLst>
          </a:custGeom>
          <a:noFill/>
          <a:ln w="38100" cmpd="sng">
            <a:solidFill>
              <a:schemeClr val="folHlink"/>
            </a:solidFill>
            <a:round/>
            <a:headEnd/>
            <a:tailEnd/>
          </a:ln>
          <a:effectLst/>
        </p:spPr>
        <p:txBody>
          <a:bodyPr/>
          <a:lstStyle/>
          <a:p>
            <a:endParaRPr lang="en-GB"/>
          </a:p>
        </p:txBody>
      </p:sp>
      <p:sp>
        <p:nvSpPr>
          <p:cNvPr id="40979" name="Freeform 19"/>
          <p:cNvSpPr>
            <a:spLocks/>
          </p:cNvSpPr>
          <p:nvPr/>
        </p:nvSpPr>
        <p:spPr bwMode="auto">
          <a:xfrm>
            <a:off x="4457700" y="3937000"/>
            <a:ext cx="2082800" cy="406400"/>
          </a:xfrm>
          <a:custGeom>
            <a:avLst/>
            <a:gdLst/>
            <a:ahLst/>
            <a:cxnLst>
              <a:cxn ang="0">
                <a:pos x="80" y="256"/>
              </a:cxn>
              <a:cxn ang="0">
                <a:pos x="176" y="112"/>
              </a:cxn>
              <a:cxn ang="0">
                <a:pos x="1136" y="16"/>
              </a:cxn>
              <a:cxn ang="0">
                <a:pos x="1232" y="16"/>
              </a:cxn>
            </a:cxnLst>
            <a:rect l="0" t="0" r="r" b="b"/>
            <a:pathLst>
              <a:path w="1312" h="256">
                <a:moveTo>
                  <a:pt x="80" y="256"/>
                </a:moveTo>
                <a:cubicBezTo>
                  <a:pt x="40" y="204"/>
                  <a:pt x="0" y="152"/>
                  <a:pt x="176" y="112"/>
                </a:cubicBezTo>
                <a:cubicBezTo>
                  <a:pt x="352" y="72"/>
                  <a:pt x="960" y="32"/>
                  <a:pt x="1136" y="16"/>
                </a:cubicBezTo>
                <a:cubicBezTo>
                  <a:pt x="1312" y="0"/>
                  <a:pt x="1272" y="8"/>
                  <a:pt x="1232" y="16"/>
                </a:cubicBezTo>
              </a:path>
            </a:pathLst>
          </a:custGeom>
          <a:noFill/>
          <a:ln w="38100" cmpd="sng">
            <a:solidFill>
              <a:schemeClr val="folHlink"/>
            </a:solidFill>
            <a:round/>
            <a:headEnd/>
            <a:tailEnd/>
          </a:ln>
          <a:effectLst/>
        </p:spPr>
        <p:txBody>
          <a:bodyPr/>
          <a:lstStyle/>
          <a:p>
            <a:endParaRPr lang="en-GB"/>
          </a:p>
        </p:txBody>
      </p:sp>
      <p:sp>
        <p:nvSpPr>
          <p:cNvPr id="40980" name="Freeform 20"/>
          <p:cNvSpPr>
            <a:spLocks/>
          </p:cNvSpPr>
          <p:nvPr/>
        </p:nvSpPr>
        <p:spPr bwMode="auto">
          <a:xfrm>
            <a:off x="5967413" y="3930650"/>
            <a:ext cx="2082800" cy="406400"/>
          </a:xfrm>
          <a:custGeom>
            <a:avLst/>
            <a:gdLst/>
            <a:ahLst/>
            <a:cxnLst>
              <a:cxn ang="0">
                <a:pos x="80" y="256"/>
              </a:cxn>
              <a:cxn ang="0">
                <a:pos x="176" y="112"/>
              </a:cxn>
              <a:cxn ang="0">
                <a:pos x="1136" y="16"/>
              </a:cxn>
              <a:cxn ang="0">
                <a:pos x="1232" y="16"/>
              </a:cxn>
            </a:cxnLst>
            <a:rect l="0" t="0" r="r" b="b"/>
            <a:pathLst>
              <a:path w="1312" h="256">
                <a:moveTo>
                  <a:pt x="80" y="256"/>
                </a:moveTo>
                <a:cubicBezTo>
                  <a:pt x="40" y="204"/>
                  <a:pt x="0" y="152"/>
                  <a:pt x="176" y="112"/>
                </a:cubicBezTo>
                <a:cubicBezTo>
                  <a:pt x="352" y="72"/>
                  <a:pt x="960" y="32"/>
                  <a:pt x="1136" y="16"/>
                </a:cubicBezTo>
                <a:cubicBezTo>
                  <a:pt x="1312" y="0"/>
                  <a:pt x="1272" y="8"/>
                  <a:pt x="1232" y="16"/>
                </a:cubicBezTo>
              </a:path>
            </a:pathLst>
          </a:custGeom>
          <a:noFill/>
          <a:ln w="38100" cmpd="sng">
            <a:solidFill>
              <a:schemeClr val="folHlink"/>
            </a:solidFill>
            <a:round/>
            <a:headEnd/>
            <a:tailEnd/>
          </a:ln>
          <a:effectLst/>
        </p:spPr>
        <p:txBody>
          <a:bodyPr/>
          <a:lstStyle/>
          <a:p>
            <a:endParaRPr lang="en-GB"/>
          </a:p>
        </p:txBody>
      </p:sp>
      <p:sp>
        <p:nvSpPr>
          <p:cNvPr id="40983" name="Freeform 23"/>
          <p:cNvSpPr>
            <a:spLocks/>
          </p:cNvSpPr>
          <p:nvPr/>
        </p:nvSpPr>
        <p:spPr bwMode="auto">
          <a:xfrm rot="-1831783">
            <a:off x="1317625" y="3489325"/>
            <a:ext cx="2082800" cy="406400"/>
          </a:xfrm>
          <a:custGeom>
            <a:avLst/>
            <a:gdLst/>
            <a:ahLst/>
            <a:cxnLst>
              <a:cxn ang="0">
                <a:pos x="80" y="256"/>
              </a:cxn>
              <a:cxn ang="0">
                <a:pos x="176" y="112"/>
              </a:cxn>
              <a:cxn ang="0">
                <a:pos x="1136" y="16"/>
              </a:cxn>
              <a:cxn ang="0">
                <a:pos x="1232" y="16"/>
              </a:cxn>
            </a:cxnLst>
            <a:rect l="0" t="0" r="r" b="b"/>
            <a:pathLst>
              <a:path w="1312" h="256">
                <a:moveTo>
                  <a:pt x="80" y="256"/>
                </a:moveTo>
                <a:cubicBezTo>
                  <a:pt x="40" y="204"/>
                  <a:pt x="0" y="152"/>
                  <a:pt x="176" y="112"/>
                </a:cubicBezTo>
                <a:cubicBezTo>
                  <a:pt x="352" y="72"/>
                  <a:pt x="960" y="32"/>
                  <a:pt x="1136" y="16"/>
                </a:cubicBezTo>
                <a:cubicBezTo>
                  <a:pt x="1312" y="0"/>
                  <a:pt x="1272" y="8"/>
                  <a:pt x="1232" y="16"/>
                </a:cubicBezTo>
              </a:path>
            </a:pathLst>
          </a:custGeom>
          <a:noFill/>
          <a:ln w="38100" cmpd="sng">
            <a:solidFill>
              <a:schemeClr val="folHlink"/>
            </a:solidFill>
            <a:round/>
            <a:headEnd/>
            <a:tailEnd/>
          </a:ln>
          <a:effectLst/>
        </p:spPr>
        <p:txBody>
          <a:bodyPr/>
          <a:lstStyle/>
          <a:p>
            <a:endParaRPr lang="en-GB"/>
          </a:p>
        </p:txBody>
      </p:sp>
      <p:sp>
        <p:nvSpPr>
          <p:cNvPr id="40984" name="Freeform 24"/>
          <p:cNvSpPr>
            <a:spLocks/>
          </p:cNvSpPr>
          <p:nvPr/>
        </p:nvSpPr>
        <p:spPr bwMode="auto">
          <a:xfrm rot="-1831783">
            <a:off x="2811463" y="3463925"/>
            <a:ext cx="2082800" cy="406400"/>
          </a:xfrm>
          <a:custGeom>
            <a:avLst/>
            <a:gdLst/>
            <a:ahLst/>
            <a:cxnLst>
              <a:cxn ang="0">
                <a:pos x="80" y="256"/>
              </a:cxn>
              <a:cxn ang="0">
                <a:pos x="176" y="112"/>
              </a:cxn>
              <a:cxn ang="0">
                <a:pos x="1136" y="16"/>
              </a:cxn>
              <a:cxn ang="0">
                <a:pos x="1232" y="16"/>
              </a:cxn>
            </a:cxnLst>
            <a:rect l="0" t="0" r="r" b="b"/>
            <a:pathLst>
              <a:path w="1312" h="256">
                <a:moveTo>
                  <a:pt x="80" y="256"/>
                </a:moveTo>
                <a:cubicBezTo>
                  <a:pt x="40" y="204"/>
                  <a:pt x="0" y="152"/>
                  <a:pt x="176" y="112"/>
                </a:cubicBezTo>
                <a:cubicBezTo>
                  <a:pt x="352" y="72"/>
                  <a:pt x="960" y="32"/>
                  <a:pt x="1136" y="16"/>
                </a:cubicBezTo>
                <a:cubicBezTo>
                  <a:pt x="1312" y="0"/>
                  <a:pt x="1272" y="8"/>
                  <a:pt x="1232" y="16"/>
                </a:cubicBezTo>
              </a:path>
            </a:pathLst>
          </a:custGeom>
          <a:noFill/>
          <a:ln w="38100" cmpd="sng">
            <a:solidFill>
              <a:schemeClr val="folHlink"/>
            </a:solidFill>
            <a:round/>
            <a:headEnd/>
            <a:tailEnd/>
          </a:ln>
          <a:effectLst/>
        </p:spPr>
        <p:txBody>
          <a:bodyPr/>
          <a:lstStyle/>
          <a:p>
            <a:endParaRPr lang="en-GB"/>
          </a:p>
        </p:txBody>
      </p:sp>
      <p:sp>
        <p:nvSpPr>
          <p:cNvPr id="40985" name="Freeform 25"/>
          <p:cNvSpPr>
            <a:spLocks/>
          </p:cNvSpPr>
          <p:nvPr/>
        </p:nvSpPr>
        <p:spPr bwMode="auto">
          <a:xfrm rot="-1831783">
            <a:off x="4225925" y="3489325"/>
            <a:ext cx="2082800" cy="406400"/>
          </a:xfrm>
          <a:custGeom>
            <a:avLst/>
            <a:gdLst/>
            <a:ahLst/>
            <a:cxnLst>
              <a:cxn ang="0">
                <a:pos x="80" y="256"/>
              </a:cxn>
              <a:cxn ang="0">
                <a:pos x="176" y="112"/>
              </a:cxn>
              <a:cxn ang="0">
                <a:pos x="1136" y="16"/>
              </a:cxn>
              <a:cxn ang="0">
                <a:pos x="1232" y="16"/>
              </a:cxn>
            </a:cxnLst>
            <a:rect l="0" t="0" r="r" b="b"/>
            <a:pathLst>
              <a:path w="1312" h="256">
                <a:moveTo>
                  <a:pt x="80" y="256"/>
                </a:moveTo>
                <a:cubicBezTo>
                  <a:pt x="40" y="204"/>
                  <a:pt x="0" y="152"/>
                  <a:pt x="176" y="112"/>
                </a:cubicBezTo>
                <a:cubicBezTo>
                  <a:pt x="352" y="72"/>
                  <a:pt x="960" y="32"/>
                  <a:pt x="1136" y="16"/>
                </a:cubicBezTo>
                <a:cubicBezTo>
                  <a:pt x="1312" y="0"/>
                  <a:pt x="1272" y="8"/>
                  <a:pt x="1232" y="16"/>
                </a:cubicBezTo>
              </a:path>
            </a:pathLst>
          </a:custGeom>
          <a:noFill/>
          <a:ln w="38100" cmpd="sng">
            <a:solidFill>
              <a:schemeClr val="folHlink"/>
            </a:solidFill>
            <a:round/>
            <a:headEnd/>
            <a:tailEnd/>
          </a:ln>
          <a:effectLst/>
        </p:spPr>
        <p:txBody>
          <a:bodyPr/>
          <a:lstStyle/>
          <a:p>
            <a:endParaRPr lang="en-GB"/>
          </a:p>
        </p:txBody>
      </p:sp>
      <p:sp>
        <p:nvSpPr>
          <p:cNvPr id="40986" name="Freeform 26"/>
          <p:cNvSpPr>
            <a:spLocks/>
          </p:cNvSpPr>
          <p:nvPr/>
        </p:nvSpPr>
        <p:spPr bwMode="auto">
          <a:xfrm rot="-1831783">
            <a:off x="5735638" y="3482975"/>
            <a:ext cx="2082800" cy="406400"/>
          </a:xfrm>
          <a:custGeom>
            <a:avLst/>
            <a:gdLst/>
            <a:ahLst/>
            <a:cxnLst>
              <a:cxn ang="0">
                <a:pos x="80" y="256"/>
              </a:cxn>
              <a:cxn ang="0">
                <a:pos x="176" y="112"/>
              </a:cxn>
              <a:cxn ang="0">
                <a:pos x="1136" y="16"/>
              </a:cxn>
              <a:cxn ang="0">
                <a:pos x="1232" y="16"/>
              </a:cxn>
            </a:cxnLst>
            <a:rect l="0" t="0" r="r" b="b"/>
            <a:pathLst>
              <a:path w="1312" h="256">
                <a:moveTo>
                  <a:pt x="80" y="256"/>
                </a:moveTo>
                <a:cubicBezTo>
                  <a:pt x="40" y="204"/>
                  <a:pt x="0" y="152"/>
                  <a:pt x="176" y="112"/>
                </a:cubicBezTo>
                <a:cubicBezTo>
                  <a:pt x="352" y="72"/>
                  <a:pt x="960" y="32"/>
                  <a:pt x="1136" y="16"/>
                </a:cubicBezTo>
                <a:cubicBezTo>
                  <a:pt x="1312" y="0"/>
                  <a:pt x="1272" y="8"/>
                  <a:pt x="1232" y="16"/>
                </a:cubicBezTo>
              </a:path>
            </a:pathLst>
          </a:custGeom>
          <a:noFill/>
          <a:ln w="38100" cmpd="sng">
            <a:solidFill>
              <a:schemeClr val="folHlink"/>
            </a:solidFill>
            <a:round/>
            <a:headEnd/>
            <a:tailEnd/>
          </a:ln>
          <a:effectLst/>
        </p:spPr>
        <p:txBody>
          <a:bodyPr/>
          <a:lstStyle/>
          <a:p>
            <a:endParaRPr lang="en-GB"/>
          </a:p>
        </p:txBody>
      </p:sp>
      <p:sp>
        <p:nvSpPr>
          <p:cNvPr id="40988" name="AutoShape 28"/>
          <p:cNvSpPr>
            <a:spLocks noChangeArrowheads="1"/>
          </p:cNvSpPr>
          <p:nvPr/>
        </p:nvSpPr>
        <p:spPr bwMode="auto">
          <a:xfrm>
            <a:off x="1676400" y="3429000"/>
            <a:ext cx="5867400" cy="914400"/>
          </a:xfrm>
          <a:prstGeom prst="roundRect">
            <a:avLst>
              <a:gd name="adj" fmla="val 16667"/>
            </a:avLst>
          </a:prstGeom>
          <a:gradFill rotWithShape="1">
            <a:gsLst>
              <a:gs pos="0">
                <a:schemeClr val="tx2">
                  <a:alpha val="17000"/>
                </a:schemeClr>
              </a:gs>
              <a:gs pos="100000">
                <a:schemeClr val="tx2">
                  <a:gamma/>
                  <a:shade val="46275"/>
                  <a:invGamma/>
                </a:schemeClr>
              </a:gs>
            </a:gsLst>
            <a:lin ang="5400000" scaled="1"/>
          </a:gradFill>
          <a:ln w="9525">
            <a:noFill/>
            <a:round/>
            <a:headEnd/>
            <a:tailEnd/>
          </a:ln>
          <a:effec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40966"/>
                                        </p:tgtEl>
                                      </p:cBhvr>
                                    </p:animEffect>
                                    <p:set>
                                      <p:cBhvr>
                                        <p:cTn id="7" dur="1" fill="hold">
                                          <p:stCondLst>
                                            <p:cond delay="499"/>
                                          </p:stCondLst>
                                        </p:cTn>
                                        <p:tgtEl>
                                          <p:spTgt spid="4096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40980"/>
                                        </p:tgtEl>
                                      </p:cBhvr>
                                    </p:animEffect>
                                    <p:set>
                                      <p:cBhvr>
                                        <p:cTn id="12" dur="1" fill="hold">
                                          <p:stCondLst>
                                            <p:cond delay="499"/>
                                          </p:stCondLst>
                                        </p:cTn>
                                        <p:tgtEl>
                                          <p:spTgt spid="40980"/>
                                        </p:tgtEl>
                                        <p:attrNameLst>
                                          <p:attrName>style.visibility</p:attrName>
                                        </p:attrNameLst>
                                      </p:cBhvr>
                                      <p:to>
                                        <p:strVal val="hidden"/>
                                      </p:to>
                                    </p:set>
                                  </p:childTnLst>
                                </p:cTn>
                              </p:par>
                              <p:par>
                                <p:cTn id="13" presetID="22" presetClass="exit" presetSubtype="1" fill="hold" grpId="0" nodeType="withEffect">
                                  <p:stCondLst>
                                    <p:cond delay="0"/>
                                  </p:stCondLst>
                                  <p:childTnLst>
                                    <p:animEffect transition="out" filter="wipe(up)">
                                      <p:cBhvr>
                                        <p:cTn id="14" dur="500"/>
                                        <p:tgtEl>
                                          <p:spTgt spid="40979"/>
                                        </p:tgtEl>
                                      </p:cBhvr>
                                    </p:animEffect>
                                    <p:set>
                                      <p:cBhvr>
                                        <p:cTn id="15" dur="1" fill="hold">
                                          <p:stCondLst>
                                            <p:cond delay="499"/>
                                          </p:stCondLst>
                                        </p:cTn>
                                        <p:tgtEl>
                                          <p:spTgt spid="40979"/>
                                        </p:tgtEl>
                                        <p:attrNameLst>
                                          <p:attrName>style.visibility</p:attrName>
                                        </p:attrNameLst>
                                      </p:cBhvr>
                                      <p:to>
                                        <p:strVal val="hidden"/>
                                      </p:to>
                                    </p:set>
                                  </p:childTnLst>
                                </p:cTn>
                              </p:par>
                              <p:par>
                                <p:cTn id="16" presetID="22" presetClass="exit" presetSubtype="1" fill="hold" grpId="0" nodeType="withEffect">
                                  <p:stCondLst>
                                    <p:cond delay="0"/>
                                  </p:stCondLst>
                                  <p:childTnLst>
                                    <p:animEffect transition="out" filter="wipe(up)">
                                      <p:cBhvr>
                                        <p:cTn id="17" dur="500"/>
                                        <p:tgtEl>
                                          <p:spTgt spid="40978"/>
                                        </p:tgtEl>
                                      </p:cBhvr>
                                    </p:animEffect>
                                    <p:set>
                                      <p:cBhvr>
                                        <p:cTn id="18" dur="1" fill="hold">
                                          <p:stCondLst>
                                            <p:cond delay="499"/>
                                          </p:stCondLst>
                                        </p:cTn>
                                        <p:tgtEl>
                                          <p:spTgt spid="40978"/>
                                        </p:tgtEl>
                                        <p:attrNameLst>
                                          <p:attrName>style.visibility</p:attrName>
                                        </p:attrNameLst>
                                      </p:cBhvr>
                                      <p:to>
                                        <p:strVal val="hidden"/>
                                      </p:to>
                                    </p:set>
                                  </p:childTnLst>
                                </p:cTn>
                              </p:par>
                              <p:par>
                                <p:cTn id="19" presetID="22" presetClass="exit" presetSubtype="1" fill="hold" grpId="0" nodeType="withEffect">
                                  <p:stCondLst>
                                    <p:cond delay="0"/>
                                  </p:stCondLst>
                                  <p:childTnLst>
                                    <p:animEffect transition="out" filter="wipe(up)">
                                      <p:cBhvr>
                                        <p:cTn id="20" dur="500"/>
                                        <p:tgtEl>
                                          <p:spTgt spid="40977"/>
                                        </p:tgtEl>
                                      </p:cBhvr>
                                    </p:animEffect>
                                    <p:set>
                                      <p:cBhvr>
                                        <p:cTn id="21" dur="1" fill="hold">
                                          <p:stCondLst>
                                            <p:cond delay="499"/>
                                          </p:stCondLst>
                                        </p:cTn>
                                        <p:tgtEl>
                                          <p:spTgt spid="40977"/>
                                        </p:tgtEl>
                                        <p:attrNameLst>
                                          <p:attrName>style.visibility</p:attrName>
                                        </p:attrNameLst>
                                      </p:cBhvr>
                                      <p:to>
                                        <p:strVal val="hidden"/>
                                      </p:to>
                                    </p:set>
                                  </p:childTnLst>
                                </p:cTn>
                              </p:par>
                              <p:par>
                                <p:cTn id="22" presetID="22" presetClass="entr" presetSubtype="4" fill="hold" grpId="0" nodeType="withEffect">
                                  <p:stCondLst>
                                    <p:cond delay="0"/>
                                  </p:stCondLst>
                                  <p:childTnLst>
                                    <p:set>
                                      <p:cBhvr>
                                        <p:cTn id="23" dur="1" fill="hold">
                                          <p:stCondLst>
                                            <p:cond delay="0"/>
                                          </p:stCondLst>
                                        </p:cTn>
                                        <p:tgtEl>
                                          <p:spTgt spid="40986"/>
                                        </p:tgtEl>
                                        <p:attrNameLst>
                                          <p:attrName>style.visibility</p:attrName>
                                        </p:attrNameLst>
                                      </p:cBhvr>
                                      <p:to>
                                        <p:strVal val="visible"/>
                                      </p:to>
                                    </p:set>
                                    <p:animEffect transition="in" filter="wipe(down)">
                                      <p:cBhvr>
                                        <p:cTn id="24" dur="500"/>
                                        <p:tgtEl>
                                          <p:spTgt spid="4098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0985"/>
                                        </p:tgtEl>
                                        <p:attrNameLst>
                                          <p:attrName>style.visibility</p:attrName>
                                        </p:attrNameLst>
                                      </p:cBhvr>
                                      <p:to>
                                        <p:strVal val="visible"/>
                                      </p:to>
                                    </p:set>
                                    <p:animEffect transition="in" filter="wipe(down)">
                                      <p:cBhvr>
                                        <p:cTn id="27" dur="500"/>
                                        <p:tgtEl>
                                          <p:spTgt spid="4098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0984"/>
                                        </p:tgtEl>
                                        <p:attrNameLst>
                                          <p:attrName>style.visibility</p:attrName>
                                        </p:attrNameLst>
                                      </p:cBhvr>
                                      <p:to>
                                        <p:strVal val="visible"/>
                                      </p:to>
                                    </p:set>
                                    <p:animEffect transition="in" filter="wipe(down)">
                                      <p:cBhvr>
                                        <p:cTn id="30" dur="500"/>
                                        <p:tgtEl>
                                          <p:spTgt spid="4098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0983"/>
                                        </p:tgtEl>
                                        <p:attrNameLst>
                                          <p:attrName>style.visibility</p:attrName>
                                        </p:attrNameLst>
                                      </p:cBhvr>
                                      <p:to>
                                        <p:strVal val="visible"/>
                                      </p:to>
                                    </p:set>
                                    <p:animEffect transition="in" filter="wipe(down)">
                                      <p:cBhvr>
                                        <p:cTn id="33" dur="500"/>
                                        <p:tgtEl>
                                          <p:spTgt spid="40983"/>
                                        </p:tgtEl>
                                      </p:cBhvr>
                                    </p:animEffect>
                                  </p:childTnLst>
                                </p:cTn>
                              </p:par>
                            </p:childTnLst>
                          </p:cTn>
                        </p:par>
                        <p:par>
                          <p:cTn id="34" fill="hold">
                            <p:stCondLst>
                              <p:cond delay="500"/>
                            </p:stCondLst>
                            <p:childTnLst>
                              <p:par>
                                <p:cTn id="35" presetID="12" presetClass="entr" presetSubtype="4" fill="hold" grpId="0" nodeType="afterEffect">
                                  <p:stCondLst>
                                    <p:cond delay="0"/>
                                  </p:stCondLst>
                                  <p:childTnLst>
                                    <p:set>
                                      <p:cBhvr>
                                        <p:cTn id="36" dur="1" fill="hold">
                                          <p:stCondLst>
                                            <p:cond delay="0"/>
                                          </p:stCondLst>
                                        </p:cTn>
                                        <p:tgtEl>
                                          <p:spTgt spid="40988"/>
                                        </p:tgtEl>
                                        <p:attrNameLst>
                                          <p:attrName>style.visibility</p:attrName>
                                        </p:attrNameLst>
                                      </p:cBhvr>
                                      <p:to>
                                        <p:strVal val="visible"/>
                                      </p:to>
                                    </p:set>
                                    <p:animEffect transition="in" filter="slide(fromBottom)">
                                      <p:cBhvr>
                                        <p:cTn id="37" dur="500"/>
                                        <p:tgtEl>
                                          <p:spTgt spid="40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P spid="40977" grpId="0" animBg="1"/>
      <p:bldP spid="40978" grpId="0" animBg="1"/>
      <p:bldP spid="40979" grpId="0" animBg="1"/>
      <p:bldP spid="40980" grpId="0" animBg="1"/>
      <p:bldP spid="40983" grpId="0" animBg="1"/>
      <p:bldP spid="40984" grpId="0" animBg="1"/>
      <p:bldP spid="40985" grpId="0" animBg="1"/>
      <p:bldP spid="40986" grpId="0" animBg="1"/>
      <p:bldP spid="4098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Rot="1" noChangeArrowheads="1"/>
          </p:cNvSpPr>
          <p:nvPr>
            <p:ph type="title"/>
          </p:nvPr>
        </p:nvSpPr>
        <p:spPr/>
        <p:txBody>
          <a:bodyPr/>
          <a:lstStyle/>
          <a:p>
            <a:r>
              <a:rPr lang="en-GB" dirty="0">
                <a:solidFill>
                  <a:srgbClr val="FFFF00"/>
                </a:solidFill>
              </a:rPr>
              <a:t>Controlling water levels</a:t>
            </a:r>
            <a:endParaRPr lang="en-US" dirty="0">
              <a:solidFill>
                <a:srgbClr val="FFFF00"/>
              </a:solidFill>
            </a:endParaRPr>
          </a:p>
        </p:txBody>
      </p:sp>
      <p:sp>
        <p:nvSpPr>
          <p:cNvPr id="46085" name="Rectangle 5"/>
          <p:cNvSpPr>
            <a:spLocks noGrp="1" noChangeArrowheads="1"/>
          </p:cNvSpPr>
          <p:nvPr>
            <p:ph type="body" idx="1"/>
          </p:nvPr>
        </p:nvSpPr>
        <p:spPr/>
        <p:txBody>
          <a:bodyPr/>
          <a:lstStyle/>
          <a:p>
            <a:pPr marL="514350" indent="-514350">
              <a:lnSpc>
                <a:spcPct val="150000"/>
              </a:lnSpc>
              <a:buFont typeface="+mj-lt"/>
              <a:buAutoNum type="arabicPeriod"/>
            </a:pPr>
            <a:r>
              <a:rPr lang="en-GB" sz="2800" dirty="0" smtClean="0">
                <a:effectLst/>
              </a:rPr>
              <a:t>H</a:t>
            </a:r>
            <a:r>
              <a:rPr lang="en-GB" sz="2800" baseline="-25000" dirty="0" smtClean="0">
                <a:effectLst/>
              </a:rPr>
              <a:t>2</a:t>
            </a:r>
            <a:r>
              <a:rPr lang="en-GB" sz="2800" dirty="0" smtClean="0">
                <a:effectLst/>
              </a:rPr>
              <a:t>O levels </a:t>
            </a:r>
            <a:r>
              <a:rPr lang="en-GB" sz="2800" dirty="0">
                <a:effectLst/>
              </a:rPr>
              <a:t>is carried out by the KIDNEYS.</a:t>
            </a:r>
          </a:p>
          <a:p>
            <a:pPr marL="514350" indent="-514350">
              <a:lnSpc>
                <a:spcPct val="150000"/>
              </a:lnSpc>
              <a:buFont typeface="+mj-lt"/>
              <a:buAutoNum type="arabicPeriod"/>
            </a:pPr>
            <a:r>
              <a:rPr lang="en-GB" sz="2800" dirty="0">
                <a:effectLst/>
              </a:rPr>
              <a:t>It is closely linked to the excretion of urea.</a:t>
            </a:r>
          </a:p>
          <a:p>
            <a:pPr marL="514350" indent="-514350">
              <a:lnSpc>
                <a:spcPct val="150000"/>
              </a:lnSpc>
              <a:buFont typeface="+mj-lt"/>
              <a:buAutoNum type="arabicPeriod"/>
            </a:pPr>
            <a:r>
              <a:rPr lang="en-GB" sz="2800" dirty="0">
                <a:effectLst/>
              </a:rPr>
              <a:t>Urea is a waste product that is made when the LIVER breaks down proteins that are not needed by the body.</a:t>
            </a:r>
          </a:p>
          <a:p>
            <a:pPr marL="514350" indent="-514350">
              <a:lnSpc>
                <a:spcPct val="150000"/>
              </a:lnSpc>
              <a:buFont typeface="+mj-lt"/>
              <a:buAutoNum type="arabicPeriod"/>
            </a:pPr>
            <a:r>
              <a:rPr lang="en-GB" sz="2800" dirty="0">
                <a:effectLst/>
              </a:rPr>
              <a:t>Urea contains the element Nitrogen.</a:t>
            </a:r>
            <a:endParaRPr lang="en-US" sz="2800"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anim calcmode="lin" valueType="num">
                                      <p:cBhvr>
                                        <p:cTn id="7" dur="2000" fill="hold"/>
                                        <p:tgtEl>
                                          <p:spTgt spid="46085">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6085">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608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6085">
                                            <p:txEl>
                                              <p:pRg st="1" end="1"/>
                                            </p:txEl>
                                          </p:spTgt>
                                        </p:tgtEl>
                                        <p:attrNameLst>
                                          <p:attrName>style.visibility</p:attrName>
                                        </p:attrNameLst>
                                      </p:cBhvr>
                                      <p:to>
                                        <p:strVal val="visible"/>
                                      </p:to>
                                    </p:set>
                                    <p:anim calcmode="lin" valueType="num">
                                      <p:cBhvr>
                                        <p:cTn id="14" dur="2000" fill="hold"/>
                                        <p:tgtEl>
                                          <p:spTgt spid="46085">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46085">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4608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6085">
                                            <p:txEl>
                                              <p:pRg st="2" end="2"/>
                                            </p:txEl>
                                          </p:spTgt>
                                        </p:tgtEl>
                                        <p:attrNameLst>
                                          <p:attrName>style.visibility</p:attrName>
                                        </p:attrNameLst>
                                      </p:cBhvr>
                                      <p:to>
                                        <p:strVal val="visible"/>
                                      </p:to>
                                    </p:set>
                                    <p:anim calcmode="lin" valueType="num">
                                      <p:cBhvr>
                                        <p:cTn id="21" dur="2000" fill="hold"/>
                                        <p:tgtEl>
                                          <p:spTgt spid="46085">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46085">
                                            <p:txEl>
                                              <p:pRg st="2" end="2"/>
                                            </p:txEl>
                                          </p:spTgt>
                                        </p:tgtEl>
                                        <p:attrNameLst>
                                          <p:attrName>ppt_h</p:attrName>
                                        </p:attrNameLst>
                                      </p:cBhvr>
                                      <p:tavLst>
                                        <p:tav tm="0">
                                          <p:val>
                                            <p:fltVal val="0"/>
                                          </p:val>
                                        </p:tav>
                                        <p:tav tm="100000">
                                          <p:val>
                                            <p:strVal val="#ppt_h"/>
                                          </p:val>
                                        </p:tav>
                                      </p:tavLst>
                                    </p:anim>
                                    <p:animEffect transition="in" filter="fade">
                                      <p:cBhvr>
                                        <p:cTn id="23" dur="2000"/>
                                        <p:tgtEl>
                                          <p:spTgt spid="4608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6085">
                                            <p:txEl>
                                              <p:pRg st="3" end="3"/>
                                            </p:txEl>
                                          </p:spTgt>
                                        </p:tgtEl>
                                        <p:attrNameLst>
                                          <p:attrName>style.visibility</p:attrName>
                                        </p:attrNameLst>
                                      </p:cBhvr>
                                      <p:to>
                                        <p:strVal val="visible"/>
                                      </p:to>
                                    </p:set>
                                    <p:anim calcmode="lin" valueType="num">
                                      <p:cBhvr>
                                        <p:cTn id="28" dur="2000" fill="hold"/>
                                        <p:tgtEl>
                                          <p:spTgt spid="46085">
                                            <p:txEl>
                                              <p:pRg st="3" end="3"/>
                                            </p:txEl>
                                          </p:spTgt>
                                        </p:tgtEl>
                                        <p:attrNameLst>
                                          <p:attrName>ppt_w</p:attrName>
                                        </p:attrNameLst>
                                      </p:cBhvr>
                                      <p:tavLst>
                                        <p:tav tm="0">
                                          <p:val>
                                            <p:fltVal val="0"/>
                                          </p:val>
                                        </p:tav>
                                        <p:tav tm="100000">
                                          <p:val>
                                            <p:strVal val="#ppt_w"/>
                                          </p:val>
                                        </p:tav>
                                      </p:tavLst>
                                    </p:anim>
                                    <p:anim calcmode="lin" valueType="num">
                                      <p:cBhvr>
                                        <p:cTn id="29" dur="2000" fill="hold"/>
                                        <p:tgtEl>
                                          <p:spTgt spid="46085">
                                            <p:txEl>
                                              <p:pRg st="3" end="3"/>
                                            </p:txEl>
                                          </p:spTgt>
                                        </p:tgtEl>
                                        <p:attrNameLst>
                                          <p:attrName>ppt_h</p:attrName>
                                        </p:attrNameLst>
                                      </p:cBhvr>
                                      <p:tavLst>
                                        <p:tav tm="0">
                                          <p:val>
                                            <p:fltVal val="0"/>
                                          </p:val>
                                        </p:tav>
                                        <p:tav tm="100000">
                                          <p:val>
                                            <p:strVal val="#ppt_h"/>
                                          </p:val>
                                        </p:tav>
                                      </p:tavLst>
                                    </p:anim>
                                    <p:animEffect transition="in" filter="fade">
                                      <p:cBhvr>
                                        <p:cTn id="30" dur="2000"/>
                                        <p:tgtEl>
                                          <p:spTgt spid="460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Grp="1" noChangeArrowheads="1"/>
          </p:cNvSpPr>
          <p:nvPr>
            <p:ph type="title"/>
          </p:nvPr>
        </p:nvSpPr>
        <p:spPr>
          <a:xfrm>
            <a:off x="609600" y="381000"/>
            <a:ext cx="8229600" cy="622300"/>
          </a:xfrm>
        </p:spPr>
        <p:txBody>
          <a:bodyPr>
            <a:normAutofit fontScale="90000"/>
          </a:bodyPr>
          <a:lstStyle/>
          <a:p>
            <a:pPr eaLnBrk="1" fontAlgn="auto" hangingPunct="1">
              <a:spcAft>
                <a:spcPts val="0"/>
              </a:spcAft>
              <a:defRPr/>
            </a:pPr>
            <a:r>
              <a:rPr lang="en-US" dirty="0" smtClean="0">
                <a:solidFill>
                  <a:srgbClr val="E9E9E9"/>
                </a:solidFill>
              </a:rPr>
              <a:t>	</a:t>
            </a:r>
            <a:r>
              <a:rPr lang="en-US" dirty="0" smtClean="0">
                <a:solidFill>
                  <a:srgbClr val="FFFF00"/>
                </a:solidFill>
              </a:rPr>
              <a:t>Disruptions can be mild to severe</a:t>
            </a:r>
            <a:endParaRPr lang="en-US" b="1" u="sng" dirty="0" smtClean="0">
              <a:solidFill>
                <a:srgbClr val="FFFF00"/>
              </a:solidFill>
            </a:endParaRPr>
          </a:p>
        </p:txBody>
      </p:sp>
      <p:sp>
        <p:nvSpPr>
          <p:cNvPr id="44035" name="Rectangle 5"/>
          <p:cNvSpPr>
            <a:spLocks noGrp="1" noChangeArrowheads="1"/>
          </p:cNvSpPr>
          <p:nvPr>
            <p:ph idx="1"/>
          </p:nvPr>
        </p:nvSpPr>
        <p:spPr>
          <a:xfrm>
            <a:off x="0" y="1447800"/>
            <a:ext cx="9144000" cy="4876800"/>
          </a:xfrm>
        </p:spPr>
        <p:txBody>
          <a:bodyPr/>
          <a:lstStyle/>
          <a:p>
            <a:pPr marL="908050" lvl="1" indent="-514350" eaLnBrk="1" hangingPunct="1">
              <a:lnSpc>
                <a:spcPct val="80000"/>
              </a:lnSpc>
              <a:buFont typeface="Wingdings 2" pitchFamily="18" charset="2"/>
              <a:buNone/>
              <a:defRPr/>
            </a:pPr>
            <a:r>
              <a:rPr lang="en-US" dirty="0" smtClean="0">
                <a:solidFill>
                  <a:srgbClr val="E9E9E9"/>
                </a:solidFill>
              </a:rPr>
              <a:t>1.External stimuli </a:t>
            </a:r>
          </a:p>
          <a:p>
            <a:pPr marL="1123950" lvl="2" indent="-457200" eaLnBrk="1" hangingPunct="1">
              <a:lnSpc>
                <a:spcPct val="80000"/>
              </a:lnSpc>
              <a:buFont typeface="Wingdings" pitchFamily="2" charset="2"/>
              <a:buNone/>
              <a:defRPr/>
            </a:pPr>
            <a:r>
              <a:rPr lang="en-US" dirty="0" smtClean="0">
                <a:solidFill>
                  <a:srgbClr val="E9E9E9"/>
                </a:solidFill>
              </a:rPr>
              <a:t>	heat, cold, lack of oxygen, pathogens, toxins</a:t>
            </a:r>
          </a:p>
          <a:p>
            <a:pPr marL="908050" lvl="1" indent="-514350" eaLnBrk="1" hangingPunct="1">
              <a:lnSpc>
                <a:spcPct val="80000"/>
              </a:lnSpc>
              <a:buFontTx/>
              <a:buAutoNum type="arabicPeriod"/>
              <a:defRPr/>
            </a:pPr>
            <a:endParaRPr lang="en-US" dirty="0" smtClean="0">
              <a:solidFill>
                <a:srgbClr val="E9E9E9"/>
              </a:solidFill>
            </a:endParaRPr>
          </a:p>
          <a:p>
            <a:pPr marL="908050" lvl="1" indent="-514350" eaLnBrk="1" hangingPunct="1">
              <a:lnSpc>
                <a:spcPct val="80000"/>
              </a:lnSpc>
              <a:buFont typeface="Wingdings 2" pitchFamily="18" charset="2"/>
              <a:buNone/>
              <a:defRPr/>
            </a:pPr>
            <a:r>
              <a:rPr lang="en-US" dirty="0" smtClean="0">
                <a:solidFill>
                  <a:srgbClr val="E9E9E9"/>
                </a:solidFill>
              </a:rPr>
              <a:t>2.Internal stimuli</a:t>
            </a:r>
          </a:p>
          <a:p>
            <a:pPr marL="1181100" lvl="2" indent="-514350" eaLnBrk="1" hangingPunct="1">
              <a:lnSpc>
                <a:spcPct val="80000"/>
              </a:lnSpc>
              <a:buClr>
                <a:srgbClr val="FFFF00"/>
              </a:buClr>
              <a:buFont typeface="+mj-lt"/>
              <a:buAutoNum type="arabicPeriod"/>
              <a:defRPr/>
            </a:pPr>
            <a:r>
              <a:rPr lang="en-US" dirty="0" smtClean="0">
                <a:solidFill>
                  <a:srgbClr val="E9E9E9"/>
                </a:solidFill>
              </a:rPr>
              <a:t>Body temperature</a:t>
            </a:r>
          </a:p>
          <a:p>
            <a:pPr marL="1181100" lvl="2" indent="-514350" eaLnBrk="1" hangingPunct="1">
              <a:lnSpc>
                <a:spcPct val="80000"/>
              </a:lnSpc>
              <a:buClr>
                <a:srgbClr val="FFFF00"/>
              </a:buClr>
              <a:buFont typeface="+mj-lt"/>
              <a:buAutoNum type="arabicPeriod"/>
              <a:defRPr/>
            </a:pPr>
            <a:r>
              <a:rPr lang="en-US" dirty="0" smtClean="0">
                <a:solidFill>
                  <a:srgbClr val="E9E9E9"/>
                </a:solidFill>
              </a:rPr>
              <a:t>Blood pressure</a:t>
            </a:r>
          </a:p>
          <a:p>
            <a:pPr marL="1181100" lvl="2" indent="-514350" eaLnBrk="1" hangingPunct="1">
              <a:lnSpc>
                <a:spcPct val="80000"/>
              </a:lnSpc>
              <a:buClr>
                <a:srgbClr val="FFFF00"/>
              </a:buClr>
              <a:buFont typeface="+mj-lt"/>
              <a:buAutoNum type="arabicPeriod"/>
              <a:defRPr/>
            </a:pPr>
            <a:r>
              <a:rPr lang="en-US" dirty="0" smtClean="0">
                <a:solidFill>
                  <a:srgbClr val="E9E9E9"/>
                </a:solidFill>
              </a:rPr>
              <a:t>Concentration of water, glucose, salts, oxygen, etc.</a:t>
            </a:r>
          </a:p>
          <a:p>
            <a:pPr marL="1181100" lvl="2" indent="-514350" eaLnBrk="1" hangingPunct="1">
              <a:lnSpc>
                <a:spcPct val="80000"/>
              </a:lnSpc>
              <a:buClr>
                <a:srgbClr val="FFFF00"/>
              </a:buClr>
              <a:buFont typeface="+mj-lt"/>
              <a:buAutoNum type="arabicPeriod"/>
              <a:defRPr/>
            </a:pPr>
            <a:r>
              <a:rPr lang="en-US" dirty="0" smtClean="0">
                <a:solidFill>
                  <a:srgbClr val="E9E9E9"/>
                </a:solidFill>
              </a:rPr>
              <a:t>Physical and psychological distresses</a:t>
            </a:r>
          </a:p>
          <a:p>
            <a:pPr marL="457200" indent="-457200" eaLnBrk="1" hangingPunct="1">
              <a:lnSpc>
                <a:spcPct val="80000"/>
              </a:lnSpc>
              <a:buClr>
                <a:srgbClr val="FFFF00"/>
              </a:buClr>
              <a:buNone/>
              <a:defRPr/>
            </a:pPr>
            <a:r>
              <a:rPr lang="en-US" sz="2400" dirty="0" smtClean="0">
                <a:solidFill>
                  <a:srgbClr val="E9E9E9"/>
                </a:solidFill>
              </a:rPr>
              <a:t>     </a:t>
            </a:r>
          </a:p>
          <a:p>
            <a:pPr marL="457200" indent="-457200" eaLnBrk="1" hangingPunct="1">
              <a:lnSpc>
                <a:spcPct val="80000"/>
              </a:lnSpc>
              <a:buFont typeface="Arial" pitchFamily="34" charset="0"/>
              <a:buAutoNum type="arabicPeriod"/>
              <a:defRPr/>
            </a:pPr>
            <a:endParaRPr lang="en-US" sz="2400" dirty="0" smtClean="0">
              <a:solidFill>
                <a:srgbClr val="E9E9E9"/>
              </a:solidFill>
            </a:endParaRPr>
          </a:p>
          <a:p>
            <a:pPr marL="457200" indent="-457200" eaLnBrk="1" hangingPunct="1">
              <a:lnSpc>
                <a:spcPct val="80000"/>
              </a:lnSpc>
              <a:buFont typeface="Wingdings 2" pitchFamily="18" charset="2"/>
              <a:buNone/>
              <a:defRPr/>
            </a:pPr>
            <a:r>
              <a:rPr lang="en-US" sz="2400" smtClean="0">
                <a:solidFill>
                  <a:srgbClr val="E9E9E9"/>
                </a:solidFill>
              </a:rPr>
              <a:t>      3.If </a:t>
            </a:r>
            <a:r>
              <a:rPr lang="en-US" sz="2400" dirty="0" smtClean="0">
                <a:solidFill>
                  <a:srgbClr val="E9E9E9"/>
                </a:solidFill>
              </a:rPr>
              <a:t>not maintained, death may result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20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40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 calcmode="lin" valueType="num">
                                      <p:cBhvr additive="base">
                                        <p:cTn id="11" dur="20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4035">
                                            <p:txEl>
                                              <p:pRg st="3" end="3"/>
                                            </p:txEl>
                                          </p:spTgt>
                                        </p:tgtEl>
                                        <p:attrNameLst>
                                          <p:attrName>style.visibility</p:attrName>
                                        </p:attrNameLst>
                                      </p:cBhvr>
                                      <p:to>
                                        <p:strVal val="visible"/>
                                      </p:to>
                                    </p:set>
                                    <p:anim calcmode="lin" valueType="num">
                                      <p:cBhvr additive="base">
                                        <p:cTn id="17" dur="20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4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anim calcmode="lin" valueType="num">
                                      <p:cBhvr additive="base">
                                        <p:cTn id="23" dur="20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4035">
                                            <p:txEl>
                                              <p:pRg st="5" end="5"/>
                                            </p:txEl>
                                          </p:spTgt>
                                        </p:tgtEl>
                                        <p:attrNameLst>
                                          <p:attrName>style.visibility</p:attrName>
                                        </p:attrNameLst>
                                      </p:cBhvr>
                                      <p:to>
                                        <p:strVal val="visible"/>
                                      </p:to>
                                    </p:set>
                                    <p:anim calcmode="lin" valueType="num">
                                      <p:cBhvr additive="base">
                                        <p:cTn id="29" dur="2000" fill="hold"/>
                                        <p:tgtEl>
                                          <p:spTgt spid="44035">
                                            <p:txEl>
                                              <p:pRg st="5" end="5"/>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440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4035">
                                            <p:txEl>
                                              <p:pRg st="6" end="6"/>
                                            </p:txEl>
                                          </p:spTgt>
                                        </p:tgtEl>
                                        <p:attrNameLst>
                                          <p:attrName>style.visibility</p:attrName>
                                        </p:attrNameLst>
                                      </p:cBhvr>
                                      <p:to>
                                        <p:strVal val="visible"/>
                                      </p:to>
                                    </p:set>
                                    <p:anim calcmode="lin" valueType="num">
                                      <p:cBhvr additive="base">
                                        <p:cTn id="35" dur="2000" fill="hold"/>
                                        <p:tgtEl>
                                          <p:spTgt spid="44035">
                                            <p:txEl>
                                              <p:pRg st="6" end="6"/>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440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4035">
                                            <p:txEl>
                                              <p:pRg st="7" end="7"/>
                                            </p:txEl>
                                          </p:spTgt>
                                        </p:tgtEl>
                                        <p:attrNameLst>
                                          <p:attrName>style.visibility</p:attrName>
                                        </p:attrNameLst>
                                      </p:cBhvr>
                                      <p:to>
                                        <p:strVal val="visible"/>
                                      </p:to>
                                    </p:set>
                                    <p:anim calcmode="lin" valueType="num">
                                      <p:cBhvr additive="base">
                                        <p:cTn id="41" dur="2000" fill="hold"/>
                                        <p:tgtEl>
                                          <p:spTgt spid="44035">
                                            <p:txEl>
                                              <p:pRg st="7" end="7"/>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440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44035">
                                            <p:txEl>
                                              <p:pRg st="10" end="10"/>
                                            </p:txEl>
                                          </p:spTgt>
                                        </p:tgtEl>
                                        <p:attrNameLst>
                                          <p:attrName>style.visibility</p:attrName>
                                        </p:attrNameLst>
                                      </p:cBhvr>
                                      <p:to>
                                        <p:strVal val="visible"/>
                                      </p:to>
                                    </p:set>
                                    <p:anim calcmode="lin" valueType="num">
                                      <p:cBhvr additive="base">
                                        <p:cTn id="47" dur="2000" fill="hold"/>
                                        <p:tgtEl>
                                          <p:spTgt spid="44035">
                                            <p:txEl>
                                              <p:pRg st="10" end="10"/>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4403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r>
              <a:rPr lang="en-GB" dirty="0">
                <a:solidFill>
                  <a:srgbClr val="FFFF00"/>
                </a:solidFill>
                <a:effectLst/>
              </a:rPr>
              <a:t>The kidneys</a:t>
            </a:r>
            <a:endParaRPr lang="en-US" dirty="0">
              <a:solidFill>
                <a:srgbClr val="FFFF00"/>
              </a:solidFill>
              <a:effectLst/>
            </a:endParaRPr>
          </a:p>
        </p:txBody>
      </p:sp>
      <p:sp>
        <p:nvSpPr>
          <p:cNvPr id="66564" name="Text Box 4"/>
          <p:cNvSpPr txBox="1">
            <a:spLocks noChangeArrowheads="1"/>
          </p:cNvSpPr>
          <p:nvPr/>
        </p:nvSpPr>
        <p:spPr bwMode="auto">
          <a:xfrm>
            <a:off x="381000" y="1600200"/>
            <a:ext cx="5730875" cy="1927225"/>
          </a:xfrm>
          <a:prstGeom prst="rect">
            <a:avLst/>
          </a:prstGeom>
          <a:noFill/>
          <a:ln w="9525">
            <a:solidFill>
              <a:schemeClr val="tx1"/>
            </a:solidFill>
            <a:miter lim="800000"/>
            <a:headEnd/>
            <a:tailEnd/>
          </a:ln>
          <a:effectLst/>
        </p:spPr>
        <p:txBody>
          <a:bodyPr>
            <a:spAutoFit/>
          </a:bodyPr>
          <a:lstStyle/>
          <a:p>
            <a:pPr eaLnBrk="0" hangingPunct="0"/>
            <a:r>
              <a:rPr lang="en-US" sz="2400" dirty="0">
                <a:latin typeface="Arial" pitchFamily="34" charset="0"/>
                <a:cs typeface="Arial" pitchFamily="34" charset="0"/>
              </a:rPr>
              <a:t>The kidneys “clean” the blood of waste products and control how much water is kept in the body. The waste products and water make up urine which is excreted via the </a:t>
            </a:r>
            <a:r>
              <a:rPr lang="en-US" sz="2400" dirty="0" err="1">
                <a:latin typeface="Arial" pitchFamily="34" charset="0"/>
                <a:cs typeface="Arial" pitchFamily="34" charset="0"/>
              </a:rPr>
              <a:t>ureter</a:t>
            </a:r>
            <a:r>
              <a:rPr lang="en-US" sz="2400" dirty="0">
                <a:latin typeface="Arial" pitchFamily="34" charset="0"/>
                <a:cs typeface="Arial" pitchFamily="34" charset="0"/>
              </a:rPr>
              <a:t>.</a:t>
            </a:r>
          </a:p>
        </p:txBody>
      </p:sp>
      <p:sp>
        <p:nvSpPr>
          <p:cNvPr id="66565" name="Text Box 5"/>
          <p:cNvSpPr txBox="1">
            <a:spLocks noChangeArrowheads="1"/>
          </p:cNvSpPr>
          <p:nvPr/>
        </p:nvSpPr>
        <p:spPr bwMode="auto">
          <a:xfrm>
            <a:off x="3276600" y="4648200"/>
            <a:ext cx="5730875" cy="1200329"/>
          </a:xfrm>
          <a:prstGeom prst="rect">
            <a:avLst/>
          </a:prstGeom>
          <a:noFill/>
          <a:ln w="9525">
            <a:solidFill>
              <a:schemeClr val="tx1"/>
            </a:solidFill>
            <a:miter lim="800000"/>
            <a:headEnd/>
            <a:tailEnd/>
          </a:ln>
          <a:effectLst/>
        </p:spPr>
        <p:txBody>
          <a:bodyPr>
            <a:spAutoFit/>
          </a:bodyPr>
          <a:lstStyle/>
          <a:p>
            <a:pPr eaLnBrk="0" hangingPunct="0"/>
            <a:r>
              <a:rPr lang="en-US" sz="2400" dirty="0">
                <a:latin typeface="Comic Sans MS" pitchFamily="66" charset="0"/>
              </a:rPr>
              <a:t>“</a:t>
            </a:r>
            <a:r>
              <a:rPr lang="en-US" sz="2400" dirty="0">
                <a:latin typeface="Arial" pitchFamily="34" charset="0"/>
                <a:cs typeface="Arial" pitchFamily="34" charset="0"/>
              </a:rPr>
              <a:t>Dirty” blood enters the kidney through the renal artery.  Then, several things happen to clean the blood...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box(out)">
                                      <p:cBhvr>
                                        <p:cTn id="7" dur="2000"/>
                                        <p:tgtEl>
                                          <p:spTgt spid="6656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6565"/>
                                        </p:tgtEl>
                                        <p:attrNameLst>
                                          <p:attrName>style.visibility</p:attrName>
                                        </p:attrNameLst>
                                      </p:cBhvr>
                                      <p:to>
                                        <p:strVal val="visible"/>
                                      </p:to>
                                    </p:set>
                                    <p:animEffect transition="in" filter="box(out)">
                                      <p:cBhvr>
                                        <p:cTn id="12" dur="2000"/>
                                        <p:tgtEl>
                                          <p:spTgt spid="66565"/>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nimBg="1" autoUpdateAnimBg="0"/>
      <p:bldP spid="66565"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962400" y="1295400"/>
            <a:ext cx="4648200" cy="830997"/>
          </a:xfrm>
          <a:prstGeom prst="rect">
            <a:avLst/>
          </a:prstGeom>
          <a:noFill/>
          <a:ln w="9525">
            <a:noFill/>
            <a:miter lim="800000"/>
            <a:headEnd/>
            <a:tailEnd/>
          </a:ln>
          <a:effectLst/>
        </p:spPr>
        <p:txBody>
          <a:bodyPr>
            <a:spAutoFit/>
          </a:bodyPr>
          <a:lstStyle/>
          <a:p>
            <a:pPr eaLnBrk="0" hangingPunct="0"/>
            <a:r>
              <a:rPr lang="en-US" sz="2400" dirty="0" smtClean="0">
                <a:latin typeface="Arial" pitchFamily="34" charset="0"/>
                <a:cs typeface="Arial" pitchFamily="34" charset="0"/>
              </a:rPr>
              <a:t>1.Blood </a:t>
            </a:r>
            <a:r>
              <a:rPr lang="en-US" sz="2400" dirty="0">
                <a:latin typeface="Arial" pitchFamily="34" charset="0"/>
                <a:cs typeface="Arial" pitchFamily="34" charset="0"/>
              </a:rPr>
              <a:t>enters the tubule area in a capillary.</a:t>
            </a:r>
          </a:p>
        </p:txBody>
      </p:sp>
      <p:sp>
        <p:nvSpPr>
          <p:cNvPr id="47107" name="Text Box 3"/>
          <p:cNvSpPr txBox="1">
            <a:spLocks noChangeArrowheads="1"/>
          </p:cNvSpPr>
          <p:nvPr/>
        </p:nvSpPr>
        <p:spPr bwMode="auto">
          <a:xfrm>
            <a:off x="3886200" y="2209800"/>
            <a:ext cx="4648200" cy="830997"/>
          </a:xfrm>
          <a:prstGeom prst="rect">
            <a:avLst/>
          </a:prstGeom>
          <a:noFill/>
          <a:ln w="9525">
            <a:noFill/>
            <a:miter lim="800000"/>
            <a:headEnd/>
            <a:tailEnd/>
          </a:ln>
          <a:effectLst/>
        </p:spPr>
        <p:txBody>
          <a:bodyPr>
            <a:spAutoFit/>
          </a:bodyPr>
          <a:lstStyle/>
          <a:p>
            <a:pPr eaLnBrk="0" hangingPunct="0"/>
            <a:r>
              <a:rPr lang="en-US" sz="2400" dirty="0" smtClean="0">
                <a:latin typeface="Arial" pitchFamily="34" charset="0"/>
                <a:cs typeface="Arial" pitchFamily="34" charset="0"/>
              </a:rPr>
              <a:t>2. The </a:t>
            </a:r>
            <a:r>
              <a:rPr lang="en-US" sz="2400" dirty="0">
                <a:latin typeface="Arial" pitchFamily="34" charset="0"/>
                <a:cs typeface="Arial" pitchFamily="34" charset="0"/>
              </a:rPr>
              <a:t>capillary forms a small “knot” near the kidney tubule.</a:t>
            </a:r>
          </a:p>
        </p:txBody>
      </p:sp>
      <p:sp>
        <p:nvSpPr>
          <p:cNvPr id="47108" name="Text Box 4"/>
          <p:cNvSpPr txBox="1">
            <a:spLocks noChangeArrowheads="1"/>
          </p:cNvSpPr>
          <p:nvPr/>
        </p:nvSpPr>
        <p:spPr bwMode="auto">
          <a:xfrm>
            <a:off x="3886200" y="3276600"/>
            <a:ext cx="4648200" cy="830997"/>
          </a:xfrm>
          <a:prstGeom prst="rect">
            <a:avLst/>
          </a:prstGeom>
          <a:noFill/>
          <a:ln w="9525">
            <a:noFill/>
            <a:miter lim="800000"/>
            <a:headEnd/>
            <a:tailEnd/>
          </a:ln>
          <a:effectLst/>
        </p:spPr>
        <p:txBody>
          <a:bodyPr>
            <a:spAutoFit/>
          </a:bodyPr>
          <a:lstStyle/>
          <a:p>
            <a:pPr eaLnBrk="0" hangingPunct="0"/>
            <a:r>
              <a:rPr lang="en-US" sz="2400" dirty="0" smtClean="0">
                <a:latin typeface="Arial" pitchFamily="34" charset="0"/>
                <a:cs typeface="Arial" pitchFamily="34" charset="0"/>
              </a:rPr>
              <a:t>3. The </a:t>
            </a:r>
            <a:r>
              <a:rPr lang="en-US" sz="2400" dirty="0">
                <a:latin typeface="Arial" pitchFamily="34" charset="0"/>
                <a:cs typeface="Arial" pitchFamily="34" charset="0"/>
              </a:rPr>
              <a:t>blood is filtered so all the small particles go into the tubule.</a:t>
            </a:r>
          </a:p>
        </p:txBody>
      </p:sp>
      <p:sp>
        <p:nvSpPr>
          <p:cNvPr id="47109" name="Text Box 5"/>
          <p:cNvSpPr txBox="1">
            <a:spLocks noChangeArrowheads="1"/>
          </p:cNvSpPr>
          <p:nvPr/>
        </p:nvSpPr>
        <p:spPr bwMode="auto">
          <a:xfrm>
            <a:off x="3886200" y="4724400"/>
            <a:ext cx="4648200" cy="830997"/>
          </a:xfrm>
          <a:prstGeom prst="rect">
            <a:avLst/>
          </a:prstGeom>
          <a:noFill/>
          <a:ln w="9525">
            <a:noFill/>
            <a:miter lim="800000"/>
            <a:headEnd/>
            <a:tailEnd/>
          </a:ln>
          <a:effectLst/>
        </p:spPr>
        <p:txBody>
          <a:bodyPr>
            <a:spAutoFit/>
          </a:bodyPr>
          <a:lstStyle/>
          <a:p>
            <a:pPr eaLnBrk="0" hangingPunct="0"/>
            <a:r>
              <a:rPr lang="en-US" sz="2400" dirty="0" smtClean="0">
                <a:latin typeface="Arial" pitchFamily="34" charset="0"/>
                <a:cs typeface="Arial" pitchFamily="34" charset="0"/>
              </a:rPr>
              <a:t>4. The </a:t>
            </a:r>
            <a:r>
              <a:rPr lang="en-US" sz="2400" dirty="0">
                <a:latin typeface="Arial" pitchFamily="34" charset="0"/>
                <a:cs typeface="Arial" pitchFamily="34" charset="0"/>
              </a:rPr>
              <a:t>capillary then carries on to run next to the tubule. </a:t>
            </a:r>
          </a:p>
        </p:txBody>
      </p:sp>
      <p:sp>
        <p:nvSpPr>
          <p:cNvPr id="47110" name="Text Box 6"/>
          <p:cNvSpPr txBox="1">
            <a:spLocks noChangeArrowheads="1"/>
          </p:cNvSpPr>
          <p:nvPr/>
        </p:nvSpPr>
        <p:spPr bwMode="auto">
          <a:xfrm>
            <a:off x="3962400" y="685800"/>
            <a:ext cx="4648200" cy="457200"/>
          </a:xfrm>
          <a:prstGeom prst="rect">
            <a:avLst/>
          </a:prstGeom>
          <a:noFill/>
          <a:ln w="9525">
            <a:noFill/>
            <a:miter lim="800000"/>
            <a:headEnd/>
            <a:tailEnd/>
          </a:ln>
          <a:effectLst/>
        </p:spPr>
        <p:txBody>
          <a:bodyPr>
            <a:spAutoFit/>
          </a:bodyPr>
          <a:lstStyle/>
          <a:p>
            <a:pPr eaLnBrk="0" hangingPunct="0"/>
            <a:r>
              <a:rPr lang="en-US" sz="2400" b="1" u="sng" dirty="0">
                <a:solidFill>
                  <a:srgbClr val="FFFF00"/>
                </a:solidFill>
                <a:latin typeface="Comic Sans MS" pitchFamily="66" charset="0"/>
              </a:rPr>
              <a:t>1. Filtration</a:t>
            </a:r>
          </a:p>
        </p:txBody>
      </p:sp>
      <p:grpSp>
        <p:nvGrpSpPr>
          <p:cNvPr id="2" name="Group 7"/>
          <p:cNvGrpSpPr>
            <a:grpSpLocks/>
          </p:cNvGrpSpPr>
          <p:nvPr/>
        </p:nvGrpSpPr>
        <p:grpSpPr bwMode="auto">
          <a:xfrm>
            <a:off x="598488" y="1143000"/>
            <a:ext cx="1143000" cy="4038600"/>
            <a:chOff x="384" y="1152"/>
            <a:chExt cx="720" cy="2544"/>
          </a:xfrm>
        </p:grpSpPr>
        <p:sp>
          <p:nvSpPr>
            <p:cNvPr id="47112" name="AutoShape 8"/>
            <p:cNvSpPr>
              <a:spLocks noChangeArrowheads="1"/>
            </p:cNvSpPr>
            <p:nvPr/>
          </p:nvSpPr>
          <p:spPr bwMode="auto">
            <a:xfrm>
              <a:off x="528" y="1872"/>
              <a:ext cx="384" cy="1824"/>
            </a:xfrm>
            <a:prstGeom prst="can">
              <a:avLst>
                <a:gd name="adj" fmla="val 39583"/>
              </a:avLst>
            </a:prstGeom>
            <a:solidFill>
              <a:schemeClr val="bg1"/>
            </a:solidFill>
            <a:ln w="9525">
              <a:solidFill>
                <a:schemeClr val="tx1"/>
              </a:solidFill>
              <a:round/>
              <a:headEnd/>
              <a:tailEnd/>
            </a:ln>
            <a:effectLst/>
          </p:spPr>
          <p:txBody>
            <a:bodyPr wrap="none" anchor="ctr"/>
            <a:lstStyle/>
            <a:p>
              <a:endParaRPr lang="en-GB"/>
            </a:p>
          </p:txBody>
        </p:sp>
        <p:sp>
          <p:nvSpPr>
            <p:cNvPr id="47113" name="AutoShape 9"/>
            <p:cNvSpPr>
              <a:spLocks noChangeArrowheads="1"/>
            </p:cNvSpPr>
            <p:nvPr/>
          </p:nvSpPr>
          <p:spPr bwMode="auto">
            <a:xfrm rot="-10050304">
              <a:off x="384" y="1152"/>
              <a:ext cx="720" cy="913"/>
            </a:xfrm>
            <a:custGeom>
              <a:avLst/>
              <a:gdLst>
                <a:gd name="G0" fmla="+- 6184 0 0"/>
                <a:gd name="G1" fmla="+- 11371180 0 0"/>
                <a:gd name="G2" fmla="+- 0 0 11371180"/>
                <a:gd name="T0" fmla="*/ 0 256 1"/>
                <a:gd name="T1" fmla="*/ 180 256 1"/>
                <a:gd name="G3" fmla="+- 11371180 T0 T1"/>
                <a:gd name="T2" fmla="*/ 0 256 1"/>
                <a:gd name="T3" fmla="*/ 90 256 1"/>
                <a:gd name="G4" fmla="+- 11371180 T2 T3"/>
                <a:gd name="G5" fmla="*/ G4 2 1"/>
                <a:gd name="T4" fmla="*/ 90 256 1"/>
                <a:gd name="T5" fmla="*/ 0 256 1"/>
                <a:gd name="G6" fmla="+- 11371180 T4 T5"/>
                <a:gd name="G7" fmla="*/ G6 2 1"/>
                <a:gd name="G8" fmla="abs 113711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184"/>
                <a:gd name="G18" fmla="*/ 6184 1 2"/>
                <a:gd name="G19" fmla="+- G18 5400 0"/>
                <a:gd name="G20" fmla="cos G19 11371180"/>
                <a:gd name="G21" fmla="sin G19 11371180"/>
                <a:gd name="G22" fmla="+- G20 10800 0"/>
                <a:gd name="G23" fmla="+- G21 10800 0"/>
                <a:gd name="G24" fmla="+- 10800 0 G20"/>
                <a:gd name="G25" fmla="+- 6184 10800 0"/>
                <a:gd name="G26" fmla="?: G9 G17 G25"/>
                <a:gd name="G27" fmla="?: G9 0 21600"/>
                <a:gd name="G28" fmla="cos 10800 11371180"/>
                <a:gd name="G29" fmla="sin 10800 11371180"/>
                <a:gd name="G30" fmla="sin 6184 11371180"/>
                <a:gd name="G31" fmla="+- G28 10800 0"/>
                <a:gd name="G32" fmla="+- G29 10800 0"/>
                <a:gd name="G33" fmla="+- G30 10800 0"/>
                <a:gd name="G34" fmla="?: G4 0 G31"/>
                <a:gd name="G35" fmla="?: 11371180 G34 0"/>
                <a:gd name="G36" fmla="?: G6 G35 G31"/>
                <a:gd name="G37" fmla="+- 21600 0 G36"/>
                <a:gd name="G38" fmla="?: G4 0 G33"/>
                <a:gd name="G39" fmla="?: 11371180 G38 G32"/>
                <a:gd name="G40" fmla="?: G6 G39 0"/>
                <a:gd name="G41" fmla="?: G4 G32 21600"/>
                <a:gd name="G42" fmla="?: G6 G41 G33"/>
                <a:gd name="T12" fmla="*/ 10800 w 21600"/>
                <a:gd name="T13" fmla="*/ 0 h 21600"/>
                <a:gd name="T14" fmla="*/ 2362 w 21600"/>
                <a:gd name="T15" fmla="*/ 11759 h 21600"/>
                <a:gd name="T16" fmla="*/ 10800 w 21600"/>
                <a:gd name="T17" fmla="*/ 4616 h 21600"/>
                <a:gd name="T18" fmla="*/ 19238 w 21600"/>
                <a:gd name="T19" fmla="*/ 1175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655" y="11498"/>
                  </a:moveTo>
                  <a:cubicBezTo>
                    <a:pt x="4629" y="11266"/>
                    <a:pt x="4616" y="11033"/>
                    <a:pt x="4616" y="10800"/>
                  </a:cubicBezTo>
                  <a:cubicBezTo>
                    <a:pt x="4616" y="7384"/>
                    <a:pt x="7384" y="4616"/>
                    <a:pt x="10800" y="4616"/>
                  </a:cubicBezTo>
                  <a:cubicBezTo>
                    <a:pt x="14215" y="4616"/>
                    <a:pt x="16984" y="7384"/>
                    <a:pt x="16984" y="10800"/>
                  </a:cubicBezTo>
                  <a:cubicBezTo>
                    <a:pt x="16984" y="11033"/>
                    <a:pt x="16970" y="11266"/>
                    <a:pt x="16944" y="11498"/>
                  </a:cubicBezTo>
                  <a:lnTo>
                    <a:pt x="21530" y="12020"/>
                  </a:lnTo>
                  <a:cubicBezTo>
                    <a:pt x="21576" y="11615"/>
                    <a:pt x="21600" y="11207"/>
                    <a:pt x="21600" y="10800"/>
                  </a:cubicBezTo>
                  <a:cubicBezTo>
                    <a:pt x="21600" y="4835"/>
                    <a:pt x="16764" y="0"/>
                    <a:pt x="10800" y="0"/>
                  </a:cubicBezTo>
                  <a:cubicBezTo>
                    <a:pt x="4835" y="0"/>
                    <a:pt x="0" y="4835"/>
                    <a:pt x="0" y="10800"/>
                  </a:cubicBezTo>
                  <a:cubicBezTo>
                    <a:pt x="-1" y="11207"/>
                    <a:pt x="23" y="11615"/>
                    <a:pt x="69" y="12020"/>
                  </a:cubicBezTo>
                  <a:close/>
                </a:path>
              </a:pathLst>
            </a:custGeom>
            <a:solidFill>
              <a:schemeClr val="bg1"/>
            </a:solidFill>
            <a:ln w="9525">
              <a:solidFill>
                <a:schemeClr val="tx1"/>
              </a:solidFill>
              <a:miter lim="800000"/>
              <a:headEnd/>
              <a:tailEnd/>
            </a:ln>
            <a:effectLst/>
          </p:spPr>
          <p:txBody>
            <a:bodyPr wrap="none" anchor="ctr"/>
            <a:lstStyle/>
            <a:p>
              <a:endParaRPr lang="en-GB"/>
            </a:p>
          </p:txBody>
        </p:sp>
        <p:sp>
          <p:nvSpPr>
            <p:cNvPr id="47114" name="Oval 10"/>
            <p:cNvSpPr>
              <a:spLocks noChangeArrowheads="1"/>
            </p:cNvSpPr>
            <p:nvPr/>
          </p:nvSpPr>
          <p:spPr bwMode="auto">
            <a:xfrm>
              <a:off x="528" y="1872"/>
              <a:ext cx="384" cy="240"/>
            </a:xfrm>
            <a:prstGeom prst="ellipse">
              <a:avLst/>
            </a:prstGeom>
            <a:solidFill>
              <a:schemeClr val="bg1"/>
            </a:solidFill>
            <a:ln w="9525">
              <a:noFill/>
              <a:round/>
              <a:headEnd/>
              <a:tailEnd/>
            </a:ln>
            <a:effectLst/>
          </p:spPr>
          <p:txBody>
            <a:bodyPr wrap="none" anchor="ctr"/>
            <a:lstStyle/>
            <a:p>
              <a:endParaRPr lang="en-GB"/>
            </a:p>
          </p:txBody>
        </p:sp>
      </p:grpSp>
      <p:sp>
        <p:nvSpPr>
          <p:cNvPr id="47115" name="Freeform 11"/>
          <p:cNvSpPr>
            <a:spLocks/>
          </p:cNvSpPr>
          <p:nvPr/>
        </p:nvSpPr>
        <p:spPr bwMode="auto">
          <a:xfrm rot="1524676">
            <a:off x="827088" y="1752600"/>
            <a:ext cx="609600" cy="457200"/>
          </a:xfrm>
          <a:custGeom>
            <a:avLst/>
            <a:gdLst/>
            <a:ahLst/>
            <a:cxnLst>
              <a:cxn ang="0">
                <a:pos x="249" y="133"/>
              </a:cxn>
              <a:cxn ang="0">
                <a:pos x="148" y="86"/>
              </a:cxn>
              <a:cxn ang="0">
                <a:pos x="194" y="117"/>
              </a:cxn>
              <a:cxn ang="0">
                <a:pos x="280" y="63"/>
              </a:cxn>
              <a:cxn ang="0">
                <a:pos x="249" y="109"/>
              </a:cxn>
              <a:cxn ang="0">
                <a:pos x="210" y="47"/>
              </a:cxn>
              <a:cxn ang="0">
                <a:pos x="179" y="109"/>
              </a:cxn>
              <a:cxn ang="0">
                <a:pos x="413" y="47"/>
              </a:cxn>
              <a:cxn ang="0">
                <a:pos x="218" y="203"/>
              </a:cxn>
              <a:cxn ang="0">
                <a:pos x="218" y="211"/>
              </a:cxn>
              <a:cxn ang="0">
                <a:pos x="358" y="148"/>
              </a:cxn>
              <a:cxn ang="0">
                <a:pos x="327" y="141"/>
              </a:cxn>
              <a:cxn ang="0">
                <a:pos x="171" y="141"/>
              </a:cxn>
              <a:cxn ang="0">
                <a:pos x="218" y="109"/>
              </a:cxn>
              <a:cxn ang="0">
                <a:pos x="163" y="203"/>
              </a:cxn>
              <a:cxn ang="0">
                <a:pos x="288" y="187"/>
              </a:cxn>
              <a:cxn ang="0">
                <a:pos x="335" y="187"/>
              </a:cxn>
              <a:cxn ang="0">
                <a:pos x="288" y="265"/>
              </a:cxn>
              <a:cxn ang="0">
                <a:pos x="257" y="312"/>
              </a:cxn>
              <a:cxn ang="0">
                <a:pos x="343" y="164"/>
              </a:cxn>
              <a:cxn ang="0">
                <a:pos x="202" y="234"/>
              </a:cxn>
              <a:cxn ang="0">
                <a:pos x="265" y="148"/>
              </a:cxn>
              <a:cxn ang="0">
                <a:pos x="101" y="133"/>
              </a:cxn>
              <a:cxn ang="0">
                <a:pos x="46" y="226"/>
              </a:cxn>
              <a:cxn ang="0">
                <a:pos x="85" y="211"/>
              </a:cxn>
              <a:cxn ang="0">
                <a:pos x="194" y="78"/>
              </a:cxn>
              <a:cxn ang="0">
                <a:pos x="93" y="94"/>
              </a:cxn>
              <a:cxn ang="0">
                <a:pos x="194" y="133"/>
              </a:cxn>
              <a:cxn ang="0">
                <a:pos x="148" y="242"/>
              </a:cxn>
              <a:cxn ang="0">
                <a:pos x="233" y="187"/>
              </a:cxn>
              <a:cxn ang="0">
                <a:pos x="358" y="226"/>
              </a:cxn>
              <a:cxn ang="0">
                <a:pos x="389" y="156"/>
              </a:cxn>
              <a:cxn ang="0">
                <a:pos x="374" y="141"/>
              </a:cxn>
              <a:cxn ang="0">
                <a:pos x="319" y="141"/>
              </a:cxn>
              <a:cxn ang="0">
                <a:pos x="428" y="94"/>
              </a:cxn>
              <a:cxn ang="0">
                <a:pos x="272" y="133"/>
              </a:cxn>
              <a:cxn ang="0">
                <a:pos x="288" y="133"/>
              </a:cxn>
              <a:cxn ang="0">
                <a:pos x="288" y="71"/>
              </a:cxn>
              <a:cxn ang="0">
                <a:pos x="124" y="78"/>
              </a:cxn>
              <a:cxn ang="0">
                <a:pos x="109" y="156"/>
              </a:cxn>
              <a:cxn ang="0">
                <a:pos x="70" y="219"/>
              </a:cxn>
              <a:cxn ang="0">
                <a:pos x="31" y="187"/>
              </a:cxn>
              <a:cxn ang="0">
                <a:pos x="93" y="133"/>
              </a:cxn>
              <a:cxn ang="0">
                <a:pos x="78" y="172"/>
              </a:cxn>
              <a:cxn ang="0">
                <a:pos x="156" y="141"/>
              </a:cxn>
              <a:cxn ang="0">
                <a:pos x="374" y="86"/>
              </a:cxn>
              <a:cxn ang="0">
                <a:pos x="327" y="125"/>
              </a:cxn>
              <a:cxn ang="0">
                <a:pos x="397" y="141"/>
              </a:cxn>
              <a:cxn ang="0">
                <a:pos x="241" y="203"/>
              </a:cxn>
              <a:cxn ang="0">
                <a:pos x="218" y="250"/>
              </a:cxn>
            </a:cxnLst>
            <a:rect l="0" t="0" r="r" b="b"/>
            <a:pathLst>
              <a:path w="512" h="314">
                <a:moveTo>
                  <a:pt x="194" y="0"/>
                </a:moveTo>
                <a:cubicBezTo>
                  <a:pt x="206" y="47"/>
                  <a:pt x="208" y="105"/>
                  <a:pt x="249" y="133"/>
                </a:cubicBezTo>
                <a:cubicBezTo>
                  <a:pt x="294" y="121"/>
                  <a:pt x="299" y="118"/>
                  <a:pt x="272" y="78"/>
                </a:cubicBezTo>
                <a:cubicBezTo>
                  <a:pt x="231" y="81"/>
                  <a:pt x="188" y="77"/>
                  <a:pt x="148" y="86"/>
                </a:cubicBezTo>
                <a:cubicBezTo>
                  <a:pt x="139" y="88"/>
                  <a:pt x="124" y="104"/>
                  <a:pt x="132" y="109"/>
                </a:cubicBezTo>
                <a:cubicBezTo>
                  <a:pt x="149" y="121"/>
                  <a:pt x="173" y="114"/>
                  <a:pt x="194" y="117"/>
                </a:cubicBezTo>
                <a:cubicBezTo>
                  <a:pt x="206" y="113"/>
                  <a:pt x="259" y="99"/>
                  <a:pt x="272" y="86"/>
                </a:cubicBezTo>
                <a:cubicBezTo>
                  <a:pt x="278" y="80"/>
                  <a:pt x="287" y="67"/>
                  <a:pt x="280" y="63"/>
                </a:cubicBezTo>
                <a:cubicBezTo>
                  <a:pt x="272" y="59"/>
                  <a:pt x="265" y="73"/>
                  <a:pt x="257" y="78"/>
                </a:cubicBezTo>
                <a:cubicBezTo>
                  <a:pt x="254" y="88"/>
                  <a:pt x="249" y="98"/>
                  <a:pt x="249" y="109"/>
                </a:cubicBezTo>
                <a:cubicBezTo>
                  <a:pt x="249" y="117"/>
                  <a:pt x="257" y="141"/>
                  <a:pt x="257" y="133"/>
                </a:cubicBezTo>
                <a:cubicBezTo>
                  <a:pt x="257" y="94"/>
                  <a:pt x="240" y="68"/>
                  <a:pt x="210" y="47"/>
                </a:cubicBezTo>
                <a:cubicBezTo>
                  <a:pt x="200" y="50"/>
                  <a:pt x="187" y="48"/>
                  <a:pt x="179" y="55"/>
                </a:cubicBezTo>
                <a:cubicBezTo>
                  <a:pt x="168" y="64"/>
                  <a:pt x="169" y="102"/>
                  <a:pt x="179" y="109"/>
                </a:cubicBezTo>
                <a:cubicBezTo>
                  <a:pt x="192" y="118"/>
                  <a:pt x="210" y="114"/>
                  <a:pt x="226" y="117"/>
                </a:cubicBezTo>
                <a:cubicBezTo>
                  <a:pt x="343" y="106"/>
                  <a:pt x="382" y="139"/>
                  <a:pt x="413" y="47"/>
                </a:cubicBezTo>
                <a:cubicBezTo>
                  <a:pt x="314" y="33"/>
                  <a:pt x="304" y="56"/>
                  <a:pt x="233" y="125"/>
                </a:cubicBezTo>
                <a:cubicBezTo>
                  <a:pt x="228" y="151"/>
                  <a:pt x="223" y="177"/>
                  <a:pt x="218" y="203"/>
                </a:cubicBezTo>
                <a:cubicBezTo>
                  <a:pt x="199" y="307"/>
                  <a:pt x="176" y="314"/>
                  <a:pt x="226" y="281"/>
                </a:cubicBezTo>
                <a:cubicBezTo>
                  <a:pt x="223" y="258"/>
                  <a:pt x="209" y="233"/>
                  <a:pt x="218" y="211"/>
                </a:cubicBezTo>
                <a:cubicBezTo>
                  <a:pt x="231" y="180"/>
                  <a:pt x="333" y="181"/>
                  <a:pt x="343" y="180"/>
                </a:cubicBezTo>
                <a:cubicBezTo>
                  <a:pt x="348" y="169"/>
                  <a:pt x="367" y="155"/>
                  <a:pt x="358" y="148"/>
                </a:cubicBezTo>
                <a:cubicBezTo>
                  <a:pt x="348" y="140"/>
                  <a:pt x="235" y="186"/>
                  <a:pt x="319" y="164"/>
                </a:cubicBezTo>
                <a:cubicBezTo>
                  <a:pt x="322" y="156"/>
                  <a:pt x="331" y="148"/>
                  <a:pt x="327" y="141"/>
                </a:cubicBezTo>
                <a:cubicBezTo>
                  <a:pt x="323" y="134"/>
                  <a:pt x="312" y="133"/>
                  <a:pt x="304" y="133"/>
                </a:cubicBezTo>
                <a:cubicBezTo>
                  <a:pt x="260" y="133"/>
                  <a:pt x="215" y="138"/>
                  <a:pt x="171" y="141"/>
                </a:cubicBezTo>
                <a:cubicBezTo>
                  <a:pt x="153" y="194"/>
                  <a:pt x="161" y="191"/>
                  <a:pt x="210" y="172"/>
                </a:cubicBezTo>
                <a:cubicBezTo>
                  <a:pt x="215" y="165"/>
                  <a:pt x="261" y="122"/>
                  <a:pt x="218" y="109"/>
                </a:cubicBezTo>
                <a:cubicBezTo>
                  <a:pt x="205" y="105"/>
                  <a:pt x="192" y="120"/>
                  <a:pt x="179" y="125"/>
                </a:cubicBezTo>
                <a:cubicBezTo>
                  <a:pt x="163" y="156"/>
                  <a:pt x="153" y="169"/>
                  <a:pt x="163" y="203"/>
                </a:cubicBezTo>
                <a:cubicBezTo>
                  <a:pt x="322" y="178"/>
                  <a:pt x="276" y="215"/>
                  <a:pt x="335" y="156"/>
                </a:cubicBezTo>
                <a:cubicBezTo>
                  <a:pt x="297" y="138"/>
                  <a:pt x="270" y="134"/>
                  <a:pt x="288" y="187"/>
                </a:cubicBezTo>
                <a:cubicBezTo>
                  <a:pt x="311" y="185"/>
                  <a:pt x="335" y="180"/>
                  <a:pt x="358" y="180"/>
                </a:cubicBezTo>
                <a:cubicBezTo>
                  <a:pt x="366" y="180"/>
                  <a:pt x="338" y="180"/>
                  <a:pt x="335" y="187"/>
                </a:cubicBezTo>
                <a:cubicBezTo>
                  <a:pt x="331" y="197"/>
                  <a:pt x="340" y="208"/>
                  <a:pt x="343" y="219"/>
                </a:cubicBezTo>
                <a:cubicBezTo>
                  <a:pt x="332" y="250"/>
                  <a:pt x="319" y="256"/>
                  <a:pt x="288" y="265"/>
                </a:cubicBezTo>
                <a:cubicBezTo>
                  <a:pt x="235" y="249"/>
                  <a:pt x="238" y="216"/>
                  <a:pt x="280" y="187"/>
                </a:cubicBezTo>
                <a:cubicBezTo>
                  <a:pt x="296" y="250"/>
                  <a:pt x="302" y="267"/>
                  <a:pt x="257" y="312"/>
                </a:cubicBezTo>
                <a:cubicBezTo>
                  <a:pt x="247" y="307"/>
                  <a:pt x="229" y="308"/>
                  <a:pt x="226" y="297"/>
                </a:cubicBezTo>
                <a:cubicBezTo>
                  <a:pt x="198" y="206"/>
                  <a:pt x="293" y="197"/>
                  <a:pt x="343" y="164"/>
                </a:cubicBezTo>
                <a:cubicBezTo>
                  <a:pt x="424" y="192"/>
                  <a:pt x="262" y="239"/>
                  <a:pt x="241" y="250"/>
                </a:cubicBezTo>
                <a:cubicBezTo>
                  <a:pt x="228" y="245"/>
                  <a:pt x="208" y="247"/>
                  <a:pt x="202" y="234"/>
                </a:cubicBezTo>
                <a:cubicBezTo>
                  <a:pt x="193" y="215"/>
                  <a:pt x="243" y="184"/>
                  <a:pt x="249" y="180"/>
                </a:cubicBezTo>
                <a:cubicBezTo>
                  <a:pt x="254" y="169"/>
                  <a:pt x="271" y="158"/>
                  <a:pt x="265" y="148"/>
                </a:cubicBezTo>
                <a:cubicBezTo>
                  <a:pt x="258" y="137"/>
                  <a:pt x="239" y="142"/>
                  <a:pt x="226" y="141"/>
                </a:cubicBezTo>
                <a:cubicBezTo>
                  <a:pt x="184" y="137"/>
                  <a:pt x="143" y="136"/>
                  <a:pt x="101" y="133"/>
                </a:cubicBezTo>
                <a:cubicBezTo>
                  <a:pt x="56" y="125"/>
                  <a:pt x="27" y="115"/>
                  <a:pt x="0" y="156"/>
                </a:cubicBezTo>
                <a:cubicBezTo>
                  <a:pt x="7" y="195"/>
                  <a:pt x="7" y="214"/>
                  <a:pt x="46" y="226"/>
                </a:cubicBezTo>
                <a:cubicBezTo>
                  <a:pt x="109" y="221"/>
                  <a:pt x="151" y="238"/>
                  <a:pt x="171" y="180"/>
                </a:cubicBezTo>
                <a:cubicBezTo>
                  <a:pt x="122" y="163"/>
                  <a:pt x="108" y="166"/>
                  <a:pt x="85" y="211"/>
                </a:cubicBezTo>
                <a:cubicBezTo>
                  <a:pt x="73" y="294"/>
                  <a:pt x="75" y="286"/>
                  <a:pt x="156" y="265"/>
                </a:cubicBezTo>
                <a:cubicBezTo>
                  <a:pt x="192" y="121"/>
                  <a:pt x="182" y="183"/>
                  <a:pt x="194" y="78"/>
                </a:cubicBezTo>
                <a:cubicBezTo>
                  <a:pt x="189" y="68"/>
                  <a:pt x="190" y="49"/>
                  <a:pt x="179" y="47"/>
                </a:cubicBezTo>
                <a:cubicBezTo>
                  <a:pt x="127" y="37"/>
                  <a:pt x="116" y="64"/>
                  <a:pt x="93" y="94"/>
                </a:cubicBezTo>
                <a:cubicBezTo>
                  <a:pt x="98" y="110"/>
                  <a:pt x="96" y="130"/>
                  <a:pt x="109" y="141"/>
                </a:cubicBezTo>
                <a:cubicBezTo>
                  <a:pt x="135" y="164"/>
                  <a:pt x="171" y="142"/>
                  <a:pt x="194" y="133"/>
                </a:cubicBezTo>
                <a:cubicBezTo>
                  <a:pt x="210" y="85"/>
                  <a:pt x="229" y="54"/>
                  <a:pt x="163" y="71"/>
                </a:cubicBezTo>
                <a:cubicBezTo>
                  <a:pt x="124" y="110"/>
                  <a:pt x="113" y="194"/>
                  <a:pt x="148" y="242"/>
                </a:cubicBezTo>
                <a:cubicBezTo>
                  <a:pt x="160" y="259"/>
                  <a:pt x="189" y="247"/>
                  <a:pt x="210" y="250"/>
                </a:cubicBezTo>
                <a:cubicBezTo>
                  <a:pt x="218" y="229"/>
                  <a:pt x="217" y="203"/>
                  <a:pt x="233" y="187"/>
                </a:cubicBezTo>
                <a:cubicBezTo>
                  <a:pt x="240" y="180"/>
                  <a:pt x="240" y="207"/>
                  <a:pt x="249" y="211"/>
                </a:cubicBezTo>
                <a:cubicBezTo>
                  <a:pt x="259" y="216"/>
                  <a:pt x="356" y="226"/>
                  <a:pt x="358" y="226"/>
                </a:cubicBezTo>
                <a:cubicBezTo>
                  <a:pt x="420" y="219"/>
                  <a:pt x="432" y="221"/>
                  <a:pt x="452" y="164"/>
                </a:cubicBezTo>
                <a:cubicBezTo>
                  <a:pt x="431" y="161"/>
                  <a:pt x="410" y="155"/>
                  <a:pt x="389" y="156"/>
                </a:cubicBezTo>
                <a:cubicBezTo>
                  <a:pt x="301" y="161"/>
                  <a:pt x="255" y="176"/>
                  <a:pt x="335" y="203"/>
                </a:cubicBezTo>
                <a:cubicBezTo>
                  <a:pt x="343" y="195"/>
                  <a:pt x="385" y="163"/>
                  <a:pt x="374" y="141"/>
                </a:cubicBezTo>
                <a:cubicBezTo>
                  <a:pt x="369" y="131"/>
                  <a:pt x="353" y="130"/>
                  <a:pt x="343" y="125"/>
                </a:cubicBezTo>
                <a:cubicBezTo>
                  <a:pt x="335" y="130"/>
                  <a:pt x="314" y="133"/>
                  <a:pt x="319" y="141"/>
                </a:cubicBezTo>
                <a:cubicBezTo>
                  <a:pt x="347" y="188"/>
                  <a:pt x="459" y="150"/>
                  <a:pt x="475" y="148"/>
                </a:cubicBezTo>
                <a:cubicBezTo>
                  <a:pt x="512" y="94"/>
                  <a:pt x="480" y="102"/>
                  <a:pt x="428" y="94"/>
                </a:cubicBezTo>
                <a:cubicBezTo>
                  <a:pt x="392" y="99"/>
                  <a:pt x="354" y="98"/>
                  <a:pt x="319" y="109"/>
                </a:cubicBezTo>
                <a:cubicBezTo>
                  <a:pt x="302" y="114"/>
                  <a:pt x="289" y="127"/>
                  <a:pt x="272" y="133"/>
                </a:cubicBezTo>
                <a:cubicBezTo>
                  <a:pt x="270" y="141"/>
                  <a:pt x="257" y="156"/>
                  <a:pt x="265" y="156"/>
                </a:cubicBezTo>
                <a:cubicBezTo>
                  <a:pt x="276" y="156"/>
                  <a:pt x="283" y="142"/>
                  <a:pt x="288" y="133"/>
                </a:cubicBezTo>
                <a:cubicBezTo>
                  <a:pt x="293" y="124"/>
                  <a:pt x="293" y="112"/>
                  <a:pt x="296" y="102"/>
                </a:cubicBezTo>
                <a:cubicBezTo>
                  <a:pt x="293" y="92"/>
                  <a:pt x="298" y="74"/>
                  <a:pt x="288" y="71"/>
                </a:cubicBezTo>
                <a:cubicBezTo>
                  <a:pt x="265" y="63"/>
                  <a:pt x="226" y="78"/>
                  <a:pt x="202" y="86"/>
                </a:cubicBezTo>
                <a:cubicBezTo>
                  <a:pt x="169" y="75"/>
                  <a:pt x="159" y="70"/>
                  <a:pt x="124" y="78"/>
                </a:cubicBezTo>
                <a:cubicBezTo>
                  <a:pt x="133" y="115"/>
                  <a:pt x="143" y="128"/>
                  <a:pt x="179" y="141"/>
                </a:cubicBezTo>
                <a:cubicBezTo>
                  <a:pt x="156" y="148"/>
                  <a:pt x="129" y="143"/>
                  <a:pt x="109" y="156"/>
                </a:cubicBezTo>
                <a:cubicBezTo>
                  <a:pt x="99" y="162"/>
                  <a:pt x="99" y="177"/>
                  <a:pt x="93" y="187"/>
                </a:cubicBezTo>
                <a:cubicBezTo>
                  <a:pt x="86" y="198"/>
                  <a:pt x="78" y="208"/>
                  <a:pt x="70" y="219"/>
                </a:cubicBezTo>
                <a:cubicBezTo>
                  <a:pt x="69" y="216"/>
                  <a:pt x="60" y="164"/>
                  <a:pt x="46" y="164"/>
                </a:cubicBezTo>
                <a:cubicBezTo>
                  <a:pt x="37" y="164"/>
                  <a:pt x="36" y="179"/>
                  <a:pt x="31" y="187"/>
                </a:cubicBezTo>
                <a:cubicBezTo>
                  <a:pt x="36" y="195"/>
                  <a:pt x="38" y="215"/>
                  <a:pt x="46" y="211"/>
                </a:cubicBezTo>
                <a:cubicBezTo>
                  <a:pt x="61" y="204"/>
                  <a:pt x="84" y="151"/>
                  <a:pt x="93" y="133"/>
                </a:cubicBezTo>
                <a:cubicBezTo>
                  <a:pt x="78" y="128"/>
                  <a:pt x="46" y="108"/>
                  <a:pt x="54" y="156"/>
                </a:cubicBezTo>
                <a:cubicBezTo>
                  <a:pt x="56" y="165"/>
                  <a:pt x="70" y="167"/>
                  <a:pt x="78" y="172"/>
                </a:cubicBezTo>
                <a:cubicBezTo>
                  <a:pt x="96" y="169"/>
                  <a:pt x="115" y="171"/>
                  <a:pt x="132" y="164"/>
                </a:cubicBezTo>
                <a:cubicBezTo>
                  <a:pt x="142" y="160"/>
                  <a:pt x="147" y="147"/>
                  <a:pt x="156" y="141"/>
                </a:cubicBezTo>
                <a:cubicBezTo>
                  <a:pt x="163" y="137"/>
                  <a:pt x="171" y="136"/>
                  <a:pt x="179" y="133"/>
                </a:cubicBezTo>
                <a:cubicBezTo>
                  <a:pt x="246" y="200"/>
                  <a:pt x="330" y="149"/>
                  <a:pt x="374" y="86"/>
                </a:cubicBezTo>
                <a:cubicBezTo>
                  <a:pt x="340" y="64"/>
                  <a:pt x="325" y="59"/>
                  <a:pt x="311" y="102"/>
                </a:cubicBezTo>
                <a:cubicBezTo>
                  <a:pt x="316" y="110"/>
                  <a:pt x="319" y="121"/>
                  <a:pt x="327" y="125"/>
                </a:cubicBezTo>
                <a:cubicBezTo>
                  <a:pt x="341" y="132"/>
                  <a:pt x="359" y="129"/>
                  <a:pt x="374" y="133"/>
                </a:cubicBezTo>
                <a:cubicBezTo>
                  <a:pt x="382" y="135"/>
                  <a:pt x="405" y="141"/>
                  <a:pt x="397" y="141"/>
                </a:cubicBezTo>
                <a:cubicBezTo>
                  <a:pt x="384" y="141"/>
                  <a:pt x="371" y="136"/>
                  <a:pt x="358" y="133"/>
                </a:cubicBezTo>
                <a:cubicBezTo>
                  <a:pt x="314" y="155"/>
                  <a:pt x="281" y="176"/>
                  <a:pt x="241" y="203"/>
                </a:cubicBezTo>
                <a:cubicBezTo>
                  <a:pt x="251" y="206"/>
                  <a:pt x="265" y="203"/>
                  <a:pt x="272" y="211"/>
                </a:cubicBezTo>
                <a:cubicBezTo>
                  <a:pt x="292" y="237"/>
                  <a:pt x="231" y="250"/>
                  <a:pt x="218" y="250"/>
                </a:cubicBezTo>
              </a:path>
            </a:pathLst>
          </a:custGeom>
          <a:noFill/>
          <a:ln w="38100">
            <a:solidFill>
              <a:srgbClr val="FF0000"/>
            </a:solidFill>
            <a:round/>
            <a:headEnd/>
            <a:tailEnd/>
          </a:ln>
          <a:effectLst/>
        </p:spPr>
        <p:txBody>
          <a:bodyPr wrap="none" anchor="ctr"/>
          <a:lstStyle/>
          <a:p>
            <a:endParaRPr lang="en-GB"/>
          </a:p>
        </p:txBody>
      </p:sp>
      <p:sp>
        <p:nvSpPr>
          <p:cNvPr id="47116" name="AutoShape 12"/>
          <p:cNvSpPr>
            <a:spLocks noChangeArrowheads="1"/>
          </p:cNvSpPr>
          <p:nvPr/>
        </p:nvSpPr>
        <p:spPr bwMode="auto">
          <a:xfrm rot="-1389574">
            <a:off x="600075" y="471488"/>
            <a:ext cx="152400" cy="1447800"/>
          </a:xfrm>
          <a:prstGeom prst="can">
            <a:avLst>
              <a:gd name="adj" fmla="val 147910"/>
            </a:avLst>
          </a:prstGeom>
          <a:solidFill>
            <a:srgbClr val="FF0000"/>
          </a:solidFill>
          <a:ln w="9525">
            <a:noFill/>
            <a:round/>
            <a:headEnd/>
            <a:tailEnd/>
          </a:ln>
          <a:effectLst/>
        </p:spPr>
        <p:txBody>
          <a:bodyPr wrap="none" anchor="ctr"/>
          <a:lstStyle/>
          <a:p>
            <a:endParaRPr lang="en-GB"/>
          </a:p>
        </p:txBody>
      </p:sp>
      <p:sp>
        <p:nvSpPr>
          <p:cNvPr id="47117" name="AutoShape 13"/>
          <p:cNvSpPr>
            <a:spLocks noChangeArrowheads="1"/>
          </p:cNvSpPr>
          <p:nvPr/>
        </p:nvSpPr>
        <p:spPr bwMode="auto">
          <a:xfrm>
            <a:off x="979488" y="2133600"/>
            <a:ext cx="228600" cy="1143000"/>
          </a:xfrm>
          <a:prstGeom prst="downArrow">
            <a:avLst>
              <a:gd name="adj1" fmla="val 50000"/>
              <a:gd name="adj2" fmla="val 125000"/>
            </a:avLst>
          </a:prstGeom>
          <a:solidFill>
            <a:srgbClr val="33CC33"/>
          </a:solidFill>
          <a:ln w="9525">
            <a:solidFill>
              <a:schemeClr val="tx1"/>
            </a:solidFill>
            <a:miter lim="800000"/>
            <a:headEnd/>
            <a:tailEnd/>
          </a:ln>
          <a:effectLst/>
        </p:spPr>
        <p:txBody>
          <a:bodyPr wrap="none" anchor="ctr"/>
          <a:lstStyle/>
          <a:p>
            <a:endParaRPr lang="en-GB"/>
          </a:p>
        </p:txBody>
      </p:sp>
      <p:grpSp>
        <p:nvGrpSpPr>
          <p:cNvPr id="3" name="Group 14"/>
          <p:cNvGrpSpPr>
            <a:grpSpLocks/>
          </p:cNvGrpSpPr>
          <p:nvPr/>
        </p:nvGrpSpPr>
        <p:grpSpPr bwMode="auto">
          <a:xfrm>
            <a:off x="1284288" y="2133600"/>
            <a:ext cx="793750" cy="2973388"/>
            <a:chOff x="809" y="1344"/>
            <a:chExt cx="500" cy="1873"/>
          </a:xfrm>
        </p:grpSpPr>
        <p:sp>
          <p:nvSpPr>
            <p:cNvPr id="47119" name="AutoShape 15"/>
            <p:cNvSpPr>
              <a:spLocks noChangeArrowheads="1"/>
            </p:cNvSpPr>
            <p:nvPr/>
          </p:nvSpPr>
          <p:spPr bwMode="auto">
            <a:xfrm rot="-3964620">
              <a:off x="1001" y="1152"/>
              <a:ext cx="96" cy="480"/>
            </a:xfrm>
            <a:prstGeom prst="can">
              <a:avLst>
                <a:gd name="adj" fmla="val 77847"/>
              </a:avLst>
            </a:prstGeom>
            <a:solidFill>
              <a:srgbClr val="FF0000"/>
            </a:solidFill>
            <a:ln w="9525">
              <a:noFill/>
              <a:round/>
              <a:headEnd/>
              <a:tailEnd/>
            </a:ln>
            <a:effectLst/>
          </p:spPr>
          <p:txBody>
            <a:bodyPr wrap="none" anchor="ctr"/>
            <a:lstStyle/>
            <a:p>
              <a:endParaRPr lang="en-GB"/>
            </a:p>
          </p:txBody>
        </p:sp>
        <p:sp>
          <p:nvSpPr>
            <p:cNvPr id="47120" name="AutoShape 16"/>
            <p:cNvSpPr>
              <a:spLocks noChangeArrowheads="1"/>
            </p:cNvSpPr>
            <p:nvPr/>
          </p:nvSpPr>
          <p:spPr bwMode="auto">
            <a:xfrm rot="27779">
              <a:off x="1104" y="1440"/>
              <a:ext cx="205" cy="1777"/>
            </a:xfrm>
            <a:prstGeom prst="can">
              <a:avLst>
                <a:gd name="adj" fmla="val 134961"/>
              </a:avLst>
            </a:prstGeom>
            <a:solidFill>
              <a:srgbClr val="FF0000"/>
            </a:solidFill>
            <a:ln w="9525">
              <a:noFill/>
              <a:round/>
              <a:headEnd/>
              <a:tailEnd/>
            </a:ln>
            <a:effectLst/>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71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7107"/>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471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71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7117"/>
                                        </p:tgtEl>
                                        <p:attrNameLst>
                                          <p:attrName>style.visibility</p:attrName>
                                        </p:attrNameLst>
                                      </p:cBhvr>
                                      <p:to>
                                        <p:strVal val="visible"/>
                                      </p:to>
                                    </p:set>
                                    <p:animEffect transition="in" filter="wipe(up)">
                                      <p:cBhvr>
                                        <p:cTn id="25" dur="500"/>
                                        <p:tgtEl>
                                          <p:spTgt spid="4711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47109"/>
                                        </p:tgtEl>
                                        <p:attrNameLst>
                                          <p:attrName>style.visibility</p:attrName>
                                        </p:attrNameLst>
                                      </p:cBhvr>
                                      <p:to>
                                        <p:strVal val="visible"/>
                                      </p:to>
                                    </p:set>
                                  </p:childTnLst>
                                </p:cTn>
                              </p:par>
                            </p:childTnLst>
                          </p:cTn>
                        </p:par>
                        <p:par>
                          <p:cTn id="30" fill="hold">
                            <p:stCondLst>
                              <p:cond delay="500"/>
                            </p:stCondLst>
                            <p:childTnLst>
                              <p:par>
                                <p:cTn id="31" presetID="18" presetClass="entr" presetSubtype="6"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strips(downRight)">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47107" grpId="0" autoUpdateAnimBg="0"/>
      <p:bldP spid="47108" grpId="0" autoUpdateAnimBg="0"/>
      <p:bldP spid="47109" grpId="0" autoUpdateAnimBg="0"/>
      <p:bldP spid="47115" grpId="0" animBg="1"/>
      <p:bldP spid="47116" grpId="0" animBg="1"/>
      <p:bldP spid="4711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ChangeArrowheads="1"/>
          </p:cNvSpPr>
          <p:nvPr/>
        </p:nvSpPr>
        <p:spPr bwMode="auto">
          <a:xfrm>
            <a:off x="762000" y="2209800"/>
            <a:ext cx="696913" cy="3200400"/>
          </a:xfrm>
          <a:prstGeom prst="can">
            <a:avLst>
              <a:gd name="adj" fmla="val 38269"/>
            </a:avLst>
          </a:prstGeom>
          <a:solidFill>
            <a:schemeClr val="bg1"/>
          </a:solidFill>
          <a:ln w="9525">
            <a:solidFill>
              <a:schemeClr val="tx1"/>
            </a:solidFill>
            <a:round/>
            <a:headEnd/>
            <a:tailEnd/>
          </a:ln>
          <a:effectLst/>
        </p:spPr>
        <p:txBody>
          <a:bodyPr wrap="none" anchor="ctr"/>
          <a:lstStyle/>
          <a:p>
            <a:endParaRPr lang="en-GB"/>
          </a:p>
        </p:txBody>
      </p:sp>
      <p:sp>
        <p:nvSpPr>
          <p:cNvPr id="48131" name="AutoShape 3"/>
          <p:cNvSpPr>
            <a:spLocks noChangeArrowheads="1"/>
          </p:cNvSpPr>
          <p:nvPr/>
        </p:nvSpPr>
        <p:spPr bwMode="auto">
          <a:xfrm rot="27779">
            <a:off x="1827213" y="2287588"/>
            <a:ext cx="762000" cy="3048000"/>
          </a:xfrm>
          <a:prstGeom prst="can">
            <a:avLst>
              <a:gd name="adj" fmla="val 62278"/>
            </a:avLst>
          </a:prstGeom>
          <a:solidFill>
            <a:srgbClr val="FF0000">
              <a:alpha val="50000"/>
            </a:srgbClr>
          </a:solidFill>
          <a:ln w="9525">
            <a:solidFill>
              <a:schemeClr val="tx1"/>
            </a:solidFill>
            <a:round/>
            <a:headEnd/>
            <a:tailEnd/>
          </a:ln>
          <a:effectLst/>
        </p:spPr>
        <p:txBody>
          <a:bodyPr wrap="none" anchor="ctr"/>
          <a:lstStyle/>
          <a:p>
            <a:endParaRPr lang="en-GB"/>
          </a:p>
        </p:txBody>
      </p:sp>
      <p:sp>
        <p:nvSpPr>
          <p:cNvPr id="48132" name="Text Box 4"/>
          <p:cNvSpPr txBox="1">
            <a:spLocks noChangeArrowheads="1"/>
          </p:cNvSpPr>
          <p:nvPr/>
        </p:nvSpPr>
        <p:spPr bwMode="auto">
          <a:xfrm>
            <a:off x="3962400" y="1295400"/>
            <a:ext cx="4648200" cy="3046988"/>
          </a:xfrm>
          <a:prstGeom prst="rect">
            <a:avLst/>
          </a:prstGeom>
          <a:noFill/>
          <a:ln w="9525">
            <a:noFill/>
            <a:miter lim="800000"/>
            <a:headEnd/>
            <a:tailEnd/>
          </a:ln>
          <a:effectLst/>
        </p:spPr>
        <p:txBody>
          <a:bodyPr>
            <a:spAutoFit/>
          </a:bodyPr>
          <a:lstStyle/>
          <a:p>
            <a:pPr eaLnBrk="0" hangingPunct="0"/>
            <a:r>
              <a:rPr lang="en-US" sz="2400" dirty="0">
                <a:latin typeface="Arial" pitchFamily="34" charset="0"/>
                <a:cs typeface="Arial" pitchFamily="34" charset="0"/>
              </a:rPr>
              <a:t>The kidney tubule now contains lots of blood components including: </a:t>
            </a:r>
          </a:p>
          <a:p>
            <a:pPr eaLnBrk="0" hangingPunct="0"/>
            <a:endParaRPr lang="en-US" sz="2400" dirty="0">
              <a:latin typeface="Arial" pitchFamily="34" charset="0"/>
              <a:cs typeface="Arial" pitchFamily="34" charset="0"/>
            </a:endParaRPr>
          </a:p>
          <a:p>
            <a:pPr eaLnBrk="0" hangingPunct="0"/>
            <a:r>
              <a:rPr lang="en-US" sz="2400" dirty="0">
                <a:latin typeface="Arial" pitchFamily="34" charset="0"/>
                <a:cs typeface="Arial" pitchFamily="34" charset="0"/>
              </a:rPr>
              <a:t>Glucose:		</a:t>
            </a:r>
          </a:p>
          <a:p>
            <a:pPr eaLnBrk="0" hangingPunct="0"/>
            <a:r>
              <a:rPr lang="en-US" sz="2400" dirty="0">
                <a:latin typeface="Arial" pitchFamily="34" charset="0"/>
                <a:cs typeface="Arial" pitchFamily="34" charset="0"/>
              </a:rPr>
              <a:t>Ions:</a:t>
            </a:r>
          </a:p>
          <a:p>
            <a:pPr eaLnBrk="0" hangingPunct="0"/>
            <a:r>
              <a:rPr lang="en-US" sz="2400" dirty="0">
                <a:latin typeface="Arial" pitchFamily="34" charset="0"/>
                <a:cs typeface="Arial" pitchFamily="34" charset="0"/>
              </a:rPr>
              <a:t>Water:</a:t>
            </a:r>
          </a:p>
          <a:p>
            <a:pPr eaLnBrk="0" hangingPunct="0"/>
            <a:r>
              <a:rPr lang="en-US" sz="2400" dirty="0">
                <a:latin typeface="Arial" pitchFamily="34" charset="0"/>
                <a:cs typeface="Arial" pitchFamily="34" charset="0"/>
              </a:rPr>
              <a:t>Urea:</a:t>
            </a:r>
          </a:p>
        </p:txBody>
      </p:sp>
      <p:sp>
        <p:nvSpPr>
          <p:cNvPr id="48133" name="AutoShape 5"/>
          <p:cNvSpPr>
            <a:spLocks noChangeArrowheads="1"/>
          </p:cNvSpPr>
          <p:nvPr/>
        </p:nvSpPr>
        <p:spPr bwMode="auto">
          <a:xfrm>
            <a:off x="5486400" y="2895600"/>
            <a:ext cx="228600" cy="228600"/>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48134" name="AutoShape 6"/>
          <p:cNvSpPr>
            <a:spLocks noChangeArrowheads="1"/>
          </p:cNvSpPr>
          <p:nvPr/>
        </p:nvSpPr>
        <p:spPr bwMode="auto">
          <a:xfrm>
            <a:off x="5486400" y="3200400"/>
            <a:ext cx="228600" cy="228600"/>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sp>
        <p:nvSpPr>
          <p:cNvPr id="48135" name="AutoShape 7"/>
          <p:cNvSpPr>
            <a:spLocks noChangeArrowheads="1"/>
          </p:cNvSpPr>
          <p:nvPr/>
        </p:nvSpPr>
        <p:spPr bwMode="auto">
          <a:xfrm>
            <a:off x="5410200" y="3657600"/>
            <a:ext cx="304800" cy="152400"/>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sp>
        <p:nvSpPr>
          <p:cNvPr id="48136" name="AutoShape 8"/>
          <p:cNvSpPr>
            <a:spLocks noChangeArrowheads="1"/>
          </p:cNvSpPr>
          <p:nvPr/>
        </p:nvSpPr>
        <p:spPr bwMode="auto">
          <a:xfrm>
            <a:off x="5410200" y="4038600"/>
            <a:ext cx="381000" cy="152400"/>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grpSp>
        <p:nvGrpSpPr>
          <p:cNvPr id="2" name="Group 9"/>
          <p:cNvGrpSpPr>
            <a:grpSpLocks/>
          </p:cNvGrpSpPr>
          <p:nvPr/>
        </p:nvGrpSpPr>
        <p:grpSpPr bwMode="auto">
          <a:xfrm>
            <a:off x="762000" y="2514600"/>
            <a:ext cx="609600" cy="2286000"/>
            <a:chOff x="480" y="1584"/>
            <a:chExt cx="384" cy="1440"/>
          </a:xfrm>
        </p:grpSpPr>
        <p:sp>
          <p:nvSpPr>
            <p:cNvPr id="48138" name="AutoShape 10"/>
            <p:cNvSpPr>
              <a:spLocks noChangeArrowheads="1"/>
            </p:cNvSpPr>
            <p:nvPr/>
          </p:nvSpPr>
          <p:spPr bwMode="auto">
            <a:xfrm>
              <a:off x="576" y="2928"/>
              <a:ext cx="192" cy="96"/>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sp>
          <p:nvSpPr>
            <p:cNvPr id="48139" name="AutoShape 11"/>
            <p:cNvSpPr>
              <a:spLocks noChangeArrowheads="1"/>
            </p:cNvSpPr>
            <p:nvPr/>
          </p:nvSpPr>
          <p:spPr bwMode="auto">
            <a:xfrm>
              <a:off x="480" y="2064"/>
              <a:ext cx="192" cy="96"/>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sp>
          <p:nvSpPr>
            <p:cNvPr id="48140" name="AutoShape 12"/>
            <p:cNvSpPr>
              <a:spLocks noChangeArrowheads="1"/>
            </p:cNvSpPr>
            <p:nvPr/>
          </p:nvSpPr>
          <p:spPr bwMode="auto">
            <a:xfrm>
              <a:off x="672" y="2448"/>
              <a:ext cx="192" cy="96"/>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sp>
          <p:nvSpPr>
            <p:cNvPr id="48141" name="AutoShape 13"/>
            <p:cNvSpPr>
              <a:spLocks noChangeArrowheads="1"/>
            </p:cNvSpPr>
            <p:nvPr/>
          </p:nvSpPr>
          <p:spPr bwMode="auto">
            <a:xfrm>
              <a:off x="576" y="1584"/>
              <a:ext cx="192" cy="96"/>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grpSp>
      <p:grpSp>
        <p:nvGrpSpPr>
          <p:cNvPr id="3" name="Group 14"/>
          <p:cNvGrpSpPr>
            <a:grpSpLocks/>
          </p:cNvGrpSpPr>
          <p:nvPr/>
        </p:nvGrpSpPr>
        <p:grpSpPr bwMode="auto">
          <a:xfrm>
            <a:off x="762000" y="2819400"/>
            <a:ext cx="609600" cy="2514600"/>
            <a:chOff x="480" y="1776"/>
            <a:chExt cx="384" cy="1584"/>
          </a:xfrm>
        </p:grpSpPr>
        <p:sp>
          <p:nvSpPr>
            <p:cNvPr id="48143" name="AutoShape 15"/>
            <p:cNvSpPr>
              <a:spLocks noChangeArrowheads="1"/>
            </p:cNvSpPr>
            <p:nvPr/>
          </p:nvSpPr>
          <p:spPr bwMode="auto">
            <a:xfrm>
              <a:off x="528" y="1776"/>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48144" name="AutoShape 16"/>
            <p:cNvSpPr>
              <a:spLocks noChangeArrowheads="1"/>
            </p:cNvSpPr>
            <p:nvPr/>
          </p:nvSpPr>
          <p:spPr bwMode="auto">
            <a:xfrm>
              <a:off x="672" y="2160"/>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48145" name="AutoShape 17"/>
            <p:cNvSpPr>
              <a:spLocks noChangeArrowheads="1"/>
            </p:cNvSpPr>
            <p:nvPr/>
          </p:nvSpPr>
          <p:spPr bwMode="auto">
            <a:xfrm>
              <a:off x="480" y="3216"/>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48146" name="AutoShape 18"/>
            <p:cNvSpPr>
              <a:spLocks noChangeArrowheads="1"/>
            </p:cNvSpPr>
            <p:nvPr/>
          </p:nvSpPr>
          <p:spPr bwMode="auto">
            <a:xfrm>
              <a:off x="720" y="2640"/>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grpSp>
      <p:grpSp>
        <p:nvGrpSpPr>
          <p:cNvPr id="4" name="Group 19"/>
          <p:cNvGrpSpPr>
            <a:grpSpLocks/>
          </p:cNvGrpSpPr>
          <p:nvPr/>
        </p:nvGrpSpPr>
        <p:grpSpPr bwMode="auto">
          <a:xfrm>
            <a:off x="838200" y="2743200"/>
            <a:ext cx="609600" cy="2362200"/>
            <a:chOff x="528" y="1728"/>
            <a:chExt cx="384" cy="1488"/>
          </a:xfrm>
        </p:grpSpPr>
        <p:sp>
          <p:nvSpPr>
            <p:cNvPr id="48148" name="AutoShape 20"/>
            <p:cNvSpPr>
              <a:spLocks noChangeArrowheads="1"/>
            </p:cNvSpPr>
            <p:nvPr/>
          </p:nvSpPr>
          <p:spPr bwMode="auto">
            <a:xfrm>
              <a:off x="528" y="2784"/>
              <a:ext cx="240" cy="96"/>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sp>
          <p:nvSpPr>
            <p:cNvPr id="48149" name="AutoShape 21"/>
            <p:cNvSpPr>
              <a:spLocks noChangeArrowheads="1"/>
            </p:cNvSpPr>
            <p:nvPr/>
          </p:nvSpPr>
          <p:spPr bwMode="auto">
            <a:xfrm>
              <a:off x="576" y="3120"/>
              <a:ext cx="240" cy="96"/>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sp>
          <p:nvSpPr>
            <p:cNvPr id="48150" name="AutoShape 22"/>
            <p:cNvSpPr>
              <a:spLocks noChangeArrowheads="1"/>
            </p:cNvSpPr>
            <p:nvPr/>
          </p:nvSpPr>
          <p:spPr bwMode="auto">
            <a:xfrm>
              <a:off x="528" y="2304"/>
              <a:ext cx="240" cy="96"/>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sp>
          <p:nvSpPr>
            <p:cNvPr id="48151" name="AutoShape 23"/>
            <p:cNvSpPr>
              <a:spLocks noChangeArrowheads="1"/>
            </p:cNvSpPr>
            <p:nvPr/>
          </p:nvSpPr>
          <p:spPr bwMode="auto">
            <a:xfrm>
              <a:off x="672" y="1728"/>
              <a:ext cx="240" cy="96"/>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grpSp>
      <p:grpSp>
        <p:nvGrpSpPr>
          <p:cNvPr id="5" name="Group 24"/>
          <p:cNvGrpSpPr>
            <a:grpSpLocks/>
          </p:cNvGrpSpPr>
          <p:nvPr/>
        </p:nvGrpSpPr>
        <p:grpSpPr bwMode="auto">
          <a:xfrm>
            <a:off x="838200" y="2895600"/>
            <a:ext cx="609600" cy="2438400"/>
            <a:chOff x="528" y="1824"/>
            <a:chExt cx="384" cy="1536"/>
          </a:xfrm>
        </p:grpSpPr>
        <p:sp>
          <p:nvSpPr>
            <p:cNvPr id="48153" name="AutoShape 25"/>
            <p:cNvSpPr>
              <a:spLocks noChangeArrowheads="1"/>
            </p:cNvSpPr>
            <p:nvPr/>
          </p:nvSpPr>
          <p:spPr bwMode="auto">
            <a:xfrm>
              <a:off x="528" y="2496"/>
              <a:ext cx="144" cy="144"/>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sp>
          <p:nvSpPr>
            <p:cNvPr id="48154" name="AutoShape 26"/>
            <p:cNvSpPr>
              <a:spLocks noChangeArrowheads="1"/>
            </p:cNvSpPr>
            <p:nvPr/>
          </p:nvSpPr>
          <p:spPr bwMode="auto">
            <a:xfrm>
              <a:off x="672" y="1824"/>
              <a:ext cx="144" cy="144"/>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sp>
          <p:nvSpPr>
            <p:cNvPr id="48155" name="AutoShape 27"/>
            <p:cNvSpPr>
              <a:spLocks noChangeArrowheads="1"/>
            </p:cNvSpPr>
            <p:nvPr/>
          </p:nvSpPr>
          <p:spPr bwMode="auto">
            <a:xfrm>
              <a:off x="672" y="3216"/>
              <a:ext cx="144" cy="144"/>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sp>
          <p:nvSpPr>
            <p:cNvPr id="48156" name="AutoShape 28"/>
            <p:cNvSpPr>
              <a:spLocks noChangeArrowheads="1"/>
            </p:cNvSpPr>
            <p:nvPr/>
          </p:nvSpPr>
          <p:spPr bwMode="auto">
            <a:xfrm>
              <a:off x="768" y="2976"/>
              <a:ext cx="144" cy="144"/>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33"/>
                                        </p:tgtEl>
                                        <p:attrNameLst>
                                          <p:attrName>style.visibility</p:attrName>
                                        </p:attrNameLst>
                                      </p:cBhvr>
                                      <p:to>
                                        <p:strVal val="visible"/>
                                      </p:to>
                                    </p:set>
                                  </p:childTnLst>
                                </p:cTn>
                              </p:par>
                            </p:childTnLst>
                          </p:cTn>
                        </p:par>
                        <p:par>
                          <p:cTn id="11" fill="hold">
                            <p:stCondLst>
                              <p:cond delay="500"/>
                            </p:stCondLst>
                            <p:childTnLst>
                              <p:par>
                                <p:cTn id="12" presetID="12" presetClass="entr" presetSubtype="1" fill="hold" nodeType="after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slide(fromTo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134"/>
                                        </p:tgtEl>
                                        <p:attrNameLst>
                                          <p:attrName>style.visibility</p:attrName>
                                        </p:attrNameLst>
                                      </p:cBhvr>
                                      <p:to>
                                        <p:strVal val="visible"/>
                                      </p:to>
                                    </p:set>
                                  </p:childTnLst>
                                </p:cTn>
                              </p:par>
                            </p:childTnLst>
                          </p:cTn>
                        </p:par>
                        <p:par>
                          <p:cTn id="19" fill="hold">
                            <p:stCondLst>
                              <p:cond delay="500"/>
                            </p:stCondLst>
                            <p:childTnLst>
                              <p:par>
                                <p:cTn id="20" presetID="12" presetClass="entr" presetSubtype="1" fill="hold" nodeType="after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slide(fromTo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8135"/>
                                        </p:tgtEl>
                                        <p:attrNameLst>
                                          <p:attrName>style.visibility</p:attrName>
                                        </p:attrNameLst>
                                      </p:cBhvr>
                                      <p:to>
                                        <p:strVal val="visible"/>
                                      </p:to>
                                    </p:set>
                                  </p:childTnLst>
                                </p:cTn>
                              </p:par>
                            </p:childTnLst>
                          </p:cTn>
                        </p:par>
                        <p:par>
                          <p:cTn id="27" fill="hold">
                            <p:stCondLst>
                              <p:cond delay="500"/>
                            </p:stCondLst>
                            <p:childTnLst>
                              <p:par>
                                <p:cTn id="28" presetID="12" presetClass="entr" presetSubtype="1" fill="hold" nodeType="afterEffect">
                                  <p:stCondLst>
                                    <p:cond delay="1000"/>
                                  </p:stCondLst>
                                  <p:childTnLst>
                                    <p:set>
                                      <p:cBhvr>
                                        <p:cTn id="29" dur="1" fill="hold">
                                          <p:stCondLst>
                                            <p:cond delay="0"/>
                                          </p:stCondLst>
                                        </p:cTn>
                                        <p:tgtEl>
                                          <p:spTgt spid="2"/>
                                        </p:tgtEl>
                                        <p:attrNameLst>
                                          <p:attrName>style.visibility</p:attrName>
                                        </p:attrNameLst>
                                      </p:cBhvr>
                                      <p:to>
                                        <p:strVal val="visible"/>
                                      </p:to>
                                    </p:set>
                                    <p:animEffect transition="in" filter="slide(fromTop)">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8136"/>
                                        </p:tgtEl>
                                        <p:attrNameLst>
                                          <p:attrName>style.visibility</p:attrName>
                                        </p:attrNameLst>
                                      </p:cBhvr>
                                      <p:to>
                                        <p:strVal val="visible"/>
                                      </p:to>
                                    </p:set>
                                  </p:childTnLst>
                                </p:cTn>
                              </p:par>
                            </p:childTnLst>
                          </p:cTn>
                        </p:par>
                        <p:par>
                          <p:cTn id="35" fill="hold">
                            <p:stCondLst>
                              <p:cond delay="500"/>
                            </p:stCondLst>
                            <p:childTnLst>
                              <p:par>
                                <p:cTn id="36" presetID="12" presetClass="entr" presetSubtype="1" fill="hold" nodeType="afterEffect">
                                  <p:stCondLst>
                                    <p:cond delay="1000"/>
                                  </p:stCondLst>
                                  <p:childTnLst>
                                    <p:set>
                                      <p:cBhvr>
                                        <p:cTn id="37" dur="1" fill="hold">
                                          <p:stCondLst>
                                            <p:cond delay="0"/>
                                          </p:stCondLst>
                                        </p:cTn>
                                        <p:tgtEl>
                                          <p:spTgt spid="4"/>
                                        </p:tgtEl>
                                        <p:attrNameLst>
                                          <p:attrName>style.visibility</p:attrName>
                                        </p:attrNameLst>
                                      </p:cBhvr>
                                      <p:to>
                                        <p:strVal val="visible"/>
                                      </p:to>
                                    </p:set>
                                    <p:animEffect transition="in" filter="slide(fromTop)">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utoUpdateAnimBg="0"/>
      <p:bldP spid="48133" grpId="0" animBg="1"/>
      <p:bldP spid="48134" grpId="0" animBg="1"/>
      <p:bldP spid="48135" grpId="0" animBg="1"/>
      <p:bldP spid="4813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962400" y="685800"/>
            <a:ext cx="4648200" cy="457200"/>
          </a:xfrm>
          <a:prstGeom prst="rect">
            <a:avLst/>
          </a:prstGeom>
          <a:noFill/>
          <a:ln w="9525">
            <a:noFill/>
            <a:miter lim="800000"/>
            <a:headEnd/>
            <a:tailEnd/>
          </a:ln>
          <a:effectLst/>
        </p:spPr>
        <p:txBody>
          <a:bodyPr>
            <a:spAutoFit/>
          </a:bodyPr>
          <a:lstStyle/>
          <a:p>
            <a:pPr eaLnBrk="0" hangingPunct="0"/>
            <a:r>
              <a:rPr lang="en-US" sz="2400" b="1" u="sng" dirty="0">
                <a:solidFill>
                  <a:srgbClr val="FFFF00"/>
                </a:solidFill>
                <a:latin typeface="Arial" pitchFamily="34" charset="0"/>
                <a:cs typeface="Arial" pitchFamily="34" charset="0"/>
              </a:rPr>
              <a:t>2. Reabsorb sugar</a:t>
            </a:r>
          </a:p>
        </p:txBody>
      </p:sp>
      <p:sp>
        <p:nvSpPr>
          <p:cNvPr id="49155" name="Text Box 3"/>
          <p:cNvSpPr txBox="1">
            <a:spLocks noChangeArrowheads="1"/>
          </p:cNvSpPr>
          <p:nvPr/>
        </p:nvSpPr>
        <p:spPr bwMode="auto">
          <a:xfrm>
            <a:off x="4038600" y="1524000"/>
            <a:ext cx="4648200" cy="1938992"/>
          </a:xfrm>
          <a:prstGeom prst="rect">
            <a:avLst/>
          </a:prstGeom>
          <a:noFill/>
          <a:ln w="9525">
            <a:noFill/>
            <a:miter lim="800000"/>
            <a:headEnd/>
            <a:tailEnd/>
          </a:ln>
          <a:effectLst/>
        </p:spPr>
        <p:txBody>
          <a:bodyPr>
            <a:spAutoFit/>
          </a:bodyPr>
          <a:lstStyle/>
          <a:p>
            <a:pPr eaLnBrk="0" hangingPunct="0"/>
            <a:r>
              <a:rPr lang="en-US" sz="2400" dirty="0">
                <a:latin typeface="Arial" pitchFamily="34" charset="0"/>
                <a:cs typeface="Arial" pitchFamily="34" charset="0"/>
              </a:rPr>
              <a:t>The body needs to have sugar in the blood for cells to use in respiration.  So all the sugar is reabsorbed back into the capillary. </a:t>
            </a:r>
          </a:p>
        </p:txBody>
      </p:sp>
      <p:sp>
        <p:nvSpPr>
          <p:cNvPr id="49156" name="AutoShape 4"/>
          <p:cNvSpPr>
            <a:spLocks noChangeArrowheads="1"/>
          </p:cNvSpPr>
          <p:nvPr/>
        </p:nvSpPr>
        <p:spPr bwMode="auto">
          <a:xfrm rot="27779">
            <a:off x="1827213" y="2287588"/>
            <a:ext cx="762000" cy="3048000"/>
          </a:xfrm>
          <a:prstGeom prst="can">
            <a:avLst>
              <a:gd name="adj" fmla="val 62278"/>
            </a:avLst>
          </a:prstGeom>
          <a:solidFill>
            <a:srgbClr val="FF0000">
              <a:alpha val="50000"/>
            </a:srgbClr>
          </a:solidFill>
          <a:ln w="9525">
            <a:solidFill>
              <a:schemeClr val="tx1"/>
            </a:solidFill>
            <a:round/>
            <a:headEnd/>
            <a:tailEnd/>
          </a:ln>
          <a:effectLst/>
        </p:spPr>
        <p:txBody>
          <a:bodyPr wrap="none" anchor="ctr"/>
          <a:lstStyle/>
          <a:p>
            <a:endParaRPr lang="en-GB"/>
          </a:p>
        </p:txBody>
      </p:sp>
      <p:grpSp>
        <p:nvGrpSpPr>
          <p:cNvPr id="2" name="Group 5"/>
          <p:cNvGrpSpPr>
            <a:grpSpLocks/>
          </p:cNvGrpSpPr>
          <p:nvPr/>
        </p:nvGrpSpPr>
        <p:grpSpPr bwMode="auto">
          <a:xfrm>
            <a:off x="762000" y="2209800"/>
            <a:ext cx="696913" cy="3200400"/>
            <a:chOff x="480" y="1392"/>
            <a:chExt cx="439" cy="2016"/>
          </a:xfrm>
        </p:grpSpPr>
        <p:sp>
          <p:nvSpPr>
            <p:cNvPr id="49158" name="AutoShape 6"/>
            <p:cNvSpPr>
              <a:spLocks noChangeArrowheads="1"/>
            </p:cNvSpPr>
            <p:nvPr/>
          </p:nvSpPr>
          <p:spPr bwMode="auto">
            <a:xfrm>
              <a:off x="480" y="1392"/>
              <a:ext cx="439" cy="2016"/>
            </a:xfrm>
            <a:prstGeom prst="can">
              <a:avLst>
                <a:gd name="adj" fmla="val 38269"/>
              </a:avLst>
            </a:prstGeom>
            <a:solidFill>
              <a:schemeClr val="bg1"/>
            </a:solidFill>
            <a:ln w="9525">
              <a:solidFill>
                <a:schemeClr val="tx1"/>
              </a:solidFill>
              <a:round/>
              <a:headEnd/>
              <a:tailEnd/>
            </a:ln>
            <a:effectLst/>
          </p:spPr>
          <p:txBody>
            <a:bodyPr wrap="none" anchor="ctr"/>
            <a:lstStyle/>
            <a:p>
              <a:endParaRPr lang="en-GB"/>
            </a:p>
          </p:txBody>
        </p:sp>
        <p:sp>
          <p:nvSpPr>
            <p:cNvPr id="49159" name="AutoShape 7"/>
            <p:cNvSpPr>
              <a:spLocks noChangeArrowheads="1"/>
            </p:cNvSpPr>
            <p:nvPr/>
          </p:nvSpPr>
          <p:spPr bwMode="auto">
            <a:xfrm>
              <a:off x="528" y="1776"/>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49160" name="AutoShape 8"/>
            <p:cNvSpPr>
              <a:spLocks noChangeArrowheads="1"/>
            </p:cNvSpPr>
            <p:nvPr/>
          </p:nvSpPr>
          <p:spPr bwMode="auto">
            <a:xfrm>
              <a:off x="672" y="2160"/>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49161" name="AutoShape 9"/>
            <p:cNvSpPr>
              <a:spLocks noChangeArrowheads="1"/>
            </p:cNvSpPr>
            <p:nvPr/>
          </p:nvSpPr>
          <p:spPr bwMode="auto">
            <a:xfrm>
              <a:off x="528" y="2496"/>
              <a:ext cx="144" cy="144"/>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sp>
          <p:nvSpPr>
            <p:cNvPr id="49162" name="AutoShape 10"/>
            <p:cNvSpPr>
              <a:spLocks noChangeArrowheads="1"/>
            </p:cNvSpPr>
            <p:nvPr/>
          </p:nvSpPr>
          <p:spPr bwMode="auto">
            <a:xfrm>
              <a:off x="672" y="1824"/>
              <a:ext cx="144" cy="144"/>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sp>
          <p:nvSpPr>
            <p:cNvPr id="49163" name="AutoShape 11"/>
            <p:cNvSpPr>
              <a:spLocks noChangeArrowheads="1"/>
            </p:cNvSpPr>
            <p:nvPr/>
          </p:nvSpPr>
          <p:spPr bwMode="auto">
            <a:xfrm>
              <a:off x="576" y="2928"/>
              <a:ext cx="192" cy="96"/>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sp>
          <p:nvSpPr>
            <p:cNvPr id="49164" name="AutoShape 12"/>
            <p:cNvSpPr>
              <a:spLocks noChangeArrowheads="1"/>
            </p:cNvSpPr>
            <p:nvPr/>
          </p:nvSpPr>
          <p:spPr bwMode="auto">
            <a:xfrm>
              <a:off x="480" y="2064"/>
              <a:ext cx="192" cy="96"/>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sp>
          <p:nvSpPr>
            <p:cNvPr id="49165" name="AutoShape 13"/>
            <p:cNvSpPr>
              <a:spLocks noChangeArrowheads="1"/>
            </p:cNvSpPr>
            <p:nvPr/>
          </p:nvSpPr>
          <p:spPr bwMode="auto">
            <a:xfrm>
              <a:off x="528" y="2784"/>
              <a:ext cx="240" cy="96"/>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sp>
          <p:nvSpPr>
            <p:cNvPr id="49166" name="AutoShape 14"/>
            <p:cNvSpPr>
              <a:spLocks noChangeArrowheads="1"/>
            </p:cNvSpPr>
            <p:nvPr/>
          </p:nvSpPr>
          <p:spPr bwMode="auto">
            <a:xfrm>
              <a:off x="576" y="3120"/>
              <a:ext cx="240" cy="96"/>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sp>
          <p:nvSpPr>
            <p:cNvPr id="49167" name="AutoShape 15"/>
            <p:cNvSpPr>
              <a:spLocks noChangeArrowheads="1"/>
            </p:cNvSpPr>
            <p:nvPr/>
          </p:nvSpPr>
          <p:spPr bwMode="auto">
            <a:xfrm>
              <a:off x="672" y="2448"/>
              <a:ext cx="192" cy="96"/>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sp>
          <p:nvSpPr>
            <p:cNvPr id="49168" name="AutoShape 16"/>
            <p:cNvSpPr>
              <a:spLocks noChangeArrowheads="1"/>
            </p:cNvSpPr>
            <p:nvPr/>
          </p:nvSpPr>
          <p:spPr bwMode="auto">
            <a:xfrm>
              <a:off x="576" y="1584"/>
              <a:ext cx="192" cy="96"/>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sp>
          <p:nvSpPr>
            <p:cNvPr id="49169" name="AutoShape 17"/>
            <p:cNvSpPr>
              <a:spLocks noChangeArrowheads="1"/>
            </p:cNvSpPr>
            <p:nvPr/>
          </p:nvSpPr>
          <p:spPr bwMode="auto">
            <a:xfrm>
              <a:off x="480" y="3216"/>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49170" name="AutoShape 18"/>
            <p:cNvSpPr>
              <a:spLocks noChangeArrowheads="1"/>
            </p:cNvSpPr>
            <p:nvPr/>
          </p:nvSpPr>
          <p:spPr bwMode="auto">
            <a:xfrm>
              <a:off x="720" y="2640"/>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49171" name="AutoShape 19"/>
            <p:cNvSpPr>
              <a:spLocks noChangeArrowheads="1"/>
            </p:cNvSpPr>
            <p:nvPr/>
          </p:nvSpPr>
          <p:spPr bwMode="auto">
            <a:xfrm>
              <a:off x="528" y="2304"/>
              <a:ext cx="240" cy="96"/>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sp>
          <p:nvSpPr>
            <p:cNvPr id="49172" name="AutoShape 20"/>
            <p:cNvSpPr>
              <a:spLocks noChangeArrowheads="1"/>
            </p:cNvSpPr>
            <p:nvPr/>
          </p:nvSpPr>
          <p:spPr bwMode="auto">
            <a:xfrm>
              <a:off x="672" y="1728"/>
              <a:ext cx="240" cy="96"/>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sp>
          <p:nvSpPr>
            <p:cNvPr id="49173" name="AutoShape 21"/>
            <p:cNvSpPr>
              <a:spLocks noChangeArrowheads="1"/>
            </p:cNvSpPr>
            <p:nvPr/>
          </p:nvSpPr>
          <p:spPr bwMode="auto">
            <a:xfrm>
              <a:off x="672" y="3216"/>
              <a:ext cx="144" cy="144"/>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sp>
          <p:nvSpPr>
            <p:cNvPr id="49174" name="AutoShape 22"/>
            <p:cNvSpPr>
              <a:spLocks noChangeArrowheads="1"/>
            </p:cNvSpPr>
            <p:nvPr/>
          </p:nvSpPr>
          <p:spPr bwMode="auto">
            <a:xfrm>
              <a:off x="768" y="2976"/>
              <a:ext cx="144" cy="144"/>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grpSp>
      <p:sp>
        <p:nvSpPr>
          <p:cNvPr id="49175" name="AutoShape 23"/>
          <p:cNvSpPr>
            <a:spLocks noChangeArrowheads="1"/>
          </p:cNvSpPr>
          <p:nvPr/>
        </p:nvSpPr>
        <p:spPr bwMode="auto">
          <a:xfrm>
            <a:off x="1143000" y="3048000"/>
            <a:ext cx="1219200" cy="304800"/>
          </a:xfrm>
          <a:prstGeom prst="curvedDownArrow">
            <a:avLst>
              <a:gd name="adj1" fmla="val 80000"/>
              <a:gd name="adj2" fmla="val 160000"/>
              <a:gd name="adj3" fmla="val 33333"/>
            </a:avLst>
          </a:prstGeom>
          <a:solidFill>
            <a:srgbClr val="CC99FF"/>
          </a:solidFill>
          <a:ln w="9525">
            <a:solidFill>
              <a:schemeClr val="tx1"/>
            </a:solidFill>
            <a:miter lim="800000"/>
            <a:headEnd/>
            <a:tailEnd/>
          </a:ln>
          <a:effec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9175"/>
                                        </p:tgtEl>
                                        <p:attrNameLst>
                                          <p:attrName>style.visibility</p:attrName>
                                        </p:attrNameLst>
                                      </p:cBhvr>
                                      <p:to>
                                        <p:strVal val="visible"/>
                                      </p:to>
                                    </p:set>
                                    <p:animEffect transition="in" filter="wipe(left)">
                                      <p:cBhvr>
                                        <p:cTn id="11" dur="500"/>
                                        <p:tgtEl>
                                          <p:spTgt spid="49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4917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3962400" y="685800"/>
            <a:ext cx="4648200" cy="457200"/>
          </a:xfrm>
          <a:prstGeom prst="rect">
            <a:avLst/>
          </a:prstGeom>
          <a:noFill/>
          <a:ln w="9525">
            <a:noFill/>
            <a:miter lim="800000"/>
            <a:headEnd/>
            <a:tailEnd/>
          </a:ln>
          <a:effectLst/>
        </p:spPr>
        <p:txBody>
          <a:bodyPr>
            <a:spAutoFit/>
          </a:bodyPr>
          <a:lstStyle/>
          <a:p>
            <a:pPr eaLnBrk="0" hangingPunct="0"/>
            <a:r>
              <a:rPr lang="en-US" sz="2400" b="1" u="sng" dirty="0">
                <a:solidFill>
                  <a:srgbClr val="FFFF00"/>
                </a:solidFill>
                <a:latin typeface="Comic Sans MS" pitchFamily="66" charset="0"/>
              </a:rPr>
              <a:t>2. </a:t>
            </a:r>
            <a:r>
              <a:rPr lang="en-US" sz="2400" b="1" u="sng" dirty="0">
                <a:solidFill>
                  <a:srgbClr val="FFFF00"/>
                </a:solidFill>
                <a:latin typeface="Arial" pitchFamily="34" charset="0"/>
                <a:cs typeface="Arial" pitchFamily="34" charset="0"/>
              </a:rPr>
              <a:t>Reabsorb sugar</a:t>
            </a:r>
          </a:p>
        </p:txBody>
      </p:sp>
      <p:sp>
        <p:nvSpPr>
          <p:cNvPr id="50179" name="Text Box 3"/>
          <p:cNvSpPr txBox="1">
            <a:spLocks noChangeArrowheads="1"/>
          </p:cNvSpPr>
          <p:nvPr/>
        </p:nvSpPr>
        <p:spPr bwMode="auto">
          <a:xfrm>
            <a:off x="4038600" y="1524000"/>
            <a:ext cx="4648200" cy="1938992"/>
          </a:xfrm>
          <a:prstGeom prst="rect">
            <a:avLst/>
          </a:prstGeom>
          <a:noFill/>
          <a:ln w="9525">
            <a:noFill/>
            <a:miter lim="800000"/>
            <a:headEnd/>
            <a:tailEnd/>
          </a:ln>
          <a:effectLst/>
        </p:spPr>
        <p:txBody>
          <a:bodyPr>
            <a:spAutoFit/>
          </a:bodyPr>
          <a:lstStyle/>
          <a:p>
            <a:pPr eaLnBrk="0" hangingPunct="0"/>
            <a:r>
              <a:rPr lang="en-US" sz="2400" dirty="0">
                <a:latin typeface="Arial" pitchFamily="34" charset="0"/>
                <a:cs typeface="Arial" pitchFamily="34" charset="0"/>
              </a:rPr>
              <a:t>The body needs to have sugar in the blood for cells to use in respiration.  So all the sugar is reabsorbed back into the capillary.</a:t>
            </a:r>
          </a:p>
        </p:txBody>
      </p:sp>
      <p:sp>
        <p:nvSpPr>
          <p:cNvPr id="50180" name="AutoShape 4"/>
          <p:cNvSpPr>
            <a:spLocks noChangeArrowheads="1"/>
          </p:cNvSpPr>
          <p:nvPr/>
        </p:nvSpPr>
        <p:spPr bwMode="auto">
          <a:xfrm>
            <a:off x="762000" y="2209800"/>
            <a:ext cx="696913" cy="3200400"/>
          </a:xfrm>
          <a:prstGeom prst="can">
            <a:avLst>
              <a:gd name="adj" fmla="val 38269"/>
            </a:avLst>
          </a:prstGeom>
          <a:solidFill>
            <a:schemeClr val="bg1"/>
          </a:solidFill>
          <a:ln w="9525">
            <a:solidFill>
              <a:schemeClr val="tx1"/>
            </a:solidFill>
            <a:round/>
            <a:headEnd/>
            <a:tailEnd/>
          </a:ln>
          <a:effectLst/>
        </p:spPr>
        <p:txBody>
          <a:bodyPr wrap="none" anchor="ctr"/>
          <a:lstStyle/>
          <a:p>
            <a:endParaRPr lang="en-GB"/>
          </a:p>
        </p:txBody>
      </p:sp>
      <p:sp>
        <p:nvSpPr>
          <p:cNvPr id="50181" name="AutoShape 5"/>
          <p:cNvSpPr>
            <a:spLocks noChangeArrowheads="1"/>
          </p:cNvSpPr>
          <p:nvPr/>
        </p:nvSpPr>
        <p:spPr bwMode="auto">
          <a:xfrm rot="27779">
            <a:off x="1827213" y="2287588"/>
            <a:ext cx="762000" cy="3048000"/>
          </a:xfrm>
          <a:prstGeom prst="can">
            <a:avLst>
              <a:gd name="adj" fmla="val 62278"/>
            </a:avLst>
          </a:prstGeom>
          <a:solidFill>
            <a:srgbClr val="FF0000">
              <a:alpha val="50000"/>
            </a:srgbClr>
          </a:solidFill>
          <a:ln w="9525">
            <a:solidFill>
              <a:schemeClr val="tx1"/>
            </a:solidFill>
            <a:round/>
            <a:headEnd/>
            <a:tailEnd/>
          </a:ln>
          <a:effectLst/>
        </p:spPr>
        <p:txBody>
          <a:bodyPr wrap="none" anchor="ctr"/>
          <a:lstStyle/>
          <a:p>
            <a:endParaRPr lang="en-GB"/>
          </a:p>
        </p:txBody>
      </p:sp>
      <p:sp>
        <p:nvSpPr>
          <p:cNvPr id="50182" name="AutoShape 6"/>
          <p:cNvSpPr>
            <a:spLocks noChangeArrowheads="1"/>
          </p:cNvSpPr>
          <p:nvPr/>
        </p:nvSpPr>
        <p:spPr bwMode="auto">
          <a:xfrm>
            <a:off x="838200" y="3962400"/>
            <a:ext cx="228600" cy="228600"/>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sp>
        <p:nvSpPr>
          <p:cNvPr id="50183" name="AutoShape 7"/>
          <p:cNvSpPr>
            <a:spLocks noChangeArrowheads="1"/>
          </p:cNvSpPr>
          <p:nvPr/>
        </p:nvSpPr>
        <p:spPr bwMode="auto">
          <a:xfrm>
            <a:off x="1066800" y="2895600"/>
            <a:ext cx="228600" cy="228600"/>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sp>
        <p:nvSpPr>
          <p:cNvPr id="50184" name="AutoShape 8"/>
          <p:cNvSpPr>
            <a:spLocks noChangeArrowheads="1"/>
          </p:cNvSpPr>
          <p:nvPr/>
        </p:nvSpPr>
        <p:spPr bwMode="auto">
          <a:xfrm>
            <a:off x="914400" y="4648200"/>
            <a:ext cx="304800" cy="152400"/>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sp>
        <p:nvSpPr>
          <p:cNvPr id="50185" name="AutoShape 9"/>
          <p:cNvSpPr>
            <a:spLocks noChangeArrowheads="1"/>
          </p:cNvSpPr>
          <p:nvPr/>
        </p:nvSpPr>
        <p:spPr bwMode="auto">
          <a:xfrm>
            <a:off x="762000" y="3276600"/>
            <a:ext cx="304800" cy="152400"/>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sp>
        <p:nvSpPr>
          <p:cNvPr id="50186" name="AutoShape 10"/>
          <p:cNvSpPr>
            <a:spLocks noChangeArrowheads="1"/>
          </p:cNvSpPr>
          <p:nvPr/>
        </p:nvSpPr>
        <p:spPr bwMode="auto">
          <a:xfrm>
            <a:off x="838200" y="4419600"/>
            <a:ext cx="381000" cy="152400"/>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sp>
        <p:nvSpPr>
          <p:cNvPr id="50187" name="AutoShape 11"/>
          <p:cNvSpPr>
            <a:spLocks noChangeArrowheads="1"/>
          </p:cNvSpPr>
          <p:nvPr/>
        </p:nvSpPr>
        <p:spPr bwMode="auto">
          <a:xfrm>
            <a:off x="914400" y="4953000"/>
            <a:ext cx="381000" cy="152400"/>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sp>
        <p:nvSpPr>
          <p:cNvPr id="50188" name="AutoShape 12"/>
          <p:cNvSpPr>
            <a:spLocks noChangeArrowheads="1"/>
          </p:cNvSpPr>
          <p:nvPr/>
        </p:nvSpPr>
        <p:spPr bwMode="auto">
          <a:xfrm>
            <a:off x="1066800" y="3886200"/>
            <a:ext cx="304800" cy="152400"/>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sp>
        <p:nvSpPr>
          <p:cNvPr id="50189" name="AutoShape 13"/>
          <p:cNvSpPr>
            <a:spLocks noChangeArrowheads="1"/>
          </p:cNvSpPr>
          <p:nvPr/>
        </p:nvSpPr>
        <p:spPr bwMode="auto">
          <a:xfrm>
            <a:off x="914400" y="2514600"/>
            <a:ext cx="304800" cy="152400"/>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grpSp>
        <p:nvGrpSpPr>
          <p:cNvPr id="2" name="Group 14"/>
          <p:cNvGrpSpPr>
            <a:grpSpLocks/>
          </p:cNvGrpSpPr>
          <p:nvPr/>
        </p:nvGrpSpPr>
        <p:grpSpPr bwMode="auto">
          <a:xfrm>
            <a:off x="1905000" y="2895600"/>
            <a:ext cx="533400" cy="1981200"/>
            <a:chOff x="1200" y="1824"/>
            <a:chExt cx="336" cy="1248"/>
          </a:xfrm>
        </p:grpSpPr>
        <p:sp>
          <p:nvSpPr>
            <p:cNvPr id="50191" name="AutoShape 15"/>
            <p:cNvSpPr>
              <a:spLocks noChangeArrowheads="1"/>
            </p:cNvSpPr>
            <p:nvPr/>
          </p:nvSpPr>
          <p:spPr bwMode="auto">
            <a:xfrm>
              <a:off x="1248" y="1824"/>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50192" name="AutoShape 16"/>
            <p:cNvSpPr>
              <a:spLocks noChangeArrowheads="1"/>
            </p:cNvSpPr>
            <p:nvPr/>
          </p:nvSpPr>
          <p:spPr bwMode="auto">
            <a:xfrm>
              <a:off x="1344" y="2304"/>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50193" name="AutoShape 17"/>
            <p:cNvSpPr>
              <a:spLocks noChangeArrowheads="1"/>
            </p:cNvSpPr>
            <p:nvPr/>
          </p:nvSpPr>
          <p:spPr bwMode="auto">
            <a:xfrm>
              <a:off x="1200" y="2928"/>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50194" name="AutoShape 18"/>
            <p:cNvSpPr>
              <a:spLocks noChangeArrowheads="1"/>
            </p:cNvSpPr>
            <p:nvPr/>
          </p:nvSpPr>
          <p:spPr bwMode="auto">
            <a:xfrm>
              <a:off x="1392" y="2736"/>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grpSp>
      <p:sp>
        <p:nvSpPr>
          <p:cNvPr id="50195" name="AutoShape 19"/>
          <p:cNvSpPr>
            <a:spLocks noChangeArrowheads="1"/>
          </p:cNvSpPr>
          <p:nvPr/>
        </p:nvSpPr>
        <p:spPr bwMode="auto">
          <a:xfrm>
            <a:off x="838200" y="3657600"/>
            <a:ext cx="381000" cy="152400"/>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sp>
        <p:nvSpPr>
          <p:cNvPr id="50196" name="AutoShape 20"/>
          <p:cNvSpPr>
            <a:spLocks noChangeArrowheads="1"/>
          </p:cNvSpPr>
          <p:nvPr/>
        </p:nvSpPr>
        <p:spPr bwMode="auto">
          <a:xfrm>
            <a:off x="1066800" y="2743200"/>
            <a:ext cx="381000" cy="152400"/>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sp>
        <p:nvSpPr>
          <p:cNvPr id="50197" name="AutoShape 21"/>
          <p:cNvSpPr>
            <a:spLocks noChangeArrowheads="1"/>
          </p:cNvSpPr>
          <p:nvPr/>
        </p:nvSpPr>
        <p:spPr bwMode="auto">
          <a:xfrm>
            <a:off x="1066800" y="5105400"/>
            <a:ext cx="228600" cy="228600"/>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sp>
        <p:nvSpPr>
          <p:cNvPr id="50198" name="AutoShape 22"/>
          <p:cNvSpPr>
            <a:spLocks noChangeArrowheads="1"/>
          </p:cNvSpPr>
          <p:nvPr/>
        </p:nvSpPr>
        <p:spPr bwMode="auto">
          <a:xfrm>
            <a:off x="1219200" y="4724400"/>
            <a:ext cx="228600" cy="228600"/>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sp>
        <p:nvSpPr>
          <p:cNvPr id="50199" name="AutoShape 23"/>
          <p:cNvSpPr>
            <a:spLocks noChangeArrowheads="1"/>
          </p:cNvSpPr>
          <p:nvPr/>
        </p:nvSpPr>
        <p:spPr bwMode="auto">
          <a:xfrm>
            <a:off x="1143000" y="3048000"/>
            <a:ext cx="1219200" cy="304800"/>
          </a:xfrm>
          <a:prstGeom prst="curvedDownArrow">
            <a:avLst>
              <a:gd name="adj1" fmla="val 80000"/>
              <a:gd name="adj2" fmla="val 160000"/>
              <a:gd name="adj3" fmla="val 33333"/>
            </a:avLst>
          </a:prstGeom>
          <a:solidFill>
            <a:srgbClr val="CC99FF"/>
          </a:solidFill>
          <a:ln w="9525">
            <a:solidFill>
              <a:schemeClr val="tx1"/>
            </a:solid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3962400" y="685800"/>
            <a:ext cx="4648200" cy="457200"/>
          </a:xfrm>
          <a:prstGeom prst="rect">
            <a:avLst/>
          </a:prstGeom>
          <a:noFill/>
          <a:ln w="9525">
            <a:noFill/>
            <a:miter lim="800000"/>
            <a:headEnd/>
            <a:tailEnd/>
          </a:ln>
          <a:effectLst/>
        </p:spPr>
        <p:txBody>
          <a:bodyPr>
            <a:spAutoFit/>
          </a:bodyPr>
          <a:lstStyle/>
          <a:p>
            <a:pPr eaLnBrk="0" hangingPunct="0"/>
            <a:r>
              <a:rPr lang="en-US" sz="2400" b="1" u="sng" dirty="0">
                <a:solidFill>
                  <a:srgbClr val="FFFF00"/>
                </a:solidFill>
                <a:latin typeface="Comic Sans MS" pitchFamily="66" charset="0"/>
              </a:rPr>
              <a:t>3</a:t>
            </a:r>
            <a:r>
              <a:rPr lang="en-US" sz="2400" b="1" u="sng" dirty="0">
                <a:solidFill>
                  <a:srgbClr val="FFFF00"/>
                </a:solidFill>
                <a:latin typeface="Arial" pitchFamily="34" charset="0"/>
                <a:cs typeface="Arial" pitchFamily="34" charset="0"/>
              </a:rPr>
              <a:t>. Reabsorb water</a:t>
            </a:r>
          </a:p>
        </p:txBody>
      </p:sp>
      <p:sp>
        <p:nvSpPr>
          <p:cNvPr id="53251" name="Text Box 3"/>
          <p:cNvSpPr txBox="1">
            <a:spLocks noChangeArrowheads="1"/>
          </p:cNvSpPr>
          <p:nvPr/>
        </p:nvSpPr>
        <p:spPr bwMode="auto">
          <a:xfrm>
            <a:off x="4038600" y="1524000"/>
            <a:ext cx="4648200" cy="1200329"/>
          </a:xfrm>
          <a:prstGeom prst="rect">
            <a:avLst/>
          </a:prstGeom>
          <a:noFill/>
          <a:ln w="9525">
            <a:noFill/>
            <a:miter lim="800000"/>
            <a:headEnd/>
            <a:tailEnd/>
          </a:ln>
          <a:effectLst/>
        </p:spPr>
        <p:txBody>
          <a:bodyPr>
            <a:spAutoFit/>
          </a:bodyPr>
          <a:lstStyle/>
          <a:p>
            <a:pPr eaLnBrk="0" hangingPunct="0"/>
            <a:r>
              <a:rPr lang="en-US" sz="2400" dirty="0">
                <a:latin typeface="Arial" pitchFamily="34" charset="0"/>
                <a:cs typeface="Arial" pitchFamily="34" charset="0"/>
              </a:rPr>
              <a:t>Water and ions are the next to be absorbed. It depends on how much is needed by the body.  </a:t>
            </a:r>
          </a:p>
        </p:txBody>
      </p:sp>
      <p:sp>
        <p:nvSpPr>
          <p:cNvPr id="53252" name="AutoShape 4"/>
          <p:cNvSpPr>
            <a:spLocks noChangeArrowheads="1"/>
          </p:cNvSpPr>
          <p:nvPr/>
        </p:nvSpPr>
        <p:spPr bwMode="auto">
          <a:xfrm>
            <a:off x="762000" y="2209800"/>
            <a:ext cx="696913" cy="3200400"/>
          </a:xfrm>
          <a:prstGeom prst="can">
            <a:avLst>
              <a:gd name="adj" fmla="val 38269"/>
            </a:avLst>
          </a:prstGeom>
          <a:solidFill>
            <a:schemeClr val="bg1"/>
          </a:solidFill>
          <a:ln w="9525">
            <a:solidFill>
              <a:schemeClr val="tx1"/>
            </a:solidFill>
            <a:round/>
            <a:headEnd/>
            <a:tailEnd/>
          </a:ln>
          <a:effectLst/>
        </p:spPr>
        <p:txBody>
          <a:bodyPr wrap="none" anchor="ctr"/>
          <a:lstStyle/>
          <a:p>
            <a:endParaRPr lang="en-GB"/>
          </a:p>
        </p:txBody>
      </p:sp>
      <p:sp>
        <p:nvSpPr>
          <p:cNvPr id="53253" name="AutoShape 5"/>
          <p:cNvSpPr>
            <a:spLocks noChangeArrowheads="1"/>
          </p:cNvSpPr>
          <p:nvPr/>
        </p:nvSpPr>
        <p:spPr bwMode="auto">
          <a:xfrm rot="27779">
            <a:off x="1827213" y="2287588"/>
            <a:ext cx="762000" cy="3048000"/>
          </a:xfrm>
          <a:prstGeom prst="can">
            <a:avLst>
              <a:gd name="adj" fmla="val 62278"/>
            </a:avLst>
          </a:prstGeom>
          <a:solidFill>
            <a:srgbClr val="FF0000">
              <a:alpha val="50000"/>
            </a:srgbClr>
          </a:solidFill>
          <a:ln w="9525">
            <a:solidFill>
              <a:schemeClr val="tx1"/>
            </a:solidFill>
            <a:round/>
            <a:headEnd/>
            <a:tailEnd/>
          </a:ln>
          <a:effectLst/>
        </p:spPr>
        <p:txBody>
          <a:bodyPr wrap="none" anchor="ctr"/>
          <a:lstStyle/>
          <a:p>
            <a:endParaRPr lang="en-GB"/>
          </a:p>
        </p:txBody>
      </p:sp>
      <p:sp>
        <p:nvSpPr>
          <p:cNvPr id="53254" name="AutoShape 6"/>
          <p:cNvSpPr>
            <a:spLocks noChangeArrowheads="1"/>
          </p:cNvSpPr>
          <p:nvPr/>
        </p:nvSpPr>
        <p:spPr bwMode="auto">
          <a:xfrm>
            <a:off x="838200" y="3962400"/>
            <a:ext cx="228600" cy="228600"/>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sp>
        <p:nvSpPr>
          <p:cNvPr id="53255" name="AutoShape 7"/>
          <p:cNvSpPr>
            <a:spLocks noChangeArrowheads="1"/>
          </p:cNvSpPr>
          <p:nvPr/>
        </p:nvSpPr>
        <p:spPr bwMode="auto">
          <a:xfrm>
            <a:off x="1905000" y="3429000"/>
            <a:ext cx="228600" cy="228600"/>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sp>
        <p:nvSpPr>
          <p:cNvPr id="53256" name="AutoShape 8"/>
          <p:cNvSpPr>
            <a:spLocks noChangeArrowheads="1"/>
          </p:cNvSpPr>
          <p:nvPr/>
        </p:nvSpPr>
        <p:spPr bwMode="auto">
          <a:xfrm>
            <a:off x="914400" y="4648200"/>
            <a:ext cx="304800" cy="152400"/>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sp>
        <p:nvSpPr>
          <p:cNvPr id="53257" name="AutoShape 9"/>
          <p:cNvSpPr>
            <a:spLocks noChangeArrowheads="1"/>
          </p:cNvSpPr>
          <p:nvPr/>
        </p:nvSpPr>
        <p:spPr bwMode="auto">
          <a:xfrm>
            <a:off x="762000" y="3276600"/>
            <a:ext cx="304800" cy="152400"/>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sp>
        <p:nvSpPr>
          <p:cNvPr id="53258" name="AutoShape 10"/>
          <p:cNvSpPr>
            <a:spLocks noChangeArrowheads="1"/>
          </p:cNvSpPr>
          <p:nvPr/>
        </p:nvSpPr>
        <p:spPr bwMode="auto">
          <a:xfrm>
            <a:off x="838200" y="4419600"/>
            <a:ext cx="381000" cy="152400"/>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sp>
        <p:nvSpPr>
          <p:cNvPr id="53259" name="AutoShape 11"/>
          <p:cNvSpPr>
            <a:spLocks noChangeArrowheads="1"/>
          </p:cNvSpPr>
          <p:nvPr/>
        </p:nvSpPr>
        <p:spPr bwMode="auto">
          <a:xfrm>
            <a:off x="914400" y="4953000"/>
            <a:ext cx="381000" cy="152400"/>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sp>
        <p:nvSpPr>
          <p:cNvPr id="53260" name="AutoShape 12"/>
          <p:cNvSpPr>
            <a:spLocks noChangeArrowheads="1"/>
          </p:cNvSpPr>
          <p:nvPr/>
        </p:nvSpPr>
        <p:spPr bwMode="auto">
          <a:xfrm>
            <a:off x="1066800" y="3886200"/>
            <a:ext cx="304800" cy="152400"/>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sp>
        <p:nvSpPr>
          <p:cNvPr id="53261" name="AutoShape 13"/>
          <p:cNvSpPr>
            <a:spLocks noChangeArrowheads="1"/>
          </p:cNvSpPr>
          <p:nvPr/>
        </p:nvSpPr>
        <p:spPr bwMode="auto">
          <a:xfrm>
            <a:off x="914400" y="2514600"/>
            <a:ext cx="304800" cy="152400"/>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grpSp>
        <p:nvGrpSpPr>
          <p:cNvPr id="2" name="Group 14"/>
          <p:cNvGrpSpPr>
            <a:grpSpLocks/>
          </p:cNvGrpSpPr>
          <p:nvPr/>
        </p:nvGrpSpPr>
        <p:grpSpPr bwMode="auto">
          <a:xfrm>
            <a:off x="1905000" y="2895600"/>
            <a:ext cx="533400" cy="1981200"/>
            <a:chOff x="1200" y="1824"/>
            <a:chExt cx="336" cy="1248"/>
          </a:xfrm>
        </p:grpSpPr>
        <p:sp>
          <p:nvSpPr>
            <p:cNvPr id="53263" name="AutoShape 15"/>
            <p:cNvSpPr>
              <a:spLocks noChangeArrowheads="1"/>
            </p:cNvSpPr>
            <p:nvPr/>
          </p:nvSpPr>
          <p:spPr bwMode="auto">
            <a:xfrm>
              <a:off x="1248" y="1824"/>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53264" name="AutoShape 16"/>
            <p:cNvSpPr>
              <a:spLocks noChangeArrowheads="1"/>
            </p:cNvSpPr>
            <p:nvPr/>
          </p:nvSpPr>
          <p:spPr bwMode="auto">
            <a:xfrm>
              <a:off x="1344" y="2304"/>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53265" name="AutoShape 17"/>
            <p:cNvSpPr>
              <a:spLocks noChangeArrowheads="1"/>
            </p:cNvSpPr>
            <p:nvPr/>
          </p:nvSpPr>
          <p:spPr bwMode="auto">
            <a:xfrm>
              <a:off x="1200" y="2928"/>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53266" name="AutoShape 18"/>
            <p:cNvSpPr>
              <a:spLocks noChangeArrowheads="1"/>
            </p:cNvSpPr>
            <p:nvPr/>
          </p:nvSpPr>
          <p:spPr bwMode="auto">
            <a:xfrm>
              <a:off x="1392" y="2736"/>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grpSp>
      <p:sp>
        <p:nvSpPr>
          <p:cNvPr id="53267" name="AutoShape 19"/>
          <p:cNvSpPr>
            <a:spLocks noChangeArrowheads="1"/>
          </p:cNvSpPr>
          <p:nvPr/>
        </p:nvSpPr>
        <p:spPr bwMode="auto">
          <a:xfrm>
            <a:off x="838200" y="3657600"/>
            <a:ext cx="381000" cy="152400"/>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sp>
        <p:nvSpPr>
          <p:cNvPr id="53268" name="AutoShape 20"/>
          <p:cNvSpPr>
            <a:spLocks noChangeArrowheads="1"/>
          </p:cNvSpPr>
          <p:nvPr/>
        </p:nvSpPr>
        <p:spPr bwMode="auto">
          <a:xfrm>
            <a:off x="1066800" y="2743200"/>
            <a:ext cx="381000" cy="152400"/>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sp>
        <p:nvSpPr>
          <p:cNvPr id="53269" name="AutoShape 21"/>
          <p:cNvSpPr>
            <a:spLocks noChangeArrowheads="1"/>
          </p:cNvSpPr>
          <p:nvPr/>
        </p:nvSpPr>
        <p:spPr bwMode="auto">
          <a:xfrm>
            <a:off x="1981200" y="4038600"/>
            <a:ext cx="228600" cy="228600"/>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sp>
        <p:nvSpPr>
          <p:cNvPr id="53270" name="AutoShape 22"/>
          <p:cNvSpPr>
            <a:spLocks noChangeArrowheads="1"/>
          </p:cNvSpPr>
          <p:nvPr/>
        </p:nvSpPr>
        <p:spPr bwMode="auto">
          <a:xfrm>
            <a:off x="2133600" y="4876800"/>
            <a:ext cx="228600" cy="228600"/>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sp>
        <p:nvSpPr>
          <p:cNvPr id="53271" name="AutoShape 23"/>
          <p:cNvSpPr>
            <a:spLocks noChangeArrowheads="1"/>
          </p:cNvSpPr>
          <p:nvPr/>
        </p:nvSpPr>
        <p:spPr bwMode="auto">
          <a:xfrm>
            <a:off x="1143000" y="3048000"/>
            <a:ext cx="1219200" cy="304800"/>
          </a:xfrm>
          <a:prstGeom prst="curvedDownArrow">
            <a:avLst>
              <a:gd name="adj1" fmla="val 80000"/>
              <a:gd name="adj2" fmla="val 160000"/>
              <a:gd name="adj3" fmla="val 33333"/>
            </a:avLst>
          </a:prstGeom>
          <a:solidFill>
            <a:srgbClr val="CC99FF"/>
          </a:solidFill>
          <a:ln w="9525">
            <a:solidFill>
              <a:schemeClr val="tx1"/>
            </a:solidFill>
            <a:miter lim="800000"/>
            <a:headEnd/>
            <a:tailEnd/>
          </a:ln>
          <a:effec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71"/>
                                        </p:tgtEl>
                                        <p:attrNameLst>
                                          <p:attrName>style.visibility</p:attrName>
                                        </p:attrNameLst>
                                      </p:cBhvr>
                                      <p:to>
                                        <p:strVal val="visible"/>
                                      </p:to>
                                    </p:set>
                                    <p:animEffect transition="in" filter="wipe(left)">
                                      <p:cBhvr>
                                        <p:cTn id="7" dur="500"/>
                                        <p:tgtEl>
                                          <p:spTgt spid="53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62000" y="2209800"/>
            <a:ext cx="1827213" cy="3200400"/>
            <a:chOff x="480" y="1392"/>
            <a:chExt cx="1151" cy="2016"/>
          </a:xfrm>
        </p:grpSpPr>
        <p:sp>
          <p:nvSpPr>
            <p:cNvPr id="54275" name="AutoShape 3"/>
            <p:cNvSpPr>
              <a:spLocks noChangeArrowheads="1"/>
            </p:cNvSpPr>
            <p:nvPr/>
          </p:nvSpPr>
          <p:spPr bwMode="auto">
            <a:xfrm>
              <a:off x="480" y="1392"/>
              <a:ext cx="439" cy="2016"/>
            </a:xfrm>
            <a:prstGeom prst="can">
              <a:avLst>
                <a:gd name="adj" fmla="val 38269"/>
              </a:avLst>
            </a:prstGeom>
            <a:solidFill>
              <a:schemeClr val="bg1"/>
            </a:solidFill>
            <a:ln w="9525">
              <a:solidFill>
                <a:schemeClr val="tx1"/>
              </a:solidFill>
              <a:round/>
              <a:headEnd/>
              <a:tailEnd/>
            </a:ln>
            <a:effectLst/>
          </p:spPr>
          <p:txBody>
            <a:bodyPr wrap="none" anchor="ctr"/>
            <a:lstStyle/>
            <a:p>
              <a:endParaRPr lang="en-GB"/>
            </a:p>
          </p:txBody>
        </p:sp>
        <p:sp>
          <p:nvSpPr>
            <p:cNvPr id="54276" name="AutoShape 4"/>
            <p:cNvSpPr>
              <a:spLocks noChangeArrowheads="1"/>
            </p:cNvSpPr>
            <p:nvPr/>
          </p:nvSpPr>
          <p:spPr bwMode="auto">
            <a:xfrm rot="27779">
              <a:off x="1151" y="1441"/>
              <a:ext cx="480" cy="1920"/>
            </a:xfrm>
            <a:prstGeom prst="can">
              <a:avLst>
                <a:gd name="adj" fmla="val 62278"/>
              </a:avLst>
            </a:prstGeom>
            <a:solidFill>
              <a:srgbClr val="FF0000">
                <a:alpha val="50000"/>
              </a:srgbClr>
            </a:solidFill>
            <a:ln w="9525">
              <a:solidFill>
                <a:schemeClr val="tx1"/>
              </a:solidFill>
              <a:round/>
              <a:headEnd/>
              <a:tailEnd/>
            </a:ln>
            <a:effectLst/>
          </p:spPr>
          <p:txBody>
            <a:bodyPr wrap="none" anchor="ctr"/>
            <a:lstStyle/>
            <a:p>
              <a:endParaRPr lang="en-GB"/>
            </a:p>
          </p:txBody>
        </p:sp>
        <p:sp>
          <p:nvSpPr>
            <p:cNvPr id="54277" name="AutoShape 5"/>
            <p:cNvSpPr>
              <a:spLocks noChangeArrowheads="1"/>
            </p:cNvSpPr>
            <p:nvPr/>
          </p:nvSpPr>
          <p:spPr bwMode="auto">
            <a:xfrm>
              <a:off x="528" y="2496"/>
              <a:ext cx="144" cy="144"/>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sp>
          <p:nvSpPr>
            <p:cNvPr id="54278" name="AutoShape 6"/>
            <p:cNvSpPr>
              <a:spLocks noChangeArrowheads="1"/>
            </p:cNvSpPr>
            <p:nvPr/>
          </p:nvSpPr>
          <p:spPr bwMode="auto">
            <a:xfrm>
              <a:off x="1200" y="2160"/>
              <a:ext cx="144" cy="144"/>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sp>
          <p:nvSpPr>
            <p:cNvPr id="54279" name="AutoShape 7"/>
            <p:cNvSpPr>
              <a:spLocks noChangeArrowheads="1"/>
            </p:cNvSpPr>
            <p:nvPr/>
          </p:nvSpPr>
          <p:spPr bwMode="auto">
            <a:xfrm>
              <a:off x="576" y="2928"/>
              <a:ext cx="192" cy="96"/>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sp>
          <p:nvSpPr>
            <p:cNvPr id="54280" name="AutoShape 8"/>
            <p:cNvSpPr>
              <a:spLocks noChangeArrowheads="1"/>
            </p:cNvSpPr>
            <p:nvPr/>
          </p:nvSpPr>
          <p:spPr bwMode="auto">
            <a:xfrm>
              <a:off x="480" y="2064"/>
              <a:ext cx="192" cy="96"/>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sp>
          <p:nvSpPr>
            <p:cNvPr id="54281" name="AutoShape 9"/>
            <p:cNvSpPr>
              <a:spLocks noChangeArrowheads="1"/>
            </p:cNvSpPr>
            <p:nvPr/>
          </p:nvSpPr>
          <p:spPr bwMode="auto">
            <a:xfrm>
              <a:off x="528" y="2784"/>
              <a:ext cx="240" cy="96"/>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sp>
          <p:nvSpPr>
            <p:cNvPr id="54282" name="AutoShape 10"/>
            <p:cNvSpPr>
              <a:spLocks noChangeArrowheads="1"/>
            </p:cNvSpPr>
            <p:nvPr/>
          </p:nvSpPr>
          <p:spPr bwMode="auto">
            <a:xfrm>
              <a:off x="576" y="3120"/>
              <a:ext cx="240" cy="96"/>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sp>
          <p:nvSpPr>
            <p:cNvPr id="54283" name="AutoShape 11"/>
            <p:cNvSpPr>
              <a:spLocks noChangeArrowheads="1"/>
            </p:cNvSpPr>
            <p:nvPr/>
          </p:nvSpPr>
          <p:spPr bwMode="auto">
            <a:xfrm>
              <a:off x="1200" y="2688"/>
              <a:ext cx="192" cy="96"/>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sp>
          <p:nvSpPr>
            <p:cNvPr id="54284" name="AutoShape 12"/>
            <p:cNvSpPr>
              <a:spLocks noChangeArrowheads="1"/>
            </p:cNvSpPr>
            <p:nvPr/>
          </p:nvSpPr>
          <p:spPr bwMode="auto">
            <a:xfrm>
              <a:off x="1392" y="1776"/>
              <a:ext cx="192" cy="96"/>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grpSp>
          <p:nvGrpSpPr>
            <p:cNvPr id="3" name="Group 13"/>
            <p:cNvGrpSpPr>
              <a:grpSpLocks/>
            </p:cNvGrpSpPr>
            <p:nvPr/>
          </p:nvGrpSpPr>
          <p:grpSpPr bwMode="auto">
            <a:xfrm>
              <a:off x="1200" y="1824"/>
              <a:ext cx="336" cy="1248"/>
              <a:chOff x="1200" y="1824"/>
              <a:chExt cx="336" cy="1248"/>
            </a:xfrm>
          </p:grpSpPr>
          <p:sp>
            <p:nvSpPr>
              <p:cNvPr id="54286" name="AutoShape 14"/>
              <p:cNvSpPr>
                <a:spLocks noChangeArrowheads="1"/>
              </p:cNvSpPr>
              <p:nvPr/>
            </p:nvSpPr>
            <p:spPr bwMode="auto">
              <a:xfrm>
                <a:off x="1248" y="1824"/>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54287" name="AutoShape 15"/>
              <p:cNvSpPr>
                <a:spLocks noChangeArrowheads="1"/>
              </p:cNvSpPr>
              <p:nvPr/>
            </p:nvSpPr>
            <p:spPr bwMode="auto">
              <a:xfrm>
                <a:off x="1344" y="2304"/>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54288" name="AutoShape 16"/>
              <p:cNvSpPr>
                <a:spLocks noChangeArrowheads="1"/>
              </p:cNvSpPr>
              <p:nvPr/>
            </p:nvSpPr>
            <p:spPr bwMode="auto">
              <a:xfrm>
                <a:off x="1200" y="2928"/>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54289" name="AutoShape 17"/>
              <p:cNvSpPr>
                <a:spLocks noChangeArrowheads="1"/>
              </p:cNvSpPr>
              <p:nvPr/>
            </p:nvSpPr>
            <p:spPr bwMode="auto">
              <a:xfrm>
                <a:off x="1392" y="2736"/>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grpSp>
        <p:sp>
          <p:nvSpPr>
            <p:cNvPr id="54290" name="AutoShape 18"/>
            <p:cNvSpPr>
              <a:spLocks noChangeArrowheads="1"/>
            </p:cNvSpPr>
            <p:nvPr/>
          </p:nvSpPr>
          <p:spPr bwMode="auto">
            <a:xfrm>
              <a:off x="528" y="2304"/>
              <a:ext cx="240" cy="96"/>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sp>
          <p:nvSpPr>
            <p:cNvPr id="54291" name="AutoShape 19"/>
            <p:cNvSpPr>
              <a:spLocks noChangeArrowheads="1"/>
            </p:cNvSpPr>
            <p:nvPr/>
          </p:nvSpPr>
          <p:spPr bwMode="auto">
            <a:xfrm>
              <a:off x="672" y="1728"/>
              <a:ext cx="240" cy="96"/>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sp>
          <p:nvSpPr>
            <p:cNvPr id="54292" name="AutoShape 20"/>
            <p:cNvSpPr>
              <a:spLocks noChangeArrowheads="1"/>
            </p:cNvSpPr>
            <p:nvPr/>
          </p:nvSpPr>
          <p:spPr bwMode="auto">
            <a:xfrm>
              <a:off x="1248" y="2544"/>
              <a:ext cx="144" cy="144"/>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sp>
          <p:nvSpPr>
            <p:cNvPr id="54293" name="AutoShape 21"/>
            <p:cNvSpPr>
              <a:spLocks noChangeArrowheads="1"/>
            </p:cNvSpPr>
            <p:nvPr/>
          </p:nvSpPr>
          <p:spPr bwMode="auto">
            <a:xfrm>
              <a:off x="1344" y="3072"/>
              <a:ext cx="144" cy="144"/>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sp>
          <p:nvSpPr>
            <p:cNvPr id="54294" name="AutoShape 22"/>
            <p:cNvSpPr>
              <a:spLocks noChangeArrowheads="1"/>
            </p:cNvSpPr>
            <p:nvPr/>
          </p:nvSpPr>
          <p:spPr bwMode="auto">
            <a:xfrm>
              <a:off x="720" y="1920"/>
              <a:ext cx="768" cy="192"/>
            </a:xfrm>
            <a:prstGeom prst="curvedDownArrow">
              <a:avLst>
                <a:gd name="adj1" fmla="val 80000"/>
                <a:gd name="adj2" fmla="val 160000"/>
                <a:gd name="adj3" fmla="val 33333"/>
              </a:avLst>
            </a:prstGeom>
            <a:solidFill>
              <a:srgbClr val="CC99FF"/>
            </a:solidFill>
            <a:ln w="9525">
              <a:solidFill>
                <a:schemeClr val="tx1"/>
              </a:solidFill>
              <a:miter lim="800000"/>
              <a:headEnd/>
              <a:tailEnd/>
            </a:ln>
            <a:effectLst/>
          </p:spPr>
          <p:txBody>
            <a:bodyPr wrap="none" anchor="ctr"/>
            <a:lstStyle/>
            <a:p>
              <a:endParaRPr lang="en-GB"/>
            </a:p>
          </p:txBody>
        </p:sp>
      </p:grpSp>
      <p:sp>
        <p:nvSpPr>
          <p:cNvPr id="54295" name="Text Box 23"/>
          <p:cNvSpPr txBox="1">
            <a:spLocks noChangeArrowheads="1"/>
          </p:cNvSpPr>
          <p:nvPr/>
        </p:nvSpPr>
        <p:spPr bwMode="auto">
          <a:xfrm>
            <a:off x="3962400" y="685800"/>
            <a:ext cx="4648200" cy="457200"/>
          </a:xfrm>
          <a:prstGeom prst="rect">
            <a:avLst/>
          </a:prstGeom>
          <a:noFill/>
          <a:ln w="9525">
            <a:noFill/>
            <a:miter lim="800000"/>
            <a:headEnd/>
            <a:tailEnd/>
          </a:ln>
          <a:effectLst/>
        </p:spPr>
        <p:txBody>
          <a:bodyPr>
            <a:spAutoFit/>
          </a:bodyPr>
          <a:lstStyle/>
          <a:p>
            <a:pPr eaLnBrk="0" hangingPunct="0"/>
            <a:r>
              <a:rPr lang="en-US" sz="2400" b="1" u="sng" dirty="0">
                <a:solidFill>
                  <a:srgbClr val="FFFF00"/>
                </a:solidFill>
                <a:latin typeface="Comic Sans MS" pitchFamily="66" charset="0"/>
              </a:rPr>
              <a:t>3</a:t>
            </a:r>
            <a:r>
              <a:rPr lang="en-US" sz="2400" b="1" u="sng" dirty="0">
                <a:solidFill>
                  <a:srgbClr val="FFFF00"/>
                </a:solidFill>
                <a:latin typeface="Arial" pitchFamily="34" charset="0"/>
                <a:cs typeface="Arial" pitchFamily="34" charset="0"/>
              </a:rPr>
              <a:t>. Reabsorb water</a:t>
            </a:r>
          </a:p>
        </p:txBody>
      </p:sp>
      <p:sp>
        <p:nvSpPr>
          <p:cNvPr id="54296" name="Text Box 24"/>
          <p:cNvSpPr txBox="1">
            <a:spLocks noChangeArrowheads="1"/>
          </p:cNvSpPr>
          <p:nvPr/>
        </p:nvSpPr>
        <p:spPr bwMode="auto">
          <a:xfrm>
            <a:off x="4038600" y="1524000"/>
            <a:ext cx="4648200" cy="1200329"/>
          </a:xfrm>
          <a:prstGeom prst="rect">
            <a:avLst/>
          </a:prstGeom>
          <a:noFill/>
          <a:ln w="9525">
            <a:noFill/>
            <a:miter lim="800000"/>
            <a:headEnd/>
            <a:tailEnd/>
          </a:ln>
          <a:effectLst/>
        </p:spPr>
        <p:txBody>
          <a:bodyPr>
            <a:spAutoFit/>
          </a:bodyPr>
          <a:lstStyle/>
          <a:p>
            <a:pPr eaLnBrk="0" hangingPunct="0"/>
            <a:r>
              <a:rPr lang="en-US" sz="2400" dirty="0">
                <a:latin typeface="Arial" pitchFamily="34" charset="0"/>
                <a:cs typeface="Arial" pitchFamily="34" charset="0"/>
              </a:rPr>
              <a:t>Water and ions are the next to be absorbed. It depends on how much is needed by the body.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GB" dirty="0">
                <a:solidFill>
                  <a:srgbClr val="FFFF00"/>
                </a:solidFill>
              </a:rPr>
              <a:t>Reabsorbing water</a:t>
            </a:r>
            <a:endParaRPr lang="en-US" dirty="0">
              <a:solidFill>
                <a:srgbClr val="FFFF00"/>
              </a:solidFill>
            </a:endParaRPr>
          </a:p>
        </p:txBody>
      </p:sp>
      <p:sp>
        <p:nvSpPr>
          <p:cNvPr id="5" name="Rectangle 4"/>
          <p:cNvSpPr/>
          <p:nvPr/>
        </p:nvSpPr>
        <p:spPr>
          <a:xfrm>
            <a:off x="5029200" y="2286000"/>
            <a:ext cx="4114800" cy="2677656"/>
          </a:xfrm>
          <a:prstGeom prst="rect">
            <a:avLst/>
          </a:prstGeom>
        </p:spPr>
        <p:txBody>
          <a:bodyPr wrap="square">
            <a:spAutoFit/>
          </a:bodyPr>
          <a:lstStyle/>
          <a:p>
            <a:pPr eaLnBrk="0" hangingPunct="0"/>
            <a:r>
              <a:rPr lang="en-US" sz="2800" dirty="0" smtClean="0">
                <a:latin typeface="Arial" pitchFamily="34" charset="0"/>
                <a:cs typeface="Arial" pitchFamily="34" charset="0"/>
              </a:rPr>
              <a:t>If you have too much water in your blood, you will produce very dilute urine.</a:t>
            </a:r>
          </a:p>
          <a:p>
            <a:pPr eaLnBrk="0" hangingPunct="0"/>
            <a:endParaRPr lang="en-US" sz="2800" dirty="0" smtClean="0">
              <a:latin typeface="Arial" pitchFamily="34" charset="0"/>
              <a:cs typeface="Arial" pitchFamily="34" charset="0"/>
            </a:endParaRPr>
          </a:p>
          <a:p>
            <a:pPr eaLnBrk="0" hangingPunct="0"/>
            <a:r>
              <a:rPr lang="en-US" sz="2800" dirty="0" smtClean="0">
                <a:latin typeface="Arial" pitchFamily="34" charset="0"/>
                <a:cs typeface="Arial" pitchFamily="34" charset="0"/>
              </a:rPr>
              <a:t>(lots of water in it)</a:t>
            </a:r>
            <a:endParaRPr lang="en-US" sz="2800" dirty="0">
              <a:latin typeface="Arial" pitchFamily="34" charset="0"/>
              <a:cs typeface="Arial" pitchFamily="34" charset="0"/>
            </a:endParaRPr>
          </a:p>
        </p:txBody>
      </p:sp>
      <p:sp>
        <p:nvSpPr>
          <p:cNvPr id="6" name="Rectangle 5"/>
          <p:cNvSpPr/>
          <p:nvPr/>
        </p:nvSpPr>
        <p:spPr>
          <a:xfrm>
            <a:off x="228600" y="2133600"/>
            <a:ext cx="4572000" cy="2677656"/>
          </a:xfrm>
          <a:prstGeom prst="rect">
            <a:avLst/>
          </a:prstGeom>
        </p:spPr>
        <p:txBody>
          <a:bodyPr wrap="square">
            <a:spAutoFit/>
          </a:bodyPr>
          <a:lstStyle/>
          <a:p>
            <a:pPr eaLnBrk="0" hangingPunct="0"/>
            <a:r>
              <a:rPr lang="en-US" sz="2800" dirty="0" smtClean="0">
                <a:latin typeface="Arial" pitchFamily="34" charset="0"/>
                <a:cs typeface="Arial" pitchFamily="34" charset="0"/>
              </a:rPr>
              <a:t>If you have too little water in your blood, you will produce very concentrated urine.</a:t>
            </a:r>
          </a:p>
          <a:p>
            <a:pPr eaLnBrk="0" hangingPunct="0"/>
            <a:endParaRPr lang="en-US" sz="2800" dirty="0" smtClean="0">
              <a:latin typeface="Arial" pitchFamily="34" charset="0"/>
              <a:cs typeface="Arial" pitchFamily="34" charset="0"/>
            </a:endParaRPr>
          </a:p>
          <a:p>
            <a:pPr eaLnBrk="0" hangingPunct="0"/>
            <a:r>
              <a:rPr lang="en-US" sz="2800" dirty="0" smtClean="0">
                <a:latin typeface="Arial" pitchFamily="34" charset="0"/>
                <a:cs typeface="Arial" pitchFamily="34" charset="0"/>
              </a:rPr>
              <a:t>(very little water in it)</a:t>
            </a:r>
            <a:endParaRPr 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ChangeArrowheads="1"/>
          </p:cNvSpPr>
          <p:nvPr/>
        </p:nvSpPr>
        <p:spPr bwMode="auto">
          <a:xfrm>
            <a:off x="762000" y="2209800"/>
            <a:ext cx="696913" cy="3200400"/>
          </a:xfrm>
          <a:prstGeom prst="can">
            <a:avLst>
              <a:gd name="adj" fmla="val 38269"/>
            </a:avLst>
          </a:prstGeom>
          <a:solidFill>
            <a:schemeClr val="bg1"/>
          </a:solidFill>
          <a:ln w="9525">
            <a:solidFill>
              <a:schemeClr val="tx1"/>
            </a:solidFill>
            <a:round/>
            <a:headEnd/>
            <a:tailEnd/>
          </a:ln>
          <a:effectLst/>
        </p:spPr>
        <p:txBody>
          <a:bodyPr wrap="none" anchor="ctr"/>
          <a:lstStyle/>
          <a:p>
            <a:endParaRPr lang="en-GB"/>
          </a:p>
        </p:txBody>
      </p:sp>
      <p:sp>
        <p:nvSpPr>
          <p:cNvPr id="55299" name="AutoShape 3"/>
          <p:cNvSpPr>
            <a:spLocks noChangeArrowheads="1"/>
          </p:cNvSpPr>
          <p:nvPr/>
        </p:nvSpPr>
        <p:spPr bwMode="auto">
          <a:xfrm rot="27779">
            <a:off x="1827213" y="2287588"/>
            <a:ext cx="762000" cy="3048000"/>
          </a:xfrm>
          <a:prstGeom prst="can">
            <a:avLst>
              <a:gd name="adj" fmla="val 62278"/>
            </a:avLst>
          </a:prstGeom>
          <a:solidFill>
            <a:srgbClr val="FF0000">
              <a:alpha val="50000"/>
            </a:srgbClr>
          </a:solidFill>
          <a:ln w="9525">
            <a:solidFill>
              <a:schemeClr val="tx1"/>
            </a:solidFill>
            <a:round/>
            <a:headEnd/>
            <a:tailEnd/>
          </a:ln>
          <a:effectLst/>
        </p:spPr>
        <p:txBody>
          <a:bodyPr wrap="none" anchor="ctr"/>
          <a:lstStyle/>
          <a:p>
            <a:endParaRPr lang="en-GB"/>
          </a:p>
        </p:txBody>
      </p:sp>
      <p:sp>
        <p:nvSpPr>
          <p:cNvPr id="55300" name="AutoShape 4"/>
          <p:cNvSpPr>
            <a:spLocks noChangeArrowheads="1"/>
          </p:cNvSpPr>
          <p:nvPr/>
        </p:nvSpPr>
        <p:spPr bwMode="auto">
          <a:xfrm>
            <a:off x="838200" y="3962400"/>
            <a:ext cx="228600" cy="228600"/>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sp>
        <p:nvSpPr>
          <p:cNvPr id="55301" name="AutoShape 5"/>
          <p:cNvSpPr>
            <a:spLocks noChangeArrowheads="1"/>
          </p:cNvSpPr>
          <p:nvPr/>
        </p:nvSpPr>
        <p:spPr bwMode="auto">
          <a:xfrm>
            <a:off x="1905000" y="3429000"/>
            <a:ext cx="228600" cy="228600"/>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sp>
        <p:nvSpPr>
          <p:cNvPr id="55302" name="AutoShape 6"/>
          <p:cNvSpPr>
            <a:spLocks noChangeArrowheads="1"/>
          </p:cNvSpPr>
          <p:nvPr/>
        </p:nvSpPr>
        <p:spPr bwMode="auto">
          <a:xfrm>
            <a:off x="914400" y="4648200"/>
            <a:ext cx="304800" cy="152400"/>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sp>
        <p:nvSpPr>
          <p:cNvPr id="55303" name="AutoShape 7"/>
          <p:cNvSpPr>
            <a:spLocks noChangeArrowheads="1"/>
          </p:cNvSpPr>
          <p:nvPr/>
        </p:nvSpPr>
        <p:spPr bwMode="auto">
          <a:xfrm>
            <a:off x="762000" y="3276600"/>
            <a:ext cx="304800" cy="152400"/>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sp>
        <p:nvSpPr>
          <p:cNvPr id="55304" name="AutoShape 8"/>
          <p:cNvSpPr>
            <a:spLocks noChangeArrowheads="1"/>
          </p:cNvSpPr>
          <p:nvPr/>
        </p:nvSpPr>
        <p:spPr bwMode="auto">
          <a:xfrm>
            <a:off x="838200" y="4419600"/>
            <a:ext cx="381000" cy="152400"/>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sp>
        <p:nvSpPr>
          <p:cNvPr id="55305" name="AutoShape 9"/>
          <p:cNvSpPr>
            <a:spLocks noChangeArrowheads="1"/>
          </p:cNvSpPr>
          <p:nvPr/>
        </p:nvSpPr>
        <p:spPr bwMode="auto">
          <a:xfrm>
            <a:off x="914400" y="4953000"/>
            <a:ext cx="381000" cy="152400"/>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sp>
        <p:nvSpPr>
          <p:cNvPr id="55306" name="AutoShape 10"/>
          <p:cNvSpPr>
            <a:spLocks noChangeArrowheads="1"/>
          </p:cNvSpPr>
          <p:nvPr/>
        </p:nvSpPr>
        <p:spPr bwMode="auto">
          <a:xfrm>
            <a:off x="1905000" y="4267200"/>
            <a:ext cx="304800" cy="152400"/>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sp>
        <p:nvSpPr>
          <p:cNvPr id="55307" name="AutoShape 11"/>
          <p:cNvSpPr>
            <a:spLocks noChangeArrowheads="1"/>
          </p:cNvSpPr>
          <p:nvPr/>
        </p:nvSpPr>
        <p:spPr bwMode="auto">
          <a:xfrm>
            <a:off x="2209800" y="2819400"/>
            <a:ext cx="304800" cy="152400"/>
          </a:xfrm>
          <a:prstGeom prst="doubleWave">
            <a:avLst>
              <a:gd name="adj1" fmla="val 10319"/>
              <a:gd name="adj2" fmla="val -3644"/>
            </a:avLst>
          </a:prstGeom>
          <a:solidFill>
            <a:schemeClr val="accent2"/>
          </a:solidFill>
          <a:ln w="9525">
            <a:solidFill>
              <a:schemeClr val="tx1"/>
            </a:solidFill>
            <a:miter lim="800000"/>
            <a:headEnd/>
            <a:tailEnd/>
          </a:ln>
          <a:effectLst/>
        </p:spPr>
        <p:txBody>
          <a:bodyPr wrap="none" anchor="ctr"/>
          <a:lstStyle/>
          <a:p>
            <a:endParaRPr lang="en-GB"/>
          </a:p>
        </p:txBody>
      </p:sp>
      <p:grpSp>
        <p:nvGrpSpPr>
          <p:cNvPr id="2" name="Group 12"/>
          <p:cNvGrpSpPr>
            <a:grpSpLocks/>
          </p:cNvGrpSpPr>
          <p:nvPr/>
        </p:nvGrpSpPr>
        <p:grpSpPr bwMode="auto">
          <a:xfrm>
            <a:off x="1905000" y="2895600"/>
            <a:ext cx="533400" cy="1981200"/>
            <a:chOff x="1200" y="1824"/>
            <a:chExt cx="336" cy="1248"/>
          </a:xfrm>
        </p:grpSpPr>
        <p:sp>
          <p:nvSpPr>
            <p:cNvPr id="55309" name="AutoShape 13"/>
            <p:cNvSpPr>
              <a:spLocks noChangeArrowheads="1"/>
            </p:cNvSpPr>
            <p:nvPr/>
          </p:nvSpPr>
          <p:spPr bwMode="auto">
            <a:xfrm>
              <a:off x="1248" y="1824"/>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55310" name="AutoShape 14"/>
            <p:cNvSpPr>
              <a:spLocks noChangeArrowheads="1"/>
            </p:cNvSpPr>
            <p:nvPr/>
          </p:nvSpPr>
          <p:spPr bwMode="auto">
            <a:xfrm>
              <a:off x="1344" y="2304"/>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55311" name="AutoShape 15"/>
            <p:cNvSpPr>
              <a:spLocks noChangeArrowheads="1"/>
            </p:cNvSpPr>
            <p:nvPr/>
          </p:nvSpPr>
          <p:spPr bwMode="auto">
            <a:xfrm>
              <a:off x="1200" y="2928"/>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sp>
          <p:nvSpPr>
            <p:cNvPr id="55312" name="AutoShape 16"/>
            <p:cNvSpPr>
              <a:spLocks noChangeArrowheads="1"/>
            </p:cNvSpPr>
            <p:nvPr/>
          </p:nvSpPr>
          <p:spPr bwMode="auto">
            <a:xfrm>
              <a:off x="1392" y="2736"/>
              <a:ext cx="144" cy="144"/>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n-GB"/>
            </a:p>
          </p:txBody>
        </p:sp>
      </p:grpSp>
      <p:sp>
        <p:nvSpPr>
          <p:cNvPr id="55313" name="AutoShape 17"/>
          <p:cNvSpPr>
            <a:spLocks noChangeArrowheads="1"/>
          </p:cNvSpPr>
          <p:nvPr/>
        </p:nvSpPr>
        <p:spPr bwMode="auto">
          <a:xfrm>
            <a:off x="838200" y="3657600"/>
            <a:ext cx="381000" cy="152400"/>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sp>
        <p:nvSpPr>
          <p:cNvPr id="55314" name="AutoShape 18"/>
          <p:cNvSpPr>
            <a:spLocks noChangeArrowheads="1"/>
          </p:cNvSpPr>
          <p:nvPr/>
        </p:nvSpPr>
        <p:spPr bwMode="auto">
          <a:xfrm>
            <a:off x="1066800" y="2743200"/>
            <a:ext cx="381000" cy="152400"/>
          </a:xfrm>
          <a:prstGeom prst="star32">
            <a:avLst>
              <a:gd name="adj" fmla="val 37500"/>
            </a:avLst>
          </a:prstGeom>
          <a:solidFill>
            <a:srgbClr val="000000"/>
          </a:solidFill>
          <a:ln w="9525">
            <a:solidFill>
              <a:srgbClr val="969696"/>
            </a:solidFill>
            <a:miter lim="800000"/>
            <a:headEnd/>
            <a:tailEnd/>
          </a:ln>
          <a:effectLst/>
        </p:spPr>
        <p:txBody>
          <a:bodyPr wrap="none" anchor="ctr"/>
          <a:lstStyle/>
          <a:p>
            <a:endParaRPr lang="en-GB"/>
          </a:p>
        </p:txBody>
      </p:sp>
      <p:sp>
        <p:nvSpPr>
          <p:cNvPr id="55315" name="AutoShape 19"/>
          <p:cNvSpPr>
            <a:spLocks noChangeArrowheads="1"/>
          </p:cNvSpPr>
          <p:nvPr/>
        </p:nvSpPr>
        <p:spPr bwMode="auto">
          <a:xfrm>
            <a:off x="1981200" y="4038600"/>
            <a:ext cx="228600" cy="228600"/>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sp>
        <p:nvSpPr>
          <p:cNvPr id="55316" name="AutoShape 20"/>
          <p:cNvSpPr>
            <a:spLocks noChangeArrowheads="1"/>
          </p:cNvSpPr>
          <p:nvPr/>
        </p:nvSpPr>
        <p:spPr bwMode="auto">
          <a:xfrm>
            <a:off x="2133600" y="4876800"/>
            <a:ext cx="228600" cy="228600"/>
          </a:xfrm>
          <a:prstGeom prst="star4">
            <a:avLst>
              <a:gd name="adj" fmla="val 12500"/>
            </a:avLst>
          </a:prstGeom>
          <a:solidFill>
            <a:srgbClr val="FFFF00"/>
          </a:solidFill>
          <a:ln w="9525">
            <a:solidFill>
              <a:schemeClr val="tx1"/>
            </a:solidFill>
            <a:miter lim="800000"/>
            <a:headEnd/>
            <a:tailEnd/>
          </a:ln>
          <a:effectLst/>
        </p:spPr>
        <p:txBody>
          <a:bodyPr wrap="none" anchor="ctr"/>
          <a:lstStyle/>
          <a:p>
            <a:endParaRPr lang="en-GB"/>
          </a:p>
        </p:txBody>
      </p:sp>
      <p:sp>
        <p:nvSpPr>
          <p:cNvPr id="55317" name="Text Box 21"/>
          <p:cNvSpPr txBox="1">
            <a:spLocks noChangeArrowheads="1"/>
          </p:cNvSpPr>
          <p:nvPr/>
        </p:nvSpPr>
        <p:spPr bwMode="auto">
          <a:xfrm>
            <a:off x="3962400" y="685800"/>
            <a:ext cx="4648200" cy="457200"/>
          </a:xfrm>
          <a:prstGeom prst="rect">
            <a:avLst/>
          </a:prstGeom>
          <a:noFill/>
          <a:ln w="9525">
            <a:noFill/>
            <a:miter lim="800000"/>
            <a:headEnd/>
            <a:tailEnd/>
          </a:ln>
          <a:effectLst/>
        </p:spPr>
        <p:txBody>
          <a:bodyPr>
            <a:spAutoFit/>
          </a:bodyPr>
          <a:lstStyle/>
          <a:p>
            <a:pPr eaLnBrk="0" hangingPunct="0"/>
            <a:r>
              <a:rPr lang="en-US" sz="2400" b="1" u="sng" dirty="0">
                <a:solidFill>
                  <a:srgbClr val="FFFF00"/>
                </a:solidFill>
                <a:latin typeface="Arial" pitchFamily="34" charset="0"/>
                <a:cs typeface="Arial" pitchFamily="34" charset="0"/>
              </a:rPr>
              <a:t>5. Excrete the waste</a:t>
            </a:r>
          </a:p>
        </p:txBody>
      </p:sp>
      <p:sp>
        <p:nvSpPr>
          <p:cNvPr id="55318" name="Text Box 22"/>
          <p:cNvSpPr txBox="1">
            <a:spLocks noChangeArrowheads="1"/>
          </p:cNvSpPr>
          <p:nvPr/>
        </p:nvSpPr>
        <p:spPr bwMode="auto">
          <a:xfrm>
            <a:off x="4038600" y="1295400"/>
            <a:ext cx="4648200" cy="3785652"/>
          </a:xfrm>
          <a:prstGeom prst="rect">
            <a:avLst/>
          </a:prstGeom>
          <a:noFill/>
          <a:ln w="9525">
            <a:noFill/>
            <a:miter lim="800000"/>
            <a:headEnd/>
            <a:tailEnd/>
          </a:ln>
          <a:effectLst/>
        </p:spPr>
        <p:txBody>
          <a:bodyPr>
            <a:spAutoFit/>
          </a:bodyPr>
          <a:lstStyle/>
          <a:p>
            <a:pPr eaLnBrk="0" hangingPunct="0"/>
            <a:r>
              <a:rPr lang="en-US" sz="2400" dirty="0">
                <a:latin typeface="Arial" pitchFamily="34" charset="0"/>
                <a:cs typeface="Arial" pitchFamily="34" charset="0"/>
              </a:rPr>
              <a:t>Everything that is left in the kidney tubule is waste:</a:t>
            </a:r>
          </a:p>
          <a:p>
            <a:pPr eaLnBrk="0" hangingPunct="0"/>
            <a:endParaRPr lang="en-US" sz="2400" dirty="0">
              <a:latin typeface="Arial" pitchFamily="34" charset="0"/>
              <a:cs typeface="Arial" pitchFamily="34" charset="0"/>
            </a:endParaRPr>
          </a:p>
          <a:p>
            <a:pPr eaLnBrk="0" hangingPunct="0">
              <a:buFontTx/>
              <a:buChar char="•"/>
            </a:pPr>
            <a:r>
              <a:rPr lang="en-US" sz="2400" dirty="0">
                <a:latin typeface="Arial" pitchFamily="34" charset="0"/>
                <a:cs typeface="Arial" pitchFamily="34" charset="0"/>
              </a:rPr>
              <a:t>All the urea</a:t>
            </a:r>
          </a:p>
          <a:p>
            <a:pPr eaLnBrk="0" hangingPunct="0">
              <a:buFontTx/>
              <a:buChar char="•"/>
            </a:pPr>
            <a:r>
              <a:rPr lang="en-US" sz="2400" dirty="0">
                <a:latin typeface="Arial" pitchFamily="34" charset="0"/>
                <a:cs typeface="Arial" pitchFamily="34" charset="0"/>
              </a:rPr>
              <a:t>Excess water</a:t>
            </a:r>
          </a:p>
          <a:p>
            <a:pPr eaLnBrk="0" hangingPunct="0"/>
            <a:r>
              <a:rPr lang="en-US" sz="2400" dirty="0">
                <a:latin typeface="Arial" pitchFamily="34" charset="0"/>
                <a:cs typeface="Arial" pitchFamily="34" charset="0"/>
              </a:rPr>
              <a:t/>
            </a:r>
            <a:br>
              <a:rPr lang="en-US" sz="2400" dirty="0">
                <a:latin typeface="Arial" pitchFamily="34" charset="0"/>
                <a:cs typeface="Arial" pitchFamily="34" charset="0"/>
              </a:rPr>
            </a:br>
            <a:endParaRPr lang="en-US" sz="2400" dirty="0">
              <a:latin typeface="Arial" pitchFamily="34" charset="0"/>
              <a:cs typeface="Arial" pitchFamily="34" charset="0"/>
            </a:endParaRPr>
          </a:p>
          <a:p>
            <a:pPr eaLnBrk="0" hangingPunct="0"/>
            <a:endParaRPr lang="en-US" sz="2400" dirty="0">
              <a:latin typeface="Comic Sans MS" pitchFamily="66" charset="0"/>
            </a:endParaRPr>
          </a:p>
          <a:p>
            <a:pPr eaLnBrk="0" hangingPunct="0"/>
            <a:endParaRPr lang="en-US" sz="2400" dirty="0">
              <a:latin typeface="Comic Sans MS" pitchFamily="66" charset="0"/>
            </a:endParaRPr>
          </a:p>
          <a:p>
            <a:pPr eaLnBrk="0" hangingPunct="0"/>
            <a:endParaRPr lang="en-US" sz="2400" dirty="0">
              <a:latin typeface="Comic Sans MS" pitchFamily="66" charset="0"/>
            </a:endParaRPr>
          </a:p>
        </p:txBody>
      </p:sp>
      <p:sp>
        <p:nvSpPr>
          <p:cNvPr id="55319" name="AutoShape 23"/>
          <p:cNvSpPr>
            <a:spLocks noChangeArrowheads="1"/>
          </p:cNvSpPr>
          <p:nvPr/>
        </p:nvSpPr>
        <p:spPr bwMode="auto">
          <a:xfrm>
            <a:off x="990600" y="5257800"/>
            <a:ext cx="228600" cy="1066800"/>
          </a:xfrm>
          <a:prstGeom prst="downArrow">
            <a:avLst>
              <a:gd name="adj1" fmla="val 50000"/>
              <a:gd name="adj2" fmla="val 116667"/>
            </a:avLst>
          </a:prstGeom>
          <a:solidFill>
            <a:srgbClr val="33CC33"/>
          </a:solidFill>
          <a:ln w="9525">
            <a:solidFill>
              <a:schemeClr val="tx1"/>
            </a:solidFill>
            <a:miter lim="800000"/>
            <a:headEnd/>
            <a:tailEnd/>
          </a:ln>
          <a:effectLst/>
        </p:spPr>
        <p:txBody>
          <a:bodyPr wrap="none" anchor="ctr"/>
          <a:lstStyle/>
          <a:p>
            <a:endParaRPr lang="en-GB"/>
          </a:p>
        </p:txBody>
      </p:sp>
      <p:sp>
        <p:nvSpPr>
          <p:cNvPr id="55320" name="Text Box 24"/>
          <p:cNvSpPr txBox="1">
            <a:spLocks noChangeArrowheads="1"/>
          </p:cNvSpPr>
          <p:nvPr/>
        </p:nvSpPr>
        <p:spPr bwMode="auto">
          <a:xfrm>
            <a:off x="3962400" y="3657600"/>
            <a:ext cx="4740275" cy="1200329"/>
          </a:xfrm>
          <a:prstGeom prst="rect">
            <a:avLst/>
          </a:prstGeom>
          <a:noFill/>
          <a:ln w="9525">
            <a:noFill/>
            <a:miter lim="800000"/>
            <a:headEnd/>
            <a:tailEnd/>
          </a:ln>
          <a:effectLst/>
        </p:spPr>
        <p:txBody>
          <a:bodyPr>
            <a:spAutoFit/>
          </a:bodyPr>
          <a:lstStyle/>
          <a:p>
            <a:pPr eaLnBrk="0" hangingPunct="0"/>
            <a:r>
              <a:rPr lang="en-US" sz="2400" dirty="0">
                <a:latin typeface="Arial" pitchFamily="34" charset="0"/>
                <a:cs typeface="Arial" pitchFamily="34" charset="0"/>
              </a:rPr>
              <a:t>This waste is called urine.  It is excreted via the </a:t>
            </a:r>
            <a:r>
              <a:rPr lang="en-US" sz="2400" dirty="0" err="1">
                <a:latin typeface="Arial" pitchFamily="34" charset="0"/>
                <a:cs typeface="Arial" pitchFamily="34" charset="0"/>
              </a:rPr>
              <a:t>ureter</a:t>
            </a:r>
            <a:r>
              <a:rPr lang="en-US" sz="2400" dirty="0">
                <a:latin typeface="Arial" pitchFamily="34" charset="0"/>
                <a:cs typeface="Arial" pitchFamily="34" charset="0"/>
              </a:rPr>
              <a:t> and is stored in the bladder.</a:t>
            </a:r>
          </a:p>
        </p:txBody>
      </p:sp>
      <p:sp>
        <p:nvSpPr>
          <p:cNvPr id="55321" name="Text Box 25"/>
          <p:cNvSpPr txBox="1">
            <a:spLocks noChangeArrowheads="1"/>
          </p:cNvSpPr>
          <p:nvPr/>
        </p:nvSpPr>
        <p:spPr bwMode="auto">
          <a:xfrm>
            <a:off x="4038600" y="5410200"/>
            <a:ext cx="4740275" cy="830997"/>
          </a:xfrm>
          <a:prstGeom prst="rect">
            <a:avLst/>
          </a:prstGeom>
          <a:noFill/>
          <a:ln w="9525">
            <a:noFill/>
            <a:miter lim="800000"/>
            <a:headEnd/>
            <a:tailEnd/>
          </a:ln>
          <a:effectLst/>
        </p:spPr>
        <p:txBody>
          <a:bodyPr>
            <a:spAutoFit/>
          </a:bodyPr>
          <a:lstStyle/>
          <a:p>
            <a:pPr eaLnBrk="0" hangingPunct="0"/>
            <a:r>
              <a:rPr lang="en-US" sz="2400" dirty="0">
                <a:latin typeface="Arial" pitchFamily="34" charset="0"/>
                <a:cs typeface="Arial" pitchFamily="34" charset="0"/>
              </a:rPr>
              <a:t>The “clean” blood leaves the kidney in the renal vein.</a:t>
            </a:r>
          </a:p>
        </p:txBody>
      </p:sp>
      <p:grpSp>
        <p:nvGrpSpPr>
          <p:cNvPr id="3" name="Group 26"/>
          <p:cNvGrpSpPr>
            <a:grpSpLocks/>
          </p:cNvGrpSpPr>
          <p:nvPr/>
        </p:nvGrpSpPr>
        <p:grpSpPr bwMode="auto">
          <a:xfrm>
            <a:off x="2514600" y="4953000"/>
            <a:ext cx="7010400" cy="457200"/>
            <a:chOff x="1584" y="3120"/>
            <a:chExt cx="4416" cy="288"/>
          </a:xfrm>
        </p:grpSpPr>
        <p:grpSp>
          <p:nvGrpSpPr>
            <p:cNvPr id="4" name="Group 27"/>
            <p:cNvGrpSpPr>
              <a:grpSpLocks/>
            </p:cNvGrpSpPr>
            <p:nvPr/>
          </p:nvGrpSpPr>
          <p:grpSpPr bwMode="auto">
            <a:xfrm>
              <a:off x="1584" y="3120"/>
              <a:ext cx="4416" cy="288"/>
              <a:chOff x="1584" y="3120"/>
              <a:chExt cx="4416" cy="288"/>
            </a:xfrm>
          </p:grpSpPr>
          <p:sp>
            <p:nvSpPr>
              <p:cNvPr id="55324" name="AutoShape 28"/>
              <p:cNvSpPr>
                <a:spLocks noChangeArrowheads="1"/>
              </p:cNvSpPr>
              <p:nvPr/>
            </p:nvSpPr>
            <p:spPr bwMode="auto">
              <a:xfrm rot="-5400000">
                <a:off x="3696" y="1056"/>
                <a:ext cx="192" cy="4416"/>
              </a:xfrm>
              <a:prstGeom prst="can">
                <a:avLst>
                  <a:gd name="adj" fmla="val 92639"/>
                </a:avLst>
              </a:prstGeom>
              <a:solidFill>
                <a:srgbClr val="FF0000"/>
              </a:solidFill>
              <a:ln w="9525">
                <a:solidFill>
                  <a:schemeClr val="tx1"/>
                </a:solidFill>
                <a:round/>
                <a:headEnd/>
                <a:tailEnd/>
              </a:ln>
              <a:effectLst/>
            </p:spPr>
            <p:txBody>
              <a:bodyPr wrap="none" anchor="ctr"/>
              <a:lstStyle/>
              <a:p>
                <a:endParaRPr lang="en-GB"/>
              </a:p>
            </p:txBody>
          </p:sp>
          <p:sp>
            <p:nvSpPr>
              <p:cNvPr id="55325" name="Text Box 29"/>
              <p:cNvSpPr txBox="1">
                <a:spLocks noChangeArrowheads="1"/>
              </p:cNvSpPr>
              <p:nvPr/>
            </p:nvSpPr>
            <p:spPr bwMode="auto">
              <a:xfrm>
                <a:off x="2832" y="3120"/>
                <a:ext cx="1200" cy="288"/>
              </a:xfrm>
              <a:prstGeom prst="rect">
                <a:avLst/>
              </a:prstGeom>
              <a:noFill/>
              <a:ln w="9525">
                <a:noFill/>
                <a:miter lim="800000"/>
                <a:headEnd/>
                <a:tailEnd/>
              </a:ln>
              <a:effectLst/>
            </p:spPr>
            <p:txBody>
              <a:bodyPr>
                <a:spAutoFit/>
              </a:bodyPr>
              <a:lstStyle/>
              <a:p>
                <a:pPr eaLnBrk="0" hangingPunct="0"/>
                <a:r>
                  <a:rPr lang="en-US" sz="2400">
                    <a:latin typeface="Times New Roman" pitchFamily="18" charset="0"/>
                  </a:rPr>
                  <a:t>Renal vein</a:t>
                </a:r>
              </a:p>
            </p:txBody>
          </p:sp>
        </p:grpSp>
        <p:sp>
          <p:nvSpPr>
            <p:cNvPr id="55326" name="Line 30"/>
            <p:cNvSpPr>
              <a:spLocks noChangeShapeType="1"/>
            </p:cNvSpPr>
            <p:nvPr/>
          </p:nvSpPr>
          <p:spPr bwMode="auto">
            <a:xfrm>
              <a:off x="1920" y="3264"/>
              <a:ext cx="576" cy="0"/>
            </a:xfrm>
            <a:prstGeom prst="line">
              <a:avLst/>
            </a:prstGeom>
            <a:noFill/>
            <a:ln w="9525">
              <a:solidFill>
                <a:schemeClr val="tx1"/>
              </a:solidFill>
              <a:round/>
              <a:headEnd/>
              <a:tailEnd type="triangle" w="med" len="med"/>
            </a:ln>
            <a:effectLst/>
          </p:spPr>
          <p:txBody>
            <a:bodyPr wrap="none" anchor="ctr"/>
            <a:lstStyle/>
            <a:p>
              <a:endParaRPr lang="en-GB"/>
            </a:p>
          </p:txBody>
        </p:sp>
        <p:sp>
          <p:nvSpPr>
            <p:cNvPr id="55327" name="Line 31"/>
            <p:cNvSpPr>
              <a:spLocks noChangeShapeType="1"/>
            </p:cNvSpPr>
            <p:nvPr/>
          </p:nvSpPr>
          <p:spPr bwMode="auto">
            <a:xfrm>
              <a:off x="4464" y="3264"/>
              <a:ext cx="576" cy="0"/>
            </a:xfrm>
            <a:prstGeom prst="line">
              <a:avLst/>
            </a:prstGeom>
            <a:noFill/>
            <a:ln w="9525">
              <a:solidFill>
                <a:schemeClr val="tx1"/>
              </a:solidFill>
              <a:round/>
              <a:headEnd/>
              <a:tailEnd type="triangle" w="med" len="med"/>
            </a:ln>
            <a:effectLst/>
          </p:spPr>
          <p:txBody>
            <a:bodyPr wrap="none" anchor="ctr"/>
            <a:lstStyle/>
            <a:p>
              <a:endParaRPr lang="en-GB"/>
            </a:p>
          </p:txBody>
        </p:sp>
      </p:grpSp>
      <p:grpSp>
        <p:nvGrpSpPr>
          <p:cNvPr id="5" name="Group 32"/>
          <p:cNvGrpSpPr>
            <a:grpSpLocks/>
          </p:cNvGrpSpPr>
          <p:nvPr/>
        </p:nvGrpSpPr>
        <p:grpSpPr bwMode="auto">
          <a:xfrm>
            <a:off x="990600" y="6248400"/>
            <a:ext cx="8305800" cy="457200"/>
            <a:chOff x="624" y="3936"/>
            <a:chExt cx="5232" cy="288"/>
          </a:xfrm>
        </p:grpSpPr>
        <p:grpSp>
          <p:nvGrpSpPr>
            <p:cNvPr id="6" name="Group 33"/>
            <p:cNvGrpSpPr>
              <a:grpSpLocks/>
            </p:cNvGrpSpPr>
            <p:nvPr/>
          </p:nvGrpSpPr>
          <p:grpSpPr bwMode="auto">
            <a:xfrm>
              <a:off x="624" y="3936"/>
              <a:ext cx="5232" cy="288"/>
              <a:chOff x="624" y="3936"/>
              <a:chExt cx="5232" cy="288"/>
            </a:xfrm>
          </p:grpSpPr>
          <p:sp>
            <p:nvSpPr>
              <p:cNvPr id="55330" name="AutoShape 34"/>
              <p:cNvSpPr>
                <a:spLocks noChangeArrowheads="1"/>
              </p:cNvSpPr>
              <p:nvPr/>
            </p:nvSpPr>
            <p:spPr bwMode="auto">
              <a:xfrm rot="-5400000">
                <a:off x="3144" y="1464"/>
                <a:ext cx="192" cy="5232"/>
              </a:xfrm>
              <a:prstGeom prst="can">
                <a:avLst>
                  <a:gd name="adj" fmla="val 88436"/>
                </a:avLst>
              </a:prstGeom>
              <a:solidFill>
                <a:srgbClr val="33CC33"/>
              </a:solidFill>
              <a:ln w="9525">
                <a:solidFill>
                  <a:schemeClr val="tx1"/>
                </a:solidFill>
                <a:round/>
                <a:headEnd/>
                <a:tailEnd/>
              </a:ln>
              <a:effectLst/>
            </p:spPr>
            <p:txBody>
              <a:bodyPr wrap="none" anchor="ctr"/>
              <a:lstStyle/>
              <a:p>
                <a:endParaRPr lang="en-GB"/>
              </a:p>
            </p:txBody>
          </p:sp>
          <p:sp>
            <p:nvSpPr>
              <p:cNvPr id="55331" name="Text Box 35"/>
              <p:cNvSpPr txBox="1">
                <a:spLocks noChangeArrowheads="1"/>
              </p:cNvSpPr>
              <p:nvPr/>
            </p:nvSpPr>
            <p:spPr bwMode="auto">
              <a:xfrm>
                <a:off x="1584" y="3936"/>
                <a:ext cx="606" cy="288"/>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Ureter</a:t>
                </a:r>
              </a:p>
            </p:txBody>
          </p:sp>
        </p:grpSp>
        <p:sp>
          <p:nvSpPr>
            <p:cNvPr id="55332" name="Line 36"/>
            <p:cNvSpPr>
              <a:spLocks noChangeShapeType="1"/>
            </p:cNvSpPr>
            <p:nvPr/>
          </p:nvSpPr>
          <p:spPr bwMode="auto">
            <a:xfrm>
              <a:off x="2544" y="4080"/>
              <a:ext cx="672" cy="0"/>
            </a:xfrm>
            <a:prstGeom prst="line">
              <a:avLst/>
            </a:prstGeom>
            <a:noFill/>
            <a:ln w="9525">
              <a:solidFill>
                <a:schemeClr val="tx1"/>
              </a:solidFill>
              <a:round/>
              <a:headEnd/>
              <a:tailEnd type="triangle" w="med" len="med"/>
            </a:ln>
            <a:effectLst/>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5319"/>
                                        </p:tgtEl>
                                        <p:attrNameLst>
                                          <p:attrName>style.visibility</p:attrName>
                                        </p:attrNameLst>
                                      </p:cBhvr>
                                      <p:to>
                                        <p:strVal val="visible"/>
                                      </p:to>
                                    </p:set>
                                    <p:animEffect transition="in" filter="wipe(up)">
                                      <p:cBhvr>
                                        <p:cTn id="11" dur="500"/>
                                        <p:tgtEl>
                                          <p:spTgt spid="55319"/>
                                        </p:tgtEl>
                                      </p:cBhvr>
                                    </p:animEffect>
                                  </p:childTnLst>
                                </p:cTn>
                              </p:par>
                            </p:childTnLst>
                          </p:cTn>
                        </p:par>
                        <p:par>
                          <p:cTn id="12" fill="hold">
                            <p:stCondLst>
                              <p:cond delay="500"/>
                            </p:stCondLst>
                            <p:childTnLst>
                              <p:par>
                                <p:cTn id="13" presetID="22" presetClass="entr" presetSubtype="8" fill="hold"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53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9" grpId="0" animBg="1"/>
      <p:bldP spid="55320" grpId="0" autoUpdateAnimBg="0"/>
      <p:bldP spid="55321"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2514600" y="228600"/>
            <a:ext cx="4933950" cy="641350"/>
          </a:xfrm>
          <a:prstGeom prst="rect">
            <a:avLst/>
          </a:prstGeom>
          <a:noFill/>
          <a:ln w="9525">
            <a:noFill/>
            <a:miter lim="800000"/>
            <a:headEnd/>
            <a:tailEnd/>
          </a:ln>
        </p:spPr>
        <p:txBody>
          <a:bodyPr wrap="none">
            <a:spAutoFit/>
          </a:bodyPr>
          <a:lstStyle/>
          <a:p>
            <a:r>
              <a:rPr lang="en-US" altLang="zh-CN" sz="3600" b="1">
                <a:solidFill>
                  <a:srgbClr val="FF0000"/>
                </a:solidFill>
                <a:latin typeface="Times New Roman" pitchFamily="18" charset="0"/>
              </a:rPr>
              <a:t>Homeostasis &amp; Controls</a:t>
            </a:r>
          </a:p>
        </p:txBody>
      </p:sp>
      <p:sp>
        <p:nvSpPr>
          <p:cNvPr id="16388" name="Rectangle 4"/>
          <p:cNvSpPr>
            <a:spLocks noChangeArrowheads="1"/>
          </p:cNvSpPr>
          <p:nvPr/>
        </p:nvSpPr>
        <p:spPr bwMode="auto">
          <a:xfrm>
            <a:off x="304800" y="1371600"/>
            <a:ext cx="8610600" cy="4468813"/>
          </a:xfrm>
          <a:prstGeom prst="rect">
            <a:avLst/>
          </a:prstGeom>
          <a:noFill/>
          <a:ln w="9525">
            <a:noFill/>
            <a:miter lim="800000"/>
            <a:headEnd/>
            <a:tailEnd/>
          </a:ln>
        </p:spPr>
        <p:txBody>
          <a:bodyPr>
            <a:spAutoFit/>
          </a:bodyPr>
          <a:lstStyle/>
          <a:p>
            <a:pPr marL="742950" indent="-742950" algn="ctr">
              <a:lnSpc>
                <a:spcPct val="90000"/>
              </a:lnSpc>
              <a:spcBef>
                <a:spcPct val="50000"/>
              </a:spcBef>
              <a:buClr>
                <a:schemeClr val="accent2"/>
              </a:buClr>
              <a:defRPr/>
            </a:pPr>
            <a:r>
              <a:rPr lang="en-US" altLang="zh-CN" sz="3600" dirty="0">
                <a:solidFill>
                  <a:schemeClr val="accent4">
                    <a:lumMod val="60000"/>
                    <a:lumOff val="40000"/>
                  </a:schemeClr>
                </a:solidFill>
                <a:latin typeface="Georgia" pitchFamily="18" charset="0"/>
              </a:rPr>
              <a:t>Successful compensation</a:t>
            </a:r>
          </a:p>
          <a:p>
            <a:pPr marL="1200150" lvl="1" indent="-742950" algn="ctr">
              <a:lnSpc>
                <a:spcPct val="90000"/>
              </a:lnSpc>
              <a:spcBef>
                <a:spcPct val="50000"/>
              </a:spcBef>
              <a:buClr>
                <a:schemeClr val="accent2"/>
              </a:buClr>
              <a:defRPr/>
            </a:pPr>
            <a:r>
              <a:rPr lang="en-US" altLang="zh-CN" sz="3600" dirty="0">
                <a:solidFill>
                  <a:schemeClr val="accent4">
                    <a:lumMod val="60000"/>
                    <a:lumOff val="40000"/>
                  </a:schemeClr>
                </a:solidFill>
                <a:latin typeface="Georgia" pitchFamily="18" charset="0"/>
              </a:rPr>
              <a:t>Homeostasis reestablished</a:t>
            </a:r>
          </a:p>
          <a:p>
            <a:pPr marL="742950" indent="-742950" algn="ctr">
              <a:lnSpc>
                <a:spcPct val="90000"/>
              </a:lnSpc>
              <a:spcBef>
                <a:spcPct val="50000"/>
              </a:spcBef>
              <a:buClr>
                <a:schemeClr val="accent2"/>
              </a:buClr>
              <a:defRPr/>
            </a:pPr>
            <a:r>
              <a:rPr lang="en-US" altLang="zh-CN" sz="3600" dirty="0">
                <a:solidFill>
                  <a:schemeClr val="accent4">
                    <a:lumMod val="60000"/>
                    <a:lumOff val="40000"/>
                  </a:schemeClr>
                </a:solidFill>
                <a:latin typeface="Georgia" pitchFamily="18" charset="0"/>
              </a:rPr>
              <a:t>Failure to compensate</a:t>
            </a:r>
          </a:p>
          <a:p>
            <a:pPr marL="1200150" lvl="1" indent="-742950" algn="ctr">
              <a:lnSpc>
                <a:spcPct val="90000"/>
              </a:lnSpc>
              <a:spcBef>
                <a:spcPct val="50000"/>
              </a:spcBef>
              <a:buClr>
                <a:schemeClr val="accent2"/>
              </a:buClr>
              <a:defRPr/>
            </a:pPr>
            <a:r>
              <a:rPr lang="en-US" altLang="zh-CN" sz="3600" dirty="0" err="1">
                <a:solidFill>
                  <a:srgbClr val="FF0000"/>
                </a:solidFill>
                <a:latin typeface="Georgia" pitchFamily="18" charset="0"/>
              </a:rPr>
              <a:t>Pathophysiology</a:t>
            </a:r>
            <a:r>
              <a:rPr lang="en-US" altLang="zh-CN" sz="3600" dirty="0">
                <a:solidFill>
                  <a:srgbClr val="FF0000"/>
                </a:solidFill>
                <a:latin typeface="Georgia" pitchFamily="18" charset="0"/>
              </a:rPr>
              <a:t> </a:t>
            </a:r>
          </a:p>
          <a:p>
            <a:pPr marL="1657350" lvl="2" indent="-742950" algn="ctr">
              <a:lnSpc>
                <a:spcPct val="90000"/>
              </a:lnSpc>
              <a:spcBef>
                <a:spcPct val="50000"/>
              </a:spcBef>
              <a:buClr>
                <a:schemeClr val="accent2"/>
              </a:buClr>
              <a:defRPr/>
            </a:pPr>
            <a:r>
              <a:rPr lang="en-US" altLang="zh-CN" sz="3600" b="1" u="sng" dirty="0">
                <a:solidFill>
                  <a:srgbClr val="FFFF00"/>
                </a:solidFill>
                <a:latin typeface="Georgia" pitchFamily="18" charset="0"/>
              </a:rPr>
              <a:t>Illness</a:t>
            </a:r>
          </a:p>
          <a:p>
            <a:pPr marL="1657350" lvl="2" indent="-742950" algn="ctr">
              <a:lnSpc>
                <a:spcPct val="90000"/>
              </a:lnSpc>
              <a:spcBef>
                <a:spcPct val="50000"/>
              </a:spcBef>
              <a:buClr>
                <a:schemeClr val="accent2"/>
              </a:buClr>
              <a:defRPr/>
            </a:pPr>
            <a:r>
              <a:rPr lang="en-US" altLang="zh-CN" sz="3600" b="1" u="sng" dirty="0">
                <a:solidFill>
                  <a:srgbClr val="FF0000"/>
                </a:solidFill>
                <a:latin typeface="Georgia" pitchFamily="18" charset="0"/>
              </a:rPr>
              <a:t>Death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 calcmode="lin" valueType="num">
                                      <p:cBhvr additive="base">
                                        <p:cTn id="7" dur="20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63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388">
                                            <p:txEl>
                                              <p:pRg st="1" end="1"/>
                                            </p:txEl>
                                          </p:spTgt>
                                        </p:tgtEl>
                                        <p:attrNameLst>
                                          <p:attrName>style.visibility</p:attrName>
                                        </p:attrNameLst>
                                      </p:cBhvr>
                                      <p:to>
                                        <p:strVal val="visible"/>
                                      </p:to>
                                    </p:set>
                                    <p:anim calcmode="lin" valueType="num">
                                      <p:cBhvr additive="base">
                                        <p:cTn id="13" dur="2000" fill="hold"/>
                                        <p:tgtEl>
                                          <p:spTgt spid="16388">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63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388">
                                            <p:txEl>
                                              <p:pRg st="2" end="2"/>
                                            </p:txEl>
                                          </p:spTgt>
                                        </p:tgtEl>
                                        <p:attrNameLst>
                                          <p:attrName>style.visibility</p:attrName>
                                        </p:attrNameLst>
                                      </p:cBhvr>
                                      <p:to>
                                        <p:strVal val="visible"/>
                                      </p:to>
                                    </p:set>
                                    <p:anim calcmode="lin" valueType="num">
                                      <p:cBhvr additive="base">
                                        <p:cTn id="19" dur="2000" fill="hold"/>
                                        <p:tgtEl>
                                          <p:spTgt spid="16388">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63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388">
                                            <p:txEl>
                                              <p:pRg st="3" end="3"/>
                                            </p:txEl>
                                          </p:spTgt>
                                        </p:tgtEl>
                                        <p:attrNameLst>
                                          <p:attrName>style.visibility</p:attrName>
                                        </p:attrNameLst>
                                      </p:cBhvr>
                                      <p:to>
                                        <p:strVal val="visible"/>
                                      </p:to>
                                    </p:set>
                                    <p:anim calcmode="lin" valueType="num">
                                      <p:cBhvr additive="base">
                                        <p:cTn id="25" dur="2000" fill="hold"/>
                                        <p:tgtEl>
                                          <p:spTgt spid="16388">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63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388">
                                            <p:txEl>
                                              <p:pRg st="4" end="4"/>
                                            </p:txEl>
                                          </p:spTgt>
                                        </p:tgtEl>
                                        <p:attrNameLst>
                                          <p:attrName>style.visibility</p:attrName>
                                        </p:attrNameLst>
                                      </p:cBhvr>
                                      <p:to>
                                        <p:strVal val="visible"/>
                                      </p:to>
                                    </p:set>
                                    <p:anim calcmode="lin" valueType="num">
                                      <p:cBhvr additive="base">
                                        <p:cTn id="31" dur="2000" fill="hold"/>
                                        <p:tgtEl>
                                          <p:spTgt spid="16388">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638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6388">
                                            <p:txEl>
                                              <p:pRg st="5" end="5"/>
                                            </p:txEl>
                                          </p:spTgt>
                                        </p:tgtEl>
                                        <p:attrNameLst>
                                          <p:attrName>style.visibility</p:attrName>
                                        </p:attrNameLst>
                                      </p:cBhvr>
                                      <p:to>
                                        <p:strVal val="visible"/>
                                      </p:to>
                                    </p:set>
                                    <p:anim calcmode="lin" valueType="num">
                                      <p:cBhvr additive="base">
                                        <p:cTn id="37" dur="2000" fill="hold"/>
                                        <p:tgtEl>
                                          <p:spTgt spid="16388">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638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sz="quarter"/>
          </p:nvPr>
        </p:nvSpPr>
        <p:spPr>
          <a:xfrm>
            <a:off x="685800" y="228600"/>
            <a:ext cx="7772400" cy="1470025"/>
          </a:xfrm>
        </p:spPr>
        <p:txBody>
          <a:bodyPr/>
          <a:lstStyle/>
          <a:p>
            <a:pPr eaLnBrk="1" hangingPunct="1"/>
            <a:r>
              <a:rPr lang="en-US" smtClean="0"/>
              <a:t> </a:t>
            </a:r>
          </a:p>
        </p:txBody>
      </p:sp>
      <p:sp>
        <p:nvSpPr>
          <p:cNvPr id="12291" name="Subtitle 2"/>
          <p:cNvSpPr>
            <a:spLocks noGrp="1"/>
          </p:cNvSpPr>
          <p:nvPr>
            <p:ph type="subTitle" sz="quarter" idx="1"/>
          </p:nvPr>
        </p:nvSpPr>
        <p:spPr/>
        <p:txBody>
          <a:bodyPr/>
          <a:lstStyle/>
          <a:p>
            <a:pPr eaLnBrk="1" hangingPunct="1">
              <a:defRPr/>
            </a:pPr>
            <a:endParaRPr lang="en-US" smtClean="0"/>
          </a:p>
        </p:txBody>
      </p:sp>
      <p:pic>
        <p:nvPicPr>
          <p:cNvPr id="3174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2000" fill="hold"/>
                                        <p:tgtEl>
                                          <p:spTgt spid="31748"/>
                                        </p:tgtEl>
                                        <p:attrNameLst>
                                          <p:attrName>ppt_x</p:attrName>
                                        </p:attrNameLst>
                                      </p:cBhvr>
                                      <p:tavLst>
                                        <p:tav tm="0">
                                          <p:val>
                                            <p:strVal val="#ppt_x-.2"/>
                                          </p:val>
                                        </p:tav>
                                        <p:tav tm="100000">
                                          <p:val>
                                            <p:strVal val="#ppt_x"/>
                                          </p:val>
                                        </p:tav>
                                      </p:tavLst>
                                    </p:anim>
                                    <p:anim calcmode="lin" valueType="num">
                                      <p:cBhvr>
                                        <p:cTn id="8" dur="2000" fill="hold"/>
                                        <p:tgtEl>
                                          <p:spTgt spid="31748"/>
                                        </p:tgtEl>
                                        <p:attrNameLst>
                                          <p:attrName>ppt_y</p:attrName>
                                        </p:attrNameLst>
                                      </p:cBhvr>
                                      <p:tavLst>
                                        <p:tav tm="0">
                                          <p:val>
                                            <p:strVal val="#ppt_y"/>
                                          </p:val>
                                        </p:tav>
                                        <p:tav tm="100000">
                                          <p:val>
                                            <p:strVal val="#ppt_y"/>
                                          </p:val>
                                        </p:tav>
                                      </p:tavLst>
                                    </p:anim>
                                    <p:animEffect transition="in" filter="wipe(right)" prLst="gradientSize: 0.1">
                                      <p:cBhvr>
                                        <p:cTn id="9" dur="20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GB" dirty="0"/>
              <a:t>Sensory homunculus</a:t>
            </a:r>
          </a:p>
        </p:txBody>
      </p:sp>
      <p:graphicFrame>
        <p:nvGraphicFramePr>
          <p:cNvPr id="18435" name="Object 3"/>
          <p:cNvGraphicFramePr>
            <a:graphicFrameLocks noChangeAspect="1"/>
          </p:cNvGraphicFramePr>
          <p:nvPr>
            <p:ph idx="1"/>
          </p:nvPr>
        </p:nvGraphicFramePr>
        <p:xfrm>
          <a:off x="0" y="914400"/>
          <a:ext cx="9144000" cy="5943600"/>
        </p:xfrm>
        <a:graphic>
          <a:graphicData uri="http://schemas.openxmlformats.org/presentationml/2006/ole">
            <p:oleObj spid="_x0000_s90114" name="Bitmap Image" r:id="rId4" imgW="4809524" imgH="3514286" progId="Paint.Picture">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1811338" y="3692525"/>
            <a:ext cx="725487" cy="731838"/>
          </a:xfrm>
          <a:prstGeom prst="rect">
            <a:avLst/>
          </a:prstGeom>
          <a:noFill/>
          <a:ln w="9525">
            <a:noFill/>
            <a:miter lim="800000"/>
            <a:headEnd/>
            <a:tailEnd/>
          </a:ln>
        </p:spPr>
        <p:txBody>
          <a:bodyPr wrap="none" anchor="ctr">
            <a:spAutoFit/>
          </a:bodyPr>
          <a:lstStyle/>
          <a:p>
            <a:pPr>
              <a:spcBef>
                <a:spcPct val="20000"/>
              </a:spcBef>
            </a:pPr>
            <a:r>
              <a:rPr lang="en-US" sz="2400"/>
              <a:t> </a:t>
            </a:r>
            <a:endParaRPr lang="en-US" sz="1100"/>
          </a:p>
          <a:p>
            <a:pPr lvl="1"/>
            <a:endParaRPr lang="en-US"/>
          </a:p>
        </p:txBody>
      </p:sp>
      <p:sp>
        <p:nvSpPr>
          <p:cNvPr id="19459" name="Rectangle 25"/>
          <p:cNvSpPr>
            <a:spLocks noGrp="1" noChangeArrowheads="1"/>
          </p:cNvSpPr>
          <p:nvPr>
            <p:ph type="title"/>
          </p:nvPr>
        </p:nvSpPr>
        <p:spPr>
          <a:xfrm>
            <a:off x="609600" y="0"/>
            <a:ext cx="8229600" cy="1143000"/>
          </a:xfrm>
        </p:spPr>
        <p:txBody>
          <a:bodyPr/>
          <a:lstStyle/>
          <a:p>
            <a:pPr algn="ctr" eaLnBrk="1" hangingPunct="1"/>
            <a:r>
              <a:rPr lang="en-US" b="1" u="sng" smtClean="0">
                <a:solidFill>
                  <a:srgbClr val="FFFF00"/>
                </a:solidFill>
              </a:rPr>
              <a:t>Homeostasis</a:t>
            </a:r>
          </a:p>
        </p:txBody>
      </p:sp>
      <p:sp>
        <p:nvSpPr>
          <p:cNvPr id="44036" name="Rectangle 21"/>
          <p:cNvSpPr>
            <a:spLocks noGrp="1" noChangeArrowheads="1"/>
          </p:cNvSpPr>
          <p:nvPr>
            <p:ph idx="1"/>
          </p:nvPr>
        </p:nvSpPr>
        <p:spPr>
          <a:xfrm>
            <a:off x="1447800" y="1600200"/>
            <a:ext cx="10439400" cy="5257800"/>
          </a:xfrm>
        </p:spPr>
        <p:txBody>
          <a:bodyPr/>
          <a:lstStyle/>
          <a:p>
            <a:pPr marL="514350" indent="-514350" eaLnBrk="1" hangingPunct="1">
              <a:buFont typeface="Wingdings 2" pitchFamily="18" charset="2"/>
              <a:buNone/>
              <a:defRPr/>
            </a:pPr>
            <a:r>
              <a:rPr lang="en-US" sz="2800" b="1" dirty="0" smtClean="0">
                <a:solidFill>
                  <a:schemeClr val="accent4">
                    <a:lumMod val="60000"/>
                    <a:lumOff val="40000"/>
                  </a:schemeClr>
                </a:solidFill>
              </a:rPr>
              <a:t>1. Claude Bernard (1872)</a:t>
            </a:r>
          </a:p>
          <a:p>
            <a:pPr marL="850900" lvl="1" indent="-457200" eaLnBrk="1" hangingPunct="1">
              <a:buFont typeface="Wingdings 2" pitchFamily="18" charset="2"/>
              <a:buNone/>
              <a:defRPr/>
            </a:pPr>
            <a:r>
              <a:rPr lang="en-US" b="1" dirty="0" smtClean="0">
                <a:solidFill>
                  <a:schemeClr val="accent4">
                    <a:lumMod val="60000"/>
                    <a:lumOff val="40000"/>
                  </a:schemeClr>
                </a:solidFill>
              </a:rPr>
              <a:t> milieu </a:t>
            </a:r>
            <a:r>
              <a:rPr lang="en-US" b="1" dirty="0" err="1" smtClean="0">
                <a:solidFill>
                  <a:schemeClr val="accent4">
                    <a:lumMod val="60000"/>
                    <a:lumOff val="40000"/>
                  </a:schemeClr>
                </a:solidFill>
              </a:rPr>
              <a:t>interieur</a:t>
            </a:r>
            <a:r>
              <a:rPr lang="en-US" b="1" dirty="0" smtClean="0">
                <a:solidFill>
                  <a:schemeClr val="accent4">
                    <a:lumMod val="60000"/>
                    <a:lumOff val="40000"/>
                  </a:schemeClr>
                </a:solidFill>
              </a:rPr>
              <a:t>   </a:t>
            </a:r>
          </a:p>
          <a:p>
            <a:pPr marL="850900" lvl="1" indent="-457200" eaLnBrk="1" hangingPunct="1">
              <a:buFont typeface="Wingdings 2" pitchFamily="18" charset="2"/>
              <a:buNone/>
              <a:defRPr/>
            </a:pPr>
            <a:endParaRPr lang="en-US" b="1" dirty="0" smtClean="0"/>
          </a:p>
          <a:p>
            <a:pPr marL="850900" lvl="1" indent="-457200" eaLnBrk="1" hangingPunct="1">
              <a:buFont typeface="Wingdings 2" pitchFamily="18" charset="2"/>
              <a:buNone/>
              <a:defRPr/>
            </a:pPr>
            <a:endParaRPr lang="en-US" b="1" dirty="0" smtClean="0"/>
          </a:p>
          <a:p>
            <a:pPr marL="514350" indent="-514350" eaLnBrk="1" hangingPunct="1">
              <a:buFont typeface="Wingdings 2" pitchFamily="18" charset="2"/>
              <a:buNone/>
              <a:defRPr/>
            </a:pPr>
            <a:r>
              <a:rPr lang="en-US" sz="2800" b="1" dirty="0" smtClean="0">
                <a:solidFill>
                  <a:schemeClr val="accent4">
                    <a:lumMod val="60000"/>
                    <a:lumOff val="40000"/>
                  </a:schemeClr>
                </a:solidFill>
              </a:rPr>
              <a:t>2. Walter B. Cannon (1871-1945)</a:t>
            </a:r>
            <a:r>
              <a:rPr lang="en-US" b="1" dirty="0" smtClean="0">
                <a:solidFill>
                  <a:schemeClr val="accent4">
                    <a:lumMod val="60000"/>
                    <a:lumOff val="40000"/>
                  </a:schemeClr>
                </a:solidFill>
              </a:rPr>
              <a:t> </a:t>
            </a:r>
          </a:p>
          <a:p>
            <a:pPr marL="1435100" lvl="3" indent="-457200" eaLnBrk="1" hangingPunct="1">
              <a:buFont typeface="Wingdings 2" pitchFamily="18" charset="2"/>
              <a:buNone/>
              <a:defRPr/>
            </a:pPr>
            <a:r>
              <a:rPr lang="en-US" sz="2400" b="1" dirty="0" smtClean="0">
                <a:solidFill>
                  <a:schemeClr val="accent4">
                    <a:lumMod val="60000"/>
                    <a:lumOff val="40000"/>
                  </a:schemeClr>
                </a:solidFill>
              </a:rPr>
              <a:t>“Homeostasis”</a:t>
            </a:r>
          </a:p>
          <a:p>
            <a:pPr marL="1435100" lvl="3" indent="-457200" eaLnBrk="1" hangingPunct="1">
              <a:buFont typeface="Wingdings 2" pitchFamily="18" charset="2"/>
              <a:buNone/>
              <a:defRPr/>
            </a:pPr>
            <a:r>
              <a:rPr lang="en-US" sz="2400" dirty="0" smtClean="0"/>
              <a:t>     </a:t>
            </a:r>
            <a:r>
              <a:rPr lang="en-US" sz="2400" dirty="0" smtClean="0">
                <a:solidFill>
                  <a:srgbClr val="FFFF00"/>
                </a:solidFill>
              </a:rPr>
              <a:t>GREEK ‘’ HOMOI= SAME”</a:t>
            </a:r>
            <a:br>
              <a:rPr lang="en-US" sz="2400" dirty="0" smtClean="0">
                <a:solidFill>
                  <a:srgbClr val="FFFF00"/>
                </a:solidFill>
              </a:rPr>
            </a:br>
            <a:r>
              <a:rPr lang="en-US" sz="2400" dirty="0" smtClean="0">
                <a:solidFill>
                  <a:srgbClr val="FFFF00"/>
                </a:solidFill>
              </a:rPr>
              <a:t/>
            </a:r>
            <a:br>
              <a:rPr lang="en-US" sz="2400" dirty="0" smtClean="0">
                <a:solidFill>
                  <a:srgbClr val="FFFF00"/>
                </a:solidFill>
              </a:rPr>
            </a:br>
            <a:r>
              <a:rPr lang="en-US" sz="2400" dirty="0" smtClean="0">
                <a:solidFill>
                  <a:srgbClr val="FFFF00"/>
                </a:solidFill>
              </a:rPr>
              <a:t>STASIS=  ‘’ STANDING STILL”</a:t>
            </a:r>
            <a:endParaRPr lang="en-US" sz="2400" b="1" dirty="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 calcmode="lin" valueType="num">
                                      <p:cBhvr additive="base">
                                        <p:cTn id="7" dur="2000" fill="hold"/>
                                        <p:tgtEl>
                                          <p:spTgt spid="4403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403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036">
                                            <p:txEl>
                                              <p:pRg st="1" end="1"/>
                                            </p:txEl>
                                          </p:spTgt>
                                        </p:tgtEl>
                                        <p:attrNameLst>
                                          <p:attrName>style.visibility</p:attrName>
                                        </p:attrNameLst>
                                      </p:cBhvr>
                                      <p:to>
                                        <p:strVal val="visible"/>
                                      </p:to>
                                    </p:set>
                                    <p:anim calcmode="lin" valueType="num">
                                      <p:cBhvr additive="base">
                                        <p:cTn id="11" dur="2000" fill="hold"/>
                                        <p:tgtEl>
                                          <p:spTgt spid="44036">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440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4036">
                                            <p:txEl>
                                              <p:pRg st="4" end="4"/>
                                            </p:txEl>
                                          </p:spTgt>
                                        </p:tgtEl>
                                        <p:attrNameLst>
                                          <p:attrName>style.visibility</p:attrName>
                                        </p:attrNameLst>
                                      </p:cBhvr>
                                      <p:to>
                                        <p:strVal val="visible"/>
                                      </p:to>
                                    </p:set>
                                    <p:anim calcmode="lin" valueType="num">
                                      <p:cBhvr additive="base">
                                        <p:cTn id="17" dur="2000" fill="hold"/>
                                        <p:tgtEl>
                                          <p:spTgt spid="44036">
                                            <p:txEl>
                                              <p:pRg st="4" end="4"/>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4036">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4036">
                                            <p:txEl>
                                              <p:pRg st="5" end="5"/>
                                            </p:txEl>
                                          </p:spTgt>
                                        </p:tgtEl>
                                        <p:attrNameLst>
                                          <p:attrName>style.visibility</p:attrName>
                                        </p:attrNameLst>
                                      </p:cBhvr>
                                      <p:to>
                                        <p:strVal val="visible"/>
                                      </p:to>
                                    </p:set>
                                    <p:anim calcmode="lin" valueType="num">
                                      <p:cBhvr additive="base">
                                        <p:cTn id="21" dur="2000" fill="hold"/>
                                        <p:tgtEl>
                                          <p:spTgt spid="44036">
                                            <p:txEl>
                                              <p:pRg st="5" end="5"/>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4403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4036">
                                            <p:txEl>
                                              <p:pRg st="6" end="6"/>
                                            </p:txEl>
                                          </p:spTgt>
                                        </p:tgtEl>
                                        <p:attrNameLst>
                                          <p:attrName>style.visibility</p:attrName>
                                        </p:attrNameLst>
                                      </p:cBhvr>
                                      <p:to>
                                        <p:strVal val="visible"/>
                                      </p:to>
                                    </p:set>
                                    <p:anim calcmode="lin" valueType="num">
                                      <p:cBhvr additive="base">
                                        <p:cTn id="27" dur="2000" fill="hold"/>
                                        <p:tgtEl>
                                          <p:spTgt spid="44036">
                                            <p:txEl>
                                              <p:pRg st="6" end="6"/>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4403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3">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Theme13</Template>
  <TotalTime>53</TotalTime>
  <Words>2846</Words>
  <Application>Microsoft Office PowerPoint</Application>
  <PresentationFormat>On-screen Show (4:3)</PresentationFormat>
  <Paragraphs>550</Paragraphs>
  <Slides>70</Slides>
  <Notes>46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70</vt:i4>
      </vt:variant>
    </vt:vector>
  </HeadingPairs>
  <TitlesOfParts>
    <vt:vector size="73" baseType="lpstr">
      <vt:lpstr>Theme13</vt:lpstr>
      <vt:lpstr>Chart</vt:lpstr>
      <vt:lpstr>Bitmap Image</vt:lpstr>
      <vt:lpstr>HOMEOSTASIS                                            BY DR QAZI IMTIAZ RASOOL</vt:lpstr>
      <vt:lpstr>OBJECTIVES </vt:lpstr>
      <vt:lpstr>How do stay alive? </vt:lpstr>
      <vt:lpstr>Control systems.</vt:lpstr>
      <vt:lpstr>Where we are and what we do  affect our levels…</vt:lpstr>
      <vt:lpstr> Disruptions can be mild to severe</vt:lpstr>
      <vt:lpstr> </vt:lpstr>
      <vt:lpstr>Slide 8</vt:lpstr>
      <vt:lpstr>Homeostasis</vt:lpstr>
      <vt:lpstr>Slide 10</vt:lpstr>
      <vt:lpstr>Homeostatic mechanisms</vt:lpstr>
      <vt:lpstr>PROPERTIES OF  HOMOSTASIS</vt:lpstr>
      <vt:lpstr>Slide 13</vt:lpstr>
      <vt:lpstr>Slide 14</vt:lpstr>
      <vt:lpstr>Slide 15</vt:lpstr>
      <vt:lpstr>Slide 16</vt:lpstr>
      <vt:lpstr>Slide 17</vt:lpstr>
      <vt:lpstr>Slide 18</vt:lpstr>
      <vt:lpstr> Control Systems</vt:lpstr>
      <vt:lpstr>Feedback Loops</vt:lpstr>
      <vt:lpstr>Slide 21</vt:lpstr>
      <vt:lpstr>Slide 22</vt:lpstr>
      <vt:lpstr>Slide 23</vt:lpstr>
      <vt:lpstr>Law of Mass Balance</vt:lpstr>
      <vt:lpstr> Properties  Of  Control  Systems  </vt:lpstr>
      <vt:lpstr>Slide 26</vt:lpstr>
      <vt:lpstr>1.                  BASED ON VOLUNTARY CONTROL</vt:lpstr>
      <vt:lpstr>        </vt:lpstr>
      <vt:lpstr>3.          Based on kinds of response </vt:lpstr>
      <vt:lpstr>Negative Feedback</vt:lpstr>
      <vt:lpstr>Slide 31</vt:lpstr>
      <vt:lpstr>Slide 32</vt:lpstr>
      <vt:lpstr>Slide 33</vt:lpstr>
      <vt:lpstr>4.     Servomechanism</vt:lpstr>
      <vt:lpstr>Slide 35</vt:lpstr>
      <vt:lpstr>Slide 36</vt:lpstr>
      <vt:lpstr>  CORRECTION APPLIED                           RESIDUAL CHANGE</vt:lpstr>
      <vt:lpstr>Slide 38</vt:lpstr>
      <vt:lpstr>Slide 39</vt:lpstr>
      <vt:lpstr>Slide 40</vt:lpstr>
      <vt:lpstr>Slide 41</vt:lpstr>
      <vt:lpstr>Slide 42</vt:lpstr>
      <vt:lpstr>Why do we have an optimum temperature?</vt:lpstr>
      <vt:lpstr>Body temperature over time</vt:lpstr>
      <vt:lpstr>Blood ph over time</vt:lpstr>
      <vt:lpstr>Controlling Glucose levels</vt:lpstr>
      <vt:lpstr>Blood glucose over time  </vt:lpstr>
      <vt:lpstr>Slide 48</vt:lpstr>
      <vt:lpstr>Slide 49</vt:lpstr>
      <vt:lpstr>Slide 50</vt:lpstr>
      <vt:lpstr>Slide 51</vt:lpstr>
      <vt:lpstr>Slide 52</vt:lpstr>
      <vt:lpstr>Sweating</vt:lpstr>
      <vt:lpstr>Slide 54</vt:lpstr>
      <vt:lpstr>What mechanisms are there to warm the body up?</vt:lpstr>
      <vt:lpstr>Slide 56</vt:lpstr>
      <vt:lpstr>What mechanisms are there to warm the body up?</vt:lpstr>
      <vt:lpstr>Slide 58</vt:lpstr>
      <vt:lpstr>Controlling water levels</vt:lpstr>
      <vt:lpstr>The kidneys</vt:lpstr>
      <vt:lpstr>Slide 61</vt:lpstr>
      <vt:lpstr>Slide 62</vt:lpstr>
      <vt:lpstr>Slide 63</vt:lpstr>
      <vt:lpstr>Slide 64</vt:lpstr>
      <vt:lpstr>Slide 65</vt:lpstr>
      <vt:lpstr>Slide 66</vt:lpstr>
      <vt:lpstr>Reabsorbing water</vt:lpstr>
      <vt:lpstr>Slide 68</vt:lpstr>
      <vt:lpstr>Slide 69</vt:lpstr>
      <vt:lpstr>Sensory homunculus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HOMEOSTASIS                                            BY DR QAZI IMTIAZ RASOOL</dc:title>
  <dc:creator/>
  <cp:lastModifiedBy>Dr. Qazi</cp:lastModifiedBy>
  <cp:revision>11</cp:revision>
  <dcterms:created xsi:type="dcterms:W3CDTF">2006-08-16T00:00:00Z</dcterms:created>
  <dcterms:modified xsi:type="dcterms:W3CDTF">2012-09-19T08:43:00Z</dcterms:modified>
</cp:coreProperties>
</file>