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</p:sldMasterIdLst>
  <p:notesMasterIdLst>
    <p:notesMasterId r:id="rId18"/>
  </p:notesMasterIdLst>
  <p:sldIdLst>
    <p:sldId id="256" r:id="rId3"/>
    <p:sldId id="258" r:id="rId4"/>
    <p:sldId id="261" r:id="rId5"/>
    <p:sldId id="257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73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144DE-03F6-4A3F-AFAA-E16B707EE5D1}" type="datetimeFigureOut">
              <a:rPr lang="en-US" smtClean="0"/>
              <a:pPr/>
              <a:t>4/21/2013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9CA9D-D4A0-43B8-BB8D-8E0A76D98FE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DE2899-8804-434C-A0B0-18445EFFA70E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41008E-6AF6-4134-B160-DB85239E42E3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0165F8-B189-4C84-9C1A-77DB48CE2404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2CF81-9BD7-42E1-B113-FCB16695E66E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929D6-A9A7-4E6F-A59B-CCF1B3130D20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DD045F-2388-47F4-844A-8EF1DDEA1CBB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140520-1780-4921-876B-67FAD7C158DD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49D40-EDC0-43D0-9E2E-9E2EF86CE9C4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F9DE40-CCDB-4ED5-974B-A587485CCDD0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02857B-6AFC-492F-84FF-AE6ED584A39B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accent1">
                  <a:lumMod val="60000"/>
                  <a:lumOff val="40000"/>
                </a:schemeClr>
              </a:buClr>
              <a:buSzPct val="107000"/>
              <a:buFont typeface="+mj-lt"/>
              <a:buAutoNum type="arabicPeriod"/>
              <a:defRPr sz="2400">
                <a:effectLst/>
                <a:latin typeface="Arial" pitchFamily="34" charset="0"/>
                <a:cs typeface="Arial" pitchFamily="34" charset="0"/>
              </a:defRPr>
            </a:lvl1pPr>
            <a:lvl2pPr marL="914400" indent="-457200">
              <a:buClr>
                <a:schemeClr val="accent1">
                  <a:lumMod val="60000"/>
                  <a:lumOff val="40000"/>
                </a:schemeClr>
              </a:buClr>
              <a:buSzPct val="107000"/>
              <a:buFont typeface="+mj-lt"/>
              <a:buAutoNum type="arabicPeriod"/>
              <a:defRPr sz="2400">
                <a:effectLst/>
                <a:latin typeface="Arial" pitchFamily="34" charset="0"/>
                <a:cs typeface="Arial" pitchFamily="34" charset="0"/>
              </a:defRPr>
            </a:lvl2pPr>
            <a:lvl3pPr marL="1371600" indent="-457200">
              <a:buClr>
                <a:schemeClr val="accent1">
                  <a:lumMod val="60000"/>
                  <a:lumOff val="40000"/>
                </a:schemeClr>
              </a:buClr>
              <a:buSzPct val="107000"/>
              <a:buFont typeface="+mj-lt"/>
              <a:buAutoNum type="arabicPeriod"/>
              <a:defRPr sz="2400">
                <a:effectLst/>
                <a:latin typeface="Arial" pitchFamily="34" charset="0"/>
                <a:cs typeface="Arial" pitchFamily="34" charset="0"/>
              </a:defRPr>
            </a:lvl3pPr>
            <a:lvl4pPr marL="1828800" indent="-457200">
              <a:buClr>
                <a:schemeClr val="accent1">
                  <a:lumMod val="60000"/>
                  <a:lumOff val="40000"/>
                </a:schemeClr>
              </a:buClr>
              <a:buSzPct val="107000"/>
              <a:buFont typeface="+mj-lt"/>
              <a:buAutoNum type="arabicPeriod"/>
              <a:defRPr sz="2400">
                <a:effectLst/>
                <a:latin typeface="Arial" pitchFamily="34" charset="0"/>
                <a:cs typeface="Arial" pitchFamily="34" charset="0"/>
              </a:defRPr>
            </a:lvl4pPr>
            <a:lvl5pPr marL="2286000" indent="-457200">
              <a:buClr>
                <a:schemeClr val="accent1">
                  <a:lumMod val="60000"/>
                  <a:lumOff val="40000"/>
                </a:schemeClr>
              </a:buClr>
              <a:buSzPct val="107000"/>
              <a:buFont typeface="+mj-lt"/>
              <a:buAutoNum type="arabicPeriod"/>
              <a:defRPr sz="2400">
                <a:effectLst/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CFF78-002D-499D-835D-FC4C5922A71A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53BF8-6C9A-486B-A01C-D985080F5302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4056D-26A2-4F66-8FF4-05B009BE46E2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DF304-B512-46BA-B0EC-EBB7EB5AC9CF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6D26FE-3A9C-46AC-884E-EE6B0F866B23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8FCD17-F9CF-4D59-B568-54E195934C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40E520-990E-4A4E-9CFD-B8981F15B62E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A15893-2224-41C7-81E7-3790851427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04D34-D6E1-4F38-933C-3D2DB03A3041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7DEC1-D970-4230-A816-F6B9DD8F06CF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0204C-CAD0-4F4B-A294-21E909DF860A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0FB5BB-61CB-459D-AC2D-DCE47B7F1D75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6FE37-CA50-4F67-836F-11CA8EA9E083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9E580-3BFC-4D76-B686-DB3D713BC079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C07C0-41C0-47C9-B0C6-15326EBEFCD4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2">
                <a:gamma/>
                <a:shade val="69804"/>
                <a:invGamma/>
              </a:scheme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2B8AB3B7-F147-4306-88F8-7AE321B7CA27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2">
                <a:gamma/>
                <a:shade val="69804"/>
                <a:invGamma/>
              </a:scheme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A63002B8-0BD1-409A-A845-707AC18D9A13}" type="datetime1">
              <a:rPr lang="en-US" smtClean="0"/>
              <a:pPr/>
              <a:t>4/21/2013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INTRODUCTION TO MODULE MED 122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743200" y="4419600"/>
            <a:ext cx="6400800" cy="1752600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 Dr. QAZI IMTIAZ RASOOL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Teaching Methodology: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following instructional strategies are used: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Interactive Lectures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Small-group problem-based learning sessions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Integrated seminars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Virtual laboratory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Practical laboratories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Field visits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Hospital visits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Direct student learning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Tutorials</a:t>
            </a: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2" y="751599"/>
          <a:ext cx="9144004" cy="6328929"/>
        </p:xfrm>
        <a:graphic>
          <a:graphicData uri="http://schemas.openxmlformats.org/drawingml/2006/table">
            <a:tbl>
              <a:tblPr/>
              <a:tblGrid>
                <a:gridCol w="1435796"/>
                <a:gridCol w="1049237"/>
                <a:gridCol w="1038192"/>
                <a:gridCol w="1049237"/>
                <a:gridCol w="1174409"/>
                <a:gridCol w="1049237"/>
                <a:gridCol w="1174409"/>
                <a:gridCol w="1173487"/>
              </a:tblGrid>
              <a:tr h="644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u="sng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WEEK1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u="sng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WEEK2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u="sng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WEEK3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u="sng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WEEK 4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u="sng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WEEK5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u="sng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WEEK 6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u="sng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TOTAL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u="sng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Hrs.</a:t>
                      </a:r>
                      <a:endParaRPr lang="en-GB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THEORY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46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TUTORIALS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DSL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SK; LAB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CD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SEMINAR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PBL</a:t>
                      </a:r>
                      <a:endParaRPr lang="en-GB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PRACTICALS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22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FIELD VISIT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FIELD VISIT</a:t>
                      </a:r>
                      <a:endParaRPr lang="en-GB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6268" marR="66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590800" y="0"/>
            <a:ext cx="3685624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BLUE PRINT OF TEACHING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371600"/>
          </a:xfrm>
        </p:spPr>
        <p:txBody>
          <a:bodyPr/>
          <a:lstStyle/>
          <a:p>
            <a:r>
              <a:rPr lang="en-US" sz="2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BLUE PRINT OF DISTRIBUTION OF CLASSES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</a:t>
            </a:r>
            <a:r>
              <a:rPr lang="en-US" sz="2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THEORY</a:t>
            </a:r>
            <a:r>
              <a:rPr lang="en-GB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GB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en-GB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371600"/>
          <a:ext cx="9144000" cy="4274395"/>
        </p:xfrm>
        <a:graphic>
          <a:graphicData uri="http://schemas.openxmlformats.org/drawingml/2006/table">
            <a:tbl>
              <a:tblPr/>
              <a:tblGrid>
                <a:gridCol w="1752601"/>
                <a:gridCol w="762000"/>
                <a:gridCol w="1143000"/>
                <a:gridCol w="1143000"/>
                <a:gridCol w="424686"/>
                <a:gridCol w="303334"/>
                <a:gridCol w="151667"/>
                <a:gridCol w="949113"/>
                <a:gridCol w="1143000"/>
                <a:gridCol w="1371599"/>
              </a:tblGrid>
              <a:tr h="6096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2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u="sng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u="sng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u="sng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2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u="sng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u="sng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GB" sz="2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u="sng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u="sng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u="sng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u="sng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2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u="sng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u="sng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GB" sz="2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TOTAL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PHYSIOLOGY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15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PATHOLOGY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ANATOMY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MEDICINE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PHARMACOLOGY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MICROBIOLOGY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BIOCHEMISTRY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Grand total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11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28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46</a:t>
                      </a:r>
                      <a:endParaRPr lang="en-GB" sz="2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Learning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How will you study for this course?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Any Suggestions?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19200" y="4419600"/>
            <a:ext cx="6400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This will depend on your learning style.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How to use the Course Power-Points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8229600" cy="438912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 good way to study the course material is to follow the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powerpoint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while having the text open to the chapter.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pictures, diagrams and tables are listed in the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powerpoints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Learning outcomes of the course </a:t>
            </a:r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9677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(A) – Scientific in their approach to practice; 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(B) –Proficient in clinical care;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(C) – Professional. 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(D) – Community conscious 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(E) - Scholars;</a:t>
            </a: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OBJECTIVES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11353800" cy="4422775"/>
          </a:xfrm>
        </p:spPr>
        <p:txBody>
          <a:bodyPr/>
          <a:lstStyle/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Title Blood, Body Fluids, and Electrolytes  </a:t>
            </a: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Code &amp; Number		: MED122 </a:t>
            </a: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Credit Hour				 : 5 Hours</a:t>
            </a: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Duration			: 6 Weeks </a:t>
            </a: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Starting Dates: 12-6-1434 H (22-4-2013G)</a:t>
            </a: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Coordinator      : Dr.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Qazi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Imtiaz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Rasool</a:t>
            </a: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114800"/>
          </a:xfrm>
        </p:spPr>
        <p:txBody>
          <a:bodyPr/>
          <a:lstStyle/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Contact hours</a:t>
            </a: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 algn="ctr"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 algn="ctr"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-Theory 46 hrs</a:t>
            </a: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 algn="ctr"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</a:p>
          <a:p>
            <a:pPr marL="514350" indent="-514350" algn="ctr"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- DSL, Tutorial 10/6</a:t>
            </a: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 algn="ctr"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514350" indent="-514350" algn="ctr"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-Practical 44 hrs</a:t>
            </a: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  Credits 5</a:t>
            </a: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GB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GB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GB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Three major subthemes-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 fluids along with electrolytes</a:t>
            </a:r>
          </a:p>
          <a:p>
            <a:pPr marL="514350" indent="-514350">
              <a:buAutoNum type="alphaLcParenR"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None/>
            </a:pPr>
            <a:endParaRPr lang="en-GB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b) Urinary system and </a:t>
            </a:r>
          </a:p>
          <a:p>
            <a:pPr marL="514350" indent="-514350">
              <a:buNone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c) Blood. 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540750" cy="4422775"/>
          </a:xfrm>
        </p:spPr>
        <p:txBody>
          <a:bodyPr/>
          <a:lstStyle/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Major emphasis -to develop  understanding of </a:t>
            </a:r>
            <a:r>
              <a:rPr lang="en-US" sz="2800" dirty="0" smtClean="0">
                <a:solidFill>
                  <a:srgbClr val="FFFF00"/>
                </a:solidFill>
              </a:rPr>
              <a:t>body’s internal environment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its regulation and vital role of kidney in its maintenance. </a:t>
            </a: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Include the </a:t>
            </a:r>
            <a:r>
              <a:rPr lang="en-US" sz="2800" dirty="0" err="1" smtClean="0">
                <a:solidFill>
                  <a:srgbClr val="FFFF00"/>
                </a:solidFill>
              </a:rPr>
              <a:t>patho</a:t>
            </a:r>
            <a:r>
              <a:rPr lang="en-US" sz="2800" dirty="0" smtClean="0">
                <a:solidFill>
                  <a:srgbClr val="FFFF00"/>
                </a:solidFill>
              </a:rPr>
              <a:t>-physiology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of major diseases affecting the body fluids, kidney along with other excretory organs and blood. </a:t>
            </a: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</a:rPr>
              <a:t>4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integration cases </a:t>
            </a: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3</a:t>
            </a:r>
            <a:r>
              <a:rPr lang="en-US" sz="28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RD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theme </a:t>
            </a:r>
            <a:r>
              <a:rPr lang="en-US" sz="2800" dirty="0" smtClean="0">
                <a:solidFill>
                  <a:srgbClr val="FFFF00"/>
                </a:solidFill>
              </a:rPr>
              <a:t>blood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and its component will be more on </a:t>
            </a:r>
            <a:r>
              <a:rPr lang="en-US" sz="2800" dirty="0" smtClean="0">
                <a:solidFill>
                  <a:srgbClr val="FFFF00"/>
                </a:solidFill>
              </a:rPr>
              <a:t>composition, functions, </a:t>
            </a:r>
            <a:r>
              <a:rPr lang="en-US" sz="2800" dirty="0" err="1" smtClean="0">
                <a:solidFill>
                  <a:srgbClr val="FFFF00"/>
                </a:solidFill>
              </a:rPr>
              <a:t>hematopoiesis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and coagulation.</a:t>
            </a: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14350" indent="-514350">
              <a:buClr>
                <a:schemeClr val="accent6">
                  <a:lumMod val="60000"/>
                  <a:lumOff val="40000"/>
                </a:schemeClr>
              </a:buClr>
              <a:buFont typeface="+mj-lt"/>
              <a:buAutoNum type="arabicPeriod"/>
            </a:pPr>
            <a:endParaRPr lang="en-GB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304800"/>
            <a:ext cx="8229600" cy="1371600"/>
          </a:xfrm>
        </p:spPr>
        <p:txBody>
          <a:bodyPr/>
          <a:lstStyle/>
          <a:p>
            <a:r>
              <a:rPr lang="en-GB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STUDENTS ACTIVITY</a:t>
            </a:r>
            <a:endParaRPr lang="en-GB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525000" cy="5791200"/>
          </a:xfrm>
        </p:spPr>
        <p:txBody>
          <a:bodyPr/>
          <a:lstStyle/>
          <a:p>
            <a:pPr marL="457200" lvl="0" indent="-457200">
              <a:buSzPct val="106000"/>
              <a:buFont typeface="+mj-lt"/>
              <a:buAutoNum type="arabicPeriod"/>
            </a:pPr>
            <a:r>
              <a:rPr lang="en-US" sz="2800" u="sng" dirty="0" smtClean="0">
                <a:solidFill>
                  <a:srgbClr val="FFFF00"/>
                </a:solidFill>
              </a:rPr>
              <a:t>Only 10-15 slides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are required for each presentation.</a:t>
            </a:r>
          </a:p>
          <a:p>
            <a:pPr marL="457200" lvl="0" indent="-457200">
              <a:buSzPct val="106000"/>
              <a:buFont typeface="+mj-lt"/>
              <a:buAutoNum type="arabicPeriod"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SzPct val="106000"/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Presentation should last </a:t>
            </a:r>
            <a:r>
              <a:rPr lang="en-US" sz="2800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</a:t>
            </a:r>
            <a:r>
              <a:rPr lang="en-US" sz="2800" u="sng" dirty="0" smtClean="0">
                <a:solidFill>
                  <a:srgbClr val="FFFF00"/>
                </a:solidFill>
              </a:rPr>
              <a:t>15 minutes only.</a:t>
            </a:r>
          </a:p>
          <a:p>
            <a:pPr marL="457200" lvl="0" indent="-457200">
              <a:buSzPct val="106000"/>
              <a:buFont typeface="+mj-lt"/>
              <a:buAutoNum type="arabicPeriod"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SzPct val="106000"/>
              <a:buFont typeface="+mj-lt"/>
              <a:buAutoNum type="arabicPeriod"/>
            </a:pPr>
            <a:r>
              <a:rPr lang="en-US" sz="2800" u="sng" dirty="0" smtClean="0">
                <a:solidFill>
                  <a:srgbClr val="FFFF00"/>
                </a:solidFill>
              </a:rPr>
              <a:t>5 minutes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will be allowed for whole group discussion.</a:t>
            </a:r>
          </a:p>
          <a:p>
            <a:pPr marL="457200" lvl="0" indent="-457200">
              <a:buSzPct val="106000"/>
              <a:buFont typeface="+mj-lt"/>
              <a:buAutoNum type="arabicPeriod"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0" indent="-457200">
              <a:buSzPct val="106000"/>
              <a:buFont typeface="+mj-lt"/>
              <a:buAutoNum type="arabicPeriod"/>
            </a:pPr>
            <a:r>
              <a:rPr lang="en-US" sz="2800" u="sng" dirty="0" smtClean="0">
                <a:solidFill>
                  <a:srgbClr val="FFFF00"/>
                </a:solidFill>
              </a:rPr>
              <a:t>5 minutes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are devoted for the tutor for giving feedback and comments.</a:t>
            </a:r>
          </a:p>
          <a:p>
            <a:pPr marL="457200" lvl="0" indent="-457200">
              <a:buSzPct val="106000"/>
              <a:buFont typeface="+mj-lt"/>
              <a:buAutoNum type="arabicPeriod"/>
            </a:pP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indent="-457200">
              <a:buSzPct val="106000"/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NOTE</a:t>
            </a:r>
            <a:r>
              <a:rPr lang="en-US" sz="2800" dirty="0" smtClean="0"/>
              <a:t>: - </a:t>
            </a:r>
            <a:r>
              <a:rPr lang="en-US" sz="2800" dirty="0" smtClean="0">
                <a:solidFill>
                  <a:srgbClr val="FF0000"/>
                </a:solidFill>
              </a:rPr>
              <a:t>Topics discussed during seminars will be thoroughly  examined in the written examinations in the form of scenario based questions and/or MCQs, SEQs.</a:t>
            </a:r>
            <a:endParaRPr lang="en-GB" sz="3600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eme4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34</TotalTime>
  <Words>502</Words>
  <Application>Microsoft Office PowerPoint</Application>
  <PresentationFormat>On-screen Show (4:3)</PresentationFormat>
  <Paragraphs>224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Theme3</vt:lpstr>
      <vt:lpstr>1_Theme4</vt:lpstr>
      <vt:lpstr>INTRODUCTION TO MODULE MED 122</vt:lpstr>
      <vt:lpstr>Slide 2</vt:lpstr>
      <vt:lpstr>OBJECTIVES</vt:lpstr>
      <vt:lpstr>Slide 4</vt:lpstr>
      <vt:lpstr>Slide 5</vt:lpstr>
      <vt:lpstr>Three major subthemes-</vt:lpstr>
      <vt:lpstr>Slide 7</vt:lpstr>
      <vt:lpstr>STUDENTS ACTIVITY</vt:lpstr>
      <vt:lpstr>Slide 9</vt:lpstr>
      <vt:lpstr>Teaching Methodology: </vt:lpstr>
      <vt:lpstr>Slide 11</vt:lpstr>
      <vt:lpstr>BLUE PRINT OF DISTRIBUTION OF CLASSES                                                                            THEORY </vt:lpstr>
      <vt:lpstr>Learning</vt:lpstr>
      <vt:lpstr>How to use the Course Power-Points</vt:lpstr>
      <vt:lpstr>Learning outcomes of the course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MODULE MED 122</dc:title>
  <dc:creator/>
  <cp:lastModifiedBy>q.rasool</cp:lastModifiedBy>
  <cp:revision>10</cp:revision>
  <dcterms:created xsi:type="dcterms:W3CDTF">2006-08-16T00:00:00Z</dcterms:created>
  <dcterms:modified xsi:type="dcterms:W3CDTF">2013-04-21T08:12:49Z</dcterms:modified>
</cp:coreProperties>
</file>