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Default Extension="bin" ContentType="application/vnd.ms-office.legacyDiagramTex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embeddings/oleObject1.bin" ContentType="application/vnd.openxmlformats-officedocument.oleObject"/>
  <Override PartName="/ppt/legacyDocTextInfo.bin" ContentType="application/vnd.ms-office.legacyDocTextInfo"/>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3657" r:id="rId2"/>
    <p:sldMasterId id="2147483658" r:id="rId3"/>
  </p:sldMasterIdLst>
  <p:notesMasterIdLst>
    <p:notesMasterId r:id="rId105"/>
  </p:notesMasterIdLst>
  <p:handoutMasterIdLst>
    <p:handoutMasterId r:id="rId106"/>
  </p:handoutMasterIdLst>
  <p:sldIdLst>
    <p:sldId id="256" r:id="rId4"/>
    <p:sldId id="320" r:id="rId5"/>
    <p:sldId id="282" r:id="rId6"/>
    <p:sldId id="405" r:id="rId7"/>
    <p:sldId id="321" r:id="rId8"/>
    <p:sldId id="399" r:id="rId9"/>
    <p:sldId id="265" r:id="rId10"/>
    <p:sldId id="312" r:id="rId11"/>
    <p:sldId id="300" r:id="rId12"/>
    <p:sldId id="400" r:id="rId13"/>
    <p:sldId id="291" r:id="rId14"/>
    <p:sldId id="292" r:id="rId15"/>
    <p:sldId id="395" r:id="rId16"/>
    <p:sldId id="283" r:id="rId17"/>
    <p:sldId id="318" r:id="rId18"/>
    <p:sldId id="314" r:id="rId19"/>
    <p:sldId id="311" r:id="rId20"/>
    <p:sldId id="384" r:id="rId21"/>
    <p:sldId id="295" r:id="rId22"/>
    <p:sldId id="297" r:id="rId23"/>
    <p:sldId id="298" r:id="rId24"/>
    <p:sldId id="315" r:id="rId25"/>
    <p:sldId id="415" r:id="rId26"/>
    <p:sldId id="432" r:id="rId27"/>
    <p:sldId id="433" r:id="rId28"/>
    <p:sldId id="294" r:id="rId29"/>
    <p:sldId id="267" r:id="rId30"/>
    <p:sldId id="301" r:id="rId31"/>
    <p:sldId id="431" r:id="rId32"/>
    <p:sldId id="302" r:id="rId33"/>
    <p:sldId id="303" r:id="rId34"/>
    <p:sldId id="304" r:id="rId35"/>
    <p:sldId id="269" r:id="rId36"/>
    <p:sldId id="338" r:id="rId37"/>
    <p:sldId id="339" r:id="rId38"/>
    <p:sldId id="397" r:id="rId39"/>
    <p:sldId id="398" r:id="rId40"/>
    <p:sldId id="417" r:id="rId41"/>
    <p:sldId id="419" r:id="rId42"/>
    <p:sldId id="422" r:id="rId43"/>
    <p:sldId id="424" r:id="rId44"/>
    <p:sldId id="426" r:id="rId45"/>
    <p:sldId id="428" r:id="rId46"/>
    <p:sldId id="430" r:id="rId47"/>
    <p:sldId id="340" r:id="rId48"/>
    <p:sldId id="410" r:id="rId49"/>
    <p:sldId id="341" r:id="rId50"/>
    <p:sldId id="411" r:id="rId51"/>
    <p:sldId id="412" r:id="rId52"/>
    <p:sldId id="342" r:id="rId53"/>
    <p:sldId id="413" r:id="rId54"/>
    <p:sldId id="414" r:id="rId55"/>
    <p:sldId id="375" r:id="rId56"/>
    <p:sldId id="381" r:id="rId57"/>
    <p:sldId id="382" r:id="rId58"/>
    <p:sldId id="344" r:id="rId59"/>
    <p:sldId id="313" r:id="rId60"/>
    <p:sldId id="322" r:id="rId61"/>
    <p:sldId id="401" r:id="rId62"/>
    <p:sldId id="406" r:id="rId63"/>
    <p:sldId id="409" r:id="rId64"/>
    <p:sldId id="270" r:id="rId65"/>
    <p:sldId id="285" r:id="rId66"/>
    <p:sldId id="287" r:id="rId67"/>
    <p:sldId id="288" r:id="rId68"/>
    <p:sldId id="353" r:id="rId69"/>
    <p:sldId id="289" r:id="rId70"/>
    <p:sldId id="354" r:id="rId71"/>
    <p:sldId id="364" r:id="rId72"/>
    <p:sldId id="355" r:id="rId73"/>
    <p:sldId id="374" r:id="rId74"/>
    <p:sldId id="365" r:id="rId75"/>
    <p:sldId id="356" r:id="rId76"/>
    <p:sldId id="357" r:id="rId77"/>
    <p:sldId id="358" r:id="rId78"/>
    <p:sldId id="359" r:id="rId79"/>
    <p:sldId id="360" r:id="rId80"/>
    <p:sldId id="373" r:id="rId81"/>
    <p:sldId id="361" r:id="rId82"/>
    <p:sldId id="362" r:id="rId83"/>
    <p:sldId id="372" r:id="rId84"/>
    <p:sldId id="376" r:id="rId85"/>
    <p:sldId id="377" r:id="rId86"/>
    <p:sldId id="378" r:id="rId87"/>
    <p:sldId id="379" r:id="rId88"/>
    <p:sldId id="380" r:id="rId89"/>
    <p:sldId id="385" r:id="rId90"/>
    <p:sldId id="386" r:id="rId91"/>
    <p:sldId id="349" r:id="rId92"/>
    <p:sldId id="350" r:id="rId93"/>
    <p:sldId id="351" r:id="rId94"/>
    <p:sldId id="403" r:id="rId95"/>
    <p:sldId id="352" r:id="rId96"/>
    <p:sldId id="387" r:id="rId97"/>
    <p:sldId id="388" r:id="rId98"/>
    <p:sldId id="389" r:id="rId99"/>
    <p:sldId id="390" r:id="rId100"/>
    <p:sldId id="391" r:id="rId101"/>
    <p:sldId id="392" r:id="rId102"/>
    <p:sldId id="393" r:id="rId103"/>
    <p:sldId id="394" r:id="rId104"/>
  </p:sldIdLst>
  <p:sldSz cx="9144000" cy="6858000" type="screen4x3"/>
  <p:notesSz cx="7099300" cy="10234613"/>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7E3D"/>
    <a:srgbClr val="3333CC"/>
    <a:srgbClr val="FF0000"/>
    <a:srgbClr val="C0C0C0"/>
    <a:srgbClr val="D1E1E1"/>
    <a:srgbClr val="EEFA7A"/>
    <a:srgbClr val="1B494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678" autoAdjust="0"/>
    <p:restoredTop sz="87409" autoAdjust="0"/>
  </p:normalViewPr>
  <p:slideViewPr>
    <p:cSldViewPr>
      <p:cViewPr>
        <p:scale>
          <a:sx n="50" d="100"/>
          <a:sy n="50" d="100"/>
        </p:scale>
        <p:origin x="-912"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presProps" Target="pres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110"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viewProps" Target="view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11" Type="http://schemas.microsoft.com/office/2006/relationships/legacyDocTextInfo" Target="legacyDocTextInfo.bin"/><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handoutMaster" Target="handoutMasters/handoutMaster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heme" Target="theme/theme1.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drawings/_rels/vmlDrawing1.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3.vml.rels><?xml version="1.0" encoding="UTF-8" standalone="yes"?>
<Relationships xmlns="http://schemas.openxmlformats.org/package/2006/relationships"><Relationship Id="rId3" Type="http://schemas.microsoft.com/office/2006/relationships/legacyDiagramText" Target="legacyDiagramText7.bin"/><Relationship Id="rId2" Type="http://schemas.microsoft.com/office/2006/relationships/legacyDiagramText" Target="legacyDiagramText6.bin"/><Relationship Id="rId1" Type="http://schemas.microsoft.com/office/2006/relationships/legacyDiagramText" Target="legacyDiagramText5.bin"/></Relationships>
</file>

<file path=ppt/drawings/_rels/vmlDrawing4.vml.rels><?xml version="1.0" encoding="UTF-8" standalone="yes"?>
<Relationships xmlns="http://schemas.openxmlformats.org/package/2006/relationships"><Relationship Id="rId3" Type="http://schemas.microsoft.com/office/2006/relationships/legacyDiagramText" Target="legacyDiagramText10.bin"/><Relationship Id="rId2" Type="http://schemas.microsoft.com/office/2006/relationships/legacyDiagramText" Target="legacyDiagramText9.bin"/><Relationship Id="rId1" Type="http://schemas.microsoft.com/office/2006/relationships/legacyDiagramText" Target="legacyDiagramText8.bin"/><Relationship Id="rId4" Type="http://schemas.microsoft.com/office/2006/relationships/legacyDiagramText" Target="legacyDiagramText1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22" name="Rectangle 2"/>
          <p:cNvSpPr>
            <a:spLocks noGrp="1" noChangeArrowheads="1"/>
          </p:cNvSpPr>
          <p:nvPr>
            <p:ph type="hdr" sz="quarter"/>
          </p:nvPr>
        </p:nvSpPr>
        <p:spPr bwMode="auto">
          <a:xfrm>
            <a:off x="4022725"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3123" name="Rectangle 3"/>
          <p:cNvSpPr>
            <a:spLocks noGrp="1" noChangeArrowheads="1"/>
          </p:cNvSpPr>
          <p:nvPr>
            <p:ph type="dt" sz="quarter" idx="1"/>
          </p:nvPr>
        </p:nvSpPr>
        <p:spPr bwMode="auto">
          <a:xfrm>
            <a:off x="158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3124" name="Rectangle 4"/>
          <p:cNvSpPr>
            <a:spLocks noGrp="1" noChangeArrowheads="1"/>
          </p:cNvSpPr>
          <p:nvPr>
            <p:ph type="ftr" sz="quarter" idx="2"/>
          </p:nvPr>
        </p:nvSpPr>
        <p:spPr bwMode="auto">
          <a:xfrm>
            <a:off x="4022725"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Training Designed by CSI                  AELTA Professional Development Training Center</a:t>
            </a:r>
          </a:p>
        </p:txBody>
      </p:sp>
      <p:sp>
        <p:nvSpPr>
          <p:cNvPr id="133125" name="Rectangle 5"/>
          <p:cNvSpPr>
            <a:spLocks noGrp="1" noChangeArrowheads="1"/>
          </p:cNvSpPr>
          <p:nvPr>
            <p:ph type="sldNum" sz="quarter" idx="3"/>
          </p:nvPr>
        </p:nvSpPr>
        <p:spPr bwMode="auto">
          <a:xfrm>
            <a:off x="158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A6314EC3-977E-454A-840E-7E7E5C2D2706}" type="slidenum">
              <a:rPr lang="ar-SA"/>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Rectangle 2"/>
          <p:cNvSpPr>
            <a:spLocks noGrp="1" noChangeArrowheads="1"/>
          </p:cNvSpPr>
          <p:nvPr>
            <p:ph type="hdr" sz="quarter"/>
          </p:nvPr>
        </p:nvSpPr>
        <p:spPr bwMode="auto">
          <a:xfrm>
            <a:off x="4022725"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36195" name="Rectangle 3"/>
          <p:cNvSpPr>
            <a:spLocks noGrp="1" noChangeArrowheads="1"/>
          </p:cNvSpPr>
          <p:nvPr>
            <p:ph type="dt" idx="1"/>
          </p:nvPr>
        </p:nvSpPr>
        <p:spPr bwMode="auto">
          <a:xfrm>
            <a:off x="1588" y="0"/>
            <a:ext cx="3076575" cy="511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endParaRPr lang="en-US"/>
          </a:p>
        </p:txBody>
      </p:sp>
      <p:sp>
        <p:nvSpPr>
          <p:cNvPr id="136196"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a:effectLst/>
        </p:spPr>
      </p:sp>
      <p:sp>
        <p:nvSpPr>
          <p:cNvPr id="136197" name="Rectangle 5"/>
          <p:cNvSpPr>
            <a:spLocks noGrp="1" noChangeArrowheads="1"/>
          </p:cNvSpPr>
          <p:nvPr>
            <p:ph type="body" sz="quarter" idx="3"/>
          </p:nvPr>
        </p:nvSpPr>
        <p:spPr bwMode="auto">
          <a:xfrm>
            <a:off x="709613" y="4860925"/>
            <a:ext cx="5680075" cy="4605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6198" name="Rectangle 6"/>
          <p:cNvSpPr>
            <a:spLocks noGrp="1" noChangeArrowheads="1"/>
          </p:cNvSpPr>
          <p:nvPr>
            <p:ph type="ftr" sz="quarter" idx="4"/>
          </p:nvPr>
        </p:nvSpPr>
        <p:spPr bwMode="auto">
          <a:xfrm>
            <a:off x="4022725"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r>
              <a:rPr lang="en-US"/>
              <a:t>Training Designed by CSI                  AELTA Professional Development Training Center</a:t>
            </a:r>
          </a:p>
        </p:txBody>
      </p:sp>
      <p:sp>
        <p:nvSpPr>
          <p:cNvPr id="136199" name="Rectangle 7"/>
          <p:cNvSpPr>
            <a:spLocks noGrp="1" noChangeArrowheads="1"/>
          </p:cNvSpPr>
          <p:nvPr>
            <p:ph type="sldNum" sz="quarter" idx="5"/>
          </p:nvPr>
        </p:nvSpPr>
        <p:spPr bwMode="auto">
          <a:xfrm>
            <a:off x="1588" y="9721850"/>
            <a:ext cx="3076575" cy="51117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fld id="{6D010A36-A02E-4209-9543-51AE55F972BE}" type="slidenum">
              <a:rPr lang="ar-SA"/>
              <a:pPr/>
              <a:t>‹#›</a:t>
            </a:fld>
            <a:endParaRPr lang="en-US"/>
          </a:p>
        </p:txBody>
      </p:sp>
    </p:spTree>
  </p:cSld>
  <p:clrMap bg1="lt1" tx1="dk1" bg2="lt2" tx2="dk2" accent1="accent1" accent2="accent2" accent3="accent3" accent4="accent4" accent5="accent5" accent6="accent6" hlink="hlink" folHlink="folHlink"/>
  <p:hf hdr="0" dt="0"/>
  <p:notesStyle>
    <a:lvl1pPr algn="r" rtl="1" fontAlgn="base">
      <a:spcBef>
        <a:spcPct val="30000"/>
      </a:spcBef>
      <a:spcAft>
        <a:spcPct val="0"/>
      </a:spcAft>
      <a:defRPr sz="1200" kern="1200">
        <a:solidFill>
          <a:schemeClr val="tx1"/>
        </a:solidFill>
        <a:latin typeface="Arial" pitchFamily="34" charset="0"/>
        <a:ea typeface="+mn-ea"/>
        <a:cs typeface="Arial" pitchFamily="34" charset="0"/>
      </a:defRPr>
    </a:lvl1pPr>
    <a:lvl2pPr marL="457200" algn="r" rtl="1" fontAlgn="base">
      <a:spcBef>
        <a:spcPct val="30000"/>
      </a:spcBef>
      <a:spcAft>
        <a:spcPct val="0"/>
      </a:spcAft>
      <a:defRPr sz="1200" kern="1200">
        <a:solidFill>
          <a:schemeClr val="tx1"/>
        </a:solidFill>
        <a:latin typeface="Arial" pitchFamily="34" charset="0"/>
        <a:ea typeface="+mn-ea"/>
        <a:cs typeface="Arial" pitchFamily="34" charset="0"/>
      </a:defRPr>
    </a:lvl2pPr>
    <a:lvl3pPr marL="914400" algn="r" rtl="1" fontAlgn="base">
      <a:spcBef>
        <a:spcPct val="30000"/>
      </a:spcBef>
      <a:spcAft>
        <a:spcPct val="0"/>
      </a:spcAft>
      <a:defRPr sz="1200" kern="1200">
        <a:solidFill>
          <a:schemeClr val="tx1"/>
        </a:solidFill>
        <a:latin typeface="Arial" pitchFamily="34" charset="0"/>
        <a:ea typeface="+mn-ea"/>
        <a:cs typeface="Arial" pitchFamily="34" charset="0"/>
      </a:defRPr>
    </a:lvl3pPr>
    <a:lvl4pPr marL="1371600" algn="r" rtl="1" fontAlgn="base">
      <a:spcBef>
        <a:spcPct val="30000"/>
      </a:spcBef>
      <a:spcAft>
        <a:spcPct val="0"/>
      </a:spcAft>
      <a:defRPr sz="1200" kern="1200">
        <a:solidFill>
          <a:schemeClr val="tx1"/>
        </a:solidFill>
        <a:latin typeface="Arial" pitchFamily="34" charset="0"/>
        <a:ea typeface="+mn-ea"/>
        <a:cs typeface="Arial" pitchFamily="34" charset="0"/>
      </a:defRPr>
    </a:lvl4pPr>
    <a:lvl5pPr marL="1828800" algn="r" rtl="1" fontAlgn="base">
      <a:spcBef>
        <a:spcPct val="30000"/>
      </a:spcBef>
      <a:spcAft>
        <a:spcPct val="0"/>
      </a:spcAft>
      <a:defRPr sz="1200" kern="1200">
        <a:solidFill>
          <a:schemeClr val="tx1"/>
        </a:solidFill>
        <a:latin typeface="Arial" pitchFamily="34" charset="0"/>
        <a:ea typeface="+mn-ea"/>
        <a:cs typeface="Arial" pitchFamily="34" charset="0"/>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Training Designed by CSI                  AELTA Professional Development Training Center</a:t>
            </a:r>
          </a:p>
        </p:txBody>
      </p:sp>
      <p:sp>
        <p:nvSpPr>
          <p:cNvPr id="7" name="Rectangle 7"/>
          <p:cNvSpPr>
            <a:spLocks noGrp="1" noChangeArrowheads="1"/>
          </p:cNvSpPr>
          <p:nvPr>
            <p:ph type="sldNum" sz="quarter" idx="5"/>
          </p:nvPr>
        </p:nvSpPr>
        <p:spPr>
          <a:ln/>
        </p:spPr>
        <p:txBody>
          <a:bodyPr/>
          <a:lstStyle/>
          <a:p>
            <a:fld id="{BE441DAA-CC82-4500-A0C2-9523A7C207E3}" type="slidenum">
              <a:rPr lang="ar-SA"/>
              <a:pPr/>
              <a:t>1</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Training Designed by CSI                  AELTA Professional Development Training Center</a:t>
            </a:r>
          </a:p>
        </p:txBody>
      </p:sp>
      <p:sp>
        <p:nvSpPr>
          <p:cNvPr id="7" name="Rectangle 7"/>
          <p:cNvSpPr>
            <a:spLocks noGrp="1" noChangeArrowheads="1"/>
          </p:cNvSpPr>
          <p:nvPr>
            <p:ph type="sldNum" sz="quarter" idx="5"/>
          </p:nvPr>
        </p:nvSpPr>
        <p:spPr>
          <a:ln/>
        </p:spPr>
        <p:txBody>
          <a:bodyPr/>
          <a:lstStyle/>
          <a:p>
            <a:fld id="{F61283A0-3847-4FB8-A0E1-4B8A6E9B2674}" type="slidenum">
              <a:rPr lang="ar-SA"/>
              <a:pPr/>
              <a:t>92</a:t>
            </a:fld>
            <a:endParaRPr lang="en-US"/>
          </a:p>
        </p:txBody>
      </p:sp>
      <p:sp>
        <p:nvSpPr>
          <p:cNvPr id="192514" name="Rectangle 2"/>
          <p:cNvSpPr>
            <a:spLocks noGrp="1" noRot="1" noChangeAspect="1" noChangeArrowheads="1" noTextEdit="1"/>
          </p:cNvSpPr>
          <p:nvPr>
            <p:ph type="sldImg"/>
          </p:nvPr>
        </p:nvSpPr>
        <p:spPr>
          <a:xfrm>
            <a:off x="992188" y="765175"/>
            <a:ext cx="5118100" cy="3838575"/>
          </a:xfrm>
          <a:ln/>
        </p:spPr>
      </p:sp>
      <p:sp>
        <p:nvSpPr>
          <p:cNvPr id="192515" name="Rectangle 3"/>
          <p:cNvSpPr>
            <a:spLocks noGrp="1" noChangeArrowheads="1"/>
          </p:cNvSpPr>
          <p:nvPr>
            <p:ph type="body" idx="1"/>
          </p:nvPr>
        </p:nvSpPr>
        <p:spPr>
          <a:xfrm>
            <a:off x="709613" y="4862513"/>
            <a:ext cx="5680075" cy="4606925"/>
          </a:xfrm>
        </p:spPr>
        <p:txBody>
          <a:bodyPr lIns="97680" tIns="48840" rIns="97680" bIns="48840"/>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Training Designed by CSI                  AELTA Professional Development Training Center</a:t>
            </a:r>
          </a:p>
        </p:txBody>
      </p:sp>
      <p:sp>
        <p:nvSpPr>
          <p:cNvPr id="7" name="Rectangle 7"/>
          <p:cNvSpPr>
            <a:spLocks noGrp="1" noChangeArrowheads="1"/>
          </p:cNvSpPr>
          <p:nvPr>
            <p:ph type="sldNum" sz="quarter" idx="5"/>
          </p:nvPr>
        </p:nvSpPr>
        <p:spPr>
          <a:ln/>
        </p:spPr>
        <p:txBody>
          <a:bodyPr/>
          <a:lstStyle/>
          <a:p>
            <a:fld id="{0E8BFA9C-2D02-488E-AC75-B81853D03783}" type="slidenum">
              <a:rPr lang="ar-SA"/>
              <a:pPr/>
              <a:t>38</a:t>
            </a:fld>
            <a:endParaRPr lang="en-US"/>
          </a:p>
        </p:txBody>
      </p:sp>
      <p:sp>
        <p:nvSpPr>
          <p:cNvPr id="224258" name="Rectangle 2"/>
          <p:cNvSpPr>
            <a:spLocks noGrp="1" noRot="1" noChangeAspect="1" noChangeArrowheads="1" noTextEdit="1"/>
          </p:cNvSpPr>
          <p:nvPr>
            <p:ph type="sldImg"/>
          </p:nvPr>
        </p:nvSpPr>
        <p:spPr>
          <a:xfrm>
            <a:off x="2032000" y="766763"/>
            <a:ext cx="2957513" cy="2217737"/>
          </a:xfrm>
          <a:ln/>
        </p:spPr>
      </p:sp>
      <p:sp>
        <p:nvSpPr>
          <p:cNvPr id="224259" name="Rectangle 3"/>
          <p:cNvSpPr>
            <a:spLocks noGrp="1" noChangeArrowheads="1"/>
          </p:cNvSpPr>
          <p:nvPr>
            <p:ph type="body" idx="1"/>
          </p:nvPr>
        </p:nvSpPr>
        <p:spPr>
          <a:xfrm>
            <a:off x="866775" y="3071813"/>
            <a:ext cx="5681663" cy="6480175"/>
          </a:xfrm>
        </p:spPr>
        <p:txBody>
          <a:bodyPr/>
          <a:lstStyle/>
          <a:p>
            <a:r>
              <a:rPr lang="en-US" b="1"/>
              <a:t>How do you make all these systems work together?    Royal Decree?    Vote on everything?  Executive orders?  Military commands??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a:t>Training Designed by CSI                  AELTA Professional Development Training Center</a:t>
            </a:r>
          </a:p>
        </p:txBody>
      </p:sp>
      <p:sp>
        <p:nvSpPr>
          <p:cNvPr id="8" name="Rectangle 7"/>
          <p:cNvSpPr>
            <a:spLocks noGrp="1" noChangeArrowheads="1"/>
          </p:cNvSpPr>
          <p:nvPr>
            <p:ph type="sldNum" sz="quarter" idx="5"/>
          </p:nvPr>
        </p:nvSpPr>
        <p:spPr>
          <a:ln/>
        </p:spPr>
        <p:txBody>
          <a:bodyPr/>
          <a:lstStyle/>
          <a:p>
            <a:fld id="{C5D7382A-A024-48D4-BCE1-3F5E526D8238}" type="slidenum">
              <a:rPr lang="ar-SA"/>
              <a:pPr/>
              <a:t>39</a:t>
            </a:fld>
            <a:endParaRPr lang="en-US"/>
          </a:p>
        </p:txBody>
      </p:sp>
      <p:sp>
        <p:nvSpPr>
          <p:cNvPr id="227330"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5747" tIns="47873" rIns="95747" bIns="47873" anchor="b"/>
          <a:lstStyle/>
          <a:p>
            <a:pPr rtl="0" eaLnBrk="0" hangingPunct="0"/>
            <a:fld id="{173585A3-0E59-4AA7-BAEE-7A6EDDC048FC}" type="slidenum">
              <a:rPr lang="ar-SA" sz="1300">
                <a:latin typeface="Trebuchet MS" pitchFamily="34" charset="0"/>
                <a:ea typeface="MS PGothic" pitchFamily="34" charset="-128"/>
              </a:rPr>
              <a:pPr rtl="0" eaLnBrk="0" hangingPunct="0"/>
              <a:t>39</a:t>
            </a:fld>
            <a:endParaRPr lang="en-US" sz="1300">
              <a:latin typeface="Trebuchet MS" pitchFamily="34" charset="0"/>
              <a:ea typeface="MS PGothic" pitchFamily="34" charset="-128"/>
            </a:endParaRPr>
          </a:p>
        </p:txBody>
      </p:sp>
      <p:sp>
        <p:nvSpPr>
          <p:cNvPr id="227331" name="Rectangle 2"/>
          <p:cNvSpPr>
            <a:spLocks noGrp="1" noRot="1" noChangeAspect="1" noChangeArrowheads="1" noTextEdit="1"/>
          </p:cNvSpPr>
          <p:nvPr>
            <p:ph type="sldImg"/>
          </p:nvPr>
        </p:nvSpPr>
        <p:spPr>
          <a:xfrm>
            <a:off x="992188" y="766763"/>
            <a:ext cx="5118100" cy="3838575"/>
          </a:xfrm>
          <a:ln/>
        </p:spPr>
      </p:sp>
      <p:sp>
        <p:nvSpPr>
          <p:cNvPr id="227332" name="Rectangle 3"/>
          <p:cNvSpPr>
            <a:spLocks noGrp="1" noChangeArrowheads="1"/>
          </p:cNvSpPr>
          <p:nvPr>
            <p:ph type="body" idx="1"/>
          </p:nvPr>
        </p:nvSpPr>
        <p:spPr>
          <a:xfrm>
            <a:off x="709613" y="4862513"/>
            <a:ext cx="5680075" cy="4605337"/>
          </a:xfrm>
          <a:noFill/>
        </p:spPr>
        <p:txBody>
          <a:bodyPr lIns="95747" tIns="47873" rIns="95747" bIns="47873"/>
          <a:lstStyle/>
          <a:p>
            <a:r>
              <a:rPr lang="en-US" b="1"/>
              <a:t>I suggest that ACCREDITATION is a way to create and establish systematic organization that is aligned for quality assurance and continuous improvement.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ftr" sz="quarter" idx="4"/>
          </p:nvPr>
        </p:nvSpPr>
        <p:spPr>
          <a:ln/>
        </p:spPr>
        <p:txBody>
          <a:bodyPr/>
          <a:lstStyle/>
          <a:p>
            <a:r>
              <a:rPr lang="en-US"/>
              <a:t>Training Designed by CSI                  AELTA Professional Development Training Center</a:t>
            </a:r>
          </a:p>
        </p:txBody>
      </p:sp>
      <p:sp>
        <p:nvSpPr>
          <p:cNvPr id="9" name="Rectangle 7"/>
          <p:cNvSpPr>
            <a:spLocks noGrp="1" noChangeArrowheads="1"/>
          </p:cNvSpPr>
          <p:nvPr>
            <p:ph type="sldNum" sz="quarter" idx="5"/>
          </p:nvPr>
        </p:nvSpPr>
        <p:spPr>
          <a:ln/>
        </p:spPr>
        <p:txBody>
          <a:bodyPr/>
          <a:lstStyle/>
          <a:p>
            <a:fld id="{317EF0DE-50AA-4375-A5C4-53D1BC541C4C}" type="slidenum">
              <a:rPr lang="ar-SA"/>
              <a:pPr/>
              <a:t>40</a:t>
            </a:fld>
            <a:endParaRPr lang="en-US"/>
          </a:p>
        </p:txBody>
      </p:sp>
      <p:sp>
        <p:nvSpPr>
          <p:cNvPr id="231426"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5747" tIns="47873" rIns="95747" bIns="47873" anchor="b"/>
          <a:lstStyle/>
          <a:p>
            <a:pPr defTabSz="958850" rtl="0" eaLnBrk="0" hangingPunct="0"/>
            <a:fld id="{E80B4354-AA96-45C7-A2B0-58C13323AC0A}" type="slidenum">
              <a:rPr lang="ar-SA" sz="1300">
                <a:latin typeface="Trebuchet MS" pitchFamily="34" charset="0"/>
                <a:ea typeface="MS PGothic" pitchFamily="34" charset="-128"/>
              </a:rPr>
              <a:pPr defTabSz="958850" rtl="0" eaLnBrk="0" hangingPunct="0"/>
              <a:t>40</a:t>
            </a:fld>
            <a:endParaRPr lang="en-US" sz="1300">
              <a:latin typeface="Trebuchet MS" pitchFamily="34" charset="0"/>
              <a:ea typeface="MS PGothic" pitchFamily="34" charset="-128"/>
            </a:endParaRPr>
          </a:p>
        </p:txBody>
      </p:sp>
      <p:sp>
        <p:nvSpPr>
          <p:cNvPr id="90115"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4282" tIns="47140" rIns="94282" bIns="47140" anchor="b"/>
          <a:lstStyle/>
          <a:p>
            <a:pPr defTabSz="941388" rtl="0" eaLnBrk="0" hangingPunct="0"/>
            <a:fld id="{6126801D-A350-4279-BE4D-7E7DFD88D5FF}" type="slidenum">
              <a:rPr lang="ar-SA" sz="1300">
                <a:effectLst>
                  <a:outerShdw blurRad="38100" dist="38100" dir="2700000" algn="tl">
                    <a:srgbClr val="C0C0C0"/>
                  </a:outerShdw>
                </a:effectLst>
                <a:latin typeface="Trebuchet MS" pitchFamily="34" charset="0"/>
                <a:ea typeface="MS PGothic" pitchFamily="34" charset="-128"/>
              </a:rPr>
              <a:pPr defTabSz="941388" rtl="0" eaLnBrk="0" hangingPunct="0"/>
              <a:t>40</a:t>
            </a:fld>
            <a:endParaRPr lang="en-US" sz="1300">
              <a:effectLst>
                <a:outerShdw blurRad="38100" dist="38100" dir="2700000" algn="tl">
                  <a:srgbClr val="C0C0C0"/>
                </a:outerShdw>
              </a:effectLst>
              <a:latin typeface="Trebuchet MS" pitchFamily="34" charset="0"/>
              <a:ea typeface="MS PGothic" pitchFamily="34" charset="-128"/>
            </a:endParaRPr>
          </a:p>
        </p:txBody>
      </p:sp>
      <p:sp>
        <p:nvSpPr>
          <p:cNvPr id="231428" name="Rectangle 2"/>
          <p:cNvSpPr>
            <a:spLocks noGrp="1" noRot="1" noChangeAspect="1" noChangeArrowheads="1" noTextEdit="1"/>
          </p:cNvSpPr>
          <p:nvPr>
            <p:ph type="sldImg"/>
          </p:nvPr>
        </p:nvSpPr>
        <p:spPr>
          <a:xfrm>
            <a:off x="2032000" y="766763"/>
            <a:ext cx="2957513" cy="2217737"/>
          </a:xfrm>
          <a:ln/>
        </p:spPr>
      </p:sp>
      <p:sp>
        <p:nvSpPr>
          <p:cNvPr id="231429" name="Rectangle 3"/>
          <p:cNvSpPr>
            <a:spLocks noGrp="1" noChangeArrowheads="1"/>
          </p:cNvSpPr>
          <p:nvPr>
            <p:ph type="body" idx="1"/>
          </p:nvPr>
        </p:nvSpPr>
        <p:spPr>
          <a:xfrm>
            <a:off x="866775" y="3071813"/>
            <a:ext cx="5681663" cy="6480175"/>
          </a:xfrm>
          <a:noFill/>
        </p:spPr>
        <p:txBody>
          <a:bodyPr lIns="94282" tIns="47140" rIns="94282" bIns="47140"/>
          <a:lstStyle/>
          <a:p>
            <a:r>
              <a:rPr lang="en-US"/>
              <a:t>In the debrief of the standards exercise, if they don’t discover that the standards are </a:t>
            </a:r>
            <a:r>
              <a:rPr lang="en-US" b="1"/>
              <a:t>interconnected,</a:t>
            </a:r>
            <a:r>
              <a:rPr lang="en-US"/>
              <a:t> emphasize the concept in this slide.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a:t>Training Designed by CSI                  AELTA Professional Development Training Center</a:t>
            </a:r>
          </a:p>
        </p:txBody>
      </p:sp>
      <p:sp>
        <p:nvSpPr>
          <p:cNvPr id="8" name="Rectangle 7"/>
          <p:cNvSpPr>
            <a:spLocks noGrp="1" noChangeArrowheads="1"/>
          </p:cNvSpPr>
          <p:nvPr>
            <p:ph type="sldNum" sz="quarter" idx="5"/>
          </p:nvPr>
        </p:nvSpPr>
        <p:spPr>
          <a:ln/>
        </p:spPr>
        <p:txBody>
          <a:bodyPr/>
          <a:lstStyle/>
          <a:p>
            <a:fld id="{883B8D43-15EE-4177-8519-6AAA0976DDBC}" type="slidenum">
              <a:rPr lang="ar-SA"/>
              <a:pPr/>
              <a:t>41</a:t>
            </a:fld>
            <a:endParaRPr lang="en-US"/>
          </a:p>
        </p:txBody>
      </p:sp>
      <p:sp>
        <p:nvSpPr>
          <p:cNvPr id="234498" name="Slide Image Placeholder 1"/>
          <p:cNvSpPr>
            <a:spLocks noGrp="1" noRot="1" noChangeAspect="1" noTextEdit="1"/>
          </p:cNvSpPr>
          <p:nvPr>
            <p:ph type="sldImg"/>
          </p:nvPr>
        </p:nvSpPr>
        <p:spPr>
          <a:xfrm>
            <a:off x="2032000" y="766763"/>
            <a:ext cx="2957513" cy="2217737"/>
          </a:xfrm>
          <a:ln/>
        </p:spPr>
      </p:sp>
      <p:sp>
        <p:nvSpPr>
          <p:cNvPr id="234499" name="Notes Placeholder 2"/>
          <p:cNvSpPr>
            <a:spLocks noGrp="1"/>
          </p:cNvSpPr>
          <p:nvPr>
            <p:ph type="body" idx="1"/>
          </p:nvPr>
        </p:nvSpPr>
        <p:spPr>
          <a:xfrm>
            <a:off x="866775" y="3071813"/>
            <a:ext cx="5681663" cy="6480175"/>
          </a:xfrm>
        </p:spPr>
        <p:txBody>
          <a:bodyPr lIns="95747" tIns="47873" rIns="95747" bIns="47873"/>
          <a:lstStyle/>
          <a:p>
            <a:r>
              <a:rPr lang="en-US" b="1"/>
              <a:t>Is the district an organizational system….no doubt. We can apply the standards.</a:t>
            </a:r>
          </a:p>
        </p:txBody>
      </p:sp>
      <p:sp>
        <p:nvSpPr>
          <p:cNvPr id="234500" name="Slide Number Placeholder 3"/>
          <p:cNvSpPr txBox="1">
            <a:spLocks noGrp="1"/>
          </p:cNvSpPr>
          <p:nvPr/>
        </p:nvSpPr>
        <p:spPr bwMode="auto">
          <a:xfrm>
            <a:off x="4022725" y="9721850"/>
            <a:ext cx="3076575" cy="512763"/>
          </a:xfrm>
          <a:prstGeom prst="rect">
            <a:avLst/>
          </a:prstGeom>
          <a:noFill/>
          <a:ln w="9525">
            <a:noFill/>
            <a:miter lim="800000"/>
            <a:headEnd/>
            <a:tailEnd/>
          </a:ln>
        </p:spPr>
        <p:txBody>
          <a:bodyPr lIns="95747" tIns="47873" rIns="95747" bIns="47873" anchor="b"/>
          <a:lstStyle/>
          <a:p>
            <a:pPr rtl="0" eaLnBrk="0" hangingPunct="0"/>
            <a:fld id="{26E289CC-95EA-46D0-AE04-D28A3D020471}" type="slidenum">
              <a:rPr lang="ar-SA" sz="1300">
                <a:latin typeface="Trebuchet MS" pitchFamily="34" charset="0"/>
                <a:ea typeface="MS PGothic" pitchFamily="34" charset="-128"/>
              </a:rPr>
              <a:pPr rtl="0" eaLnBrk="0" hangingPunct="0"/>
              <a:t>41</a:t>
            </a:fld>
            <a:endParaRPr lang="en-US" sz="1300">
              <a:latin typeface="Trebuchet MS" pitchFamily="34" charset="0"/>
              <a:ea typeface="MS PGothic"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a:t>Training Designed by CSI                  AELTA Professional Development Training Center</a:t>
            </a:r>
          </a:p>
        </p:txBody>
      </p:sp>
      <p:sp>
        <p:nvSpPr>
          <p:cNvPr id="8" name="Rectangle 7"/>
          <p:cNvSpPr>
            <a:spLocks noGrp="1" noChangeArrowheads="1"/>
          </p:cNvSpPr>
          <p:nvPr>
            <p:ph type="sldNum" sz="quarter" idx="5"/>
          </p:nvPr>
        </p:nvSpPr>
        <p:spPr>
          <a:ln/>
        </p:spPr>
        <p:txBody>
          <a:bodyPr/>
          <a:lstStyle/>
          <a:p>
            <a:fld id="{FFE7F6B1-77EB-4E35-BB2C-202F2ECB8F32}" type="slidenum">
              <a:rPr lang="ar-SA"/>
              <a:pPr/>
              <a:t>42</a:t>
            </a:fld>
            <a:endParaRPr lang="en-US"/>
          </a:p>
        </p:txBody>
      </p:sp>
      <p:sp>
        <p:nvSpPr>
          <p:cNvPr id="237570" name="Slide Image Placeholder 1"/>
          <p:cNvSpPr>
            <a:spLocks noGrp="1" noRot="1" noChangeAspect="1" noTextEdit="1"/>
          </p:cNvSpPr>
          <p:nvPr>
            <p:ph type="sldImg"/>
          </p:nvPr>
        </p:nvSpPr>
        <p:spPr>
          <a:xfrm>
            <a:off x="2032000" y="766763"/>
            <a:ext cx="2957513" cy="2217737"/>
          </a:xfrm>
          <a:ln/>
        </p:spPr>
      </p:sp>
      <p:sp>
        <p:nvSpPr>
          <p:cNvPr id="237571" name="Notes Placeholder 2"/>
          <p:cNvSpPr>
            <a:spLocks noGrp="1"/>
          </p:cNvSpPr>
          <p:nvPr>
            <p:ph type="body" idx="1"/>
          </p:nvPr>
        </p:nvSpPr>
        <p:spPr>
          <a:xfrm>
            <a:off x="866775" y="3071813"/>
            <a:ext cx="5681663" cy="6480175"/>
          </a:xfrm>
          <a:noFill/>
        </p:spPr>
        <p:txBody>
          <a:bodyPr lIns="95747" tIns="47873" rIns="95747" bIns="47873"/>
          <a:lstStyle/>
          <a:p>
            <a:r>
              <a:rPr lang="en-US" b="1"/>
              <a:t>How does this work?? Take a Standard and apply it to the system… Webb activity…</a:t>
            </a:r>
          </a:p>
        </p:txBody>
      </p:sp>
      <p:sp>
        <p:nvSpPr>
          <p:cNvPr id="237572" name="Slide Number Placeholder 3"/>
          <p:cNvSpPr txBox="1">
            <a:spLocks noGrp="1"/>
          </p:cNvSpPr>
          <p:nvPr/>
        </p:nvSpPr>
        <p:spPr bwMode="auto">
          <a:xfrm>
            <a:off x="4022725" y="9721850"/>
            <a:ext cx="3076575" cy="512763"/>
          </a:xfrm>
          <a:prstGeom prst="rect">
            <a:avLst/>
          </a:prstGeom>
          <a:noFill/>
          <a:ln w="9525">
            <a:noFill/>
            <a:miter lim="800000"/>
            <a:headEnd/>
            <a:tailEnd/>
          </a:ln>
        </p:spPr>
        <p:txBody>
          <a:bodyPr lIns="95747" tIns="47873" rIns="95747" bIns="47873" anchor="b"/>
          <a:lstStyle/>
          <a:p>
            <a:pPr rtl="0" eaLnBrk="0" hangingPunct="0"/>
            <a:fld id="{D53B17B1-406F-4BDB-929D-5BA03D7942CD}" type="slidenum">
              <a:rPr lang="ar-SA" sz="1300">
                <a:latin typeface="Trebuchet MS" pitchFamily="34" charset="0"/>
                <a:ea typeface="MS PGothic" pitchFamily="34" charset="-128"/>
              </a:rPr>
              <a:pPr rtl="0" eaLnBrk="0" hangingPunct="0"/>
              <a:t>42</a:t>
            </a:fld>
            <a:endParaRPr lang="en-US" sz="1300">
              <a:latin typeface="Trebuchet MS" pitchFamily="34" charset="0"/>
              <a:ea typeface="MS PGothic"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a:t>Training Designed by CSI                  AELTA Professional Development Training Center</a:t>
            </a:r>
          </a:p>
        </p:txBody>
      </p:sp>
      <p:sp>
        <p:nvSpPr>
          <p:cNvPr id="7" name="Rectangle 7"/>
          <p:cNvSpPr>
            <a:spLocks noGrp="1" noChangeArrowheads="1"/>
          </p:cNvSpPr>
          <p:nvPr>
            <p:ph type="sldNum" sz="quarter" idx="5"/>
          </p:nvPr>
        </p:nvSpPr>
        <p:spPr>
          <a:ln/>
        </p:spPr>
        <p:txBody>
          <a:bodyPr/>
          <a:lstStyle/>
          <a:p>
            <a:fld id="{9DED0056-F37D-4778-B851-94788A328C85}" type="slidenum">
              <a:rPr lang="ar-SA"/>
              <a:pPr/>
              <a:t>43</a:t>
            </a:fld>
            <a:endParaRPr lang="en-US"/>
          </a:p>
        </p:txBody>
      </p:sp>
      <p:sp>
        <p:nvSpPr>
          <p:cNvPr id="240642" name="Rectangle 2"/>
          <p:cNvSpPr>
            <a:spLocks noGrp="1" noRot="1" noChangeAspect="1" noChangeArrowheads="1" noTextEdit="1"/>
          </p:cNvSpPr>
          <p:nvPr>
            <p:ph type="sldImg"/>
          </p:nvPr>
        </p:nvSpPr>
        <p:spPr>
          <a:xfrm>
            <a:off x="2033588" y="768350"/>
            <a:ext cx="2954337" cy="2216150"/>
          </a:xfrm>
          <a:ln/>
        </p:spPr>
      </p:sp>
      <p:sp>
        <p:nvSpPr>
          <p:cNvPr id="240643" name="Rectangle 3"/>
          <p:cNvSpPr>
            <a:spLocks noGrp="1" noChangeArrowheads="1"/>
          </p:cNvSpPr>
          <p:nvPr>
            <p:ph type="body" idx="1"/>
          </p:nvPr>
        </p:nvSpPr>
        <p:spPr>
          <a:xfrm>
            <a:off x="866775" y="3071813"/>
            <a:ext cx="5681663" cy="6480175"/>
          </a:xfrm>
        </p:spPr>
        <p:txBody>
          <a:bodyPr lIns="95747" tIns="47873" rIns="95747" bIns="47873"/>
          <a:lstStyle/>
          <a:p>
            <a:r>
              <a:rPr lang="en-US"/>
              <a:t>Talking Points         </a:t>
            </a:r>
            <a:r>
              <a:rPr lang="en-US" b="1"/>
              <a:t>How does a given improvement move and demonstrate itself up and down the system? EXAMPLE….   Library open and used weekly</a:t>
            </a:r>
          </a:p>
          <a:p>
            <a:r>
              <a:rPr lang="en-US"/>
              <a:t>See p. 10 (AQSS)</a:t>
            </a:r>
          </a:p>
          <a:p>
            <a:r>
              <a:rPr lang="en-US"/>
              <a:t>Use this slide again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ftr" sz="quarter" idx="4"/>
          </p:nvPr>
        </p:nvSpPr>
        <p:spPr>
          <a:ln/>
        </p:spPr>
        <p:txBody>
          <a:bodyPr/>
          <a:lstStyle/>
          <a:p>
            <a:r>
              <a:rPr lang="en-US"/>
              <a:t>Training Designed by CSI                  AELTA Professional Development Training Center</a:t>
            </a:r>
          </a:p>
        </p:txBody>
      </p:sp>
      <p:sp>
        <p:nvSpPr>
          <p:cNvPr id="9" name="Rectangle 7"/>
          <p:cNvSpPr>
            <a:spLocks noGrp="1" noChangeArrowheads="1"/>
          </p:cNvSpPr>
          <p:nvPr>
            <p:ph type="sldNum" sz="quarter" idx="5"/>
          </p:nvPr>
        </p:nvSpPr>
        <p:spPr>
          <a:ln/>
        </p:spPr>
        <p:txBody>
          <a:bodyPr/>
          <a:lstStyle/>
          <a:p>
            <a:fld id="{26A04F2F-C194-4AEF-804E-04CE5224C069}" type="slidenum">
              <a:rPr lang="ar-SA"/>
              <a:pPr/>
              <a:t>44</a:t>
            </a:fld>
            <a:endParaRPr lang="en-US"/>
          </a:p>
        </p:txBody>
      </p:sp>
      <p:sp>
        <p:nvSpPr>
          <p:cNvPr id="246786" name="Rectangle 7"/>
          <p:cNvSpPr txBox="1">
            <a:spLocks noGrp="1" noChangeArrowheads="1"/>
          </p:cNvSpPr>
          <p:nvPr/>
        </p:nvSpPr>
        <p:spPr bwMode="auto">
          <a:xfrm>
            <a:off x="4022725" y="9721850"/>
            <a:ext cx="3076575" cy="512763"/>
          </a:xfrm>
          <a:prstGeom prst="rect">
            <a:avLst/>
          </a:prstGeom>
          <a:noFill/>
          <a:ln w="9525">
            <a:noFill/>
            <a:miter lim="800000"/>
            <a:headEnd/>
            <a:tailEnd/>
          </a:ln>
        </p:spPr>
        <p:txBody>
          <a:bodyPr lIns="95747" tIns="47873" rIns="95747" bIns="47873" anchor="b"/>
          <a:lstStyle/>
          <a:p>
            <a:pPr defTabSz="962025" rtl="0" eaLnBrk="0" hangingPunct="0"/>
            <a:fld id="{C2E683F3-B0EF-4363-A4E8-A62B623EF9A2}" type="slidenum">
              <a:rPr lang="ar-SA" sz="1300">
                <a:latin typeface="Trebuchet MS" pitchFamily="34" charset="0"/>
                <a:ea typeface="MS PGothic" pitchFamily="34" charset="-128"/>
              </a:rPr>
              <a:pPr defTabSz="962025" rtl="0" eaLnBrk="0" hangingPunct="0"/>
              <a:t>44</a:t>
            </a:fld>
            <a:endParaRPr lang="en-US" sz="1300">
              <a:latin typeface="Trebuchet MS" pitchFamily="34" charset="0"/>
              <a:ea typeface="MS PGothic" pitchFamily="34" charset="-128"/>
            </a:endParaRPr>
          </a:p>
        </p:txBody>
      </p:sp>
      <p:sp>
        <p:nvSpPr>
          <p:cNvPr id="108547"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6644" tIns="48322" rIns="96644" bIns="48322" anchor="b"/>
          <a:lstStyle/>
          <a:p>
            <a:pPr defTabSz="962025" rtl="0" eaLnBrk="0" hangingPunct="0"/>
            <a:fld id="{9D284C7E-7634-426B-80F3-D3C3F20F5AF9}" type="slidenum">
              <a:rPr lang="ar-SA" sz="1200">
                <a:effectLst>
                  <a:outerShdw blurRad="38100" dist="38100" dir="2700000" algn="tl">
                    <a:srgbClr val="C0C0C0"/>
                  </a:outerShdw>
                </a:effectLst>
                <a:latin typeface="Garamond" pitchFamily="18" charset="0"/>
                <a:ea typeface="MS PGothic" pitchFamily="34" charset="-128"/>
              </a:rPr>
              <a:pPr defTabSz="962025" rtl="0" eaLnBrk="0" hangingPunct="0"/>
              <a:t>44</a:t>
            </a:fld>
            <a:endParaRPr lang="en-US" sz="1200">
              <a:effectLst>
                <a:outerShdw blurRad="38100" dist="38100" dir="2700000" algn="tl">
                  <a:srgbClr val="C0C0C0"/>
                </a:outerShdw>
              </a:effectLst>
              <a:latin typeface="Garamond" pitchFamily="18" charset="0"/>
              <a:ea typeface="MS PGothic" pitchFamily="34" charset="-128"/>
            </a:endParaRPr>
          </a:p>
        </p:txBody>
      </p:sp>
      <p:sp>
        <p:nvSpPr>
          <p:cNvPr id="246788" name="Rectangle 2"/>
          <p:cNvSpPr>
            <a:spLocks noGrp="1" noRot="1" noChangeAspect="1" noChangeArrowheads="1" noTextEdit="1"/>
          </p:cNvSpPr>
          <p:nvPr>
            <p:ph type="sldImg"/>
          </p:nvPr>
        </p:nvSpPr>
        <p:spPr>
          <a:xfrm>
            <a:off x="2032000" y="766763"/>
            <a:ext cx="2957513" cy="2217737"/>
          </a:xfrm>
          <a:ln/>
        </p:spPr>
      </p:sp>
      <p:sp>
        <p:nvSpPr>
          <p:cNvPr id="246789" name="Rectangle 3"/>
          <p:cNvSpPr>
            <a:spLocks noGrp="1" noChangeArrowheads="1"/>
          </p:cNvSpPr>
          <p:nvPr>
            <p:ph type="body" idx="1"/>
          </p:nvPr>
        </p:nvSpPr>
        <p:spPr>
          <a:xfrm>
            <a:off x="866775" y="3071813"/>
            <a:ext cx="5681663" cy="6480175"/>
          </a:xfrm>
          <a:noFill/>
        </p:spPr>
        <p:txBody>
          <a:bodyPr lIns="95747" tIns="47873" rIns="95747" bIns="47873"/>
          <a:lstStyle/>
          <a:p>
            <a:r>
              <a:rPr lang="en-US"/>
              <a:t>Even with the evidence guides this activity is important for building understanding about the standards.  It will move participants beyond the potentially prescriptive nature of the guides.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ftr" sz="quarter" idx="4"/>
          </p:nvPr>
        </p:nvSpPr>
        <p:spPr>
          <a:ln/>
        </p:spPr>
        <p:txBody>
          <a:bodyPr/>
          <a:lstStyle/>
          <a:p>
            <a:r>
              <a:rPr lang="en-US"/>
              <a:t>Training Designed by CSI                  AELTA Professional Development Training Center</a:t>
            </a:r>
          </a:p>
        </p:txBody>
      </p:sp>
      <p:sp>
        <p:nvSpPr>
          <p:cNvPr id="8" name="Rectangle 7"/>
          <p:cNvSpPr>
            <a:spLocks noGrp="1" noChangeArrowheads="1"/>
          </p:cNvSpPr>
          <p:nvPr>
            <p:ph type="sldNum" sz="quarter" idx="5"/>
          </p:nvPr>
        </p:nvSpPr>
        <p:spPr>
          <a:ln/>
        </p:spPr>
        <p:txBody>
          <a:bodyPr/>
          <a:lstStyle/>
          <a:p>
            <a:fld id="{D0A7745D-4623-40B8-AE59-661BF006D73F}" type="slidenum">
              <a:rPr lang="ar-SA"/>
              <a:pPr/>
              <a:t>61</a:t>
            </a:fld>
            <a:endParaRPr lang="en-US"/>
          </a:p>
        </p:txBody>
      </p:sp>
      <p:sp>
        <p:nvSpPr>
          <p:cNvPr id="204802" name="Rectangle 7"/>
          <p:cNvSpPr txBox="1">
            <a:spLocks noGrp="1" noChangeArrowheads="1"/>
          </p:cNvSpPr>
          <p:nvPr/>
        </p:nvSpPr>
        <p:spPr bwMode="auto">
          <a:xfrm>
            <a:off x="4021138" y="9720263"/>
            <a:ext cx="3076575" cy="512762"/>
          </a:xfrm>
          <a:prstGeom prst="rect">
            <a:avLst/>
          </a:prstGeom>
          <a:noFill/>
          <a:ln w="9525">
            <a:noFill/>
            <a:miter lim="800000"/>
            <a:headEnd/>
            <a:tailEnd/>
          </a:ln>
        </p:spPr>
        <p:txBody>
          <a:bodyPr lIns="97680" tIns="48840" rIns="97680" bIns="48840" anchor="b"/>
          <a:lstStyle/>
          <a:p>
            <a:pPr defTabSz="974725" rtl="0"/>
            <a:fld id="{0AA28768-7036-4745-A323-3ACF1EA4CE59}" type="slidenum">
              <a:rPr lang="ar-SA" sz="1300"/>
              <a:pPr defTabSz="974725" rtl="0"/>
              <a:t>61</a:t>
            </a:fld>
            <a:endParaRPr lang="en-US" sz="1300"/>
          </a:p>
        </p:txBody>
      </p:sp>
      <p:sp>
        <p:nvSpPr>
          <p:cNvPr id="204803" name="Rectangle 2"/>
          <p:cNvSpPr>
            <a:spLocks noGrp="1" noRot="1" noChangeAspect="1" noChangeArrowheads="1" noTextEdit="1"/>
          </p:cNvSpPr>
          <p:nvPr>
            <p:ph type="sldImg"/>
          </p:nvPr>
        </p:nvSpPr>
        <p:spPr>
          <a:xfrm>
            <a:off x="992188" y="765175"/>
            <a:ext cx="5118100" cy="3838575"/>
          </a:xfrm>
          <a:ln/>
        </p:spPr>
      </p:sp>
      <p:sp>
        <p:nvSpPr>
          <p:cNvPr id="204804" name="Rectangle 3"/>
          <p:cNvSpPr>
            <a:spLocks noGrp="1" noChangeArrowheads="1"/>
          </p:cNvSpPr>
          <p:nvPr>
            <p:ph type="body" idx="1"/>
          </p:nvPr>
        </p:nvSpPr>
        <p:spPr>
          <a:xfrm>
            <a:off x="709613" y="4862513"/>
            <a:ext cx="5680075" cy="4606925"/>
          </a:xfrm>
          <a:noFill/>
        </p:spPr>
        <p:txBody>
          <a:bodyPr lIns="97680" tIns="48840" rIns="97680" bIns="48840"/>
          <a:lstStyle/>
          <a:p>
            <a:r>
              <a:rPr lang="en-US"/>
              <a:t>Even with the evidence guides this activity is important for building understanding about the standards.  It will move participants beyond the potentially prescriptive nature of the guides.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1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endParaRPr lang="ar-SA"/>
          </a:p>
        </p:txBody>
      </p:sp>
      <p:sp>
        <p:nvSpPr>
          <p:cNvPr id="13315"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p>
        </p:txBody>
      </p:sp>
      <p:sp>
        <p:nvSpPr>
          <p:cNvPr id="13316" name="Rectangle 4"/>
          <p:cNvSpPr>
            <a:spLocks noGrp="1" noChangeArrowheads="1"/>
          </p:cNvSpPr>
          <p:nvPr>
            <p:ph type="subTitle" idx="1"/>
          </p:nvPr>
        </p:nvSpPr>
        <p:spPr>
          <a:xfrm>
            <a:off x="849313" y="3049588"/>
            <a:ext cx="6248400" cy="2362200"/>
          </a:xfrm>
        </p:spPr>
        <p:txBody>
          <a:bodyPr/>
          <a:lstStyle>
            <a:lvl1pPr marL="0" indent="0">
              <a:buFont typeface="Wingdings" pitchFamily="2" charset="2"/>
              <a:buNone/>
              <a:defRPr sz="3200"/>
            </a:lvl1pPr>
          </a:lstStyle>
          <a:p>
            <a:r>
              <a:rPr lang="en-US" altLang="en-US"/>
              <a:t>Click to edit Master subtitle style</a:t>
            </a:r>
          </a:p>
        </p:txBody>
      </p:sp>
      <p:sp>
        <p:nvSpPr>
          <p:cNvPr id="13317" name="Rectangle 5"/>
          <p:cNvSpPr>
            <a:spLocks noGrp="1" noChangeArrowheads="1"/>
          </p:cNvSpPr>
          <p:nvPr>
            <p:ph type="dt" sz="half" idx="2"/>
          </p:nvPr>
        </p:nvSpPr>
        <p:spPr/>
        <p:txBody>
          <a:bodyPr/>
          <a:lstStyle>
            <a:lvl1pPr>
              <a:defRPr/>
            </a:lvl1pPr>
          </a:lstStyle>
          <a:p>
            <a:endParaRPr lang="en-US" altLang="en-US"/>
          </a:p>
        </p:txBody>
      </p:sp>
      <p:sp>
        <p:nvSpPr>
          <p:cNvPr id="13318" name="Rectangle 6"/>
          <p:cNvSpPr>
            <a:spLocks noGrp="1" noChangeArrowheads="1"/>
          </p:cNvSpPr>
          <p:nvPr>
            <p:ph type="ftr" sz="quarter" idx="3"/>
          </p:nvPr>
        </p:nvSpPr>
        <p:spPr/>
        <p:txBody>
          <a:bodyPr/>
          <a:lstStyle>
            <a:lvl1pPr>
              <a:defRPr/>
            </a:lvl1pPr>
          </a:lstStyle>
          <a:p>
            <a:endParaRPr lang="en-US" altLang="en-US"/>
          </a:p>
        </p:txBody>
      </p:sp>
      <p:sp>
        <p:nvSpPr>
          <p:cNvPr id="13319" name="Rectangle 7"/>
          <p:cNvSpPr>
            <a:spLocks noGrp="1" noChangeArrowheads="1"/>
          </p:cNvSpPr>
          <p:nvPr>
            <p:ph type="sldNum" sz="quarter" idx="4"/>
          </p:nvPr>
        </p:nvSpPr>
        <p:spPr/>
        <p:txBody>
          <a:bodyPr/>
          <a:lstStyle>
            <a:lvl1pPr>
              <a:defRPr/>
            </a:lvl1pPr>
          </a:lstStyle>
          <a:p>
            <a:fld id="{74B17F28-8283-4479-A462-4A0F30338593}" type="slidenum">
              <a:rPr lang="ar-SA" altLang="en-US"/>
              <a:pPr/>
              <a:t>‹#›</a:t>
            </a:fld>
            <a:endParaRPr lang="en-US" altLang="en-US"/>
          </a:p>
        </p:txBody>
      </p:sp>
      <p:grpSp>
        <p:nvGrpSpPr>
          <p:cNvPr id="13320" name="Group 8"/>
          <p:cNvGrpSpPr>
            <a:grpSpLocks/>
          </p:cNvGrpSpPr>
          <p:nvPr/>
        </p:nvGrpSpPr>
        <p:grpSpPr bwMode="auto">
          <a:xfrm>
            <a:off x="7493000" y="2992438"/>
            <a:ext cx="1338263" cy="2189162"/>
            <a:chOff x="4704" y="1885"/>
            <a:chExt cx="843" cy="1379"/>
          </a:xfrm>
        </p:grpSpPr>
        <p:sp>
          <p:nvSpPr>
            <p:cNvPr id="13321" name="Oval 9"/>
            <p:cNvSpPr>
              <a:spLocks noChangeArrowheads="1"/>
            </p:cNvSpPr>
            <p:nvPr/>
          </p:nvSpPr>
          <p:spPr bwMode="auto">
            <a:xfrm>
              <a:off x="4704" y="1885"/>
              <a:ext cx="127" cy="127"/>
            </a:xfrm>
            <a:prstGeom prst="ellipse">
              <a:avLst/>
            </a:prstGeom>
            <a:solidFill>
              <a:schemeClr val="tx2"/>
            </a:solidFill>
            <a:ln w="9525">
              <a:noFill/>
              <a:round/>
              <a:headEnd/>
              <a:tailEnd/>
            </a:ln>
            <a:effectLst/>
          </p:spPr>
          <p:txBody>
            <a:bodyPr wrap="none" anchor="ctr"/>
            <a:lstStyle/>
            <a:p>
              <a:endParaRPr lang="ar-SA"/>
            </a:p>
          </p:txBody>
        </p:sp>
        <p:sp>
          <p:nvSpPr>
            <p:cNvPr id="13322" name="Oval 10"/>
            <p:cNvSpPr>
              <a:spLocks noChangeArrowheads="1"/>
            </p:cNvSpPr>
            <p:nvPr/>
          </p:nvSpPr>
          <p:spPr bwMode="auto">
            <a:xfrm>
              <a:off x="4883" y="1885"/>
              <a:ext cx="127" cy="127"/>
            </a:xfrm>
            <a:prstGeom prst="ellipse">
              <a:avLst/>
            </a:prstGeom>
            <a:solidFill>
              <a:schemeClr val="tx2"/>
            </a:solidFill>
            <a:ln w="9525">
              <a:noFill/>
              <a:round/>
              <a:headEnd/>
              <a:tailEnd/>
            </a:ln>
            <a:effectLst/>
          </p:spPr>
          <p:txBody>
            <a:bodyPr wrap="none" anchor="ctr"/>
            <a:lstStyle/>
            <a:p>
              <a:endParaRPr lang="ar-SA"/>
            </a:p>
          </p:txBody>
        </p:sp>
        <p:sp>
          <p:nvSpPr>
            <p:cNvPr id="13323" name="Oval 11"/>
            <p:cNvSpPr>
              <a:spLocks noChangeArrowheads="1"/>
            </p:cNvSpPr>
            <p:nvPr/>
          </p:nvSpPr>
          <p:spPr bwMode="auto">
            <a:xfrm>
              <a:off x="5062" y="1885"/>
              <a:ext cx="127" cy="127"/>
            </a:xfrm>
            <a:prstGeom prst="ellipse">
              <a:avLst/>
            </a:prstGeom>
            <a:solidFill>
              <a:schemeClr val="tx2"/>
            </a:solidFill>
            <a:ln w="9525">
              <a:noFill/>
              <a:round/>
              <a:headEnd/>
              <a:tailEnd/>
            </a:ln>
            <a:effectLst/>
          </p:spPr>
          <p:txBody>
            <a:bodyPr wrap="none" anchor="ctr"/>
            <a:lstStyle/>
            <a:p>
              <a:endParaRPr lang="ar-SA"/>
            </a:p>
          </p:txBody>
        </p:sp>
        <p:sp>
          <p:nvSpPr>
            <p:cNvPr id="13324" name="Oval 12"/>
            <p:cNvSpPr>
              <a:spLocks noChangeArrowheads="1"/>
            </p:cNvSpPr>
            <p:nvPr/>
          </p:nvSpPr>
          <p:spPr bwMode="auto">
            <a:xfrm>
              <a:off x="4704" y="2064"/>
              <a:ext cx="127" cy="127"/>
            </a:xfrm>
            <a:prstGeom prst="ellipse">
              <a:avLst/>
            </a:prstGeom>
            <a:solidFill>
              <a:schemeClr val="tx2"/>
            </a:solidFill>
            <a:ln w="9525">
              <a:noFill/>
              <a:round/>
              <a:headEnd/>
              <a:tailEnd/>
            </a:ln>
            <a:effectLst/>
          </p:spPr>
          <p:txBody>
            <a:bodyPr wrap="none" anchor="ctr"/>
            <a:lstStyle/>
            <a:p>
              <a:endParaRPr lang="ar-SA"/>
            </a:p>
          </p:txBody>
        </p:sp>
        <p:sp>
          <p:nvSpPr>
            <p:cNvPr id="13325" name="Oval 13"/>
            <p:cNvSpPr>
              <a:spLocks noChangeArrowheads="1"/>
            </p:cNvSpPr>
            <p:nvPr/>
          </p:nvSpPr>
          <p:spPr bwMode="auto">
            <a:xfrm>
              <a:off x="4883" y="2064"/>
              <a:ext cx="127" cy="127"/>
            </a:xfrm>
            <a:prstGeom prst="ellipse">
              <a:avLst/>
            </a:prstGeom>
            <a:solidFill>
              <a:schemeClr val="tx2"/>
            </a:solidFill>
            <a:ln w="9525">
              <a:noFill/>
              <a:round/>
              <a:headEnd/>
              <a:tailEnd/>
            </a:ln>
            <a:effectLst/>
          </p:spPr>
          <p:txBody>
            <a:bodyPr wrap="none" anchor="ctr"/>
            <a:lstStyle/>
            <a:p>
              <a:endParaRPr lang="ar-SA"/>
            </a:p>
          </p:txBody>
        </p:sp>
        <p:sp>
          <p:nvSpPr>
            <p:cNvPr id="13326" name="Oval 14"/>
            <p:cNvSpPr>
              <a:spLocks noChangeArrowheads="1"/>
            </p:cNvSpPr>
            <p:nvPr/>
          </p:nvSpPr>
          <p:spPr bwMode="auto">
            <a:xfrm>
              <a:off x="5062" y="2064"/>
              <a:ext cx="127" cy="127"/>
            </a:xfrm>
            <a:prstGeom prst="ellipse">
              <a:avLst/>
            </a:prstGeom>
            <a:solidFill>
              <a:schemeClr val="tx2"/>
            </a:solidFill>
            <a:ln w="9525">
              <a:noFill/>
              <a:round/>
              <a:headEnd/>
              <a:tailEnd/>
            </a:ln>
            <a:effectLst/>
          </p:spPr>
          <p:txBody>
            <a:bodyPr wrap="none" anchor="ctr"/>
            <a:lstStyle/>
            <a:p>
              <a:endParaRPr lang="ar-SA"/>
            </a:p>
          </p:txBody>
        </p:sp>
        <p:sp>
          <p:nvSpPr>
            <p:cNvPr id="13327" name="Oval 15"/>
            <p:cNvSpPr>
              <a:spLocks noChangeArrowheads="1"/>
            </p:cNvSpPr>
            <p:nvPr/>
          </p:nvSpPr>
          <p:spPr bwMode="auto">
            <a:xfrm>
              <a:off x="5241" y="2064"/>
              <a:ext cx="127" cy="127"/>
            </a:xfrm>
            <a:prstGeom prst="ellipse">
              <a:avLst/>
            </a:prstGeom>
            <a:solidFill>
              <a:schemeClr val="accent2"/>
            </a:solidFill>
            <a:ln w="9525">
              <a:noFill/>
              <a:round/>
              <a:headEnd/>
              <a:tailEnd/>
            </a:ln>
            <a:effectLst/>
          </p:spPr>
          <p:txBody>
            <a:bodyPr wrap="none" anchor="ctr"/>
            <a:lstStyle/>
            <a:p>
              <a:endParaRPr lang="ar-SA"/>
            </a:p>
          </p:txBody>
        </p:sp>
        <p:sp>
          <p:nvSpPr>
            <p:cNvPr id="13328" name="Oval 16"/>
            <p:cNvSpPr>
              <a:spLocks noChangeArrowheads="1"/>
            </p:cNvSpPr>
            <p:nvPr/>
          </p:nvSpPr>
          <p:spPr bwMode="auto">
            <a:xfrm>
              <a:off x="4704" y="2243"/>
              <a:ext cx="127" cy="127"/>
            </a:xfrm>
            <a:prstGeom prst="ellipse">
              <a:avLst/>
            </a:prstGeom>
            <a:solidFill>
              <a:schemeClr val="tx2"/>
            </a:solidFill>
            <a:ln w="9525">
              <a:noFill/>
              <a:round/>
              <a:headEnd/>
              <a:tailEnd/>
            </a:ln>
            <a:effectLst/>
          </p:spPr>
          <p:txBody>
            <a:bodyPr wrap="none" anchor="ctr"/>
            <a:lstStyle/>
            <a:p>
              <a:endParaRPr lang="ar-SA"/>
            </a:p>
          </p:txBody>
        </p:sp>
        <p:sp>
          <p:nvSpPr>
            <p:cNvPr id="13329" name="Oval 17"/>
            <p:cNvSpPr>
              <a:spLocks noChangeArrowheads="1"/>
            </p:cNvSpPr>
            <p:nvPr/>
          </p:nvSpPr>
          <p:spPr bwMode="auto">
            <a:xfrm>
              <a:off x="4883" y="2243"/>
              <a:ext cx="127" cy="127"/>
            </a:xfrm>
            <a:prstGeom prst="ellipse">
              <a:avLst/>
            </a:prstGeom>
            <a:solidFill>
              <a:schemeClr val="tx2"/>
            </a:solidFill>
            <a:ln w="9525">
              <a:noFill/>
              <a:round/>
              <a:headEnd/>
              <a:tailEnd/>
            </a:ln>
            <a:effectLst/>
          </p:spPr>
          <p:txBody>
            <a:bodyPr wrap="none" anchor="ctr"/>
            <a:lstStyle/>
            <a:p>
              <a:endParaRPr lang="ar-SA"/>
            </a:p>
          </p:txBody>
        </p:sp>
        <p:sp>
          <p:nvSpPr>
            <p:cNvPr id="13330" name="Oval 18"/>
            <p:cNvSpPr>
              <a:spLocks noChangeArrowheads="1"/>
            </p:cNvSpPr>
            <p:nvPr/>
          </p:nvSpPr>
          <p:spPr bwMode="auto">
            <a:xfrm>
              <a:off x="5062" y="2243"/>
              <a:ext cx="127" cy="127"/>
            </a:xfrm>
            <a:prstGeom prst="ellipse">
              <a:avLst/>
            </a:prstGeom>
            <a:solidFill>
              <a:schemeClr val="accent2"/>
            </a:solidFill>
            <a:ln w="9525">
              <a:noFill/>
              <a:round/>
              <a:headEnd/>
              <a:tailEnd/>
            </a:ln>
            <a:effectLst/>
          </p:spPr>
          <p:txBody>
            <a:bodyPr wrap="none" anchor="ctr"/>
            <a:lstStyle/>
            <a:p>
              <a:endParaRPr lang="ar-SA"/>
            </a:p>
          </p:txBody>
        </p:sp>
        <p:sp>
          <p:nvSpPr>
            <p:cNvPr id="13331" name="Oval 19"/>
            <p:cNvSpPr>
              <a:spLocks noChangeArrowheads="1"/>
            </p:cNvSpPr>
            <p:nvPr/>
          </p:nvSpPr>
          <p:spPr bwMode="auto">
            <a:xfrm>
              <a:off x="5241" y="2243"/>
              <a:ext cx="127" cy="127"/>
            </a:xfrm>
            <a:prstGeom prst="ellipse">
              <a:avLst/>
            </a:prstGeom>
            <a:solidFill>
              <a:schemeClr val="accent2"/>
            </a:solidFill>
            <a:ln w="9525">
              <a:noFill/>
              <a:round/>
              <a:headEnd/>
              <a:tailEnd/>
            </a:ln>
            <a:effectLst/>
          </p:spPr>
          <p:txBody>
            <a:bodyPr wrap="none" anchor="ctr"/>
            <a:lstStyle/>
            <a:p>
              <a:endParaRPr lang="ar-SA"/>
            </a:p>
          </p:txBody>
        </p:sp>
        <p:sp>
          <p:nvSpPr>
            <p:cNvPr id="13332" name="Oval 20"/>
            <p:cNvSpPr>
              <a:spLocks noChangeArrowheads="1"/>
            </p:cNvSpPr>
            <p:nvPr/>
          </p:nvSpPr>
          <p:spPr bwMode="auto">
            <a:xfrm>
              <a:off x="5420" y="2243"/>
              <a:ext cx="127" cy="127"/>
            </a:xfrm>
            <a:prstGeom prst="ellipse">
              <a:avLst/>
            </a:prstGeom>
            <a:solidFill>
              <a:schemeClr val="accent1"/>
            </a:solidFill>
            <a:ln w="9525">
              <a:noFill/>
              <a:round/>
              <a:headEnd/>
              <a:tailEnd/>
            </a:ln>
            <a:effectLst/>
          </p:spPr>
          <p:txBody>
            <a:bodyPr wrap="none" anchor="ctr"/>
            <a:lstStyle/>
            <a:p>
              <a:endParaRPr lang="ar-SA"/>
            </a:p>
          </p:txBody>
        </p:sp>
        <p:sp>
          <p:nvSpPr>
            <p:cNvPr id="13333" name="Oval 21"/>
            <p:cNvSpPr>
              <a:spLocks noChangeArrowheads="1"/>
            </p:cNvSpPr>
            <p:nvPr/>
          </p:nvSpPr>
          <p:spPr bwMode="auto">
            <a:xfrm>
              <a:off x="4704" y="2421"/>
              <a:ext cx="127" cy="128"/>
            </a:xfrm>
            <a:prstGeom prst="ellipse">
              <a:avLst/>
            </a:prstGeom>
            <a:solidFill>
              <a:schemeClr val="tx2"/>
            </a:solidFill>
            <a:ln w="9525">
              <a:noFill/>
              <a:round/>
              <a:headEnd/>
              <a:tailEnd/>
            </a:ln>
            <a:effectLst/>
          </p:spPr>
          <p:txBody>
            <a:bodyPr wrap="none" anchor="ctr"/>
            <a:lstStyle/>
            <a:p>
              <a:endParaRPr lang="ar-SA"/>
            </a:p>
          </p:txBody>
        </p:sp>
        <p:sp>
          <p:nvSpPr>
            <p:cNvPr id="13334" name="Oval 22"/>
            <p:cNvSpPr>
              <a:spLocks noChangeArrowheads="1"/>
            </p:cNvSpPr>
            <p:nvPr/>
          </p:nvSpPr>
          <p:spPr bwMode="auto">
            <a:xfrm>
              <a:off x="4883" y="2421"/>
              <a:ext cx="127" cy="128"/>
            </a:xfrm>
            <a:prstGeom prst="ellipse">
              <a:avLst/>
            </a:prstGeom>
            <a:solidFill>
              <a:schemeClr val="accent2"/>
            </a:solidFill>
            <a:ln w="9525">
              <a:noFill/>
              <a:round/>
              <a:headEnd/>
              <a:tailEnd/>
            </a:ln>
            <a:effectLst/>
          </p:spPr>
          <p:txBody>
            <a:bodyPr wrap="none" anchor="ctr"/>
            <a:lstStyle/>
            <a:p>
              <a:endParaRPr lang="ar-SA"/>
            </a:p>
          </p:txBody>
        </p:sp>
        <p:sp>
          <p:nvSpPr>
            <p:cNvPr id="13335" name="Oval 23"/>
            <p:cNvSpPr>
              <a:spLocks noChangeArrowheads="1"/>
            </p:cNvSpPr>
            <p:nvPr/>
          </p:nvSpPr>
          <p:spPr bwMode="auto">
            <a:xfrm>
              <a:off x="5062" y="2421"/>
              <a:ext cx="127" cy="128"/>
            </a:xfrm>
            <a:prstGeom prst="ellipse">
              <a:avLst/>
            </a:prstGeom>
            <a:solidFill>
              <a:schemeClr val="accent2"/>
            </a:solidFill>
            <a:ln w="9525">
              <a:noFill/>
              <a:round/>
              <a:headEnd/>
              <a:tailEnd/>
            </a:ln>
            <a:effectLst/>
          </p:spPr>
          <p:txBody>
            <a:bodyPr wrap="none" anchor="ctr"/>
            <a:lstStyle/>
            <a:p>
              <a:endParaRPr lang="ar-SA"/>
            </a:p>
          </p:txBody>
        </p:sp>
        <p:sp>
          <p:nvSpPr>
            <p:cNvPr id="13336" name="Oval 24"/>
            <p:cNvSpPr>
              <a:spLocks noChangeArrowheads="1"/>
            </p:cNvSpPr>
            <p:nvPr/>
          </p:nvSpPr>
          <p:spPr bwMode="auto">
            <a:xfrm>
              <a:off x="5241" y="2421"/>
              <a:ext cx="127" cy="128"/>
            </a:xfrm>
            <a:prstGeom prst="ellipse">
              <a:avLst/>
            </a:prstGeom>
            <a:solidFill>
              <a:schemeClr val="accent1"/>
            </a:solidFill>
            <a:ln w="9525">
              <a:noFill/>
              <a:round/>
              <a:headEnd/>
              <a:tailEnd/>
            </a:ln>
            <a:effectLst/>
          </p:spPr>
          <p:txBody>
            <a:bodyPr wrap="none" anchor="ctr"/>
            <a:lstStyle/>
            <a:p>
              <a:endParaRPr lang="ar-SA"/>
            </a:p>
          </p:txBody>
        </p:sp>
        <p:sp>
          <p:nvSpPr>
            <p:cNvPr id="13337" name="Oval 25"/>
            <p:cNvSpPr>
              <a:spLocks noChangeArrowheads="1"/>
            </p:cNvSpPr>
            <p:nvPr/>
          </p:nvSpPr>
          <p:spPr bwMode="auto">
            <a:xfrm>
              <a:off x="4704" y="2600"/>
              <a:ext cx="127" cy="128"/>
            </a:xfrm>
            <a:prstGeom prst="ellipse">
              <a:avLst/>
            </a:prstGeom>
            <a:solidFill>
              <a:schemeClr val="accent2"/>
            </a:solidFill>
            <a:ln w="9525">
              <a:noFill/>
              <a:round/>
              <a:headEnd/>
              <a:tailEnd/>
            </a:ln>
            <a:effectLst/>
          </p:spPr>
          <p:txBody>
            <a:bodyPr wrap="none" anchor="ctr"/>
            <a:lstStyle/>
            <a:p>
              <a:endParaRPr lang="ar-SA"/>
            </a:p>
          </p:txBody>
        </p:sp>
        <p:sp>
          <p:nvSpPr>
            <p:cNvPr id="13338" name="Oval 26"/>
            <p:cNvSpPr>
              <a:spLocks noChangeArrowheads="1"/>
            </p:cNvSpPr>
            <p:nvPr/>
          </p:nvSpPr>
          <p:spPr bwMode="auto">
            <a:xfrm>
              <a:off x="4883" y="2600"/>
              <a:ext cx="127" cy="128"/>
            </a:xfrm>
            <a:prstGeom prst="ellipse">
              <a:avLst/>
            </a:prstGeom>
            <a:solidFill>
              <a:schemeClr val="accent2"/>
            </a:solidFill>
            <a:ln w="9525">
              <a:noFill/>
              <a:round/>
              <a:headEnd/>
              <a:tailEnd/>
            </a:ln>
            <a:effectLst/>
          </p:spPr>
          <p:txBody>
            <a:bodyPr wrap="none" anchor="ctr"/>
            <a:lstStyle/>
            <a:p>
              <a:endParaRPr lang="ar-SA"/>
            </a:p>
          </p:txBody>
        </p:sp>
        <p:sp>
          <p:nvSpPr>
            <p:cNvPr id="13339" name="Oval 27"/>
            <p:cNvSpPr>
              <a:spLocks noChangeArrowheads="1"/>
            </p:cNvSpPr>
            <p:nvPr/>
          </p:nvSpPr>
          <p:spPr bwMode="auto">
            <a:xfrm>
              <a:off x="5062" y="2600"/>
              <a:ext cx="127" cy="128"/>
            </a:xfrm>
            <a:prstGeom prst="ellipse">
              <a:avLst/>
            </a:prstGeom>
            <a:solidFill>
              <a:schemeClr val="accent1"/>
            </a:solidFill>
            <a:ln w="9525">
              <a:noFill/>
              <a:round/>
              <a:headEnd/>
              <a:tailEnd/>
            </a:ln>
            <a:effectLst/>
          </p:spPr>
          <p:txBody>
            <a:bodyPr wrap="none" anchor="ctr"/>
            <a:lstStyle/>
            <a:p>
              <a:endParaRPr lang="ar-SA"/>
            </a:p>
          </p:txBody>
        </p:sp>
        <p:sp>
          <p:nvSpPr>
            <p:cNvPr id="13340" name="Oval 28"/>
            <p:cNvSpPr>
              <a:spLocks noChangeArrowheads="1"/>
            </p:cNvSpPr>
            <p:nvPr/>
          </p:nvSpPr>
          <p:spPr bwMode="auto">
            <a:xfrm>
              <a:off x="5241" y="2600"/>
              <a:ext cx="127" cy="128"/>
            </a:xfrm>
            <a:prstGeom prst="ellipse">
              <a:avLst/>
            </a:prstGeom>
            <a:solidFill>
              <a:schemeClr val="accent1"/>
            </a:solidFill>
            <a:ln w="9525">
              <a:noFill/>
              <a:round/>
              <a:headEnd/>
              <a:tailEnd/>
            </a:ln>
            <a:effectLst/>
          </p:spPr>
          <p:txBody>
            <a:bodyPr wrap="none" anchor="ctr"/>
            <a:lstStyle/>
            <a:p>
              <a:endParaRPr lang="ar-SA"/>
            </a:p>
          </p:txBody>
        </p:sp>
        <p:sp>
          <p:nvSpPr>
            <p:cNvPr id="13341" name="Oval 29"/>
            <p:cNvSpPr>
              <a:spLocks noChangeArrowheads="1"/>
            </p:cNvSpPr>
            <p:nvPr/>
          </p:nvSpPr>
          <p:spPr bwMode="auto">
            <a:xfrm>
              <a:off x="5420" y="2600"/>
              <a:ext cx="127" cy="128"/>
            </a:xfrm>
            <a:prstGeom prst="ellipse">
              <a:avLst/>
            </a:prstGeom>
            <a:solidFill>
              <a:schemeClr val="folHlink"/>
            </a:solidFill>
            <a:ln w="9525">
              <a:noFill/>
              <a:round/>
              <a:headEnd/>
              <a:tailEnd/>
            </a:ln>
            <a:effectLst/>
          </p:spPr>
          <p:txBody>
            <a:bodyPr wrap="none" anchor="ctr"/>
            <a:lstStyle/>
            <a:p>
              <a:endParaRPr lang="ar-SA"/>
            </a:p>
          </p:txBody>
        </p:sp>
        <p:sp>
          <p:nvSpPr>
            <p:cNvPr id="13342" name="Oval 30"/>
            <p:cNvSpPr>
              <a:spLocks noChangeArrowheads="1"/>
            </p:cNvSpPr>
            <p:nvPr/>
          </p:nvSpPr>
          <p:spPr bwMode="auto">
            <a:xfrm>
              <a:off x="4704" y="2779"/>
              <a:ext cx="127" cy="127"/>
            </a:xfrm>
            <a:prstGeom prst="ellipse">
              <a:avLst/>
            </a:prstGeom>
            <a:solidFill>
              <a:schemeClr val="accent2"/>
            </a:solidFill>
            <a:ln w="9525">
              <a:noFill/>
              <a:round/>
              <a:headEnd/>
              <a:tailEnd/>
            </a:ln>
            <a:effectLst/>
          </p:spPr>
          <p:txBody>
            <a:bodyPr wrap="none" anchor="ctr"/>
            <a:lstStyle/>
            <a:p>
              <a:endParaRPr lang="ar-SA"/>
            </a:p>
          </p:txBody>
        </p:sp>
        <p:sp>
          <p:nvSpPr>
            <p:cNvPr id="13343" name="Oval 31"/>
            <p:cNvSpPr>
              <a:spLocks noChangeArrowheads="1"/>
            </p:cNvSpPr>
            <p:nvPr/>
          </p:nvSpPr>
          <p:spPr bwMode="auto">
            <a:xfrm>
              <a:off x="4883" y="2779"/>
              <a:ext cx="127" cy="127"/>
            </a:xfrm>
            <a:prstGeom prst="ellipse">
              <a:avLst/>
            </a:prstGeom>
            <a:solidFill>
              <a:schemeClr val="accent1"/>
            </a:solidFill>
            <a:ln w="9525">
              <a:noFill/>
              <a:round/>
              <a:headEnd/>
              <a:tailEnd/>
            </a:ln>
            <a:effectLst/>
          </p:spPr>
          <p:txBody>
            <a:bodyPr wrap="none" anchor="ctr"/>
            <a:lstStyle/>
            <a:p>
              <a:endParaRPr lang="ar-SA"/>
            </a:p>
          </p:txBody>
        </p:sp>
        <p:sp>
          <p:nvSpPr>
            <p:cNvPr id="13344" name="Oval 32"/>
            <p:cNvSpPr>
              <a:spLocks noChangeArrowheads="1"/>
            </p:cNvSpPr>
            <p:nvPr/>
          </p:nvSpPr>
          <p:spPr bwMode="auto">
            <a:xfrm>
              <a:off x="5062" y="2779"/>
              <a:ext cx="127" cy="127"/>
            </a:xfrm>
            <a:prstGeom prst="ellipse">
              <a:avLst/>
            </a:prstGeom>
            <a:solidFill>
              <a:schemeClr val="accent1"/>
            </a:solidFill>
            <a:ln w="9525">
              <a:noFill/>
              <a:round/>
              <a:headEnd/>
              <a:tailEnd/>
            </a:ln>
            <a:effectLst/>
          </p:spPr>
          <p:txBody>
            <a:bodyPr wrap="none" anchor="ctr"/>
            <a:lstStyle/>
            <a:p>
              <a:endParaRPr lang="ar-SA"/>
            </a:p>
          </p:txBody>
        </p:sp>
        <p:sp>
          <p:nvSpPr>
            <p:cNvPr id="13345" name="Oval 33"/>
            <p:cNvSpPr>
              <a:spLocks noChangeArrowheads="1"/>
            </p:cNvSpPr>
            <p:nvPr/>
          </p:nvSpPr>
          <p:spPr bwMode="auto">
            <a:xfrm>
              <a:off x="5241" y="2779"/>
              <a:ext cx="127" cy="127"/>
            </a:xfrm>
            <a:prstGeom prst="ellipse">
              <a:avLst/>
            </a:prstGeom>
            <a:solidFill>
              <a:schemeClr val="folHlink"/>
            </a:solidFill>
            <a:ln w="9525">
              <a:noFill/>
              <a:round/>
              <a:headEnd/>
              <a:tailEnd/>
            </a:ln>
            <a:effectLst/>
          </p:spPr>
          <p:txBody>
            <a:bodyPr wrap="none" anchor="ctr"/>
            <a:lstStyle/>
            <a:p>
              <a:endParaRPr lang="ar-SA"/>
            </a:p>
          </p:txBody>
        </p:sp>
        <p:sp>
          <p:nvSpPr>
            <p:cNvPr id="13346" name="Oval 34"/>
            <p:cNvSpPr>
              <a:spLocks noChangeArrowheads="1"/>
            </p:cNvSpPr>
            <p:nvPr/>
          </p:nvSpPr>
          <p:spPr bwMode="auto">
            <a:xfrm>
              <a:off x="4704" y="2958"/>
              <a:ext cx="127" cy="127"/>
            </a:xfrm>
            <a:prstGeom prst="ellipse">
              <a:avLst/>
            </a:prstGeom>
            <a:solidFill>
              <a:schemeClr val="accent1"/>
            </a:solidFill>
            <a:ln w="9525">
              <a:noFill/>
              <a:round/>
              <a:headEnd/>
              <a:tailEnd/>
            </a:ln>
            <a:effectLst/>
          </p:spPr>
          <p:txBody>
            <a:bodyPr wrap="none" anchor="ctr"/>
            <a:lstStyle/>
            <a:p>
              <a:endParaRPr lang="ar-SA"/>
            </a:p>
          </p:txBody>
        </p:sp>
        <p:sp>
          <p:nvSpPr>
            <p:cNvPr id="13347" name="Oval 35"/>
            <p:cNvSpPr>
              <a:spLocks noChangeArrowheads="1"/>
            </p:cNvSpPr>
            <p:nvPr/>
          </p:nvSpPr>
          <p:spPr bwMode="auto">
            <a:xfrm>
              <a:off x="4883" y="2958"/>
              <a:ext cx="127" cy="127"/>
            </a:xfrm>
            <a:prstGeom prst="ellipse">
              <a:avLst/>
            </a:prstGeom>
            <a:solidFill>
              <a:schemeClr val="accent1"/>
            </a:solidFill>
            <a:ln w="9525">
              <a:noFill/>
              <a:round/>
              <a:headEnd/>
              <a:tailEnd/>
            </a:ln>
            <a:effectLst/>
          </p:spPr>
          <p:txBody>
            <a:bodyPr wrap="none" anchor="ctr"/>
            <a:lstStyle/>
            <a:p>
              <a:endParaRPr lang="ar-SA"/>
            </a:p>
          </p:txBody>
        </p:sp>
        <p:sp>
          <p:nvSpPr>
            <p:cNvPr id="13348" name="Oval 36"/>
            <p:cNvSpPr>
              <a:spLocks noChangeArrowheads="1"/>
            </p:cNvSpPr>
            <p:nvPr/>
          </p:nvSpPr>
          <p:spPr bwMode="auto">
            <a:xfrm>
              <a:off x="5062" y="2958"/>
              <a:ext cx="127" cy="127"/>
            </a:xfrm>
            <a:prstGeom prst="ellipse">
              <a:avLst/>
            </a:prstGeom>
            <a:solidFill>
              <a:schemeClr val="folHlink"/>
            </a:solidFill>
            <a:ln w="9525">
              <a:noFill/>
              <a:round/>
              <a:headEnd/>
              <a:tailEnd/>
            </a:ln>
            <a:effectLst/>
          </p:spPr>
          <p:txBody>
            <a:bodyPr wrap="none" anchor="ctr"/>
            <a:lstStyle/>
            <a:p>
              <a:endParaRPr lang="ar-SA"/>
            </a:p>
          </p:txBody>
        </p:sp>
        <p:sp>
          <p:nvSpPr>
            <p:cNvPr id="13349" name="Oval 37"/>
            <p:cNvSpPr>
              <a:spLocks noChangeArrowheads="1"/>
            </p:cNvSpPr>
            <p:nvPr/>
          </p:nvSpPr>
          <p:spPr bwMode="auto">
            <a:xfrm>
              <a:off x="5241" y="2958"/>
              <a:ext cx="127" cy="127"/>
            </a:xfrm>
            <a:prstGeom prst="ellipse">
              <a:avLst/>
            </a:prstGeom>
            <a:solidFill>
              <a:schemeClr val="folHlink"/>
            </a:solidFill>
            <a:ln w="9525">
              <a:noFill/>
              <a:round/>
              <a:headEnd/>
              <a:tailEnd/>
            </a:ln>
            <a:effectLst/>
          </p:spPr>
          <p:txBody>
            <a:bodyPr wrap="none" anchor="ctr"/>
            <a:lstStyle/>
            <a:p>
              <a:endParaRPr lang="ar-SA"/>
            </a:p>
          </p:txBody>
        </p:sp>
        <p:sp>
          <p:nvSpPr>
            <p:cNvPr id="13350" name="Oval 38"/>
            <p:cNvSpPr>
              <a:spLocks noChangeArrowheads="1"/>
            </p:cNvSpPr>
            <p:nvPr/>
          </p:nvSpPr>
          <p:spPr bwMode="auto">
            <a:xfrm>
              <a:off x="4883" y="3137"/>
              <a:ext cx="127" cy="127"/>
            </a:xfrm>
            <a:prstGeom prst="ellipse">
              <a:avLst/>
            </a:prstGeom>
            <a:solidFill>
              <a:schemeClr val="folHlink"/>
            </a:solidFill>
            <a:ln w="9525">
              <a:noFill/>
              <a:round/>
              <a:headEnd/>
              <a:tailEnd/>
            </a:ln>
            <a:effectLst/>
          </p:spPr>
          <p:txBody>
            <a:bodyPr wrap="none" anchor="ctr"/>
            <a:lstStyle/>
            <a:p>
              <a:endParaRPr lang="ar-SA"/>
            </a:p>
          </p:txBody>
        </p:sp>
        <p:sp>
          <p:nvSpPr>
            <p:cNvPr id="13351" name="Oval 39"/>
            <p:cNvSpPr>
              <a:spLocks noChangeArrowheads="1"/>
            </p:cNvSpPr>
            <p:nvPr/>
          </p:nvSpPr>
          <p:spPr bwMode="auto">
            <a:xfrm>
              <a:off x="5241" y="3137"/>
              <a:ext cx="127" cy="127"/>
            </a:xfrm>
            <a:prstGeom prst="ellipse">
              <a:avLst/>
            </a:prstGeom>
            <a:solidFill>
              <a:schemeClr val="folHlink"/>
            </a:solidFill>
            <a:ln w="9525">
              <a:noFill/>
              <a:round/>
              <a:headEnd/>
              <a:tailEnd/>
            </a:ln>
            <a:effectLst/>
          </p:spPr>
          <p:txBody>
            <a:bodyPr wrap="none" anchor="ctr"/>
            <a:lstStyle/>
            <a:p>
              <a:endParaRPr lang="ar-SA"/>
            </a:p>
          </p:txBody>
        </p:sp>
      </p:grpSp>
      <p:sp>
        <p:nvSpPr>
          <p:cNvPr id="13352"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endParaRPr lang="ar-SA"/>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F86D5700-EC95-46EC-A437-9F809DADE8DC}" type="slidenum">
              <a:rPr lang="ar-SA"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0579007-8ED4-4DED-BCAC-CB3A9D358135}" type="slidenum">
              <a:rPr lang="ar-SA" altLang="en-US"/>
              <a:pPr/>
              <a:t>‹#›</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lipArt Placeholder 3"/>
          <p:cNvSpPr>
            <a:spLocks noGrp="1"/>
          </p:cNvSpPr>
          <p:nvPr>
            <p:ph type="clipArt" sz="half" idx="2"/>
          </p:nvPr>
        </p:nvSpPr>
        <p:spPr>
          <a:xfrm>
            <a:off x="4648200" y="1719263"/>
            <a:ext cx="4038600" cy="4411662"/>
          </a:xfrm>
        </p:spPr>
        <p:txBody>
          <a:bodyPr/>
          <a:lstStyle/>
          <a:p>
            <a:endParaRPr lang="ar-SA"/>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4BA40A55-0004-4F60-84C6-FB7EAA932D14}" type="slidenum">
              <a:rPr lang="ar-SA" altLang="en-US"/>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78AD5F71-D498-436F-BB99-B81305B11A64}" type="slidenum">
              <a:rPr lang="ar-SA" altLang="en-US"/>
              <a:pPr/>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ar-SA"/>
          </a:p>
        </p:txBody>
      </p:sp>
      <p:sp>
        <p:nvSpPr>
          <p:cNvPr id="3" name="Table Placeholder 2"/>
          <p:cNvSpPr>
            <a:spLocks noGrp="1"/>
          </p:cNvSpPr>
          <p:nvPr>
            <p:ph type="tbl" idx="1"/>
          </p:nvPr>
        </p:nvSpPr>
        <p:spPr>
          <a:xfrm>
            <a:off x="457200" y="1719263"/>
            <a:ext cx="8229600" cy="4411662"/>
          </a:xfrm>
        </p:spPr>
        <p:txBody>
          <a:bodyPr/>
          <a:lstStyle/>
          <a:p>
            <a:endParaRPr lang="ar-SA"/>
          </a:p>
        </p:txBody>
      </p:sp>
      <p:sp>
        <p:nvSpPr>
          <p:cNvPr id="4" name="Date Placeholder 3"/>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6" name="Slide Number Placeholder 5"/>
          <p:cNvSpPr>
            <a:spLocks noGrp="1"/>
          </p:cNvSpPr>
          <p:nvPr>
            <p:ph type="sldNum" sz="quarter" idx="12"/>
          </p:nvPr>
        </p:nvSpPr>
        <p:spPr>
          <a:xfrm>
            <a:off x="6553200" y="6248400"/>
            <a:ext cx="2133600" cy="457200"/>
          </a:xfrm>
        </p:spPr>
        <p:txBody>
          <a:bodyPr/>
          <a:lstStyle>
            <a:lvl1pPr>
              <a:defRPr/>
            </a:lvl1pPr>
          </a:lstStyle>
          <a:p>
            <a:fld id="{3821D706-2044-490A-A09D-D3F9FA174600}" type="slidenum">
              <a:rPr lang="ar-SA" altLang="en-US"/>
              <a:pPr/>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22238"/>
            <a:ext cx="8229600" cy="60086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14FD505E-F57A-4053-9319-5CF9151C51C9}" type="slidenum">
              <a:rPr lang="ar-SA" altLang="en-US"/>
              <a:pPr/>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Slide Number Placeholder 3"/>
          <p:cNvSpPr>
            <a:spLocks noGrp="1"/>
          </p:cNvSpPr>
          <p:nvPr>
            <p:ph type="sldNum" sz="quarter" idx="10"/>
          </p:nvPr>
        </p:nvSpPr>
        <p:spPr/>
        <p:txBody>
          <a:bodyPr/>
          <a:lstStyle>
            <a:lvl1pPr>
              <a:defRPr/>
            </a:lvl1pPr>
          </a:lstStyle>
          <a:p>
            <a:fld id="{81F629F2-E7E0-4380-9243-3435AB289064}" type="slidenum">
              <a:rPr lang="ar-SA"/>
              <a:pPr/>
              <a:t>‹#›</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sz="quarter" idx="10"/>
          </p:nvPr>
        </p:nvSpPr>
        <p:spPr/>
        <p:txBody>
          <a:bodyPr/>
          <a:lstStyle>
            <a:lvl1pPr>
              <a:defRPr/>
            </a:lvl1pPr>
          </a:lstStyle>
          <a:p>
            <a:fld id="{5A56D991-E118-4321-863D-943018D31141}" type="slidenum">
              <a:rPr lang="ar-SA"/>
              <a:pPr/>
              <a:t>‹#›</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969FF120-C6D5-4459-977D-E22A1A555ED6}" type="slidenum">
              <a:rPr lang="ar-SA"/>
              <a:pPr/>
              <a:t>‹#›</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676400" y="1676400"/>
            <a:ext cx="3467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295900" y="1676400"/>
            <a:ext cx="34671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Slide Number Placeholder 4"/>
          <p:cNvSpPr>
            <a:spLocks noGrp="1"/>
          </p:cNvSpPr>
          <p:nvPr>
            <p:ph type="sldNum" sz="quarter" idx="10"/>
          </p:nvPr>
        </p:nvSpPr>
        <p:spPr/>
        <p:txBody>
          <a:bodyPr/>
          <a:lstStyle>
            <a:lvl1pPr>
              <a:defRPr/>
            </a:lvl1pPr>
          </a:lstStyle>
          <a:p>
            <a:fld id="{ED23C9E4-6C1D-4870-85F5-A34AF956BCAE}" type="slidenum">
              <a:rPr lang="ar-SA"/>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ED4FEC0-9C32-409F-81F0-150A780A4D6A}" type="slidenum">
              <a:rPr lang="ar-SA" altLang="en-US"/>
              <a:pPr/>
              <a:t>‹#›</a:t>
            </a:fld>
            <a:endParaRPr lang="en-U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Slide Number Placeholder 6"/>
          <p:cNvSpPr>
            <a:spLocks noGrp="1"/>
          </p:cNvSpPr>
          <p:nvPr>
            <p:ph type="sldNum" sz="quarter" idx="10"/>
          </p:nvPr>
        </p:nvSpPr>
        <p:spPr/>
        <p:txBody>
          <a:bodyPr/>
          <a:lstStyle>
            <a:lvl1pPr>
              <a:defRPr/>
            </a:lvl1pPr>
          </a:lstStyle>
          <a:p>
            <a:fld id="{6A08956C-DEDF-42B9-B20F-DEAF5BB64D3E}" type="slidenum">
              <a:rPr lang="ar-SA"/>
              <a:pPr/>
              <a:t>‹#›</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Slide Number Placeholder 2"/>
          <p:cNvSpPr>
            <a:spLocks noGrp="1"/>
          </p:cNvSpPr>
          <p:nvPr>
            <p:ph type="sldNum" sz="quarter" idx="10"/>
          </p:nvPr>
        </p:nvSpPr>
        <p:spPr/>
        <p:txBody>
          <a:bodyPr/>
          <a:lstStyle>
            <a:lvl1pPr>
              <a:defRPr/>
            </a:lvl1pPr>
          </a:lstStyle>
          <a:p>
            <a:fld id="{A787F432-C44B-4BD9-9316-ADB07C78C56C}" type="slidenum">
              <a:rPr lang="ar-SA"/>
              <a:pPr/>
              <a:t>‹#›</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C93BC13-02DF-436D-B50E-CB055C9493F4}" type="slidenum">
              <a:rPr lang="ar-SA"/>
              <a:pPr/>
              <a:t>‹#›</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D163A32-B480-4012-B80F-B26A4EE0221F}" type="slidenum">
              <a:rPr lang="ar-SA"/>
              <a:pPr/>
              <a:t>‹#›</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B74BE475-2FBF-41B9-8E77-2052C5C88FE4}" type="slidenum">
              <a:rPr lang="ar-SA"/>
              <a:pPr/>
              <a:t>‹#›</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sz="quarter" idx="10"/>
          </p:nvPr>
        </p:nvSpPr>
        <p:spPr/>
        <p:txBody>
          <a:bodyPr/>
          <a:lstStyle>
            <a:lvl1pPr>
              <a:defRPr/>
            </a:lvl1pPr>
          </a:lstStyle>
          <a:p>
            <a:fld id="{C88D0DC0-F1D0-4F97-825A-026037BBCCDE}" type="slidenum">
              <a:rPr lang="ar-SA"/>
              <a:pPr/>
              <a:t>‹#›</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77100" y="152400"/>
            <a:ext cx="1866900" cy="594360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676400" y="152400"/>
            <a:ext cx="54483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Slide Number Placeholder 3"/>
          <p:cNvSpPr>
            <a:spLocks noGrp="1"/>
          </p:cNvSpPr>
          <p:nvPr>
            <p:ph type="sldNum" sz="quarter" idx="10"/>
          </p:nvPr>
        </p:nvSpPr>
        <p:spPr/>
        <p:txBody>
          <a:bodyPr/>
          <a:lstStyle>
            <a:lvl1pPr>
              <a:defRPr/>
            </a:lvl1pPr>
          </a:lstStyle>
          <a:p>
            <a:fld id="{1203D653-4589-43BF-8F9D-8D4BED3E588A}" type="slidenum">
              <a:rPr lang="ar-SA"/>
              <a:pPr/>
              <a:t>‹#›</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ar-SA"/>
          </a:p>
        </p:txBody>
      </p:sp>
      <p:sp>
        <p:nvSpPr>
          <p:cNvPr id="4" name="Footer Placeholder 3"/>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Footer Placeholder 3"/>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E86EDC8D-EBDD-4592-944F-925DCB94E68F}" type="slidenum">
              <a:rPr lang="ar-SA" altLang="en-US"/>
              <a:pPr/>
              <a:t>‹#›</a:t>
            </a:fld>
            <a:endParaRPr lang="en-US"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1808163" y="1600200"/>
            <a:ext cx="33623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5322888" y="1600200"/>
            <a:ext cx="33639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Footer Placeholder 4"/>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Footer Placeholder 6"/>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Footer Placeholder 2"/>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Footer Placeholder 3"/>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67538" y="274638"/>
            <a:ext cx="1719262" cy="5851525"/>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1808163" y="274638"/>
            <a:ext cx="5006975"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Footer Placeholder 3"/>
          <p:cNvSpPr>
            <a:spLocks noGrp="1"/>
          </p:cNvSpPr>
          <p:nvPr>
            <p:ph type="ftr" sz="quarter" idx="10"/>
          </p:nvPr>
        </p:nvSpPr>
        <p:spPr/>
        <p:txBody>
          <a:bodyPr/>
          <a:lstStyle>
            <a:lvl1pPr>
              <a:defRPr smtClean="0"/>
            </a:lvl1pPr>
          </a:lstStyle>
          <a:p>
            <a:pPr>
              <a:defRPr/>
            </a:pPr>
            <a:r>
              <a:rPr lang="en-US"/>
              <a:t>© 2008 AdvancED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DA37654-99C6-4C5E-9755-C75374AF4AE2}" type="slidenum">
              <a:rPr lang="ar-SA"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F8E0A87A-31A5-40D7-A8AC-12B493E47FF8}" type="slidenum">
              <a:rPr lang="ar-SA"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285DAE0E-4DE8-40AD-AF5D-FD31104EDAFB}" type="slidenum">
              <a:rPr lang="ar-SA"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060D6D2E-DF21-4443-92A7-24ED183423E6}" type="slidenum">
              <a:rPr lang="ar-SA"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20DAEDD-ABD6-40E6-826D-E368ACC8F2EC}" type="slidenum">
              <a:rPr lang="ar-SA"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667DDCB6-F420-4D1B-AAD1-5BD0A24D258E}" type="slidenum">
              <a:rPr lang="ar-SA"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1.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2.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EFA7A"/>
            </a:gs>
            <a:gs pos="100000">
              <a:srgbClr val="D1E1E1"/>
            </a:gs>
          </a:gsLst>
          <a:lin ang="5400000" scaled="1"/>
        </a:gradFill>
        <a:effectLst/>
      </p:bgPr>
    </p:bg>
    <p:spTree>
      <p:nvGrpSpPr>
        <p:cNvPr id="1" name=""/>
        <p:cNvGrpSpPr/>
        <p:nvPr/>
      </p:nvGrpSpPr>
      <p:grpSpPr>
        <a:xfrm>
          <a:off x="0" y="0"/>
          <a:ext cx="0" cy="0"/>
          <a:chOff x="0" y="0"/>
          <a:chExt cx="0" cy="0"/>
        </a:xfrm>
      </p:grpSpPr>
      <p:sp>
        <p:nvSpPr>
          <p:cNvPr id="12290" name="Line 2"/>
          <p:cNvSpPr>
            <a:spLocks noChangeShapeType="1"/>
          </p:cNvSpPr>
          <p:nvPr/>
        </p:nvSpPr>
        <p:spPr bwMode="auto">
          <a:xfrm>
            <a:off x="7962900" y="152400"/>
            <a:ext cx="0" cy="1524000"/>
          </a:xfrm>
          <a:prstGeom prst="line">
            <a:avLst/>
          </a:prstGeom>
          <a:noFill/>
          <a:ln w="9525">
            <a:solidFill>
              <a:schemeClr val="tx1"/>
            </a:solidFill>
            <a:round/>
            <a:headEnd/>
            <a:tailEnd/>
          </a:ln>
          <a:effectLst/>
        </p:spPr>
        <p:txBody>
          <a:bodyPr/>
          <a:lstStyle/>
          <a:p>
            <a:endParaRPr lang="ar-SA"/>
          </a:p>
        </p:txBody>
      </p:sp>
      <p:sp>
        <p:nvSpPr>
          <p:cNvPr id="12291" name="Rectangle 3"/>
          <p:cNvSpPr>
            <a:spLocks noGrp="1" noChangeArrowheads="1"/>
          </p:cNvSpPr>
          <p:nvPr>
            <p:ph type="title"/>
          </p:nvPr>
        </p:nvSpPr>
        <p:spPr bwMode="auto">
          <a:xfrm>
            <a:off x="457200" y="122238"/>
            <a:ext cx="7543800" cy="12954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2292" name="Rectangle 4"/>
          <p:cNvSpPr>
            <a:spLocks noGrp="1" noChangeArrowheads="1"/>
          </p:cNvSpPr>
          <p:nvPr>
            <p:ph type="body" idx="1"/>
          </p:nvPr>
        </p:nvSpPr>
        <p:spPr bwMode="auto">
          <a:xfrm>
            <a:off x="457200" y="1719263"/>
            <a:ext cx="8229600" cy="4411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229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a:defRPr sz="1000"/>
            </a:lvl1pPr>
          </a:lstStyle>
          <a:p>
            <a:endParaRPr lang="en-US" altLang="en-US"/>
          </a:p>
        </p:txBody>
      </p:sp>
      <p:sp>
        <p:nvSpPr>
          <p:cNvPr id="1229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a:defRPr sz="1000"/>
            </a:lvl1pPr>
          </a:lstStyle>
          <a:p>
            <a:endParaRPr lang="en-US" altLang="en-US"/>
          </a:p>
        </p:txBody>
      </p:sp>
      <p:sp>
        <p:nvSpPr>
          <p:cNvPr id="1229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0">
              <a:defRPr sz="1000"/>
            </a:lvl1pPr>
          </a:lstStyle>
          <a:p>
            <a:fld id="{3CEB5682-E834-4B08-B025-214EC9CA57DF}" type="slidenum">
              <a:rPr lang="ar-SA" altLang="en-US"/>
              <a:pPr/>
              <a:t>‹#›</a:t>
            </a:fld>
            <a:endParaRPr lang="en-US" altLang="en-US"/>
          </a:p>
        </p:txBody>
      </p:sp>
      <p:grpSp>
        <p:nvGrpSpPr>
          <p:cNvPr id="12296" name="Group 8"/>
          <p:cNvGrpSpPr>
            <a:grpSpLocks/>
          </p:cNvGrpSpPr>
          <p:nvPr/>
        </p:nvGrpSpPr>
        <p:grpSpPr bwMode="auto">
          <a:xfrm>
            <a:off x="8153400" y="152400"/>
            <a:ext cx="792163" cy="1295400"/>
            <a:chOff x="5136" y="960"/>
            <a:chExt cx="528" cy="864"/>
          </a:xfrm>
        </p:grpSpPr>
        <p:sp>
          <p:nvSpPr>
            <p:cNvPr id="12297" name="Oval 9"/>
            <p:cNvSpPr>
              <a:spLocks noChangeArrowheads="1"/>
            </p:cNvSpPr>
            <p:nvPr/>
          </p:nvSpPr>
          <p:spPr bwMode="auto">
            <a:xfrm>
              <a:off x="5136" y="960"/>
              <a:ext cx="80" cy="80"/>
            </a:xfrm>
            <a:prstGeom prst="ellipse">
              <a:avLst/>
            </a:prstGeom>
            <a:solidFill>
              <a:schemeClr val="tx2"/>
            </a:solidFill>
            <a:ln w="9525">
              <a:noFill/>
              <a:round/>
              <a:headEnd/>
              <a:tailEnd/>
            </a:ln>
            <a:effectLst/>
          </p:spPr>
          <p:txBody>
            <a:bodyPr wrap="none" anchor="ctr"/>
            <a:lstStyle/>
            <a:p>
              <a:endParaRPr lang="ar-SA"/>
            </a:p>
          </p:txBody>
        </p:sp>
        <p:sp>
          <p:nvSpPr>
            <p:cNvPr id="12298" name="Oval 10"/>
            <p:cNvSpPr>
              <a:spLocks noChangeArrowheads="1"/>
            </p:cNvSpPr>
            <p:nvPr/>
          </p:nvSpPr>
          <p:spPr bwMode="auto">
            <a:xfrm>
              <a:off x="5248" y="960"/>
              <a:ext cx="80" cy="80"/>
            </a:xfrm>
            <a:prstGeom prst="ellipse">
              <a:avLst/>
            </a:prstGeom>
            <a:solidFill>
              <a:schemeClr val="tx2"/>
            </a:solidFill>
            <a:ln w="9525">
              <a:noFill/>
              <a:round/>
              <a:headEnd/>
              <a:tailEnd/>
            </a:ln>
            <a:effectLst/>
          </p:spPr>
          <p:txBody>
            <a:bodyPr wrap="none" anchor="ctr"/>
            <a:lstStyle/>
            <a:p>
              <a:endParaRPr lang="ar-SA"/>
            </a:p>
          </p:txBody>
        </p:sp>
        <p:sp>
          <p:nvSpPr>
            <p:cNvPr id="12299" name="Oval 11"/>
            <p:cNvSpPr>
              <a:spLocks noChangeArrowheads="1"/>
            </p:cNvSpPr>
            <p:nvPr/>
          </p:nvSpPr>
          <p:spPr bwMode="auto">
            <a:xfrm>
              <a:off x="5360" y="960"/>
              <a:ext cx="80" cy="80"/>
            </a:xfrm>
            <a:prstGeom prst="ellipse">
              <a:avLst/>
            </a:prstGeom>
            <a:solidFill>
              <a:schemeClr val="tx2"/>
            </a:solidFill>
            <a:ln w="9525">
              <a:noFill/>
              <a:round/>
              <a:headEnd/>
              <a:tailEnd/>
            </a:ln>
            <a:effectLst/>
          </p:spPr>
          <p:txBody>
            <a:bodyPr wrap="none" anchor="ctr"/>
            <a:lstStyle/>
            <a:p>
              <a:endParaRPr lang="ar-SA"/>
            </a:p>
          </p:txBody>
        </p:sp>
        <p:sp>
          <p:nvSpPr>
            <p:cNvPr id="12300" name="Oval 12"/>
            <p:cNvSpPr>
              <a:spLocks noChangeArrowheads="1"/>
            </p:cNvSpPr>
            <p:nvPr/>
          </p:nvSpPr>
          <p:spPr bwMode="auto">
            <a:xfrm>
              <a:off x="5136" y="1072"/>
              <a:ext cx="80" cy="80"/>
            </a:xfrm>
            <a:prstGeom prst="ellipse">
              <a:avLst/>
            </a:prstGeom>
            <a:solidFill>
              <a:schemeClr val="tx2"/>
            </a:solidFill>
            <a:ln w="9525">
              <a:noFill/>
              <a:round/>
              <a:headEnd/>
              <a:tailEnd/>
            </a:ln>
            <a:effectLst/>
          </p:spPr>
          <p:txBody>
            <a:bodyPr wrap="none" anchor="ctr"/>
            <a:lstStyle/>
            <a:p>
              <a:endParaRPr lang="ar-SA"/>
            </a:p>
          </p:txBody>
        </p:sp>
        <p:sp>
          <p:nvSpPr>
            <p:cNvPr id="12301" name="Oval 13"/>
            <p:cNvSpPr>
              <a:spLocks noChangeArrowheads="1"/>
            </p:cNvSpPr>
            <p:nvPr/>
          </p:nvSpPr>
          <p:spPr bwMode="auto">
            <a:xfrm>
              <a:off x="5248" y="1072"/>
              <a:ext cx="80" cy="80"/>
            </a:xfrm>
            <a:prstGeom prst="ellipse">
              <a:avLst/>
            </a:prstGeom>
            <a:solidFill>
              <a:schemeClr val="tx2"/>
            </a:solidFill>
            <a:ln w="9525">
              <a:noFill/>
              <a:round/>
              <a:headEnd/>
              <a:tailEnd/>
            </a:ln>
            <a:effectLst/>
          </p:spPr>
          <p:txBody>
            <a:bodyPr wrap="none" anchor="ctr"/>
            <a:lstStyle/>
            <a:p>
              <a:endParaRPr lang="ar-SA"/>
            </a:p>
          </p:txBody>
        </p:sp>
        <p:sp>
          <p:nvSpPr>
            <p:cNvPr id="12302" name="Oval 14"/>
            <p:cNvSpPr>
              <a:spLocks noChangeArrowheads="1"/>
            </p:cNvSpPr>
            <p:nvPr/>
          </p:nvSpPr>
          <p:spPr bwMode="auto">
            <a:xfrm>
              <a:off x="5360" y="1072"/>
              <a:ext cx="80" cy="80"/>
            </a:xfrm>
            <a:prstGeom prst="ellipse">
              <a:avLst/>
            </a:prstGeom>
            <a:solidFill>
              <a:schemeClr val="tx2"/>
            </a:solidFill>
            <a:ln w="9525">
              <a:noFill/>
              <a:round/>
              <a:headEnd/>
              <a:tailEnd/>
            </a:ln>
            <a:effectLst/>
          </p:spPr>
          <p:txBody>
            <a:bodyPr wrap="none" anchor="ctr"/>
            <a:lstStyle/>
            <a:p>
              <a:endParaRPr lang="ar-SA"/>
            </a:p>
          </p:txBody>
        </p:sp>
        <p:sp>
          <p:nvSpPr>
            <p:cNvPr id="12303" name="Oval 15"/>
            <p:cNvSpPr>
              <a:spLocks noChangeArrowheads="1"/>
            </p:cNvSpPr>
            <p:nvPr/>
          </p:nvSpPr>
          <p:spPr bwMode="auto">
            <a:xfrm>
              <a:off x="5472" y="1072"/>
              <a:ext cx="80" cy="80"/>
            </a:xfrm>
            <a:prstGeom prst="ellipse">
              <a:avLst/>
            </a:prstGeom>
            <a:solidFill>
              <a:schemeClr val="accent2"/>
            </a:solidFill>
            <a:ln w="9525">
              <a:noFill/>
              <a:round/>
              <a:headEnd/>
              <a:tailEnd/>
            </a:ln>
            <a:effectLst/>
          </p:spPr>
          <p:txBody>
            <a:bodyPr wrap="none" anchor="ctr"/>
            <a:lstStyle/>
            <a:p>
              <a:endParaRPr lang="ar-SA"/>
            </a:p>
          </p:txBody>
        </p:sp>
        <p:sp>
          <p:nvSpPr>
            <p:cNvPr id="12304" name="Oval 16"/>
            <p:cNvSpPr>
              <a:spLocks noChangeArrowheads="1"/>
            </p:cNvSpPr>
            <p:nvPr/>
          </p:nvSpPr>
          <p:spPr bwMode="auto">
            <a:xfrm>
              <a:off x="5136" y="1184"/>
              <a:ext cx="80" cy="80"/>
            </a:xfrm>
            <a:prstGeom prst="ellipse">
              <a:avLst/>
            </a:prstGeom>
            <a:solidFill>
              <a:schemeClr val="tx2"/>
            </a:solidFill>
            <a:ln w="9525">
              <a:noFill/>
              <a:round/>
              <a:headEnd/>
              <a:tailEnd/>
            </a:ln>
            <a:effectLst/>
          </p:spPr>
          <p:txBody>
            <a:bodyPr wrap="none" anchor="ctr"/>
            <a:lstStyle/>
            <a:p>
              <a:endParaRPr lang="ar-SA"/>
            </a:p>
          </p:txBody>
        </p:sp>
        <p:sp>
          <p:nvSpPr>
            <p:cNvPr id="12305" name="Oval 17"/>
            <p:cNvSpPr>
              <a:spLocks noChangeArrowheads="1"/>
            </p:cNvSpPr>
            <p:nvPr/>
          </p:nvSpPr>
          <p:spPr bwMode="auto">
            <a:xfrm>
              <a:off x="5248" y="1184"/>
              <a:ext cx="80" cy="80"/>
            </a:xfrm>
            <a:prstGeom prst="ellipse">
              <a:avLst/>
            </a:prstGeom>
            <a:solidFill>
              <a:schemeClr val="tx2"/>
            </a:solidFill>
            <a:ln w="9525">
              <a:noFill/>
              <a:round/>
              <a:headEnd/>
              <a:tailEnd/>
            </a:ln>
            <a:effectLst/>
          </p:spPr>
          <p:txBody>
            <a:bodyPr wrap="none" anchor="ctr"/>
            <a:lstStyle/>
            <a:p>
              <a:endParaRPr lang="ar-SA"/>
            </a:p>
          </p:txBody>
        </p:sp>
        <p:sp>
          <p:nvSpPr>
            <p:cNvPr id="12306" name="Oval 18"/>
            <p:cNvSpPr>
              <a:spLocks noChangeArrowheads="1"/>
            </p:cNvSpPr>
            <p:nvPr/>
          </p:nvSpPr>
          <p:spPr bwMode="auto">
            <a:xfrm>
              <a:off x="5360" y="1184"/>
              <a:ext cx="80" cy="80"/>
            </a:xfrm>
            <a:prstGeom prst="ellipse">
              <a:avLst/>
            </a:prstGeom>
            <a:solidFill>
              <a:schemeClr val="accent2"/>
            </a:solidFill>
            <a:ln w="9525">
              <a:noFill/>
              <a:round/>
              <a:headEnd/>
              <a:tailEnd/>
            </a:ln>
            <a:effectLst/>
          </p:spPr>
          <p:txBody>
            <a:bodyPr wrap="none" anchor="ctr"/>
            <a:lstStyle/>
            <a:p>
              <a:endParaRPr lang="ar-SA"/>
            </a:p>
          </p:txBody>
        </p:sp>
        <p:sp>
          <p:nvSpPr>
            <p:cNvPr id="12307" name="Oval 19"/>
            <p:cNvSpPr>
              <a:spLocks noChangeArrowheads="1"/>
            </p:cNvSpPr>
            <p:nvPr/>
          </p:nvSpPr>
          <p:spPr bwMode="auto">
            <a:xfrm>
              <a:off x="5472" y="1184"/>
              <a:ext cx="80" cy="80"/>
            </a:xfrm>
            <a:prstGeom prst="ellipse">
              <a:avLst/>
            </a:prstGeom>
            <a:solidFill>
              <a:schemeClr val="accent2"/>
            </a:solidFill>
            <a:ln w="9525">
              <a:noFill/>
              <a:round/>
              <a:headEnd/>
              <a:tailEnd/>
            </a:ln>
            <a:effectLst/>
          </p:spPr>
          <p:txBody>
            <a:bodyPr wrap="none" anchor="ctr"/>
            <a:lstStyle/>
            <a:p>
              <a:endParaRPr lang="ar-SA"/>
            </a:p>
          </p:txBody>
        </p:sp>
        <p:sp>
          <p:nvSpPr>
            <p:cNvPr id="12308" name="Oval 20"/>
            <p:cNvSpPr>
              <a:spLocks noChangeArrowheads="1"/>
            </p:cNvSpPr>
            <p:nvPr/>
          </p:nvSpPr>
          <p:spPr bwMode="auto">
            <a:xfrm>
              <a:off x="5584" y="1184"/>
              <a:ext cx="80" cy="80"/>
            </a:xfrm>
            <a:prstGeom prst="ellipse">
              <a:avLst/>
            </a:prstGeom>
            <a:solidFill>
              <a:schemeClr val="accent1"/>
            </a:solidFill>
            <a:ln w="9525">
              <a:noFill/>
              <a:round/>
              <a:headEnd/>
              <a:tailEnd/>
            </a:ln>
            <a:effectLst/>
          </p:spPr>
          <p:txBody>
            <a:bodyPr wrap="none" anchor="ctr"/>
            <a:lstStyle/>
            <a:p>
              <a:endParaRPr lang="ar-SA"/>
            </a:p>
          </p:txBody>
        </p:sp>
        <p:sp>
          <p:nvSpPr>
            <p:cNvPr id="12309" name="Oval 21"/>
            <p:cNvSpPr>
              <a:spLocks noChangeArrowheads="1"/>
            </p:cNvSpPr>
            <p:nvPr/>
          </p:nvSpPr>
          <p:spPr bwMode="auto">
            <a:xfrm>
              <a:off x="5136" y="1296"/>
              <a:ext cx="80" cy="80"/>
            </a:xfrm>
            <a:prstGeom prst="ellipse">
              <a:avLst/>
            </a:prstGeom>
            <a:solidFill>
              <a:schemeClr val="tx2"/>
            </a:solidFill>
            <a:ln w="9525">
              <a:noFill/>
              <a:round/>
              <a:headEnd/>
              <a:tailEnd/>
            </a:ln>
            <a:effectLst/>
          </p:spPr>
          <p:txBody>
            <a:bodyPr wrap="none" anchor="ctr"/>
            <a:lstStyle/>
            <a:p>
              <a:endParaRPr lang="ar-SA"/>
            </a:p>
          </p:txBody>
        </p:sp>
        <p:sp>
          <p:nvSpPr>
            <p:cNvPr id="12310" name="Oval 22"/>
            <p:cNvSpPr>
              <a:spLocks noChangeArrowheads="1"/>
            </p:cNvSpPr>
            <p:nvPr/>
          </p:nvSpPr>
          <p:spPr bwMode="auto">
            <a:xfrm>
              <a:off x="5248" y="1296"/>
              <a:ext cx="80" cy="80"/>
            </a:xfrm>
            <a:prstGeom prst="ellipse">
              <a:avLst/>
            </a:prstGeom>
            <a:solidFill>
              <a:schemeClr val="accent2"/>
            </a:solidFill>
            <a:ln w="9525">
              <a:noFill/>
              <a:round/>
              <a:headEnd/>
              <a:tailEnd/>
            </a:ln>
            <a:effectLst/>
          </p:spPr>
          <p:txBody>
            <a:bodyPr wrap="none" anchor="ctr"/>
            <a:lstStyle/>
            <a:p>
              <a:endParaRPr lang="ar-SA"/>
            </a:p>
          </p:txBody>
        </p:sp>
        <p:sp>
          <p:nvSpPr>
            <p:cNvPr id="12311" name="Oval 23"/>
            <p:cNvSpPr>
              <a:spLocks noChangeArrowheads="1"/>
            </p:cNvSpPr>
            <p:nvPr/>
          </p:nvSpPr>
          <p:spPr bwMode="auto">
            <a:xfrm>
              <a:off x="5360" y="1296"/>
              <a:ext cx="80" cy="80"/>
            </a:xfrm>
            <a:prstGeom prst="ellipse">
              <a:avLst/>
            </a:prstGeom>
            <a:solidFill>
              <a:schemeClr val="accent2"/>
            </a:solidFill>
            <a:ln w="9525">
              <a:noFill/>
              <a:round/>
              <a:headEnd/>
              <a:tailEnd/>
            </a:ln>
            <a:effectLst/>
          </p:spPr>
          <p:txBody>
            <a:bodyPr wrap="none" anchor="ctr"/>
            <a:lstStyle/>
            <a:p>
              <a:endParaRPr lang="ar-SA"/>
            </a:p>
          </p:txBody>
        </p:sp>
        <p:sp>
          <p:nvSpPr>
            <p:cNvPr id="12312" name="Oval 24"/>
            <p:cNvSpPr>
              <a:spLocks noChangeArrowheads="1"/>
            </p:cNvSpPr>
            <p:nvPr/>
          </p:nvSpPr>
          <p:spPr bwMode="auto">
            <a:xfrm>
              <a:off x="5472" y="1296"/>
              <a:ext cx="80" cy="80"/>
            </a:xfrm>
            <a:prstGeom prst="ellipse">
              <a:avLst/>
            </a:prstGeom>
            <a:solidFill>
              <a:schemeClr val="accent1"/>
            </a:solidFill>
            <a:ln w="9525">
              <a:noFill/>
              <a:round/>
              <a:headEnd/>
              <a:tailEnd/>
            </a:ln>
            <a:effectLst/>
          </p:spPr>
          <p:txBody>
            <a:bodyPr wrap="none" anchor="ctr"/>
            <a:lstStyle/>
            <a:p>
              <a:endParaRPr lang="ar-SA"/>
            </a:p>
          </p:txBody>
        </p:sp>
        <p:sp>
          <p:nvSpPr>
            <p:cNvPr id="12313" name="Oval 25"/>
            <p:cNvSpPr>
              <a:spLocks noChangeArrowheads="1"/>
            </p:cNvSpPr>
            <p:nvPr/>
          </p:nvSpPr>
          <p:spPr bwMode="auto">
            <a:xfrm>
              <a:off x="5136" y="1408"/>
              <a:ext cx="80" cy="80"/>
            </a:xfrm>
            <a:prstGeom prst="ellipse">
              <a:avLst/>
            </a:prstGeom>
            <a:solidFill>
              <a:schemeClr val="accent2"/>
            </a:solidFill>
            <a:ln w="9525">
              <a:noFill/>
              <a:round/>
              <a:headEnd/>
              <a:tailEnd/>
            </a:ln>
            <a:effectLst/>
          </p:spPr>
          <p:txBody>
            <a:bodyPr wrap="none" anchor="ctr"/>
            <a:lstStyle/>
            <a:p>
              <a:endParaRPr lang="ar-SA"/>
            </a:p>
          </p:txBody>
        </p:sp>
        <p:sp>
          <p:nvSpPr>
            <p:cNvPr id="12314" name="Oval 26"/>
            <p:cNvSpPr>
              <a:spLocks noChangeArrowheads="1"/>
            </p:cNvSpPr>
            <p:nvPr/>
          </p:nvSpPr>
          <p:spPr bwMode="auto">
            <a:xfrm>
              <a:off x="5248" y="1408"/>
              <a:ext cx="80" cy="80"/>
            </a:xfrm>
            <a:prstGeom prst="ellipse">
              <a:avLst/>
            </a:prstGeom>
            <a:solidFill>
              <a:schemeClr val="accent2"/>
            </a:solidFill>
            <a:ln w="9525">
              <a:noFill/>
              <a:round/>
              <a:headEnd/>
              <a:tailEnd/>
            </a:ln>
            <a:effectLst/>
          </p:spPr>
          <p:txBody>
            <a:bodyPr wrap="none" anchor="ctr"/>
            <a:lstStyle/>
            <a:p>
              <a:endParaRPr lang="ar-SA"/>
            </a:p>
          </p:txBody>
        </p:sp>
        <p:sp>
          <p:nvSpPr>
            <p:cNvPr id="12315" name="Oval 27"/>
            <p:cNvSpPr>
              <a:spLocks noChangeArrowheads="1"/>
            </p:cNvSpPr>
            <p:nvPr/>
          </p:nvSpPr>
          <p:spPr bwMode="auto">
            <a:xfrm>
              <a:off x="5360" y="1408"/>
              <a:ext cx="80" cy="80"/>
            </a:xfrm>
            <a:prstGeom prst="ellipse">
              <a:avLst/>
            </a:prstGeom>
            <a:solidFill>
              <a:schemeClr val="accent1"/>
            </a:solidFill>
            <a:ln w="9525">
              <a:noFill/>
              <a:round/>
              <a:headEnd/>
              <a:tailEnd/>
            </a:ln>
            <a:effectLst/>
          </p:spPr>
          <p:txBody>
            <a:bodyPr wrap="none" anchor="ctr"/>
            <a:lstStyle/>
            <a:p>
              <a:endParaRPr lang="ar-SA"/>
            </a:p>
          </p:txBody>
        </p:sp>
        <p:sp>
          <p:nvSpPr>
            <p:cNvPr id="12316" name="Oval 28"/>
            <p:cNvSpPr>
              <a:spLocks noChangeArrowheads="1"/>
            </p:cNvSpPr>
            <p:nvPr/>
          </p:nvSpPr>
          <p:spPr bwMode="auto">
            <a:xfrm>
              <a:off x="5472" y="1408"/>
              <a:ext cx="80" cy="80"/>
            </a:xfrm>
            <a:prstGeom prst="ellipse">
              <a:avLst/>
            </a:prstGeom>
            <a:solidFill>
              <a:schemeClr val="accent1"/>
            </a:solidFill>
            <a:ln w="9525">
              <a:noFill/>
              <a:round/>
              <a:headEnd/>
              <a:tailEnd/>
            </a:ln>
            <a:effectLst/>
          </p:spPr>
          <p:txBody>
            <a:bodyPr wrap="none" anchor="ctr"/>
            <a:lstStyle/>
            <a:p>
              <a:endParaRPr lang="ar-SA"/>
            </a:p>
          </p:txBody>
        </p:sp>
        <p:sp>
          <p:nvSpPr>
            <p:cNvPr id="12317" name="Oval 29"/>
            <p:cNvSpPr>
              <a:spLocks noChangeArrowheads="1"/>
            </p:cNvSpPr>
            <p:nvPr/>
          </p:nvSpPr>
          <p:spPr bwMode="auto">
            <a:xfrm>
              <a:off x="5584" y="1408"/>
              <a:ext cx="80" cy="80"/>
            </a:xfrm>
            <a:prstGeom prst="ellipse">
              <a:avLst/>
            </a:prstGeom>
            <a:solidFill>
              <a:schemeClr val="folHlink"/>
            </a:solidFill>
            <a:ln w="9525">
              <a:noFill/>
              <a:round/>
              <a:headEnd/>
              <a:tailEnd/>
            </a:ln>
            <a:effectLst/>
          </p:spPr>
          <p:txBody>
            <a:bodyPr wrap="none" anchor="ctr"/>
            <a:lstStyle/>
            <a:p>
              <a:endParaRPr lang="ar-SA"/>
            </a:p>
          </p:txBody>
        </p:sp>
        <p:sp>
          <p:nvSpPr>
            <p:cNvPr id="12318" name="Oval 30"/>
            <p:cNvSpPr>
              <a:spLocks noChangeArrowheads="1"/>
            </p:cNvSpPr>
            <p:nvPr/>
          </p:nvSpPr>
          <p:spPr bwMode="auto">
            <a:xfrm>
              <a:off x="5136" y="1520"/>
              <a:ext cx="80" cy="80"/>
            </a:xfrm>
            <a:prstGeom prst="ellipse">
              <a:avLst/>
            </a:prstGeom>
            <a:solidFill>
              <a:schemeClr val="accent2"/>
            </a:solidFill>
            <a:ln w="9525">
              <a:noFill/>
              <a:round/>
              <a:headEnd/>
              <a:tailEnd/>
            </a:ln>
            <a:effectLst/>
          </p:spPr>
          <p:txBody>
            <a:bodyPr wrap="none" anchor="ctr"/>
            <a:lstStyle/>
            <a:p>
              <a:endParaRPr lang="ar-SA"/>
            </a:p>
          </p:txBody>
        </p:sp>
        <p:sp>
          <p:nvSpPr>
            <p:cNvPr id="12319" name="Oval 31"/>
            <p:cNvSpPr>
              <a:spLocks noChangeArrowheads="1"/>
            </p:cNvSpPr>
            <p:nvPr/>
          </p:nvSpPr>
          <p:spPr bwMode="auto">
            <a:xfrm>
              <a:off x="5248" y="1520"/>
              <a:ext cx="80" cy="80"/>
            </a:xfrm>
            <a:prstGeom prst="ellipse">
              <a:avLst/>
            </a:prstGeom>
            <a:solidFill>
              <a:schemeClr val="accent1"/>
            </a:solidFill>
            <a:ln w="9525">
              <a:noFill/>
              <a:round/>
              <a:headEnd/>
              <a:tailEnd/>
            </a:ln>
            <a:effectLst/>
          </p:spPr>
          <p:txBody>
            <a:bodyPr wrap="none" anchor="ctr"/>
            <a:lstStyle/>
            <a:p>
              <a:endParaRPr lang="ar-SA"/>
            </a:p>
          </p:txBody>
        </p:sp>
        <p:sp>
          <p:nvSpPr>
            <p:cNvPr id="12320" name="Oval 32"/>
            <p:cNvSpPr>
              <a:spLocks noChangeArrowheads="1"/>
            </p:cNvSpPr>
            <p:nvPr/>
          </p:nvSpPr>
          <p:spPr bwMode="auto">
            <a:xfrm>
              <a:off x="5360" y="1520"/>
              <a:ext cx="80" cy="80"/>
            </a:xfrm>
            <a:prstGeom prst="ellipse">
              <a:avLst/>
            </a:prstGeom>
            <a:solidFill>
              <a:schemeClr val="accent1"/>
            </a:solidFill>
            <a:ln w="9525">
              <a:noFill/>
              <a:round/>
              <a:headEnd/>
              <a:tailEnd/>
            </a:ln>
            <a:effectLst/>
          </p:spPr>
          <p:txBody>
            <a:bodyPr wrap="none" anchor="ctr"/>
            <a:lstStyle/>
            <a:p>
              <a:endParaRPr lang="ar-SA"/>
            </a:p>
          </p:txBody>
        </p:sp>
        <p:sp>
          <p:nvSpPr>
            <p:cNvPr id="12321" name="Oval 33"/>
            <p:cNvSpPr>
              <a:spLocks noChangeArrowheads="1"/>
            </p:cNvSpPr>
            <p:nvPr/>
          </p:nvSpPr>
          <p:spPr bwMode="auto">
            <a:xfrm>
              <a:off x="5472" y="1520"/>
              <a:ext cx="80" cy="80"/>
            </a:xfrm>
            <a:prstGeom prst="ellipse">
              <a:avLst/>
            </a:prstGeom>
            <a:solidFill>
              <a:schemeClr val="folHlink"/>
            </a:solidFill>
            <a:ln w="9525">
              <a:noFill/>
              <a:round/>
              <a:headEnd/>
              <a:tailEnd/>
            </a:ln>
            <a:effectLst/>
          </p:spPr>
          <p:txBody>
            <a:bodyPr wrap="none" anchor="ctr"/>
            <a:lstStyle/>
            <a:p>
              <a:endParaRPr lang="ar-SA"/>
            </a:p>
          </p:txBody>
        </p:sp>
        <p:sp>
          <p:nvSpPr>
            <p:cNvPr id="12322" name="Oval 34"/>
            <p:cNvSpPr>
              <a:spLocks noChangeArrowheads="1"/>
            </p:cNvSpPr>
            <p:nvPr/>
          </p:nvSpPr>
          <p:spPr bwMode="auto">
            <a:xfrm>
              <a:off x="5136" y="1632"/>
              <a:ext cx="80" cy="80"/>
            </a:xfrm>
            <a:prstGeom prst="ellipse">
              <a:avLst/>
            </a:prstGeom>
            <a:solidFill>
              <a:schemeClr val="accent1"/>
            </a:solidFill>
            <a:ln w="9525">
              <a:noFill/>
              <a:round/>
              <a:headEnd/>
              <a:tailEnd/>
            </a:ln>
            <a:effectLst/>
          </p:spPr>
          <p:txBody>
            <a:bodyPr wrap="none" anchor="ctr"/>
            <a:lstStyle/>
            <a:p>
              <a:endParaRPr lang="ar-SA"/>
            </a:p>
          </p:txBody>
        </p:sp>
        <p:sp>
          <p:nvSpPr>
            <p:cNvPr id="12323" name="Oval 35"/>
            <p:cNvSpPr>
              <a:spLocks noChangeArrowheads="1"/>
            </p:cNvSpPr>
            <p:nvPr/>
          </p:nvSpPr>
          <p:spPr bwMode="auto">
            <a:xfrm>
              <a:off x="5248" y="1632"/>
              <a:ext cx="80" cy="80"/>
            </a:xfrm>
            <a:prstGeom prst="ellipse">
              <a:avLst/>
            </a:prstGeom>
            <a:solidFill>
              <a:schemeClr val="accent1"/>
            </a:solidFill>
            <a:ln w="9525">
              <a:noFill/>
              <a:round/>
              <a:headEnd/>
              <a:tailEnd/>
            </a:ln>
            <a:effectLst/>
          </p:spPr>
          <p:txBody>
            <a:bodyPr wrap="none" anchor="ctr"/>
            <a:lstStyle/>
            <a:p>
              <a:endParaRPr lang="ar-SA"/>
            </a:p>
          </p:txBody>
        </p:sp>
        <p:sp>
          <p:nvSpPr>
            <p:cNvPr id="12324" name="Oval 36"/>
            <p:cNvSpPr>
              <a:spLocks noChangeArrowheads="1"/>
            </p:cNvSpPr>
            <p:nvPr/>
          </p:nvSpPr>
          <p:spPr bwMode="auto">
            <a:xfrm>
              <a:off x="5360" y="1632"/>
              <a:ext cx="80" cy="80"/>
            </a:xfrm>
            <a:prstGeom prst="ellipse">
              <a:avLst/>
            </a:prstGeom>
            <a:solidFill>
              <a:schemeClr val="folHlink"/>
            </a:solidFill>
            <a:ln w="9525">
              <a:noFill/>
              <a:round/>
              <a:headEnd/>
              <a:tailEnd/>
            </a:ln>
            <a:effectLst/>
          </p:spPr>
          <p:txBody>
            <a:bodyPr wrap="none" anchor="ctr"/>
            <a:lstStyle/>
            <a:p>
              <a:endParaRPr lang="ar-SA"/>
            </a:p>
          </p:txBody>
        </p:sp>
        <p:sp>
          <p:nvSpPr>
            <p:cNvPr id="12325" name="Oval 37"/>
            <p:cNvSpPr>
              <a:spLocks noChangeArrowheads="1"/>
            </p:cNvSpPr>
            <p:nvPr/>
          </p:nvSpPr>
          <p:spPr bwMode="auto">
            <a:xfrm>
              <a:off x="5472" y="1632"/>
              <a:ext cx="80" cy="80"/>
            </a:xfrm>
            <a:prstGeom prst="ellipse">
              <a:avLst/>
            </a:prstGeom>
            <a:solidFill>
              <a:schemeClr val="folHlink"/>
            </a:solidFill>
            <a:ln w="9525">
              <a:noFill/>
              <a:round/>
              <a:headEnd/>
              <a:tailEnd/>
            </a:ln>
            <a:effectLst/>
          </p:spPr>
          <p:txBody>
            <a:bodyPr wrap="none" anchor="ctr"/>
            <a:lstStyle/>
            <a:p>
              <a:endParaRPr lang="ar-SA"/>
            </a:p>
          </p:txBody>
        </p:sp>
        <p:sp>
          <p:nvSpPr>
            <p:cNvPr id="12326" name="Oval 38"/>
            <p:cNvSpPr>
              <a:spLocks noChangeArrowheads="1"/>
            </p:cNvSpPr>
            <p:nvPr/>
          </p:nvSpPr>
          <p:spPr bwMode="auto">
            <a:xfrm>
              <a:off x="5248" y="1744"/>
              <a:ext cx="80" cy="80"/>
            </a:xfrm>
            <a:prstGeom prst="ellipse">
              <a:avLst/>
            </a:prstGeom>
            <a:solidFill>
              <a:schemeClr val="folHlink"/>
            </a:solidFill>
            <a:ln w="9525">
              <a:noFill/>
              <a:round/>
              <a:headEnd/>
              <a:tailEnd/>
            </a:ln>
            <a:effectLst/>
          </p:spPr>
          <p:txBody>
            <a:bodyPr wrap="none" anchor="ctr"/>
            <a:lstStyle/>
            <a:p>
              <a:endParaRPr lang="ar-SA"/>
            </a:p>
          </p:txBody>
        </p:sp>
        <p:sp>
          <p:nvSpPr>
            <p:cNvPr id="12327" name="Oval 39"/>
            <p:cNvSpPr>
              <a:spLocks noChangeArrowheads="1"/>
            </p:cNvSpPr>
            <p:nvPr/>
          </p:nvSpPr>
          <p:spPr bwMode="auto">
            <a:xfrm>
              <a:off x="5472" y="1744"/>
              <a:ext cx="80" cy="80"/>
            </a:xfrm>
            <a:prstGeom prst="ellipse">
              <a:avLst/>
            </a:prstGeom>
            <a:solidFill>
              <a:schemeClr val="folHlink"/>
            </a:solidFill>
            <a:ln w="9525">
              <a:noFill/>
              <a:round/>
              <a:headEnd/>
              <a:tailEnd/>
            </a:ln>
            <a:effectLst/>
          </p:spPr>
          <p:txBody>
            <a:bodyPr wrap="none" anchor="ctr"/>
            <a:lstStyle/>
            <a:p>
              <a:endParaRPr lang="ar-SA"/>
            </a:p>
          </p:txBody>
        </p:sp>
      </p:grpSp>
    </p:spTree>
  </p:cSld>
  <p:clrMap bg1="lt1" tx1="dk1" bg2="lt2" tx2="dk2" accent1="accent1" accent2="accent2" accent3="accent3" accent4="accent4" accent5="accent5" accent6="accent6" hlink="hlink" folHlink="folHlink"/>
  <p:sldLayoutIdLst>
    <p:sldLayoutId id="2147483656"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91" r:id="rId12"/>
    <p:sldLayoutId id="2147483692" r:id="rId13"/>
    <p:sldLayoutId id="2147483693" r:id="rId14"/>
    <p:sldLayoutId id="2147483694" r:id="rId15"/>
  </p:sldLayoutIdLst>
  <p:timing>
    <p:tnLst>
      <p:par>
        <p:cTn id="1" dur="indefinite" restart="never" nodeType="tmRoot"/>
      </p:par>
    </p:tnLst>
  </p:timing>
  <p:txStyles>
    <p:titleStyle>
      <a:lvl1pPr algn="l" rtl="1" fontAlgn="base">
        <a:spcBef>
          <a:spcPct val="0"/>
        </a:spcBef>
        <a:spcAft>
          <a:spcPct val="0"/>
        </a:spcAft>
        <a:defRPr sz="3900" b="1">
          <a:solidFill>
            <a:schemeClr val="tx2"/>
          </a:solidFill>
          <a:latin typeface="+mj-lt"/>
          <a:ea typeface="+mj-ea"/>
          <a:cs typeface="+mj-cs"/>
        </a:defRPr>
      </a:lvl1pPr>
      <a:lvl2pPr algn="l" rtl="1" fontAlgn="base">
        <a:spcBef>
          <a:spcPct val="0"/>
        </a:spcBef>
        <a:spcAft>
          <a:spcPct val="0"/>
        </a:spcAft>
        <a:defRPr sz="3900" b="1">
          <a:solidFill>
            <a:schemeClr val="tx2"/>
          </a:solidFill>
          <a:latin typeface="Arial" pitchFamily="34" charset="0"/>
          <a:cs typeface="Arial" pitchFamily="34" charset="0"/>
        </a:defRPr>
      </a:lvl2pPr>
      <a:lvl3pPr algn="l" rtl="1" fontAlgn="base">
        <a:spcBef>
          <a:spcPct val="0"/>
        </a:spcBef>
        <a:spcAft>
          <a:spcPct val="0"/>
        </a:spcAft>
        <a:defRPr sz="3900" b="1">
          <a:solidFill>
            <a:schemeClr val="tx2"/>
          </a:solidFill>
          <a:latin typeface="Arial" pitchFamily="34" charset="0"/>
          <a:cs typeface="Arial" pitchFamily="34" charset="0"/>
        </a:defRPr>
      </a:lvl3pPr>
      <a:lvl4pPr algn="l" rtl="1" fontAlgn="base">
        <a:spcBef>
          <a:spcPct val="0"/>
        </a:spcBef>
        <a:spcAft>
          <a:spcPct val="0"/>
        </a:spcAft>
        <a:defRPr sz="3900" b="1">
          <a:solidFill>
            <a:schemeClr val="tx2"/>
          </a:solidFill>
          <a:latin typeface="Arial" pitchFamily="34" charset="0"/>
          <a:cs typeface="Arial" pitchFamily="34" charset="0"/>
        </a:defRPr>
      </a:lvl4pPr>
      <a:lvl5pPr algn="l" rtl="1" fontAlgn="base">
        <a:spcBef>
          <a:spcPct val="0"/>
        </a:spcBef>
        <a:spcAft>
          <a:spcPct val="0"/>
        </a:spcAft>
        <a:defRPr sz="3900" b="1">
          <a:solidFill>
            <a:schemeClr val="tx2"/>
          </a:solidFill>
          <a:latin typeface="Arial" pitchFamily="34" charset="0"/>
          <a:cs typeface="Arial" pitchFamily="34" charset="0"/>
        </a:defRPr>
      </a:lvl5pPr>
      <a:lvl6pPr marL="457200" algn="l" rtl="1" fontAlgn="base">
        <a:spcBef>
          <a:spcPct val="0"/>
        </a:spcBef>
        <a:spcAft>
          <a:spcPct val="0"/>
        </a:spcAft>
        <a:defRPr sz="3900" b="1">
          <a:solidFill>
            <a:schemeClr val="tx2"/>
          </a:solidFill>
          <a:latin typeface="Arial" pitchFamily="34" charset="0"/>
          <a:cs typeface="Arial" pitchFamily="34" charset="0"/>
        </a:defRPr>
      </a:lvl6pPr>
      <a:lvl7pPr marL="914400" algn="l" rtl="1" fontAlgn="base">
        <a:spcBef>
          <a:spcPct val="0"/>
        </a:spcBef>
        <a:spcAft>
          <a:spcPct val="0"/>
        </a:spcAft>
        <a:defRPr sz="3900" b="1">
          <a:solidFill>
            <a:schemeClr val="tx2"/>
          </a:solidFill>
          <a:latin typeface="Arial" pitchFamily="34" charset="0"/>
          <a:cs typeface="Arial" pitchFamily="34" charset="0"/>
        </a:defRPr>
      </a:lvl7pPr>
      <a:lvl8pPr marL="1371600" algn="l" rtl="1" fontAlgn="base">
        <a:spcBef>
          <a:spcPct val="0"/>
        </a:spcBef>
        <a:spcAft>
          <a:spcPct val="0"/>
        </a:spcAft>
        <a:defRPr sz="3900" b="1">
          <a:solidFill>
            <a:schemeClr val="tx2"/>
          </a:solidFill>
          <a:latin typeface="Arial" pitchFamily="34" charset="0"/>
          <a:cs typeface="Arial" pitchFamily="34" charset="0"/>
        </a:defRPr>
      </a:lvl8pPr>
      <a:lvl9pPr marL="1828800" algn="l" rtl="1" fontAlgn="base">
        <a:spcBef>
          <a:spcPct val="0"/>
        </a:spcBef>
        <a:spcAft>
          <a:spcPct val="0"/>
        </a:spcAft>
        <a:defRPr sz="3900" b="1">
          <a:solidFill>
            <a:schemeClr val="tx2"/>
          </a:solidFill>
          <a:latin typeface="Arial" pitchFamily="34" charset="0"/>
          <a:cs typeface="Arial" pitchFamily="34" charset="0"/>
        </a:defRPr>
      </a:lvl9pPr>
    </p:titleStyle>
    <p:bodyStyle>
      <a:lvl1pPr marL="342900" indent="-342900" algn="r" rtl="1" fontAlgn="base">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r" rtl="1" fontAlgn="base">
        <a:spcBef>
          <a:spcPct val="20000"/>
        </a:spcBef>
        <a:spcAft>
          <a:spcPct val="0"/>
        </a:spcAft>
        <a:buClr>
          <a:schemeClr val="accent2"/>
        </a:buClr>
        <a:buSzPct val="70000"/>
        <a:buFont typeface="Wingdings" pitchFamily="2" charset="2"/>
        <a:buChar char="l"/>
        <a:defRPr sz="2600">
          <a:solidFill>
            <a:schemeClr val="tx1"/>
          </a:solidFill>
          <a:latin typeface="+mn-lt"/>
          <a:cs typeface="+mn-cs"/>
        </a:defRPr>
      </a:lvl2pPr>
      <a:lvl3pPr marL="987425" indent="-293688" algn="r" rtl="1" fontAlgn="base">
        <a:spcBef>
          <a:spcPct val="20000"/>
        </a:spcBef>
        <a:spcAft>
          <a:spcPct val="0"/>
        </a:spcAft>
        <a:buClr>
          <a:schemeClr val="accent1"/>
        </a:buClr>
        <a:buSzPct val="70000"/>
        <a:buFont typeface="Wingdings" pitchFamily="2" charset="2"/>
        <a:buChar char="l"/>
        <a:defRPr sz="2300">
          <a:solidFill>
            <a:schemeClr val="tx1"/>
          </a:solidFill>
          <a:latin typeface="+mn-lt"/>
          <a:cs typeface="+mn-cs"/>
        </a:defRPr>
      </a:lvl3pPr>
      <a:lvl4pPr marL="1281113" indent="-292100" algn="r" rtl="1" fontAlgn="base">
        <a:spcBef>
          <a:spcPct val="20000"/>
        </a:spcBef>
        <a:spcAft>
          <a:spcPct val="0"/>
        </a:spcAft>
        <a:buClr>
          <a:schemeClr val="tx2"/>
        </a:buClr>
        <a:buSzPct val="75000"/>
        <a:buFont typeface="Wingdings" pitchFamily="2" charset="2"/>
        <a:buChar char="§"/>
        <a:defRPr sz="2000">
          <a:solidFill>
            <a:schemeClr val="tx1"/>
          </a:solidFill>
          <a:latin typeface="+mn-lt"/>
          <a:cs typeface="+mn-cs"/>
        </a:defRPr>
      </a:lvl4pPr>
      <a:lvl5pPr marL="15986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5pPr>
      <a:lvl6pPr marL="20558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6pPr>
      <a:lvl7pPr marL="25130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7pPr>
      <a:lvl8pPr marL="29702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8pPr>
      <a:lvl9pPr marL="3427413" indent="-315913" algn="r" rtl="1" fontAlgn="base">
        <a:spcBef>
          <a:spcPct val="20000"/>
        </a:spcBef>
        <a:spcAft>
          <a:spcPct val="0"/>
        </a:spcAft>
        <a:buClr>
          <a:schemeClr val="folHlink"/>
        </a:buClr>
        <a:buSzPct val="80000"/>
        <a:buFont typeface="Wingdings" pitchFamily="2" charset="2"/>
        <a:buChar char="§"/>
        <a:defRPr sz="20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44738" name="Picture 6" descr="Side blue bar with logo"/>
          <p:cNvPicPr>
            <a:picLocks noChangeAspect="1" noChangeArrowheads="1"/>
          </p:cNvPicPr>
          <p:nvPr/>
        </p:nvPicPr>
        <p:blipFill>
          <a:blip r:embed="rId13" cstate="print"/>
          <a:srcRect l="28122" t="7257" b="38246"/>
          <a:stretch>
            <a:fillRect/>
          </a:stretch>
        </p:blipFill>
        <p:spPr bwMode="auto">
          <a:xfrm>
            <a:off x="0" y="-3175"/>
            <a:ext cx="9144000" cy="6861175"/>
          </a:xfrm>
          <a:prstGeom prst="rect">
            <a:avLst/>
          </a:prstGeom>
          <a:noFill/>
          <a:ln w="9525">
            <a:noFill/>
            <a:miter lim="800000"/>
            <a:headEnd/>
            <a:tailEnd/>
          </a:ln>
        </p:spPr>
      </p:pic>
      <p:sp>
        <p:nvSpPr>
          <p:cNvPr id="244739" name="Rectangle 3"/>
          <p:cNvSpPr>
            <a:spLocks noGrp="1" noChangeArrowheads="1"/>
          </p:cNvSpPr>
          <p:nvPr>
            <p:ph type="body" idx="1"/>
          </p:nvPr>
        </p:nvSpPr>
        <p:spPr bwMode="auto">
          <a:xfrm>
            <a:off x="1676400" y="1676400"/>
            <a:ext cx="7086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6" name="Rectangle 4"/>
          <p:cNvSpPr>
            <a:spLocks noGrp="1" noChangeArrowheads="1"/>
          </p:cNvSpPr>
          <p:nvPr>
            <p:ph type="sldNum" sz="quarter" idx="4"/>
          </p:nvPr>
        </p:nvSpPr>
        <p:spPr bwMode="auto">
          <a:xfrm>
            <a:off x="381000" y="6248400"/>
            <a:ext cx="9144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rtl="0" eaLnBrk="0" hangingPunct="0">
              <a:defRPr b="1">
                <a:solidFill>
                  <a:schemeClr val="bg1"/>
                </a:solidFill>
                <a:latin typeface="+mj-lt"/>
                <a:ea typeface="+mn-ea"/>
              </a:defRPr>
            </a:lvl1pPr>
          </a:lstStyle>
          <a:p>
            <a:fld id="{EDD24B43-88C3-4E2A-B03E-7F33CBF2B85B}" type="slidenum">
              <a:rPr lang="ar-SA"/>
              <a:pPr/>
              <a:t>‹#›</a:t>
            </a:fld>
            <a:endParaRPr lang="en-US"/>
          </a:p>
        </p:txBody>
      </p:sp>
      <p:sp>
        <p:nvSpPr>
          <p:cNvPr id="244741" name="Rectangle 5"/>
          <p:cNvSpPr>
            <a:spLocks noGrp="1" noChangeArrowheads="1"/>
          </p:cNvSpPr>
          <p:nvPr>
            <p:ph type="title"/>
          </p:nvPr>
        </p:nvSpPr>
        <p:spPr bwMode="auto">
          <a:xfrm>
            <a:off x="1730375" y="152400"/>
            <a:ext cx="74136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Header in 36pt Trebuchet Bold</a:t>
            </a:r>
          </a:p>
        </p:txBody>
      </p:sp>
      <p:sp>
        <p:nvSpPr>
          <p:cNvPr id="49162" name="Text Box 10"/>
          <p:cNvSpPr txBox="1">
            <a:spLocks noChangeArrowheads="1"/>
          </p:cNvSpPr>
          <p:nvPr/>
        </p:nvSpPr>
        <p:spPr bwMode="auto">
          <a:xfrm>
            <a:off x="4456113" y="6629400"/>
            <a:ext cx="1038225" cy="228600"/>
          </a:xfrm>
          <a:prstGeom prst="rect">
            <a:avLst/>
          </a:prstGeom>
          <a:noFill/>
          <a:ln w="9525">
            <a:noFill/>
            <a:miter lim="800000"/>
            <a:headEnd/>
            <a:tailEnd/>
          </a:ln>
          <a:effectLst/>
        </p:spPr>
        <p:txBody>
          <a:bodyPr wrap="none">
            <a:spAutoFit/>
          </a:bodyPr>
          <a:lstStyle/>
          <a:p>
            <a:pPr algn="l" rtl="0" eaLnBrk="0" hangingPunct="0">
              <a:defRPr/>
            </a:pPr>
            <a:r>
              <a:rPr lang="en-US" sz="900">
                <a:latin typeface="Trebuchet MS" pitchFamily="34" charset="0"/>
                <a:ea typeface="ＭＳ Ｐゴシック" pitchFamily="8" charset="-128"/>
                <a:cs typeface="+mn-cs"/>
              </a:rPr>
              <a:t>© 2008AdvancED</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p:fade/>
  </p:transition>
  <p:hf hdr="0" ftr="0" dt="0"/>
  <p:txStyles>
    <p:titleStyle>
      <a:lvl1pPr algn="ctr" rtl="0" fontAlgn="base">
        <a:spcBef>
          <a:spcPct val="0"/>
        </a:spcBef>
        <a:spcAft>
          <a:spcPct val="0"/>
        </a:spcAft>
        <a:defRPr sz="3600" b="1">
          <a:solidFill>
            <a:schemeClr val="tx1"/>
          </a:solidFill>
          <a:latin typeface="+mj-lt"/>
          <a:ea typeface="+mj-ea"/>
          <a:cs typeface="+mj-cs"/>
        </a:defRPr>
      </a:lvl1pPr>
      <a:lvl2pPr algn="ctr" rtl="0" fontAlgn="base">
        <a:spcBef>
          <a:spcPct val="0"/>
        </a:spcBef>
        <a:spcAft>
          <a:spcPct val="0"/>
        </a:spcAft>
        <a:defRPr sz="3600" b="1">
          <a:solidFill>
            <a:schemeClr val="tx1"/>
          </a:solidFill>
          <a:latin typeface="Trebuchet MS" pitchFamily="34" charset="0"/>
          <a:ea typeface="MS PGothic" pitchFamily="34" charset="-128"/>
        </a:defRPr>
      </a:lvl2pPr>
      <a:lvl3pPr algn="ctr" rtl="0" fontAlgn="base">
        <a:spcBef>
          <a:spcPct val="0"/>
        </a:spcBef>
        <a:spcAft>
          <a:spcPct val="0"/>
        </a:spcAft>
        <a:defRPr sz="3600" b="1">
          <a:solidFill>
            <a:schemeClr val="tx1"/>
          </a:solidFill>
          <a:latin typeface="Trebuchet MS" pitchFamily="34" charset="0"/>
          <a:ea typeface="MS PGothic" pitchFamily="34" charset="-128"/>
        </a:defRPr>
      </a:lvl3pPr>
      <a:lvl4pPr algn="ctr" rtl="0" fontAlgn="base">
        <a:spcBef>
          <a:spcPct val="0"/>
        </a:spcBef>
        <a:spcAft>
          <a:spcPct val="0"/>
        </a:spcAft>
        <a:defRPr sz="3600" b="1">
          <a:solidFill>
            <a:schemeClr val="tx1"/>
          </a:solidFill>
          <a:latin typeface="Trebuchet MS" pitchFamily="34" charset="0"/>
          <a:ea typeface="MS PGothic" pitchFamily="34" charset="-128"/>
        </a:defRPr>
      </a:lvl4pPr>
      <a:lvl5pPr algn="ctr" rtl="0" fontAlgn="base">
        <a:spcBef>
          <a:spcPct val="0"/>
        </a:spcBef>
        <a:spcAft>
          <a:spcPct val="0"/>
        </a:spcAft>
        <a:defRPr sz="3600" b="1">
          <a:solidFill>
            <a:schemeClr val="tx1"/>
          </a:solidFill>
          <a:latin typeface="Trebuchet MS" pitchFamily="34" charset="0"/>
          <a:ea typeface="MS PGothic" pitchFamily="34" charset="-128"/>
        </a:defRPr>
      </a:lvl5pPr>
      <a:lvl6pPr marL="457200" algn="ctr" rtl="0" fontAlgn="base">
        <a:spcBef>
          <a:spcPct val="0"/>
        </a:spcBef>
        <a:spcAft>
          <a:spcPct val="0"/>
        </a:spcAft>
        <a:defRPr sz="3600" b="1">
          <a:solidFill>
            <a:schemeClr val="tx1"/>
          </a:solidFill>
          <a:latin typeface="Trebuchet MS" pitchFamily="34" charset="0"/>
          <a:ea typeface="MS PGothic" pitchFamily="34" charset="-128"/>
        </a:defRPr>
      </a:lvl6pPr>
      <a:lvl7pPr marL="914400" algn="ctr" rtl="0" fontAlgn="base">
        <a:spcBef>
          <a:spcPct val="0"/>
        </a:spcBef>
        <a:spcAft>
          <a:spcPct val="0"/>
        </a:spcAft>
        <a:defRPr sz="3600" b="1">
          <a:solidFill>
            <a:schemeClr val="tx1"/>
          </a:solidFill>
          <a:latin typeface="Trebuchet MS" pitchFamily="34" charset="0"/>
          <a:ea typeface="MS PGothic" pitchFamily="34" charset="-128"/>
        </a:defRPr>
      </a:lvl7pPr>
      <a:lvl8pPr marL="1371600" algn="ctr" rtl="0" fontAlgn="base">
        <a:spcBef>
          <a:spcPct val="0"/>
        </a:spcBef>
        <a:spcAft>
          <a:spcPct val="0"/>
        </a:spcAft>
        <a:defRPr sz="3600" b="1">
          <a:solidFill>
            <a:schemeClr val="tx1"/>
          </a:solidFill>
          <a:latin typeface="Trebuchet MS" pitchFamily="34" charset="0"/>
          <a:ea typeface="MS PGothic" pitchFamily="34" charset="-128"/>
        </a:defRPr>
      </a:lvl8pPr>
      <a:lvl9pPr marL="1828800" algn="ctr" rtl="0" fontAlgn="base">
        <a:spcBef>
          <a:spcPct val="0"/>
        </a:spcBef>
        <a:spcAft>
          <a:spcPct val="0"/>
        </a:spcAft>
        <a:defRPr sz="3600" b="1">
          <a:solidFill>
            <a:schemeClr val="tx1"/>
          </a:solidFill>
          <a:latin typeface="Trebuchet MS" pitchFamily="34" charset="0"/>
          <a:ea typeface="MS PGothic" pitchFamily="34" charset="-128"/>
        </a:defRPr>
      </a:lvl9pPr>
    </p:titleStyle>
    <p:bodyStyle>
      <a:lvl1pPr marL="342900" indent="-342900" algn="l" rtl="0" fontAlgn="base">
        <a:spcBef>
          <a:spcPct val="20000"/>
        </a:spcBef>
        <a:spcAft>
          <a:spcPct val="0"/>
        </a:spcAft>
        <a:buChar char="•"/>
        <a:defRPr sz="3200" b="1">
          <a:solidFill>
            <a:schemeClr val="tx1"/>
          </a:solidFill>
          <a:latin typeface="+mn-lt"/>
          <a:ea typeface="+mn-ea"/>
          <a:cs typeface="+mn-cs"/>
        </a:defRPr>
      </a:lvl1pPr>
      <a:lvl2pPr marL="742950" indent="-285750" algn="l" rtl="0" fontAlgn="base">
        <a:spcBef>
          <a:spcPct val="20000"/>
        </a:spcBef>
        <a:spcAft>
          <a:spcPct val="0"/>
        </a:spcAft>
        <a:buFont typeface="Wingdings" pitchFamily="2" charset="2"/>
        <a:buChar char="§"/>
        <a:defRPr sz="2800" b="1">
          <a:solidFill>
            <a:schemeClr val="tx1"/>
          </a:solidFill>
          <a:latin typeface="+mn-lt"/>
          <a:ea typeface="+mn-ea"/>
          <a:cs typeface="+mn-cs"/>
        </a:defRPr>
      </a:lvl2pPr>
      <a:lvl3pPr marL="1143000" indent="-228600" algn="l" rtl="0" fontAlgn="base">
        <a:spcBef>
          <a:spcPct val="20000"/>
        </a:spcBef>
        <a:spcAft>
          <a:spcPct val="0"/>
        </a:spcAft>
        <a:buChar char="•"/>
        <a:defRPr sz="2400">
          <a:solidFill>
            <a:schemeClr val="tx1"/>
          </a:solidFill>
          <a:latin typeface="+mn-lt"/>
          <a:ea typeface="+mn-ea"/>
          <a:cs typeface="+mn-cs"/>
        </a:defRPr>
      </a:lvl3pPr>
      <a:lvl4pPr marL="1600200" indent="-228600" algn="l" rtl="0" fontAlgn="base">
        <a:spcBef>
          <a:spcPct val="20000"/>
        </a:spcBef>
        <a:spcAft>
          <a:spcPct val="0"/>
        </a:spcAft>
        <a:buFont typeface="Wingdings" pitchFamily="2" charset="2"/>
        <a:buChar char="§"/>
        <a:defRPr sz="2000">
          <a:solidFill>
            <a:schemeClr val="tx1"/>
          </a:solidFill>
          <a:latin typeface="+mn-lt"/>
          <a:ea typeface="+mn-ea"/>
          <a:cs typeface="+mn-cs"/>
        </a:defRPr>
      </a:lvl4pPr>
      <a:lvl5pPr marL="2057400" indent="-228600" algn="l" rtl="0" fontAlgn="base">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50882" name="Picture 7" descr="Picture1"/>
          <p:cNvPicPr>
            <a:picLocks noChangeAspect="1" noChangeArrowheads="1"/>
          </p:cNvPicPr>
          <p:nvPr/>
        </p:nvPicPr>
        <p:blipFill>
          <a:blip r:embed="rId13" cstate="print"/>
          <a:srcRect/>
          <a:stretch>
            <a:fillRect/>
          </a:stretch>
        </p:blipFill>
        <p:spPr bwMode="auto">
          <a:xfrm>
            <a:off x="0" y="0"/>
            <a:ext cx="8839200" cy="6858000"/>
          </a:xfrm>
          <a:prstGeom prst="rect">
            <a:avLst/>
          </a:prstGeom>
          <a:noFill/>
          <a:ln w="9525">
            <a:noFill/>
            <a:miter lim="800000"/>
            <a:headEnd/>
            <a:tailEnd/>
          </a:ln>
        </p:spPr>
      </p:pic>
      <p:sp>
        <p:nvSpPr>
          <p:cNvPr id="8" name="Text Placeholder 7"/>
          <p:cNvSpPr txBox="1">
            <a:spLocks/>
          </p:cNvSpPr>
          <p:nvPr userDrawn="1"/>
        </p:nvSpPr>
        <p:spPr>
          <a:xfrm>
            <a:off x="625475" y="6135688"/>
            <a:ext cx="504825" cy="336550"/>
          </a:xfrm>
          <a:prstGeom prst="rect">
            <a:avLst/>
          </a:prstGeom>
        </p:spPr>
        <p:txBody>
          <a:bodyPr anchor="ctr"/>
          <a:lstStyle/>
          <a:p>
            <a:pPr marL="342900" indent="-342900" algn="l" rtl="0" eaLnBrk="0" hangingPunct="0">
              <a:spcBef>
                <a:spcPct val="20000"/>
              </a:spcBef>
              <a:buFont typeface="Arial" pitchFamily="34" charset="0"/>
              <a:buNone/>
            </a:pPr>
            <a:fld id="{E4497E94-EFAE-4555-97B9-9DB920A93D6D}" type="slidenum">
              <a:rPr lang="ar-SA" b="1">
                <a:solidFill>
                  <a:schemeClr val="bg1"/>
                </a:solidFill>
                <a:ea typeface="MS PGothic" pitchFamily="34" charset="-128"/>
              </a:rPr>
              <a:pPr marL="342900" indent="-342900" algn="l" rtl="0" eaLnBrk="0" hangingPunct="0">
                <a:spcBef>
                  <a:spcPct val="20000"/>
                </a:spcBef>
                <a:buFont typeface="Arial" pitchFamily="34" charset="0"/>
                <a:buNone/>
              </a:pPr>
              <a:t>‹#›</a:t>
            </a:fld>
            <a:endParaRPr lang="en-US" b="1">
              <a:solidFill>
                <a:schemeClr val="bg1"/>
              </a:solidFill>
              <a:ea typeface="MS PGothic" pitchFamily="34" charset="-128"/>
            </a:endParaRPr>
          </a:p>
        </p:txBody>
      </p:sp>
      <p:sp>
        <p:nvSpPr>
          <p:cNvPr id="250884" name="Title Placeholder 1"/>
          <p:cNvSpPr>
            <a:spLocks noGrp="1"/>
          </p:cNvSpPr>
          <p:nvPr>
            <p:ph type="title"/>
          </p:nvPr>
        </p:nvSpPr>
        <p:spPr bwMode="auto">
          <a:xfrm>
            <a:off x="1808163" y="274638"/>
            <a:ext cx="6878637"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0885" name="Text Placeholder 2"/>
          <p:cNvSpPr>
            <a:spLocks noGrp="1"/>
          </p:cNvSpPr>
          <p:nvPr>
            <p:ph type="body" idx="1"/>
          </p:nvPr>
        </p:nvSpPr>
        <p:spPr bwMode="auto">
          <a:xfrm>
            <a:off x="1808163" y="1600200"/>
            <a:ext cx="687863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rtl="0" eaLnBrk="0" hangingPunct="0">
              <a:defRPr sz="1000" kern="1200">
                <a:solidFill>
                  <a:schemeClr val="tx1"/>
                </a:solidFill>
                <a:latin typeface="+mn-lt"/>
                <a:ea typeface="ＭＳ Ｐゴシック" pitchFamily="8" charset="-128"/>
                <a:cs typeface="+mn-cs"/>
              </a:defRPr>
            </a:lvl1pPr>
          </a:lstStyle>
          <a:p>
            <a:pPr>
              <a:defRPr/>
            </a:pPr>
            <a:r>
              <a:rPr lang="en-US"/>
              <a:t>© 2008 AdvancED</a:t>
            </a:r>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hf hdr="0" dt="0"/>
  <p:txStyles>
    <p:titleStyle>
      <a:lvl1pPr algn="ctr" rtl="0" fontAlgn="base">
        <a:spcBef>
          <a:spcPct val="0"/>
        </a:spcBef>
        <a:spcAft>
          <a:spcPct val="0"/>
        </a:spcAft>
        <a:defRPr sz="3600" b="1">
          <a:solidFill>
            <a:schemeClr val="tx1"/>
          </a:solidFill>
          <a:latin typeface="+mj-lt"/>
          <a:ea typeface="+mj-ea"/>
          <a:cs typeface="+mj-cs"/>
        </a:defRPr>
      </a:lvl1pPr>
      <a:lvl2pPr algn="ctr" rtl="0" fontAlgn="base">
        <a:spcBef>
          <a:spcPct val="0"/>
        </a:spcBef>
        <a:spcAft>
          <a:spcPct val="0"/>
        </a:spcAft>
        <a:defRPr sz="3600" b="1">
          <a:solidFill>
            <a:schemeClr val="tx1"/>
          </a:solidFill>
          <a:latin typeface="Trebuchet MS" pitchFamily="34" charset="0"/>
        </a:defRPr>
      </a:lvl2pPr>
      <a:lvl3pPr algn="ctr" rtl="0" fontAlgn="base">
        <a:spcBef>
          <a:spcPct val="0"/>
        </a:spcBef>
        <a:spcAft>
          <a:spcPct val="0"/>
        </a:spcAft>
        <a:defRPr sz="3600" b="1">
          <a:solidFill>
            <a:schemeClr val="tx1"/>
          </a:solidFill>
          <a:latin typeface="Trebuchet MS" pitchFamily="34" charset="0"/>
        </a:defRPr>
      </a:lvl3pPr>
      <a:lvl4pPr algn="ctr" rtl="0" fontAlgn="base">
        <a:spcBef>
          <a:spcPct val="0"/>
        </a:spcBef>
        <a:spcAft>
          <a:spcPct val="0"/>
        </a:spcAft>
        <a:defRPr sz="3600" b="1">
          <a:solidFill>
            <a:schemeClr val="tx1"/>
          </a:solidFill>
          <a:latin typeface="Trebuchet MS" pitchFamily="34" charset="0"/>
        </a:defRPr>
      </a:lvl4pPr>
      <a:lvl5pPr algn="ctr" rtl="0" fontAlgn="base">
        <a:spcBef>
          <a:spcPct val="0"/>
        </a:spcBef>
        <a:spcAft>
          <a:spcPct val="0"/>
        </a:spcAft>
        <a:defRPr sz="3600" b="1">
          <a:solidFill>
            <a:schemeClr val="tx1"/>
          </a:solidFill>
          <a:latin typeface="Trebuchet MS" pitchFamily="34" charset="0"/>
        </a:defRPr>
      </a:lvl5pPr>
      <a:lvl6pPr marL="457200" algn="ctr" rtl="0" fontAlgn="base">
        <a:spcBef>
          <a:spcPct val="0"/>
        </a:spcBef>
        <a:spcAft>
          <a:spcPct val="0"/>
        </a:spcAft>
        <a:defRPr sz="3600" b="1">
          <a:solidFill>
            <a:schemeClr val="tx1"/>
          </a:solidFill>
          <a:latin typeface="Trebuchet MS" pitchFamily="34" charset="0"/>
        </a:defRPr>
      </a:lvl6pPr>
      <a:lvl7pPr marL="914400" algn="ctr" rtl="0" fontAlgn="base">
        <a:spcBef>
          <a:spcPct val="0"/>
        </a:spcBef>
        <a:spcAft>
          <a:spcPct val="0"/>
        </a:spcAft>
        <a:defRPr sz="3600" b="1">
          <a:solidFill>
            <a:schemeClr val="tx1"/>
          </a:solidFill>
          <a:latin typeface="Trebuchet MS" pitchFamily="34" charset="0"/>
        </a:defRPr>
      </a:lvl7pPr>
      <a:lvl8pPr marL="1371600" algn="ctr" rtl="0" fontAlgn="base">
        <a:spcBef>
          <a:spcPct val="0"/>
        </a:spcBef>
        <a:spcAft>
          <a:spcPct val="0"/>
        </a:spcAft>
        <a:defRPr sz="3600" b="1">
          <a:solidFill>
            <a:schemeClr val="tx1"/>
          </a:solidFill>
          <a:latin typeface="Trebuchet MS" pitchFamily="34" charset="0"/>
        </a:defRPr>
      </a:lvl8pPr>
      <a:lvl9pPr marL="1828800" algn="ctr" rtl="0" fontAlgn="base">
        <a:spcBef>
          <a:spcPct val="0"/>
        </a:spcBef>
        <a:spcAft>
          <a:spcPct val="0"/>
        </a:spcAft>
        <a:defRPr sz="3600" b="1">
          <a:solidFill>
            <a:schemeClr val="tx1"/>
          </a:solidFill>
          <a:latin typeface="Trebuchet MS" pitchFamily="34" charset="0"/>
        </a:defRPr>
      </a:lvl9pPr>
    </p:titleStyle>
    <p:bodyStyle>
      <a:lvl1pPr marL="342900" indent="-342900" algn="l" rtl="0" fontAlgn="base">
        <a:spcBef>
          <a:spcPct val="20000"/>
        </a:spcBef>
        <a:spcAft>
          <a:spcPct val="0"/>
        </a:spcAft>
        <a:buFont typeface="Arial" pitchFamily="34" charset="0"/>
        <a:buChar char="•"/>
        <a:defRPr sz="28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400">
          <a:solidFill>
            <a:schemeClr val="tx1"/>
          </a:solidFill>
          <a:latin typeface="+mn-lt"/>
          <a:cs typeface="+mn-cs"/>
        </a:defRPr>
      </a:lvl2pPr>
      <a:lvl3pPr marL="1143000" indent="-228600" algn="l" rtl="0" fontAlgn="base">
        <a:spcBef>
          <a:spcPct val="20000"/>
        </a:spcBef>
        <a:spcAft>
          <a:spcPct val="0"/>
        </a:spcAft>
        <a:buFont typeface="Arial" pitchFamily="34" charset="0"/>
        <a:buChar char="•"/>
        <a:defRPr sz="2200">
          <a:solidFill>
            <a:schemeClr val="tx1"/>
          </a:solidFill>
          <a:latin typeface="+mn-lt"/>
          <a:cs typeface="+mn-cs"/>
        </a:defRPr>
      </a:lvl3pPr>
      <a:lvl4pPr marL="1600200" indent="-228600" algn="l" rtl="0" fontAlgn="base">
        <a:spcBef>
          <a:spcPct val="20000"/>
        </a:spcBef>
        <a:spcAft>
          <a:spcPct val="0"/>
        </a:spcAft>
        <a:buFont typeface="Arial" pitchFamily="34" charset="0"/>
        <a:buChar char="–"/>
        <a:defRPr>
          <a:solidFill>
            <a:schemeClr val="tx1"/>
          </a:solidFill>
          <a:latin typeface="+mn-lt"/>
          <a:cs typeface="+mn-cs"/>
        </a:defRPr>
      </a:lvl4pPr>
      <a:lvl5pPr marL="2057400" indent="-228600" algn="l" rtl="0" fontAlgn="base">
        <a:spcBef>
          <a:spcPct val="20000"/>
        </a:spcBef>
        <a:spcAft>
          <a:spcPct val="0"/>
        </a:spcAft>
        <a:buFont typeface="Arial" pitchFamily="34" charset="0"/>
        <a:buChar char="»"/>
        <a:defRPr sz="1600">
          <a:solidFill>
            <a:schemeClr val="tx1"/>
          </a:solidFill>
          <a:latin typeface="+mn-lt"/>
          <a:cs typeface="+mn-cs"/>
        </a:defRPr>
      </a:lvl5pPr>
      <a:lvl6pPr marL="2514600" indent="-228600" algn="l" rtl="0" fontAlgn="base">
        <a:spcBef>
          <a:spcPct val="20000"/>
        </a:spcBef>
        <a:spcAft>
          <a:spcPct val="0"/>
        </a:spcAft>
        <a:buFont typeface="Arial" pitchFamily="34" charset="0"/>
        <a:buChar char="»"/>
        <a:defRPr sz="1600">
          <a:solidFill>
            <a:schemeClr val="tx1"/>
          </a:solidFill>
          <a:latin typeface="+mn-lt"/>
          <a:cs typeface="+mn-cs"/>
        </a:defRPr>
      </a:lvl6pPr>
      <a:lvl7pPr marL="2971800" indent="-228600" algn="l" rtl="0" fontAlgn="base">
        <a:spcBef>
          <a:spcPct val="20000"/>
        </a:spcBef>
        <a:spcAft>
          <a:spcPct val="0"/>
        </a:spcAft>
        <a:buFont typeface="Arial" pitchFamily="34" charset="0"/>
        <a:buChar char="»"/>
        <a:defRPr sz="1600">
          <a:solidFill>
            <a:schemeClr val="tx1"/>
          </a:solidFill>
          <a:latin typeface="+mn-lt"/>
          <a:cs typeface="+mn-cs"/>
        </a:defRPr>
      </a:lvl7pPr>
      <a:lvl8pPr marL="3429000" indent="-228600" algn="l" rtl="0" fontAlgn="base">
        <a:spcBef>
          <a:spcPct val="20000"/>
        </a:spcBef>
        <a:spcAft>
          <a:spcPct val="0"/>
        </a:spcAft>
        <a:buFont typeface="Arial" pitchFamily="34" charset="0"/>
        <a:buChar char="»"/>
        <a:defRPr sz="1600">
          <a:solidFill>
            <a:schemeClr val="tx1"/>
          </a:solidFill>
          <a:latin typeface="+mn-lt"/>
          <a:cs typeface="+mn-cs"/>
        </a:defRPr>
      </a:lvl8pPr>
      <a:lvl9pPr marL="3886200" indent="-228600" algn="l" rtl="0" fontAlgn="base">
        <a:spcBef>
          <a:spcPct val="20000"/>
        </a:spcBef>
        <a:spcAft>
          <a:spcPct val="0"/>
        </a:spcAft>
        <a:buFont typeface="Arial" pitchFamily="34" charset="0"/>
        <a:buChar char="»"/>
        <a:defRPr sz="1600">
          <a:solidFill>
            <a:schemeClr val="tx1"/>
          </a:solidFill>
          <a:latin typeface="+mn-lt"/>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8.wmf"/><Relationship Id="rId4" Type="http://schemas.openxmlformats.org/officeDocument/2006/relationships/image" Target="../media/image17.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vmlDrawing" Target="../drawings/vmlDrawing4.v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algn="l"/>
            <a:r>
              <a:rPr lang="en-US" dirty="0"/>
              <a:t>University Accreditation Process</a:t>
            </a:r>
          </a:p>
        </p:txBody>
      </p:sp>
      <p:sp>
        <p:nvSpPr>
          <p:cNvPr id="2051" name="Rectangle 3"/>
          <p:cNvSpPr>
            <a:spLocks noGrp="1" noChangeArrowheads="1"/>
          </p:cNvSpPr>
          <p:nvPr>
            <p:ph type="subTitle" idx="1"/>
          </p:nvPr>
        </p:nvSpPr>
        <p:spPr>
          <a:xfrm>
            <a:off x="533400" y="4495800"/>
            <a:ext cx="6781800" cy="2362200"/>
          </a:xfrm>
        </p:spPr>
        <p:txBody>
          <a:bodyPr/>
          <a:lstStyle/>
          <a:p>
            <a:endParaRPr lang="en-US"/>
          </a:p>
          <a:p>
            <a:endParaRPr lang="en-US"/>
          </a:p>
        </p:txBody>
      </p:sp>
      <p:sp>
        <p:nvSpPr>
          <p:cNvPr id="2052" name="Rectangle 4"/>
          <p:cNvSpPr>
            <a:spLocks noChangeArrowheads="1"/>
          </p:cNvSpPr>
          <p:nvPr/>
        </p:nvSpPr>
        <p:spPr bwMode="auto">
          <a:xfrm>
            <a:off x="76200" y="6537325"/>
            <a:ext cx="9144000" cy="244475"/>
          </a:xfrm>
          <a:prstGeom prst="rect">
            <a:avLst/>
          </a:prstGeom>
          <a:noFill/>
          <a:ln w="9525">
            <a:noFill/>
            <a:miter lim="800000"/>
            <a:headEnd/>
            <a:tailEnd/>
          </a:ln>
          <a:effectLst/>
        </p:spPr>
        <p:txBody>
          <a:bodyPr>
            <a:spAutoFit/>
          </a:bodyPr>
          <a:lstStyle/>
          <a:p>
            <a:pPr algn="l"/>
            <a:r>
              <a:rPr lang="en-US" sz="1000"/>
              <a:t>Trainers: Dr. Gregory Maffet,Dr. Noelle Branch , Dr. Roland Yoshid, Aladdin Zaglol, M.S., Mohamed Mahdi, M.S., Waheeda Said, M.Ed</a:t>
            </a:r>
          </a:p>
        </p:txBody>
      </p:sp>
      <p:sp>
        <p:nvSpPr>
          <p:cNvPr id="2053" name="Text Box 5"/>
          <p:cNvSpPr txBox="1">
            <a:spLocks noChangeArrowheads="1"/>
          </p:cNvSpPr>
          <p:nvPr/>
        </p:nvSpPr>
        <p:spPr bwMode="auto">
          <a:xfrm>
            <a:off x="2500313" y="3671888"/>
            <a:ext cx="4433887" cy="519112"/>
          </a:xfrm>
          <a:prstGeom prst="rect">
            <a:avLst/>
          </a:prstGeom>
          <a:noFill/>
          <a:ln w="9525">
            <a:noFill/>
            <a:miter lim="800000"/>
            <a:headEnd/>
            <a:tailEnd/>
          </a:ln>
          <a:effectLst/>
        </p:spPr>
        <p:txBody>
          <a:bodyPr wrap="none">
            <a:spAutoFit/>
          </a:bodyPr>
          <a:lstStyle/>
          <a:p>
            <a:r>
              <a:rPr lang="en-US" sz="2800" b="1">
                <a:solidFill>
                  <a:schemeClr val="tx2"/>
                </a:solidFill>
                <a:effectLst>
                  <a:outerShdw blurRad="38100" dist="38100" dir="2700000" algn="tl">
                    <a:srgbClr val="000000"/>
                  </a:outerShdw>
                </a:effectLst>
              </a:rPr>
              <a:t>Kingdom of Saudi Arabia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0" presetClass="entr" presetSubtype="0" fill="hold" grpId="0" nodeType="clickEffect">
                                  <p:stCondLst>
                                    <p:cond delay="0"/>
                                  </p:stCondLst>
                                  <p:iterate type="lt">
                                    <p:tmPct val="10000"/>
                                  </p:iterate>
                                  <p:childTnLst>
                                    <p:set>
                                      <p:cBhvr>
                                        <p:cTn id="6" dur="1" fill="hold">
                                          <p:stCondLst>
                                            <p:cond delay="0"/>
                                          </p:stCondLst>
                                        </p:cTn>
                                        <p:tgtEl>
                                          <p:spTgt spid="2053"/>
                                        </p:tgtEl>
                                        <p:attrNameLst>
                                          <p:attrName>style.visibility</p:attrName>
                                        </p:attrNameLst>
                                      </p:cBhvr>
                                      <p:to>
                                        <p:strVal val="visible"/>
                                      </p:to>
                                    </p:set>
                                    <p:animEffect transition="in" filter="fade">
                                      <p:cBhvr>
                                        <p:cTn id="7" dur="1000"/>
                                        <p:tgtEl>
                                          <p:spTgt spid="2053"/>
                                        </p:tgtEl>
                                      </p:cBhvr>
                                    </p:animEffect>
                                    <p:anim calcmode="lin" valueType="num">
                                      <p:cBhvr>
                                        <p:cTn id="8" dur="1000" fill="hold"/>
                                        <p:tgtEl>
                                          <p:spTgt spid="2053"/>
                                        </p:tgtEl>
                                        <p:attrNameLst>
                                          <p:attrName>ppt_x</p:attrName>
                                        </p:attrNameLst>
                                      </p:cBhvr>
                                      <p:tavLst>
                                        <p:tav tm="0">
                                          <p:val>
                                            <p:strVal val="#ppt_x-.1"/>
                                          </p:val>
                                        </p:tav>
                                        <p:tav tm="100000">
                                          <p:val>
                                            <p:strVal val="#ppt_x"/>
                                          </p:val>
                                        </p:tav>
                                      </p:tavLst>
                                    </p:anim>
                                    <p:anim calcmode="lin" valueType="num">
                                      <p:cBhvr>
                                        <p:cTn id="9" dur="1000" fill="hold"/>
                                        <p:tgtEl>
                                          <p:spTgt spid="20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en-US"/>
              <a:t>Why Accreditation???</a:t>
            </a:r>
          </a:p>
        </p:txBody>
      </p:sp>
      <p:sp>
        <p:nvSpPr>
          <p:cNvPr id="188419" name="Rectangle 3"/>
          <p:cNvSpPr>
            <a:spLocks noGrp="1" noChangeArrowheads="1"/>
          </p:cNvSpPr>
          <p:nvPr>
            <p:ph type="body" idx="1"/>
          </p:nvPr>
        </p:nvSpPr>
        <p:spPr/>
        <p:txBody>
          <a:bodyPr/>
          <a:lstStyle/>
          <a:p>
            <a:pPr marL="571500" indent="-571500" algn="l" rtl="0">
              <a:spcBef>
                <a:spcPct val="50000"/>
              </a:spcBef>
              <a:buClrTx/>
              <a:buSzTx/>
              <a:buFontTx/>
              <a:buNone/>
            </a:pPr>
            <a:r>
              <a:rPr lang="en-US" sz="2400" b="1">
                <a:latin typeface="Times New Roman" pitchFamily="18" charset="0"/>
                <a:cs typeface="Times New Roman" pitchFamily="18" charset="0"/>
              </a:rPr>
              <a:t>4.  </a:t>
            </a:r>
            <a:r>
              <a:rPr lang="en-US" sz="3200" b="1">
                <a:latin typeface="Times New Roman" pitchFamily="18" charset="0"/>
                <a:cs typeface="Times New Roman" pitchFamily="18" charset="0"/>
              </a:rPr>
              <a:t>Development of a strategic </a:t>
            </a:r>
            <a:r>
              <a:rPr lang="en-US" sz="3200" b="1">
                <a:solidFill>
                  <a:srgbClr val="3333CC"/>
                </a:solidFill>
                <a:latin typeface="Times New Roman" pitchFamily="18" charset="0"/>
                <a:cs typeface="Times New Roman" pitchFamily="18" charset="0"/>
              </a:rPr>
              <a:t>improvement plan</a:t>
            </a:r>
          </a:p>
          <a:p>
            <a:pPr marL="571500" indent="-571500" algn="l" rtl="0">
              <a:spcBef>
                <a:spcPct val="50000"/>
              </a:spcBef>
              <a:buClrTx/>
              <a:buSzTx/>
              <a:buFontTx/>
              <a:buNone/>
            </a:pPr>
            <a:r>
              <a:rPr lang="en-US" sz="3200" b="1">
                <a:solidFill>
                  <a:srgbClr val="107E3D"/>
                </a:solidFill>
                <a:latin typeface="Times New Roman" pitchFamily="18" charset="0"/>
                <a:cs typeface="Times New Roman" pitchFamily="18" charset="0"/>
              </a:rPr>
              <a:t>5. Demonstration of quality</a:t>
            </a:r>
            <a:r>
              <a:rPr lang="en-US" sz="3200" b="1">
                <a:latin typeface="Times New Roman" pitchFamily="18" charset="0"/>
                <a:cs typeface="Times New Roman" pitchFamily="18" charset="0"/>
              </a:rPr>
              <a:t>, assessed by objective educational professionals not personally involved in the institution. </a:t>
            </a:r>
          </a:p>
          <a:p>
            <a:pPr marL="571500" indent="-571500" algn="l" rtl="0">
              <a:spcBef>
                <a:spcPct val="50000"/>
              </a:spcBef>
              <a:buClrTx/>
              <a:buSzTx/>
              <a:buFontTx/>
              <a:buNone/>
            </a:pPr>
            <a:r>
              <a:rPr lang="en-US" sz="3200" b="1">
                <a:solidFill>
                  <a:srgbClr val="FF0000"/>
                </a:solidFill>
                <a:latin typeface="Times New Roman" pitchFamily="18" charset="0"/>
                <a:cs typeface="Times New Roman" pitchFamily="18" charset="0"/>
              </a:rPr>
              <a:t>6. Public recognition</a:t>
            </a:r>
            <a:r>
              <a:rPr lang="en-US" sz="3200" b="1">
                <a:latin typeface="Times New Roman" pitchFamily="18" charset="0"/>
                <a:cs typeface="Times New Roman" pitchFamily="18" charset="0"/>
              </a:rPr>
              <a:t> institutions that complete the process successfully</a:t>
            </a:r>
          </a:p>
          <a:p>
            <a:pPr marL="571500" indent="-571500" algn="l" rtl="0">
              <a:spcBef>
                <a:spcPct val="50000"/>
              </a:spcBef>
              <a:buClrTx/>
              <a:buSzTx/>
              <a:buFontTx/>
              <a:buNone/>
            </a:pPr>
            <a:endParaRPr lang="en-US" sz="3200" b="1">
              <a:latin typeface="Times New Roman" pitchFamily="18" charset="0"/>
              <a:cs typeface="Times New Roman" pitchFamily="18" charset="0"/>
            </a:endParaRPr>
          </a:p>
          <a:p>
            <a:pPr marL="571500" indent="-571500"/>
            <a:endParaRPr lang="en-US" sz="32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457200" y="-304800"/>
            <a:ext cx="7543800" cy="1295400"/>
          </a:xfrm>
        </p:spPr>
        <p:txBody>
          <a:bodyPr/>
          <a:lstStyle/>
          <a:p>
            <a:r>
              <a:rPr lang="en-US" sz="2800"/>
              <a:t>How can the Self-Study process contribute to institutional improvement?</a:t>
            </a:r>
          </a:p>
        </p:txBody>
      </p:sp>
      <p:sp>
        <p:nvSpPr>
          <p:cNvPr id="175107" name="Rectangle 3"/>
          <p:cNvSpPr>
            <a:spLocks noGrp="1" noChangeArrowheads="1"/>
          </p:cNvSpPr>
          <p:nvPr>
            <p:ph type="body" idx="1"/>
          </p:nvPr>
        </p:nvSpPr>
        <p:spPr>
          <a:xfrm>
            <a:off x="457200" y="914400"/>
            <a:ext cx="8229600" cy="5638800"/>
          </a:xfrm>
        </p:spPr>
        <p:txBody>
          <a:bodyPr/>
          <a:lstStyle/>
          <a:p>
            <a:pPr marL="495300" indent="-495300" algn="l" rtl="0">
              <a:buFont typeface="Wingdings" pitchFamily="2" charset="2"/>
              <a:buNone/>
            </a:pPr>
            <a:endParaRPr lang="en-US"/>
          </a:p>
          <a:p>
            <a:pPr marL="495300" indent="-495300" algn="l" rtl="0">
              <a:buFont typeface="Wingdings" pitchFamily="2" charset="2"/>
              <a:buNone/>
            </a:pPr>
            <a:endParaRPr lang="ar-SA"/>
          </a:p>
          <a:p>
            <a:pPr marL="495300" indent="-495300" algn="l" rtl="0">
              <a:buFont typeface="Wingdings" pitchFamily="2" charset="2"/>
              <a:buNone/>
            </a:pPr>
            <a:endParaRPr lang="en-US"/>
          </a:p>
        </p:txBody>
      </p:sp>
      <p:sp>
        <p:nvSpPr>
          <p:cNvPr id="175108" name="Text Box 4"/>
          <p:cNvSpPr txBox="1">
            <a:spLocks noChangeArrowheads="1"/>
          </p:cNvSpPr>
          <p:nvPr/>
        </p:nvSpPr>
        <p:spPr bwMode="auto">
          <a:xfrm>
            <a:off x="533400" y="1295400"/>
            <a:ext cx="1676400" cy="779463"/>
          </a:xfrm>
          <a:prstGeom prst="rect">
            <a:avLst/>
          </a:prstGeom>
          <a:solidFill>
            <a:schemeClr val="accent1"/>
          </a:solidFill>
          <a:ln w="9525">
            <a:noFill/>
            <a:miter lim="800000"/>
            <a:headEnd/>
            <a:tailEnd/>
          </a:ln>
          <a:effectLst/>
        </p:spPr>
        <p:txBody>
          <a:bodyPr>
            <a:spAutoFit/>
          </a:bodyPr>
          <a:lstStyle/>
          <a:p>
            <a:pPr algn="ctr">
              <a:spcBef>
                <a:spcPct val="50000"/>
              </a:spcBef>
            </a:pPr>
            <a:r>
              <a:rPr lang="en-US" b="1"/>
              <a:t>Articulated</a:t>
            </a:r>
          </a:p>
          <a:p>
            <a:pPr algn="ctr">
              <a:spcBef>
                <a:spcPct val="50000"/>
              </a:spcBef>
            </a:pPr>
            <a:r>
              <a:rPr lang="en-US" b="1"/>
              <a:t>Statements</a:t>
            </a:r>
          </a:p>
        </p:txBody>
      </p:sp>
      <p:sp>
        <p:nvSpPr>
          <p:cNvPr id="175109" name="Text Box 5"/>
          <p:cNvSpPr txBox="1">
            <a:spLocks noChangeArrowheads="1"/>
          </p:cNvSpPr>
          <p:nvPr/>
        </p:nvSpPr>
        <p:spPr bwMode="auto">
          <a:xfrm>
            <a:off x="457200" y="3276600"/>
            <a:ext cx="1676400" cy="779463"/>
          </a:xfrm>
          <a:prstGeom prst="rect">
            <a:avLst/>
          </a:prstGeom>
          <a:solidFill>
            <a:schemeClr val="accent1"/>
          </a:solidFill>
          <a:ln w="9525">
            <a:noFill/>
            <a:miter lim="800000"/>
            <a:headEnd/>
            <a:tailEnd/>
          </a:ln>
          <a:effectLst/>
        </p:spPr>
        <p:txBody>
          <a:bodyPr>
            <a:spAutoFit/>
          </a:bodyPr>
          <a:lstStyle/>
          <a:p>
            <a:pPr algn="ctr">
              <a:spcBef>
                <a:spcPct val="50000"/>
              </a:spcBef>
            </a:pPr>
            <a:r>
              <a:rPr lang="en-US" b="1"/>
              <a:t>Measurement</a:t>
            </a:r>
          </a:p>
          <a:p>
            <a:pPr algn="ctr">
              <a:spcBef>
                <a:spcPct val="50000"/>
              </a:spcBef>
            </a:pPr>
            <a:r>
              <a:rPr lang="en-US" b="1"/>
              <a:t>Tools</a:t>
            </a:r>
          </a:p>
        </p:txBody>
      </p:sp>
      <p:sp>
        <p:nvSpPr>
          <p:cNvPr id="175110" name="Text Box 6"/>
          <p:cNvSpPr txBox="1">
            <a:spLocks noChangeArrowheads="1"/>
          </p:cNvSpPr>
          <p:nvPr/>
        </p:nvSpPr>
        <p:spPr bwMode="auto">
          <a:xfrm>
            <a:off x="457200" y="5257800"/>
            <a:ext cx="1676400" cy="779463"/>
          </a:xfrm>
          <a:prstGeom prst="rect">
            <a:avLst/>
          </a:prstGeom>
          <a:solidFill>
            <a:schemeClr val="accent1"/>
          </a:solidFill>
          <a:ln w="9525">
            <a:noFill/>
            <a:miter lim="800000"/>
            <a:headEnd/>
            <a:tailEnd/>
          </a:ln>
          <a:effectLst/>
        </p:spPr>
        <p:txBody>
          <a:bodyPr>
            <a:spAutoFit/>
          </a:bodyPr>
          <a:lstStyle/>
          <a:p>
            <a:pPr algn="ctr">
              <a:spcBef>
                <a:spcPct val="50000"/>
              </a:spcBef>
            </a:pPr>
            <a:r>
              <a:rPr lang="en-US" b="1"/>
              <a:t>Results</a:t>
            </a:r>
          </a:p>
          <a:p>
            <a:pPr algn="ctr">
              <a:spcBef>
                <a:spcPct val="50000"/>
              </a:spcBef>
            </a:pPr>
            <a:endParaRPr lang="en-US" b="1"/>
          </a:p>
        </p:txBody>
      </p:sp>
      <p:sp>
        <p:nvSpPr>
          <p:cNvPr id="175111" name="Text Box 7"/>
          <p:cNvSpPr txBox="1">
            <a:spLocks noChangeArrowheads="1"/>
          </p:cNvSpPr>
          <p:nvPr/>
        </p:nvSpPr>
        <p:spPr bwMode="auto">
          <a:xfrm>
            <a:off x="3048000" y="5378450"/>
            <a:ext cx="3733800" cy="641350"/>
          </a:xfrm>
          <a:prstGeom prst="rect">
            <a:avLst/>
          </a:prstGeom>
          <a:solidFill>
            <a:schemeClr val="accent1"/>
          </a:solidFill>
          <a:ln w="9525">
            <a:noFill/>
            <a:miter lim="800000"/>
            <a:headEnd/>
            <a:tailEnd/>
          </a:ln>
          <a:effectLst/>
        </p:spPr>
        <p:txBody>
          <a:bodyPr>
            <a:spAutoFit/>
          </a:bodyPr>
          <a:lstStyle/>
          <a:p>
            <a:pPr algn="ctr">
              <a:spcBef>
                <a:spcPct val="50000"/>
              </a:spcBef>
            </a:pPr>
            <a:r>
              <a:rPr lang="en-US" b="1"/>
              <a:t>How to Use Results to Direct Improvement Planning</a:t>
            </a:r>
          </a:p>
        </p:txBody>
      </p:sp>
      <p:sp>
        <p:nvSpPr>
          <p:cNvPr id="175112" name="Line 8"/>
          <p:cNvSpPr>
            <a:spLocks noChangeShapeType="1"/>
          </p:cNvSpPr>
          <p:nvPr/>
        </p:nvSpPr>
        <p:spPr bwMode="auto">
          <a:xfrm>
            <a:off x="1295400" y="2743200"/>
            <a:ext cx="0" cy="457200"/>
          </a:xfrm>
          <a:prstGeom prst="line">
            <a:avLst/>
          </a:prstGeom>
          <a:noFill/>
          <a:ln w="57150">
            <a:solidFill>
              <a:srgbClr val="FF0000"/>
            </a:solidFill>
            <a:round/>
            <a:headEnd/>
            <a:tailEnd type="triangle" w="med" len="med"/>
          </a:ln>
          <a:effectLst/>
        </p:spPr>
        <p:txBody>
          <a:bodyPr/>
          <a:lstStyle/>
          <a:p>
            <a:endParaRPr lang="ar-SA"/>
          </a:p>
        </p:txBody>
      </p:sp>
      <p:sp>
        <p:nvSpPr>
          <p:cNvPr id="175113" name="Text Box 9"/>
          <p:cNvSpPr txBox="1">
            <a:spLocks noChangeArrowheads="1"/>
          </p:cNvSpPr>
          <p:nvPr/>
        </p:nvSpPr>
        <p:spPr bwMode="auto">
          <a:xfrm>
            <a:off x="228600" y="2209800"/>
            <a:ext cx="2284413" cy="581025"/>
          </a:xfrm>
          <a:prstGeom prst="rect">
            <a:avLst/>
          </a:prstGeom>
          <a:noFill/>
          <a:ln w="9525">
            <a:noFill/>
            <a:miter lim="800000"/>
            <a:headEnd/>
            <a:tailEnd/>
          </a:ln>
          <a:effectLst/>
        </p:spPr>
        <p:txBody>
          <a:bodyPr wrap="none">
            <a:spAutoFit/>
          </a:bodyPr>
          <a:lstStyle/>
          <a:p>
            <a:pPr algn="ctr"/>
            <a:r>
              <a:rPr lang="en-US" sz="1600" b="1"/>
              <a:t>Statements are </a:t>
            </a:r>
          </a:p>
          <a:p>
            <a:pPr algn="ctr"/>
            <a:r>
              <a:rPr lang="en-US" sz="1600" b="1"/>
              <a:t>measured using tools</a:t>
            </a:r>
          </a:p>
        </p:txBody>
      </p:sp>
      <p:sp>
        <p:nvSpPr>
          <p:cNvPr id="175114" name="Text Box 10"/>
          <p:cNvSpPr txBox="1">
            <a:spLocks noChangeArrowheads="1"/>
          </p:cNvSpPr>
          <p:nvPr/>
        </p:nvSpPr>
        <p:spPr bwMode="auto">
          <a:xfrm>
            <a:off x="76200" y="4143375"/>
            <a:ext cx="2514600" cy="581025"/>
          </a:xfrm>
          <a:prstGeom prst="rect">
            <a:avLst/>
          </a:prstGeom>
          <a:noFill/>
          <a:ln w="9525">
            <a:noFill/>
            <a:miter lim="800000"/>
            <a:headEnd/>
            <a:tailEnd/>
          </a:ln>
          <a:effectLst/>
        </p:spPr>
        <p:txBody>
          <a:bodyPr>
            <a:spAutoFit/>
          </a:bodyPr>
          <a:lstStyle/>
          <a:p>
            <a:pPr algn="ctr"/>
            <a:r>
              <a:rPr lang="en-US" sz="1600" b="1"/>
              <a:t>Tools provide results</a:t>
            </a:r>
          </a:p>
          <a:p>
            <a:pPr algn="ctr"/>
            <a:r>
              <a:rPr lang="en-US" sz="1600" b="1"/>
              <a:t>of evaluation</a:t>
            </a:r>
          </a:p>
        </p:txBody>
      </p:sp>
      <p:sp>
        <p:nvSpPr>
          <p:cNvPr id="175115" name="Text Box 11"/>
          <p:cNvSpPr txBox="1">
            <a:spLocks noChangeArrowheads="1"/>
          </p:cNvSpPr>
          <p:nvPr/>
        </p:nvSpPr>
        <p:spPr bwMode="auto">
          <a:xfrm>
            <a:off x="381000" y="5956300"/>
            <a:ext cx="1809750" cy="825500"/>
          </a:xfrm>
          <a:prstGeom prst="rect">
            <a:avLst/>
          </a:prstGeom>
          <a:noFill/>
          <a:ln w="9525">
            <a:noFill/>
            <a:miter lim="800000"/>
            <a:headEnd/>
            <a:tailEnd/>
          </a:ln>
          <a:effectLst/>
        </p:spPr>
        <p:txBody>
          <a:bodyPr wrap="none">
            <a:spAutoFit/>
          </a:bodyPr>
          <a:lstStyle/>
          <a:p>
            <a:pPr algn="ctr"/>
            <a:r>
              <a:rPr lang="en-US" sz="1600" b="1"/>
              <a:t>Results are used</a:t>
            </a:r>
          </a:p>
          <a:p>
            <a:pPr algn="ctr"/>
            <a:r>
              <a:rPr lang="en-US" sz="1600" b="1"/>
              <a:t>to direct</a:t>
            </a:r>
          </a:p>
          <a:p>
            <a:pPr algn="ctr"/>
            <a:r>
              <a:rPr lang="en-US" sz="1600" b="1"/>
              <a:t> improvements</a:t>
            </a:r>
          </a:p>
        </p:txBody>
      </p:sp>
      <p:pic>
        <p:nvPicPr>
          <p:cNvPr id="175116" name="Picture 12" descr="j0411854"/>
          <p:cNvPicPr>
            <a:picLocks noChangeAspect="1" noChangeArrowheads="1"/>
          </p:cNvPicPr>
          <p:nvPr/>
        </p:nvPicPr>
        <p:blipFill>
          <a:blip r:embed="rId2" cstate="print"/>
          <a:srcRect/>
          <a:stretch>
            <a:fillRect/>
          </a:stretch>
        </p:blipFill>
        <p:spPr bwMode="auto">
          <a:xfrm>
            <a:off x="3124200" y="1143000"/>
            <a:ext cx="4648200" cy="3751263"/>
          </a:xfrm>
          <a:prstGeom prst="rect">
            <a:avLst/>
          </a:prstGeom>
          <a:noFill/>
        </p:spPr>
      </p:pic>
      <p:sp>
        <p:nvSpPr>
          <p:cNvPr id="175117" name="Line 13"/>
          <p:cNvSpPr>
            <a:spLocks noChangeShapeType="1"/>
          </p:cNvSpPr>
          <p:nvPr/>
        </p:nvSpPr>
        <p:spPr bwMode="auto">
          <a:xfrm>
            <a:off x="1295400" y="4724400"/>
            <a:ext cx="0" cy="533400"/>
          </a:xfrm>
          <a:prstGeom prst="line">
            <a:avLst/>
          </a:prstGeom>
          <a:noFill/>
          <a:ln w="57150">
            <a:solidFill>
              <a:srgbClr val="FF0000"/>
            </a:solidFill>
            <a:round/>
            <a:headEnd/>
            <a:tailEnd type="triangle" w="med" len="med"/>
          </a:ln>
          <a:effectLst/>
        </p:spPr>
        <p:txBody>
          <a:bodyPr/>
          <a:lstStyle/>
          <a:p>
            <a:endParaRPr lang="ar-SA"/>
          </a:p>
        </p:txBody>
      </p:sp>
      <p:sp>
        <p:nvSpPr>
          <p:cNvPr id="175118" name="Line 14"/>
          <p:cNvSpPr>
            <a:spLocks noChangeShapeType="1"/>
          </p:cNvSpPr>
          <p:nvPr/>
        </p:nvSpPr>
        <p:spPr bwMode="auto">
          <a:xfrm>
            <a:off x="2133600" y="5638800"/>
            <a:ext cx="838200" cy="0"/>
          </a:xfrm>
          <a:prstGeom prst="line">
            <a:avLst/>
          </a:prstGeom>
          <a:noFill/>
          <a:ln w="57150">
            <a:solidFill>
              <a:srgbClr val="FF0000"/>
            </a:solidFill>
            <a:round/>
            <a:headEnd/>
            <a:tailEnd type="triangle" w="med" len="med"/>
          </a:ln>
          <a:effectLst/>
        </p:spPr>
        <p:txBody>
          <a:bodyPr/>
          <a:lstStyle/>
          <a:p>
            <a:endParaRPr lang="ar-SA"/>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a:xfrm>
            <a:off x="152400" y="228600"/>
            <a:ext cx="8991600" cy="1295400"/>
          </a:xfrm>
        </p:spPr>
        <p:txBody>
          <a:bodyPr/>
          <a:lstStyle/>
          <a:p>
            <a:pPr>
              <a:lnSpc>
                <a:spcPct val="95000"/>
              </a:lnSpc>
            </a:pPr>
            <a:r>
              <a:rPr lang="en-US" sz="3500"/>
              <a:t>Group Activity:  Case Study Analysis                 	       </a:t>
            </a:r>
            <a:br>
              <a:rPr lang="en-US" sz="3500"/>
            </a:br>
            <a:r>
              <a:rPr lang="en-US" sz="3500"/>
              <a:t>                            Assessment</a:t>
            </a:r>
            <a:endParaRPr lang="en-US" sz="3500" i="1"/>
          </a:p>
        </p:txBody>
      </p:sp>
      <p:sp>
        <p:nvSpPr>
          <p:cNvPr id="176131" name="Text Box 3"/>
          <p:cNvSpPr txBox="1">
            <a:spLocks noChangeArrowheads="1"/>
          </p:cNvSpPr>
          <p:nvPr/>
        </p:nvSpPr>
        <p:spPr bwMode="auto">
          <a:xfrm>
            <a:off x="228600" y="1676400"/>
            <a:ext cx="1676400" cy="779463"/>
          </a:xfrm>
          <a:prstGeom prst="rect">
            <a:avLst/>
          </a:prstGeom>
          <a:solidFill>
            <a:srgbClr val="C0C0C0"/>
          </a:solidFill>
          <a:ln w="9525">
            <a:noFill/>
            <a:miter lim="800000"/>
            <a:headEnd/>
            <a:tailEnd/>
          </a:ln>
          <a:effectLst/>
        </p:spPr>
        <p:txBody>
          <a:bodyPr>
            <a:spAutoFit/>
          </a:bodyPr>
          <a:lstStyle/>
          <a:p>
            <a:pPr algn="ctr">
              <a:spcBef>
                <a:spcPct val="50000"/>
              </a:spcBef>
            </a:pPr>
            <a:r>
              <a:rPr lang="en-US" b="1"/>
              <a:t>Articulated</a:t>
            </a:r>
          </a:p>
          <a:p>
            <a:pPr algn="ctr">
              <a:spcBef>
                <a:spcPct val="50000"/>
              </a:spcBef>
            </a:pPr>
            <a:r>
              <a:rPr lang="en-US" b="1"/>
              <a:t>Statements</a:t>
            </a:r>
          </a:p>
        </p:txBody>
      </p:sp>
      <p:sp>
        <p:nvSpPr>
          <p:cNvPr id="176132" name="Text Box 4"/>
          <p:cNvSpPr txBox="1">
            <a:spLocks noChangeArrowheads="1"/>
          </p:cNvSpPr>
          <p:nvPr/>
        </p:nvSpPr>
        <p:spPr bwMode="auto">
          <a:xfrm>
            <a:off x="228600" y="2895600"/>
            <a:ext cx="1676400" cy="779463"/>
          </a:xfrm>
          <a:prstGeom prst="rect">
            <a:avLst/>
          </a:prstGeom>
          <a:solidFill>
            <a:srgbClr val="C0C0C0"/>
          </a:solidFill>
          <a:ln w="9525">
            <a:noFill/>
            <a:miter lim="800000"/>
            <a:headEnd/>
            <a:tailEnd/>
          </a:ln>
          <a:effectLst/>
        </p:spPr>
        <p:txBody>
          <a:bodyPr>
            <a:spAutoFit/>
          </a:bodyPr>
          <a:lstStyle/>
          <a:p>
            <a:pPr algn="ctr">
              <a:spcBef>
                <a:spcPct val="50000"/>
              </a:spcBef>
            </a:pPr>
            <a:r>
              <a:rPr lang="en-US" b="1"/>
              <a:t>Measurement</a:t>
            </a:r>
          </a:p>
          <a:p>
            <a:pPr algn="ctr">
              <a:spcBef>
                <a:spcPct val="50000"/>
              </a:spcBef>
            </a:pPr>
            <a:r>
              <a:rPr lang="en-US" b="1"/>
              <a:t>Tools</a:t>
            </a:r>
          </a:p>
        </p:txBody>
      </p:sp>
      <p:sp>
        <p:nvSpPr>
          <p:cNvPr id="176133" name="Text Box 5"/>
          <p:cNvSpPr txBox="1">
            <a:spLocks noChangeArrowheads="1"/>
          </p:cNvSpPr>
          <p:nvPr/>
        </p:nvSpPr>
        <p:spPr bwMode="auto">
          <a:xfrm>
            <a:off x="228600" y="4114800"/>
            <a:ext cx="1676400" cy="779463"/>
          </a:xfrm>
          <a:prstGeom prst="rect">
            <a:avLst/>
          </a:prstGeom>
          <a:solidFill>
            <a:srgbClr val="C0C0C0"/>
          </a:solidFill>
          <a:ln w="9525">
            <a:noFill/>
            <a:miter lim="800000"/>
            <a:headEnd/>
            <a:tailEnd/>
          </a:ln>
          <a:effectLst/>
        </p:spPr>
        <p:txBody>
          <a:bodyPr>
            <a:spAutoFit/>
          </a:bodyPr>
          <a:lstStyle/>
          <a:p>
            <a:pPr algn="ctr">
              <a:spcBef>
                <a:spcPct val="50000"/>
              </a:spcBef>
            </a:pPr>
            <a:r>
              <a:rPr lang="en-US" b="1"/>
              <a:t>Results</a:t>
            </a:r>
          </a:p>
          <a:p>
            <a:pPr algn="ctr">
              <a:spcBef>
                <a:spcPct val="50000"/>
              </a:spcBef>
            </a:pPr>
            <a:endParaRPr lang="en-US" b="1"/>
          </a:p>
        </p:txBody>
      </p:sp>
      <p:sp>
        <p:nvSpPr>
          <p:cNvPr id="176134" name="Text Box 6"/>
          <p:cNvSpPr txBox="1">
            <a:spLocks noChangeArrowheads="1"/>
          </p:cNvSpPr>
          <p:nvPr/>
        </p:nvSpPr>
        <p:spPr bwMode="auto">
          <a:xfrm>
            <a:off x="228600" y="5181600"/>
            <a:ext cx="1676400" cy="1603375"/>
          </a:xfrm>
          <a:prstGeom prst="rect">
            <a:avLst/>
          </a:prstGeom>
          <a:solidFill>
            <a:srgbClr val="C0C0C0"/>
          </a:solidFill>
          <a:ln w="9525">
            <a:noFill/>
            <a:miter lim="800000"/>
            <a:headEnd/>
            <a:tailEnd/>
          </a:ln>
          <a:effectLst/>
        </p:spPr>
        <p:txBody>
          <a:bodyPr>
            <a:spAutoFit/>
          </a:bodyPr>
          <a:lstStyle/>
          <a:p>
            <a:pPr algn="ctr">
              <a:spcBef>
                <a:spcPct val="50000"/>
              </a:spcBef>
            </a:pPr>
            <a:r>
              <a:rPr lang="en-US" b="1"/>
              <a:t>How to Use Results for Improvement Planning</a:t>
            </a:r>
          </a:p>
          <a:p>
            <a:pPr algn="ctr">
              <a:spcBef>
                <a:spcPct val="50000"/>
              </a:spcBef>
            </a:pPr>
            <a:endParaRPr lang="en-US" b="1"/>
          </a:p>
        </p:txBody>
      </p:sp>
      <p:sp>
        <p:nvSpPr>
          <p:cNvPr id="176135" name="Rectangle 7"/>
          <p:cNvSpPr>
            <a:spLocks noChangeArrowheads="1"/>
          </p:cNvSpPr>
          <p:nvPr/>
        </p:nvSpPr>
        <p:spPr bwMode="auto">
          <a:xfrm>
            <a:off x="0" y="1524000"/>
            <a:ext cx="9067800" cy="5257800"/>
          </a:xfrm>
          <a:prstGeom prst="rect">
            <a:avLst/>
          </a:prstGeom>
          <a:noFill/>
          <a:ln w="38100">
            <a:solidFill>
              <a:schemeClr val="tx1"/>
            </a:solidFill>
            <a:miter lim="800000"/>
            <a:headEnd/>
            <a:tailEnd/>
          </a:ln>
          <a:effectLst/>
        </p:spPr>
        <p:txBody>
          <a:bodyPr wrap="none" anchor="ctr"/>
          <a:lstStyle/>
          <a:p>
            <a:endParaRPr lang="ar-SA"/>
          </a:p>
        </p:txBody>
      </p:sp>
      <p:sp>
        <p:nvSpPr>
          <p:cNvPr id="176136" name="Line 8"/>
          <p:cNvSpPr>
            <a:spLocks noChangeShapeType="1"/>
          </p:cNvSpPr>
          <p:nvPr/>
        </p:nvSpPr>
        <p:spPr bwMode="auto">
          <a:xfrm flipV="1">
            <a:off x="76200" y="2667000"/>
            <a:ext cx="9067800" cy="0"/>
          </a:xfrm>
          <a:prstGeom prst="line">
            <a:avLst/>
          </a:prstGeom>
          <a:noFill/>
          <a:ln w="38100">
            <a:solidFill>
              <a:schemeClr val="tx1"/>
            </a:solidFill>
            <a:round/>
            <a:headEnd/>
            <a:tailEnd/>
          </a:ln>
          <a:effectLst/>
        </p:spPr>
        <p:txBody>
          <a:bodyPr/>
          <a:lstStyle/>
          <a:p>
            <a:endParaRPr lang="ar-SA"/>
          </a:p>
        </p:txBody>
      </p:sp>
      <p:sp>
        <p:nvSpPr>
          <p:cNvPr id="176137" name="Line 9"/>
          <p:cNvSpPr>
            <a:spLocks noChangeShapeType="1"/>
          </p:cNvSpPr>
          <p:nvPr/>
        </p:nvSpPr>
        <p:spPr bwMode="auto">
          <a:xfrm>
            <a:off x="76200" y="5029200"/>
            <a:ext cx="9067800" cy="0"/>
          </a:xfrm>
          <a:prstGeom prst="line">
            <a:avLst/>
          </a:prstGeom>
          <a:noFill/>
          <a:ln w="38100">
            <a:solidFill>
              <a:schemeClr val="tx1"/>
            </a:solidFill>
            <a:round/>
            <a:headEnd/>
            <a:tailEnd/>
          </a:ln>
          <a:effectLst/>
        </p:spPr>
        <p:txBody>
          <a:bodyPr/>
          <a:lstStyle/>
          <a:p>
            <a:endParaRPr lang="ar-SA"/>
          </a:p>
        </p:txBody>
      </p:sp>
      <p:sp>
        <p:nvSpPr>
          <p:cNvPr id="176138" name="Line 10"/>
          <p:cNvSpPr>
            <a:spLocks noChangeShapeType="1"/>
          </p:cNvSpPr>
          <p:nvPr/>
        </p:nvSpPr>
        <p:spPr bwMode="auto">
          <a:xfrm>
            <a:off x="76200" y="3886200"/>
            <a:ext cx="9067800" cy="0"/>
          </a:xfrm>
          <a:prstGeom prst="line">
            <a:avLst/>
          </a:prstGeom>
          <a:noFill/>
          <a:ln w="38100">
            <a:solidFill>
              <a:schemeClr val="tx1"/>
            </a:solidFill>
            <a:round/>
            <a:headEnd/>
            <a:tailEnd/>
          </a:ln>
          <a:effectLst/>
        </p:spPr>
        <p:txBody>
          <a:bodyPr/>
          <a:lstStyle/>
          <a:p>
            <a:endParaRPr lang="ar-SA"/>
          </a:p>
        </p:txBody>
      </p:sp>
      <p:sp>
        <p:nvSpPr>
          <p:cNvPr id="176139" name="Line 11"/>
          <p:cNvSpPr>
            <a:spLocks noChangeShapeType="1"/>
          </p:cNvSpPr>
          <p:nvPr/>
        </p:nvSpPr>
        <p:spPr bwMode="auto">
          <a:xfrm>
            <a:off x="1981200" y="1524000"/>
            <a:ext cx="0" cy="5257800"/>
          </a:xfrm>
          <a:prstGeom prst="line">
            <a:avLst/>
          </a:prstGeom>
          <a:noFill/>
          <a:ln w="38100">
            <a:solidFill>
              <a:schemeClr val="tx1"/>
            </a:solidFill>
            <a:round/>
            <a:headEnd/>
            <a:tailEnd/>
          </a:ln>
          <a:effectLst/>
        </p:spPr>
        <p:txBody>
          <a:bodyPr/>
          <a:lstStyle/>
          <a:p>
            <a:endParaRPr lang="ar-S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t>Types of Accreditation</a:t>
            </a:r>
          </a:p>
        </p:txBody>
      </p:sp>
      <p:sp>
        <p:nvSpPr>
          <p:cNvPr id="50179" name="Rectangle 3"/>
          <p:cNvSpPr>
            <a:spLocks noGrp="1" noChangeArrowheads="1"/>
          </p:cNvSpPr>
          <p:nvPr>
            <p:ph type="body" idx="1"/>
          </p:nvPr>
        </p:nvSpPr>
        <p:spPr>
          <a:xfrm>
            <a:off x="533400" y="1828800"/>
            <a:ext cx="8229600" cy="4411663"/>
          </a:xfrm>
        </p:spPr>
        <p:txBody>
          <a:bodyPr/>
          <a:lstStyle/>
          <a:p>
            <a:pPr algn="l" rtl="0">
              <a:lnSpc>
                <a:spcPct val="90000"/>
              </a:lnSpc>
              <a:buFont typeface="Wingdings" pitchFamily="2" charset="2"/>
              <a:buNone/>
            </a:pPr>
            <a:r>
              <a:rPr lang="en-US"/>
              <a:t>There are broadly two types of accreditation </a:t>
            </a:r>
          </a:p>
          <a:p>
            <a:pPr algn="l" rtl="0">
              <a:lnSpc>
                <a:spcPct val="90000"/>
              </a:lnSpc>
            </a:pPr>
            <a:r>
              <a:rPr lang="en-US" b="1"/>
              <a:t>Institutional accreditation</a:t>
            </a:r>
            <a:r>
              <a:rPr lang="en-US"/>
              <a:t>: </a:t>
            </a:r>
          </a:p>
          <a:p>
            <a:pPr algn="l" rtl="0">
              <a:lnSpc>
                <a:spcPct val="90000"/>
              </a:lnSpc>
              <a:buFont typeface="Wingdings" pitchFamily="2" charset="2"/>
              <a:buNone/>
            </a:pPr>
            <a:r>
              <a:rPr lang="en-US"/>
              <a:t>	This accreditation applies to the university as a whole. </a:t>
            </a:r>
          </a:p>
          <a:p>
            <a:pPr algn="l" rtl="0">
              <a:lnSpc>
                <a:spcPct val="90000"/>
              </a:lnSpc>
            </a:pPr>
            <a:r>
              <a:rPr lang="en-US" b="1"/>
              <a:t>Professional accreditation</a:t>
            </a:r>
            <a:r>
              <a:rPr lang="en-US"/>
              <a:t>: </a:t>
            </a:r>
          </a:p>
          <a:p>
            <a:pPr algn="l" rtl="0">
              <a:lnSpc>
                <a:spcPct val="90000"/>
              </a:lnSpc>
              <a:buFont typeface="Wingdings" pitchFamily="2" charset="2"/>
              <a:buNone/>
            </a:pPr>
            <a:r>
              <a:rPr lang="en-US"/>
              <a:t>	This accreditation exists only in fields where professional competence is of broad concern such as engineering, nursing, and business of accreditation.</a:t>
            </a:r>
          </a:p>
          <a:p>
            <a:pPr algn="l" rtl="0">
              <a:lnSpc>
                <a:spcPct val="90000"/>
              </a:lnSpc>
              <a:buFont typeface="Wingdings" pitchFamily="2" charset="2"/>
              <a:buNone/>
            </a:pPr>
            <a:endParaRPr lang="en-US" sz="3600"/>
          </a:p>
          <a:p>
            <a:pPr algn="l" rtl="0">
              <a:lnSpc>
                <a:spcPct val="90000"/>
              </a:lnSpc>
            </a:pPr>
            <a:endParaRPr lang="en-US" sz="3600" b="1" i="1"/>
          </a:p>
        </p:txBody>
      </p:sp>
      <p:sp>
        <p:nvSpPr>
          <p:cNvPr id="50180" name="AutoShape 4"/>
          <p:cNvSpPr>
            <a:spLocks noChangeArrowheads="1"/>
          </p:cNvSpPr>
          <p:nvPr/>
        </p:nvSpPr>
        <p:spPr bwMode="auto">
          <a:xfrm>
            <a:off x="0" y="228600"/>
            <a:ext cx="8763000" cy="6324600"/>
          </a:xfrm>
          <a:prstGeom prst="wedgeRectCallout">
            <a:avLst>
              <a:gd name="adj1" fmla="val 17773"/>
              <a:gd name="adj2" fmla="val 12097"/>
            </a:avLst>
          </a:prstGeom>
          <a:solidFill>
            <a:schemeClr val="accent1"/>
          </a:solidFill>
          <a:ln w="9525">
            <a:solidFill>
              <a:schemeClr val="tx1"/>
            </a:solidFill>
            <a:miter lim="800000"/>
            <a:headEnd/>
            <a:tailEnd/>
          </a:ln>
          <a:effectLst/>
        </p:spPr>
        <p:txBody>
          <a:bodyPr/>
          <a:lstStyle/>
          <a:p>
            <a:pPr algn="ctr"/>
            <a:r>
              <a:rPr lang="en-US" sz="3200" b="1">
                <a:effectLst>
                  <a:outerShdw blurRad="38100" dist="38100" dir="2700000" algn="tl">
                    <a:srgbClr val="FFFFFF"/>
                  </a:outerShdw>
                </a:effectLst>
              </a:rPr>
              <a:t>EXAMPLES: Institutional</a:t>
            </a:r>
          </a:p>
          <a:p>
            <a:pPr algn="ctr"/>
            <a:endParaRPr lang="en-US" sz="3200"/>
          </a:p>
          <a:p>
            <a:pPr algn="ctr"/>
            <a:r>
              <a:rPr lang="en-US" sz="3200" b="1">
                <a:effectLst>
                  <a:outerShdw blurRad="38100" dist="38100" dir="2700000" algn="tl">
                    <a:srgbClr val="FFFFFF"/>
                  </a:outerShdw>
                </a:effectLst>
              </a:rPr>
              <a:t>NCAAA</a:t>
            </a:r>
          </a:p>
          <a:p>
            <a:pPr algn="ctr"/>
            <a:r>
              <a:rPr lang="en-US" sz="3200" b="1" u="sng"/>
              <a:t>N</a:t>
            </a:r>
            <a:r>
              <a:rPr lang="en-US" sz="3200"/>
              <a:t>ational </a:t>
            </a:r>
            <a:r>
              <a:rPr lang="en-US" sz="3200" b="1" u="sng"/>
              <a:t>C</a:t>
            </a:r>
            <a:r>
              <a:rPr lang="en-US" sz="3200"/>
              <a:t>ommission for </a:t>
            </a:r>
            <a:r>
              <a:rPr lang="en-US" sz="3200" b="1" u="sng"/>
              <a:t>A</a:t>
            </a:r>
            <a:r>
              <a:rPr lang="en-US" sz="3200"/>
              <a:t>cademic </a:t>
            </a:r>
            <a:r>
              <a:rPr lang="en-US" sz="3200" b="1" u="sng"/>
              <a:t>A</a:t>
            </a:r>
            <a:r>
              <a:rPr lang="en-US" sz="3200"/>
              <a:t>ccreditation and </a:t>
            </a:r>
            <a:r>
              <a:rPr lang="en-US" sz="3200" b="1" u="sng"/>
              <a:t>A</a:t>
            </a:r>
            <a:r>
              <a:rPr lang="en-US" sz="3200"/>
              <a:t>ssessment</a:t>
            </a:r>
          </a:p>
          <a:p>
            <a:pPr algn="ctr"/>
            <a:endParaRPr lang="en-US" sz="3200"/>
          </a:p>
          <a:p>
            <a:pPr algn="ctr"/>
            <a:r>
              <a:rPr lang="en-US" sz="3200" b="1">
                <a:effectLst>
                  <a:outerShdw blurRad="38100" dist="38100" dir="2700000" algn="tl">
                    <a:srgbClr val="FFFFFF"/>
                  </a:outerShdw>
                </a:effectLst>
              </a:rPr>
              <a:t>CITA</a:t>
            </a:r>
          </a:p>
          <a:p>
            <a:pPr algn="ctr"/>
            <a:r>
              <a:rPr lang="en-US" sz="3200" b="1" u="sng"/>
              <a:t>C</a:t>
            </a:r>
            <a:r>
              <a:rPr lang="en-US" sz="3200"/>
              <a:t>ommission on </a:t>
            </a:r>
            <a:r>
              <a:rPr lang="en-US" sz="3200" b="1" u="sng"/>
              <a:t>I</a:t>
            </a:r>
            <a:r>
              <a:rPr lang="en-US" sz="3200"/>
              <a:t>nternational and</a:t>
            </a:r>
            <a:r>
              <a:rPr lang="en-US" sz="3200" b="1" u="sng"/>
              <a:t> T</a:t>
            </a:r>
            <a:r>
              <a:rPr lang="en-US" sz="3200"/>
              <a:t>rans-regional </a:t>
            </a:r>
            <a:r>
              <a:rPr lang="en-US" sz="3200" b="1" u="sng"/>
              <a:t>A</a:t>
            </a:r>
            <a:r>
              <a:rPr lang="en-US" sz="3200"/>
              <a:t>ccreditation</a:t>
            </a:r>
          </a:p>
          <a:p>
            <a:pPr algn="ctr"/>
            <a:endParaRPr lang="en-US" sz="3200"/>
          </a:p>
          <a:p>
            <a:pPr algn="ctr"/>
            <a:r>
              <a:rPr lang="en-US" sz="3200" b="1"/>
              <a:t>Middle States Commission on Higher Education</a:t>
            </a:r>
            <a:r>
              <a:rPr lang="en-US" sz="3200"/>
              <a:t> </a:t>
            </a:r>
          </a:p>
        </p:txBody>
      </p:sp>
      <p:sp>
        <p:nvSpPr>
          <p:cNvPr id="50181" name="AutoShape 5"/>
          <p:cNvSpPr>
            <a:spLocks noChangeArrowheads="1"/>
          </p:cNvSpPr>
          <p:nvPr/>
        </p:nvSpPr>
        <p:spPr bwMode="auto">
          <a:xfrm>
            <a:off x="152400" y="152400"/>
            <a:ext cx="8763000" cy="6324600"/>
          </a:xfrm>
          <a:prstGeom prst="wedgeRectCallout">
            <a:avLst>
              <a:gd name="adj1" fmla="val 17773"/>
              <a:gd name="adj2" fmla="val 12097"/>
            </a:avLst>
          </a:prstGeom>
          <a:solidFill>
            <a:schemeClr val="accent1"/>
          </a:solidFill>
          <a:ln w="9525">
            <a:solidFill>
              <a:schemeClr val="tx1"/>
            </a:solidFill>
            <a:miter lim="800000"/>
            <a:headEnd/>
            <a:tailEnd/>
          </a:ln>
          <a:effectLst/>
        </p:spPr>
        <p:txBody>
          <a:bodyPr/>
          <a:lstStyle/>
          <a:p>
            <a:pPr algn="ctr"/>
            <a:r>
              <a:rPr lang="en-US" sz="3200" b="1">
                <a:effectLst>
                  <a:outerShdw blurRad="38100" dist="38100" dir="2700000" algn="tl">
                    <a:srgbClr val="FFFFFF"/>
                  </a:outerShdw>
                </a:effectLst>
              </a:rPr>
              <a:t>EXAMPLES: Professional</a:t>
            </a:r>
          </a:p>
          <a:p>
            <a:pPr algn="ctr"/>
            <a:endParaRPr lang="en-US" sz="3200"/>
          </a:p>
          <a:p>
            <a:pPr algn="ctr"/>
            <a:r>
              <a:rPr lang="en-US" sz="2800" b="1">
                <a:effectLst>
                  <a:outerShdw blurRad="38100" dist="38100" dir="2700000" algn="tl">
                    <a:srgbClr val="FFFFFF"/>
                  </a:outerShdw>
                </a:effectLst>
              </a:rPr>
              <a:t>ABET</a:t>
            </a:r>
          </a:p>
          <a:p>
            <a:pPr algn="ctr"/>
            <a:r>
              <a:rPr lang="en-US" sz="2800" b="1" u="sng"/>
              <a:t>A</a:t>
            </a:r>
            <a:r>
              <a:rPr lang="en-US" sz="2800"/>
              <a:t>ccreditation </a:t>
            </a:r>
            <a:r>
              <a:rPr lang="en-US" sz="2800" b="1" u="sng"/>
              <a:t>B</a:t>
            </a:r>
            <a:r>
              <a:rPr lang="en-US" sz="2800"/>
              <a:t>oard for </a:t>
            </a:r>
            <a:r>
              <a:rPr lang="en-US" sz="2800" b="1" u="sng"/>
              <a:t>E</a:t>
            </a:r>
            <a:r>
              <a:rPr lang="en-US" sz="2800"/>
              <a:t>ngineering and </a:t>
            </a:r>
            <a:r>
              <a:rPr lang="en-US" sz="2800" b="1" u="sng"/>
              <a:t>T</a:t>
            </a:r>
            <a:r>
              <a:rPr lang="en-US" sz="2800"/>
              <a:t>echnology</a:t>
            </a:r>
          </a:p>
          <a:p>
            <a:pPr algn="ctr"/>
            <a:endParaRPr lang="en-US" sz="2800"/>
          </a:p>
          <a:p>
            <a:pPr algn="ctr"/>
            <a:r>
              <a:rPr lang="en-US" sz="2800" b="1">
                <a:effectLst>
                  <a:outerShdw blurRad="38100" dist="38100" dir="2700000" algn="tl">
                    <a:srgbClr val="FFFFFF"/>
                  </a:outerShdw>
                </a:effectLst>
              </a:rPr>
              <a:t>ACPE</a:t>
            </a:r>
          </a:p>
          <a:p>
            <a:pPr algn="ctr"/>
            <a:r>
              <a:rPr lang="en-US" sz="2800" b="1" u="sng"/>
              <a:t>A</a:t>
            </a:r>
            <a:r>
              <a:rPr lang="en-US" sz="2800"/>
              <a:t>ccreditation </a:t>
            </a:r>
            <a:r>
              <a:rPr lang="en-US" sz="2800" b="1" u="sng"/>
              <a:t>C</a:t>
            </a:r>
            <a:r>
              <a:rPr lang="en-US" sz="2800"/>
              <a:t>ouncil for </a:t>
            </a:r>
            <a:r>
              <a:rPr lang="en-US" sz="2800" b="1" u="sng"/>
              <a:t>P</a:t>
            </a:r>
            <a:r>
              <a:rPr lang="en-US" sz="2800"/>
              <a:t>harmacy </a:t>
            </a:r>
            <a:r>
              <a:rPr lang="en-US" sz="2800" b="1" u="sng"/>
              <a:t>E</a:t>
            </a:r>
            <a:r>
              <a:rPr lang="en-US" sz="2800"/>
              <a:t>ducation</a:t>
            </a:r>
          </a:p>
          <a:p>
            <a:pPr algn="ctr"/>
            <a:endParaRPr lang="en-US" sz="2800"/>
          </a:p>
          <a:p>
            <a:pPr algn="ctr"/>
            <a:r>
              <a:rPr lang="en-US" sz="2800" b="1"/>
              <a:t>CAA</a:t>
            </a:r>
          </a:p>
          <a:p>
            <a:pPr algn="ctr"/>
            <a:r>
              <a:rPr lang="en-US" sz="2800" b="1" u="sng"/>
              <a:t>C</a:t>
            </a:r>
            <a:r>
              <a:rPr lang="en-US" sz="2800"/>
              <a:t>ouncil on </a:t>
            </a:r>
            <a:r>
              <a:rPr lang="en-US" sz="2800" b="1" u="sng"/>
              <a:t>A</a:t>
            </a:r>
            <a:r>
              <a:rPr lang="en-US" sz="2800"/>
              <a:t>viation </a:t>
            </a:r>
            <a:r>
              <a:rPr lang="en-US" sz="2800" b="1" u="sng"/>
              <a:t>A</a:t>
            </a:r>
            <a:r>
              <a:rPr lang="en-US" sz="2800"/>
              <a:t>ccreditation</a:t>
            </a:r>
          </a:p>
          <a:p>
            <a:pPr algn="ctr"/>
            <a:endParaRPr lang="en-US" sz="2800"/>
          </a:p>
          <a:p>
            <a:pPr algn="ctr"/>
            <a:r>
              <a:rPr lang="en-US" sz="2800" b="1"/>
              <a:t>AACSB</a:t>
            </a:r>
            <a:endParaRPr lang="en-US" sz="2800"/>
          </a:p>
          <a:p>
            <a:pPr algn="ctr"/>
            <a:r>
              <a:rPr lang="en-US" sz="2800"/>
              <a:t> </a:t>
            </a:r>
            <a:r>
              <a:rPr lang="en-US" sz="2800" b="1" u="sng"/>
              <a:t>A</a:t>
            </a:r>
            <a:r>
              <a:rPr lang="en-US" sz="2800"/>
              <a:t>merican </a:t>
            </a:r>
            <a:r>
              <a:rPr lang="en-US" sz="2800" b="1" u="sng"/>
              <a:t>A</a:t>
            </a:r>
            <a:r>
              <a:rPr lang="en-US" sz="2800"/>
              <a:t>ssociation of </a:t>
            </a:r>
            <a:r>
              <a:rPr lang="en-US" sz="2800" b="1" u="sng"/>
              <a:t>C</a:t>
            </a:r>
            <a:r>
              <a:rPr lang="en-US" sz="2800"/>
              <a:t>olleges and </a:t>
            </a:r>
            <a:r>
              <a:rPr lang="en-US" sz="2800" b="1" u="sng"/>
              <a:t>S</a:t>
            </a:r>
            <a:r>
              <a:rPr lang="en-US" sz="2800"/>
              <a:t>chools of </a:t>
            </a:r>
            <a:r>
              <a:rPr lang="en-US" sz="2800" b="1" u="sng"/>
              <a:t>B</a:t>
            </a:r>
            <a:r>
              <a:rPr lang="en-US" sz="2800"/>
              <a:t>usiness</a:t>
            </a:r>
            <a:r>
              <a:rPr lang="en-US"/>
              <a:t>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0180"/>
                                        </p:tgtEl>
                                        <p:attrNameLst>
                                          <p:attrName>style.visibility</p:attrName>
                                        </p:attrNameLst>
                                      </p:cBhvr>
                                      <p:to>
                                        <p:strVal val="visible"/>
                                      </p:to>
                                    </p:set>
                                    <p:animEffect transition="in" filter="dissolve">
                                      <p:cBhvr>
                                        <p:cTn id="7" dur="500"/>
                                        <p:tgtEl>
                                          <p:spTgt spid="501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0181"/>
                                        </p:tgtEl>
                                        <p:attrNameLst>
                                          <p:attrName>style.visibility</p:attrName>
                                        </p:attrNameLst>
                                      </p:cBhvr>
                                      <p:to>
                                        <p:strVal val="visible"/>
                                      </p:to>
                                    </p:set>
                                    <p:animEffect transition="in" filter="dissolve">
                                      <p:cBhvr>
                                        <p:cTn id="12" dur="500"/>
                                        <p:tgtEl>
                                          <p:spTgt spid="50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nimBg="1"/>
      <p:bldP spid="5018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t>Benefits of Accreditation</a:t>
            </a:r>
          </a:p>
        </p:txBody>
      </p:sp>
      <p:sp>
        <p:nvSpPr>
          <p:cNvPr id="51203" name="Rectangle 3"/>
          <p:cNvSpPr>
            <a:spLocks noGrp="1" noChangeArrowheads="1"/>
          </p:cNvSpPr>
          <p:nvPr>
            <p:ph type="body" idx="1"/>
          </p:nvPr>
        </p:nvSpPr>
        <p:spPr>
          <a:xfrm>
            <a:off x="3048000" y="1981200"/>
            <a:ext cx="6019800" cy="5029200"/>
          </a:xfrm>
        </p:spPr>
        <p:txBody>
          <a:bodyPr/>
          <a:lstStyle/>
          <a:p>
            <a:pPr algn="l" rtl="0"/>
            <a:r>
              <a:rPr lang="en-US" sz="2600" b="1">
                <a:solidFill>
                  <a:srgbClr val="FF0000"/>
                </a:solidFill>
                <a:effectLst>
                  <a:outerShdw blurRad="38100" dist="38100" dir="2700000" algn="tl">
                    <a:srgbClr val="000000"/>
                  </a:outerShdw>
                </a:effectLst>
              </a:rPr>
              <a:t>Continuous improvement of university based on standards</a:t>
            </a:r>
          </a:p>
          <a:p>
            <a:pPr algn="l" rtl="0">
              <a:buFont typeface="Wingdings" pitchFamily="2" charset="2"/>
              <a:buNone/>
            </a:pPr>
            <a:endParaRPr lang="en-US" sz="2600" b="1">
              <a:solidFill>
                <a:srgbClr val="FF0000"/>
              </a:solidFill>
              <a:effectLst>
                <a:outerShdw blurRad="38100" dist="38100" dir="2700000" algn="tl">
                  <a:srgbClr val="000000"/>
                </a:outerShdw>
              </a:effectLst>
            </a:endParaRPr>
          </a:p>
          <a:p>
            <a:pPr algn="l" rtl="0"/>
            <a:r>
              <a:rPr lang="en-US" sz="2600" b="1">
                <a:effectLst>
                  <a:outerShdw blurRad="38100" dist="38100" dir="2700000" algn="tl">
                    <a:srgbClr val="FFFFFF"/>
                  </a:outerShdw>
                </a:effectLst>
              </a:rPr>
              <a:t>Helps students, employers, and others in identifying those university that meet the standards for educational quality. </a:t>
            </a:r>
          </a:p>
          <a:p>
            <a:pPr algn="l" rtl="0">
              <a:buFont typeface="Wingdings" pitchFamily="2" charset="2"/>
              <a:buNone/>
            </a:pPr>
            <a:endParaRPr lang="en-US" sz="2600" b="1">
              <a:effectLst>
                <a:outerShdw blurRad="38100" dist="38100" dir="2700000" algn="tl">
                  <a:srgbClr val="FFFFFF"/>
                </a:outerShdw>
              </a:effectLst>
            </a:endParaRPr>
          </a:p>
          <a:p>
            <a:pPr algn="l" rtl="0"/>
            <a:r>
              <a:rPr lang="en-US" sz="2600" b="1">
                <a:solidFill>
                  <a:srgbClr val="3333CC"/>
                </a:solidFill>
                <a:effectLst>
                  <a:outerShdw blurRad="38100" dist="38100" dir="2700000" algn="tl">
                    <a:srgbClr val="000000"/>
                  </a:outerShdw>
                </a:effectLst>
              </a:rPr>
              <a:t>Transferability of credits from one university to another.</a:t>
            </a:r>
            <a:br>
              <a:rPr lang="en-US" sz="2600" b="1">
                <a:solidFill>
                  <a:srgbClr val="3333CC"/>
                </a:solidFill>
                <a:effectLst>
                  <a:outerShdw blurRad="38100" dist="38100" dir="2700000" algn="tl">
                    <a:srgbClr val="000000"/>
                  </a:outerShdw>
                </a:effectLst>
              </a:rPr>
            </a:br>
            <a:endParaRPr lang="en-US" sz="2600" b="1">
              <a:solidFill>
                <a:srgbClr val="3333CC"/>
              </a:solidFill>
              <a:effectLst>
                <a:outerShdw blurRad="38100" dist="38100" dir="2700000" algn="tl">
                  <a:srgbClr val="000000"/>
                </a:outerShdw>
              </a:effectLst>
            </a:endParaRPr>
          </a:p>
        </p:txBody>
      </p:sp>
      <p:pic>
        <p:nvPicPr>
          <p:cNvPr id="51204" name="Picture 4" descr="j0233144"/>
          <p:cNvPicPr>
            <a:picLocks noChangeAspect="1" noChangeArrowheads="1"/>
          </p:cNvPicPr>
          <p:nvPr/>
        </p:nvPicPr>
        <p:blipFill>
          <a:blip r:embed="rId2" cstate="print"/>
          <a:srcRect/>
          <a:stretch>
            <a:fillRect/>
          </a:stretch>
        </p:blipFill>
        <p:spPr bwMode="auto">
          <a:xfrm>
            <a:off x="163513" y="2133600"/>
            <a:ext cx="2879725" cy="2971800"/>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p:txBody>
          <a:bodyPr/>
          <a:lstStyle/>
          <a:p>
            <a:pPr algn="ctr"/>
            <a:r>
              <a:rPr lang="en-US">
                <a:solidFill>
                  <a:srgbClr val="FF0000"/>
                </a:solidFill>
              </a:rPr>
              <a:t>PROCESS</a:t>
            </a:r>
          </a:p>
        </p:txBody>
      </p:sp>
      <p:sp>
        <p:nvSpPr>
          <p:cNvPr id="178179" name="Rectangle 3"/>
          <p:cNvSpPr>
            <a:spLocks noGrp="1" noChangeArrowheads="1"/>
          </p:cNvSpPr>
          <p:nvPr>
            <p:ph type="body" idx="1"/>
          </p:nvPr>
        </p:nvSpPr>
        <p:spPr/>
        <p:txBody>
          <a:bodyPr/>
          <a:lstStyle/>
          <a:p>
            <a:pPr algn="l" rtl="0">
              <a:buClr>
                <a:schemeClr val="hlink"/>
              </a:buClr>
              <a:buFont typeface="Wingdings" pitchFamily="2" charset="2"/>
              <a:buNone/>
            </a:pPr>
            <a:r>
              <a:rPr lang="en-US" sz="3600" b="1">
                <a:solidFill>
                  <a:srgbClr val="000000"/>
                </a:solidFill>
                <a:latin typeface="Garamond" pitchFamily="18" charset="0"/>
              </a:rPr>
              <a:t>“Accreditation is an activity, not a status.  Schools are accredited because of the way they move, not the way they stand.”</a:t>
            </a:r>
          </a:p>
          <a:p>
            <a:pPr algn="l" rtl="0">
              <a:buClr>
                <a:schemeClr val="hlink"/>
              </a:buClr>
              <a:buFont typeface="Wingdings" pitchFamily="2" charset="2"/>
              <a:buNone/>
            </a:pPr>
            <a:r>
              <a:rPr lang="en-US" sz="3600" b="1" i="1">
                <a:solidFill>
                  <a:srgbClr val="000000"/>
                </a:solidFill>
                <a:latin typeface="Garamond" pitchFamily="18" charset="0"/>
              </a:rPr>
              <a:t>                                         John A. Stoops</a:t>
            </a:r>
          </a:p>
          <a:p>
            <a:pPr rtl="0">
              <a:buClr>
                <a:schemeClr val="hlink"/>
              </a:buClr>
              <a:buFont typeface="Wingdings" pitchFamily="2" charset="2"/>
              <a:buNone/>
            </a:pPr>
            <a:r>
              <a:rPr lang="en-US" sz="3600" b="1" i="1">
                <a:solidFill>
                  <a:srgbClr val="000000"/>
                </a:solidFill>
                <a:latin typeface="Garamond" pitchFamily="18" charset="0"/>
              </a:rPr>
              <a:t>                      First Executive Director, CITA</a:t>
            </a:r>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rtl="0"/>
            <a:r>
              <a:rPr lang="en-US"/>
              <a:t>Accreditation </a:t>
            </a:r>
            <a:br>
              <a:rPr lang="en-US"/>
            </a:br>
            <a:r>
              <a:rPr lang="en-US"/>
              <a:t>Process</a:t>
            </a:r>
          </a:p>
        </p:txBody>
      </p:sp>
      <p:sp>
        <p:nvSpPr>
          <p:cNvPr id="41990" name="Text Box 6"/>
          <p:cNvSpPr txBox="1">
            <a:spLocks noChangeArrowheads="1"/>
          </p:cNvSpPr>
          <p:nvPr/>
        </p:nvSpPr>
        <p:spPr bwMode="auto">
          <a:xfrm>
            <a:off x="304800" y="2251075"/>
            <a:ext cx="8458200" cy="457200"/>
          </a:xfrm>
          <a:prstGeom prst="rect">
            <a:avLst/>
          </a:prstGeom>
          <a:noFill/>
          <a:ln w="9525">
            <a:noFill/>
            <a:miter lim="800000"/>
            <a:headEnd/>
            <a:tailEnd/>
          </a:ln>
          <a:effectLst/>
        </p:spPr>
        <p:txBody>
          <a:bodyPr>
            <a:spAutoFit/>
          </a:bodyPr>
          <a:lstStyle/>
          <a:p>
            <a:pPr algn="l" rtl="0"/>
            <a:endParaRPr lang="en-US" sz="2400">
              <a:latin typeface="Times New Roman" pitchFamily="18" charset="0"/>
            </a:endParaRPr>
          </a:p>
        </p:txBody>
      </p:sp>
      <p:graphicFrame>
        <p:nvGraphicFramePr>
          <p:cNvPr id="41991" name="Diagram 7"/>
          <p:cNvGraphicFramePr>
            <a:graphicFrameLocks/>
          </p:cNvGraphicFramePr>
          <p:nvPr/>
        </p:nvGraphicFramePr>
        <p:xfrm>
          <a:off x="457200" y="958850"/>
          <a:ext cx="6064250" cy="5899150"/>
        </p:xfrm>
        <a:graphic>
          <a:graphicData uri="http://schemas.openxmlformats.org/drawingml/2006/compatibility">
            <com:legacyDrawing xmlns:com="http://schemas.openxmlformats.org/drawingml/2006/compatibility" spid="_x0000_s41991"/>
          </a:graphicData>
        </a:graphic>
      </p:graphicFrame>
      <p:sp>
        <p:nvSpPr>
          <p:cNvPr id="41997" name="AutoShape 13"/>
          <p:cNvSpPr>
            <a:spLocks/>
          </p:cNvSpPr>
          <p:nvPr/>
        </p:nvSpPr>
        <p:spPr bwMode="auto">
          <a:xfrm>
            <a:off x="6400800" y="3200400"/>
            <a:ext cx="2286000" cy="990600"/>
          </a:xfrm>
          <a:prstGeom prst="borderCallout1">
            <a:avLst>
              <a:gd name="adj1" fmla="val 11537"/>
              <a:gd name="adj2" fmla="val -3333"/>
              <a:gd name="adj3" fmla="val 123556"/>
              <a:gd name="adj4" fmla="val -43681"/>
            </a:avLst>
          </a:prstGeom>
          <a:solidFill>
            <a:schemeClr val="accent1"/>
          </a:solidFill>
          <a:ln w="9525">
            <a:solidFill>
              <a:schemeClr val="tx1"/>
            </a:solidFill>
            <a:miter lim="800000"/>
            <a:headEnd/>
            <a:tailEnd/>
          </a:ln>
          <a:effectLst/>
        </p:spPr>
        <p:txBody>
          <a:bodyPr/>
          <a:lstStyle/>
          <a:p>
            <a:pPr algn="ctr" rtl="0"/>
            <a:r>
              <a:rPr lang="en-US" sz="2000">
                <a:latin typeface="Times New Roman" pitchFamily="18" charset="0"/>
              </a:rPr>
              <a:t>Recommendation</a:t>
            </a:r>
          </a:p>
          <a:p>
            <a:pPr algn="ctr" rtl="0"/>
            <a:r>
              <a:rPr lang="en-US" sz="2000">
                <a:latin typeface="Times New Roman" pitchFamily="18" charset="0"/>
              </a:rPr>
              <a:t>for </a:t>
            </a:r>
          </a:p>
          <a:p>
            <a:pPr algn="ctr" rtl="0"/>
            <a:r>
              <a:rPr lang="en-US" sz="2000">
                <a:latin typeface="Times New Roman" pitchFamily="18" charset="0"/>
              </a:rPr>
              <a:t>Accreditation</a:t>
            </a:r>
          </a:p>
        </p:txBody>
      </p:sp>
      <p:sp>
        <p:nvSpPr>
          <p:cNvPr id="41998" name="AutoShape 14"/>
          <p:cNvSpPr>
            <a:spLocks/>
          </p:cNvSpPr>
          <p:nvPr/>
        </p:nvSpPr>
        <p:spPr bwMode="auto">
          <a:xfrm>
            <a:off x="6400800" y="4114800"/>
            <a:ext cx="2743200" cy="990600"/>
          </a:xfrm>
          <a:prstGeom prst="borderCallout1">
            <a:avLst>
              <a:gd name="adj1" fmla="val 11537"/>
              <a:gd name="adj2" fmla="val -2778"/>
              <a:gd name="adj3" fmla="val 123556"/>
              <a:gd name="adj4" fmla="val -19736"/>
            </a:avLst>
          </a:prstGeom>
          <a:solidFill>
            <a:schemeClr val="accent1"/>
          </a:solidFill>
          <a:ln w="9525">
            <a:solidFill>
              <a:schemeClr val="tx1"/>
            </a:solidFill>
            <a:miter lim="800000"/>
            <a:headEnd/>
            <a:tailEnd/>
          </a:ln>
          <a:effectLst/>
        </p:spPr>
        <p:txBody>
          <a:bodyPr/>
          <a:lstStyle/>
          <a:p>
            <a:pPr algn="ctr" rtl="0"/>
            <a:r>
              <a:rPr lang="en-US" sz="2000">
                <a:latin typeface="Times New Roman" pitchFamily="18" charset="0"/>
              </a:rPr>
              <a:t>Conducting </a:t>
            </a:r>
          </a:p>
          <a:p>
            <a:pPr algn="ctr" rtl="0"/>
            <a:r>
              <a:rPr lang="en-US" sz="2000">
                <a:latin typeface="Times New Roman" pitchFamily="18" charset="0"/>
              </a:rPr>
              <a:t>Internal Evaluation</a:t>
            </a:r>
          </a:p>
          <a:p>
            <a:pPr algn="ctr" rtl="0"/>
            <a:r>
              <a:rPr lang="en-US" sz="2000">
                <a:latin typeface="Times New Roman" pitchFamily="18" charset="0"/>
              </a:rPr>
              <a:t>(Self-Study)</a:t>
            </a:r>
          </a:p>
        </p:txBody>
      </p:sp>
      <p:sp>
        <p:nvSpPr>
          <p:cNvPr id="41999" name="AutoShape 15"/>
          <p:cNvSpPr>
            <a:spLocks/>
          </p:cNvSpPr>
          <p:nvPr/>
        </p:nvSpPr>
        <p:spPr bwMode="auto">
          <a:xfrm>
            <a:off x="5562600" y="1371600"/>
            <a:ext cx="2286000" cy="1600200"/>
          </a:xfrm>
          <a:prstGeom prst="borderCallout1">
            <a:avLst>
              <a:gd name="adj1" fmla="val 7144"/>
              <a:gd name="adj2" fmla="val -3333"/>
              <a:gd name="adj3" fmla="val 114583"/>
              <a:gd name="adj4" fmla="val -43681"/>
            </a:avLst>
          </a:prstGeom>
          <a:solidFill>
            <a:schemeClr val="accent1"/>
          </a:solidFill>
          <a:ln w="9525">
            <a:solidFill>
              <a:schemeClr val="tx1"/>
            </a:solidFill>
            <a:miter lim="800000"/>
            <a:headEnd/>
            <a:tailEnd/>
          </a:ln>
          <a:effectLst/>
        </p:spPr>
        <p:txBody>
          <a:bodyPr/>
          <a:lstStyle/>
          <a:p>
            <a:pPr algn="ctr" rtl="0"/>
            <a:r>
              <a:rPr lang="en-US" sz="2000">
                <a:latin typeface="Times New Roman" pitchFamily="18" charset="0"/>
              </a:rPr>
              <a:t>Addressing </a:t>
            </a:r>
          </a:p>
          <a:p>
            <a:pPr algn="ctr" rtl="0"/>
            <a:r>
              <a:rPr lang="en-US" sz="2000">
                <a:latin typeface="Times New Roman" pitchFamily="18" charset="0"/>
              </a:rPr>
              <a:t>Improvement </a:t>
            </a:r>
          </a:p>
          <a:p>
            <a:pPr algn="ctr" rtl="0"/>
            <a:r>
              <a:rPr lang="en-US" sz="2000">
                <a:latin typeface="Times New Roman" pitchFamily="18" charset="0"/>
              </a:rPr>
              <a:t>Plan/</a:t>
            </a:r>
          </a:p>
          <a:p>
            <a:pPr algn="ctr" rtl="0"/>
            <a:r>
              <a:rPr lang="en-US" sz="2000">
                <a:latin typeface="Times New Roman" pitchFamily="18" charset="0"/>
              </a:rPr>
              <a:t>Monitoring Visits</a:t>
            </a:r>
          </a:p>
        </p:txBody>
      </p:sp>
      <p:sp>
        <p:nvSpPr>
          <p:cNvPr id="42000" name="AutoShape 16"/>
          <p:cNvSpPr>
            <a:spLocks/>
          </p:cNvSpPr>
          <p:nvPr/>
        </p:nvSpPr>
        <p:spPr bwMode="auto">
          <a:xfrm>
            <a:off x="5029200" y="228600"/>
            <a:ext cx="2286000" cy="1600200"/>
          </a:xfrm>
          <a:prstGeom prst="borderCallout1">
            <a:avLst>
              <a:gd name="adj1" fmla="val 7144"/>
              <a:gd name="adj2" fmla="val -3333"/>
              <a:gd name="adj3" fmla="val 114583"/>
              <a:gd name="adj4" fmla="val -43681"/>
            </a:avLst>
          </a:prstGeom>
          <a:solidFill>
            <a:schemeClr val="accent1"/>
          </a:solidFill>
          <a:ln w="9525">
            <a:solidFill>
              <a:schemeClr val="tx1"/>
            </a:solidFill>
            <a:miter lim="800000"/>
            <a:headEnd/>
            <a:tailEnd/>
          </a:ln>
          <a:effectLst/>
        </p:spPr>
        <p:txBody>
          <a:bodyPr/>
          <a:lstStyle/>
          <a:p>
            <a:pPr algn="ctr" rtl="0"/>
            <a:r>
              <a:rPr lang="en-US" sz="2000">
                <a:latin typeface="Times New Roman" pitchFamily="18" charset="0"/>
              </a:rPr>
              <a:t>Establishing a continuous system of internal evaluation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998"/>
                                        </p:tgtEl>
                                        <p:attrNameLst>
                                          <p:attrName>style.visibility</p:attrName>
                                        </p:attrNameLst>
                                      </p:cBhvr>
                                      <p:to>
                                        <p:strVal val="visible"/>
                                      </p:to>
                                    </p:set>
                                    <p:animEffect transition="in" filter="dissolve">
                                      <p:cBhvr>
                                        <p:cTn id="7" dur="500"/>
                                        <p:tgtEl>
                                          <p:spTgt spid="4199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41998"/>
                                        </p:tgtEl>
                                      </p:cBhvr>
                                    </p:animEffect>
                                    <p:set>
                                      <p:cBhvr>
                                        <p:cTn id="12" dur="1" fill="hold">
                                          <p:stCondLst>
                                            <p:cond delay="499"/>
                                          </p:stCondLst>
                                        </p:cTn>
                                        <p:tgtEl>
                                          <p:spTgt spid="4199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997"/>
                                        </p:tgtEl>
                                        <p:attrNameLst>
                                          <p:attrName>style.visibility</p:attrName>
                                        </p:attrNameLst>
                                      </p:cBhvr>
                                      <p:to>
                                        <p:strVal val="visible"/>
                                      </p:to>
                                    </p:set>
                                    <p:animEffect transition="in" filter="dissolve">
                                      <p:cBhvr>
                                        <p:cTn id="17" dur="500"/>
                                        <p:tgtEl>
                                          <p:spTgt spid="4199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41997"/>
                                        </p:tgtEl>
                                      </p:cBhvr>
                                    </p:animEffect>
                                    <p:set>
                                      <p:cBhvr>
                                        <p:cTn id="22" dur="1" fill="hold">
                                          <p:stCondLst>
                                            <p:cond delay="499"/>
                                          </p:stCondLst>
                                        </p:cTn>
                                        <p:tgtEl>
                                          <p:spTgt spid="4199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999"/>
                                        </p:tgtEl>
                                        <p:attrNameLst>
                                          <p:attrName>style.visibility</p:attrName>
                                        </p:attrNameLst>
                                      </p:cBhvr>
                                      <p:to>
                                        <p:strVal val="visible"/>
                                      </p:to>
                                    </p:set>
                                    <p:animEffect transition="in" filter="dissolve">
                                      <p:cBhvr>
                                        <p:cTn id="27" dur="500"/>
                                        <p:tgtEl>
                                          <p:spTgt spid="4199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41999"/>
                                        </p:tgtEl>
                                      </p:cBhvr>
                                    </p:animEffect>
                                    <p:set>
                                      <p:cBhvr>
                                        <p:cTn id="32" dur="1" fill="hold">
                                          <p:stCondLst>
                                            <p:cond delay="499"/>
                                          </p:stCondLst>
                                        </p:cTn>
                                        <p:tgtEl>
                                          <p:spTgt spid="4199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2000"/>
                                        </p:tgtEl>
                                        <p:attrNameLst>
                                          <p:attrName>style.visibility</p:attrName>
                                        </p:attrNameLst>
                                      </p:cBhvr>
                                      <p:to>
                                        <p:strVal val="visible"/>
                                      </p:to>
                                    </p:set>
                                    <p:animEffect transition="in" filter="dissolve">
                                      <p:cBhvr>
                                        <p:cTn id="37" dur="500"/>
                                        <p:tgtEl>
                                          <p:spTgt spid="4200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42000"/>
                                        </p:tgtEl>
                                      </p:cBhvr>
                                    </p:animEffect>
                                    <p:set>
                                      <p:cBhvr>
                                        <p:cTn id="42" dur="1" fill="hold">
                                          <p:stCondLst>
                                            <p:cond delay="499"/>
                                          </p:stCondLst>
                                        </p:cTn>
                                        <p:tgtEl>
                                          <p:spTgt spid="420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7" grpId="0" animBg="1"/>
      <p:bldP spid="41997" grpId="1" animBg="1"/>
      <p:bldP spid="41998" grpId="0" animBg="1"/>
      <p:bldP spid="41998" grpId="1" animBg="1"/>
      <p:bldP spid="41999" grpId="0" animBg="1"/>
      <p:bldP spid="41999" grpId="1" animBg="1"/>
      <p:bldP spid="42000" grpId="0" animBg="1"/>
      <p:bldP spid="42000" grpId="1"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93" name="Line 21"/>
          <p:cNvSpPr>
            <a:spLocks noChangeShapeType="1"/>
          </p:cNvSpPr>
          <p:nvPr/>
        </p:nvSpPr>
        <p:spPr bwMode="auto">
          <a:xfrm flipV="1">
            <a:off x="6019800" y="2438400"/>
            <a:ext cx="0" cy="838200"/>
          </a:xfrm>
          <a:prstGeom prst="line">
            <a:avLst/>
          </a:prstGeom>
          <a:noFill/>
          <a:ln w="76200">
            <a:solidFill>
              <a:srgbClr val="FF0000"/>
            </a:solidFill>
            <a:round/>
            <a:headEnd/>
            <a:tailEnd/>
          </a:ln>
          <a:effectLst/>
        </p:spPr>
        <p:txBody>
          <a:bodyPr wrap="none"/>
          <a:lstStyle/>
          <a:p>
            <a:endParaRPr lang="ar-SA"/>
          </a:p>
        </p:txBody>
      </p:sp>
      <p:sp>
        <p:nvSpPr>
          <p:cNvPr id="79881" name="Line 9"/>
          <p:cNvSpPr>
            <a:spLocks noChangeShapeType="1"/>
          </p:cNvSpPr>
          <p:nvPr/>
        </p:nvSpPr>
        <p:spPr bwMode="auto">
          <a:xfrm flipV="1">
            <a:off x="4191000" y="3276600"/>
            <a:ext cx="0" cy="838200"/>
          </a:xfrm>
          <a:prstGeom prst="line">
            <a:avLst/>
          </a:prstGeom>
          <a:noFill/>
          <a:ln w="76200">
            <a:solidFill>
              <a:srgbClr val="FF0000"/>
            </a:solidFill>
            <a:round/>
            <a:headEnd/>
            <a:tailEnd/>
          </a:ln>
          <a:effectLst/>
        </p:spPr>
        <p:txBody>
          <a:bodyPr wrap="none"/>
          <a:lstStyle/>
          <a:p>
            <a:endParaRPr lang="ar-SA"/>
          </a:p>
        </p:txBody>
      </p:sp>
      <p:sp>
        <p:nvSpPr>
          <p:cNvPr id="79880" name="Line 8"/>
          <p:cNvSpPr>
            <a:spLocks noChangeShapeType="1"/>
          </p:cNvSpPr>
          <p:nvPr/>
        </p:nvSpPr>
        <p:spPr bwMode="auto">
          <a:xfrm flipV="1">
            <a:off x="2362200" y="4343400"/>
            <a:ext cx="0" cy="762000"/>
          </a:xfrm>
          <a:prstGeom prst="line">
            <a:avLst/>
          </a:prstGeom>
          <a:noFill/>
          <a:ln w="76200">
            <a:solidFill>
              <a:srgbClr val="FF0000"/>
            </a:solidFill>
            <a:round/>
            <a:headEnd/>
            <a:tailEnd/>
          </a:ln>
          <a:effectLst/>
        </p:spPr>
        <p:txBody>
          <a:bodyPr wrap="none"/>
          <a:lstStyle/>
          <a:p>
            <a:endParaRPr lang="ar-SA"/>
          </a:p>
        </p:txBody>
      </p:sp>
      <p:sp>
        <p:nvSpPr>
          <p:cNvPr id="79874" name="Rectangle 2"/>
          <p:cNvSpPr>
            <a:spLocks noGrp="1" noChangeArrowheads="1"/>
          </p:cNvSpPr>
          <p:nvPr>
            <p:ph type="title"/>
          </p:nvPr>
        </p:nvSpPr>
        <p:spPr>
          <a:xfrm>
            <a:off x="304800" y="533400"/>
            <a:ext cx="7772400" cy="579438"/>
          </a:xfrm>
        </p:spPr>
        <p:txBody>
          <a:bodyPr/>
          <a:lstStyle/>
          <a:p>
            <a:r>
              <a:rPr lang="en-US" sz="4000"/>
              <a:t>Steps to Accreditation</a:t>
            </a:r>
          </a:p>
        </p:txBody>
      </p:sp>
      <p:sp>
        <p:nvSpPr>
          <p:cNvPr id="79875" name="Rectangle 3"/>
          <p:cNvSpPr>
            <a:spLocks noChangeArrowheads="1"/>
          </p:cNvSpPr>
          <p:nvPr/>
        </p:nvSpPr>
        <p:spPr bwMode="auto">
          <a:xfrm>
            <a:off x="304800" y="5106988"/>
            <a:ext cx="2590800" cy="455612"/>
          </a:xfrm>
          <a:prstGeom prst="rect">
            <a:avLst/>
          </a:prstGeom>
          <a:gradFill rotWithShape="1">
            <a:gsLst>
              <a:gs pos="0">
                <a:schemeClr val="tx2"/>
              </a:gs>
              <a:gs pos="100000">
                <a:schemeClr val="accent1"/>
              </a:gs>
            </a:gsLst>
            <a:lin ang="5400000" scaled="1"/>
          </a:gradFill>
          <a:ln w="9525">
            <a:solidFill>
              <a:schemeClr val="tx1"/>
            </a:solidFill>
            <a:miter lim="800000"/>
            <a:headEnd/>
            <a:tailEnd/>
          </a:ln>
          <a:effectLst/>
        </p:spPr>
        <p:txBody>
          <a:bodyPr wrap="none" anchor="ctr"/>
          <a:lstStyle/>
          <a:p>
            <a:pPr algn="ctr" rtl="0"/>
            <a:r>
              <a:rPr lang="en-US" sz="2400" b="1">
                <a:solidFill>
                  <a:srgbClr val="000000"/>
                </a:solidFill>
                <a:latin typeface="Tahoma" pitchFamily="34" charset="0"/>
              </a:rPr>
              <a:t>Step 1</a:t>
            </a:r>
          </a:p>
        </p:txBody>
      </p:sp>
      <p:sp>
        <p:nvSpPr>
          <p:cNvPr id="79876" name="Rectangle 4"/>
          <p:cNvSpPr>
            <a:spLocks noChangeArrowheads="1"/>
          </p:cNvSpPr>
          <p:nvPr/>
        </p:nvSpPr>
        <p:spPr bwMode="auto">
          <a:xfrm>
            <a:off x="1981200" y="3962400"/>
            <a:ext cx="2362200" cy="457200"/>
          </a:xfrm>
          <a:prstGeom prst="rect">
            <a:avLst/>
          </a:prstGeom>
          <a:gradFill rotWithShape="1">
            <a:gsLst>
              <a:gs pos="0">
                <a:schemeClr val="tx2"/>
              </a:gs>
              <a:gs pos="100000">
                <a:schemeClr val="accent1"/>
              </a:gs>
            </a:gsLst>
            <a:lin ang="5400000" scaled="1"/>
          </a:gradFill>
          <a:ln w="9525">
            <a:solidFill>
              <a:schemeClr val="tx1"/>
            </a:solidFill>
            <a:miter lim="800000"/>
            <a:headEnd/>
            <a:tailEnd/>
          </a:ln>
          <a:effectLst/>
        </p:spPr>
        <p:txBody>
          <a:bodyPr wrap="none" anchor="ctr"/>
          <a:lstStyle/>
          <a:p>
            <a:pPr algn="ctr" rtl="0"/>
            <a:r>
              <a:rPr lang="en-US" sz="2400" b="1">
                <a:solidFill>
                  <a:srgbClr val="000000"/>
                </a:solidFill>
                <a:latin typeface="Tahoma" pitchFamily="34" charset="0"/>
              </a:rPr>
              <a:t>Step 2</a:t>
            </a:r>
          </a:p>
        </p:txBody>
      </p:sp>
      <p:sp>
        <p:nvSpPr>
          <p:cNvPr id="79878" name="Rectangle 6"/>
          <p:cNvSpPr>
            <a:spLocks noChangeArrowheads="1"/>
          </p:cNvSpPr>
          <p:nvPr/>
        </p:nvSpPr>
        <p:spPr bwMode="auto">
          <a:xfrm>
            <a:off x="3962400" y="2971800"/>
            <a:ext cx="2209800" cy="457200"/>
          </a:xfrm>
          <a:prstGeom prst="rect">
            <a:avLst/>
          </a:prstGeom>
          <a:gradFill rotWithShape="1">
            <a:gsLst>
              <a:gs pos="0">
                <a:schemeClr val="tx2"/>
              </a:gs>
              <a:gs pos="100000">
                <a:schemeClr val="accent1"/>
              </a:gs>
            </a:gsLst>
            <a:lin ang="5400000" scaled="1"/>
          </a:gradFill>
          <a:ln w="9525">
            <a:solidFill>
              <a:schemeClr val="tx1"/>
            </a:solidFill>
            <a:miter lim="800000"/>
            <a:headEnd/>
            <a:tailEnd/>
          </a:ln>
          <a:effectLst/>
        </p:spPr>
        <p:txBody>
          <a:bodyPr wrap="none" anchor="ctr"/>
          <a:lstStyle/>
          <a:p>
            <a:pPr algn="ctr" rtl="0"/>
            <a:r>
              <a:rPr lang="en-US" sz="2400" b="1">
                <a:solidFill>
                  <a:srgbClr val="000000"/>
                </a:solidFill>
                <a:latin typeface="Tahoma" pitchFamily="34" charset="0"/>
              </a:rPr>
              <a:t>Step 3</a:t>
            </a:r>
          </a:p>
        </p:txBody>
      </p:sp>
      <p:sp>
        <p:nvSpPr>
          <p:cNvPr id="79879" name="Rectangle 7"/>
          <p:cNvSpPr>
            <a:spLocks noChangeArrowheads="1"/>
          </p:cNvSpPr>
          <p:nvPr/>
        </p:nvSpPr>
        <p:spPr bwMode="auto">
          <a:xfrm>
            <a:off x="5867400" y="2133600"/>
            <a:ext cx="2438400" cy="457200"/>
          </a:xfrm>
          <a:prstGeom prst="rect">
            <a:avLst/>
          </a:prstGeom>
          <a:gradFill rotWithShape="1">
            <a:gsLst>
              <a:gs pos="0">
                <a:schemeClr val="tx2"/>
              </a:gs>
              <a:gs pos="100000">
                <a:schemeClr val="accent1"/>
              </a:gs>
            </a:gsLst>
            <a:lin ang="5400000" scaled="1"/>
          </a:gradFill>
          <a:ln w="9525">
            <a:solidFill>
              <a:schemeClr val="tx1"/>
            </a:solidFill>
            <a:miter lim="800000"/>
            <a:headEnd/>
            <a:tailEnd/>
          </a:ln>
          <a:effectLst/>
        </p:spPr>
        <p:txBody>
          <a:bodyPr wrap="none" anchor="ctr"/>
          <a:lstStyle/>
          <a:p>
            <a:pPr algn="ctr" rtl="0"/>
            <a:r>
              <a:rPr lang="en-US" sz="2400" b="1">
                <a:solidFill>
                  <a:srgbClr val="000000"/>
                </a:solidFill>
                <a:latin typeface="Tahoma" pitchFamily="34" charset="0"/>
              </a:rPr>
              <a:t>Step 4</a:t>
            </a:r>
          </a:p>
        </p:txBody>
      </p:sp>
      <p:sp>
        <p:nvSpPr>
          <p:cNvPr id="79885" name="Text Box 13"/>
          <p:cNvSpPr txBox="1">
            <a:spLocks noChangeArrowheads="1"/>
          </p:cNvSpPr>
          <p:nvPr/>
        </p:nvSpPr>
        <p:spPr bwMode="auto">
          <a:xfrm>
            <a:off x="355600" y="5667375"/>
            <a:ext cx="2997200" cy="1190625"/>
          </a:xfrm>
          <a:prstGeom prst="rect">
            <a:avLst/>
          </a:prstGeom>
          <a:noFill/>
          <a:ln w="9525">
            <a:noFill/>
            <a:miter lim="800000"/>
            <a:headEnd/>
            <a:tailEnd/>
          </a:ln>
          <a:effectLst/>
        </p:spPr>
        <p:txBody>
          <a:bodyPr>
            <a:spAutoFit/>
          </a:bodyPr>
          <a:lstStyle/>
          <a:p>
            <a:pPr algn="l"/>
            <a:r>
              <a:rPr lang="en-US" b="1">
                <a:effectLst>
                  <a:outerShdw blurRad="38100" dist="38100" dir="2700000" algn="tl">
                    <a:srgbClr val="FFFFFF"/>
                  </a:outerShdw>
                </a:effectLst>
              </a:rPr>
              <a:t>Preparation and </a:t>
            </a:r>
          </a:p>
          <a:p>
            <a:pPr algn="l"/>
            <a:r>
              <a:rPr lang="en-US" b="1">
                <a:effectLst>
                  <a:outerShdw blurRad="38100" dist="38100" dir="2700000" algn="tl">
                    <a:srgbClr val="FFFFFF"/>
                  </a:outerShdw>
                </a:effectLst>
              </a:rPr>
              <a:t>Self-Examination</a:t>
            </a:r>
          </a:p>
          <a:p>
            <a:pPr algn="l"/>
            <a:r>
              <a:rPr lang="en-US" b="1">
                <a:effectLst>
                  <a:outerShdw blurRad="38100" dist="38100" dir="2700000" algn="tl">
                    <a:srgbClr val="FFFFFF"/>
                  </a:outerShdw>
                </a:effectLst>
              </a:rPr>
              <a:t>Based on Standards</a:t>
            </a:r>
          </a:p>
          <a:p>
            <a:pPr algn="l"/>
            <a:r>
              <a:rPr lang="en-US" b="1">
                <a:effectLst>
                  <a:outerShdw blurRad="38100" dist="38100" dir="2700000" algn="tl">
                    <a:srgbClr val="FFFFFF"/>
                  </a:outerShdw>
                </a:effectLst>
              </a:rPr>
              <a:t>INTERNAL EVALUATION</a:t>
            </a:r>
          </a:p>
        </p:txBody>
      </p:sp>
      <p:sp>
        <p:nvSpPr>
          <p:cNvPr id="79888" name="Text Box 16"/>
          <p:cNvSpPr txBox="1">
            <a:spLocks noChangeArrowheads="1"/>
          </p:cNvSpPr>
          <p:nvPr/>
        </p:nvSpPr>
        <p:spPr bwMode="auto">
          <a:xfrm>
            <a:off x="2590800" y="4419600"/>
            <a:ext cx="2965450" cy="641350"/>
          </a:xfrm>
          <a:prstGeom prst="rect">
            <a:avLst/>
          </a:prstGeom>
          <a:noFill/>
          <a:ln w="9525">
            <a:noFill/>
            <a:miter lim="800000"/>
            <a:headEnd/>
            <a:tailEnd/>
          </a:ln>
          <a:effectLst/>
        </p:spPr>
        <p:txBody>
          <a:bodyPr wrap="none">
            <a:spAutoFit/>
          </a:bodyPr>
          <a:lstStyle/>
          <a:p>
            <a:pPr algn="l"/>
            <a:r>
              <a:rPr lang="en-US" b="1">
                <a:effectLst>
                  <a:outerShdw blurRad="38100" dist="38100" dir="2700000" algn="tl">
                    <a:srgbClr val="FFFFFF"/>
                  </a:outerShdw>
                </a:effectLst>
              </a:rPr>
              <a:t>Peer Review Visit </a:t>
            </a:r>
          </a:p>
          <a:p>
            <a:pPr algn="l"/>
            <a:r>
              <a:rPr lang="en-US" b="1">
                <a:effectLst>
                  <a:outerShdw blurRad="38100" dist="38100" dir="2700000" algn="tl">
                    <a:srgbClr val="FFFFFF"/>
                  </a:outerShdw>
                </a:effectLst>
              </a:rPr>
              <a:t>EXTERNAL EVALUATION</a:t>
            </a:r>
          </a:p>
        </p:txBody>
      </p:sp>
      <p:sp>
        <p:nvSpPr>
          <p:cNvPr id="79889" name="Text Box 17"/>
          <p:cNvSpPr txBox="1">
            <a:spLocks noChangeArrowheads="1"/>
          </p:cNvSpPr>
          <p:nvPr/>
        </p:nvSpPr>
        <p:spPr bwMode="auto">
          <a:xfrm>
            <a:off x="4419600" y="3505200"/>
            <a:ext cx="1682750" cy="641350"/>
          </a:xfrm>
          <a:prstGeom prst="rect">
            <a:avLst/>
          </a:prstGeom>
          <a:noFill/>
          <a:ln w="9525">
            <a:noFill/>
            <a:miter lim="800000"/>
            <a:headEnd/>
            <a:tailEnd/>
          </a:ln>
          <a:effectLst/>
        </p:spPr>
        <p:txBody>
          <a:bodyPr wrap="none">
            <a:spAutoFit/>
          </a:bodyPr>
          <a:lstStyle/>
          <a:p>
            <a:r>
              <a:rPr lang="en-US" b="1">
                <a:effectLst>
                  <a:outerShdw blurRad="38100" dist="38100" dir="2700000" algn="tl">
                    <a:srgbClr val="FFFFFF"/>
                  </a:outerShdw>
                </a:effectLst>
              </a:rPr>
              <a:t>Judgment on </a:t>
            </a:r>
          </a:p>
          <a:p>
            <a:r>
              <a:rPr lang="en-US" b="1">
                <a:effectLst>
                  <a:outerShdw blurRad="38100" dist="38100" dir="2700000" algn="tl">
                    <a:srgbClr val="FFFFFF"/>
                  </a:outerShdw>
                </a:effectLst>
              </a:rPr>
              <a:t>Accreditation</a:t>
            </a:r>
          </a:p>
        </p:txBody>
      </p:sp>
      <p:sp>
        <p:nvSpPr>
          <p:cNvPr id="79890" name="Text Box 18"/>
          <p:cNvSpPr txBox="1">
            <a:spLocks noChangeArrowheads="1"/>
          </p:cNvSpPr>
          <p:nvPr/>
        </p:nvSpPr>
        <p:spPr bwMode="auto">
          <a:xfrm>
            <a:off x="6483350" y="2667000"/>
            <a:ext cx="1517650" cy="641350"/>
          </a:xfrm>
          <a:prstGeom prst="rect">
            <a:avLst/>
          </a:prstGeom>
          <a:noFill/>
          <a:ln w="9525">
            <a:noFill/>
            <a:miter lim="800000"/>
            <a:headEnd/>
            <a:tailEnd/>
          </a:ln>
          <a:effectLst/>
        </p:spPr>
        <p:txBody>
          <a:bodyPr wrap="none">
            <a:spAutoFit/>
          </a:bodyPr>
          <a:lstStyle/>
          <a:p>
            <a:pPr algn="ctr"/>
            <a:r>
              <a:rPr lang="en-US" b="1">
                <a:effectLst>
                  <a:outerShdw blurRad="38100" dist="38100" dir="2700000" algn="tl">
                    <a:srgbClr val="FFFFFF"/>
                  </a:outerShdw>
                </a:effectLst>
              </a:rPr>
              <a:t>Continuous </a:t>
            </a:r>
          </a:p>
          <a:p>
            <a:pPr algn="ctr"/>
            <a:r>
              <a:rPr lang="en-US" b="1">
                <a:effectLst>
                  <a:outerShdw blurRad="38100" dist="38100" dir="2700000" algn="tl">
                    <a:srgbClr val="FFFFFF"/>
                  </a:outerShdw>
                </a:effectLst>
              </a:rPr>
              <a:t>Review</a:t>
            </a:r>
          </a:p>
        </p:txBody>
      </p:sp>
      <p:grpSp>
        <p:nvGrpSpPr>
          <p:cNvPr id="79892" name="Group 20"/>
          <p:cNvGrpSpPr>
            <a:grpSpLocks/>
          </p:cNvGrpSpPr>
          <p:nvPr/>
        </p:nvGrpSpPr>
        <p:grpSpPr bwMode="auto">
          <a:xfrm>
            <a:off x="0" y="4191000"/>
            <a:ext cx="1776413" cy="914400"/>
            <a:chOff x="81" y="2016"/>
            <a:chExt cx="1119" cy="576"/>
          </a:xfrm>
        </p:grpSpPr>
        <p:pic>
          <p:nvPicPr>
            <p:cNvPr id="79884" name="Picture 12" descr="scan0001"/>
            <p:cNvPicPr>
              <a:picLocks noChangeAspect="1" noChangeArrowheads="1"/>
            </p:cNvPicPr>
            <p:nvPr/>
          </p:nvPicPr>
          <p:blipFill>
            <a:blip r:embed="rId2" cstate="print"/>
            <a:srcRect/>
            <a:stretch>
              <a:fillRect/>
            </a:stretch>
          </p:blipFill>
          <p:spPr bwMode="auto">
            <a:xfrm>
              <a:off x="288" y="2246"/>
              <a:ext cx="768" cy="346"/>
            </a:xfrm>
            <a:prstGeom prst="rect">
              <a:avLst/>
            </a:prstGeom>
            <a:noFill/>
            <a:ln w="9525">
              <a:noFill/>
              <a:miter lim="800000"/>
              <a:headEnd/>
              <a:tailEnd/>
            </a:ln>
            <a:effectLst/>
          </p:spPr>
        </p:pic>
        <p:sp>
          <p:nvSpPr>
            <p:cNvPr id="79891" name="Text Box 19"/>
            <p:cNvSpPr txBox="1">
              <a:spLocks noChangeArrowheads="1"/>
            </p:cNvSpPr>
            <p:nvPr/>
          </p:nvSpPr>
          <p:spPr bwMode="auto">
            <a:xfrm>
              <a:off x="81" y="2016"/>
              <a:ext cx="1119" cy="212"/>
            </a:xfrm>
            <a:prstGeom prst="rect">
              <a:avLst/>
            </a:prstGeom>
            <a:noFill/>
            <a:ln w="9525">
              <a:noFill/>
              <a:miter lim="800000"/>
              <a:headEnd/>
              <a:tailEnd/>
            </a:ln>
            <a:effectLst/>
          </p:spPr>
          <p:txBody>
            <a:bodyPr wrap="none">
              <a:spAutoFit/>
            </a:bodyPr>
            <a:lstStyle/>
            <a:p>
              <a:r>
                <a:rPr lang="en-US" sz="1600" b="1">
                  <a:effectLst>
                    <a:outerShdw blurRad="38100" dist="38100" dir="2700000" algn="tl">
                      <a:srgbClr val="FFFFFF"/>
                    </a:outerShdw>
                  </a:effectLst>
                </a:rPr>
                <a:t>Saudi University</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885"/>
                                        </p:tgtEl>
                                        <p:attrNameLst>
                                          <p:attrName>style.visibility</p:attrName>
                                        </p:attrNameLst>
                                      </p:cBhvr>
                                      <p:to>
                                        <p:strVal val="visible"/>
                                      </p:to>
                                    </p:set>
                                    <p:animEffect transition="in" filter="dissolve">
                                      <p:cBhvr>
                                        <p:cTn id="7" dur="500"/>
                                        <p:tgtEl>
                                          <p:spTgt spid="7988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79885"/>
                                        </p:tgtEl>
                                      </p:cBhvr>
                                    </p:animEffect>
                                    <p:set>
                                      <p:cBhvr>
                                        <p:cTn id="12" dur="1" fill="hold">
                                          <p:stCondLst>
                                            <p:cond delay="499"/>
                                          </p:stCondLst>
                                        </p:cTn>
                                        <p:tgtEl>
                                          <p:spTgt spid="7988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9888"/>
                                        </p:tgtEl>
                                        <p:attrNameLst>
                                          <p:attrName>style.visibility</p:attrName>
                                        </p:attrNameLst>
                                      </p:cBhvr>
                                      <p:to>
                                        <p:strVal val="visible"/>
                                      </p:to>
                                    </p:set>
                                    <p:animEffect transition="in" filter="dissolve">
                                      <p:cBhvr>
                                        <p:cTn id="17" dur="500"/>
                                        <p:tgtEl>
                                          <p:spTgt spid="7988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grpId="1" nodeType="clickEffect">
                                  <p:stCondLst>
                                    <p:cond delay="0"/>
                                  </p:stCondLst>
                                  <p:childTnLst>
                                    <p:animEffect transition="out" filter="dissolve">
                                      <p:cBhvr>
                                        <p:cTn id="21" dur="500"/>
                                        <p:tgtEl>
                                          <p:spTgt spid="79888"/>
                                        </p:tgtEl>
                                      </p:cBhvr>
                                    </p:animEffect>
                                    <p:set>
                                      <p:cBhvr>
                                        <p:cTn id="22" dur="1" fill="hold">
                                          <p:stCondLst>
                                            <p:cond delay="499"/>
                                          </p:stCondLst>
                                        </p:cTn>
                                        <p:tgtEl>
                                          <p:spTgt spid="7988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9889"/>
                                        </p:tgtEl>
                                        <p:attrNameLst>
                                          <p:attrName>style.visibility</p:attrName>
                                        </p:attrNameLst>
                                      </p:cBhvr>
                                      <p:to>
                                        <p:strVal val="visible"/>
                                      </p:to>
                                    </p:set>
                                    <p:animEffect transition="in" filter="dissolve">
                                      <p:cBhvr>
                                        <p:cTn id="27" dur="500"/>
                                        <p:tgtEl>
                                          <p:spTgt spid="7988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xit" presetSubtype="0" fill="hold" grpId="1" nodeType="clickEffect">
                                  <p:stCondLst>
                                    <p:cond delay="0"/>
                                  </p:stCondLst>
                                  <p:childTnLst>
                                    <p:animEffect transition="out" filter="dissolve">
                                      <p:cBhvr>
                                        <p:cTn id="31" dur="500"/>
                                        <p:tgtEl>
                                          <p:spTgt spid="79889"/>
                                        </p:tgtEl>
                                      </p:cBhvr>
                                    </p:animEffect>
                                    <p:set>
                                      <p:cBhvr>
                                        <p:cTn id="32" dur="1" fill="hold">
                                          <p:stCondLst>
                                            <p:cond delay="499"/>
                                          </p:stCondLst>
                                        </p:cTn>
                                        <p:tgtEl>
                                          <p:spTgt spid="79889"/>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nodeType="clickEffect">
                                  <p:stCondLst>
                                    <p:cond delay="0"/>
                                  </p:stCondLst>
                                  <p:childTnLst>
                                    <p:animMotion origin="layout" path="M -4.72222E-6 1.11111E-6 C -0.0026 -0.01019 -0.00364 -0.02037 -0.00625 -0.03056 C -0.00885 -0.07986 -0.01441 -0.12848 -0.00625 -0.17778 C -0.00364 -0.19306 0.00469 -0.20394 0.01042 -0.21667 C 0.01302 -0.22246 0.01875 -0.23334 0.01875 -0.23334 C 0.02049 -0.2426 0.02813 -0.26412 0.03334 -0.27223 C 0.0349 -0.27477 0.03768 -0.27547 0.03959 -0.27778 C 0.04393 -0.28311 0.04792 -0.28889 0.05209 -0.29445 C 0.05365 -0.29653 0.05643 -0.29584 0.05834 -0.29723 C 0.06476 -0.30139 0.07066 -0.30695 0.07709 -0.31111 C 0.08473 -0.31621 0.09393 -0.31574 0.10209 -0.31945 C 0.12118 -0.3176 0.13594 -0.31459 0.15417 -0.31111 C 0.15625 -0.31019 0.15868 -0.31019 0.16042 -0.30834 C 0.16632 -0.30209 0.16545 -0.29051 0.17084 -0.28334 C 0.17257 -0.28102 0.175 -0.27963 0.17709 -0.27778 C 0.18559 -0.24398 0.18334 -0.21875 0.18334 -0.17778 C 0.17309 -0.21922 0.17969 -0.18936 0.18334 -0.29167 C 0.18351 -0.29537 0.18386 -0.29954 0.18542 -0.30278 C 0.18681 -0.30556 0.18959 -0.30648 0.19167 -0.30834 C 0.19723 -0.31389 0.20278 -0.31945 0.20834 -0.325 C 0.22344 -0.34005 0.20157 -0.32848 0.21875 -0.33611 C 0.23299 -0.3551 0.25955 -0.36852 0.27917 -0.375 C 0.28542 -0.37408 0.29167 -0.37223 0.29792 -0.37223 C 0.31007 -0.37223 0.32223 -0.38982 0.33334 -0.39723 C 0.35 -0.3963 0.36667 -0.39607 0.38334 -0.39445 C 0.38959 -0.39375 0.39879 -0.38357 0.40209 -0.38056 C 0.40417 -0.37871 0.40834 -0.375 0.40834 -0.375 C 0.41111 -0.36945 0.41389 -0.36389 0.41667 -0.35834 C 0.41893 -0.35371 0.41493 -0.34723 0.41459 -0.34167 C 0.41424 -0.33519 0.41459 -0.32871 0.41459 -0.32223 C 0.41545 -0.34723 0.4092 -0.37547 0.41875 -0.39723 C 0.42622 -0.41436 0.43733 -0.43311 0.45 -0.44445 C 0.45295 -0.45047 0.45799 -0.45463 0.46042 -0.46111 C 0.46198 -0.46528 0.46077 -0.47084 0.4625 -0.475 C 0.46372 -0.47801 0.46684 -0.47848 0.46875 -0.48056 C 0.4757 -0.4882 0.47344 -0.48936 0.48125 -0.49445 C 0.48316 -0.49584 0.48559 -0.49584 0.4875 -0.49723 C 0.49566 -0.50324 0.50365 -0.51227 0.5125 -0.51667 C 0.51719 -0.51898 0.53698 -0.52176 0.53959 -0.52223 C 0.54167 -0.52315 0.54393 -0.52361 0.54584 -0.525 C 0.54809 -0.52639 0.54966 -0.5294 0.55209 -0.53056 C 0.55747 -0.53311 0.56875 -0.53611 0.56875 -0.53611 C 0.58577 -0.5338 0.59063 -0.53403 0.60417 -0.525 C 0.61025 -0.51297 0.61945 -0.50371 0.62917 -0.49723 C 0.63368 -0.48843 0.64011 -0.48172 0.64375 -0.47223 C 0.65243 -0.44931 0.63802 -0.4794 0.65 -0.45556 C 0.64757 -0.43334 0.64792 -0.42963 0.64792 -0.44445 " pathEditMode="relative" ptsTypes="ffffffffffffffffffffffffffffffffffffffffffffffA">
                                      <p:cBhvr>
                                        <p:cTn id="36" dur="5000" fill="hold"/>
                                        <p:tgtEl>
                                          <p:spTgt spid="79892"/>
                                        </p:tgtEl>
                                        <p:attrNameLst>
                                          <p:attrName>ppt_x</p:attrName>
                                          <p:attrName>ppt_y</p:attrName>
                                        </p:attrNameLst>
                                      </p:cBhvr>
                                    </p:animMotion>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grpId="0" nodeType="clickEffect">
                                  <p:stCondLst>
                                    <p:cond delay="0"/>
                                  </p:stCondLst>
                                  <p:childTnLst>
                                    <p:set>
                                      <p:cBhvr>
                                        <p:cTn id="40" dur="1" fill="hold">
                                          <p:stCondLst>
                                            <p:cond delay="0"/>
                                          </p:stCondLst>
                                        </p:cTn>
                                        <p:tgtEl>
                                          <p:spTgt spid="79890"/>
                                        </p:tgtEl>
                                        <p:attrNameLst>
                                          <p:attrName>style.visibility</p:attrName>
                                        </p:attrNameLst>
                                      </p:cBhvr>
                                      <p:to>
                                        <p:strVal val="visible"/>
                                      </p:to>
                                    </p:set>
                                    <p:animEffect transition="in" filter="dissolve">
                                      <p:cBhvr>
                                        <p:cTn id="41" dur="500"/>
                                        <p:tgtEl>
                                          <p:spTgt spid="79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85" grpId="0"/>
      <p:bldP spid="79885" grpId="1"/>
      <p:bldP spid="79888" grpId="0"/>
      <p:bldP spid="79888" grpId="1"/>
      <p:bldP spid="79889" grpId="0"/>
      <p:bldP spid="79889" grpId="1"/>
      <p:bldP spid="7989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457200" y="0"/>
            <a:ext cx="7543800" cy="1295400"/>
          </a:xfrm>
        </p:spPr>
        <p:txBody>
          <a:bodyPr/>
          <a:lstStyle/>
          <a:p>
            <a:r>
              <a:rPr lang="en-US"/>
              <a:t>Steps of Accreditation</a:t>
            </a:r>
          </a:p>
        </p:txBody>
      </p:sp>
      <p:sp>
        <p:nvSpPr>
          <p:cNvPr id="73731" name="Rectangle 3"/>
          <p:cNvSpPr>
            <a:spLocks noGrp="1" noChangeArrowheads="1"/>
          </p:cNvSpPr>
          <p:nvPr>
            <p:ph type="body" idx="1"/>
          </p:nvPr>
        </p:nvSpPr>
        <p:spPr>
          <a:xfrm>
            <a:off x="457200" y="1719263"/>
            <a:ext cx="8229600" cy="5138737"/>
          </a:xfrm>
        </p:spPr>
        <p:txBody>
          <a:bodyPr/>
          <a:lstStyle/>
          <a:p>
            <a:pPr marL="571500" indent="-571500" algn="l" rtl="0">
              <a:lnSpc>
                <a:spcPct val="90000"/>
              </a:lnSpc>
              <a:buFont typeface="Wingdings" pitchFamily="2" charset="2"/>
              <a:buNone/>
            </a:pPr>
            <a:endParaRPr lang="en-US" sz="2600" b="1"/>
          </a:p>
          <a:p>
            <a:pPr marL="571500" indent="-571500" algn="ctr" rtl="0">
              <a:lnSpc>
                <a:spcPct val="90000"/>
              </a:lnSpc>
              <a:buFont typeface="Wingdings" pitchFamily="2" charset="2"/>
              <a:buNone/>
            </a:pPr>
            <a:r>
              <a:rPr lang="en-US" sz="2600" b="1"/>
              <a:t>Preparation and Self-Examination:           </a:t>
            </a:r>
            <a:r>
              <a:rPr lang="en-US" sz="2600" b="1">
                <a:solidFill>
                  <a:srgbClr val="FF0000"/>
                </a:solidFill>
              </a:rPr>
              <a:t>INTERNAL EVALUATION</a:t>
            </a:r>
          </a:p>
          <a:p>
            <a:pPr marL="571500" indent="-571500" algn="l" rtl="0">
              <a:lnSpc>
                <a:spcPct val="90000"/>
              </a:lnSpc>
              <a:buFont typeface="Wingdings" pitchFamily="2" charset="2"/>
              <a:buNone/>
            </a:pPr>
            <a:endParaRPr lang="en-US" sz="2600" b="1">
              <a:solidFill>
                <a:srgbClr val="FF0000"/>
              </a:solidFill>
            </a:endParaRPr>
          </a:p>
          <a:p>
            <a:pPr marL="571500" indent="-571500" algn="l" rtl="0">
              <a:lnSpc>
                <a:spcPct val="90000"/>
              </a:lnSpc>
            </a:pPr>
            <a:r>
              <a:rPr lang="en-US" sz="2600" b="1"/>
              <a:t>The college, university, or other institution seeking accreditation status prepares materials that effectively display the institution's accomplishments</a:t>
            </a:r>
            <a:r>
              <a:rPr lang="en-US" sz="2600"/>
              <a:t>. </a:t>
            </a:r>
          </a:p>
          <a:p>
            <a:pPr marL="571500" indent="-571500" algn="l" rtl="0">
              <a:lnSpc>
                <a:spcPct val="90000"/>
              </a:lnSpc>
            </a:pPr>
            <a:r>
              <a:rPr lang="en-US" sz="2600" b="1">
                <a:solidFill>
                  <a:srgbClr val="3333CC"/>
                </a:solidFill>
              </a:rPr>
              <a:t>The institution must also create a written report of its performance according to the standards set by the accreditation association</a:t>
            </a:r>
            <a:r>
              <a:rPr lang="en-US">
                <a:solidFill>
                  <a:srgbClr val="3333CC"/>
                </a:solidFill>
              </a:rPr>
              <a:t> </a:t>
            </a:r>
            <a:r>
              <a:rPr lang="en-US" sz="2600">
                <a:solidFill>
                  <a:srgbClr val="3333CC"/>
                </a:solidFill>
              </a:rPr>
              <a:t/>
            </a:r>
            <a:br>
              <a:rPr lang="en-US" sz="2600">
                <a:solidFill>
                  <a:srgbClr val="3333CC"/>
                </a:solidFill>
              </a:rPr>
            </a:br>
            <a:endParaRPr lang="en-US" sz="2600">
              <a:solidFill>
                <a:srgbClr val="3333CC"/>
              </a:solidFill>
            </a:endParaRPr>
          </a:p>
        </p:txBody>
      </p:sp>
      <p:sp>
        <p:nvSpPr>
          <p:cNvPr id="73732" name="Rectangle 4"/>
          <p:cNvSpPr>
            <a:spLocks noChangeArrowheads="1"/>
          </p:cNvSpPr>
          <p:nvPr/>
        </p:nvSpPr>
        <p:spPr bwMode="auto">
          <a:xfrm>
            <a:off x="457200" y="1600200"/>
            <a:ext cx="1828800" cy="457200"/>
          </a:xfrm>
          <a:prstGeom prst="rect">
            <a:avLst/>
          </a:prstGeom>
          <a:gradFill rotWithShape="1">
            <a:gsLst>
              <a:gs pos="0">
                <a:schemeClr val="tx2"/>
              </a:gs>
              <a:gs pos="100000">
                <a:schemeClr val="accent1"/>
              </a:gs>
            </a:gsLst>
            <a:lin ang="5400000" scaled="1"/>
          </a:gradFill>
          <a:ln w="9525">
            <a:solidFill>
              <a:schemeClr val="tx1"/>
            </a:solidFill>
            <a:miter lim="800000"/>
            <a:headEnd/>
            <a:tailEnd/>
          </a:ln>
          <a:effectLst/>
        </p:spPr>
        <p:txBody>
          <a:bodyPr wrap="none" anchor="ctr"/>
          <a:lstStyle/>
          <a:p>
            <a:pPr algn="ctr" rtl="0"/>
            <a:r>
              <a:rPr lang="en-US" sz="2400" b="1">
                <a:solidFill>
                  <a:srgbClr val="000000"/>
                </a:solidFill>
                <a:latin typeface="Tahoma" pitchFamily="34" charset="0"/>
              </a:rPr>
              <a:t>Step 1</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7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3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7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85800" y="304800"/>
            <a:ext cx="7772400" cy="1143000"/>
          </a:xfrm>
        </p:spPr>
        <p:txBody>
          <a:bodyPr/>
          <a:lstStyle/>
          <a:p>
            <a:r>
              <a:rPr lang="en-US" sz="2800">
                <a:solidFill>
                  <a:srgbClr val="FF0000"/>
                </a:solidFill>
              </a:rPr>
              <a:t>INTERNAL EVALUATION:</a:t>
            </a:r>
            <a:r>
              <a:rPr lang="en-US" sz="2800"/>
              <a:t> </a:t>
            </a:r>
            <a:br>
              <a:rPr lang="en-US" sz="2800"/>
            </a:br>
            <a:r>
              <a:rPr lang="en-US" sz="2800"/>
              <a:t>Gathering and Analyzing Information</a:t>
            </a:r>
          </a:p>
        </p:txBody>
      </p:sp>
      <p:sp>
        <p:nvSpPr>
          <p:cNvPr id="70659" name="Rectangle 3"/>
          <p:cNvSpPr>
            <a:spLocks noGrp="1" noChangeArrowheads="1"/>
          </p:cNvSpPr>
          <p:nvPr>
            <p:ph type="body" sz="half" idx="1"/>
          </p:nvPr>
        </p:nvSpPr>
        <p:spPr>
          <a:xfrm>
            <a:off x="381000" y="1752600"/>
            <a:ext cx="8229600" cy="4495800"/>
          </a:xfrm>
        </p:spPr>
        <p:txBody>
          <a:bodyPr/>
          <a:lstStyle/>
          <a:p>
            <a:pPr algn="l" rtl="0">
              <a:lnSpc>
                <a:spcPct val="90000"/>
              </a:lnSpc>
              <a:buClr>
                <a:schemeClr val="tx1"/>
              </a:buClr>
              <a:buFont typeface="Wingdings" pitchFamily="2" charset="2"/>
              <a:buNone/>
            </a:pPr>
            <a:r>
              <a:rPr lang="en-US" sz="2400">
                <a:cs typeface="Times New Roman" pitchFamily="18" charset="0"/>
              </a:rPr>
              <a:t>          </a:t>
            </a:r>
          </a:p>
          <a:p>
            <a:pPr algn="l" rtl="0">
              <a:lnSpc>
                <a:spcPct val="90000"/>
              </a:lnSpc>
            </a:pPr>
            <a:r>
              <a:rPr lang="en-US" sz="2600" b="1"/>
              <a:t>For each standard:  Identify strengths, areas needing improvement and improvement interventions</a:t>
            </a:r>
          </a:p>
          <a:p>
            <a:pPr algn="l" rtl="0">
              <a:lnSpc>
                <a:spcPct val="90000"/>
              </a:lnSpc>
              <a:buFont typeface="Wingdings" pitchFamily="2" charset="2"/>
              <a:buNone/>
            </a:pPr>
            <a:endParaRPr lang="en-US" sz="2600" b="1"/>
          </a:p>
          <a:p>
            <a:pPr algn="l" rtl="0">
              <a:lnSpc>
                <a:spcPct val="90000"/>
              </a:lnSpc>
            </a:pPr>
            <a:r>
              <a:rPr lang="en-US" sz="2600" b="1">
                <a:solidFill>
                  <a:srgbClr val="FF0000"/>
                </a:solidFill>
              </a:rPr>
              <a:t>The institution will be evaluated holistically, the decision of recommending accreditation does not rest on one particular standard or section, but on the quality of the institution as a whole</a:t>
            </a:r>
          </a:p>
          <a:p>
            <a:pPr algn="l" rtl="0">
              <a:lnSpc>
                <a:spcPct val="90000"/>
              </a:lnSpc>
              <a:buFont typeface="Wingdings" pitchFamily="2" charset="2"/>
              <a:buNone/>
            </a:pPr>
            <a:endParaRPr lang="en-US" sz="2600" b="1">
              <a:solidFill>
                <a:srgbClr val="FF0000"/>
              </a:solidFill>
            </a:endParaRPr>
          </a:p>
          <a:p>
            <a:pPr algn="l" rtl="0">
              <a:lnSpc>
                <a:spcPct val="90000"/>
              </a:lnSpc>
              <a:buClr>
                <a:schemeClr val="tx1"/>
              </a:buClr>
              <a:buFont typeface="Wingdings" pitchFamily="2" charset="2"/>
              <a:buNone/>
            </a:pPr>
            <a:r>
              <a:rPr lang="en-US" sz="240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anim calcmode="lin" valueType="num">
                                      <p:cBhvr additive="base">
                                        <p:cTn id="19" dur="500" fill="hold"/>
                                        <p:tgtEl>
                                          <p:spTgt spid="7065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06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0659">
                                            <p:txEl>
                                              <p:pRg st="5" end="5"/>
                                            </p:txEl>
                                          </p:spTgt>
                                        </p:tgtEl>
                                        <p:attrNameLst>
                                          <p:attrName>style.visibility</p:attrName>
                                        </p:attrNameLst>
                                      </p:cBhvr>
                                      <p:to>
                                        <p:strVal val="visible"/>
                                      </p:to>
                                    </p:set>
                                    <p:anim calcmode="lin" valueType="num">
                                      <p:cBhvr additive="base">
                                        <p:cTn id="25" dur="500" fill="hold"/>
                                        <p:tgtEl>
                                          <p:spTgt spid="70659">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06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685800" y="304800"/>
            <a:ext cx="7772400" cy="1143000"/>
          </a:xfrm>
        </p:spPr>
        <p:txBody>
          <a:bodyPr/>
          <a:lstStyle/>
          <a:p>
            <a:r>
              <a:rPr lang="en-US" sz="2800">
                <a:solidFill>
                  <a:srgbClr val="FF0000"/>
                </a:solidFill>
              </a:rPr>
              <a:t>INTERNAL EVALUATION:</a:t>
            </a:r>
            <a:r>
              <a:rPr lang="en-US" sz="2800"/>
              <a:t> </a:t>
            </a:r>
            <a:br>
              <a:rPr lang="en-US" sz="2800"/>
            </a:br>
            <a:r>
              <a:rPr lang="en-US" sz="2800"/>
              <a:t>Gathering and Analyzing Information</a:t>
            </a:r>
          </a:p>
        </p:txBody>
      </p:sp>
      <p:sp>
        <p:nvSpPr>
          <p:cNvPr id="157699" name="Rectangle 3"/>
          <p:cNvSpPr>
            <a:spLocks noGrp="1" noChangeArrowheads="1"/>
          </p:cNvSpPr>
          <p:nvPr>
            <p:ph type="body" sz="half" idx="1"/>
          </p:nvPr>
        </p:nvSpPr>
        <p:spPr>
          <a:xfrm>
            <a:off x="381000" y="1752600"/>
            <a:ext cx="8229600" cy="4495800"/>
          </a:xfrm>
        </p:spPr>
        <p:txBody>
          <a:bodyPr/>
          <a:lstStyle/>
          <a:p>
            <a:pPr algn="l" rtl="0">
              <a:buClr>
                <a:schemeClr val="tx1"/>
              </a:buClr>
              <a:buFont typeface="Wingdings" pitchFamily="2" charset="2"/>
              <a:buNone/>
            </a:pPr>
            <a:r>
              <a:rPr lang="en-US" sz="2400">
                <a:cs typeface="Times New Roman" pitchFamily="18" charset="0"/>
              </a:rPr>
              <a:t>          </a:t>
            </a:r>
          </a:p>
          <a:p>
            <a:pPr algn="l" rtl="0">
              <a:buFont typeface="Wingdings" pitchFamily="2" charset="2"/>
              <a:buNone/>
            </a:pPr>
            <a:endParaRPr lang="en-US" sz="2600"/>
          </a:p>
          <a:p>
            <a:pPr algn="l" rtl="0"/>
            <a:r>
              <a:rPr lang="en-US" sz="2400" b="1">
                <a:cs typeface="Times New Roman" pitchFamily="18" charset="0"/>
              </a:rPr>
              <a:t>The required details of this report are designed to stimulate in-depth analysis of institutional effectiveness and to assist a thorough self-study and self-improvement process. </a:t>
            </a:r>
          </a:p>
          <a:p>
            <a:pPr algn="l" rtl="0"/>
            <a:endParaRPr lang="en-US" sz="2400" b="1">
              <a:cs typeface="Times New Roman" pitchFamily="18" charset="0"/>
            </a:endParaRPr>
          </a:p>
          <a:p>
            <a:pPr algn="l" rtl="0"/>
            <a:r>
              <a:rPr lang="en-US" sz="2400" b="1">
                <a:solidFill>
                  <a:srgbClr val="3333CC"/>
                </a:solidFill>
                <a:cs typeface="Times New Roman" pitchFamily="18" charset="0"/>
              </a:rPr>
              <a:t>It is also designed to give enough evidence to the Visitation Team to determine whether or not the institution is eligible for accreditation.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7699">
                                            <p:txEl>
                                              <p:pRg st="0" end="0"/>
                                            </p:txEl>
                                          </p:spTgt>
                                        </p:tgtEl>
                                        <p:attrNameLst>
                                          <p:attrName>style.visibility</p:attrName>
                                        </p:attrNameLst>
                                      </p:cBhvr>
                                      <p:to>
                                        <p:strVal val="visible"/>
                                      </p:to>
                                    </p:set>
                                    <p:anim calcmode="lin" valueType="num">
                                      <p:cBhvr additive="base">
                                        <p:cTn id="7" dur="500" fill="hold"/>
                                        <p:tgtEl>
                                          <p:spTgt spid="1576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76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7699">
                                            <p:txEl>
                                              <p:pRg st="2" end="2"/>
                                            </p:txEl>
                                          </p:spTgt>
                                        </p:tgtEl>
                                        <p:attrNameLst>
                                          <p:attrName>style.visibility</p:attrName>
                                        </p:attrNameLst>
                                      </p:cBhvr>
                                      <p:to>
                                        <p:strVal val="visible"/>
                                      </p:to>
                                    </p:set>
                                    <p:anim calcmode="lin" valueType="num">
                                      <p:cBhvr additive="base">
                                        <p:cTn id="13" dur="500" fill="hold"/>
                                        <p:tgtEl>
                                          <p:spTgt spid="15769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76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7699">
                                            <p:txEl>
                                              <p:pRg st="4" end="4"/>
                                            </p:txEl>
                                          </p:spTgt>
                                        </p:tgtEl>
                                        <p:attrNameLst>
                                          <p:attrName>style.visibility</p:attrName>
                                        </p:attrNameLst>
                                      </p:cBhvr>
                                      <p:to>
                                        <p:strVal val="visible"/>
                                      </p:to>
                                    </p:set>
                                    <p:anim calcmode="lin" valueType="num">
                                      <p:cBhvr additive="base">
                                        <p:cTn id="19" dur="500" fill="hold"/>
                                        <p:tgtEl>
                                          <p:spTgt spid="15769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769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t>Steps of Accreditation</a:t>
            </a:r>
          </a:p>
        </p:txBody>
      </p:sp>
      <p:sp>
        <p:nvSpPr>
          <p:cNvPr id="54275" name="Rectangle 3"/>
          <p:cNvSpPr>
            <a:spLocks noGrp="1" noChangeArrowheads="1"/>
          </p:cNvSpPr>
          <p:nvPr>
            <p:ph type="body" idx="1"/>
          </p:nvPr>
        </p:nvSpPr>
        <p:spPr>
          <a:xfrm>
            <a:off x="457200" y="1719263"/>
            <a:ext cx="8229600" cy="5138737"/>
          </a:xfrm>
        </p:spPr>
        <p:txBody>
          <a:bodyPr/>
          <a:lstStyle/>
          <a:p>
            <a:pPr marL="571500" indent="-571500" algn="l" rtl="0">
              <a:buFont typeface="Wingdings" pitchFamily="2" charset="2"/>
              <a:buNone/>
            </a:pPr>
            <a:endParaRPr lang="en-US" sz="2600" b="1"/>
          </a:p>
          <a:p>
            <a:pPr marL="571500" indent="-571500" algn="l" rtl="0">
              <a:buFont typeface="Wingdings" pitchFamily="2" charset="2"/>
              <a:buNone/>
            </a:pPr>
            <a:r>
              <a:rPr lang="en-US" sz="2600" b="1"/>
              <a:t>Peer review visit:  </a:t>
            </a:r>
            <a:r>
              <a:rPr lang="en-US" sz="2600" b="1">
                <a:solidFill>
                  <a:srgbClr val="FF0000"/>
                </a:solidFill>
              </a:rPr>
              <a:t>EXTERNAL EVALUATION</a:t>
            </a:r>
            <a:r>
              <a:rPr lang="en-US" sz="2600">
                <a:solidFill>
                  <a:srgbClr val="FF0000"/>
                </a:solidFill>
              </a:rPr>
              <a:t/>
            </a:r>
            <a:br>
              <a:rPr lang="en-US" sz="2600">
                <a:solidFill>
                  <a:srgbClr val="FF0000"/>
                </a:solidFill>
              </a:rPr>
            </a:br>
            <a:endParaRPr lang="en-US" sz="2600">
              <a:solidFill>
                <a:srgbClr val="FF0000"/>
              </a:solidFill>
            </a:endParaRPr>
          </a:p>
          <a:p>
            <a:pPr marL="571500" indent="-571500" algn="l" rtl="0"/>
            <a:r>
              <a:rPr lang="en-US" sz="2600" b="1"/>
              <a:t>Teams of peer reviewers visit the institution. Most accreditation boards consist of faculty and administrative peers in the field.</a:t>
            </a:r>
          </a:p>
          <a:p>
            <a:pPr marL="571500" indent="-571500" algn="l" rtl="0"/>
            <a:r>
              <a:rPr lang="en-US" sz="2600" b="1">
                <a:solidFill>
                  <a:srgbClr val="3333CC"/>
                </a:solidFill>
              </a:rPr>
              <a:t>Administrative and faculty peers conduct an intensive review of the written report, the materials that provide evidence for statements made in the written report, and the general workings of the college, university, or other institution seeking accreditation status. </a:t>
            </a:r>
          </a:p>
          <a:p>
            <a:pPr marL="571500" indent="-571500" algn="l" rtl="0"/>
            <a:endParaRPr lang="en-US" sz="2600" b="1">
              <a:solidFill>
                <a:srgbClr val="3333CC"/>
              </a:solidFill>
            </a:endParaRPr>
          </a:p>
          <a:p>
            <a:pPr marL="571500" indent="-571500" algn="l" rtl="0"/>
            <a:endParaRPr lang="en-US" sz="2600" b="1"/>
          </a:p>
        </p:txBody>
      </p:sp>
      <p:sp>
        <p:nvSpPr>
          <p:cNvPr id="54277" name="Rectangle 5"/>
          <p:cNvSpPr>
            <a:spLocks noChangeArrowheads="1"/>
          </p:cNvSpPr>
          <p:nvPr/>
        </p:nvSpPr>
        <p:spPr bwMode="auto">
          <a:xfrm>
            <a:off x="533400" y="1600200"/>
            <a:ext cx="1828800" cy="457200"/>
          </a:xfrm>
          <a:prstGeom prst="rect">
            <a:avLst/>
          </a:prstGeom>
          <a:gradFill rotWithShape="1">
            <a:gsLst>
              <a:gs pos="0">
                <a:schemeClr val="tx2"/>
              </a:gs>
              <a:gs pos="100000">
                <a:schemeClr val="accent1"/>
              </a:gs>
            </a:gsLst>
            <a:lin ang="5400000" scaled="1"/>
          </a:gradFill>
          <a:ln w="9525">
            <a:solidFill>
              <a:schemeClr val="tx1"/>
            </a:solidFill>
            <a:miter lim="800000"/>
            <a:headEnd/>
            <a:tailEnd/>
          </a:ln>
          <a:effectLst/>
        </p:spPr>
        <p:txBody>
          <a:bodyPr wrap="none" anchor="ctr"/>
          <a:lstStyle/>
          <a:p>
            <a:pPr algn="ctr" rtl="0"/>
            <a:r>
              <a:rPr lang="en-US" sz="2400" b="1">
                <a:solidFill>
                  <a:srgbClr val="000000"/>
                </a:solidFill>
                <a:latin typeface="Tahoma" pitchFamily="34" charset="0"/>
              </a:rPr>
              <a:t>Step 2</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228600"/>
            <a:ext cx="7543800" cy="1295400"/>
          </a:xfrm>
        </p:spPr>
        <p:txBody>
          <a:bodyPr/>
          <a:lstStyle/>
          <a:p>
            <a:r>
              <a:rPr lang="en-US"/>
              <a:t>Goals:   </a:t>
            </a:r>
            <a:r>
              <a:rPr lang="en-US" sz="3200">
                <a:solidFill>
                  <a:srgbClr val="107E3D"/>
                </a:solidFill>
              </a:rPr>
              <a:t>Answer the following</a:t>
            </a:r>
          </a:p>
        </p:txBody>
      </p:sp>
      <p:sp>
        <p:nvSpPr>
          <p:cNvPr id="81923" name="Rectangle 3"/>
          <p:cNvSpPr>
            <a:spLocks noGrp="1" noChangeArrowheads="1"/>
          </p:cNvSpPr>
          <p:nvPr>
            <p:ph type="body" idx="1"/>
          </p:nvPr>
        </p:nvSpPr>
        <p:spPr>
          <a:xfrm>
            <a:off x="228600" y="1295400"/>
            <a:ext cx="8839200" cy="3581400"/>
          </a:xfrm>
        </p:spPr>
        <p:txBody>
          <a:bodyPr/>
          <a:lstStyle/>
          <a:p>
            <a:pPr marL="457200" indent="-457200" algn="l" rtl="0">
              <a:buFont typeface="Wingdings" pitchFamily="2" charset="2"/>
              <a:buNone/>
            </a:pPr>
            <a:endParaRPr lang="en-US"/>
          </a:p>
          <a:p>
            <a:pPr marL="457200" indent="-457200" algn="l" rtl="0">
              <a:buFontTx/>
              <a:buAutoNum type="arabicPeriod"/>
            </a:pPr>
            <a:r>
              <a:rPr lang="en-US" b="1">
                <a:solidFill>
                  <a:srgbClr val="3333CC"/>
                </a:solidFill>
              </a:rPr>
              <a:t>What is accreditation?</a:t>
            </a:r>
          </a:p>
          <a:p>
            <a:pPr marL="457200" indent="-457200" algn="l" rtl="0">
              <a:buFontTx/>
              <a:buAutoNum type="arabicPeriod"/>
            </a:pPr>
            <a:r>
              <a:rPr lang="en-US" b="1">
                <a:solidFill>
                  <a:srgbClr val="FF0000"/>
                </a:solidFill>
              </a:rPr>
              <a:t>How does it benefit the university?</a:t>
            </a:r>
          </a:p>
          <a:p>
            <a:pPr marL="457200" indent="-457200" algn="l" rtl="0">
              <a:buFontTx/>
              <a:buAutoNum type="arabicPeriod"/>
            </a:pPr>
            <a:r>
              <a:rPr lang="en-US" b="1">
                <a:solidFill>
                  <a:srgbClr val="107E3D"/>
                </a:solidFill>
              </a:rPr>
              <a:t>What is an internal self-study process?</a:t>
            </a:r>
          </a:p>
          <a:p>
            <a:pPr marL="457200" indent="-457200" algn="l" rtl="0">
              <a:buFontTx/>
              <a:buAutoNum type="arabicPeriod"/>
            </a:pPr>
            <a:r>
              <a:rPr lang="en-US" b="1"/>
              <a:t>How is the Strategic Improvement Plan developed?</a:t>
            </a:r>
          </a:p>
          <a:p>
            <a:pPr marL="457200" indent="-457200" algn="l" rtl="0">
              <a:buFontTx/>
              <a:buAutoNum type="arabicPeriod"/>
            </a:pPr>
            <a:r>
              <a:rPr lang="en-US" b="1">
                <a:solidFill>
                  <a:srgbClr val="3333CC"/>
                </a:solidFill>
              </a:rPr>
              <a:t>How does the institution prepare for an accreditation review visit?</a:t>
            </a:r>
          </a:p>
          <a:p>
            <a:pPr marL="457200" indent="-457200" algn="l" rtl="0">
              <a:buFontTx/>
              <a:buAutoNum type="arabicPeriod"/>
            </a:pPr>
            <a:r>
              <a:rPr lang="en-US" b="1">
                <a:solidFill>
                  <a:srgbClr val="FF0000"/>
                </a:solidFill>
              </a:rPr>
              <a:t>What is does the external quality assurance team 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1923">
                                            <p:txEl>
                                              <p:pRg st="1" end="1"/>
                                            </p:txEl>
                                          </p:spTgt>
                                        </p:tgtEl>
                                        <p:attrNameLst>
                                          <p:attrName>style.visibility</p:attrName>
                                        </p:attrNameLst>
                                      </p:cBhvr>
                                      <p:to>
                                        <p:strVal val="visible"/>
                                      </p:to>
                                    </p:set>
                                    <p:animEffect transition="in" filter="dissolve">
                                      <p:cBhvr>
                                        <p:cTn id="7" dur="500"/>
                                        <p:tgtEl>
                                          <p:spTgt spid="819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1923">
                                            <p:txEl>
                                              <p:pRg st="2" end="2"/>
                                            </p:txEl>
                                          </p:spTgt>
                                        </p:tgtEl>
                                        <p:attrNameLst>
                                          <p:attrName>style.visibility</p:attrName>
                                        </p:attrNameLst>
                                      </p:cBhvr>
                                      <p:to>
                                        <p:strVal val="visible"/>
                                      </p:to>
                                    </p:set>
                                    <p:animEffect transition="in" filter="dissolve">
                                      <p:cBhvr>
                                        <p:cTn id="12" dur="500"/>
                                        <p:tgtEl>
                                          <p:spTgt spid="819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1923">
                                            <p:txEl>
                                              <p:pRg st="3" end="3"/>
                                            </p:txEl>
                                          </p:spTgt>
                                        </p:tgtEl>
                                        <p:attrNameLst>
                                          <p:attrName>style.visibility</p:attrName>
                                        </p:attrNameLst>
                                      </p:cBhvr>
                                      <p:to>
                                        <p:strVal val="visible"/>
                                      </p:to>
                                    </p:set>
                                    <p:animEffect transition="in" filter="dissolve">
                                      <p:cBhvr>
                                        <p:cTn id="17" dur="500"/>
                                        <p:tgtEl>
                                          <p:spTgt spid="819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1923">
                                            <p:txEl>
                                              <p:pRg st="4" end="4"/>
                                            </p:txEl>
                                          </p:spTgt>
                                        </p:tgtEl>
                                        <p:attrNameLst>
                                          <p:attrName>style.visibility</p:attrName>
                                        </p:attrNameLst>
                                      </p:cBhvr>
                                      <p:to>
                                        <p:strVal val="visible"/>
                                      </p:to>
                                    </p:set>
                                    <p:animEffect transition="in" filter="dissolve">
                                      <p:cBhvr>
                                        <p:cTn id="22" dur="500"/>
                                        <p:tgtEl>
                                          <p:spTgt spid="819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1923">
                                            <p:txEl>
                                              <p:pRg st="5" end="5"/>
                                            </p:txEl>
                                          </p:spTgt>
                                        </p:tgtEl>
                                        <p:attrNameLst>
                                          <p:attrName>style.visibility</p:attrName>
                                        </p:attrNameLst>
                                      </p:cBhvr>
                                      <p:to>
                                        <p:strVal val="visible"/>
                                      </p:to>
                                    </p:set>
                                    <p:animEffect transition="in" filter="dissolve">
                                      <p:cBhvr>
                                        <p:cTn id="27" dur="500"/>
                                        <p:tgtEl>
                                          <p:spTgt spid="819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81923">
                                            <p:txEl>
                                              <p:pRg st="6" end="6"/>
                                            </p:txEl>
                                          </p:spTgt>
                                        </p:tgtEl>
                                        <p:attrNameLst>
                                          <p:attrName>style.visibility</p:attrName>
                                        </p:attrNameLst>
                                      </p:cBhvr>
                                      <p:to>
                                        <p:strVal val="visible"/>
                                      </p:to>
                                    </p:set>
                                    <p:animEffect transition="in" filter="dissolve">
                                      <p:cBhvr>
                                        <p:cTn id="32" dur="500"/>
                                        <p:tgtEl>
                                          <p:spTgt spid="8192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t>Steps of Accreditation</a:t>
            </a:r>
          </a:p>
        </p:txBody>
      </p:sp>
      <p:sp>
        <p:nvSpPr>
          <p:cNvPr id="56323" name="Rectangle 3"/>
          <p:cNvSpPr>
            <a:spLocks noGrp="1" noChangeArrowheads="1"/>
          </p:cNvSpPr>
          <p:nvPr>
            <p:ph type="body" idx="1"/>
          </p:nvPr>
        </p:nvSpPr>
        <p:spPr>
          <a:xfrm>
            <a:off x="533400" y="1989138"/>
            <a:ext cx="8229600" cy="4411662"/>
          </a:xfrm>
        </p:spPr>
        <p:txBody>
          <a:bodyPr/>
          <a:lstStyle/>
          <a:p>
            <a:pPr marL="571500" indent="-571500" algn="l" rtl="0">
              <a:buFont typeface="Wingdings" pitchFamily="2" charset="2"/>
              <a:buNone/>
            </a:pPr>
            <a:endParaRPr lang="en-US" b="1"/>
          </a:p>
          <a:p>
            <a:pPr marL="571500" indent="-571500" algn="l" rtl="0">
              <a:buFont typeface="Wingdings" pitchFamily="2" charset="2"/>
              <a:buNone/>
            </a:pPr>
            <a:r>
              <a:rPr lang="en-US" b="1"/>
              <a:t>Judgment action made by accreditation organization:</a:t>
            </a:r>
            <a:br>
              <a:rPr lang="en-US" b="1"/>
            </a:br>
            <a:endParaRPr lang="en-US" b="1"/>
          </a:p>
          <a:p>
            <a:pPr marL="571500" indent="-571500" algn="l" rtl="0">
              <a:buFont typeface="Wingdings" pitchFamily="2" charset="2"/>
              <a:buNone/>
            </a:pPr>
            <a:r>
              <a:rPr lang="en-US" b="1"/>
              <a:t>	</a:t>
            </a:r>
            <a:r>
              <a:rPr lang="en-US" b="1">
                <a:solidFill>
                  <a:srgbClr val="3333CC"/>
                </a:solidFill>
              </a:rPr>
              <a:t>After the review team submits its report, the accreditation association grants or denies accreditation status. </a:t>
            </a:r>
            <a:br>
              <a:rPr lang="en-US" b="1">
                <a:solidFill>
                  <a:srgbClr val="3333CC"/>
                </a:solidFill>
              </a:rPr>
            </a:br>
            <a:r>
              <a:rPr lang="en-US" b="1"/>
              <a:t/>
            </a:r>
            <a:br>
              <a:rPr lang="en-US" b="1"/>
            </a:br>
            <a:endParaRPr lang="en-US" b="1"/>
          </a:p>
        </p:txBody>
      </p:sp>
      <p:sp>
        <p:nvSpPr>
          <p:cNvPr id="56324" name="Rectangle 4"/>
          <p:cNvSpPr>
            <a:spLocks noChangeArrowheads="1"/>
          </p:cNvSpPr>
          <p:nvPr/>
        </p:nvSpPr>
        <p:spPr bwMode="auto">
          <a:xfrm>
            <a:off x="609600" y="1600200"/>
            <a:ext cx="1828800" cy="457200"/>
          </a:xfrm>
          <a:prstGeom prst="rect">
            <a:avLst/>
          </a:prstGeom>
          <a:gradFill rotWithShape="1">
            <a:gsLst>
              <a:gs pos="0">
                <a:schemeClr val="tx2"/>
              </a:gs>
              <a:gs pos="100000">
                <a:schemeClr val="accent1"/>
              </a:gs>
            </a:gsLst>
            <a:lin ang="5400000" scaled="1"/>
          </a:gradFill>
          <a:ln w="9525">
            <a:solidFill>
              <a:schemeClr val="tx1"/>
            </a:solidFill>
            <a:miter lim="800000"/>
            <a:headEnd/>
            <a:tailEnd/>
          </a:ln>
          <a:effectLst/>
        </p:spPr>
        <p:txBody>
          <a:bodyPr wrap="none" anchor="ctr"/>
          <a:lstStyle/>
          <a:p>
            <a:pPr algn="ctr" rtl="0"/>
            <a:r>
              <a:rPr lang="en-US" sz="2400" b="1">
                <a:solidFill>
                  <a:srgbClr val="000000"/>
                </a:solidFill>
                <a:latin typeface="Tahoma" pitchFamily="34" charset="0"/>
              </a:rPr>
              <a:t>Step 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32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3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t>Steps of Accreditation</a:t>
            </a:r>
          </a:p>
        </p:txBody>
      </p:sp>
      <p:sp>
        <p:nvSpPr>
          <p:cNvPr id="57347" name="Rectangle 3"/>
          <p:cNvSpPr>
            <a:spLocks noGrp="1" noChangeArrowheads="1"/>
          </p:cNvSpPr>
          <p:nvPr>
            <p:ph type="body" idx="1"/>
          </p:nvPr>
        </p:nvSpPr>
        <p:spPr>
          <a:xfrm>
            <a:off x="609600" y="1989138"/>
            <a:ext cx="8229600" cy="4411662"/>
          </a:xfrm>
        </p:spPr>
        <p:txBody>
          <a:bodyPr/>
          <a:lstStyle/>
          <a:p>
            <a:pPr marL="571500" indent="-571500" algn="l" rtl="0">
              <a:lnSpc>
                <a:spcPct val="80000"/>
              </a:lnSpc>
              <a:buFont typeface="Wingdings" pitchFamily="2" charset="2"/>
              <a:buNone/>
            </a:pPr>
            <a:endParaRPr lang="en-US" b="1"/>
          </a:p>
          <a:p>
            <a:pPr marL="571500" indent="-571500" algn="l" rtl="0">
              <a:lnSpc>
                <a:spcPct val="80000"/>
              </a:lnSpc>
              <a:buFont typeface="Wingdings" pitchFamily="2" charset="2"/>
              <a:buNone/>
            </a:pPr>
            <a:r>
              <a:rPr lang="en-US" b="1"/>
              <a:t>Continuous review:</a:t>
            </a:r>
          </a:p>
          <a:p>
            <a:pPr marL="571500" indent="-571500" algn="l" rtl="0">
              <a:lnSpc>
                <a:spcPct val="80000"/>
              </a:lnSpc>
              <a:buFont typeface="Wingdings" pitchFamily="2" charset="2"/>
              <a:buChar char="•"/>
            </a:pPr>
            <a:endParaRPr lang="en-US" b="1"/>
          </a:p>
          <a:p>
            <a:pPr marL="571500" indent="-571500" algn="l" rtl="0">
              <a:lnSpc>
                <a:spcPct val="80000"/>
              </a:lnSpc>
              <a:buFontTx/>
              <a:buChar char="•"/>
            </a:pPr>
            <a:r>
              <a:rPr lang="en-US" b="1">
                <a:solidFill>
                  <a:srgbClr val="FF0000"/>
                </a:solidFill>
              </a:rPr>
              <a:t>The accreditation association conducts a re-accreditation periodically. </a:t>
            </a:r>
            <a:endParaRPr lang="en-US" sz="2800" b="1">
              <a:solidFill>
                <a:srgbClr val="FF0000"/>
              </a:solidFill>
            </a:endParaRPr>
          </a:p>
          <a:p>
            <a:pPr marL="571500" indent="-571500" algn="l" rtl="0">
              <a:lnSpc>
                <a:spcPct val="80000"/>
              </a:lnSpc>
              <a:buFontTx/>
              <a:buNone/>
            </a:pPr>
            <a:endParaRPr lang="en-US" sz="2800" b="1">
              <a:solidFill>
                <a:srgbClr val="FF0000"/>
              </a:solidFill>
            </a:endParaRPr>
          </a:p>
          <a:p>
            <a:pPr marL="571500" indent="-571500" algn="l" rtl="0">
              <a:lnSpc>
                <a:spcPct val="80000"/>
              </a:lnSpc>
              <a:buFontTx/>
              <a:buChar char="•"/>
            </a:pPr>
            <a:r>
              <a:rPr lang="en-US" b="1">
                <a:solidFill>
                  <a:srgbClr val="3333CC"/>
                </a:solidFill>
              </a:rPr>
              <a:t>The purpose of the continuous review is to ensure that the accredited institution maintains the required accreditation standards and addresses items from its improvement plan. </a:t>
            </a:r>
            <a:br>
              <a:rPr lang="en-US" b="1">
                <a:solidFill>
                  <a:srgbClr val="3333CC"/>
                </a:solidFill>
              </a:rPr>
            </a:br>
            <a:r>
              <a:rPr lang="en-US" b="1">
                <a:solidFill>
                  <a:srgbClr val="3333CC"/>
                </a:solidFill>
              </a:rPr>
              <a:t/>
            </a:r>
            <a:br>
              <a:rPr lang="en-US" b="1">
                <a:solidFill>
                  <a:srgbClr val="3333CC"/>
                </a:solidFill>
              </a:rPr>
            </a:br>
            <a:r>
              <a:rPr lang="en-US"/>
              <a:t/>
            </a:r>
            <a:br>
              <a:rPr lang="en-US"/>
            </a:br>
            <a:endParaRPr lang="en-US"/>
          </a:p>
        </p:txBody>
      </p:sp>
      <p:sp>
        <p:nvSpPr>
          <p:cNvPr id="57348" name="Rectangle 4"/>
          <p:cNvSpPr>
            <a:spLocks noChangeArrowheads="1"/>
          </p:cNvSpPr>
          <p:nvPr/>
        </p:nvSpPr>
        <p:spPr bwMode="auto">
          <a:xfrm>
            <a:off x="533400" y="1600200"/>
            <a:ext cx="1828800" cy="457200"/>
          </a:xfrm>
          <a:prstGeom prst="rect">
            <a:avLst/>
          </a:prstGeom>
          <a:gradFill rotWithShape="1">
            <a:gsLst>
              <a:gs pos="0">
                <a:schemeClr val="tx2"/>
              </a:gs>
              <a:gs pos="100000">
                <a:schemeClr val="accent1"/>
              </a:gs>
            </a:gsLst>
            <a:lin ang="5400000" scaled="1"/>
          </a:gradFill>
          <a:ln w="9525">
            <a:solidFill>
              <a:schemeClr val="tx1"/>
            </a:solidFill>
            <a:miter lim="800000"/>
            <a:headEnd/>
            <a:tailEnd/>
          </a:ln>
          <a:effectLst/>
        </p:spPr>
        <p:txBody>
          <a:bodyPr wrap="none" anchor="ctr"/>
          <a:lstStyle/>
          <a:p>
            <a:pPr algn="ctr" rtl="0"/>
            <a:r>
              <a:rPr lang="en-US" sz="2400" b="1">
                <a:solidFill>
                  <a:srgbClr val="000000"/>
                </a:solidFill>
                <a:latin typeface="Tahoma" pitchFamily="34" charset="0"/>
              </a:rPr>
              <a:t>Step 4</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z="900"/>
              <a:t>Accreditation Process</a:t>
            </a:r>
          </a:p>
        </p:txBody>
      </p:sp>
      <p:grpSp>
        <p:nvGrpSpPr>
          <p:cNvPr id="76803" name="Group 3"/>
          <p:cNvGrpSpPr>
            <a:grpSpLocks noChangeAspect="1"/>
          </p:cNvGrpSpPr>
          <p:nvPr/>
        </p:nvGrpSpPr>
        <p:grpSpPr bwMode="auto">
          <a:xfrm>
            <a:off x="0" y="0"/>
            <a:ext cx="9144000" cy="6858000"/>
            <a:chOff x="4667" y="585"/>
            <a:chExt cx="7468" cy="6026"/>
          </a:xfrm>
        </p:grpSpPr>
        <p:sp>
          <p:nvSpPr>
            <p:cNvPr id="76804" name="AutoShape 4"/>
            <p:cNvSpPr>
              <a:spLocks noChangeAspect="1" noChangeArrowheads="1"/>
            </p:cNvSpPr>
            <p:nvPr/>
          </p:nvSpPr>
          <p:spPr bwMode="auto">
            <a:xfrm>
              <a:off x="4667" y="585"/>
              <a:ext cx="7468" cy="6026"/>
            </a:xfrm>
            <a:prstGeom prst="rect">
              <a:avLst/>
            </a:prstGeom>
            <a:solidFill>
              <a:srgbClr val="FFFFFF"/>
            </a:solidFill>
            <a:ln w="12700">
              <a:solidFill>
                <a:srgbClr val="000000"/>
              </a:solidFill>
              <a:miter lim="800000"/>
              <a:headEnd/>
              <a:tailEnd/>
            </a:ln>
          </p:spPr>
          <p:txBody>
            <a:bodyPr/>
            <a:lstStyle/>
            <a:p>
              <a:endParaRPr lang="ar-SA"/>
            </a:p>
          </p:txBody>
        </p:sp>
        <p:sp>
          <p:nvSpPr>
            <p:cNvPr id="76805" name="Text Box 5"/>
            <p:cNvSpPr txBox="1">
              <a:spLocks noChangeArrowheads="1"/>
            </p:cNvSpPr>
            <p:nvPr/>
          </p:nvSpPr>
          <p:spPr bwMode="auto">
            <a:xfrm>
              <a:off x="4786" y="3674"/>
              <a:ext cx="751" cy="791"/>
            </a:xfrm>
            <a:prstGeom prst="rect">
              <a:avLst/>
            </a:prstGeom>
            <a:noFill/>
            <a:ln w="19050">
              <a:solidFill>
                <a:srgbClr val="000000"/>
              </a:solidFill>
              <a:miter lim="800000"/>
              <a:headEnd/>
              <a:tailEnd/>
            </a:ln>
          </p:spPr>
          <p:txBody>
            <a:bodyPr/>
            <a:lstStyle/>
            <a:p>
              <a:pPr algn="l" rtl="0"/>
              <a:r>
                <a:rPr lang="en-US" sz="1000">
                  <a:latin typeface="Times New Roman" pitchFamily="18" charset="0"/>
                </a:rPr>
                <a:t>School with proper license </a:t>
              </a:r>
              <a:endParaRPr lang="en-US" sz="1000"/>
            </a:p>
          </p:txBody>
        </p:sp>
        <p:sp>
          <p:nvSpPr>
            <p:cNvPr id="76806" name="Text Box 6"/>
            <p:cNvSpPr txBox="1">
              <a:spLocks noChangeArrowheads="1"/>
            </p:cNvSpPr>
            <p:nvPr/>
          </p:nvSpPr>
          <p:spPr bwMode="auto">
            <a:xfrm>
              <a:off x="5640" y="3301"/>
              <a:ext cx="892" cy="1455"/>
            </a:xfrm>
            <a:prstGeom prst="rect">
              <a:avLst/>
            </a:prstGeom>
            <a:solidFill>
              <a:srgbClr val="FFFFFF"/>
            </a:solidFill>
            <a:ln w="19050">
              <a:solidFill>
                <a:srgbClr val="000000"/>
              </a:solidFill>
              <a:miter lim="800000"/>
              <a:headEnd/>
              <a:tailEnd/>
            </a:ln>
          </p:spPr>
          <p:txBody>
            <a:bodyPr/>
            <a:lstStyle/>
            <a:p>
              <a:pPr algn="ctr" rtl="0"/>
              <a:r>
                <a:rPr lang="en-US" sz="1000">
                  <a:latin typeface="Times New Roman" pitchFamily="18" charset="0"/>
                </a:rPr>
                <a:t>CITA Application</a:t>
              </a:r>
            </a:p>
            <a:p>
              <a:pPr algn="ctr" rtl="0"/>
              <a:r>
                <a:rPr lang="en-US" sz="1000">
                  <a:latin typeface="Times New Roman" pitchFamily="18" charset="0"/>
                </a:rPr>
                <a:t>to start Accreditation</a:t>
              </a:r>
            </a:p>
            <a:p>
              <a:pPr algn="ctr" rtl="0"/>
              <a:r>
                <a:rPr lang="en-US" sz="1000">
                  <a:latin typeface="Times New Roman" pitchFamily="18" charset="0"/>
                </a:rPr>
                <a:t>process</a:t>
              </a:r>
            </a:p>
            <a:p>
              <a:pPr algn="ctr" rtl="0"/>
              <a:endParaRPr lang="en-US" sz="1000">
                <a:latin typeface="Times New Roman" pitchFamily="18" charset="0"/>
              </a:endParaRPr>
            </a:p>
            <a:p>
              <a:pPr algn="ctr" rtl="0"/>
              <a:r>
                <a:rPr lang="en-US" sz="1000">
                  <a:latin typeface="Times New Roman" pitchFamily="18" charset="0"/>
                </a:rPr>
                <a:t>On-site inspection, </a:t>
              </a:r>
            </a:p>
            <a:p>
              <a:pPr algn="ctr" rtl="0"/>
              <a:r>
                <a:rPr lang="en-US" sz="1000">
                  <a:latin typeface="Times New Roman" pitchFamily="18" charset="0"/>
                </a:rPr>
                <a:t>if needed</a:t>
              </a:r>
              <a:endParaRPr lang="en-US" sz="1000"/>
            </a:p>
          </p:txBody>
        </p:sp>
        <p:sp>
          <p:nvSpPr>
            <p:cNvPr id="76807" name="Text Box 7"/>
            <p:cNvSpPr txBox="1">
              <a:spLocks noChangeArrowheads="1"/>
            </p:cNvSpPr>
            <p:nvPr/>
          </p:nvSpPr>
          <p:spPr bwMode="auto">
            <a:xfrm>
              <a:off x="6752" y="3653"/>
              <a:ext cx="861" cy="892"/>
            </a:xfrm>
            <a:prstGeom prst="rect">
              <a:avLst/>
            </a:prstGeom>
            <a:solidFill>
              <a:srgbClr val="FFFFFF"/>
            </a:solidFill>
            <a:ln w="19050">
              <a:solidFill>
                <a:srgbClr val="000000"/>
              </a:solidFill>
              <a:miter lim="800000"/>
              <a:headEnd/>
              <a:tailEnd/>
            </a:ln>
          </p:spPr>
          <p:txBody>
            <a:bodyPr/>
            <a:lstStyle/>
            <a:p>
              <a:pPr algn="ctr" rtl="0"/>
              <a:r>
                <a:rPr lang="en-US" sz="1000">
                  <a:latin typeface="Times New Roman" pitchFamily="18" charset="0"/>
                </a:rPr>
                <a:t>Candidacy Preparation</a:t>
              </a:r>
            </a:p>
            <a:p>
              <a:pPr algn="ctr" rtl="0"/>
              <a:endParaRPr lang="en-US" sz="1000">
                <a:latin typeface="Times New Roman" pitchFamily="18" charset="0"/>
              </a:endParaRPr>
            </a:p>
            <a:p>
              <a:pPr algn="ctr" rtl="0"/>
              <a:r>
                <a:rPr lang="en-US" sz="1000">
                  <a:latin typeface="Times New Roman" pitchFamily="18" charset="0"/>
                </a:rPr>
                <a:t>Meet CITA requirements</a:t>
              </a:r>
              <a:endParaRPr lang="en-US" sz="1000"/>
            </a:p>
          </p:txBody>
        </p:sp>
        <p:sp>
          <p:nvSpPr>
            <p:cNvPr id="76808" name="Text Box 8"/>
            <p:cNvSpPr txBox="1">
              <a:spLocks noChangeArrowheads="1"/>
            </p:cNvSpPr>
            <p:nvPr/>
          </p:nvSpPr>
          <p:spPr bwMode="auto">
            <a:xfrm>
              <a:off x="7725" y="3653"/>
              <a:ext cx="809" cy="892"/>
            </a:xfrm>
            <a:prstGeom prst="rect">
              <a:avLst/>
            </a:prstGeom>
            <a:solidFill>
              <a:srgbClr val="FFFFFF"/>
            </a:solidFill>
            <a:ln w="19050">
              <a:solidFill>
                <a:srgbClr val="000000"/>
              </a:solidFill>
              <a:miter lim="800000"/>
              <a:headEnd/>
              <a:tailEnd/>
            </a:ln>
          </p:spPr>
          <p:txBody>
            <a:bodyPr/>
            <a:lstStyle/>
            <a:p>
              <a:pPr algn="ctr" rtl="0"/>
              <a:r>
                <a:rPr lang="en-US" sz="1000">
                  <a:latin typeface="Times New Roman" pitchFamily="18" charset="0"/>
                </a:rPr>
                <a:t>Candidacy On-site Team Review </a:t>
              </a:r>
            </a:p>
            <a:p>
              <a:pPr algn="ctr" rtl="0"/>
              <a:r>
                <a:rPr lang="en-US" sz="1000">
                  <a:latin typeface="Times New Roman" pitchFamily="18" charset="0"/>
                </a:rPr>
                <a:t>and Report</a:t>
              </a:r>
            </a:p>
            <a:p>
              <a:pPr algn="l" rtl="0"/>
              <a:endParaRPr lang="en-US" sz="1000">
                <a:latin typeface="Times New Roman" pitchFamily="18" charset="0"/>
              </a:endParaRPr>
            </a:p>
            <a:p>
              <a:pPr algn="l" rtl="0"/>
              <a:endParaRPr lang="en-US" sz="1000">
                <a:latin typeface="Times New Roman" pitchFamily="18" charset="0"/>
              </a:endParaRPr>
            </a:p>
            <a:p>
              <a:endParaRPr lang="en-US" sz="1000"/>
            </a:p>
          </p:txBody>
        </p:sp>
        <p:sp>
          <p:nvSpPr>
            <p:cNvPr id="76809" name="Text Box 9"/>
            <p:cNvSpPr txBox="1">
              <a:spLocks noChangeArrowheads="1"/>
            </p:cNvSpPr>
            <p:nvPr/>
          </p:nvSpPr>
          <p:spPr bwMode="auto">
            <a:xfrm>
              <a:off x="8619" y="3674"/>
              <a:ext cx="948" cy="1128"/>
            </a:xfrm>
            <a:prstGeom prst="rect">
              <a:avLst/>
            </a:prstGeom>
            <a:solidFill>
              <a:srgbClr val="FFFFFF"/>
            </a:solidFill>
            <a:ln w="19050">
              <a:solidFill>
                <a:srgbClr val="000000"/>
              </a:solidFill>
              <a:miter lim="800000"/>
              <a:headEnd/>
              <a:tailEnd/>
            </a:ln>
          </p:spPr>
          <p:txBody>
            <a:bodyPr/>
            <a:lstStyle/>
            <a:p>
              <a:pPr algn="ctr" rtl="0"/>
              <a:r>
                <a:rPr lang="en-US" sz="1000">
                  <a:latin typeface="Times New Roman" pitchFamily="18" charset="0"/>
                </a:rPr>
                <a:t>Accreditation               Preparation</a:t>
              </a:r>
            </a:p>
            <a:p>
              <a:pPr lvl="1" algn="l" rtl="0">
                <a:buFont typeface="Symbol" pitchFamily="18" charset="2"/>
                <a:buChar char="·"/>
              </a:pPr>
              <a:r>
                <a:rPr lang="en-US" sz="1000">
                  <a:latin typeface="Times New Roman" pitchFamily="18" charset="0"/>
                </a:rPr>
                <a:t>Self-Study</a:t>
              </a:r>
            </a:p>
            <a:p>
              <a:pPr rtl="0">
                <a:buFont typeface="Symbol" pitchFamily="18" charset="2"/>
                <a:buChar char="·"/>
              </a:pPr>
              <a:r>
                <a:rPr lang="en-US" sz="1000">
                  <a:latin typeface="Times New Roman" pitchFamily="18" charset="0"/>
                </a:rPr>
                <a:t>Improvement Plan </a:t>
              </a:r>
            </a:p>
            <a:p>
              <a:pPr rtl="0">
                <a:buFont typeface="Symbol" pitchFamily="18" charset="2"/>
                <a:buChar char="·"/>
              </a:pPr>
              <a:r>
                <a:rPr lang="en-US" sz="1000">
                  <a:latin typeface="Times New Roman" pitchFamily="18" charset="0"/>
                </a:rPr>
                <a:t>Meet CITA Standards</a:t>
              </a:r>
              <a:endParaRPr lang="en-US" sz="1000"/>
            </a:p>
          </p:txBody>
        </p:sp>
        <p:sp>
          <p:nvSpPr>
            <p:cNvPr id="76810" name="Text Box 10"/>
            <p:cNvSpPr txBox="1">
              <a:spLocks noChangeArrowheads="1"/>
            </p:cNvSpPr>
            <p:nvPr/>
          </p:nvSpPr>
          <p:spPr bwMode="auto">
            <a:xfrm>
              <a:off x="10779" y="3378"/>
              <a:ext cx="1188" cy="1492"/>
            </a:xfrm>
            <a:prstGeom prst="rect">
              <a:avLst/>
            </a:prstGeom>
            <a:solidFill>
              <a:srgbClr val="FFFFFF"/>
            </a:solidFill>
            <a:ln w="19050">
              <a:solidFill>
                <a:srgbClr val="000000"/>
              </a:solidFill>
              <a:miter lim="800000"/>
              <a:headEnd/>
              <a:tailEnd/>
            </a:ln>
          </p:spPr>
          <p:txBody>
            <a:bodyPr/>
            <a:lstStyle/>
            <a:p>
              <a:pPr algn="l" rtl="0"/>
              <a:r>
                <a:rPr lang="en-US" sz="1000">
                  <a:latin typeface="Times New Roman" pitchFamily="18" charset="0"/>
                </a:rPr>
                <a:t>Accredited  School</a:t>
              </a:r>
            </a:p>
            <a:p>
              <a:pPr lvl="1" algn="l" rtl="0">
                <a:buFont typeface="Symbol" pitchFamily="18" charset="2"/>
                <a:buChar char="·"/>
              </a:pPr>
              <a:r>
                <a:rPr lang="en-US" sz="1000">
                  <a:latin typeface="Times New Roman" pitchFamily="18" charset="0"/>
                </a:rPr>
                <a:t>Annual Reports</a:t>
              </a:r>
            </a:p>
            <a:p>
              <a:pPr lvl="1" algn="l" rtl="0">
                <a:buFont typeface="Symbol" pitchFamily="18" charset="2"/>
                <a:buChar char="·"/>
              </a:pPr>
              <a:r>
                <a:rPr lang="en-US" sz="1000">
                  <a:latin typeface="Times New Roman" pitchFamily="18" charset="0"/>
                </a:rPr>
                <a:t>On-site Reviews</a:t>
              </a:r>
            </a:p>
            <a:p>
              <a:pPr lvl="1" algn="l" rtl="0">
                <a:buFont typeface="Symbol" pitchFamily="18" charset="2"/>
                <a:buChar char="·"/>
              </a:pPr>
              <a:r>
                <a:rPr lang="en-US" sz="1000">
                  <a:latin typeface="Times New Roman" pitchFamily="18" charset="0"/>
                </a:rPr>
                <a:t>Inspections </a:t>
              </a:r>
            </a:p>
            <a:p>
              <a:pPr rtl="0">
                <a:buFont typeface="Symbol" pitchFamily="18" charset="2"/>
                <a:buChar char="·"/>
              </a:pPr>
              <a:r>
                <a:rPr lang="en-US" sz="1000">
                  <a:latin typeface="Times New Roman" pitchFamily="18" charset="0"/>
                </a:rPr>
                <a:t>Monitoring </a:t>
              </a:r>
            </a:p>
            <a:p>
              <a:pPr lvl="1" algn="l" rtl="0">
                <a:buFont typeface="Symbol" pitchFamily="18" charset="2"/>
                <a:buChar char="·"/>
              </a:pPr>
              <a:r>
                <a:rPr lang="en-US" sz="1000">
                  <a:latin typeface="Times New Roman" pitchFamily="18" charset="0"/>
                </a:rPr>
                <a:t>Improvement Plan Results</a:t>
              </a:r>
            </a:p>
            <a:p>
              <a:pPr lvl="1" algn="l" rtl="0">
                <a:buFont typeface="Symbol" pitchFamily="18" charset="2"/>
                <a:buChar char="·"/>
              </a:pPr>
              <a:r>
                <a:rPr lang="en-US" sz="1000">
                  <a:latin typeface="Times New Roman" pitchFamily="18" charset="0"/>
                </a:rPr>
                <a:t>Training</a:t>
              </a:r>
              <a:endParaRPr lang="en-US" sz="1000"/>
            </a:p>
          </p:txBody>
        </p:sp>
        <p:sp>
          <p:nvSpPr>
            <p:cNvPr id="76811" name="Text Box 11"/>
            <p:cNvSpPr txBox="1">
              <a:spLocks noChangeArrowheads="1"/>
            </p:cNvSpPr>
            <p:nvPr/>
          </p:nvSpPr>
          <p:spPr bwMode="auto">
            <a:xfrm>
              <a:off x="7485" y="1423"/>
              <a:ext cx="1232" cy="735"/>
            </a:xfrm>
            <a:prstGeom prst="rect">
              <a:avLst/>
            </a:prstGeom>
            <a:solidFill>
              <a:srgbClr val="CCFF99"/>
            </a:solidFill>
            <a:ln w="19050">
              <a:solidFill>
                <a:srgbClr val="800080"/>
              </a:solidFill>
              <a:miter lim="800000"/>
              <a:headEnd/>
              <a:tailEnd/>
            </a:ln>
          </p:spPr>
          <p:txBody>
            <a:bodyPr/>
            <a:lstStyle/>
            <a:p>
              <a:pPr algn="ctr" rtl="0"/>
              <a:r>
                <a:rPr lang="en-US" sz="1000">
                  <a:latin typeface="Times New Roman" pitchFamily="18" charset="0"/>
                </a:rPr>
                <a:t>CITA Accreditation Board approves school to be a </a:t>
              </a:r>
            </a:p>
            <a:p>
              <a:pPr algn="ctr" rtl="0"/>
              <a:r>
                <a:rPr lang="en-US" sz="1000">
                  <a:latin typeface="Times New Roman" pitchFamily="18" charset="0"/>
                </a:rPr>
                <a:t>Candidate School</a:t>
              </a:r>
              <a:endParaRPr lang="en-US" sz="1000"/>
            </a:p>
          </p:txBody>
        </p:sp>
        <p:sp>
          <p:nvSpPr>
            <p:cNvPr id="76812" name="Oval 12"/>
            <p:cNvSpPr>
              <a:spLocks noChangeArrowheads="1"/>
            </p:cNvSpPr>
            <p:nvPr/>
          </p:nvSpPr>
          <p:spPr bwMode="auto">
            <a:xfrm>
              <a:off x="7725" y="2733"/>
              <a:ext cx="1194" cy="490"/>
            </a:xfrm>
            <a:prstGeom prst="ellipse">
              <a:avLst/>
            </a:prstGeom>
            <a:solidFill>
              <a:srgbClr val="FFFF66"/>
            </a:solidFill>
            <a:ln w="28575">
              <a:solidFill>
                <a:srgbClr val="FFCC00"/>
              </a:solidFill>
              <a:round/>
              <a:headEnd/>
              <a:tailEnd/>
            </a:ln>
          </p:spPr>
          <p:txBody>
            <a:bodyPr/>
            <a:lstStyle/>
            <a:p>
              <a:pPr algn="ctr" rtl="0"/>
              <a:r>
                <a:rPr lang="en-US" sz="1000">
                  <a:latin typeface="Times New Roman" pitchFamily="18" charset="0"/>
                </a:rPr>
                <a:t>Recommends       Candidacy</a:t>
              </a:r>
              <a:endParaRPr lang="en-US" sz="1000"/>
            </a:p>
          </p:txBody>
        </p:sp>
        <p:sp>
          <p:nvSpPr>
            <p:cNvPr id="76813" name="Text Box 13"/>
            <p:cNvSpPr txBox="1">
              <a:spLocks noChangeArrowheads="1"/>
            </p:cNvSpPr>
            <p:nvPr/>
          </p:nvSpPr>
          <p:spPr bwMode="auto">
            <a:xfrm>
              <a:off x="9394" y="1423"/>
              <a:ext cx="1316" cy="683"/>
            </a:xfrm>
            <a:prstGeom prst="rect">
              <a:avLst/>
            </a:prstGeom>
            <a:solidFill>
              <a:srgbClr val="CCFF99"/>
            </a:solidFill>
            <a:ln w="19050">
              <a:solidFill>
                <a:srgbClr val="800080"/>
              </a:solidFill>
              <a:miter lim="800000"/>
              <a:headEnd/>
              <a:tailEnd/>
            </a:ln>
          </p:spPr>
          <p:txBody>
            <a:bodyPr/>
            <a:lstStyle/>
            <a:p>
              <a:pPr algn="ctr"/>
              <a:r>
                <a:rPr lang="en-US" sz="1000">
                  <a:latin typeface="Times New Roman" pitchFamily="18" charset="0"/>
                </a:rPr>
                <a:t> CITA Accreditation Board  approves school to be an </a:t>
              </a:r>
            </a:p>
            <a:p>
              <a:pPr algn="ctr"/>
              <a:r>
                <a:rPr lang="en-US" sz="1000">
                  <a:latin typeface="Times New Roman" pitchFamily="18" charset="0"/>
                </a:rPr>
                <a:t>Accredited School</a:t>
              </a:r>
              <a:endParaRPr lang="en-US" sz="1000"/>
            </a:p>
          </p:txBody>
        </p:sp>
        <p:sp>
          <p:nvSpPr>
            <p:cNvPr id="76814" name="Oval 14"/>
            <p:cNvSpPr>
              <a:spLocks noChangeArrowheads="1"/>
            </p:cNvSpPr>
            <p:nvPr/>
          </p:nvSpPr>
          <p:spPr bwMode="auto">
            <a:xfrm>
              <a:off x="9807" y="2772"/>
              <a:ext cx="1231" cy="470"/>
            </a:xfrm>
            <a:prstGeom prst="ellipse">
              <a:avLst/>
            </a:prstGeom>
            <a:solidFill>
              <a:srgbClr val="FFFF66"/>
            </a:solidFill>
            <a:ln w="31750">
              <a:solidFill>
                <a:srgbClr val="FFCC00"/>
              </a:solidFill>
              <a:round/>
              <a:headEnd/>
              <a:tailEnd/>
            </a:ln>
          </p:spPr>
          <p:txBody>
            <a:bodyPr/>
            <a:lstStyle/>
            <a:p>
              <a:pPr algn="ctr" rtl="0"/>
              <a:r>
                <a:rPr lang="en-US" sz="1000">
                  <a:latin typeface="Times New Roman" pitchFamily="18" charset="0"/>
                </a:rPr>
                <a:t>Recommends</a:t>
              </a:r>
            </a:p>
            <a:p>
              <a:pPr algn="ctr" rtl="0"/>
              <a:r>
                <a:rPr lang="en-US" sz="1000">
                  <a:latin typeface="Times New Roman" pitchFamily="18" charset="0"/>
                </a:rPr>
                <a:t>Accreditation</a:t>
              </a:r>
              <a:endParaRPr lang="en-US" sz="1000"/>
            </a:p>
          </p:txBody>
        </p:sp>
        <p:sp>
          <p:nvSpPr>
            <p:cNvPr id="76815" name="Text Box 15"/>
            <p:cNvSpPr txBox="1">
              <a:spLocks noChangeArrowheads="1"/>
            </p:cNvSpPr>
            <p:nvPr/>
          </p:nvSpPr>
          <p:spPr bwMode="auto">
            <a:xfrm>
              <a:off x="9567" y="4991"/>
              <a:ext cx="1143" cy="686"/>
            </a:xfrm>
            <a:prstGeom prst="rect">
              <a:avLst/>
            </a:prstGeom>
            <a:solidFill>
              <a:srgbClr val="FFCC99"/>
            </a:solidFill>
            <a:ln w="9525">
              <a:solidFill>
                <a:srgbClr val="FF9900"/>
              </a:solidFill>
              <a:miter lim="800000"/>
              <a:headEnd/>
              <a:tailEnd/>
            </a:ln>
          </p:spPr>
          <p:txBody>
            <a:bodyPr/>
            <a:lstStyle/>
            <a:p>
              <a:pPr algn="ctr" rtl="0"/>
              <a:r>
                <a:rPr lang="en-US" sz="1000">
                  <a:latin typeface="Times New Roman" pitchFamily="18" charset="0"/>
                </a:rPr>
                <a:t>Every 5 years  -new Self–Study and On-site Team Evaluation </a:t>
              </a:r>
              <a:endParaRPr lang="en-US" sz="1000"/>
            </a:p>
          </p:txBody>
        </p:sp>
        <p:sp>
          <p:nvSpPr>
            <p:cNvPr id="76816" name="Text Box 16"/>
            <p:cNvSpPr txBox="1">
              <a:spLocks noChangeArrowheads="1"/>
            </p:cNvSpPr>
            <p:nvPr/>
          </p:nvSpPr>
          <p:spPr bwMode="auto">
            <a:xfrm>
              <a:off x="9658" y="3674"/>
              <a:ext cx="868" cy="713"/>
            </a:xfrm>
            <a:prstGeom prst="rect">
              <a:avLst/>
            </a:prstGeom>
            <a:solidFill>
              <a:srgbClr val="FFFFFF"/>
            </a:solidFill>
            <a:ln w="19050">
              <a:solidFill>
                <a:srgbClr val="000000"/>
              </a:solidFill>
              <a:miter lim="800000"/>
              <a:headEnd/>
              <a:tailEnd/>
            </a:ln>
          </p:spPr>
          <p:txBody>
            <a:bodyPr/>
            <a:lstStyle/>
            <a:p>
              <a:pPr algn="ctr" rtl="0"/>
              <a:r>
                <a:rPr lang="en-US" sz="1000">
                  <a:latin typeface="Times New Roman" pitchFamily="18" charset="0"/>
                </a:rPr>
                <a:t>Accreditation On-site Team Evaluation and Report</a:t>
              </a:r>
              <a:endParaRPr lang="en-US" sz="1000"/>
            </a:p>
          </p:txBody>
        </p:sp>
        <p:sp>
          <p:nvSpPr>
            <p:cNvPr id="76817" name="Text Box 17"/>
            <p:cNvSpPr txBox="1">
              <a:spLocks noChangeArrowheads="1"/>
            </p:cNvSpPr>
            <p:nvPr/>
          </p:nvSpPr>
          <p:spPr bwMode="auto">
            <a:xfrm>
              <a:off x="9147" y="2838"/>
              <a:ext cx="818" cy="385"/>
            </a:xfrm>
            <a:prstGeom prst="rect">
              <a:avLst/>
            </a:prstGeom>
            <a:solidFill>
              <a:srgbClr val="CCFFFF"/>
            </a:solidFill>
            <a:ln w="9525">
              <a:solidFill>
                <a:srgbClr val="FF9900"/>
              </a:solidFill>
              <a:miter lim="800000"/>
              <a:headEnd/>
              <a:tailEnd/>
            </a:ln>
          </p:spPr>
          <p:txBody>
            <a:bodyPr/>
            <a:lstStyle/>
            <a:p>
              <a:pPr algn="l" rtl="0"/>
              <a:r>
                <a:rPr lang="en-US" sz="1000">
                  <a:latin typeface="Times New Roman" pitchFamily="18" charset="0"/>
                </a:rPr>
                <a:t>Recommends</a:t>
              </a:r>
            </a:p>
            <a:p>
              <a:pPr algn="l" rtl="0"/>
              <a:r>
                <a:rPr lang="en-US" sz="1000">
                  <a:latin typeface="Times New Roman" pitchFamily="18" charset="0"/>
                </a:rPr>
                <a:t>Corrections </a:t>
              </a:r>
            </a:p>
            <a:p>
              <a:endParaRPr lang="en-US" sz="1000"/>
            </a:p>
          </p:txBody>
        </p:sp>
        <p:sp>
          <p:nvSpPr>
            <p:cNvPr id="76818" name="Line 18"/>
            <p:cNvSpPr>
              <a:spLocks noChangeShapeType="1"/>
            </p:cNvSpPr>
            <p:nvPr/>
          </p:nvSpPr>
          <p:spPr bwMode="auto">
            <a:xfrm>
              <a:off x="5448" y="6611"/>
              <a:ext cx="0" cy="0"/>
            </a:xfrm>
            <a:prstGeom prst="line">
              <a:avLst/>
            </a:prstGeom>
            <a:noFill/>
            <a:ln w="9525">
              <a:solidFill>
                <a:srgbClr val="000000"/>
              </a:solidFill>
              <a:round/>
              <a:headEnd/>
              <a:tailEnd/>
            </a:ln>
          </p:spPr>
          <p:txBody>
            <a:bodyPr/>
            <a:lstStyle/>
            <a:p>
              <a:endParaRPr lang="ar-SA"/>
            </a:p>
          </p:txBody>
        </p:sp>
        <p:sp>
          <p:nvSpPr>
            <p:cNvPr id="76819" name="Text Box 19"/>
            <p:cNvSpPr txBox="1">
              <a:spLocks noChangeArrowheads="1"/>
            </p:cNvSpPr>
            <p:nvPr/>
          </p:nvSpPr>
          <p:spPr bwMode="auto">
            <a:xfrm>
              <a:off x="5582" y="1438"/>
              <a:ext cx="1042" cy="1023"/>
            </a:xfrm>
            <a:prstGeom prst="rect">
              <a:avLst/>
            </a:prstGeom>
            <a:solidFill>
              <a:srgbClr val="CCFF99"/>
            </a:solidFill>
            <a:ln w="19050">
              <a:solidFill>
                <a:srgbClr val="800080"/>
              </a:solidFill>
              <a:miter lim="800000"/>
              <a:headEnd/>
              <a:tailEnd/>
            </a:ln>
          </p:spPr>
          <p:txBody>
            <a:bodyPr/>
            <a:lstStyle/>
            <a:p>
              <a:pPr algn="ctr" rtl="0"/>
              <a:r>
                <a:rPr lang="en-US" sz="1000">
                  <a:latin typeface="Times New Roman" pitchFamily="18" charset="0"/>
                </a:rPr>
                <a:t>CITA </a:t>
              </a:r>
            </a:p>
            <a:p>
              <a:pPr algn="ctr" rtl="0"/>
              <a:r>
                <a:rPr lang="en-US" sz="1000">
                  <a:latin typeface="Times New Roman" pitchFamily="18" charset="0"/>
                </a:rPr>
                <a:t>Accreditation Board  approves school to start Accreditation Process</a:t>
              </a:r>
              <a:endParaRPr lang="en-US" sz="1000"/>
            </a:p>
          </p:txBody>
        </p:sp>
        <p:sp>
          <p:nvSpPr>
            <p:cNvPr id="76820" name="Line 20"/>
            <p:cNvSpPr>
              <a:spLocks noChangeShapeType="1"/>
            </p:cNvSpPr>
            <p:nvPr/>
          </p:nvSpPr>
          <p:spPr bwMode="auto">
            <a:xfrm flipV="1">
              <a:off x="5732" y="5915"/>
              <a:ext cx="2132" cy="2"/>
            </a:xfrm>
            <a:prstGeom prst="line">
              <a:avLst/>
            </a:prstGeom>
            <a:noFill/>
            <a:ln w="28575">
              <a:solidFill>
                <a:srgbClr val="0000FF"/>
              </a:solidFill>
              <a:round/>
              <a:headEnd/>
              <a:tailEnd type="triangle" w="med" len="med"/>
            </a:ln>
          </p:spPr>
          <p:txBody>
            <a:bodyPr/>
            <a:lstStyle/>
            <a:p>
              <a:endParaRPr lang="ar-SA"/>
            </a:p>
          </p:txBody>
        </p:sp>
        <p:sp>
          <p:nvSpPr>
            <p:cNvPr id="76821" name="Text Box 21"/>
            <p:cNvSpPr txBox="1">
              <a:spLocks noChangeArrowheads="1"/>
            </p:cNvSpPr>
            <p:nvPr/>
          </p:nvSpPr>
          <p:spPr bwMode="auto">
            <a:xfrm>
              <a:off x="4786" y="5735"/>
              <a:ext cx="854" cy="376"/>
            </a:xfrm>
            <a:prstGeom prst="rect">
              <a:avLst/>
            </a:prstGeom>
            <a:solidFill>
              <a:srgbClr val="FFFFFF">
                <a:alpha val="0"/>
              </a:srgbClr>
            </a:solidFill>
            <a:ln w="9525">
              <a:noFill/>
              <a:miter lim="800000"/>
              <a:headEnd/>
              <a:tailEnd/>
            </a:ln>
          </p:spPr>
          <p:txBody>
            <a:bodyPr/>
            <a:lstStyle/>
            <a:p>
              <a:pPr algn="l" rtl="0"/>
              <a:r>
                <a:rPr lang="en-US" sz="1000" b="1">
                  <a:latin typeface="Times New Roman" pitchFamily="18" charset="0"/>
                </a:rPr>
                <a:t>Accreditation Time Line</a:t>
              </a:r>
              <a:endParaRPr lang="en-US" sz="1000"/>
            </a:p>
          </p:txBody>
        </p:sp>
        <p:sp>
          <p:nvSpPr>
            <p:cNvPr id="76822" name="Text Box 22"/>
            <p:cNvSpPr txBox="1">
              <a:spLocks noChangeArrowheads="1"/>
            </p:cNvSpPr>
            <p:nvPr/>
          </p:nvSpPr>
          <p:spPr bwMode="auto">
            <a:xfrm>
              <a:off x="5712" y="5677"/>
              <a:ext cx="6423" cy="617"/>
            </a:xfrm>
            <a:prstGeom prst="rect">
              <a:avLst/>
            </a:prstGeom>
            <a:solidFill>
              <a:srgbClr val="00FF00">
                <a:alpha val="0"/>
              </a:srgbClr>
            </a:solidFill>
            <a:ln w="28575">
              <a:solidFill>
                <a:srgbClr val="FFFFFF"/>
              </a:solidFill>
              <a:miter lim="800000"/>
              <a:headEnd/>
              <a:tailEnd/>
            </a:ln>
          </p:spPr>
          <p:txBody>
            <a:bodyPr/>
            <a:lstStyle/>
            <a:p>
              <a:pPr algn="l" rtl="0">
                <a:spcAft>
                  <a:spcPts val="600"/>
                </a:spcAft>
              </a:pPr>
              <a:r>
                <a:rPr lang="en-US" sz="1000">
                  <a:latin typeface="Times New Roman" pitchFamily="18" charset="0"/>
                </a:rPr>
                <a:t>CITA  Applicant to Candidate                CITA Candidate to Accredited                                 CITA Accreditation</a:t>
              </a:r>
            </a:p>
            <a:p>
              <a:pPr algn="l" rtl="0"/>
              <a:r>
                <a:rPr lang="en-US" sz="1000">
                  <a:latin typeface="Times New Roman" pitchFamily="18" charset="0"/>
                </a:rPr>
                <a:t>3 months  to 1 year			     1 to 3 years				                           Continue to meet standards 												    and follow protocol</a:t>
              </a:r>
            </a:p>
            <a:p>
              <a:pPr algn="l" rtl="0"/>
              <a:endParaRPr lang="en-US" sz="1000">
                <a:latin typeface="Times New Roman" pitchFamily="18" charset="0"/>
              </a:endParaRPr>
            </a:p>
            <a:p>
              <a:pPr algn="l" rtl="0"/>
              <a:endParaRPr lang="en-US" sz="1000">
                <a:latin typeface="Times New Roman" pitchFamily="18" charset="0"/>
              </a:endParaRPr>
            </a:p>
            <a:p>
              <a:endParaRPr lang="en-US" sz="1000"/>
            </a:p>
          </p:txBody>
        </p:sp>
        <p:sp>
          <p:nvSpPr>
            <p:cNvPr id="76823" name="Line 23"/>
            <p:cNvSpPr>
              <a:spLocks noChangeShapeType="1"/>
            </p:cNvSpPr>
            <p:nvPr/>
          </p:nvSpPr>
          <p:spPr bwMode="auto">
            <a:xfrm flipH="1" flipV="1">
              <a:off x="9758" y="3237"/>
              <a:ext cx="4" cy="221"/>
            </a:xfrm>
            <a:prstGeom prst="line">
              <a:avLst/>
            </a:prstGeom>
            <a:noFill/>
            <a:ln w="28575">
              <a:solidFill>
                <a:srgbClr val="0000FF"/>
              </a:solidFill>
              <a:prstDash val="sysDot"/>
              <a:round/>
              <a:headEnd/>
              <a:tailEnd type="triangle" w="med" len="med"/>
            </a:ln>
          </p:spPr>
          <p:txBody>
            <a:bodyPr/>
            <a:lstStyle/>
            <a:p>
              <a:endParaRPr lang="ar-SA"/>
            </a:p>
          </p:txBody>
        </p:sp>
        <p:sp>
          <p:nvSpPr>
            <p:cNvPr id="76824" name="Line 24"/>
            <p:cNvSpPr>
              <a:spLocks noChangeShapeType="1"/>
            </p:cNvSpPr>
            <p:nvPr/>
          </p:nvSpPr>
          <p:spPr bwMode="auto">
            <a:xfrm flipH="1">
              <a:off x="9044" y="5463"/>
              <a:ext cx="523" cy="6"/>
            </a:xfrm>
            <a:prstGeom prst="line">
              <a:avLst/>
            </a:prstGeom>
            <a:noFill/>
            <a:ln w="28575">
              <a:solidFill>
                <a:srgbClr val="0000FF"/>
              </a:solidFill>
              <a:round/>
              <a:headEnd/>
              <a:tailEnd/>
            </a:ln>
          </p:spPr>
          <p:txBody>
            <a:bodyPr/>
            <a:lstStyle/>
            <a:p>
              <a:endParaRPr lang="ar-SA"/>
            </a:p>
          </p:txBody>
        </p:sp>
        <p:sp>
          <p:nvSpPr>
            <p:cNvPr id="76825" name="Line 25"/>
            <p:cNvSpPr>
              <a:spLocks noChangeShapeType="1"/>
            </p:cNvSpPr>
            <p:nvPr/>
          </p:nvSpPr>
          <p:spPr bwMode="auto">
            <a:xfrm flipV="1">
              <a:off x="9044" y="4802"/>
              <a:ext cx="2" cy="667"/>
            </a:xfrm>
            <a:prstGeom prst="line">
              <a:avLst/>
            </a:prstGeom>
            <a:noFill/>
            <a:ln w="28575">
              <a:solidFill>
                <a:srgbClr val="0000FF"/>
              </a:solidFill>
              <a:round/>
              <a:headEnd/>
              <a:tailEnd type="triangle" w="med" len="med"/>
            </a:ln>
          </p:spPr>
          <p:txBody>
            <a:bodyPr/>
            <a:lstStyle/>
            <a:p>
              <a:endParaRPr lang="ar-SA"/>
            </a:p>
          </p:txBody>
        </p:sp>
        <p:sp>
          <p:nvSpPr>
            <p:cNvPr id="76826" name="Text Box 26"/>
            <p:cNvSpPr txBox="1">
              <a:spLocks noChangeArrowheads="1"/>
            </p:cNvSpPr>
            <p:nvPr/>
          </p:nvSpPr>
          <p:spPr bwMode="auto">
            <a:xfrm>
              <a:off x="7073" y="2772"/>
              <a:ext cx="791" cy="391"/>
            </a:xfrm>
            <a:prstGeom prst="rect">
              <a:avLst/>
            </a:prstGeom>
            <a:solidFill>
              <a:srgbClr val="CCFFFF"/>
            </a:solidFill>
            <a:ln w="9525">
              <a:solidFill>
                <a:srgbClr val="FF9900"/>
              </a:solidFill>
              <a:miter lim="800000"/>
              <a:headEnd/>
              <a:tailEnd/>
            </a:ln>
          </p:spPr>
          <p:txBody>
            <a:bodyPr/>
            <a:lstStyle/>
            <a:p>
              <a:pPr algn="l" rtl="0"/>
              <a:r>
                <a:rPr lang="en-US" sz="1000">
                  <a:latin typeface="Times New Roman" pitchFamily="18" charset="0"/>
                </a:rPr>
                <a:t>Recommends</a:t>
              </a:r>
            </a:p>
            <a:p>
              <a:pPr algn="l" rtl="0"/>
              <a:r>
                <a:rPr lang="en-US" sz="1000">
                  <a:latin typeface="Times New Roman" pitchFamily="18" charset="0"/>
                </a:rPr>
                <a:t>Corrections </a:t>
              </a:r>
              <a:endParaRPr lang="en-US" sz="1000"/>
            </a:p>
          </p:txBody>
        </p:sp>
        <p:sp>
          <p:nvSpPr>
            <p:cNvPr id="76827" name="Line 27"/>
            <p:cNvSpPr>
              <a:spLocks noChangeShapeType="1"/>
            </p:cNvSpPr>
            <p:nvPr/>
          </p:nvSpPr>
          <p:spPr bwMode="auto">
            <a:xfrm flipH="1">
              <a:off x="9372" y="3223"/>
              <a:ext cx="1" cy="451"/>
            </a:xfrm>
            <a:prstGeom prst="line">
              <a:avLst/>
            </a:prstGeom>
            <a:noFill/>
            <a:ln w="28575">
              <a:solidFill>
                <a:srgbClr val="0000FF"/>
              </a:solidFill>
              <a:prstDash val="sysDot"/>
              <a:round/>
              <a:headEnd/>
              <a:tailEnd type="triangle" w="med" len="med"/>
            </a:ln>
          </p:spPr>
          <p:txBody>
            <a:bodyPr/>
            <a:lstStyle/>
            <a:p>
              <a:endParaRPr lang="ar-SA"/>
            </a:p>
          </p:txBody>
        </p:sp>
        <p:sp>
          <p:nvSpPr>
            <p:cNvPr id="76828" name="Line 28"/>
            <p:cNvSpPr>
              <a:spLocks noChangeShapeType="1"/>
            </p:cNvSpPr>
            <p:nvPr/>
          </p:nvSpPr>
          <p:spPr bwMode="auto">
            <a:xfrm flipH="1" flipV="1">
              <a:off x="10467" y="3242"/>
              <a:ext cx="1" cy="223"/>
            </a:xfrm>
            <a:prstGeom prst="line">
              <a:avLst/>
            </a:prstGeom>
            <a:noFill/>
            <a:ln w="28575">
              <a:solidFill>
                <a:srgbClr val="0000FF"/>
              </a:solidFill>
              <a:round/>
              <a:headEnd/>
              <a:tailEnd type="triangle" w="med" len="med"/>
            </a:ln>
          </p:spPr>
          <p:txBody>
            <a:bodyPr/>
            <a:lstStyle/>
            <a:p>
              <a:endParaRPr lang="ar-SA"/>
            </a:p>
          </p:txBody>
        </p:sp>
        <p:sp>
          <p:nvSpPr>
            <p:cNvPr id="76829" name="Line 29"/>
            <p:cNvSpPr>
              <a:spLocks noChangeShapeType="1"/>
            </p:cNvSpPr>
            <p:nvPr/>
          </p:nvSpPr>
          <p:spPr bwMode="auto">
            <a:xfrm>
              <a:off x="5394" y="3841"/>
              <a:ext cx="338" cy="1"/>
            </a:xfrm>
            <a:prstGeom prst="line">
              <a:avLst/>
            </a:prstGeom>
            <a:noFill/>
            <a:ln w="28575">
              <a:solidFill>
                <a:srgbClr val="0000FF"/>
              </a:solidFill>
              <a:round/>
              <a:headEnd/>
              <a:tailEnd type="triangle" w="med" len="med"/>
            </a:ln>
          </p:spPr>
          <p:txBody>
            <a:bodyPr/>
            <a:lstStyle/>
            <a:p>
              <a:endParaRPr lang="ar-SA"/>
            </a:p>
          </p:txBody>
        </p:sp>
        <p:sp>
          <p:nvSpPr>
            <p:cNvPr id="76830" name="Line 30"/>
            <p:cNvSpPr>
              <a:spLocks noChangeShapeType="1"/>
            </p:cNvSpPr>
            <p:nvPr/>
          </p:nvSpPr>
          <p:spPr bwMode="auto">
            <a:xfrm>
              <a:off x="6624" y="1963"/>
              <a:ext cx="301" cy="2"/>
            </a:xfrm>
            <a:prstGeom prst="line">
              <a:avLst/>
            </a:prstGeom>
            <a:noFill/>
            <a:ln w="28575">
              <a:solidFill>
                <a:srgbClr val="0000FF"/>
              </a:solidFill>
              <a:round/>
              <a:headEnd/>
              <a:tailEnd/>
            </a:ln>
          </p:spPr>
          <p:txBody>
            <a:bodyPr/>
            <a:lstStyle/>
            <a:p>
              <a:endParaRPr lang="ar-SA"/>
            </a:p>
          </p:txBody>
        </p:sp>
        <p:sp>
          <p:nvSpPr>
            <p:cNvPr id="76831" name="Line 31"/>
            <p:cNvSpPr>
              <a:spLocks noChangeShapeType="1"/>
            </p:cNvSpPr>
            <p:nvPr/>
          </p:nvSpPr>
          <p:spPr bwMode="auto">
            <a:xfrm flipV="1">
              <a:off x="7529" y="3898"/>
              <a:ext cx="335" cy="5"/>
            </a:xfrm>
            <a:prstGeom prst="line">
              <a:avLst/>
            </a:prstGeom>
            <a:noFill/>
            <a:ln w="28575">
              <a:solidFill>
                <a:srgbClr val="0000FF"/>
              </a:solidFill>
              <a:round/>
              <a:headEnd/>
              <a:tailEnd type="triangle" w="med" len="med"/>
            </a:ln>
          </p:spPr>
          <p:txBody>
            <a:bodyPr/>
            <a:lstStyle/>
            <a:p>
              <a:endParaRPr lang="ar-SA"/>
            </a:p>
          </p:txBody>
        </p:sp>
        <p:sp>
          <p:nvSpPr>
            <p:cNvPr id="76832" name="Line 32"/>
            <p:cNvSpPr>
              <a:spLocks noChangeShapeType="1"/>
            </p:cNvSpPr>
            <p:nvPr/>
          </p:nvSpPr>
          <p:spPr bwMode="auto">
            <a:xfrm>
              <a:off x="10098" y="3442"/>
              <a:ext cx="370" cy="8"/>
            </a:xfrm>
            <a:prstGeom prst="line">
              <a:avLst/>
            </a:prstGeom>
            <a:noFill/>
            <a:ln w="28575">
              <a:solidFill>
                <a:srgbClr val="0000FF"/>
              </a:solidFill>
              <a:round/>
              <a:headEnd/>
              <a:tailEnd/>
            </a:ln>
          </p:spPr>
          <p:txBody>
            <a:bodyPr/>
            <a:lstStyle/>
            <a:p>
              <a:endParaRPr lang="ar-SA"/>
            </a:p>
          </p:txBody>
        </p:sp>
        <p:sp>
          <p:nvSpPr>
            <p:cNvPr id="76833" name="Line 33"/>
            <p:cNvSpPr>
              <a:spLocks noChangeShapeType="1"/>
            </p:cNvSpPr>
            <p:nvPr/>
          </p:nvSpPr>
          <p:spPr bwMode="auto">
            <a:xfrm>
              <a:off x="10708" y="1962"/>
              <a:ext cx="447" cy="1"/>
            </a:xfrm>
            <a:prstGeom prst="line">
              <a:avLst/>
            </a:prstGeom>
            <a:noFill/>
            <a:ln w="28575">
              <a:solidFill>
                <a:srgbClr val="0000FF"/>
              </a:solidFill>
              <a:round/>
              <a:headEnd/>
              <a:tailEnd/>
            </a:ln>
          </p:spPr>
          <p:txBody>
            <a:bodyPr/>
            <a:lstStyle/>
            <a:p>
              <a:endParaRPr lang="ar-SA"/>
            </a:p>
          </p:txBody>
        </p:sp>
        <p:sp>
          <p:nvSpPr>
            <p:cNvPr id="76834" name="Line 34"/>
            <p:cNvSpPr>
              <a:spLocks noChangeShapeType="1"/>
            </p:cNvSpPr>
            <p:nvPr/>
          </p:nvSpPr>
          <p:spPr bwMode="auto">
            <a:xfrm flipV="1">
              <a:off x="6096" y="2461"/>
              <a:ext cx="1" cy="840"/>
            </a:xfrm>
            <a:prstGeom prst="line">
              <a:avLst/>
            </a:prstGeom>
            <a:noFill/>
            <a:ln w="28575">
              <a:solidFill>
                <a:srgbClr val="0000FF"/>
              </a:solidFill>
              <a:round/>
              <a:headEnd/>
              <a:tailEnd type="triangle" w="med" len="med"/>
            </a:ln>
          </p:spPr>
          <p:txBody>
            <a:bodyPr/>
            <a:lstStyle/>
            <a:p>
              <a:endParaRPr lang="ar-SA"/>
            </a:p>
          </p:txBody>
        </p:sp>
        <p:sp>
          <p:nvSpPr>
            <p:cNvPr id="76835" name="Line 35"/>
            <p:cNvSpPr>
              <a:spLocks noChangeShapeType="1"/>
            </p:cNvSpPr>
            <p:nvPr/>
          </p:nvSpPr>
          <p:spPr bwMode="auto">
            <a:xfrm flipV="1">
              <a:off x="8374" y="3223"/>
              <a:ext cx="2" cy="235"/>
            </a:xfrm>
            <a:prstGeom prst="line">
              <a:avLst/>
            </a:prstGeom>
            <a:noFill/>
            <a:ln w="28575">
              <a:solidFill>
                <a:srgbClr val="0000FF"/>
              </a:solidFill>
              <a:round/>
              <a:headEnd/>
              <a:tailEnd type="triangle" w="med" len="med"/>
            </a:ln>
          </p:spPr>
          <p:txBody>
            <a:bodyPr/>
            <a:lstStyle/>
            <a:p>
              <a:endParaRPr lang="ar-SA"/>
            </a:p>
          </p:txBody>
        </p:sp>
        <p:sp>
          <p:nvSpPr>
            <p:cNvPr id="76836" name="Line 36"/>
            <p:cNvSpPr>
              <a:spLocks noChangeShapeType="1"/>
            </p:cNvSpPr>
            <p:nvPr/>
          </p:nvSpPr>
          <p:spPr bwMode="auto">
            <a:xfrm flipV="1">
              <a:off x="10098" y="3450"/>
              <a:ext cx="1" cy="224"/>
            </a:xfrm>
            <a:prstGeom prst="line">
              <a:avLst/>
            </a:prstGeom>
            <a:noFill/>
            <a:ln w="28575">
              <a:solidFill>
                <a:srgbClr val="0000FF"/>
              </a:solidFill>
              <a:round/>
              <a:headEnd/>
              <a:tailEnd type="triangle" w="med" len="med"/>
            </a:ln>
          </p:spPr>
          <p:txBody>
            <a:bodyPr/>
            <a:lstStyle/>
            <a:p>
              <a:endParaRPr lang="ar-SA"/>
            </a:p>
          </p:txBody>
        </p:sp>
        <p:sp>
          <p:nvSpPr>
            <p:cNvPr id="76837" name="Line 37"/>
            <p:cNvSpPr>
              <a:spLocks noChangeShapeType="1"/>
            </p:cNvSpPr>
            <p:nvPr/>
          </p:nvSpPr>
          <p:spPr bwMode="auto">
            <a:xfrm flipV="1">
              <a:off x="10422" y="2106"/>
              <a:ext cx="1" cy="647"/>
            </a:xfrm>
            <a:prstGeom prst="line">
              <a:avLst/>
            </a:prstGeom>
            <a:noFill/>
            <a:ln w="28575">
              <a:solidFill>
                <a:srgbClr val="0000FF"/>
              </a:solidFill>
              <a:round/>
              <a:headEnd/>
              <a:tailEnd type="triangle" w="med" len="med"/>
            </a:ln>
          </p:spPr>
          <p:txBody>
            <a:bodyPr/>
            <a:lstStyle/>
            <a:p>
              <a:endParaRPr lang="ar-SA"/>
            </a:p>
          </p:txBody>
        </p:sp>
        <p:sp>
          <p:nvSpPr>
            <p:cNvPr id="76838" name="Line 38"/>
            <p:cNvSpPr>
              <a:spLocks noChangeShapeType="1"/>
            </p:cNvSpPr>
            <p:nvPr/>
          </p:nvSpPr>
          <p:spPr bwMode="auto">
            <a:xfrm flipH="1" flipV="1">
              <a:off x="8370" y="2161"/>
              <a:ext cx="2" cy="592"/>
            </a:xfrm>
            <a:prstGeom prst="line">
              <a:avLst/>
            </a:prstGeom>
            <a:noFill/>
            <a:ln w="28575">
              <a:solidFill>
                <a:srgbClr val="0000FF"/>
              </a:solidFill>
              <a:round/>
              <a:headEnd/>
              <a:tailEnd type="triangle" w="med" len="med"/>
            </a:ln>
          </p:spPr>
          <p:txBody>
            <a:bodyPr/>
            <a:lstStyle/>
            <a:p>
              <a:endParaRPr lang="ar-SA"/>
            </a:p>
          </p:txBody>
        </p:sp>
        <p:sp>
          <p:nvSpPr>
            <p:cNvPr id="76839" name="Line 39"/>
            <p:cNvSpPr>
              <a:spLocks noChangeShapeType="1"/>
            </p:cNvSpPr>
            <p:nvPr/>
          </p:nvSpPr>
          <p:spPr bwMode="auto">
            <a:xfrm flipH="1">
              <a:off x="11188" y="4917"/>
              <a:ext cx="1" cy="552"/>
            </a:xfrm>
            <a:prstGeom prst="line">
              <a:avLst/>
            </a:prstGeom>
            <a:noFill/>
            <a:ln w="28575">
              <a:solidFill>
                <a:srgbClr val="0000FF"/>
              </a:solidFill>
              <a:round/>
              <a:headEnd/>
              <a:tailEnd/>
            </a:ln>
          </p:spPr>
          <p:txBody>
            <a:bodyPr/>
            <a:lstStyle/>
            <a:p>
              <a:endParaRPr lang="ar-SA"/>
            </a:p>
          </p:txBody>
        </p:sp>
        <p:sp>
          <p:nvSpPr>
            <p:cNvPr id="76840" name="Line 40"/>
            <p:cNvSpPr>
              <a:spLocks noChangeShapeType="1"/>
            </p:cNvSpPr>
            <p:nvPr/>
          </p:nvSpPr>
          <p:spPr bwMode="auto">
            <a:xfrm>
              <a:off x="7864" y="5917"/>
              <a:ext cx="2603" cy="3"/>
            </a:xfrm>
            <a:prstGeom prst="line">
              <a:avLst/>
            </a:prstGeom>
            <a:noFill/>
            <a:ln w="28575">
              <a:solidFill>
                <a:srgbClr val="0000FF"/>
              </a:solidFill>
              <a:round/>
              <a:headEnd/>
              <a:tailEnd type="triangle" w="med" len="med"/>
            </a:ln>
          </p:spPr>
          <p:txBody>
            <a:bodyPr/>
            <a:lstStyle/>
            <a:p>
              <a:endParaRPr lang="ar-SA"/>
            </a:p>
          </p:txBody>
        </p:sp>
        <p:sp>
          <p:nvSpPr>
            <p:cNvPr id="76841" name="Line 41"/>
            <p:cNvSpPr>
              <a:spLocks noChangeShapeType="1"/>
            </p:cNvSpPr>
            <p:nvPr/>
          </p:nvSpPr>
          <p:spPr bwMode="auto">
            <a:xfrm flipV="1">
              <a:off x="10467" y="5920"/>
              <a:ext cx="1255" cy="1"/>
            </a:xfrm>
            <a:prstGeom prst="line">
              <a:avLst/>
            </a:prstGeom>
            <a:noFill/>
            <a:ln w="28575">
              <a:solidFill>
                <a:srgbClr val="0000FF"/>
              </a:solidFill>
              <a:round/>
              <a:headEnd/>
              <a:tailEnd type="triangle" w="med" len="med"/>
            </a:ln>
          </p:spPr>
          <p:txBody>
            <a:bodyPr/>
            <a:lstStyle/>
            <a:p>
              <a:endParaRPr lang="ar-SA"/>
            </a:p>
          </p:txBody>
        </p:sp>
        <p:sp>
          <p:nvSpPr>
            <p:cNvPr id="76842" name="Text Box 42"/>
            <p:cNvSpPr txBox="1">
              <a:spLocks noChangeArrowheads="1"/>
            </p:cNvSpPr>
            <p:nvPr/>
          </p:nvSpPr>
          <p:spPr bwMode="auto">
            <a:xfrm>
              <a:off x="5455" y="687"/>
              <a:ext cx="5734" cy="501"/>
            </a:xfrm>
            <a:prstGeom prst="rect">
              <a:avLst/>
            </a:prstGeom>
            <a:solidFill>
              <a:srgbClr val="FFFFFF">
                <a:alpha val="0"/>
              </a:srgbClr>
            </a:solidFill>
            <a:ln w="9525">
              <a:noFill/>
              <a:miter lim="800000"/>
              <a:headEnd/>
              <a:tailEnd/>
            </a:ln>
          </p:spPr>
          <p:txBody>
            <a:bodyPr/>
            <a:lstStyle/>
            <a:p>
              <a:pPr algn="ctr" rtl="0"/>
              <a:r>
                <a:rPr lang="en-US" sz="1000">
                  <a:latin typeface="Times New Roman" pitchFamily="18" charset="0"/>
                </a:rPr>
                <a:t>Commission on International and Trans-Regional Accreditation (CITA)</a:t>
              </a:r>
            </a:p>
            <a:p>
              <a:pPr algn="ctr" rtl="0"/>
              <a:r>
                <a:rPr lang="en-US" sz="1000" u="sng">
                  <a:latin typeface="Verdana" pitchFamily="34" charset="0"/>
                </a:rPr>
                <a:t>Kingdom of Saudi Arabia - CITA Accreditation Protocol</a:t>
              </a:r>
              <a:endParaRPr lang="en-US" sz="1000"/>
            </a:p>
          </p:txBody>
        </p:sp>
        <p:sp>
          <p:nvSpPr>
            <p:cNvPr id="76843" name="Line 43"/>
            <p:cNvSpPr>
              <a:spLocks noChangeShapeType="1"/>
            </p:cNvSpPr>
            <p:nvPr/>
          </p:nvSpPr>
          <p:spPr bwMode="auto">
            <a:xfrm flipH="1">
              <a:off x="6926" y="1965"/>
              <a:ext cx="2" cy="1688"/>
            </a:xfrm>
            <a:prstGeom prst="line">
              <a:avLst/>
            </a:prstGeom>
            <a:noFill/>
            <a:ln w="28575">
              <a:solidFill>
                <a:srgbClr val="0000FF"/>
              </a:solidFill>
              <a:round/>
              <a:headEnd/>
              <a:tailEnd type="triangle" w="med" len="med"/>
            </a:ln>
          </p:spPr>
          <p:txBody>
            <a:bodyPr/>
            <a:lstStyle/>
            <a:p>
              <a:endParaRPr lang="ar-SA"/>
            </a:p>
          </p:txBody>
        </p:sp>
        <p:sp>
          <p:nvSpPr>
            <p:cNvPr id="76844" name="Line 44"/>
            <p:cNvSpPr>
              <a:spLocks noChangeShapeType="1"/>
            </p:cNvSpPr>
            <p:nvPr/>
          </p:nvSpPr>
          <p:spPr bwMode="auto">
            <a:xfrm>
              <a:off x="9011" y="1963"/>
              <a:ext cx="1" cy="1724"/>
            </a:xfrm>
            <a:prstGeom prst="line">
              <a:avLst/>
            </a:prstGeom>
            <a:noFill/>
            <a:ln w="28575">
              <a:solidFill>
                <a:srgbClr val="0000FF"/>
              </a:solidFill>
              <a:round/>
              <a:headEnd/>
              <a:tailEnd type="triangle" w="med" len="med"/>
            </a:ln>
          </p:spPr>
          <p:txBody>
            <a:bodyPr/>
            <a:lstStyle/>
            <a:p>
              <a:endParaRPr lang="ar-SA"/>
            </a:p>
          </p:txBody>
        </p:sp>
        <p:sp>
          <p:nvSpPr>
            <p:cNvPr id="76845" name="Line 45"/>
            <p:cNvSpPr>
              <a:spLocks noChangeShapeType="1"/>
            </p:cNvSpPr>
            <p:nvPr/>
          </p:nvSpPr>
          <p:spPr bwMode="auto">
            <a:xfrm flipV="1">
              <a:off x="8717" y="1965"/>
              <a:ext cx="294" cy="1"/>
            </a:xfrm>
            <a:prstGeom prst="line">
              <a:avLst/>
            </a:prstGeom>
            <a:noFill/>
            <a:ln w="28575">
              <a:solidFill>
                <a:srgbClr val="0000FF"/>
              </a:solidFill>
              <a:round/>
              <a:headEnd/>
              <a:tailEnd/>
            </a:ln>
          </p:spPr>
          <p:txBody>
            <a:bodyPr/>
            <a:lstStyle/>
            <a:p>
              <a:endParaRPr lang="ar-SA"/>
            </a:p>
          </p:txBody>
        </p:sp>
        <p:sp>
          <p:nvSpPr>
            <p:cNvPr id="76846" name="Line 46"/>
            <p:cNvSpPr>
              <a:spLocks noChangeShapeType="1"/>
            </p:cNvSpPr>
            <p:nvPr/>
          </p:nvSpPr>
          <p:spPr bwMode="auto">
            <a:xfrm flipH="1">
              <a:off x="11132" y="1962"/>
              <a:ext cx="1" cy="1416"/>
            </a:xfrm>
            <a:prstGeom prst="line">
              <a:avLst/>
            </a:prstGeom>
            <a:noFill/>
            <a:ln w="28575">
              <a:solidFill>
                <a:srgbClr val="0000FF"/>
              </a:solidFill>
              <a:round/>
              <a:headEnd/>
              <a:tailEnd type="triangle" w="med" len="med"/>
            </a:ln>
          </p:spPr>
          <p:txBody>
            <a:bodyPr/>
            <a:lstStyle/>
            <a:p>
              <a:endParaRPr lang="ar-SA"/>
            </a:p>
          </p:txBody>
        </p:sp>
        <p:sp>
          <p:nvSpPr>
            <p:cNvPr id="76847" name="Line 47"/>
            <p:cNvSpPr>
              <a:spLocks noChangeShapeType="1"/>
            </p:cNvSpPr>
            <p:nvPr/>
          </p:nvSpPr>
          <p:spPr bwMode="auto">
            <a:xfrm>
              <a:off x="9467" y="3896"/>
              <a:ext cx="295" cy="1"/>
            </a:xfrm>
            <a:prstGeom prst="line">
              <a:avLst/>
            </a:prstGeom>
            <a:noFill/>
            <a:ln w="28575">
              <a:solidFill>
                <a:srgbClr val="0000FF"/>
              </a:solidFill>
              <a:round/>
              <a:headEnd/>
              <a:tailEnd type="triangle" w="med" len="med"/>
            </a:ln>
          </p:spPr>
          <p:txBody>
            <a:bodyPr/>
            <a:lstStyle/>
            <a:p>
              <a:endParaRPr lang="ar-SA"/>
            </a:p>
          </p:txBody>
        </p:sp>
        <p:sp>
          <p:nvSpPr>
            <p:cNvPr id="76848" name="Line 48"/>
            <p:cNvSpPr>
              <a:spLocks noChangeShapeType="1"/>
            </p:cNvSpPr>
            <p:nvPr/>
          </p:nvSpPr>
          <p:spPr bwMode="auto">
            <a:xfrm flipH="1">
              <a:off x="7359" y="3185"/>
              <a:ext cx="1" cy="489"/>
            </a:xfrm>
            <a:prstGeom prst="line">
              <a:avLst/>
            </a:prstGeom>
            <a:noFill/>
            <a:ln w="28575">
              <a:solidFill>
                <a:srgbClr val="0000FF"/>
              </a:solidFill>
              <a:prstDash val="sysDot"/>
              <a:round/>
              <a:headEnd/>
              <a:tailEnd type="triangle" w="med" len="med"/>
            </a:ln>
          </p:spPr>
          <p:txBody>
            <a:bodyPr/>
            <a:lstStyle/>
            <a:p>
              <a:endParaRPr lang="ar-SA"/>
            </a:p>
          </p:txBody>
        </p:sp>
        <p:sp>
          <p:nvSpPr>
            <p:cNvPr id="76849" name="Line 49"/>
            <p:cNvSpPr>
              <a:spLocks noChangeShapeType="1"/>
            </p:cNvSpPr>
            <p:nvPr/>
          </p:nvSpPr>
          <p:spPr bwMode="auto">
            <a:xfrm flipV="1">
              <a:off x="8007" y="3429"/>
              <a:ext cx="1" cy="224"/>
            </a:xfrm>
            <a:prstGeom prst="line">
              <a:avLst/>
            </a:prstGeom>
            <a:noFill/>
            <a:ln w="28575">
              <a:solidFill>
                <a:srgbClr val="0000FF"/>
              </a:solidFill>
              <a:round/>
              <a:headEnd/>
              <a:tailEnd type="triangle" w="med" len="med"/>
            </a:ln>
          </p:spPr>
          <p:txBody>
            <a:bodyPr/>
            <a:lstStyle/>
            <a:p>
              <a:endParaRPr lang="ar-SA"/>
            </a:p>
          </p:txBody>
        </p:sp>
        <p:sp>
          <p:nvSpPr>
            <p:cNvPr id="76850" name="Line 50"/>
            <p:cNvSpPr>
              <a:spLocks noChangeShapeType="1"/>
            </p:cNvSpPr>
            <p:nvPr/>
          </p:nvSpPr>
          <p:spPr bwMode="auto">
            <a:xfrm flipV="1">
              <a:off x="8007" y="3442"/>
              <a:ext cx="363" cy="8"/>
            </a:xfrm>
            <a:prstGeom prst="line">
              <a:avLst/>
            </a:prstGeom>
            <a:noFill/>
            <a:ln w="28575">
              <a:solidFill>
                <a:srgbClr val="0000FF"/>
              </a:solidFill>
              <a:round/>
              <a:headEnd/>
              <a:tailEnd/>
            </a:ln>
          </p:spPr>
          <p:txBody>
            <a:bodyPr/>
            <a:lstStyle/>
            <a:p>
              <a:endParaRPr lang="ar-SA"/>
            </a:p>
          </p:txBody>
        </p:sp>
        <p:sp>
          <p:nvSpPr>
            <p:cNvPr id="76851" name="Line 51"/>
            <p:cNvSpPr>
              <a:spLocks noChangeShapeType="1"/>
            </p:cNvSpPr>
            <p:nvPr/>
          </p:nvSpPr>
          <p:spPr bwMode="auto">
            <a:xfrm flipV="1">
              <a:off x="7681" y="3185"/>
              <a:ext cx="1" cy="280"/>
            </a:xfrm>
            <a:prstGeom prst="line">
              <a:avLst/>
            </a:prstGeom>
            <a:noFill/>
            <a:ln w="28575">
              <a:solidFill>
                <a:srgbClr val="0000FF"/>
              </a:solidFill>
              <a:prstDash val="sysDot"/>
              <a:round/>
              <a:headEnd/>
              <a:tailEnd type="triangle" w="med" len="med"/>
            </a:ln>
          </p:spPr>
          <p:txBody>
            <a:bodyPr/>
            <a:lstStyle/>
            <a:p>
              <a:endParaRPr lang="ar-SA"/>
            </a:p>
          </p:txBody>
        </p:sp>
        <p:sp>
          <p:nvSpPr>
            <p:cNvPr id="76852" name="Line 52"/>
            <p:cNvSpPr>
              <a:spLocks noChangeShapeType="1"/>
            </p:cNvSpPr>
            <p:nvPr/>
          </p:nvSpPr>
          <p:spPr bwMode="auto">
            <a:xfrm>
              <a:off x="10710" y="1641"/>
              <a:ext cx="445" cy="1"/>
            </a:xfrm>
            <a:prstGeom prst="line">
              <a:avLst/>
            </a:prstGeom>
            <a:noFill/>
            <a:ln w="28575">
              <a:solidFill>
                <a:srgbClr val="0000FF"/>
              </a:solidFill>
              <a:prstDash val="sysDot"/>
              <a:round/>
              <a:headEnd/>
              <a:tailEnd type="triangle" w="med" len="med"/>
            </a:ln>
          </p:spPr>
          <p:txBody>
            <a:bodyPr/>
            <a:lstStyle/>
            <a:p>
              <a:endParaRPr lang="ar-SA"/>
            </a:p>
          </p:txBody>
        </p:sp>
        <p:sp>
          <p:nvSpPr>
            <p:cNvPr id="76853" name="Text Box 53"/>
            <p:cNvSpPr txBox="1">
              <a:spLocks noChangeArrowheads="1"/>
            </p:cNvSpPr>
            <p:nvPr/>
          </p:nvSpPr>
          <p:spPr bwMode="auto">
            <a:xfrm>
              <a:off x="11182" y="1438"/>
              <a:ext cx="655" cy="446"/>
            </a:xfrm>
            <a:prstGeom prst="rect">
              <a:avLst/>
            </a:prstGeom>
            <a:solidFill>
              <a:srgbClr val="CCFF99"/>
            </a:solidFill>
            <a:ln w="9525">
              <a:solidFill>
                <a:srgbClr val="000000"/>
              </a:solidFill>
              <a:miter lim="800000"/>
              <a:headEnd/>
              <a:tailEnd/>
            </a:ln>
          </p:spPr>
          <p:txBody>
            <a:bodyPr/>
            <a:lstStyle/>
            <a:p>
              <a:pPr algn="ctr"/>
              <a:r>
                <a:rPr lang="en-US" sz="1000">
                  <a:latin typeface="Times New Roman" pitchFamily="18" charset="0"/>
                </a:rPr>
                <a:t>Warn or Revoke</a:t>
              </a:r>
              <a:endParaRPr lang="en-US" sz="1000"/>
            </a:p>
          </p:txBody>
        </p:sp>
        <p:sp>
          <p:nvSpPr>
            <p:cNvPr id="76854" name="Line 54"/>
            <p:cNvSpPr>
              <a:spLocks noChangeShapeType="1"/>
            </p:cNvSpPr>
            <p:nvPr/>
          </p:nvSpPr>
          <p:spPr bwMode="auto">
            <a:xfrm>
              <a:off x="9762" y="3450"/>
              <a:ext cx="370" cy="8"/>
            </a:xfrm>
            <a:prstGeom prst="line">
              <a:avLst/>
            </a:prstGeom>
            <a:noFill/>
            <a:ln w="28575">
              <a:solidFill>
                <a:srgbClr val="0000FF"/>
              </a:solidFill>
              <a:prstDash val="sysDot"/>
              <a:round/>
              <a:headEnd/>
              <a:tailEnd/>
            </a:ln>
          </p:spPr>
          <p:txBody>
            <a:bodyPr/>
            <a:lstStyle/>
            <a:p>
              <a:endParaRPr lang="ar-SA"/>
            </a:p>
          </p:txBody>
        </p:sp>
        <p:sp>
          <p:nvSpPr>
            <p:cNvPr id="76855" name="Line 55"/>
            <p:cNvSpPr>
              <a:spLocks noChangeShapeType="1"/>
            </p:cNvSpPr>
            <p:nvPr/>
          </p:nvSpPr>
          <p:spPr bwMode="auto">
            <a:xfrm flipV="1">
              <a:off x="7725" y="3442"/>
              <a:ext cx="363" cy="8"/>
            </a:xfrm>
            <a:prstGeom prst="line">
              <a:avLst/>
            </a:prstGeom>
            <a:noFill/>
            <a:ln w="28575">
              <a:solidFill>
                <a:srgbClr val="0000FF"/>
              </a:solidFill>
              <a:prstDash val="sysDot"/>
              <a:round/>
              <a:headEnd/>
              <a:tailEnd/>
            </a:ln>
          </p:spPr>
          <p:txBody>
            <a:bodyPr/>
            <a:lstStyle/>
            <a:p>
              <a:endParaRPr lang="ar-SA"/>
            </a:p>
          </p:txBody>
        </p:sp>
        <p:sp>
          <p:nvSpPr>
            <p:cNvPr id="76856" name="Line 56"/>
            <p:cNvSpPr>
              <a:spLocks noChangeShapeType="1"/>
            </p:cNvSpPr>
            <p:nvPr/>
          </p:nvSpPr>
          <p:spPr bwMode="auto">
            <a:xfrm flipH="1" flipV="1">
              <a:off x="10708" y="5462"/>
              <a:ext cx="488" cy="1"/>
            </a:xfrm>
            <a:prstGeom prst="line">
              <a:avLst/>
            </a:prstGeom>
            <a:noFill/>
            <a:ln w="28575">
              <a:solidFill>
                <a:srgbClr val="0000FF"/>
              </a:solidFill>
              <a:round/>
              <a:headEnd/>
              <a:tailEnd/>
            </a:ln>
          </p:spPr>
          <p:txBody>
            <a:bodyPr/>
            <a:lstStyle/>
            <a:p>
              <a:endParaRPr lang="ar-SA"/>
            </a:p>
          </p:txBody>
        </p:sp>
      </p:grpSp>
      <p:sp>
        <p:nvSpPr>
          <p:cNvPr id="76857" name="Text Box 57"/>
          <p:cNvSpPr txBox="1">
            <a:spLocks noChangeArrowheads="1"/>
          </p:cNvSpPr>
          <p:nvPr/>
        </p:nvSpPr>
        <p:spPr bwMode="auto">
          <a:xfrm rot="-2409257">
            <a:off x="-217488" y="561975"/>
            <a:ext cx="2732088" cy="581025"/>
          </a:xfrm>
          <a:prstGeom prst="rect">
            <a:avLst/>
          </a:prstGeom>
          <a:noFill/>
          <a:ln w="9525">
            <a:noFill/>
            <a:miter lim="800000"/>
            <a:headEnd/>
            <a:tailEnd/>
          </a:ln>
          <a:effectLst/>
        </p:spPr>
        <p:txBody>
          <a:bodyPr wrap="none">
            <a:spAutoFit/>
          </a:bodyPr>
          <a:lstStyle/>
          <a:p>
            <a:pPr algn="l"/>
            <a:r>
              <a:rPr lang="en-US" sz="1600" b="1">
                <a:solidFill>
                  <a:srgbClr val="FF0000"/>
                </a:solidFill>
                <a:effectLst>
                  <a:outerShdw blurRad="38100" dist="38100" dir="2700000" algn="tl">
                    <a:srgbClr val="000000"/>
                  </a:outerShdw>
                </a:effectLst>
              </a:rPr>
              <a:t>SAMPLE TIMELINE </a:t>
            </a:r>
          </a:p>
          <a:p>
            <a:pPr algn="l"/>
            <a:r>
              <a:rPr lang="en-US" sz="1600" b="1">
                <a:solidFill>
                  <a:srgbClr val="FF0000"/>
                </a:solidFill>
                <a:effectLst>
                  <a:outerShdw blurRad="38100" dist="38100" dir="2700000" algn="tl">
                    <a:srgbClr val="000000"/>
                  </a:outerShdw>
                </a:effectLst>
              </a:rPr>
              <a:t>OF CITA ACCREDITATION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57"/>
                                        </p:tgtEl>
                                        <p:attrNameLst>
                                          <p:attrName>style.visibility</p:attrName>
                                        </p:attrNameLst>
                                      </p:cBhvr>
                                      <p:to>
                                        <p:strVal val="visible"/>
                                      </p:to>
                                    </p:set>
                                    <p:anim calcmode="lin" valueType="num">
                                      <p:cBhvr additive="base">
                                        <p:cTn id="7" dur="500" fill="hold"/>
                                        <p:tgtEl>
                                          <p:spTgt spid="76857"/>
                                        </p:tgtEl>
                                        <p:attrNameLst>
                                          <p:attrName>ppt_x</p:attrName>
                                        </p:attrNameLst>
                                      </p:cBhvr>
                                      <p:tavLst>
                                        <p:tav tm="0">
                                          <p:val>
                                            <p:strVal val="#ppt_x"/>
                                          </p:val>
                                        </p:tav>
                                        <p:tav tm="100000">
                                          <p:val>
                                            <p:strVal val="#ppt_x"/>
                                          </p:val>
                                        </p:tav>
                                      </p:tavLst>
                                    </p:anim>
                                    <p:anim calcmode="lin" valueType="num">
                                      <p:cBhvr additive="base">
                                        <p:cTn id="8" dur="500" fill="hold"/>
                                        <p:tgtEl>
                                          <p:spTgt spid="768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pPr algn="ctr"/>
            <a:r>
              <a:rPr lang="en-US" sz="4000"/>
              <a:t>Leigh University Time Table</a:t>
            </a:r>
          </a:p>
        </p:txBody>
      </p:sp>
      <p:sp>
        <p:nvSpPr>
          <p:cNvPr id="221187" name="Rectangle 3"/>
          <p:cNvSpPr>
            <a:spLocks noGrp="1" noChangeArrowheads="1"/>
          </p:cNvSpPr>
          <p:nvPr>
            <p:ph type="body" idx="1"/>
          </p:nvPr>
        </p:nvSpPr>
        <p:spPr/>
        <p:txBody>
          <a:bodyPr/>
          <a:lstStyle/>
          <a:p>
            <a:pPr algn="l">
              <a:buFont typeface="Wingdings" pitchFamily="2" charset="2"/>
              <a:buNone/>
            </a:pPr>
            <a:r>
              <a:rPr lang="en-US" b="1">
                <a:solidFill>
                  <a:srgbClr val="000000"/>
                </a:solidFill>
                <a:latin typeface="Garamond" pitchFamily="18" charset="0"/>
                <a:ea typeface="Calibri" pitchFamily="34" charset="0"/>
                <a:cs typeface="Verdana" pitchFamily="34" charset="0"/>
              </a:rPr>
              <a:t>Phase 1.  Preliminary preparation: Fall 2004-Summer 2005,  12 months</a:t>
            </a:r>
          </a:p>
          <a:p>
            <a:pPr algn="l">
              <a:buFont typeface="Wingdings" pitchFamily="2" charset="2"/>
              <a:buNone/>
            </a:pPr>
            <a:r>
              <a:rPr lang="en-US" b="1">
                <a:solidFill>
                  <a:srgbClr val="FF0000"/>
                </a:solidFill>
                <a:latin typeface="Garamond" pitchFamily="18" charset="0"/>
                <a:ea typeface="Calibri" pitchFamily="34" charset="0"/>
                <a:cs typeface="Verdana" pitchFamily="34" charset="0"/>
              </a:rPr>
              <a:t>Phase 2.  Preparing the self-study proposal: Fall 2005-July 2006,  12 months</a:t>
            </a:r>
          </a:p>
          <a:p>
            <a:pPr algn="l">
              <a:buFont typeface="Wingdings" pitchFamily="2" charset="2"/>
              <a:buNone/>
            </a:pPr>
            <a:r>
              <a:rPr lang="en-US">
                <a:solidFill>
                  <a:srgbClr val="000000"/>
                </a:solidFill>
                <a:latin typeface="Garamond" pitchFamily="18" charset="0"/>
                <a:ea typeface="Calibri" pitchFamily="34" charset="0"/>
                <a:cs typeface="Verdana" pitchFamily="34" charset="0"/>
              </a:rPr>
              <a:t>		</a:t>
            </a:r>
            <a:r>
              <a:rPr lang="en-US" b="1">
                <a:solidFill>
                  <a:srgbClr val="3333CC"/>
                </a:solidFill>
                <a:latin typeface="Garamond" pitchFamily="18" charset="0"/>
                <a:ea typeface="Calibri" pitchFamily="34" charset="0"/>
                <a:cs typeface="Verdana" pitchFamily="34" charset="0"/>
              </a:rPr>
              <a:t>Phase 3.  Preparing the Self-Study:  Summer 2006-January 2008,  18 months</a:t>
            </a:r>
          </a:p>
          <a:p>
            <a:pPr algn="l">
              <a:buFont typeface="Wingdings" pitchFamily="2" charset="2"/>
              <a:buNone/>
            </a:pPr>
            <a:r>
              <a:rPr lang="en-US" b="1">
                <a:solidFill>
                  <a:srgbClr val="107E3D"/>
                </a:solidFill>
                <a:latin typeface="Garamond" pitchFamily="18" charset="0"/>
                <a:ea typeface="Calibri" pitchFamily="34" charset="0"/>
                <a:cs typeface="Verdana" pitchFamily="34" charset="0"/>
              </a:rPr>
              <a:t>Phase 4.  Evaluations  March 2007-March 2008,  12 months</a:t>
            </a:r>
            <a:endParaRPr lang="en-US">
              <a:solidFill>
                <a:srgbClr val="000000"/>
              </a:solidFill>
              <a:latin typeface="Garamond" pitchFamily="18" charset="0"/>
              <a:ea typeface="Calibri" pitchFamily="34" charset="0"/>
              <a:cs typeface="Verdana"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457200" y="609600"/>
            <a:ext cx="7543800" cy="1295400"/>
          </a:xfrm>
        </p:spPr>
        <p:txBody>
          <a:bodyPr/>
          <a:lstStyle/>
          <a:p>
            <a:pPr algn="ctr"/>
            <a:r>
              <a:rPr lang="en-US" sz="4400">
                <a:effectLst>
                  <a:outerShdw blurRad="38100" dist="38100" dir="2700000" algn="tl">
                    <a:srgbClr val="000000"/>
                  </a:outerShdw>
                </a:effectLst>
              </a:rPr>
              <a:t>Goals for Accreditation</a:t>
            </a:r>
            <a:br>
              <a:rPr lang="en-US" sz="4400">
                <a:effectLst>
                  <a:outerShdw blurRad="38100" dist="38100" dir="2700000" algn="tl">
                    <a:srgbClr val="000000"/>
                  </a:outerShdw>
                </a:effectLst>
              </a:rPr>
            </a:br>
            <a:r>
              <a:rPr lang="en-US" sz="4400">
                <a:effectLst>
                  <a:outerShdw blurRad="38100" dist="38100" dir="2700000" algn="tl">
                    <a:srgbClr val="000000"/>
                  </a:outerShdw>
                </a:effectLst>
              </a:rPr>
              <a:t> Self Study</a:t>
            </a:r>
          </a:p>
        </p:txBody>
      </p:sp>
      <p:sp>
        <p:nvSpPr>
          <p:cNvPr id="248835" name="Rectangle 3"/>
          <p:cNvSpPr>
            <a:spLocks noGrp="1" noChangeArrowheads="1"/>
          </p:cNvSpPr>
          <p:nvPr>
            <p:ph type="body" idx="1"/>
          </p:nvPr>
        </p:nvSpPr>
        <p:spPr/>
        <p:txBody>
          <a:bodyPr/>
          <a:lstStyle/>
          <a:p>
            <a:pPr algn="l" rtl="0">
              <a:buClrTx/>
              <a:buSzTx/>
              <a:buFont typeface="Arial" pitchFamily="34" charset="0"/>
              <a:buChar char="•"/>
            </a:pPr>
            <a:endParaRPr lang="en-US" sz="3600">
              <a:solidFill>
                <a:srgbClr val="000000"/>
              </a:solidFill>
            </a:endParaRPr>
          </a:p>
          <a:p>
            <a:pPr algn="l" rtl="0">
              <a:buClrTx/>
              <a:buSzTx/>
              <a:buFont typeface="Arial" pitchFamily="34" charset="0"/>
              <a:buChar char="•"/>
            </a:pPr>
            <a:r>
              <a:rPr lang="en-US" sz="3600">
                <a:solidFill>
                  <a:srgbClr val="000000"/>
                </a:solidFill>
              </a:rPr>
              <a:t>A powerful systems approach to improving </a:t>
            </a:r>
            <a:r>
              <a:rPr lang="en-US" sz="4400" b="1" i="1" u="sng">
                <a:solidFill>
                  <a:srgbClr val="FF0000"/>
                </a:solidFill>
                <a:effectLst>
                  <a:outerShdw blurRad="38100" dist="38100" dir="2700000" algn="tl">
                    <a:srgbClr val="000000"/>
                  </a:outerShdw>
                </a:effectLst>
              </a:rPr>
              <a:t>student performance</a:t>
            </a:r>
            <a:r>
              <a:rPr lang="en-US" sz="3600" b="1">
                <a:solidFill>
                  <a:srgbClr val="000000"/>
                </a:solidFill>
              </a:rPr>
              <a:t> </a:t>
            </a:r>
            <a:r>
              <a:rPr lang="en-US" sz="3600">
                <a:solidFill>
                  <a:srgbClr val="000000"/>
                </a:solidFill>
              </a:rPr>
              <a:t>and </a:t>
            </a:r>
            <a:r>
              <a:rPr lang="en-US" sz="4400" b="1" i="1" u="sng">
                <a:solidFill>
                  <a:srgbClr val="107E3D"/>
                </a:solidFill>
                <a:effectLst>
                  <a:outerShdw blurRad="38100" dist="38100" dir="2700000" algn="tl">
                    <a:srgbClr val="000000"/>
                  </a:outerShdw>
                </a:effectLst>
              </a:rPr>
              <a:t>system effectiveness</a:t>
            </a:r>
            <a:r>
              <a:rPr lang="en-US" sz="3600" b="1">
                <a:solidFill>
                  <a:srgbClr val="000000"/>
                </a:solidFill>
              </a:rPr>
              <a:t> </a:t>
            </a:r>
            <a:r>
              <a:rPr lang="en-US" sz="3600">
                <a:solidFill>
                  <a:srgbClr val="000000"/>
                </a:solidFill>
              </a:rPr>
              <a:t>results over time</a:t>
            </a:r>
          </a:p>
          <a:p>
            <a:pPr algn="l">
              <a:buFont typeface="Wingdings" pitchFamily="2" charset="2"/>
              <a:buNone/>
            </a:pPr>
            <a:endParaRPr lang="en-US" sz="3600" b="1"/>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7696200" y="-647700"/>
            <a:ext cx="304800" cy="1295400"/>
          </a:xfrm>
        </p:spPr>
        <p:txBody>
          <a:bodyPr/>
          <a:lstStyle/>
          <a:p>
            <a:endParaRPr lang="en-US"/>
          </a:p>
        </p:txBody>
      </p:sp>
      <p:sp>
        <p:nvSpPr>
          <p:cNvPr id="252931" name="Rectangle 3"/>
          <p:cNvSpPr>
            <a:spLocks noGrp="1" noChangeArrowheads="1"/>
          </p:cNvSpPr>
          <p:nvPr>
            <p:ph type="body" idx="1"/>
          </p:nvPr>
        </p:nvSpPr>
        <p:spPr>
          <a:xfrm>
            <a:off x="0" y="762000"/>
            <a:ext cx="8229600" cy="5791200"/>
          </a:xfrm>
        </p:spPr>
        <p:txBody>
          <a:bodyPr/>
          <a:lstStyle/>
          <a:p>
            <a:pPr lvl="1" algn="l" rtl="0">
              <a:buClrTx/>
              <a:buSzTx/>
              <a:buFont typeface="Arial" pitchFamily="34" charset="0"/>
              <a:buChar char="–"/>
            </a:pPr>
            <a:r>
              <a:rPr lang="en-US" sz="3200" b="1">
                <a:solidFill>
                  <a:srgbClr val="000000"/>
                </a:solidFill>
              </a:rPr>
              <a:t>University accreditation recognizes that increasing </a:t>
            </a:r>
            <a:r>
              <a:rPr lang="en-US" sz="3200" b="1">
                <a:solidFill>
                  <a:srgbClr val="FF0000"/>
                </a:solidFill>
                <a:effectLst>
                  <a:outerShdw blurRad="38100" dist="38100" dir="2700000" algn="tl">
                    <a:srgbClr val="000000"/>
                  </a:outerShdw>
                </a:effectLst>
              </a:rPr>
              <a:t>student achievement</a:t>
            </a:r>
            <a:r>
              <a:rPr lang="en-US" sz="3200" b="1">
                <a:solidFill>
                  <a:srgbClr val="000000"/>
                </a:solidFill>
              </a:rPr>
              <a:t> involves </a:t>
            </a:r>
            <a:r>
              <a:rPr lang="en-US" sz="3200" b="1" i="1" u="sng">
                <a:solidFill>
                  <a:srgbClr val="3333CC"/>
                </a:solidFill>
                <a:effectLst>
                  <a:outerShdw blurRad="38100" dist="38100" dir="2700000" algn="tl">
                    <a:srgbClr val="000000"/>
                  </a:outerShdw>
                </a:effectLst>
              </a:rPr>
              <a:t>more than improving instruction</a:t>
            </a:r>
          </a:p>
          <a:p>
            <a:pPr lvl="1" algn="l" rtl="0">
              <a:buClrTx/>
              <a:buSzTx/>
              <a:buFont typeface="Arial" pitchFamily="34" charset="0"/>
              <a:buNone/>
            </a:pPr>
            <a:endParaRPr lang="en-US" sz="3200" b="1" i="1" u="sng">
              <a:solidFill>
                <a:srgbClr val="3333CC"/>
              </a:solidFill>
              <a:effectLst>
                <a:outerShdw blurRad="38100" dist="38100" dir="2700000" algn="tl">
                  <a:srgbClr val="000000"/>
                </a:outerShdw>
              </a:effectLst>
            </a:endParaRPr>
          </a:p>
          <a:p>
            <a:pPr lvl="1" algn="l" rtl="0">
              <a:buClrTx/>
              <a:buSzTx/>
              <a:buFont typeface="Arial" pitchFamily="34" charset="0"/>
              <a:buChar char="–"/>
            </a:pPr>
            <a:r>
              <a:rPr lang="en-US" sz="3200" b="1">
                <a:solidFill>
                  <a:srgbClr val="000000"/>
                </a:solidFill>
              </a:rPr>
              <a:t>University accreditation </a:t>
            </a:r>
            <a:r>
              <a:rPr lang="en-US" sz="3200" b="1">
                <a:solidFill>
                  <a:srgbClr val="107E3D"/>
                </a:solidFill>
                <a:effectLst>
                  <a:outerShdw blurRad="38100" dist="38100" dir="2700000" algn="tl">
                    <a:srgbClr val="000000"/>
                  </a:outerShdw>
                </a:effectLst>
              </a:rPr>
              <a:t>is a measure</a:t>
            </a:r>
            <a:r>
              <a:rPr lang="en-US" sz="3200" b="1">
                <a:solidFill>
                  <a:srgbClr val="000000"/>
                </a:solidFill>
              </a:rPr>
              <a:t> of how well </a:t>
            </a:r>
            <a:r>
              <a:rPr lang="en-US" sz="3200" b="1" i="1">
                <a:solidFill>
                  <a:srgbClr val="FF0000"/>
                </a:solidFill>
                <a:effectLst>
                  <a:outerShdw blurRad="38100" dist="38100" dir="2700000" algn="tl">
                    <a:srgbClr val="000000"/>
                  </a:outerShdw>
                </a:effectLst>
              </a:rPr>
              <a:t>all the parts</a:t>
            </a:r>
            <a:r>
              <a:rPr lang="en-US" sz="3200" b="1">
                <a:solidFill>
                  <a:srgbClr val="000000"/>
                </a:solidFill>
              </a:rPr>
              <a:t> of the education system - the university, program, and classroom - work together to meet the needs of students</a:t>
            </a:r>
          </a:p>
          <a:p>
            <a:pPr algn="l">
              <a:buFont typeface="Wingdings" pitchFamily="2" charset="2"/>
              <a:buNone/>
            </a:pPr>
            <a:endParaRPr lang="en-US" sz="320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t>Goals of the Self-Study</a:t>
            </a:r>
          </a:p>
        </p:txBody>
      </p:sp>
      <p:sp>
        <p:nvSpPr>
          <p:cNvPr id="53251" name="Rectangle 3"/>
          <p:cNvSpPr>
            <a:spLocks noGrp="1" noChangeArrowheads="1"/>
          </p:cNvSpPr>
          <p:nvPr>
            <p:ph type="body" idx="1"/>
          </p:nvPr>
        </p:nvSpPr>
        <p:spPr/>
        <p:txBody>
          <a:bodyPr/>
          <a:lstStyle/>
          <a:p>
            <a:pPr algn="l" rtl="0">
              <a:lnSpc>
                <a:spcPct val="80000"/>
              </a:lnSpc>
              <a:buFont typeface="Wingdings" pitchFamily="2" charset="2"/>
              <a:buNone/>
            </a:pPr>
            <a:r>
              <a:rPr lang="en-US" sz="2400"/>
              <a:t>	</a:t>
            </a:r>
            <a:r>
              <a:rPr lang="en-US" sz="2400" b="1"/>
              <a:t>By conducting a </a:t>
            </a:r>
            <a:r>
              <a:rPr lang="en-US" sz="2400" b="1">
                <a:solidFill>
                  <a:srgbClr val="FF0000"/>
                </a:solidFill>
              </a:rPr>
              <a:t>data-driven</a:t>
            </a:r>
            <a:r>
              <a:rPr lang="en-US" sz="2400" b="1"/>
              <a:t> Self-Study of its own strengths and opportunities for change, the university will</a:t>
            </a:r>
          </a:p>
          <a:p>
            <a:pPr algn="l" rtl="0">
              <a:lnSpc>
                <a:spcPct val="80000"/>
              </a:lnSpc>
              <a:buFont typeface="Wingdings" pitchFamily="2" charset="2"/>
              <a:buNone/>
            </a:pPr>
            <a:endParaRPr lang="en-US" sz="2400" b="1"/>
          </a:p>
          <a:p>
            <a:pPr algn="l" rtl="0">
              <a:lnSpc>
                <a:spcPct val="80000"/>
              </a:lnSpc>
            </a:pPr>
            <a:r>
              <a:rPr lang="en-US" sz="2400" b="1"/>
              <a:t>involve the campus community to evaluate </a:t>
            </a:r>
            <a:r>
              <a:rPr lang="en-US" sz="2400"/>
              <a:t>its mission, educational programs, activities, ongoing processes of planning, resource allocation, and institutional renewal; </a:t>
            </a:r>
            <a:r>
              <a:rPr lang="en-US" sz="2400" b="1" i="1" u="sng">
                <a:solidFill>
                  <a:srgbClr val="107E3D"/>
                </a:solidFill>
                <a:effectLst>
                  <a:outerShdw blurRad="38100" dist="38100" dir="2700000" algn="tl">
                    <a:srgbClr val="000000"/>
                  </a:outerShdw>
                </a:effectLst>
              </a:rPr>
              <a:t>involvement = investment</a:t>
            </a:r>
          </a:p>
          <a:p>
            <a:pPr algn="l" rtl="0">
              <a:lnSpc>
                <a:spcPct val="80000"/>
              </a:lnSpc>
              <a:buFont typeface="Wingdings" pitchFamily="2" charset="2"/>
              <a:buNone/>
            </a:pPr>
            <a:endParaRPr lang="en-US" sz="2400"/>
          </a:p>
          <a:p>
            <a:pPr algn="l" rtl="0">
              <a:lnSpc>
                <a:spcPct val="80000"/>
              </a:lnSpc>
            </a:pPr>
            <a:r>
              <a:rPr lang="en-US" sz="2400" b="1">
                <a:solidFill>
                  <a:srgbClr val="3333CC"/>
                </a:solidFill>
              </a:rPr>
              <a:t>provide a framework for </a:t>
            </a:r>
            <a:r>
              <a:rPr lang="en-US" sz="2400" b="1">
                <a:solidFill>
                  <a:srgbClr val="FF0000"/>
                </a:solidFill>
              </a:rPr>
              <a:t>continuous improvement</a:t>
            </a:r>
            <a:r>
              <a:rPr lang="en-US" sz="2400" b="1">
                <a:solidFill>
                  <a:srgbClr val="3333CC"/>
                </a:solidFill>
              </a:rPr>
              <a:t> of the university’s  educational and administrative effectiveness; </a:t>
            </a:r>
            <a:r>
              <a:rPr lang="en-US" sz="2400" b="1" i="1" u="sng">
                <a:solidFill>
                  <a:srgbClr val="107E3D"/>
                </a:solidFill>
                <a:effectLst>
                  <a:outerShdw blurRad="38100" dist="38100" dir="2700000" algn="tl">
                    <a:srgbClr val="000000"/>
                  </a:outerShdw>
                </a:effectLst>
              </a:rPr>
              <a:t>initiates an attitude or culture of growth and improvement</a:t>
            </a:r>
          </a:p>
          <a:p>
            <a:pPr algn="l" rtl="0">
              <a:lnSpc>
                <a:spcPct val="80000"/>
              </a:lnSpc>
              <a:buFont typeface="Wingdings" pitchFamily="2" charset="2"/>
              <a:buNone/>
            </a:pPr>
            <a:endParaRPr lang="en-US" sz="2400" b="1" i="1" u="sng">
              <a:solidFill>
                <a:srgbClr val="107E3D"/>
              </a:solidFill>
              <a:effectLst>
                <a:outerShdw blurRad="38100" dist="38100" dir="2700000" algn="tl">
                  <a:srgbClr val="000000"/>
                </a:outerShdw>
              </a:effectLst>
            </a:endParaRPr>
          </a:p>
          <a:p>
            <a:pPr algn="l" rtl="0">
              <a:lnSpc>
                <a:spcPct val="80000"/>
              </a:lnSpc>
            </a:pPr>
            <a:endParaRPr lang="en-US" sz="2400" b="1">
              <a:solidFill>
                <a:srgbClr val="3333CC"/>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32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32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Goals of the Self-Study</a:t>
            </a:r>
          </a:p>
        </p:txBody>
      </p:sp>
      <p:sp>
        <p:nvSpPr>
          <p:cNvPr id="23555" name="Rectangle 3"/>
          <p:cNvSpPr>
            <a:spLocks noGrp="1" noChangeArrowheads="1"/>
          </p:cNvSpPr>
          <p:nvPr>
            <p:ph type="body" idx="1"/>
          </p:nvPr>
        </p:nvSpPr>
        <p:spPr>
          <a:xfrm>
            <a:off x="457200" y="1981200"/>
            <a:ext cx="8229600" cy="4411663"/>
          </a:xfrm>
        </p:spPr>
        <p:txBody>
          <a:bodyPr/>
          <a:lstStyle/>
          <a:p>
            <a:pPr algn="l" rtl="0">
              <a:lnSpc>
                <a:spcPct val="80000"/>
              </a:lnSpc>
              <a:buFont typeface="Wingdings" pitchFamily="2" charset="2"/>
              <a:buNone/>
            </a:pPr>
            <a:endParaRPr lang="en-US" sz="2400"/>
          </a:p>
          <a:p>
            <a:pPr algn="l" rtl="0">
              <a:lnSpc>
                <a:spcPct val="80000"/>
              </a:lnSpc>
            </a:pPr>
            <a:r>
              <a:rPr lang="en-US" sz="2400"/>
              <a:t>enhance the </a:t>
            </a:r>
            <a:r>
              <a:rPr lang="en-US" sz="2400" b="1">
                <a:solidFill>
                  <a:srgbClr val="3333CC"/>
                </a:solidFill>
              </a:rPr>
              <a:t>shared understanding</a:t>
            </a:r>
            <a:r>
              <a:rPr lang="en-US" sz="2400"/>
              <a:t> of its mission as an educational institution; </a:t>
            </a:r>
            <a:r>
              <a:rPr lang="en-US" sz="2400" b="1" i="1" u="sng">
                <a:solidFill>
                  <a:srgbClr val="107E3D"/>
                </a:solidFill>
                <a:effectLst>
                  <a:outerShdw blurRad="38100" dist="38100" dir="2700000" algn="tl">
                    <a:srgbClr val="000000"/>
                  </a:outerShdw>
                </a:effectLst>
              </a:rPr>
              <a:t>UNITY and team play</a:t>
            </a:r>
          </a:p>
          <a:p>
            <a:pPr algn="l" rtl="0">
              <a:lnSpc>
                <a:spcPct val="80000"/>
              </a:lnSpc>
              <a:buFont typeface="Wingdings" pitchFamily="2" charset="2"/>
              <a:buNone/>
            </a:pPr>
            <a:endParaRPr lang="en-US" sz="2400"/>
          </a:p>
          <a:p>
            <a:pPr algn="l" rtl="0">
              <a:lnSpc>
                <a:spcPct val="80000"/>
              </a:lnSpc>
            </a:pPr>
            <a:r>
              <a:rPr lang="en-US" sz="2400"/>
              <a:t>Ensure that the institution’s programs and activities strive towards a </a:t>
            </a:r>
            <a:r>
              <a:rPr lang="en-US" sz="2400" b="1">
                <a:solidFill>
                  <a:srgbClr val="3333CC"/>
                </a:solidFill>
              </a:rPr>
              <a:t>common vision; </a:t>
            </a:r>
            <a:r>
              <a:rPr lang="en-US" sz="2400" b="1" i="1" u="sng">
                <a:solidFill>
                  <a:srgbClr val="107E3D"/>
                </a:solidFill>
                <a:effectLst>
                  <a:outerShdw blurRad="38100" dist="38100" dir="2700000" algn="tl">
                    <a:srgbClr val="000000"/>
                  </a:outerShdw>
                </a:effectLst>
              </a:rPr>
              <a:t>all on the same spacecraft</a:t>
            </a:r>
          </a:p>
          <a:p>
            <a:pPr algn="l" rtl="0">
              <a:lnSpc>
                <a:spcPct val="80000"/>
              </a:lnSpc>
              <a:buFont typeface="Wingdings" pitchFamily="2" charset="2"/>
              <a:buNone/>
            </a:pPr>
            <a:endParaRPr lang="en-US" sz="2400" b="1" i="1" u="sng">
              <a:solidFill>
                <a:srgbClr val="107E3D"/>
              </a:solidFill>
              <a:effectLst>
                <a:outerShdw blurRad="38100" dist="38100" dir="2700000" algn="tl">
                  <a:srgbClr val="000000"/>
                </a:outerShdw>
              </a:effectLst>
            </a:endParaRPr>
          </a:p>
          <a:p>
            <a:pPr algn="l" rtl="0">
              <a:lnSpc>
                <a:spcPct val="80000"/>
              </a:lnSpc>
            </a:pPr>
            <a:r>
              <a:rPr lang="en-US" sz="2400"/>
              <a:t>provide comprehensive and coherent </a:t>
            </a:r>
            <a:r>
              <a:rPr lang="en-US" sz="2400" b="1">
                <a:solidFill>
                  <a:srgbClr val="FF0000"/>
                </a:solidFill>
              </a:rPr>
              <a:t>recommendations</a:t>
            </a:r>
            <a:r>
              <a:rPr lang="en-US" sz="2400"/>
              <a:t> for the university’s future plans—recommendations that have been </a:t>
            </a:r>
            <a:r>
              <a:rPr lang="en-US" sz="2400" b="1"/>
              <a:t>developed, evaluated</a:t>
            </a:r>
            <a:r>
              <a:rPr lang="en-US" sz="2400"/>
              <a:t>, and </a:t>
            </a:r>
            <a:r>
              <a:rPr lang="en-US" sz="2400" b="1"/>
              <a:t>committed to</a:t>
            </a:r>
            <a:r>
              <a:rPr lang="en-US" sz="2400"/>
              <a:t> by the entire community; </a:t>
            </a:r>
            <a:r>
              <a:rPr lang="en-US" sz="2400" b="1" i="1" u="sng">
                <a:solidFill>
                  <a:srgbClr val="107E3D"/>
                </a:solidFill>
                <a:effectLst>
                  <a:outerShdw blurRad="38100" dist="38100" dir="2700000" algn="tl">
                    <a:srgbClr val="000000"/>
                  </a:outerShdw>
                </a:effectLst>
              </a:rPr>
              <a:t>are comprehensive VS personal agenda</a:t>
            </a:r>
            <a:r>
              <a:rPr lang="en-US"/>
              <a:t> </a:t>
            </a:r>
            <a:endParaRPr lang="en-US" sz="2400"/>
          </a:p>
          <a:p>
            <a:pPr algn="l" rtl="0">
              <a:lnSpc>
                <a:spcPct val="80000"/>
              </a:lnSpc>
            </a:pPr>
            <a:endParaRPr lang="en-US" sz="2400"/>
          </a:p>
        </p:txBody>
      </p:sp>
      <p:pic>
        <p:nvPicPr>
          <p:cNvPr id="23556" name="Picture 4" descr="j0379757"/>
          <p:cNvPicPr>
            <a:picLocks noChangeAspect="1" noChangeArrowheads="1"/>
          </p:cNvPicPr>
          <p:nvPr/>
        </p:nvPicPr>
        <p:blipFill>
          <a:blip r:embed="rId2" cstate="print"/>
          <a:srcRect/>
          <a:stretch>
            <a:fillRect/>
          </a:stretch>
        </p:blipFill>
        <p:spPr bwMode="auto">
          <a:xfrm>
            <a:off x="7086600" y="-125413"/>
            <a:ext cx="2057400" cy="1762126"/>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55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3556"/>
                                        </p:tgtEl>
                                        <p:attrNameLst>
                                          <p:attrName>style.visibility</p:attrName>
                                        </p:attrNameLst>
                                      </p:cBhvr>
                                      <p:to>
                                        <p:strVal val="visible"/>
                                      </p:to>
                                    </p:set>
                                    <p:anim calcmode="lin" valueType="num">
                                      <p:cBhvr additive="base">
                                        <p:cTn id="19" dur="500" fill="hold"/>
                                        <p:tgtEl>
                                          <p:spTgt spid="23556"/>
                                        </p:tgtEl>
                                        <p:attrNameLst>
                                          <p:attrName>ppt_x</p:attrName>
                                        </p:attrNameLst>
                                      </p:cBhvr>
                                      <p:tavLst>
                                        <p:tav tm="0">
                                          <p:val>
                                            <p:strVal val="1+#ppt_w/2"/>
                                          </p:val>
                                        </p:tav>
                                        <p:tav tm="100000">
                                          <p:val>
                                            <p:strVal val="#ppt_x"/>
                                          </p:val>
                                        </p:tav>
                                      </p:tavLst>
                                    </p:anim>
                                    <p:anim calcmode="lin" valueType="num">
                                      <p:cBhvr additive="base">
                                        <p:cTn id="20" dur="500" fill="hold"/>
                                        <p:tgtEl>
                                          <p:spTgt spid="235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4400" y="533400"/>
            <a:ext cx="7543800" cy="1295400"/>
          </a:xfrm>
        </p:spPr>
        <p:txBody>
          <a:bodyPr/>
          <a:lstStyle/>
          <a:p>
            <a:r>
              <a:rPr lang="en-US" sz="3600">
                <a:cs typeface="Times New Roman" pitchFamily="18" charset="0"/>
              </a:rPr>
              <a:t>	                Faculty Involvement</a:t>
            </a:r>
            <a:r>
              <a:rPr lang="en-US" sz="3600"/>
              <a:t>              </a:t>
            </a:r>
          </a:p>
        </p:txBody>
      </p:sp>
      <p:sp>
        <p:nvSpPr>
          <p:cNvPr id="60419" name="Rectangle 3"/>
          <p:cNvSpPr>
            <a:spLocks noGrp="1" noChangeArrowheads="1"/>
          </p:cNvSpPr>
          <p:nvPr>
            <p:ph type="body" idx="1"/>
          </p:nvPr>
        </p:nvSpPr>
        <p:spPr>
          <a:xfrm>
            <a:off x="457200" y="2065338"/>
            <a:ext cx="8229600" cy="4411662"/>
          </a:xfrm>
        </p:spPr>
        <p:txBody>
          <a:bodyPr/>
          <a:lstStyle/>
          <a:p>
            <a:pPr algn="l">
              <a:lnSpc>
                <a:spcPct val="90000"/>
              </a:lnSpc>
              <a:buFont typeface="Wingdings" pitchFamily="2" charset="2"/>
              <a:buNone/>
            </a:pPr>
            <a:endParaRPr lang="en-US" sz="2800">
              <a:cs typeface="Times New Roman" pitchFamily="18" charset="0"/>
            </a:endParaRPr>
          </a:p>
          <a:p>
            <a:pPr algn="l" rtl="0">
              <a:lnSpc>
                <a:spcPct val="90000"/>
              </a:lnSpc>
              <a:buFont typeface="Wingdings" pitchFamily="2" charset="2"/>
              <a:buNone/>
            </a:pPr>
            <a:r>
              <a:rPr lang="en-US" sz="2800" b="1">
                <a:solidFill>
                  <a:srgbClr val="FF0000"/>
                </a:solidFill>
                <a:cs typeface="Times New Roman" pitchFamily="18" charset="0"/>
              </a:rPr>
              <a:t>Since faculty members are </a:t>
            </a:r>
            <a:r>
              <a:rPr lang="en-US" sz="2800" b="1" i="1" u="sng">
                <a:solidFill>
                  <a:srgbClr val="FF0000"/>
                </a:solidFill>
                <a:effectLst>
                  <a:outerShdw blurRad="38100" dist="38100" dir="2700000" algn="tl">
                    <a:srgbClr val="000000"/>
                  </a:outerShdw>
                </a:effectLst>
                <a:cs typeface="Times New Roman" pitchFamily="18" charset="0"/>
              </a:rPr>
              <a:t>KEY</a:t>
            </a:r>
            <a:r>
              <a:rPr lang="en-US" sz="2800" b="1">
                <a:solidFill>
                  <a:srgbClr val="FF0000"/>
                </a:solidFill>
                <a:cs typeface="Times New Roman" pitchFamily="18" charset="0"/>
              </a:rPr>
              <a:t> individuals in the self-study process.  They should be…..</a:t>
            </a:r>
          </a:p>
          <a:p>
            <a:pPr algn="l" rtl="0">
              <a:lnSpc>
                <a:spcPct val="90000"/>
              </a:lnSpc>
              <a:buFont typeface="Wingdings" pitchFamily="2" charset="2"/>
              <a:buNone/>
            </a:pPr>
            <a:endParaRPr lang="en-US" sz="2800" b="1">
              <a:solidFill>
                <a:srgbClr val="FF0000"/>
              </a:solidFill>
              <a:cs typeface="Times New Roman" pitchFamily="18" charset="0"/>
            </a:endParaRPr>
          </a:p>
          <a:p>
            <a:pPr algn="l" rtl="0">
              <a:lnSpc>
                <a:spcPct val="90000"/>
              </a:lnSpc>
            </a:pPr>
            <a:r>
              <a:rPr lang="en-US" sz="2800">
                <a:cs typeface="Times New Roman" pitchFamily="18" charset="0"/>
              </a:rPr>
              <a:t>aware of the process and requirements </a:t>
            </a:r>
            <a:r>
              <a:rPr lang="en-US" sz="2800"/>
              <a:t>of a self-study</a:t>
            </a:r>
            <a:r>
              <a:rPr lang="en-US" sz="2800">
                <a:cs typeface="Times New Roman" pitchFamily="18" charset="0"/>
              </a:rPr>
              <a:t> before that decision is made. </a:t>
            </a:r>
          </a:p>
          <a:p>
            <a:pPr algn="l" rtl="0">
              <a:lnSpc>
                <a:spcPct val="90000"/>
              </a:lnSpc>
            </a:pPr>
            <a:r>
              <a:rPr lang="en-US" sz="2800" b="1">
                <a:solidFill>
                  <a:srgbClr val="3333CC"/>
                </a:solidFill>
                <a:cs typeface="Times New Roman" pitchFamily="18" charset="0"/>
              </a:rPr>
              <a:t>involved in the decision to conduct a self-study</a:t>
            </a:r>
          </a:p>
          <a:p>
            <a:pPr algn="l" rtl="0">
              <a:lnSpc>
                <a:spcPct val="90000"/>
              </a:lnSpc>
            </a:pPr>
            <a:r>
              <a:rPr lang="en-US" sz="2800" b="1">
                <a:cs typeface="Times New Roman" pitchFamily="18" charset="0"/>
              </a:rPr>
              <a:t>continuously involved throughout the self-study process.  </a:t>
            </a:r>
          </a:p>
        </p:txBody>
      </p:sp>
      <p:pic>
        <p:nvPicPr>
          <p:cNvPr id="60420" name="Picture 4" descr="bd06995_"/>
          <p:cNvPicPr>
            <a:picLocks noChangeAspect="1" noChangeArrowheads="1"/>
          </p:cNvPicPr>
          <p:nvPr/>
        </p:nvPicPr>
        <p:blipFill>
          <a:blip r:embed="rId2" cstate="print"/>
          <a:srcRect/>
          <a:stretch>
            <a:fillRect/>
          </a:stretch>
        </p:blipFill>
        <p:spPr bwMode="auto">
          <a:xfrm>
            <a:off x="533400" y="609600"/>
            <a:ext cx="2406650" cy="17145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0419">
                                            <p:txEl>
                                              <p:pRg st="1" end="1"/>
                                            </p:txEl>
                                          </p:spTgt>
                                        </p:tgtEl>
                                        <p:attrNameLst>
                                          <p:attrName>style.visibility</p:attrName>
                                        </p:attrNameLst>
                                      </p:cBhvr>
                                      <p:to>
                                        <p:strVal val="visible"/>
                                      </p:to>
                                    </p:set>
                                    <p:animEffect transition="in" filter="blinds(horizontal)">
                                      <p:cBhvr>
                                        <p:cTn id="7" dur="500"/>
                                        <p:tgtEl>
                                          <p:spTgt spid="604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0419">
                                            <p:txEl>
                                              <p:pRg st="3" end="3"/>
                                            </p:txEl>
                                          </p:spTgt>
                                        </p:tgtEl>
                                        <p:attrNameLst>
                                          <p:attrName>style.visibility</p:attrName>
                                        </p:attrNameLst>
                                      </p:cBhvr>
                                      <p:to>
                                        <p:strVal val="visible"/>
                                      </p:to>
                                    </p:set>
                                    <p:animEffect transition="in" filter="blinds(horizontal)">
                                      <p:cBhvr>
                                        <p:cTn id="12" dur="500"/>
                                        <p:tgtEl>
                                          <p:spTgt spid="6041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0419">
                                            <p:txEl>
                                              <p:pRg st="4" end="4"/>
                                            </p:txEl>
                                          </p:spTgt>
                                        </p:tgtEl>
                                        <p:attrNameLst>
                                          <p:attrName>style.visibility</p:attrName>
                                        </p:attrNameLst>
                                      </p:cBhvr>
                                      <p:to>
                                        <p:strVal val="visible"/>
                                      </p:to>
                                    </p:set>
                                    <p:animEffect transition="in" filter="blinds(horizontal)">
                                      <p:cBhvr>
                                        <p:cTn id="17" dur="500"/>
                                        <p:tgtEl>
                                          <p:spTgt spid="6041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0419">
                                            <p:txEl>
                                              <p:pRg st="5" end="5"/>
                                            </p:txEl>
                                          </p:spTgt>
                                        </p:tgtEl>
                                        <p:attrNameLst>
                                          <p:attrName>style.visibility</p:attrName>
                                        </p:attrNameLst>
                                      </p:cBhvr>
                                      <p:to>
                                        <p:strVal val="visible"/>
                                      </p:to>
                                    </p:set>
                                    <p:animEffect transition="in" filter="blinds(horizontal)">
                                      <p:cBhvr>
                                        <p:cTn id="22" dur="500"/>
                                        <p:tgtEl>
                                          <p:spTgt spid="604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p:txBody>
          <a:bodyPr/>
          <a:lstStyle/>
          <a:p>
            <a:r>
              <a:rPr lang="en-US"/>
              <a:t>Key is University Faculty</a:t>
            </a:r>
          </a:p>
        </p:txBody>
      </p:sp>
      <p:sp>
        <p:nvSpPr>
          <p:cNvPr id="247811" name="Rectangle 3"/>
          <p:cNvSpPr>
            <a:spLocks noGrp="1" noChangeArrowheads="1"/>
          </p:cNvSpPr>
          <p:nvPr>
            <p:ph type="body" idx="1"/>
          </p:nvPr>
        </p:nvSpPr>
        <p:spPr/>
        <p:txBody>
          <a:bodyPr/>
          <a:lstStyle/>
          <a:p>
            <a:pPr algn="l">
              <a:buFont typeface="Wingdings" pitchFamily="2" charset="2"/>
              <a:buNone/>
            </a:pPr>
            <a:endParaRPr lang="en-US"/>
          </a:p>
          <a:p>
            <a:pPr algn="l">
              <a:buFont typeface="Wingdings" pitchFamily="2" charset="2"/>
              <a:buNone/>
            </a:pPr>
            <a:r>
              <a:rPr lang="en-US" sz="4400" b="1"/>
              <a:t>Accreditation and the sum total of university success is directly </a:t>
            </a:r>
            <a:r>
              <a:rPr lang="en-US" sz="4400" b="1" i="1" u="sng">
                <a:solidFill>
                  <a:srgbClr val="FF0000"/>
                </a:solidFill>
                <a:effectLst>
                  <a:outerShdw blurRad="38100" dist="38100" dir="2700000" algn="tl">
                    <a:srgbClr val="000000"/>
                  </a:outerShdw>
                </a:effectLst>
              </a:rPr>
              <a:t>aligned</a:t>
            </a:r>
            <a:r>
              <a:rPr lang="en-US" sz="4400" b="1"/>
              <a:t> to the faculty.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sz="6600"/>
              <a:t>Accreditation….</a:t>
            </a:r>
          </a:p>
        </p:txBody>
      </p:sp>
      <p:sp>
        <p:nvSpPr>
          <p:cNvPr id="40963" name="Rectangle 3"/>
          <p:cNvSpPr>
            <a:spLocks noGrp="1" noChangeArrowheads="1"/>
          </p:cNvSpPr>
          <p:nvPr>
            <p:ph type="body" idx="1"/>
          </p:nvPr>
        </p:nvSpPr>
        <p:spPr>
          <a:xfrm>
            <a:off x="685800" y="2217738"/>
            <a:ext cx="8229600" cy="4411662"/>
          </a:xfrm>
        </p:spPr>
        <p:txBody>
          <a:bodyPr/>
          <a:lstStyle/>
          <a:p>
            <a:pPr algn="l" rtl="0"/>
            <a:r>
              <a:rPr lang="en-US" sz="3600" b="1" i="1">
                <a:solidFill>
                  <a:srgbClr val="3333CC"/>
                </a:solidFill>
              </a:rPr>
              <a:t>Quality Assurance</a:t>
            </a:r>
          </a:p>
          <a:p>
            <a:pPr algn="l" rtl="0">
              <a:buFont typeface="Wingdings" pitchFamily="2" charset="2"/>
              <a:buNone/>
            </a:pPr>
            <a:endParaRPr lang="en-US" sz="3600" b="1" i="1">
              <a:solidFill>
                <a:srgbClr val="3333CC"/>
              </a:solidFill>
            </a:endParaRPr>
          </a:p>
          <a:p>
            <a:pPr algn="l" rtl="0"/>
            <a:r>
              <a:rPr lang="en-US" sz="3600" b="1" i="1">
                <a:solidFill>
                  <a:srgbClr val="FF0000"/>
                </a:solidFill>
              </a:rPr>
              <a:t>Institutional Improvement</a:t>
            </a:r>
          </a:p>
          <a:p>
            <a:pPr algn="l" rtl="0">
              <a:buFont typeface="Wingdings" pitchFamily="2" charset="2"/>
              <a:buNone/>
            </a:pPr>
            <a:endParaRPr lang="en-US" sz="3600" b="1" i="1"/>
          </a:p>
          <a:p>
            <a:pPr algn="l" rtl="0"/>
            <a:r>
              <a:rPr lang="en-US" sz="3600" b="1" i="1">
                <a:solidFill>
                  <a:srgbClr val="107E3D"/>
                </a:solidFill>
              </a:rPr>
              <a:t>Program Improvement</a:t>
            </a:r>
          </a:p>
          <a:p>
            <a:pPr algn="l" rtl="0"/>
            <a:endParaRPr lang="en-US" sz="3600" b="1" i="1">
              <a:solidFill>
                <a:srgbClr val="107E3D"/>
              </a:solidFill>
            </a:endParaRPr>
          </a:p>
          <a:p>
            <a:pPr algn="l" rtl="0"/>
            <a:endParaRPr lang="en-US" sz="3600" b="1" i="1"/>
          </a:p>
          <a:p>
            <a:pPr algn="l" rtl="0"/>
            <a:endParaRPr lang="en-US" sz="3600" b="1" i="1"/>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533400" y="-1219200"/>
            <a:ext cx="7543800" cy="1828800"/>
          </a:xfrm>
        </p:spPr>
        <p:txBody>
          <a:bodyPr/>
          <a:lstStyle/>
          <a:p>
            <a:pPr algn="ctr"/>
            <a:r>
              <a:rPr lang="en-US" sz="3600">
                <a:cs typeface="Times New Roman" pitchFamily="18" charset="0"/>
              </a:rPr>
              <a:t>Self-Study Steering Committee</a:t>
            </a:r>
            <a:r>
              <a:rPr lang="en-US"/>
              <a:t> </a:t>
            </a:r>
          </a:p>
        </p:txBody>
      </p:sp>
      <p:sp>
        <p:nvSpPr>
          <p:cNvPr id="61443" name="Rectangle 3"/>
          <p:cNvSpPr>
            <a:spLocks noGrp="1" noChangeArrowheads="1"/>
          </p:cNvSpPr>
          <p:nvPr>
            <p:ph type="body" idx="1"/>
          </p:nvPr>
        </p:nvSpPr>
        <p:spPr>
          <a:xfrm>
            <a:off x="457200" y="914400"/>
            <a:ext cx="8229600" cy="5021263"/>
          </a:xfrm>
        </p:spPr>
        <p:txBody>
          <a:bodyPr/>
          <a:lstStyle/>
          <a:p>
            <a:pPr marL="571500" indent="-571500" algn="l">
              <a:lnSpc>
                <a:spcPct val="80000"/>
              </a:lnSpc>
              <a:buFont typeface="Wingdings" pitchFamily="2" charset="2"/>
              <a:buNone/>
            </a:pPr>
            <a:r>
              <a:rPr lang="en-US" sz="2400">
                <a:cs typeface="Times New Roman" pitchFamily="18" charset="0"/>
              </a:rPr>
              <a:t>The </a:t>
            </a:r>
            <a:r>
              <a:rPr lang="en-US" sz="2400" b="1" i="1">
                <a:effectLst>
                  <a:outerShdw blurRad="38100" dist="38100" dir="2700000" algn="tl">
                    <a:srgbClr val="FFFFFF"/>
                  </a:outerShdw>
                </a:effectLst>
                <a:cs typeface="Times New Roman" pitchFamily="18" charset="0"/>
              </a:rPr>
              <a:t>Steering Committee</a:t>
            </a:r>
            <a:r>
              <a:rPr lang="en-US" sz="2400">
                <a:cs typeface="Times New Roman" pitchFamily="18" charset="0"/>
              </a:rPr>
              <a:t> consists of key  individuals that will drive the Self-Study process (Accreditation Leadership Team).</a:t>
            </a:r>
          </a:p>
          <a:p>
            <a:pPr marL="571500" indent="-571500" algn="l">
              <a:lnSpc>
                <a:spcPct val="80000"/>
              </a:lnSpc>
              <a:buFont typeface="Wingdings" pitchFamily="2" charset="2"/>
              <a:buNone/>
            </a:pPr>
            <a:endParaRPr lang="en-US" sz="2400">
              <a:cs typeface="Times New Roman" pitchFamily="18" charset="0"/>
            </a:endParaRPr>
          </a:p>
          <a:p>
            <a:pPr marL="571500" indent="-571500" algn="l" rtl="0">
              <a:lnSpc>
                <a:spcPct val="80000"/>
              </a:lnSpc>
              <a:buFont typeface="Wingdings" pitchFamily="2" charset="2"/>
              <a:buNone/>
            </a:pPr>
            <a:r>
              <a:rPr lang="en-US" sz="2400">
                <a:solidFill>
                  <a:srgbClr val="3333CC"/>
                </a:solidFill>
                <a:cs typeface="Times New Roman" pitchFamily="18" charset="0"/>
              </a:rPr>
              <a:t>. </a:t>
            </a:r>
            <a:r>
              <a:rPr lang="en-US" sz="2400" b="1">
                <a:solidFill>
                  <a:srgbClr val="3333CC"/>
                </a:solidFill>
                <a:cs typeface="Times New Roman" pitchFamily="18" charset="0"/>
              </a:rPr>
              <a:t>Its primary task is to </a:t>
            </a:r>
            <a:r>
              <a:rPr lang="en-US" sz="2400" b="1" i="1" u="sng">
                <a:solidFill>
                  <a:srgbClr val="3333CC"/>
                </a:solidFill>
                <a:effectLst>
                  <a:outerShdw blurRad="38100" dist="38100" dir="2700000" algn="tl">
                    <a:srgbClr val="000000"/>
                  </a:outerShdw>
                </a:effectLst>
                <a:cs typeface="Times New Roman" pitchFamily="18" charset="0"/>
              </a:rPr>
              <a:t>plan, guide and coordinate</a:t>
            </a:r>
            <a:r>
              <a:rPr lang="en-US" sz="2400" b="1">
                <a:solidFill>
                  <a:srgbClr val="3333CC"/>
                </a:solidFill>
                <a:cs typeface="Times New Roman" pitchFamily="18" charset="0"/>
              </a:rPr>
              <a:t> the Self-Study responsibilities include: </a:t>
            </a:r>
          </a:p>
          <a:p>
            <a:pPr marL="571500" indent="-571500" algn="l" rtl="0">
              <a:lnSpc>
                <a:spcPct val="80000"/>
              </a:lnSpc>
              <a:buFont typeface="Wingdings" pitchFamily="2" charset="2"/>
              <a:buNone/>
            </a:pPr>
            <a:endParaRPr lang="en-US" sz="2400" b="1">
              <a:solidFill>
                <a:srgbClr val="3333CC"/>
              </a:solidFill>
              <a:cs typeface="Times New Roman" pitchFamily="18" charset="0"/>
            </a:endParaRPr>
          </a:p>
          <a:p>
            <a:pPr marL="571500" indent="-571500" algn="l" rtl="0">
              <a:lnSpc>
                <a:spcPct val="80000"/>
              </a:lnSpc>
              <a:buFont typeface="Wingdings" pitchFamily="2" charset="2"/>
              <a:buAutoNum type="arabicPeriod"/>
            </a:pPr>
            <a:r>
              <a:rPr lang="en-US" sz="2400">
                <a:cs typeface="Times New Roman" pitchFamily="18" charset="0"/>
              </a:rPr>
              <a:t>Appointing necessary </a:t>
            </a:r>
            <a:r>
              <a:rPr lang="en-US" sz="2400" b="1">
                <a:solidFill>
                  <a:srgbClr val="FF0000"/>
                </a:solidFill>
                <a:cs typeface="Times New Roman" pitchFamily="18" charset="0"/>
              </a:rPr>
              <a:t>subcommittees</a:t>
            </a:r>
            <a:r>
              <a:rPr lang="en-US" sz="2400">
                <a:cs typeface="Times New Roman" pitchFamily="18" charset="0"/>
              </a:rPr>
              <a:t>, </a:t>
            </a:r>
          </a:p>
          <a:p>
            <a:pPr marL="571500" indent="-571500" algn="l" rtl="0">
              <a:lnSpc>
                <a:spcPct val="80000"/>
              </a:lnSpc>
              <a:buFont typeface="Wingdings" pitchFamily="2" charset="2"/>
              <a:buAutoNum type="arabicPeriod"/>
            </a:pPr>
            <a:r>
              <a:rPr lang="en-US" sz="2400">
                <a:cs typeface="Times New Roman" pitchFamily="18" charset="0"/>
              </a:rPr>
              <a:t>Preparing the </a:t>
            </a:r>
            <a:r>
              <a:rPr lang="en-US" sz="2400" b="1">
                <a:solidFill>
                  <a:srgbClr val="FF0000"/>
                </a:solidFill>
                <a:cs typeface="Times New Roman" pitchFamily="18" charset="0"/>
              </a:rPr>
              <a:t>Self-Study report,</a:t>
            </a:r>
            <a:r>
              <a:rPr lang="en-US" sz="2400">
                <a:cs typeface="Times New Roman" pitchFamily="18" charset="0"/>
              </a:rPr>
              <a:t> </a:t>
            </a:r>
          </a:p>
          <a:p>
            <a:pPr marL="571500" indent="-571500" algn="l" rtl="0">
              <a:lnSpc>
                <a:spcPct val="80000"/>
              </a:lnSpc>
              <a:buFont typeface="Wingdings" pitchFamily="2" charset="2"/>
              <a:buAutoNum type="arabicPeriod"/>
            </a:pPr>
            <a:r>
              <a:rPr lang="en-US" sz="2400"/>
              <a:t>Setting the agenda for the site visit.  </a:t>
            </a:r>
          </a:p>
          <a:p>
            <a:pPr marL="571500" indent="-571500" algn="l" rtl="0">
              <a:lnSpc>
                <a:spcPct val="80000"/>
              </a:lnSpc>
              <a:buFont typeface="Wingdings" pitchFamily="2" charset="2"/>
              <a:buAutoNum type="arabicPeriod"/>
            </a:pPr>
            <a:r>
              <a:rPr lang="en-US" sz="2400"/>
              <a:t>Participating as hosts and resources to the visiting team and to fellow faculty members and administrators.</a:t>
            </a:r>
            <a:r>
              <a:rPr lang="en-US"/>
              <a:t> </a:t>
            </a:r>
            <a:endParaRPr lang="en-US" sz="2400">
              <a:cs typeface="Times New Roman" pitchFamily="18" charset="0"/>
            </a:endParaRPr>
          </a:p>
          <a:p>
            <a:pPr marL="571500" indent="-571500" algn="l" rtl="0">
              <a:lnSpc>
                <a:spcPct val="80000"/>
              </a:lnSpc>
              <a:buFont typeface="Wingdings" pitchFamily="2" charset="2"/>
              <a:buAutoNum type="arabicPeriod"/>
            </a:pPr>
            <a:r>
              <a:rPr lang="en-US" sz="2400">
                <a:cs typeface="Times New Roman" pitchFamily="18" charset="0"/>
              </a:rPr>
              <a:t>Reviewing the report of the Visitation Team, and</a:t>
            </a:r>
          </a:p>
          <a:p>
            <a:pPr marL="571500" indent="-571500" algn="l" rtl="0">
              <a:lnSpc>
                <a:spcPct val="80000"/>
              </a:lnSpc>
              <a:buFont typeface="Wingdings" pitchFamily="2" charset="2"/>
              <a:buAutoNum type="arabicPeriod"/>
            </a:pPr>
            <a:r>
              <a:rPr lang="en-US" sz="2400">
                <a:cs typeface="Times New Roman" pitchFamily="18" charset="0"/>
              </a:rPr>
              <a:t>Making recommendations for continued improvement. </a:t>
            </a:r>
          </a:p>
          <a:p>
            <a:pPr marL="571500" indent="-571500" algn="l">
              <a:lnSpc>
                <a:spcPct val="80000"/>
              </a:lnSpc>
              <a:buFont typeface="Wingdings" pitchFamily="2" charset="2"/>
              <a:buNone/>
            </a:pPr>
            <a:endParaRPr lang="en-US" sz="2400">
              <a:cs typeface="Times New Roman" pitchFamily="18" charset="0"/>
            </a:endParaRPr>
          </a:p>
          <a:p>
            <a:pPr marL="571500" indent="-571500" algn="l">
              <a:lnSpc>
                <a:spcPct val="80000"/>
              </a:lnSpc>
              <a:buFont typeface="Wingdings" pitchFamily="2" charset="2"/>
              <a:buNone/>
            </a:pPr>
            <a:endParaRPr lang="en-US" sz="2400" b="1"/>
          </a:p>
        </p:txBody>
      </p:sp>
      <p:pic>
        <p:nvPicPr>
          <p:cNvPr id="61444" name="Picture 4" descr="j0296972">
            <a:hlinkClick r:id="" action="ppaction://hlinkshowjump?jump=nextslide"/>
          </p:cNvPr>
          <p:cNvPicPr>
            <a:picLocks noChangeAspect="1" noChangeArrowheads="1" noCrop="1"/>
          </p:cNvPicPr>
          <p:nvPr/>
        </p:nvPicPr>
        <p:blipFill>
          <a:blip r:embed="rId2" cstate="print"/>
          <a:srcRect/>
          <a:stretch>
            <a:fillRect/>
          </a:stretch>
        </p:blipFill>
        <p:spPr bwMode="auto">
          <a:xfrm>
            <a:off x="7162800" y="2819400"/>
            <a:ext cx="1257300" cy="137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614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Steering Committee Chair Role</a:t>
            </a:r>
          </a:p>
        </p:txBody>
      </p:sp>
      <p:sp>
        <p:nvSpPr>
          <p:cNvPr id="62467" name="Rectangle 3"/>
          <p:cNvSpPr>
            <a:spLocks noGrp="1" noChangeArrowheads="1"/>
          </p:cNvSpPr>
          <p:nvPr>
            <p:ph type="body" idx="1"/>
          </p:nvPr>
        </p:nvSpPr>
        <p:spPr/>
        <p:txBody>
          <a:bodyPr/>
          <a:lstStyle/>
          <a:p>
            <a:pPr algn="l" rtl="0">
              <a:buFont typeface="Wingdings" pitchFamily="2" charset="2"/>
              <a:buNone/>
            </a:pPr>
            <a:r>
              <a:rPr lang="en-US" sz="2400">
                <a:cs typeface="Times New Roman" pitchFamily="18" charset="0"/>
              </a:rPr>
              <a:t>1.	</a:t>
            </a:r>
            <a:r>
              <a:rPr lang="en-US" sz="2400" b="1">
                <a:solidFill>
                  <a:srgbClr val="3333CC"/>
                </a:solidFill>
                <a:cs typeface="Times New Roman" pitchFamily="18" charset="0"/>
              </a:rPr>
              <a:t>Keep everyone on task</a:t>
            </a:r>
          </a:p>
          <a:p>
            <a:pPr algn="l" rtl="0">
              <a:buFont typeface="Wingdings" pitchFamily="2" charset="2"/>
              <a:buNone/>
            </a:pPr>
            <a:r>
              <a:rPr lang="en-US" sz="2400">
                <a:cs typeface="Times New Roman" pitchFamily="18" charset="0"/>
              </a:rPr>
              <a:t>2.	</a:t>
            </a:r>
            <a:r>
              <a:rPr lang="en-US" sz="2400" b="1">
                <a:solidFill>
                  <a:srgbClr val="FF0000"/>
                </a:solidFill>
                <a:cs typeface="Times New Roman" pitchFamily="18" charset="0"/>
              </a:rPr>
              <a:t>Ensure the subcommittees are functioning and carrying out their tasks</a:t>
            </a:r>
            <a:endParaRPr lang="en-US" sz="2400" b="1" i="1">
              <a:solidFill>
                <a:srgbClr val="FF0000"/>
              </a:solidFill>
              <a:cs typeface="Times New Roman" pitchFamily="18" charset="0"/>
            </a:endParaRPr>
          </a:p>
          <a:p>
            <a:pPr algn="l" rtl="0">
              <a:buFont typeface="Wingdings" pitchFamily="2" charset="2"/>
              <a:buNone/>
            </a:pPr>
            <a:r>
              <a:rPr lang="en-US" sz="2100" b="1">
                <a:cs typeface="Times New Roman" pitchFamily="18" charset="0"/>
              </a:rPr>
              <a:t>3.</a:t>
            </a:r>
            <a:r>
              <a:rPr lang="en-US" sz="2100">
                <a:cs typeface="Times New Roman" pitchFamily="18" charset="0"/>
              </a:rPr>
              <a:t>	</a:t>
            </a:r>
            <a:r>
              <a:rPr lang="en-US" sz="2100" b="1">
                <a:cs typeface="Times New Roman" pitchFamily="18" charset="0"/>
              </a:rPr>
              <a:t>Encourage and motivate those working with the accreditation process</a:t>
            </a:r>
            <a:endParaRPr lang="en-US" sz="2100" b="1" i="1">
              <a:cs typeface="Times New Roman" pitchFamily="18" charset="0"/>
            </a:endParaRPr>
          </a:p>
          <a:p>
            <a:pPr algn="l" rtl="0">
              <a:buFont typeface="Wingdings" pitchFamily="2" charset="2"/>
              <a:buNone/>
            </a:pPr>
            <a:r>
              <a:rPr lang="en-US" sz="2100" b="1">
                <a:cs typeface="Times New Roman" pitchFamily="18" charset="0"/>
              </a:rPr>
              <a:t>4.	Work closely with the university’s administrator</a:t>
            </a:r>
            <a:endParaRPr lang="en-US" sz="2100" b="1" i="1">
              <a:cs typeface="Times New Roman" pitchFamily="18" charset="0"/>
            </a:endParaRPr>
          </a:p>
          <a:p>
            <a:pPr algn="l" rtl="0">
              <a:buFont typeface="Wingdings" pitchFamily="2" charset="2"/>
              <a:buNone/>
            </a:pPr>
            <a:r>
              <a:rPr lang="en-US" sz="2100" b="1">
                <a:cs typeface="Times New Roman" pitchFamily="18" charset="0"/>
              </a:rPr>
              <a:t>5.	Attend the pre-visit of the Visitation Team Chairperson</a:t>
            </a:r>
            <a:endParaRPr lang="en-US" sz="2100" b="1" i="1">
              <a:cs typeface="Times New Roman" pitchFamily="18" charset="0"/>
            </a:endParaRPr>
          </a:p>
          <a:p>
            <a:pPr algn="l" rtl="0">
              <a:buFont typeface="Wingdings" pitchFamily="2" charset="2"/>
              <a:buNone/>
            </a:pPr>
            <a:r>
              <a:rPr lang="en-US" sz="2100" b="1">
                <a:cs typeface="Times New Roman" pitchFamily="18" charset="0"/>
              </a:rPr>
              <a:t>6.	Chair the Steering Committee meetings</a:t>
            </a:r>
            <a:endParaRPr lang="en-US" sz="2100" b="1" i="1">
              <a:cs typeface="Times New Roman" pitchFamily="18" charset="0"/>
            </a:endParaRPr>
          </a:p>
          <a:p>
            <a:pPr algn="l" rtl="0">
              <a:buFont typeface="Wingdings" pitchFamily="2" charset="2"/>
              <a:buNone/>
            </a:pPr>
            <a:r>
              <a:rPr lang="en-US" sz="2100" b="1">
                <a:cs typeface="Times New Roman" pitchFamily="18" charset="0"/>
              </a:rPr>
              <a:t>7.	Ensure that the work of the committee stays on the task timeline.</a:t>
            </a:r>
            <a:endParaRPr lang="en-US" sz="2100" b="1" i="1">
              <a:cs typeface="Times New Roman" pitchFamily="18" charset="0"/>
            </a:endParaRPr>
          </a:p>
          <a:p>
            <a:pPr algn="l" rtl="0">
              <a:buFont typeface="Wingdings" pitchFamily="2" charset="2"/>
              <a:buNone/>
            </a:pPr>
            <a:endParaRPr lang="en-US" sz="2100" b="1"/>
          </a:p>
        </p:txBody>
      </p:sp>
      <p:pic>
        <p:nvPicPr>
          <p:cNvPr id="62468" name="Picture 4" descr="bd09228_"/>
          <p:cNvPicPr>
            <a:picLocks noChangeAspect="1" noChangeArrowheads="1"/>
          </p:cNvPicPr>
          <p:nvPr/>
        </p:nvPicPr>
        <p:blipFill>
          <a:blip r:embed="rId2" cstate="print"/>
          <a:srcRect/>
          <a:stretch>
            <a:fillRect/>
          </a:stretch>
        </p:blipFill>
        <p:spPr bwMode="auto">
          <a:xfrm>
            <a:off x="7391400" y="5105400"/>
            <a:ext cx="1397000" cy="1447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Effect transition="in" filter="strips(downRight)">
                                      <p:cBhvr>
                                        <p:cTn id="7" dur="500"/>
                                        <p:tgtEl>
                                          <p:spTgt spid="624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62467">
                                            <p:txEl>
                                              <p:pRg st="1" end="1"/>
                                            </p:txEl>
                                          </p:spTgt>
                                        </p:tgtEl>
                                        <p:attrNameLst>
                                          <p:attrName>style.visibility</p:attrName>
                                        </p:attrNameLst>
                                      </p:cBhvr>
                                      <p:to>
                                        <p:strVal val="visible"/>
                                      </p:to>
                                    </p:set>
                                    <p:animEffect transition="in" filter="strips(downRight)">
                                      <p:cBhvr>
                                        <p:cTn id="12" dur="500"/>
                                        <p:tgtEl>
                                          <p:spTgt spid="624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2467">
                                            <p:txEl>
                                              <p:pRg st="2" end="2"/>
                                            </p:txEl>
                                          </p:spTgt>
                                        </p:tgtEl>
                                        <p:attrNameLst>
                                          <p:attrName>style.visibility</p:attrName>
                                        </p:attrNameLst>
                                      </p:cBhvr>
                                      <p:to>
                                        <p:strVal val="visible"/>
                                      </p:to>
                                    </p:set>
                                    <p:animEffect transition="in" filter="strips(downRight)">
                                      <p:cBhvr>
                                        <p:cTn id="17" dur="500"/>
                                        <p:tgtEl>
                                          <p:spTgt spid="624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62467">
                                            <p:txEl>
                                              <p:pRg st="3" end="3"/>
                                            </p:txEl>
                                          </p:spTgt>
                                        </p:tgtEl>
                                        <p:attrNameLst>
                                          <p:attrName>style.visibility</p:attrName>
                                        </p:attrNameLst>
                                      </p:cBhvr>
                                      <p:to>
                                        <p:strVal val="visible"/>
                                      </p:to>
                                    </p:set>
                                    <p:animEffect transition="in" filter="strips(downRight)">
                                      <p:cBhvr>
                                        <p:cTn id="22" dur="500"/>
                                        <p:tgtEl>
                                          <p:spTgt spid="624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grpId="0" nodeType="clickEffect">
                                  <p:stCondLst>
                                    <p:cond delay="0"/>
                                  </p:stCondLst>
                                  <p:childTnLst>
                                    <p:set>
                                      <p:cBhvr>
                                        <p:cTn id="26" dur="1" fill="hold">
                                          <p:stCondLst>
                                            <p:cond delay="0"/>
                                          </p:stCondLst>
                                        </p:cTn>
                                        <p:tgtEl>
                                          <p:spTgt spid="62467">
                                            <p:txEl>
                                              <p:pRg st="4" end="4"/>
                                            </p:txEl>
                                          </p:spTgt>
                                        </p:tgtEl>
                                        <p:attrNameLst>
                                          <p:attrName>style.visibility</p:attrName>
                                        </p:attrNameLst>
                                      </p:cBhvr>
                                      <p:to>
                                        <p:strVal val="visible"/>
                                      </p:to>
                                    </p:set>
                                    <p:animEffect transition="in" filter="strips(downRight)">
                                      <p:cBhvr>
                                        <p:cTn id="27" dur="500"/>
                                        <p:tgtEl>
                                          <p:spTgt spid="6246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6" fill="hold" grpId="0" nodeType="clickEffect">
                                  <p:stCondLst>
                                    <p:cond delay="0"/>
                                  </p:stCondLst>
                                  <p:childTnLst>
                                    <p:set>
                                      <p:cBhvr>
                                        <p:cTn id="31" dur="1" fill="hold">
                                          <p:stCondLst>
                                            <p:cond delay="0"/>
                                          </p:stCondLst>
                                        </p:cTn>
                                        <p:tgtEl>
                                          <p:spTgt spid="62467">
                                            <p:txEl>
                                              <p:pRg st="5" end="5"/>
                                            </p:txEl>
                                          </p:spTgt>
                                        </p:tgtEl>
                                        <p:attrNameLst>
                                          <p:attrName>style.visibility</p:attrName>
                                        </p:attrNameLst>
                                      </p:cBhvr>
                                      <p:to>
                                        <p:strVal val="visible"/>
                                      </p:to>
                                    </p:set>
                                    <p:animEffect transition="in" filter="strips(downRight)">
                                      <p:cBhvr>
                                        <p:cTn id="32" dur="500"/>
                                        <p:tgtEl>
                                          <p:spTgt spid="6246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62467">
                                            <p:txEl>
                                              <p:pRg st="6" end="6"/>
                                            </p:txEl>
                                          </p:spTgt>
                                        </p:tgtEl>
                                        <p:attrNameLst>
                                          <p:attrName>style.visibility</p:attrName>
                                        </p:attrNameLst>
                                      </p:cBhvr>
                                      <p:to>
                                        <p:strVal val="visible"/>
                                      </p:to>
                                    </p:set>
                                    <p:animEffect transition="in" filter="strips(downRight)">
                                      <p:cBhvr>
                                        <p:cTn id="37" dur="500"/>
                                        <p:tgtEl>
                                          <p:spTgt spid="624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04800" y="122238"/>
            <a:ext cx="7696200" cy="1295400"/>
          </a:xfrm>
        </p:spPr>
        <p:txBody>
          <a:bodyPr/>
          <a:lstStyle/>
          <a:p>
            <a:r>
              <a:rPr lang="en-US" sz="2800">
                <a:cs typeface="Times New Roman" pitchFamily="18" charset="0"/>
              </a:rPr>
              <a:t>Qualifications of the Steering Committee Chairperson</a:t>
            </a:r>
            <a:r>
              <a:rPr lang="en-US" sz="2600" b="0" i="1">
                <a:cs typeface="Times New Roman" pitchFamily="18" charset="0"/>
              </a:rPr>
              <a:t> </a:t>
            </a:r>
          </a:p>
        </p:txBody>
      </p:sp>
      <p:sp>
        <p:nvSpPr>
          <p:cNvPr id="63491" name="Rectangle 3"/>
          <p:cNvSpPr>
            <a:spLocks noGrp="1" noChangeArrowheads="1"/>
          </p:cNvSpPr>
          <p:nvPr>
            <p:ph type="body" idx="1"/>
          </p:nvPr>
        </p:nvSpPr>
        <p:spPr/>
        <p:txBody>
          <a:bodyPr/>
          <a:lstStyle/>
          <a:p>
            <a:pPr algn="l" rtl="0">
              <a:buSzPct val="175000"/>
              <a:buFontTx/>
              <a:buChar char="•"/>
            </a:pPr>
            <a:r>
              <a:rPr lang="en-US" sz="2400">
                <a:cs typeface="Times New Roman" pitchFamily="18" charset="0"/>
              </a:rPr>
              <a:t>	</a:t>
            </a:r>
            <a:r>
              <a:rPr lang="en-US" sz="2400" b="1">
                <a:solidFill>
                  <a:srgbClr val="3333CC"/>
                </a:solidFill>
                <a:cs typeface="Times New Roman" pitchFamily="18" charset="0"/>
              </a:rPr>
              <a:t>Dedication to the mission of the university</a:t>
            </a:r>
          </a:p>
          <a:p>
            <a:pPr algn="l" rtl="0">
              <a:buSzPct val="175000"/>
              <a:buFontTx/>
              <a:buChar char="•"/>
            </a:pPr>
            <a:r>
              <a:rPr lang="en-US" sz="2400">
                <a:cs typeface="Times New Roman" pitchFamily="18" charset="0"/>
              </a:rPr>
              <a:t>       </a:t>
            </a:r>
            <a:r>
              <a:rPr lang="en-US" sz="2400" b="1">
                <a:solidFill>
                  <a:srgbClr val="FF0000"/>
                </a:solidFill>
                <a:cs typeface="Times New Roman" pitchFamily="18" charset="0"/>
              </a:rPr>
              <a:t>Trusted member of the university</a:t>
            </a:r>
            <a:endParaRPr lang="en-US" sz="2400" b="1" i="1">
              <a:solidFill>
                <a:srgbClr val="FF0000"/>
              </a:solidFill>
              <a:cs typeface="Times New Roman" pitchFamily="18" charset="0"/>
            </a:endParaRPr>
          </a:p>
          <a:p>
            <a:pPr algn="l" rtl="0">
              <a:buSzPct val="175000"/>
              <a:buFontTx/>
              <a:buChar char="•"/>
            </a:pPr>
            <a:r>
              <a:rPr lang="en-US" sz="2400">
                <a:cs typeface="Times New Roman" pitchFamily="18" charset="0"/>
              </a:rPr>
              <a:t>	</a:t>
            </a:r>
            <a:r>
              <a:rPr lang="en-US" sz="2400" b="1">
                <a:cs typeface="Times New Roman" pitchFamily="18" charset="0"/>
              </a:rPr>
              <a:t>Familiarity with the university</a:t>
            </a:r>
          </a:p>
          <a:p>
            <a:pPr algn="l" rtl="0">
              <a:buSzPct val="175000"/>
              <a:buFontTx/>
              <a:buChar char="•"/>
            </a:pPr>
            <a:r>
              <a:rPr lang="en-US" sz="2400">
                <a:cs typeface="Times New Roman" pitchFamily="18" charset="0"/>
              </a:rPr>
              <a:t>       </a:t>
            </a:r>
            <a:r>
              <a:rPr lang="en-US" sz="2400" b="1">
                <a:solidFill>
                  <a:srgbClr val="107E3D"/>
                </a:solidFill>
                <a:cs typeface="Times New Roman" pitchFamily="18" charset="0"/>
              </a:rPr>
              <a:t>No employment, either personally or of a family 	member, within the university</a:t>
            </a:r>
            <a:r>
              <a:rPr lang="en-US" sz="2400">
                <a:cs typeface="Times New Roman" pitchFamily="18" charset="0"/>
              </a:rPr>
              <a:t> 	</a:t>
            </a:r>
            <a:endParaRPr lang="en-US" sz="2400" b="1" i="1">
              <a:cs typeface="Times New Roman" pitchFamily="18" charset="0"/>
            </a:endParaRPr>
          </a:p>
          <a:p>
            <a:pPr algn="l" rtl="0">
              <a:buSzPct val="175000"/>
              <a:buFontTx/>
              <a:buChar char="•"/>
            </a:pPr>
            <a:r>
              <a:rPr lang="en-US" sz="2400">
                <a:cs typeface="Times New Roman" pitchFamily="18" charset="0"/>
              </a:rPr>
              <a:t>	</a:t>
            </a:r>
            <a:r>
              <a:rPr lang="en-US" sz="2400" b="1">
                <a:solidFill>
                  <a:srgbClr val="3333CC"/>
                </a:solidFill>
                <a:cs typeface="Times New Roman" pitchFamily="18" charset="0"/>
              </a:rPr>
              <a:t>Strategic planning, technological, and    </a:t>
            </a:r>
          </a:p>
          <a:p>
            <a:pPr algn="l" rtl="0">
              <a:buSzPct val="175000"/>
              <a:buFontTx/>
              <a:buNone/>
            </a:pPr>
            <a:r>
              <a:rPr lang="en-US" sz="2400" b="1">
                <a:solidFill>
                  <a:srgbClr val="3333CC"/>
                </a:solidFill>
                <a:cs typeface="Times New Roman" pitchFamily="18" charset="0"/>
              </a:rPr>
              <a:t>           organizational skills</a:t>
            </a:r>
            <a:endParaRPr lang="en-US" sz="2400" b="1" i="1">
              <a:solidFill>
                <a:srgbClr val="3333CC"/>
              </a:solidFill>
              <a:cs typeface="Times New Roman" pitchFamily="18" charset="0"/>
            </a:endParaRPr>
          </a:p>
          <a:p>
            <a:pPr algn="l" rtl="0">
              <a:buSzPct val="175000"/>
              <a:buFontTx/>
              <a:buChar char="•"/>
            </a:pPr>
            <a:r>
              <a:rPr lang="en-US" sz="2400">
                <a:cs typeface="Times New Roman" pitchFamily="18" charset="0"/>
              </a:rPr>
              <a:t>	</a:t>
            </a:r>
            <a:r>
              <a:rPr lang="en-US" sz="2400" b="1">
                <a:solidFill>
                  <a:srgbClr val="FF0000"/>
                </a:solidFill>
                <a:cs typeface="Times New Roman" pitchFamily="18" charset="0"/>
              </a:rPr>
              <a:t>Strong interpersonal skills</a:t>
            </a:r>
          </a:p>
          <a:p>
            <a:pPr algn="l" rtl="0">
              <a:buSzPct val="175000"/>
              <a:buFontTx/>
              <a:buChar char="•"/>
            </a:pPr>
            <a:r>
              <a:rPr lang="en-US" sz="2400" b="1">
                <a:solidFill>
                  <a:srgbClr val="FF0000"/>
                </a:solidFill>
                <a:cs typeface="Times New Roman" pitchFamily="18" charset="0"/>
              </a:rPr>
              <a:t>       </a:t>
            </a:r>
            <a:r>
              <a:rPr lang="en-US" sz="2400" b="1" i="1" u="sng">
                <a:solidFill>
                  <a:srgbClr val="107E3D"/>
                </a:solidFill>
                <a:effectLst>
                  <a:outerShdw blurRad="38100" dist="38100" dir="2700000" algn="tl">
                    <a:srgbClr val="000000"/>
                  </a:outerShdw>
                </a:effectLst>
                <a:cs typeface="Times New Roman" pitchFamily="18" charset="0"/>
              </a:rPr>
              <a:t>TEAM BUILDER</a:t>
            </a:r>
          </a:p>
          <a:p>
            <a:pPr algn="l" rtl="0">
              <a:buSzPct val="175000"/>
              <a:buFontTx/>
              <a:buChar char="•"/>
            </a:pPr>
            <a:r>
              <a:rPr lang="en-US" sz="2400" b="1">
                <a:solidFill>
                  <a:srgbClr val="107E3D"/>
                </a:solidFill>
                <a:effectLst>
                  <a:outerShdw blurRad="38100" dist="38100" dir="2700000" algn="tl">
                    <a:srgbClr val="000000"/>
                  </a:outerShdw>
                </a:effectLst>
                <a:cs typeface="Times New Roman" pitchFamily="18" charset="0"/>
              </a:rPr>
              <a:t>       </a:t>
            </a:r>
            <a:r>
              <a:rPr lang="en-US" sz="2400" b="1">
                <a:solidFill>
                  <a:srgbClr val="3333CC"/>
                </a:solidFill>
                <a:effectLst>
                  <a:outerShdw blurRad="38100" dist="38100" dir="2700000" algn="tl">
                    <a:srgbClr val="000000"/>
                  </a:outerShdw>
                </a:effectLst>
                <a:cs typeface="Times New Roman" pitchFamily="18" charset="0"/>
              </a:rPr>
              <a:t>Conflict of interest policy and ethics policy</a:t>
            </a:r>
          </a:p>
          <a:p>
            <a:pPr algn="l" rtl="0">
              <a:buSzPct val="175000"/>
              <a:buFontTx/>
              <a:buNone/>
            </a:pPr>
            <a:endParaRPr lang="en-US" sz="2400" b="1">
              <a:solidFill>
                <a:srgbClr val="3333CC"/>
              </a:solidFill>
              <a:effectLst>
                <a:outerShdw blurRad="38100" dist="38100" dir="2700000" algn="tl">
                  <a:srgbClr val="000000"/>
                </a:outerShdw>
              </a:effectLst>
              <a:cs typeface="Times New Roman" pitchFamily="18" charset="0"/>
            </a:endParaRPr>
          </a:p>
          <a:p>
            <a:pPr algn="l" rtl="0">
              <a:buSzPct val="175000"/>
              <a:buFont typeface="Wingdings" pitchFamily="2" charset="2"/>
              <a:buNone/>
            </a:pPr>
            <a:endParaRPr lang="en-US" sz="2400" b="1">
              <a:solidFill>
                <a:srgbClr val="3333CC"/>
              </a:solidFill>
            </a:endParaRPr>
          </a:p>
        </p:txBody>
      </p:sp>
      <p:pic>
        <p:nvPicPr>
          <p:cNvPr id="63492" name="Picture 4" descr="j0378951"/>
          <p:cNvPicPr>
            <a:picLocks noChangeAspect="1" noChangeArrowheads="1"/>
          </p:cNvPicPr>
          <p:nvPr/>
        </p:nvPicPr>
        <p:blipFill>
          <a:blip r:embed="rId2" cstate="print"/>
          <a:srcRect/>
          <a:stretch>
            <a:fillRect/>
          </a:stretch>
        </p:blipFill>
        <p:spPr bwMode="auto">
          <a:xfrm>
            <a:off x="7010400" y="3581400"/>
            <a:ext cx="1752600" cy="1905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1">
                                            <p:txEl>
                                              <p:pRg st="0" end="0"/>
                                            </p:txEl>
                                          </p:spTgt>
                                        </p:tgtEl>
                                        <p:attrNameLst>
                                          <p:attrName>style.visibility</p:attrName>
                                        </p:attrNameLst>
                                      </p:cBhvr>
                                      <p:to>
                                        <p:strVal val="visible"/>
                                      </p:to>
                                    </p:set>
                                    <p:anim calcmode="lin" valueType="num">
                                      <p:cBhvr additive="base">
                                        <p:cTn id="7" dur="500"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34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3491">
                                            <p:txEl>
                                              <p:pRg st="1" end="1"/>
                                            </p:txEl>
                                          </p:spTgt>
                                        </p:tgtEl>
                                        <p:attrNameLst>
                                          <p:attrName>style.visibility</p:attrName>
                                        </p:attrNameLst>
                                      </p:cBhvr>
                                      <p:to>
                                        <p:strVal val="visible"/>
                                      </p:to>
                                    </p:set>
                                    <p:anim calcmode="lin" valueType="num">
                                      <p:cBhvr additive="base">
                                        <p:cTn id="13" dur="500" fill="hold"/>
                                        <p:tgtEl>
                                          <p:spTgt spid="6349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349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3491">
                                            <p:txEl>
                                              <p:pRg st="2" end="2"/>
                                            </p:txEl>
                                          </p:spTgt>
                                        </p:tgtEl>
                                        <p:attrNameLst>
                                          <p:attrName>style.visibility</p:attrName>
                                        </p:attrNameLst>
                                      </p:cBhvr>
                                      <p:to>
                                        <p:strVal val="visible"/>
                                      </p:to>
                                    </p:set>
                                    <p:anim calcmode="lin" valueType="num">
                                      <p:cBhvr additive="base">
                                        <p:cTn id="19" dur="500" fill="hold"/>
                                        <p:tgtEl>
                                          <p:spTgt spid="6349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34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3491">
                                            <p:txEl>
                                              <p:pRg st="3" end="3"/>
                                            </p:txEl>
                                          </p:spTgt>
                                        </p:tgtEl>
                                        <p:attrNameLst>
                                          <p:attrName>style.visibility</p:attrName>
                                        </p:attrNameLst>
                                      </p:cBhvr>
                                      <p:to>
                                        <p:strVal val="visible"/>
                                      </p:to>
                                    </p:set>
                                    <p:anim calcmode="lin" valueType="num">
                                      <p:cBhvr additive="base">
                                        <p:cTn id="25" dur="500" fill="hold"/>
                                        <p:tgtEl>
                                          <p:spTgt spid="6349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349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63491">
                                            <p:txEl>
                                              <p:pRg st="4" end="4"/>
                                            </p:txEl>
                                          </p:spTgt>
                                        </p:tgtEl>
                                        <p:attrNameLst>
                                          <p:attrName>style.visibility</p:attrName>
                                        </p:attrNameLst>
                                      </p:cBhvr>
                                      <p:to>
                                        <p:strVal val="visible"/>
                                      </p:to>
                                    </p:set>
                                    <p:anim calcmode="lin" valueType="num">
                                      <p:cBhvr additive="base">
                                        <p:cTn id="31" dur="500" fill="hold"/>
                                        <p:tgtEl>
                                          <p:spTgt spid="63491">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6349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63491">
                                            <p:txEl>
                                              <p:pRg st="5" end="5"/>
                                            </p:txEl>
                                          </p:spTgt>
                                        </p:tgtEl>
                                        <p:attrNameLst>
                                          <p:attrName>style.visibility</p:attrName>
                                        </p:attrNameLst>
                                      </p:cBhvr>
                                      <p:to>
                                        <p:strVal val="visible"/>
                                      </p:to>
                                    </p:set>
                                    <p:anim calcmode="lin" valueType="num">
                                      <p:cBhvr additive="base">
                                        <p:cTn id="37" dur="500" fill="hold"/>
                                        <p:tgtEl>
                                          <p:spTgt spid="63491">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63491">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63491">
                                            <p:txEl>
                                              <p:pRg st="6" end="6"/>
                                            </p:txEl>
                                          </p:spTgt>
                                        </p:tgtEl>
                                        <p:attrNameLst>
                                          <p:attrName>style.visibility</p:attrName>
                                        </p:attrNameLst>
                                      </p:cBhvr>
                                      <p:to>
                                        <p:strVal val="visible"/>
                                      </p:to>
                                    </p:set>
                                    <p:anim calcmode="lin" valueType="num">
                                      <p:cBhvr additive="base">
                                        <p:cTn id="43" dur="500" fill="hold"/>
                                        <p:tgtEl>
                                          <p:spTgt spid="63491">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6349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63491">
                                            <p:txEl>
                                              <p:pRg st="7" end="7"/>
                                            </p:txEl>
                                          </p:spTgt>
                                        </p:tgtEl>
                                        <p:attrNameLst>
                                          <p:attrName>style.visibility</p:attrName>
                                        </p:attrNameLst>
                                      </p:cBhvr>
                                      <p:to>
                                        <p:strVal val="visible"/>
                                      </p:to>
                                    </p:set>
                                    <p:anim calcmode="lin" valueType="num">
                                      <p:cBhvr additive="base">
                                        <p:cTn id="49" dur="500" fill="hold"/>
                                        <p:tgtEl>
                                          <p:spTgt spid="63491">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63491">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63491">
                                            <p:txEl>
                                              <p:pRg st="8" end="8"/>
                                            </p:txEl>
                                          </p:spTgt>
                                        </p:tgtEl>
                                        <p:attrNameLst>
                                          <p:attrName>style.visibility</p:attrName>
                                        </p:attrNameLst>
                                      </p:cBhvr>
                                      <p:to>
                                        <p:strVal val="visible"/>
                                      </p:to>
                                    </p:set>
                                    <p:anim calcmode="lin" valueType="num">
                                      <p:cBhvr additive="base">
                                        <p:cTn id="55" dur="500" fill="hold"/>
                                        <p:tgtEl>
                                          <p:spTgt spid="6349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6349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152400"/>
            <a:ext cx="7543800" cy="1295400"/>
          </a:xfrm>
        </p:spPr>
        <p:txBody>
          <a:bodyPr/>
          <a:lstStyle/>
          <a:p>
            <a:r>
              <a:rPr lang="en-US" sz="3200"/>
              <a:t>What will each sub-committee for writing the self-study</a:t>
            </a:r>
            <a:r>
              <a:rPr lang="en-US"/>
              <a:t> </a:t>
            </a:r>
            <a:r>
              <a:rPr lang="en-US" sz="3200"/>
              <a:t>do?</a:t>
            </a:r>
          </a:p>
        </p:txBody>
      </p:sp>
      <p:sp>
        <p:nvSpPr>
          <p:cNvPr id="25603" name="Rectangle 3"/>
          <p:cNvSpPr>
            <a:spLocks noGrp="1" noChangeArrowheads="1"/>
          </p:cNvSpPr>
          <p:nvPr>
            <p:ph type="body" idx="1"/>
          </p:nvPr>
        </p:nvSpPr>
        <p:spPr>
          <a:xfrm>
            <a:off x="457200" y="1295400"/>
            <a:ext cx="8686800" cy="5562600"/>
          </a:xfrm>
        </p:spPr>
        <p:txBody>
          <a:bodyPr/>
          <a:lstStyle/>
          <a:p>
            <a:pPr algn="l" rtl="0">
              <a:lnSpc>
                <a:spcPct val="80000"/>
              </a:lnSpc>
            </a:pPr>
            <a:r>
              <a:rPr lang="en-US" sz="2400" b="1" i="1" u="sng">
                <a:solidFill>
                  <a:srgbClr val="FF0000"/>
                </a:solidFill>
                <a:effectLst>
                  <a:outerShdw blurRad="38100" dist="38100" dir="2700000" algn="tl">
                    <a:srgbClr val="000000"/>
                  </a:outerShdw>
                </a:effectLst>
              </a:rPr>
              <a:t>Decide what questions will be asked in order to demonstrate meeting an accreditation standard.</a:t>
            </a:r>
          </a:p>
          <a:p>
            <a:pPr algn="l" rtl="0">
              <a:lnSpc>
                <a:spcPct val="80000"/>
              </a:lnSpc>
              <a:buFont typeface="Wingdings" pitchFamily="2" charset="2"/>
              <a:buNone/>
            </a:pPr>
            <a:endParaRPr lang="en-US" sz="2400" b="1" i="1" u="sng">
              <a:solidFill>
                <a:srgbClr val="FF0000"/>
              </a:solidFill>
              <a:effectLst>
                <a:outerShdw blurRad="38100" dist="38100" dir="2700000" algn="tl">
                  <a:srgbClr val="000000"/>
                </a:outerShdw>
              </a:effectLst>
            </a:endParaRPr>
          </a:p>
          <a:p>
            <a:pPr algn="l" rtl="0">
              <a:lnSpc>
                <a:spcPct val="80000"/>
              </a:lnSpc>
            </a:pPr>
            <a:r>
              <a:rPr lang="en-US" sz="2400" b="1"/>
              <a:t>Determine whether data exist for answering these questions</a:t>
            </a:r>
            <a:r>
              <a:rPr lang="en-US" sz="2400"/>
              <a:t>.</a:t>
            </a:r>
          </a:p>
          <a:p>
            <a:pPr algn="l" rtl="0">
              <a:lnSpc>
                <a:spcPct val="80000"/>
              </a:lnSpc>
              <a:buFont typeface="Wingdings" pitchFamily="2" charset="2"/>
              <a:buNone/>
            </a:pPr>
            <a:endParaRPr lang="en-US" sz="2400"/>
          </a:p>
          <a:p>
            <a:pPr algn="l" rtl="0">
              <a:lnSpc>
                <a:spcPct val="80000"/>
              </a:lnSpc>
            </a:pPr>
            <a:r>
              <a:rPr lang="en-US" sz="2400" b="1" i="1" u="sng">
                <a:solidFill>
                  <a:srgbClr val="3333CC"/>
                </a:solidFill>
                <a:effectLst>
                  <a:outerShdw blurRad="38100" dist="38100" dir="2700000" algn="tl">
                    <a:srgbClr val="000000"/>
                  </a:outerShdw>
                </a:effectLst>
              </a:rPr>
              <a:t>Collect new data if necessary</a:t>
            </a:r>
            <a:r>
              <a:rPr lang="en-US" sz="2400" b="1" i="1" u="sng">
                <a:solidFill>
                  <a:srgbClr val="FF0000"/>
                </a:solidFill>
                <a:effectLst>
                  <a:outerShdw blurRad="38100" dist="38100" dir="2700000" algn="tl">
                    <a:srgbClr val="000000"/>
                  </a:outerShdw>
                </a:effectLst>
              </a:rPr>
              <a:t>.</a:t>
            </a:r>
            <a:r>
              <a:rPr lang="en-US" sz="2400" b="1">
                <a:solidFill>
                  <a:srgbClr val="FF0000"/>
                </a:solidFill>
              </a:rPr>
              <a:t> </a:t>
            </a:r>
          </a:p>
          <a:p>
            <a:pPr algn="l" rtl="0">
              <a:lnSpc>
                <a:spcPct val="80000"/>
              </a:lnSpc>
              <a:buFont typeface="Wingdings" pitchFamily="2" charset="2"/>
              <a:buNone/>
            </a:pPr>
            <a:endParaRPr lang="en-US" sz="2400" b="1">
              <a:solidFill>
                <a:srgbClr val="FF0000"/>
              </a:solidFill>
            </a:endParaRPr>
          </a:p>
          <a:p>
            <a:pPr algn="l" rtl="0">
              <a:lnSpc>
                <a:spcPct val="80000"/>
              </a:lnSpc>
            </a:pPr>
            <a:r>
              <a:rPr lang="en-US" sz="2400" b="1">
                <a:solidFill>
                  <a:srgbClr val="FF0000"/>
                </a:solidFill>
              </a:rPr>
              <a:t>Assess the University’s current effectiveness in meeting the standards assigned to it;</a:t>
            </a:r>
          </a:p>
          <a:p>
            <a:pPr algn="l" rtl="0">
              <a:lnSpc>
                <a:spcPct val="80000"/>
              </a:lnSpc>
              <a:buFont typeface="Wingdings" pitchFamily="2" charset="2"/>
              <a:buNone/>
            </a:pPr>
            <a:endParaRPr lang="en-US" sz="2400" b="1">
              <a:solidFill>
                <a:srgbClr val="FF0000"/>
              </a:solidFill>
            </a:endParaRPr>
          </a:p>
          <a:p>
            <a:pPr algn="l" rtl="0">
              <a:lnSpc>
                <a:spcPct val="80000"/>
              </a:lnSpc>
            </a:pPr>
            <a:r>
              <a:rPr lang="en-US" sz="2400" b="1"/>
              <a:t>Write a report including tables, charts and appendices, responding to focus questions, submitted to the chair</a:t>
            </a:r>
            <a:r>
              <a:rPr lang="en-US" sz="2400"/>
              <a:t> </a:t>
            </a:r>
          </a:p>
          <a:p>
            <a:pPr algn="l" rtl="0">
              <a:lnSpc>
                <a:spcPct val="80000"/>
              </a:lnSpc>
              <a:buFont typeface="Wingdings" pitchFamily="2" charset="2"/>
              <a:buNone/>
            </a:pPr>
            <a:endParaRPr lang="en-US" sz="2400"/>
          </a:p>
          <a:p>
            <a:pPr algn="l" rtl="0">
              <a:lnSpc>
                <a:spcPct val="80000"/>
              </a:lnSpc>
            </a:pPr>
            <a:r>
              <a:rPr lang="en-US" sz="2400" b="1">
                <a:solidFill>
                  <a:srgbClr val="3333CC"/>
                </a:solidFill>
              </a:rPr>
              <a:t>Make a clear set of recommendations next steps to address topics the sub-committee considers necessary.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122238"/>
            <a:ext cx="7543800" cy="942975"/>
          </a:xfrm>
        </p:spPr>
        <p:txBody>
          <a:bodyPr/>
          <a:lstStyle/>
          <a:p>
            <a:pPr algn="ctr"/>
            <a:r>
              <a:rPr lang="en-US"/>
              <a:t>Self-Study in Three Steps</a:t>
            </a:r>
          </a:p>
        </p:txBody>
      </p:sp>
      <p:sp>
        <p:nvSpPr>
          <p:cNvPr id="100355" name="Rectangle 3"/>
          <p:cNvSpPr>
            <a:spLocks noGrp="1" noChangeArrowheads="1"/>
          </p:cNvSpPr>
          <p:nvPr>
            <p:ph type="body" sz="half" idx="1"/>
          </p:nvPr>
        </p:nvSpPr>
        <p:spPr>
          <a:xfrm>
            <a:off x="1076325" y="1971675"/>
            <a:ext cx="6619875" cy="1651000"/>
          </a:xfrm>
        </p:spPr>
        <p:txBody>
          <a:bodyPr/>
          <a:lstStyle/>
          <a:p>
            <a:pPr algn="ctr">
              <a:buFont typeface="Wingdings" pitchFamily="2" charset="2"/>
              <a:buNone/>
            </a:pPr>
            <a:r>
              <a:rPr lang="en-US" sz="3400" b="1">
                <a:solidFill>
                  <a:srgbClr val="006666"/>
                </a:solidFill>
                <a:latin typeface="Tahoma" pitchFamily="34" charset="0"/>
              </a:rPr>
              <a:t>Step One </a:t>
            </a:r>
            <a:r>
              <a:rPr lang="en-US" sz="3400" b="1">
                <a:solidFill>
                  <a:srgbClr val="006666"/>
                </a:solidFill>
                <a:latin typeface="Arial"/>
              </a:rPr>
              <a:t>–</a:t>
            </a:r>
            <a:r>
              <a:rPr lang="en-US" sz="3400" b="1">
                <a:solidFill>
                  <a:srgbClr val="006666"/>
                </a:solidFill>
                <a:latin typeface="Tahoma" pitchFamily="34" charset="0"/>
              </a:rPr>
              <a:t> Study</a:t>
            </a:r>
          </a:p>
          <a:p>
            <a:pPr algn="ctr">
              <a:buFont typeface="Wingdings" pitchFamily="2" charset="2"/>
              <a:buNone/>
            </a:pPr>
            <a:r>
              <a:rPr lang="en-US" sz="3400" b="1">
                <a:solidFill>
                  <a:srgbClr val="006666"/>
                </a:solidFill>
                <a:latin typeface="Tahoma" pitchFamily="34" charset="0"/>
              </a:rPr>
              <a:t>Step Two </a:t>
            </a:r>
            <a:r>
              <a:rPr lang="en-US" sz="3400" b="1">
                <a:solidFill>
                  <a:srgbClr val="006666"/>
                </a:solidFill>
                <a:latin typeface="Arial"/>
              </a:rPr>
              <a:t>–</a:t>
            </a:r>
            <a:r>
              <a:rPr lang="en-US" sz="3400" b="1">
                <a:solidFill>
                  <a:srgbClr val="006666"/>
                </a:solidFill>
                <a:latin typeface="Tahoma" pitchFamily="34" charset="0"/>
              </a:rPr>
              <a:t> Analyze</a:t>
            </a:r>
          </a:p>
          <a:p>
            <a:pPr algn="ctr">
              <a:buFont typeface="Wingdings" pitchFamily="2" charset="2"/>
              <a:buNone/>
            </a:pPr>
            <a:r>
              <a:rPr lang="en-US" sz="3400" b="1">
                <a:solidFill>
                  <a:srgbClr val="006666"/>
                </a:solidFill>
                <a:latin typeface="Tahoma" pitchFamily="34" charset="0"/>
              </a:rPr>
              <a:t>Step Three - Show Evidence</a:t>
            </a:r>
            <a:endParaRPr lang="en-US" sz="3400">
              <a:solidFill>
                <a:srgbClr val="006666"/>
              </a:solidFill>
              <a:latin typeface="Tahoma" pitchFamily="34" charset="0"/>
            </a:endParaRPr>
          </a:p>
        </p:txBody>
      </p:sp>
      <p:pic>
        <p:nvPicPr>
          <p:cNvPr id="100356" name="Picture 4" descr="cs0wua1x[1]"/>
          <p:cNvPicPr>
            <a:picLocks noGrp="1" noChangeAspect="1" noChangeArrowheads="1"/>
          </p:cNvPicPr>
          <p:nvPr>
            <p:ph sz="half" idx="2"/>
          </p:nvPr>
        </p:nvPicPr>
        <p:blipFill>
          <a:blip r:embed="rId2" cstate="print"/>
          <a:srcRect/>
          <a:stretch>
            <a:fillRect/>
          </a:stretch>
        </p:blipFill>
        <p:spPr>
          <a:xfrm>
            <a:off x="3200400" y="4572000"/>
            <a:ext cx="2971800" cy="1843088"/>
          </a:xfrm>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10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003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0355">
                                            <p:txEl>
                                              <p:pRg st="1" end="1"/>
                                            </p:txEl>
                                          </p:spTgt>
                                        </p:tgtEl>
                                        <p:attrNameLst>
                                          <p:attrName>style.visibility</p:attrName>
                                        </p:attrNameLst>
                                      </p:cBhvr>
                                      <p:to>
                                        <p:strVal val="visible"/>
                                      </p:to>
                                    </p:set>
                                    <p:anim calcmode="lin" valueType="num">
                                      <p:cBhvr additive="base">
                                        <p:cTn id="13" dur="10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003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0355">
                                            <p:txEl>
                                              <p:pRg st="2" end="2"/>
                                            </p:txEl>
                                          </p:spTgt>
                                        </p:tgtEl>
                                        <p:attrNameLst>
                                          <p:attrName>style.visibility</p:attrName>
                                        </p:attrNameLst>
                                      </p:cBhvr>
                                      <p:to>
                                        <p:strVal val="visible"/>
                                      </p:to>
                                    </p:set>
                                    <p:anim calcmode="lin" valueType="num">
                                      <p:cBhvr additive="base">
                                        <p:cTn id="19" dur="10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0035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solidFill>
            <a:srgbClr val="FFFF00"/>
          </a:solidFill>
        </p:spPr>
        <p:txBody>
          <a:bodyPr/>
          <a:lstStyle/>
          <a:p>
            <a:r>
              <a:rPr lang="en-US">
                <a:solidFill>
                  <a:srgbClr val="6F1107"/>
                </a:solidFill>
              </a:rPr>
              <a:t>3 Steps to Self-Study</a:t>
            </a:r>
          </a:p>
        </p:txBody>
      </p:sp>
      <p:sp>
        <p:nvSpPr>
          <p:cNvPr id="101379" name="Rectangle 3"/>
          <p:cNvSpPr>
            <a:spLocks noGrp="1" noChangeArrowheads="1"/>
          </p:cNvSpPr>
          <p:nvPr>
            <p:ph type="body" idx="1"/>
          </p:nvPr>
        </p:nvSpPr>
        <p:spPr>
          <a:xfrm>
            <a:off x="457200" y="1600200"/>
            <a:ext cx="8229600" cy="5029200"/>
          </a:xfrm>
        </p:spPr>
        <p:txBody>
          <a:bodyPr/>
          <a:lstStyle/>
          <a:p>
            <a:pPr algn="l" rtl="0">
              <a:lnSpc>
                <a:spcPct val="90000"/>
              </a:lnSpc>
              <a:buFont typeface="Wingdings" pitchFamily="2" charset="2"/>
              <a:buNone/>
            </a:pPr>
            <a:r>
              <a:rPr lang="en-US" b="1"/>
              <a:t>Step One:	 </a:t>
            </a:r>
            <a:r>
              <a:rPr lang="en-US" sz="3600" b="1">
                <a:solidFill>
                  <a:srgbClr val="FF0000"/>
                </a:solidFill>
              </a:rPr>
              <a:t>Study</a:t>
            </a:r>
          </a:p>
          <a:p>
            <a:pPr algn="l" rtl="0">
              <a:lnSpc>
                <a:spcPct val="90000"/>
              </a:lnSpc>
              <a:buFont typeface="Wingdings" pitchFamily="2" charset="2"/>
              <a:buNone/>
            </a:pPr>
            <a:r>
              <a:rPr lang="en-US" b="1"/>
              <a:t>   </a:t>
            </a:r>
            <a:endParaRPr lang="en-US"/>
          </a:p>
          <a:p>
            <a:pPr algn="l" rtl="0">
              <a:lnSpc>
                <a:spcPct val="90000"/>
              </a:lnSpc>
              <a:buFont typeface="Wingdings" pitchFamily="2" charset="2"/>
              <a:buNone/>
            </a:pPr>
            <a:r>
              <a:rPr lang="en-US" b="1">
                <a:solidFill>
                  <a:srgbClr val="3333CC"/>
                </a:solidFill>
              </a:rPr>
              <a:t>In this step, the institution </a:t>
            </a:r>
            <a:r>
              <a:rPr lang="en-US" b="1" i="1" u="sng">
                <a:solidFill>
                  <a:srgbClr val="3333CC"/>
                </a:solidFill>
                <a:effectLst>
                  <a:outerShdw blurRad="38100" dist="38100" dir="2700000" algn="tl">
                    <a:srgbClr val="000000"/>
                  </a:outerShdw>
                </a:effectLst>
              </a:rPr>
              <a:t>determines what questions</a:t>
            </a:r>
            <a:r>
              <a:rPr lang="en-US" b="1">
                <a:solidFill>
                  <a:srgbClr val="3333CC"/>
                </a:solidFill>
              </a:rPr>
              <a:t> will be answered in the self study; </a:t>
            </a:r>
            <a:r>
              <a:rPr lang="en-US" b="1" i="1">
                <a:solidFill>
                  <a:srgbClr val="FF0000"/>
                </a:solidFill>
                <a:effectLst>
                  <a:outerShdw blurRad="38100" dist="38100" dir="2700000" algn="tl">
                    <a:srgbClr val="000000"/>
                  </a:outerShdw>
                </a:effectLst>
              </a:rPr>
              <a:t>Identify TOPICS </a:t>
            </a:r>
            <a:r>
              <a:rPr lang="en-US" b="1" i="1">
                <a:solidFill>
                  <a:srgbClr val="FF0000"/>
                </a:solidFill>
                <a:effectLst>
                  <a:outerShdw blurRad="38100" dist="38100" dir="2700000" algn="tl">
                    <a:srgbClr val="000000"/>
                  </a:outerShdw>
                </a:effectLst>
                <a:sym typeface="Wingdings" pitchFamily="2" charset="2"/>
              </a:rPr>
              <a:t> converted to questions</a:t>
            </a:r>
            <a:endParaRPr lang="en-US" b="1" i="1">
              <a:solidFill>
                <a:srgbClr val="FF0000"/>
              </a:solidFill>
              <a:effectLst>
                <a:outerShdw blurRad="38100" dist="38100" dir="2700000" algn="tl">
                  <a:srgbClr val="000000"/>
                </a:outerShdw>
              </a:effectLst>
            </a:endParaRPr>
          </a:p>
          <a:p>
            <a:pPr algn="l" rtl="0">
              <a:lnSpc>
                <a:spcPct val="90000"/>
              </a:lnSpc>
              <a:buFont typeface="Wingdings" pitchFamily="2" charset="2"/>
              <a:buNone/>
            </a:pPr>
            <a:r>
              <a:rPr lang="en-US" b="1">
                <a:solidFill>
                  <a:srgbClr val="107E3D"/>
                </a:solidFill>
              </a:rPr>
              <a:t>The institution gathers and reviews information pertinent to each standard; </a:t>
            </a:r>
            <a:r>
              <a:rPr lang="en-US" b="1" i="1">
                <a:solidFill>
                  <a:srgbClr val="FF0000"/>
                </a:solidFill>
                <a:effectLst>
                  <a:outerShdw blurRad="38100" dist="38100" dir="2700000" algn="tl">
                    <a:srgbClr val="000000"/>
                  </a:outerShdw>
                </a:effectLst>
              </a:rPr>
              <a:t>What data? + Collect data + Assess Data + Show EVIDENCE.  </a:t>
            </a:r>
          </a:p>
          <a:p>
            <a:pPr algn="l" rtl="0">
              <a:lnSpc>
                <a:spcPct val="90000"/>
              </a:lnSpc>
              <a:buFont typeface="Wingdings" pitchFamily="2" charset="2"/>
              <a:buNone/>
            </a:pPr>
            <a:endParaRPr lang="en-US" b="1" i="1">
              <a:solidFill>
                <a:srgbClr val="FF0000"/>
              </a:solidFill>
              <a:effectLst>
                <a:outerShdw blurRad="38100" dist="38100" dir="2700000" algn="tl">
                  <a:srgbClr val="000000"/>
                </a:outerShdw>
              </a:effectLs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ChangeArrowheads="1"/>
          </p:cNvSpPr>
          <p:nvPr/>
        </p:nvSpPr>
        <p:spPr bwMode="auto">
          <a:xfrm>
            <a:off x="304800" y="304800"/>
            <a:ext cx="7526338" cy="1143000"/>
          </a:xfrm>
          <a:prstGeom prst="rect">
            <a:avLst/>
          </a:prstGeom>
          <a:noFill/>
          <a:ln w="9525">
            <a:noFill/>
            <a:miter lim="800000"/>
            <a:headEnd/>
            <a:tailEnd/>
          </a:ln>
          <a:effectLst/>
        </p:spPr>
        <p:txBody>
          <a:bodyPr anchor="ctr"/>
          <a:lstStyle/>
          <a:p>
            <a:pPr algn="ctr"/>
            <a:r>
              <a:rPr lang="en-US" sz="6000" b="1">
                <a:solidFill>
                  <a:schemeClr val="tx2"/>
                </a:solidFill>
              </a:rPr>
              <a:t>Standards</a:t>
            </a:r>
          </a:p>
        </p:txBody>
      </p:sp>
      <p:sp>
        <p:nvSpPr>
          <p:cNvPr id="184323" name="Rectangle 3"/>
          <p:cNvSpPr>
            <a:spLocks noChangeArrowheads="1"/>
          </p:cNvSpPr>
          <p:nvPr/>
        </p:nvSpPr>
        <p:spPr bwMode="auto">
          <a:xfrm>
            <a:off x="457200" y="1752600"/>
            <a:ext cx="7315200" cy="4114800"/>
          </a:xfrm>
          <a:prstGeom prst="rect">
            <a:avLst/>
          </a:prstGeom>
          <a:noFill/>
          <a:ln w="9525">
            <a:noFill/>
            <a:miter lim="800000"/>
            <a:headEnd/>
            <a:tailEnd/>
          </a:ln>
          <a:effectLst/>
        </p:spPr>
        <p:txBody>
          <a:bodyPr/>
          <a:lstStyle/>
          <a:p>
            <a:pPr marL="533400" indent="-533400" algn="l" rtl="0">
              <a:lnSpc>
                <a:spcPct val="90000"/>
              </a:lnSpc>
              <a:spcBef>
                <a:spcPct val="20000"/>
              </a:spcBef>
              <a:buClr>
                <a:srgbClr val="33CC33"/>
              </a:buClr>
              <a:buSzPct val="70000"/>
              <a:buFontTx/>
              <a:buAutoNum type="arabicParenR"/>
            </a:pPr>
            <a:r>
              <a:rPr lang="en-US" sz="3200" b="1">
                <a:solidFill>
                  <a:srgbClr val="3333CC"/>
                </a:solidFill>
              </a:rPr>
              <a:t>Mission and Objectives</a:t>
            </a:r>
          </a:p>
          <a:p>
            <a:pPr marL="533400" indent="-533400" algn="l" rtl="0">
              <a:lnSpc>
                <a:spcPct val="90000"/>
              </a:lnSpc>
              <a:spcBef>
                <a:spcPct val="20000"/>
              </a:spcBef>
              <a:buClr>
                <a:srgbClr val="33CC33"/>
              </a:buClr>
              <a:buSzPct val="70000"/>
              <a:buFontTx/>
              <a:buAutoNum type="arabicParenR"/>
            </a:pPr>
            <a:r>
              <a:rPr lang="en-US" sz="3200" b="1">
                <a:solidFill>
                  <a:srgbClr val="FF0000"/>
                </a:solidFill>
              </a:rPr>
              <a:t>Governance and Administration</a:t>
            </a:r>
          </a:p>
          <a:p>
            <a:pPr marL="533400" indent="-533400" algn="l" rtl="0">
              <a:lnSpc>
                <a:spcPct val="90000"/>
              </a:lnSpc>
              <a:spcBef>
                <a:spcPct val="20000"/>
              </a:spcBef>
              <a:buClr>
                <a:srgbClr val="33CC33"/>
              </a:buClr>
              <a:buSzPct val="70000"/>
              <a:buFontTx/>
              <a:buAutoNum type="arabicParenR"/>
            </a:pPr>
            <a:r>
              <a:rPr lang="en-US" sz="3200" b="1"/>
              <a:t>Quality Assurance and Improvement</a:t>
            </a:r>
          </a:p>
          <a:p>
            <a:pPr marL="533400" indent="-533400" algn="l" rtl="0">
              <a:lnSpc>
                <a:spcPct val="90000"/>
              </a:lnSpc>
              <a:spcBef>
                <a:spcPct val="20000"/>
              </a:spcBef>
              <a:buClr>
                <a:srgbClr val="33CC33"/>
              </a:buClr>
              <a:buSzPct val="70000"/>
              <a:buFontTx/>
              <a:buAutoNum type="arabicParenR"/>
            </a:pPr>
            <a:r>
              <a:rPr lang="en-US" sz="3200" b="1">
                <a:solidFill>
                  <a:srgbClr val="107E3D"/>
                </a:solidFill>
              </a:rPr>
              <a:t>Learning and Teaching</a:t>
            </a:r>
          </a:p>
          <a:p>
            <a:pPr marL="533400" indent="-533400" algn="l" rtl="0">
              <a:lnSpc>
                <a:spcPct val="90000"/>
              </a:lnSpc>
              <a:spcBef>
                <a:spcPct val="20000"/>
              </a:spcBef>
              <a:buClr>
                <a:srgbClr val="33CC33"/>
              </a:buClr>
              <a:buSzPct val="70000"/>
              <a:buFontTx/>
              <a:buAutoNum type="arabicParenR"/>
            </a:pPr>
            <a:r>
              <a:rPr lang="en-US" sz="3200" b="1">
                <a:solidFill>
                  <a:srgbClr val="3333CC"/>
                </a:solidFill>
              </a:rPr>
              <a:t>Student Administration and Support Services</a:t>
            </a:r>
          </a:p>
          <a:p>
            <a:pPr marL="533400" indent="-533400" algn="l" rtl="0">
              <a:lnSpc>
                <a:spcPct val="90000"/>
              </a:lnSpc>
              <a:spcBef>
                <a:spcPct val="20000"/>
              </a:spcBef>
              <a:buClr>
                <a:srgbClr val="33CC33"/>
              </a:buClr>
              <a:buSzPct val="70000"/>
              <a:buFontTx/>
              <a:buAutoNum type="arabicParenR"/>
            </a:pPr>
            <a:r>
              <a:rPr lang="en-US" sz="3200" b="1">
                <a:solidFill>
                  <a:srgbClr val="FF0000"/>
                </a:solidFill>
              </a:rPr>
              <a:t>Learning Resources</a:t>
            </a:r>
          </a:p>
          <a:p>
            <a:pPr marL="533400" indent="-533400" algn="l" rtl="0">
              <a:lnSpc>
                <a:spcPct val="90000"/>
              </a:lnSpc>
              <a:spcBef>
                <a:spcPct val="20000"/>
              </a:spcBef>
              <a:buClr>
                <a:srgbClr val="33CC33"/>
              </a:buClr>
              <a:buSzPct val="70000"/>
              <a:buFontTx/>
              <a:buAutoNum type="arabicParenR"/>
            </a:pPr>
            <a:r>
              <a:rPr lang="en-US" sz="3200" b="1"/>
              <a:t>Facilities and Equipment</a:t>
            </a:r>
          </a:p>
        </p:txBody>
      </p:sp>
      <p:sp>
        <p:nvSpPr>
          <p:cNvPr id="184324" name="Rectangle 4"/>
          <p:cNvSpPr>
            <a:spLocks noChangeArrowheads="1"/>
          </p:cNvSpPr>
          <p:nvPr/>
        </p:nvSpPr>
        <p:spPr bwMode="auto">
          <a:xfrm>
            <a:off x="4468813" y="1676400"/>
            <a:ext cx="4522787" cy="4586288"/>
          </a:xfrm>
          <a:prstGeom prst="rect">
            <a:avLst/>
          </a:prstGeom>
          <a:noFill/>
          <a:ln w="9525">
            <a:noFill/>
            <a:miter lim="800000"/>
            <a:headEnd/>
            <a:tailEnd/>
          </a:ln>
          <a:effectLst/>
        </p:spPr>
        <p:txBody>
          <a:bodyPr/>
          <a:lstStyle/>
          <a:p>
            <a:pPr marL="533400" indent="-533400" algn="l" rtl="0">
              <a:spcBef>
                <a:spcPct val="20000"/>
              </a:spcBef>
              <a:buClr>
                <a:srgbClr val="33CC33"/>
              </a:buClr>
              <a:buSzPct val="70000"/>
              <a:buFontTx/>
              <a:buAutoNum type="arabicParenR" startAt="8"/>
            </a:pPr>
            <a:endParaRPr lang="en-US" sz="240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algn="ctr"/>
            <a:r>
              <a:rPr lang="en-US" sz="6600"/>
              <a:t>Standards</a:t>
            </a:r>
          </a:p>
        </p:txBody>
      </p:sp>
      <p:sp>
        <p:nvSpPr>
          <p:cNvPr id="185347" name="Rectangle 3"/>
          <p:cNvSpPr>
            <a:spLocks noGrp="1" noChangeArrowheads="1"/>
          </p:cNvSpPr>
          <p:nvPr>
            <p:ph type="body" idx="1"/>
          </p:nvPr>
        </p:nvSpPr>
        <p:spPr/>
        <p:txBody>
          <a:bodyPr/>
          <a:lstStyle/>
          <a:p>
            <a:pPr marL="571500" indent="-571500" algn="l" rtl="0">
              <a:buClr>
                <a:srgbClr val="33CC33"/>
              </a:buClr>
              <a:buFontTx/>
              <a:buAutoNum type="arabicParenR" startAt="8"/>
            </a:pPr>
            <a:r>
              <a:rPr lang="en-US" sz="3200" b="1">
                <a:solidFill>
                  <a:srgbClr val="3333CC"/>
                </a:solidFill>
              </a:rPr>
              <a:t>Financial Planning and Management </a:t>
            </a:r>
          </a:p>
          <a:p>
            <a:pPr marL="571500" indent="-571500" algn="l" rtl="0">
              <a:buClr>
                <a:srgbClr val="33CC33"/>
              </a:buClr>
              <a:buFontTx/>
              <a:buAutoNum type="arabicParenR" startAt="8"/>
            </a:pPr>
            <a:r>
              <a:rPr lang="en-US" sz="3200" b="1"/>
              <a:t>Faculty, Staff and Employment Processes</a:t>
            </a:r>
          </a:p>
          <a:p>
            <a:pPr marL="571500" indent="-571500" algn="l" rtl="0">
              <a:buClr>
                <a:srgbClr val="33CC33"/>
              </a:buClr>
              <a:buFontTx/>
              <a:buAutoNum type="arabicParenR" startAt="8"/>
            </a:pPr>
            <a:r>
              <a:rPr lang="en-US" sz="3200" b="1">
                <a:solidFill>
                  <a:srgbClr val="FF0000"/>
                </a:solidFill>
              </a:rPr>
              <a:t>Research </a:t>
            </a:r>
          </a:p>
          <a:p>
            <a:pPr marL="571500" indent="-571500" algn="l" rtl="0">
              <a:buClr>
                <a:srgbClr val="33CC33"/>
              </a:buClr>
              <a:buFontTx/>
              <a:buAutoNum type="arabicParenR" startAt="8"/>
            </a:pPr>
            <a:r>
              <a:rPr lang="en-US" sz="3200" b="1">
                <a:solidFill>
                  <a:srgbClr val="3333CC"/>
                </a:solidFill>
              </a:rPr>
              <a:t>Institutional Relationships with the Community</a:t>
            </a:r>
          </a:p>
          <a:p>
            <a:pPr marL="571500" indent="-571500"/>
            <a:endParaRPr lang="en-US" sz="3200" b="1"/>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Title 1"/>
          <p:cNvSpPr>
            <a:spLocks noGrp="1"/>
          </p:cNvSpPr>
          <p:nvPr>
            <p:ph type="title" idx="4294967295"/>
          </p:nvPr>
        </p:nvSpPr>
        <p:spPr/>
        <p:txBody>
          <a:bodyPr anchor="ctr"/>
          <a:lstStyle/>
          <a:p>
            <a:r>
              <a:rPr lang="en-US" sz="5200"/>
              <a:t>System Elements</a:t>
            </a:r>
          </a:p>
        </p:txBody>
      </p:sp>
      <p:sp>
        <p:nvSpPr>
          <p:cNvPr id="18" name="Rectangle 4"/>
          <p:cNvSpPr txBox="1">
            <a:spLocks noGrp="1" noChangeArrowheads="1"/>
          </p:cNvSpPr>
          <p:nvPr/>
        </p:nvSpPr>
        <p:spPr bwMode="auto">
          <a:xfrm>
            <a:off x="381000" y="6248400"/>
            <a:ext cx="914400" cy="381000"/>
          </a:xfrm>
          <a:prstGeom prst="rect">
            <a:avLst/>
          </a:prstGeom>
          <a:noFill/>
          <a:ln>
            <a:miter lim="800000"/>
            <a:headEnd/>
            <a:tailEnd/>
          </a:ln>
        </p:spPr>
        <p:txBody>
          <a:bodyPr/>
          <a:lstStyle/>
          <a:p>
            <a:pPr algn="ctr" rtl="0" eaLnBrk="0" hangingPunct="0"/>
            <a:fld id="{5CA77E4B-2FEA-4DE1-827B-89DCC5164E94}" type="slidenum">
              <a:rPr lang="ar-SA" b="1">
                <a:solidFill>
                  <a:schemeClr val="bg1"/>
                </a:solidFill>
                <a:latin typeface="Trebuchet MS" pitchFamily="34" charset="0"/>
                <a:ea typeface="MS PGothic" pitchFamily="34" charset="-128"/>
              </a:rPr>
              <a:pPr algn="ctr" rtl="0" eaLnBrk="0" hangingPunct="0"/>
              <a:t>38</a:t>
            </a:fld>
            <a:endParaRPr lang="en-US" b="1">
              <a:solidFill>
                <a:schemeClr val="bg1"/>
              </a:solidFill>
              <a:latin typeface="Trebuchet MS" pitchFamily="34" charset="0"/>
              <a:ea typeface="MS PGothic" pitchFamily="34" charset="-128"/>
            </a:endParaRPr>
          </a:p>
        </p:txBody>
      </p:sp>
      <p:sp>
        <p:nvSpPr>
          <p:cNvPr id="5" name="Slide Number Placeholder 4"/>
          <p:cNvSpPr txBox="1">
            <a:spLocks noGrp="1"/>
          </p:cNvSpPr>
          <p:nvPr/>
        </p:nvSpPr>
        <p:spPr bwMode="auto">
          <a:xfrm>
            <a:off x="381000" y="6248400"/>
            <a:ext cx="914400" cy="381000"/>
          </a:xfrm>
          <a:prstGeom prst="rect">
            <a:avLst/>
          </a:prstGeom>
          <a:noFill/>
          <a:ln>
            <a:miter lim="800000"/>
            <a:headEnd/>
            <a:tailEnd/>
          </a:ln>
        </p:spPr>
        <p:txBody>
          <a:bodyPr/>
          <a:lstStyle/>
          <a:p>
            <a:pPr algn="ctr" rtl="0" eaLnBrk="0" hangingPunct="0"/>
            <a:fld id="{8D2BA372-564D-4BA8-9034-6740DD144B38}" type="slidenum">
              <a:rPr lang="ar-SA" b="1">
                <a:solidFill>
                  <a:schemeClr val="bg1"/>
                </a:solidFill>
                <a:latin typeface="Trebuchet MS" pitchFamily="34" charset="0"/>
                <a:ea typeface="MS PGothic" pitchFamily="34" charset="-128"/>
              </a:rPr>
              <a:pPr algn="ctr" rtl="0" eaLnBrk="0" hangingPunct="0"/>
              <a:t>38</a:t>
            </a:fld>
            <a:endParaRPr lang="en-US" b="1">
              <a:solidFill>
                <a:schemeClr val="bg1"/>
              </a:solidFill>
              <a:latin typeface="Trebuchet MS" pitchFamily="34" charset="0"/>
              <a:ea typeface="MS PGothic" pitchFamily="34" charset="-128"/>
            </a:endParaRPr>
          </a:p>
        </p:txBody>
      </p:sp>
      <p:sp>
        <p:nvSpPr>
          <p:cNvPr id="12293" name="Oval 5"/>
          <p:cNvSpPr>
            <a:spLocks noChangeArrowheads="1"/>
          </p:cNvSpPr>
          <p:nvPr/>
        </p:nvSpPr>
        <p:spPr bwMode="auto">
          <a:xfrm>
            <a:off x="1322388" y="2070100"/>
            <a:ext cx="3278187" cy="1282700"/>
          </a:xfrm>
          <a:prstGeom prst="ellipse">
            <a:avLst/>
          </a:prstGeom>
          <a:solidFill>
            <a:srgbClr val="FFFF00">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Transportation</a:t>
            </a:r>
          </a:p>
        </p:txBody>
      </p:sp>
      <p:sp>
        <p:nvSpPr>
          <p:cNvPr id="12294" name="Oval 6"/>
          <p:cNvSpPr>
            <a:spLocks noChangeArrowheads="1"/>
          </p:cNvSpPr>
          <p:nvPr/>
        </p:nvSpPr>
        <p:spPr bwMode="auto">
          <a:xfrm>
            <a:off x="3986213" y="1624013"/>
            <a:ext cx="2811462" cy="1203325"/>
          </a:xfrm>
          <a:prstGeom prst="ellipse">
            <a:avLst/>
          </a:prstGeom>
          <a:solidFill>
            <a:srgbClr val="00CC00">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Technology </a:t>
            </a:r>
          </a:p>
          <a:p>
            <a:pPr algn="ctr" rtl="0" eaLnBrk="0" hangingPunct="0"/>
            <a:r>
              <a:rPr lang="en-US" sz="2400" b="1">
                <a:ea typeface="MS PGothic" pitchFamily="34" charset="-128"/>
              </a:rPr>
              <a:t>MIS</a:t>
            </a:r>
          </a:p>
        </p:txBody>
      </p:sp>
      <p:sp>
        <p:nvSpPr>
          <p:cNvPr id="12295" name="Oval 7"/>
          <p:cNvSpPr>
            <a:spLocks noChangeArrowheads="1"/>
          </p:cNvSpPr>
          <p:nvPr/>
        </p:nvSpPr>
        <p:spPr bwMode="auto">
          <a:xfrm>
            <a:off x="3697288" y="2679700"/>
            <a:ext cx="2586037" cy="1503363"/>
          </a:xfrm>
          <a:prstGeom prst="ellipse">
            <a:avLst/>
          </a:prstGeom>
          <a:solidFill>
            <a:srgbClr val="004EA6">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Executive Staff</a:t>
            </a:r>
          </a:p>
        </p:txBody>
      </p:sp>
      <p:sp>
        <p:nvSpPr>
          <p:cNvPr id="12296" name="Oval 8"/>
          <p:cNvSpPr>
            <a:spLocks noChangeArrowheads="1"/>
          </p:cNvSpPr>
          <p:nvPr/>
        </p:nvSpPr>
        <p:spPr bwMode="auto">
          <a:xfrm>
            <a:off x="1690688" y="2921000"/>
            <a:ext cx="2586037" cy="1503363"/>
          </a:xfrm>
          <a:prstGeom prst="ellipse">
            <a:avLst/>
          </a:prstGeom>
          <a:solidFill>
            <a:srgbClr val="FF0000">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Programs</a:t>
            </a:r>
          </a:p>
        </p:txBody>
      </p:sp>
      <p:sp>
        <p:nvSpPr>
          <p:cNvPr id="12297" name="Oval 9"/>
          <p:cNvSpPr>
            <a:spLocks noChangeArrowheads="1"/>
          </p:cNvSpPr>
          <p:nvPr/>
        </p:nvSpPr>
        <p:spPr bwMode="auto">
          <a:xfrm>
            <a:off x="3443288" y="3914775"/>
            <a:ext cx="2711450" cy="1501775"/>
          </a:xfrm>
          <a:prstGeom prst="ellipse">
            <a:avLst/>
          </a:prstGeom>
          <a:solidFill>
            <a:schemeClr val="tx1">
              <a:alpha val="39999"/>
            </a:schemeClr>
          </a:solidFill>
          <a:ln w="9525" algn="ctr">
            <a:solidFill>
              <a:schemeClr val="tx1"/>
            </a:solidFill>
            <a:round/>
            <a:headEnd/>
            <a:tailEnd/>
          </a:ln>
        </p:spPr>
        <p:txBody>
          <a:bodyPr anchor="ctr"/>
          <a:lstStyle/>
          <a:p>
            <a:pPr algn="ctr" rtl="0" eaLnBrk="0" hangingPunct="0"/>
            <a:r>
              <a:rPr lang="en-US" sz="2400" b="1">
                <a:ea typeface="MS PGothic" pitchFamily="34" charset="-128"/>
              </a:rPr>
              <a:t>Accounting Finance</a:t>
            </a:r>
          </a:p>
        </p:txBody>
      </p:sp>
      <p:sp>
        <p:nvSpPr>
          <p:cNvPr id="12298" name="Oval 10"/>
          <p:cNvSpPr>
            <a:spLocks noChangeArrowheads="1"/>
          </p:cNvSpPr>
          <p:nvPr/>
        </p:nvSpPr>
        <p:spPr bwMode="auto">
          <a:xfrm>
            <a:off x="5610225" y="2984500"/>
            <a:ext cx="2301875" cy="1703388"/>
          </a:xfrm>
          <a:prstGeom prst="ellipse">
            <a:avLst/>
          </a:prstGeom>
          <a:solidFill>
            <a:srgbClr val="7030A0">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Classified</a:t>
            </a:r>
          </a:p>
          <a:p>
            <a:pPr algn="ctr" rtl="0" eaLnBrk="0" hangingPunct="0"/>
            <a:r>
              <a:rPr lang="en-US" sz="2400" b="1">
                <a:ea typeface="MS PGothic" pitchFamily="34" charset="-128"/>
              </a:rPr>
              <a:t>Staff</a:t>
            </a:r>
          </a:p>
        </p:txBody>
      </p:sp>
      <p:sp>
        <p:nvSpPr>
          <p:cNvPr id="12299" name="Oval 11"/>
          <p:cNvSpPr>
            <a:spLocks noChangeArrowheads="1"/>
          </p:cNvSpPr>
          <p:nvPr/>
        </p:nvSpPr>
        <p:spPr bwMode="auto">
          <a:xfrm>
            <a:off x="5715000" y="4151313"/>
            <a:ext cx="2586038" cy="893762"/>
          </a:xfrm>
          <a:prstGeom prst="ellipse">
            <a:avLst/>
          </a:prstGeom>
          <a:solidFill>
            <a:srgbClr val="00B0F0">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Local</a:t>
            </a:r>
          </a:p>
          <a:p>
            <a:pPr algn="ctr" rtl="0" eaLnBrk="0" hangingPunct="0"/>
            <a:r>
              <a:rPr lang="en-US" sz="2400" b="1">
                <a:ea typeface="MS PGothic" pitchFamily="34" charset="-128"/>
              </a:rPr>
              <a:t>Business</a:t>
            </a:r>
          </a:p>
        </p:txBody>
      </p:sp>
      <p:sp>
        <p:nvSpPr>
          <p:cNvPr id="12300" name="Oval 12"/>
          <p:cNvSpPr>
            <a:spLocks noChangeArrowheads="1"/>
          </p:cNvSpPr>
          <p:nvPr/>
        </p:nvSpPr>
        <p:spPr bwMode="auto">
          <a:xfrm>
            <a:off x="5599113" y="2479675"/>
            <a:ext cx="2911475" cy="725488"/>
          </a:xfrm>
          <a:prstGeom prst="ellipse">
            <a:avLst/>
          </a:prstGeom>
          <a:solidFill>
            <a:srgbClr val="993300">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Community</a:t>
            </a:r>
          </a:p>
        </p:txBody>
      </p:sp>
      <p:sp>
        <p:nvSpPr>
          <p:cNvPr id="12301" name="Oval 13"/>
          <p:cNvSpPr>
            <a:spLocks noChangeArrowheads="1"/>
          </p:cNvSpPr>
          <p:nvPr/>
        </p:nvSpPr>
        <p:spPr bwMode="auto">
          <a:xfrm>
            <a:off x="2098675" y="1303338"/>
            <a:ext cx="2217738" cy="1230312"/>
          </a:xfrm>
          <a:prstGeom prst="ellipse">
            <a:avLst/>
          </a:prstGeom>
          <a:solidFill>
            <a:srgbClr val="FF0066">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Students</a:t>
            </a:r>
          </a:p>
        </p:txBody>
      </p:sp>
      <p:sp>
        <p:nvSpPr>
          <p:cNvPr id="15" name="Oval 14"/>
          <p:cNvSpPr/>
          <p:nvPr/>
        </p:nvSpPr>
        <p:spPr bwMode="auto">
          <a:xfrm>
            <a:off x="1552575" y="4889500"/>
            <a:ext cx="2386013" cy="841375"/>
          </a:xfrm>
          <a:prstGeom prst="ellipse">
            <a:avLst/>
          </a:prstGeom>
          <a:solidFill>
            <a:schemeClr val="accent1">
              <a:lumMod val="50000"/>
              <a:alpha val="40000"/>
            </a:schemeClr>
          </a:solidFill>
          <a:ln w="9525" cap="flat" cmpd="sng" algn="ctr">
            <a:solidFill>
              <a:schemeClr val="tx1"/>
            </a:solidFill>
            <a:prstDash val="solid"/>
            <a:round/>
            <a:headEnd type="none" w="med" len="med"/>
            <a:tailEnd type="none" w="med" len="med"/>
          </a:ln>
          <a:effectLst/>
        </p:spPr>
        <p:txBody>
          <a:bodyPr anchor="ctr"/>
          <a:lstStyle/>
          <a:p>
            <a:pPr algn="ctr" rtl="0" eaLnBrk="0" hangingPunct="0">
              <a:defRPr/>
            </a:pPr>
            <a:r>
              <a:rPr lang="en-US" sz="2400" b="1" dirty="0">
                <a:ea typeface="ＭＳ Ｐゴシック" pitchFamily="8" charset="-128"/>
              </a:rPr>
              <a:t>Parents</a:t>
            </a:r>
          </a:p>
        </p:txBody>
      </p:sp>
      <p:sp>
        <p:nvSpPr>
          <p:cNvPr id="12303" name="Oval 15"/>
          <p:cNvSpPr>
            <a:spLocks noChangeArrowheads="1"/>
          </p:cNvSpPr>
          <p:nvPr/>
        </p:nvSpPr>
        <p:spPr bwMode="auto">
          <a:xfrm>
            <a:off x="2824163" y="5024438"/>
            <a:ext cx="2586037" cy="1501775"/>
          </a:xfrm>
          <a:prstGeom prst="ellipse">
            <a:avLst/>
          </a:prstGeom>
          <a:solidFill>
            <a:srgbClr val="006600">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Teachers</a:t>
            </a:r>
          </a:p>
        </p:txBody>
      </p:sp>
      <p:sp>
        <p:nvSpPr>
          <p:cNvPr id="223248" name="Oval 16"/>
          <p:cNvSpPr>
            <a:spLocks noChangeArrowheads="1"/>
          </p:cNvSpPr>
          <p:nvPr/>
        </p:nvSpPr>
        <p:spPr bwMode="auto">
          <a:xfrm>
            <a:off x="6261100" y="1471613"/>
            <a:ext cx="2806700" cy="1198562"/>
          </a:xfrm>
          <a:prstGeom prst="ellipse">
            <a:avLst/>
          </a:prstGeom>
          <a:solidFill>
            <a:srgbClr val="004EA6">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Colleges &amp; Universities</a:t>
            </a:r>
          </a:p>
        </p:txBody>
      </p:sp>
      <p:sp>
        <p:nvSpPr>
          <p:cNvPr id="12305" name="Oval 17"/>
          <p:cNvSpPr>
            <a:spLocks noChangeArrowheads="1"/>
          </p:cNvSpPr>
          <p:nvPr/>
        </p:nvSpPr>
        <p:spPr bwMode="auto">
          <a:xfrm>
            <a:off x="4673600" y="4922838"/>
            <a:ext cx="2911475" cy="1050925"/>
          </a:xfrm>
          <a:prstGeom prst="ellipse">
            <a:avLst/>
          </a:prstGeom>
          <a:solidFill>
            <a:srgbClr val="CC9900">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Facilities &amp; Maintenance</a:t>
            </a:r>
          </a:p>
        </p:txBody>
      </p:sp>
      <p:sp>
        <p:nvSpPr>
          <p:cNvPr id="12306" name="Oval 16"/>
          <p:cNvSpPr>
            <a:spLocks noChangeArrowheads="1"/>
          </p:cNvSpPr>
          <p:nvPr/>
        </p:nvSpPr>
        <p:spPr bwMode="auto">
          <a:xfrm>
            <a:off x="1917700" y="4165600"/>
            <a:ext cx="2027238" cy="920750"/>
          </a:xfrm>
          <a:prstGeom prst="ellipse">
            <a:avLst/>
          </a:prstGeom>
          <a:solidFill>
            <a:srgbClr val="333300">
              <a:alpha val="39999"/>
            </a:srgbClr>
          </a:solidFill>
          <a:ln w="9525" algn="ctr">
            <a:solidFill>
              <a:schemeClr val="tx1"/>
            </a:solidFill>
            <a:round/>
            <a:headEnd/>
            <a:tailEnd/>
          </a:ln>
        </p:spPr>
        <p:txBody>
          <a:bodyPr anchor="ctr"/>
          <a:lstStyle/>
          <a:p>
            <a:pPr algn="ctr" rtl="0" eaLnBrk="0" hangingPunct="0"/>
            <a:r>
              <a:rPr lang="en-US" sz="2400" b="1">
                <a:ea typeface="MS PGothic" pitchFamily="34" charset="-128"/>
              </a:rPr>
              <a:t>Food Service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3"/>
                                        </p:tgtEl>
                                        <p:attrNameLst>
                                          <p:attrName>style.visibility</p:attrName>
                                        </p:attrNameLst>
                                      </p:cBhvr>
                                      <p:to>
                                        <p:strVal val="visible"/>
                                      </p:to>
                                    </p:set>
                                    <p:animEffect transition="in" filter="fade">
                                      <p:cBhvr>
                                        <p:cTn id="7" dur="1000"/>
                                        <p:tgtEl>
                                          <p:spTgt spid="1229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294"/>
                                        </p:tgtEl>
                                        <p:attrNameLst>
                                          <p:attrName>style.visibility</p:attrName>
                                        </p:attrNameLst>
                                      </p:cBhvr>
                                      <p:to>
                                        <p:strVal val="visible"/>
                                      </p:to>
                                    </p:set>
                                    <p:animEffect transition="in" filter="fade">
                                      <p:cBhvr>
                                        <p:cTn id="11" dur="1000"/>
                                        <p:tgtEl>
                                          <p:spTgt spid="12294"/>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2295"/>
                                        </p:tgtEl>
                                        <p:attrNameLst>
                                          <p:attrName>style.visibility</p:attrName>
                                        </p:attrNameLst>
                                      </p:cBhvr>
                                      <p:to>
                                        <p:strVal val="visible"/>
                                      </p:to>
                                    </p:set>
                                    <p:animEffect transition="in" filter="fade">
                                      <p:cBhvr>
                                        <p:cTn id="15" dur="1000"/>
                                        <p:tgtEl>
                                          <p:spTgt spid="12295"/>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2296"/>
                                        </p:tgtEl>
                                        <p:attrNameLst>
                                          <p:attrName>style.visibility</p:attrName>
                                        </p:attrNameLst>
                                      </p:cBhvr>
                                      <p:to>
                                        <p:strVal val="visible"/>
                                      </p:to>
                                    </p:set>
                                    <p:animEffect transition="in" filter="fade">
                                      <p:cBhvr>
                                        <p:cTn id="19" dur="1000"/>
                                        <p:tgtEl>
                                          <p:spTgt spid="12296"/>
                                        </p:tgtEl>
                                      </p:cBhvr>
                                    </p:animEffect>
                                  </p:childTnLst>
                                </p:cTn>
                              </p:par>
                            </p:childTnLst>
                          </p:cTn>
                        </p:par>
                        <p:par>
                          <p:cTn id="20" fill="hold">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2297"/>
                                        </p:tgtEl>
                                        <p:attrNameLst>
                                          <p:attrName>style.visibility</p:attrName>
                                        </p:attrNameLst>
                                      </p:cBhvr>
                                      <p:to>
                                        <p:strVal val="visible"/>
                                      </p:to>
                                    </p:set>
                                    <p:animEffect transition="in" filter="fade">
                                      <p:cBhvr>
                                        <p:cTn id="23" dur="1000"/>
                                        <p:tgtEl>
                                          <p:spTgt spid="12297"/>
                                        </p:tgtEl>
                                      </p:cBhvr>
                                    </p:animEffect>
                                  </p:childTnLst>
                                </p:cTn>
                              </p:par>
                            </p:childTnLst>
                          </p:cTn>
                        </p:par>
                        <p:par>
                          <p:cTn id="24" fill="hold">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2298"/>
                                        </p:tgtEl>
                                        <p:attrNameLst>
                                          <p:attrName>style.visibility</p:attrName>
                                        </p:attrNameLst>
                                      </p:cBhvr>
                                      <p:to>
                                        <p:strVal val="visible"/>
                                      </p:to>
                                    </p:set>
                                    <p:animEffect transition="in" filter="fade">
                                      <p:cBhvr>
                                        <p:cTn id="27" dur="1000"/>
                                        <p:tgtEl>
                                          <p:spTgt spid="12298"/>
                                        </p:tgtEl>
                                      </p:cBhvr>
                                    </p:animEffect>
                                  </p:childTnLst>
                                </p:cTn>
                              </p:par>
                            </p:childTnLst>
                          </p:cTn>
                        </p:par>
                        <p:par>
                          <p:cTn id="28" fill="hold">
                            <p:stCondLst>
                              <p:cond delay="6000"/>
                            </p:stCondLst>
                            <p:childTnLst>
                              <p:par>
                                <p:cTn id="29" presetID="10" presetClass="entr" presetSubtype="0" fill="hold" grpId="0" nodeType="afterEffect">
                                  <p:stCondLst>
                                    <p:cond delay="0"/>
                                  </p:stCondLst>
                                  <p:childTnLst>
                                    <p:set>
                                      <p:cBhvr>
                                        <p:cTn id="30" dur="1" fill="hold">
                                          <p:stCondLst>
                                            <p:cond delay="0"/>
                                          </p:stCondLst>
                                        </p:cTn>
                                        <p:tgtEl>
                                          <p:spTgt spid="12299"/>
                                        </p:tgtEl>
                                        <p:attrNameLst>
                                          <p:attrName>style.visibility</p:attrName>
                                        </p:attrNameLst>
                                      </p:cBhvr>
                                      <p:to>
                                        <p:strVal val="visible"/>
                                      </p:to>
                                    </p:set>
                                    <p:animEffect transition="in" filter="fade">
                                      <p:cBhvr>
                                        <p:cTn id="31" dur="1000"/>
                                        <p:tgtEl>
                                          <p:spTgt spid="12299"/>
                                        </p:tgtEl>
                                      </p:cBhvr>
                                    </p:animEffect>
                                  </p:childTnLst>
                                </p:cTn>
                              </p:par>
                            </p:childTnLst>
                          </p:cTn>
                        </p:par>
                        <p:par>
                          <p:cTn id="32" fill="hold">
                            <p:stCondLst>
                              <p:cond delay="7000"/>
                            </p:stCondLst>
                            <p:childTnLst>
                              <p:par>
                                <p:cTn id="33" presetID="10" presetClass="entr" presetSubtype="0" fill="hold" grpId="0" nodeType="afterEffect">
                                  <p:stCondLst>
                                    <p:cond delay="0"/>
                                  </p:stCondLst>
                                  <p:childTnLst>
                                    <p:set>
                                      <p:cBhvr>
                                        <p:cTn id="34" dur="1" fill="hold">
                                          <p:stCondLst>
                                            <p:cond delay="0"/>
                                          </p:stCondLst>
                                        </p:cTn>
                                        <p:tgtEl>
                                          <p:spTgt spid="12300"/>
                                        </p:tgtEl>
                                        <p:attrNameLst>
                                          <p:attrName>style.visibility</p:attrName>
                                        </p:attrNameLst>
                                      </p:cBhvr>
                                      <p:to>
                                        <p:strVal val="visible"/>
                                      </p:to>
                                    </p:set>
                                    <p:animEffect transition="in" filter="fade">
                                      <p:cBhvr>
                                        <p:cTn id="35" dur="1000"/>
                                        <p:tgtEl>
                                          <p:spTgt spid="12300"/>
                                        </p:tgtEl>
                                      </p:cBhvr>
                                    </p:animEffect>
                                  </p:childTnLst>
                                </p:cTn>
                              </p:par>
                            </p:childTnLst>
                          </p:cTn>
                        </p:par>
                        <p:par>
                          <p:cTn id="36" fill="hold">
                            <p:stCondLst>
                              <p:cond delay="8000"/>
                            </p:stCondLst>
                            <p:childTnLst>
                              <p:par>
                                <p:cTn id="37" presetID="10" presetClass="entr" presetSubtype="0" fill="hold" grpId="0" nodeType="afterEffect">
                                  <p:stCondLst>
                                    <p:cond delay="0"/>
                                  </p:stCondLst>
                                  <p:childTnLst>
                                    <p:set>
                                      <p:cBhvr>
                                        <p:cTn id="38" dur="1" fill="hold">
                                          <p:stCondLst>
                                            <p:cond delay="0"/>
                                          </p:stCondLst>
                                        </p:cTn>
                                        <p:tgtEl>
                                          <p:spTgt spid="12301"/>
                                        </p:tgtEl>
                                        <p:attrNameLst>
                                          <p:attrName>style.visibility</p:attrName>
                                        </p:attrNameLst>
                                      </p:cBhvr>
                                      <p:to>
                                        <p:strVal val="visible"/>
                                      </p:to>
                                    </p:set>
                                    <p:animEffect transition="in" filter="fade">
                                      <p:cBhvr>
                                        <p:cTn id="39" dur="1000"/>
                                        <p:tgtEl>
                                          <p:spTgt spid="12301"/>
                                        </p:tgtEl>
                                      </p:cBhvr>
                                    </p:animEffect>
                                  </p:childTnLst>
                                </p:cTn>
                              </p:par>
                            </p:childTnLst>
                          </p:cTn>
                        </p:par>
                        <p:par>
                          <p:cTn id="40" fill="hold">
                            <p:stCondLst>
                              <p:cond delay="9000"/>
                            </p:stCondLst>
                            <p:childTnLst>
                              <p:par>
                                <p:cTn id="41" presetID="10" presetClass="entr" presetSubtype="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childTnLst>
                                </p:cTn>
                              </p:par>
                            </p:childTnLst>
                          </p:cTn>
                        </p:par>
                        <p:par>
                          <p:cTn id="44" fill="hold">
                            <p:stCondLst>
                              <p:cond delay="10000"/>
                            </p:stCondLst>
                            <p:childTnLst>
                              <p:par>
                                <p:cTn id="45" presetID="10" presetClass="entr" presetSubtype="0" fill="hold" grpId="0" nodeType="afterEffect">
                                  <p:stCondLst>
                                    <p:cond delay="0"/>
                                  </p:stCondLst>
                                  <p:childTnLst>
                                    <p:set>
                                      <p:cBhvr>
                                        <p:cTn id="46" dur="1" fill="hold">
                                          <p:stCondLst>
                                            <p:cond delay="0"/>
                                          </p:stCondLst>
                                        </p:cTn>
                                        <p:tgtEl>
                                          <p:spTgt spid="12303"/>
                                        </p:tgtEl>
                                        <p:attrNameLst>
                                          <p:attrName>style.visibility</p:attrName>
                                        </p:attrNameLst>
                                      </p:cBhvr>
                                      <p:to>
                                        <p:strVal val="visible"/>
                                      </p:to>
                                    </p:set>
                                    <p:animEffect transition="in" filter="fade">
                                      <p:cBhvr>
                                        <p:cTn id="47" dur="1000"/>
                                        <p:tgtEl>
                                          <p:spTgt spid="12303"/>
                                        </p:tgtEl>
                                      </p:cBhvr>
                                    </p:animEffect>
                                  </p:childTnLst>
                                </p:cTn>
                              </p:par>
                            </p:childTnLst>
                          </p:cTn>
                        </p:par>
                        <p:par>
                          <p:cTn id="48" fill="hold">
                            <p:stCondLst>
                              <p:cond delay="11000"/>
                            </p:stCondLst>
                            <p:childTnLst>
                              <p:par>
                                <p:cTn id="49" presetID="10" presetClass="entr" presetSubtype="0" fill="hold" grpId="0" nodeType="afterEffect">
                                  <p:stCondLst>
                                    <p:cond delay="0"/>
                                  </p:stCondLst>
                                  <p:childTnLst>
                                    <p:set>
                                      <p:cBhvr>
                                        <p:cTn id="50" dur="1" fill="hold">
                                          <p:stCondLst>
                                            <p:cond delay="0"/>
                                          </p:stCondLst>
                                        </p:cTn>
                                        <p:tgtEl>
                                          <p:spTgt spid="12305"/>
                                        </p:tgtEl>
                                        <p:attrNameLst>
                                          <p:attrName>style.visibility</p:attrName>
                                        </p:attrNameLst>
                                      </p:cBhvr>
                                      <p:to>
                                        <p:strVal val="visible"/>
                                      </p:to>
                                    </p:set>
                                    <p:animEffect transition="in" filter="fade">
                                      <p:cBhvr>
                                        <p:cTn id="51" dur="1000"/>
                                        <p:tgtEl>
                                          <p:spTgt spid="12305"/>
                                        </p:tgtEl>
                                      </p:cBhvr>
                                    </p:animEffect>
                                  </p:childTnLst>
                                </p:cTn>
                              </p:par>
                            </p:childTnLst>
                          </p:cTn>
                        </p:par>
                        <p:par>
                          <p:cTn id="52" fill="hold">
                            <p:stCondLst>
                              <p:cond delay="12000"/>
                            </p:stCondLst>
                            <p:childTnLst>
                              <p:par>
                                <p:cTn id="53" presetID="10" presetClass="entr" presetSubtype="0" fill="hold" grpId="0" nodeType="afterEffect">
                                  <p:stCondLst>
                                    <p:cond delay="0"/>
                                  </p:stCondLst>
                                  <p:childTnLst>
                                    <p:set>
                                      <p:cBhvr>
                                        <p:cTn id="54" dur="1" fill="hold">
                                          <p:stCondLst>
                                            <p:cond delay="0"/>
                                          </p:stCondLst>
                                        </p:cTn>
                                        <p:tgtEl>
                                          <p:spTgt spid="12306"/>
                                        </p:tgtEl>
                                        <p:attrNameLst>
                                          <p:attrName>style.visibility</p:attrName>
                                        </p:attrNameLst>
                                      </p:cBhvr>
                                      <p:to>
                                        <p:strVal val="visible"/>
                                      </p:to>
                                    </p:set>
                                    <p:animEffect transition="in" filter="fade">
                                      <p:cBhvr>
                                        <p:cTn id="55" dur="10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animBg="1"/>
      <p:bldP spid="12294" grpId="0" animBg="1"/>
      <p:bldP spid="12295" grpId="0" animBg="1"/>
      <p:bldP spid="12296" grpId="0" animBg="1"/>
      <p:bldP spid="12297" grpId="0" animBg="1"/>
      <p:bldP spid="12298" grpId="0" animBg="1"/>
      <p:bldP spid="12299" grpId="0" animBg="1"/>
      <p:bldP spid="12300" grpId="0" animBg="1"/>
      <p:bldP spid="12301" grpId="0" animBg="1"/>
      <p:bldP spid="15" grpId="0" animBg="1"/>
      <p:bldP spid="12303" grpId="0" animBg="1"/>
      <p:bldP spid="12305" grpId="0" animBg="1"/>
      <p:bldP spid="1230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idx="4294967295"/>
          </p:nvPr>
        </p:nvSpPr>
        <p:spPr/>
        <p:txBody>
          <a:bodyPr anchor="ctr"/>
          <a:lstStyle/>
          <a:p>
            <a:r>
              <a:rPr lang="en-US"/>
              <a:t>Three Pillars of Accreditation</a:t>
            </a:r>
            <a:endParaRPr lang="en-US" sz="3500" i="1"/>
          </a:p>
        </p:txBody>
      </p:sp>
      <p:sp>
        <p:nvSpPr>
          <p:cNvPr id="5" name="Slide Number Placeholder 4"/>
          <p:cNvSpPr txBox="1">
            <a:spLocks noGrp="1" noChangeArrowheads="1"/>
          </p:cNvSpPr>
          <p:nvPr/>
        </p:nvSpPr>
        <p:spPr bwMode="auto">
          <a:xfrm>
            <a:off x="381000" y="6248400"/>
            <a:ext cx="914400" cy="381000"/>
          </a:xfrm>
          <a:prstGeom prst="rect">
            <a:avLst/>
          </a:prstGeom>
          <a:noFill/>
          <a:ln>
            <a:miter lim="800000"/>
            <a:headEnd/>
            <a:tailEnd/>
          </a:ln>
        </p:spPr>
        <p:txBody>
          <a:bodyPr/>
          <a:lstStyle/>
          <a:p>
            <a:pPr algn="ctr" rtl="0" eaLnBrk="0" hangingPunct="0"/>
            <a:fld id="{49EF6C80-2CC3-4AA4-AEC1-114FAD72CB29}" type="slidenum">
              <a:rPr lang="ar-SA" b="1">
                <a:solidFill>
                  <a:schemeClr val="bg1"/>
                </a:solidFill>
                <a:latin typeface="Trebuchet MS" pitchFamily="34" charset="0"/>
                <a:ea typeface="MS PGothic" pitchFamily="34" charset="-128"/>
              </a:rPr>
              <a:pPr algn="ctr" rtl="0" eaLnBrk="0" hangingPunct="0"/>
              <a:t>39</a:t>
            </a:fld>
            <a:endParaRPr lang="en-US" b="1">
              <a:solidFill>
                <a:schemeClr val="bg1"/>
              </a:solidFill>
              <a:latin typeface="Trebuchet MS" pitchFamily="34" charset="0"/>
              <a:ea typeface="MS PGothic" pitchFamily="34" charset="-128"/>
            </a:endParaRPr>
          </a:p>
        </p:txBody>
      </p:sp>
      <p:sp>
        <p:nvSpPr>
          <p:cNvPr id="226308" name="Slide Number Placeholder 3"/>
          <p:cNvSpPr txBox="1">
            <a:spLocks noGrp="1"/>
          </p:cNvSpPr>
          <p:nvPr/>
        </p:nvSpPr>
        <p:spPr bwMode="auto">
          <a:xfrm>
            <a:off x="304800" y="6172200"/>
            <a:ext cx="762000" cy="476250"/>
          </a:xfrm>
          <a:prstGeom prst="rect">
            <a:avLst/>
          </a:prstGeom>
          <a:noFill/>
          <a:ln w="9525">
            <a:noFill/>
            <a:miter lim="800000"/>
            <a:headEnd/>
            <a:tailEnd/>
          </a:ln>
        </p:spPr>
        <p:txBody>
          <a:bodyPr/>
          <a:lstStyle/>
          <a:p>
            <a:pPr algn="ctr" rtl="0"/>
            <a:endParaRPr lang="en-US" sz="1400" b="1">
              <a:solidFill>
                <a:schemeClr val="bg1"/>
              </a:solidFill>
              <a:ea typeface="MS PGothic" pitchFamily="34" charset="-128"/>
            </a:endParaRPr>
          </a:p>
        </p:txBody>
      </p:sp>
      <p:pic>
        <p:nvPicPr>
          <p:cNvPr id="226309" name="Picture 21" descr="pillars.jpg"/>
          <p:cNvPicPr>
            <a:picLocks noChangeAspect="1"/>
          </p:cNvPicPr>
          <p:nvPr/>
        </p:nvPicPr>
        <p:blipFill>
          <a:blip r:embed="rId3" cstate="print"/>
          <a:srcRect/>
          <a:stretch>
            <a:fillRect/>
          </a:stretch>
        </p:blipFill>
        <p:spPr bwMode="auto">
          <a:xfrm>
            <a:off x="609600" y="1228725"/>
            <a:ext cx="7902575" cy="43656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txBox="1">
            <a:spLocks noGrp="1" noChangeArrowheads="1"/>
          </p:cNvSpPr>
          <p:nvPr/>
        </p:nvSpPr>
        <p:spPr bwMode="auto">
          <a:xfrm>
            <a:off x="381000" y="6248400"/>
            <a:ext cx="914400" cy="381000"/>
          </a:xfrm>
          <a:prstGeom prst="rect">
            <a:avLst/>
          </a:prstGeom>
          <a:noFill/>
          <a:ln>
            <a:miter lim="800000"/>
            <a:headEnd/>
            <a:tailEnd/>
          </a:ln>
        </p:spPr>
        <p:txBody>
          <a:bodyPr/>
          <a:lstStyle/>
          <a:p>
            <a:pPr algn="ctr" rtl="0" eaLnBrk="0" hangingPunct="0"/>
            <a:fld id="{F611208D-C16C-40D8-858D-05B1D3AE24BF}" type="slidenum">
              <a:rPr lang="ar-SA" b="1">
                <a:solidFill>
                  <a:schemeClr val="bg1"/>
                </a:solidFill>
                <a:latin typeface="Trebuchet MS" pitchFamily="34" charset="0"/>
                <a:ea typeface="MS PGothic" pitchFamily="34" charset="-128"/>
              </a:rPr>
              <a:pPr algn="ctr" rtl="0" eaLnBrk="0" hangingPunct="0"/>
              <a:t>4</a:t>
            </a:fld>
            <a:endParaRPr lang="en-US" b="1">
              <a:solidFill>
                <a:schemeClr val="bg1"/>
              </a:solidFill>
              <a:latin typeface="Trebuchet MS" pitchFamily="34" charset="0"/>
              <a:ea typeface="MS PGothic" pitchFamily="34" charset="-128"/>
            </a:endParaRPr>
          </a:p>
        </p:txBody>
      </p:sp>
      <p:sp>
        <p:nvSpPr>
          <p:cNvPr id="194563" name="Rectangle 2"/>
          <p:cNvSpPr>
            <a:spLocks noGrp="1" noChangeArrowheads="1"/>
          </p:cNvSpPr>
          <p:nvPr>
            <p:ph type="title" idx="4294967295"/>
          </p:nvPr>
        </p:nvSpPr>
        <p:spPr/>
        <p:txBody>
          <a:bodyPr anchor="ctr"/>
          <a:lstStyle/>
          <a:p>
            <a:r>
              <a:rPr lang="en-US"/>
              <a:t>Opening Thought</a:t>
            </a:r>
          </a:p>
        </p:txBody>
      </p:sp>
      <p:sp>
        <p:nvSpPr>
          <p:cNvPr id="151555" name="Rectangle 3"/>
          <p:cNvSpPr>
            <a:spLocks noGrp="1" noChangeArrowheads="1"/>
          </p:cNvSpPr>
          <p:nvPr>
            <p:ph type="body" idx="4294967295"/>
          </p:nvPr>
        </p:nvSpPr>
        <p:spPr>
          <a:xfrm>
            <a:off x="457200" y="1719263"/>
            <a:ext cx="7958138" cy="4411662"/>
          </a:xfrm>
        </p:spPr>
        <p:txBody>
          <a:bodyPr/>
          <a:lstStyle/>
          <a:p>
            <a:pPr marL="0" indent="0">
              <a:buFont typeface="Wingdings" pitchFamily="2" charset="2"/>
              <a:buNone/>
            </a:pPr>
            <a:r>
              <a:rPr lang="en-US" sz="3900" b="1"/>
              <a:t>“When you cease getting better, you stop being good!”</a:t>
            </a:r>
          </a:p>
          <a:p>
            <a:pPr marL="0" indent="0">
              <a:buFont typeface="Wingdings" pitchFamily="2" charset="2"/>
              <a:buNone/>
            </a:pPr>
            <a:r>
              <a:rPr lang="en-US" i="1"/>
              <a:t>Vince Lombardi</a:t>
            </a:r>
          </a:p>
        </p:txBody>
      </p:sp>
      <p:pic>
        <p:nvPicPr>
          <p:cNvPr id="194565" name="Picture 4" descr="~Chan"/>
          <p:cNvPicPr>
            <a:picLocks noChangeAspect="1" noChangeArrowheads="1"/>
          </p:cNvPicPr>
          <p:nvPr/>
        </p:nvPicPr>
        <p:blipFill>
          <a:blip r:embed="rId2" cstate="print"/>
          <a:srcRect/>
          <a:stretch>
            <a:fillRect/>
          </a:stretch>
        </p:blipFill>
        <p:spPr bwMode="auto">
          <a:xfrm>
            <a:off x="2286000" y="3276600"/>
            <a:ext cx="2209800" cy="304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idx="4294967295"/>
          </p:nvPr>
        </p:nvSpPr>
        <p:spPr>
          <a:xfrm>
            <a:off x="688975" y="255588"/>
            <a:ext cx="6554788" cy="661987"/>
          </a:xfrm>
        </p:spPr>
        <p:txBody>
          <a:bodyPr anchor="ctr"/>
          <a:lstStyle/>
          <a:p>
            <a:r>
              <a:rPr lang="en-US" sz="3000"/>
              <a:t>AdvancED Accreditation Standards</a:t>
            </a:r>
          </a:p>
        </p:txBody>
      </p:sp>
      <p:sp>
        <p:nvSpPr>
          <p:cNvPr id="87044" name="Oval 4"/>
          <p:cNvSpPr>
            <a:spLocks noChangeArrowheads="1"/>
          </p:cNvSpPr>
          <p:nvPr/>
        </p:nvSpPr>
        <p:spPr bwMode="auto">
          <a:xfrm>
            <a:off x="990600" y="914400"/>
            <a:ext cx="7543800" cy="5638800"/>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r>
              <a:rPr lang="en-US" sz="2400">
                <a:effectLst>
                  <a:outerShdw blurRad="38100" dist="38100" dir="2700000" algn="tl">
                    <a:srgbClr val="000000">
                      <a:alpha val="43137"/>
                    </a:srgbClr>
                  </a:outerShdw>
                </a:effectLst>
                <a:latin typeface="Garamond" pitchFamily="18" charset="0"/>
                <a:ea typeface="ＭＳ Ｐゴシック" pitchFamily="8" charset="-128"/>
                <a:cs typeface="+mn-cs"/>
              </a:rPr>
              <a:t>Commitment</a:t>
            </a:r>
          </a:p>
          <a:p>
            <a:pPr algn="ctr" rtl="0" eaLnBrk="0" hangingPunct="0">
              <a:defRPr/>
            </a:pPr>
            <a:r>
              <a:rPr lang="en-US" sz="2400">
                <a:effectLst>
                  <a:outerShdw blurRad="38100" dist="38100" dir="2700000" algn="tl">
                    <a:srgbClr val="000000">
                      <a:alpha val="43137"/>
                    </a:srgbClr>
                  </a:outerShdw>
                </a:effectLst>
                <a:latin typeface="Garamond" pitchFamily="18" charset="0"/>
                <a:ea typeface="ＭＳ Ｐゴシック" pitchFamily="8" charset="-128"/>
                <a:cs typeface="+mn-cs"/>
              </a:rPr>
              <a:t>to Continuous</a:t>
            </a:r>
          </a:p>
          <a:p>
            <a:pPr algn="ctr" rtl="0" eaLnBrk="0" hangingPunct="0">
              <a:defRPr/>
            </a:pPr>
            <a:r>
              <a:rPr lang="en-US" sz="2400">
                <a:effectLst>
                  <a:outerShdw blurRad="38100" dist="38100" dir="2700000" algn="tl">
                    <a:srgbClr val="000000">
                      <a:alpha val="43137"/>
                    </a:srgbClr>
                  </a:outerShdw>
                </a:effectLst>
                <a:latin typeface="Garamond" pitchFamily="18" charset="0"/>
                <a:ea typeface="ＭＳ Ｐゴシック" pitchFamily="8" charset="-128"/>
                <a:cs typeface="+mn-cs"/>
              </a:rPr>
              <a:t>Improvement</a:t>
            </a:r>
          </a:p>
        </p:txBody>
      </p:sp>
      <p:sp>
        <p:nvSpPr>
          <p:cNvPr id="87045" name="Oval 5"/>
          <p:cNvSpPr>
            <a:spLocks noChangeArrowheads="1"/>
          </p:cNvSpPr>
          <p:nvPr/>
        </p:nvSpPr>
        <p:spPr bwMode="auto">
          <a:xfrm>
            <a:off x="1066800" y="914400"/>
            <a:ext cx="7391400" cy="5029200"/>
          </a:xfrm>
          <a:prstGeom prst="ellipse">
            <a:avLst/>
          </a:prstGeom>
          <a:solidFill>
            <a:srgbClr val="0099FF"/>
          </a:solidFill>
          <a:ln w="9525">
            <a:solidFill>
              <a:schemeClr val="tx1"/>
            </a:solidFill>
            <a:round/>
            <a:headEnd/>
            <a:tailEnd/>
          </a:ln>
        </p:spPr>
        <p:txBody>
          <a:bodyPr wrap="none" anchor="ctr"/>
          <a:lstStyle/>
          <a:p>
            <a:pPr algn="ctr" rtl="0" eaLnBrk="0" hangingPunct="0"/>
            <a:r>
              <a:rPr lang="en-US">
                <a:ea typeface="MS PGothic" pitchFamily="34" charset="-128"/>
              </a:rPr>
              <a:t>Documenting &amp;</a:t>
            </a:r>
          </a:p>
          <a:p>
            <a:pPr algn="ctr" rtl="0" eaLnBrk="0" hangingPunct="0"/>
            <a:r>
              <a:rPr lang="en-US">
                <a:ea typeface="MS PGothic" pitchFamily="34" charset="-128"/>
              </a:rPr>
              <a:t>Using Results</a:t>
            </a:r>
          </a:p>
        </p:txBody>
      </p:sp>
      <p:sp>
        <p:nvSpPr>
          <p:cNvPr id="87046" name="Oval 6"/>
          <p:cNvSpPr>
            <a:spLocks noChangeArrowheads="1"/>
          </p:cNvSpPr>
          <p:nvPr/>
        </p:nvSpPr>
        <p:spPr bwMode="auto">
          <a:xfrm>
            <a:off x="3525838" y="1554163"/>
            <a:ext cx="1524000" cy="1146175"/>
          </a:xfrm>
          <a:prstGeom prst="ellipse">
            <a:avLst/>
          </a:prstGeom>
          <a:solidFill>
            <a:srgbClr val="3333FF"/>
          </a:solidFill>
          <a:ln w="9525">
            <a:solidFill>
              <a:schemeClr val="tx1"/>
            </a:solidFill>
            <a:round/>
            <a:headEnd/>
            <a:tailEnd/>
          </a:ln>
        </p:spPr>
        <p:txBody>
          <a:bodyPr wrap="none" anchor="ctr"/>
          <a:lstStyle/>
          <a:p>
            <a:pPr algn="ctr" rtl="0" eaLnBrk="0" hangingPunct="0"/>
            <a:r>
              <a:rPr lang="en-US">
                <a:solidFill>
                  <a:schemeClr val="bg1"/>
                </a:solidFill>
                <a:ea typeface="MS PGothic" pitchFamily="34" charset="-128"/>
              </a:rPr>
              <a:t>Vision &amp; </a:t>
            </a:r>
            <a:br>
              <a:rPr lang="en-US">
                <a:solidFill>
                  <a:schemeClr val="bg1"/>
                </a:solidFill>
                <a:ea typeface="MS PGothic" pitchFamily="34" charset="-128"/>
              </a:rPr>
            </a:br>
            <a:r>
              <a:rPr lang="en-US">
                <a:solidFill>
                  <a:schemeClr val="bg1"/>
                </a:solidFill>
                <a:ea typeface="MS PGothic" pitchFamily="34" charset="-128"/>
              </a:rPr>
              <a:t>Purpose</a:t>
            </a:r>
          </a:p>
        </p:txBody>
      </p:sp>
      <p:sp>
        <p:nvSpPr>
          <p:cNvPr id="87047" name="Oval 7"/>
          <p:cNvSpPr>
            <a:spLocks noChangeArrowheads="1"/>
          </p:cNvSpPr>
          <p:nvPr/>
        </p:nvSpPr>
        <p:spPr bwMode="auto">
          <a:xfrm>
            <a:off x="5546725" y="1587500"/>
            <a:ext cx="1524000" cy="1141413"/>
          </a:xfrm>
          <a:prstGeom prst="ellipse">
            <a:avLst/>
          </a:prstGeom>
          <a:solidFill>
            <a:srgbClr val="FF0000"/>
          </a:solidFill>
          <a:ln w="9525">
            <a:solidFill>
              <a:schemeClr val="tx1"/>
            </a:solidFill>
            <a:round/>
            <a:headEnd/>
            <a:tailEnd/>
          </a:ln>
        </p:spPr>
        <p:txBody>
          <a:bodyPr wrap="none" anchor="ctr"/>
          <a:lstStyle/>
          <a:p>
            <a:pPr algn="ctr" rtl="0" eaLnBrk="0" hangingPunct="0"/>
            <a:r>
              <a:rPr lang="en-US">
                <a:solidFill>
                  <a:schemeClr val="bg1"/>
                </a:solidFill>
                <a:ea typeface="MS PGothic" pitchFamily="34" charset="-128"/>
              </a:rPr>
              <a:t>Governance</a:t>
            </a:r>
            <a:br>
              <a:rPr lang="en-US">
                <a:solidFill>
                  <a:schemeClr val="bg1"/>
                </a:solidFill>
                <a:ea typeface="MS PGothic" pitchFamily="34" charset="-128"/>
              </a:rPr>
            </a:br>
            <a:r>
              <a:rPr lang="en-US">
                <a:solidFill>
                  <a:schemeClr val="bg1"/>
                </a:solidFill>
                <a:ea typeface="MS PGothic" pitchFamily="34" charset="-128"/>
              </a:rPr>
              <a:t>&amp; Leadership</a:t>
            </a:r>
          </a:p>
        </p:txBody>
      </p:sp>
      <p:sp>
        <p:nvSpPr>
          <p:cNvPr id="87048" name="Oval 8"/>
          <p:cNvSpPr>
            <a:spLocks noChangeArrowheads="1"/>
          </p:cNvSpPr>
          <p:nvPr/>
        </p:nvSpPr>
        <p:spPr bwMode="auto">
          <a:xfrm>
            <a:off x="3775075" y="4449763"/>
            <a:ext cx="2057400" cy="1371600"/>
          </a:xfrm>
          <a:prstGeom prst="ellipse">
            <a:avLst/>
          </a:prstGeom>
          <a:solidFill>
            <a:srgbClr val="FFFF00"/>
          </a:solidFill>
          <a:ln w="9525">
            <a:solidFill>
              <a:schemeClr val="tx1"/>
            </a:solidFill>
            <a:round/>
            <a:headEnd/>
            <a:tailEnd/>
          </a:ln>
        </p:spPr>
        <p:txBody>
          <a:bodyPr wrap="none" anchor="ctr"/>
          <a:lstStyle/>
          <a:p>
            <a:pPr algn="ctr" rtl="0" eaLnBrk="0" hangingPunct="0"/>
            <a:r>
              <a:rPr lang="en-US">
                <a:ea typeface="MS PGothic" pitchFamily="34" charset="-128"/>
              </a:rPr>
              <a:t>Teaching &amp; </a:t>
            </a:r>
            <a:br>
              <a:rPr lang="en-US">
                <a:ea typeface="MS PGothic" pitchFamily="34" charset="-128"/>
              </a:rPr>
            </a:br>
            <a:r>
              <a:rPr lang="en-US">
                <a:ea typeface="MS PGothic" pitchFamily="34" charset="-128"/>
              </a:rPr>
              <a:t>Learning</a:t>
            </a:r>
          </a:p>
        </p:txBody>
      </p:sp>
      <p:sp>
        <p:nvSpPr>
          <p:cNvPr id="87049" name="Oval 9"/>
          <p:cNvSpPr>
            <a:spLocks noChangeArrowheads="1"/>
          </p:cNvSpPr>
          <p:nvPr/>
        </p:nvSpPr>
        <p:spPr bwMode="auto">
          <a:xfrm>
            <a:off x="6292850" y="3181350"/>
            <a:ext cx="1905000" cy="1370013"/>
          </a:xfrm>
          <a:prstGeom prst="ellipse">
            <a:avLst/>
          </a:prstGeom>
          <a:solidFill>
            <a:srgbClr val="990099"/>
          </a:solidFill>
          <a:ln w="9525">
            <a:solidFill>
              <a:schemeClr val="tx1"/>
            </a:solidFill>
            <a:round/>
            <a:headEnd/>
            <a:tailEnd/>
          </a:ln>
        </p:spPr>
        <p:txBody>
          <a:bodyPr wrap="none" anchor="ctr"/>
          <a:lstStyle/>
          <a:p>
            <a:pPr algn="ctr" rtl="0" eaLnBrk="0" hangingPunct="0"/>
            <a:r>
              <a:rPr lang="en-US">
                <a:solidFill>
                  <a:schemeClr val="bg1"/>
                </a:solidFill>
                <a:ea typeface="MS PGothic" pitchFamily="34" charset="-128"/>
              </a:rPr>
              <a:t>Resources &amp;</a:t>
            </a:r>
          </a:p>
          <a:p>
            <a:pPr algn="ctr" rtl="0" eaLnBrk="0" hangingPunct="0"/>
            <a:r>
              <a:rPr lang="en-US">
                <a:solidFill>
                  <a:schemeClr val="bg1"/>
                </a:solidFill>
                <a:ea typeface="MS PGothic" pitchFamily="34" charset="-128"/>
              </a:rPr>
              <a:t>Support</a:t>
            </a:r>
          </a:p>
          <a:p>
            <a:pPr algn="ctr" rtl="0" eaLnBrk="0" hangingPunct="0"/>
            <a:r>
              <a:rPr lang="en-US">
                <a:solidFill>
                  <a:schemeClr val="bg1"/>
                </a:solidFill>
                <a:ea typeface="MS PGothic" pitchFamily="34" charset="-128"/>
              </a:rPr>
              <a:t>Systems</a:t>
            </a:r>
          </a:p>
        </p:txBody>
      </p:sp>
      <p:sp>
        <p:nvSpPr>
          <p:cNvPr id="87050" name="Oval 10"/>
          <p:cNvSpPr>
            <a:spLocks noChangeArrowheads="1"/>
          </p:cNvSpPr>
          <p:nvPr/>
        </p:nvSpPr>
        <p:spPr bwMode="auto">
          <a:xfrm>
            <a:off x="1371600" y="2590800"/>
            <a:ext cx="2209800" cy="1674813"/>
          </a:xfrm>
          <a:prstGeom prst="ellipse">
            <a:avLst/>
          </a:prstGeom>
          <a:solidFill>
            <a:srgbClr val="00CC00"/>
          </a:solidFill>
          <a:ln w="9525">
            <a:solidFill>
              <a:schemeClr val="tx1"/>
            </a:solidFill>
            <a:round/>
            <a:headEnd/>
            <a:tailEnd/>
          </a:ln>
        </p:spPr>
        <p:txBody>
          <a:bodyPr wrap="none" anchor="ctr"/>
          <a:lstStyle/>
          <a:p>
            <a:pPr algn="ctr" rtl="0" eaLnBrk="0" hangingPunct="0"/>
            <a:r>
              <a:rPr lang="en-US">
                <a:solidFill>
                  <a:schemeClr val="bg1"/>
                </a:solidFill>
                <a:ea typeface="MS PGothic" pitchFamily="34" charset="-128"/>
              </a:rPr>
              <a:t>Stakeholder</a:t>
            </a:r>
          </a:p>
          <a:p>
            <a:pPr algn="ctr" rtl="0" eaLnBrk="0" hangingPunct="0"/>
            <a:r>
              <a:rPr lang="en-US">
                <a:solidFill>
                  <a:schemeClr val="bg1"/>
                </a:solidFill>
                <a:ea typeface="MS PGothic" pitchFamily="34" charset="-128"/>
              </a:rPr>
              <a:t>Communications</a:t>
            </a:r>
            <a:br>
              <a:rPr lang="en-US">
                <a:solidFill>
                  <a:schemeClr val="bg1"/>
                </a:solidFill>
                <a:ea typeface="MS PGothic" pitchFamily="34" charset="-128"/>
              </a:rPr>
            </a:br>
            <a:r>
              <a:rPr lang="en-US">
                <a:solidFill>
                  <a:schemeClr val="bg1"/>
                </a:solidFill>
                <a:ea typeface="MS PGothic" pitchFamily="34" charset="-128"/>
              </a:rPr>
              <a:t>and</a:t>
            </a:r>
          </a:p>
          <a:p>
            <a:pPr algn="ctr" rtl="0" eaLnBrk="0" hangingPunct="0"/>
            <a:r>
              <a:rPr lang="en-US">
                <a:solidFill>
                  <a:schemeClr val="bg1"/>
                </a:solidFill>
                <a:ea typeface="MS PGothic" pitchFamily="34" charset="-128"/>
              </a:rPr>
              <a:t>Relationships</a:t>
            </a:r>
          </a:p>
        </p:txBody>
      </p:sp>
      <p:sp>
        <p:nvSpPr>
          <p:cNvPr id="87051" name="Text Box 11"/>
          <p:cNvSpPr txBox="1">
            <a:spLocks noChangeArrowheads="1"/>
          </p:cNvSpPr>
          <p:nvPr/>
        </p:nvSpPr>
        <p:spPr bwMode="auto">
          <a:xfrm>
            <a:off x="3432175" y="5849938"/>
            <a:ext cx="2994025" cy="646112"/>
          </a:xfrm>
          <a:prstGeom prst="rect">
            <a:avLst/>
          </a:prstGeom>
          <a:noFill/>
          <a:ln w="9525">
            <a:noFill/>
            <a:miter lim="800000"/>
            <a:headEnd/>
            <a:tailEnd/>
          </a:ln>
        </p:spPr>
        <p:txBody>
          <a:bodyPr>
            <a:spAutoFit/>
          </a:bodyPr>
          <a:lstStyle/>
          <a:p>
            <a:pPr algn="ctr" rtl="0" eaLnBrk="0" hangingPunct="0"/>
            <a:r>
              <a:rPr lang="en-US">
                <a:ea typeface="MS PGothic" pitchFamily="34" charset="-128"/>
              </a:rPr>
              <a:t>Commitment to Continuous Improvement</a:t>
            </a:r>
          </a:p>
        </p:txBody>
      </p:sp>
      <p:sp>
        <p:nvSpPr>
          <p:cNvPr id="87052" name="Freeform 12"/>
          <p:cNvSpPr>
            <a:spLocks/>
          </p:cNvSpPr>
          <p:nvPr/>
        </p:nvSpPr>
        <p:spPr bwMode="auto">
          <a:xfrm>
            <a:off x="4741863" y="2624138"/>
            <a:ext cx="63500" cy="581025"/>
          </a:xfrm>
          <a:custGeom>
            <a:avLst/>
            <a:gdLst/>
            <a:ahLst/>
            <a:cxnLst>
              <a:cxn ang="0">
                <a:pos x="9" y="288"/>
              </a:cxn>
              <a:cxn ang="0">
                <a:pos x="46" y="195"/>
              </a:cxn>
              <a:cxn ang="0">
                <a:pos x="55" y="65"/>
              </a:cxn>
              <a:cxn ang="0">
                <a:pos x="0" y="0"/>
              </a:cxn>
            </a:cxnLst>
            <a:rect l="0" t="0" r="r" b="b"/>
            <a:pathLst>
              <a:path w="63" h="288">
                <a:moveTo>
                  <a:pt x="9" y="288"/>
                </a:moveTo>
                <a:cubicBezTo>
                  <a:pt x="23" y="260"/>
                  <a:pt x="38" y="232"/>
                  <a:pt x="46" y="195"/>
                </a:cubicBezTo>
                <a:cubicBezTo>
                  <a:pt x="54" y="158"/>
                  <a:pt x="63" y="97"/>
                  <a:pt x="55" y="65"/>
                </a:cubicBezTo>
                <a:cubicBezTo>
                  <a:pt x="47" y="33"/>
                  <a:pt x="23" y="16"/>
                  <a:pt x="0" y="0"/>
                </a:cubicBezTo>
              </a:path>
            </a:pathLst>
          </a:custGeom>
          <a:noFill/>
          <a:ln w="571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7053" name="Freeform 13"/>
          <p:cNvSpPr>
            <a:spLocks/>
          </p:cNvSpPr>
          <p:nvPr/>
        </p:nvSpPr>
        <p:spPr bwMode="auto">
          <a:xfrm>
            <a:off x="3230563" y="3671888"/>
            <a:ext cx="795337" cy="492125"/>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571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7054" name="Freeform 14"/>
          <p:cNvSpPr>
            <a:spLocks/>
          </p:cNvSpPr>
          <p:nvPr/>
        </p:nvSpPr>
        <p:spPr bwMode="auto">
          <a:xfrm>
            <a:off x="4970463" y="3730625"/>
            <a:ext cx="361950" cy="735013"/>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571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7055" name="Freeform 15"/>
          <p:cNvSpPr>
            <a:spLocks/>
          </p:cNvSpPr>
          <p:nvPr/>
        </p:nvSpPr>
        <p:spPr bwMode="auto">
          <a:xfrm>
            <a:off x="5249863" y="2757488"/>
            <a:ext cx="714375" cy="369887"/>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571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7056" name="Freeform 16"/>
          <p:cNvSpPr>
            <a:spLocks/>
          </p:cNvSpPr>
          <p:nvPr/>
        </p:nvSpPr>
        <p:spPr bwMode="auto">
          <a:xfrm>
            <a:off x="5500688" y="3506788"/>
            <a:ext cx="782637" cy="136525"/>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571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7057" name="Freeform 17"/>
          <p:cNvSpPr>
            <a:spLocks/>
          </p:cNvSpPr>
          <p:nvPr/>
        </p:nvSpPr>
        <p:spPr bwMode="auto">
          <a:xfrm>
            <a:off x="2374900" y="1803400"/>
            <a:ext cx="1165225" cy="688975"/>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571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7058" name="Freeform 18"/>
          <p:cNvSpPr>
            <a:spLocks/>
          </p:cNvSpPr>
          <p:nvPr/>
        </p:nvSpPr>
        <p:spPr bwMode="auto">
          <a:xfrm>
            <a:off x="2106613" y="4276725"/>
            <a:ext cx="1666875" cy="1150938"/>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571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7059" name="Freeform 19"/>
          <p:cNvSpPr>
            <a:spLocks/>
          </p:cNvSpPr>
          <p:nvPr/>
        </p:nvSpPr>
        <p:spPr bwMode="auto">
          <a:xfrm>
            <a:off x="5795963" y="4630738"/>
            <a:ext cx="1652587" cy="884237"/>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571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7060" name="Freeform 20"/>
          <p:cNvSpPr>
            <a:spLocks/>
          </p:cNvSpPr>
          <p:nvPr/>
        </p:nvSpPr>
        <p:spPr bwMode="auto">
          <a:xfrm>
            <a:off x="7153275" y="2328863"/>
            <a:ext cx="781050" cy="1003300"/>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571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7061" name="Freeform 21"/>
          <p:cNvSpPr>
            <a:spLocks/>
          </p:cNvSpPr>
          <p:nvPr/>
        </p:nvSpPr>
        <p:spPr bwMode="auto">
          <a:xfrm>
            <a:off x="4867275" y="1514475"/>
            <a:ext cx="1031875" cy="138113"/>
          </a:xfrm>
          <a:custGeom>
            <a:avLst/>
            <a:gdLst/>
            <a:ahLst/>
            <a:cxnLst>
              <a:cxn ang="0">
                <a:pos x="0" y="87"/>
              </a:cxn>
              <a:cxn ang="0">
                <a:pos x="176" y="31"/>
              </a:cxn>
              <a:cxn ang="0">
                <a:pos x="427" y="3"/>
              </a:cxn>
              <a:cxn ang="0">
                <a:pos x="650" y="49"/>
              </a:cxn>
            </a:cxnLst>
            <a:rect l="0" t="0" r="r" b="b"/>
            <a:pathLst>
              <a:path w="650" h="87">
                <a:moveTo>
                  <a:pt x="0" y="87"/>
                </a:moveTo>
                <a:cubicBezTo>
                  <a:pt x="52" y="66"/>
                  <a:pt x="105" y="45"/>
                  <a:pt x="176" y="31"/>
                </a:cubicBezTo>
                <a:cubicBezTo>
                  <a:pt x="247" y="17"/>
                  <a:pt x="348" y="0"/>
                  <a:pt x="427" y="3"/>
                </a:cubicBezTo>
                <a:cubicBezTo>
                  <a:pt x="506" y="6"/>
                  <a:pt x="611" y="41"/>
                  <a:pt x="650" y="49"/>
                </a:cubicBezTo>
              </a:path>
            </a:pathLst>
          </a:custGeom>
          <a:noFill/>
          <a:ln w="571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7430" name="Slide Number Placeholder 3"/>
          <p:cNvSpPr txBox="1">
            <a:spLocks noGrp="1"/>
          </p:cNvSpPr>
          <p:nvPr/>
        </p:nvSpPr>
        <p:spPr bwMode="auto">
          <a:xfrm>
            <a:off x="419100" y="6229350"/>
            <a:ext cx="762000" cy="342900"/>
          </a:xfrm>
          <a:prstGeom prst="rect">
            <a:avLst/>
          </a:prstGeom>
          <a:noFill/>
          <a:ln w="9525">
            <a:noFill/>
            <a:miter lim="800000"/>
            <a:headEnd/>
            <a:tailEnd/>
          </a:ln>
        </p:spPr>
        <p:txBody>
          <a:bodyPr/>
          <a:lstStyle/>
          <a:p>
            <a:pPr algn="ctr" rtl="0" eaLnBrk="0" hangingPunct="0"/>
            <a:fld id="{A9D8C3C0-3D3A-42CB-B5B1-335CEBC4A8EA}" type="slidenum">
              <a:rPr lang="ar-SA" b="1">
                <a:solidFill>
                  <a:schemeClr val="bg1"/>
                </a:solidFill>
                <a:latin typeface="Trebuchet MS" pitchFamily="34" charset="0"/>
                <a:ea typeface="MS PGothic" pitchFamily="34" charset="-128"/>
              </a:rPr>
              <a:pPr algn="ctr" rtl="0" eaLnBrk="0" hangingPunct="0"/>
              <a:t>40</a:t>
            </a:fld>
            <a:endParaRPr lang="en-US" b="1">
              <a:solidFill>
                <a:schemeClr val="bg1"/>
              </a:solidFill>
              <a:latin typeface="Trebuchet MS" pitchFamily="34" charset="0"/>
              <a:ea typeface="MS PGothic" pitchFamily="34" charset="-12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7046"/>
                                        </p:tgtEl>
                                        <p:attrNameLst>
                                          <p:attrName>style.visibility</p:attrName>
                                        </p:attrNameLst>
                                      </p:cBhvr>
                                      <p:to>
                                        <p:strVal val="visible"/>
                                      </p:to>
                                    </p:set>
                                    <p:animEffect transition="in" filter="fade">
                                      <p:cBhvr>
                                        <p:cTn id="7" dur="500"/>
                                        <p:tgtEl>
                                          <p:spTgt spid="8704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7047"/>
                                        </p:tgtEl>
                                        <p:attrNameLst>
                                          <p:attrName>style.visibility</p:attrName>
                                        </p:attrNameLst>
                                      </p:cBhvr>
                                      <p:to>
                                        <p:strVal val="visible"/>
                                      </p:to>
                                    </p:set>
                                    <p:animEffect transition="in" filter="fade">
                                      <p:cBhvr>
                                        <p:cTn id="11" dur="500"/>
                                        <p:tgtEl>
                                          <p:spTgt spid="8704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7048"/>
                                        </p:tgtEl>
                                        <p:attrNameLst>
                                          <p:attrName>style.visibility</p:attrName>
                                        </p:attrNameLst>
                                      </p:cBhvr>
                                      <p:to>
                                        <p:strVal val="visible"/>
                                      </p:to>
                                    </p:set>
                                    <p:animEffect transition="in" filter="fade">
                                      <p:cBhvr>
                                        <p:cTn id="15" dur="500"/>
                                        <p:tgtEl>
                                          <p:spTgt spid="8704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7045"/>
                                        </p:tgtEl>
                                        <p:attrNameLst>
                                          <p:attrName>style.visibility</p:attrName>
                                        </p:attrNameLst>
                                      </p:cBhvr>
                                      <p:to>
                                        <p:strVal val="visible"/>
                                      </p:to>
                                    </p:set>
                                    <p:animEffect transition="in" filter="fade">
                                      <p:cBhvr>
                                        <p:cTn id="19" dur="500"/>
                                        <p:tgtEl>
                                          <p:spTgt spid="87045"/>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7049"/>
                                        </p:tgtEl>
                                        <p:attrNameLst>
                                          <p:attrName>style.visibility</p:attrName>
                                        </p:attrNameLst>
                                      </p:cBhvr>
                                      <p:to>
                                        <p:strVal val="visible"/>
                                      </p:to>
                                    </p:set>
                                    <p:animEffect transition="in" filter="fade">
                                      <p:cBhvr>
                                        <p:cTn id="23" dur="500"/>
                                        <p:tgtEl>
                                          <p:spTgt spid="87049"/>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7050"/>
                                        </p:tgtEl>
                                        <p:attrNameLst>
                                          <p:attrName>style.visibility</p:attrName>
                                        </p:attrNameLst>
                                      </p:cBhvr>
                                      <p:to>
                                        <p:strVal val="visible"/>
                                      </p:to>
                                    </p:set>
                                    <p:animEffect transition="in" filter="fade">
                                      <p:cBhvr>
                                        <p:cTn id="27" dur="500"/>
                                        <p:tgtEl>
                                          <p:spTgt spid="87050"/>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7044"/>
                                        </p:tgtEl>
                                        <p:attrNameLst>
                                          <p:attrName>style.visibility</p:attrName>
                                        </p:attrNameLst>
                                      </p:cBhvr>
                                      <p:to>
                                        <p:strVal val="visible"/>
                                      </p:to>
                                    </p:set>
                                    <p:animEffect transition="in" filter="fade">
                                      <p:cBhvr>
                                        <p:cTn id="31" dur="500"/>
                                        <p:tgtEl>
                                          <p:spTgt spid="8704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7051"/>
                                        </p:tgtEl>
                                        <p:attrNameLst>
                                          <p:attrName>style.visibility</p:attrName>
                                        </p:attrNameLst>
                                      </p:cBhvr>
                                      <p:to>
                                        <p:strVal val="visible"/>
                                      </p:to>
                                    </p:set>
                                    <p:animEffect transition="in" filter="fade">
                                      <p:cBhvr>
                                        <p:cTn id="35" dur="500"/>
                                        <p:tgtEl>
                                          <p:spTgt spid="8705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87057"/>
                                        </p:tgtEl>
                                        <p:attrNameLst>
                                          <p:attrName>style.visibility</p:attrName>
                                        </p:attrNameLst>
                                      </p:cBhvr>
                                      <p:to>
                                        <p:strVal val="visible"/>
                                      </p:to>
                                    </p:set>
                                    <p:animEffect transition="in" filter="fade">
                                      <p:cBhvr>
                                        <p:cTn id="40" dur="1000"/>
                                        <p:tgtEl>
                                          <p:spTgt spid="8705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7058"/>
                                        </p:tgtEl>
                                        <p:attrNameLst>
                                          <p:attrName>style.visibility</p:attrName>
                                        </p:attrNameLst>
                                      </p:cBhvr>
                                      <p:to>
                                        <p:strVal val="visible"/>
                                      </p:to>
                                    </p:set>
                                    <p:animEffect transition="in" filter="fade">
                                      <p:cBhvr>
                                        <p:cTn id="43" dur="1000"/>
                                        <p:tgtEl>
                                          <p:spTgt spid="8705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7053"/>
                                        </p:tgtEl>
                                        <p:attrNameLst>
                                          <p:attrName>style.visibility</p:attrName>
                                        </p:attrNameLst>
                                      </p:cBhvr>
                                      <p:to>
                                        <p:strVal val="visible"/>
                                      </p:to>
                                    </p:set>
                                    <p:animEffect transition="in" filter="fade">
                                      <p:cBhvr>
                                        <p:cTn id="46" dur="1000"/>
                                        <p:tgtEl>
                                          <p:spTgt spid="8705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7054"/>
                                        </p:tgtEl>
                                        <p:attrNameLst>
                                          <p:attrName>style.visibility</p:attrName>
                                        </p:attrNameLst>
                                      </p:cBhvr>
                                      <p:to>
                                        <p:strVal val="visible"/>
                                      </p:to>
                                    </p:set>
                                    <p:animEffect transition="in" filter="fade">
                                      <p:cBhvr>
                                        <p:cTn id="49" dur="1000"/>
                                        <p:tgtEl>
                                          <p:spTgt spid="8705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87052"/>
                                        </p:tgtEl>
                                        <p:attrNameLst>
                                          <p:attrName>style.visibility</p:attrName>
                                        </p:attrNameLst>
                                      </p:cBhvr>
                                      <p:to>
                                        <p:strVal val="visible"/>
                                      </p:to>
                                    </p:set>
                                    <p:animEffect transition="in" filter="fade">
                                      <p:cBhvr>
                                        <p:cTn id="52" dur="1000"/>
                                        <p:tgtEl>
                                          <p:spTgt spid="8705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87055"/>
                                        </p:tgtEl>
                                        <p:attrNameLst>
                                          <p:attrName>style.visibility</p:attrName>
                                        </p:attrNameLst>
                                      </p:cBhvr>
                                      <p:to>
                                        <p:strVal val="visible"/>
                                      </p:to>
                                    </p:set>
                                    <p:animEffect transition="in" filter="fade">
                                      <p:cBhvr>
                                        <p:cTn id="55" dur="1000"/>
                                        <p:tgtEl>
                                          <p:spTgt spid="8705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87061"/>
                                        </p:tgtEl>
                                        <p:attrNameLst>
                                          <p:attrName>style.visibility</p:attrName>
                                        </p:attrNameLst>
                                      </p:cBhvr>
                                      <p:to>
                                        <p:strVal val="visible"/>
                                      </p:to>
                                    </p:set>
                                    <p:animEffect transition="in" filter="fade">
                                      <p:cBhvr>
                                        <p:cTn id="58" dur="1000"/>
                                        <p:tgtEl>
                                          <p:spTgt spid="8706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7060"/>
                                        </p:tgtEl>
                                        <p:attrNameLst>
                                          <p:attrName>style.visibility</p:attrName>
                                        </p:attrNameLst>
                                      </p:cBhvr>
                                      <p:to>
                                        <p:strVal val="visible"/>
                                      </p:to>
                                    </p:set>
                                    <p:animEffect transition="in" filter="fade">
                                      <p:cBhvr>
                                        <p:cTn id="61" dur="1000"/>
                                        <p:tgtEl>
                                          <p:spTgt spid="8706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87059"/>
                                        </p:tgtEl>
                                        <p:attrNameLst>
                                          <p:attrName>style.visibility</p:attrName>
                                        </p:attrNameLst>
                                      </p:cBhvr>
                                      <p:to>
                                        <p:strVal val="visible"/>
                                      </p:to>
                                    </p:set>
                                    <p:animEffect transition="in" filter="fade">
                                      <p:cBhvr>
                                        <p:cTn id="64" dur="1000"/>
                                        <p:tgtEl>
                                          <p:spTgt spid="8705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87056"/>
                                        </p:tgtEl>
                                        <p:attrNameLst>
                                          <p:attrName>style.visibility</p:attrName>
                                        </p:attrNameLst>
                                      </p:cBhvr>
                                      <p:to>
                                        <p:strVal val="visible"/>
                                      </p:to>
                                    </p:set>
                                    <p:animEffect transition="in" filter="fade">
                                      <p:cBhvr>
                                        <p:cTn id="67" dur="1000"/>
                                        <p:tgtEl>
                                          <p:spTgt spid="87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4" grpId="0" animBg="1"/>
      <p:bldP spid="87045" grpId="0" animBg="1"/>
      <p:bldP spid="87046" grpId="0" animBg="1"/>
      <p:bldP spid="87047" grpId="0" animBg="1"/>
      <p:bldP spid="87048" grpId="0" animBg="1"/>
      <p:bldP spid="87049" grpId="0" animBg="1"/>
      <p:bldP spid="87050" grpId="0" animBg="1"/>
      <p:bldP spid="87051" grpId="0"/>
      <p:bldP spid="87052" grpId="0" animBg="1"/>
      <p:bldP spid="87053" grpId="0" animBg="1"/>
      <p:bldP spid="87054" grpId="0" animBg="1"/>
      <p:bldP spid="87055" grpId="0" animBg="1"/>
      <p:bldP spid="87056" grpId="0" animBg="1"/>
      <p:bldP spid="87057" grpId="0" animBg="1"/>
      <p:bldP spid="87058" grpId="0" animBg="1"/>
      <p:bldP spid="87059" grpId="0" animBg="1"/>
      <p:bldP spid="87060" grpId="0" animBg="1"/>
      <p:bldP spid="8706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4"/>
          <p:cNvSpPr>
            <a:spLocks noChangeArrowheads="1"/>
          </p:cNvSpPr>
          <p:nvPr/>
        </p:nvSpPr>
        <p:spPr bwMode="auto">
          <a:xfrm>
            <a:off x="1028700" y="4292600"/>
            <a:ext cx="7543800" cy="1219200"/>
          </a:xfrm>
          <a:prstGeom prst="ellipse">
            <a:avLst/>
          </a:prstGeom>
          <a:solidFill>
            <a:srgbClr val="FFC000"/>
          </a:solidFill>
          <a:ln w="9525">
            <a:solidFill>
              <a:schemeClr val="tx1"/>
            </a:solidFill>
            <a:round/>
            <a:headEnd/>
            <a:tailEnd/>
          </a:ln>
        </p:spPr>
        <p:txBody>
          <a:bodyPr wrap="none" anchor="ctr"/>
          <a:lstStyle/>
          <a:p>
            <a:pPr algn="ctr" rtl="0" eaLnBrk="0" hangingPunct="0"/>
            <a:r>
              <a:rPr lang="en-US" sz="2800">
                <a:effectLst>
                  <a:outerShdw blurRad="38100" dist="38100" dir="2700000" algn="tl">
                    <a:srgbClr val="FFFFFF"/>
                  </a:outerShdw>
                </a:effectLst>
                <a:ea typeface="MS PGothic" pitchFamily="34" charset="-128"/>
              </a:rPr>
              <a:t>University</a:t>
            </a:r>
          </a:p>
        </p:txBody>
      </p:sp>
      <p:sp>
        <p:nvSpPr>
          <p:cNvPr id="57" name="Oval 4"/>
          <p:cNvSpPr>
            <a:spLocks noChangeArrowheads="1"/>
          </p:cNvSpPr>
          <p:nvPr/>
        </p:nvSpPr>
        <p:spPr bwMode="auto">
          <a:xfrm>
            <a:off x="5905500" y="3525838"/>
            <a:ext cx="2730500" cy="500062"/>
          </a:xfrm>
          <a:prstGeom prst="ellipse">
            <a:avLst/>
          </a:prstGeom>
          <a:solidFill>
            <a:srgbClr val="FFC000"/>
          </a:solidFill>
          <a:ln w="9525">
            <a:solidFill>
              <a:schemeClr val="tx1"/>
            </a:solidFill>
            <a:round/>
            <a:headEnd/>
            <a:tailEnd/>
          </a:ln>
        </p:spPr>
        <p:txBody>
          <a:bodyPr wrap="none" anchor="ctr"/>
          <a:lstStyle/>
          <a:p>
            <a:pPr algn="ctr" rtl="0" eaLnBrk="0" hangingPunct="0"/>
            <a:r>
              <a:rPr lang="en-US">
                <a:effectLst>
                  <a:outerShdw blurRad="38100" dist="38100" dir="2700000" algn="tl">
                    <a:srgbClr val="FFFFFF"/>
                  </a:outerShdw>
                </a:effectLst>
                <a:ea typeface="MS PGothic" pitchFamily="34" charset="-128"/>
              </a:rPr>
              <a:t>Program</a:t>
            </a:r>
          </a:p>
        </p:txBody>
      </p:sp>
      <p:sp>
        <p:nvSpPr>
          <p:cNvPr id="73" name="Oval 4"/>
          <p:cNvSpPr>
            <a:spLocks noChangeArrowheads="1"/>
          </p:cNvSpPr>
          <p:nvPr/>
        </p:nvSpPr>
        <p:spPr bwMode="auto">
          <a:xfrm>
            <a:off x="3429000" y="3081338"/>
            <a:ext cx="2730500" cy="500062"/>
          </a:xfrm>
          <a:prstGeom prst="ellipse">
            <a:avLst/>
          </a:prstGeom>
          <a:solidFill>
            <a:srgbClr val="FFC000"/>
          </a:solidFill>
          <a:ln w="9525">
            <a:solidFill>
              <a:schemeClr val="tx1"/>
            </a:solidFill>
            <a:round/>
            <a:headEnd/>
            <a:tailEnd/>
          </a:ln>
        </p:spPr>
        <p:txBody>
          <a:bodyPr wrap="none" anchor="ctr"/>
          <a:lstStyle/>
          <a:p>
            <a:pPr algn="ctr" rtl="0" eaLnBrk="0" hangingPunct="0"/>
            <a:r>
              <a:rPr lang="en-US">
                <a:effectLst>
                  <a:outerShdw blurRad="38100" dist="38100" dir="2700000" algn="tl">
                    <a:srgbClr val="FFFFFF"/>
                  </a:outerShdw>
                </a:effectLst>
                <a:ea typeface="MS PGothic" pitchFamily="34" charset="-128"/>
              </a:rPr>
              <a:t>Program</a:t>
            </a:r>
          </a:p>
        </p:txBody>
      </p:sp>
      <p:sp>
        <p:nvSpPr>
          <p:cNvPr id="89" name="Oval 4"/>
          <p:cNvSpPr>
            <a:spLocks noChangeArrowheads="1"/>
          </p:cNvSpPr>
          <p:nvPr/>
        </p:nvSpPr>
        <p:spPr bwMode="auto">
          <a:xfrm>
            <a:off x="1244600" y="3563938"/>
            <a:ext cx="2730500" cy="500062"/>
          </a:xfrm>
          <a:prstGeom prst="ellipse">
            <a:avLst/>
          </a:prstGeom>
          <a:solidFill>
            <a:srgbClr val="FFC000"/>
          </a:solidFill>
          <a:ln w="9525">
            <a:solidFill>
              <a:schemeClr val="tx1"/>
            </a:solidFill>
            <a:round/>
            <a:headEnd/>
            <a:tailEnd/>
          </a:ln>
        </p:spPr>
        <p:txBody>
          <a:bodyPr wrap="none" anchor="ctr"/>
          <a:lstStyle/>
          <a:p>
            <a:pPr algn="ctr" rtl="0" eaLnBrk="0" hangingPunct="0"/>
            <a:r>
              <a:rPr lang="en-US">
                <a:effectLst>
                  <a:outerShdw blurRad="38100" dist="38100" dir="2700000" algn="tl">
                    <a:srgbClr val="FFFFFF"/>
                  </a:outerShdw>
                </a:effectLst>
                <a:ea typeface="MS PGothic" pitchFamily="34" charset="-128"/>
              </a:rPr>
              <a:t>Program</a:t>
            </a:r>
          </a:p>
        </p:txBody>
      </p:sp>
      <p:sp>
        <p:nvSpPr>
          <p:cNvPr id="105" name="Oval 4"/>
          <p:cNvSpPr>
            <a:spLocks noChangeArrowheads="1"/>
          </p:cNvSpPr>
          <p:nvPr/>
        </p:nvSpPr>
        <p:spPr bwMode="auto">
          <a:xfrm>
            <a:off x="952500" y="2798763"/>
            <a:ext cx="1117600" cy="401637"/>
          </a:xfrm>
          <a:prstGeom prst="ellipse">
            <a:avLst/>
          </a:prstGeom>
          <a:solidFill>
            <a:srgbClr val="FFC000"/>
          </a:solidFill>
          <a:ln w="9525">
            <a:solidFill>
              <a:schemeClr val="tx1"/>
            </a:solidFill>
            <a:round/>
            <a:headEnd/>
            <a:tailEnd/>
          </a:ln>
        </p:spPr>
        <p:txBody>
          <a:bodyPr wrap="none" anchor="ctr"/>
          <a:lstStyle/>
          <a:p>
            <a:pPr algn="ctr" rtl="0" eaLnBrk="0" hangingPunct="0">
              <a:defRPr/>
            </a:pPr>
            <a:r>
              <a:rPr lang="en-US" sz="1400">
                <a:effectLst>
                  <a:outerShdw blurRad="38100" dist="38100" dir="2700000" algn="tl">
                    <a:srgbClr val="000000">
                      <a:alpha val="43137"/>
                    </a:srgbClr>
                  </a:outerShdw>
                </a:effectLst>
                <a:latin typeface="Arial" charset="0"/>
                <a:ea typeface="ＭＳ Ｐゴシック" pitchFamily="8" charset="-128"/>
                <a:cs typeface="+mn-cs"/>
              </a:rPr>
              <a:t>Classroom</a:t>
            </a:r>
          </a:p>
        </p:txBody>
      </p:sp>
      <p:sp>
        <p:nvSpPr>
          <p:cNvPr id="121" name="Oval 4"/>
          <p:cNvSpPr>
            <a:spLocks noChangeArrowheads="1"/>
          </p:cNvSpPr>
          <p:nvPr/>
        </p:nvSpPr>
        <p:spPr bwMode="auto">
          <a:xfrm>
            <a:off x="3454400" y="2316163"/>
            <a:ext cx="1117600" cy="401637"/>
          </a:xfrm>
          <a:prstGeom prst="ellipse">
            <a:avLst/>
          </a:prstGeom>
          <a:solidFill>
            <a:srgbClr val="FFC000"/>
          </a:solidFill>
          <a:ln w="9525">
            <a:solidFill>
              <a:schemeClr val="tx1"/>
            </a:solidFill>
            <a:round/>
            <a:headEnd/>
            <a:tailEnd/>
          </a:ln>
        </p:spPr>
        <p:txBody>
          <a:bodyPr wrap="none" anchor="ctr"/>
          <a:lstStyle/>
          <a:p>
            <a:pPr algn="ctr" rtl="0" eaLnBrk="0" hangingPunct="0">
              <a:defRPr/>
            </a:pPr>
            <a:r>
              <a:rPr lang="en-US" sz="1400">
                <a:effectLst>
                  <a:outerShdw blurRad="38100" dist="38100" dir="2700000" algn="tl">
                    <a:srgbClr val="000000">
                      <a:alpha val="43137"/>
                    </a:srgbClr>
                  </a:outerShdw>
                </a:effectLst>
                <a:latin typeface="Arial" charset="0"/>
                <a:ea typeface="ＭＳ Ｐゴシック" pitchFamily="8" charset="-128"/>
                <a:cs typeface="+mn-cs"/>
              </a:rPr>
              <a:t>Classroom</a:t>
            </a:r>
          </a:p>
        </p:txBody>
      </p:sp>
      <p:sp>
        <p:nvSpPr>
          <p:cNvPr id="137" name="Oval 4"/>
          <p:cNvSpPr>
            <a:spLocks noChangeArrowheads="1"/>
          </p:cNvSpPr>
          <p:nvPr/>
        </p:nvSpPr>
        <p:spPr bwMode="auto">
          <a:xfrm>
            <a:off x="2235200" y="2811463"/>
            <a:ext cx="1117600" cy="401637"/>
          </a:xfrm>
          <a:prstGeom prst="ellipse">
            <a:avLst/>
          </a:prstGeom>
          <a:solidFill>
            <a:srgbClr val="FFC000"/>
          </a:solidFill>
          <a:ln w="9525">
            <a:solidFill>
              <a:schemeClr val="tx1"/>
            </a:solidFill>
            <a:round/>
            <a:headEnd/>
            <a:tailEnd/>
          </a:ln>
        </p:spPr>
        <p:txBody>
          <a:bodyPr wrap="none" anchor="ctr"/>
          <a:lstStyle/>
          <a:p>
            <a:pPr algn="ctr" rtl="0" eaLnBrk="0" hangingPunct="0">
              <a:defRPr/>
            </a:pPr>
            <a:r>
              <a:rPr lang="en-US" sz="1400">
                <a:effectLst>
                  <a:outerShdw blurRad="38100" dist="38100" dir="2700000" algn="tl">
                    <a:srgbClr val="000000">
                      <a:alpha val="43137"/>
                    </a:srgbClr>
                  </a:outerShdw>
                </a:effectLst>
                <a:latin typeface="Arial" charset="0"/>
                <a:ea typeface="ＭＳ Ｐゴシック" pitchFamily="8" charset="-128"/>
                <a:cs typeface="+mn-cs"/>
              </a:rPr>
              <a:t>Classroom</a:t>
            </a:r>
          </a:p>
        </p:txBody>
      </p:sp>
      <p:sp>
        <p:nvSpPr>
          <p:cNvPr id="153" name="Oval 4"/>
          <p:cNvSpPr>
            <a:spLocks noChangeArrowheads="1"/>
          </p:cNvSpPr>
          <p:nvPr/>
        </p:nvSpPr>
        <p:spPr bwMode="auto">
          <a:xfrm>
            <a:off x="4165600" y="1846263"/>
            <a:ext cx="1117600" cy="401637"/>
          </a:xfrm>
          <a:prstGeom prst="ellipse">
            <a:avLst/>
          </a:prstGeom>
          <a:solidFill>
            <a:srgbClr val="FFC000"/>
          </a:solidFill>
          <a:ln w="9525">
            <a:solidFill>
              <a:schemeClr val="tx1"/>
            </a:solidFill>
            <a:round/>
            <a:headEnd/>
            <a:tailEnd/>
          </a:ln>
        </p:spPr>
        <p:txBody>
          <a:bodyPr wrap="none" anchor="ctr"/>
          <a:lstStyle/>
          <a:p>
            <a:pPr algn="ctr" rtl="0" eaLnBrk="0" hangingPunct="0"/>
            <a:r>
              <a:rPr lang="en-US" sz="1400">
                <a:effectLst>
                  <a:outerShdw blurRad="38100" dist="38100" dir="2700000" algn="tl">
                    <a:srgbClr val="FFFFFF"/>
                  </a:outerShdw>
                </a:effectLst>
                <a:ea typeface="MS PGothic" pitchFamily="34" charset="-128"/>
              </a:rPr>
              <a:t>Students</a:t>
            </a:r>
          </a:p>
        </p:txBody>
      </p:sp>
      <p:sp>
        <p:nvSpPr>
          <p:cNvPr id="169" name="Oval 4"/>
          <p:cNvSpPr>
            <a:spLocks noChangeArrowheads="1"/>
          </p:cNvSpPr>
          <p:nvPr/>
        </p:nvSpPr>
        <p:spPr bwMode="auto">
          <a:xfrm>
            <a:off x="5003800" y="2278063"/>
            <a:ext cx="1117600" cy="401637"/>
          </a:xfrm>
          <a:prstGeom prst="ellipse">
            <a:avLst/>
          </a:prstGeom>
          <a:solidFill>
            <a:srgbClr val="FFC000"/>
          </a:solidFill>
          <a:ln w="9525">
            <a:solidFill>
              <a:schemeClr val="tx1"/>
            </a:solidFill>
            <a:round/>
            <a:headEnd/>
            <a:tailEnd/>
          </a:ln>
        </p:spPr>
        <p:txBody>
          <a:bodyPr wrap="none" anchor="ctr"/>
          <a:lstStyle/>
          <a:p>
            <a:pPr algn="ctr" rtl="0" eaLnBrk="0" hangingPunct="0">
              <a:defRPr/>
            </a:pPr>
            <a:r>
              <a:rPr lang="en-US" sz="1400">
                <a:effectLst>
                  <a:outerShdw blurRad="38100" dist="38100" dir="2700000" algn="tl">
                    <a:srgbClr val="000000">
                      <a:alpha val="43137"/>
                    </a:srgbClr>
                  </a:outerShdw>
                </a:effectLst>
                <a:latin typeface="Arial" charset="0"/>
                <a:ea typeface="ＭＳ Ｐゴシック" pitchFamily="8" charset="-128"/>
                <a:cs typeface="+mn-cs"/>
              </a:rPr>
              <a:t>Classroom</a:t>
            </a:r>
          </a:p>
        </p:txBody>
      </p:sp>
      <p:sp>
        <p:nvSpPr>
          <p:cNvPr id="185" name="Oval 4"/>
          <p:cNvSpPr>
            <a:spLocks noChangeArrowheads="1"/>
          </p:cNvSpPr>
          <p:nvPr/>
        </p:nvSpPr>
        <p:spPr bwMode="auto">
          <a:xfrm>
            <a:off x="1600200" y="2252663"/>
            <a:ext cx="1117600" cy="401637"/>
          </a:xfrm>
          <a:prstGeom prst="ellipse">
            <a:avLst/>
          </a:prstGeom>
          <a:solidFill>
            <a:srgbClr val="FFC000"/>
          </a:solidFill>
          <a:ln w="9525">
            <a:solidFill>
              <a:schemeClr val="tx1"/>
            </a:solidFill>
            <a:round/>
            <a:headEnd/>
            <a:tailEnd/>
          </a:ln>
        </p:spPr>
        <p:txBody>
          <a:bodyPr wrap="none" anchor="ctr"/>
          <a:lstStyle/>
          <a:p>
            <a:pPr algn="ctr" rtl="0" eaLnBrk="0" hangingPunct="0"/>
            <a:r>
              <a:rPr lang="en-US" sz="1400">
                <a:effectLst>
                  <a:outerShdw blurRad="38100" dist="38100" dir="2700000" algn="tl">
                    <a:srgbClr val="FFFFFF"/>
                  </a:outerShdw>
                </a:effectLst>
                <a:ea typeface="MS PGothic" pitchFamily="34" charset="-128"/>
              </a:rPr>
              <a:t>Students</a:t>
            </a:r>
          </a:p>
        </p:txBody>
      </p:sp>
      <p:sp>
        <p:nvSpPr>
          <p:cNvPr id="201" name="Oval 4"/>
          <p:cNvSpPr>
            <a:spLocks noChangeArrowheads="1"/>
          </p:cNvSpPr>
          <p:nvPr/>
        </p:nvSpPr>
        <p:spPr bwMode="auto">
          <a:xfrm>
            <a:off x="6121400" y="2874963"/>
            <a:ext cx="1117600" cy="401637"/>
          </a:xfrm>
          <a:prstGeom prst="ellipse">
            <a:avLst/>
          </a:prstGeom>
          <a:solidFill>
            <a:srgbClr val="FFC000"/>
          </a:solidFill>
          <a:ln w="9525">
            <a:solidFill>
              <a:schemeClr val="tx1"/>
            </a:solidFill>
            <a:round/>
            <a:headEnd/>
            <a:tailEnd/>
          </a:ln>
        </p:spPr>
        <p:txBody>
          <a:bodyPr wrap="none" anchor="ctr"/>
          <a:lstStyle/>
          <a:p>
            <a:pPr algn="ctr" rtl="0" eaLnBrk="0" hangingPunct="0">
              <a:defRPr/>
            </a:pPr>
            <a:r>
              <a:rPr lang="en-US" sz="1400">
                <a:effectLst>
                  <a:outerShdw blurRad="38100" dist="38100" dir="2700000" algn="tl">
                    <a:srgbClr val="000000">
                      <a:alpha val="43137"/>
                    </a:srgbClr>
                  </a:outerShdw>
                </a:effectLst>
                <a:latin typeface="Arial" charset="0"/>
                <a:ea typeface="ＭＳ Ｐゴシック" pitchFamily="8" charset="-128"/>
                <a:cs typeface="+mn-cs"/>
              </a:rPr>
              <a:t>Classroom</a:t>
            </a:r>
          </a:p>
        </p:txBody>
      </p:sp>
      <p:sp>
        <p:nvSpPr>
          <p:cNvPr id="217" name="Oval 4"/>
          <p:cNvSpPr>
            <a:spLocks noChangeArrowheads="1"/>
          </p:cNvSpPr>
          <p:nvPr/>
        </p:nvSpPr>
        <p:spPr bwMode="auto">
          <a:xfrm>
            <a:off x="6832600" y="2405063"/>
            <a:ext cx="1117600" cy="401637"/>
          </a:xfrm>
          <a:prstGeom prst="ellipse">
            <a:avLst/>
          </a:prstGeom>
          <a:solidFill>
            <a:srgbClr val="FFC000"/>
          </a:solidFill>
          <a:ln w="9525">
            <a:solidFill>
              <a:schemeClr val="tx1"/>
            </a:solidFill>
            <a:round/>
            <a:headEnd/>
            <a:tailEnd/>
          </a:ln>
        </p:spPr>
        <p:txBody>
          <a:bodyPr wrap="none" anchor="ctr"/>
          <a:lstStyle/>
          <a:p>
            <a:pPr algn="ctr" rtl="0" eaLnBrk="0" hangingPunct="0"/>
            <a:r>
              <a:rPr lang="en-US" sz="1400">
                <a:effectLst>
                  <a:outerShdw blurRad="38100" dist="38100" dir="2700000" algn="tl">
                    <a:srgbClr val="FFFFFF"/>
                  </a:outerShdw>
                </a:effectLst>
                <a:ea typeface="MS PGothic" pitchFamily="34" charset="-128"/>
              </a:rPr>
              <a:t>Students</a:t>
            </a:r>
          </a:p>
        </p:txBody>
      </p:sp>
      <p:sp>
        <p:nvSpPr>
          <p:cNvPr id="233" name="Oval 4"/>
          <p:cNvSpPr>
            <a:spLocks noChangeArrowheads="1"/>
          </p:cNvSpPr>
          <p:nvPr/>
        </p:nvSpPr>
        <p:spPr bwMode="auto">
          <a:xfrm>
            <a:off x="7670800" y="2836863"/>
            <a:ext cx="1117600" cy="401637"/>
          </a:xfrm>
          <a:prstGeom prst="ellipse">
            <a:avLst/>
          </a:prstGeom>
          <a:solidFill>
            <a:srgbClr val="FFC000"/>
          </a:solidFill>
          <a:ln w="9525">
            <a:solidFill>
              <a:schemeClr val="tx1"/>
            </a:solidFill>
            <a:round/>
            <a:headEnd/>
            <a:tailEnd/>
          </a:ln>
        </p:spPr>
        <p:txBody>
          <a:bodyPr wrap="none" anchor="ctr"/>
          <a:lstStyle/>
          <a:p>
            <a:pPr algn="ctr" rtl="0" eaLnBrk="0" hangingPunct="0">
              <a:defRPr/>
            </a:pPr>
            <a:r>
              <a:rPr lang="en-US" sz="1400">
                <a:effectLst>
                  <a:outerShdw blurRad="38100" dist="38100" dir="2700000" algn="tl">
                    <a:srgbClr val="000000">
                      <a:alpha val="43137"/>
                    </a:srgbClr>
                  </a:outerShdw>
                </a:effectLst>
                <a:latin typeface="Arial" charset="0"/>
                <a:ea typeface="ＭＳ Ｐゴシック" pitchFamily="8" charset="-128"/>
                <a:cs typeface="+mn-cs"/>
              </a:rPr>
              <a:t>Classroom</a:t>
            </a:r>
          </a:p>
        </p:txBody>
      </p:sp>
      <p:sp>
        <p:nvSpPr>
          <p:cNvPr id="233487" name="Title 14"/>
          <p:cNvSpPr>
            <a:spLocks noGrp="1"/>
          </p:cNvSpPr>
          <p:nvPr>
            <p:ph type="title" idx="4294967295"/>
          </p:nvPr>
        </p:nvSpPr>
        <p:spPr/>
        <p:txBody>
          <a:bodyPr anchor="ctr"/>
          <a:lstStyle/>
          <a:p>
            <a:r>
              <a:rPr lang="en-US"/>
              <a:t>Systemic Thinking</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2000"/>
                                        <p:tgtEl>
                                          <p:spTgt spid="5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3"/>
                                        </p:tgtEl>
                                        <p:attrNameLst>
                                          <p:attrName>style.visibility</p:attrName>
                                        </p:attrNameLst>
                                      </p:cBhvr>
                                      <p:to>
                                        <p:strVal val="visible"/>
                                      </p:to>
                                    </p:set>
                                    <p:animEffect transition="in" filter="fade">
                                      <p:cBhvr>
                                        <p:cTn id="15" dur="2000"/>
                                        <p:tgtEl>
                                          <p:spTgt spid="7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fade">
                                      <p:cBhvr>
                                        <p:cTn id="18" dur="2000"/>
                                        <p:tgtEl>
                                          <p:spTgt spid="8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5"/>
                                        </p:tgtEl>
                                        <p:attrNameLst>
                                          <p:attrName>style.visibility</p:attrName>
                                        </p:attrNameLst>
                                      </p:cBhvr>
                                      <p:to>
                                        <p:strVal val="visible"/>
                                      </p:to>
                                    </p:set>
                                    <p:animEffect transition="in" filter="fade">
                                      <p:cBhvr>
                                        <p:cTn id="23" dur="2000"/>
                                        <p:tgtEl>
                                          <p:spTgt spid="10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1"/>
                                        </p:tgtEl>
                                        <p:attrNameLst>
                                          <p:attrName>style.visibility</p:attrName>
                                        </p:attrNameLst>
                                      </p:cBhvr>
                                      <p:to>
                                        <p:strVal val="visible"/>
                                      </p:to>
                                    </p:set>
                                    <p:animEffect transition="in" filter="fade">
                                      <p:cBhvr>
                                        <p:cTn id="26" dur="2000"/>
                                        <p:tgtEl>
                                          <p:spTgt spid="12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7"/>
                                        </p:tgtEl>
                                        <p:attrNameLst>
                                          <p:attrName>style.visibility</p:attrName>
                                        </p:attrNameLst>
                                      </p:cBhvr>
                                      <p:to>
                                        <p:strVal val="visible"/>
                                      </p:to>
                                    </p:set>
                                    <p:animEffect transition="in" filter="fade">
                                      <p:cBhvr>
                                        <p:cTn id="29" dur="2000"/>
                                        <p:tgtEl>
                                          <p:spTgt spid="1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3"/>
                                        </p:tgtEl>
                                        <p:attrNameLst>
                                          <p:attrName>style.visibility</p:attrName>
                                        </p:attrNameLst>
                                      </p:cBhvr>
                                      <p:to>
                                        <p:strVal val="visible"/>
                                      </p:to>
                                    </p:set>
                                    <p:animEffect transition="in" filter="fade">
                                      <p:cBhvr>
                                        <p:cTn id="32" dur="2000"/>
                                        <p:tgtEl>
                                          <p:spTgt spid="15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fade">
                                      <p:cBhvr>
                                        <p:cTn id="35" dur="2000"/>
                                        <p:tgtEl>
                                          <p:spTgt spid="169"/>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85"/>
                                        </p:tgtEl>
                                        <p:attrNameLst>
                                          <p:attrName>style.visibility</p:attrName>
                                        </p:attrNameLst>
                                      </p:cBhvr>
                                      <p:to>
                                        <p:strVal val="visible"/>
                                      </p:to>
                                    </p:set>
                                    <p:animEffect transition="in" filter="fade">
                                      <p:cBhvr>
                                        <p:cTn id="38" dur="2000"/>
                                        <p:tgtEl>
                                          <p:spTgt spid="18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01"/>
                                        </p:tgtEl>
                                        <p:attrNameLst>
                                          <p:attrName>style.visibility</p:attrName>
                                        </p:attrNameLst>
                                      </p:cBhvr>
                                      <p:to>
                                        <p:strVal val="visible"/>
                                      </p:to>
                                    </p:set>
                                    <p:animEffect transition="in" filter="fade">
                                      <p:cBhvr>
                                        <p:cTn id="41" dur="2000"/>
                                        <p:tgtEl>
                                          <p:spTgt spid="20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17"/>
                                        </p:tgtEl>
                                        <p:attrNameLst>
                                          <p:attrName>style.visibility</p:attrName>
                                        </p:attrNameLst>
                                      </p:cBhvr>
                                      <p:to>
                                        <p:strVal val="visible"/>
                                      </p:to>
                                    </p:set>
                                    <p:animEffect transition="in" filter="fade">
                                      <p:cBhvr>
                                        <p:cTn id="44" dur="2000"/>
                                        <p:tgtEl>
                                          <p:spTgt spid="2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3"/>
                                        </p:tgtEl>
                                        <p:attrNameLst>
                                          <p:attrName>style.visibility</p:attrName>
                                        </p:attrNameLst>
                                      </p:cBhvr>
                                      <p:to>
                                        <p:strVal val="visible"/>
                                      </p:to>
                                    </p:set>
                                    <p:animEffect transition="in" filter="fade">
                                      <p:cBhvr>
                                        <p:cTn id="47" dur="2000"/>
                                        <p:tgtEl>
                                          <p:spTgt spid="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73" grpId="0" animBg="1"/>
      <p:bldP spid="89" grpId="0" animBg="1"/>
      <p:bldP spid="105" grpId="0" animBg="1"/>
      <p:bldP spid="121" grpId="0" animBg="1"/>
      <p:bldP spid="137" grpId="0" animBg="1"/>
      <p:bldP spid="153" grpId="0" animBg="1"/>
      <p:bldP spid="169" grpId="0" animBg="1"/>
      <p:bldP spid="185" grpId="0" animBg="1"/>
      <p:bldP spid="201" grpId="0" animBg="1"/>
      <p:bldP spid="217" grpId="0" animBg="1"/>
      <p:bldP spid="23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a:grpSpLocks/>
          </p:cNvGrpSpPr>
          <p:nvPr/>
        </p:nvGrpSpPr>
        <p:grpSpPr bwMode="auto">
          <a:xfrm>
            <a:off x="1028700" y="4241800"/>
            <a:ext cx="7543800" cy="1270000"/>
            <a:chOff x="1193800" y="3937000"/>
            <a:chExt cx="7543800" cy="1270000"/>
          </a:xfrm>
        </p:grpSpPr>
        <p:sp>
          <p:nvSpPr>
            <p:cNvPr id="3" name="Oval 4"/>
            <p:cNvSpPr>
              <a:spLocks noChangeArrowheads="1"/>
            </p:cNvSpPr>
            <p:nvPr/>
          </p:nvSpPr>
          <p:spPr bwMode="auto">
            <a:xfrm>
              <a:off x="1193800" y="3987800"/>
              <a:ext cx="7543800" cy="1219200"/>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45" name="Oval 5"/>
            <p:cNvSpPr>
              <a:spLocks noChangeArrowheads="1"/>
            </p:cNvSpPr>
            <p:nvPr/>
          </p:nvSpPr>
          <p:spPr bwMode="auto">
            <a:xfrm>
              <a:off x="1206500" y="3937000"/>
              <a:ext cx="7531100" cy="1079500"/>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46" name="Oval 6"/>
            <p:cNvSpPr>
              <a:spLocks noChangeArrowheads="1"/>
            </p:cNvSpPr>
            <p:nvPr/>
          </p:nvSpPr>
          <p:spPr bwMode="auto">
            <a:xfrm>
              <a:off x="3525838" y="4005263"/>
              <a:ext cx="1524000" cy="363537"/>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47" name="Oval 7"/>
            <p:cNvSpPr>
              <a:spLocks noChangeArrowheads="1"/>
            </p:cNvSpPr>
            <p:nvPr/>
          </p:nvSpPr>
          <p:spPr bwMode="auto">
            <a:xfrm>
              <a:off x="5546725" y="4013200"/>
              <a:ext cx="1524000" cy="393700"/>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48" name="Oval 8"/>
            <p:cNvSpPr>
              <a:spLocks noChangeArrowheads="1"/>
            </p:cNvSpPr>
            <p:nvPr/>
          </p:nvSpPr>
          <p:spPr bwMode="auto">
            <a:xfrm>
              <a:off x="3775075" y="4449763"/>
              <a:ext cx="2057400" cy="490537"/>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49" name="Oval 9"/>
            <p:cNvSpPr>
              <a:spLocks noChangeArrowheads="1"/>
            </p:cNvSpPr>
            <p:nvPr/>
          </p:nvSpPr>
          <p:spPr bwMode="auto">
            <a:xfrm>
              <a:off x="6292850" y="4413250"/>
              <a:ext cx="1905000" cy="387350"/>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50" name="Oval 10"/>
            <p:cNvSpPr>
              <a:spLocks noChangeArrowheads="1"/>
            </p:cNvSpPr>
            <p:nvPr/>
          </p:nvSpPr>
          <p:spPr bwMode="auto">
            <a:xfrm>
              <a:off x="1371600" y="4279900"/>
              <a:ext cx="2209800" cy="355600"/>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1" name="Freeform 13"/>
            <p:cNvSpPr>
              <a:spLocks/>
            </p:cNvSpPr>
            <p:nvPr/>
          </p:nvSpPr>
          <p:spPr bwMode="auto">
            <a:xfrm rot="20993863">
              <a:off x="3505200" y="4395788"/>
              <a:ext cx="469900" cy="176212"/>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2" name="Freeform 14"/>
            <p:cNvSpPr>
              <a:spLocks/>
            </p:cNvSpPr>
            <p:nvPr/>
          </p:nvSpPr>
          <p:spPr bwMode="auto">
            <a:xfrm>
              <a:off x="5097463" y="4200525"/>
              <a:ext cx="361950" cy="269875"/>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3" name="Freeform 15"/>
            <p:cNvSpPr>
              <a:spLocks/>
            </p:cNvSpPr>
            <p:nvPr/>
          </p:nvSpPr>
          <p:spPr bwMode="auto">
            <a:xfrm rot="20680403">
              <a:off x="5835650" y="4481513"/>
              <a:ext cx="392113" cy="169862"/>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 name="Freeform 16"/>
            <p:cNvSpPr>
              <a:spLocks/>
            </p:cNvSpPr>
            <p:nvPr/>
          </p:nvSpPr>
          <p:spPr bwMode="auto">
            <a:xfrm>
              <a:off x="4979988" y="4002088"/>
              <a:ext cx="782637" cy="50800"/>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5" name="Freeform 17"/>
            <p:cNvSpPr>
              <a:spLocks/>
            </p:cNvSpPr>
            <p:nvPr/>
          </p:nvSpPr>
          <p:spPr bwMode="auto">
            <a:xfrm>
              <a:off x="2400300" y="4089400"/>
              <a:ext cx="1165225" cy="165100"/>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6" name="Freeform 18"/>
            <p:cNvSpPr>
              <a:spLocks/>
            </p:cNvSpPr>
            <p:nvPr/>
          </p:nvSpPr>
          <p:spPr bwMode="auto">
            <a:xfrm>
              <a:off x="2690813" y="4657725"/>
              <a:ext cx="1144587" cy="168275"/>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7" name="Freeform 19"/>
            <p:cNvSpPr>
              <a:spLocks/>
            </p:cNvSpPr>
            <p:nvPr/>
          </p:nvSpPr>
          <p:spPr bwMode="auto">
            <a:xfrm>
              <a:off x="5795963" y="4800600"/>
              <a:ext cx="998537" cy="153988"/>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8" name="Freeform 20"/>
            <p:cNvSpPr>
              <a:spLocks/>
            </p:cNvSpPr>
            <p:nvPr/>
          </p:nvSpPr>
          <p:spPr bwMode="auto">
            <a:xfrm>
              <a:off x="7077075" y="4081463"/>
              <a:ext cx="781050" cy="368300"/>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4" name="Group 55"/>
          <p:cNvGrpSpPr>
            <a:grpSpLocks/>
          </p:cNvGrpSpPr>
          <p:nvPr/>
        </p:nvGrpSpPr>
        <p:grpSpPr bwMode="auto">
          <a:xfrm>
            <a:off x="5905500" y="3505200"/>
            <a:ext cx="2730500" cy="520700"/>
            <a:chOff x="1193800" y="3937000"/>
            <a:chExt cx="7543800" cy="1270000"/>
          </a:xfrm>
        </p:grpSpPr>
        <p:sp>
          <p:nvSpPr>
            <p:cNvPr id="57" name="Oval 4"/>
            <p:cNvSpPr>
              <a:spLocks noChangeArrowheads="1"/>
            </p:cNvSpPr>
            <p:nvPr/>
          </p:nvSpPr>
          <p:spPr bwMode="auto">
            <a:xfrm>
              <a:off x="1193800" y="3987337"/>
              <a:ext cx="7543800" cy="1219663"/>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30" name="Oval 5"/>
            <p:cNvSpPr>
              <a:spLocks noChangeArrowheads="1"/>
            </p:cNvSpPr>
            <p:nvPr/>
          </p:nvSpPr>
          <p:spPr bwMode="auto">
            <a:xfrm>
              <a:off x="1206959" y="3937000"/>
              <a:ext cx="7530641" cy="10802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31" name="Oval 6"/>
            <p:cNvSpPr>
              <a:spLocks noChangeArrowheads="1"/>
            </p:cNvSpPr>
            <p:nvPr/>
          </p:nvSpPr>
          <p:spPr bwMode="auto">
            <a:xfrm>
              <a:off x="3527115" y="4006695"/>
              <a:ext cx="1521919" cy="363963"/>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32" name="Oval 7"/>
            <p:cNvSpPr>
              <a:spLocks noChangeArrowheads="1"/>
            </p:cNvSpPr>
            <p:nvPr/>
          </p:nvSpPr>
          <p:spPr bwMode="auto">
            <a:xfrm>
              <a:off x="5544643" y="4014439"/>
              <a:ext cx="1526304" cy="391068"/>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33" name="Oval 8"/>
            <p:cNvSpPr>
              <a:spLocks noChangeArrowheads="1"/>
            </p:cNvSpPr>
            <p:nvPr/>
          </p:nvSpPr>
          <p:spPr bwMode="auto">
            <a:xfrm>
              <a:off x="3777114" y="4448098"/>
              <a:ext cx="2057000" cy="491739"/>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34" name="Oval 9"/>
            <p:cNvSpPr>
              <a:spLocks noChangeArrowheads="1"/>
            </p:cNvSpPr>
            <p:nvPr/>
          </p:nvSpPr>
          <p:spPr bwMode="auto">
            <a:xfrm>
              <a:off x="6294638" y="4413251"/>
              <a:ext cx="1903494" cy="387195"/>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35" name="Oval 10"/>
            <p:cNvSpPr>
              <a:spLocks noChangeArrowheads="1"/>
            </p:cNvSpPr>
            <p:nvPr/>
          </p:nvSpPr>
          <p:spPr bwMode="auto">
            <a:xfrm>
              <a:off x="1373625" y="4281605"/>
              <a:ext cx="2206122" cy="352346"/>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64" name="Freeform 13"/>
            <p:cNvSpPr>
              <a:spLocks/>
            </p:cNvSpPr>
            <p:nvPr/>
          </p:nvSpPr>
          <p:spPr bwMode="auto">
            <a:xfrm rot="20993863">
              <a:off x="3505187" y="4393890"/>
              <a:ext cx="469293" cy="178110"/>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65" name="Freeform 14"/>
            <p:cNvSpPr>
              <a:spLocks/>
            </p:cNvSpPr>
            <p:nvPr/>
          </p:nvSpPr>
          <p:spPr bwMode="auto">
            <a:xfrm>
              <a:off x="5097278" y="4200293"/>
              <a:ext cx="364034" cy="271037"/>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66" name="Freeform 15"/>
            <p:cNvSpPr>
              <a:spLocks/>
            </p:cNvSpPr>
            <p:nvPr/>
          </p:nvSpPr>
          <p:spPr bwMode="auto">
            <a:xfrm rot="20680403">
              <a:off x="5834114" y="4482946"/>
              <a:ext cx="394734" cy="166493"/>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67" name="Freeform 16"/>
            <p:cNvSpPr>
              <a:spLocks/>
            </p:cNvSpPr>
            <p:nvPr/>
          </p:nvSpPr>
          <p:spPr bwMode="auto">
            <a:xfrm>
              <a:off x="4978859" y="4002824"/>
              <a:ext cx="785080" cy="50334"/>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68" name="Freeform 17"/>
            <p:cNvSpPr>
              <a:spLocks/>
            </p:cNvSpPr>
            <p:nvPr/>
          </p:nvSpPr>
          <p:spPr bwMode="auto">
            <a:xfrm>
              <a:off x="2399932" y="4088007"/>
              <a:ext cx="1166657" cy="166493"/>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69" name="Freeform 18"/>
            <p:cNvSpPr>
              <a:spLocks/>
            </p:cNvSpPr>
            <p:nvPr/>
          </p:nvSpPr>
          <p:spPr bwMode="auto">
            <a:xfrm>
              <a:off x="2689404" y="4657183"/>
              <a:ext cx="1144726" cy="170366"/>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70" name="Freeform 19"/>
            <p:cNvSpPr>
              <a:spLocks/>
            </p:cNvSpPr>
            <p:nvPr/>
          </p:nvSpPr>
          <p:spPr bwMode="auto">
            <a:xfrm>
              <a:off x="5794642" y="4800446"/>
              <a:ext cx="999992" cy="154878"/>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71" name="Freeform 20"/>
            <p:cNvSpPr>
              <a:spLocks/>
            </p:cNvSpPr>
            <p:nvPr/>
          </p:nvSpPr>
          <p:spPr bwMode="auto">
            <a:xfrm>
              <a:off x="7075334" y="4080263"/>
              <a:ext cx="780696" cy="367834"/>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5" name="Group 71"/>
          <p:cNvGrpSpPr>
            <a:grpSpLocks/>
          </p:cNvGrpSpPr>
          <p:nvPr/>
        </p:nvGrpSpPr>
        <p:grpSpPr bwMode="auto">
          <a:xfrm>
            <a:off x="3429000" y="3060700"/>
            <a:ext cx="2730500" cy="520700"/>
            <a:chOff x="1193800" y="3937000"/>
            <a:chExt cx="7543800" cy="1270000"/>
          </a:xfrm>
        </p:grpSpPr>
        <p:sp>
          <p:nvSpPr>
            <p:cNvPr id="73" name="Oval 4"/>
            <p:cNvSpPr>
              <a:spLocks noChangeArrowheads="1"/>
            </p:cNvSpPr>
            <p:nvPr/>
          </p:nvSpPr>
          <p:spPr bwMode="auto">
            <a:xfrm>
              <a:off x="1193800" y="3987337"/>
              <a:ext cx="7543800" cy="1219663"/>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15" name="Oval 5"/>
            <p:cNvSpPr>
              <a:spLocks noChangeArrowheads="1"/>
            </p:cNvSpPr>
            <p:nvPr/>
          </p:nvSpPr>
          <p:spPr bwMode="auto">
            <a:xfrm>
              <a:off x="1206959" y="3937000"/>
              <a:ext cx="7530641" cy="10802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16" name="Oval 6"/>
            <p:cNvSpPr>
              <a:spLocks noChangeArrowheads="1"/>
            </p:cNvSpPr>
            <p:nvPr/>
          </p:nvSpPr>
          <p:spPr bwMode="auto">
            <a:xfrm>
              <a:off x="3527115" y="4006695"/>
              <a:ext cx="1521919" cy="363963"/>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17" name="Oval 7"/>
            <p:cNvSpPr>
              <a:spLocks noChangeArrowheads="1"/>
            </p:cNvSpPr>
            <p:nvPr/>
          </p:nvSpPr>
          <p:spPr bwMode="auto">
            <a:xfrm>
              <a:off x="5544643" y="4014439"/>
              <a:ext cx="1526304" cy="391068"/>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18" name="Oval 8"/>
            <p:cNvSpPr>
              <a:spLocks noChangeArrowheads="1"/>
            </p:cNvSpPr>
            <p:nvPr/>
          </p:nvSpPr>
          <p:spPr bwMode="auto">
            <a:xfrm>
              <a:off x="3777114" y="4448098"/>
              <a:ext cx="2057000" cy="491739"/>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19" name="Oval 9"/>
            <p:cNvSpPr>
              <a:spLocks noChangeArrowheads="1"/>
            </p:cNvSpPr>
            <p:nvPr/>
          </p:nvSpPr>
          <p:spPr bwMode="auto">
            <a:xfrm>
              <a:off x="6294638" y="4413251"/>
              <a:ext cx="1903494" cy="387195"/>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20" name="Oval 10"/>
            <p:cNvSpPr>
              <a:spLocks noChangeArrowheads="1"/>
            </p:cNvSpPr>
            <p:nvPr/>
          </p:nvSpPr>
          <p:spPr bwMode="auto">
            <a:xfrm>
              <a:off x="1373625" y="4281605"/>
              <a:ext cx="2206122" cy="352346"/>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80" name="Freeform 13"/>
            <p:cNvSpPr>
              <a:spLocks/>
            </p:cNvSpPr>
            <p:nvPr/>
          </p:nvSpPr>
          <p:spPr bwMode="auto">
            <a:xfrm rot="20993863">
              <a:off x="3505187" y="4393890"/>
              <a:ext cx="469293" cy="178110"/>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1" name="Freeform 14"/>
            <p:cNvSpPr>
              <a:spLocks/>
            </p:cNvSpPr>
            <p:nvPr/>
          </p:nvSpPr>
          <p:spPr bwMode="auto">
            <a:xfrm>
              <a:off x="5097278" y="4200293"/>
              <a:ext cx="364034" cy="271037"/>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2" name="Freeform 15"/>
            <p:cNvSpPr>
              <a:spLocks/>
            </p:cNvSpPr>
            <p:nvPr/>
          </p:nvSpPr>
          <p:spPr bwMode="auto">
            <a:xfrm rot="20680403">
              <a:off x="5834114" y="4482946"/>
              <a:ext cx="394734" cy="166493"/>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3" name="Freeform 16"/>
            <p:cNvSpPr>
              <a:spLocks/>
            </p:cNvSpPr>
            <p:nvPr/>
          </p:nvSpPr>
          <p:spPr bwMode="auto">
            <a:xfrm>
              <a:off x="4978859" y="4002824"/>
              <a:ext cx="785080" cy="50334"/>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4" name="Freeform 17"/>
            <p:cNvSpPr>
              <a:spLocks/>
            </p:cNvSpPr>
            <p:nvPr/>
          </p:nvSpPr>
          <p:spPr bwMode="auto">
            <a:xfrm>
              <a:off x="2399932" y="4088007"/>
              <a:ext cx="1166657" cy="166493"/>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5" name="Freeform 18"/>
            <p:cNvSpPr>
              <a:spLocks/>
            </p:cNvSpPr>
            <p:nvPr/>
          </p:nvSpPr>
          <p:spPr bwMode="auto">
            <a:xfrm>
              <a:off x="2689404" y="4657183"/>
              <a:ext cx="1144726" cy="170366"/>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6" name="Freeform 19"/>
            <p:cNvSpPr>
              <a:spLocks/>
            </p:cNvSpPr>
            <p:nvPr/>
          </p:nvSpPr>
          <p:spPr bwMode="auto">
            <a:xfrm>
              <a:off x="5794642" y="4800446"/>
              <a:ext cx="999992" cy="154878"/>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87" name="Freeform 20"/>
            <p:cNvSpPr>
              <a:spLocks/>
            </p:cNvSpPr>
            <p:nvPr/>
          </p:nvSpPr>
          <p:spPr bwMode="auto">
            <a:xfrm>
              <a:off x="7075334" y="4080263"/>
              <a:ext cx="780696" cy="367834"/>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6" name="Group 87"/>
          <p:cNvGrpSpPr>
            <a:grpSpLocks/>
          </p:cNvGrpSpPr>
          <p:nvPr/>
        </p:nvGrpSpPr>
        <p:grpSpPr bwMode="auto">
          <a:xfrm>
            <a:off x="1244600" y="3543300"/>
            <a:ext cx="2730500" cy="520700"/>
            <a:chOff x="1193800" y="3937000"/>
            <a:chExt cx="7543800" cy="1270000"/>
          </a:xfrm>
        </p:grpSpPr>
        <p:sp>
          <p:nvSpPr>
            <p:cNvPr id="89" name="Oval 4"/>
            <p:cNvSpPr>
              <a:spLocks noChangeArrowheads="1"/>
            </p:cNvSpPr>
            <p:nvPr/>
          </p:nvSpPr>
          <p:spPr bwMode="auto">
            <a:xfrm>
              <a:off x="1193800" y="3987337"/>
              <a:ext cx="7543800" cy="1219663"/>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00" name="Oval 5"/>
            <p:cNvSpPr>
              <a:spLocks noChangeArrowheads="1"/>
            </p:cNvSpPr>
            <p:nvPr/>
          </p:nvSpPr>
          <p:spPr bwMode="auto">
            <a:xfrm>
              <a:off x="1206959" y="3937000"/>
              <a:ext cx="7530641" cy="10802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01" name="Oval 6"/>
            <p:cNvSpPr>
              <a:spLocks noChangeArrowheads="1"/>
            </p:cNvSpPr>
            <p:nvPr/>
          </p:nvSpPr>
          <p:spPr bwMode="auto">
            <a:xfrm>
              <a:off x="3527115" y="4006695"/>
              <a:ext cx="1521919" cy="363963"/>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02" name="Oval 7"/>
            <p:cNvSpPr>
              <a:spLocks noChangeArrowheads="1"/>
            </p:cNvSpPr>
            <p:nvPr/>
          </p:nvSpPr>
          <p:spPr bwMode="auto">
            <a:xfrm>
              <a:off x="5544643" y="4014439"/>
              <a:ext cx="1526304" cy="391068"/>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03" name="Oval 8"/>
            <p:cNvSpPr>
              <a:spLocks noChangeArrowheads="1"/>
            </p:cNvSpPr>
            <p:nvPr/>
          </p:nvSpPr>
          <p:spPr bwMode="auto">
            <a:xfrm>
              <a:off x="3777114" y="4448098"/>
              <a:ext cx="2057000" cy="491739"/>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04" name="Oval 9"/>
            <p:cNvSpPr>
              <a:spLocks noChangeArrowheads="1"/>
            </p:cNvSpPr>
            <p:nvPr/>
          </p:nvSpPr>
          <p:spPr bwMode="auto">
            <a:xfrm>
              <a:off x="6294638" y="4413251"/>
              <a:ext cx="1903494" cy="387195"/>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505" name="Oval 10"/>
            <p:cNvSpPr>
              <a:spLocks noChangeArrowheads="1"/>
            </p:cNvSpPr>
            <p:nvPr/>
          </p:nvSpPr>
          <p:spPr bwMode="auto">
            <a:xfrm>
              <a:off x="1373625" y="4281605"/>
              <a:ext cx="2206122" cy="352346"/>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96" name="Freeform 13"/>
            <p:cNvSpPr>
              <a:spLocks/>
            </p:cNvSpPr>
            <p:nvPr/>
          </p:nvSpPr>
          <p:spPr bwMode="auto">
            <a:xfrm rot="20993863">
              <a:off x="3505187" y="4393890"/>
              <a:ext cx="469293" cy="178110"/>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97" name="Freeform 14"/>
            <p:cNvSpPr>
              <a:spLocks/>
            </p:cNvSpPr>
            <p:nvPr/>
          </p:nvSpPr>
          <p:spPr bwMode="auto">
            <a:xfrm>
              <a:off x="5097278" y="4200293"/>
              <a:ext cx="364034" cy="271037"/>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98" name="Freeform 15"/>
            <p:cNvSpPr>
              <a:spLocks/>
            </p:cNvSpPr>
            <p:nvPr/>
          </p:nvSpPr>
          <p:spPr bwMode="auto">
            <a:xfrm rot="20680403">
              <a:off x="5834114" y="4482946"/>
              <a:ext cx="394734" cy="166493"/>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99" name="Freeform 16"/>
            <p:cNvSpPr>
              <a:spLocks/>
            </p:cNvSpPr>
            <p:nvPr/>
          </p:nvSpPr>
          <p:spPr bwMode="auto">
            <a:xfrm>
              <a:off x="4978859" y="4002824"/>
              <a:ext cx="785080" cy="50334"/>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00" name="Freeform 17"/>
            <p:cNvSpPr>
              <a:spLocks/>
            </p:cNvSpPr>
            <p:nvPr/>
          </p:nvSpPr>
          <p:spPr bwMode="auto">
            <a:xfrm>
              <a:off x="2399932" y="4088007"/>
              <a:ext cx="1166657" cy="166493"/>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01" name="Freeform 18"/>
            <p:cNvSpPr>
              <a:spLocks/>
            </p:cNvSpPr>
            <p:nvPr/>
          </p:nvSpPr>
          <p:spPr bwMode="auto">
            <a:xfrm>
              <a:off x="2689404" y="4657183"/>
              <a:ext cx="1144726" cy="170366"/>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02" name="Freeform 19"/>
            <p:cNvSpPr>
              <a:spLocks/>
            </p:cNvSpPr>
            <p:nvPr/>
          </p:nvSpPr>
          <p:spPr bwMode="auto">
            <a:xfrm>
              <a:off x="5794642" y="4800446"/>
              <a:ext cx="999992" cy="154878"/>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03" name="Freeform 20"/>
            <p:cNvSpPr>
              <a:spLocks/>
            </p:cNvSpPr>
            <p:nvPr/>
          </p:nvSpPr>
          <p:spPr bwMode="auto">
            <a:xfrm>
              <a:off x="7075334" y="4080263"/>
              <a:ext cx="780696" cy="367834"/>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7" name="Group 103"/>
          <p:cNvGrpSpPr>
            <a:grpSpLocks/>
          </p:cNvGrpSpPr>
          <p:nvPr/>
        </p:nvGrpSpPr>
        <p:grpSpPr bwMode="auto">
          <a:xfrm>
            <a:off x="952500" y="2781300"/>
            <a:ext cx="1117600" cy="419100"/>
            <a:chOff x="1193800" y="3937000"/>
            <a:chExt cx="7543800" cy="1270000"/>
          </a:xfrm>
        </p:grpSpPr>
        <p:sp>
          <p:nvSpPr>
            <p:cNvPr id="105" name="Oval 4"/>
            <p:cNvSpPr>
              <a:spLocks noChangeArrowheads="1"/>
            </p:cNvSpPr>
            <p:nvPr/>
          </p:nvSpPr>
          <p:spPr bwMode="auto">
            <a:xfrm>
              <a:off x="1193800" y="3989918"/>
              <a:ext cx="7543800" cy="1217082"/>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85" name="Oval 5"/>
            <p:cNvSpPr>
              <a:spLocks noChangeArrowheads="1"/>
            </p:cNvSpPr>
            <p:nvPr/>
          </p:nvSpPr>
          <p:spPr bwMode="auto">
            <a:xfrm>
              <a:off x="1204519" y="3937000"/>
              <a:ext cx="7533081" cy="10775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86" name="Oval 6"/>
            <p:cNvSpPr>
              <a:spLocks noChangeArrowheads="1"/>
            </p:cNvSpPr>
            <p:nvPr/>
          </p:nvSpPr>
          <p:spPr bwMode="auto">
            <a:xfrm>
              <a:off x="3529806" y="4004348"/>
              <a:ext cx="1521619" cy="365606"/>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87" name="Oval 7"/>
            <p:cNvSpPr>
              <a:spLocks noChangeArrowheads="1"/>
            </p:cNvSpPr>
            <p:nvPr/>
          </p:nvSpPr>
          <p:spPr bwMode="auto">
            <a:xfrm>
              <a:off x="5544344" y="4013970"/>
              <a:ext cx="1521619" cy="394470"/>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88" name="Oval 8"/>
            <p:cNvSpPr>
              <a:spLocks noChangeArrowheads="1"/>
            </p:cNvSpPr>
            <p:nvPr/>
          </p:nvSpPr>
          <p:spPr bwMode="auto">
            <a:xfrm>
              <a:off x="3776269" y="4451736"/>
              <a:ext cx="2057400" cy="490682"/>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89" name="Oval 9"/>
            <p:cNvSpPr>
              <a:spLocks noChangeArrowheads="1"/>
            </p:cNvSpPr>
            <p:nvPr/>
          </p:nvSpPr>
          <p:spPr bwMode="auto">
            <a:xfrm>
              <a:off x="6294438" y="4413252"/>
              <a:ext cx="1907381" cy="389658"/>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90" name="Oval 10"/>
            <p:cNvSpPr>
              <a:spLocks noChangeArrowheads="1"/>
            </p:cNvSpPr>
            <p:nvPr/>
          </p:nvSpPr>
          <p:spPr bwMode="auto">
            <a:xfrm>
              <a:off x="1375969" y="4278555"/>
              <a:ext cx="2207419" cy="355985"/>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12" name="Freeform 13"/>
            <p:cNvSpPr>
              <a:spLocks/>
            </p:cNvSpPr>
            <p:nvPr/>
          </p:nvSpPr>
          <p:spPr bwMode="auto">
            <a:xfrm rot="20993863">
              <a:off x="3508375" y="4394009"/>
              <a:ext cx="471488" cy="177991"/>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13" name="Freeform 14"/>
            <p:cNvSpPr>
              <a:spLocks/>
            </p:cNvSpPr>
            <p:nvPr/>
          </p:nvSpPr>
          <p:spPr bwMode="auto">
            <a:xfrm>
              <a:off x="5094288" y="4201585"/>
              <a:ext cx="364331" cy="269394"/>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14" name="Freeform 15"/>
            <p:cNvSpPr>
              <a:spLocks/>
            </p:cNvSpPr>
            <p:nvPr/>
          </p:nvSpPr>
          <p:spPr bwMode="auto">
            <a:xfrm rot="20680403">
              <a:off x="5833669" y="4480600"/>
              <a:ext cx="396475" cy="168370"/>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15" name="Freeform 16"/>
            <p:cNvSpPr>
              <a:spLocks/>
            </p:cNvSpPr>
            <p:nvPr/>
          </p:nvSpPr>
          <p:spPr bwMode="auto">
            <a:xfrm>
              <a:off x="4976419" y="4004348"/>
              <a:ext cx="782237" cy="48106"/>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16" name="Freeform 17"/>
            <p:cNvSpPr>
              <a:spLocks/>
            </p:cNvSpPr>
            <p:nvPr/>
          </p:nvSpPr>
          <p:spPr bwMode="auto">
            <a:xfrm>
              <a:off x="2404669" y="4090939"/>
              <a:ext cx="1157288" cy="163561"/>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17" name="Freeform 18"/>
            <p:cNvSpPr>
              <a:spLocks/>
            </p:cNvSpPr>
            <p:nvPr/>
          </p:nvSpPr>
          <p:spPr bwMode="auto">
            <a:xfrm>
              <a:off x="2693988" y="4658591"/>
              <a:ext cx="1146575" cy="168373"/>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18" name="Freeform 19"/>
            <p:cNvSpPr>
              <a:spLocks/>
            </p:cNvSpPr>
            <p:nvPr/>
          </p:nvSpPr>
          <p:spPr bwMode="auto">
            <a:xfrm>
              <a:off x="5790807" y="4802909"/>
              <a:ext cx="1007269" cy="153939"/>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19" name="Freeform 20"/>
            <p:cNvSpPr>
              <a:spLocks/>
            </p:cNvSpPr>
            <p:nvPr/>
          </p:nvSpPr>
          <p:spPr bwMode="auto">
            <a:xfrm>
              <a:off x="7076682" y="4081318"/>
              <a:ext cx="782237" cy="370418"/>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8" name="Group 119"/>
          <p:cNvGrpSpPr>
            <a:grpSpLocks/>
          </p:cNvGrpSpPr>
          <p:nvPr/>
        </p:nvGrpSpPr>
        <p:grpSpPr bwMode="auto">
          <a:xfrm>
            <a:off x="3454400" y="2298700"/>
            <a:ext cx="1117600" cy="419100"/>
            <a:chOff x="1193800" y="3937000"/>
            <a:chExt cx="7543800" cy="1270000"/>
          </a:xfrm>
        </p:grpSpPr>
        <p:sp>
          <p:nvSpPr>
            <p:cNvPr id="121" name="Oval 4"/>
            <p:cNvSpPr>
              <a:spLocks noChangeArrowheads="1"/>
            </p:cNvSpPr>
            <p:nvPr/>
          </p:nvSpPr>
          <p:spPr bwMode="auto">
            <a:xfrm>
              <a:off x="1193800" y="3989918"/>
              <a:ext cx="7543800" cy="1217082"/>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70" name="Oval 5"/>
            <p:cNvSpPr>
              <a:spLocks noChangeArrowheads="1"/>
            </p:cNvSpPr>
            <p:nvPr/>
          </p:nvSpPr>
          <p:spPr bwMode="auto">
            <a:xfrm>
              <a:off x="1204519" y="3937000"/>
              <a:ext cx="7533081" cy="10775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71" name="Oval 6"/>
            <p:cNvSpPr>
              <a:spLocks noChangeArrowheads="1"/>
            </p:cNvSpPr>
            <p:nvPr/>
          </p:nvSpPr>
          <p:spPr bwMode="auto">
            <a:xfrm>
              <a:off x="3529806" y="4004348"/>
              <a:ext cx="1521619" cy="365606"/>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72" name="Oval 7"/>
            <p:cNvSpPr>
              <a:spLocks noChangeArrowheads="1"/>
            </p:cNvSpPr>
            <p:nvPr/>
          </p:nvSpPr>
          <p:spPr bwMode="auto">
            <a:xfrm>
              <a:off x="5544344" y="4013970"/>
              <a:ext cx="1521619" cy="394470"/>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73" name="Oval 8"/>
            <p:cNvSpPr>
              <a:spLocks noChangeArrowheads="1"/>
            </p:cNvSpPr>
            <p:nvPr/>
          </p:nvSpPr>
          <p:spPr bwMode="auto">
            <a:xfrm>
              <a:off x="3776269" y="4451736"/>
              <a:ext cx="2057400" cy="490682"/>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74" name="Oval 9"/>
            <p:cNvSpPr>
              <a:spLocks noChangeArrowheads="1"/>
            </p:cNvSpPr>
            <p:nvPr/>
          </p:nvSpPr>
          <p:spPr bwMode="auto">
            <a:xfrm>
              <a:off x="6294438" y="4413252"/>
              <a:ext cx="1907381" cy="389658"/>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75" name="Oval 10"/>
            <p:cNvSpPr>
              <a:spLocks noChangeArrowheads="1"/>
            </p:cNvSpPr>
            <p:nvPr/>
          </p:nvSpPr>
          <p:spPr bwMode="auto">
            <a:xfrm>
              <a:off x="1375969" y="4278555"/>
              <a:ext cx="2207419" cy="355985"/>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28" name="Freeform 13"/>
            <p:cNvSpPr>
              <a:spLocks/>
            </p:cNvSpPr>
            <p:nvPr/>
          </p:nvSpPr>
          <p:spPr bwMode="auto">
            <a:xfrm rot="20993863">
              <a:off x="3508375" y="4394009"/>
              <a:ext cx="471488" cy="177991"/>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29" name="Freeform 14"/>
            <p:cNvSpPr>
              <a:spLocks/>
            </p:cNvSpPr>
            <p:nvPr/>
          </p:nvSpPr>
          <p:spPr bwMode="auto">
            <a:xfrm>
              <a:off x="5094288" y="4201585"/>
              <a:ext cx="364331" cy="269394"/>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30" name="Freeform 15"/>
            <p:cNvSpPr>
              <a:spLocks/>
            </p:cNvSpPr>
            <p:nvPr/>
          </p:nvSpPr>
          <p:spPr bwMode="auto">
            <a:xfrm rot="20680403">
              <a:off x="5833669" y="4480600"/>
              <a:ext cx="396475" cy="168370"/>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31" name="Freeform 16"/>
            <p:cNvSpPr>
              <a:spLocks/>
            </p:cNvSpPr>
            <p:nvPr/>
          </p:nvSpPr>
          <p:spPr bwMode="auto">
            <a:xfrm>
              <a:off x="4976419" y="4004348"/>
              <a:ext cx="782237" cy="48106"/>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32" name="Freeform 17"/>
            <p:cNvSpPr>
              <a:spLocks/>
            </p:cNvSpPr>
            <p:nvPr/>
          </p:nvSpPr>
          <p:spPr bwMode="auto">
            <a:xfrm>
              <a:off x="2404669" y="4090939"/>
              <a:ext cx="1157288" cy="163561"/>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33" name="Freeform 18"/>
            <p:cNvSpPr>
              <a:spLocks/>
            </p:cNvSpPr>
            <p:nvPr/>
          </p:nvSpPr>
          <p:spPr bwMode="auto">
            <a:xfrm>
              <a:off x="2693988" y="4658591"/>
              <a:ext cx="1146575" cy="168373"/>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34" name="Freeform 19"/>
            <p:cNvSpPr>
              <a:spLocks/>
            </p:cNvSpPr>
            <p:nvPr/>
          </p:nvSpPr>
          <p:spPr bwMode="auto">
            <a:xfrm>
              <a:off x="5790807" y="4802909"/>
              <a:ext cx="1007269" cy="153939"/>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35" name="Freeform 20"/>
            <p:cNvSpPr>
              <a:spLocks/>
            </p:cNvSpPr>
            <p:nvPr/>
          </p:nvSpPr>
          <p:spPr bwMode="auto">
            <a:xfrm>
              <a:off x="7076682" y="4081318"/>
              <a:ext cx="782237" cy="370418"/>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9" name="Group 135"/>
          <p:cNvGrpSpPr>
            <a:grpSpLocks/>
          </p:cNvGrpSpPr>
          <p:nvPr/>
        </p:nvGrpSpPr>
        <p:grpSpPr bwMode="auto">
          <a:xfrm>
            <a:off x="2235200" y="2794000"/>
            <a:ext cx="1117600" cy="419100"/>
            <a:chOff x="1193800" y="3937000"/>
            <a:chExt cx="7543800" cy="1270000"/>
          </a:xfrm>
        </p:grpSpPr>
        <p:sp>
          <p:nvSpPr>
            <p:cNvPr id="137" name="Oval 4"/>
            <p:cNvSpPr>
              <a:spLocks noChangeArrowheads="1"/>
            </p:cNvSpPr>
            <p:nvPr/>
          </p:nvSpPr>
          <p:spPr bwMode="auto">
            <a:xfrm>
              <a:off x="1193800" y="3989918"/>
              <a:ext cx="7543800" cy="1217082"/>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55" name="Oval 5"/>
            <p:cNvSpPr>
              <a:spLocks noChangeArrowheads="1"/>
            </p:cNvSpPr>
            <p:nvPr/>
          </p:nvSpPr>
          <p:spPr bwMode="auto">
            <a:xfrm>
              <a:off x="1204519" y="3937000"/>
              <a:ext cx="7533081" cy="10775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56" name="Oval 6"/>
            <p:cNvSpPr>
              <a:spLocks noChangeArrowheads="1"/>
            </p:cNvSpPr>
            <p:nvPr/>
          </p:nvSpPr>
          <p:spPr bwMode="auto">
            <a:xfrm>
              <a:off x="3529806" y="4004348"/>
              <a:ext cx="1521619" cy="365606"/>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57" name="Oval 7"/>
            <p:cNvSpPr>
              <a:spLocks noChangeArrowheads="1"/>
            </p:cNvSpPr>
            <p:nvPr/>
          </p:nvSpPr>
          <p:spPr bwMode="auto">
            <a:xfrm>
              <a:off x="5544344" y="4013970"/>
              <a:ext cx="1521619" cy="394470"/>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58" name="Oval 8"/>
            <p:cNvSpPr>
              <a:spLocks noChangeArrowheads="1"/>
            </p:cNvSpPr>
            <p:nvPr/>
          </p:nvSpPr>
          <p:spPr bwMode="auto">
            <a:xfrm>
              <a:off x="3776269" y="4451736"/>
              <a:ext cx="2057400" cy="490682"/>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59" name="Oval 9"/>
            <p:cNvSpPr>
              <a:spLocks noChangeArrowheads="1"/>
            </p:cNvSpPr>
            <p:nvPr/>
          </p:nvSpPr>
          <p:spPr bwMode="auto">
            <a:xfrm>
              <a:off x="6294438" y="4413252"/>
              <a:ext cx="1907381" cy="389658"/>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60" name="Oval 10"/>
            <p:cNvSpPr>
              <a:spLocks noChangeArrowheads="1"/>
            </p:cNvSpPr>
            <p:nvPr/>
          </p:nvSpPr>
          <p:spPr bwMode="auto">
            <a:xfrm>
              <a:off x="1375969" y="4278555"/>
              <a:ext cx="2207419" cy="355985"/>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 name="Freeform 13"/>
            <p:cNvSpPr>
              <a:spLocks/>
            </p:cNvSpPr>
            <p:nvPr/>
          </p:nvSpPr>
          <p:spPr bwMode="auto">
            <a:xfrm rot="20993863">
              <a:off x="3508375" y="4394009"/>
              <a:ext cx="471488" cy="177991"/>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5" name="Freeform 14"/>
            <p:cNvSpPr>
              <a:spLocks/>
            </p:cNvSpPr>
            <p:nvPr/>
          </p:nvSpPr>
          <p:spPr bwMode="auto">
            <a:xfrm>
              <a:off x="5094288" y="4201585"/>
              <a:ext cx="364331" cy="269394"/>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6" name="Freeform 15"/>
            <p:cNvSpPr>
              <a:spLocks/>
            </p:cNvSpPr>
            <p:nvPr/>
          </p:nvSpPr>
          <p:spPr bwMode="auto">
            <a:xfrm rot="20680403">
              <a:off x="5833669" y="4480600"/>
              <a:ext cx="396475" cy="168370"/>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7" name="Freeform 16"/>
            <p:cNvSpPr>
              <a:spLocks/>
            </p:cNvSpPr>
            <p:nvPr/>
          </p:nvSpPr>
          <p:spPr bwMode="auto">
            <a:xfrm>
              <a:off x="4976419" y="4004348"/>
              <a:ext cx="782237" cy="48106"/>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8" name="Freeform 17"/>
            <p:cNvSpPr>
              <a:spLocks/>
            </p:cNvSpPr>
            <p:nvPr/>
          </p:nvSpPr>
          <p:spPr bwMode="auto">
            <a:xfrm>
              <a:off x="2404669" y="4090939"/>
              <a:ext cx="1157288" cy="163561"/>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9" name="Freeform 18"/>
            <p:cNvSpPr>
              <a:spLocks/>
            </p:cNvSpPr>
            <p:nvPr/>
          </p:nvSpPr>
          <p:spPr bwMode="auto">
            <a:xfrm>
              <a:off x="2693988" y="4658591"/>
              <a:ext cx="1146575" cy="168373"/>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50" name="Freeform 19"/>
            <p:cNvSpPr>
              <a:spLocks/>
            </p:cNvSpPr>
            <p:nvPr/>
          </p:nvSpPr>
          <p:spPr bwMode="auto">
            <a:xfrm>
              <a:off x="5790807" y="4802909"/>
              <a:ext cx="1007269" cy="153939"/>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51" name="Freeform 20"/>
            <p:cNvSpPr>
              <a:spLocks/>
            </p:cNvSpPr>
            <p:nvPr/>
          </p:nvSpPr>
          <p:spPr bwMode="auto">
            <a:xfrm>
              <a:off x="7076682" y="4081318"/>
              <a:ext cx="782237" cy="370418"/>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10" name="Group 151"/>
          <p:cNvGrpSpPr>
            <a:grpSpLocks/>
          </p:cNvGrpSpPr>
          <p:nvPr/>
        </p:nvGrpSpPr>
        <p:grpSpPr bwMode="auto">
          <a:xfrm>
            <a:off x="4165600" y="1828800"/>
            <a:ext cx="1117600" cy="419100"/>
            <a:chOff x="1193800" y="3937000"/>
            <a:chExt cx="7543800" cy="1270000"/>
          </a:xfrm>
        </p:grpSpPr>
        <p:sp>
          <p:nvSpPr>
            <p:cNvPr id="153" name="Oval 4"/>
            <p:cNvSpPr>
              <a:spLocks noChangeArrowheads="1"/>
            </p:cNvSpPr>
            <p:nvPr/>
          </p:nvSpPr>
          <p:spPr bwMode="auto">
            <a:xfrm>
              <a:off x="1193800" y="3989918"/>
              <a:ext cx="7543800" cy="1217082"/>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40" name="Oval 5"/>
            <p:cNvSpPr>
              <a:spLocks noChangeArrowheads="1"/>
            </p:cNvSpPr>
            <p:nvPr/>
          </p:nvSpPr>
          <p:spPr bwMode="auto">
            <a:xfrm>
              <a:off x="1204519" y="3937000"/>
              <a:ext cx="7533081" cy="10775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41" name="Oval 6"/>
            <p:cNvSpPr>
              <a:spLocks noChangeArrowheads="1"/>
            </p:cNvSpPr>
            <p:nvPr/>
          </p:nvSpPr>
          <p:spPr bwMode="auto">
            <a:xfrm>
              <a:off x="3529806" y="4004348"/>
              <a:ext cx="1521619" cy="365606"/>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42" name="Oval 7"/>
            <p:cNvSpPr>
              <a:spLocks noChangeArrowheads="1"/>
            </p:cNvSpPr>
            <p:nvPr/>
          </p:nvSpPr>
          <p:spPr bwMode="auto">
            <a:xfrm>
              <a:off x="5544344" y="4013970"/>
              <a:ext cx="1521619" cy="394470"/>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43" name="Oval 8"/>
            <p:cNvSpPr>
              <a:spLocks noChangeArrowheads="1"/>
            </p:cNvSpPr>
            <p:nvPr/>
          </p:nvSpPr>
          <p:spPr bwMode="auto">
            <a:xfrm>
              <a:off x="3776269" y="4451736"/>
              <a:ext cx="2057400" cy="490682"/>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44" name="Oval 9"/>
            <p:cNvSpPr>
              <a:spLocks noChangeArrowheads="1"/>
            </p:cNvSpPr>
            <p:nvPr/>
          </p:nvSpPr>
          <p:spPr bwMode="auto">
            <a:xfrm>
              <a:off x="6294438" y="4413252"/>
              <a:ext cx="1907381" cy="389658"/>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45" name="Oval 10"/>
            <p:cNvSpPr>
              <a:spLocks noChangeArrowheads="1"/>
            </p:cNvSpPr>
            <p:nvPr/>
          </p:nvSpPr>
          <p:spPr bwMode="auto">
            <a:xfrm>
              <a:off x="1375969" y="4278555"/>
              <a:ext cx="2207419" cy="355985"/>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60" name="Freeform 13"/>
            <p:cNvSpPr>
              <a:spLocks/>
            </p:cNvSpPr>
            <p:nvPr/>
          </p:nvSpPr>
          <p:spPr bwMode="auto">
            <a:xfrm rot="20993863">
              <a:off x="3508375" y="4394009"/>
              <a:ext cx="471488" cy="177991"/>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61" name="Freeform 14"/>
            <p:cNvSpPr>
              <a:spLocks/>
            </p:cNvSpPr>
            <p:nvPr/>
          </p:nvSpPr>
          <p:spPr bwMode="auto">
            <a:xfrm>
              <a:off x="5094288" y="4201585"/>
              <a:ext cx="364331" cy="269394"/>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62" name="Freeform 15"/>
            <p:cNvSpPr>
              <a:spLocks/>
            </p:cNvSpPr>
            <p:nvPr/>
          </p:nvSpPr>
          <p:spPr bwMode="auto">
            <a:xfrm rot="20680403">
              <a:off x="5833669" y="4480600"/>
              <a:ext cx="396475" cy="168370"/>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63" name="Freeform 16"/>
            <p:cNvSpPr>
              <a:spLocks/>
            </p:cNvSpPr>
            <p:nvPr/>
          </p:nvSpPr>
          <p:spPr bwMode="auto">
            <a:xfrm>
              <a:off x="4976419" y="4004348"/>
              <a:ext cx="782237" cy="48106"/>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64" name="Freeform 17"/>
            <p:cNvSpPr>
              <a:spLocks/>
            </p:cNvSpPr>
            <p:nvPr/>
          </p:nvSpPr>
          <p:spPr bwMode="auto">
            <a:xfrm>
              <a:off x="2404669" y="4090939"/>
              <a:ext cx="1157288" cy="163561"/>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65" name="Freeform 18"/>
            <p:cNvSpPr>
              <a:spLocks/>
            </p:cNvSpPr>
            <p:nvPr/>
          </p:nvSpPr>
          <p:spPr bwMode="auto">
            <a:xfrm>
              <a:off x="2693988" y="4658591"/>
              <a:ext cx="1146575" cy="168373"/>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66" name="Freeform 19"/>
            <p:cNvSpPr>
              <a:spLocks/>
            </p:cNvSpPr>
            <p:nvPr/>
          </p:nvSpPr>
          <p:spPr bwMode="auto">
            <a:xfrm>
              <a:off x="5790807" y="4802909"/>
              <a:ext cx="1007269" cy="153939"/>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67" name="Freeform 20"/>
            <p:cNvSpPr>
              <a:spLocks/>
            </p:cNvSpPr>
            <p:nvPr/>
          </p:nvSpPr>
          <p:spPr bwMode="auto">
            <a:xfrm>
              <a:off x="7076682" y="4081318"/>
              <a:ext cx="782237" cy="370418"/>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19" name="Group 167"/>
          <p:cNvGrpSpPr>
            <a:grpSpLocks/>
          </p:cNvGrpSpPr>
          <p:nvPr/>
        </p:nvGrpSpPr>
        <p:grpSpPr bwMode="auto">
          <a:xfrm>
            <a:off x="5003800" y="2260600"/>
            <a:ext cx="1117600" cy="419100"/>
            <a:chOff x="1193800" y="3937000"/>
            <a:chExt cx="7543800" cy="1270000"/>
          </a:xfrm>
        </p:grpSpPr>
        <p:sp>
          <p:nvSpPr>
            <p:cNvPr id="169" name="Oval 4"/>
            <p:cNvSpPr>
              <a:spLocks noChangeArrowheads="1"/>
            </p:cNvSpPr>
            <p:nvPr/>
          </p:nvSpPr>
          <p:spPr bwMode="auto">
            <a:xfrm>
              <a:off x="1193800" y="3989918"/>
              <a:ext cx="7543800" cy="1217082"/>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25" name="Oval 5"/>
            <p:cNvSpPr>
              <a:spLocks noChangeArrowheads="1"/>
            </p:cNvSpPr>
            <p:nvPr/>
          </p:nvSpPr>
          <p:spPr bwMode="auto">
            <a:xfrm>
              <a:off x="1204519" y="3937000"/>
              <a:ext cx="7533081" cy="10775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26" name="Oval 6"/>
            <p:cNvSpPr>
              <a:spLocks noChangeArrowheads="1"/>
            </p:cNvSpPr>
            <p:nvPr/>
          </p:nvSpPr>
          <p:spPr bwMode="auto">
            <a:xfrm>
              <a:off x="3529806" y="4004348"/>
              <a:ext cx="1521619" cy="365606"/>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27" name="Oval 7"/>
            <p:cNvSpPr>
              <a:spLocks noChangeArrowheads="1"/>
            </p:cNvSpPr>
            <p:nvPr/>
          </p:nvSpPr>
          <p:spPr bwMode="auto">
            <a:xfrm>
              <a:off x="5544344" y="4013970"/>
              <a:ext cx="1521619" cy="394470"/>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28" name="Oval 8"/>
            <p:cNvSpPr>
              <a:spLocks noChangeArrowheads="1"/>
            </p:cNvSpPr>
            <p:nvPr/>
          </p:nvSpPr>
          <p:spPr bwMode="auto">
            <a:xfrm>
              <a:off x="3776269" y="4451736"/>
              <a:ext cx="2057400" cy="490682"/>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29" name="Oval 9"/>
            <p:cNvSpPr>
              <a:spLocks noChangeArrowheads="1"/>
            </p:cNvSpPr>
            <p:nvPr/>
          </p:nvSpPr>
          <p:spPr bwMode="auto">
            <a:xfrm>
              <a:off x="6294438" y="4413252"/>
              <a:ext cx="1907381" cy="389658"/>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30" name="Oval 10"/>
            <p:cNvSpPr>
              <a:spLocks noChangeArrowheads="1"/>
            </p:cNvSpPr>
            <p:nvPr/>
          </p:nvSpPr>
          <p:spPr bwMode="auto">
            <a:xfrm>
              <a:off x="1375969" y="4278555"/>
              <a:ext cx="2207419" cy="355985"/>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76" name="Freeform 13"/>
            <p:cNvSpPr>
              <a:spLocks/>
            </p:cNvSpPr>
            <p:nvPr/>
          </p:nvSpPr>
          <p:spPr bwMode="auto">
            <a:xfrm rot="20993863">
              <a:off x="3508375" y="4394009"/>
              <a:ext cx="471488" cy="177991"/>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77" name="Freeform 14"/>
            <p:cNvSpPr>
              <a:spLocks/>
            </p:cNvSpPr>
            <p:nvPr/>
          </p:nvSpPr>
          <p:spPr bwMode="auto">
            <a:xfrm>
              <a:off x="5094288" y="4201585"/>
              <a:ext cx="364331" cy="269394"/>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78" name="Freeform 15"/>
            <p:cNvSpPr>
              <a:spLocks/>
            </p:cNvSpPr>
            <p:nvPr/>
          </p:nvSpPr>
          <p:spPr bwMode="auto">
            <a:xfrm rot="20680403">
              <a:off x="5833669" y="4480600"/>
              <a:ext cx="396475" cy="168370"/>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79" name="Freeform 16"/>
            <p:cNvSpPr>
              <a:spLocks/>
            </p:cNvSpPr>
            <p:nvPr/>
          </p:nvSpPr>
          <p:spPr bwMode="auto">
            <a:xfrm>
              <a:off x="4976419" y="4004348"/>
              <a:ext cx="782237" cy="48106"/>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80" name="Freeform 17"/>
            <p:cNvSpPr>
              <a:spLocks/>
            </p:cNvSpPr>
            <p:nvPr/>
          </p:nvSpPr>
          <p:spPr bwMode="auto">
            <a:xfrm>
              <a:off x="2404669" y="4090939"/>
              <a:ext cx="1157288" cy="163561"/>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81" name="Freeform 18"/>
            <p:cNvSpPr>
              <a:spLocks/>
            </p:cNvSpPr>
            <p:nvPr/>
          </p:nvSpPr>
          <p:spPr bwMode="auto">
            <a:xfrm>
              <a:off x="2693988" y="4658591"/>
              <a:ext cx="1146575" cy="168373"/>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82" name="Freeform 19"/>
            <p:cNvSpPr>
              <a:spLocks/>
            </p:cNvSpPr>
            <p:nvPr/>
          </p:nvSpPr>
          <p:spPr bwMode="auto">
            <a:xfrm>
              <a:off x="5790807" y="4802909"/>
              <a:ext cx="1007269" cy="153939"/>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83" name="Freeform 20"/>
            <p:cNvSpPr>
              <a:spLocks/>
            </p:cNvSpPr>
            <p:nvPr/>
          </p:nvSpPr>
          <p:spPr bwMode="auto">
            <a:xfrm>
              <a:off x="7076682" y="4081318"/>
              <a:ext cx="782237" cy="370418"/>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20" name="Group 183"/>
          <p:cNvGrpSpPr>
            <a:grpSpLocks/>
          </p:cNvGrpSpPr>
          <p:nvPr/>
        </p:nvGrpSpPr>
        <p:grpSpPr bwMode="auto">
          <a:xfrm>
            <a:off x="1600200" y="2235200"/>
            <a:ext cx="1117600" cy="419100"/>
            <a:chOff x="1193800" y="3937000"/>
            <a:chExt cx="7543800" cy="1270000"/>
          </a:xfrm>
        </p:grpSpPr>
        <p:sp>
          <p:nvSpPr>
            <p:cNvPr id="185" name="Oval 4"/>
            <p:cNvSpPr>
              <a:spLocks noChangeArrowheads="1"/>
            </p:cNvSpPr>
            <p:nvPr/>
          </p:nvSpPr>
          <p:spPr bwMode="auto">
            <a:xfrm>
              <a:off x="1193800" y="3989918"/>
              <a:ext cx="7543800" cy="1217082"/>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10" name="Oval 5"/>
            <p:cNvSpPr>
              <a:spLocks noChangeArrowheads="1"/>
            </p:cNvSpPr>
            <p:nvPr/>
          </p:nvSpPr>
          <p:spPr bwMode="auto">
            <a:xfrm>
              <a:off x="1204519" y="3937000"/>
              <a:ext cx="7533081" cy="10775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11" name="Oval 6"/>
            <p:cNvSpPr>
              <a:spLocks noChangeArrowheads="1"/>
            </p:cNvSpPr>
            <p:nvPr/>
          </p:nvSpPr>
          <p:spPr bwMode="auto">
            <a:xfrm>
              <a:off x="3529806" y="4004348"/>
              <a:ext cx="1521619" cy="365606"/>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12" name="Oval 7"/>
            <p:cNvSpPr>
              <a:spLocks noChangeArrowheads="1"/>
            </p:cNvSpPr>
            <p:nvPr/>
          </p:nvSpPr>
          <p:spPr bwMode="auto">
            <a:xfrm>
              <a:off x="5544344" y="4013970"/>
              <a:ext cx="1521619" cy="394470"/>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13" name="Oval 8"/>
            <p:cNvSpPr>
              <a:spLocks noChangeArrowheads="1"/>
            </p:cNvSpPr>
            <p:nvPr/>
          </p:nvSpPr>
          <p:spPr bwMode="auto">
            <a:xfrm>
              <a:off x="3776269" y="4451736"/>
              <a:ext cx="2057400" cy="490682"/>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14" name="Oval 9"/>
            <p:cNvSpPr>
              <a:spLocks noChangeArrowheads="1"/>
            </p:cNvSpPr>
            <p:nvPr/>
          </p:nvSpPr>
          <p:spPr bwMode="auto">
            <a:xfrm>
              <a:off x="6294438" y="4413252"/>
              <a:ext cx="1907381" cy="389658"/>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15" name="Oval 10"/>
            <p:cNvSpPr>
              <a:spLocks noChangeArrowheads="1"/>
            </p:cNvSpPr>
            <p:nvPr/>
          </p:nvSpPr>
          <p:spPr bwMode="auto">
            <a:xfrm>
              <a:off x="1375969" y="4278555"/>
              <a:ext cx="2207419" cy="355985"/>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92" name="Freeform 13"/>
            <p:cNvSpPr>
              <a:spLocks/>
            </p:cNvSpPr>
            <p:nvPr/>
          </p:nvSpPr>
          <p:spPr bwMode="auto">
            <a:xfrm rot="20993863">
              <a:off x="3508375" y="4394009"/>
              <a:ext cx="471488" cy="177991"/>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93" name="Freeform 14"/>
            <p:cNvSpPr>
              <a:spLocks/>
            </p:cNvSpPr>
            <p:nvPr/>
          </p:nvSpPr>
          <p:spPr bwMode="auto">
            <a:xfrm>
              <a:off x="5094288" y="4201585"/>
              <a:ext cx="364331" cy="269394"/>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94" name="Freeform 15"/>
            <p:cNvSpPr>
              <a:spLocks/>
            </p:cNvSpPr>
            <p:nvPr/>
          </p:nvSpPr>
          <p:spPr bwMode="auto">
            <a:xfrm rot="20680403">
              <a:off x="5833669" y="4480600"/>
              <a:ext cx="396475" cy="168370"/>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95" name="Freeform 16"/>
            <p:cNvSpPr>
              <a:spLocks/>
            </p:cNvSpPr>
            <p:nvPr/>
          </p:nvSpPr>
          <p:spPr bwMode="auto">
            <a:xfrm>
              <a:off x="4976419" y="4004348"/>
              <a:ext cx="782237" cy="48106"/>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96" name="Freeform 17"/>
            <p:cNvSpPr>
              <a:spLocks/>
            </p:cNvSpPr>
            <p:nvPr/>
          </p:nvSpPr>
          <p:spPr bwMode="auto">
            <a:xfrm>
              <a:off x="2404669" y="4090939"/>
              <a:ext cx="1157288" cy="163561"/>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97" name="Freeform 18"/>
            <p:cNvSpPr>
              <a:spLocks/>
            </p:cNvSpPr>
            <p:nvPr/>
          </p:nvSpPr>
          <p:spPr bwMode="auto">
            <a:xfrm>
              <a:off x="2693988" y="4658591"/>
              <a:ext cx="1146575" cy="168373"/>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98" name="Freeform 19"/>
            <p:cNvSpPr>
              <a:spLocks/>
            </p:cNvSpPr>
            <p:nvPr/>
          </p:nvSpPr>
          <p:spPr bwMode="auto">
            <a:xfrm>
              <a:off x="5790807" y="4802909"/>
              <a:ext cx="1007269" cy="153939"/>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99" name="Freeform 20"/>
            <p:cNvSpPr>
              <a:spLocks/>
            </p:cNvSpPr>
            <p:nvPr/>
          </p:nvSpPr>
          <p:spPr bwMode="auto">
            <a:xfrm>
              <a:off x="7076682" y="4081318"/>
              <a:ext cx="782237" cy="370418"/>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21" name="Group 199"/>
          <p:cNvGrpSpPr>
            <a:grpSpLocks/>
          </p:cNvGrpSpPr>
          <p:nvPr/>
        </p:nvGrpSpPr>
        <p:grpSpPr bwMode="auto">
          <a:xfrm>
            <a:off x="6037263" y="2806700"/>
            <a:ext cx="1117600" cy="419100"/>
            <a:chOff x="1193800" y="3937000"/>
            <a:chExt cx="7543800" cy="1270000"/>
          </a:xfrm>
        </p:grpSpPr>
        <p:sp>
          <p:nvSpPr>
            <p:cNvPr id="201" name="Oval 4"/>
            <p:cNvSpPr>
              <a:spLocks noChangeArrowheads="1"/>
            </p:cNvSpPr>
            <p:nvPr/>
          </p:nvSpPr>
          <p:spPr bwMode="auto">
            <a:xfrm>
              <a:off x="1193800" y="3989918"/>
              <a:ext cx="7543800" cy="1217082"/>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95" name="Oval 5"/>
            <p:cNvSpPr>
              <a:spLocks noChangeArrowheads="1"/>
            </p:cNvSpPr>
            <p:nvPr/>
          </p:nvSpPr>
          <p:spPr bwMode="auto">
            <a:xfrm>
              <a:off x="1204512" y="3937000"/>
              <a:ext cx="7533088" cy="10775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96" name="Oval 6"/>
            <p:cNvSpPr>
              <a:spLocks noChangeArrowheads="1"/>
            </p:cNvSpPr>
            <p:nvPr/>
          </p:nvSpPr>
          <p:spPr bwMode="auto">
            <a:xfrm>
              <a:off x="3529806" y="4004348"/>
              <a:ext cx="1521619" cy="365606"/>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97" name="Oval 7"/>
            <p:cNvSpPr>
              <a:spLocks noChangeArrowheads="1"/>
            </p:cNvSpPr>
            <p:nvPr/>
          </p:nvSpPr>
          <p:spPr bwMode="auto">
            <a:xfrm>
              <a:off x="5544344" y="4013970"/>
              <a:ext cx="1521619" cy="394470"/>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98" name="Oval 8"/>
            <p:cNvSpPr>
              <a:spLocks noChangeArrowheads="1"/>
            </p:cNvSpPr>
            <p:nvPr/>
          </p:nvSpPr>
          <p:spPr bwMode="auto">
            <a:xfrm>
              <a:off x="3776262" y="4451736"/>
              <a:ext cx="2057400" cy="490682"/>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99" name="Oval 9"/>
            <p:cNvSpPr>
              <a:spLocks noChangeArrowheads="1"/>
            </p:cNvSpPr>
            <p:nvPr/>
          </p:nvSpPr>
          <p:spPr bwMode="auto">
            <a:xfrm>
              <a:off x="6294438" y="4413252"/>
              <a:ext cx="1907381" cy="389658"/>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400" name="Oval 10"/>
            <p:cNvSpPr>
              <a:spLocks noChangeArrowheads="1"/>
            </p:cNvSpPr>
            <p:nvPr/>
          </p:nvSpPr>
          <p:spPr bwMode="auto">
            <a:xfrm>
              <a:off x="1375962" y="4278555"/>
              <a:ext cx="2207419" cy="355985"/>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208" name="Freeform 13"/>
            <p:cNvSpPr>
              <a:spLocks/>
            </p:cNvSpPr>
            <p:nvPr/>
          </p:nvSpPr>
          <p:spPr bwMode="auto">
            <a:xfrm rot="20993863">
              <a:off x="3508375" y="4394009"/>
              <a:ext cx="471488" cy="177991"/>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09" name="Freeform 14"/>
            <p:cNvSpPr>
              <a:spLocks/>
            </p:cNvSpPr>
            <p:nvPr/>
          </p:nvSpPr>
          <p:spPr bwMode="auto">
            <a:xfrm>
              <a:off x="5094288" y="4201585"/>
              <a:ext cx="364331" cy="269394"/>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10" name="Freeform 15"/>
            <p:cNvSpPr>
              <a:spLocks/>
            </p:cNvSpPr>
            <p:nvPr/>
          </p:nvSpPr>
          <p:spPr bwMode="auto">
            <a:xfrm rot="20680403">
              <a:off x="5833662" y="4480600"/>
              <a:ext cx="396482" cy="168370"/>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11" name="Freeform 16"/>
            <p:cNvSpPr>
              <a:spLocks/>
            </p:cNvSpPr>
            <p:nvPr/>
          </p:nvSpPr>
          <p:spPr bwMode="auto">
            <a:xfrm>
              <a:off x="4976412" y="4004348"/>
              <a:ext cx="782244" cy="48106"/>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12" name="Freeform 17"/>
            <p:cNvSpPr>
              <a:spLocks/>
            </p:cNvSpPr>
            <p:nvPr/>
          </p:nvSpPr>
          <p:spPr bwMode="auto">
            <a:xfrm>
              <a:off x="2404662" y="4090939"/>
              <a:ext cx="1157288" cy="163561"/>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13" name="Freeform 18"/>
            <p:cNvSpPr>
              <a:spLocks/>
            </p:cNvSpPr>
            <p:nvPr/>
          </p:nvSpPr>
          <p:spPr bwMode="auto">
            <a:xfrm>
              <a:off x="2693988" y="4658591"/>
              <a:ext cx="1146569" cy="168373"/>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14" name="Freeform 19"/>
            <p:cNvSpPr>
              <a:spLocks/>
            </p:cNvSpPr>
            <p:nvPr/>
          </p:nvSpPr>
          <p:spPr bwMode="auto">
            <a:xfrm>
              <a:off x="5790800" y="4802909"/>
              <a:ext cx="1007269" cy="153939"/>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15" name="Freeform 20"/>
            <p:cNvSpPr>
              <a:spLocks/>
            </p:cNvSpPr>
            <p:nvPr/>
          </p:nvSpPr>
          <p:spPr bwMode="auto">
            <a:xfrm>
              <a:off x="7076675" y="4081318"/>
              <a:ext cx="782244" cy="370418"/>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22" name="Group 215"/>
          <p:cNvGrpSpPr>
            <a:grpSpLocks/>
          </p:cNvGrpSpPr>
          <p:nvPr/>
        </p:nvGrpSpPr>
        <p:grpSpPr bwMode="auto">
          <a:xfrm>
            <a:off x="6832600" y="2387600"/>
            <a:ext cx="1117600" cy="419100"/>
            <a:chOff x="1193800" y="3937000"/>
            <a:chExt cx="7543800" cy="1270000"/>
          </a:xfrm>
        </p:grpSpPr>
        <p:sp>
          <p:nvSpPr>
            <p:cNvPr id="217" name="Oval 4"/>
            <p:cNvSpPr>
              <a:spLocks noChangeArrowheads="1"/>
            </p:cNvSpPr>
            <p:nvPr/>
          </p:nvSpPr>
          <p:spPr bwMode="auto">
            <a:xfrm>
              <a:off x="1193800" y="3989918"/>
              <a:ext cx="7543800" cy="1217082"/>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80" name="Oval 5"/>
            <p:cNvSpPr>
              <a:spLocks noChangeArrowheads="1"/>
            </p:cNvSpPr>
            <p:nvPr/>
          </p:nvSpPr>
          <p:spPr bwMode="auto">
            <a:xfrm>
              <a:off x="1204519" y="3937000"/>
              <a:ext cx="7533081" cy="10775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81" name="Oval 6"/>
            <p:cNvSpPr>
              <a:spLocks noChangeArrowheads="1"/>
            </p:cNvSpPr>
            <p:nvPr/>
          </p:nvSpPr>
          <p:spPr bwMode="auto">
            <a:xfrm>
              <a:off x="3529806" y="4004348"/>
              <a:ext cx="1521619" cy="365606"/>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82" name="Oval 7"/>
            <p:cNvSpPr>
              <a:spLocks noChangeArrowheads="1"/>
            </p:cNvSpPr>
            <p:nvPr/>
          </p:nvSpPr>
          <p:spPr bwMode="auto">
            <a:xfrm>
              <a:off x="5544344" y="4013970"/>
              <a:ext cx="1521619" cy="394470"/>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83" name="Oval 8"/>
            <p:cNvSpPr>
              <a:spLocks noChangeArrowheads="1"/>
            </p:cNvSpPr>
            <p:nvPr/>
          </p:nvSpPr>
          <p:spPr bwMode="auto">
            <a:xfrm>
              <a:off x="3776269" y="4451736"/>
              <a:ext cx="2057400" cy="490682"/>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84" name="Oval 9"/>
            <p:cNvSpPr>
              <a:spLocks noChangeArrowheads="1"/>
            </p:cNvSpPr>
            <p:nvPr/>
          </p:nvSpPr>
          <p:spPr bwMode="auto">
            <a:xfrm>
              <a:off x="6294438" y="4413252"/>
              <a:ext cx="1907381" cy="389658"/>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85" name="Oval 10"/>
            <p:cNvSpPr>
              <a:spLocks noChangeArrowheads="1"/>
            </p:cNvSpPr>
            <p:nvPr/>
          </p:nvSpPr>
          <p:spPr bwMode="auto">
            <a:xfrm>
              <a:off x="1375969" y="4278555"/>
              <a:ext cx="2207419" cy="355985"/>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224" name="Freeform 13"/>
            <p:cNvSpPr>
              <a:spLocks/>
            </p:cNvSpPr>
            <p:nvPr/>
          </p:nvSpPr>
          <p:spPr bwMode="auto">
            <a:xfrm rot="20993863">
              <a:off x="3508375" y="4394009"/>
              <a:ext cx="471488" cy="177991"/>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25" name="Freeform 14"/>
            <p:cNvSpPr>
              <a:spLocks/>
            </p:cNvSpPr>
            <p:nvPr/>
          </p:nvSpPr>
          <p:spPr bwMode="auto">
            <a:xfrm>
              <a:off x="5094288" y="4201585"/>
              <a:ext cx="364331" cy="269394"/>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26" name="Freeform 15"/>
            <p:cNvSpPr>
              <a:spLocks/>
            </p:cNvSpPr>
            <p:nvPr/>
          </p:nvSpPr>
          <p:spPr bwMode="auto">
            <a:xfrm rot="20680403">
              <a:off x="5833669" y="4480600"/>
              <a:ext cx="396475" cy="168370"/>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27" name="Freeform 16"/>
            <p:cNvSpPr>
              <a:spLocks/>
            </p:cNvSpPr>
            <p:nvPr/>
          </p:nvSpPr>
          <p:spPr bwMode="auto">
            <a:xfrm>
              <a:off x="4976419" y="4004348"/>
              <a:ext cx="782237" cy="48106"/>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28" name="Freeform 17"/>
            <p:cNvSpPr>
              <a:spLocks/>
            </p:cNvSpPr>
            <p:nvPr/>
          </p:nvSpPr>
          <p:spPr bwMode="auto">
            <a:xfrm>
              <a:off x="2404669" y="4090939"/>
              <a:ext cx="1157288" cy="163561"/>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29" name="Freeform 18"/>
            <p:cNvSpPr>
              <a:spLocks/>
            </p:cNvSpPr>
            <p:nvPr/>
          </p:nvSpPr>
          <p:spPr bwMode="auto">
            <a:xfrm>
              <a:off x="2693988" y="4658591"/>
              <a:ext cx="1146575" cy="168373"/>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30" name="Freeform 19"/>
            <p:cNvSpPr>
              <a:spLocks/>
            </p:cNvSpPr>
            <p:nvPr/>
          </p:nvSpPr>
          <p:spPr bwMode="auto">
            <a:xfrm>
              <a:off x="5790807" y="4802909"/>
              <a:ext cx="1007269" cy="153939"/>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31" name="Freeform 20"/>
            <p:cNvSpPr>
              <a:spLocks/>
            </p:cNvSpPr>
            <p:nvPr/>
          </p:nvSpPr>
          <p:spPr bwMode="auto">
            <a:xfrm>
              <a:off x="7076682" y="4081318"/>
              <a:ext cx="782237" cy="370418"/>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grpSp>
        <p:nvGrpSpPr>
          <p:cNvPr id="23" name="Group 231"/>
          <p:cNvGrpSpPr>
            <a:grpSpLocks/>
          </p:cNvGrpSpPr>
          <p:nvPr/>
        </p:nvGrpSpPr>
        <p:grpSpPr bwMode="auto">
          <a:xfrm>
            <a:off x="7670800" y="2819400"/>
            <a:ext cx="1117600" cy="419100"/>
            <a:chOff x="1193800" y="3937000"/>
            <a:chExt cx="7543800" cy="1270000"/>
          </a:xfrm>
        </p:grpSpPr>
        <p:sp>
          <p:nvSpPr>
            <p:cNvPr id="233" name="Oval 4"/>
            <p:cNvSpPr>
              <a:spLocks noChangeArrowheads="1"/>
            </p:cNvSpPr>
            <p:nvPr/>
          </p:nvSpPr>
          <p:spPr bwMode="auto">
            <a:xfrm>
              <a:off x="1193800" y="3989918"/>
              <a:ext cx="7543800" cy="1217082"/>
            </a:xfrm>
            <a:prstGeom prst="ellipse">
              <a:avLst/>
            </a:prstGeom>
            <a:solidFill>
              <a:srgbClr val="FFC000"/>
            </a:solidFill>
            <a:ln w="9525">
              <a:solidFill>
                <a:schemeClr val="tx1"/>
              </a:solidFill>
              <a:round/>
              <a:headEnd/>
              <a:tailEnd/>
            </a:ln>
            <a:effectLst/>
          </p:spPr>
          <p:txBody>
            <a:bodyPr wrap="none" anchor="ctr"/>
            <a:lstStyle/>
            <a:p>
              <a:pPr algn="ctr" rtl="0" eaLnBrk="0" hangingPunct="0">
                <a:defRPr/>
              </a:pPr>
              <a:endParaRPr lang="en-US" dirty="0">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65" name="Oval 5"/>
            <p:cNvSpPr>
              <a:spLocks noChangeArrowheads="1"/>
            </p:cNvSpPr>
            <p:nvPr/>
          </p:nvSpPr>
          <p:spPr bwMode="auto">
            <a:xfrm>
              <a:off x="1204519" y="3937000"/>
              <a:ext cx="7533081" cy="1077576"/>
            </a:xfrm>
            <a:prstGeom prst="ellipse">
              <a:avLst/>
            </a:prstGeom>
            <a:solidFill>
              <a:srgbClr val="0099FF"/>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66" name="Oval 6"/>
            <p:cNvSpPr>
              <a:spLocks noChangeArrowheads="1"/>
            </p:cNvSpPr>
            <p:nvPr/>
          </p:nvSpPr>
          <p:spPr bwMode="auto">
            <a:xfrm>
              <a:off x="3529806" y="4004348"/>
              <a:ext cx="1521619" cy="365606"/>
            </a:xfrm>
            <a:prstGeom prst="ellipse">
              <a:avLst/>
            </a:prstGeom>
            <a:solidFill>
              <a:srgbClr val="3333FF"/>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67" name="Oval 7"/>
            <p:cNvSpPr>
              <a:spLocks noChangeArrowheads="1"/>
            </p:cNvSpPr>
            <p:nvPr/>
          </p:nvSpPr>
          <p:spPr bwMode="auto">
            <a:xfrm>
              <a:off x="5544344" y="4013970"/>
              <a:ext cx="1521619" cy="394470"/>
            </a:xfrm>
            <a:prstGeom prst="ellipse">
              <a:avLst/>
            </a:prstGeom>
            <a:solidFill>
              <a:srgbClr val="FF00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68" name="Oval 8"/>
            <p:cNvSpPr>
              <a:spLocks noChangeArrowheads="1"/>
            </p:cNvSpPr>
            <p:nvPr/>
          </p:nvSpPr>
          <p:spPr bwMode="auto">
            <a:xfrm>
              <a:off x="3776269" y="4451736"/>
              <a:ext cx="2057400" cy="490682"/>
            </a:xfrm>
            <a:prstGeom prst="ellipse">
              <a:avLst/>
            </a:prstGeom>
            <a:solidFill>
              <a:srgbClr val="FFFF00"/>
            </a:solidFill>
            <a:ln w="9525">
              <a:solidFill>
                <a:schemeClr val="tx1"/>
              </a:solidFill>
              <a:round/>
              <a:headEnd/>
              <a:tailEnd/>
            </a:ln>
          </p:spPr>
          <p:txBody>
            <a:bodyPr wrap="none" anchor="ctr"/>
            <a:lstStyle/>
            <a:p>
              <a:pPr algn="ctr" rtl="0" eaLnBrk="0" hangingPunct="0">
                <a:defRPr/>
              </a:pPr>
              <a:endParaRPr lang="en-US">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69" name="Oval 9"/>
            <p:cNvSpPr>
              <a:spLocks noChangeArrowheads="1"/>
            </p:cNvSpPr>
            <p:nvPr/>
          </p:nvSpPr>
          <p:spPr bwMode="auto">
            <a:xfrm>
              <a:off x="6294438" y="4413252"/>
              <a:ext cx="1907381" cy="389658"/>
            </a:xfrm>
            <a:prstGeom prst="ellipse">
              <a:avLst/>
            </a:prstGeom>
            <a:solidFill>
              <a:srgbClr val="990099"/>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14370" name="Oval 10"/>
            <p:cNvSpPr>
              <a:spLocks noChangeArrowheads="1"/>
            </p:cNvSpPr>
            <p:nvPr/>
          </p:nvSpPr>
          <p:spPr bwMode="auto">
            <a:xfrm>
              <a:off x="1375969" y="4278555"/>
              <a:ext cx="2207419" cy="355985"/>
            </a:xfrm>
            <a:prstGeom prst="ellipse">
              <a:avLst/>
            </a:prstGeom>
            <a:solidFill>
              <a:srgbClr val="00CC00"/>
            </a:solidFill>
            <a:ln w="9525">
              <a:solidFill>
                <a:schemeClr val="tx1"/>
              </a:solidFill>
              <a:round/>
              <a:headEnd/>
              <a:tailEnd/>
            </a:ln>
          </p:spPr>
          <p:txBody>
            <a:bodyPr wrap="none" anchor="ctr"/>
            <a:lstStyle/>
            <a:p>
              <a:pPr algn="ctr" rtl="0" eaLnBrk="0" hangingPunct="0">
                <a:defRPr/>
              </a:pPr>
              <a:endParaRPr lang="en-US">
                <a:solidFill>
                  <a:schemeClr val="bg1"/>
                </a:solidFill>
                <a:effectLst>
                  <a:outerShdw blurRad="38100" dist="38100" dir="2700000" algn="tl">
                    <a:srgbClr val="000000">
                      <a:alpha val="43137"/>
                    </a:srgbClr>
                  </a:outerShdw>
                </a:effectLst>
                <a:latin typeface="Arial" charset="0"/>
                <a:ea typeface="ＭＳ Ｐゴシック" pitchFamily="8" charset="-128"/>
                <a:cs typeface="+mn-cs"/>
              </a:endParaRPr>
            </a:p>
          </p:txBody>
        </p:sp>
        <p:sp>
          <p:nvSpPr>
            <p:cNvPr id="240" name="Freeform 13"/>
            <p:cNvSpPr>
              <a:spLocks/>
            </p:cNvSpPr>
            <p:nvPr/>
          </p:nvSpPr>
          <p:spPr bwMode="auto">
            <a:xfrm rot="20993863">
              <a:off x="3508375" y="4394009"/>
              <a:ext cx="471488" cy="177991"/>
            </a:xfrm>
            <a:custGeom>
              <a:avLst/>
              <a:gdLst/>
              <a:ahLst/>
              <a:cxnLst>
                <a:cxn ang="0">
                  <a:pos x="501" y="0"/>
                </a:cxn>
                <a:cxn ang="0">
                  <a:pos x="418" y="186"/>
                </a:cxn>
                <a:cxn ang="0">
                  <a:pos x="241" y="298"/>
                </a:cxn>
                <a:cxn ang="0">
                  <a:pos x="0" y="270"/>
                </a:cxn>
              </a:cxnLst>
              <a:rect l="0" t="0" r="r" b="b"/>
              <a:pathLst>
                <a:path w="501" h="312">
                  <a:moveTo>
                    <a:pt x="501" y="0"/>
                  </a:moveTo>
                  <a:cubicBezTo>
                    <a:pt x="481" y="68"/>
                    <a:pt x="461" y="136"/>
                    <a:pt x="418" y="186"/>
                  </a:cubicBezTo>
                  <a:cubicBezTo>
                    <a:pt x="375" y="236"/>
                    <a:pt x="311" y="284"/>
                    <a:pt x="241" y="298"/>
                  </a:cubicBezTo>
                  <a:cubicBezTo>
                    <a:pt x="171" y="312"/>
                    <a:pt x="85" y="291"/>
                    <a:pt x="0" y="27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41" name="Freeform 14"/>
            <p:cNvSpPr>
              <a:spLocks/>
            </p:cNvSpPr>
            <p:nvPr/>
          </p:nvSpPr>
          <p:spPr bwMode="auto">
            <a:xfrm>
              <a:off x="5094288" y="4201585"/>
              <a:ext cx="364331" cy="269394"/>
            </a:xfrm>
            <a:custGeom>
              <a:avLst/>
              <a:gdLst/>
              <a:ahLst/>
              <a:cxnLst>
                <a:cxn ang="0">
                  <a:pos x="0" y="0"/>
                </a:cxn>
                <a:cxn ang="0">
                  <a:pos x="158" y="121"/>
                </a:cxn>
                <a:cxn ang="0">
                  <a:pos x="223" y="270"/>
                </a:cxn>
                <a:cxn ang="0">
                  <a:pos x="186" y="465"/>
                </a:cxn>
              </a:cxnLst>
              <a:rect l="0" t="0" r="r" b="b"/>
              <a:pathLst>
                <a:path w="228" h="465">
                  <a:moveTo>
                    <a:pt x="0" y="0"/>
                  </a:moveTo>
                  <a:cubicBezTo>
                    <a:pt x="60" y="38"/>
                    <a:pt x="121" y="76"/>
                    <a:pt x="158" y="121"/>
                  </a:cubicBezTo>
                  <a:cubicBezTo>
                    <a:pt x="195" y="166"/>
                    <a:pt x="218" y="213"/>
                    <a:pt x="223" y="270"/>
                  </a:cubicBezTo>
                  <a:cubicBezTo>
                    <a:pt x="228" y="327"/>
                    <a:pt x="207" y="396"/>
                    <a:pt x="186" y="465"/>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42" name="Freeform 15"/>
            <p:cNvSpPr>
              <a:spLocks/>
            </p:cNvSpPr>
            <p:nvPr/>
          </p:nvSpPr>
          <p:spPr bwMode="auto">
            <a:xfrm rot="20680403">
              <a:off x="5833669" y="4480600"/>
              <a:ext cx="396475" cy="168370"/>
            </a:xfrm>
            <a:custGeom>
              <a:avLst/>
              <a:gdLst/>
              <a:ahLst/>
              <a:cxnLst>
                <a:cxn ang="0">
                  <a:pos x="0" y="233"/>
                </a:cxn>
                <a:cxn ang="0">
                  <a:pos x="251" y="186"/>
                </a:cxn>
                <a:cxn ang="0">
                  <a:pos x="418" y="93"/>
                </a:cxn>
                <a:cxn ang="0">
                  <a:pos x="446" y="0"/>
                </a:cxn>
              </a:cxnLst>
              <a:rect l="0" t="0" r="r" b="b"/>
              <a:pathLst>
                <a:path w="450" h="233">
                  <a:moveTo>
                    <a:pt x="0" y="233"/>
                  </a:moveTo>
                  <a:cubicBezTo>
                    <a:pt x="90" y="221"/>
                    <a:pt x="181" y="209"/>
                    <a:pt x="251" y="186"/>
                  </a:cubicBezTo>
                  <a:cubicBezTo>
                    <a:pt x="321" y="163"/>
                    <a:pt x="386" y="124"/>
                    <a:pt x="418" y="93"/>
                  </a:cubicBezTo>
                  <a:cubicBezTo>
                    <a:pt x="450" y="62"/>
                    <a:pt x="448" y="31"/>
                    <a:pt x="446"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43" name="Freeform 16"/>
            <p:cNvSpPr>
              <a:spLocks/>
            </p:cNvSpPr>
            <p:nvPr/>
          </p:nvSpPr>
          <p:spPr bwMode="auto">
            <a:xfrm>
              <a:off x="4976419" y="4004348"/>
              <a:ext cx="782237" cy="48106"/>
            </a:xfrm>
            <a:custGeom>
              <a:avLst/>
              <a:gdLst/>
              <a:ahLst/>
              <a:cxnLst>
                <a:cxn ang="0">
                  <a:pos x="0" y="85"/>
                </a:cxn>
                <a:cxn ang="0">
                  <a:pos x="158" y="20"/>
                </a:cxn>
                <a:cxn ang="0">
                  <a:pos x="353" y="1"/>
                </a:cxn>
                <a:cxn ang="0">
                  <a:pos x="493" y="29"/>
                </a:cxn>
              </a:cxnLst>
              <a:rect l="0" t="0" r="r" b="b"/>
              <a:pathLst>
                <a:path w="493" h="85">
                  <a:moveTo>
                    <a:pt x="0" y="85"/>
                  </a:moveTo>
                  <a:cubicBezTo>
                    <a:pt x="49" y="59"/>
                    <a:pt x="99" y="34"/>
                    <a:pt x="158" y="20"/>
                  </a:cubicBezTo>
                  <a:cubicBezTo>
                    <a:pt x="217" y="6"/>
                    <a:pt x="297" y="0"/>
                    <a:pt x="353" y="1"/>
                  </a:cubicBezTo>
                  <a:cubicBezTo>
                    <a:pt x="409" y="2"/>
                    <a:pt x="451" y="15"/>
                    <a:pt x="493" y="29"/>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44" name="Freeform 17"/>
            <p:cNvSpPr>
              <a:spLocks/>
            </p:cNvSpPr>
            <p:nvPr/>
          </p:nvSpPr>
          <p:spPr bwMode="auto">
            <a:xfrm>
              <a:off x="2404669" y="4090939"/>
              <a:ext cx="1157288" cy="163561"/>
            </a:xfrm>
            <a:custGeom>
              <a:avLst/>
              <a:gdLst/>
              <a:ahLst/>
              <a:cxnLst>
                <a:cxn ang="0">
                  <a:pos x="0" y="434"/>
                </a:cxn>
                <a:cxn ang="0">
                  <a:pos x="186" y="155"/>
                </a:cxn>
                <a:cxn ang="0">
                  <a:pos x="418" y="25"/>
                </a:cxn>
                <a:cxn ang="0">
                  <a:pos x="734" y="7"/>
                </a:cxn>
              </a:cxnLst>
              <a:rect l="0" t="0" r="r" b="b"/>
              <a:pathLst>
                <a:path w="734" h="434">
                  <a:moveTo>
                    <a:pt x="0" y="434"/>
                  </a:moveTo>
                  <a:cubicBezTo>
                    <a:pt x="58" y="328"/>
                    <a:pt x="116" y="223"/>
                    <a:pt x="186" y="155"/>
                  </a:cubicBezTo>
                  <a:cubicBezTo>
                    <a:pt x="256" y="87"/>
                    <a:pt x="327" y="50"/>
                    <a:pt x="418" y="25"/>
                  </a:cubicBezTo>
                  <a:cubicBezTo>
                    <a:pt x="509" y="0"/>
                    <a:pt x="621" y="3"/>
                    <a:pt x="734" y="7"/>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45" name="Freeform 18"/>
            <p:cNvSpPr>
              <a:spLocks/>
            </p:cNvSpPr>
            <p:nvPr/>
          </p:nvSpPr>
          <p:spPr bwMode="auto">
            <a:xfrm>
              <a:off x="2693988" y="4658591"/>
              <a:ext cx="1146575" cy="168373"/>
            </a:xfrm>
            <a:custGeom>
              <a:avLst/>
              <a:gdLst/>
              <a:ahLst/>
              <a:cxnLst>
                <a:cxn ang="0">
                  <a:pos x="0" y="0"/>
                </a:cxn>
                <a:cxn ang="0">
                  <a:pos x="214" y="446"/>
                </a:cxn>
                <a:cxn ang="0">
                  <a:pos x="632" y="688"/>
                </a:cxn>
                <a:cxn ang="0">
                  <a:pos x="1050" y="678"/>
                </a:cxn>
              </a:cxnLst>
              <a:rect l="0" t="0" r="r" b="b"/>
              <a:pathLst>
                <a:path w="1050" h="727">
                  <a:moveTo>
                    <a:pt x="0" y="0"/>
                  </a:moveTo>
                  <a:cubicBezTo>
                    <a:pt x="54" y="165"/>
                    <a:pt x="109" y="331"/>
                    <a:pt x="214" y="446"/>
                  </a:cubicBezTo>
                  <a:cubicBezTo>
                    <a:pt x="319" y="561"/>
                    <a:pt x="493" y="649"/>
                    <a:pt x="632" y="688"/>
                  </a:cubicBezTo>
                  <a:cubicBezTo>
                    <a:pt x="771" y="727"/>
                    <a:pt x="910" y="702"/>
                    <a:pt x="1050" y="678"/>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46" name="Freeform 19"/>
            <p:cNvSpPr>
              <a:spLocks/>
            </p:cNvSpPr>
            <p:nvPr/>
          </p:nvSpPr>
          <p:spPr bwMode="auto">
            <a:xfrm>
              <a:off x="5790807" y="4802909"/>
              <a:ext cx="1007269" cy="153939"/>
            </a:xfrm>
            <a:custGeom>
              <a:avLst/>
              <a:gdLst/>
              <a:ahLst/>
              <a:cxnLst>
                <a:cxn ang="0">
                  <a:pos x="0" y="558"/>
                </a:cxn>
                <a:cxn ang="0">
                  <a:pos x="427" y="511"/>
                </a:cxn>
                <a:cxn ang="0">
                  <a:pos x="734" y="400"/>
                </a:cxn>
                <a:cxn ang="0">
                  <a:pos x="948" y="214"/>
                </a:cxn>
                <a:cxn ang="0">
                  <a:pos x="1041" y="0"/>
                </a:cxn>
              </a:cxnLst>
              <a:rect l="0" t="0" r="r" b="b"/>
              <a:pathLst>
                <a:path w="1041" h="558">
                  <a:moveTo>
                    <a:pt x="0" y="558"/>
                  </a:moveTo>
                  <a:cubicBezTo>
                    <a:pt x="152" y="547"/>
                    <a:pt x="305" y="537"/>
                    <a:pt x="427" y="511"/>
                  </a:cubicBezTo>
                  <a:cubicBezTo>
                    <a:pt x="549" y="485"/>
                    <a:pt x="647" y="449"/>
                    <a:pt x="734" y="400"/>
                  </a:cubicBezTo>
                  <a:cubicBezTo>
                    <a:pt x="821" y="351"/>
                    <a:pt x="897" y="281"/>
                    <a:pt x="948" y="214"/>
                  </a:cubicBezTo>
                  <a:cubicBezTo>
                    <a:pt x="999" y="147"/>
                    <a:pt x="1020" y="73"/>
                    <a:pt x="1041" y="0"/>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247" name="Freeform 20"/>
            <p:cNvSpPr>
              <a:spLocks/>
            </p:cNvSpPr>
            <p:nvPr/>
          </p:nvSpPr>
          <p:spPr bwMode="auto">
            <a:xfrm>
              <a:off x="7076682" y="4081318"/>
              <a:ext cx="782237" cy="370418"/>
            </a:xfrm>
            <a:custGeom>
              <a:avLst/>
              <a:gdLst/>
              <a:ahLst/>
              <a:cxnLst>
                <a:cxn ang="0">
                  <a:pos x="0" y="0"/>
                </a:cxn>
                <a:cxn ang="0">
                  <a:pos x="269" y="186"/>
                </a:cxn>
                <a:cxn ang="0">
                  <a:pos x="427" y="381"/>
                </a:cxn>
                <a:cxn ang="0">
                  <a:pos x="492" y="632"/>
                </a:cxn>
              </a:cxnLst>
              <a:rect l="0" t="0" r="r" b="b"/>
              <a:pathLst>
                <a:path w="492" h="632">
                  <a:moveTo>
                    <a:pt x="0" y="0"/>
                  </a:moveTo>
                  <a:cubicBezTo>
                    <a:pt x="99" y="61"/>
                    <a:pt x="198" y="122"/>
                    <a:pt x="269" y="186"/>
                  </a:cubicBezTo>
                  <a:cubicBezTo>
                    <a:pt x="340" y="250"/>
                    <a:pt x="390" y="307"/>
                    <a:pt x="427" y="381"/>
                  </a:cubicBezTo>
                  <a:cubicBezTo>
                    <a:pt x="464" y="455"/>
                    <a:pt x="478" y="543"/>
                    <a:pt x="492" y="632"/>
                  </a:cubicBezTo>
                </a:path>
              </a:pathLst>
            </a:custGeom>
            <a:noFill/>
            <a:ln w="19050" cmpd="sng">
              <a:solidFill>
                <a:schemeClr val="tx1"/>
              </a:solidFill>
              <a:round/>
              <a:headEnd type="triangle" w="med" len="med"/>
              <a:tailEnd type="triangle" w="med" len="med"/>
            </a:ln>
            <a:effectLst/>
          </p:spPr>
          <p:txBody>
            <a:bodyP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sp>
        <p:nvSpPr>
          <p:cNvPr id="236754" name="Title 247"/>
          <p:cNvSpPr>
            <a:spLocks noGrp="1"/>
          </p:cNvSpPr>
          <p:nvPr>
            <p:ph type="title" idx="4294967295"/>
          </p:nvPr>
        </p:nvSpPr>
        <p:spPr/>
        <p:txBody>
          <a:bodyPr anchor="ctr"/>
          <a:lstStyle/>
          <a:p>
            <a:r>
              <a:rPr lang="en-US"/>
              <a:t>System of Systems</a:t>
            </a:r>
          </a:p>
        </p:txBody>
      </p:sp>
      <p:pic>
        <p:nvPicPr>
          <p:cNvPr id="249"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5179846">
            <a:off x="3970338" y="3794125"/>
            <a:ext cx="520700" cy="457200"/>
          </a:xfrm>
          <a:prstGeom prst="rect">
            <a:avLst/>
          </a:prstGeom>
          <a:noFill/>
          <a:ln w="9525">
            <a:noFill/>
            <a:miter lim="800000"/>
            <a:headEnd/>
            <a:tailEnd/>
          </a:ln>
        </p:spPr>
      </p:pic>
      <p:pic>
        <p:nvPicPr>
          <p:cNvPr id="250"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16420154" flipH="1">
            <a:off x="5359400" y="3811588"/>
            <a:ext cx="520700" cy="457200"/>
          </a:xfrm>
          <a:prstGeom prst="rect">
            <a:avLst/>
          </a:prstGeom>
          <a:noFill/>
          <a:ln w="9525">
            <a:noFill/>
            <a:miter lim="800000"/>
            <a:headEnd/>
            <a:tailEnd/>
          </a:ln>
        </p:spPr>
      </p:pic>
      <p:pic>
        <p:nvPicPr>
          <p:cNvPr id="251"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7773334">
            <a:off x="4613275" y="3776663"/>
            <a:ext cx="520700" cy="457200"/>
          </a:xfrm>
          <a:prstGeom prst="rect">
            <a:avLst/>
          </a:prstGeom>
          <a:noFill/>
          <a:ln w="9525">
            <a:noFill/>
            <a:miter lim="800000"/>
            <a:headEnd/>
            <a:tailEnd/>
          </a:ln>
        </p:spPr>
      </p:pic>
      <p:pic>
        <p:nvPicPr>
          <p:cNvPr id="252"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5179846">
            <a:off x="1534319" y="3285332"/>
            <a:ext cx="312737" cy="273050"/>
          </a:xfrm>
          <a:prstGeom prst="rect">
            <a:avLst/>
          </a:prstGeom>
          <a:noFill/>
          <a:ln w="9525">
            <a:noFill/>
            <a:miter lim="800000"/>
            <a:headEnd/>
            <a:tailEnd/>
          </a:ln>
        </p:spPr>
      </p:pic>
      <p:pic>
        <p:nvPicPr>
          <p:cNvPr id="253"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16420154" flipH="1">
            <a:off x="2368550" y="3255963"/>
            <a:ext cx="311150" cy="273050"/>
          </a:xfrm>
          <a:prstGeom prst="rect">
            <a:avLst/>
          </a:prstGeom>
          <a:noFill/>
          <a:ln w="9525">
            <a:noFill/>
            <a:miter lim="800000"/>
            <a:headEnd/>
            <a:tailEnd/>
          </a:ln>
        </p:spPr>
      </p:pic>
      <p:pic>
        <p:nvPicPr>
          <p:cNvPr id="254"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7773334">
            <a:off x="1976438" y="3084513"/>
            <a:ext cx="312737" cy="274637"/>
          </a:xfrm>
          <a:prstGeom prst="rect">
            <a:avLst/>
          </a:prstGeom>
          <a:noFill/>
          <a:ln w="9525">
            <a:noFill/>
            <a:miter lim="800000"/>
            <a:headEnd/>
            <a:tailEnd/>
          </a:ln>
        </p:spPr>
      </p:pic>
      <p:pic>
        <p:nvPicPr>
          <p:cNvPr id="255"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5179846">
            <a:off x="4125119" y="2777332"/>
            <a:ext cx="312737" cy="273050"/>
          </a:xfrm>
          <a:prstGeom prst="rect">
            <a:avLst/>
          </a:prstGeom>
          <a:noFill/>
          <a:ln w="9525">
            <a:noFill/>
            <a:miter lim="800000"/>
            <a:headEnd/>
            <a:tailEnd/>
          </a:ln>
        </p:spPr>
      </p:pic>
      <p:pic>
        <p:nvPicPr>
          <p:cNvPr id="256"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16420154" flipH="1">
            <a:off x="5145088" y="2763838"/>
            <a:ext cx="312737" cy="274637"/>
          </a:xfrm>
          <a:prstGeom prst="rect">
            <a:avLst/>
          </a:prstGeom>
          <a:noFill/>
          <a:ln w="9525">
            <a:noFill/>
            <a:miter lim="800000"/>
            <a:headEnd/>
            <a:tailEnd/>
          </a:ln>
        </p:spPr>
      </p:pic>
      <p:pic>
        <p:nvPicPr>
          <p:cNvPr id="257"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7773334">
            <a:off x="4633913" y="2609850"/>
            <a:ext cx="312738" cy="274637"/>
          </a:xfrm>
          <a:prstGeom prst="rect">
            <a:avLst/>
          </a:prstGeom>
          <a:noFill/>
          <a:ln w="9525">
            <a:noFill/>
            <a:miter lim="800000"/>
            <a:headEnd/>
            <a:tailEnd/>
          </a:ln>
        </p:spPr>
      </p:pic>
      <p:pic>
        <p:nvPicPr>
          <p:cNvPr id="258"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5179846">
            <a:off x="6986588" y="3216275"/>
            <a:ext cx="312738" cy="274637"/>
          </a:xfrm>
          <a:prstGeom prst="rect">
            <a:avLst/>
          </a:prstGeom>
          <a:noFill/>
          <a:ln w="9525">
            <a:noFill/>
            <a:miter lim="800000"/>
            <a:headEnd/>
            <a:tailEnd/>
          </a:ln>
        </p:spPr>
      </p:pic>
      <p:pic>
        <p:nvPicPr>
          <p:cNvPr id="259"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16420154" flipH="1">
            <a:off x="7634288" y="3238500"/>
            <a:ext cx="312738" cy="274637"/>
          </a:xfrm>
          <a:prstGeom prst="rect">
            <a:avLst/>
          </a:prstGeom>
          <a:noFill/>
          <a:ln w="9525">
            <a:noFill/>
            <a:miter lim="800000"/>
            <a:headEnd/>
            <a:tailEnd/>
          </a:ln>
        </p:spPr>
      </p:pic>
      <p:pic>
        <p:nvPicPr>
          <p:cNvPr id="260" name="Picture 2" descr="C:\Documents and Settings\dhurst.NCACASI0\My Documents\My Pictures\Microsoft Clip Organizer\dd00028_.wmf"/>
          <p:cNvPicPr>
            <a:picLocks noChangeAspect="1" noChangeArrowheads="1"/>
          </p:cNvPicPr>
          <p:nvPr/>
        </p:nvPicPr>
        <p:blipFill>
          <a:blip r:embed="rId3" cstate="print"/>
          <a:srcRect/>
          <a:stretch>
            <a:fillRect/>
          </a:stretch>
        </p:blipFill>
        <p:spPr bwMode="auto">
          <a:xfrm rot="7773334">
            <a:off x="7326313" y="3117850"/>
            <a:ext cx="312738" cy="2746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2000"/>
                                        <p:tgtEl>
                                          <p:spTgt spid="2"/>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249"/>
                                        </p:tgtEl>
                                        <p:attrNameLst>
                                          <p:attrName>style.visibility</p:attrName>
                                        </p:attrNameLst>
                                      </p:cBhvr>
                                      <p:to>
                                        <p:strVal val="visible"/>
                                      </p:to>
                                    </p:set>
                                    <p:animEffect transition="in" filter="wipe(down)">
                                      <p:cBhvr>
                                        <p:cTn id="11" dur="2000"/>
                                        <p:tgtEl>
                                          <p:spTgt spid="249"/>
                                        </p:tgtEl>
                                      </p:cBhvr>
                                    </p:animEffect>
                                  </p:childTnLst>
                                </p:cTn>
                              </p:par>
                              <p:par>
                                <p:cTn id="12" presetID="22" presetClass="entr" presetSubtype="4" fill="hold" nodeType="withEffect">
                                  <p:stCondLst>
                                    <p:cond delay="0"/>
                                  </p:stCondLst>
                                  <p:childTnLst>
                                    <p:set>
                                      <p:cBhvr>
                                        <p:cTn id="13" dur="1" fill="hold">
                                          <p:stCondLst>
                                            <p:cond delay="0"/>
                                          </p:stCondLst>
                                        </p:cTn>
                                        <p:tgtEl>
                                          <p:spTgt spid="250"/>
                                        </p:tgtEl>
                                        <p:attrNameLst>
                                          <p:attrName>style.visibility</p:attrName>
                                        </p:attrNameLst>
                                      </p:cBhvr>
                                      <p:to>
                                        <p:strVal val="visible"/>
                                      </p:to>
                                    </p:set>
                                    <p:animEffect transition="in" filter="wipe(down)">
                                      <p:cBhvr>
                                        <p:cTn id="14" dur="2000"/>
                                        <p:tgtEl>
                                          <p:spTgt spid="250"/>
                                        </p:tgtEl>
                                      </p:cBhvr>
                                    </p:animEffect>
                                  </p:childTnLst>
                                </p:cTn>
                              </p:par>
                              <p:par>
                                <p:cTn id="15" presetID="22" presetClass="entr" presetSubtype="4" fill="hold" nodeType="with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wipe(down)">
                                      <p:cBhvr>
                                        <p:cTn id="17" dur="2000"/>
                                        <p:tgtEl>
                                          <p:spTgt spid="251"/>
                                        </p:tgtEl>
                                      </p:cBhvr>
                                    </p:animEffect>
                                  </p:childTnLst>
                                </p:cTn>
                              </p:par>
                            </p:childTnLst>
                          </p:cTn>
                        </p:par>
                        <p:par>
                          <p:cTn id="18" fill="hold">
                            <p:stCondLst>
                              <p:cond delay="4000"/>
                            </p:stCondLst>
                            <p:childTnLst>
                              <p:par>
                                <p:cTn id="19" presetID="22" presetClass="entr" presetSubtype="4"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down)">
                                      <p:cBhvr>
                                        <p:cTn id="21" dur="2000"/>
                                        <p:tgtEl>
                                          <p:spTgt spid="4"/>
                                        </p:tgtEl>
                                      </p:cBhvr>
                                    </p:animEffect>
                                  </p:childTnLst>
                                </p:cTn>
                              </p:par>
                              <p:par>
                                <p:cTn id="22" presetID="22" presetClass="entr" presetSubtype="4"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2000"/>
                                        <p:tgtEl>
                                          <p:spTgt spid="5"/>
                                        </p:tgtEl>
                                      </p:cBhvr>
                                    </p:animEffect>
                                  </p:childTnLst>
                                </p:cTn>
                              </p:par>
                              <p:par>
                                <p:cTn id="25" presetID="2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2000"/>
                                        <p:tgtEl>
                                          <p:spTgt spid="6"/>
                                        </p:tgtEl>
                                      </p:cBhvr>
                                    </p:animEffect>
                                  </p:childTnLst>
                                </p:cTn>
                              </p:par>
                            </p:childTnLst>
                          </p:cTn>
                        </p:par>
                        <p:par>
                          <p:cTn id="28" fill="hold">
                            <p:stCondLst>
                              <p:cond delay="6000"/>
                            </p:stCondLst>
                            <p:childTnLst>
                              <p:par>
                                <p:cTn id="29" presetID="22" presetClass="entr" presetSubtype="4" fill="hold" nodeType="afterEffect">
                                  <p:stCondLst>
                                    <p:cond delay="0"/>
                                  </p:stCondLst>
                                  <p:childTnLst>
                                    <p:set>
                                      <p:cBhvr>
                                        <p:cTn id="30" dur="1" fill="hold">
                                          <p:stCondLst>
                                            <p:cond delay="0"/>
                                          </p:stCondLst>
                                        </p:cTn>
                                        <p:tgtEl>
                                          <p:spTgt spid="252"/>
                                        </p:tgtEl>
                                        <p:attrNameLst>
                                          <p:attrName>style.visibility</p:attrName>
                                        </p:attrNameLst>
                                      </p:cBhvr>
                                      <p:to>
                                        <p:strVal val="visible"/>
                                      </p:to>
                                    </p:set>
                                    <p:animEffect transition="in" filter="wipe(down)">
                                      <p:cBhvr>
                                        <p:cTn id="31" dur="2000"/>
                                        <p:tgtEl>
                                          <p:spTgt spid="252"/>
                                        </p:tgtEl>
                                      </p:cBhvr>
                                    </p:animEffect>
                                  </p:childTnLst>
                                </p:cTn>
                              </p:par>
                              <p:par>
                                <p:cTn id="32" presetID="22" presetClass="entr" presetSubtype="4" fill="hold" nodeType="withEffect">
                                  <p:stCondLst>
                                    <p:cond delay="0"/>
                                  </p:stCondLst>
                                  <p:childTnLst>
                                    <p:set>
                                      <p:cBhvr>
                                        <p:cTn id="33" dur="1" fill="hold">
                                          <p:stCondLst>
                                            <p:cond delay="0"/>
                                          </p:stCondLst>
                                        </p:cTn>
                                        <p:tgtEl>
                                          <p:spTgt spid="253"/>
                                        </p:tgtEl>
                                        <p:attrNameLst>
                                          <p:attrName>style.visibility</p:attrName>
                                        </p:attrNameLst>
                                      </p:cBhvr>
                                      <p:to>
                                        <p:strVal val="visible"/>
                                      </p:to>
                                    </p:set>
                                    <p:animEffect transition="in" filter="wipe(down)">
                                      <p:cBhvr>
                                        <p:cTn id="34" dur="2000"/>
                                        <p:tgtEl>
                                          <p:spTgt spid="253"/>
                                        </p:tgtEl>
                                      </p:cBhvr>
                                    </p:animEffect>
                                  </p:childTnLst>
                                </p:cTn>
                              </p:par>
                              <p:par>
                                <p:cTn id="35" presetID="22" presetClass="entr" presetSubtype="4" fill="hold" nodeType="withEffect">
                                  <p:stCondLst>
                                    <p:cond delay="0"/>
                                  </p:stCondLst>
                                  <p:childTnLst>
                                    <p:set>
                                      <p:cBhvr>
                                        <p:cTn id="36" dur="1" fill="hold">
                                          <p:stCondLst>
                                            <p:cond delay="0"/>
                                          </p:stCondLst>
                                        </p:cTn>
                                        <p:tgtEl>
                                          <p:spTgt spid="254"/>
                                        </p:tgtEl>
                                        <p:attrNameLst>
                                          <p:attrName>style.visibility</p:attrName>
                                        </p:attrNameLst>
                                      </p:cBhvr>
                                      <p:to>
                                        <p:strVal val="visible"/>
                                      </p:to>
                                    </p:set>
                                    <p:animEffect transition="in" filter="wipe(down)">
                                      <p:cBhvr>
                                        <p:cTn id="37" dur="2000"/>
                                        <p:tgtEl>
                                          <p:spTgt spid="254"/>
                                        </p:tgtEl>
                                      </p:cBhvr>
                                    </p:animEffect>
                                  </p:childTnLst>
                                </p:cTn>
                              </p:par>
                              <p:par>
                                <p:cTn id="38" presetID="22" presetClass="entr" presetSubtype="4" fill="hold" nodeType="withEffect">
                                  <p:stCondLst>
                                    <p:cond delay="0"/>
                                  </p:stCondLst>
                                  <p:childTnLst>
                                    <p:set>
                                      <p:cBhvr>
                                        <p:cTn id="39" dur="1" fill="hold">
                                          <p:stCondLst>
                                            <p:cond delay="0"/>
                                          </p:stCondLst>
                                        </p:cTn>
                                        <p:tgtEl>
                                          <p:spTgt spid="255"/>
                                        </p:tgtEl>
                                        <p:attrNameLst>
                                          <p:attrName>style.visibility</p:attrName>
                                        </p:attrNameLst>
                                      </p:cBhvr>
                                      <p:to>
                                        <p:strVal val="visible"/>
                                      </p:to>
                                    </p:set>
                                    <p:animEffect transition="in" filter="wipe(down)">
                                      <p:cBhvr>
                                        <p:cTn id="40" dur="2000"/>
                                        <p:tgtEl>
                                          <p:spTgt spid="255"/>
                                        </p:tgtEl>
                                      </p:cBhvr>
                                    </p:animEffect>
                                  </p:childTnLst>
                                </p:cTn>
                              </p:par>
                              <p:par>
                                <p:cTn id="41" presetID="22" presetClass="entr" presetSubtype="4" fill="hold" nodeType="withEffect">
                                  <p:stCondLst>
                                    <p:cond delay="0"/>
                                  </p:stCondLst>
                                  <p:childTnLst>
                                    <p:set>
                                      <p:cBhvr>
                                        <p:cTn id="42" dur="1" fill="hold">
                                          <p:stCondLst>
                                            <p:cond delay="0"/>
                                          </p:stCondLst>
                                        </p:cTn>
                                        <p:tgtEl>
                                          <p:spTgt spid="256"/>
                                        </p:tgtEl>
                                        <p:attrNameLst>
                                          <p:attrName>style.visibility</p:attrName>
                                        </p:attrNameLst>
                                      </p:cBhvr>
                                      <p:to>
                                        <p:strVal val="visible"/>
                                      </p:to>
                                    </p:set>
                                    <p:animEffect transition="in" filter="wipe(down)">
                                      <p:cBhvr>
                                        <p:cTn id="43" dur="2000"/>
                                        <p:tgtEl>
                                          <p:spTgt spid="256"/>
                                        </p:tgtEl>
                                      </p:cBhvr>
                                    </p:animEffect>
                                  </p:childTnLst>
                                </p:cTn>
                              </p:par>
                              <p:par>
                                <p:cTn id="44" presetID="22" presetClass="entr" presetSubtype="4" fill="hold" nodeType="withEffect">
                                  <p:stCondLst>
                                    <p:cond delay="0"/>
                                  </p:stCondLst>
                                  <p:childTnLst>
                                    <p:set>
                                      <p:cBhvr>
                                        <p:cTn id="45" dur="1" fill="hold">
                                          <p:stCondLst>
                                            <p:cond delay="0"/>
                                          </p:stCondLst>
                                        </p:cTn>
                                        <p:tgtEl>
                                          <p:spTgt spid="257"/>
                                        </p:tgtEl>
                                        <p:attrNameLst>
                                          <p:attrName>style.visibility</p:attrName>
                                        </p:attrNameLst>
                                      </p:cBhvr>
                                      <p:to>
                                        <p:strVal val="visible"/>
                                      </p:to>
                                    </p:set>
                                    <p:animEffect transition="in" filter="wipe(down)">
                                      <p:cBhvr>
                                        <p:cTn id="46" dur="2000"/>
                                        <p:tgtEl>
                                          <p:spTgt spid="257"/>
                                        </p:tgtEl>
                                      </p:cBhvr>
                                    </p:animEffect>
                                  </p:childTnLst>
                                </p:cTn>
                              </p:par>
                              <p:par>
                                <p:cTn id="47" presetID="22" presetClass="entr" presetSubtype="4" fill="hold" nodeType="withEffect">
                                  <p:stCondLst>
                                    <p:cond delay="0"/>
                                  </p:stCondLst>
                                  <p:childTnLst>
                                    <p:set>
                                      <p:cBhvr>
                                        <p:cTn id="48" dur="1" fill="hold">
                                          <p:stCondLst>
                                            <p:cond delay="0"/>
                                          </p:stCondLst>
                                        </p:cTn>
                                        <p:tgtEl>
                                          <p:spTgt spid="258"/>
                                        </p:tgtEl>
                                        <p:attrNameLst>
                                          <p:attrName>style.visibility</p:attrName>
                                        </p:attrNameLst>
                                      </p:cBhvr>
                                      <p:to>
                                        <p:strVal val="visible"/>
                                      </p:to>
                                    </p:set>
                                    <p:animEffect transition="in" filter="wipe(down)">
                                      <p:cBhvr>
                                        <p:cTn id="49" dur="2000"/>
                                        <p:tgtEl>
                                          <p:spTgt spid="258"/>
                                        </p:tgtEl>
                                      </p:cBhvr>
                                    </p:animEffect>
                                  </p:childTnLst>
                                </p:cTn>
                              </p:par>
                              <p:par>
                                <p:cTn id="50" presetID="22" presetClass="entr" presetSubtype="4" fill="hold" nodeType="withEffect">
                                  <p:stCondLst>
                                    <p:cond delay="0"/>
                                  </p:stCondLst>
                                  <p:childTnLst>
                                    <p:set>
                                      <p:cBhvr>
                                        <p:cTn id="51" dur="1" fill="hold">
                                          <p:stCondLst>
                                            <p:cond delay="0"/>
                                          </p:stCondLst>
                                        </p:cTn>
                                        <p:tgtEl>
                                          <p:spTgt spid="259"/>
                                        </p:tgtEl>
                                        <p:attrNameLst>
                                          <p:attrName>style.visibility</p:attrName>
                                        </p:attrNameLst>
                                      </p:cBhvr>
                                      <p:to>
                                        <p:strVal val="visible"/>
                                      </p:to>
                                    </p:set>
                                    <p:animEffect transition="in" filter="wipe(down)">
                                      <p:cBhvr>
                                        <p:cTn id="52" dur="2000"/>
                                        <p:tgtEl>
                                          <p:spTgt spid="259"/>
                                        </p:tgtEl>
                                      </p:cBhvr>
                                    </p:animEffect>
                                  </p:childTnLst>
                                </p:cTn>
                              </p:par>
                              <p:par>
                                <p:cTn id="53" presetID="22" presetClass="entr" presetSubtype="4" fill="hold" nodeType="withEffect">
                                  <p:stCondLst>
                                    <p:cond delay="0"/>
                                  </p:stCondLst>
                                  <p:childTnLst>
                                    <p:set>
                                      <p:cBhvr>
                                        <p:cTn id="54" dur="1" fill="hold">
                                          <p:stCondLst>
                                            <p:cond delay="0"/>
                                          </p:stCondLst>
                                        </p:cTn>
                                        <p:tgtEl>
                                          <p:spTgt spid="260"/>
                                        </p:tgtEl>
                                        <p:attrNameLst>
                                          <p:attrName>style.visibility</p:attrName>
                                        </p:attrNameLst>
                                      </p:cBhvr>
                                      <p:to>
                                        <p:strVal val="visible"/>
                                      </p:to>
                                    </p:set>
                                    <p:animEffect transition="in" filter="wipe(down)">
                                      <p:cBhvr>
                                        <p:cTn id="55" dur="2000"/>
                                        <p:tgtEl>
                                          <p:spTgt spid="260"/>
                                        </p:tgtEl>
                                      </p:cBhvr>
                                    </p:animEffect>
                                  </p:childTnLst>
                                </p:cTn>
                              </p:par>
                            </p:childTnLst>
                          </p:cTn>
                        </p:par>
                        <p:par>
                          <p:cTn id="56" fill="hold">
                            <p:stCondLst>
                              <p:cond delay="8000"/>
                            </p:stCondLst>
                            <p:childTnLst>
                              <p:par>
                                <p:cTn id="57" presetID="22" presetClass="entr" presetSubtype="4"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down)">
                                      <p:cBhvr>
                                        <p:cTn id="59" dur="2000"/>
                                        <p:tgtEl>
                                          <p:spTgt spid="7"/>
                                        </p:tgtEl>
                                      </p:cBhvr>
                                    </p:animEffect>
                                  </p:childTnLst>
                                </p:cTn>
                              </p:par>
                              <p:par>
                                <p:cTn id="60" presetID="22" presetClass="entr" presetSubtype="4" fill="hold" nodeType="with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down)">
                                      <p:cBhvr>
                                        <p:cTn id="62" dur="2000"/>
                                        <p:tgtEl>
                                          <p:spTgt spid="8"/>
                                        </p:tgtEl>
                                      </p:cBhvr>
                                    </p:animEffect>
                                  </p:childTnLst>
                                </p:cTn>
                              </p:par>
                              <p:par>
                                <p:cTn id="63" presetID="22" presetClass="entr" presetSubtype="4" fill="hold"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down)">
                                      <p:cBhvr>
                                        <p:cTn id="65" dur="2000"/>
                                        <p:tgtEl>
                                          <p:spTgt spid="9"/>
                                        </p:tgtEl>
                                      </p:cBhvr>
                                    </p:animEffect>
                                  </p:childTnLst>
                                </p:cTn>
                              </p:par>
                              <p:par>
                                <p:cTn id="66" presetID="22" presetClass="entr" presetSubtype="4"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2000"/>
                                        <p:tgtEl>
                                          <p:spTgt spid="10"/>
                                        </p:tgtEl>
                                      </p:cBhvr>
                                    </p:animEffect>
                                  </p:childTnLst>
                                </p:cTn>
                              </p:par>
                              <p:par>
                                <p:cTn id="69" presetID="22" presetClass="entr" presetSubtype="4"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down)">
                                      <p:cBhvr>
                                        <p:cTn id="71" dur="2000"/>
                                        <p:tgtEl>
                                          <p:spTgt spid="19"/>
                                        </p:tgtEl>
                                      </p:cBhvr>
                                    </p:animEffect>
                                  </p:childTnLst>
                                </p:cTn>
                              </p:par>
                              <p:par>
                                <p:cTn id="72" presetID="22" presetClass="entr" presetSubtype="4" fill="hold" nodeType="withEffect">
                                  <p:stCondLst>
                                    <p:cond delay="0"/>
                                  </p:stCondLst>
                                  <p:childTnLst>
                                    <p:set>
                                      <p:cBhvr>
                                        <p:cTn id="73" dur="1" fill="hold">
                                          <p:stCondLst>
                                            <p:cond delay="0"/>
                                          </p:stCondLst>
                                        </p:cTn>
                                        <p:tgtEl>
                                          <p:spTgt spid="20"/>
                                        </p:tgtEl>
                                        <p:attrNameLst>
                                          <p:attrName>style.visibility</p:attrName>
                                        </p:attrNameLst>
                                      </p:cBhvr>
                                      <p:to>
                                        <p:strVal val="visible"/>
                                      </p:to>
                                    </p:set>
                                    <p:animEffect transition="in" filter="wipe(down)">
                                      <p:cBhvr>
                                        <p:cTn id="74" dur="2000"/>
                                        <p:tgtEl>
                                          <p:spTgt spid="20"/>
                                        </p:tgtEl>
                                      </p:cBhvr>
                                    </p:animEffect>
                                  </p:childTnLst>
                                </p:cTn>
                              </p:par>
                              <p:par>
                                <p:cTn id="75" presetID="22" presetClass="entr" presetSubtype="4"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down)">
                                      <p:cBhvr>
                                        <p:cTn id="77" dur="2000"/>
                                        <p:tgtEl>
                                          <p:spTgt spid="21"/>
                                        </p:tgtEl>
                                      </p:cBhvr>
                                    </p:animEffect>
                                  </p:childTnLst>
                                </p:cTn>
                              </p:par>
                              <p:par>
                                <p:cTn id="78" presetID="22" presetClass="entr" presetSubtype="4" fill="hold" nodeType="with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wipe(down)">
                                      <p:cBhvr>
                                        <p:cTn id="80" dur="2000"/>
                                        <p:tgtEl>
                                          <p:spTgt spid="22"/>
                                        </p:tgtEl>
                                      </p:cBhvr>
                                    </p:animEffect>
                                  </p:childTnLst>
                                </p:cTn>
                              </p:par>
                              <p:par>
                                <p:cTn id="81" presetID="22" presetClass="entr" presetSubtype="4" fill="hold" nodeType="with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down)">
                                      <p:cBhvr>
                                        <p:cTn id="83"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idx="4294967295"/>
          </p:nvPr>
        </p:nvSpPr>
        <p:spPr>
          <a:xfrm>
            <a:off x="457200" y="-25400"/>
            <a:ext cx="7620000" cy="1143000"/>
          </a:xfrm>
        </p:spPr>
        <p:txBody>
          <a:bodyPr anchor="ctr"/>
          <a:lstStyle/>
          <a:p>
            <a:r>
              <a:rPr lang="en-US" sz="3400"/>
              <a:t>Systemic University Improvement:</a:t>
            </a:r>
            <a:br>
              <a:rPr lang="en-US" sz="3400"/>
            </a:br>
            <a:r>
              <a:rPr lang="en-US" sz="3400" i="1" u="sng">
                <a:solidFill>
                  <a:srgbClr val="FF0000"/>
                </a:solidFill>
                <a:effectLst>
                  <a:outerShdw blurRad="38100" dist="38100" dir="2700000" algn="tl">
                    <a:srgbClr val="000000"/>
                  </a:outerShdw>
                </a:effectLst>
              </a:rPr>
              <a:t>Alignment at ALL Levels</a:t>
            </a:r>
          </a:p>
        </p:txBody>
      </p:sp>
      <p:grpSp>
        <p:nvGrpSpPr>
          <p:cNvPr id="2" name="Group 15"/>
          <p:cNvGrpSpPr>
            <a:grpSpLocks/>
          </p:cNvGrpSpPr>
          <p:nvPr/>
        </p:nvGrpSpPr>
        <p:grpSpPr bwMode="auto">
          <a:xfrm>
            <a:off x="3614738" y="914400"/>
            <a:ext cx="3397250" cy="5753100"/>
            <a:chOff x="3614738" y="914400"/>
            <a:chExt cx="3397250" cy="5753100"/>
          </a:xfrm>
        </p:grpSpPr>
        <p:grpSp>
          <p:nvGrpSpPr>
            <p:cNvPr id="239620" name="Group 15"/>
            <p:cNvGrpSpPr>
              <a:grpSpLocks/>
            </p:cNvGrpSpPr>
            <p:nvPr/>
          </p:nvGrpSpPr>
          <p:grpSpPr bwMode="auto">
            <a:xfrm>
              <a:off x="3614738" y="914400"/>
              <a:ext cx="3397250" cy="5753100"/>
              <a:chOff x="3614738" y="914400"/>
              <a:chExt cx="3397250" cy="5753100"/>
            </a:xfrm>
          </p:grpSpPr>
          <p:sp>
            <p:nvSpPr>
              <p:cNvPr id="144388" name="Oval 4"/>
              <p:cNvSpPr>
                <a:spLocks noChangeArrowheads="1"/>
              </p:cNvSpPr>
              <p:nvPr/>
            </p:nvSpPr>
            <p:spPr bwMode="auto">
              <a:xfrm>
                <a:off x="3614738" y="914400"/>
                <a:ext cx="2527300" cy="1384300"/>
              </a:xfrm>
              <a:prstGeom prst="ellipse">
                <a:avLst/>
              </a:prstGeom>
              <a:gradFill rotWithShape="1">
                <a:gsLst>
                  <a:gs pos="0">
                    <a:srgbClr val="FFFF99">
                      <a:alpha val="45000"/>
                    </a:srgbClr>
                  </a:gs>
                  <a:gs pos="100000">
                    <a:srgbClr val="FFFF99">
                      <a:gamma/>
                      <a:shade val="46275"/>
                      <a:invGamma/>
                    </a:srgbClr>
                  </a:gs>
                </a:gsLst>
                <a:path path="shape">
                  <a:fillToRect l="50000" t="50000" r="50000" b="50000"/>
                </a:path>
              </a:gradFill>
              <a:ln w="9525">
                <a:solidFill>
                  <a:schemeClr val="tx1"/>
                </a:solidFill>
                <a:round/>
                <a:headEnd/>
                <a:tailEnd/>
              </a:ln>
              <a:effectLst/>
            </p:spPr>
            <p:txBody>
              <a:bodyPr wrap="none" anchor="ct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4389" name="Text Box 5"/>
              <p:cNvSpPr txBox="1">
                <a:spLocks noChangeArrowheads="1"/>
              </p:cNvSpPr>
              <p:nvPr/>
            </p:nvSpPr>
            <p:spPr bwMode="auto">
              <a:xfrm>
                <a:off x="3767138" y="1371600"/>
                <a:ext cx="2222500" cy="457200"/>
              </a:xfrm>
              <a:prstGeom prst="rect">
                <a:avLst/>
              </a:prstGeom>
              <a:noFill/>
              <a:ln w="9525">
                <a:noFill/>
                <a:miter lim="800000"/>
                <a:headEnd/>
                <a:tailEnd/>
              </a:ln>
              <a:effectLst/>
            </p:spPr>
            <p:txBody>
              <a:bodyPr>
                <a:spAutoFit/>
              </a:bodyPr>
              <a:lstStyle/>
              <a:p>
                <a:pPr algn="ctr" rtl="0" eaLnBrk="0" hangingPunct="0">
                  <a:spcBef>
                    <a:spcPct val="50000"/>
                  </a:spcBef>
                </a:pPr>
                <a:r>
                  <a:rPr lang="en-US" sz="2400" b="1">
                    <a:effectLst>
                      <a:outerShdw blurRad="38100" dist="38100" dir="2700000" algn="tl">
                        <a:srgbClr val="FFFFFF"/>
                      </a:outerShdw>
                    </a:effectLst>
                    <a:latin typeface="Garamond" pitchFamily="18" charset="0"/>
                    <a:ea typeface="MS PGothic" pitchFamily="34" charset="-128"/>
                  </a:rPr>
                  <a:t>University</a:t>
                </a:r>
              </a:p>
            </p:txBody>
          </p:sp>
          <p:sp>
            <p:nvSpPr>
              <p:cNvPr id="144390" name="Oval 6"/>
              <p:cNvSpPr>
                <a:spLocks noChangeArrowheads="1"/>
              </p:cNvSpPr>
              <p:nvPr/>
            </p:nvSpPr>
            <p:spPr bwMode="auto">
              <a:xfrm>
                <a:off x="3614738" y="1968500"/>
                <a:ext cx="2527300" cy="1384300"/>
              </a:xfrm>
              <a:prstGeom prst="ellipse">
                <a:avLst/>
              </a:prstGeom>
              <a:gradFill rotWithShape="1">
                <a:gsLst>
                  <a:gs pos="0">
                    <a:srgbClr val="FFFF99">
                      <a:alpha val="45000"/>
                    </a:srgbClr>
                  </a:gs>
                  <a:gs pos="100000">
                    <a:srgbClr val="FFFF99">
                      <a:gamma/>
                      <a:shade val="46275"/>
                      <a:invGamma/>
                    </a:srgbClr>
                  </a:gs>
                </a:gsLst>
                <a:path path="shape">
                  <a:fillToRect l="50000" t="50000" r="50000" b="50000"/>
                </a:path>
              </a:gradFill>
              <a:ln w="9525">
                <a:solidFill>
                  <a:schemeClr val="tx1"/>
                </a:solidFill>
                <a:round/>
                <a:headEnd/>
                <a:tailEnd/>
              </a:ln>
              <a:effectLst/>
            </p:spPr>
            <p:txBody>
              <a:bodyPr wrap="none" anchor="ct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4391" name="Text Box 7"/>
              <p:cNvSpPr txBox="1">
                <a:spLocks noChangeArrowheads="1"/>
              </p:cNvSpPr>
              <p:nvPr/>
            </p:nvSpPr>
            <p:spPr bwMode="auto">
              <a:xfrm>
                <a:off x="3767138" y="2425700"/>
                <a:ext cx="2222500" cy="822325"/>
              </a:xfrm>
              <a:prstGeom prst="rect">
                <a:avLst/>
              </a:prstGeom>
              <a:noFill/>
              <a:ln w="9525">
                <a:noFill/>
                <a:miter lim="800000"/>
                <a:headEnd/>
                <a:tailEnd/>
              </a:ln>
              <a:effectLst/>
            </p:spPr>
            <p:txBody>
              <a:bodyPr>
                <a:spAutoFit/>
              </a:bodyPr>
              <a:lstStyle/>
              <a:p>
                <a:pPr algn="ctr" rtl="0" eaLnBrk="0" hangingPunct="0">
                  <a:spcBef>
                    <a:spcPct val="50000"/>
                  </a:spcBef>
                </a:pPr>
                <a:r>
                  <a:rPr lang="en-US" sz="2400" b="1">
                    <a:effectLst>
                      <a:outerShdw blurRad="38100" dist="38100" dir="2700000" algn="tl">
                        <a:srgbClr val="FFFFFF"/>
                      </a:outerShdw>
                    </a:effectLst>
                    <a:latin typeface="Garamond" pitchFamily="18" charset="0"/>
                    <a:ea typeface="MS PGothic" pitchFamily="34" charset="-128"/>
                  </a:rPr>
                  <a:t>College Program</a:t>
                </a:r>
              </a:p>
            </p:txBody>
          </p:sp>
          <p:sp>
            <p:nvSpPr>
              <p:cNvPr id="144392" name="Oval 8"/>
              <p:cNvSpPr>
                <a:spLocks noChangeArrowheads="1"/>
              </p:cNvSpPr>
              <p:nvPr/>
            </p:nvSpPr>
            <p:spPr bwMode="auto">
              <a:xfrm>
                <a:off x="3614738" y="3060700"/>
                <a:ext cx="2527300" cy="1384300"/>
              </a:xfrm>
              <a:prstGeom prst="ellipse">
                <a:avLst/>
              </a:prstGeom>
              <a:gradFill rotWithShape="1">
                <a:gsLst>
                  <a:gs pos="0">
                    <a:srgbClr val="FFFF99">
                      <a:alpha val="45000"/>
                    </a:srgbClr>
                  </a:gs>
                  <a:gs pos="100000">
                    <a:srgbClr val="FFFF99">
                      <a:gamma/>
                      <a:shade val="46275"/>
                      <a:invGamma/>
                    </a:srgbClr>
                  </a:gs>
                </a:gsLst>
                <a:path path="shape">
                  <a:fillToRect l="50000" t="50000" r="50000" b="50000"/>
                </a:path>
              </a:gradFill>
              <a:ln w="9525">
                <a:solidFill>
                  <a:schemeClr val="tx1"/>
                </a:solidFill>
                <a:round/>
                <a:headEnd/>
                <a:tailEnd/>
              </a:ln>
              <a:effectLst/>
            </p:spPr>
            <p:txBody>
              <a:bodyPr wrap="none" anchor="ct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4393" name="Text Box 9"/>
              <p:cNvSpPr txBox="1">
                <a:spLocks noChangeArrowheads="1"/>
              </p:cNvSpPr>
              <p:nvPr/>
            </p:nvSpPr>
            <p:spPr bwMode="auto">
              <a:xfrm>
                <a:off x="3767138" y="3454400"/>
                <a:ext cx="2222500" cy="366713"/>
              </a:xfrm>
              <a:prstGeom prst="rect">
                <a:avLst/>
              </a:prstGeom>
              <a:noFill/>
              <a:ln w="9525">
                <a:noFill/>
                <a:miter lim="800000"/>
                <a:headEnd/>
                <a:tailEnd/>
              </a:ln>
              <a:effectLst/>
            </p:spPr>
            <p:txBody>
              <a:bodyPr>
                <a:spAutoFit/>
              </a:bodyPr>
              <a:lstStyle/>
              <a:p>
                <a:pPr algn="ctr" rtl="0" eaLnBrk="0" hangingPunct="0">
                  <a:spcBef>
                    <a:spcPct val="50000"/>
                  </a:spcBef>
                </a:pPr>
                <a:r>
                  <a:rPr lang="en-US" b="1">
                    <a:effectLst>
                      <a:outerShdw blurRad="38100" dist="38100" dir="2700000" algn="tl">
                        <a:srgbClr val="FFFFFF"/>
                      </a:outerShdw>
                    </a:effectLst>
                    <a:latin typeface="Garamond" pitchFamily="18" charset="0"/>
                    <a:ea typeface="MS PGothic" pitchFamily="34" charset="-128"/>
                  </a:rPr>
                  <a:t>DEPARTMENT </a:t>
                </a:r>
              </a:p>
            </p:txBody>
          </p:sp>
          <p:sp>
            <p:nvSpPr>
              <p:cNvPr id="144394" name="Oval 10"/>
              <p:cNvSpPr>
                <a:spLocks noChangeArrowheads="1"/>
              </p:cNvSpPr>
              <p:nvPr/>
            </p:nvSpPr>
            <p:spPr bwMode="auto">
              <a:xfrm>
                <a:off x="3614738" y="4152900"/>
                <a:ext cx="2527300" cy="1384300"/>
              </a:xfrm>
              <a:prstGeom prst="ellipse">
                <a:avLst/>
              </a:prstGeom>
              <a:gradFill rotWithShape="1">
                <a:gsLst>
                  <a:gs pos="0">
                    <a:srgbClr val="FFFF99">
                      <a:alpha val="45000"/>
                    </a:srgbClr>
                  </a:gs>
                  <a:gs pos="100000">
                    <a:srgbClr val="FFFF99">
                      <a:gamma/>
                      <a:shade val="46275"/>
                      <a:invGamma/>
                    </a:srgbClr>
                  </a:gs>
                </a:gsLst>
                <a:path path="shape">
                  <a:fillToRect l="50000" t="50000" r="50000" b="50000"/>
                </a:path>
              </a:gradFill>
              <a:ln w="9525">
                <a:solidFill>
                  <a:schemeClr val="tx1"/>
                </a:solidFill>
                <a:round/>
                <a:headEnd/>
                <a:tailEnd/>
              </a:ln>
              <a:effectLst/>
            </p:spPr>
            <p:txBody>
              <a:bodyPr wrap="none" anchor="ct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4395" name="Text Box 11"/>
              <p:cNvSpPr txBox="1">
                <a:spLocks noChangeArrowheads="1"/>
              </p:cNvSpPr>
              <p:nvPr/>
            </p:nvSpPr>
            <p:spPr bwMode="auto">
              <a:xfrm>
                <a:off x="3767138" y="4635500"/>
                <a:ext cx="2222500" cy="457200"/>
              </a:xfrm>
              <a:prstGeom prst="rect">
                <a:avLst/>
              </a:prstGeom>
              <a:noFill/>
              <a:ln w="9525">
                <a:noFill/>
                <a:miter lim="800000"/>
                <a:headEnd/>
                <a:tailEnd/>
              </a:ln>
              <a:effectLst/>
            </p:spPr>
            <p:txBody>
              <a:bodyPr>
                <a:spAutoFit/>
              </a:bodyPr>
              <a:lstStyle/>
              <a:p>
                <a:pPr algn="ctr" rtl="0" eaLnBrk="0" hangingPunct="0">
                  <a:spcBef>
                    <a:spcPct val="50000"/>
                  </a:spcBef>
                  <a:defRPr/>
                </a:pPr>
                <a:r>
                  <a:rPr lang="en-US" sz="2400" b="1">
                    <a:effectLst>
                      <a:outerShdw blurRad="38100" dist="38100" dir="2700000" algn="tl">
                        <a:srgbClr val="C0C0C0"/>
                      </a:outerShdw>
                    </a:effectLst>
                    <a:latin typeface="Garamond" pitchFamily="18" charset="0"/>
                    <a:ea typeface="ＭＳ Ｐゴシック" pitchFamily="8" charset="-128"/>
                    <a:cs typeface="+mn-cs"/>
                  </a:rPr>
                  <a:t>CLASSROOM</a:t>
                </a:r>
              </a:p>
            </p:txBody>
          </p:sp>
          <p:sp>
            <p:nvSpPr>
              <p:cNvPr id="144396" name="Oval 12"/>
              <p:cNvSpPr>
                <a:spLocks noChangeArrowheads="1"/>
              </p:cNvSpPr>
              <p:nvPr/>
            </p:nvSpPr>
            <p:spPr bwMode="auto">
              <a:xfrm>
                <a:off x="3614738" y="5283200"/>
                <a:ext cx="2527300" cy="1384300"/>
              </a:xfrm>
              <a:prstGeom prst="ellipse">
                <a:avLst/>
              </a:prstGeom>
              <a:gradFill rotWithShape="1">
                <a:gsLst>
                  <a:gs pos="0">
                    <a:srgbClr val="FFFF99">
                      <a:alpha val="45000"/>
                    </a:srgbClr>
                  </a:gs>
                  <a:gs pos="100000">
                    <a:srgbClr val="FFFF99">
                      <a:gamma/>
                      <a:shade val="46275"/>
                      <a:invGamma/>
                    </a:srgbClr>
                  </a:gs>
                </a:gsLst>
                <a:path path="shape">
                  <a:fillToRect l="50000" t="50000" r="50000" b="50000"/>
                </a:path>
              </a:gradFill>
              <a:ln w="9525">
                <a:solidFill>
                  <a:schemeClr val="tx1"/>
                </a:solidFill>
                <a:round/>
                <a:headEnd/>
                <a:tailEnd/>
              </a:ln>
              <a:effectLst/>
            </p:spPr>
            <p:txBody>
              <a:bodyPr wrap="none" anchor="ct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sp>
            <p:nvSpPr>
              <p:cNvPr id="144397" name="Text Box 13"/>
              <p:cNvSpPr txBox="1">
                <a:spLocks noChangeArrowheads="1"/>
              </p:cNvSpPr>
              <p:nvPr/>
            </p:nvSpPr>
            <p:spPr bwMode="auto">
              <a:xfrm>
                <a:off x="3767138" y="5740400"/>
                <a:ext cx="2222500" cy="457200"/>
              </a:xfrm>
              <a:prstGeom prst="rect">
                <a:avLst/>
              </a:prstGeom>
              <a:noFill/>
              <a:ln w="9525">
                <a:noFill/>
                <a:miter lim="800000"/>
                <a:headEnd/>
                <a:tailEnd/>
              </a:ln>
              <a:effectLst/>
            </p:spPr>
            <p:txBody>
              <a:bodyPr>
                <a:spAutoFit/>
              </a:bodyPr>
              <a:lstStyle/>
              <a:p>
                <a:pPr algn="ctr" rtl="0" eaLnBrk="0" hangingPunct="0">
                  <a:spcBef>
                    <a:spcPct val="50000"/>
                  </a:spcBef>
                </a:pPr>
                <a:r>
                  <a:rPr lang="en-US" sz="2400" b="1">
                    <a:effectLst>
                      <a:outerShdw blurRad="38100" dist="38100" dir="2700000" algn="tl">
                        <a:srgbClr val="FFFFFF"/>
                      </a:outerShdw>
                    </a:effectLst>
                    <a:latin typeface="Garamond" pitchFamily="18" charset="0"/>
                    <a:ea typeface="MS PGothic" pitchFamily="34" charset="-128"/>
                  </a:rPr>
                  <a:t>STUDENTs</a:t>
                </a:r>
              </a:p>
            </p:txBody>
          </p:sp>
          <p:sp>
            <p:nvSpPr>
              <p:cNvPr id="144398" name="AutoShape 14"/>
              <p:cNvSpPr>
                <a:spLocks noChangeArrowheads="1"/>
              </p:cNvSpPr>
              <p:nvPr/>
            </p:nvSpPr>
            <p:spPr bwMode="auto">
              <a:xfrm>
                <a:off x="6173788" y="1219200"/>
                <a:ext cx="838200" cy="5067300"/>
              </a:xfrm>
              <a:prstGeom prst="upDownArrow">
                <a:avLst>
                  <a:gd name="adj1" fmla="val 50000"/>
                  <a:gd name="adj2" fmla="val 120909"/>
                </a:avLst>
              </a:prstGeom>
              <a:gradFill rotWithShape="1">
                <a:gsLst>
                  <a:gs pos="0">
                    <a:srgbClr val="FFFF99">
                      <a:alpha val="45000"/>
                    </a:srgbClr>
                  </a:gs>
                  <a:gs pos="100000">
                    <a:srgbClr val="FFFF99">
                      <a:gamma/>
                      <a:shade val="46275"/>
                      <a:invGamma/>
                    </a:srgbClr>
                  </a:gs>
                </a:gsLst>
                <a:path path="rect">
                  <a:fillToRect l="50000" t="50000" r="50000" b="50000"/>
                </a:path>
              </a:gradFill>
              <a:ln w="9525">
                <a:solidFill>
                  <a:schemeClr val="tx1"/>
                </a:solidFill>
                <a:miter lim="800000"/>
                <a:headEnd/>
                <a:tailEnd/>
              </a:ln>
              <a:effectLst/>
            </p:spPr>
            <p:txBody>
              <a:bodyPr wrap="none" anchor="ctr"/>
              <a:lstStyle/>
              <a:p>
                <a:pPr algn="ctr" rtl="0" eaLnBrk="0" hangingPunct="0">
                  <a:defRPr/>
                </a:pPr>
                <a:endParaRPr lang="en-US" sz="2400">
                  <a:effectLst>
                    <a:outerShdw blurRad="38100" dist="38100" dir="2700000" algn="tl">
                      <a:srgbClr val="000000">
                        <a:alpha val="43137"/>
                      </a:srgbClr>
                    </a:outerShdw>
                  </a:effectLst>
                  <a:latin typeface="Garamond" pitchFamily="18" charset="0"/>
                  <a:ea typeface="ＭＳ Ｐゴシック" pitchFamily="8" charset="-128"/>
                  <a:cs typeface="+mn-cs"/>
                </a:endParaRPr>
              </a:p>
            </p:txBody>
          </p:sp>
        </p:grpSp>
        <p:sp>
          <p:nvSpPr>
            <p:cNvPr id="144399" name="Text Box 15"/>
            <p:cNvSpPr txBox="1">
              <a:spLocks noChangeArrowheads="1"/>
            </p:cNvSpPr>
            <p:nvPr/>
          </p:nvSpPr>
          <p:spPr bwMode="auto">
            <a:xfrm rot="16200000">
              <a:off x="5170488" y="3505200"/>
              <a:ext cx="2832100" cy="457200"/>
            </a:xfrm>
            <a:prstGeom prst="rect">
              <a:avLst/>
            </a:prstGeom>
            <a:noFill/>
            <a:ln w="9525">
              <a:noFill/>
              <a:miter lim="800000"/>
              <a:headEnd/>
              <a:tailEnd/>
            </a:ln>
            <a:effectLst/>
          </p:spPr>
          <p:txBody>
            <a:bodyPr>
              <a:spAutoFit/>
            </a:bodyPr>
            <a:lstStyle/>
            <a:p>
              <a:pPr algn="ctr" rtl="0" eaLnBrk="0" hangingPunct="0">
                <a:spcBef>
                  <a:spcPct val="50000"/>
                </a:spcBef>
                <a:defRPr/>
              </a:pPr>
              <a:r>
                <a:rPr lang="en-US" sz="2400" b="1" dirty="0">
                  <a:effectLst>
                    <a:outerShdw blurRad="38100" dist="38100" dir="2700000" algn="tl">
                      <a:srgbClr val="C0C0C0"/>
                    </a:outerShdw>
                  </a:effectLst>
                  <a:latin typeface="Garamond" pitchFamily="18" charset="0"/>
                  <a:ea typeface="ＭＳ Ｐゴシック" pitchFamily="8" charset="-128"/>
                  <a:cs typeface="+mn-cs"/>
                </a:rPr>
                <a:t>IMPROVEMENTS</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idx="4294967295"/>
          </p:nvPr>
        </p:nvSpPr>
        <p:spPr/>
        <p:txBody>
          <a:bodyPr/>
          <a:lstStyle/>
          <a:p>
            <a:r>
              <a:rPr lang="en-US"/>
              <a:t>Activity: </a:t>
            </a:r>
            <a:r>
              <a:rPr lang="en-US">
                <a:solidFill>
                  <a:srgbClr val="FF0000"/>
                </a:solidFill>
              </a:rPr>
              <a:t>Knowing the Standards</a:t>
            </a:r>
          </a:p>
        </p:txBody>
      </p:sp>
      <p:sp>
        <p:nvSpPr>
          <p:cNvPr id="25603" name="Rectangle 3"/>
          <p:cNvSpPr>
            <a:spLocks noGrp="1" noChangeArrowheads="1"/>
          </p:cNvSpPr>
          <p:nvPr>
            <p:ph idx="4294967295"/>
          </p:nvPr>
        </p:nvSpPr>
        <p:spPr>
          <a:xfrm>
            <a:off x="1676400" y="1390650"/>
            <a:ext cx="7086600" cy="4419600"/>
          </a:xfrm>
        </p:spPr>
        <p:txBody>
          <a:bodyPr>
            <a:normAutofit/>
          </a:bodyPr>
          <a:lstStyle/>
          <a:p>
            <a:pPr>
              <a:lnSpc>
                <a:spcPct val="90000"/>
              </a:lnSpc>
            </a:pPr>
            <a:r>
              <a:rPr lang="en-US" i="1" u="sng">
                <a:effectLst>
                  <a:outerShdw blurRad="38100" dist="38100" dir="2700000" algn="tl">
                    <a:srgbClr val="C0C0C0"/>
                  </a:outerShdw>
                </a:effectLst>
              </a:rPr>
              <a:t>Study your standard, its indicators, and impact statement.</a:t>
            </a:r>
            <a:r>
              <a:rPr lang="en-US"/>
              <a:t> </a:t>
            </a:r>
          </a:p>
          <a:p>
            <a:pPr>
              <a:lnSpc>
                <a:spcPct val="90000"/>
              </a:lnSpc>
            </a:pPr>
            <a:r>
              <a:rPr lang="en-US">
                <a:solidFill>
                  <a:srgbClr val="008000"/>
                </a:solidFill>
              </a:rPr>
              <a:t>Choose a word or develop a phrase that “captures the essence” of your standard.</a:t>
            </a:r>
          </a:p>
          <a:p>
            <a:pPr>
              <a:lnSpc>
                <a:spcPct val="90000"/>
              </a:lnSpc>
            </a:pPr>
            <a:r>
              <a:rPr lang="en-US"/>
              <a:t>Using chart paper, draw a graphical representation of how your standard interacts with the other ten standards.</a:t>
            </a:r>
          </a:p>
        </p:txBody>
      </p:sp>
      <p:sp>
        <p:nvSpPr>
          <p:cNvPr id="25604" name="Rectangle 6"/>
          <p:cNvSpPr txBox="1">
            <a:spLocks noGrp="1" noChangeArrowheads="1"/>
          </p:cNvSpPr>
          <p:nvPr/>
        </p:nvSpPr>
        <p:spPr bwMode="auto">
          <a:xfrm>
            <a:off x="438150" y="6229350"/>
            <a:ext cx="762000" cy="342900"/>
          </a:xfrm>
          <a:prstGeom prst="rect">
            <a:avLst/>
          </a:prstGeom>
          <a:noFill/>
          <a:ln w="9525">
            <a:noFill/>
            <a:miter lim="800000"/>
            <a:headEnd/>
            <a:tailEnd/>
          </a:ln>
        </p:spPr>
        <p:txBody>
          <a:bodyPr/>
          <a:lstStyle/>
          <a:p>
            <a:pPr algn="ctr" rtl="0" eaLnBrk="0" hangingPunct="0"/>
            <a:fld id="{1EE38EE9-1A42-4805-A317-28745595585D}" type="slidenum">
              <a:rPr lang="ar-SA" b="1">
                <a:solidFill>
                  <a:schemeClr val="bg1"/>
                </a:solidFill>
                <a:latin typeface="Trebuchet MS" pitchFamily="34" charset="0"/>
                <a:ea typeface="MS PGothic" pitchFamily="34" charset="-128"/>
              </a:rPr>
              <a:pPr algn="ctr" rtl="0" eaLnBrk="0" hangingPunct="0"/>
              <a:t>44</a:t>
            </a:fld>
            <a:endParaRPr lang="en-US" b="1">
              <a:solidFill>
                <a:schemeClr val="bg1"/>
              </a:solidFill>
              <a:latin typeface="Trebuchet MS" pitchFamily="34" charset="0"/>
              <a:ea typeface="MS PGothic" pitchFamily="34" charset="-128"/>
            </a:endParaRP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solidFill>
            <a:srgbClr val="FFFF00"/>
          </a:solidFill>
        </p:spPr>
        <p:txBody>
          <a:bodyPr/>
          <a:lstStyle/>
          <a:p>
            <a:r>
              <a:rPr lang="en-US">
                <a:solidFill>
                  <a:schemeClr val="bg2"/>
                </a:solidFill>
              </a:rPr>
              <a:t>3 Steps to Self-Study</a:t>
            </a:r>
          </a:p>
        </p:txBody>
      </p:sp>
      <p:sp>
        <p:nvSpPr>
          <p:cNvPr id="102403" name="Rectangle 3"/>
          <p:cNvSpPr>
            <a:spLocks noGrp="1" noChangeArrowheads="1"/>
          </p:cNvSpPr>
          <p:nvPr>
            <p:ph type="body" idx="1"/>
          </p:nvPr>
        </p:nvSpPr>
        <p:spPr>
          <a:xfrm>
            <a:off x="457200" y="1600200"/>
            <a:ext cx="8229600" cy="5029200"/>
          </a:xfrm>
        </p:spPr>
        <p:txBody>
          <a:bodyPr/>
          <a:lstStyle/>
          <a:p>
            <a:pPr algn="l" rtl="0">
              <a:buFont typeface="Wingdings" pitchFamily="2" charset="2"/>
              <a:buNone/>
            </a:pPr>
            <a:r>
              <a:rPr lang="en-US" b="1"/>
              <a:t>Step Two:   </a:t>
            </a:r>
            <a:r>
              <a:rPr lang="en-US" sz="3600" b="1">
                <a:solidFill>
                  <a:srgbClr val="FF0000"/>
                </a:solidFill>
              </a:rPr>
              <a:t>Analyze Quality Indicators  </a:t>
            </a:r>
          </a:p>
          <a:p>
            <a:pPr algn="l" rtl="0"/>
            <a:r>
              <a:rPr lang="en-US"/>
              <a:t>In this step, the institution does a </a:t>
            </a:r>
            <a:r>
              <a:rPr lang="en-US" b="1" i="1" u="sng">
                <a:effectLst>
                  <a:outerShdw blurRad="38100" dist="38100" dir="2700000" algn="tl">
                    <a:srgbClr val="FFFFFF"/>
                  </a:outerShdw>
                </a:effectLst>
              </a:rPr>
              <a:t>self-rating </a:t>
            </a:r>
            <a:r>
              <a:rPr lang="en-US"/>
              <a:t>on the standard and quality indicators and analyzes the information.  </a:t>
            </a:r>
          </a:p>
          <a:p>
            <a:pPr algn="l" rtl="0"/>
            <a:r>
              <a:rPr lang="en-US"/>
              <a:t>The analysis helps identify findings, </a:t>
            </a:r>
            <a:r>
              <a:rPr lang="en-US" b="1" i="1" u="sng">
                <a:solidFill>
                  <a:srgbClr val="107E3D"/>
                </a:solidFill>
                <a:effectLst>
                  <a:outerShdw blurRad="38100" dist="38100" dir="2700000" algn="tl">
                    <a:srgbClr val="000000"/>
                  </a:outerShdw>
                </a:effectLst>
              </a:rPr>
              <a:t>strengths</a:t>
            </a:r>
            <a:r>
              <a:rPr lang="en-US"/>
              <a:t>, and </a:t>
            </a:r>
            <a:r>
              <a:rPr lang="en-US" b="1" i="1" u="sng">
                <a:solidFill>
                  <a:srgbClr val="107E3D"/>
                </a:solidFill>
                <a:effectLst>
                  <a:outerShdw blurRad="38100" dist="38100" dir="2700000" algn="tl">
                    <a:srgbClr val="000000"/>
                  </a:outerShdw>
                </a:effectLst>
              </a:rPr>
              <a:t>recommendations </a:t>
            </a:r>
            <a:r>
              <a:rPr lang="en-US" b="1" i="1" u="sng">
                <a:solidFill>
                  <a:srgbClr val="3333CC"/>
                </a:solidFill>
                <a:effectLst>
                  <a:outerShdw blurRad="38100" dist="38100" dir="2700000" algn="tl">
                    <a:srgbClr val="000000"/>
                  </a:outerShdw>
                </a:effectLst>
              </a:rPr>
              <a:t>(weaknesses and needs).</a:t>
            </a:r>
            <a:r>
              <a:rPr lang="en-US"/>
              <a:t>  </a:t>
            </a:r>
          </a:p>
          <a:p>
            <a:pPr algn="l" rtl="0"/>
            <a:r>
              <a:rPr lang="en-US"/>
              <a:t>After the analysis, </a:t>
            </a:r>
            <a:r>
              <a:rPr lang="en-US" b="1" i="1" u="sng">
                <a:effectLst>
                  <a:outerShdw blurRad="38100" dist="38100" dir="2700000" algn="tl">
                    <a:srgbClr val="FFFFFF"/>
                  </a:outerShdw>
                </a:effectLst>
              </a:rPr>
              <a:t>intervention actions</a:t>
            </a:r>
            <a:r>
              <a:rPr lang="en-US"/>
              <a:t> will address the needs that were suggested.</a:t>
            </a:r>
            <a:endParaRPr lang="en-US" b="1"/>
          </a:p>
          <a:p>
            <a:pPr algn="l" rtl="0"/>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p:txBody>
          <a:bodyPr/>
          <a:lstStyle/>
          <a:p>
            <a:pPr algn="ctr"/>
            <a:r>
              <a:rPr lang="en-US" sz="6000"/>
              <a:t>Quality Indicators</a:t>
            </a:r>
          </a:p>
        </p:txBody>
      </p:sp>
      <p:sp>
        <p:nvSpPr>
          <p:cNvPr id="216067" name="Rectangle 3"/>
          <p:cNvSpPr>
            <a:spLocks noGrp="1" noChangeArrowheads="1"/>
          </p:cNvSpPr>
          <p:nvPr>
            <p:ph type="body" idx="1"/>
          </p:nvPr>
        </p:nvSpPr>
        <p:spPr/>
        <p:txBody>
          <a:bodyPr/>
          <a:lstStyle/>
          <a:p>
            <a:pPr algn="l">
              <a:buFont typeface="Wingdings" pitchFamily="2" charset="2"/>
              <a:buNone/>
            </a:pPr>
            <a:r>
              <a:rPr lang="en-US" sz="3600" b="1">
                <a:solidFill>
                  <a:srgbClr val="FF0000"/>
                </a:solidFill>
              </a:rPr>
              <a:t>What</a:t>
            </a:r>
            <a:r>
              <a:rPr lang="en-US" sz="3200" b="1">
                <a:solidFill>
                  <a:srgbClr val="FF0000"/>
                </a:solidFill>
              </a:rPr>
              <a:t> </a:t>
            </a:r>
            <a:r>
              <a:rPr lang="en-US" sz="3600" b="1">
                <a:solidFill>
                  <a:srgbClr val="FF0000"/>
                </a:solidFill>
              </a:rPr>
              <a:t>quality indicators support or verify that a Standard is met? </a:t>
            </a:r>
            <a:r>
              <a:rPr lang="en-US" sz="2800" b="1"/>
              <a:t>(ie., Research)</a:t>
            </a:r>
          </a:p>
          <a:p>
            <a:pPr algn="l">
              <a:buFont typeface="Wingdings" pitchFamily="2" charset="2"/>
              <a:buNone/>
            </a:pPr>
            <a:endParaRPr lang="en-US" sz="3600" b="1"/>
          </a:p>
          <a:p>
            <a:pPr algn="l">
              <a:buFont typeface="Wingdings" pitchFamily="2" charset="2"/>
              <a:buNone/>
            </a:pPr>
            <a:r>
              <a:rPr lang="en-US" sz="3600" b="1">
                <a:solidFill>
                  <a:srgbClr val="107E3D"/>
                </a:solidFill>
                <a:effectLst>
                  <a:outerShdw blurRad="38100" dist="38100" dir="2700000" algn="tl">
                    <a:srgbClr val="000000"/>
                  </a:outerShdw>
                </a:effectLst>
              </a:rPr>
              <a:t>What questions should be answered to indicate that the Standard is met? </a:t>
            </a:r>
            <a:r>
              <a:rPr lang="en-US" sz="2800" b="1">
                <a:effectLst>
                  <a:outerShdw blurRad="38100" dist="38100" dir="2700000" algn="tl">
                    <a:srgbClr val="FFFFFF"/>
                  </a:outerShdw>
                </a:effectLst>
              </a:rPr>
              <a:t>(What evidence and for what reason?)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solidFill>
            <a:srgbClr val="FFFF00"/>
          </a:solidFill>
        </p:spPr>
        <p:txBody>
          <a:bodyPr/>
          <a:lstStyle/>
          <a:p>
            <a:r>
              <a:rPr lang="en-US">
                <a:solidFill>
                  <a:schemeClr val="bg2"/>
                </a:solidFill>
              </a:rPr>
              <a:t>3 Steps to Self-Study</a:t>
            </a:r>
          </a:p>
        </p:txBody>
      </p:sp>
      <p:sp>
        <p:nvSpPr>
          <p:cNvPr id="103427" name="Rectangle 3"/>
          <p:cNvSpPr>
            <a:spLocks noGrp="1" noChangeArrowheads="1"/>
          </p:cNvSpPr>
          <p:nvPr>
            <p:ph type="body" idx="1"/>
          </p:nvPr>
        </p:nvSpPr>
        <p:spPr>
          <a:xfrm>
            <a:off x="457200" y="1600200"/>
            <a:ext cx="8229600" cy="5029200"/>
          </a:xfrm>
        </p:spPr>
        <p:txBody>
          <a:bodyPr/>
          <a:lstStyle/>
          <a:p>
            <a:pPr algn="l" rtl="0">
              <a:buFont typeface="Wingdings" pitchFamily="2" charset="2"/>
              <a:buNone/>
            </a:pPr>
            <a:r>
              <a:rPr lang="en-US" sz="2600" b="1"/>
              <a:t>Step Three:  </a:t>
            </a:r>
            <a:r>
              <a:rPr lang="en-US" sz="3600" b="1">
                <a:solidFill>
                  <a:srgbClr val="FF0000"/>
                </a:solidFill>
              </a:rPr>
              <a:t>Show Evidence</a:t>
            </a:r>
            <a:r>
              <a:rPr lang="en-US" sz="3600">
                <a:solidFill>
                  <a:srgbClr val="FF0000"/>
                </a:solidFill>
              </a:rPr>
              <a:t> </a:t>
            </a:r>
          </a:p>
          <a:p>
            <a:pPr algn="l" rtl="0"/>
            <a:r>
              <a:rPr lang="en-US" sz="2600"/>
              <a:t>In this step, the institution </a:t>
            </a:r>
            <a:r>
              <a:rPr lang="en-US" sz="2600" b="1" i="1" u="sng">
                <a:solidFill>
                  <a:srgbClr val="3333CC"/>
                </a:solidFill>
                <a:effectLst>
                  <a:outerShdw blurRad="38100" dist="38100" dir="2700000" algn="tl">
                    <a:srgbClr val="000000"/>
                  </a:outerShdw>
                </a:effectLst>
              </a:rPr>
              <a:t>collects documents and artifacts</a:t>
            </a:r>
            <a:r>
              <a:rPr lang="en-US" sz="2600"/>
              <a:t> that provide the proof that the standards are met.  </a:t>
            </a:r>
          </a:p>
          <a:p>
            <a:pPr algn="l" rtl="0"/>
            <a:r>
              <a:rPr lang="en-US" sz="2600"/>
              <a:t>This information is either included in the self-study notebook or </a:t>
            </a:r>
            <a:r>
              <a:rPr lang="en-US" sz="2600" b="1" i="1" u="sng">
                <a:solidFill>
                  <a:srgbClr val="107E3D"/>
                </a:solidFill>
                <a:effectLst>
                  <a:outerShdw blurRad="38100" dist="38100" dir="2700000" algn="tl">
                    <a:srgbClr val="000000"/>
                  </a:outerShdw>
                </a:effectLst>
              </a:rPr>
              <a:t>available</a:t>
            </a:r>
            <a:r>
              <a:rPr lang="en-US" sz="2600"/>
              <a:t> for the visiting team to review during the visit. </a:t>
            </a:r>
          </a:p>
          <a:p>
            <a:pPr algn="l" rtl="0"/>
            <a:r>
              <a:rPr lang="en-US" sz="2600"/>
              <a:t>Schedules of </a:t>
            </a:r>
            <a:r>
              <a:rPr lang="en-US" sz="2600" b="1" i="1" u="sng">
                <a:effectLst>
                  <a:outerShdw blurRad="38100" dist="38100" dir="2700000" algn="tl">
                    <a:srgbClr val="FFFFFF"/>
                  </a:outerShdw>
                </a:effectLst>
              </a:rPr>
              <a:t>interviews and observations</a:t>
            </a:r>
            <a:r>
              <a:rPr lang="en-US" sz="2600"/>
              <a:t> that will take place during the accreditation review visit are also prepared. </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Grp="1" noChangeArrowheads="1"/>
          </p:cNvSpPr>
          <p:nvPr>
            <p:ph type="title"/>
          </p:nvPr>
        </p:nvSpPr>
        <p:spPr/>
        <p:txBody>
          <a:bodyPr/>
          <a:lstStyle/>
          <a:p>
            <a:pPr algn="ctr"/>
            <a:r>
              <a:rPr lang="en-US" sz="6000"/>
              <a:t>Support Evidence</a:t>
            </a:r>
          </a:p>
        </p:txBody>
      </p:sp>
      <p:sp>
        <p:nvSpPr>
          <p:cNvPr id="217091" name="Rectangle 3"/>
          <p:cNvSpPr>
            <a:spLocks noGrp="1" noChangeArrowheads="1"/>
          </p:cNvSpPr>
          <p:nvPr>
            <p:ph type="body" idx="1"/>
          </p:nvPr>
        </p:nvSpPr>
        <p:spPr/>
        <p:txBody>
          <a:bodyPr/>
          <a:lstStyle/>
          <a:p>
            <a:pPr algn="l">
              <a:buFont typeface="Wingdings" pitchFamily="2" charset="2"/>
              <a:buNone/>
            </a:pPr>
            <a:r>
              <a:rPr lang="en-US" sz="4000" b="1">
                <a:solidFill>
                  <a:srgbClr val="FF0000"/>
                </a:solidFill>
              </a:rPr>
              <a:t>What </a:t>
            </a:r>
            <a:r>
              <a:rPr lang="en-US" sz="4000" b="1" i="1" u="sng">
                <a:solidFill>
                  <a:srgbClr val="FF0000"/>
                </a:solidFill>
                <a:effectLst>
                  <a:outerShdw blurRad="38100" dist="38100" dir="2700000" algn="tl">
                    <a:srgbClr val="000000"/>
                  </a:outerShdw>
                </a:effectLst>
              </a:rPr>
              <a:t>evidence supports</a:t>
            </a:r>
            <a:r>
              <a:rPr lang="en-US" sz="4000" b="1">
                <a:solidFill>
                  <a:srgbClr val="FF0000"/>
                </a:solidFill>
              </a:rPr>
              <a:t> that a quality indicator is evaluated accurately?</a:t>
            </a:r>
          </a:p>
          <a:p>
            <a:pPr algn="l">
              <a:buFont typeface="Wingdings" pitchFamily="2" charset="2"/>
              <a:buNone/>
            </a:pPr>
            <a:endParaRPr lang="en-US" sz="4000" b="1"/>
          </a:p>
          <a:p>
            <a:pPr algn="l">
              <a:buFont typeface="Wingdings" pitchFamily="2" charset="2"/>
              <a:buNone/>
            </a:pPr>
            <a:r>
              <a:rPr lang="en-US" sz="4000" b="1">
                <a:solidFill>
                  <a:srgbClr val="107E3D"/>
                </a:solidFill>
                <a:effectLst>
                  <a:outerShdw blurRad="38100" dist="38100" dir="2700000" algn="tl">
                    <a:srgbClr val="000000"/>
                  </a:outerShdw>
                </a:effectLst>
              </a:rPr>
              <a:t>What </a:t>
            </a:r>
            <a:r>
              <a:rPr lang="en-US" sz="4000" b="1" i="1" u="sng">
                <a:solidFill>
                  <a:srgbClr val="107E3D"/>
                </a:solidFill>
                <a:effectLst>
                  <a:outerShdw blurRad="38100" dist="38100" dir="2700000" algn="tl">
                    <a:srgbClr val="000000"/>
                  </a:outerShdw>
                </a:effectLst>
              </a:rPr>
              <a:t>evidence documents</a:t>
            </a:r>
            <a:r>
              <a:rPr lang="en-US" sz="4000" b="1">
                <a:solidFill>
                  <a:srgbClr val="107E3D"/>
                </a:solidFill>
                <a:effectLst>
                  <a:outerShdw blurRad="38100" dist="38100" dir="2700000" algn="tl">
                    <a:srgbClr val="000000"/>
                  </a:outerShdw>
                </a:effectLst>
              </a:rPr>
              <a:t> that the answers to the questions are accurate?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p:txBody>
          <a:bodyPr/>
          <a:lstStyle/>
          <a:p>
            <a:pPr algn="ctr"/>
            <a:r>
              <a:rPr lang="en-US" sz="4800"/>
              <a:t>Reason: </a:t>
            </a:r>
            <a:r>
              <a:rPr lang="en-US" sz="4800" i="1">
                <a:effectLst>
                  <a:outerShdw blurRad="38100" dist="38100" dir="2700000" algn="tl">
                    <a:srgbClr val="000000"/>
                  </a:outerShdw>
                </a:effectLst>
              </a:rPr>
              <a:t>What rational?</a:t>
            </a:r>
          </a:p>
        </p:txBody>
      </p:sp>
      <p:sp>
        <p:nvSpPr>
          <p:cNvPr id="218115" name="Rectangle 3"/>
          <p:cNvSpPr>
            <a:spLocks noGrp="1" noChangeArrowheads="1"/>
          </p:cNvSpPr>
          <p:nvPr>
            <p:ph type="body" idx="1"/>
          </p:nvPr>
        </p:nvSpPr>
        <p:spPr/>
        <p:txBody>
          <a:bodyPr/>
          <a:lstStyle/>
          <a:p>
            <a:pPr algn="l">
              <a:buFont typeface="Wingdings" pitchFamily="2" charset="2"/>
              <a:buNone/>
            </a:pPr>
            <a:r>
              <a:rPr lang="en-US" sz="4000" b="1">
                <a:solidFill>
                  <a:srgbClr val="FF0000"/>
                </a:solidFill>
              </a:rPr>
              <a:t>What is the </a:t>
            </a:r>
            <a:r>
              <a:rPr lang="en-US" sz="4000" b="1" i="1" u="sng">
                <a:solidFill>
                  <a:srgbClr val="FF0000"/>
                </a:solidFill>
                <a:effectLst>
                  <a:outerShdw blurRad="38100" dist="38100" dir="2700000" algn="tl">
                    <a:srgbClr val="000000"/>
                  </a:outerShdw>
                </a:effectLst>
              </a:rPr>
              <a:t>thinking</a:t>
            </a:r>
            <a:r>
              <a:rPr lang="en-US" sz="4000" b="1">
                <a:solidFill>
                  <a:srgbClr val="FF0000"/>
                </a:solidFill>
              </a:rPr>
              <a:t> that is behind the assessment?</a:t>
            </a:r>
          </a:p>
          <a:p>
            <a:pPr algn="l">
              <a:buFont typeface="Wingdings" pitchFamily="2" charset="2"/>
              <a:buNone/>
            </a:pPr>
            <a:r>
              <a:rPr lang="en-US" sz="4000" b="1"/>
              <a:t>How are the statistics, graphs, or tables </a:t>
            </a:r>
            <a:r>
              <a:rPr lang="en-US" sz="4000" b="1" i="1" u="sng">
                <a:effectLst>
                  <a:outerShdw blurRad="38100" dist="38100" dir="2700000" algn="tl">
                    <a:srgbClr val="FFFFFF"/>
                  </a:outerShdw>
                </a:effectLst>
              </a:rPr>
              <a:t>interpreted</a:t>
            </a:r>
            <a:r>
              <a:rPr lang="en-US" sz="4000" b="1"/>
              <a:t> in order to establish the evidence?</a:t>
            </a:r>
          </a:p>
          <a:p>
            <a:pPr algn="l">
              <a:buFont typeface="Wingdings" pitchFamily="2" charset="2"/>
              <a:buNone/>
            </a:pPr>
            <a:r>
              <a:rPr lang="en-US" sz="4000" b="1">
                <a:solidFill>
                  <a:srgbClr val="107E3D"/>
                </a:solidFill>
                <a:effectLst>
                  <a:outerShdw blurRad="38100" dist="38100" dir="2700000" algn="tl">
                    <a:srgbClr val="000000"/>
                  </a:outerShdw>
                </a:effectLst>
              </a:rPr>
              <a:t>What is the </a:t>
            </a:r>
            <a:r>
              <a:rPr lang="en-US" sz="4000" b="1" i="1" u="sng">
                <a:solidFill>
                  <a:srgbClr val="107E3D"/>
                </a:solidFill>
                <a:effectLst>
                  <a:outerShdw blurRad="38100" dist="38100" dir="2700000" algn="tl">
                    <a:srgbClr val="000000"/>
                  </a:outerShdw>
                </a:effectLst>
              </a:rPr>
              <a:t>logic</a:t>
            </a:r>
            <a:r>
              <a:rPr lang="en-US" sz="4000" b="1">
                <a:solidFill>
                  <a:srgbClr val="107E3D"/>
                </a:solidFill>
                <a:effectLst>
                  <a:outerShdw blurRad="38100" dist="38100" dir="2700000" algn="tl">
                    <a:srgbClr val="000000"/>
                  </a:outerShdw>
                </a:effectLst>
              </a:rPr>
              <a:t> behind the evaluation?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t>Accreditation means….</a:t>
            </a:r>
          </a:p>
        </p:txBody>
      </p:sp>
      <p:sp>
        <p:nvSpPr>
          <p:cNvPr id="82948" name="Rectangle 4"/>
          <p:cNvSpPr>
            <a:spLocks noChangeArrowheads="1"/>
          </p:cNvSpPr>
          <p:nvPr/>
        </p:nvSpPr>
        <p:spPr bwMode="auto">
          <a:xfrm>
            <a:off x="685800" y="1447800"/>
            <a:ext cx="7315200" cy="5105400"/>
          </a:xfrm>
          <a:prstGeom prst="rect">
            <a:avLst/>
          </a:prstGeom>
          <a:noFill/>
          <a:ln w="9525">
            <a:noFill/>
            <a:miter lim="800000"/>
            <a:headEnd/>
            <a:tailEnd/>
          </a:ln>
          <a:effectLst/>
        </p:spPr>
        <p:txBody>
          <a:bodyPr lIns="91436" tIns="45718" rIns="91436" bIns="45718"/>
          <a:lstStyle/>
          <a:p>
            <a:pPr marL="342900" indent="-342900" algn="ctr" rtl="0">
              <a:lnSpc>
                <a:spcPct val="80000"/>
              </a:lnSpc>
              <a:spcBef>
                <a:spcPct val="20000"/>
              </a:spcBef>
              <a:buClr>
                <a:schemeClr val="tx2"/>
              </a:buClr>
              <a:buSzPct val="70000"/>
              <a:buFont typeface="Wingdings" pitchFamily="2" charset="2"/>
              <a:buNone/>
            </a:pPr>
            <a:endParaRPr lang="en-US" sz="3500" b="1">
              <a:solidFill>
                <a:srgbClr val="FF0000"/>
              </a:solidFill>
            </a:endParaRPr>
          </a:p>
          <a:p>
            <a:pPr marL="342900" indent="-342900" algn="ctr" rtl="0">
              <a:lnSpc>
                <a:spcPct val="80000"/>
              </a:lnSpc>
              <a:spcBef>
                <a:spcPct val="20000"/>
              </a:spcBef>
              <a:buClr>
                <a:schemeClr val="tx2"/>
              </a:buClr>
              <a:buSzPct val="70000"/>
              <a:buFont typeface="Wingdings" pitchFamily="2" charset="2"/>
              <a:buNone/>
            </a:pPr>
            <a:r>
              <a:rPr lang="en-US" sz="9600" b="1">
                <a:solidFill>
                  <a:srgbClr val="FF0000"/>
                </a:solidFill>
              </a:rPr>
              <a:t>TRUST </a:t>
            </a:r>
          </a:p>
          <a:p>
            <a:pPr marL="342900" indent="-342900" algn="l" rtl="0">
              <a:lnSpc>
                <a:spcPct val="80000"/>
              </a:lnSpc>
              <a:spcBef>
                <a:spcPct val="20000"/>
              </a:spcBef>
              <a:buClr>
                <a:schemeClr val="tx2"/>
              </a:buClr>
              <a:buSzPct val="70000"/>
              <a:buFont typeface="Wingdings" pitchFamily="2" charset="2"/>
              <a:buNone/>
            </a:pPr>
            <a:endParaRPr lang="en-US" sz="2000"/>
          </a:p>
          <a:p>
            <a:pPr marL="342900" indent="-342900" algn="l" rtl="0">
              <a:lnSpc>
                <a:spcPct val="80000"/>
              </a:lnSpc>
              <a:spcBef>
                <a:spcPct val="20000"/>
              </a:spcBef>
              <a:buClr>
                <a:schemeClr val="tx2"/>
              </a:buClr>
              <a:buSzPct val="70000"/>
              <a:buFont typeface="Wingdings" pitchFamily="2" charset="2"/>
              <a:buNone/>
            </a:pPr>
            <a:r>
              <a:rPr lang="en-US" sz="3200" b="1"/>
              <a:t>It means that we can trust that the institution</a:t>
            </a:r>
          </a:p>
          <a:p>
            <a:pPr marL="342900" indent="-342900" algn="l" rtl="0">
              <a:lnSpc>
                <a:spcPct val="80000"/>
              </a:lnSpc>
              <a:spcBef>
                <a:spcPct val="20000"/>
              </a:spcBef>
              <a:buClr>
                <a:schemeClr val="tx2"/>
              </a:buClr>
              <a:buSzPct val="70000"/>
              <a:buFont typeface="Wingdings" pitchFamily="2" charset="2"/>
              <a:buNone/>
            </a:pPr>
            <a:endParaRPr lang="en-US" sz="2800" b="1"/>
          </a:p>
          <a:p>
            <a:pPr marL="342900" indent="-342900" algn="l" rtl="0">
              <a:lnSpc>
                <a:spcPct val="80000"/>
              </a:lnSpc>
              <a:spcBef>
                <a:spcPct val="20000"/>
              </a:spcBef>
              <a:buClr>
                <a:schemeClr val="tx2"/>
              </a:buClr>
              <a:buSzPct val="70000"/>
              <a:buFont typeface="Wingdings" pitchFamily="2" charset="2"/>
              <a:buNone/>
            </a:pPr>
            <a:r>
              <a:rPr lang="en-US" sz="3200" b="1">
                <a:solidFill>
                  <a:srgbClr val="3333CC"/>
                </a:solidFill>
              </a:rPr>
              <a:t>It means the university Is doing what it says it is doing.</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1143000" y="228600"/>
            <a:ext cx="6172200" cy="1139825"/>
          </a:xfrm>
          <a:prstGeom prst="rect">
            <a:avLst/>
          </a:prstGeom>
          <a:noFill/>
          <a:ln w="9525">
            <a:noFill/>
            <a:miter lim="800000"/>
            <a:headEnd/>
            <a:tailEnd/>
          </a:ln>
          <a:effectLst/>
        </p:spPr>
        <p:txBody>
          <a:bodyPr anchor="ctr" anchorCtr="1"/>
          <a:lstStyle/>
          <a:p>
            <a:pPr algn="l"/>
            <a:r>
              <a:rPr lang="en-US" sz="4800" b="1">
                <a:solidFill>
                  <a:schemeClr val="tx2"/>
                </a:solidFill>
                <a:effectLst>
                  <a:outerShdw blurRad="38100" dist="38100" dir="2700000" algn="tl">
                    <a:srgbClr val="000000"/>
                  </a:outerShdw>
                </a:effectLst>
              </a:rPr>
              <a:t>What</a:t>
            </a:r>
            <a:r>
              <a:rPr lang="en-US" sz="4800" b="1">
                <a:solidFill>
                  <a:schemeClr val="tx2"/>
                </a:solidFill>
              </a:rPr>
              <a:t> </a:t>
            </a:r>
            <a:r>
              <a:rPr lang="en-US" sz="4800" b="1">
                <a:solidFill>
                  <a:schemeClr val="tx2"/>
                </a:solidFill>
                <a:effectLst>
                  <a:outerShdw blurRad="38100" dist="38100" dir="2700000" algn="tl">
                    <a:srgbClr val="000000"/>
                  </a:outerShdw>
                </a:effectLst>
              </a:rPr>
              <a:t>is the Profile?</a:t>
            </a:r>
            <a:endParaRPr lang="en-US" sz="4800" b="1" i="1">
              <a:solidFill>
                <a:schemeClr val="tx2"/>
              </a:solidFill>
              <a:effectLst>
                <a:outerShdw blurRad="38100" dist="38100" dir="2700000" algn="tl">
                  <a:srgbClr val="000000"/>
                </a:outerShdw>
              </a:effectLst>
            </a:endParaRPr>
          </a:p>
        </p:txBody>
      </p:sp>
      <p:sp>
        <p:nvSpPr>
          <p:cNvPr id="104451" name="Rectangle 3"/>
          <p:cNvSpPr>
            <a:spLocks noChangeArrowheads="1"/>
          </p:cNvSpPr>
          <p:nvPr/>
        </p:nvSpPr>
        <p:spPr bwMode="auto">
          <a:xfrm>
            <a:off x="381000" y="1371600"/>
            <a:ext cx="7632700" cy="433388"/>
          </a:xfrm>
          <a:prstGeom prst="rect">
            <a:avLst/>
          </a:prstGeom>
          <a:noFill/>
          <a:ln w="28575" algn="ctr">
            <a:noFill/>
            <a:miter lim="800000"/>
            <a:headEnd/>
            <a:tailEnd/>
          </a:ln>
          <a:effectLst/>
        </p:spPr>
        <p:txBody>
          <a:bodyPr>
            <a:spAutoFit/>
          </a:bodyPr>
          <a:lstStyle/>
          <a:p>
            <a:pPr algn="l" rtl="0">
              <a:lnSpc>
                <a:spcPct val="80000"/>
              </a:lnSpc>
              <a:spcBef>
                <a:spcPct val="20000"/>
              </a:spcBef>
            </a:pPr>
            <a:r>
              <a:rPr lang="en-US" sz="2800" b="1" i="1">
                <a:solidFill>
                  <a:srgbClr val="FF0000"/>
                </a:solidFill>
                <a:latin typeface="Tahoma" pitchFamily="34" charset="0"/>
              </a:rPr>
              <a:t>A picture of the institution using data</a:t>
            </a:r>
          </a:p>
        </p:txBody>
      </p:sp>
      <p:sp>
        <p:nvSpPr>
          <p:cNvPr id="104452" name="Text Box 4"/>
          <p:cNvSpPr txBox="1">
            <a:spLocks noChangeArrowheads="1"/>
          </p:cNvSpPr>
          <p:nvPr/>
        </p:nvSpPr>
        <p:spPr bwMode="auto">
          <a:xfrm>
            <a:off x="609600" y="2879725"/>
            <a:ext cx="6705600" cy="3717925"/>
          </a:xfrm>
          <a:prstGeom prst="rect">
            <a:avLst/>
          </a:prstGeom>
          <a:noFill/>
          <a:ln w="28575" algn="ctr">
            <a:noFill/>
            <a:miter lim="800000"/>
            <a:headEnd/>
            <a:tailEnd/>
          </a:ln>
          <a:effectLst/>
        </p:spPr>
        <p:txBody>
          <a:bodyPr>
            <a:spAutoFit/>
          </a:bodyPr>
          <a:lstStyle/>
          <a:p>
            <a:pPr marL="463550" indent="-463550" algn="l" rtl="0">
              <a:lnSpc>
                <a:spcPct val="80000"/>
              </a:lnSpc>
              <a:spcBef>
                <a:spcPct val="20000"/>
              </a:spcBef>
              <a:buFontTx/>
              <a:buChar char="•"/>
              <a:tabLst>
                <a:tab pos="914400" algn="l"/>
              </a:tabLst>
            </a:pPr>
            <a:r>
              <a:rPr lang="en-US" sz="3600" b="1">
                <a:solidFill>
                  <a:srgbClr val="3333CC"/>
                </a:solidFill>
              </a:rPr>
              <a:t>Institutional Description</a:t>
            </a:r>
          </a:p>
          <a:p>
            <a:pPr marL="463550" indent="-463550" algn="l" rtl="0">
              <a:lnSpc>
                <a:spcPct val="80000"/>
              </a:lnSpc>
              <a:spcBef>
                <a:spcPct val="20000"/>
              </a:spcBef>
              <a:tabLst>
                <a:tab pos="914400" algn="l"/>
              </a:tabLst>
            </a:pPr>
            <a:endParaRPr lang="en-US" sz="3600" b="1">
              <a:solidFill>
                <a:srgbClr val="3333CC"/>
              </a:solidFill>
            </a:endParaRPr>
          </a:p>
          <a:p>
            <a:pPr marL="463550" indent="-463550" algn="l" rtl="0">
              <a:lnSpc>
                <a:spcPct val="80000"/>
              </a:lnSpc>
              <a:spcBef>
                <a:spcPct val="20000"/>
              </a:spcBef>
              <a:buFontTx/>
              <a:buChar char="•"/>
              <a:tabLst>
                <a:tab pos="914400" algn="l"/>
              </a:tabLst>
            </a:pPr>
            <a:r>
              <a:rPr lang="en-US" sz="3600" b="1">
                <a:solidFill>
                  <a:srgbClr val="107E3D"/>
                </a:solidFill>
              </a:rPr>
              <a:t>School Accomplishments</a:t>
            </a:r>
          </a:p>
          <a:p>
            <a:pPr marL="463550" indent="-463550" algn="l" rtl="0">
              <a:lnSpc>
                <a:spcPct val="80000"/>
              </a:lnSpc>
              <a:spcBef>
                <a:spcPct val="20000"/>
              </a:spcBef>
              <a:tabLst>
                <a:tab pos="914400" algn="l"/>
              </a:tabLst>
            </a:pPr>
            <a:endParaRPr lang="en-US" sz="3600"/>
          </a:p>
          <a:p>
            <a:pPr marL="463550" indent="-463550" algn="l" rtl="0">
              <a:lnSpc>
                <a:spcPct val="80000"/>
              </a:lnSpc>
              <a:spcBef>
                <a:spcPct val="20000"/>
              </a:spcBef>
              <a:buFontTx/>
              <a:buChar char="•"/>
              <a:tabLst>
                <a:tab pos="914400" algn="l"/>
              </a:tabLst>
            </a:pPr>
            <a:r>
              <a:rPr lang="en-US" sz="3600" b="1"/>
              <a:t>Enrollment Data – trends over time</a:t>
            </a:r>
          </a:p>
          <a:p>
            <a:pPr marL="463550" indent="-463550" algn="l" rtl="0">
              <a:lnSpc>
                <a:spcPct val="80000"/>
              </a:lnSpc>
              <a:spcBef>
                <a:spcPct val="20000"/>
              </a:spcBef>
              <a:tabLst>
                <a:tab pos="914400" algn="l"/>
              </a:tabLst>
            </a:pPr>
            <a:endParaRPr lang="en-US" sz="3600" b="1"/>
          </a:p>
        </p:txBody>
      </p:sp>
      <p:sp>
        <p:nvSpPr>
          <p:cNvPr id="104453" name="Text Box 5"/>
          <p:cNvSpPr txBox="1">
            <a:spLocks noChangeArrowheads="1"/>
          </p:cNvSpPr>
          <p:nvPr/>
        </p:nvSpPr>
        <p:spPr bwMode="auto">
          <a:xfrm>
            <a:off x="457200" y="2057400"/>
            <a:ext cx="7924800" cy="433388"/>
          </a:xfrm>
          <a:prstGeom prst="rect">
            <a:avLst/>
          </a:prstGeom>
          <a:noFill/>
          <a:ln w="28575" algn="ctr">
            <a:noFill/>
            <a:miter lim="800000"/>
            <a:headEnd/>
            <a:tailEnd/>
          </a:ln>
          <a:effectLst/>
        </p:spPr>
        <p:txBody>
          <a:bodyPr>
            <a:spAutoFit/>
          </a:bodyPr>
          <a:lstStyle/>
          <a:p>
            <a:pPr algn="ctr" rtl="0">
              <a:lnSpc>
                <a:spcPct val="80000"/>
              </a:lnSpc>
              <a:spcBef>
                <a:spcPct val="50000"/>
              </a:spcBef>
            </a:pPr>
            <a:r>
              <a:rPr lang="en-US" sz="2800" b="1" i="1">
                <a:latin typeface="Tahoma" pitchFamily="34" charset="0"/>
              </a:rPr>
              <a:t>Using data to improve what you are doing!</a:t>
            </a:r>
          </a:p>
        </p:txBody>
      </p:sp>
      <p:pic>
        <p:nvPicPr>
          <p:cNvPr id="104454" name="Picture 6" descr="MCj03656620000[1]"/>
          <p:cNvPicPr>
            <a:picLocks noChangeAspect="1" noChangeArrowheads="1"/>
          </p:cNvPicPr>
          <p:nvPr/>
        </p:nvPicPr>
        <p:blipFill>
          <a:blip r:embed="rId2" cstate="print"/>
          <a:srcRect/>
          <a:stretch>
            <a:fillRect/>
          </a:stretch>
        </p:blipFill>
        <p:spPr bwMode="auto">
          <a:xfrm>
            <a:off x="7345363" y="2895600"/>
            <a:ext cx="1446212" cy="1971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451"/>
                                        </p:tgtEl>
                                        <p:attrNameLst>
                                          <p:attrName>style.visibility</p:attrName>
                                        </p:attrNameLst>
                                      </p:cBhvr>
                                      <p:to>
                                        <p:strVal val="visible"/>
                                      </p:to>
                                    </p:set>
                                    <p:anim calcmode="lin" valueType="num">
                                      <p:cBhvr additive="base">
                                        <p:cTn id="7" dur="1000" fill="hold"/>
                                        <p:tgtEl>
                                          <p:spTgt spid="104451"/>
                                        </p:tgtEl>
                                        <p:attrNameLst>
                                          <p:attrName>ppt_x</p:attrName>
                                        </p:attrNameLst>
                                      </p:cBhvr>
                                      <p:tavLst>
                                        <p:tav tm="0">
                                          <p:val>
                                            <p:strVal val="#ppt_x"/>
                                          </p:val>
                                        </p:tav>
                                        <p:tav tm="100000">
                                          <p:val>
                                            <p:strVal val="#ppt_x"/>
                                          </p:val>
                                        </p:tav>
                                      </p:tavLst>
                                    </p:anim>
                                    <p:anim calcmode="lin" valueType="num">
                                      <p:cBhvr additive="base">
                                        <p:cTn id="8" dur="1000" fill="hold"/>
                                        <p:tgtEl>
                                          <p:spTgt spid="1044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453"/>
                                        </p:tgtEl>
                                        <p:attrNameLst>
                                          <p:attrName>style.visibility</p:attrName>
                                        </p:attrNameLst>
                                      </p:cBhvr>
                                      <p:to>
                                        <p:strVal val="visible"/>
                                      </p:to>
                                    </p:set>
                                    <p:anim calcmode="lin" valueType="num">
                                      <p:cBhvr additive="base">
                                        <p:cTn id="13" dur="1000" fill="hold"/>
                                        <p:tgtEl>
                                          <p:spTgt spid="104453"/>
                                        </p:tgtEl>
                                        <p:attrNameLst>
                                          <p:attrName>ppt_x</p:attrName>
                                        </p:attrNameLst>
                                      </p:cBhvr>
                                      <p:tavLst>
                                        <p:tav tm="0">
                                          <p:val>
                                            <p:strVal val="#ppt_x"/>
                                          </p:val>
                                        </p:tav>
                                        <p:tav tm="100000">
                                          <p:val>
                                            <p:strVal val="#ppt_x"/>
                                          </p:val>
                                        </p:tav>
                                      </p:tavLst>
                                    </p:anim>
                                    <p:anim calcmode="lin" valueType="num">
                                      <p:cBhvr additive="base">
                                        <p:cTn id="14" dur="1000" fill="hold"/>
                                        <p:tgtEl>
                                          <p:spTgt spid="10445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4452"/>
                                        </p:tgtEl>
                                        <p:attrNameLst>
                                          <p:attrName>style.visibility</p:attrName>
                                        </p:attrNameLst>
                                      </p:cBhvr>
                                      <p:to>
                                        <p:strVal val="visible"/>
                                      </p:to>
                                    </p:set>
                                    <p:anim calcmode="lin" valueType="num">
                                      <p:cBhvr additive="base">
                                        <p:cTn id="19" dur="1000" fill="hold"/>
                                        <p:tgtEl>
                                          <p:spTgt spid="104452"/>
                                        </p:tgtEl>
                                        <p:attrNameLst>
                                          <p:attrName>ppt_x</p:attrName>
                                        </p:attrNameLst>
                                      </p:cBhvr>
                                      <p:tavLst>
                                        <p:tav tm="0">
                                          <p:val>
                                            <p:strVal val="#ppt_x"/>
                                          </p:val>
                                        </p:tav>
                                        <p:tav tm="100000">
                                          <p:val>
                                            <p:strVal val="#ppt_x"/>
                                          </p:val>
                                        </p:tav>
                                      </p:tavLst>
                                    </p:anim>
                                    <p:anim calcmode="lin" valueType="num">
                                      <p:cBhvr additive="base">
                                        <p:cTn id="20" dur="1000" fill="hold"/>
                                        <p:tgtEl>
                                          <p:spTgt spid="1044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p:bldP spid="104452" grpId="0"/>
      <p:bldP spid="104453"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ChangeArrowheads="1"/>
          </p:cNvSpPr>
          <p:nvPr>
            <p:ph type="title"/>
          </p:nvPr>
        </p:nvSpPr>
        <p:spPr/>
        <p:txBody>
          <a:bodyPr/>
          <a:lstStyle/>
          <a:p>
            <a:r>
              <a:rPr lang="en-US"/>
              <a:t>University of Colorado</a:t>
            </a:r>
          </a:p>
        </p:txBody>
      </p:sp>
      <p:sp>
        <p:nvSpPr>
          <p:cNvPr id="219139" name="Rectangle 3"/>
          <p:cNvSpPr>
            <a:spLocks noGrp="1" noChangeArrowheads="1"/>
          </p:cNvSpPr>
          <p:nvPr>
            <p:ph type="body" idx="1"/>
          </p:nvPr>
        </p:nvSpPr>
        <p:spPr/>
        <p:txBody>
          <a:bodyPr/>
          <a:lstStyle/>
          <a:p>
            <a:pPr algn="ctr">
              <a:buFont typeface="Wingdings" pitchFamily="2" charset="2"/>
              <a:buNone/>
            </a:pPr>
            <a:r>
              <a:rPr lang="en-US" b="1">
                <a:solidFill>
                  <a:srgbClr val="FF0000"/>
                </a:solidFill>
              </a:rPr>
              <a:t>Profile and Self Study Example</a:t>
            </a:r>
          </a:p>
          <a:p>
            <a:pPr algn="l">
              <a:buFont typeface="Wingdings" pitchFamily="2" charset="2"/>
              <a:buNone/>
            </a:pPr>
            <a:r>
              <a:rPr lang="en-US" b="1"/>
              <a:t>Executive Summary</a:t>
            </a:r>
          </a:p>
          <a:p>
            <a:pPr algn="l">
              <a:buFont typeface="Wingdings" pitchFamily="2" charset="2"/>
              <a:buNone/>
            </a:pPr>
            <a:r>
              <a:rPr lang="en-US" b="1"/>
              <a:t>Background</a:t>
            </a:r>
          </a:p>
          <a:p>
            <a:pPr algn="l">
              <a:buFont typeface="Wingdings" pitchFamily="2" charset="2"/>
              <a:buNone/>
            </a:pPr>
            <a:r>
              <a:rPr lang="en-US" b="1"/>
              <a:t>Accreditation Summary</a:t>
            </a:r>
          </a:p>
          <a:p>
            <a:pPr algn="l">
              <a:buFont typeface="Wingdings" pitchFamily="2" charset="2"/>
              <a:buNone/>
            </a:pPr>
            <a:r>
              <a:rPr lang="en-US" b="1"/>
              <a:t>Monitoring Student Progress</a:t>
            </a:r>
          </a:p>
          <a:p>
            <a:pPr algn="l">
              <a:buFont typeface="Wingdings" pitchFamily="2" charset="2"/>
              <a:buNone/>
            </a:pPr>
            <a:r>
              <a:rPr lang="en-US" b="1"/>
              <a:t>Enrollment and Quality</a:t>
            </a:r>
          </a:p>
          <a:p>
            <a:pPr algn="l">
              <a:buFont typeface="Wingdings" pitchFamily="2" charset="2"/>
              <a:buNone/>
            </a:pPr>
            <a:r>
              <a:rPr lang="en-US" b="1"/>
              <a:t>Desired Program Outcomes, p 15</a:t>
            </a:r>
          </a:p>
          <a:p>
            <a:pPr algn="l">
              <a:buFont typeface="Wingdings" pitchFamily="2" charset="2"/>
              <a:buNone/>
            </a:pPr>
            <a:r>
              <a:rPr lang="en-US" b="1"/>
              <a:t>Passing Rates, p 20-21</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University of Colorado</a:t>
            </a:r>
          </a:p>
        </p:txBody>
      </p:sp>
      <p:sp>
        <p:nvSpPr>
          <p:cNvPr id="220163" name="Rectangle 3"/>
          <p:cNvSpPr>
            <a:spLocks noGrp="1" noChangeArrowheads="1"/>
          </p:cNvSpPr>
          <p:nvPr>
            <p:ph type="body" idx="1"/>
          </p:nvPr>
        </p:nvSpPr>
        <p:spPr/>
        <p:txBody>
          <a:bodyPr/>
          <a:lstStyle/>
          <a:p>
            <a:pPr algn="l">
              <a:buFont typeface="Wingdings" pitchFamily="2" charset="2"/>
              <a:buNone/>
            </a:pPr>
            <a:endParaRPr lang="en-US" b="1"/>
          </a:p>
          <a:p>
            <a:pPr algn="l">
              <a:buFont typeface="Wingdings" pitchFamily="2" charset="2"/>
              <a:buNone/>
            </a:pPr>
            <a:r>
              <a:rPr lang="en-US" b="1"/>
              <a:t>Self Study</a:t>
            </a:r>
          </a:p>
          <a:p>
            <a:pPr algn="l">
              <a:buFont typeface="Wingdings" pitchFamily="2" charset="2"/>
              <a:buNone/>
            </a:pPr>
            <a:r>
              <a:rPr lang="en-US" b="1"/>
              <a:t>Results, p 71</a:t>
            </a:r>
          </a:p>
          <a:p>
            <a:pPr algn="l">
              <a:buFont typeface="Wingdings" pitchFamily="2" charset="2"/>
              <a:buNone/>
            </a:pPr>
            <a:r>
              <a:rPr lang="en-US" b="1"/>
              <a:t>Faculty, p 72-74</a:t>
            </a:r>
          </a:p>
          <a:p>
            <a:pPr algn="l">
              <a:buFont typeface="Wingdings" pitchFamily="2" charset="2"/>
              <a:buNone/>
            </a:pPr>
            <a:r>
              <a:rPr lang="en-US" b="1"/>
              <a:t>Facilities, p 75</a:t>
            </a:r>
          </a:p>
          <a:p>
            <a:pPr algn="l">
              <a:buFont typeface="Wingdings" pitchFamily="2" charset="2"/>
              <a:buNone/>
            </a:pPr>
            <a:r>
              <a:rPr lang="en-US" b="1"/>
              <a:t>Institutional Support, p 77</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1066800" y="0"/>
            <a:ext cx="6172200" cy="1139825"/>
          </a:xfrm>
          <a:prstGeom prst="rect">
            <a:avLst/>
          </a:prstGeom>
          <a:noFill/>
          <a:ln w="9525">
            <a:noFill/>
            <a:miter lim="800000"/>
            <a:headEnd/>
            <a:tailEnd/>
          </a:ln>
          <a:effectLst/>
        </p:spPr>
        <p:txBody>
          <a:bodyPr anchor="ctr" anchorCtr="1"/>
          <a:lstStyle/>
          <a:p>
            <a:pPr algn="l"/>
            <a:r>
              <a:rPr lang="en-US" sz="4400" b="1">
                <a:solidFill>
                  <a:schemeClr val="tx2"/>
                </a:solidFill>
                <a:effectLst>
                  <a:outerShdw blurRad="38100" dist="38100" dir="2700000" algn="tl">
                    <a:srgbClr val="000000"/>
                  </a:outerShdw>
                </a:effectLst>
              </a:rPr>
              <a:t>What is the Profile?</a:t>
            </a:r>
            <a:endParaRPr lang="en-US" sz="4400" b="1" i="1">
              <a:solidFill>
                <a:schemeClr val="tx2"/>
              </a:solidFill>
              <a:effectLst>
                <a:outerShdw blurRad="38100" dist="38100" dir="2700000" algn="tl">
                  <a:srgbClr val="000000"/>
                </a:outerShdw>
              </a:effectLst>
            </a:endParaRPr>
          </a:p>
        </p:txBody>
      </p:sp>
      <p:sp>
        <p:nvSpPr>
          <p:cNvPr id="148483" name="Rectangle 3"/>
          <p:cNvSpPr>
            <a:spLocks noChangeArrowheads="1"/>
          </p:cNvSpPr>
          <p:nvPr/>
        </p:nvSpPr>
        <p:spPr bwMode="auto">
          <a:xfrm>
            <a:off x="990600" y="990600"/>
            <a:ext cx="6870700" cy="433388"/>
          </a:xfrm>
          <a:prstGeom prst="rect">
            <a:avLst/>
          </a:prstGeom>
          <a:noFill/>
          <a:ln w="28575" algn="ctr">
            <a:noFill/>
            <a:miter lim="800000"/>
            <a:headEnd/>
            <a:tailEnd/>
          </a:ln>
          <a:effectLst/>
        </p:spPr>
        <p:txBody>
          <a:bodyPr wrap="none">
            <a:spAutoFit/>
          </a:bodyPr>
          <a:lstStyle/>
          <a:p>
            <a:pPr algn="l" rtl="0">
              <a:lnSpc>
                <a:spcPct val="80000"/>
              </a:lnSpc>
              <a:spcBef>
                <a:spcPct val="20000"/>
              </a:spcBef>
            </a:pPr>
            <a:r>
              <a:rPr lang="en-US" sz="2800" b="1" i="1">
                <a:effectLst>
                  <a:outerShdw blurRad="38100" dist="38100" dir="2700000" algn="tl">
                    <a:srgbClr val="FFFFFF"/>
                  </a:outerShdw>
                </a:effectLst>
                <a:latin typeface="Tahoma" pitchFamily="34" charset="0"/>
              </a:rPr>
              <a:t>A picture of the institution using data</a:t>
            </a:r>
          </a:p>
        </p:txBody>
      </p:sp>
      <p:sp>
        <p:nvSpPr>
          <p:cNvPr id="148484" name="Text Box 4"/>
          <p:cNvSpPr txBox="1">
            <a:spLocks noChangeArrowheads="1"/>
          </p:cNvSpPr>
          <p:nvPr/>
        </p:nvSpPr>
        <p:spPr bwMode="auto">
          <a:xfrm>
            <a:off x="533400" y="2133600"/>
            <a:ext cx="6705600" cy="4624388"/>
          </a:xfrm>
          <a:prstGeom prst="rect">
            <a:avLst/>
          </a:prstGeom>
          <a:noFill/>
          <a:ln w="28575" algn="ctr">
            <a:noFill/>
            <a:miter lim="800000"/>
            <a:headEnd/>
            <a:tailEnd/>
          </a:ln>
          <a:effectLst/>
        </p:spPr>
        <p:txBody>
          <a:bodyPr>
            <a:spAutoFit/>
          </a:bodyPr>
          <a:lstStyle/>
          <a:p>
            <a:pPr marL="463550" indent="-463550" algn="l" rtl="0">
              <a:lnSpc>
                <a:spcPct val="80000"/>
              </a:lnSpc>
              <a:spcBef>
                <a:spcPct val="20000"/>
              </a:spcBef>
              <a:tabLst>
                <a:tab pos="914400" algn="l"/>
              </a:tabLst>
            </a:pPr>
            <a:r>
              <a:rPr lang="en-US" sz="4000" b="1" i="1">
                <a:solidFill>
                  <a:srgbClr val="3333CC"/>
                </a:solidFill>
                <a:effectLst>
                  <a:outerShdw blurRad="38100" dist="38100" dir="2700000" algn="tl">
                    <a:srgbClr val="000000"/>
                  </a:outerShdw>
                </a:effectLst>
              </a:rPr>
              <a:t>Academic Achievement and Performance</a:t>
            </a:r>
          </a:p>
          <a:p>
            <a:pPr marL="463550" indent="-463550" algn="l" rtl="0">
              <a:lnSpc>
                <a:spcPct val="80000"/>
              </a:lnSpc>
              <a:spcBef>
                <a:spcPct val="20000"/>
              </a:spcBef>
              <a:tabLst>
                <a:tab pos="914400" algn="l"/>
              </a:tabLst>
            </a:pPr>
            <a:endParaRPr lang="en-US" sz="4000" i="1">
              <a:solidFill>
                <a:srgbClr val="3333CC"/>
              </a:solidFill>
              <a:effectLst>
                <a:outerShdw blurRad="38100" dist="38100" dir="2700000" algn="tl">
                  <a:srgbClr val="000000"/>
                </a:outerShdw>
              </a:effectLst>
            </a:endParaRPr>
          </a:p>
          <a:p>
            <a:pPr marL="976313" lvl="1" indent="-287338" algn="l" rtl="0">
              <a:lnSpc>
                <a:spcPct val="80000"/>
              </a:lnSpc>
              <a:spcBef>
                <a:spcPct val="20000"/>
              </a:spcBef>
              <a:buFont typeface="Wingdings" pitchFamily="2" charset="2"/>
              <a:buChar char="§"/>
              <a:tabLst>
                <a:tab pos="914400" algn="l"/>
              </a:tabLst>
            </a:pPr>
            <a:r>
              <a:rPr lang="en-US" sz="2800" b="1" i="1">
                <a:solidFill>
                  <a:srgbClr val="FF0000"/>
                </a:solidFill>
              </a:rPr>
              <a:t>Assessment data</a:t>
            </a:r>
          </a:p>
          <a:p>
            <a:pPr marL="976313" lvl="1" indent="-287338" algn="l" rtl="0">
              <a:lnSpc>
                <a:spcPct val="80000"/>
              </a:lnSpc>
              <a:spcBef>
                <a:spcPct val="20000"/>
              </a:spcBef>
              <a:buFont typeface="Wingdings" pitchFamily="2" charset="2"/>
              <a:buChar char="§"/>
              <a:tabLst>
                <a:tab pos="914400" algn="l"/>
              </a:tabLst>
            </a:pPr>
            <a:r>
              <a:rPr lang="en-US" sz="2400" b="1" i="1"/>
              <a:t>Failures/Drop-out rates</a:t>
            </a:r>
          </a:p>
          <a:p>
            <a:pPr marL="976313" lvl="1" indent="-287338" algn="l" rtl="0">
              <a:lnSpc>
                <a:spcPct val="80000"/>
              </a:lnSpc>
              <a:spcBef>
                <a:spcPct val="20000"/>
              </a:spcBef>
              <a:buFont typeface="Wingdings" pitchFamily="2" charset="2"/>
              <a:buChar char="§"/>
              <a:tabLst>
                <a:tab pos="914400" algn="l"/>
              </a:tabLst>
            </a:pPr>
            <a:r>
              <a:rPr lang="en-US" sz="2400" b="1" i="1">
                <a:solidFill>
                  <a:srgbClr val="107E3D"/>
                </a:solidFill>
              </a:rPr>
              <a:t>Acceptance rates, profile of accepted students</a:t>
            </a:r>
            <a:r>
              <a:rPr lang="en-US" sz="2400" b="1">
                <a:solidFill>
                  <a:srgbClr val="107E3D"/>
                </a:solidFill>
              </a:rPr>
              <a:t> </a:t>
            </a:r>
          </a:p>
          <a:p>
            <a:pPr marL="976313" lvl="1" indent="-287338" algn="l" rtl="0">
              <a:lnSpc>
                <a:spcPct val="80000"/>
              </a:lnSpc>
              <a:spcBef>
                <a:spcPct val="20000"/>
              </a:spcBef>
              <a:buFont typeface="Wingdings" pitchFamily="2" charset="2"/>
              <a:buChar char="§"/>
              <a:tabLst>
                <a:tab pos="914400" algn="l"/>
              </a:tabLst>
            </a:pPr>
            <a:r>
              <a:rPr lang="en-US" sz="2400" b="1" i="1">
                <a:solidFill>
                  <a:srgbClr val="3333CC"/>
                </a:solidFill>
              </a:rPr>
              <a:t>Follow-up on alumni</a:t>
            </a:r>
          </a:p>
          <a:p>
            <a:pPr marL="976313" lvl="1" indent="-287338" algn="l" rtl="0">
              <a:lnSpc>
                <a:spcPct val="80000"/>
              </a:lnSpc>
              <a:spcBef>
                <a:spcPct val="20000"/>
              </a:spcBef>
              <a:buFont typeface="Wingdings" pitchFamily="2" charset="2"/>
              <a:buNone/>
              <a:tabLst>
                <a:tab pos="914400" algn="l"/>
              </a:tabLst>
            </a:pPr>
            <a:endParaRPr lang="en-US" sz="2400" b="1" i="1">
              <a:solidFill>
                <a:srgbClr val="3333CC"/>
              </a:solidFill>
            </a:endParaRPr>
          </a:p>
          <a:p>
            <a:pPr marL="463550" indent="-463550" algn="l" rtl="0">
              <a:lnSpc>
                <a:spcPct val="80000"/>
              </a:lnSpc>
              <a:spcBef>
                <a:spcPct val="20000"/>
              </a:spcBef>
              <a:tabLst>
                <a:tab pos="914400" algn="l"/>
              </a:tabLst>
            </a:pPr>
            <a:r>
              <a:rPr lang="en-US" sz="2800" b="1"/>
              <a:t>Satisfaction in university at various credit levels</a:t>
            </a:r>
            <a:r>
              <a:rPr lang="en-US" sz="2800" b="1" i="1" u="sng">
                <a:effectLst>
                  <a:outerShdw blurRad="38100" dist="38100" dir="2700000" algn="tl">
                    <a:srgbClr val="FFFFFF"/>
                  </a:outerShdw>
                </a:effectLst>
              </a:rPr>
              <a:t> </a:t>
            </a:r>
          </a:p>
        </p:txBody>
      </p:sp>
      <p:sp>
        <p:nvSpPr>
          <p:cNvPr id="148485" name="Text Box 5"/>
          <p:cNvSpPr txBox="1">
            <a:spLocks noChangeArrowheads="1"/>
          </p:cNvSpPr>
          <p:nvPr/>
        </p:nvSpPr>
        <p:spPr bwMode="auto">
          <a:xfrm>
            <a:off x="381000" y="1524000"/>
            <a:ext cx="8077200" cy="433388"/>
          </a:xfrm>
          <a:prstGeom prst="rect">
            <a:avLst/>
          </a:prstGeom>
          <a:noFill/>
          <a:ln w="28575" algn="ctr">
            <a:noFill/>
            <a:miter lim="800000"/>
            <a:headEnd/>
            <a:tailEnd/>
          </a:ln>
          <a:effectLst/>
        </p:spPr>
        <p:txBody>
          <a:bodyPr>
            <a:spAutoFit/>
          </a:bodyPr>
          <a:lstStyle/>
          <a:p>
            <a:pPr algn="ctr" rtl="0">
              <a:lnSpc>
                <a:spcPct val="80000"/>
              </a:lnSpc>
              <a:spcBef>
                <a:spcPct val="50000"/>
              </a:spcBef>
            </a:pPr>
            <a:r>
              <a:rPr lang="en-US" sz="2800" b="1" i="1">
                <a:solidFill>
                  <a:srgbClr val="FF0000"/>
                </a:solidFill>
                <a:effectLst>
                  <a:outerShdw blurRad="38100" dist="38100" dir="2700000" algn="tl">
                    <a:srgbClr val="000000"/>
                  </a:outerShdw>
                </a:effectLst>
                <a:latin typeface="Tahoma" pitchFamily="34" charset="0"/>
              </a:rPr>
              <a:t>Using</a:t>
            </a:r>
            <a:r>
              <a:rPr lang="en-US" sz="2400" b="1" i="1">
                <a:solidFill>
                  <a:srgbClr val="FF0000"/>
                </a:solidFill>
                <a:latin typeface="Tahoma" pitchFamily="34" charset="0"/>
              </a:rPr>
              <a:t> </a:t>
            </a:r>
            <a:r>
              <a:rPr lang="en-US" sz="2800" b="1" i="1">
                <a:solidFill>
                  <a:srgbClr val="FF0000"/>
                </a:solidFill>
                <a:effectLst>
                  <a:outerShdw blurRad="38100" dist="38100" dir="2700000" algn="tl">
                    <a:srgbClr val="000000"/>
                  </a:outerShdw>
                </a:effectLst>
                <a:latin typeface="Tahoma" pitchFamily="34" charset="0"/>
              </a:rPr>
              <a:t>data to improve what you are doing!</a:t>
            </a:r>
          </a:p>
        </p:txBody>
      </p:sp>
      <p:pic>
        <p:nvPicPr>
          <p:cNvPr id="148486" name="Picture 6" descr="MCj03656620000[1]"/>
          <p:cNvPicPr>
            <a:picLocks noChangeAspect="1" noChangeArrowheads="1"/>
          </p:cNvPicPr>
          <p:nvPr/>
        </p:nvPicPr>
        <p:blipFill>
          <a:blip r:embed="rId2" cstate="print"/>
          <a:srcRect/>
          <a:stretch>
            <a:fillRect/>
          </a:stretch>
        </p:blipFill>
        <p:spPr bwMode="auto">
          <a:xfrm>
            <a:off x="7345363" y="2895600"/>
            <a:ext cx="1446212" cy="1971675"/>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8483"/>
                                        </p:tgtEl>
                                        <p:attrNameLst>
                                          <p:attrName>style.visibility</p:attrName>
                                        </p:attrNameLst>
                                      </p:cBhvr>
                                      <p:to>
                                        <p:strVal val="visible"/>
                                      </p:to>
                                    </p:set>
                                    <p:anim calcmode="lin" valueType="num">
                                      <p:cBhvr additive="base">
                                        <p:cTn id="7" dur="1000" fill="hold"/>
                                        <p:tgtEl>
                                          <p:spTgt spid="148483"/>
                                        </p:tgtEl>
                                        <p:attrNameLst>
                                          <p:attrName>ppt_x</p:attrName>
                                        </p:attrNameLst>
                                      </p:cBhvr>
                                      <p:tavLst>
                                        <p:tav tm="0">
                                          <p:val>
                                            <p:strVal val="#ppt_x"/>
                                          </p:val>
                                        </p:tav>
                                        <p:tav tm="100000">
                                          <p:val>
                                            <p:strVal val="#ppt_x"/>
                                          </p:val>
                                        </p:tav>
                                      </p:tavLst>
                                    </p:anim>
                                    <p:anim calcmode="lin" valueType="num">
                                      <p:cBhvr additive="base">
                                        <p:cTn id="8" dur="1000" fill="hold"/>
                                        <p:tgtEl>
                                          <p:spTgt spid="14848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8485"/>
                                        </p:tgtEl>
                                        <p:attrNameLst>
                                          <p:attrName>style.visibility</p:attrName>
                                        </p:attrNameLst>
                                      </p:cBhvr>
                                      <p:to>
                                        <p:strVal val="visible"/>
                                      </p:to>
                                    </p:set>
                                    <p:anim calcmode="lin" valueType="num">
                                      <p:cBhvr additive="base">
                                        <p:cTn id="13" dur="1000" fill="hold"/>
                                        <p:tgtEl>
                                          <p:spTgt spid="148485"/>
                                        </p:tgtEl>
                                        <p:attrNameLst>
                                          <p:attrName>ppt_x</p:attrName>
                                        </p:attrNameLst>
                                      </p:cBhvr>
                                      <p:tavLst>
                                        <p:tav tm="0">
                                          <p:val>
                                            <p:strVal val="#ppt_x"/>
                                          </p:val>
                                        </p:tav>
                                        <p:tav tm="100000">
                                          <p:val>
                                            <p:strVal val="#ppt_x"/>
                                          </p:val>
                                        </p:tav>
                                      </p:tavLst>
                                    </p:anim>
                                    <p:anim calcmode="lin" valueType="num">
                                      <p:cBhvr additive="base">
                                        <p:cTn id="14" dur="1000" fill="hold"/>
                                        <p:tgtEl>
                                          <p:spTgt spid="1484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8484"/>
                                        </p:tgtEl>
                                        <p:attrNameLst>
                                          <p:attrName>style.visibility</p:attrName>
                                        </p:attrNameLst>
                                      </p:cBhvr>
                                      <p:to>
                                        <p:strVal val="visible"/>
                                      </p:to>
                                    </p:set>
                                    <p:anim calcmode="lin" valueType="num">
                                      <p:cBhvr additive="base">
                                        <p:cTn id="19" dur="1000" fill="hold"/>
                                        <p:tgtEl>
                                          <p:spTgt spid="148484"/>
                                        </p:tgtEl>
                                        <p:attrNameLst>
                                          <p:attrName>ppt_x</p:attrName>
                                        </p:attrNameLst>
                                      </p:cBhvr>
                                      <p:tavLst>
                                        <p:tav tm="0">
                                          <p:val>
                                            <p:strVal val="#ppt_x"/>
                                          </p:val>
                                        </p:tav>
                                        <p:tav tm="100000">
                                          <p:val>
                                            <p:strVal val="#ppt_x"/>
                                          </p:val>
                                        </p:tav>
                                      </p:tavLst>
                                    </p:anim>
                                    <p:anim calcmode="lin" valueType="num">
                                      <p:cBhvr additive="base">
                                        <p:cTn id="20" dur="1000" fill="hold"/>
                                        <p:tgtEl>
                                          <p:spTgt spid="1484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p:bldP spid="148484" grpId="0"/>
      <p:bldP spid="148485"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57200" y="-152400"/>
            <a:ext cx="8382000" cy="1295400"/>
          </a:xfrm>
        </p:spPr>
        <p:txBody>
          <a:bodyPr/>
          <a:lstStyle/>
          <a:p>
            <a:pPr algn="ctr"/>
            <a:r>
              <a:rPr lang="en-US" sz="3600"/>
              <a:t>How do you organize for data analysis?</a:t>
            </a:r>
          </a:p>
        </p:txBody>
      </p:sp>
      <p:graphicFrame>
        <p:nvGraphicFramePr>
          <p:cNvPr id="154627" name="Group 3"/>
          <p:cNvGraphicFramePr>
            <a:graphicFrameLocks noGrp="1"/>
          </p:cNvGraphicFramePr>
          <p:nvPr>
            <p:ph idx="1"/>
          </p:nvPr>
        </p:nvGraphicFramePr>
        <p:xfrm>
          <a:off x="228600" y="1981200"/>
          <a:ext cx="8305800" cy="4876801"/>
        </p:xfrm>
        <a:graphic>
          <a:graphicData uri="http://schemas.openxmlformats.org/drawingml/2006/table">
            <a:tbl>
              <a:tblPr/>
              <a:tblGrid>
                <a:gridCol w="2708275"/>
                <a:gridCol w="1804988"/>
                <a:gridCol w="2076450"/>
                <a:gridCol w="1716087"/>
              </a:tblGrid>
              <a:tr h="650875">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WHO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HOW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WHEN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l"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Collect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0425">
                <a:tc>
                  <a:txBody>
                    <a:bodyPr/>
                    <a:lstStyle/>
                    <a:p>
                      <a:pPr marL="0" marR="0" lvl="0" indent="0" algn="l"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Organize/Display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62013">
                <a:tc>
                  <a:txBody>
                    <a:bodyPr/>
                    <a:lstStyle/>
                    <a:p>
                      <a:pPr marL="0" marR="0" lvl="0" indent="0" algn="l"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Analyze Data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58838">
                <a:tc>
                  <a:txBody>
                    <a:bodyPr/>
                    <a:lstStyle/>
                    <a:p>
                      <a:pPr marL="0" marR="0" lvl="0" indent="0" algn="l"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Share Results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0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84225">
                <a:tc gridSpan="4">
                  <a:txBody>
                    <a:bodyPr/>
                    <a:lstStyle/>
                    <a:p>
                      <a:pPr marL="0" marR="0" lvl="0" indent="0" algn="l"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Other Comments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bl>
          </a:graphicData>
        </a:graphic>
      </p:graphicFrame>
      <p:sp>
        <p:nvSpPr>
          <p:cNvPr id="154661" name="Text Box 37"/>
          <p:cNvSpPr txBox="1">
            <a:spLocks noChangeArrowheads="1"/>
          </p:cNvSpPr>
          <p:nvPr/>
        </p:nvSpPr>
        <p:spPr bwMode="auto">
          <a:xfrm>
            <a:off x="-92075" y="1255713"/>
            <a:ext cx="184150" cy="366712"/>
          </a:xfrm>
          <a:prstGeom prst="rect">
            <a:avLst/>
          </a:prstGeom>
          <a:noFill/>
          <a:ln w="9525">
            <a:noFill/>
            <a:miter lim="800000"/>
            <a:headEnd/>
            <a:tailEnd/>
          </a:ln>
          <a:effectLst/>
        </p:spPr>
        <p:txBody>
          <a:bodyPr wrap="none">
            <a:spAutoFit/>
          </a:bodyPr>
          <a:lstStyle/>
          <a:p>
            <a:endParaRPr lang="en-US"/>
          </a:p>
        </p:txBody>
      </p:sp>
      <p:sp>
        <p:nvSpPr>
          <p:cNvPr id="154662" name="Text Box 38"/>
          <p:cNvSpPr txBox="1">
            <a:spLocks noChangeArrowheads="1"/>
          </p:cNvSpPr>
          <p:nvPr/>
        </p:nvSpPr>
        <p:spPr bwMode="auto">
          <a:xfrm>
            <a:off x="228600" y="1295400"/>
            <a:ext cx="5562600" cy="457200"/>
          </a:xfrm>
          <a:prstGeom prst="rect">
            <a:avLst/>
          </a:prstGeom>
          <a:noFill/>
          <a:ln w="9525">
            <a:noFill/>
            <a:miter lim="800000"/>
            <a:headEnd/>
            <a:tailEnd/>
          </a:ln>
          <a:effectLst/>
        </p:spPr>
        <p:txBody>
          <a:bodyPr wrap="none">
            <a:spAutoFit/>
          </a:bodyPr>
          <a:lstStyle/>
          <a:p>
            <a:r>
              <a:rPr lang="en-US" sz="2400" b="1"/>
              <a:t>Question and outcome to be studied: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4627"/>
                                        </p:tgtEl>
                                        <p:attrNameLst>
                                          <p:attrName>style.visibility</p:attrName>
                                        </p:attrNameLst>
                                      </p:cBhvr>
                                      <p:to>
                                        <p:strVal val="visible"/>
                                      </p:to>
                                    </p:set>
                                    <p:animEffect transition="in" filter="blinds(vertical)">
                                      <p:cBhvr>
                                        <p:cTn id="7" dur="500"/>
                                        <p:tgtEl>
                                          <p:spTgt spid="154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55650" name="Group 2"/>
          <p:cNvGraphicFramePr>
            <a:graphicFrameLocks noGrp="1"/>
          </p:cNvGraphicFramePr>
          <p:nvPr>
            <p:ph/>
          </p:nvPr>
        </p:nvGraphicFramePr>
        <p:xfrm>
          <a:off x="304800" y="1898650"/>
          <a:ext cx="8534400" cy="4428363"/>
        </p:xfrm>
        <a:graphic>
          <a:graphicData uri="http://schemas.openxmlformats.org/drawingml/2006/table">
            <a:tbl>
              <a:tblPr/>
              <a:tblGrid>
                <a:gridCol w="2209800"/>
                <a:gridCol w="1371600"/>
                <a:gridCol w="1371600"/>
                <a:gridCol w="1295400"/>
                <a:gridCol w="2286000"/>
              </a:tblGrid>
              <a:tr h="977900">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What Students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What Levels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Time Of Year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0" u="none" strike="noStrike" cap="none" normalizeH="0" baseline="0" smtClean="0">
                          <a:ln>
                            <a:noFill/>
                          </a:ln>
                          <a:solidFill>
                            <a:schemeClr val="tx1"/>
                          </a:solidFill>
                          <a:effectLst/>
                          <a:latin typeface="Arial" pitchFamily="34" charset="0"/>
                          <a:cs typeface="Arial" pitchFamily="34" charset="0"/>
                        </a:rPr>
                        <a:t>Purposes</a:t>
                      </a:r>
                    </a:p>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000" b="1" i="1" u="none" strike="noStrike" cap="none" normalizeH="0" baseline="0" smtClean="0">
                          <a:ln>
                            <a:noFill/>
                          </a:ln>
                          <a:solidFill>
                            <a:schemeClr val="tx1"/>
                          </a:solidFill>
                          <a:effectLst/>
                          <a:latin typeface="Arial" pitchFamily="34" charset="0"/>
                          <a:cs typeface="Arial" pitchFamily="34" charset="0"/>
                        </a:rPr>
                        <a:t>What does it measure?</a:t>
                      </a:r>
                      <a:endParaRPr kumimoji="0" lang="en-US" sz="20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tab pos="2286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Assessment Name:</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tab pos="228600" algn="l"/>
                        </a:tabLst>
                      </a:pPr>
                      <a:r>
                        <a:rPr kumimoji="0" lang="en-US" sz="1700" b="1" i="1" u="none" strike="noStrike" cap="none" normalizeH="0" baseline="0" smtClean="0">
                          <a:ln>
                            <a:noFill/>
                          </a:ln>
                          <a:solidFill>
                            <a:schemeClr val="tx1"/>
                          </a:solidFill>
                          <a:effectLst/>
                          <a:latin typeface="Arial" pitchFamily="34" charset="0"/>
                          <a:cs typeface="Arial" pitchFamily="34" charset="0"/>
                        </a:rPr>
                        <a:t>	Standardized</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tab pos="228600" algn="l"/>
                        </a:tabLst>
                      </a:pPr>
                      <a:r>
                        <a:rPr kumimoji="0" lang="en-US" sz="1700" b="1" i="1" u="none" strike="noStrike" cap="none" normalizeH="0" baseline="0" smtClean="0">
                          <a:ln>
                            <a:noFill/>
                          </a:ln>
                          <a:solidFill>
                            <a:schemeClr val="tx1"/>
                          </a:solidFill>
                          <a:effectLst/>
                          <a:latin typeface="Arial" pitchFamily="34" charset="0"/>
                          <a:cs typeface="Arial" pitchFamily="34" charset="0"/>
                        </a:rPr>
                        <a:t>	Criterion-	referenced</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tab pos="228600" algn="l"/>
                        </a:tabLst>
                      </a:pPr>
                      <a:r>
                        <a:rPr kumimoji="0" lang="en-US" sz="1700" b="1" i="1" u="none" strike="noStrike" cap="none" normalizeH="0" baseline="0" smtClean="0">
                          <a:ln>
                            <a:noFill/>
                          </a:ln>
                          <a:solidFill>
                            <a:schemeClr val="tx1"/>
                          </a:solidFill>
                          <a:effectLst/>
                          <a:latin typeface="Arial" pitchFamily="34" charset="0"/>
                          <a:cs typeface="Arial" pitchFamily="34" charset="0"/>
                        </a:rPr>
                        <a:t>	Instructor-made</a:t>
                      </a:r>
                      <a:endParaRPr kumimoji="0" lang="en-US" sz="1700" b="1"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19275">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tab pos="228600" algn="l"/>
                        </a:tabLst>
                      </a:pPr>
                      <a:r>
                        <a:rPr kumimoji="0" lang="en-US" sz="1700" b="1" i="0" u="none" strike="noStrike" cap="none" normalizeH="0" baseline="0" smtClean="0">
                          <a:ln>
                            <a:noFill/>
                          </a:ln>
                          <a:solidFill>
                            <a:schemeClr val="tx1"/>
                          </a:solidFill>
                          <a:effectLst/>
                          <a:latin typeface="Arial" pitchFamily="34" charset="0"/>
                          <a:cs typeface="Arial" pitchFamily="34" charset="0"/>
                        </a:rPr>
                        <a:t>Assessment Name:</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tab pos="228600" algn="l"/>
                        </a:tabLst>
                      </a:pPr>
                      <a:r>
                        <a:rPr kumimoji="0" lang="en-US" sz="1700" b="1" i="1" u="none" strike="noStrike" cap="none" normalizeH="0" baseline="0" smtClean="0">
                          <a:ln>
                            <a:noFill/>
                          </a:ln>
                          <a:solidFill>
                            <a:schemeClr val="tx1"/>
                          </a:solidFill>
                          <a:effectLst/>
                          <a:latin typeface="Arial" pitchFamily="34" charset="0"/>
                          <a:cs typeface="Arial" pitchFamily="34" charset="0"/>
                        </a:rPr>
                        <a:t>	Standardized</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tab pos="228600" algn="l"/>
                        </a:tabLst>
                      </a:pPr>
                      <a:r>
                        <a:rPr kumimoji="0" lang="en-US" sz="1700" b="1" i="1" u="none" strike="noStrike" cap="none" normalizeH="0" baseline="0" smtClean="0">
                          <a:ln>
                            <a:noFill/>
                          </a:ln>
                          <a:solidFill>
                            <a:schemeClr val="tx1"/>
                          </a:solidFill>
                          <a:effectLst/>
                          <a:latin typeface="Arial" pitchFamily="34" charset="0"/>
                          <a:cs typeface="Arial" pitchFamily="34" charset="0"/>
                        </a:rPr>
                        <a:t>	Criterion-	referenced</a:t>
                      </a:r>
                    </a:p>
                    <a:p>
                      <a:pPr marL="0" marR="0" lvl="0" indent="0" algn="l" defTabSz="914400" rtl="0" eaLnBrk="1" fontAlgn="base" latinLnBrk="0" hangingPunct="1">
                        <a:lnSpc>
                          <a:spcPct val="100000"/>
                        </a:lnSpc>
                        <a:spcBef>
                          <a:spcPct val="20000"/>
                        </a:spcBef>
                        <a:spcAft>
                          <a:spcPct val="0"/>
                        </a:spcAft>
                        <a:buClr>
                          <a:schemeClr val="tx1"/>
                        </a:buClr>
                        <a:buSzPct val="70000"/>
                        <a:buFont typeface="Wingdings" pitchFamily="2" charset="2"/>
                        <a:buChar char="q"/>
                        <a:tabLst>
                          <a:tab pos="228600" algn="l"/>
                        </a:tabLst>
                      </a:pPr>
                      <a:r>
                        <a:rPr kumimoji="0" lang="en-US" sz="1700" b="1" i="1" u="none" strike="noStrike" cap="none" normalizeH="0" baseline="0" smtClean="0">
                          <a:ln>
                            <a:noFill/>
                          </a:ln>
                          <a:solidFill>
                            <a:schemeClr val="tx1"/>
                          </a:solidFill>
                          <a:effectLst/>
                          <a:latin typeface="Arial" pitchFamily="34" charset="0"/>
                          <a:cs typeface="Arial" pitchFamily="34" charset="0"/>
                        </a:rPr>
                        <a:t>	Instructor-made</a:t>
                      </a:r>
                      <a:endParaRPr kumimoji="0" lang="en-US" sz="1700" b="0" i="0" u="none" strike="noStrike" cap="none" normalizeH="0" baseline="0" smtClean="0">
                        <a:ln>
                          <a:noFill/>
                        </a:ln>
                        <a:solidFill>
                          <a:schemeClr val="tx1"/>
                        </a:solidFill>
                        <a:effectLst/>
                        <a:latin typeface="Arial" pitchFamily="34" charset="0"/>
                        <a:cs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1"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55676" name="Text Box 28"/>
          <p:cNvSpPr txBox="1">
            <a:spLocks noChangeArrowheads="1"/>
          </p:cNvSpPr>
          <p:nvPr/>
        </p:nvSpPr>
        <p:spPr bwMode="auto">
          <a:xfrm>
            <a:off x="0" y="457200"/>
            <a:ext cx="7924800" cy="531813"/>
          </a:xfrm>
          <a:prstGeom prst="rect">
            <a:avLst/>
          </a:prstGeom>
          <a:noFill/>
          <a:ln w="28575" algn="ctr">
            <a:noFill/>
            <a:miter lim="800000"/>
            <a:headEnd/>
            <a:tailEnd/>
          </a:ln>
          <a:effectLst/>
        </p:spPr>
        <p:txBody>
          <a:bodyPr>
            <a:spAutoFit/>
          </a:bodyPr>
          <a:lstStyle/>
          <a:p>
            <a:pPr algn="ctr" rtl="0">
              <a:lnSpc>
                <a:spcPct val="80000"/>
              </a:lnSpc>
              <a:spcBef>
                <a:spcPct val="20000"/>
              </a:spcBef>
            </a:pPr>
            <a:r>
              <a:rPr lang="en-US" sz="3600" b="1">
                <a:solidFill>
                  <a:schemeClr val="tx2"/>
                </a:solidFill>
              </a:rPr>
              <a:t>What is your  assessment system?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5650"/>
                                        </p:tgtEl>
                                        <p:attrNameLst>
                                          <p:attrName>style.visibility</p:attrName>
                                        </p:attrNameLst>
                                      </p:cBhvr>
                                      <p:to>
                                        <p:strVal val="visible"/>
                                      </p:to>
                                    </p:set>
                                    <p:anim calcmode="lin" valueType="num">
                                      <p:cBhvr additive="base">
                                        <p:cTn id="7" dur="500" fill="hold"/>
                                        <p:tgtEl>
                                          <p:spTgt spid="155650"/>
                                        </p:tgtEl>
                                        <p:attrNameLst>
                                          <p:attrName>ppt_x</p:attrName>
                                        </p:attrNameLst>
                                      </p:cBhvr>
                                      <p:tavLst>
                                        <p:tav tm="0">
                                          <p:val>
                                            <p:strVal val="#ppt_x"/>
                                          </p:val>
                                        </p:tav>
                                        <p:tav tm="100000">
                                          <p:val>
                                            <p:strVal val="#ppt_x"/>
                                          </p:val>
                                        </p:tav>
                                      </p:tavLst>
                                    </p:anim>
                                    <p:anim calcmode="lin" valueType="num">
                                      <p:cBhvr additive="base">
                                        <p:cTn id="8" dur="500" fill="hold"/>
                                        <p:tgtEl>
                                          <p:spTgt spid="1556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3" name="Rectangle 7"/>
          <p:cNvSpPr>
            <a:spLocks noChangeArrowheads="1"/>
          </p:cNvSpPr>
          <p:nvPr/>
        </p:nvSpPr>
        <p:spPr bwMode="auto">
          <a:xfrm>
            <a:off x="457200" y="277813"/>
            <a:ext cx="8229600" cy="1139825"/>
          </a:xfrm>
          <a:prstGeom prst="rect">
            <a:avLst/>
          </a:prstGeom>
          <a:noFill/>
          <a:ln w="9525">
            <a:noFill/>
            <a:miter lim="800000"/>
            <a:headEnd/>
            <a:tailEnd/>
          </a:ln>
          <a:effectLst/>
        </p:spPr>
        <p:txBody>
          <a:bodyPr anchor="ctr" anchorCtr="1"/>
          <a:lstStyle/>
          <a:p>
            <a:pPr algn="l"/>
            <a:r>
              <a:rPr lang="en-US" sz="3900" b="1">
                <a:solidFill>
                  <a:schemeClr val="tx2"/>
                </a:solidFill>
              </a:rPr>
              <a:t>Enrollment</a:t>
            </a:r>
          </a:p>
        </p:txBody>
      </p:sp>
      <p:graphicFrame>
        <p:nvGraphicFramePr>
          <p:cNvPr id="106504" name="Object 8"/>
          <p:cNvGraphicFramePr>
            <a:graphicFrameLocks noChangeAspect="1"/>
          </p:cNvGraphicFramePr>
          <p:nvPr/>
        </p:nvGraphicFramePr>
        <p:xfrm>
          <a:off x="1219200" y="990600"/>
          <a:ext cx="7696200" cy="3124200"/>
        </p:xfrm>
        <a:graphic>
          <a:graphicData uri="http://schemas.openxmlformats.org/presentationml/2006/ole">
            <p:oleObj spid="_x0000_s106504" name="Chart" r:id="rId3" imgW="6105525" imgH="4067175" progId="MSGraph.Chart.8">
              <p:embed followColorScheme="full"/>
            </p:oleObj>
          </a:graphicData>
        </a:graphic>
      </p:graphicFrame>
      <p:sp>
        <p:nvSpPr>
          <p:cNvPr id="106505" name="Text Box 9"/>
          <p:cNvSpPr txBox="1">
            <a:spLocks noChangeArrowheads="1"/>
          </p:cNvSpPr>
          <p:nvPr/>
        </p:nvSpPr>
        <p:spPr bwMode="auto">
          <a:xfrm>
            <a:off x="6172200" y="4114800"/>
            <a:ext cx="2819400" cy="2024063"/>
          </a:xfrm>
          <a:prstGeom prst="rect">
            <a:avLst/>
          </a:prstGeom>
          <a:noFill/>
          <a:ln w="9525">
            <a:solidFill>
              <a:schemeClr val="tx1"/>
            </a:solidFill>
            <a:miter lim="800000"/>
            <a:headEnd/>
            <a:tailEnd/>
          </a:ln>
          <a:effectLst/>
        </p:spPr>
        <p:txBody>
          <a:bodyPr>
            <a:spAutoFit/>
          </a:bodyPr>
          <a:lstStyle/>
          <a:p>
            <a:pPr marL="225425" indent="-225425" algn="l" rtl="0"/>
            <a:r>
              <a:rPr lang="en-US" b="1">
                <a:solidFill>
                  <a:srgbClr val="FF3300"/>
                </a:solidFill>
                <a:latin typeface="Tahoma" pitchFamily="34" charset="0"/>
              </a:rPr>
              <a:t>Strength:</a:t>
            </a:r>
          </a:p>
          <a:p>
            <a:pPr marL="225425" indent="-225425" algn="l" rtl="0">
              <a:buFontTx/>
              <a:buChar char="•"/>
            </a:pPr>
            <a:r>
              <a:rPr lang="en-US">
                <a:solidFill>
                  <a:srgbClr val="006666"/>
                </a:solidFill>
                <a:latin typeface="Tahoma" pitchFamily="34" charset="0"/>
              </a:rPr>
              <a:t>Senior enrollment</a:t>
            </a:r>
          </a:p>
          <a:p>
            <a:pPr marL="225425" indent="-225425" algn="l" rtl="0"/>
            <a:r>
              <a:rPr lang="en-US">
                <a:solidFill>
                  <a:srgbClr val="006666"/>
                </a:solidFill>
                <a:latin typeface="Tahoma" pitchFamily="34" charset="0"/>
              </a:rPr>
              <a:t>	</a:t>
            </a:r>
          </a:p>
          <a:p>
            <a:pPr marL="225425" indent="-225425" algn="l" rtl="0"/>
            <a:r>
              <a:rPr lang="en-US" b="1">
                <a:solidFill>
                  <a:srgbClr val="FF3300"/>
                </a:solidFill>
                <a:latin typeface="Tahoma" pitchFamily="34" charset="0"/>
              </a:rPr>
              <a:t>Weakness:</a:t>
            </a:r>
          </a:p>
          <a:p>
            <a:pPr marL="225425" indent="-225425" algn="l" rtl="0">
              <a:buFontTx/>
              <a:buChar char="•"/>
            </a:pPr>
            <a:r>
              <a:rPr lang="en-US">
                <a:solidFill>
                  <a:srgbClr val="006666"/>
                </a:solidFill>
                <a:latin typeface="Tahoma" pitchFamily="34" charset="0"/>
              </a:rPr>
              <a:t>Enrollment fluctuation</a:t>
            </a:r>
          </a:p>
          <a:p>
            <a:pPr marL="225425" indent="-225425" algn="l" rtl="0">
              <a:buFontTx/>
              <a:buChar char="•"/>
            </a:pPr>
            <a:r>
              <a:rPr lang="en-US">
                <a:solidFill>
                  <a:srgbClr val="006666"/>
                </a:solidFill>
                <a:latin typeface="Tahoma" pitchFamily="34" charset="0"/>
              </a:rPr>
              <a:t>Revenue instability</a:t>
            </a:r>
          </a:p>
          <a:p>
            <a:pPr marL="225425" indent="-225425" algn="l" rtl="0">
              <a:buFontTx/>
              <a:buChar char="•"/>
            </a:pPr>
            <a:r>
              <a:rPr lang="en-US">
                <a:solidFill>
                  <a:srgbClr val="006666"/>
                </a:solidFill>
                <a:latin typeface="Tahoma" pitchFamily="34" charset="0"/>
              </a:rPr>
              <a:t>Class size change</a:t>
            </a:r>
          </a:p>
        </p:txBody>
      </p:sp>
      <p:sp>
        <p:nvSpPr>
          <p:cNvPr id="106506" name="Rectangle 10"/>
          <p:cNvSpPr>
            <a:spLocks noChangeArrowheads="1"/>
          </p:cNvSpPr>
          <p:nvPr/>
        </p:nvSpPr>
        <p:spPr bwMode="auto">
          <a:xfrm rot="-1133166">
            <a:off x="152400" y="457200"/>
            <a:ext cx="2133600" cy="762000"/>
          </a:xfrm>
          <a:prstGeom prst="rect">
            <a:avLst/>
          </a:prstGeom>
          <a:solidFill>
            <a:schemeClr val="accent1"/>
          </a:solidFill>
          <a:ln w="9525">
            <a:solidFill>
              <a:schemeClr val="tx1"/>
            </a:solidFill>
            <a:miter lim="800000"/>
            <a:headEnd/>
            <a:tailEnd/>
          </a:ln>
          <a:effectLst/>
        </p:spPr>
        <p:txBody>
          <a:bodyPr wrap="none" anchor="ctr"/>
          <a:lstStyle/>
          <a:p>
            <a:pPr algn="ctr" rtl="0"/>
            <a:r>
              <a:rPr lang="en-US">
                <a:latin typeface="Verdana" pitchFamily="34" charset="0"/>
              </a:rPr>
              <a:t>Profile Sample</a:t>
            </a:r>
          </a:p>
        </p:txBody>
      </p:sp>
      <p:sp>
        <p:nvSpPr>
          <p:cNvPr id="106507" name="Text Box 11"/>
          <p:cNvSpPr txBox="1">
            <a:spLocks noChangeArrowheads="1"/>
          </p:cNvSpPr>
          <p:nvPr/>
        </p:nvSpPr>
        <p:spPr bwMode="auto">
          <a:xfrm>
            <a:off x="1752600" y="4267200"/>
            <a:ext cx="4267200" cy="1749425"/>
          </a:xfrm>
          <a:prstGeom prst="rect">
            <a:avLst/>
          </a:prstGeom>
          <a:noFill/>
          <a:ln w="9525">
            <a:solidFill>
              <a:schemeClr val="tx1"/>
            </a:solidFill>
            <a:miter lim="800000"/>
            <a:headEnd/>
            <a:tailEnd/>
          </a:ln>
          <a:effectLst/>
        </p:spPr>
        <p:txBody>
          <a:bodyPr>
            <a:spAutoFit/>
          </a:bodyPr>
          <a:lstStyle/>
          <a:p>
            <a:pPr marL="112713" indent="-112713" algn="l" rtl="0"/>
            <a:r>
              <a:rPr lang="en-US" b="1">
                <a:solidFill>
                  <a:srgbClr val="FF3300"/>
                </a:solidFill>
                <a:latin typeface="Tahoma" pitchFamily="34" charset="0"/>
              </a:rPr>
              <a:t>Findings:</a:t>
            </a:r>
          </a:p>
          <a:p>
            <a:pPr marL="112713" indent="-112713" algn="l" rtl="0">
              <a:buFontTx/>
              <a:buChar char="•"/>
            </a:pPr>
            <a:r>
              <a:rPr lang="en-US">
                <a:solidFill>
                  <a:srgbClr val="006666"/>
                </a:solidFill>
                <a:latin typeface="Tahoma" pitchFamily="34" charset="0"/>
              </a:rPr>
              <a:t>3rd enrollment decreases every year</a:t>
            </a:r>
          </a:p>
          <a:p>
            <a:pPr marL="112713" indent="-112713" algn="l" rtl="0">
              <a:buFontTx/>
              <a:buChar char="•"/>
            </a:pPr>
            <a:r>
              <a:rPr lang="en-US">
                <a:solidFill>
                  <a:srgbClr val="006666"/>
                </a:solidFill>
                <a:latin typeface="Tahoma" pitchFamily="34" charset="0"/>
              </a:rPr>
              <a:t>3rd decline causes future enrollment problems</a:t>
            </a:r>
          </a:p>
          <a:p>
            <a:pPr marL="112713" indent="-112713" algn="l" rtl="0">
              <a:buFontTx/>
              <a:buChar char="•"/>
            </a:pPr>
            <a:r>
              <a:rPr lang="en-US">
                <a:solidFill>
                  <a:srgbClr val="006666"/>
                </a:solidFill>
                <a:latin typeface="Tahoma" pitchFamily="34" charset="0"/>
              </a:rPr>
              <a:t>Senior enrollment has steady increase</a:t>
            </a:r>
          </a:p>
          <a:p>
            <a:pPr marL="112713" indent="-112713" algn="l" rtl="0">
              <a:buFontTx/>
              <a:buChar char="•"/>
            </a:pPr>
            <a:r>
              <a:rPr lang="en-US">
                <a:solidFill>
                  <a:srgbClr val="006666"/>
                </a:solidFill>
                <a:latin typeface="Tahoma" pitchFamily="34" charset="0"/>
              </a:rPr>
              <a:t>Junior enrollment is up and down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507"/>
                                        </p:tgtEl>
                                        <p:attrNameLst>
                                          <p:attrName>style.visibility</p:attrName>
                                        </p:attrNameLst>
                                      </p:cBhvr>
                                      <p:to>
                                        <p:strVal val="visible"/>
                                      </p:to>
                                    </p:set>
                                    <p:anim calcmode="lin" valueType="num">
                                      <p:cBhvr additive="base">
                                        <p:cTn id="7" dur="1000" fill="hold"/>
                                        <p:tgtEl>
                                          <p:spTgt spid="106507"/>
                                        </p:tgtEl>
                                        <p:attrNameLst>
                                          <p:attrName>ppt_x</p:attrName>
                                        </p:attrNameLst>
                                      </p:cBhvr>
                                      <p:tavLst>
                                        <p:tav tm="0">
                                          <p:val>
                                            <p:strVal val="#ppt_x"/>
                                          </p:val>
                                        </p:tav>
                                        <p:tav tm="100000">
                                          <p:val>
                                            <p:strVal val="#ppt_x"/>
                                          </p:val>
                                        </p:tav>
                                      </p:tavLst>
                                    </p:anim>
                                    <p:anim calcmode="lin" valueType="num">
                                      <p:cBhvr additive="base">
                                        <p:cTn id="8" dur="1000" fill="hold"/>
                                        <p:tgtEl>
                                          <p:spTgt spid="10650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505"/>
                                        </p:tgtEl>
                                        <p:attrNameLst>
                                          <p:attrName>style.visibility</p:attrName>
                                        </p:attrNameLst>
                                      </p:cBhvr>
                                      <p:to>
                                        <p:strVal val="visible"/>
                                      </p:to>
                                    </p:set>
                                    <p:anim calcmode="lin" valueType="num">
                                      <p:cBhvr additive="base">
                                        <p:cTn id="13" dur="1000" fill="hold"/>
                                        <p:tgtEl>
                                          <p:spTgt spid="106505"/>
                                        </p:tgtEl>
                                        <p:attrNameLst>
                                          <p:attrName>ppt_x</p:attrName>
                                        </p:attrNameLst>
                                      </p:cBhvr>
                                      <p:tavLst>
                                        <p:tav tm="0">
                                          <p:val>
                                            <p:strVal val="#ppt_x"/>
                                          </p:val>
                                        </p:tav>
                                        <p:tav tm="100000">
                                          <p:val>
                                            <p:strVal val="#ppt_x"/>
                                          </p:val>
                                        </p:tav>
                                      </p:tavLst>
                                    </p:anim>
                                    <p:anim calcmode="lin" valueType="num">
                                      <p:cBhvr additive="base">
                                        <p:cTn id="14" dur="1000" fill="hold"/>
                                        <p:tgtEl>
                                          <p:spTgt spid="1065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5" grpId="0" animBg="1"/>
      <p:bldP spid="106507"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52400" y="76200"/>
            <a:ext cx="7772400" cy="1295400"/>
          </a:xfrm>
        </p:spPr>
        <p:txBody>
          <a:bodyPr/>
          <a:lstStyle/>
          <a:p>
            <a:r>
              <a:rPr lang="en-US" sz="4000">
                <a:solidFill>
                  <a:srgbClr val="FF0000"/>
                </a:solidFill>
              </a:rPr>
              <a:t>Standards</a:t>
            </a:r>
            <a:r>
              <a:rPr lang="en-US" sz="3600"/>
              <a:t> are expectations that….</a:t>
            </a:r>
          </a:p>
        </p:txBody>
      </p:sp>
      <p:sp>
        <p:nvSpPr>
          <p:cNvPr id="72707" name="Text Box 3"/>
          <p:cNvSpPr txBox="1">
            <a:spLocks noChangeArrowheads="1"/>
          </p:cNvSpPr>
          <p:nvPr/>
        </p:nvSpPr>
        <p:spPr bwMode="auto">
          <a:xfrm>
            <a:off x="457200" y="1676400"/>
            <a:ext cx="7848600" cy="4965700"/>
          </a:xfrm>
          <a:prstGeom prst="rect">
            <a:avLst/>
          </a:prstGeom>
          <a:noFill/>
          <a:ln w="9525">
            <a:noFill/>
            <a:miter lim="800000"/>
            <a:headEnd/>
            <a:tailEnd/>
          </a:ln>
          <a:effectLst/>
        </p:spPr>
        <p:txBody>
          <a:bodyPr>
            <a:spAutoFit/>
          </a:bodyPr>
          <a:lstStyle/>
          <a:p>
            <a:pPr algn="l" rtl="0"/>
            <a:r>
              <a:rPr lang="en-US" sz="3200" b="1">
                <a:solidFill>
                  <a:srgbClr val="3333CC"/>
                </a:solidFill>
              </a:rPr>
              <a:t>1) Function as an indicator of educational quality and effectiveness by which institutions are evaluated; and</a:t>
            </a:r>
            <a:r>
              <a:rPr lang="en-US" sz="3200" b="1"/>
              <a:t> (100 + years, research based; best practices; cross local, regional, national, international, cultural, and religious boundaries).</a:t>
            </a:r>
          </a:p>
          <a:p>
            <a:pPr algn="l" rtl="0"/>
            <a:endParaRPr lang="en-US" sz="3200" b="1"/>
          </a:p>
          <a:p>
            <a:pPr algn="l" rtl="0"/>
            <a:r>
              <a:rPr lang="en-US" sz="3200" b="1">
                <a:solidFill>
                  <a:srgbClr val="107E3D"/>
                </a:solidFill>
              </a:rPr>
              <a:t>2) Provide guidance for continuous improvement.</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304800" y="304800"/>
            <a:ext cx="7526338" cy="1143000"/>
          </a:xfrm>
          <a:prstGeom prst="rect">
            <a:avLst/>
          </a:prstGeom>
          <a:noFill/>
          <a:ln w="9525">
            <a:noFill/>
            <a:miter lim="800000"/>
            <a:headEnd/>
            <a:tailEnd/>
          </a:ln>
          <a:effectLst/>
        </p:spPr>
        <p:txBody>
          <a:bodyPr anchor="ctr"/>
          <a:lstStyle/>
          <a:p>
            <a:pPr algn="l"/>
            <a:r>
              <a:rPr lang="en-US" sz="3900" b="1">
                <a:solidFill>
                  <a:schemeClr val="tx2"/>
                </a:solidFill>
              </a:rPr>
              <a:t>Standards</a:t>
            </a:r>
          </a:p>
        </p:txBody>
      </p:sp>
      <p:sp>
        <p:nvSpPr>
          <p:cNvPr id="83971" name="Rectangle 3"/>
          <p:cNvSpPr>
            <a:spLocks noChangeArrowheads="1"/>
          </p:cNvSpPr>
          <p:nvPr/>
        </p:nvSpPr>
        <p:spPr bwMode="auto">
          <a:xfrm>
            <a:off x="457200" y="1752600"/>
            <a:ext cx="8382000" cy="4114800"/>
          </a:xfrm>
          <a:prstGeom prst="rect">
            <a:avLst/>
          </a:prstGeom>
          <a:noFill/>
          <a:ln w="9525">
            <a:noFill/>
            <a:miter lim="800000"/>
            <a:headEnd/>
            <a:tailEnd/>
          </a:ln>
          <a:effectLst/>
        </p:spPr>
        <p:txBody>
          <a:bodyPr/>
          <a:lstStyle/>
          <a:p>
            <a:pPr marL="533400" indent="-533400" algn="l" rtl="0">
              <a:lnSpc>
                <a:spcPct val="90000"/>
              </a:lnSpc>
              <a:spcBef>
                <a:spcPct val="20000"/>
              </a:spcBef>
              <a:buClr>
                <a:srgbClr val="33CC33"/>
              </a:buClr>
              <a:buSzPct val="70000"/>
              <a:buFontTx/>
              <a:buAutoNum type="arabicParenR"/>
            </a:pPr>
            <a:r>
              <a:rPr lang="en-US" sz="3200" b="1">
                <a:solidFill>
                  <a:srgbClr val="3333CC"/>
                </a:solidFill>
                <a:effectLst>
                  <a:outerShdw blurRad="38100" dist="38100" dir="2700000" algn="tl">
                    <a:srgbClr val="000000"/>
                  </a:outerShdw>
                </a:effectLst>
              </a:rPr>
              <a:t>Mission and Objectives</a:t>
            </a:r>
          </a:p>
          <a:p>
            <a:pPr marL="533400" indent="-533400" algn="l" rtl="0">
              <a:lnSpc>
                <a:spcPct val="90000"/>
              </a:lnSpc>
              <a:spcBef>
                <a:spcPct val="20000"/>
              </a:spcBef>
              <a:buClr>
                <a:srgbClr val="33CC33"/>
              </a:buClr>
              <a:buSzPct val="70000"/>
              <a:buFontTx/>
              <a:buAutoNum type="arabicParenR"/>
            </a:pPr>
            <a:r>
              <a:rPr lang="en-US" sz="3200" b="1">
                <a:solidFill>
                  <a:srgbClr val="3333CC"/>
                </a:solidFill>
                <a:effectLst>
                  <a:outerShdw blurRad="38100" dist="38100" dir="2700000" algn="tl">
                    <a:srgbClr val="000000"/>
                  </a:outerShdw>
                </a:effectLst>
              </a:rPr>
              <a:t>Governance and Administration</a:t>
            </a:r>
          </a:p>
          <a:p>
            <a:pPr marL="533400" indent="-533400" algn="l" rtl="0">
              <a:lnSpc>
                <a:spcPct val="90000"/>
              </a:lnSpc>
              <a:spcBef>
                <a:spcPct val="20000"/>
              </a:spcBef>
              <a:buClr>
                <a:srgbClr val="33CC33"/>
              </a:buClr>
              <a:buSzPct val="70000"/>
              <a:buFontTx/>
              <a:buAutoNum type="arabicParenR"/>
            </a:pPr>
            <a:r>
              <a:rPr lang="en-US" sz="3200" b="1">
                <a:solidFill>
                  <a:srgbClr val="3333CC"/>
                </a:solidFill>
                <a:effectLst>
                  <a:outerShdw blurRad="38100" dist="38100" dir="2700000" algn="tl">
                    <a:srgbClr val="000000"/>
                  </a:outerShdw>
                </a:effectLst>
              </a:rPr>
              <a:t>Quality Assurance and Improvement</a:t>
            </a:r>
          </a:p>
          <a:p>
            <a:pPr marL="533400" indent="-533400" algn="l" rtl="0">
              <a:lnSpc>
                <a:spcPct val="90000"/>
              </a:lnSpc>
              <a:spcBef>
                <a:spcPct val="20000"/>
              </a:spcBef>
              <a:buClr>
                <a:srgbClr val="33CC33"/>
              </a:buClr>
              <a:buSzPct val="70000"/>
              <a:buFontTx/>
              <a:buAutoNum type="arabicParenR"/>
            </a:pPr>
            <a:r>
              <a:rPr lang="en-US" sz="3200" b="1">
                <a:solidFill>
                  <a:srgbClr val="3333CC"/>
                </a:solidFill>
                <a:effectLst>
                  <a:outerShdw blurRad="38100" dist="38100" dir="2700000" algn="tl">
                    <a:srgbClr val="000000"/>
                  </a:outerShdw>
                </a:effectLst>
              </a:rPr>
              <a:t>Learning and Teaching</a:t>
            </a:r>
          </a:p>
          <a:p>
            <a:pPr marL="533400" indent="-533400" algn="l" rtl="0">
              <a:lnSpc>
                <a:spcPct val="90000"/>
              </a:lnSpc>
              <a:spcBef>
                <a:spcPct val="20000"/>
              </a:spcBef>
              <a:buClr>
                <a:srgbClr val="33CC33"/>
              </a:buClr>
              <a:buSzPct val="70000"/>
              <a:buFontTx/>
              <a:buAutoNum type="arabicParenR"/>
            </a:pPr>
            <a:r>
              <a:rPr lang="en-US" sz="3200" b="1">
                <a:solidFill>
                  <a:srgbClr val="3333CC"/>
                </a:solidFill>
                <a:effectLst>
                  <a:outerShdw blurRad="38100" dist="38100" dir="2700000" algn="tl">
                    <a:srgbClr val="000000"/>
                  </a:outerShdw>
                </a:effectLst>
              </a:rPr>
              <a:t>Student Administration and Support Services</a:t>
            </a:r>
          </a:p>
          <a:p>
            <a:pPr marL="533400" indent="-533400" algn="l" rtl="0">
              <a:lnSpc>
                <a:spcPct val="90000"/>
              </a:lnSpc>
              <a:spcBef>
                <a:spcPct val="20000"/>
              </a:spcBef>
              <a:buClr>
                <a:srgbClr val="33CC33"/>
              </a:buClr>
              <a:buSzPct val="70000"/>
              <a:buFontTx/>
              <a:buAutoNum type="arabicParenR"/>
            </a:pPr>
            <a:r>
              <a:rPr lang="en-US" sz="3200" b="1">
                <a:solidFill>
                  <a:srgbClr val="3333CC"/>
                </a:solidFill>
                <a:effectLst>
                  <a:outerShdw blurRad="38100" dist="38100" dir="2700000" algn="tl">
                    <a:srgbClr val="000000"/>
                  </a:outerShdw>
                </a:effectLst>
              </a:rPr>
              <a:t>Learning Resources</a:t>
            </a:r>
          </a:p>
          <a:p>
            <a:pPr marL="533400" indent="-533400" algn="l" rtl="0">
              <a:lnSpc>
                <a:spcPct val="90000"/>
              </a:lnSpc>
              <a:spcBef>
                <a:spcPct val="20000"/>
              </a:spcBef>
              <a:buClr>
                <a:srgbClr val="33CC33"/>
              </a:buClr>
              <a:buSzPct val="70000"/>
              <a:buFontTx/>
              <a:buAutoNum type="arabicParenR"/>
            </a:pPr>
            <a:r>
              <a:rPr lang="en-US" sz="3200" b="1">
                <a:solidFill>
                  <a:srgbClr val="3333CC"/>
                </a:solidFill>
                <a:effectLst>
                  <a:outerShdw blurRad="38100" dist="38100" dir="2700000" algn="tl">
                    <a:srgbClr val="000000"/>
                  </a:outerShdw>
                </a:effectLst>
              </a:rPr>
              <a:t>Facilities and Equipment</a:t>
            </a:r>
          </a:p>
        </p:txBody>
      </p:sp>
      <p:sp>
        <p:nvSpPr>
          <p:cNvPr id="83972" name="Rectangle 4"/>
          <p:cNvSpPr>
            <a:spLocks noChangeArrowheads="1"/>
          </p:cNvSpPr>
          <p:nvPr/>
        </p:nvSpPr>
        <p:spPr bwMode="auto">
          <a:xfrm>
            <a:off x="4468813" y="1676400"/>
            <a:ext cx="4522787" cy="4586288"/>
          </a:xfrm>
          <a:prstGeom prst="rect">
            <a:avLst/>
          </a:prstGeom>
          <a:noFill/>
          <a:ln w="9525">
            <a:noFill/>
            <a:miter lim="800000"/>
            <a:headEnd/>
            <a:tailEnd/>
          </a:ln>
          <a:effectLst/>
        </p:spPr>
        <p:txBody>
          <a:bodyPr/>
          <a:lstStyle/>
          <a:p>
            <a:pPr marL="533400" indent="-533400" algn="l" rtl="0">
              <a:spcBef>
                <a:spcPct val="20000"/>
              </a:spcBef>
              <a:buClr>
                <a:srgbClr val="33CC33"/>
              </a:buClr>
              <a:buSzPct val="70000"/>
              <a:buFontTx/>
              <a:buAutoNum type="arabicParenR" startAt="8"/>
            </a:pPr>
            <a:endParaRPr lang="en-US" sz="240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r>
              <a:rPr lang="en-US"/>
              <a:t>Standards</a:t>
            </a:r>
          </a:p>
        </p:txBody>
      </p:sp>
      <p:sp>
        <p:nvSpPr>
          <p:cNvPr id="189443" name="Rectangle 3"/>
          <p:cNvSpPr>
            <a:spLocks noGrp="1" noChangeArrowheads="1"/>
          </p:cNvSpPr>
          <p:nvPr>
            <p:ph type="body" idx="1"/>
          </p:nvPr>
        </p:nvSpPr>
        <p:spPr/>
        <p:txBody>
          <a:bodyPr/>
          <a:lstStyle/>
          <a:p>
            <a:pPr>
              <a:buFont typeface="Wingdings" pitchFamily="2" charset="2"/>
              <a:buNone/>
            </a:pPr>
            <a:endParaRPr lang="en-US"/>
          </a:p>
        </p:txBody>
      </p:sp>
      <p:sp>
        <p:nvSpPr>
          <p:cNvPr id="189445" name="Rectangle 5"/>
          <p:cNvSpPr>
            <a:spLocks noChangeArrowheads="1"/>
          </p:cNvSpPr>
          <p:nvPr/>
        </p:nvSpPr>
        <p:spPr bwMode="auto">
          <a:xfrm>
            <a:off x="457200" y="1995488"/>
            <a:ext cx="8229600" cy="3306762"/>
          </a:xfrm>
          <a:prstGeom prst="rect">
            <a:avLst/>
          </a:prstGeom>
          <a:noFill/>
          <a:ln w="9525">
            <a:noFill/>
            <a:miter lim="800000"/>
            <a:headEnd/>
            <a:tailEnd/>
          </a:ln>
          <a:effectLst/>
        </p:spPr>
        <p:txBody>
          <a:bodyPr>
            <a:spAutoFit/>
          </a:bodyPr>
          <a:lstStyle/>
          <a:p>
            <a:pPr marL="342900" indent="-342900" algn="l" rtl="0">
              <a:spcBef>
                <a:spcPct val="20000"/>
              </a:spcBef>
              <a:buClr>
                <a:srgbClr val="33CC33"/>
              </a:buClr>
              <a:buSzPct val="70000"/>
              <a:buFontTx/>
              <a:buAutoNum type="arabicParenR" startAt="8"/>
            </a:pPr>
            <a:r>
              <a:rPr lang="en-US" sz="3200" b="1">
                <a:solidFill>
                  <a:srgbClr val="3333CC"/>
                </a:solidFill>
                <a:effectLst>
                  <a:outerShdw blurRad="38100" dist="38100" dir="2700000" algn="tl">
                    <a:srgbClr val="000000"/>
                  </a:outerShdw>
                </a:effectLst>
              </a:rPr>
              <a:t>Faculty, Staff and Employment Processes</a:t>
            </a:r>
          </a:p>
          <a:p>
            <a:pPr marL="342900" indent="-342900" algn="l" rtl="0">
              <a:spcBef>
                <a:spcPct val="20000"/>
              </a:spcBef>
              <a:buClr>
                <a:srgbClr val="33CC33"/>
              </a:buClr>
              <a:buSzPct val="70000"/>
              <a:buFontTx/>
              <a:buAutoNum type="arabicParenR" startAt="8"/>
            </a:pPr>
            <a:r>
              <a:rPr lang="en-US" sz="3200" b="1">
                <a:solidFill>
                  <a:srgbClr val="3333CC"/>
                </a:solidFill>
                <a:effectLst>
                  <a:outerShdw blurRad="38100" dist="38100" dir="2700000" algn="tl">
                    <a:srgbClr val="000000"/>
                  </a:outerShdw>
                </a:effectLst>
              </a:rPr>
              <a:t>Research </a:t>
            </a:r>
          </a:p>
          <a:p>
            <a:pPr marL="342900" indent="-342900" algn="l" rtl="0">
              <a:spcBef>
                <a:spcPct val="20000"/>
              </a:spcBef>
              <a:buClr>
                <a:srgbClr val="33CC33"/>
              </a:buClr>
              <a:buSzPct val="70000"/>
              <a:buFontTx/>
              <a:buAutoNum type="arabicParenR" startAt="8"/>
            </a:pPr>
            <a:r>
              <a:rPr lang="en-US" sz="3200" b="1">
                <a:solidFill>
                  <a:srgbClr val="3333CC"/>
                </a:solidFill>
                <a:effectLst>
                  <a:outerShdw blurRad="38100" dist="38100" dir="2700000" algn="tl">
                    <a:srgbClr val="000000"/>
                  </a:outerShdw>
                </a:effectLst>
              </a:rPr>
              <a:t>Institutional Relationships with the Community</a:t>
            </a:r>
          </a:p>
          <a:p>
            <a:pPr marL="342900" indent="-342900" algn="l" rtl="0">
              <a:spcBef>
                <a:spcPct val="20000"/>
              </a:spcBef>
              <a:buClr>
                <a:srgbClr val="33CC33"/>
              </a:buClr>
              <a:buSzPct val="70000"/>
              <a:buFontTx/>
              <a:buAutoNum type="arabicParenR" startAt="8"/>
            </a:pPr>
            <a:r>
              <a:rPr lang="en-US" sz="3200" b="1">
                <a:solidFill>
                  <a:srgbClr val="3333CC"/>
                </a:solidFill>
                <a:effectLst>
                  <a:outerShdw blurRad="38100" dist="38100" dir="2700000" algn="tl">
                    <a:srgbClr val="000000"/>
                  </a:outerShdw>
                </a:effectLst>
              </a:rPr>
              <a:t>Financial Planning and Management</a:t>
            </a:r>
            <a:r>
              <a:rPr lang="en-US" sz="3200" b="1">
                <a:solidFill>
                  <a:srgbClr val="3333CC"/>
                </a:solidFill>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ChangeArrowheads="1"/>
          </p:cNvSpPr>
          <p:nvPr>
            <p:ph type="title"/>
          </p:nvPr>
        </p:nvSpPr>
        <p:spPr/>
        <p:txBody>
          <a:bodyPr/>
          <a:lstStyle/>
          <a:p>
            <a:r>
              <a:rPr lang="en-US" sz="4800"/>
              <a:t>Accreditation means….</a:t>
            </a:r>
          </a:p>
        </p:txBody>
      </p:sp>
      <p:sp>
        <p:nvSpPr>
          <p:cNvPr id="186371" name="Rectangle 3"/>
          <p:cNvSpPr>
            <a:spLocks noGrp="1" noChangeArrowheads="1"/>
          </p:cNvSpPr>
          <p:nvPr>
            <p:ph type="body" idx="1"/>
          </p:nvPr>
        </p:nvSpPr>
        <p:spPr>
          <a:xfrm>
            <a:off x="457200" y="1676400"/>
            <a:ext cx="8229600" cy="4835525"/>
          </a:xfrm>
        </p:spPr>
        <p:txBody>
          <a:bodyPr/>
          <a:lstStyle/>
          <a:p>
            <a:pPr algn="l" rtl="0">
              <a:lnSpc>
                <a:spcPct val="80000"/>
              </a:lnSpc>
            </a:pPr>
            <a:r>
              <a:rPr lang="en-US" sz="2800" b="1">
                <a:solidFill>
                  <a:srgbClr val="107E3D"/>
                </a:solidFill>
              </a:rPr>
              <a:t>Is providing quality education.</a:t>
            </a:r>
          </a:p>
          <a:p>
            <a:pPr algn="l" rtl="0">
              <a:lnSpc>
                <a:spcPct val="80000"/>
              </a:lnSpc>
              <a:buFont typeface="Wingdings" pitchFamily="2" charset="2"/>
              <a:buNone/>
            </a:pPr>
            <a:endParaRPr lang="en-US" sz="2800" b="1">
              <a:solidFill>
                <a:srgbClr val="107E3D"/>
              </a:solidFill>
            </a:endParaRPr>
          </a:p>
          <a:p>
            <a:pPr algn="l" rtl="0">
              <a:lnSpc>
                <a:spcPct val="80000"/>
              </a:lnSpc>
            </a:pPr>
            <a:r>
              <a:rPr lang="en-US" sz="2800" b="1"/>
              <a:t>Meets international standards for leadership, facilities, programs, assessments,…</a:t>
            </a:r>
          </a:p>
          <a:p>
            <a:pPr algn="l" rtl="0">
              <a:lnSpc>
                <a:spcPct val="80000"/>
              </a:lnSpc>
              <a:buFont typeface="Wingdings" pitchFamily="2" charset="2"/>
              <a:buNone/>
            </a:pPr>
            <a:endParaRPr lang="en-US" sz="2800" b="1"/>
          </a:p>
          <a:p>
            <a:pPr algn="l" rtl="0">
              <a:lnSpc>
                <a:spcPct val="80000"/>
              </a:lnSpc>
            </a:pPr>
            <a:r>
              <a:rPr lang="en-US" sz="2800" b="1">
                <a:solidFill>
                  <a:srgbClr val="3333CC"/>
                </a:solidFill>
              </a:rPr>
              <a:t>Has established an internal system of self evaluation.</a:t>
            </a:r>
          </a:p>
          <a:p>
            <a:pPr algn="l" rtl="0">
              <a:lnSpc>
                <a:spcPct val="80000"/>
              </a:lnSpc>
              <a:buFont typeface="Wingdings" pitchFamily="2" charset="2"/>
              <a:buNone/>
            </a:pPr>
            <a:endParaRPr lang="en-US" sz="2800" b="1">
              <a:solidFill>
                <a:srgbClr val="3333CC"/>
              </a:solidFill>
            </a:endParaRPr>
          </a:p>
          <a:p>
            <a:pPr algn="l" rtl="0">
              <a:lnSpc>
                <a:spcPct val="80000"/>
              </a:lnSpc>
            </a:pPr>
            <a:r>
              <a:rPr lang="en-US" sz="2800" b="1">
                <a:solidFill>
                  <a:srgbClr val="107E3D"/>
                </a:solidFill>
              </a:rPr>
              <a:t>Is committed to peer evaluation</a:t>
            </a:r>
          </a:p>
          <a:p>
            <a:pPr algn="l" rtl="0">
              <a:lnSpc>
                <a:spcPct val="80000"/>
              </a:lnSpc>
              <a:buFont typeface="Wingdings" pitchFamily="2" charset="2"/>
              <a:buNone/>
            </a:pPr>
            <a:endParaRPr lang="en-US" sz="2800" b="1">
              <a:solidFill>
                <a:srgbClr val="107E3D"/>
              </a:solidFill>
            </a:endParaRPr>
          </a:p>
          <a:p>
            <a:pPr algn="l" rtl="0">
              <a:lnSpc>
                <a:spcPct val="80000"/>
              </a:lnSpc>
            </a:pPr>
            <a:r>
              <a:rPr lang="en-US" sz="2800" b="1">
                <a:solidFill>
                  <a:srgbClr val="FF0000"/>
                </a:solidFill>
              </a:rPr>
              <a:t>Is committed to continuous improvement</a:t>
            </a:r>
          </a:p>
          <a:p>
            <a:endParaRPr lang="en-US" sz="280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p:txBody>
          <a:bodyPr/>
          <a:lstStyle/>
          <a:p>
            <a:r>
              <a:rPr lang="en-US" i="1"/>
              <a:t>Activity: Knowing the Standards</a:t>
            </a:r>
          </a:p>
        </p:txBody>
      </p:sp>
      <p:sp>
        <p:nvSpPr>
          <p:cNvPr id="195587" name="Rectangle 3"/>
          <p:cNvSpPr>
            <a:spLocks noGrp="1" noChangeArrowheads="1"/>
          </p:cNvSpPr>
          <p:nvPr>
            <p:ph type="body" idx="1"/>
          </p:nvPr>
        </p:nvSpPr>
        <p:spPr/>
        <p:txBody>
          <a:bodyPr/>
          <a:lstStyle/>
          <a:p>
            <a:pPr marL="571500" indent="-571500" algn="l" rtl="0">
              <a:lnSpc>
                <a:spcPct val="90000"/>
              </a:lnSpc>
              <a:buClrTx/>
              <a:buSzTx/>
              <a:buFont typeface="Verdana" pitchFamily="34" charset="0"/>
              <a:buAutoNum type="arabicPeriod"/>
            </a:pPr>
            <a:r>
              <a:rPr lang="en-US" sz="2800" b="1" i="1">
                <a:solidFill>
                  <a:srgbClr val="107E3D"/>
                </a:solidFill>
              </a:rPr>
              <a:t>In your “standard” group, discuss:</a:t>
            </a:r>
            <a:r>
              <a:rPr lang="en-US" sz="2800" i="1">
                <a:solidFill>
                  <a:srgbClr val="000000"/>
                </a:solidFill>
              </a:rPr>
              <a:t> </a:t>
            </a:r>
          </a:p>
          <a:p>
            <a:pPr marL="839788" lvl="1" indent="-495300" algn="l" rtl="0">
              <a:lnSpc>
                <a:spcPct val="90000"/>
              </a:lnSpc>
              <a:buClrTx/>
              <a:buSzTx/>
              <a:buFontTx/>
              <a:buChar char="–"/>
            </a:pPr>
            <a:r>
              <a:rPr lang="en-US" sz="2400" b="1">
                <a:solidFill>
                  <a:srgbClr val="000000"/>
                </a:solidFill>
              </a:rPr>
              <a:t>Write a phrase that </a:t>
            </a:r>
            <a:r>
              <a:rPr lang="en-US" sz="2400" b="1">
                <a:solidFill>
                  <a:srgbClr val="FF0000"/>
                </a:solidFill>
              </a:rPr>
              <a:t>describes the standard</a:t>
            </a:r>
            <a:r>
              <a:rPr lang="en-US" sz="2400" b="1">
                <a:solidFill>
                  <a:srgbClr val="000000"/>
                </a:solidFill>
              </a:rPr>
              <a:t> in your own words</a:t>
            </a:r>
          </a:p>
          <a:p>
            <a:pPr marL="839788" lvl="1" indent="-495300" algn="l" rtl="0">
              <a:lnSpc>
                <a:spcPct val="90000"/>
              </a:lnSpc>
              <a:buClrTx/>
              <a:buSzTx/>
              <a:buFontTx/>
              <a:buChar char="–"/>
            </a:pPr>
            <a:r>
              <a:rPr lang="en-US" sz="2400" b="1">
                <a:solidFill>
                  <a:srgbClr val="000000"/>
                </a:solidFill>
              </a:rPr>
              <a:t>Explain how the standard applies to or affects the </a:t>
            </a:r>
            <a:r>
              <a:rPr lang="en-US" sz="3200" b="1">
                <a:solidFill>
                  <a:srgbClr val="FF0000"/>
                </a:solidFill>
                <a:effectLst>
                  <a:outerShdw blurRad="38100" dist="38100" dir="2700000" algn="tl">
                    <a:srgbClr val="000000"/>
                  </a:outerShdw>
                </a:effectLst>
              </a:rPr>
              <a:t>university, classroom, and learner</a:t>
            </a:r>
          </a:p>
          <a:p>
            <a:pPr marL="839788" lvl="1" indent="-495300" algn="l" rtl="0">
              <a:lnSpc>
                <a:spcPct val="90000"/>
              </a:lnSpc>
              <a:buClrTx/>
              <a:buSzTx/>
              <a:buFontTx/>
              <a:buChar char="–"/>
            </a:pPr>
            <a:r>
              <a:rPr lang="en-US" sz="2400" b="1">
                <a:solidFill>
                  <a:srgbClr val="3333CC"/>
                </a:solidFill>
              </a:rPr>
              <a:t>Graphically depict how the standard impacts</a:t>
            </a:r>
            <a:r>
              <a:rPr lang="en-US" sz="2400" b="1">
                <a:solidFill>
                  <a:srgbClr val="000000"/>
                </a:solidFill>
              </a:rPr>
              <a:t> other standards and how other standards may impact this standard</a:t>
            </a:r>
          </a:p>
          <a:p>
            <a:pPr marL="839788" lvl="1" indent="-495300" algn="l" rtl="0">
              <a:lnSpc>
                <a:spcPct val="90000"/>
              </a:lnSpc>
              <a:buClrTx/>
              <a:buSzTx/>
              <a:buFontTx/>
              <a:buChar char="–"/>
            </a:pPr>
            <a:r>
              <a:rPr lang="en-US" sz="2400" b="1">
                <a:solidFill>
                  <a:srgbClr val="000000"/>
                </a:solidFill>
              </a:rPr>
              <a:t>Identify and list </a:t>
            </a:r>
            <a:r>
              <a:rPr lang="en-US" sz="2400" b="1">
                <a:solidFill>
                  <a:srgbClr val="3333CC"/>
                </a:solidFill>
                <a:effectLst>
                  <a:outerShdw blurRad="38100" dist="38100" dir="2700000" algn="tl">
                    <a:srgbClr val="000000"/>
                  </a:outerShdw>
                </a:effectLst>
              </a:rPr>
              <a:t>data or potential evidence</a:t>
            </a:r>
            <a:r>
              <a:rPr lang="en-US" sz="2400" b="1">
                <a:solidFill>
                  <a:srgbClr val="000000"/>
                </a:solidFill>
              </a:rPr>
              <a:t> that could illustrate the degree to which the standard is met</a:t>
            </a:r>
          </a:p>
          <a:p>
            <a:pPr marL="571500" indent="-571500" algn="l" rtl="0">
              <a:lnSpc>
                <a:spcPct val="90000"/>
              </a:lnSpc>
              <a:buClrTx/>
              <a:buSzTx/>
              <a:buFontTx/>
              <a:buNone/>
            </a:pPr>
            <a:endParaRPr lang="en-US" sz="2800" b="1">
              <a:solidFill>
                <a:srgbClr val="000000"/>
              </a:solidFill>
            </a:endParaRPr>
          </a:p>
          <a:p>
            <a:pPr marL="571500" indent="-571500">
              <a:lnSpc>
                <a:spcPct val="90000"/>
              </a:lnSpc>
            </a:pPr>
            <a:endParaRPr lang="en-US" b="1"/>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Content Placeholder 3"/>
          <p:cNvSpPr>
            <a:spLocks noGrp="1"/>
          </p:cNvSpPr>
          <p:nvPr>
            <p:ph sz="half" idx="4294967295"/>
          </p:nvPr>
        </p:nvSpPr>
        <p:spPr>
          <a:xfrm>
            <a:off x="5295900" y="838200"/>
            <a:ext cx="3390900" cy="5638800"/>
          </a:xfrm>
          <a:blipFill dpi="0" rotWithShape="1">
            <a:blip r:embed="rId3" cstate="print"/>
            <a:srcRect/>
            <a:tile tx="0" ty="0" sx="100000" sy="100000" flip="none" algn="tl"/>
          </a:blipFill>
          <a:ln>
            <a:solidFill>
              <a:schemeClr val="tx1"/>
            </a:solidFill>
          </a:ln>
        </p:spPr>
        <p:txBody>
          <a:bodyPr/>
          <a:lstStyle/>
          <a:p>
            <a:pPr algn="ctr">
              <a:buFont typeface="Wingdings" pitchFamily="2" charset="2"/>
              <a:buNone/>
            </a:pPr>
            <a:r>
              <a:rPr lang="en-US" sz="2000"/>
              <a:t>Standard #__</a:t>
            </a:r>
          </a:p>
          <a:p>
            <a:pPr algn="l">
              <a:buFont typeface="Wingdings" pitchFamily="2" charset="2"/>
              <a:buNone/>
            </a:pPr>
            <a:r>
              <a:rPr lang="en-US" sz="2000" b="1">
                <a:effectLst>
                  <a:outerShdw blurRad="38100" dist="38100" dir="2700000" algn="tl">
                    <a:srgbClr val="FFFFFF"/>
                  </a:outerShdw>
                </a:effectLst>
              </a:rPr>
              <a:t>Descriptive Phrase:</a:t>
            </a:r>
          </a:p>
          <a:p>
            <a:pPr algn="l">
              <a:buFont typeface="Wingdings" pitchFamily="2" charset="2"/>
              <a:buNone/>
            </a:pPr>
            <a:r>
              <a:rPr lang="en-US" sz="2000" b="1"/>
              <a:t>Effect on:</a:t>
            </a:r>
          </a:p>
          <a:p>
            <a:pPr algn="l"/>
            <a:r>
              <a:rPr lang="en-US" sz="2400" b="1" i="1" u="sng">
                <a:solidFill>
                  <a:srgbClr val="FF0000"/>
                </a:solidFill>
                <a:effectLst>
                  <a:outerShdw blurRad="38100" dist="38100" dir="2700000" algn="tl">
                    <a:srgbClr val="000000"/>
                  </a:outerShdw>
                </a:effectLst>
              </a:rPr>
              <a:t>University:</a:t>
            </a:r>
          </a:p>
          <a:p>
            <a:pPr algn="l"/>
            <a:r>
              <a:rPr lang="en-US" sz="2400" b="1" i="1" u="sng">
                <a:solidFill>
                  <a:srgbClr val="FF0000"/>
                </a:solidFill>
                <a:effectLst>
                  <a:outerShdw blurRad="38100" dist="38100" dir="2700000" algn="tl">
                    <a:srgbClr val="000000"/>
                  </a:outerShdw>
                </a:effectLst>
              </a:rPr>
              <a:t>Classroom:</a:t>
            </a:r>
          </a:p>
          <a:p>
            <a:pPr algn="l"/>
            <a:r>
              <a:rPr lang="en-US" sz="2400" b="1" i="1" u="sng">
                <a:solidFill>
                  <a:srgbClr val="FF0000"/>
                </a:solidFill>
                <a:effectLst>
                  <a:outerShdw blurRad="38100" dist="38100" dir="2700000" algn="tl">
                    <a:srgbClr val="000000"/>
                  </a:outerShdw>
                </a:effectLst>
              </a:rPr>
              <a:t>Learner</a:t>
            </a:r>
            <a:r>
              <a:rPr lang="en-US" sz="2400"/>
              <a:t>:</a:t>
            </a:r>
          </a:p>
          <a:p>
            <a:pPr algn="l"/>
            <a:endParaRPr lang="en-US" sz="2400"/>
          </a:p>
          <a:p>
            <a:endParaRPr lang="en-US" sz="1700"/>
          </a:p>
          <a:p>
            <a:endParaRPr lang="en-US" sz="1700"/>
          </a:p>
          <a:p>
            <a:endParaRPr lang="en-US" sz="1700"/>
          </a:p>
          <a:p>
            <a:endParaRPr lang="en-US" sz="1700"/>
          </a:p>
          <a:p>
            <a:pPr>
              <a:buFont typeface="Wingdings" pitchFamily="2" charset="2"/>
              <a:buNone/>
            </a:pPr>
            <a:endParaRPr lang="en-US" sz="2000"/>
          </a:p>
          <a:p>
            <a:pPr algn="l">
              <a:buFont typeface="Wingdings" pitchFamily="2" charset="2"/>
              <a:buNone/>
            </a:pPr>
            <a:endParaRPr lang="en-US" sz="2800" b="1">
              <a:effectLst>
                <a:outerShdw blurRad="38100" dist="38100" dir="2700000" algn="tl">
                  <a:srgbClr val="FFFFFF"/>
                </a:outerShdw>
              </a:effectLst>
            </a:endParaRPr>
          </a:p>
          <a:p>
            <a:pPr algn="l">
              <a:buFont typeface="Wingdings" pitchFamily="2" charset="2"/>
              <a:buNone/>
            </a:pPr>
            <a:r>
              <a:rPr lang="en-US" sz="2800" b="1">
                <a:effectLst>
                  <a:outerShdw blurRad="38100" dist="38100" dir="2700000" algn="tl">
                    <a:srgbClr val="FFFFFF"/>
                  </a:outerShdw>
                </a:effectLst>
              </a:rPr>
              <a:t>Evidence:</a:t>
            </a:r>
          </a:p>
        </p:txBody>
      </p:sp>
      <p:pic>
        <p:nvPicPr>
          <p:cNvPr id="203779" name="Picture 5" descr="C:\Program Files\Microsoft Office\MEDIA\CAGCAT10\j0293240.wmf"/>
          <p:cNvPicPr>
            <a:picLocks noChangeAspect="1" noChangeArrowheads="1"/>
          </p:cNvPicPr>
          <p:nvPr/>
        </p:nvPicPr>
        <p:blipFill>
          <a:blip r:embed="rId4" cstate="print"/>
          <a:srcRect/>
          <a:stretch>
            <a:fillRect/>
          </a:stretch>
        </p:blipFill>
        <p:spPr bwMode="auto">
          <a:xfrm>
            <a:off x="5618163" y="3505200"/>
            <a:ext cx="1565275" cy="652463"/>
          </a:xfrm>
          <a:prstGeom prst="rect">
            <a:avLst/>
          </a:prstGeom>
          <a:noFill/>
          <a:ln w="9525">
            <a:noFill/>
            <a:miter lim="800000"/>
            <a:headEnd/>
            <a:tailEnd/>
          </a:ln>
        </p:spPr>
      </p:pic>
      <p:sp>
        <p:nvSpPr>
          <p:cNvPr id="203780" name="Rectangle 2"/>
          <p:cNvSpPr>
            <a:spLocks noGrp="1" noChangeArrowheads="1"/>
          </p:cNvSpPr>
          <p:nvPr>
            <p:ph type="title" idx="4294967295"/>
          </p:nvPr>
        </p:nvSpPr>
        <p:spPr>
          <a:xfrm>
            <a:off x="1752600" y="274638"/>
            <a:ext cx="7391400" cy="1143000"/>
          </a:xfrm>
        </p:spPr>
        <p:txBody>
          <a:bodyPr anchor="ctr"/>
          <a:lstStyle/>
          <a:p>
            <a:r>
              <a:rPr lang="en-US" i="1"/>
              <a:t>Activity: Knowing the Standards</a:t>
            </a:r>
          </a:p>
        </p:txBody>
      </p:sp>
      <p:sp>
        <p:nvSpPr>
          <p:cNvPr id="203781" name="Rectangle 3"/>
          <p:cNvSpPr>
            <a:spLocks noGrp="1" noChangeArrowheads="1"/>
          </p:cNvSpPr>
          <p:nvPr>
            <p:ph sz="half" idx="4294967295"/>
          </p:nvPr>
        </p:nvSpPr>
        <p:spPr>
          <a:xfrm>
            <a:off x="457200" y="1719263"/>
            <a:ext cx="4419600" cy="4411662"/>
          </a:xfrm>
        </p:spPr>
        <p:txBody>
          <a:bodyPr/>
          <a:lstStyle/>
          <a:p>
            <a:pPr marL="514350" indent="-514350" algn="l">
              <a:buFont typeface="Verdana" pitchFamily="34" charset="0"/>
              <a:buAutoNum type="arabicPeriod" startAt="2"/>
            </a:pPr>
            <a:r>
              <a:rPr lang="en-US" b="1">
                <a:solidFill>
                  <a:srgbClr val="107E3D"/>
                </a:solidFill>
              </a:rPr>
              <a:t>Record your work </a:t>
            </a:r>
          </a:p>
          <a:p>
            <a:pPr marL="514350" indent="-514350" algn="l">
              <a:buFont typeface="Verdana" pitchFamily="34" charset="0"/>
              <a:buNone/>
            </a:pPr>
            <a:r>
              <a:rPr lang="en-US" b="1">
                <a:solidFill>
                  <a:srgbClr val="107E3D"/>
                </a:solidFill>
              </a:rPr>
              <a:t>on chart paper and post</a:t>
            </a:r>
          </a:p>
          <a:p>
            <a:pPr marL="514350" indent="-514350" algn="l">
              <a:buFont typeface="Verdana" pitchFamily="34" charset="0"/>
              <a:buNone/>
            </a:pPr>
            <a:endParaRPr lang="en-US" b="1">
              <a:solidFill>
                <a:srgbClr val="107E3D"/>
              </a:solidFill>
            </a:endParaRPr>
          </a:p>
          <a:p>
            <a:pPr marL="514350" indent="-514350" algn="l">
              <a:buFont typeface="Verdana" pitchFamily="34" charset="0"/>
              <a:buAutoNum type="arabicPeriod" startAt="3"/>
            </a:pPr>
            <a:r>
              <a:rPr lang="en-US" b="1">
                <a:solidFill>
                  <a:srgbClr val="3333CC"/>
                </a:solidFill>
              </a:rPr>
              <a:t>Be prepared to present or discuss your work</a:t>
            </a:r>
          </a:p>
        </p:txBody>
      </p:sp>
      <p:sp>
        <p:nvSpPr>
          <p:cNvPr id="6" name="Rectangle 5"/>
          <p:cNvSpPr/>
          <p:nvPr/>
        </p:nvSpPr>
        <p:spPr>
          <a:xfrm>
            <a:off x="5943600" y="3981450"/>
            <a:ext cx="604838" cy="5603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7" name="Oval 6"/>
          <p:cNvSpPr/>
          <p:nvPr/>
        </p:nvSpPr>
        <p:spPr>
          <a:xfrm>
            <a:off x="6710363" y="3805238"/>
            <a:ext cx="604837" cy="5905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sp>
        <p:nvSpPr>
          <p:cNvPr id="5" name="Isosceles Triangle 4"/>
          <p:cNvSpPr/>
          <p:nvPr/>
        </p:nvSpPr>
        <p:spPr>
          <a:xfrm>
            <a:off x="6386513" y="4267200"/>
            <a:ext cx="647700" cy="990600"/>
          </a:xfrm>
          <a:prstGeom prst="triangle">
            <a:avLst/>
          </a:prstGeom>
          <a:solidFill>
            <a:srgbClr val="00A54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endParaRPr lang="en-US"/>
          </a:p>
        </p:txBody>
      </p:sp>
      <p:pic>
        <p:nvPicPr>
          <p:cNvPr id="203785" name="Picture 4" descr="C:\Program Files\Microsoft Office\MEDIA\CAGCAT10\j0285444.wmf"/>
          <p:cNvPicPr>
            <a:picLocks noChangeAspect="1" noChangeArrowheads="1"/>
          </p:cNvPicPr>
          <p:nvPr/>
        </p:nvPicPr>
        <p:blipFill>
          <a:blip r:embed="rId5" cstate="print"/>
          <a:srcRect/>
          <a:stretch>
            <a:fillRect/>
          </a:stretch>
        </p:blipFill>
        <p:spPr bwMode="auto">
          <a:xfrm>
            <a:off x="7078663" y="3429000"/>
            <a:ext cx="955675"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57200"/>
            <a:ext cx="7543800" cy="1295400"/>
          </a:xfrm>
        </p:spPr>
        <p:txBody>
          <a:bodyPr/>
          <a:lstStyle/>
          <a:p>
            <a:r>
              <a:rPr lang="en-US"/>
              <a:t>Standard 1</a:t>
            </a:r>
            <a:br>
              <a:rPr lang="en-US"/>
            </a:br>
            <a:r>
              <a:rPr lang="en-US"/>
              <a:t>Mission and Objectives</a:t>
            </a:r>
          </a:p>
        </p:txBody>
      </p:sp>
      <p:sp>
        <p:nvSpPr>
          <p:cNvPr id="26631" name="Text Box 7"/>
          <p:cNvSpPr txBox="1">
            <a:spLocks noChangeArrowheads="1"/>
          </p:cNvSpPr>
          <p:nvPr/>
        </p:nvSpPr>
        <p:spPr bwMode="auto">
          <a:xfrm>
            <a:off x="838200" y="2714625"/>
            <a:ext cx="6958013" cy="3081338"/>
          </a:xfrm>
          <a:prstGeom prst="rect">
            <a:avLst/>
          </a:prstGeom>
          <a:noFill/>
          <a:ln w="9525">
            <a:noFill/>
            <a:miter lim="800000"/>
            <a:headEnd/>
            <a:tailEnd/>
          </a:ln>
          <a:effectLst/>
        </p:spPr>
        <p:txBody>
          <a:bodyPr>
            <a:spAutoFit/>
          </a:bodyPr>
          <a:lstStyle/>
          <a:p>
            <a:pPr algn="l"/>
            <a:r>
              <a:rPr lang="en-US" sz="2800" b="1"/>
              <a:t>The </a:t>
            </a:r>
            <a:r>
              <a:rPr lang="en-US" sz="2800" b="1">
                <a:solidFill>
                  <a:srgbClr val="FF0000"/>
                </a:solidFill>
              </a:rPr>
              <a:t>mission</a:t>
            </a:r>
            <a:r>
              <a:rPr lang="en-US" sz="2800" b="1"/>
              <a:t> of the institution clearly and appropriately </a:t>
            </a:r>
            <a:r>
              <a:rPr lang="en-US" sz="2800" b="1">
                <a:solidFill>
                  <a:srgbClr val="3333CC"/>
                </a:solidFill>
              </a:rPr>
              <a:t>defines its principal purposes and priorities</a:t>
            </a:r>
            <a:r>
              <a:rPr lang="en-US" sz="2800" b="1"/>
              <a:t>, and is </a:t>
            </a:r>
            <a:r>
              <a:rPr lang="en-US" sz="2800" b="1">
                <a:solidFill>
                  <a:srgbClr val="107E3D"/>
                </a:solidFill>
                <a:effectLst>
                  <a:outerShdw blurRad="38100" dist="38100" dir="2700000" algn="tl">
                    <a:srgbClr val="000000"/>
                  </a:outerShdw>
                </a:effectLst>
              </a:rPr>
              <a:t>influential in guiding planning and action</a:t>
            </a:r>
            <a:r>
              <a:rPr lang="en-US" sz="2800" b="1"/>
              <a:t> within the institution. </a:t>
            </a:r>
          </a:p>
          <a:p>
            <a:pPr algn="l"/>
            <a:endParaRPr lang="en-US" sz="2800" b="1"/>
          </a:p>
          <a:p>
            <a:pPr algn="l"/>
            <a:endParaRPr lang="en-US" sz="2800" b="1"/>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sz="2000" b="0">
                <a:latin typeface="Verdana" pitchFamily="34" charset="0"/>
              </a:rPr>
              <a:t>Sample Standard:  Mission</a:t>
            </a:r>
            <a:br>
              <a:rPr lang="en-US" sz="2000" b="0">
                <a:latin typeface="Verdana" pitchFamily="34" charset="0"/>
              </a:rPr>
            </a:br>
            <a:r>
              <a:rPr lang="en-US" sz="2000" b="0">
                <a:latin typeface="Verdana" pitchFamily="34" charset="0"/>
              </a:rPr>
              <a:t/>
            </a:r>
            <a:br>
              <a:rPr lang="en-US" sz="2000" b="0">
                <a:latin typeface="Verdana" pitchFamily="34" charset="0"/>
              </a:rPr>
            </a:br>
            <a:r>
              <a:rPr lang="en-US" sz="2400">
                <a:effectLst>
                  <a:outerShdw blurRad="38100" dist="38100" dir="2700000" algn="tl">
                    <a:srgbClr val="000000"/>
                  </a:outerShdw>
                </a:effectLst>
                <a:latin typeface="Verdana" pitchFamily="34" charset="0"/>
              </a:rPr>
              <a:t>Are Mission documents  clear and articulated publicly?</a:t>
            </a:r>
          </a:p>
        </p:txBody>
      </p:sp>
      <p:sp>
        <p:nvSpPr>
          <p:cNvPr id="44035" name="Rectangle 3"/>
          <p:cNvSpPr>
            <a:spLocks noGrp="1" noChangeArrowheads="1"/>
          </p:cNvSpPr>
          <p:nvPr>
            <p:ph type="body" idx="1"/>
          </p:nvPr>
        </p:nvSpPr>
        <p:spPr/>
        <p:txBody>
          <a:bodyPr/>
          <a:lstStyle/>
          <a:p>
            <a:pPr algn="l" rtl="0">
              <a:lnSpc>
                <a:spcPct val="90000"/>
              </a:lnSpc>
              <a:buFont typeface="Wingdings" pitchFamily="2" charset="2"/>
              <a:buNone/>
            </a:pPr>
            <a:r>
              <a:rPr lang="en-US" sz="1900">
                <a:latin typeface="Verdana" pitchFamily="34" charset="0"/>
              </a:rPr>
              <a:t>1. </a:t>
            </a:r>
            <a:r>
              <a:rPr lang="en-US" sz="1900" b="1">
                <a:latin typeface="Verdana" pitchFamily="34" charset="0"/>
              </a:rPr>
              <a:t>What </a:t>
            </a:r>
            <a:r>
              <a:rPr lang="en-US" sz="1900" b="1">
                <a:solidFill>
                  <a:srgbClr val="FF0000"/>
                </a:solidFill>
                <a:effectLst>
                  <a:outerShdw blurRad="38100" dist="38100" dir="2700000" algn="tl">
                    <a:srgbClr val="000000"/>
                  </a:outerShdw>
                </a:effectLst>
                <a:latin typeface="Verdana" pitchFamily="34" charset="0"/>
              </a:rPr>
              <a:t>evidence</a:t>
            </a:r>
            <a:r>
              <a:rPr lang="en-US" sz="1900" b="1">
                <a:latin typeface="Verdana" pitchFamily="34" charset="0"/>
              </a:rPr>
              <a:t> is there that the institution has a well-developed statement of mission, vision, goals, values and institutional priorities?  </a:t>
            </a:r>
          </a:p>
          <a:p>
            <a:pPr algn="l" rtl="0">
              <a:lnSpc>
                <a:spcPct val="90000"/>
              </a:lnSpc>
              <a:buFont typeface="Wingdings" pitchFamily="2" charset="2"/>
              <a:buNone/>
            </a:pPr>
            <a:endParaRPr lang="en-US" sz="1900" b="1">
              <a:latin typeface="Verdana" pitchFamily="34" charset="0"/>
            </a:endParaRPr>
          </a:p>
          <a:p>
            <a:pPr algn="l" rtl="0">
              <a:lnSpc>
                <a:spcPct val="90000"/>
              </a:lnSpc>
            </a:pPr>
            <a:endParaRPr lang="en-US" sz="1900" b="1">
              <a:solidFill>
                <a:srgbClr val="FF0000"/>
              </a:solidFill>
              <a:effectLst>
                <a:outerShdw blurRad="38100" dist="38100" dir="2700000" algn="tl">
                  <a:srgbClr val="000000"/>
                </a:outerShdw>
              </a:effectLst>
              <a:latin typeface="Verdana" pitchFamily="34" charset="0"/>
            </a:endParaRPr>
          </a:p>
          <a:p>
            <a:pPr algn="l" rtl="0">
              <a:lnSpc>
                <a:spcPct val="90000"/>
              </a:lnSpc>
            </a:pPr>
            <a:r>
              <a:rPr lang="en-US" sz="1900" b="1">
                <a:solidFill>
                  <a:srgbClr val="FF0000"/>
                </a:solidFill>
                <a:effectLst>
                  <a:outerShdw blurRad="38100" dist="38100" dir="2700000" algn="tl">
                    <a:srgbClr val="000000"/>
                  </a:outerShdw>
                </a:effectLst>
                <a:latin typeface="Verdana" pitchFamily="34" charset="0"/>
              </a:rPr>
              <a:t>Well written</a:t>
            </a:r>
          </a:p>
          <a:p>
            <a:pPr algn="l" rtl="0">
              <a:lnSpc>
                <a:spcPct val="90000"/>
              </a:lnSpc>
            </a:pPr>
            <a:r>
              <a:rPr lang="en-US" sz="1900" b="1">
                <a:solidFill>
                  <a:srgbClr val="3333CC"/>
                </a:solidFill>
                <a:effectLst>
                  <a:outerShdw blurRad="38100" dist="38100" dir="2700000" algn="tl">
                    <a:srgbClr val="000000"/>
                  </a:outerShdw>
                </a:effectLst>
                <a:latin typeface="Verdana" pitchFamily="34" charset="0"/>
              </a:rPr>
              <a:t>Signage</a:t>
            </a:r>
          </a:p>
          <a:p>
            <a:pPr algn="l" rtl="0">
              <a:lnSpc>
                <a:spcPct val="90000"/>
              </a:lnSpc>
            </a:pPr>
            <a:r>
              <a:rPr lang="en-US" sz="1900" b="1">
                <a:solidFill>
                  <a:srgbClr val="107E3D"/>
                </a:solidFill>
                <a:effectLst>
                  <a:outerShdw blurRad="38100" dist="38100" dir="2700000" algn="tl">
                    <a:srgbClr val="000000"/>
                  </a:outerShdw>
                </a:effectLst>
                <a:latin typeface="Verdana" pitchFamily="34" charset="0"/>
              </a:rPr>
              <a:t>Strategic Plan Document</a:t>
            </a:r>
          </a:p>
          <a:p>
            <a:pPr algn="l" rtl="0">
              <a:lnSpc>
                <a:spcPct val="90000"/>
              </a:lnSpc>
            </a:pPr>
            <a:r>
              <a:rPr lang="en-US" sz="1900" b="1">
                <a:latin typeface="Verdana" pitchFamily="34" charset="0"/>
              </a:rPr>
              <a:t>Board Minutes			</a:t>
            </a:r>
          </a:p>
          <a:p>
            <a:pPr algn="l" rtl="0">
              <a:lnSpc>
                <a:spcPct val="90000"/>
              </a:lnSpc>
            </a:pPr>
            <a:r>
              <a:rPr lang="en-US" sz="1900" b="1">
                <a:latin typeface="Verdana" pitchFamily="34" charset="0"/>
              </a:rPr>
              <a:t>Faculty Minutes</a:t>
            </a:r>
          </a:p>
          <a:p>
            <a:pPr algn="l" rtl="0">
              <a:lnSpc>
                <a:spcPct val="90000"/>
              </a:lnSpc>
            </a:pPr>
            <a:r>
              <a:rPr lang="en-US" sz="1900" b="1">
                <a:solidFill>
                  <a:srgbClr val="FF0000"/>
                </a:solidFill>
                <a:effectLst>
                  <a:outerShdw blurRad="38100" dist="38100" dir="2700000" algn="tl">
                    <a:srgbClr val="000000"/>
                  </a:outerShdw>
                </a:effectLst>
                <a:latin typeface="Verdana" pitchFamily="34" charset="0"/>
              </a:rPr>
              <a:t>Publications</a:t>
            </a:r>
          </a:p>
          <a:p>
            <a:pPr algn="l" rtl="0">
              <a:lnSpc>
                <a:spcPct val="90000"/>
              </a:lnSpc>
              <a:buFont typeface="Wingdings" pitchFamily="2" charset="2"/>
              <a:buNone/>
            </a:pPr>
            <a:endParaRPr lang="en-US" sz="1900" b="1">
              <a:solidFill>
                <a:srgbClr val="FF0000"/>
              </a:solidFill>
              <a:effectLst>
                <a:outerShdw blurRad="38100" dist="38100" dir="2700000" algn="tl">
                  <a:srgbClr val="000000"/>
                </a:outerShdw>
              </a:effectLst>
              <a:latin typeface="Verdana" pitchFamily="34" charset="0"/>
            </a:endParaRPr>
          </a:p>
          <a:p>
            <a:pPr algn="l" rtl="0">
              <a:lnSpc>
                <a:spcPct val="90000"/>
              </a:lnSpc>
              <a:buFont typeface="Wingdings" pitchFamily="2" charset="2"/>
              <a:buNone/>
            </a:pPr>
            <a:r>
              <a:rPr lang="en-US" sz="1900">
                <a:latin typeface="Arial"/>
              </a:rPr>
              <a:t> </a:t>
            </a:r>
            <a:endParaRPr lang="en-US" sz="1900">
              <a:latin typeface="Verdana" pitchFamily="34" charset="0"/>
            </a:endParaRPr>
          </a:p>
          <a:p>
            <a:pPr algn="l" rtl="0">
              <a:lnSpc>
                <a:spcPct val="90000"/>
              </a:lnSpc>
            </a:pPr>
            <a:endParaRPr lang="en-US" sz="1900"/>
          </a:p>
        </p:txBody>
      </p:sp>
      <p:pic>
        <p:nvPicPr>
          <p:cNvPr id="44036" name="Picture 4" descr="bd05412_"/>
          <p:cNvPicPr>
            <a:picLocks noChangeAspect="1" noChangeArrowheads="1"/>
          </p:cNvPicPr>
          <p:nvPr/>
        </p:nvPicPr>
        <p:blipFill>
          <a:blip r:embed="rId2" cstate="print"/>
          <a:srcRect/>
          <a:stretch>
            <a:fillRect/>
          </a:stretch>
        </p:blipFill>
        <p:spPr bwMode="auto">
          <a:xfrm>
            <a:off x="4724400" y="2514600"/>
            <a:ext cx="3810000" cy="35687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sz="2000">
                <a:solidFill>
                  <a:srgbClr val="3333CC"/>
                </a:solidFill>
                <a:effectLst>
                  <a:outerShdw blurRad="38100" dist="38100" dir="2700000" algn="tl">
                    <a:srgbClr val="000000"/>
                  </a:outerShdw>
                </a:effectLst>
                <a:latin typeface="Verdana" pitchFamily="34" charset="0"/>
              </a:rPr>
              <a:t>In its Mission documents, the organization recognizes the diversity of its learners, other constituencies, and the greater society it serves.</a:t>
            </a:r>
          </a:p>
        </p:txBody>
      </p:sp>
      <p:sp>
        <p:nvSpPr>
          <p:cNvPr id="46083" name="Rectangle 3"/>
          <p:cNvSpPr>
            <a:spLocks noGrp="1" noChangeArrowheads="1"/>
          </p:cNvSpPr>
          <p:nvPr>
            <p:ph type="body" idx="1"/>
          </p:nvPr>
        </p:nvSpPr>
        <p:spPr>
          <a:xfrm>
            <a:off x="457200" y="2065338"/>
            <a:ext cx="8229600" cy="4411662"/>
          </a:xfrm>
        </p:spPr>
        <p:txBody>
          <a:bodyPr/>
          <a:lstStyle/>
          <a:p>
            <a:pPr algn="l" rtl="0">
              <a:lnSpc>
                <a:spcPct val="90000"/>
              </a:lnSpc>
              <a:buFont typeface="Wingdings" pitchFamily="2" charset="2"/>
              <a:buNone/>
            </a:pPr>
            <a:r>
              <a:rPr lang="en-US" sz="1900">
                <a:latin typeface="Verdana" pitchFamily="34" charset="0"/>
              </a:rPr>
              <a:t>2. </a:t>
            </a:r>
            <a:r>
              <a:rPr lang="en-US" sz="1900" b="1">
                <a:latin typeface="Verdana" pitchFamily="34" charset="0"/>
              </a:rPr>
              <a:t>What </a:t>
            </a:r>
            <a:r>
              <a:rPr lang="en-US" sz="1900" b="1">
                <a:solidFill>
                  <a:srgbClr val="FF0000"/>
                </a:solidFill>
                <a:effectLst>
                  <a:outerShdw blurRad="38100" dist="38100" dir="2700000" algn="tl">
                    <a:srgbClr val="000000"/>
                  </a:outerShdw>
                </a:effectLst>
                <a:latin typeface="Verdana" pitchFamily="34" charset="0"/>
              </a:rPr>
              <a:t>evidence</a:t>
            </a:r>
            <a:r>
              <a:rPr lang="en-US" sz="1900" b="1">
                <a:latin typeface="Verdana" pitchFamily="34" charset="0"/>
              </a:rPr>
              <a:t> is there that the institution has a diversity plan and that the plan addresses the diversity of all its constituents?</a:t>
            </a:r>
          </a:p>
          <a:p>
            <a:pPr algn="l" rtl="0">
              <a:lnSpc>
                <a:spcPct val="90000"/>
              </a:lnSpc>
              <a:buFont typeface="Wingdings" pitchFamily="2" charset="2"/>
              <a:buNone/>
            </a:pPr>
            <a:endParaRPr lang="en-US" sz="1900" b="1">
              <a:latin typeface="Verdana" pitchFamily="34" charset="0"/>
            </a:endParaRPr>
          </a:p>
          <a:p>
            <a:pPr algn="l" rtl="0">
              <a:lnSpc>
                <a:spcPct val="90000"/>
              </a:lnSpc>
            </a:pPr>
            <a:r>
              <a:rPr lang="en-US" sz="1900" b="1">
                <a:latin typeface="Verdana" pitchFamily="34" charset="0"/>
              </a:rPr>
              <a:t>Diversity Plan brochure</a:t>
            </a:r>
          </a:p>
          <a:p>
            <a:pPr algn="l" rtl="0">
              <a:lnSpc>
                <a:spcPct val="90000"/>
              </a:lnSpc>
            </a:pPr>
            <a:r>
              <a:rPr lang="en-US" sz="1900" b="1">
                <a:latin typeface="Verdana" pitchFamily="34" charset="0"/>
              </a:rPr>
              <a:t>Student Handbook</a:t>
            </a:r>
          </a:p>
          <a:p>
            <a:pPr algn="l" rtl="0">
              <a:lnSpc>
                <a:spcPct val="90000"/>
              </a:lnSpc>
            </a:pPr>
            <a:r>
              <a:rPr lang="en-US" sz="1900" b="1">
                <a:latin typeface="Verdana" pitchFamily="34" charset="0"/>
              </a:rPr>
              <a:t>Employee Handbook</a:t>
            </a:r>
          </a:p>
          <a:p>
            <a:pPr algn="l" rtl="0">
              <a:lnSpc>
                <a:spcPct val="90000"/>
              </a:lnSpc>
            </a:pPr>
            <a:r>
              <a:rPr lang="en-US" sz="1900" b="1">
                <a:latin typeface="Verdana" pitchFamily="34" charset="0"/>
              </a:rPr>
              <a:t>International programs</a:t>
            </a:r>
          </a:p>
          <a:p>
            <a:pPr algn="l" rtl="0">
              <a:lnSpc>
                <a:spcPct val="90000"/>
              </a:lnSpc>
            </a:pPr>
            <a:r>
              <a:rPr lang="en-US" sz="1900" b="1">
                <a:latin typeface="Verdana" pitchFamily="34" charset="0"/>
              </a:rPr>
              <a:t>P &amp; P document		</a:t>
            </a:r>
          </a:p>
          <a:p>
            <a:pPr algn="l" rtl="0">
              <a:lnSpc>
                <a:spcPct val="90000"/>
              </a:lnSpc>
            </a:pPr>
            <a:r>
              <a:rPr lang="en-US" sz="1900" b="1">
                <a:latin typeface="Verdana" pitchFamily="34" charset="0"/>
              </a:rPr>
              <a:t>Print &amp; website(intra)</a:t>
            </a:r>
          </a:p>
          <a:p>
            <a:pPr algn="l" rtl="0">
              <a:lnSpc>
                <a:spcPct val="90000"/>
              </a:lnSpc>
            </a:pPr>
            <a:r>
              <a:rPr lang="en-US" sz="1900" b="1">
                <a:latin typeface="Verdana" pitchFamily="34" charset="0"/>
              </a:rPr>
              <a:t>Website (intra)</a:t>
            </a:r>
          </a:p>
          <a:p>
            <a:pPr algn="l" rtl="0">
              <a:lnSpc>
                <a:spcPct val="90000"/>
              </a:lnSpc>
            </a:pPr>
            <a:r>
              <a:rPr lang="en-US" sz="1900" b="1">
                <a:latin typeface="Verdana" pitchFamily="34" charset="0"/>
              </a:rPr>
              <a:t>Board Minutes</a:t>
            </a:r>
          </a:p>
          <a:p>
            <a:pPr algn="l" rtl="0">
              <a:lnSpc>
                <a:spcPct val="90000"/>
              </a:lnSpc>
            </a:pPr>
            <a:r>
              <a:rPr lang="en-US" sz="1900" b="1">
                <a:latin typeface="Verdana" pitchFamily="34" charset="0"/>
              </a:rPr>
              <a:t>Bulletin</a:t>
            </a:r>
          </a:p>
          <a:p>
            <a:pPr algn="l" rtl="0">
              <a:lnSpc>
                <a:spcPct val="90000"/>
              </a:lnSpc>
            </a:pPr>
            <a:endParaRPr lang="en-US" sz="1900" b="1"/>
          </a:p>
        </p:txBody>
      </p:sp>
      <p:pic>
        <p:nvPicPr>
          <p:cNvPr id="46084" name="Picture 4" descr="bd07575_"/>
          <p:cNvPicPr>
            <a:picLocks noChangeAspect="1" noChangeArrowheads="1"/>
          </p:cNvPicPr>
          <p:nvPr/>
        </p:nvPicPr>
        <p:blipFill>
          <a:blip r:embed="rId2" cstate="print"/>
          <a:srcRect/>
          <a:stretch>
            <a:fillRect/>
          </a:stretch>
        </p:blipFill>
        <p:spPr bwMode="auto">
          <a:xfrm>
            <a:off x="4876800" y="3352800"/>
            <a:ext cx="3810000" cy="32639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2400">
                <a:effectLst>
                  <a:outerShdw blurRad="38100" dist="38100" dir="2700000" algn="tl">
                    <a:srgbClr val="000000"/>
                  </a:outerShdw>
                </a:effectLst>
                <a:latin typeface="Verdana" pitchFamily="34" charset="0"/>
              </a:rPr>
              <a:t>Understanding of and support for the Mission pervade the organization.</a:t>
            </a:r>
          </a:p>
        </p:txBody>
      </p:sp>
      <p:sp>
        <p:nvSpPr>
          <p:cNvPr id="47107" name="Rectangle 3"/>
          <p:cNvSpPr>
            <a:spLocks noGrp="1" noChangeArrowheads="1"/>
          </p:cNvSpPr>
          <p:nvPr>
            <p:ph type="body" idx="1"/>
          </p:nvPr>
        </p:nvSpPr>
        <p:spPr>
          <a:xfrm>
            <a:off x="457200" y="1989138"/>
            <a:ext cx="8229600" cy="4411662"/>
          </a:xfrm>
        </p:spPr>
        <p:txBody>
          <a:bodyPr/>
          <a:lstStyle/>
          <a:p>
            <a:pPr algn="l" rtl="0">
              <a:buFont typeface="Wingdings" pitchFamily="2" charset="2"/>
              <a:buNone/>
            </a:pPr>
            <a:r>
              <a:rPr lang="en-US" sz="2800">
                <a:solidFill>
                  <a:srgbClr val="FF0000"/>
                </a:solidFill>
                <a:latin typeface="Verdana" pitchFamily="34" charset="0"/>
              </a:rPr>
              <a:t>3.</a:t>
            </a:r>
            <a:r>
              <a:rPr lang="en-US" sz="2100" b="1">
                <a:solidFill>
                  <a:srgbClr val="FF0000"/>
                </a:solidFill>
                <a:latin typeface="Verdana" pitchFamily="34" charset="0"/>
              </a:rPr>
              <a:t>  </a:t>
            </a:r>
            <a:r>
              <a:rPr lang="en-US" sz="2800" b="1">
                <a:solidFill>
                  <a:srgbClr val="FF0000"/>
                </a:solidFill>
                <a:latin typeface="Verdana" pitchFamily="34" charset="0"/>
              </a:rPr>
              <a:t>How well is the mission understood?</a:t>
            </a:r>
          </a:p>
          <a:p>
            <a:pPr algn="l" rtl="0">
              <a:buFont typeface="Wingdings" pitchFamily="2" charset="2"/>
              <a:buNone/>
            </a:pPr>
            <a:endParaRPr lang="en-US" sz="2800" b="1">
              <a:solidFill>
                <a:srgbClr val="FF0000"/>
              </a:solidFill>
              <a:latin typeface="Verdana" pitchFamily="34" charset="0"/>
            </a:endParaRPr>
          </a:p>
          <a:p>
            <a:pPr algn="l" rtl="0"/>
            <a:r>
              <a:rPr lang="en-US" sz="2400" b="1">
                <a:latin typeface="Verdana" pitchFamily="34" charset="0"/>
              </a:rPr>
              <a:t>Freshmen &amp; Senior Exit </a:t>
            </a:r>
            <a:r>
              <a:rPr lang="en-US" sz="2400" b="1" u="sng">
                <a:solidFill>
                  <a:srgbClr val="3333CC"/>
                </a:solidFill>
                <a:effectLst>
                  <a:outerShdw blurRad="38100" dist="38100" dir="2700000" algn="tl">
                    <a:srgbClr val="000000"/>
                  </a:outerShdw>
                </a:effectLst>
                <a:latin typeface="Verdana" pitchFamily="34" charset="0"/>
              </a:rPr>
              <a:t>Interviews</a:t>
            </a:r>
          </a:p>
          <a:p>
            <a:pPr algn="l" rtl="0"/>
            <a:r>
              <a:rPr lang="en-US" sz="2400" b="1">
                <a:solidFill>
                  <a:srgbClr val="107E3D"/>
                </a:solidFill>
                <a:effectLst>
                  <a:outerShdw blurRad="38100" dist="38100" dir="2700000" algn="tl">
                    <a:srgbClr val="000000"/>
                  </a:outerShdw>
                </a:effectLst>
                <a:latin typeface="Verdana" pitchFamily="34" charset="0"/>
              </a:rPr>
              <a:t>Strategic Plan</a:t>
            </a:r>
          </a:p>
          <a:p>
            <a:pPr algn="l" rtl="0"/>
            <a:r>
              <a:rPr lang="en-US" sz="2400" b="1">
                <a:solidFill>
                  <a:srgbClr val="3333CC"/>
                </a:solidFill>
                <a:effectLst>
                  <a:outerShdw blurRad="38100" dist="38100" dir="2700000" algn="tl">
                    <a:srgbClr val="000000"/>
                  </a:outerShdw>
                </a:effectLst>
                <a:latin typeface="Verdana" pitchFamily="34" charset="0"/>
              </a:rPr>
              <a:t>Orientation For Employees</a:t>
            </a:r>
          </a:p>
          <a:p>
            <a:pPr algn="l" rtl="0"/>
            <a:r>
              <a:rPr lang="en-US" sz="2400" b="1">
                <a:latin typeface="Verdana" pitchFamily="34" charset="0"/>
              </a:rPr>
              <a:t>Forums				</a:t>
            </a:r>
          </a:p>
          <a:p>
            <a:pPr algn="l" rtl="0"/>
            <a:r>
              <a:rPr lang="en-US" sz="2400" b="1">
                <a:latin typeface="Verdana" pitchFamily="34" charset="0"/>
              </a:rPr>
              <a:t>Faculty and Staff Surveys</a:t>
            </a:r>
          </a:p>
          <a:p>
            <a:pPr algn="l" rtl="0">
              <a:buFont typeface="Wingdings" pitchFamily="2" charset="2"/>
              <a:buNone/>
            </a:pPr>
            <a:endParaRPr lang="en-US" sz="2400" b="1">
              <a:latin typeface="Verdana" pitchFamily="34" charset="0"/>
            </a:endParaRPr>
          </a:p>
          <a:p>
            <a:pPr algn="l" rtl="0"/>
            <a:endParaRPr lang="en-US" sz="2400" b="1"/>
          </a:p>
        </p:txBody>
      </p:sp>
      <p:pic>
        <p:nvPicPr>
          <p:cNvPr id="47108" name="Picture 4" descr="bd07196_"/>
          <p:cNvPicPr>
            <a:picLocks noChangeAspect="1" noChangeArrowheads="1"/>
          </p:cNvPicPr>
          <p:nvPr/>
        </p:nvPicPr>
        <p:blipFill>
          <a:blip r:embed="rId2" cstate="print"/>
          <a:srcRect/>
          <a:stretch>
            <a:fillRect/>
          </a:stretch>
        </p:blipFill>
        <p:spPr bwMode="auto">
          <a:xfrm>
            <a:off x="4648200" y="2689225"/>
            <a:ext cx="3810000" cy="2698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457200"/>
            <a:ext cx="7543800" cy="1295400"/>
          </a:xfrm>
        </p:spPr>
        <p:txBody>
          <a:bodyPr/>
          <a:lstStyle/>
          <a:p>
            <a:r>
              <a:rPr lang="en-US" sz="3500"/>
              <a:t>Standard 2</a:t>
            </a:r>
            <a:br>
              <a:rPr lang="en-US" sz="3500"/>
            </a:br>
            <a:r>
              <a:rPr lang="en-US" sz="3500"/>
              <a:t>Governance and Administration</a:t>
            </a:r>
          </a:p>
        </p:txBody>
      </p:sp>
      <p:sp>
        <p:nvSpPr>
          <p:cNvPr id="115715" name="Text Box 3"/>
          <p:cNvSpPr txBox="1">
            <a:spLocks noChangeArrowheads="1"/>
          </p:cNvSpPr>
          <p:nvPr/>
        </p:nvSpPr>
        <p:spPr bwMode="auto">
          <a:xfrm>
            <a:off x="762000" y="2322513"/>
            <a:ext cx="6958013" cy="4362450"/>
          </a:xfrm>
          <a:prstGeom prst="rect">
            <a:avLst/>
          </a:prstGeom>
          <a:noFill/>
          <a:ln w="9525">
            <a:noFill/>
            <a:miter lim="800000"/>
            <a:headEnd/>
            <a:tailEnd/>
          </a:ln>
          <a:effectLst/>
        </p:spPr>
        <p:txBody>
          <a:bodyPr>
            <a:spAutoFit/>
          </a:bodyPr>
          <a:lstStyle/>
          <a:p>
            <a:pPr algn="l" rtl="0">
              <a:buFontTx/>
              <a:buChar char="•"/>
            </a:pPr>
            <a:r>
              <a:rPr lang="en-US" sz="2800"/>
              <a:t>The governing body provides </a:t>
            </a:r>
            <a:r>
              <a:rPr lang="en-US" sz="2800" b="1">
                <a:solidFill>
                  <a:srgbClr val="FF0000"/>
                </a:solidFill>
              </a:rPr>
              <a:t>effective leadership</a:t>
            </a:r>
            <a:r>
              <a:rPr lang="en-US" sz="2800"/>
              <a:t> through </a:t>
            </a:r>
            <a:r>
              <a:rPr lang="en-US" sz="2800" b="1">
                <a:solidFill>
                  <a:srgbClr val="3333CC"/>
                </a:solidFill>
              </a:rPr>
              <a:t>policy development</a:t>
            </a:r>
            <a:r>
              <a:rPr lang="en-US" sz="2800"/>
              <a:t> and </a:t>
            </a:r>
            <a:r>
              <a:rPr lang="en-US" sz="2800" b="1">
                <a:solidFill>
                  <a:srgbClr val="107E3D"/>
                </a:solidFill>
              </a:rPr>
              <a:t>processes for accountability. </a:t>
            </a:r>
          </a:p>
          <a:p>
            <a:pPr algn="l" rtl="0">
              <a:buFontTx/>
              <a:buChar char="•"/>
            </a:pPr>
            <a:endParaRPr lang="en-US" sz="2800" b="1">
              <a:solidFill>
                <a:srgbClr val="107E3D"/>
              </a:solidFill>
            </a:endParaRPr>
          </a:p>
          <a:p>
            <a:pPr algn="l" rtl="0">
              <a:buFontTx/>
              <a:buChar char="•"/>
            </a:pPr>
            <a:r>
              <a:rPr lang="en-US" sz="2800"/>
              <a:t>The </a:t>
            </a:r>
            <a:r>
              <a:rPr lang="en-US" sz="2800" b="1">
                <a:solidFill>
                  <a:srgbClr val="FF0000"/>
                </a:solidFill>
              </a:rPr>
              <a:t>governance structure</a:t>
            </a:r>
            <a:r>
              <a:rPr lang="en-US" sz="2800"/>
              <a:t>, within a framework of sound policies and regulations, ensure </a:t>
            </a:r>
            <a:r>
              <a:rPr lang="en-US" sz="2800" b="1">
                <a:solidFill>
                  <a:srgbClr val="3333CC"/>
                </a:solidFill>
              </a:rPr>
              <a:t>financial and administrative accountability</a:t>
            </a:r>
            <a:r>
              <a:rPr lang="en-US" sz="2800"/>
              <a:t>, and coordinated </a:t>
            </a:r>
            <a:r>
              <a:rPr lang="en-US" sz="2800" b="1">
                <a:solidFill>
                  <a:srgbClr val="107E3D"/>
                </a:solidFill>
              </a:rPr>
              <a:t>planning</a:t>
            </a:r>
          </a:p>
          <a:p>
            <a:pPr algn="l"/>
            <a:endParaRPr lang="en-US" sz="2800" b="1">
              <a:solidFill>
                <a:srgbClr val="107E3D"/>
              </a:solidFill>
            </a:endParaRPr>
          </a:p>
        </p:txBody>
      </p:sp>
      <p:pic>
        <p:nvPicPr>
          <p:cNvPr id="115716" name="Picture 4" descr="j0412570"/>
          <p:cNvPicPr>
            <a:picLocks noChangeAspect="1" noChangeArrowheads="1"/>
          </p:cNvPicPr>
          <p:nvPr/>
        </p:nvPicPr>
        <p:blipFill>
          <a:blip r:embed="rId2" cstate="print"/>
          <a:srcRect/>
          <a:stretch>
            <a:fillRect/>
          </a:stretch>
        </p:blipFill>
        <p:spPr bwMode="auto">
          <a:xfrm>
            <a:off x="6629400" y="3429000"/>
            <a:ext cx="2374900" cy="2749550"/>
          </a:xfrm>
          <a:prstGeom prst="rect">
            <a:avLst/>
          </a:prstGeom>
          <a:noFill/>
        </p:spPr>
      </p:pic>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457200"/>
            <a:ext cx="7543800" cy="1295400"/>
          </a:xfrm>
        </p:spPr>
        <p:txBody>
          <a:bodyPr/>
          <a:lstStyle/>
          <a:p>
            <a:r>
              <a:rPr lang="en-US" sz="2000">
                <a:latin typeface="Verdana" pitchFamily="34" charset="0"/>
              </a:rPr>
              <a:t>The organization</a:t>
            </a:r>
            <a:r>
              <a:rPr lang="en-US" sz="2000">
                <a:latin typeface="Arial"/>
              </a:rPr>
              <a:t>’</a:t>
            </a:r>
            <a:r>
              <a:rPr lang="en-US" sz="2000">
                <a:latin typeface="Verdana" pitchFamily="34" charset="0"/>
              </a:rPr>
              <a:t>s governance and administrative structures promote effective leadership and support collaborative processes that enable the organization to fulfill its Mission.</a:t>
            </a:r>
            <a:br>
              <a:rPr lang="en-US" sz="2000">
                <a:latin typeface="Verdana" pitchFamily="34" charset="0"/>
              </a:rPr>
            </a:br>
            <a:endParaRPr lang="en-US" sz="2000">
              <a:latin typeface="Verdana" pitchFamily="34" charset="0"/>
            </a:endParaRPr>
          </a:p>
        </p:txBody>
      </p:sp>
      <p:sp>
        <p:nvSpPr>
          <p:cNvPr id="48131" name="Rectangle 3"/>
          <p:cNvSpPr>
            <a:spLocks noGrp="1" noChangeArrowheads="1"/>
          </p:cNvSpPr>
          <p:nvPr>
            <p:ph type="body" idx="1"/>
          </p:nvPr>
        </p:nvSpPr>
        <p:spPr>
          <a:xfrm>
            <a:off x="457200" y="2065338"/>
            <a:ext cx="8229600" cy="4411662"/>
          </a:xfrm>
        </p:spPr>
        <p:txBody>
          <a:bodyPr/>
          <a:lstStyle/>
          <a:p>
            <a:pPr marL="400050" indent="-400050" algn="l" rtl="0">
              <a:lnSpc>
                <a:spcPct val="90000"/>
              </a:lnSpc>
              <a:buFont typeface="Wingdings" pitchFamily="2" charset="2"/>
              <a:buAutoNum type="arabicPeriod" startAt="4"/>
            </a:pPr>
            <a:r>
              <a:rPr lang="en-US" sz="2500" b="1">
                <a:solidFill>
                  <a:srgbClr val="FF0000"/>
                </a:solidFill>
                <a:latin typeface="Verdana" pitchFamily="34" charset="0"/>
              </a:rPr>
              <a:t>How is governance structured</a:t>
            </a:r>
            <a:r>
              <a:rPr lang="en-US" sz="2500">
                <a:latin typeface="Verdana" pitchFamily="34" charset="0"/>
              </a:rPr>
              <a:t> </a:t>
            </a:r>
            <a:r>
              <a:rPr lang="en-US" sz="2500" b="1">
                <a:solidFill>
                  <a:srgbClr val="3333CC"/>
                </a:solidFill>
                <a:latin typeface="Verdana" pitchFamily="34" charset="0"/>
              </a:rPr>
              <a:t>to  share responsibilities among administration, faculty, staff, students?</a:t>
            </a:r>
          </a:p>
          <a:p>
            <a:pPr marL="400050" indent="-400050" algn="l" rtl="0">
              <a:lnSpc>
                <a:spcPct val="90000"/>
              </a:lnSpc>
              <a:buFont typeface="Wingdings" pitchFamily="2" charset="2"/>
              <a:buNone/>
            </a:pPr>
            <a:endParaRPr lang="en-US" sz="2500" b="1">
              <a:solidFill>
                <a:srgbClr val="3333CC"/>
              </a:solidFill>
              <a:latin typeface="Verdana" pitchFamily="34" charset="0"/>
            </a:endParaRPr>
          </a:p>
          <a:p>
            <a:pPr marL="400050" indent="-400050" algn="l" rtl="0">
              <a:lnSpc>
                <a:spcPct val="90000"/>
              </a:lnSpc>
            </a:pPr>
            <a:r>
              <a:rPr lang="en-US" sz="2500" b="1">
                <a:latin typeface="Verdana" pitchFamily="34" charset="0"/>
              </a:rPr>
              <a:t>Board by-laws/policies		</a:t>
            </a:r>
          </a:p>
          <a:p>
            <a:pPr marL="400050" indent="-400050" algn="l" rtl="0">
              <a:lnSpc>
                <a:spcPct val="90000"/>
              </a:lnSpc>
            </a:pPr>
            <a:r>
              <a:rPr lang="en-US" sz="2500" b="1">
                <a:latin typeface="Verdana" pitchFamily="34" charset="0"/>
              </a:rPr>
              <a:t>Employee handbook</a:t>
            </a:r>
          </a:p>
          <a:p>
            <a:pPr marL="400050" indent="-400050" algn="l" rtl="0">
              <a:lnSpc>
                <a:spcPct val="90000"/>
              </a:lnSpc>
            </a:pPr>
            <a:r>
              <a:rPr lang="en-US" sz="2500" b="1">
                <a:latin typeface="Verdana" pitchFamily="34" charset="0"/>
              </a:rPr>
              <a:t>Organizational chart </a:t>
            </a:r>
          </a:p>
          <a:p>
            <a:pPr marL="400050" indent="-400050" algn="l" rtl="0">
              <a:lnSpc>
                <a:spcPct val="90000"/>
              </a:lnSpc>
            </a:pPr>
            <a:r>
              <a:rPr lang="en-US" sz="2500" b="1">
                <a:latin typeface="Verdana" pitchFamily="34" charset="0"/>
              </a:rPr>
              <a:t>List of student organizations</a:t>
            </a:r>
          </a:p>
          <a:p>
            <a:pPr marL="400050" indent="-400050" algn="l" rtl="0">
              <a:lnSpc>
                <a:spcPct val="90000"/>
              </a:lnSpc>
            </a:pPr>
            <a:r>
              <a:rPr lang="en-US" sz="2500" b="1">
                <a:latin typeface="Verdana" pitchFamily="34" charset="0"/>
              </a:rPr>
              <a:t>Advisory Council</a:t>
            </a:r>
          </a:p>
          <a:p>
            <a:pPr marL="400050" indent="-400050" algn="l" rtl="0">
              <a:lnSpc>
                <a:spcPct val="90000"/>
              </a:lnSpc>
            </a:pPr>
            <a:r>
              <a:rPr lang="en-US" sz="2500" b="1">
                <a:latin typeface="Verdana" pitchFamily="34" charset="0"/>
              </a:rPr>
              <a:t>Minutes/Budgets of Student Activities</a:t>
            </a:r>
          </a:p>
          <a:p>
            <a:pPr marL="400050" indent="-400050" algn="l" rtl="0">
              <a:lnSpc>
                <a:spcPct val="90000"/>
              </a:lnSpc>
            </a:pPr>
            <a:endParaRPr lang="en-US" sz="2500" b="1"/>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457200"/>
            <a:ext cx="7543800" cy="1295400"/>
          </a:xfrm>
        </p:spPr>
        <p:txBody>
          <a:bodyPr/>
          <a:lstStyle/>
          <a:p>
            <a:r>
              <a:rPr lang="en-US" sz="3600"/>
              <a:t>Standard 3</a:t>
            </a:r>
            <a:r>
              <a:rPr lang="en-US" sz="3500"/>
              <a:t/>
            </a:r>
            <a:br>
              <a:rPr lang="en-US" sz="3500"/>
            </a:br>
            <a:r>
              <a:rPr lang="en-US" sz="3200"/>
              <a:t>Management of Quality Assurance &amp; Improvement</a:t>
            </a:r>
          </a:p>
        </p:txBody>
      </p:sp>
      <p:sp>
        <p:nvSpPr>
          <p:cNvPr id="116739" name="Text Box 3"/>
          <p:cNvSpPr txBox="1">
            <a:spLocks noChangeArrowheads="1"/>
          </p:cNvSpPr>
          <p:nvPr/>
        </p:nvSpPr>
        <p:spPr bwMode="auto">
          <a:xfrm>
            <a:off x="533400" y="1981200"/>
            <a:ext cx="8153400" cy="5568950"/>
          </a:xfrm>
          <a:prstGeom prst="rect">
            <a:avLst/>
          </a:prstGeom>
          <a:noFill/>
          <a:ln w="9525">
            <a:noFill/>
            <a:miter lim="800000"/>
            <a:headEnd/>
            <a:tailEnd/>
          </a:ln>
          <a:effectLst/>
        </p:spPr>
        <p:txBody>
          <a:bodyPr>
            <a:spAutoFit/>
          </a:bodyPr>
          <a:lstStyle/>
          <a:p>
            <a:pPr algn="l" rtl="0">
              <a:buFontTx/>
              <a:buChar char="•"/>
            </a:pPr>
            <a:r>
              <a:rPr lang="en-US" sz="2400" b="1"/>
              <a:t>Quality assurance processes</a:t>
            </a:r>
            <a:r>
              <a:rPr lang="en-US" sz="2400"/>
              <a:t> involve all departments and offices of the institution and are effectively </a:t>
            </a:r>
            <a:r>
              <a:rPr lang="en-US" sz="2400" b="1"/>
              <a:t>integrated into</a:t>
            </a:r>
            <a:r>
              <a:rPr lang="en-US" sz="2400"/>
              <a:t> normal </a:t>
            </a:r>
            <a:r>
              <a:rPr lang="en-US" sz="2400" b="1"/>
              <a:t>planning</a:t>
            </a:r>
            <a:r>
              <a:rPr lang="en-US" sz="2400"/>
              <a:t> and </a:t>
            </a:r>
            <a:r>
              <a:rPr lang="en-US" sz="2400" b="1"/>
              <a:t>administrative processes</a:t>
            </a:r>
            <a:r>
              <a:rPr lang="en-US" sz="2400"/>
              <a:t>.</a:t>
            </a:r>
          </a:p>
          <a:p>
            <a:pPr algn="l" rtl="0">
              <a:buFontTx/>
              <a:buChar char="•"/>
            </a:pPr>
            <a:endParaRPr lang="en-US" sz="2400"/>
          </a:p>
          <a:p>
            <a:pPr algn="l" rtl="0">
              <a:buFontTx/>
              <a:buChar char="•"/>
            </a:pPr>
            <a:r>
              <a:rPr lang="en-US" sz="2400" b="1"/>
              <a:t>Quality </a:t>
            </a:r>
            <a:r>
              <a:rPr lang="en-US" sz="2400"/>
              <a:t>is </a:t>
            </a:r>
            <a:r>
              <a:rPr lang="en-US" sz="2400" b="1"/>
              <a:t>assessed by</a:t>
            </a:r>
            <a:r>
              <a:rPr lang="en-US" sz="2400"/>
              <a:t> reference to evidence based on </a:t>
            </a:r>
            <a:r>
              <a:rPr lang="en-US" sz="2400" b="1"/>
              <a:t>indicators </a:t>
            </a:r>
            <a:r>
              <a:rPr lang="en-US" sz="2400"/>
              <a:t>of performance and challenging external </a:t>
            </a:r>
            <a:r>
              <a:rPr lang="en-US" sz="2400" b="1"/>
              <a:t>standards</a:t>
            </a:r>
            <a:r>
              <a:rPr lang="en-US" sz="2400"/>
              <a:t>. </a:t>
            </a:r>
          </a:p>
          <a:p>
            <a:pPr algn="l" rtl="0">
              <a:buFontTx/>
              <a:buChar char="•"/>
            </a:pPr>
            <a:endParaRPr lang="en-US" sz="2400"/>
          </a:p>
          <a:p>
            <a:pPr algn="l" rtl="0">
              <a:buFontTx/>
              <a:buChar char="•"/>
            </a:pPr>
            <a:r>
              <a:rPr lang="en-US" sz="2400" b="1"/>
              <a:t>Criteria</a:t>
            </a:r>
            <a:r>
              <a:rPr lang="en-US" sz="2400"/>
              <a:t> have a particular focus on </a:t>
            </a:r>
            <a:r>
              <a:rPr lang="en-US" sz="2400" b="1"/>
              <a:t>outcomes.</a:t>
            </a:r>
          </a:p>
          <a:p>
            <a:pPr algn="l" rtl="0">
              <a:buFontTx/>
              <a:buChar char="•"/>
            </a:pPr>
            <a:endParaRPr lang="en-US" sz="2400" b="1"/>
          </a:p>
          <a:p>
            <a:pPr algn="l" rtl="0">
              <a:buFontTx/>
              <a:buChar char="•"/>
            </a:pPr>
            <a:r>
              <a:rPr lang="en-US" sz="2400"/>
              <a:t>Administrators, faculty, staff and students are committed to improvement and regularly </a:t>
            </a:r>
            <a:r>
              <a:rPr lang="en-US" sz="2400" b="1"/>
              <a:t>evaluate</a:t>
            </a:r>
            <a:r>
              <a:rPr lang="en-US" sz="2400"/>
              <a:t> their </a:t>
            </a:r>
            <a:r>
              <a:rPr lang="en-US" sz="2400" b="1"/>
              <a:t>own performance</a:t>
            </a:r>
            <a:r>
              <a:rPr lang="en-US" sz="2400"/>
              <a:t>. </a:t>
            </a:r>
          </a:p>
          <a:p>
            <a:pPr algn="l" rtl="0">
              <a:buFontTx/>
              <a:buChar char="•"/>
            </a:pPr>
            <a:endParaRPr lang="en-US" sz="2400"/>
          </a:p>
          <a:p>
            <a:pPr algn="l" rtl="0">
              <a:buFontTx/>
              <a:buChar char="•"/>
            </a:pPr>
            <a:endParaRPr lang="en-US" sz="2400"/>
          </a:p>
        </p:txBody>
      </p:sp>
      <p:pic>
        <p:nvPicPr>
          <p:cNvPr id="116740" name="Picture 4" descr="survey"/>
          <p:cNvPicPr>
            <a:picLocks noChangeAspect="1" noChangeArrowheads="1"/>
          </p:cNvPicPr>
          <p:nvPr/>
        </p:nvPicPr>
        <p:blipFill>
          <a:blip r:embed="rId2" cstate="print"/>
          <a:srcRect/>
          <a:stretch>
            <a:fillRect/>
          </a:stretch>
        </p:blipFill>
        <p:spPr bwMode="auto">
          <a:xfrm>
            <a:off x="7086600" y="2895600"/>
            <a:ext cx="1905000" cy="1257300"/>
          </a:xfrm>
          <a:prstGeom prst="rect">
            <a:avLst/>
          </a:prstGeom>
          <a:noFill/>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2438400" y="1143000"/>
            <a:ext cx="6400800" cy="5751513"/>
          </a:xfrm>
          <a:prstGeom prst="rect">
            <a:avLst/>
          </a:prstGeom>
          <a:noFill/>
          <a:ln w="9525">
            <a:noFill/>
            <a:miter lim="800000"/>
            <a:headEnd/>
            <a:tailEnd/>
          </a:ln>
          <a:effectLst/>
        </p:spPr>
        <p:txBody>
          <a:bodyPr>
            <a:spAutoFit/>
          </a:bodyPr>
          <a:lstStyle/>
          <a:p>
            <a:pPr marL="342900" indent="-342900" algn="l" rtl="0"/>
            <a:endParaRPr lang="en-US" sz="2400"/>
          </a:p>
          <a:p>
            <a:pPr marL="342900" indent="-342900" algn="l" rtl="0"/>
            <a:r>
              <a:rPr lang="en-US" sz="2400"/>
              <a:t>    </a:t>
            </a:r>
            <a:r>
              <a:rPr lang="en-US" sz="2400" b="1"/>
              <a:t>Developing clearly articulated written statements, expressed in observable terms, of key institutional and unit-level goals</a:t>
            </a:r>
            <a:r>
              <a:rPr lang="en-US" sz="2400"/>
              <a:t>.</a:t>
            </a:r>
          </a:p>
          <a:p>
            <a:pPr marL="342900" indent="-342900" algn="l" rtl="0">
              <a:buFontTx/>
              <a:buAutoNum type="arabicPeriod"/>
            </a:pPr>
            <a:endParaRPr lang="en-US" sz="2400"/>
          </a:p>
          <a:p>
            <a:pPr marL="342900" indent="-342900" algn="l" rtl="0">
              <a:buFontTx/>
              <a:buAutoNum type="arabicPeriod"/>
            </a:pPr>
            <a:r>
              <a:rPr lang="en-US" sz="2400" b="1">
                <a:solidFill>
                  <a:srgbClr val="FF0000"/>
                </a:solidFill>
              </a:rPr>
              <a:t>Designing performance objectives and strategies to achieve those goals</a:t>
            </a:r>
          </a:p>
          <a:p>
            <a:pPr marL="342900" indent="-342900" algn="l" rtl="0">
              <a:buFontTx/>
              <a:buAutoNum type="arabicPeriod"/>
            </a:pPr>
            <a:endParaRPr lang="en-US" sz="2400" b="1">
              <a:solidFill>
                <a:srgbClr val="FF0000"/>
              </a:solidFill>
            </a:endParaRPr>
          </a:p>
          <a:p>
            <a:pPr marL="342900" indent="-342900" algn="l" rtl="0">
              <a:buFontTx/>
              <a:buAutoNum type="arabicPeriod"/>
            </a:pPr>
            <a:r>
              <a:rPr lang="en-US" sz="2400" b="1">
                <a:solidFill>
                  <a:srgbClr val="3333CC"/>
                </a:solidFill>
              </a:rPr>
              <a:t>Assessing achievement of those key goals</a:t>
            </a:r>
          </a:p>
          <a:p>
            <a:pPr marL="342900" indent="-342900" algn="l" rtl="0">
              <a:buFontTx/>
              <a:buAutoNum type="arabicPeriod"/>
            </a:pPr>
            <a:endParaRPr lang="en-US" sz="2400" b="1">
              <a:solidFill>
                <a:srgbClr val="3333CC"/>
              </a:solidFill>
            </a:endParaRPr>
          </a:p>
          <a:p>
            <a:pPr marL="342900" indent="-342900" algn="l" rtl="0">
              <a:buFontTx/>
              <a:buAutoNum type="arabicPeriod"/>
            </a:pPr>
            <a:r>
              <a:rPr lang="en-US" sz="2400" b="1"/>
              <a:t>Using the results of those assessments to improve programs and services</a:t>
            </a:r>
          </a:p>
          <a:p>
            <a:pPr marL="342900" indent="-342900" algn="l" rtl="0">
              <a:spcBef>
                <a:spcPct val="50000"/>
              </a:spcBef>
              <a:buFontTx/>
              <a:buAutoNum type="arabicPeriod"/>
            </a:pPr>
            <a:endParaRPr lang="en-US" sz="2400" b="1"/>
          </a:p>
        </p:txBody>
      </p:sp>
      <p:sp>
        <p:nvSpPr>
          <p:cNvPr id="126979" name="Text Box 3"/>
          <p:cNvSpPr txBox="1">
            <a:spLocks noChangeArrowheads="1"/>
          </p:cNvSpPr>
          <p:nvPr/>
        </p:nvSpPr>
        <p:spPr bwMode="auto">
          <a:xfrm>
            <a:off x="654050" y="387350"/>
            <a:ext cx="5594350" cy="1190625"/>
          </a:xfrm>
          <a:prstGeom prst="rect">
            <a:avLst/>
          </a:prstGeom>
          <a:noFill/>
          <a:ln w="9525">
            <a:noFill/>
            <a:miter lim="800000"/>
            <a:headEnd/>
            <a:tailEnd/>
          </a:ln>
          <a:effectLst/>
        </p:spPr>
        <p:txBody>
          <a:bodyPr wrap="none">
            <a:spAutoFit/>
          </a:bodyPr>
          <a:lstStyle/>
          <a:p>
            <a:pPr rtl="0"/>
            <a:r>
              <a:rPr lang="en-US" sz="3600" b="1">
                <a:solidFill>
                  <a:schemeClr val="tx2"/>
                </a:solidFill>
              </a:rPr>
              <a:t>Institutional Assessment</a:t>
            </a:r>
          </a:p>
          <a:p>
            <a:endParaRPr lang="en-US" sz="3600" b="1">
              <a:solidFill>
                <a:schemeClr val="tx2"/>
              </a:solidFill>
            </a:endParaRPr>
          </a:p>
        </p:txBody>
      </p:sp>
      <p:pic>
        <p:nvPicPr>
          <p:cNvPr id="126980" name="Picture 4" descr="j0096639"/>
          <p:cNvPicPr>
            <a:picLocks noChangeAspect="1" noChangeArrowheads="1"/>
          </p:cNvPicPr>
          <p:nvPr/>
        </p:nvPicPr>
        <p:blipFill>
          <a:blip r:embed="rId2" cstate="print"/>
          <a:srcRect/>
          <a:stretch>
            <a:fillRect/>
          </a:stretch>
        </p:blipFill>
        <p:spPr bwMode="auto">
          <a:xfrm>
            <a:off x="104775" y="2057400"/>
            <a:ext cx="2333625" cy="278606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0"/>
            <a:ext cx="7543800" cy="1066800"/>
          </a:xfrm>
        </p:spPr>
        <p:txBody>
          <a:bodyPr/>
          <a:lstStyle/>
          <a:p>
            <a:r>
              <a:rPr lang="en-US" sz="4000"/>
              <a:t>Foundations of Accreditation</a:t>
            </a:r>
          </a:p>
        </p:txBody>
      </p:sp>
      <p:sp>
        <p:nvSpPr>
          <p:cNvPr id="21509" name="Rectangle 5"/>
          <p:cNvSpPr>
            <a:spLocks noGrp="1" noChangeArrowheads="1"/>
          </p:cNvSpPr>
          <p:nvPr>
            <p:ph type="body" idx="1"/>
          </p:nvPr>
        </p:nvSpPr>
        <p:spPr>
          <a:xfrm>
            <a:off x="304800" y="1531938"/>
            <a:ext cx="8229600" cy="5326062"/>
          </a:xfrm>
          <a:noFill/>
          <a:ln/>
        </p:spPr>
        <p:txBody>
          <a:bodyPr/>
          <a:lstStyle/>
          <a:p>
            <a:pPr algn="l" rtl="0"/>
            <a:r>
              <a:rPr lang="en-US" sz="4000" b="1">
                <a:solidFill>
                  <a:srgbClr val="FF0000"/>
                </a:solidFill>
              </a:rPr>
              <a:t>Trustworthiness</a:t>
            </a:r>
          </a:p>
          <a:p>
            <a:pPr algn="l" rtl="0"/>
            <a:r>
              <a:rPr lang="en-US" sz="4000"/>
              <a:t>Voluntary Commitment</a:t>
            </a:r>
          </a:p>
          <a:p>
            <a:pPr algn="l" rtl="0"/>
            <a:r>
              <a:rPr lang="en-US" sz="4000" b="1">
                <a:solidFill>
                  <a:srgbClr val="FF0000"/>
                </a:solidFill>
              </a:rPr>
              <a:t>Quality Standards</a:t>
            </a:r>
          </a:p>
          <a:p>
            <a:pPr algn="l" rtl="0"/>
            <a:r>
              <a:rPr lang="en-US" sz="4000"/>
              <a:t>Common Protocol </a:t>
            </a:r>
          </a:p>
          <a:p>
            <a:pPr algn="l" rtl="0"/>
            <a:r>
              <a:rPr lang="en-US" sz="4000"/>
              <a:t>Self Evaluation</a:t>
            </a:r>
          </a:p>
          <a:p>
            <a:pPr algn="l" rtl="0"/>
            <a:r>
              <a:rPr lang="en-US" sz="4000"/>
              <a:t>Peer Reviews</a:t>
            </a:r>
          </a:p>
          <a:p>
            <a:pPr algn="l" rtl="0"/>
            <a:r>
              <a:rPr lang="en-US" sz="4000" b="1">
                <a:solidFill>
                  <a:srgbClr val="FF0000"/>
                </a:solidFill>
              </a:rPr>
              <a:t>Continuous Improvement</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457200" y="76200"/>
            <a:ext cx="7543800" cy="1295400"/>
          </a:xfrm>
        </p:spPr>
        <p:txBody>
          <a:bodyPr/>
          <a:lstStyle/>
          <a:p>
            <a:r>
              <a:rPr lang="en-US"/>
              <a:t>                 Standard 4</a:t>
            </a:r>
            <a:br>
              <a:rPr lang="en-US"/>
            </a:br>
            <a:r>
              <a:rPr lang="en-US"/>
              <a:t>                 </a:t>
            </a:r>
            <a:r>
              <a:rPr lang="en-US" sz="3600"/>
              <a:t>Learning and Teaching</a:t>
            </a:r>
          </a:p>
        </p:txBody>
      </p:sp>
      <p:sp>
        <p:nvSpPr>
          <p:cNvPr id="117763" name="Text Box 3"/>
          <p:cNvSpPr txBox="1">
            <a:spLocks noChangeArrowheads="1"/>
          </p:cNvSpPr>
          <p:nvPr/>
        </p:nvSpPr>
        <p:spPr bwMode="auto">
          <a:xfrm>
            <a:off x="533400" y="1981200"/>
            <a:ext cx="8610600" cy="4170363"/>
          </a:xfrm>
          <a:prstGeom prst="rect">
            <a:avLst/>
          </a:prstGeom>
          <a:noFill/>
          <a:ln w="9525">
            <a:noFill/>
            <a:miter lim="800000"/>
            <a:headEnd/>
            <a:tailEnd/>
          </a:ln>
          <a:effectLst/>
        </p:spPr>
        <p:txBody>
          <a:bodyPr>
            <a:spAutoFit/>
          </a:bodyPr>
          <a:lstStyle/>
          <a:p>
            <a:pPr algn="l" rtl="0">
              <a:buFontTx/>
              <a:buChar char="•"/>
            </a:pPr>
            <a:r>
              <a:rPr lang="en-US" sz="2800" b="1">
                <a:solidFill>
                  <a:srgbClr val="FF0000"/>
                </a:solidFill>
              </a:rPr>
              <a:t> Faculty are qualified and experienced</a:t>
            </a:r>
          </a:p>
          <a:p>
            <a:pPr algn="l" rtl="0"/>
            <a:r>
              <a:rPr lang="en-US" sz="2400" b="1"/>
              <a:t> </a:t>
            </a:r>
          </a:p>
          <a:p>
            <a:pPr algn="l" rtl="0">
              <a:buFontTx/>
              <a:buChar char="•"/>
            </a:pPr>
            <a:r>
              <a:rPr lang="en-US" sz="2400" b="1"/>
              <a:t> Student learning outcomes are clearly specified and aligned with employment or professional practice.</a:t>
            </a:r>
          </a:p>
          <a:p>
            <a:pPr algn="l" rtl="0"/>
            <a:endParaRPr lang="en-US" sz="2400" b="1"/>
          </a:p>
          <a:p>
            <a:pPr algn="l" rtl="0">
              <a:buFontTx/>
              <a:buChar char="•"/>
            </a:pPr>
            <a:r>
              <a:rPr lang="en-US" sz="2400" b="1">
                <a:solidFill>
                  <a:srgbClr val="3333CC"/>
                </a:solidFill>
              </a:rPr>
              <a:t> Benchmark outcome variables, assessment process, and results from assessments </a:t>
            </a:r>
          </a:p>
          <a:p>
            <a:pPr algn="l" rtl="0"/>
            <a:endParaRPr lang="en-US" sz="2400" b="1">
              <a:solidFill>
                <a:srgbClr val="3333CC"/>
              </a:solidFill>
            </a:endParaRPr>
          </a:p>
          <a:p>
            <a:pPr algn="l" rtl="0">
              <a:buFontTx/>
              <a:buChar char="•"/>
            </a:pPr>
            <a:r>
              <a:rPr lang="en-US" sz="2400" b="1"/>
              <a:t> Instructional strategies address various learning outcomes</a:t>
            </a:r>
          </a:p>
          <a:p>
            <a:pPr algn="l" rtl="0"/>
            <a:endParaRPr lang="en-US" sz="2400" b="1"/>
          </a:p>
        </p:txBody>
      </p:sp>
      <p:pic>
        <p:nvPicPr>
          <p:cNvPr id="117765" name="Picture 5" descr="Picture10"/>
          <p:cNvPicPr>
            <a:picLocks noChangeAspect="1" noChangeArrowheads="1"/>
          </p:cNvPicPr>
          <p:nvPr/>
        </p:nvPicPr>
        <p:blipFill>
          <a:blip r:embed="rId2" cstate="print"/>
          <a:srcRect/>
          <a:stretch>
            <a:fillRect/>
          </a:stretch>
        </p:blipFill>
        <p:spPr bwMode="auto">
          <a:xfrm>
            <a:off x="741363" y="76200"/>
            <a:ext cx="1004887" cy="1447800"/>
          </a:xfrm>
          <a:prstGeom prst="rect">
            <a:avLst/>
          </a:prstGeom>
          <a:noFill/>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76200"/>
            <a:ext cx="7543800" cy="1295400"/>
          </a:xfrm>
        </p:spPr>
        <p:txBody>
          <a:bodyPr/>
          <a:lstStyle/>
          <a:p>
            <a:r>
              <a:rPr lang="en-US"/>
              <a:t>                 Standard 4</a:t>
            </a:r>
            <a:br>
              <a:rPr lang="en-US"/>
            </a:br>
            <a:r>
              <a:rPr lang="en-US"/>
              <a:t>                 </a:t>
            </a:r>
            <a:r>
              <a:rPr lang="en-US" sz="3600"/>
              <a:t>Learning and Teaching</a:t>
            </a:r>
          </a:p>
        </p:txBody>
      </p:sp>
      <p:sp>
        <p:nvSpPr>
          <p:cNvPr id="146435" name="Text Box 3"/>
          <p:cNvSpPr txBox="1">
            <a:spLocks noChangeArrowheads="1"/>
          </p:cNvSpPr>
          <p:nvPr/>
        </p:nvSpPr>
        <p:spPr bwMode="auto">
          <a:xfrm>
            <a:off x="228600" y="1828800"/>
            <a:ext cx="8610600" cy="4240213"/>
          </a:xfrm>
          <a:prstGeom prst="rect">
            <a:avLst/>
          </a:prstGeom>
          <a:noFill/>
          <a:ln w="9525">
            <a:noFill/>
            <a:miter lim="800000"/>
            <a:headEnd/>
            <a:tailEnd/>
          </a:ln>
          <a:effectLst/>
        </p:spPr>
        <p:txBody>
          <a:bodyPr>
            <a:spAutoFit/>
          </a:bodyPr>
          <a:lstStyle/>
          <a:p>
            <a:pPr algn="l" rtl="0"/>
            <a:endParaRPr lang="en-US" sz="2000"/>
          </a:p>
          <a:p>
            <a:pPr algn="l" rtl="0">
              <a:buFontTx/>
              <a:buChar char="•"/>
            </a:pPr>
            <a:r>
              <a:rPr lang="en-US" sz="2400" b="1"/>
              <a:t> </a:t>
            </a:r>
            <a:r>
              <a:rPr lang="en-US" sz="2800" b="1"/>
              <a:t>Standards for learning are assessed through valid and reliable processes. </a:t>
            </a:r>
          </a:p>
          <a:p>
            <a:pPr algn="l" rtl="0"/>
            <a:endParaRPr lang="en-US" sz="2800" b="1"/>
          </a:p>
          <a:p>
            <a:pPr algn="l" rtl="0">
              <a:buFontTx/>
              <a:buChar char="•"/>
            </a:pPr>
            <a:r>
              <a:rPr lang="en-US" sz="2800" b="1">
                <a:solidFill>
                  <a:srgbClr val="FF0000"/>
                </a:solidFill>
              </a:rPr>
              <a:t> Standards of learning are assessed through appropriate processes and benchmarked </a:t>
            </a:r>
          </a:p>
          <a:p>
            <a:pPr algn="l" rtl="0"/>
            <a:endParaRPr lang="en-US" sz="2800" b="1">
              <a:solidFill>
                <a:srgbClr val="FF0000"/>
              </a:solidFill>
            </a:endParaRPr>
          </a:p>
          <a:p>
            <a:pPr algn="l" rtl="0">
              <a:buFontTx/>
              <a:buChar char="•"/>
            </a:pPr>
            <a:r>
              <a:rPr lang="en-US" sz="2800" b="1"/>
              <a:t> </a:t>
            </a:r>
            <a:r>
              <a:rPr lang="en-US" sz="2800" b="1">
                <a:solidFill>
                  <a:srgbClr val="3333CC"/>
                </a:solidFill>
              </a:rPr>
              <a:t>Program effectiveness is evaluated through student assessments and surveys.  Data is used for improvement planning</a:t>
            </a:r>
          </a:p>
        </p:txBody>
      </p:sp>
      <p:pic>
        <p:nvPicPr>
          <p:cNvPr id="146436" name="Picture 4" descr="Picture10"/>
          <p:cNvPicPr>
            <a:picLocks noChangeAspect="1" noChangeArrowheads="1"/>
          </p:cNvPicPr>
          <p:nvPr/>
        </p:nvPicPr>
        <p:blipFill>
          <a:blip r:embed="rId2" cstate="print"/>
          <a:srcRect/>
          <a:stretch>
            <a:fillRect/>
          </a:stretch>
        </p:blipFill>
        <p:spPr bwMode="auto">
          <a:xfrm>
            <a:off x="741363" y="76200"/>
            <a:ext cx="1004887" cy="1447800"/>
          </a:xfrm>
          <a:prstGeom prst="rect">
            <a:avLst/>
          </a:prstGeom>
          <a:noFill/>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457200" y="-304800"/>
            <a:ext cx="7543800" cy="1143000"/>
          </a:xfrm>
        </p:spPr>
        <p:txBody>
          <a:bodyPr/>
          <a:lstStyle/>
          <a:p>
            <a:r>
              <a:rPr lang="en-US" sz="3600"/>
              <a:t>Assessment of Student Learning</a:t>
            </a:r>
          </a:p>
        </p:txBody>
      </p:sp>
      <p:sp>
        <p:nvSpPr>
          <p:cNvPr id="128003" name="Text Box 3"/>
          <p:cNvSpPr txBox="1">
            <a:spLocks noChangeArrowheads="1"/>
          </p:cNvSpPr>
          <p:nvPr/>
        </p:nvSpPr>
        <p:spPr bwMode="auto">
          <a:xfrm>
            <a:off x="1752600" y="923925"/>
            <a:ext cx="7010400" cy="5934075"/>
          </a:xfrm>
          <a:prstGeom prst="rect">
            <a:avLst/>
          </a:prstGeom>
          <a:noFill/>
          <a:ln w="9525">
            <a:noFill/>
            <a:miter lim="800000"/>
            <a:headEnd/>
            <a:tailEnd/>
          </a:ln>
          <a:effectLst/>
        </p:spPr>
        <p:txBody>
          <a:bodyPr>
            <a:spAutoFit/>
          </a:bodyPr>
          <a:lstStyle/>
          <a:p>
            <a:pPr marL="342900" indent="-342900" algn="l" rtl="0">
              <a:buFontTx/>
              <a:buAutoNum type="arabicPeriod"/>
            </a:pPr>
            <a:r>
              <a:rPr lang="en-US" sz="2400" b="1">
                <a:solidFill>
                  <a:srgbClr val="3333CC"/>
                </a:solidFill>
              </a:rPr>
              <a:t>Develop clearly articulated written statements, expressed in observable terms, of key learning outcomes</a:t>
            </a:r>
          </a:p>
          <a:p>
            <a:pPr marL="342900" indent="-342900" algn="l" rtl="0">
              <a:buFontTx/>
              <a:buAutoNum type="arabicPeriod"/>
            </a:pPr>
            <a:endParaRPr lang="en-US" sz="2400" b="1">
              <a:solidFill>
                <a:srgbClr val="3333CC"/>
              </a:solidFill>
            </a:endParaRPr>
          </a:p>
          <a:p>
            <a:pPr marL="342900" indent="-342900" algn="l" rtl="0">
              <a:buFontTx/>
              <a:buAutoNum type="arabicPeriod"/>
            </a:pPr>
            <a:r>
              <a:rPr lang="en-US" sz="2400" b="1">
                <a:solidFill>
                  <a:srgbClr val="FF0000"/>
                </a:solidFill>
              </a:rPr>
              <a:t>Design courses, programs, and experience that provide intentional opportunities for students to achieve those learning outcomes</a:t>
            </a:r>
          </a:p>
          <a:p>
            <a:pPr marL="342900" indent="-342900" algn="l" rtl="0">
              <a:buFontTx/>
              <a:buAutoNum type="arabicPeriod"/>
            </a:pPr>
            <a:endParaRPr lang="en-US" sz="2400" b="1">
              <a:solidFill>
                <a:srgbClr val="FF0000"/>
              </a:solidFill>
            </a:endParaRPr>
          </a:p>
          <a:p>
            <a:pPr marL="342900" indent="-342900" algn="l" rtl="0">
              <a:buFontTx/>
              <a:buAutoNum type="arabicPeriod"/>
            </a:pPr>
            <a:r>
              <a:rPr lang="en-US" sz="2400" b="1">
                <a:solidFill>
                  <a:srgbClr val="107E3D"/>
                </a:solidFill>
              </a:rPr>
              <a:t>Assess student achievement of those key learning outcomes</a:t>
            </a:r>
          </a:p>
          <a:p>
            <a:pPr marL="342900" indent="-342900" algn="l" rtl="0">
              <a:buFontTx/>
              <a:buAutoNum type="arabicPeriod"/>
            </a:pPr>
            <a:endParaRPr lang="en-US" sz="2400" b="1">
              <a:solidFill>
                <a:srgbClr val="107E3D"/>
              </a:solidFill>
            </a:endParaRPr>
          </a:p>
          <a:p>
            <a:pPr marL="342900" indent="-342900" algn="l" rtl="0">
              <a:buFontTx/>
              <a:buAutoNum type="arabicPeriod"/>
            </a:pPr>
            <a:r>
              <a:rPr lang="en-US" sz="2400" b="1"/>
              <a:t>Use the results of those assessments </a:t>
            </a:r>
          </a:p>
          <a:p>
            <a:pPr marL="342900" indent="-342900" algn="l" rtl="0"/>
            <a:endParaRPr lang="en-US" sz="2400" b="1"/>
          </a:p>
          <a:p>
            <a:pPr marL="342900" indent="-342900" algn="l" rtl="0">
              <a:buFontTx/>
              <a:buAutoNum type="arabicPeriod" startAt="5"/>
            </a:pPr>
            <a:r>
              <a:rPr lang="en-US" sz="2400" b="1">
                <a:solidFill>
                  <a:srgbClr val="3333CC"/>
                </a:solidFill>
              </a:rPr>
              <a:t>Benchmark learning outcomes, assessment processes, and results from assessments </a:t>
            </a:r>
          </a:p>
        </p:txBody>
      </p:sp>
      <p:pic>
        <p:nvPicPr>
          <p:cNvPr id="128004" name="Picture 4" descr="quiz"/>
          <p:cNvPicPr>
            <a:picLocks noChangeAspect="1" noChangeArrowheads="1"/>
          </p:cNvPicPr>
          <p:nvPr/>
        </p:nvPicPr>
        <p:blipFill>
          <a:blip r:embed="rId2" cstate="print"/>
          <a:srcRect/>
          <a:stretch>
            <a:fillRect/>
          </a:stretch>
        </p:blipFill>
        <p:spPr bwMode="auto">
          <a:xfrm>
            <a:off x="152400" y="2484438"/>
            <a:ext cx="1905000" cy="1554162"/>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457200" y="228600"/>
            <a:ext cx="7543800" cy="1295400"/>
          </a:xfrm>
        </p:spPr>
        <p:txBody>
          <a:bodyPr/>
          <a:lstStyle/>
          <a:p>
            <a:r>
              <a:rPr lang="en-US" sz="3500"/>
              <a:t>                       Standard 5</a:t>
            </a:r>
            <a:br>
              <a:rPr lang="en-US" sz="3500"/>
            </a:br>
            <a:r>
              <a:rPr lang="en-US" sz="3500"/>
              <a:t>                       </a:t>
            </a:r>
            <a:r>
              <a:rPr lang="en-US" sz="2800"/>
              <a:t>Student Administration </a:t>
            </a:r>
            <a:br>
              <a:rPr lang="en-US" sz="2800"/>
            </a:br>
            <a:r>
              <a:rPr lang="en-US" sz="2800"/>
              <a:t>                              &amp; Support Services</a:t>
            </a:r>
          </a:p>
        </p:txBody>
      </p:sp>
      <p:sp>
        <p:nvSpPr>
          <p:cNvPr id="118787" name="Text Box 3"/>
          <p:cNvSpPr txBox="1">
            <a:spLocks noChangeArrowheads="1"/>
          </p:cNvSpPr>
          <p:nvPr/>
        </p:nvSpPr>
        <p:spPr bwMode="auto">
          <a:xfrm>
            <a:off x="533400" y="1905000"/>
            <a:ext cx="8153400" cy="4838700"/>
          </a:xfrm>
          <a:prstGeom prst="rect">
            <a:avLst/>
          </a:prstGeom>
          <a:noFill/>
          <a:ln w="9525">
            <a:noFill/>
            <a:miter lim="800000"/>
            <a:headEnd/>
            <a:tailEnd/>
          </a:ln>
          <a:effectLst/>
        </p:spPr>
        <p:txBody>
          <a:bodyPr>
            <a:spAutoFit/>
          </a:bodyPr>
          <a:lstStyle/>
          <a:p>
            <a:pPr algn="l" rtl="0">
              <a:buFontTx/>
              <a:buChar char="•"/>
            </a:pPr>
            <a:r>
              <a:rPr lang="en-US" sz="2400" b="1">
                <a:solidFill>
                  <a:srgbClr val="FF0000"/>
                </a:solidFill>
              </a:rPr>
              <a:t>Admission policies and student record systems are reliable, responsive to client needs, and confidential </a:t>
            </a:r>
          </a:p>
          <a:p>
            <a:pPr algn="l" rtl="0"/>
            <a:endParaRPr lang="en-US" sz="2400" b="1">
              <a:solidFill>
                <a:srgbClr val="FF0000"/>
              </a:solidFill>
            </a:endParaRPr>
          </a:p>
          <a:p>
            <a:pPr algn="l" rtl="0">
              <a:buFontTx/>
              <a:buChar char="•"/>
            </a:pPr>
            <a:r>
              <a:rPr lang="en-US" sz="2400" b="1"/>
              <a:t>Students’ rights and responsibilities are clearly defined and understood</a:t>
            </a:r>
          </a:p>
          <a:p>
            <a:pPr algn="l" rtl="0"/>
            <a:endParaRPr lang="en-US" sz="2400" b="1"/>
          </a:p>
          <a:p>
            <a:pPr algn="l" rtl="0">
              <a:buFontTx/>
              <a:buChar char="•"/>
            </a:pPr>
            <a:r>
              <a:rPr lang="en-US" sz="2400" b="1">
                <a:solidFill>
                  <a:srgbClr val="3333CC"/>
                </a:solidFill>
              </a:rPr>
              <a:t>Academic advice, counseling and support services are accessible and address student needs.</a:t>
            </a:r>
          </a:p>
          <a:p>
            <a:pPr algn="l" rtl="0"/>
            <a:endParaRPr lang="en-US" sz="2400" b="1">
              <a:solidFill>
                <a:srgbClr val="3333CC"/>
              </a:solidFill>
            </a:endParaRPr>
          </a:p>
          <a:p>
            <a:pPr algn="l" rtl="0">
              <a:buFontTx/>
              <a:buChar char="•"/>
            </a:pPr>
            <a:r>
              <a:rPr lang="en-US" sz="2400" b="1">
                <a:solidFill>
                  <a:srgbClr val="107E3D"/>
                </a:solidFill>
              </a:rPr>
              <a:t>Support services for students include: formal academic requirements, religious, cultural, sporting and other activities relevant to the needs of the student body. </a:t>
            </a:r>
          </a:p>
        </p:txBody>
      </p:sp>
      <p:pic>
        <p:nvPicPr>
          <p:cNvPr id="118788" name="Picture 4" descr="teamwork puzzle"/>
          <p:cNvPicPr>
            <a:picLocks noChangeAspect="1" noChangeArrowheads="1"/>
          </p:cNvPicPr>
          <p:nvPr/>
        </p:nvPicPr>
        <p:blipFill>
          <a:blip r:embed="rId2" cstate="print"/>
          <a:srcRect/>
          <a:stretch>
            <a:fillRect/>
          </a:stretch>
        </p:blipFill>
        <p:spPr bwMode="auto">
          <a:xfrm>
            <a:off x="457200" y="422275"/>
            <a:ext cx="1828800" cy="1558925"/>
          </a:xfrm>
          <a:prstGeom prst="rect">
            <a:avLst/>
          </a:prstGeom>
          <a:noFill/>
        </p:spPr>
      </p:pic>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228600"/>
            <a:ext cx="7543800" cy="1295400"/>
          </a:xfrm>
        </p:spPr>
        <p:txBody>
          <a:bodyPr/>
          <a:lstStyle/>
          <a:p>
            <a:r>
              <a:rPr lang="en-US"/>
              <a:t>                            Standard 6</a:t>
            </a:r>
            <a:br>
              <a:rPr lang="en-US"/>
            </a:br>
            <a:r>
              <a:rPr lang="en-US"/>
              <a:t>                       </a:t>
            </a:r>
            <a:r>
              <a:rPr lang="en-US" sz="3200"/>
              <a:t>Learning Resources</a:t>
            </a:r>
          </a:p>
        </p:txBody>
      </p:sp>
      <p:sp>
        <p:nvSpPr>
          <p:cNvPr id="119811" name="Text Box 3"/>
          <p:cNvSpPr txBox="1">
            <a:spLocks noChangeArrowheads="1"/>
          </p:cNvSpPr>
          <p:nvPr/>
        </p:nvSpPr>
        <p:spPr bwMode="auto">
          <a:xfrm>
            <a:off x="533400" y="1676400"/>
            <a:ext cx="8153400" cy="5934075"/>
          </a:xfrm>
          <a:prstGeom prst="rect">
            <a:avLst/>
          </a:prstGeom>
          <a:noFill/>
          <a:ln w="9525">
            <a:noFill/>
            <a:miter lim="800000"/>
            <a:headEnd/>
            <a:tailEnd/>
          </a:ln>
          <a:effectLst/>
        </p:spPr>
        <p:txBody>
          <a:bodyPr>
            <a:spAutoFit/>
          </a:bodyPr>
          <a:lstStyle/>
          <a:p>
            <a:pPr algn="l" rtl="0">
              <a:buFontTx/>
              <a:buChar char="•"/>
            </a:pPr>
            <a:r>
              <a:rPr lang="en-US" sz="2400" b="1"/>
              <a:t> Learning resource include libraries and access to electronic and other reference material that meet program goals and are provided at an adequate level. </a:t>
            </a:r>
          </a:p>
          <a:p>
            <a:pPr algn="l" rtl="0">
              <a:buFontTx/>
              <a:buChar char="•"/>
            </a:pPr>
            <a:endParaRPr lang="en-US" sz="2400" b="1"/>
          </a:p>
          <a:p>
            <a:pPr algn="l" rtl="0">
              <a:buFontTx/>
              <a:buChar char="•"/>
            </a:pPr>
            <a:r>
              <a:rPr lang="en-US" sz="2400" b="1"/>
              <a:t> </a:t>
            </a:r>
            <a:r>
              <a:rPr lang="en-US" sz="2400" b="1">
                <a:solidFill>
                  <a:srgbClr val="3333CC"/>
                </a:solidFill>
              </a:rPr>
              <a:t>Library and associated IT facilities are accessible to support independent learning, with assistance provided.</a:t>
            </a:r>
          </a:p>
          <a:p>
            <a:pPr algn="l" rtl="0">
              <a:buFontTx/>
              <a:buChar char="•"/>
            </a:pPr>
            <a:endParaRPr lang="en-US" sz="2400" b="1">
              <a:solidFill>
                <a:srgbClr val="3333CC"/>
              </a:solidFill>
            </a:endParaRPr>
          </a:p>
          <a:p>
            <a:pPr algn="l" rtl="0">
              <a:buFontTx/>
              <a:buChar char="•"/>
            </a:pPr>
            <a:r>
              <a:rPr lang="en-US" sz="2400" b="1"/>
              <a:t> </a:t>
            </a:r>
            <a:r>
              <a:rPr lang="en-US" sz="2400" b="1">
                <a:solidFill>
                  <a:srgbClr val="FF0000"/>
                </a:solidFill>
              </a:rPr>
              <a:t>Facilities are provided for individual and group study in an environment conducive to effective investigations and research. </a:t>
            </a:r>
          </a:p>
          <a:p>
            <a:pPr algn="l" rtl="0">
              <a:buFontTx/>
              <a:buChar char="•"/>
            </a:pPr>
            <a:endParaRPr lang="en-US" sz="2400" b="1">
              <a:solidFill>
                <a:srgbClr val="FF0000"/>
              </a:solidFill>
            </a:endParaRPr>
          </a:p>
          <a:p>
            <a:pPr algn="l" rtl="0">
              <a:buFontTx/>
              <a:buChar char="•"/>
            </a:pPr>
            <a:r>
              <a:rPr lang="en-US" sz="2400" b="1"/>
              <a:t> The services are evaluated and improved in response to systematic feedback from faculty and students. </a:t>
            </a:r>
          </a:p>
          <a:p>
            <a:pPr algn="l"/>
            <a:endParaRPr lang="en-US" sz="2400" b="1"/>
          </a:p>
          <a:p>
            <a:pPr algn="l" rtl="0">
              <a:buFontTx/>
              <a:buChar char="•"/>
            </a:pPr>
            <a:endParaRPr lang="en-US" sz="2400">
              <a:latin typeface="Times New Roman" pitchFamily="18" charset="0"/>
            </a:endParaRPr>
          </a:p>
        </p:txBody>
      </p:sp>
      <p:pic>
        <p:nvPicPr>
          <p:cNvPr id="119812" name="Picture 4" descr="content"/>
          <p:cNvPicPr>
            <a:picLocks noChangeAspect="1" noChangeArrowheads="1"/>
          </p:cNvPicPr>
          <p:nvPr/>
        </p:nvPicPr>
        <p:blipFill>
          <a:blip r:embed="rId2" cstate="print"/>
          <a:srcRect/>
          <a:stretch>
            <a:fillRect/>
          </a:stretch>
        </p:blipFill>
        <p:spPr bwMode="auto">
          <a:xfrm>
            <a:off x="762000" y="225425"/>
            <a:ext cx="1676400" cy="1374775"/>
          </a:xfrm>
          <a:prstGeom prst="rect">
            <a:avLst/>
          </a:prstGeom>
          <a:noFill/>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228600"/>
            <a:ext cx="7543800" cy="1295400"/>
          </a:xfrm>
        </p:spPr>
        <p:txBody>
          <a:bodyPr/>
          <a:lstStyle/>
          <a:p>
            <a:r>
              <a:rPr lang="en-US"/>
              <a:t>Standard 7</a:t>
            </a:r>
            <a:br>
              <a:rPr lang="en-US"/>
            </a:br>
            <a:r>
              <a:rPr lang="en-US" sz="3200"/>
              <a:t>Facilities and Equipment</a:t>
            </a:r>
          </a:p>
        </p:txBody>
      </p:sp>
      <p:sp>
        <p:nvSpPr>
          <p:cNvPr id="120835" name="Text Box 3"/>
          <p:cNvSpPr txBox="1">
            <a:spLocks noChangeArrowheads="1"/>
          </p:cNvSpPr>
          <p:nvPr/>
        </p:nvSpPr>
        <p:spPr bwMode="auto">
          <a:xfrm>
            <a:off x="533400" y="2308225"/>
            <a:ext cx="8153400" cy="4838700"/>
          </a:xfrm>
          <a:prstGeom prst="rect">
            <a:avLst/>
          </a:prstGeom>
          <a:noFill/>
          <a:ln w="9525">
            <a:noFill/>
            <a:miter lim="800000"/>
            <a:headEnd/>
            <a:tailEnd/>
          </a:ln>
          <a:effectLst/>
        </p:spPr>
        <p:txBody>
          <a:bodyPr>
            <a:spAutoFit/>
          </a:bodyPr>
          <a:lstStyle/>
          <a:p>
            <a:pPr algn="justLow" rtl="0">
              <a:buFontTx/>
              <a:buChar char="•"/>
            </a:pPr>
            <a:r>
              <a:rPr lang="en-US" sz="2400" b="1"/>
              <a:t>Facilities are designed or adapted to meet requirements for teaching and learning </a:t>
            </a:r>
          </a:p>
          <a:p>
            <a:pPr algn="justLow" rtl="0">
              <a:buFontTx/>
              <a:buChar char="•"/>
            </a:pPr>
            <a:endParaRPr lang="en-US" sz="2400" b="1"/>
          </a:p>
          <a:p>
            <a:pPr algn="justLow" rtl="0">
              <a:buFontTx/>
              <a:buChar char="•"/>
            </a:pPr>
            <a:r>
              <a:rPr lang="en-US" sz="2400" b="1">
                <a:solidFill>
                  <a:srgbClr val="3333CC"/>
                </a:solidFill>
              </a:rPr>
              <a:t>Facilities offer a safe and healthy environment for high quality education. </a:t>
            </a:r>
          </a:p>
          <a:p>
            <a:pPr algn="justLow" rtl="0">
              <a:buFontTx/>
              <a:buChar char="•"/>
            </a:pPr>
            <a:endParaRPr lang="en-US" sz="2400" b="1">
              <a:solidFill>
                <a:srgbClr val="3333CC"/>
              </a:solidFill>
            </a:endParaRPr>
          </a:p>
          <a:p>
            <a:pPr algn="justLow" rtl="0">
              <a:buFontTx/>
              <a:buChar char="•"/>
            </a:pPr>
            <a:r>
              <a:rPr lang="en-US" sz="2400" b="1">
                <a:solidFill>
                  <a:srgbClr val="107E3D"/>
                </a:solidFill>
              </a:rPr>
              <a:t>Use of facilities is monitored and data from user satisfaction surveys assist in planning for improvement. </a:t>
            </a:r>
          </a:p>
          <a:p>
            <a:pPr algn="justLow" rtl="0">
              <a:buFontTx/>
              <a:buChar char="•"/>
            </a:pPr>
            <a:endParaRPr lang="en-US" sz="2400" b="1">
              <a:solidFill>
                <a:srgbClr val="107E3D"/>
              </a:solidFill>
            </a:endParaRPr>
          </a:p>
          <a:p>
            <a:pPr algn="justLow" rtl="0"/>
            <a:endParaRPr lang="en-US" sz="2400" b="1">
              <a:solidFill>
                <a:srgbClr val="107E3D"/>
              </a:solidFill>
            </a:endParaRPr>
          </a:p>
          <a:p>
            <a:pPr algn="l">
              <a:buFontTx/>
              <a:buChar char="•"/>
            </a:pPr>
            <a:endParaRPr lang="en-US" sz="2400"/>
          </a:p>
          <a:p>
            <a:pPr algn="l" rtl="0">
              <a:buFontTx/>
              <a:buChar char="•"/>
            </a:pPr>
            <a:endParaRPr lang="en-US" sz="2400">
              <a:latin typeface="Times New Roman" pitchFamily="18" charset="0"/>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228600"/>
            <a:ext cx="7543800" cy="1295400"/>
          </a:xfrm>
        </p:spPr>
        <p:txBody>
          <a:bodyPr/>
          <a:lstStyle/>
          <a:p>
            <a:r>
              <a:rPr lang="en-US"/>
              <a:t>Standard 8</a:t>
            </a:r>
            <a:br>
              <a:rPr lang="en-US"/>
            </a:br>
            <a:r>
              <a:rPr lang="en-US" sz="3200"/>
              <a:t>Financial Planning and Management</a:t>
            </a:r>
          </a:p>
        </p:txBody>
      </p:sp>
      <p:sp>
        <p:nvSpPr>
          <p:cNvPr id="121859" name="Text Box 3"/>
          <p:cNvSpPr txBox="1">
            <a:spLocks noChangeArrowheads="1"/>
          </p:cNvSpPr>
          <p:nvPr/>
        </p:nvSpPr>
        <p:spPr bwMode="auto">
          <a:xfrm>
            <a:off x="533400" y="1905000"/>
            <a:ext cx="8153400" cy="4473575"/>
          </a:xfrm>
          <a:prstGeom prst="rect">
            <a:avLst/>
          </a:prstGeom>
          <a:noFill/>
          <a:ln w="9525">
            <a:noFill/>
            <a:miter lim="800000"/>
            <a:headEnd/>
            <a:tailEnd/>
          </a:ln>
          <a:effectLst/>
        </p:spPr>
        <p:txBody>
          <a:bodyPr>
            <a:spAutoFit/>
          </a:bodyPr>
          <a:lstStyle/>
          <a:p>
            <a:pPr algn="justLow" rtl="0">
              <a:buFontTx/>
              <a:buChar char="•"/>
            </a:pPr>
            <a:r>
              <a:rPr lang="en-US" sz="2400" b="1">
                <a:solidFill>
                  <a:srgbClr val="FF0000"/>
                </a:solidFill>
              </a:rPr>
              <a:t>Financial resources are adequate for the programs and services offered </a:t>
            </a:r>
          </a:p>
          <a:p>
            <a:pPr algn="justLow" rtl="0"/>
            <a:endParaRPr lang="en-US" sz="2400" b="1">
              <a:solidFill>
                <a:srgbClr val="FF0000"/>
              </a:solidFill>
            </a:endParaRPr>
          </a:p>
          <a:p>
            <a:pPr algn="justLow" rtl="0">
              <a:buFontTx/>
              <a:buChar char="•"/>
            </a:pPr>
            <a:r>
              <a:rPr lang="en-US" sz="2400" b="1"/>
              <a:t>Financial resources are efficiently managed in keeping with program requirements and institutional priorities. </a:t>
            </a:r>
          </a:p>
          <a:p>
            <a:pPr algn="justLow" rtl="0">
              <a:buFontTx/>
              <a:buChar char="•"/>
            </a:pPr>
            <a:endParaRPr lang="en-US" sz="2400" b="1"/>
          </a:p>
          <a:p>
            <a:pPr algn="justLow" rtl="0">
              <a:buFontTx/>
              <a:buChar char="•"/>
            </a:pPr>
            <a:r>
              <a:rPr lang="en-US" sz="2400" b="1">
                <a:solidFill>
                  <a:srgbClr val="3333CC"/>
                </a:solidFill>
              </a:rPr>
              <a:t>Effective systems are used for budgeting and for delegation and accountability of financial decisions that provide</a:t>
            </a:r>
            <a:r>
              <a:rPr lang="en-US" b="1">
                <a:solidFill>
                  <a:srgbClr val="3333CC"/>
                </a:solidFill>
              </a:rPr>
              <a:t> </a:t>
            </a:r>
            <a:r>
              <a:rPr lang="en-US" sz="2400" b="1">
                <a:solidFill>
                  <a:srgbClr val="3333CC"/>
                </a:solidFill>
              </a:rPr>
              <a:t>local flexibility, institutional oversight, and effective risk management. </a:t>
            </a:r>
          </a:p>
          <a:p>
            <a:pPr algn="l" rtl="0">
              <a:buFontTx/>
              <a:buChar char="•"/>
            </a:pPr>
            <a:endParaRPr lang="en-US" sz="2400" b="1">
              <a:solidFill>
                <a:srgbClr val="3333CC"/>
              </a:solidFill>
              <a:latin typeface="Times New Roman" pitchFamily="18" charset="0"/>
            </a:endParaRPr>
          </a:p>
        </p:txBody>
      </p:sp>
      <p:pic>
        <p:nvPicPr>
          <p:cNvPr id="121860" name="Picture 4" descr="j0237493"/>
          <p:cNvPicPr>
            <a:picLocks noChangeAspect="1" noChangeArrowheads="1"/>
          </p:cNvPicPr>
          <p:nvPr/>
        </p:nvPicPr>
        <p:blipFill>
          <a:blip r:embed="rId2" cstate="print"/>
          <a:srcRect/>
          <a:stretch>
            <a:fillRect/>
          </a:stretch>
        </p:blipFill>
        <p:spPr bwMode="auto">
          <a:xfrm>
            <a:off x="2514600" y="4495800"/>
            <a:ext cx="3962400" cy="2219325"/>
          </a:xfrm>
          <a:prstGeom prst="rect">
            <a:avLst/>
          </a:prstGeom>
          <a:noFill/>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228600"/>
            <a:ext cx="7543800" cy="1295400"/>
          </a:xfrm>
        </p:spPr>
        <p:txBody>
          <a:bodyPr/>
          <a:lstStyle/>
          <a:p>
            <a:r>
              <a:rPr lang="en-US" sz="3500"/>
              <a:t>Standard 9</a:t>
            </a:r>
            <a:br>
              <a:rPr lang="en-US" sz="3500"/>
            </a:br>
            <a:r>
              <a:rPr lang="en-US" sz="2800"/>
              <a:t>Faculty, Staff and Employment Processes</a:t>
            </a:r>
          </a:p>
        </p:txBody>
      </p:sp>
      <p:sp>
        <p:nvSpPr>
          <p:cNvPr id="122883" name="Text Box 3"/>
          <p:cNvSpPr txBox="1">
            <a:spLocks noChangeArrowheads="1"/>
          </p:cNvSpPr>
          <p:nvPr/>
        </p:nvSpPr>
        <p:spPr bwMode="auto">
          <a:xfrm>
            <a:off x="533400" y="2898775"/>
            <a:ext cx="8153400" cy="3081338"/>
          </a:xfrm>
          <a:prstGeom prst="rect">
            <a:avLst/>
          </a:prstGeom>
          <a:noFill/>
          <a:ln w="9525">
            <a:noFill/>
            <a:miter lim="800000"/>
            <a:headEnd/>
            <a:tailEnd/>
          </a:ln>
          <a:effectLst/>
        </p:spPr>
        <p:txBody>
          <a:bodyPr>
            <a:spAutoFit/>
          </a:bodyPr>
          <a:lstStyle/>
          <a:p>
            <a:pPr algn="justLow" rtl="0">
              <a:buFontTx/>
              <a:buChar char="•"/>
            </a:pPr>
            <a:r>
              <a:rPr lang="en-US" sz="2800" b="1"/>
              <a:t>Faculty and staff have the qualifications and experience for effective exercise of their responsibilities </a:t>
            </a:r>
          </a:p>
          <a:p>
            <a:pPr algn="justLow" rtl="0"/>
            <a:endParaRPr lang="en-US" sz="2800" b="1"/>
          </a:p>
          <a:p>
            <a:pPr algn="justLow" rtl="0">
              <a:buFontTx/>
              <a:buChar char="•"/>
            </a:pPr>
            <a:r>
              <a:rPr lang="en-US" sz="2800" b="1">
                <a:solidFill>
                  <a:srgbClr val="3333CC"/>
                </a:solidFill>
              </a:rPr>
              <a:t>Professional development opportunities ensure continuing improvement in expertise. </a:t>
            </a:r>
          </a:p>
          <a:p>
            <a:pPr algn="justLow" rtl="0"/>
            <a:endParaRPr lang="en-US" sz="2800" b="1">
              <a:solidFill>
                <a:srgbClr val="3333CC"/>
              </a:solidFill>
            </a:endParaRPr>
          </a:p>
        </p:txBody>
      </p:sp>
      <p:pic>
        <p:nvPicPr>
          <p:cNvPr id="122884" name="Picture 4" descr="brain numbers"/>
          <p:cNvPicPr>
            <a:picLocks noChangeAspect="1" noChangeArrowheads="1" noCrop="1"/>
          </p:cNvPicPr>
          <p:nvPr/>
        </p:nvPicPr>
        <p:blipFill>
          <a:blip r:embed="rId2" cstate="print"/>
          <a:srcRect/>
          <a:stretch>
            <a:fillRect/>
          </a:stretch>
        </p:blipFill>
        <p:spPr bwMode="auto">
          <a:xfrm>
            <a:off x="7772400" y="76200"/>
            <a:ext cx="1333500" cy="1676400"/>
          </a:xfrm>
          <a:prstGeom prst="rect">
            <a:avLst/>
          </a:prstGeom>
          <a:noFill/>
        </p:spPr>
      </p:pic>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5410" name="Rectangle 2"/>
          <p:cNvSpPr>
            <a:spLocks noGrp="1" noChangeArrowheads="1"/>
          </p:cNvSpPr>
          <p:nvPr>
            <p:ph type="title"/>
          </p:nvPr>
        </p:nvSpPr>
        <p:spPr>
          <a:xfrm>
            <a:off x="457200" y="228600"/>
            <a:ext cx="7543800" cy="1295400"/>
          </a:xfrm>
        </p:spPr>
        <p:txBody>
          <a:bodyPr/>
          <a:lstStyle/>
          <a:p>
            <a:r>
              <a:rPr lang="en-US" sz="3500"/>
              <a:t>Standard 9</a:t>
            </a:r>
            <a:br>
              <a:rPr lang="en-US" sz="3500"/>
            </a:br>
            <a:r>
              <a:rPr lang="en-US" sz="2800"/>
              <a:t>Faculty, Staff and Employment Processes</a:t>
            </a:r>
          </a:p>
        </p:txBody>
      </p:sp>
      <p:sp>
        <p:nvSpPr>
          <p:cNvPr id="145411" name="Text Box 3"/>
          <p:cNvSpPr txBox="1">
            <a:spLocks noChangeArrowheads="1"/>
          </p:cNvSpPr>
          <p:nvPr/>
        </p:nvSpPr>
        <p:spPr bwMode="auto">
          <a:xfrm>
            <a:off x="533400" y="1905000"/>
            <a:ext cx="8153400" cy="3013075"/>
          </a:xfrm>
          <a:prstGeom prst="rect">
            <a:avLst/>
          </a:prstGeom>
          <a:noFill/>
          <a:ln w="9525">
            <a:noFill/>
            <a:miter lim="800000"/>
            <a:headEnd/>
            <a:tailEnd/>
          </a:ln>
          <a:effectLst/>
        </p:spPr>
        <p:txBody>
          <a:bodyPr>
            <a:spAutoFit/>
          </a:bodyPr>
          <a:lstStyle/>
          <a:p>
            <a:pPr algn="justLow" rtl="0"/>
            <a:endParaRPr lang="en-US" sz="2400"/>
          </a:p>
          <a:p>
            <a:pPr algn="justLow" rtl="0">
              <a:buFontTx/>
              <a:buChar char="•"/>
            </a:pPr>
            <a:r>
              <a:rPr lang="en-US" sz="2400"/>
              <a:t> </a:t>
            </a:r>
            <a:r>
              <a:rPr lang="en-US" sz="2400" b="1"/>
              <a:t>Performance of all faculty and staff is evaluated, with outstanding performance recognized and support provided for improvement where required. </a:t>
            </a:r>
          </a:p>
          <a:p>
            <a:pPr algn="justLow" rtl="0"/>
            <a:endParaRPr lang="en-US" sz="2400" b="1"/>
          </a:p>
          <a:p>
            <a:pPr algn="justLow" rtl="0">
              <a:buFontTx/>
              <a:buChar char="•"/>
            </a:pPr>
            <a:r>
              <a:rPr lang="en-US" sz="2400" b="1"/>
              <a:t> </a:t>
            </a:r>
            <a:r>
              <a:rPr lang="en-US" sz="2400" b="1">
                <a:solidFill>
                  <a:srgbClr val="3333CC"/>
                </a:solidFill>
              </a:rPr>
              <a:t>Effective, fair, and transparent processes are available for the resolution of conflicts and disputes involving faculty or staff. </a:t>
            </a:r>
          </a:p>
        </p:txBody>
      </p:sp>
      <p:pic>
        <p:nvPicPr>
          <p:cNvPr id="145412" name="Picture 4" descr="brain numbers"/>
          <p:cNvPicPr>
            <a:picLocks noChangeAspect="1" noChangeArrowheads="1" noCrop="1"/>
          </p:cNvPicPr>
          <p:nvPr/>
        </p:nvPicPr>
        <p:blipFill>
          <a:blip r:embed="rId2" cstate="print"/>
          <a:srcRect/>
          <a:stretch>
            <a:fillRect/>
          </a:stretch>
        </p:blipFill>
        <p:spPr bwMode="auto">
          <a:xfrm>
            <a:off x="7772400" y="76200"/>
            <a:ext cx="1333500" cy="1676400"/>
          </a:xfrm>
          <a:prstGeom prst="rect">
            <a:avLst/>
          </a:prstGeom>
          <a:noFill/>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0"/>
            <a:ext cx="7543800" cy="1295400"/>
          </a:xfrm>
        </p:spPr>
        <p:txBody>
          <a:bodyPr/>
          <a:lstStyle/>
          <a:p>
            <a:r>
              <a:rPr lang="en-US"/>
              <a:t>Standard 10</a:t>
            </a:r>
            <a:br>
              <a:rPr lang="en-US"/>
            </a:br>
            <a:r>
              <a:rPr lang="en-US" sz="3200"/>
              <a:t>Research</a:t>
            </a:r>
          </a:p>
        </p:txBody>
      </p:sp>
      <p:sp>
        <p:nvSpPr>
          <p:cNvPr id="123907" name="Text Box 3"/>
          <p:cNvSpPr txBox="1">
            <a:spLocks noChangeArrowheads="1"/>
          </p:cNvSpPr>
          <p:nvPr/>
        </p:nvSpPr>
        <p:spPr bwMode="auto">
          <a:xfrm>
            <a:off x="533400" y="1524000"/>
            <a:ext cx="8153400" cy="4473575"/>
          </a:xfrm>
          <a:prstGeom prst="rect">
            <a:avLst/>
          </a:prstGeom>
          <a:noFill/>
          <a:ln w="9525">
            <a:noFill/>
            <a:miter lim="800000"/>
            <a:headEnd/>
            <a:tailEnd/>
          </a:ln>
          <a:effectLst/>
        </p:spPr>
        <p:txBody>
          <a:bodyPr>
            <a:spAutoFit/>
          </a:bodyPr>
          <a:lstStyle/>
          <a:p>
            <a:pPr algn="l" rtl="0">
              <a:buFontTx/>
              <a:buChar char="•"/>
            </a:pPr>
            <a:r>
              <a:rPr lang="en-US" sz="2400"/>
              <a:t> </a:t>
            </a:r>
            <a:r>
              <a:rPr lang="en-US" sz="2400" b="1"/>
              <a:t>Faculty are encouraged to pursue research interests and to publish their results . </a:t>
            </a:r>
          </a:p>
          <a:p>
            <a:pPr algn="l" rtl="0"/>
            <a:endParaRPr lang="en-US" sz="2400" b="1"/>
          </a:p>
          <a:p>
            <a:pPr algn="l" rtl="0">
              <a:buFontTx/>
              <a:buChar char="•"/>
            </a:pPr>
            <a:r>
              <a:rPr lang="en-US" sz="2400" b="1"/>
              <a:t> </a:t>
            </a:r>
            <a:r>
              <a:rPr lang="en-US" sz="2400" b="1">
                <a:solidFill>
                  <a:srgbClr val="3333CC"/>
                </a:solidFill>
              </a:rPr>
              <a:t>Necessary facilities for conducting research are provided within the limits of available resources. </a:t>
            </a:r>
          </a:p>
          <a:p>
            <a:pPr algn="l" rtl="0"/>
            <a:endParaRPr lang="en-US" sz="2400" b="1">
              <a:solidFill>
                <a:srgbClr val="3333CC"/>
              </a:solidFill>
            </a:endParaRPr>
          </a:p>
          <a:p>
            <a:pPr algn="l" rtl="0">
              <a:buFontTx/>
              <a:buChar char="•"/>
            </a:pPr>
            <a:r>
              <a:rPr lang="en-US" sz="2400" b="1"/>
              <a:t> </a:t>
            </a:r>
            <a:r>
              <a:rPr lang="en-US" sz="2400" b="1">
                <a:solidFill>
                  <a:srgbClr val="FF0000"/>
                </a:solidFill>
              </a:rPr>
              <a:t>Research output is monitored and benchmarked against that of similar institutions.</a:t>
            </a:r>
          </a:p>
          <a:p>
            <a:pPr algn="l" rtl="0"/>
            <a:endParaRPr lang="en-US" sz="2400" b="1">
              <a:solidFill>
                <a:srgbClr val="FF0000"/>
              </a:solidFill>
            </a:endParaRPr>
          </a:p>
          <a:p>
            <a:pPr algn="l" rtl="0">
              <a:buFontTx/>
              <a:buChar char="•"/>
            </a:pPr>
            <a:r>
              <a:rPr lang="en-US" sz="2400" b="1"/>
              <a:t> Clear and equitable policies are established for ownership and commercialization of intellectual property. </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US"/>
              <a:t>What is accreditation?</a:t>
            </a:r>
          </a:p>
        </p:txBody>
      </p:sp>
      <p:sp>
        <p:nvSpPr>
          <p:cNvPr id="71683" name="Rectangle 3"/>
          <p:cNvSpPr>
            <a:spLocks noGrp="1" noChangeArrowheads="1"/>
          </p:cNvSpPr>
          <p:nvPr>
            <p:ph type="body" idx="1"/>
          </p:nvPr>
        </p:nvSpPr>
        <p:spPr>
          <a:xfrm>
            <a:off x="457200" y="1719263"/>
            <a:ext cx="8229600" cy="4910137"/>
          </a:xfrm>
        </p:spPr>
        <p:txBody>
          <a:bodyPr/>
          <a:lstStyle/>
          <a:p>
            <a:pPr algn="l" rtl="0"/>
            <a:r>
              <a:rPr lang="en-US" b="1"/>
              <a:t>Educational accreditation</a:t>
            </a:r>
            <a:r>
              <a:rPr lang="en-US"/>
              <a:t> is a type of quality assurance process under which an educational institution is evaluated by an </a:t>
            </a:r>
            <a:r>
              <a:rPr lang="en-US" b="1" i="1">
                <a:solidFill>
                  <a:srgbClr val="FF0000"/>
                </a:solidFill>
              </a:rPr>
              <a:t>external</a:t>
            </a:r>
            <a:r>
              <a:rPr lang="en-US" b="1">
                <a:solidFill>
                  <a:srgbClr val="FF0000"/>
                </a:solidFill>
              </a:rPr>
              <a:t> </a:t>
            </a:r>
            <a:r>
              <a:rPr lang="en-US"/>
              <a:t>agency to determine if applicable standards are met. (</a:t>
            </a:r>
            <a:r>
              <a:rPr lang="en-US" sz="1800" i="1"/>
              <a:t>Wikipedia 2009</a:t>
            </a:r>
            <a:r>
              <a:rPr lang="en-US"/>
              <a:t>)</a:t>
            </a:r>
          </a:p>
          <a:p>
            <a:pPr algn="l" rtl="0">
              <a:buFont typeface="Wingdings" pitchFamily="2" charset="2"/>
              <a:buNone/>
            </a:pPr>
            <a:endParaRPr lang="en-US"/>
          </a:p>
          <a:p>
            <a:pPr algn="l" rtl="0"/>
            <a:r>
              <a:rPr lang="en-US"/>
              <a:t>The process also consists of an </a:t>
            </a:r>
            <a:r>
              <a:rPr lang="en-US" b="1" i="1">
                <a:solidFill>
                  <a:srgbClr val="FF0000"/>
                </a:solidFill>
              </a:rPr>
              <a:t>internal </a:t>
            </a:r>
          </a:p>
          <a:p>
            <a:pPr algn="l" rtl="0">
              <a:buFont typeface="Wingdings" pitchFamily="2" charset="2"/>
              <a:buNone/>
            </a:pPr>
            <a:r>
              <a:rPr lang="en-US"/>
              <a:t>   self-evaluation of the institution to build a framework of continuous improvement</a:t>
            </a:r>
          </a:p>
        </p:txBody>
      </p:sp>
      <p:sp>
        <p:nvSpPr>
          <p:cNvPr id="71684" name="AutoShape 4"/>
          <p:cNvSpPr>
            <a:spLocks noChangeArrowheads="1"/>
          </p:cNvSpPr>
          <p:nvPr/>
        </p:nvSpPr>
        <p:spPr bwMode="auto">
          <a:xfrm>
            <a:off x="1371600" y="1600200"/>
            <a:ext cx="7010400" cy="2133600"/>
          </a:xfrm>
          <a:prstGeom prst="wedgeRectCallout">
            <a:avLst>
              <a:gd name="adj1" fmla="val -27176"/>
              <a:gd name="adj2" fmla="val 108556"/>
            </a:avLst>
          </a:prstGeom>
          <a:solidFill>
            <a:schemeClr val="accent1"/>
          </a:solidFill>
          <a:ln w="9525">
            <a:solidFill>
              <a:schemeClr val="tx1"/>
            </a:solidFill>
            <a:miter lim="800000"/>
            <a:headEnd/>
            <a:tailEnd/>
          </a:ln>
          <a:effectLst/>
        </p:spPr>
        <p:txBody>
          <a:bodyPr/>
          <a:lstStyle/>
          <a:p>
            <a:pPr algn="ctr"/>
            <a:r>
              <a:rPr lang="en-US" sz="4000"/>
              <a:t>Both </a:t>
            </a:r>
          </a:p>
          <a:p>
            <a:pPr algn="ctr"/>
            <a:r>
              <a:rPr lang="en-US" sz="4000" b="1" i="1">
                <a:solidFill>
                  <a:srgbClr val="FF0000"/>
                </a:solidFill>
                <a:effectLst>
                  <a:outerShdw blurRad="38100" dist="38100" dir="2700000" algn="tl">
                    <a:srgbClr val="000000"/>
                  </a:outerShdw>
                </a:effectLst>
              </a:rPr>
              <a:t>INTERNAL</a:t>
            </a:r>
            <a:r>
              <a:rPr lang="en-US" sz="4000"/>
              <a:t> and </a:t>
            </a:r>
            <a:r>
              <a:rPr lang="en-US" sz="4000" b="1" i="1">
                <a:solidFill>
                  <a:srgbClr val="FF0000"/>
                </a:solidFill>
                <a:effectLst>
                  <a:outerShdw blurRad="38100" dist="38100" dir="2700000" algn="tl">
                    <a:srgbClr val="000000"/>
                  </a:outerShdw>
                </a:effectLst>
              </a:rPr>
              <a:t>EXTERNAL</a:t>
            </a:r>
            <a:r>
              <a:rPr lang="en-US" sz="4000"/>
              <a:t> EVALUATIONS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dissolve">
                                      <p:cBhvr>
                                        <p:cTn id="7"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0"/>
            <a:ext cx="7543800" cy="1295400"/>
          </a:xfrm>
        </p:spPr>
        <p:txBody>
          <a:bodyPr/>
          <a:lstStyle/>
          <a:p>
            <a:pPr rtl="0"/>
            <a:r>
              <a:rPr lang="en-US" sz="3500"/>
              <a:t>    Standard 11</a:t>
            </a:r>
            <a:br>
              <a:rPr lang="en-US" sz="3500"/>
            </a:br>
            <a:r>
              <a:rPr lang="en-US" sz="3500"/>
              <a:t>    </a:t>
            </a:r>
            <a:r>
              <a:rPr lang="en-US" sz="2400"/>
              <a:t>Institutional Relationships with the Community       </a:t>
            </a:r>
          </a:p>
        </p:txBody>
      </p:sp>
      <p:sp>
        <p:nvSpPr>
          <p:cNvPr id="124931" name="Text Box 3"/>
          <p:cNvSpPr txBox="1">
            <a:spLocks noChangeArrowheads="1"/>
          </p:cNvSpPr>
          <p:nvPr/>
        </p:nvSpPr>
        <p:spPr bwMode="auto">
          <a:xfrm>
            <a:off x="533400" y="2124075"/>
            <a:ext cx="8153400" cy="3743325"/>
          </a:xfrm>
          <a:prstGeom prst="rect">
            <a:avLst/>
          </a:prstGeom>
          <a:noFill/>
          <a:ln w="9525">
            <a:noFill/>
            <a:miter lim="800000"/>
            <a:headEnd/>
            <a:tailEnd/>
          </a:ln>
          <a:effectLst/>
        </p:spPr>
        <p:txBody>
          <a:bodyPr>
            <a:spAutoFit/>
          </a:bodyPr>
          <a:lstStyle/>
          <a:p>
            <a:pPr algn="l" rtl="0">
              <a:buFontTx/>
              <a:buChar char="•"/>
            </a:pPr>
            <a:r>
              <a:rPr lang="en-US" sz="2400"/>
              <a:t> </a:t>
            </a:r>
            <a:r>
              <a:rPr lang="en-US" sz="2400" b="1"/>
              <a:t>Contributions to the community are recognized as an important institutional responsibility. </a:t>
            </a:r>
          </a:p>
          <a:p>
            <a:pPr algn="l" rtl="0">
              <a:buFontTx/>
              <a:buChar char="•"/>
            </a:pPr>
            <a:endParaRPr lang="en-US" sz="2400" b="1"/>
          </a:p>
          <a:p>
            <a:pPr algn="l" rtl="0">
              <a:buFontTx/>
              <a:buChar char="•"/>
            </a:pPr>
            <a:r>
              <a:rPr lang="en-US" sz="2400" b="1"/>
              <a:t> </a:t>
            </a:r>
            <a:r>
              <a:rPr lang="en-US" sz="2400" b="1">
                <a:solidFill>
                  <a:srgbClr val="FF0000"/>
                </a:solidFill>
              </a:rPr>
              <a:t>Faculty and staff are encouraged to be</a:t>
            </a:r>
          </a:p>
          <a:p>
            <a:pPr algn="l" rtl="0"/>
            <a:r>
              <a:rPr lang="en-US" sz="2400" b="1">
                <a:solidFill>
                  <a:srgbClr val="FF0000"/>
                </a:solidFill>
              </a:rPr>
              <a:t> involved in the community</a:t>
            </a:r>
          </a:p>
          <a:p>
            <a:pPr algn="l" rtl="0"/>
            <a:endParaRPr lang="en-US" sz="2400" b="1">
              <a:solidFill>
                <a:srgbClr val="FF0000"/>
              </a:solidFill>
            </a:endParaRPr>
          </a:p>
          <a:p>
            <a:pPr algn="l" rtl="0">
              <a:buFontTx/>
              <a:buChar char="•"/>
            </a:pPr>
            <a:r>
              <a:rPr lang="en-US" sz="2400" b="1"/>
              <a:t> </a:t>
            </a:r>
            <a:r>
              <a:rPr lang="en-US" sz="2400" b="1">
                <a:solidFill>
                  <a:srgbClr val="3333CC"/>
                </a:solidFill>
              </a:rPr>
              <a:t>Facilities and services are made available to </a:t>
            </a:r>
          </a:p>
          <a:p>
            <a:pPr algn="l" rtl="0"/>
            <a:r>
              <a:rPr lang="en-US" sz="2400" b="1">
                <a:solidFill>
                  <a:srgbClr val="3333CC"/>
                </a:solidFill>
              </a:rPr>
              <a:t> assist with community developments</a:t>
            </a:r>
          </a:p>
          <a:p>
            <a:pPr algn="l"/>
            <a:r>
              <a:rPr lang="en-US" sz="2400" b="1"/>
              <a:t/>
            </a:r>
            <a:br>
              <a:rPr lang="en-US" sz="2400" b="1"/>
            </a:br>
            <a:endParaRPr lang="en-US" sz="2400" b="1"/>
          </a:p>
        </p:txBody>
      </p:sp>
      <p:pic>
        <p:nvPicPr>
          <p:cNvPr id="124932" name="Picture 4" descr="j0425916"/>
          <p:cNvPicPr>
            <a:picLocks noChangeAspect="1" noChangeArrowheads="1"/>
          </p:cNvPicPr>
          <p:nvPr/>
        </p:nvPicPr>
        <p:blipFill>
          <a:blip r:embed="rId2" cstate="print"/>
          <a:srcRect/>
          <a:stretch>
            <a:fillRect/>
          </a:stretch>
        </p:blipFill>
        <p:spPr bwMode="auto">
          <a:xfrm>
            <a:off x="6400800" y="2514600"/>
            <a:ext cx="1905000" cy="1841500"/>
          </a:xfrm>
          <a:prstGeom prst="rect">
            <a:avLst/>
          </a:prstGeom>
          <a:noFill/>
        </p:spPr>
      </p:pic>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57200" y="0"/>
            <a:ext cx="7543800" cy="1295400"/>
          </a:xfrm>
        </p:spPr>
        <p:txBody>
          <a:bodyPr/>
          <a:lstStyle/>
          <a:p>
            <a:pPr rtl="0"/>
            <a:r>
              <a:rPr lang="en-US" sz="3500"/>
              <a:t>    Standard 11</a:t>
            </a:r>
            <a:br>
              <a:rPr lang="en-US" sz="3500"/>
            </a:br>
            <a:r>
              <a:rPr lang="en-US" sz="3500"/>
              <a:t>    </a:t>
            </a:r>
            <a:r>
              <a:rPr lang="en-US" sz="2400"/>
              <a:t>Institutional Relationships with the Community       </a:t>
            </a:r>
          </a:p>
        </p:txBody>
      </p:sp>
      <p:sp>
        <p:nvSpPr>
          <p:cNvPr id="144387" name="Text Box 3"/>
          <p:cNvSpPr txBox="1">
            <a:spLocks noChangeArrowheads="1"/>
          </p:cNvSpPr>
          <p:nvPr/>
        </p:nvSpPr>
        <p:spPr bwMode="auto">
          <a:xfrm>
            <a:off x="533400" y="1752600"/>
            <a:ext cx="8153400" cy="3378200"/>
          </a:xfrm>
          <a:prstGeom prst="rect">
            <a:avLst/>
          </a:prstGeom>
          <a:noFill/>
          <a:ln w="9525">
            <a:noFill/>
            <a:miter lim="800000"/>
            <a:headEnd/>
            <a:tailEnd/>
          </a:ln>
          <a:effectLst/>
        </p:spPr>
        <p:txBody>
          <a:bodyPr>
            <a:spAutoFit/>
          </a:bodyPr>
          <a:lstStyle/>
          <a:p>
            <a:pPr algn="l" rtl="0"/>
            <a:endParaRPr lang="en-US" sz="2400"/>
          </a:p>
          <a:p>
            <a:pPr algn="l" rtl="0">
              <a:buFontTx/>
              <a:buChar char="•"/>
            </a:pPr>
            <a:r>
              <a:rPr lang="en-US" sz="2400"/>
              <a:t> </a:t>
            </a:r>
            <a:r>
              <a:rPr lang="en-US" sz="2400" b="1">
                <a:solidFill>
                  <a:srgbClr val="3333CC"/>
                </a:solidFill>
              </a:rPr>
              <a:t>Information about the institution and its </a:t>
            </a:r>
          </a:p>
          <a:p>
            <a:pPr algn="l" rtl="0"/>
            <a:r>
              <a:rPr lang="en-US" sz="2400" b="1">
                <a:solidFill>
                  <a:srgbClr val="3333CC"/>
                </a:solidFill>
              </a:rPr>
              <a:t> activities are made known</a:t>
            </a:r>
          </a:p>
          <a:p>
            <a:pPr algn="l" rtl="0">
              <a:buFontTx/>
              <a:buChar char="•"/>
            </a:pPr>
            <a:endParaRPr lang="en-US" sz="2400" b="1">
              <a:solidFill>
                <a:srgbClr val="3333CC"/>
              </a:solidFill>
            </a:endParaRPr>
          </a:p>
          <a:p>
            <a:pPr algn="l" rtl="0">
              <a:buFontTx/>
              <a:buChar char="•"/>
            </a:pPr>
            <a:r>
              <a:rPr lang="en-US" sz="2400" b="1"/>
              <a:t> Community perceptions of the institution are monitored and appropriate strategies adopted to improve understanding and enhance its reputation. </a:t>
            </a:r>
          </a:p>
          <a:p>
            <a:pPr algn="l"/>
            <a:r>
              <a:rPr lang="en-US" sz="2400"/>
              <a:t/>
            </a:r>
            <a:br>
              <a:rPr lang="en-US" sz="2400"/>
            </a:br>
            <a:endParaRPr lang="en-US" sz="2400"/>
          </a:p>
        </p:txBody>
      </p:sp>
      <p:pic>
        <p:nvPicPr>
          <p:cNvPr id="144388" name="Picture 4" descr="j0425916"/>
          <p:cNvPicPr>
            <a:picLocks noChangeAspect="1" noChangeArrowheads="1"/>
          </p:cNvPicPr>
          <p:nvPr/>
        </p:nvPicPr>
        <p:blipFill>
          <a:blip r:embed="rId2" cstate="print"/>
          <a:srcRect/>
          <a:stretch>
            <a:fillRect/>
          </a:stretch>
        </p:blipFill>
        <p:spPr bwMode="auto">
          <a:xfrm>
            <a:off x="6400800" y="4495800"/>
            <a:ext cx="1905000" cy="1841500"/>
          </a:xfrm>
          <a:prstGeom prst="rect">
            <a:avLst/>
          </a:prstGeom>
          <a:noFill/>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457200" y="-381000"/>
            <a:ext cx="7543800" cy="1295400"/>
          </a:xfrm>
        </p:spPr>
        <p:txBody>
          <a:bodyPr/>
          <a:lstStyle/>
          <a:p>
            <a:r>
              <a:rPr lang="en-US" sz="3600">
                <a:effectLst>
                  <a:outerShdw blurRad="38100" dist="38100" dir="2700000" algn="tl">
                    <a:srgbClr val="000000"/>
                  </a:outerShdw>
                </a:effectLst>
                <a:cs typeface="Times New Roman" pitchFamily="18" charset="0"/>
              </a:rPr>
              <a:t>The Site Visit Team</a:t>
            </a:r>
            <a:r>
              <a:rPr lang="en-US" sz="2600"/>
              <a:t> </a:t>
            </a:r>
          </a:p>
        </p:txBody>
      </p:sp>
      <p:sp>
        <p:nvSpPr>
          <p:cNvPr id="149507" name="Rectangle 3"/>
          <p:cNvSpPr>
            <a:spLocks noGrp="1" noChangeArrowheads="1"/>
          </p:cNvSpPr>
          <p:nvPr>
            <p:ph type="body" idx="1"/>
          </p:nvPr>
        </p:nvSpPr>
        <p:spPr>
          <a:xfrm>
            <a:off x="685800" y="1295400"/>
            <a:ext cx="7772400" cy="4306888"/>
          </a:xfrm>
        </p:spPr>
        <p:txBody>
          <a:bodyPr/>
          <a:lstStyle/>
          <a:p>
            <a:pPr marL="571500" indent="-571500" algn="l">
              <a:buFont typeface="Wingdings" pitchFamily="2" charset="2"/>
              <a:buNone/>
            </a:pPr>
            <a:r>
              <a:rPr lang="en-US" sz="2400" b="1">
                <a:solidFill>
                  <a:srgbClr val="FF0000"/>
                </a:solidFill>
              </a:rPr>
              <a:t>Team member can be selected from the following:</a:t>
            </a:r>
          </a:p>
          <a:p>
            <a:pPr marL="571500" indent="-571500" algn="l" rtl="0">
              <a:buFont typeface="Wingdings" pitchFamily="2" charset="2"/>
              <a:buAutoNum type="arabicPeriod"/>
            </a:pPr>
            <a:r>
              <a:rPr lang="en-US" sz="2400" b="1">
                <a:solidFill>
                  <a:srgbClr val="3333CC"/>
                </a:solidFill>
              </a:rPr>
              <a:t>An administrator</a:t>
            </a:r>
          </a:p>
          <a:p>
            <a:pPr marL="571500" indent="-571500" algn="l" rtl="0">
              <a:buFont typeface="Wingdings" pitchFamily="2" charset="2"/>
              <a:buAutoNum type="arabicPeriod"/>
            </a:pPr>
            <a:r>
              <a:rPr lang="en-US" sz="2400" b="1">
                <a:solidFill>
                  <a:srgbClr val="3333CC"/>
                </a:solidFill>
              </a:rPr>
              <a:t>An instructor</a:t>
            </a:r>
          </a:p>
          <a:p>
            <a:pPr marL="571500" indent="-571500" algn="l" rtl="0">
              <a:buFont typeface="Wingdings" pitchFamily="2" charset="2"/>
              <a:buAutoNum type="arabicPeriod"/>
            </a:pPr>
            <a:r>
              <a:rPr lang="en-US" sz="2400" b="1">
                <a:solidFill>
                  <a:srgbClr val="3333CC"/>
                </a:solidFill>
              </a:rPr>
              <a:t>A faculty member</a:t>
            </a:r>
          </a:p>
          <a:p>
            <a:pPr marL="571500" indent="-571500" algn="l" rtl="0">
              <a:buFont typeface="Wingdings" pitchFamily="2" charset="2"/>
              <a:buAutoNum type="arabicPeriod"/>
            </a:pPr>
            <a:r>
              <a:rPr lang="en-US" sz="2400" b="1">
                <a:solidFill>
                  <a:srgbClr val="3333CC"/>
                </a:solidFill>
              </a:rPr>
              <a:t>A member of a particular profession</a:t>
            </a:r>
            <a:r>
              <a:rPr lang="en-US" b="1">
                <a:solidFill>
                  <a:srgbClr val="FF0000"/>
                </a:solidFill>
              </a:rPr>
              <a:t> </a:t>
            </a:r>
            <a:r>
              <a:rPr lang="en-US" sz="2400" b="1">
                <a:solidFill>
                  <a:srgbClr val="FF0000"/>
                </a:solidFill>
                <a:cs typeface="Times New Roman" pitchFamily="18" charset="0"/>
              </a:rPr>
              <a:t>	</a:t>
            </a:r>
          </a:p>
          <a:p>
            <a:pPr marL="571500" indent="-571500" algn="l" rtl="0">
              <a:buFont typeface="Wingdings" pitchFamily="2" charset="2"/>
              <a:buNone/>
            </a:pPr>
            <a:endParaRPr lang="en-US" sz="2400">
              <a:cs typeface="Times New Roman" pitchFamily="18" charset="0"/>
            </a:endParaRPr>
          </a:p>
          <a:p>
            <a:pPr marL="571500" indent="-571500" algn="l" rtl="0">
              <a:buFont typeface="Wingdings" pitchFamily="2" charset="2"/>
              <a:buNone/>
            </a:pPr>
            <a:r>
              <a:rPr lang="en-US" sz="2400" b="1"/>
              <a:t>From this group, a chairperson with experience and</a:t>
            </a:r>
          </a:p>
          <a:p>
            <a:pPr marL="571500" indent="-571500" algn="l" rtl="0">
              <a:buFont typeface="Wingdings" pitchFamily="2" charset="2"/>
              <a:buNone/>
            </a:pPr>
            <a:r>
              <a:rPr lang="en-US" sz="2400" b="1"/>
              <a:t>recognized status will be assigned as chairperson.</a:t>
            </a:r>
          </a:p>
          <a:p>
            <a:pPr marL="571500" indent="-571500" algn="l" rtl="0">
              <a:buFont typeface="Wingdings" pitchFamily="2" charset="2"/>
              <a:buNone/>
            </a:pPr>
            <a:r>
              <a:rPr lang="en-US" sz="2400" b="1">
                <a:cs typeface="Times New Roman" pitchFamily="18" charset="0"/>
              </a:rPr>
              <a:t>In order to be eligible to serve on a team, team</a:t>
            </a:r>
          </a:p>
          <a:p>
            <a:pPr marL="571500" indent="-571500" algn="l" rtl="0">
              <a:buFont typeface="Wingdings" pitchFamily="2" charset="2"/>
              <a:buNone/>
            </a:pPr>
            <a:r>
              <a:rPr lang="en-US" sz="2400" b="1">
                <a:cs typeface="Times New Roman" pitchFamily="18" charset="0"/>
              </a:rPr>
              <a:t>members have prior training and orientation to</a:t>
            </a:r>
          </a:p>
          <a:p>
            <a:pPr marL="571500" indent="-571500" algn="l" rtl="0">
              <a:buFont typeface="Wingdings" pitchFamily="2" charset="2"/>
              <a:buNone/>
            </a:pPr>
            <a:r>
              <a:rPr lang="en-US" sz="2400" b="1">
                <a:cs typeface="Times New Roman" pitchFamily="18" charset="0"/>
              </a:rPr>
              <a:t>the accreditation process or have served on</a:t>
            </a:r>
          </a:p>
          <a:p>
            <a:pPr marL="571500" indent="-571500" algn="l" rtl="0">
              <a:buFont typeface="Wingdings" pitchFamily="2" charset="2"/>
              <a:buNone/>
            </a:pPr>
            <a:r>
              <a:rPr lang="en-US" sz="2400" b="1">
                <a:cs typeface="Times New Roman" pitchFamily="18" charset="0"/>
              </a:rPr>
              <a:t>other accreditation teams</a:t>
            </a:r>
          </a:p>
        </p:txBody>
      </p:sp>
      <p:pic>
        <p:nvPicPr>
          <p:cNvPr id="149508" name="Picture 4" descr="j0240361"/>
          <p:cNvPicPr>
            <a:picLocks noChangeAspect="1" noChangeArrowheads="1"/>
          </p:cNvPicPr>
          <p:nvPr/>
        </p:nvPicPr>
        <p:blipFill>
          <a:blip r:embed="rId2" cstate="print"/>
          <a:srcRect/>
          <a:stretch>
            <a:fillRect/>
          </a:stretch>
        </p:blipFill>
        <p:spPr bwMode="auto">
          <a:xfrm>
            <a:off x="5562600" y="228600"/>
            <a:ext cx="2133600" cy="1090613"/>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r>
              <a:rPr lang="en-US"/>
              <a:t>Key Tasks for the Team</a:t>
            </a:r>
          </a:p>
        </p:txBody>
      </p:sp>
      <p:sp>
        <p:nvSpPr>
          <p:cNvPr id="150531" name="Rectangle 3"/>
          <p:cNvSpPr>
            <a:spLocks noGrp="1" noChangeArrowheads="1"/>
          </p:cNvSpPr>
          <p:nvPr>
            <p:ph type="body" idx="1"/>
          </p:nvPr>
        </p:nvSpPr>
        <p:spPr/>
        <p:txBody>
          <a:bodyPr/>
          <a:lstStyle/>
          <a:p>
            <a:pPr algn="l" rtl="0"/>
            <a:r>
              <a:rPr lang="en-US" sz="4000" b="1">
                <a:solidFill>
                  <a:srgbClr val="FF0000"/>
                </a:solidFill>
                <a:effectLst>
                  <a:outerShdw blurRad="38100" dist="38100" dir="2700000" algn="tl">
                    <a:srgbClr val="000000"/>
                  </a:outerShdw>
                </a:effectLst>
              </a:rPr>
              <a:t>Determine if the data and materials in place are adequate and reliable</a:t>
            </a:r>
          </a:p>
          <a:p>
            <a:pPr algn="l" rtl="0"/>
            <a:endParaRPr lang="en-US" sz="4000" b="1">
              <a:solidFill>
                <a:srgbClr val="FF0000"/>
              </a:solidFill>
              <a:effectLst>
                <a:outerShdw blurRad="38100" dist="38100" dir="2700000" algn="tl">
                  <a:srgbClr val="000000"/>
                </a:outerShdw>
              </a:effectLst>
            </a:endParaRPr>
          </a:p>
          <a:p>
            <a:pPr algn="l" rtl="0"/>
            <a:endParaRPr lang="en-US" sz="4000" b="1">
              <a:solidFill>
                <a:srgbClr val="FF0000"/>
              </a:solidFill>
              <a:effectLst>
                <a:outerShdw blurRad="38100" dist="38100" dir="2700000" algn="tl">
                  <a:srgbClr val="000000"/>
                </a:outerShdw>
              </a:effectLst>
            </a:endParaRPr>
          </a:p>
        </p:txBody>
      </p:sp>
      <p:pic>
        <p:nvPicPr>
          <p:cNvPr id="150532" name="Picture 4" descr="pe01498_"/>
          <p:cNvPicPr>
            <a:picLocks noChangeAspect="1" noChangeArrowheads="1"/>
          </p:cNvPicPr>
          <p:nvPr/>
        </p:nvPicPr>
        <p:blipFill>
          <a:blip r:embed="rId2" cstate="print"/>
          <a:srcRect/>
          <a:stretch>
            <a:fillRect/>
          </a:stretch>
        </p:blipFill>
        <p:spPr bwMode="auto">
          <a:xfrm>
            <a:off x="3505200" y="3505200"/>
            <a:ext cx="2481263" cy="2397125"/>
          </a:xfrm>
          <a:prstGeom prst="rect">
            <a:avLst/>
          </a:prstGeom>
          <a:noFill/>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r>
              <a:rPr lang="en-US"/>
              <a:t>Key Tasks for the Team</a:t>
            </a:r>
          </a:p>
        </p:txBody>
      </p:sp>
      <p:sp>
        <p:nvSpPr>
          <p:cNvPr id="151555" name="Rectangle 3"/>
          <p:cNvSpPr>
            <a:spLocks noGrp="1" noChangeArrowheads="1"/>
          </p:cNvSpPr>
          <p:nvPr>
            <p:ph type="body" idx="1"/>
          </p:nvPr>
        </p:nvSpPr>
        <p:spPr/>
        <p:txBody>
          <a:bodyPr/>
          <a:lstStyle/>
          <a:p>
            <a:pPr algn="l" rtl="0"/>
            <a:r>
              <a:rPr lang="en-US" sz="4000" b="1">
                <a:solidFill>
                  <a:srgbClr val="FF0000"/>
                </a:solidFill>
                <a:effectLst>
                  <a:outerShdw blurRad="38100" dist="38100" dir="2700000" algn="tl">
                    <a:srgbClr val="000000"/>
                  </a:outerShdw>
                </a:effectLst>
              </a:rPr>
              <a:t>Assess data as whether it meets the standards</a:t>
            </a:r>
          </a:p>
          <a:p>
            <a:pPr algn="l" rtl="0"/>
            <a:endParaRPr lang="en-US" sz="4000" b="1">
              <a:solidFill>
                <a:srgbClr val="FF0000"/>
              </a:solidFill>
              <a:effectLst>
                <a:outerShdw blurRad="38100" dist="38100" dir="2700000" algn="tl">
                  <a:srgbClr val="000000"/>
                </a:outerShdw>
              </a:effectLst>
            </a:endParaRPr>
          </a:p>
          <a:p>
            <a:pPr algn="l" rtl="0"/>
            <a:endParaRPr lang="en-US"/>
          </a:p>
        </p:txBody>
      </p:sp>
      <p:pic>
        <p:nvPicPr>
          <p:cNvPr id="151556" name="Picture 4" descr="ed00253_"/>
          <p:cNvPicPr>
            <a:picLocks noChangeAspect="1" noChangeArrowheads="1"/>
          </p:cNvPicPr>
          <p:nvPr/>
        </p:nvPicPr>
        <p:blipFill>
          <a:blip r:embed="rId2" cstate="print"/>
          <a:srcRect/>
          <a:stretch>
            <a:fillRect/>
          </a:stretch>
        </p:blipFill>
        <p:spPr bwMode="auto">
          <a:xfrm>
            <a:off x="3200400" y="3276600"/>
            <a:ext cx="2708275" cy="2584450"/>
          </a:xfrm>
          <a:prstGeom prst="rect">
            <a:avLst/>
          </a:prstGeom>
          <a:noFill/>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p:txBody>
          <a:bodyPr/>
          <a:lstStyle/>
          <a:p>
            <a:r>
              <a:rPr lang="en-US"/>
              <a:t>Key Tasks for the Team</a:t>
            </a:r>
          </a:p>
        </p:txBody>
      </p:sp>
      <p:sp>
        <p:nvSpPr>
          <p:cNvPr id="152579" name="Rectangle 3"/>
          <p:cNvSpPr>
            <a:spLocks noGrp="1" noChangeArrowheads="1"/>
          </p:cNvSpPr>
          <p:nvPr>
            <p:ph type="body" idx="1"/>
          </p:nvPr>
        </p:nvSpPr>
        <p:spPr/>
        <p:txBody>
          <a:bodyPr/>
          <a:lstStyle/>
          <a:p>
            <a:pPr algn="l" rtl="0"/>
            <a:r>
              <a:rPr lang="en-US" sz="3600" b="1">
                <a:solidFill>
                  <a:srgbClr val="FF0000"/>
                </a:solidFill>
                <a:effectLst>
                  <a:outerShdw blurRad="38100" dist="38100" dir="2700000" algn="tl">
                    <a:srgbClr val="000000"/>
                  </a:outerShdw>
                </a:effectLst>
              </a:rPr>
              <a:t>Ask for additional data if necessary </a:t>
            </a:r>
          </a:p>
          <a:p>
            <a:pPr algn="l" rtl="0"/>
            <a:r>
              <a:rPr lang="en-US" sz="3600" b="1">
                <a:solidFill>
                  <a:srgbClr val="FF0000"/>
                </a:solidFill>
                <a:effectLst>
                  <a:outerShdw blurRad="38100" dist="38100" dir="2700000" algn="tl">
                    <a:srgbClr val="000000"/>
                  </a:outerShdw>
                </a:effectLst>
              </a:rPr>
              <a:t>Conduct interviews</a:t>
            </a:r>
          </a:p>
          <a:p>
            <a:pPr algn="l" rtl="0"/>
            <a:endParaRPr lang="en-US" sz="3600" b="1">
              <a:solidFill>
                <a:srgbClr val="FF0000"/>
              </a:solidFill>
              <a:effectLst>
                <a:outerShdw blurRad="38100" dist="38100" dir="2700000" algn="tl">
                  <a:srgbClr val="000000"/>
                </a:outerShdw>
              </a:effectLst>
            </a:endParaRPr>
          </a:p>
          <a:p>
            <a:pPr algn="l" rtl="0"/>
            <a:endParaRPr lang="en-US"/>
          </a:p>
          <a:p>
            <a:pPr algn="l" rtl="0"/>
            <a:endParaRPr lang="en-US"/>
          </a:p>
        </p:txBody>
      </p:sp>
      <p:pic>
        <p:nvPicPr>
          <p:cNvPr id="152580" name="Picture 4" descr="bd06627_"/>
          <p:cNvPicPr>
            <a:picLocks noChangeAspect="1" noChangeArrowheads="1"/>
          </p:cNvPicPr>
          <p:nvPr/>
        </p:nvPicPr>
        <p:blipFill>
          <a:blip r:embed="rId2" cstate="print"/>
          <a:srcRect/>
          <a:stretch>
            <a:fillRect/>
          </a:stretch>
        </p:blipFill>
        <p:spPr bwMode="auto">
          <a:xfrm>
            <a:off x="2667000" y="2895600"/>
            <a:ext cx="3554413" cy="3116263"/>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r>
              <a:rPr lang="en-US"/>
              <a:t>Key Tasks for the Team</a:t>
            </a:r>
          </a:p>
        </p:txBody>
      </p:sp>
      <p:sp>
        <p:nvSpPr>
          <p:cNvPr id="153603" name="Rectangle 3"/>
          <p:cNvSpPr>
            <a:spLocks noGrp="1" noChangeArrowheads="1"/>
          </p:cNvSpPr>
          <p:nvPr>
            <p:ph type="body" idx="1"/>
          </p:nvPr>
        </p:nvSpPr>
        <p:spPr/>
        <p:txBody>
          <a:bodyPr/>
          <a:lstStyle/>
          <a:p>
            <a:pPr algn="l" rtl="0"/>
            <a:r>
              <a:rPr lang="en-US"/>
              <a:t>Chair assigns </a:t>
            </a:r>
            <a:r>
              <a:rPr lang="en-US" b="1">
                <a:solidFill>
                  <a:srgbClr val="FF0000"/>
                </a:solidFill>
              </a:rPr>
              <a:t>writing tasks</a:t>
            </a:r>
            <a:r>
              <a:rPr lang="en-US"/>
              <a:t> for the team evaluation report</a:t>
            </a:r>
          </a:p>
          <a:p>
            <a:pPr algn="l" rtl="0"/>
            <a:r>
              <a:rPr lang="en-US"/>
              <a:t>Chair reviews site visit team members written reports </a:t>
            </a:r>
          </a:p>
          <a:p>
            <a:pPr algn="l" rtl="0"/>
            <a:r>
              <a:rPr lang="en-US" b="1">
                <a:solidFill>
                  <a:srgbClr val="107E3D"/>
                </a:solidFill>
                <a:effectLst>
                  <a:outerShdw blurRad="38100" dist="38100" dir="2700000" algn="tl">
                    <a:srgbClr val="000000"/>
                  </a:outerShdw>
                </a:effectLst>
              </a:rPr>
              <a:t>Team agrees upon the overall recommendation about accreditation</a:t>
            </a:r>
          </a:p>
          <a:p>
            <a:pPr algn="l" rtl="0"/>
            <a:endParaRPr lang="en-US" b="1">
              <a:solidFill>
                <a:srgbClr val="107E3D"/>
              </a:solidFill>
              <a:effectLst>
                <a:outerShdw blurRad="38100" dist="38100" dir="2700000" algn="tl">
                  <a:srgbClr val="000000"/>
                </a:outerShdw>
              </a:effectLst>
            </a:endParaRPr>
          </a:p>
        </p:txBody>
      </p:sp>
      <p:pic>
        <p:nvPicPr>
          <p:cNvPr id="153604" name="Picture 4" descr="j0297177"/>
          <p:cNvPicPr>
            <a:picLocks noChangeAspect="1" noChangeArrowheads="1"/>
          </p:cNvPicPr>
          <p:nvPr/>
        </p:nvPicPr>
        <p:blipFill>
          <a:blip r:embed="rId2" cstate="print"/>
          <a:srcRect/>
          <a:stretch>
            <a:fillRect/>
          </a:stretch>
        </p:blipFill>
        <p:spPr bwMode="auto">
          <a:xfrm>
            <a:off x="3657600" y="4648200"/>
            <a:ext cx="1798638" cy="1555750"/>
          </a:xfrm>
          <a:prstGeom prst="rect">
            <a:avLst/>
          </a:prstGeom>
          <a:noFill/>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304800" y="76200"/>
            <a:ext cx="8534400" cy="2209800"/>
          </a:xfrm>
        </p:spPr>
        <p:txBody>
          <a:bodyPr/>
          <a:lstStyle/>
          <a:p>
            <a:r>
              <a:rPr lang="en-US"/>
              <a:t>What to Do With This Information?</a:t>
            </a:r>
          </a:p>
        </p:txBody>
      </p:sp>
      <p:pic>
        <p:nvPicPr>
          <p:cNvPr id="158723" name="Picture 3" descr="j0404263"/>
          <p:cNvPicPr>
            <a:picLocks noChangeAspect="1" noChangeArrowheads="1"/>
          </p:cNvPicPr>
          <p:nvPr/>
        </p:nvPicPr>
        <p:blipFill>
          <a:blip r:embed="rId2" cstate="print"/>
          <a:srcRect/>
          <a:stretch>
            <a:fillRect/>
          </a:stretch>
        </p:blipFill>
        <p:spPr bwMode="auto">
          <a:xfrm>
            <a:off x="609600" y="2514600"/>
            <a:ext cx="2676525" cy="2468563"/>
          </a:xfrm>
          <a:prstGeom prst="rect">
            <a:avLst/>
          </a:prstGeom>
          <a:noFill/>
        </p:spPr>
      </p:pic>
      <p:sp>
        <p:nvSpPr>
          <p:cNvPr id="158724" name="Text Box 4"/>
          <p:cNvSpPr txBox="1">
            <a:spLocks noChangeArrowheads="1"/>
          </p:cNvSpPr>
          <p:nvPr/>
        </p:nvSpPr>
        <p:spPr bwMode="auto">
          <a:xfrm>
            <a:off x="3352800" y="2971800"/>
            <a:ext cx="5562600" cy="2774950"/>
          </a:xfrm>
          <a:prstGeom prst="rect">
            <a:avLst/>
          </a:prstGeom>
          <a:noFill/>
          <a:ln w="9525">
            <a:noFill/>
            <a:miter lim="800000"/>
            <a:headEnd/>
            <a:tailEnd/>
          </a:ln>
          <a:effectLst/>
        </p:spPr>
        <p:txBody>
          <a:bodyPr>
            <a:spAutoFit/>
          </a:bodyPr>
          <a:lstStyle/>
          <a:p>
            <a:pPr algn="l"/>
            <a:r>
              <a:rPr lang="en-US" sz="4000" b="1">
                <a:effectLst>
                  <a:outerShdw blurRad="38100" dist="38100" dir="2700000" algn="tl">
                    <a:srgbClr val="FFFFFF"/>
                  </a:outerShdw>
                </a:effectLst>
              </a:rPr>
              <a:t>Answer:</a:t>
            </a:r>
          </a:p>
          <a:p>
            <a:pPr algn="ctr"/>
            <a:r>
              <a:rPr lang="en-US" sz="4000" b="1" i="1">
                <a:solidFill>
                  <a:srgbClr val="FF0000"/>
                </a:solidFill>
              </a:rPr>
              <a:t>   </a:t>
            </a:r>
            <a:endParaRPr lang="en-US" sz="4800" b="1" i="1">
              <a:solidFill>
                <a:srgbClr val="FF0000"/>
              </a:solidFill>
            </a:endParaRPr>
          </a:p>
          <a:p>
            <a:pPr algn="ctr"/>
            <a:r>
              <a:rPr lang="en-US" sz="4800" b="1" i="1">
                <a:solidFill>
                  <a:srgbClr val="FF0000"/>
                </a:solidFill>
                <a:effectLst>
                  <a:outerShdw blurRad="38100" dist="38100" dir="2700000" algn="tl">
                    <a:srgbClr val="000000"/>
                  </a:outerShdw>
                </a:effectLst>
              </a:rPr>
              <a:t>Develop a Strategic Plan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dissolve">
                                      <p:cBhvr>
                                        <p:cTn id="7" dur="500"/>
                                        <p:tgtEl>
                                          <p:spTgt spid="158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76200" y="-152400"/>
            <a:ext cx="8610600" cy="1295400"/>
          </a:xfrm>
        </p:spPr>
        <p:txBody>
          <a:bodyPr/>
          <a:lstStyle/>
          <a:p>
            <a:pPr rtl="0"/>
            <a:r>
              <a:rPr lang="en-US"/>
              <a:t>Strategic Improvement Planning       </a:t>
            </a:r>
          </a:p>
        </p:txBody>
      </p:sp>
      <p:sp>
        <p:nvSpPr>
          <p:cNvPr id="159747" name="Rectangle 3"/>
          <p:cNvSpPr>
            <a:spLocks noGrp="1" noChangeArrowheads="1"/>
          </p:cNvSpPr>
          <p:nvPr>
            <p:ph type="body" idx="1"/>
          </p:nvPr>
        </p:nvSpPr>
        <p:spPr>
          <a:xfrm>
            <a:off x="457200" y="1719263"/>
            <a:ext cx="8229600" cy="5138737"/>
          </a:xfrm>
        </p:spPr>
        <p:txBody>
          <a:bodyPr/>
          <a:lstStyle/>
          <a:p>
            <a:pPr algn="l" rtl="0"/>
            <a:r>
              <a:rPr lang="en-US" b="1"/>
              <a:t>Targeted improvement</a:t>
            </a:r>
          </a:p>
          <a:p>
            <a:pPr algn="l" rtl="0"/>
            <a:endParaRPr lang="en-US" b="1"/>
          </a:p>
          <a:p>
            <a:pPr algn="l" rtl="0"/>
            <a:r>
              <a:rPr lang="en-US" b="1">
                <a:solidFill>
                  <a:srgbClr val="FF0000"/>
                </a:solidFill>
              </a:rPr>
              <a:t>Data-driven</a:t>
            </a:r>
            <a:r>
              <a:rPr lang="en-US" b="1"/>
              <a:t>  (Data should be analyzed to guide improvement decisions)</a:t>
            </a:r>
          </a:p>
          <a:p>
            <a:pPr algn="l" rtl="0">
              <a:buFont typeface="Wingdings" pitchFamily="2" charset="2"/>
              <a:buNone/>
            </a:pPr>
            <a:endParaRPr lang="en-US" b="1"/>
          </a:p>
          <a:p>
            <a:pPr algn="l" rtl="0"/>
            <a:r>
              <a:rPr lang="en-US" b="1">
                <a:solidFill>
                  <a:srgbClr val="107E3D"/>
                </a:solidFill>
              </a:rPr>
              <a:t>Prioritized</a:t>
            </a:r>
            <a:r>
              <a:rPr lang="en-US" b="1"/>
              <a:t>  (Based on importance </a:t>
            </a:r>
          </a:p>
          <a:p>
            <a:pPr algn="l" rtl="0">
              <a:buFont typeface="Wingdings" pitchFamily="2" charset="2"/>
              <a:buNone/>
            </a:pPr>
            <a:r>
              <a:rPr lang="en-US" b="1"/>
              <a:t>    and available resources)</a:t>
            </a:r>
          </a:p>
          <a:p>
            <a:pPr algn="l" rtl="0">
              <a:buFont typeface="Wingdings" pitchFamily="2" charset="2"/>
              <a:buNone/>
            </a:pPr>
            <a:endParaRPr lang="en-US" b="1"/>
          </a:p>
          <a:p>
            <a:pPr algn="l" rtl="0"/>
            <a:r>
              <a:rPr lang="en-US" sz="3200" b="1">
                <a:solidFill>
                  <a:srgbClr val="3333CC"/>
                </a:solidFill>
              </a:rPr>
              <a:t>Aligned to Mission</a:t>
            </a:r>
          </a:p>
          <a:p>
            <a:pPr algn="l" rtl="0"/>
            <a:endParaRPr lang="en-US" b="1"/>
          </a:p>
          <a:p>
            <a:pPr algn="l" rtl="0"/>
            <a:endParaRPr lang="en-US" b="1"/>
          </a:p>
        </p:txBody>
      </p:sp>
      <p:pic>
        <p:nvPicPr>
          <p:cNvPr id="159748" name="Picture 4" descr="target"/>
          <p:cNvPicPr>
            <a:picLocks noChangeAspect="1" noChangeArrowheads="1"/>
          </p:cNvPicPr>
          <p:nvPr/>
        </p:nvPicPr>
        <p:blipFill>
          <a:blip r:embed="rId2" cstate="print"/>
          <a:srcRect/>
          <a:stretch>
            <a:fillRect/>
          </a:stretch>
        </p:blipFill>
        <p:spPr bwMode="auto">
          <a:xfrm>
            <a:off x="6629400" y="3962400"/>
            <a:ext cx="2187575" cy="2219325"/>
          </a:xfrm>
          <a:prstGeom prst="rect">
            <a:avLst/>
          </a:prstGeom>
          <a:noFill/>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381000" y="990600"/>
            <a:ext cx="8534400" cy="1295400"/>
          </a:xfrm>
          <a:prstGeom prst="rect">
            <a:avLst/>
          </a:prstGeom>
          <a:noFill/>
          <a:ln w="9525">
            <a:noFill/>
            <a:miter lim="800000"/>
            <a:headEnd/>
            <a:tailEnd/>
          </a:ln>
          <a:effectLst/>
        </p:spPr>
        <p:txBody>
          <a:bodyPr anchor="b"/>
          <a:lstStyle/>
          <a:p>
            <a:pPr algn="ctr"/>
            <a:r>
              <a:rPr lang="en-US" sz="3200" b="1">
                <a:solidFill>
                  <a:srgbClr val="FF0000"/>
                </a:solidFill>
                <a:effectLst>
                  <a:outerShdw blurRad="38100" dist="38100" dir="2700000" algn="tl">
                    <a:srgbClr val="000000"/>
                  </a:outerShdw>
                </a:effectLst>
              </a:rPr>
              <a:t>Moving from Random Acts of Improvement</a:t>
            </a:r>
            <a:r>
              <a:rPr lang="en-US" sz="2600" b="1">
                <a:solidFill>
                  <a:srgbClr val="FF0000"/>
                </a:solidFill>
                <a:effectLst>
                  <a:outerShdw blurRad="38100" dist="38100" dir="2700000" algn="tl">
                    <a:srgbClr val="000000"/>
                  </a:outerShdw>
                </a:effectLst>
              </a:rPr>
              <a:t> </a:t>
            </a:r>
            <a:endParaRPr lang="en-US" sz="3500" b="1">
              <a:solidFill>
                <a:srgbClr val="FFFF00"/>
              </a:solidFill>
            </a:endParaRPr>
          </a:p>
        </p:txBody>
      </p:sp>
      <p:graphicFrame>
        <p:nvGraphicFramePr>
          <p:cNvPr id="111619" name="Diagram 3"/>
          <p:cNvGraphicFramePr>
            <a:graphicFrameLocks/>
          </p:cNvGraphicFramePr>
          <p:nvPr/>
        </p:nvGraphicFramePr>
        <p:xfrm>
          <a:off x="914400" y="2663825"/>
          <a:ext cx="8229600" cy="4422775"/>
        </p:xfrm>
        <a:graphic>
          <a:graphicData uri="http://schemas.openxmlformats.org/drawingml/2006/compatibility">
            <com:legacyDrawing xmlns:com="http://schemas.openxmlformats.org/drawingml/2006/compatibility" spid="_x0000_s111619"/>
          </a:graphicData>
        </a:graphic>
      </p:graphicFrame>
      <p:sp>
        <p:nvSpPr>
          <p:cNvPr id="111628" name="Line 12"/>
          <p:cNvSpPr>
            <a:spLocks noChangeShapeType="1"/>
          </p:cNvSpPr>
          <p:nvPr/>
        </p:nvSpPr>
        <p:spPr bwMode="auto">
          <a:xfrm flipV="1">
            <a:off x="2743200" y="4876800"/>
            <a:ext cx="1981200" cy="609600"/>
          </a:xfrm>
          <a:prstGeom prst="line">
            <a:avLst/>
          </a:prstGeom>
          <a:noFill/>
          <a:ln w="9525">
            <a:solidFill>
              <a:schemeClr val="tx1"/>
            </a:solidFill>
            <a:round/>
            <a:headEnd/>
            <a:tailEnd type="triangle" w="med" len="med"/>
          </a:ln>
          <a:effectLst/>
        </p:spPr>
        <p:txBody>
          <a:bodyPr/>
          <a:lstStyle/>
          <a:p>
            <a:endParaRPr lang="ar-SA"/>
          </a:p>
        </p:txBody>
      </p:sp>
      <p:sp>
        <p:nvSpPr>
          <p:cNvPr id="111629" name="Line 13"/>
          <p:cNvSpPr>
            <a:spLocks noChangeShapeType="1"/>
          </p:cNvSpPr>
          <p:nvPr/>
        </p:nvSpPr>
        <p:spPr bwMode="auto">
          <a:xfrm flipV="1">
            <a:off x="5410200" y="4038600"/>
            <a:ext cx="2514600" cy="76200"/>
          </a:xfrm>
          <a:prstGeom prst="line">
            <a:avLst/>
          </a:prstGeom>
          <a:noFill/>
          <a:ln w="9525">
            <a:solidFill>
              <a:schemeClr val="tx1"/>
            </a:solidFill>
            <a:round/>
            <a:headEnd/>
            <a:tailEnd type="triangle" w="med" len="med"/>
          </a:ln>
          <a:effectLst/>
        </p:spPr>
        <p:txBody>
          <a:bodyPr/>
          <a:lstStyle/>
          <a:p>
            <a:endParaRPr lang="ar-SA"/>
          </a:p>
        </p:txBody>
      </p:sp>
      <p:sp>
        <p:nvSpPr>
          <p:cNvPr id="111630" name="Line 14"/>
          <p:cNvSpPr>
            <a:spLocks noChangeShapeType="1"/>
          </p:cNvSpPr>
          <p:nvPr/>
        </p:nvSpPr>
        <p:spPr bwMode="auto">
          <a:xfrm>
            <a:off x="6019800" y="2286000"/>
            <a:ext cx="0" cy="1295400"/>
          </a:xfrm>
          <a:prstGeom prst="line">
            <a:avLst/>
          </a:prstGeom>
          <a:noFill/>
          <a:ln w="9525">
            <a:solidFill>
              <a:schemeClr val="tx1"/>
            </a:solidFill>
            <a:round/>
            <a:headEnd/>
            <a:tailEnd type="triangle" w="med" len="med"/>
          </a:ln>
          <a:effectLst/>
        </p:spPr>
        <p:txBody>
          <a:bodyPr/>
          <a:lstStyle/>
          <a:p>
            <a:endParaRPr lang="ar-SA"/>
          </a:p>
        </p:txBody>
      </p:sp>
      <p:sp>
        <p:nvSpPr>
          <p:cNvPr id="111631" name="Line 15"/>
          <p:cNvSpPr>
            <a:spLocks noChangeShapeType="1"/>
          </p:cNvSpPr>
          <p:nvPr/>
        </p:nvSpPr>
        <p:spPr bwMode="auto">
          <a:xfrm flipV="1">
            <a:off x="2895600" y="2743200"/>
            <a:ext cx="914400" cy="1295400"/>
          </a:xfrm>
          <a:prstGeom prst="line">
            <a:avLst/>
          </a:prstGeom>
          <a:noFill/>
          <a:ln w="9525">
            <a:solidFill>
              <a:schemeClr val="tx1"/>
            </a:solidFill>
            <a:round/>
            <a:headEnd/>
            <a:tailEnd type="triangle" w="med" len="med"/>
          </a:ln>
          <a:effectLst/>
        </p:spPr>
        <p:txBody>
          <a:bodyPr/>
          <a:lstStyle/>
          <a:p>
            <a:endParaRPr lang="ar-SA"/>
          </a:p>
        </p:txBody>
      </p:sp>
      <p:sp>
        <p:nvSpPr>
          <p:cNvPr id="111632" name="Line 16"/>
          <p:cNvSpPr>
            <a:spLocks noChangeShapeType="1"/>
          </p:cNvSpPr>
          <p:nvPr/>
        </p:nvSpPr>
        <p:spPr bwMode="auto">
          <a:xfrm flipH="1" flipV="1">
            <a:off x="6324600" y="4572000"/>
            <a:ext cx="914400" cy="1447800"/>
          </a:xfrm>
          <a:prstGeom prst="line">
            <a:avLst/>
          </a:prstGeom>
          <a:noFill/>
          <a:ln w="9525">
            <a:solidFill>
              <a:schemeClr val="tx1"/>
            </a:solidFill>
            <a:round/>
            <a:headEnd/>
            <a:tailEnd type="triangle" w="med" len="med"/>
          </a:ln>
          <a:effectLst/>
        </p:spPr>
        <p:txBody>
          <a:bodyPr/>
          <a:lstStyle/>
          <a:p>
            <a:endParaRPr lang="ar-SA"/>
          </a:p>
        </p:txBody>
      </p:sp>
      <p:sp>
        <p:nvSpPr>
          <p:cNvPr id="111633" name="Line 17"/>
          <p:cNvSpPr>
            <a:spLocks noChangeShapeType="1"/>
          </p:cNvSpPr>
          <p:nvPr/>
        </p:nvSpPr>
        <p:spPr bwMode="auto">
          <a:xfrm>
            <a:off x="3429000" y="2438400"/>
            <a:ext cx="3733800" cy="990600"/>
          </a:xfrm>
          <a:prstGeom prst="line">
            <a:avLst/>
          </a:prstGeom>
          <a:noFill/>
          <a:ln w="9525">
            <a:solidFill>
              <a:schemeClr val="tx1"/>
            </a:solidFill>
            <a:round/>
            <a:headEnd/>
            <a:tailEnd type="triangle" w="med" len="med"/>
          </a:ln>
          <a:effectLst/>
        </p:spPr>
        <p:txBody>
          <a:bodyPr/>
          <a:lstStyle/>
          <a:p>
            <a:endParaRPr lang="ar-SA"/>
          </a:p>
        </p:txBody>
      </p:sp>
      <p:sp>
        <p:nvSpPr>
          <p:cNvPr id="111634" name="Line 18"/>
          <p:cNvSpPr>
            <a:spLocks noChangeShapeType="1"/>
          </p:cNvSpPr>
          <p:nvPr/>
        </p:nvSpPr>
        <p:spPr bwMode="auto">
          <a:xfrm>
            <a:off x="4648200" y="2667000"/>
            <a:ext cx="304800" cy="1905000"/>
          </a:xfrm>
          <a:prstGeom prst="line">
            <a:avLst/>
          </a:prstGeom>
          <a:noFill/>
          <a:ln w="9525">
            <a:solidFill>
              <a:schemeClr val="tx1"/>
            </a:solidFill>
            <a:round/>
            <a:headEnd/>
            <a:tailEnd type="triangle" w="med" len="med"/>
          </a:ln>
          <a:effectLst/>
        </p:spPr>
        <p:txBody>
          <a:bodyPr/>
          <a:lstStyle/>
          <a:p>
            <a:endParaRPr lang="ar-SA"/>
          </a:p>
        </p:txBody>
      </p:sp>
      <p:sp>
        <p:nvSpPr>
          <p:cNvPr id="111635" name="Line 19"/>
          <p:cNvSpPr>
            <a:spLocks noChangeShapeType="1"/>
          </p:cNvSpPr>
          <p:nvPr/>
        </p:nvSpPr>
        <p:spPr bwMode="auto">
          <a:xfrm>
            <a:off x="4038600" y="4495800"/>
            <a:ext cx="4191000" cy="1143000"/>
          </a:xfrm>
          <a:prstGeom prst="line">
            <a:avLst/>
          </a:prstGeom>
          <a:noFill/>
          <a:ln w="9525">
            <a:solidFill>
              <a:schemeClr val="tx1"/>
            </a:solidFill>
            <a:round/>
            <a:headEnd/>
            <a:tailEnd type="triangle" w="med" len="med"/>
          </a:ln>
          <a:effectLst/>
        </p:spPr>
        <p:txBody>
          <a:bodyPr/>
          <a:lstStyle/>
          <a:p>
            <a:endParaRPr lang="ar-SA"/>
          </a:p>
        </p:txBody>
      </p:sp>
      <p:sp>
        <p:nvSpPr>
          <p:cNvPr id="111636" name="Line 20"/>
          <p:cNvSpPr>
            <a:spLocks noChangeShapeType="1"/>
          </p:cNvSpPr>
          <p:nvPr/>
        </p:nvSpPr>
        <p:spPr bwMode="auto">
          <a:xfrm flipV="1">
            <a:off x="3048000" y="4648200"/>
            <a:ext cx="2743200" cy="1524000"/>
          </a:xfrm>
          <a:prstGeom prst="line">
            <a:avLst/>
          </a:prstGeom>
          <a:noFill/>
          <a:ln w="9525">
            <a:solidFill>
              <a:schemeClr val="tx1"/>
            </a:solidFill>
            <a:round/>
            <a:headEnd/>
            <a:tailEnd type="triangle" w="med" len="med"/>
          </a:ln>
          <a:effectLst/>
        </p:spPr>
        <p:txBody>
          <a:bodyPr/>
          <a:lstStyle/>
          <a:p>
            <a:endParaRPr lang="ar-SA"/>
          </a:p>
        </p:txBody>
      </p:sp>
      <p:sp>
        <p:nvSpPr>
          <p:cNvPr id="111637" name="Text Box 21"/>
          <p:cNvSpPr txBox="1">
            <a:spLocks noChangeArrowheads="1"/>
          </p:cNvSpPr>
          <p:nvPr/>
        </p:nvSpPr>
        <p:spPr bwMode="auto">
          <a:xfrm>
            <a:off x="0" y="304800"/>
            <a:ext cx="7848600" cy="1117600"/>
          </a:xfrm>
          <a:prstGeom prst="rect">
            <a:avLst/>
          </a:prstGeom>
          <a:noFill/>
          <a:ln w="12700" algn="ctr">
            <a:noFill/>
            <a:miter lim="800000"/>
            <a:headEnd/>
            <a:tailEnd/>
          </a:ln>
          <a:effectLst/>
        </p:spPr>
        <p:txBody>
          <a:bodyPr>
            <a:spAutoFit/>
          </a:bodyPr>
          <a:lstStyle/>
          <a:p>
            <a:pPr algn="ctr" rtl="0">
              <a:lnSpc>
                <a:spcPct val="80000"/>
              </a:lnSpc>
              <a:spcBef>
                <a:spcPct val="50000"/>
              </a:spcBef>
            </a:pPr>
            <a:r>
              <a:rPr lang="en-US" sz="3200" b="1">
                <a:solidFill>
                  <a:schemeClr val="tx2"/>
                </a:solidFill>
                <a:latin typeface="Tahoma" pitchFamily="34" charset="0"/>
              </a:rPr>
              <a:t>Why do you need a </a:t>
            </a:r>
          </a:p>
          <a:p>
            <a:pPr algn="ctr" rtl="0">
              <a:lnSpc>
                <a:spcPct val="80000"/>
              </a:lnSpc>
              <a:spcBef>
                <a:spcPct val="50000"/>
              </a:spcBef>
            </a:pPr>
            <a:r>
              <a:rPr lang="en-US" sz="3200" b="1">
                <a:solidFill>
                  <a:schemeClr val="tx2"/>
                </a:solidFill>
                <a:latin typeface="Tahoma" pitchFamily="34" charset="0"/>
              </a:rPr>
              <a:t>Strategic Improvement Plan?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1618"/>
                                        </p:tgtEl>
                                        <p:attrNameLst>
                                          <p:attrName>style.visibility</p:attrName>
                                        </p:attrNameLst>
                                      </p:cBhvr>
                                      <p:to>
                                        <p:strVal val="visible"/>
                                      </p:to>
                                    </p:set>
                                    <p:anim calcmode="lin" valueType="num">
                                      <p:cBhvr additive="base">
                                        <p:cTn id="7" dur="1000" fill="hold"/>
                                        <p:tgtEl>
                                          <p:spTgt spid="111618"/>
                                        </p:tgtEl>
                                        <p:attrNameLst>
                                          <p:attrName>ppt_x</p:attrName>
                                        </p:attrNameLst>
                                      </p:cBhvr>
                                      <p:tavLst>
                                        <p:tav tm="0">
                                          <p:val>
                                            <p:strVal val="#ppt_x"/>
                                          </p:val>
                                        </p:tav>
                                        <p:tav tm="100000">
                                          <p:val>
                                            <p:strVal val="#ppt_x"/>
                                          </p:val>
                                        </p:tav>
                                      </p:tavLst>
                                    </p:anim>
                                    <p:anim calcmode="lin" valueType="num">
                                      <p:cBhvr additive="base">
                                        <p:cTn id="8" dur="1000" fill="hold"/>
                                        <p:tgtEl>
                                          <p:spTgt spid="1116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457200" y="304800"/>
            <a:ext cx="8458200" cy="4235450"/>
          </a:xfrm>
          <a:prstGeom prst="rect">
            <a:avLst/>
          </a:prstGeom>
          <a:noFill/>
          <a:ln w="9525">
            <a:noFill/>
            <a:miter lim="800000"/>
            <a:headEnd/>
            <a:tailEnd/>
          </a:ln>
          <a:effectLst/>
        </p:spPr>
        <p:txBody>
          <a:bodyPr>
            <a:spAutoFit/>
          </a:bodyPr>
          <a:lstStyle/>
          <a:p>
            <a:pPr marL="342900" indent="-342900" algn="ctr" rtl="0">
              <a:spcBef>
                <a:spcPct val="50000"/>
              </a:spcBef>
            </a:pPr>
            <a:endParaRPr lang="en-US" sz="2400">
              <a:latin typeface="Times New Roman" pitchFamily="18" charset="0"/>
              <a:cs typeface="Times New Roman" pitchFamily="18" charset="0"/>
            </a:endParaRPr>
          </a:p>
          <a:p>
            <a:pPr marL="342900" indent="-342900" algn="l" rtl="0">
              <a:spcBef>
                <a:spcPct val="50000"/>
              </a:spcBef>
            </a:pPr>
            <a:r>
              <a:rPr lang="en-US" sz="2400" b="1">
                <a:latin typeface="Times New Roman" pitchFamily="18" charset="0"/>
                <a:cs typeface="Times New Roman" pitchFamily="18" charset="0"/>
              </a:rPr>
              <a:t>Institutions pursue accreditation for the following reasons: </a:t>
            </a:r>
          </a:p>
          <a:p>
            <a:pPr marL="342900" indent="-342900" algn="l" rtl="0">
              <a:spcBef>
                <a:spcPct val="50000"/>
              </a:spcBef>
            </a:pPr>
            <a:endParaRPr lang="en-US" sz="2400" b="1">
              <a:latin typeface="Times New Roman" pitchFamily="18" charset="0"/>
              <a:cs typeface="Times New Roman" pitchFamily="18" charset="0"/>
            </a:endParaRPr>
          </a:p>
          <a:p>
            <a:pPr marL="342900" indent="-342900" algn="l" rtl="0">
              <a:spcBef>
                <a:spcPct val="50000"/>
              </a:spcBef>
              <a:buFontTx/>
              <a:buAutoNum type="arabicPeriod"/>
            </a:pPr>
            <a:r>
              <a:rPr lang="en-US" sz="3200" b="1">
                <a:solidFill>
                  <a:srgbClr val="FF0000"/>
                </a:solidFill>
                <a:latin typeface="Times New Roman" pitchFamily="18" charset="0"/>
                <a:cs typeface="Times New Roman" pitchFamily="18" charset="0"/>
              </a:rPr>
              <a:t>Self-evaluation</a:t>
            </a:r>
            <a:r>
              <a:rPr lang="en-US" sz="3200" b="1">
                <a:latin typeface="Times New Roman" pitchFamily="18" charset="0"/>
                <a:cs typeface="Times New Roman" pitchFamily="18" charset="0"/>
              </a:rPr>
              <a:t> based on the institution’s mission </a:t>
            </a:r>
          </a:p>
          <a:p>
            <a:pPr marL="342900" indent="-342900" algn="l" rtl="0">
              <a:spcBef>
                <a:spcPct val="50000"/>
              </a:spcBef>
              <a:buFontTx/>
              <a:buAutoNum type="arabicPeriod"/>
            </a:pPr>
            <a:r>
              <a:rPr lang="en-US" sz="3200" b="1">
                <a:solidFill>
                  <a:srgbClr val="3333CC"/>
                </a:solidFill>
                <a:latin typeface="Times New Roman" pitchFamily="18" charset="0"/>
                <a:cs typeface="Times New Roman" pitchFamily="18" charset="0"/>
              </a:rPr>
              <a:t>Improvement of instruction</a:t>
            </a:r>
            <a:r>
              <a:rPr lang="en-US" sz="3200" b="1">
                <a:latin typeface="Times New Roman" pitchFamily="18" charset="0"/>
                <a:cs typeface="Times New Roman" pitchFamily="18" charset="0"/>
              </a:rPr>
              <a:t> and services</a:t>
            </a:r>
          </a:p>
          <a:p>
            <a:pPr marL="342900" indent="-342900" algn="l" rtl="0">
              <a:spcBef>
                <a:spcPct val="50000"/>
              </a:spcBef>
              <a:buFontTx/>
              <a:buAutoNum type="arabicPeriod"/>
            </a:pPr>
            <a:r>
              <a:rPr lang="en-US" sz="3200" b="1">
                <a:latin typeface="Times New Roman" pitchFamily="18" charset="0"/>
                <a:cs typeface="Times New Roman" pitchFamily="18" charset="0"/>
              </a:rPr>
              <a:t>Evaluation of </a:t>
            </a:r>
            <a:r>
              <a:rPr lang="en-US" sz="3200" b="1">
                <a:solidFill>
                  <a:srgbClr val="107E3D"/>
                </a:solidFill>
                <a:latin typeface="Times New Roman" pitchFamily="18" charset="0"/>
                <a:cs typeface="Times New Roman" pitchFamily="18" charset="0"/>
              </a:rPr>
              <a:t>effective leadership</a:t>
            </a:r>
          </a:p>
        </p:txBody>
      </p:sp>
      <p:sp>
        <p:nvSpPr>
          <p:cNvPr id="59397" name="Rectangle 5"/>
          <p:cNvSpPr>
            <a:spLocks noGrp="1" noChangeArrowheads="1"/>
          </p:cNvSpPr>
          <p:nvPr>
            <p:ph type="title" idx="4294967295"/>
          </p:nvPr>
        </p:nvSpPr>
        <p:spPr>
          <a:xfrm>
            <a:off x="457200" y="122238"/>
            <a:ext cx="7543800" cy="725487"/>
          </a:xfrm>
        </p:spPr>
        <p:txBody>
          <a:bodyPr/>
          <a:lstStyle/>
          <a:p>
            <a:r>
              <a:rPr lang="en-US"/>
              <a:t>Why accreditation?</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ChangeArrowheads="1"/>
          </p:cNvSpPr>
          <p:nvPr/>
        </p:nvSpPr>
        <p:spPr bwMode="auto">
          <a:xfrm>
            <a:off x="838200" y="1524000"/>
            <a:ext cx="7543800" cy="762000"/>
          </a:xfrm>
          <a:prstGeom prst="rect">
            <a:avLst/>
          </a:prstGeom>
          <a:noFill/>
          <a:ln w="9525">
            <a:noFill/>
            <a:miter lim="800000"/>
            <a:headEnd/>
            <a:tailEnd/>
          </a:ln>
          <a:effectLst/>
        </p:spPr>
        <p:txBody>
          <a:bodyPr anchor="b"/>
          <a:lstStyle/>
          <a:p>
            <a:pPr algn="ctr"/>
            <a:r>
              <a:rPr lang="en-US" sz="3200" b="1">
                <a:solidFill>
                  <a:srgbClr val="FF0000"/>
                </a:solidFill>
                <a:effectLst>
                  <a:outerShdw blurRad="38100" dist="38100" dir="2700000" algn="tl">
                    <a:srgbClr val="000000"/>
                  </a:outerShdw>
                </a:effectLst>
              </a:rPr>
              <a:t>To Focused Continuous Improvement</a:t>
            </a:r>
          </a:p>
        </p:txBody>
      </p:sp>
      <p:graphicFrame>
        <p:nvGraphicFramePr>
          <p:cNvPr id="112643" name="Diagram 3"/>
          <p:cNvGraphicFramePr>
            <a:graphicFrameLocks/>
          </p:cNvGraphicFramePr>
          <p:nvPr/>
        </p:nvGraphicFramePr>
        <p:xfrm>
          <a:off x="838200" y="2293938"/>
          <a:ext cx="8229600" cy="4421187"/>
        </p:xfrm>
        <a:graphic>
          <a:graphicData uri="http://schemas.openxmlformats.org/drawingml/2006/compatibility">
            <com:legacyDrawing xmlns:com="http://schemas.openxmlformats.org/drawingml/2006/compatibility" spid="_x0000_s112643"/>
          </a:graphicData>
        </a:graphic>
      </p:graphicFrame>
      <p:sp>
        <p:nvSpPr>
          <p:cNvPr id="112651" name="Line 11"/>
          <p:cNvSpPr>
            <a:spLocks noChangeShapeType="1"/>
          </p:cNvSpPr>
          <p:nvPr/>
        </p:nvSpPr>
        <p:spPr bwMode="auto">
          <a:xfrm flipV="1">
            <a:off x="3276600" y="4267200"/>
            <a:ext cx="1371600" cy="152400"/>
          </a:xfrm>
          <a:prstGeom prst="line">
            <a:avLst/>
          </a:prstGeom>
          <a:noFill/>
          <a:ln w="9525">
            <a:solidFill>
              <a:schemeClr val="tx1"/>
            </a:solidFill>
            <a:round/>
            <a:headEnd/>
            <a:tailEnd type="triangle" w="med" len="med"/>
          </a:ln>
          <a:effectLst/>
        </p:spPr>
        <p:txBody>
          <a:bodyPr/>
          <a:lstStyle/>
          <a:p>
            <a:endParaRPr lang="ar-SA"/>
          </a:p>
        </p:txBody>
      </p:sp>
      <p:sp>
        <p:nvSpPr>
          <p:cNvPr id="112652" name="Line 12"/>
          <p:cNvSpPr>
            <a:spLocks noChangeShapeType="1"/>
          </p:cNvSpPr>
          <p:nvPr/>
        </p:nvSpPr>
        <p:spPr bwMode="auto">
          <a:xfrm>
            <a:off x="3352800" y="3810000"/>
            <a:ext cx="1219200" cy="304800"/>
          </a:xfrm>
          <a:prstGeom prst="line">
            <a:avLst/>
          </a:prstGeom>
          <a:noFill/>
          <a:ln w="9525">
            <a:solidFill>
              <a:schemeClr val="tx1"/>
            </a:solidFill>
            <a:round/>
            <a:headEnd/>
            <a:tailEnd type="triangle" w="med" len="med"/>
          </a:ln>
          <a:effectLst/>
        </p:spPr>
        <p:txBody>
          <a:bodyPr/>
          <a:lstStyle/>
          <a:p>
            <a:endParaRPr lang="ar-SA"/>
          </a:p>
        </p:txBody>
      </p:sp>
      <p:sp>
        <p:nvSpPr>
          <p:cNvPr id="112653" name="Line 13"/>
          <p:cNvSpPr>
            <a:spLocks noChangeShapeType="1"/>
          </p:cNvSpPr>
          <p:nvPr/>
        </p:nvSpPr>
        <p:spPr bwMode="auto">
          <a:xfrm>
            <a:off x="3733800" y="3505200"/>
            <a:ext cx="914400" cy="457200"/>
          </a:xfrm>
          <a:prstGeom prst="line">
            <a:avLst/>
          </a:prstGeom>
          <a:noFill/>
          <a:ln w="9525">
            <a:solidFill>
              <a:schemeClr val="tx1"/>
            </a:solidFill>
            <a:round/>
            <a:headEnd/>
            <a:tailEnd type="triangle" w="med" len="med"/>
          </a:ln>
          <a:effectLst/>
        </p:spPr>
        <p:txBody>
          <a:bodyPr/>
          <a:lstStyle/>
          <a:p>
            <a:endParaRPr lang="ar-SA"/>
          </a:p>
        </p:txBody>
      </p:sp>
      <p:sp>
        <p:nvSpPr>
          <p:cNvPr id="112654" name="Line 14"/>
          <p:cNvSpPr>
            <a:spLocks noChangeShapeType="1"/>
          </p:cNvSpPr>
          <p:nvPr/>
        </p:nvSpPr>
        <p:spPr bwMode="auto">
          <a:xfrm>
            <a:off x="4038600" y="2971800"/>
            <a:ext cx="685800" cy="990600"/>
          </a:xfrm>
          <a:prstGeom prst="line">
            <a:avLst/>
          </a:prstGeom>
          <a:noFill/>
          <a:ln w="9525">
            <a:solidFill>
              <a:schemeClr val="tx1"/>
            </a:solidFill>
            <a:round/>
            <a:headEnd/>
            <a:tailEnd type="triangle" w="med" len="med"/>
          </a:ln>
          <a:effectLst/>
        </p:spPr>
        <p:txBody>
          <a:bodyPr/>
          <a:lstStyle/>
          <a:p>
            <a:endParaRPr lang="ar-SA"/>
          </a:p>
        </p:txBody>
      </p:sp>
      <p:sp>
        <p:nvSpPr>
          <p:cNvPr id="112655" name="Line 15"/>
          <p:cNvSpPr>
            <a:spLocks noChangeShapeType="1"/>
          </p:cNvSpPr>
          <p:nvPr/>
        </p:nvSpPr>
        <p:spPr bwMode="auto">
          <a:xfrm flipH="1">
            <a:off x="4800600" y="3124200"/>
            <a:ext cx="76200" cy="838200"/>
          </a:xfrm>
          <a:prstGeom prst="line">
            <a:avLst/>
          </a:prstGeom>
          <a:noFill/>
          <a:ln w="9525">
            <a:solidFill>
              <a:schemeClr val="tx1"/>
            </a:solidFill>
            <a:round/>
            <a:headEnd/>
            <a:tailEnd type="triangle" w="med" len="med"/>
          </a:ln>
          <a:effectLst/>
        </p:spPr>
        <p:txBody>
          <a:bodyPr/>
          <a:lstStyle/>
          <a:p>
            <a:endParaRPr lang="ar-SA"/>
          </a:p>
        </p:txBody>
      </p:sp>
      <p:sp>
        <p:nvSpPr>
          <p:cNvPr id="112656" name="Line 16"/>
          <p:cNvSpPr>
            <a:spLocks noChangeShapeType="1"/>
          </p:cNvSpPr>
          <p:nvPr/>
        </p:nvSpPr>
        <p:spPr bwMode="auto">
          <a:xfrm flipH="1">
            <a:off x="4953000" y="3048000"/>
            <a:ext cx="838200" cy="838200"/>
          </a:xfrm>
          <a:prstGeom prst="line">
            <a:avLst/>
          </a:prstGeom>
          <a:noFill/>
          <a:ln w="9525">
            <a:solidFill>
              <a:schemeClr val="tx1"/>
            </a:solidFill>
            <a:round/>
            <a:headEnd/>
            <a:tailEnd type="triangle" w="med" len="med"/>
          </a:ln>
          <a:effectLst/>
        </p:spPr>
        <p:txBody>
          <a:bodyPr/>
          <a:lstStyle/>
          <a:p>
            <a:endParaRPr lang="ar-SA"/>
          </a:p>
        </p:txBody>
      </p:sp>
      <p:sp>
        <p:nvSpPr>
          <p:cNvPr id="112657" name="Line 17"/>
          <p:cNvSpPr>
            <a:spLocks noChangeShapeType="1"/>
          </p:cNvSpPr>
          <p:nvPr/>
        </p:nvSpPr>
        <p:spPr bwMode="auto">
          <a:xfrm flipH="1">
            <a:off x="5029200" y="3733800"/>
            <a:ext cx="1219200" cy="304800"/>
          </a:xfrm>
          <a:prstGeom prst="line">
            <a:avLst/>
          </a:prstGeom>
          <a:noFill/>
          <a:ln w="9525">
            <a:solidFill>
              <a:schemeClr val="tx1"/>
            </a:solidFill>
            <a:round/>
            <a:headEnd/>
            <a:tailEnd type="triangle" w="med" len="med"/>
          </a:ln>
          <a:effectLst/>
        </p:spPr>
        <p:txBody>
          <a:bodyPr/>
          <a:lstStyle/>
          <a:p>
            <a:endParaRPr lang="ar-SA"/>
          </a:p>
        </p:txBody>
      </p:sp>
      <p:sp>
        <p:nvSpPr>
          <p:cNvPr id="112658" name="Line 18"/>
          <p:cNvSpPr>
            <a:spLocks noChangeShapeType="1"/>
          </p:cNvSpPr>
          <p:nvPr/>
        </p:nvSpPr>
        <p:spPr bwMode="auto">
          <a:xfrm flipH="1" flipV="1">
            <a:off x="4876800" y="4267200"/>
            <a:ext cx="1371600" cy="685800"/>
          </a:xfrm>
          <a:prstGeom prst="line">
            <a:avLst/>
          </a:prstGeom>
          <a:noFill/>
          <a:ln w="9525">
            <a:solidFill>
              <a:schemeClr val="tx1"/>
            </a:solidFill>
            <a:round/>
            <a:headEnd/>
            <a:tailEnd type="triangle" w="med" len="med"/>
          </a:ln>
          <a:effectLst/>
        </p:spPr>
        <p:txBody>
          <a:bodyPr/>
          <a:lstStyle/>
          <a:p>
            <a:endParaRPr lang="ar-SA"/>
          </a:p>
        </p:txBody>
      </p:sp>
      <p:sp>
        <p:nvSpPr>
          <p:cNvPr id="112659" name="Line 19"/>
          <p:cNvSpPr>
            <a:spLocks noChangeShapeType="1"/>
          </p:cNvSpPr>
          <p:nvPr/>
        </p:nvSpPr>
        <p:spPr bwMode="auto">
          <a:xfrm flipH="1" flipV="1">
            <a:off x="4876800" y="4343400"/>
            <a:ext cx="914400" cy="1219200"/>
          </a:xfrm>
          <a:prstGeom prst="line">
            <a:avLst/>
          </a:prstGeom>
          <a:noFill/>
          <a:ln w="9525">
            <a:solidFill>
              <a:schemeClr val="tx1"/>
            </a:solidFill>
            <a:round/>
            <a:headEnd/>
            <a:tailEnd type="triangle" w="med" len="med"/>
          </a:ln>
          <a:effectLst/>
        </p:spPr>
        <p:txBody>
          <a:bodyPr/>
          <a:lstStyle/>
          <a:p>
            <a:endParaRPr lang="ar-SA"/>
          </a:p>
        </p:txBody>
      </p:sp>
      <p:sp>
        <p:nvSpPr>
          <p:cNvPr id="112660" name="Line 20"/>
          <p:cNvSpPr>
            <a:spLocks noChangeShapeType="1"/>
          </p:cNvSpPr>
          <p:nvPr/>
        </p:nvSpPr>
        <p:spPr bwMode="auto">
          <a:xfrm flipV="1">
            <a:off x="4191000" y="4419600"/>
            <a:ext cx="533400" cy="1219200"/>
          </a:xfrm>
          <a:prstGeom prst="line">
            <a:avLst/>
          </a:prstGeom>
          <a:noFill/>
          <a:ln w="9525">
            <a:solidFill>
              <a:schemeClr val="tx1"/>
            </a:solidFill>
            <a:round/>
            <a:headEnd/>
            <a:tailEnd type="triangle" w="med" len="med"/>
          </a:ln>
          <a:effectLst/>
        </p:spPr>
        <p:txBody>
          <a:bodyPr/>
          <a:lstStyle/>
          <a:p>
            <a:endParaRPr lang="ar-SA"/>
          </a:p>
        </p:txBody>
      </p:sp>
      <p:sp>
        <p:nvSpPr>
          <p:cNvPr id="112661" name="Text Box 21"/>
          <p:cNvSpPr txBox="1">
            <a:spLocks noChangeArrowheads="1"/>
          </p:cNvSpPr>
          <p:nvPr/>
        </p:nvSpPr>
        <p:spPr bwMode="auto">
          <a:xfrm>
            <a:off x="304800" y="304800"/>
            <a:ext cx="7086600" cy="1117600"/>
          </a:xfrm>
          <a:prstGeom prst="rect">
            <a:avLst/>
          </a:prstGeom>
          <a:noFill/>
          <a:ln w="12700" algn="ctr">
            <a:noFill/>
            <a:miter lim="800000"/>
            <a:headEnd/>
            <a:tailEnd/>
          </a:ln>
          <a:effectLst/>
        </p:spPr>
        <p:txBody>
          <a:bodyPr>
            <a:spAutoFit/>
          </a:bodyPr>
          <a:lstStyle/>
          <a:p>
            <a:pPr algn="ctr" rtl="0">
              <a:lnSpc>
                <a:spcPct val="80000"/>
              </a:lnSpc>
              <a:spcBef>
                <a:spcPct val="50000"/>
              </a:spcBef>
            </a:pPr>
            <a:r>
              <a:rPr lang="en-US" sz="3200" b="1">
                <a:solidFill>
                  <a:schemeClr val="tx2"/>
                </a:solidFill>
                <a:latin typeface="Tahoma" pitchFamily="34" charset="0"/>
              </a:rPr>
              <a:t>Why do you need a </a:t>
            </a:r>
          </a:p>
          <a:p>
            <a:pPr algn="ctr" rtl="0">
              <a:lnSpc>
                <a:spcPct val="80000"/>
              </a:lnSpc>
              <a:spcBef>
                <a:spcPct val="50000"/>
              </a:spcBef>
            </a:pPr>
            <a:r>
              <a:rPr lang="en-US" sz="3200" b="1">
                <a:solidFill>
                  <a:schemeClr val="tx2"/>
                </a:solidFill>
                <a:latin typeface="Tahoma" pitchFamily="34" charset="0"/>
              </a:rPr>
              <a:t>Strategic Improvement Plan?</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r>
              <a:rPr lang="en-US" sz="3500"/>
              <a:t>Continuous Improvement</a:t>
            </a:r>
            <a:br>
              <a:rPr lang="en-US" sz="3500"/>
            </a:br>
            <a:r>
              <a:rPr lang="en-US" sz="3500"/>
              <a:t>Four Core Elements</a:t>
            </a:r>
          </a:p>
        </p:txBody>
      </p:sp>
      <p:sp>
        <p:nvSpPr>
          <p:cNvPr id="113667" name="Rectangle 3"/>
          <p:cNvSpPr>
            <a:spLocks noGrp="1" noChangeArrowheads="1"/>
          </p:cNvSpPr>
          <p:nvPr>
            <p:ph type="body" idx="1"/>
          </p:nvPr>
        </p:nvSpPr>
        <p:spPr/>
        <p:txBody>
          <a:bodyPr/>
          <a:lstStyle/>
          <a:p>
            <a:pPr algn="l" rtl="0"/>
            <a:r>
              <a:rPr lang="en-US" b="1">
                <a:solidFill>
                  <a:srgbClr val="FF3300"/>
                </a:solidFill>
              </a:rPr>
              <a:t>Vision</a:t>
            </a:r>
          </a:p>
          <a:p>
            <a:pPr lvl="1" algn="l" rtl="0"/>
            <a:r>
              <a:rPr lang="en-US" b="1"/>
              <a:t>What is our future?</a:t>
            </a:r>
          </a:p>
          <a:p>
            <a:pPr algn="l" rtl="0"/>
            <a:r>
              <a:rPr lang="en-US" b="1">
                <a:solidFill>
                  <a:srgbClr val="FF3300"/>
                </a:solidFill>
              </a:rPr>
              <a:t>Profile </a:t>
            </a:r>
          </a:p>
          <a:p>
            <a:pPr lvl="1" algn="l" rtl="0"/>
            <a:r>
              <a:rPr lang="en-US" b="1"/>
              <a:t>Where are we today?</a:t>
            </a:r>
          </a:p>
          <a:p>
            <a:pPr algn="l" rtl="0"/>
            <a:r>
              <a:rPr lang="en-US" b="1">
                <a:solidFill>
                  <a:srgbClr val="FF3300"/>
                </a:solidFill>
              </a:rPr>
              <a:t>Plan </a:t>
            </a:r>
          </a:p>
          <a:p>
            <a:pPr lvl="1" algn="l" rtl="0"/>
            <a:r>
              <a:rPr lang="en-US" b="1"/>
              <a:t>How will we improve?</a:t>
            </a:r>
          </a:p>
          <a:p>
            <a:pPr algn="l" rtl="0"/>
            <a:r>
              <a:rPr lang="en-US" b="1">
                <a:solidFill>
                  <a:srgbClr val="FF3300"/>
                </a:solidFill>
              </a:rPr>
              <a:t>Results </a:t>
            </a:r>
          </a:p>
          <a:p>
            <a:pPr lvl="1" algn="l" rtl="0"/>
            <a:r>
              <a:rPr lang="en-US" b="1"/>
              <a:t>What have we accomplished?</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37" descr="CHASINGARROWS-notext.jpg"/>
          <p:cNvPicPr>
            <a:picLocks noChangeAspect="1"/>
          </p:cNvPicPr>
          <p:nvPr/>
        </p:nvPicPr>
        <p:blipFill>
          <a:blip r:embed="rId3" cstate="print">
            <a:lum bright="16000" contrast="-4000"/>
          </a:blip>
          <a:srcRect/>
          <a:stretch>
            <a:fillRect/>
          </a:stretch>
        </p:blipFill>
        <p:spPr bwMode="auto">
          <a:xfrm>
            <a:off x="2306638" y="1374775"/>
            <a:ext cx="4883150" cy="4883150"/>
          </a:xfrm>
          <a:prstGeom prst="rect">
            <a:avLst/>
          </a:prstGeom>
          <a:noFill/>
          <a:ln w="9525">
            <a:noFill/>
            <a:miter lim="800000"/>
            <a:headEnd/>
            <a:tailEnd/>
          </a:ln>
        </p:spPr>
      </p:pic>
      <p:sp>
        <p:nvSpPr>
          <p:cNvPr id="191491" name="Rectangle 2"/>
          <p:cNvSpPr>
            <a:spLocks noGrp="1" noChangeArrowheads="1"/>
          </p:cNvSpPr>
          <p:nvPr>
            <p:ph type="title" idx="4294967295"/>
          </p:nvPr>
        </p:nvSpPr>
        <p:spPr/>
        <p:txBody>
          <a:bodyPr anchor="ctr"/>
          <a:lstStyle/>
          <a:p>
            <a:pPr algn="ctr"/>
            <a:r>
              <a:rPr lang="en-US" sz="3500"/>
              <a:t>Improvement Process Components</a:t>
            </a:r>
          </a:p>
        </p:txBody>
      </p:sp>
      <p:sp>
        <p:nvSpPr>
          <p:cNvPr id="191492" name="Slide Number Placeholder 4"/>
          <p:cNvSpPr txBox="1">
            <a:spLocks noGrp="1"/>
          </p:cNvSpPr>
          <p:nvPr/>
        </p:nvSpPr>
        <p:spPr bwMode="auto">
          <a:xfrm>
            <a:off x="304800" y="6172200"/>
            <a:ext cx="762000" cy="476250"/>
          </a:xfrm>
          <a:prstGeom prst="rect">
            <a:avLst/>
          </a:prstGeom>
          <a:noFill/>
          <a:ln w="9525">
            <a:noFill/>
            <a:miter lim="800000"/>
            <a:headEnd/>
            <a:tailEnd/>
          </a:ln>
        </p:spPr>
        <p:txBody>
          <a:bodyPr/>
          <a:lstStyle/>
          <a:p>
            <a:pPr algn="ctr" rtl="0"/>
            <a:fld id="{3DFDBE53-3FC6-4580-9572-90E9CF6CA2FF}" type="slidenum">
              <a:rPr lang="ar-SA" sz="1400" b="1">
                <a:solidFill>
                  <a:schemeClr val="bg1"/>
                </a:solidFill>
              </a:rPr>
              <a:pPr algn="ctr" rtl="0"/>
              <a:t>92</a:t>
            </a:fld>
            <a:endParaRPr lang="en-US" sz="1400" b="1">
              <a:solidFill>
                <a:schemeClr val="bg1"/>
              </a:solidFill>
            </a:endParaRPr>
          </a:p>
        </p:txBody>
      </p:sp>
      <p:sp>
        <p:nvSpPr>
          <p:cNvPr id="191493" name="Text Box 18"/>
          <p:cNvSpPr txBox="1">
            <a:spLocks noChangeArrowheads="1"/>
          </p:cNvSpPr>
          <p:nvPr/>
        </p:nvSpPr>
        <p:spPr bwMode="auto">
          <a:xfrm>
            <a:off x="4413250" y="5070475"/>
            <a:ext cx="2268538" cy="647700"/>
          </a:xfrm>
          <a:prstGeom prst="rect">
            <a:avLst/>
          </a:prstGeom>
          <a:noFill/>
          <a:ln w="9525">
            <a:noFill/>
            <a:miter lim="800000"/>
            <a:headEnd/>
            <a:tailEnd/>
          </a:ln>
        </p:spPr>
        <p:txBody>
          <a:bodyPr lIns="91436" tIns="45718" rIns="91436" bIns="45718">
            <a:spAutoFit/>
          </a:bodyPr>
          <a:lstStyle/>
          <a:p>
            <a:pPr algn="l" rtl="0">
              <a:spcBef>
                <a:spcPct val="50000"/>
              </a:spcBef>
            </a:pPr>
            <a:r>
              <a:rPr lang="en-US" b="1"/>
              <a:t>Plan and</a:t>
            </a:r>
            <a:br>
              <a:rPr lang="en-US" b="1"/>
            </a:br>
            <a:r>
              <a:rPr lang="en-US" b="1"/>
              <a:t>Implementation</a:t>
            </a:r>
          </a:p>
        </p:txBody>
      </p:sp>
      <p:sp>
        <p:nvSpPr>
          <p:cNvPr id="56347" name="Rectangle 27"/>
          <p:cNvSpPr>
            <a:spLocks noChangeArrowheads="1"/>
          </p:cNvSpPr>
          <p:nvPr/>
        </p:nvSpPr>
        <p:spPr bwMode="auto">
          <a:xfrm>
            <a:off x="3962400" y="1390650"/>
            <a:ext cx="1073150" cy="457200"/>
          </a:xfrm>
          <a:prstGeom prst="rect">
            <a:avLst/>
          </a:prstGeom>
          <a:noFill/>
          <a:ln w="9525">
            <a:noFill/>
            <a:miter lim="800000"/>
            <a:headEnd/>
            <a:tailEnd/>
          </a:ln>
          <a:effectLst/>
        </p:spPr>
        <p:txBody>
          <a:bodyPr lIns="91436" tIns="45718" rIns="91436" bIns="45718">
            <a:spAutoFit/>
          </a:bodyPr>
          <a:lstStyle/>
          <a:p>
            <a:pPr algn="l" rtl="0">
              <a:defRPr/>
            </a:pPr>
            <a:endParaRPr lang="en-US" sz="2400" b="1">
              <a:effectLst>
                <a:outerShdw blurRad="38100" dist="38100" dir="2700000" algn="tl">
                  <a:srgbClr val="C0C0C0"/>
                </a:outerShdw>
              </a:effectLst>
              <a:latin typeface="Arial" charset="0"/>
              <a:cs typeface="Arial" charset="0"/>
            </a:endParaRPr>
          </a:p>
        </p:txBody>
      </p:sp>
      <p:sp>
        <p:nvSpPr>
          <p:cNvPr id="37" name="Rectangular Callout 36"/>
          <p:cNvSpPr/>
          <p:nvPr/>
        </p:nvSpPr>
        <p:spPr>
          <a:xfrm>
            <a:off x="6842125" y="1544638"/>
            <a:ext cx="1930400" cy="1131887"/>
          </a:xfrm>
          <a:prstGeom prst="wedgeRectCallout">
            <a:avLst>
              <a:gd name="adj1" fmla="val -143218"/>
              <a:gd name="adj2" fmla="val -16117"/>
            </a:avLst>
          </a:prstGeom>
          <a:solidFill>
            <a:srgbClr val="466EA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2000" b="1" dirty="0">
                <a:solidFill>
                  <a:schemeClr val="bg1"/>
                </a:solidFill>
                <a:latin typeface="Arial" pitchFamily="34" charset="0"/>
                <a:cs typeface="Arial" pitchFamily="34" charset="0"/>
              </a:rPr>
              <a:t>What future are you pursuing</a:t>
            </a:r>
            <a:r>
              <a:rPr lang="en-US" sz="2000" dirty="0">
                <a:solidFill>
                  <a:schemeClr val="bg1"/>
                </a:solidFill>
                <a:latin typeface="Arial" pitchFamily="34" charset="0"/>
                <a:cs typeface="Arial" pitchFamily="34" charset="0"/>
              </a:rPr>
              <a:t> </a:t>
            </a:r>
            <a:r>
              <a:rPr lang="en-US" sz="2000" b="1" dirty="0">
                <a:solidFill>
                  <a:schemeClr val="bg1"/>
                </a:solidFill>
                <a:latin typeface="Arial" pitchFamily="34" charset="0"/>
                <a:cs typeface="Arial" pitchFamily="34" charset="0"/>
              </a:rPr>
              <a:t>?</a:t>
            </a:r>
          </a:p>
        </p:txBody>
      </p:sp>
      <p:sp>
        <p:nvSpPr>
          <p:cNvPr id="191496" name="Text Box 18"/>
          <p:cNvSpPr txBox="1">
            <a:spLocks noChangeArrowheads="1"/>
          </p:cNvSpPr>
          <p:nvPr/>
        </p:nvSpPr>
        <p:spPr bwMode="auto">
          <a:xfrm>
            <a:off x="3967163" y="2041525"/>
            <a:ext cx="974725" cy="368300"/>
          </a:xfrm>
          <a:prstGeom prst="rect">
            <a:avLst/>
          </a:prstGeom>
          <a:noFill/>
          <a:ln w="9525">
            <a:noFill/>
            <a:miter lim="800000"/>
            <a:headEnd/>
            <a:tailEnd/>
          </a:ln>
        </p:spPr>
        <p:txBody>
          <a:bodyPr lIns="91436" tIns="45718" rIns="91436" bIns="45718">
            <a:spAutoFit/>
          </a:bodyPr>
          <a:lstStyle/>
          <a:p>
            <a:pPr algn="l" rtl="0">
              <a:spcBef>
                <a:spcPct val="50000"/>
              </a:spcBef>
            </a:pPr>
            <a:r>
              <a:rPr lang="en-US" b="1"/>
              <a:t>Vision</a:t>
            </a:r>
          </a:p>
        </p:txBody>
      </p:sp>
      <p:sp>
        <p:nvSpPr>
          <p:cNvPr id="191497" name="Text Box 18"/>
          <p:cNvSpPr txBox="1">
            <a:spLocks noChangeArrowheads="1"/>
          </p:cNvSpPr>
          <p:nvPr/>
        </p:nvSpPr>
        <p:spPr bwMode="auto">
          <a:xfrm>
            <a:off x="5913438" y="3546475"/>
            <a:ext cx="973137" cy="369888"/>
          </a:xfrm>
          <a:prstGeom prst="rect">
            <a:avLst/>
          </a:prstGeom>
          <a:noFill/>
          <a:ln w="9525">
            <a:noFill/>
            <a:miter lim="800000"/>
            <a:headEnd/>
            <a:tailEnd/>
          </a:ln>
        </p:spPr>
        <p:txBody>
          <a:bodyPr lIns="91436" tIns="45718" rIns="91436" bIns="45718">
            <a:spAutoFit/>
          </a:bodyPr>
          <a:lstStyle/>
          <a:p>
            <a:pPr algn="l" rtl="0">
              <a:spcBef>
                <a:spcPct val="50000"/>
              </a:spcBef>
            </a:pPr>
            <a:r>
              <a:rPr lang="en-US" b="1"/>
              <a:t>Profile</a:t>
            </a:r>
          </a:p>
        </p:txBody>
      </p:sp>
      <p:sp>
        <p:nvSpPr>
          <p:cNvPr id="41" name="Rectangular Callout 40"/>
          <p:cNvSpPr/>
          <p:nvPr/>
        </p:nvSpPr>
        <p:spPr>
          <a:xfrm>
            <a:off x="6959600" y="4298950"/>
            <a:ext cx="1930400" cy="1131888"/>
          </a:xfrm>
          <a:prstGeom prst="wedgeRectCallout">
            <a:avLst>
              <a:gd name="adj1" fmla="val -43927"/>
              <a:gd name="adj2" fmla="val -79801"/>
            </a:avLst>
          </a:prstGeom>
          <a:solidFill>
            <a:srgbClr val="466EA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2000" b="1" dirty="0">
                <a:solidFill>
                  <a:schemeClr val="bg1"/>
                </a:solidFill>
                <a:latin typeface="Arial" pitchFamily="34" charset="0"/>
                <a:cs typeface="Arial" pitchFamily="34" charset="0"/>
              </a:rPr>
              <a:t>What is your current reality?</a:t>
            </a:r>
          </a:p>
        </p:txBody>
      </p:sp>
      <p:sp>
        <p:nvSpPr>
          <p:cNvPr id="42" name="Rectangular Callout 41"/>
          <p:cNvSpPr/>
          <p:nvPr/>
        </p:nvSpPr>
        <p:spPr>
          <a:xfrm>
            <a:off x="1677988" y="5472113"/>
            <a:ext cx="1930400" cy="1131887"/>
          </a:xfrm>
          <a:prstGeom prst="wedgeRectCallout">
            <a:avLst>
              <a:gd name="adj1" fmla="val 84897"/>
              <a:gd name="adj2" fmla="val -35368"/>
            </a:avLst>
          </a:prstGeom>
          <a:solidFill>
            <a:srgbClr val="466EA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2000" b="1" dirty="0">
                <a:solidFill>
                  <a:schemeClr val="bg1"/>
                </a:solidFill>
                <a:latin typeface="Arial" pitchFamily="34" charset="0"/>
                <a:cs typeface="Arial" pitchFamily="34" charset="0"/>
              </a:rPr>
              <a:t>What actions will you take to improve?</a:t>
            </a:r>
          </a:p>
        </p:txBody>
      </p:sp>
      <p:sp>
        <p:nvSpPr>
          <p:cNvPr id="43" name="Rectangular Callout 42"/>
          <p:cNvSpPr/>
          <p:nvPr/>
        </p:nvSpPr>
        <p:spPr>
          <a:xfrm>
            <a:off x="417513" y="1749425"/>
            <a:ext cx="2149475" cy="1131888"/>
          </a:xfrm>
          <a:prstGeom prst="wedgeRectCallout">
            <a:avLst>
              <a:gd name="adj1" fmla="val 46600"/>
              <a:gd name="adj2" fmla="val 109696"/>
            </a:avLst>
          </a:prstGeom>
          <a:solidFill>
            <a:srgbClr val="466EA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rtl="0">
              <a:defRPr/>
            </a:pPr>
            <a:r>
              <a:rPr lang="en-US" sz="2000" b="1" dirty="0">
                <a:solidFill>
                  <a:schemeClr val="bg1"/>
                </a:solidFill>
                <a:latin typeface="Arial" pitchFamily="34" charset="0"/>
                <a:cs typeface="Arial" pitchFamily="34" charset="0"/>
              </a:rPr>
              <a:t>What have you accomplished?</a:t>
            </a:r>
          </a:p>
        </p:txBody>
      </p:sp>
      <p:sp>
        <p:nvSpPr>
          <p:cNvPr id="191501" name="Text Box 18"/>
          <p:cNvSpPr txBox="1">
            <a:spLocks noChangeArrowheads="1"/>
          </p:cNvSpPr>
          <p:nvPr/>
        </p:nvSpPr>
        <p:spPr bwMode="auto">
          <a:xfrm>
            <a:off x="2606675" y="3740150"/>
            <a:ext cx="1120775" cy="369888"/>
          </a:xfrm>
          <a:prstGeom prst="rect">
            <a:avLst/>
          </a:prstGeom>
          <a:noFill/>
          <a:ln w="9525">
            <a:noFill/>
            <a:miter lim="800000"/>
            <a:headEnd/>
            <a:tailEnd/>
          </a:ln>
        </p:spPr>
        <p:txBody>
          <a:bodyPr lIns="91436" tIns="45718" rIns="91436" bIns="45718">
            <a:spAutoFit/>
          </a:bodyPr>
          <a:lstStyle/>
          <a:p>
            <a:pPr algn="l" rtl="0">
              <a:spcBef>
                <a:spcPct val="50000"/>
              </a:spcBef>
            </a:pPr>
            <a:r>
              <a:rPr lang="en-US" b="1"/>
              <a:t>Results</a:t>
            </a:r>
          </a:p>
        </p:txBody>
      </p:sp>
      <p:sp>
        <p:nvSpPr>
          <p:cNvPr id="191502" name="Text Box 15"/>
          <p:cNvSpPr txBox="1">
            <a:spLocks noChangeArrowheads="1"/>
          </p:cNvSpPr>
          <p:nvPr/>
        </p:nvSpPr>
        <p:spPr bwMode="auto">
          <a:xfrm>
            <a:off x="2965450" y="4635500"/>
            <a:ext cx="1457325" cy="366713"/>
          </a:xfrm>
          <a:prstGeom prst="rect">
            <a:avLst/>
          </a:prstGeom>
          <a:noFill/>
          <a:ln w="9525">
            <a:noFill/>
            <a:miter lim="800000"/>
            <a:headEnd/>
            <a:tailEnd/>
          </a:ln>
        </p:spPr>
        <p:txBody>
          <a:bodyPr>
            <a:spAutoFit/>
          </a:bodyPr>
          <a:lstStyle/>
          <a:p>
            <a:pPr algn="l" rtl="0"/>
            <a:r>
              <a:rPr lang="en-US" b="1"/>
              <a:t>Monitoring</a:t>
            </a:r>
          </a:p>
        </p:txBody>
      </p:sp>
    </p:spTree>
  </p:cSld>
  <p:clrMapOvr>
    <a:masterClrMapping/>
  </p:clrMapOvr>
  <p:transition>
    <p:checke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4690" name="Group 2"/>
          <p:cNvGraphicFramePr>
            <a:graphicFrameLocks noGrp="1"/>
          </p:cNvGraphicFramePr>
          <p:nvPr>
            <p:ph/>
          </p:nvPr>
        </p:nvGraphicFramePr>
        <p:xfrm>
          <a:off x="228600" y="1524000"/>
          <a:ext cx="8686800" cy="5184777"/>
        </p:xfrm>
        <a:graphic>
          <a:graphicData uri="http://schemas.openxmlformats.org/drawingml/2006/table">
            <a:tbl>
              <a:tblPr/>
              <a:tblGrid>
                <a:gridCol w="2895600"/>
                <a:gridCol w="1447800"/>
                <a:gridCol w="723900"/>
                <a:gridCol w="723900"/>
                <a:gridCol w="1447800"/>
                <a:gridCol w="1447800"/>
              </a:tblGrid>
              <a:tr h="420688">
                <a:tc gridSpan="6">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1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423863">
                <a:tc gridSpan="6">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600" b="1" i="0" u="none" strike="noStrike" cap="none" normalizeH="0" baseline="0" smtClean="0">
                          <a:ln>
                            <a:noFill/>
                          </a:ln>
                          <a:solidFill>
                            <a:schemeClr val="tx1"/>
                          </a:solidFill>
                          <a:effectLst/>
                          <a:latin typeface="Century Schoolbook" pitchFamily="18" charset="0"/>
                          <a:cs typeface="Times New Roman" pitchFamily="18" charset="0"/>
                        </a:rPr>
                        <a:t>Write the Goal:</a:t>
                      </a:r>
                      <a:endParaRPr kumimoji="0" lang="en-US" sz="900" b="1"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r>
              <a:tr h="1262063">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Support Data:  </a:t>
                      </a:r>
                      <a:r>
                        <a:rPr kumimoji="0" lang="en-US" sz="1400" b="1" i="1" u="none" strike="noStrike" cap="none" normalizeH="0" baseline="0" smtClean="0">
                          <a:ln>
                            <a:noFill/>
                          </a:ln>
                          <a:solidFill>
                            <a:schemeClr val="tx1"/>
                          </a:solidFill>
                          <a:effectLst/>
                          <a:latin typeface="Arial" pitchFamily="34" charset="0"/>
                          <a:cs typeface="Times New Roman" pitchFamily="18" charset="0"/>
                        </a:rPr>
                        <a:t>Three sources used to select the goal</a:t>
                      </a:r>
                      <a:endParaRPr kumimoji="0" lang="en-US" sz="1400" b="0" i="1"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1.</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2.</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000" b="1" i="0" u="none" strike="noStrike" cap="none" normalizeH="0" baseline="0" smtClean="0">
                          <a:ln>
                            <a:noFill/>
                          </a:ln>
                          <a:solidFill>
                            <a:schemeClr val="tx1"/>
                          </a:solidFill>
                          <a:effectLst/>
                          <a:latin typeface="Arial" pitchFamily="34" charset="0"/>
                          <a:cs typeface="Times New Roman" pitchFamily="18" charset="0"/>
                        </a:rPr>
                        <a:t>3.</a:t>
                      </a:r>
                      <a:endParaRPr kumimoji="0" lang="en-US" sz="1000" b="0" i="0" u="none" strike="noStrike" cap="none" normalizeH="0" baseline="0" smtClean="0">
                        <a:ln>
                          <a:noFill/>
                        </a:ln>
                        <a:solidFill>
                          <a:schemeClr val="tx1"/>
                        </a:solidFill>
                        <a:effectLst/>
                        <a:latin typeface="Arial"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Standardized Assessments</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gridSpan="2">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Criterion-Referenced and/or Instructor-Made</a:t>
                      </a:r>
                      <a:endParaRPr kumimoji="0" lang="en-US" sz="14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r>
              <a:tr h="584200">
                <a:tc gridSpan="4">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Strategy:</a:t>
                      </a:r>
                    </a:p>
                    <a:p>
                      <a:pPr marL="0" marR="0" lvl="0" indent="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Objective: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hMerge="1">
                  <a:txBody>
                    <a:bodyPr/>
                    <a:lstStyle/>
                    <a:p>
                      <a:pPr rtl="1"/>
                      <a:endParaRPr lang="ar-SA"/>
                    </a:p>
                  </a:txBody>
                  <a:tcPr/>
                </a:tc>
                <a:tc hMerge="1">
                  <a:txBody>
                    <a:bodyPr/>
                    <a:lstStyle/>
                    <a:p>
                      <a:pPr rtl="1"/>
                      <a:endParaRPr lang="ar-SA"/>
                    </a:p>
                  </a:txBody>
                  <a:tcPr/>
                </a:tc>
                <a:tc gridSpan="2">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400" b="1" i="0" u="none" strike="noStrike" cap="none" normalizeH="0" baseline="0" smtClean="0">
                          <a:ln>
                            <a:noFill/>
                          </a:ln>
                          <a:solidFill>
                            <a:schemeClr val="tx1"/>
                          </a:solidFill>
                          <a:effectLst/>
                          <a:latin typeface="Arial" pitchFamily="34" charset="0"/>
                          <a:cs typeface="Times New Roman" pitchFamily="18" charset="0"/>
                        </a:rPr>
                        <a:t>Research Supporting This Intervention:</a:t>
                      </a:r>
                      <a:endParaRPr kumimoji="0" lang="en-US" sz="1400" b="1"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r>
              <a:tr h="808038">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Activities to Implement the</a:t>
                      </a:r>
                      <a:endParaRPr kumimoji="0" lang="en-US" sz="12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Strategy</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Persons</a:t>
                      </a:r>
                      <a:endParaRPr kumimoji="0" lang="en-US" sz="12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Accountable </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Timeline</a:t>
                      </a:r>
                      <a:endParaRPr kumimoji="0" lang="en-US" sz="1200" b="0"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Start       End</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pPr rtl="1"/>
                      <a:endParaRPr lang="ar-SA"/>
                    </a:p>
                  </a:txBody>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cs typeface="Times New Roman" pitchFamily="18" charset="0"/>
                        </a:rPr>
                        <a:t>Needed Resources</a:t>
                      </a:r>
                      <a:endParaRPr kumimoji="0" lang="en-US" sz="12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r>
                        <a:rPr kumimoji="0" lang="en-US" sz="1200" b="1" i="0" u="none" strike="noStrike" cap="none" normalizeH="0" baseline="0" smtClean="0">
                          <a:ln>
                            <a:noFill/>
                          </a:ln>
                          <a:solidFill>
                            <a:schemeClr val="tx1"/>
                          </a:solidFill>
                          <a:effectLst/>
                          <a:latin typeface="Arial" pitchFamily="34" charset="0"/>
                          <a:cs typeface="Arial" pitchFamily="34" charset="0"/>
                        </a:rPr>
                        <a:t>Needed Faculty Development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685925">
                <a:tc>
                  <a:txBody>
                    <a:bodyPr/>
                    <a:lstStyle/>
                    <a:p>
                      <a:pPr marL="0" marR="0" lvl="0" indent="0" algn="l" defTabSz="914400" rtl="0" eaLnBrk="1" fontAlgn="base" latinLnBrk="0" hangingPunct="1">
                        <a:lnSpc>
                          <a:spcPct val="100000"/>
                        </a:lnSpc>
                        <a:spcBef>
                          <a:spcPct val="0"/>
                        </a:spcBef>
                        <a:spcAft>
                          <a:spcPct val="0"/>
                        </a:spcAft>
                        <a:buClr>
                          <a:schemeClr val="tx2"/>
                        </a:buClr>
                        <a:buSzPct val="70000"/>
                        <a:buFont typeface="Wingdings" pitchFamily="2" charset="2"/>
                        <a:buNone/>
                        <a:tabLst/>
                      </a:pPr>
                      <a:endParaRPr kumimoji="0" lang="en-US" sz="900" b="0" i="0" u="none" strike="noStrike" cap="none" normalizeH="0" baseline="0" smtClean="0">
                        <a:ln>
                          <a:noFill/>
                        </a:ln>
                        <a:solidFill>
                          <a:schemeClr val="tx1"/>
                        </a:solidFill>
                        <a:effectLst/>
                        <a:latin typeface="Times New Roman" pitchFamily="18" charset="0"/>
                        <a:cs typeface="Times New Roman" pitchFamily="18" charset="0"/>
                        <a:sym typeface="Monotype Sorts" pitchFamily="2"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en-US" sz="2600" b="0" i="0" u="none" strike="noStrike" cap="none" normalizeH="0" baseline="0" smtClean="0">
                        <a:ln>
                          <a:noFill/>
                        </a:ln>
                        <a:solidFill>
                          <a:schemeClr val="tx1"/>
                        </a:solidFill>
                        <a:effectLst/>
                        <a:latin typeface="Arial" pitchFamily="34" charset="0"/>
                        <a:cs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14724" name="Text Box 36"/>
          <p:cNvSpPr txBox="1">
            <a:spLocks noChangeArrowheads="1"/>
          </p:cNvSpPr>
          <p:nvPr/>
        </p:nvSpPr>
        <p:spPr bwMode="auto">
          <a:xfrm>
            <a:off x="1676400" y="1593850"/>
            <a:ext cx="5181600" cy="311150"/>
          </a:xfrm>
          <a:prstGeom prst="rect">
            <a:avLst/>
          </a:prstGeom>
          <a:noFill/>
          <a:ln w="28575" algn="ctr">
            <a:noFill/>
            <a:miter lim="800000"/>
            <a:headEnd/>
            <a:tailEnd/>
          </a:ln>
          <a:effectLst/>
        </p:spPr>
        <p:txBody>
          <a:bodyPr>
            <a:spAutoFit/>
          </a:bodyPr>
          <a:lstStyle/>
          <a:p>
            <a:pPr algn="ctr" rtl="0">
              <a:lnSpc>
                <a:spcPct val="80000"/>
              </a:lnSpc>
              <a:spcBef>
                <a:spcPct val="50000"/>
              </a:spcBef>
            </a:pPr>
            <a:r>
              <a:rPr lang="en-US" b="1"/>
              <a:t>An Action Plan for Strategic Improvement</a:t>
            </a:r>
          </a:p>
        </p:txBody>
      </p:sp>
      <p:sp>
        <p:nvSpPr>
          <p:cNvPr id="114725" name="Text Box 37"/>
          <p:cNvSpPr txBox="1">
            <a:spLocks noChangeArrowheads="1"/>
          </p:cNvSpPr>
          <p:nvPr/>
        </p:nvSpPr>
        <p:spPr bwMode="auto">
          <a:xfrm>
            <a:off x="381000" y="368300"/>
            <a:ext cx="7543800" cy="774700"/>
          </a:xfrm>
          <a:prstGeom prst="rect">
            <a:avLst/>
          </a:prstGeom>
          <a:noFill/>
          <a:ln w="28575" algn="ctr">
            <a:noFill/>
            <a:miter lim="800000"/>
            <a:headEnd/>
            <a:tailEnd/>
          </a:ln>
          <a:effectLst/>
        </p:spPr>
        <p:txBody>
          <a:bodyPr>
            <a:spAutoFit/>
          </a:bodyPr>
          <a:lstStyle/>
          <a:p>
            <a:pPr algn="l" rtl="0">
              <a:lnSpc>
                <a:spcPct val="80000"/>
              </a:lnSpc>
              <a:spcBef>
                <a:spcPct val="50000"/>
              </a:spcBef>
            </a:pPr>
            <a:r>
              <a:rPr lang="en-US" sz="2800" b="1">
                <a:solidFill>
                  <a:srgbClr val="006666"/>
                </a:solidFill>
                <a:latin typeface="Tahoma" pitchFamily="34" charset="0"/>
              </a:rPr>
              <a:t>What does a Strategic Improvement Plan look like?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4724"/>
                                        </p:tgtEl>
                                        <p:attrNameLst>
                                          <p:attrName>style.visibility</p:attrName>
                                        </p:attrNameLst>
                                      </p:cBhvr>
                                      <p:to>
                                        <p:strVal val="visible"/>
                                      </p:to>
                                    </p:set>
                                    <p:anim calcmode="lin" valueType="num">
                                      <p:cBhvr additive="base">
                                        <p:cTn id="7" dur="500" fill="hold"/>
                                        <p:tgtEl>
                                          <p:spTgt spid="114724"/>
                                        </p:tgtEl>
                                        <p:attrNameLst>
                                          <p:attrName>ppt_x</p:attrName>
                                        </p:attrNameLst>
                                      </p:cBhvr>
                                      <p:tavLst>
                                        <p:tav tm="0">
                                          <p:val>
                                            <p:strVal val="#ppt_x"/>
                                          </p:val>
                                        </p:tav>
                                        <p:tav tm="100000">
                                          <p:val>
                                            <p:strVal val="#ppt_x"/>
                                          </p:val>
                                        </p:tav>
                                      </p:tavLst>
                                    </p:anim>
                                    <p:anim calcmode="lin" valueType="num">
                                      <p:cBhvr additive="base">
                                        <p:cTn id="8" dur="500" fill="hold"/>
                                        <p:tgtEl>
                                          <p:spTgt spid="1147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14690"/>
                                        </p:tgtEl>
                                        <p:attrNameLst>
                                          <p:attrName>style.visibility</p:attrName>
                                        </p:attrNameLst>
                                      </p:cBhvr>
                                      <p:to>
                                        <p:strVal val="visible"/>
                                      </p:to>
                                    </p:set>
                                    <p:anim calcmode="lin" valueType="num">
                                      <p:cBhvr additive="base">
                                        <p:cTn id="12" dur="500" fill="hold"/>
                                        <p:tgtEl>
                                          <p:spTgt spid="114690"/>
                                        </p:tgtEl>
                                        <p:attrNameLst>
                                          <p:attrName>ppt_x</p:attrName>
                                        </p:attrNameLst>
                                      </p:cBhvr>
                                      <p:tavLst>
                                        <p:tav tm="0">
                                          <p:val>
                                            <p:strVal val="#ppt_x"/>
                                          </p:val>
                                        </p:tav>
                                        <p:tav tm="100000">
                                          <p:val>
                                            <p:strVal val="#ppt_x"/>
                                          </p:val>
                                        </p:tav>
                                      </p:tavLst>
                                    </p:anim>
                                    <p:anim calcmode="lin" valueType="num">
                                      <p:cBhvr additive="base">
                                        <p:cTn id="13" dur="500" fill="hold"/>
                                        <p:tgtEl>
                                          <p:spTgt spid="1146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24"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1295400" y="1082675"/>
            <a:ext cx="4827588" cy="517525"/>
          </a:xfrm>
        </p:spPr>
        <p:txBody>
          <a:bodyPr/>
          <a:lstStyle/>
          <a:p>
            <a:pPr algn="ctr"/>
            <a:r>
              <a:rPr lang="en-US" sz="3000" i="1"/>
              <a:t>Data Analysis Worksheet</a:t>
            </a:r>
          </a:p>
        </p:txBody>
      </p:sp>
      <p:graphicFrame>
        <p:nvGraphicFramePr>
          <p:cNvPr id="168963" name="Group 3"/>
          <p:cNvGraphicFramePr>
            <a:graphicFrameLocks noGrp="1"/>
          </p:cNvGraphicFramePr>
          <p:nvPr>
            <p:ph idx="1"/>
          </p:nvPr>
        </p:nvGraphicFramePr>
        <p:xfrm>
          <a:off x="4648200" y="1676400"/>
          <a:ext cx="4419600" cy="5056506"/>
        </p:xfrm>
        <a:graphic>
          <a:graphicData uri="http://schemas.openxmlformats.org/drawingml/2006/table">
            <a:tbl>
              <a:tblPr/>
              <a:tblGrid>
                <a:gridCol w="4419600"/>
              </a:tblGrid>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r>
                        <a:rPr kumimoji="0" lang="en-US" sz="2600" b="1" i="0" u="none" strike="noStrike" cap="none" normalizeH="0" baseline="0" smtClean="0">
                          <a:ln>
                            <a:noFill/>
                          </a:ln>
                          <a:solidFill>
                            <a:schemeClr val="tx1"/>
                          </a:solidFill>
                          <a:effectLst/>
                          <a:latin typeface="Arial" pitchFamily="34" charset="0"/>
                          <a:cs typeface="Arial" pitchFamily="34" charset="0"/>
                        </a:rPr>
                        <a:t>Title of Assessment:</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24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26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26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26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4000">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26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26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26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522413">
                <a:tc>
                  <a:txBody>
                    <a:bodyPr/>
                    <a:lstStyle/>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26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2600" b="0" i="0" u="none" strike="noStrike" cap="none" normalizeH="0" baseline="0" smtClean="0">
                          <a:ln>
                            <a:noFill/>
                          </a:ln>
                          <a:solidFill>
                            <a:schemeClr val="tx1"/>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
                          <a:schemeClr val="tx2"/>
                        </a:buClr>
                        <a:buSzPct val="70000"/>
                        <a:buFont typeface="Wingdings" pitchFamily="2" charset="2"/>
                        <a:buChar char="l"/>
                        <a:tabLst/>
                      </a:pPr>
                      <a:r>
                        <a:rPr kumimoji="0" lang="en-US" sz="2600" b="0" i="0" u="none" strike="noStrike" cap="none" normalizeH="0" baseline="0" smtClean="0">
                          <a:ln>
                            <a:noFill/>
                          </a:ln>
                          <a:solidFill>
                            <a:schemeClr val="tx1"/>
                          </a:solidFill>
                          <a:effectLst/>
                          <a:latin typeface="Arial" pitchFamily="34" charset="0"/>
                          <a:cs typeface="Arial" pitchFamily="34"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68975" name="Text Box 15"/>
          <p:cNvSpPr txBox="1">
            <a:spLocks noChangeArrowheads="1"/>
          </p:cNvSpPr>
          <p:nvPr/>
        </p:nvSpPr>
        <p:spPr bwMode="auto">
          <a:xfrm>
            <a:off x="1524000" y="2559050"/>
            <a:ext cx="3276600" cy="641350"/>
          </a:xfrm>
          <a:prstGeom prst="rect">
            <a:avLst/>
          </a:prstGeom>
          <a:noFill/>
          <a:ln w="9525">
            <a:noFill/>
            <a:miter lim="800000"/>
            <a:headEnd/>
            <a:tailEnd/>
          </a:ln>
          <a:effectLst/>
        </p:spPr>
        <p:txBody>
          <a:bodyPr>
            <a:spAutoFit/>
          </a:bodyPr>
          <a:lstStyle/>
          <a:p>
            <a:pPr algn="l" rtl="0"/>
            <a:r>
              <a:rPr lang="en-US" b="1"/>
              <a:t>What does this data show?</a:t>
            </a:r>
          </a:p>
          <a:p>
            <a:pPr algn="l" rtl="0"/>
            <a:r>
              <a:rPr lang="en-US" b="1" i="1"/>
              <a:t>Factual information</a:t>
            </a:r>
          </a:p>
        </p:txBody>
      </p:sp>
      <p:sp>
        <p:nvSpPr>
          <p:cNvPr id="168976" name="Text Box 16"/>
          <p:cNvSpPr txBox="1">
            <a:spLocks noChangeArrowheads="1"/>
          </p:cNvSpPr>
          <p:nvPr/>
        </p:nvSpPr>
        <p:spPr bwMode="auto">
          <a:xfrm>
            <a:off x="1905000" y="4006850"/>
            <a:ext cx="2667000" cy="641350"/>
          </a:xfrm>
          <a:prstGeom prst="rect">
            <a:avLst/>
          </a:prstGeom>
          <a:noFill/>
          <a:ln w="9525">
            <a:noFill/>
            <a:miter lim="800000"/>
            <a:headEnd/>
            <a:tailEnd/>
          </a:ln>
          <a:effectLst/>
        </p:spPr>
        <p:txBody>
          <a:bodyPr>
            <a:spAutoFit/>
          </a:bodyPr>
          <a:lstStyle/>
          <a:p>
            <a:pPr algn="l" rtl="0"/>
            <a:r>
              <a:rPr lang="en-US" b="1"/>
              <a:t>Why?</a:t>
            </a:r>
          </a:p>
          <a:p>
            <a:pPr algn="l" rtl="0"/>
            <a:r>
              <a:rPr lang="en-US" b="1" i="1"/>
              <a:t>Hypotheses</a:t>
            </a:r>
          </a:p>
        </p:txBody>
      </p:sp>
      <p:sp>
        <p:nvSpPr>
          <p:cNvPr id="168977" name="Text Box 17"/>
          <p:cNvSpPr txBox="1">
            <a:spLocks noChangeArrowheads="1"/>
          </p:cNvSpPr>
          <p:nvPr/>
        </p:nvSpPr>
        <p:spPr bwMode="auto">
          <a:xfrm>
            <a:off x="1676400" y="5561013"/>
            <a:ext cx="3200400" cy="915987"/>
          </a:xfrm>
          <a:prstGeom prst="rect">
            <a:avLst/>
          </a:prstGeom>
          <a:noFill/>
          <a:ln w="9525">
            <a:noFill/>
            <a:miter lim="800000"/>
            <a:headEnd/>
            <a:tailEnd/>
          </a:ln>
          <a:effectLst/>
        </p:spPr>
        <p:txBody>
          <a:bodyPr>
            <a:spAutoFit/>
          </a:bodyPr>
          <a:lstStyle/>
          <a:p>
            <a:pPr algn="l" rtl="0"/>
            <a:r>
              <a:rPr lang="en-US" b="1"/>
              <a:t>How should we respond?</a:t>
            </a:r>
          </a:p>
          <a:p>
            <a:pPr algn="l" rtl="0"/>
            <a:r>
              <a:rPr lang="en-US" b="1" i="1"/>
              <a:t>Plan for action or next steps</a:t>
            </a:r>
          </a:p>
        </p:txBody>
      </p:sp>
      <p:sp>
        <p:nvSpPr>
          <p:cNvPr id="168978" name="Text Box 18"/>
          <p:cNvSpPr txBox="1">
            <a:spLocks noChangeArrowheads="1"/>
          </p:cNvSpPr>
          <p:nvPr/>
        </p:nvSpPr>
        <p:spPr bwMode="auto">
          <a:xfrm>
            <a:off x="228600" y="139700"/>
            <a:ext cx="6781800" cy="873125"/>
          </a:xfrm>
          <a:prstGeom prst="rect">
            <a:avLst/>
          </a:prstGeom>
          <a:noFill/>
          <a:ln w="28575" algn="ctr">
            <a:noFill/>
            <a:miter lim="800000"/>
            <a:headEnd/>
            <a:tailEnd/>
          </a:ln>
          <a:effectLst/>
        </p:spPr>
        <p:txBody>
          <a:bodyPr>
            <a:spAutoFit/>
          </a:bodyPr>
          <a:lstStyle/>
          <a:p>
            <a:pPr algn="l" rtl="0">
              <a:lnSpc>
                <a:spcPct val="80000"/>
              </a:lnSpc>
              <a:spcBef>
                <a:spcPct val="50000"/>
              </a:spcBef>
            </a:pPr>
            <a:r>
              <a:rPr lang="en-US" sz="3200" b="1">
                <a:solidFill>
                  <a:schemeClr val="tx2"/>
                </a:solidFill>
              </a:rPr>
              <a:t>How can you organize your evaluation data?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68962"/>
                                        </p:tgtEl>
                                        <p:attrNameLst>
                                          <p:attrName>style.visibility</p:attrName>
                                        </p:attrNameLst>
                                      </p:cBhvr>
                                      <p:to>
                                        <p:strVal val="visible"/>
                                      </p:to>
                                    </p:set>
                                    <p:animEffect transition="in" filter="checkerboard(across)">
                                      <p:cBhvr>
                                        <p:cTn id="7" dur="500"/>
                                        <p:tgtEl>
                                          <p:spTgt spid="1689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8975"/>
                                        </p:tgtEl>
                                        <p:attrNameLst>
                                          <p:attrName>style.visibility</p:attrName>
                                        </p:attrNameLst>
                                      </p:cBhvr>
                                      <p:to>
                                        <p:strVal val="visible"/>
                                      </p:to>
                                    </p:set>
                                    <p:anim calcmode="lin" valueType="num">
                                      <p:cBhvr additive="base">
                                        <p:cTn id="12" dur="1000" fill="hold"/>
                                        <p:tgtEl>
                                          <p:spTgt spid="168975"/>
                                        </p:tgtEl>
                                        <p:attrNameLst>
                                          <p:attrName>ppt_x</p:attrName>
                                        </p:attrNameLst>
                                      </p:cBhvr>
                                      <p:tavLst>
                                        <p:tav tm="0">
                                          <p:val>
                                            <p:strVal val="#ppt_x"/>
                                          </p:val>
                                        </p:tav>
                                        <p:tav tm="100000">
                                          <p:val>
                                            <p:strVal val="#ppt_x"/>
                                          </p:val>
                                        </p:tav>
                                      </p:tavLst>
                                    </p:anim>
                                    <p:anim calcmode="lin" valueType="num">
                                      <p:cBhvr additive="base">
                                        <p:cTn id="13" dur="1000" fill="hold"/>
                                        <p:tgtEl>
                                          <p:spTgt spid="16897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8976"/>
                                        </p:tgtEl>
                                        <p:attrNameLst>
                                          <p:attrName>style.visibility</p:attrName>
                                        </p:attrNameLst>
                                      </p:cBhvr>
                                      <p:to>
                                        <p:strVal val="visible"/>
                                      </p:to>
                                    </p:set>
                                    <p:anim calcmode="lin" valueType="num">
                                      <p:cBhvr additive="base">
                                        <p:cTn id="18" dur="500" fill="hold"/>
                                        <p:tgtEl>
                                          <p:spTgt spid="168976"/>
                                        </p:tgtEl>
                                        <p:attrNameLst>
                                          <p:attrName>ppt_x</p:attrName>
                                        </p:attrNameLst>
                                      </p:cBhvr>
                                      <p:tavLst>
                                        <p:tav tm="0">
                                          <p:val>
                                            <p:strVal val="#ppt_x"/>
                                          </p:val>
                                        </p:tav>
                                        <p:tav tm="100000">
                                          <p:val>
                                            <p:strVal val="#ppt_x"/>
                                          </p:val>
                                        </p:tav>
                                      </p:tavLst>
                                    </p:anim>
                                    <p:anim calcmode="lin" valueType="num">
                                      <p:cBhvr additive="base">
                                        <p:cTn id="19" dur="500" fill="hold"/>
                                        <p:tgtEl>
                                          <p:spTgt spid="16897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68977"/>
                                        </p:tgtEl>
                                        <p:attrNameLst>
                                          <p:attrName>style.visibility</p:attrName>
                                        </p:attrNameLst>
                                      </p:cBhvr>
                                      <p:to>
                                        <p:strVal val="visible"/>
                                      </p:to>
                                    </p:set>
                                    <p:anim calcmode="lin" valueType="num">
                                      <p:cBhvr additive="base">
                                        <p:cTn id="24" dur="1000" fill="hold"/>
                                        <p:tgtEl>
                                          <p:spTgt spid="168977"/>
                                        </p:tgtEl>
                                        <p:attrNameLst>
                                          <p:attrName>ppt_x</p:attrName>
                                        </p:attrNameLst>
                                      </p:cBhvr>
                                      <p:tavLst>
                                        <p:tav tm="0">
                                          <p:val>
                                            <p:strVal val="#ppt_x"/>
                                          </p:val>
                                        </p:tav>
                                        <p:tav tm="100000">
                                          <p:val>
                                            <p:strVal val="#ppt_x"/>
                                          </p:val>
                                        </p:tav>
                                      </p:tavLst>
                                    </p:anim>
                                    <p:anim calcmode="lin" valueType="num">
                                      <p:cBhvr additive="base">
                                        <p:cTn id="25" dur="1000" fill="hold"/>
                                        <p:tgtEl>
                                          <p:spTgt spid="1689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2" grpId="0"/>
      <p:bldP spid="168975" grpId="0"/>
      <p:bldP spid="168976" grpId="0"/>
      <p:bldP spid="168977"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152400"/>
            <a:ext cx="7543800" cy="1295400"/>
          </a:xfrm>
        </p:spPr>
        <p:txBody>
          <a:bodyPr/>
          <a:lstStyle/>
          <a:p>
            <a:r>
              <a:rPr lang="en-US" sz="3600"/>
              <a:t>Case Studies:  Grading Policy</a:t>
            </a:r>
          </a:p>
        </p:txBody>
      </p:sp>
      <p:sp>
        <p:nvSpPr>
          <p:cNvPr id="169987" name="Text Box 3"/>
          <p:cNvSpPr txBox="1">
            <a:spLocks noChangeArrowheads="1"/>
          </p:cNvSpPr>
          <p:nvPr/>
        </p:nvSpPr>
        <p:spPr bwMode="auto">
          <a:xfrm>
            <a:off x="457200" y="1447800"/>
            <a:ext cx="8229600" cy="2165350"/>
          </a:xfrm>
          <a:prstGeom prst="rect">
            <a:avLst/>
          </a:prstGeom>
          <a:noFill/>
          <a:ln w="9525">
            <a:noFill/>
            <a:miter lim="800000"/>
            <a:headEnd/>
            <a:tailEnd/>
          </a:ln>
          <a:effectLst/>
        </p:spPr>
        <p:txBody>
          <a:bodyPr>
            <a:spAutoFit/>
          </a:bodyPr>
          <a:lstStyle/>
          <a:p>
            <a:pPr marL="342900" indent="-342900" algn="l"/>
            <a:r>
              <a:rPr lang="en-US" sz="2800" b="1">
                <a:solidFill>
                  <a:schemeClr val="tx2"/>
                </a:solidFill>
                <a:effectLst>
                  <a:outerShdw blurRad="38100" dist="38100" dir="2700000" algn="tl">
                    <a:srgbClr val="000000"/>
                  </a:outerShdw>
                </a:effectLst>
              </a:rPr>
              <a:t>Goal:</a:t>
            </a:r>
            <a:r>
              <a:rPr lang="en-US" sz="2800"/>
              <a:t>  </a:t>
            </a:r>
          </a:p>
          <a:p>
            <a:pPr marL="342900" indent="-342900" algn="l"/>
            <a:r>
              <a:rPr lang="en-US" sz="2800"/>
              <a:t>Develop clearly articulated written statements, expressed in observable terms, of key institutional and unit-level goals</a:t>
            </a:r>
          </a:p>
          <a:p>
            <a:pPr marL="342900" indent="-342900" algn="l" rtl="0"/>
            <a:r>
              <a:rPr lang="en-US" sz="2400"/>
              <a:t> </a:t>
            </a:r>
          </a:p>
        </p:txBody>
      </p:sp>
      <p:pic>
        <p:nvPicPr>
          <p:cNvPr id="169988" name="Picture 4"/>
          <p:cNvPicPr>
            <a:picLocks noChangeAspect="1" noChangeArrowheads="1"/>
          </p:cNvPicPr>
          <p:nvPr/>
        </p:nvPicPr>
        <p:blipFill>
          <a:blip r:embed="rId2" cstate="print"/>
          <a:srcRect/>
          <a:stretch>
            <a:fillRect/>
          </a:stretch>
        </p:blipFill>
        <p:spPr bwMode="auto">
          <a:xfrm>
            <a:off x="1371600" y="3970338"/>
            <a:ext cx="6019800" cy="2916237"/>
          </a:xfrm>
          <a:prstGeom prst="rect">
            <a:avLst/>
          </a:prstGeom>
          <a:noFill/>
          <a:ln w="9525">
            <a:noFill/>
            <a:miter lim="800000"/>
            <a:headEnd/>
            <a:tailEnd/>
          </a:ln>
          <a:effectLst/>
        </p:spPr>
      </p:pic>
      <p:sp>
        <p:nvSpPr>
          <p:cNvPr id="169989" name="Text Box 5"/>
          <p:cNvSpPr txBox="1">
            <a:spLocks noChangeArrowheads="1"/>
          </p:cNvSpPr>
          <p:nvPr/>
        </p:nvSpPr>
        <p:spPr bwMode="auto">
          <a:xfrm>
            <a:off x="361950" y="3429000"/>
            <a:ext cx="8020050" cy="457200"/>
          </a:xfrm>
          <a:prstGeom prst="rect">
            <a:avLst/>
          </a:prstGeom>
          <a:noFill/>
          <a:ln w="9525">
            <a:noFill/>
            <a:miter lim="800000"/>
            <a:headEnd/>
            <a:tailEnd/>
          </a:ln>
          <a:effectLst/>
        </p:spPr>
        <p:txBody>
          <a:bodyPr wrap="none">
            <a:spAutoFit/>
          </a:bodyPr>
          <a:lstStyle/>
          <a:p>
            <a:r>
              <a:rPr lang="en-US" sz="2400" b="1">
                <a:solidFill>
                  <a:srgbClr val="1B494B"/>
                </a:solidFill>
                <a:effectLst>
                  <a:outerShdw blurRad="38100" dist="38100" dir="2700000" algn="tl">
                    <a:srgbClr val="000000"/>
                  </a:outerShdw>
                </a:effectLst>
              </a:rPr>
              <a:t>Sample from Community College of Alleghany County</a:t>
            </a:r>
          </a:p>
        </p:txBody>
      </p:sp>
      <p:grpSp>
        <p:nvGrpSpPr>
          <p:cNvPr id="169990" name="Group 6"/>
          <p:cNvGrpSpPr>
            <a:grpSpLocks/>
          </p:cNvGrpSpPr>
          <p:nvPr/>
        </p:nvGrpSpPr>
        <p:grpSpPr bwMode="auto">
          <a:xfrm>
            <a:off x="304800" y="2209800"/>
            <a:ext cx="2819400" cy="1143000"/>
            <a:chOff x="192" y="2400"/>
            <a:chExt cx="1776" cy="720"/>
          </a:xfrm>
        </p:grpSpPr>
        <p:sp>
          <p:nvSpPr>
            <p:cNvPr id="169991" name="AutoShape 7"/>
            <p:cNvSpPr>
              <a:spLocks noChangeArrowheads="1"/>
            </p:cNvSpPr>
            <p:nvPr/>
          </p:nvSpPr>
          <p:spPr bwMode="auto">
            <a:xfrm>
              <a:off x="240" y="2400"/>
              <a:ext cx="1728" cy="720"/>
            </a:xfrm>
            <a:prstGeom prst="wedgeRectCallout">
              <a:avLst>
                <a:gd name="adj1" fmla="val 48671"/>
                <a:gd name="adj2" fmla="val 121806"/>
              </a:avLst>
            </a:prstGeom>
            <a:solidFill>
              <a:schemeClr val="accent1"/>
            </a:solidFill>
            <a:ln w="9525">
              <a:solidFill>
                <a:schemeClr val="tx1"/>
              </a:solidFill>
              <a:miter lim="800000"/>
              <a:headEnd/>
              <a:tailEnd/>
            </a:ln>
            <a:effectLst/>
          </p:spPr>
          <p:txBody>
            <a:bodyPr/>
            <a:lstStyle/>
            <a:p>
              <a:pPr algn="ctr"/>
              <a:endParaRPr lang="en-US"/>
            </a:p>
          </p:txBody>
        </p:sp>
        <p:sp>
          <p:nvSpPr>
            <p:cNvPr id="169992" name="Text Box 8"/>
            <p:cNvSpPr txBox="1">
              <a:spLocks noChangeArrowheads="1"/>
            </p:cNvSpPr>
            <p:nvPr/>
          </p:nvSpPr>
          <p:spPr bwMode="auto">
            <a:xfrm>
              <a:off x="192" y="2458"/>
              <a:ext cx="1759" cy="518"/>
            </a:xfrm>
            <a:prstGeom prst="rect">
              <a:avLst/>
            </a:prstGeom>
            <a:noFill/>
            <a:ln w="9525">
              <a:noFill/>
              <a:miter lim="800000"/>
              <a:headEnd/>
              <a:tailEnd/>
            </a:ln>
            <a:effectLst/>
          </p:spPr>
          <p:txBody>
            <a:bodyPr wrap="none">
              <a:spAutoFit/>
            </a:bodyPr>
            <a:lstStyle/>
            <a:p>
              <a:pPr algn="ctr"/>
              <a:r>
                <a:rPr lang="en-US" sz="2400" b="1"/>
                <a:t>Articulated </a:t>
              </a:r>
            </a:p>
            <a:p>
              <a:pPr algn="ctr"/>
              <a:r>
                <a:rPr lang="en-US" sz="2400" b="1"/>
                <a:t>Written Statement</a:t>
              </a:r>
            </a:p>
          </p:txBody>
        </p:sp>
      </p:grpSp>
      <p:grpSp>
        <p:nvGrpSpPr>
          <p:cNvPr id="169993" name="Group 9"/>
          <p:cNvGrpSpPr>
            <a:grpSpLocks/>
          </p:cNvGrpSpPr>
          <p:nvPr/>
        </p:nvGrpSpPr>
        <p:grpSpPr bwMode="auto">
          <a:xfrm>
            <a:off x="5486400" y="2362200"/>
            <a:ext cx="2743200" cy="1143000"/>
            <a:chOff x="3456" y="1488"/>
            <a:chExt cx="1728" cy="720"/>
          </a:xfrm>
        </p:grpSpPr>
        <p:sp>
          <p:nvSpPr>
            <p:cNvPr id="169994" name="AutoShape 10"/>
            <p:cNvSpPr>
              <a:spLocks noChangeArrowheads="1"/>
            </p:cNvSpPr>
            <p:nvPr/>
          </p:nvSpPr>
          <p:spPr bwMode="auto">
            <a:xfrm>
              <a:off x="3456" y="1488"/>
              <a:ext cx="1728" cy="720"/>
            </a:xfrm>
            <a:prstGeom prst="wedgeRectCallout">
              <a:avLst>
                <a:gd name="adj1" fmla="val -61921"/>
                <a:gd name="adj2" fmla="val 101806"/>
              </a:avLst>
            </a:prstGeom>
            <a:solidFill>
              <a:schemeClr val="accent1"/>
            </a:solidFill>
            <a:ln w="9525">
              <a:solidFill>
                <a:schemeClr val="tx1"/>
              </a:solidFill>
              <a:miter lim="800000"/>
              <a:headEnd/>
              <a:tailEnd/>
            </a:ln>
            <a:effectLst/>
          </p:spPr>
          <p:txBody>
            <a:bodyPr/>
            <a:lstStyle/>
            <a:p>
              <a:pPr algn="ctr"/>
              <a:endParaRPr lang="en-US"/>
            </a:p>
          </p:txBody>
        </p:sp>
        <p:sp>
          <p:nvSpPr>
            <p:cNvPr id="169995" name="Text Box 11"/>
            <p:cNvSpPr txBox="1">
              <a:spLocks noChangeArrowheads="1"/>
            </p:cNvSpPr>
            <p:nvPr/>
          </p:nvSpPr>
          <p:spPr bwMode="auto">
            <a:xfrm>
              <a:off x="3614" y="1546"/>
              <a:ext cx="1355" cy="518"/>
            </a:xfrm>
            <a:prstGeom prst="rect">
              <a:avLst/>
            </a:prstGeom>
            <a:noFill/>
            <a:ln w="9525">
              <a:noFill/>
              <a:miter lim="800000"/>
              <a:headEnd/>
              <a:tailEnd/>
            </a:ln>
            <a:effectLst/>
          </p:spPr>
          <p:txBody>
            <a:bodyPr wrap="none">
              <a:spAutoFit/>
            </a:bodyPr>
            <a:lstStyle/>
            <a:p>
              <a:pPr algn="ctr"/>
              <a:r>
                <a:rPr lang="en-US" sz="2400" b="1"/>
                <a:t>Measurement</a:t>
              </a:r>
            </a:p>
            <a:p>
              <a:pPr algn="ctr"/>
              <a:r>
                <a:rPr lang="en-US" sz="2400" b="1"/>
                <a:t>Tools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9990"/>
                                        </p:tgtEl>
                                        <p:attrNameLst>
                                          <p:attrName>style.visibility</p:attrName>
                                        </p:attrNameLst>
                                      </p:cBhvr>
                                      <p:to>
                                        <p:strVal val="visible"/>
                                      </p:to>
                                    </p:set>
                                    <p:animEffect transition="in" filter="dissolve">
                                      <p:cBhvr>
                                        <p:cTn id="7" dur="500"/>
                                        <p:tgtEl>
                                          <p:spTgt spid="16999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69990"/>
                                        </p:tgtEl>
                                      </p:cBhvr>
                                    </p:animEffect>
                                    <p:set>
                                      <p:cBhvr>
                                        <p:cTn id="12" dur="1" fill="hold">
                                          <p:stCondLst>
                                            <p:cond delay="499"/>
                                          </p:stCondLst>
                                        </p:cTn>
                                        <p:tgtEl>
                                          <p:spTgt spid="16999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9993"/>
                                        </p:tgtEl>
                                        <p:attrNameLst>
                                          <p:attrName>style.visibility</p:attrName>
                                        </p:attrNameLst>
                                      </p:cBhvr>
                                      <p:to>
                                        <p:strVal val="visible"/>
                                      </p:to>
                                    </p:set>
                                    <p:animEffect transition="in" filter="dissolve">
                                      <p:cBhvr>
                                        <p:cTn id="17" dur="500"/>
                                        <p:tgtEl>
                                          <p:spTgt spid="16999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xit" presetSubtype="0" fill="hold" nodeType="clickEffect">
                                  <p:stCondLst>
                                    <p:cond delay="0"/>
                                  </p:stCondLst>
                                  <p:childTnLst>
                                    <p:animEffect transition="out" filter="dissolve">
                                      <p:cBhvr>
                                        <p:cTn id="21" dur="500"/>
                                        <p:tgtEl>
                                          <p:spTgt spid="169993"/>
                                        </p:tgtEl>
                                      </p:cBhvr>
                                    </p:animEffect>
                                    <p:set>
                                      <p:cBhvr>
                                        <p:cTn id="22" dur="1" fill="hold">
                                          <p:stCondLst>
                                            <p:cond delay="499"/>
                                          </p:stCondLst>
                                        </p:cTn>
                                        <p:tgtEl>
                                          <p:spTgt spid="1699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p:cNvPicPr>
            <a:picLocks noChangeAspect="1" noChangeArrowheads="1"/>
          </p:cNvPicPr>
          <p:nvPr/>
        </p:nvPicPr>
        <p:blipFill>
          <a:blip r:embed="rId2" cstate="print"/>
          <a:srcRect/>
          <a:stretch>
            <a:fillRect/>
          </a:stretch>
        </p:blipFill>
        <p:spPr bwMode="auto">
          <a:xfrm>
            <a:off x="381000" y="1600200"/>
            <a:ext cx="7696200" cy="5149850"/>
          </a:xfrm>
          <a:prstGeom prst="rect">
            <a:avLst/>
          </a:prstGeom>
          <a:noFill/>
          <a:ln w="9525">
            <a:noFill/>
            <a:miter lim="800000"/>
            <a:headEnd/>
            <a:tailEnd/>
          </a:ln>
          <a:effectLst/>
        </p:spPr>
      </p:pic>
      <p:sp>
        <p:nvSpPr>
          <p:cNvPr id="171011" name="Rectangle 3"/>
          <p:cNvSpPr>
            <a:spLocks noGrp="1" noChangeArrowheads="1"/>
          </p:cNvSpPr>
          <p:nvPr>
            <p:ph type="title"/>
          </p:nvPr>
        </p:nvSpPr>
        <p:spPr>
          <a:xfrm>
            <a:off x="457200" y="-152400"/>
            <a:ext cx="7543800" cy="1295400"/>
          </a:xfrm>
        </p:spPr>
        <p:txBody>
          <a:bodyPr/>
          <a:lstStyle/>
          <a:p>
            <a:r>
              <a:rPr lang="en-US" sz="3600"/>
              <a:t>Case Studies:  Grading Policy</a:t>
            </a:r>
          </a:p>
        </p:txBody>
      </p:sp>
      <p:sp>
        <p:nvSpPr>
          <p:cNvPr id="171012" name="Text Box 4"/>
          <p:cNvSpPr txBox="1">
            <a:spLocks noChangeArrowheads="1"/>
          </p:cNvSpPr>
          <p:nvPr/>
        </p:nvSpPr>
        <p:spPr bwMode="auto">
          <a:xfrm>
            <a:off x="762000" y="1676400"/>
            <a:ext cx="1143000" cy="519113"/>
          </a:xfrm>
          <a:prstGeom prst="rect">
            <a:avLst/>
          </a:prstGeom>
          <a:noFill/>
          <a:ln w="9525">
            <a:noFill/>
            <a:miter lim="800000"/>
            <a:headEnd/>
            <a:tailEnd/>
          </a:ln>
          <a:effectLst/>
        </p:spPr>
        <p:txBody>
          <a:bodyPr>
            <a:spAutoFit/>
          </a:bodyPr>
          <a:lstStyle/>
          <a:p>
            <a:pPr marL="342900" indent="-342900" algn="l"/>
            <a:r>
              <a:rPr lang="en-US" sz="2800" b="1">
                <a:solidFill>
                  <a:schemeClr val="tx2"/>
                </a:solidFill>
                <a:effectLst>
                  <a:outerShdw blurRad="38100" dist="38100" dir="2700000" algn="tl">
                    <a:srgbClr val="000000"/>
                  </a:outerShdw>
                </a:effectLst>
              </a:rPr>
              <a:t>Goal:</a:t>
            </a:r>
            <a:r>
              <a:rPr lang="en-US" sz="2800"/>
              <a:t> </a:t>
            </a:r>
            <a:endParaRPr lang="en-US" sz="2800" b="1"/>
          </a:p>
        </p:txBody>
      </p:sp>
      <p:sp>
        <p:nvSpPr>
          <p:cNvPr id="171013" name="Text Box 5"/>
          <p:cNvSpPr txBox="1">
            <a:spLocks noChangeArrowheads="1"/>
          </p:cNvSpPr>
          <p:nvPr/>
        </p:nvSpPr>
        <p:spPr bwMode="auto">
          <a:xfrm>
            <a:off x="609600" y="1127125"/>
            <a:ext cx="6715125" cy="396875"/>
          </a:xfrm>
          <a:prstGeom prst="rect">
            <a:avLst/>
          </a:prstGeom>
          <a:noFill/>
          <a:ln w="9525">
            <a:noFill/>
            <a:miter lim="800000"/>
            <a:headEnd/>
            <a:tailEnd/>
          </a:ln>
          <a:effectLst/>
        </p:spPr>
        <p:txBody>
          <a:bodyPr wrap="none">
            <a:spAutoFit/>
          </a:bodyPr>
          <a:lstStyle/>
          <a:p>
            <a:r>
              <a:rPr lang="en-US" sz="2000" b="1">
                <a:solidFill>
                  <a:srgbClr val="1B494B"/>
                </a:solidFill>
              </a:rPr>
              <a:t>Sample from Community College of Alleghany County</a:t>
            </a:r>
          </a:p>
        </p:txBody>
      </p:sp>
      <p:grpSp>
        <p:nvGrpSpPr>
          <p:cNvPr id="171014" name="Group 6"/>
          <p:cNvGrpSpPr>
            <a:grpSpLocks/>
          </p:cNvGrpSpPr>
          <p:nvPr/>
        </p:nvGrpSpPr>
        <p:grpSpPr bwMode="auto">
          <a:xfrm>
            <a:off x="6934200" y="3733800"/>
            <a:ext cx="2743200" cy="1143000"/>
            <a:chOff x="3456" y="1488"/>
            <a:chExt cx="1728" cy="720"/>
          </a:xfrm>
        </p:grpSpPr>
        <p:sp>
          <p:nvSpPr>
            <p:cNvPr id="171015" name="AutoShape 7"/>
            <p:cNvSpPr>
              <a:spLocks noChangeArrowheads="1"/>
            </p:cNvSpPr>
            <p:nvPr/>
          </p:nvSpPr>
          <p:spPr bwMode="auto">
            <a:xfrm>
              <a:off x="3456" y="1488"/>
              <a:ext cx="1728" cy="720"/>
            </a:xfrm>
            <a:prstGeom prst="wedgeRectCallout">
              <a:avLst>
                <a:gd name="adj1" fmla="val -61921"/>
                <a:gd name="adj2" fmla="val 101806"/>
              </a:avLst>
            </a:prstGeom>
            <a:solidFill>
              <a:schemeClr val="accent1"/>
            </a:solidFill>
            <a:ln w="9525">
              <a:solidFill>
                <a:schemeClr val="tx1"/>
              </a:solidFill>
              <a:miter lim="800000"/>
              <a:headEnd/>
              <a:tailEnd/>
            </a:ln>
            <a:effectLst/>
          </p:spPr>
          <p:txBody>
            <a:bodyPr/>
            <a:lstStyle/>
            <a:p>
              <a:pPr algn="ctr"/>
              <a:endParaRPr lang="en-US"/>
            </a:p>
          </p:txBody>
        </p:sp>
        <p:sp>
          <p:nvSpPr>
            <p:cNvPr id="171016" name="Text Box 8"/>
            <p:cNvSpPr txBox="1">
              <a:spLocks noChangeArrowheads="1"/>
            </p:cNvSpPr>
            <p:nvPr/>
          </p:nvSpPr>
          <p:spPr bwMode="auto">
            <a:xfrm>
              <a:off x="3507" y="1546"/>
              <a:ext cx="1588" cy="518"/>
            </a:xfrm>
            <a:prstGeom prst="rect">
              <a:avLst/>
            </a:prstGeom>
            <a:noFill/>
            <a:ln w="9525">
              <a:noFill/>
              <a:miter lim="800000"/>
              <a:headEnd/>
              <a:tailEnd/>
            </a:ln>
            <a:effectLst/>
          </p:spPr>
          <p:txBody>
            <a:bodyPr wrap="none">
              <a:spAutoFit/>
            </a:bodyPr>
            <a:lstStyle/>
            <a:p>
              <a:pPr algn="ctr"/>
              <a:r>
                <a:rPr lang="en-US" sz="2400" b="1"/>
                <a:t>Supportive Data</a:t>
              </a:r>
            </a:p>
            <a:p>
              <a:pPr algn="ctr"/>
              <a:r>
                <a:rPr lang="en-US" sz="2400" b="1"/>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1014"/>
                                        </p:tgtEl>
                                        <p:attrNameLst>
                                          <p:attrName>style.visibility</p:attrName>
                                        </p:attrNameLst>
                                      </p:cBhvr>
                                      <p:to>
                                        <p:strVal val="visible"/>
                                      </p:to>
                                    </p:set>
                                    <p:animEffect transition="in" filter="dissolve">
                                      <p:cBhvr>
                                        <p:cTn id="7" dur="500"/>
                                        <p:tgtEl>
                                          <p:spTgt spid="1710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71014"/>
                                        </p:tgtEl>
                                      </p:cBhvr>
                                    </p:animEffect>
                                    <p:set>
                                      <p:cBhvr>
                                        <p:cTn id="12" dur="1" fill="hold">
                                          <p:stCondLst>
                                            <p:cond delay="499"/>
                                          </p:stCondLst>
                                        </p:cTn>
                                        <p:tgtEl>
                                          <p:spTgt spid="1710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p:cNvPicPr>
            <a:picLocks noChangeAspect="1" noChangeArrowheads="1"/>
          </p:cNvPicPr>
          <p:nvPr/>
        </p:nvPicPr>
        <p:blipFill>
          <a:blip r:embed="rId2" cstate="print"/>
          <a:srcRect/>
          <a:stretch>
            <a:fillRect/>
          </a:stretch>
        </p:blipFill>
        <p:spPr bwMode="auto">
          <a:xfrm>
            <a:off x="381000" y="1600200"/>
            <a:ext cx="7696200" cy="5149850"/>
          </a:xfrm>
          <a:prstGeom prst="rect">
            <a:avLst/>
          </a:prstGeom>
          <a:noFill/>
          <a:ln w="9525">
            <a:noFill/>
            <a:miter lim="800000"/>
            <a:headEnd/>
            <a:tailEnd/>
          </a:ln>
          <a:effectLst/>
        </p:spPr>
      </p:pic>
      <p:sp>
        <p:nvSpPr>
          <p:cNvPr id="172035" name="Rectangle 3"/>
          <p:cNvSpPr>
            <a:spLocks noGrp="1" noChangeArrowheads="1"/>
          </p:cNvSpPr>
          <p:nvPr>
            <p:ph type="title"/>
          </p:nvPr>
        </p:nvSpPr>
        <p:spPr>
          <a:xfrm>
            <a:off x="457200" y="-152400"/>
            <a:ext cx="7543800" cy="1295400"/>
          </a:xfrm>
        </p:spPr>
        <p:txBody>
          <a:bodyPr/>
          <a:lstStyle/>
          <a:p>
            <a:r>
              <a:rPr lang="en-US" sz="3600"/>
              <a:t>Case Studies:  Grading Policy</a:t>
            </a:r>
          </a:p>
        </p:txBody>
      </p:sp>
      <p:sp>
        <p:nvSpPr>
          <p:cNvPr id="172036" name="Text Box 4"/>
          <p:cNvSpPr txBox="1">
            <a:spLocks noChangeArrowheads="1"/>
          </p:cNvSpPr>
          <p:nvPr/>
        </p:nvSpPr>
        <p:spPr bwMode="auto">
          <a:xfrm>
            <a:off x="381000" y="1219200"/>
            <a:ext cx="8229600" cy="946150"/>
          </a:xfrm>
          <a:prstGeom prst="rect">
            <a:avLst/>
          </a:prstGeom>
          <a:noFill/>
          <a:ln w="9525">
            <a:noFill/>
            <a:miter lim="800000"/>
            <a:headEnd/>
            <a:tailEnd/>
          </a:ln>
          <a:effectLst/>
        </p:spPr>
        <p:txBody>
          <a:bodyPr>
            <a:spAutoFit/>
          </a:bodyPr>
          <a:lstStyle/>
          <a:p>
            <a:pPr marL="342900" indent="-342900" algn="l"/>
            <a:r>
              <a:rPr lang="en-US" sz="2800" b="1">
                <a:solidFill>
                  <a:schemeClr val="tx2"/>
                </a:solidFill>
                <a:effectLst>
                  <a:outerShdw blurRad="38100" dist="38100" dir="2700000" algn="tl">
                    <a:srgbClr val="000000"/>
                  </a:outerShdw>
                </a:effectLst>
              </a:rPr>
              <a:t>Goal:</a:t>
            </a:r>
            <a:r>
              <a:rPr lang="en-US" sz="2800"/>
              <a:t>  </a:t>
            </a:r>
            <a:endParaRPr lang="en-US" sz="2800" b="1"/>
          </a:p>
          <a:p>
            <a:pPr marL="342900" indent="-342900" algn="l" rtl="0"/>
            <a:r>
              <a:rPr lang="en-US" sz="2800" b="1"/>
              <a:t> </a:t>
            </a:r>
          </a:p>
        </p:txBody>
      </p:sp>
      <p:sp>
        <p:nvSpPr>
          <p:cNvPr id="172037" name="Text Box 5"/>
          <p:cNvSpPr txBox="1">
            <a:spLocks noChangeArrowheads="1"/>
          </p:cNvSpPr>
          <p:nvPr/>
        </p:nvSpPr>
        <p:spPr bwMode="auto">
          <a:xfrm>
            <a:off x="1295400" y="1343025"/>
            <a:ext cx="6715125" cy="396875"/>
          </a:xfrm>
          <a:prstGeom prst="rect">
            <a:avLst/>
          </a:prstGeom>
          <a:noFill/>
          <a:ln w="9525">
            <a:noFill/>
            <a:miter lim="800000"/>
            <a:headEnd/>
            <a:tailEnd/>
          </a:ln>
          <a:effectLst/>
        </p:spPr>
        <p:txBody>
          <a:bodyPr wrap="none">
            <a:spAutoFit/>
          </a:bodyPr>
          <a:lstStyle/>
          <a:p>
            <a:r>
              <a:rPr lang="en-US" sz="2000" b="1">
                <a:solidFill>
                  <a:srgbClr val="1B494B"/>
                </a:solidFill>
                <a:effectLst>
                  <a:outerShdw blurRad="38100" dist="38100" dir="2700000" algn="tl">
                    <a:srgbClr val="000000"/>
                  </a:outerShdw>
                </a:effectLst>
              </a:rPr>
              <a:t>Sample from Community College of Alleghany County</a:t>
            </a:r>
          </a:p>
        </p:txBody>
      </p:sp>
      <p:grpSp>
        <p:nvGrpSpPr>
          <p:cNvPr id="172038" name="Group 6"/>
          <p:cNvGrpSpPr>
            <a:grpSpLocks/>
          </p:cNvGrpSpPr>
          <p:nvPr/>
        </p:nvGrpSpPr>
        <p:grpSpPr bwMode="auto">
          <a:xfrm>
            <a:off x="76200" y="0"/>
            <a:ext cx="6096000" cy="3733800"/>
            <a:chOff x="48" y="0"/>
            <a:chExt cx="3840" cy="2352"/>
          </a:xfrm>
        </p:grpSpPr>
        <p:sp>
          <p:nvSpPr>
            <p:cNvPr id="172039" name="AutoShape 7"/>
            <p:cNvSpPr>
              <a:spLocks noChangeArrowheads="1"/>
            </p:cNvSpPr>
            <p:nvPr/>
          </p:nvSpPr>
          <p:spPr bwMode="auto">
            <a:xfrm>
              <a:off x="48" y="0"/>
              <a:ext cx="3840" cy="2352"/>
            </a:xfrm>
            <a:prstGeom prst="wedgeRectCallout">
              <a:avLst>
                <a:gd name="adj1" fmla="val -912"/>
                <a:gd name="adj2" fmla="val 90347"/>
              </a:avLst>
            </a:prstGeom>
            <a:solidFill>
              <a:schemeClr val="accent1"/>
            </a:solidFill>
            <a:ln w="9525">
              <a:solidFill>
                <a:schemeClr val="tx1"/>
              </a:solidFill>
              <a:miter lim="800000"/>
              <a:headEnd/>
              <a:tailEnd/>
            </a:ln>
            <a:effectLst/>
          </p:spPr>
          <p:txBody>
            <a:bodyPr/>
            <a:lstStyle/>
            <a:p>
              <a:pPr algn="ctr"/>
              <a:endParaRPr lang="en-US"/>
            </a:p>
          </p:txBody>
        </p:sp>
        <p:sp>
          <p:nvSpPr>
            <p:cNvPr id="172040" name="Text Box 8"/>
            <p:cNvSpPr txBox="1">
              <a:spLocks noChangeArrowheads="1"/>
            </p:cNvSpPr>
            <p:nvPr/>
          </p:nvSpPr>
          <p:spPr bwMode="auto">
            <a:xfrm>
              <a:off x="96" y="48"/>
              <a:ext cx="3670" cy="2205"/>
            </a:xfrm>
            <a:prstGeom prst="rect">
              <a:avLst/>
            </a:prstGeom>
            <a:noFill/>
            <a:ln w="9525">
              <a:noFill/>
              <a:miter lim="800000"/>
              <a:headEnd/>
              <a:tailEnd/>
            </a:ln>
            <a:effectLst/>
          </p:spPr>
          <p:txBody>
            <a:bodyPr>
              <a:spAutoFit/>
            </a:bodyPr>
            <a:lstStyle/>
            <a:p>
              <a:pPr algn="l"/>
              <a:r>
                <a:rPr lang="en-US" sz="3200" b="1">
                  <a:solidFill>
                    <a:srgbClr val="1B494B"/>
                  </a:solidFill>
                </a:rPr>
                <a:t>What were the results?</a:t>
              </a:r>
            </a:p>
            <a:p>
              <a:pPr algn="l" rtl="0">
                <a:buFontTx/>
                <a:buChar char="•"/>
              </a:pPr>
              <a:r>
                <a:rPr lang="en-US" sz="2400"/>
                <a:t>Success rates in subsequent courses increased by 4%</a:t>
              </a:r>
            </a:p>
            <a:p>
              <a:pPr algn="l" rtl="0"/>
              <a:endParaRPr lang="en-US" sz="2400"/>
            </a:p>
            <a:p>
              <a:pPr algn="l" rtl="0">
                <a:buFontTx/>
                <a:buChar char="•"/>
              </a:pPr>
              <a:r>
                <a:rPr lang="en-US" sz="2400"/>
                <a:t>Students who initially earned a D had  a 58% success rate in repeated course</a:t>
              </a:r>
            </a:p>
            <a:p>
              <a:pPr algn="l" rtl="0"/>
              <a:endParaRPr lang="en-US" sz="2400"/>
            </a:p>
            <a:p>
              <a:pPr algn="l" rtl="0">
                <a:buFontTx/>
                <a:buChar char="•"/>
              </a:pPr>
              <a:r>
                <a:rPr lang="en-US" sz="2400"/>
                <a:t>Data on success of repeaters in college level courses pending</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2038"/>
                                        </p:tgtEl>
                                        <p:attrNameLst>
                                          <p:attrName>style.visibility</p:attrName>
                                        </p:attrNameLst>
                                      </p:cBhvr>
                                      <p:to>
                                        <p:strVal val="visible"/>
                                      </p:to>
                                    </p:set>
                                    <p:animEffect transition="in" filter="dissolve">
                                      <p:cBhvr>
                                        <p:cTn id="7" dur="500"/>
                                        <p:tgtEl>
                                          <p:spTgt spid="1720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p:cNvPicPr>
            <a:picLocks noChangeAspect="1" noChangeArrowheads="1"/>
          </p:cNvPicPr>
          <p:nvPr/>
        </p:nvPicPr>
        <p:blipFill>
          <a:blip r:embed="rId2" cstate="print"/>
          <a:srcRect/>
          <a:stretch>
            <a:fillRect/>
          </a:stretch>
        </p:blipFill>
        <p:spPr bwMode="auto">
          <a:xfrm>
            <a:off x="609600" y="1752600"/>
            <a:ext cx="7848600" cy="5332413"/>
          </a:xfrm>
          <a:prstGeom prst="rect">
            <a:avLst/>
          </a:prstGeom>
          <a:noFill/>
          <a:ln w="9525">
            <a:noFill/>
            <a:miter lim="800000"/>
            <a:headEnd/>
            <a:tailEnd/>
          </a:ln>
          <a:effectLst/>
        </p:spPr>
      </p:pic>
      <p:sp>
        <p:nvSpPr>
          <p:cNvPr id="173059" name="Rectangle 3"/>
          <p:cNvSpPr>
            <a:spLocks noGrp="1" noChangeArrowheads="1"/>
          </p:cNvSpPr>
          <p:nvPr>
            <p:ph type="title"/>
          </p:nvPr>
        </p:nvSpPr>
        <p:spPr>
          <a:xfrm>
            <a:off x="457200" y="-152400"/>
            <a:ext cx="7543800" cy="1295400"/>
          </a:xfrm>
        </p:spPr>
        <p:txBody>
          <a:bodyPr/>
          <a:lstStyle/>
          <a:p>
            <a:r>
              <a:rPr lang="en-US" sz="3600"/>
              <a:t>Case Studies:  Grading Policy</a:t>
            </a:r>
          </a:p>
        </p:txBody>
      </p:sp>
      <p:sp>
        <p:nvSpPr>
          <p:cNvPr id="173060" name="Text Box 4"/>
          <p:cNvSpPr txBox="1">
            <a:spLocks noChangeArrowheads="1"/>
          </p:cNvSpPr>
          <p:nvPr/>
        </p:nvSpPr>
        <p:spPr bwMode="auto">
          <a:xfrm>
            <a:off x="381000" y="1219200"/>
            <a:ext cx="8229600" cy="946150"/>
          </a:xfrm>
          <a:prstGeom prst="rect">
            <a:avLst/>
          </a:prstGeom>
          <a:noFill/>
          <a:ln w="9525">
            <a:noFill/>
            <a:miter lim="800000"/>
            <a:headEnd/>
            <a:tailEnd/>
          </a:ln>
          <a:effectLst/>
        </p:spPr>
        <p:txBody>
          <a:bodyPr>
            <a:spAutoFit/>
          </a:bodyPr>
          <a:lstStyle/>
          <a:p>
            <a:pPr marL="342900" indent="-342900" algn="l"/>
            <a:r>
              <a:rPr lang="en-US" sz="2800" b="1">
                <a:solidFill>
                  <a:schemeClr val="tx2"/>
                </a:solidFill>
                <a:effectLst>
                  <a:outerShdw blurRad="38100" dist="38100" dir="2700000" algn="tl">
                    <a:srgbClr val="000000"/>
                  </a:outerShdw>
                </a:effectLst>
              </a:rPr>
              <a:t>Goal:</a:t>
            </a:r>
            <a:r>
              <a:rPr lang="en-US" sz="2800"/>
              <a:t>  </a:t>
            </a:r>
            <a:endParaRPr lang="en-US" sz="2800" b="1"/>
          </a:p>
          <a:p>
            <a:pPr marL="342900" indent="-342900" algn="l" rtl="0"/>
            <a:r>
              <a:rPr lang="en-US" sz="2800" b="1"/>
              <a:t> </a:t>
            </a:r>
          </a:p>
        </p:txBody>
      </p:sp>
      <p:sp>
        <p:nvSpPr>
          <p:cNvPr id="173061" name="Text Box 5"/>
          <p:cNvSpPr txBox="1">
            <a:spLocks noChangeArrowheads="1"/>
          </p:cNvSpPr>
          <p:nvPr/>
        </p:nvSpPr>
        <p:spPr bwMode="auto">
          <a:xfrm>
            <a:off x="1295400" y="1343025"/>
            <a:ext cx="6715125" cy="396875"/>
          </a:xfrm>
          <a:prstGeom prst="rect">
            <a:avLst/>
          </a:prstGeom>
          <a:noFill/>
          <a:ln w="9525">
            <a:noFill/>
            <a:miter lim="800000"/>
            <a:headEnd/>
            <a:tailEnd/>
          </a:ln>
          <a:effectLst/>
        </p:spPr>
        <p:txBody>
          <a:bodyPr wrap="none">
            <a:spAutoFit/>
          </a:bodyPr>
          <a:lstStyle/>
          <a:p>
            <a:r>
              <a:rPr lang="en-US" sz="2000" b="1">
                <a:solidFill>
                  <a:srgbClr val="1B494B"/>
                </a:solidFill>
                <a:effectLst>
                  <a:outerShdw blurRad="38100" dist="38100" dir="2700000" algn="tl">
                    <a:srgbClr val="000000"/>
                  </a:outerShdw>
                </a:effectLst>
              </a:rPr>
              <a:t>Sample from Community College of Alleghany County</a:t>
            </a:r>
          </a:p>
        </p:txBody>
      </p:sp>
      <p:grpSp>
        <p:nvGrpSpPr>
          <p:cNvPr id="173062" name="Group 6"/>
          <p:cNvGrpSpPr>
            <a:grpSpLocks/>
          </p:cNvGrpSpPr>
          <p:nvPr/>
        </p:nvGrpSpPr>
        <p:grpSpPr bwMode="auto">
          <a:xfrm>
            <a:off x="6172200" y="304800"/>
            <a:ext cx="2667000" cy="2971800"/>
            <a:chOff x="3888" y="192"/>
            <a:chExt cx="1680" cy="1872"/>
          </a:xfrm>
        </p:grpSpPr>
        <p:sp>
          <p:nvSpPr>
            <p:cNvPr id="173063" name="AutoShape 7"/>
            <p:cNvSpPr>
              <a:spLocks noChangeArrowheads="1"/>
            </p:cNvSpPr>
            <p:nvPr/>
          </p:nvSpPr>
          <p:spPr bwMode="auto">
            <a:xfrm>
              <a:off x="3888" y="192"/>
              <a:ext cx="1680" cy="1872"/>
            </a:xfrm>
            <a:prstGeom prst="wedgeRectCallout">
              <a:avLst>
                <a:gd name="adj1" fmla="val -80653"/>
                <a:gd name="adj2" fmla="val 68856"/>
              </a:avLst>
            </a:prstGeom>
            <a:solidFill>
              <a:schemeClr val="accent1"/>
            </a:solidFill>
            <a:ln w="9525">
              <a:solidFill>
                <a:schemeClr val="tx1"/>
              </a:solidFill>
              <a:miter lim="800000"/>
              <a:headEnd/>
              <a:tailEnd/>
            </a:ln>
            <a:effectLst/>
          </p:spPr>
          <p:txBody>
            <a:bodyPr/>
            <a:lstStyle/>
            <a:p>
              <a:pPr algn="ctr"/>
              <a:endParaRPr lang="en-US"/>
            </a:p>
          </p:txBody>
        </p:sp>
        <p:sp>
          <p:nvSpPr>
            <p:cNvPr id="173064" name="Text Box 8"/>
            <p:cNvSpPr txBox="1">
              <a:spLocks noChangeArrowheads="1"/>
            </p:cNvSpPr>
            <p:nvPr/>
          </p:nvSpPr>
          <p:spPr bwMode="auto">
            <a:xfrm>
              <a:off x="3938" y="343"/>
              <a:ext cx="1543" cy="1208"/>
            </a:xfrm>
            <a:prstGeom prst="rect">
              <a:avLst/>
            </a:prstGeom>
            <a:noFill/>
            <a:ln w="9525">
              <a:noFill/>
              <a:miter lim="800000"/>
              <a:headEnd/>
              <a:tailEnd/>
            </a:ln>
            <a:effectLst/>
          </p:spPr>
          <p:txBody>
            <a:bodyPr>
              <a:spAutoFit/>
            </a:bodyPr>
            <a:lstStyle/>
            <a:p>
              <a:pPr algn="ctr"/>
              <a:r>
                <a:rPr lang="en-US" sz="2400" b="1"/>
                <a:t>Using</a:t>
              </a:r>
            </a:p>
            <a:p>
              <a:pPr algn="ctr"/>
              <a:r>
                <a:rPr lang="en-US" sz="2400" b="1"/>
                <a:t>Results for Improvement Planning</a:t>
              </a:r>
            </a:p>
            <a:p>
              <a:pPr algn="ctr"/>
              <a:r>
                <a:rPr lang="en-US" sz="2400" b="1"/>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3062"/>
                                        </p:tgtEl>
                                        <p:attrNameLst>
                                          <p:attrName>style.visibility</p:attrName>
                                        </p:attrNameLst>
                                      </p:cBhvr>
                                      <p:to>
                                        <p:strVal val="visible"/>
                                      </p:to>
                                    </p:set>
                                    <p:animEffect transition="in" filter="dissolve">
                                      <p:cBhvr>
                                        <p:cTn id="7" dur="500"/>
                                        <p:tgtEl>
                                          <p:spTgt spid="1730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57200" y="-228600"/>
            <a:ext cx="7543800" cy="1295400"/>
          </a:xfrm>
        </p:spPr>
        <p:txBody>
          <a:bodyPr/>
          <a:lstStyle/>
          <a:p>
            <a:r>
              <a:rPr lang="en-US"/>
              <a:t>Group Activity</a:t>
            </a:r>
          </a:p>
        </p:txBody>
      </p:sp>
      <p:sp>
        <p:nvSpPr>
          <p:cNvPr id="174083" name="Rectangle 3"/>
          <p:cNvSpPr>
            <a:spLocks noGrp="1" noChangeArrowheads="1"/>
          </p:cNvSpPr>
          <p:nvPr>
            <p:ph type="body" idx="1"/>
          </p:nvPr>
        </p:nvSpPr>
        <p:spPr>
          <a:xfrm>
            <a:off x="457200" y="1219200"/>
            <a:ext cx="8229600" cy="5638800"/>
          </a:xfrm>
        </p:spPr>
        <p:txBody>
          <a:bodyPr/>
          <a:lstStyle/>
          <a:p>
            <a:pPr marL="495300" indent="-495300" algn="l" rtl="0"/>
            <a:r>
              <a:rPr lang="en-US"/>
              <a:t>As a group, analyze the case study </a:t>
            </a:r>
          </a:p>
          <a:p>
            <a:pPr marL="495300" indent="-495300" algn="l" rtl="0">
              <a:buFont typeface="Wingdings" pitchFamily="2" charset="2"/>
              <a:buNone/>
            </a:pPr>
            <a:r>
              <a:rPr lang="en-US"/>
              <a:t>      for </a:t>
            </a:r>
            <a:r>
              <a:rPr lang="en-US" i="1"/>
              <a:t>student or library or budget </a:t>
            </a:r>
            <a:r>
              <a:rPr lang="en-US"/>
              <a:t>a</a:t>
            </a:r>
            <a:r>
              <a:rPr lang="en-US" i="1">
                <a:effectLst>
                  <a:outerShdw blurRad="38100" dist="38100" dir="2700000" algn="tl">
                    <a:srgbClr val="FFFFFF"/>
                  </a:outerShdw>
                </a:effectLst>
              </a:rPr>
              <a:t>ssessment</a:t>
            </a:r>
          </a:p>
          <a:p>
            <a:pPr marL="495300" indent="-495300" algn="l" rtl="0">
              <a:buFont typeface="Wingdings" pitchFamily="2" charset="2"/>
              <a:buNone/>
            </a:pPr>
            <a:endParaRPr lang="en-US" i="1">
              <a:effectLst>
                <a:outerShdw blurRad="38100" dist="38100" dir="2700000" algn="tl">
                  <a:srgbClr val="FFFFFF"/>
                </a:outerShdw>
              </a:effectLst>
            </a:endParaRPr>
          </a:p>
          <a:p>
            <a:pPr marL="495300" indent="-495300" algn="l" rtl="0"/>
            <a:r>
              <a:rPr lang="en-US"/>
              <a:t>Identify the following:</a:t>
            </a:r>
          </a:p>
          <a:p>
            <a:pPr marL="495300" indent="-495300" algn="l" rtl="0">
              <a:buFont typeface="Wingdings" pitchFamily="2" charset="2"/>
              <a:buNone/>
            </a:pPr>
            <a:endParaRPr lang="en-US"/>
          </a:p>
          <a:p>
            <a:pPr marL="495300" indent="-495300" algn="l" rtl="0">
              <a:buFont typeface="Wingdings" pitchFamily="2" charset="2"/>
              <a:buNone/>
            </a:pPr>
            <a:endParaRPr lang="en-US"/>
          </a:p>
          <a:p>
            <a:pPr marL="495300" indent="-495300" algn="l" rtl="0">
              <a:buFont typeface="Wingdings" pitchFamily="2" charset="2"/>
              <a:buNone/>
            </a:pPr>
            <a:endParaRPr lang="en-US"/>
          </a:p>
          <a:p>
            <a:pPr marL="495300" indent="-495300" algn="l" rtl="0"/>
            <a:r>
              <a:rPr lang="en-US"/>
              <a:t>Fill-in the grid</a:t>
            </a:r>
          </a:p>
          <a:p>
            <a:pPr marL="495300" indent="-495300" algn="l" rtl="0">
              <a:buFont typeface="Wingdings" pitchFamily="2" charset="2"/>
              <a:buNone/>
            </a:pPr>
            <a:endParaRPr lang="en-US"/>
          </a:p>
          <a:p>
            <a:pPr marL="495300" indent="-495300" algn="l" rtl="0"/>
            <a:r>
              <a:rPr lang="en-US"/>
              <a:t>Present your findings </a:t>
            </a:r>
            <a:endParaRPr lang="ar-SA"/>
          </a:p>
          <a:p>
            <a:pPr marL="495300" indent="-495300" algn="l" rtl="0"/>
            <a:endParaRPr lang="en-US"/>
          </a:p>
        </p:txBody>
      </p:sp>
      <p:sp>
        <p:nvSpPr>
          <p:cNvPr id="174084" name="Text Box 4"/>
          <p:cNvSpPr txBox="1">
            <a:spLocks noChangeArrowheads="1"/>
          </p:cNvSpPr>
          <p:nvPr/>
        </p:nvSpPr>
        <p:spPr bwMode="auto">
          <a:xfrm>
            <a:off x="990600" y="3657600"/>
            <a:ext cx="1676400" cy="779463"/>
          </a:xfrm>
          <a:prstGeom prst="rect">
            <a:avLst/>
          </a:prstGeom>
          <a:solidFill>
            <a:schemeClr val="accent1"/>
          </a:solidFill>
          <a:ln w="9525">
            <a:noFill/>
            <a:miter lim="800000"/>
            <a:headEnd/>
            <a:tailEnd/>
          </a:ln>
          <a:effectLst/>
        </p:spPr>
        <p:txBody>
          <a:bodyPr>
            <a:spAutoFit/>
          </a:bodyPr>
          <a:lstStyle/>
          <a:p>
            <a:pPr algn="ctr">
              <a:spcBef>
                <a:spcPct val="50000"/>
              </a:spcBef>
            </a:pPr>
            <a:r>
              <a:rPr lang="en-US" b="1"/>
              <a:t>Articulated</a:t>
            </a:r>
          </a:p>
          <a:p>
            <a:pPr algn="ctr">
              <a:spcBef>
                <a:spcPct val="50000"/>
              </a:spcBef>
            </a:pPr>
            <a:r>
              <a:rPr lang="en-US" b="1"/>
              <a:t>Statements</a:t>
            </a:r>
          </a:p>
        </p:txBody>
      </p:sp>
      <p:sp>
        <p:nvSpPr>
          <p:cNvPr id="174085" name="Text Box 5"/>
          <p:cNvSpPr txBox="1">
            <a:spLocks noChangeArrowheads="1"/>
          </p:cNvSpPr>
          <p:nvPr/>
        </p:nvSpPr>
        <p:spPr bwMode="auto">
          <a:xfrm>
            <a:off x="2895600" y="3657600"/>
            <a:ext cx="1676400" cy="779463"/>
          </a:xfrm>
          <a:prstGeom prst="rect">
            <a:avLst/>
          </a:prstGeom>
          <a:solidFill>
            <a:schemeClr val="accent1"/>
          </a:solidFill>
          <a:ln w="9525">
            <a:noFill/>
            <a:miter lim="800000"/>
            <a:headEnd/>
            <a:tailEnd/>
          </a:ln>
          <a:effectLst/>
        </p:spPr>
        <p:txBody>
          <a:bodyPr>
            <a:spAutoFit/>
          </a:bodyPr>
          <a:lstStyle/>
          <a:p>
            <a:pPr algn="ctr">
              <a:spcBef>
                <a:spcPct val="50000"/>
              </a:spcBef>
            </a:pPr>
            <a:r>
              <a:rPr lang="en-US" b="1"/>
              <a:t>Measurement</a:t>
            </a:r>
          </a:p>
          <a:p>
            <a:pPr algn="ctr">
              <a:spcBef>
                <a:spcPct val="50000"/>
              </a:spcBef>
            </a:pPr>
            <a:r>
              <a:rPr lang="en-US" b="1"/>
              <a:t>Tools</a:t>
            </a:r>
          </a:p>
        </p:txBody>
      </p:sp>
      <p:sp>
        <p:nvSpPr>
          <p:cNvPr id="174086" name="Text Box 6"/>
          <p:cNvSpPr txBox="1">
            <a:spLocks noChangeArrowheads="1"/>
          </p:cNvSpPr>
          <p:nvPr/>
        </p:nvSpPr>
        <p:spPr bwMode="auto">
          <a:xfrm>
            <a:off x="4953000" y="3657600"/>
            <a:ext cx="1676400" cy="779463"/>
          </a:xfrm>
          <a:prstGeom prst="rect">
            <a:avLst/>
          </a:prstGeom>
          <a:solidFill>
            <a:schemeClr val="accent1"/>
          </a:solidFill>
          <a:ln w="9525">
            <a:noFill/>
            <a:miter lim="800000"/>
            <a:headEnd/>
            <a:tailEnd/>
          </a:ln>
          <a:effectLst/>
        </p:spPr>
        <p:txBody>
          <a:bodyPr>
            <a:spAutoFit/>
          </a:bodyPr>
          <a:lstStyle/>
          <a:p>
            <a:pPr algn="ctr">
              <a:spcBef>
                <a:spcPct val="50000"/>
              </a:spcBef>
            </a:pPr>
            <a:r>
              <a:rPr lang="en-US" b="1"/>
              <a:t>Results</a:t>
            </a:r>
          </a:p>
          <a:p>
            <a:pPr algn="ctr">
              <a:spcBef>
                <a:spcPct val="50000"/>
              </a:spcBef>
            </a:pPr>
            <a:endParaRPr lang="en-US" b="1"/>
          </a:p>
        </p:txBody>
      </p:sp>
      <p:sp>
        <p:nvSpPr>
          <p:cNvPr id="174087" name="Text Box 7"/>
          <p:cNvSpPr txBox="1">
            <a:spLocks noChangeArrowheads="1"/>
          </p:cNvSpPr>
          <p:nvPr/>
        </p:nvSpPr>
        <p:spPr bwMode="auto">
          <a:xfrm>
            <a:off x="7010400" y="3657600"/>
            <a:ext cx="1676400" cy="1603375"/>
          </a:xfrm>
          <a:prstGeom prst="rect">
            <a:avLst/>
          </a:prstGeom>
          <a:solidFill>
            <a:schemeClr val="accent1"/>
          </a:solidFill>
          <a:ln w="9525">
            <a:noFill/>
            <a:miter lim="800000"/>
            <a:headEnd/>
            <a:tailEnd/>
          </a:ln>
          <a:effectLst/>
        </p:spPr>
        <p:txBody>
          <a:bodyPr>
            <a:spAutoFit/>
          </a:bodyPr>
          <a:lstStyle/>
          <a:p>
            <a:pPr algn="ctr">
              <a:spcBef>
                <a:spcPct val="50000"/>
              </a:spcBef>
            </a:pPr>
            <a:r>
              <a:rPr lang="en-US" b="1"/>
              <a:t>How to Use Results for Improvement Planning</a:t>
            </a:r>
          </a:p>
          <a:p>
            <a:pPr algn="ctr">
              <a:spcBef>
                <a:spcPct val="50000"/>
              </a:spcBef>
            </a:pPr>
            <a:endParaRPr lang="en-US" b="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Pre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FF"/>
      </a:hlink>
      <a:folHlink>
        <a:srgbClr val="990099"/>
      </a:folHlink>
    </a:clrScheme>
    <a:fontScheme name="Blank Presentation">
      <a:majorFont>
        <a:latin typeface="Trebuchet MS"/>
        <a:ea typeface="MS PGothic"/>
        <a:cs typeface=""/>
      </a:majorFont>
      <a:minorFont>
        <a:latin typeface="Arial"/>
        <a:ea typeface="MS PGothic"/>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AdvancED">
  <a:themeElements>
    <a:clrScheme name="2_AdvancE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AdvancED">
      <a:majorFont>
        <a:latin typeface="Trebuchet MS"/>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AdvancED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Network</Template>
  <TotalTime>2652</TotalTime>
  <Words>4016</Words>
  <Application>Microsoft Office PowerPoint</Application>
  <PresentationFormat>On-screen Show (4:3)</PresentationFormat>
  <Paragraphs>901</Paragraphs>
  <Slides>101</Slides>
  <Notes>10</Notes>
  <HiddenSlides>0</HiddenSlides>
  <MMClips>0</MMClips>
  <ScaleCrop>false</ScaleCrop>
  <HeadingPairs>
    <vt:vector size="8" baseType="variant">
      <vt:variant>
        <vt:lpstr>Fonts Used</vt:lpstr>
      </vt:variant>
      <vt:variant>
        <vt:i4>12</vt:i4>
      </vt:variant>
      <vt:variant>
        <vt:lpstr>Theme</vt:lpstr>
      </vt:variant>
      <vt:variant>
        <vt:i4>3</vt:i4>
      </vt:variant>
      <vt:variant>
        <vt:lpstr>Embedded OLE Servers</vt:lpstr>
      </vt:variant>
      <vt:variant>
        <vt:i4>1</vt:i4>
      </vt:variant>
      <vt:variant>
        <vt:lpstr>Slide Titles</vt:lpstr>
      </vt:variant>
      <vt:variant>
        <vt:i4>101</vt:i4>
      </vt:variant>
    </vt:vector>
  </HeadingPairs>
  <TitlesOfParts>
    <vt:vector size="117" baseType="lpstr">
      <vt:lpstr>Arial</vt:lpstr>
      <vt:lpstr>Times New Roman</vt:lpstr>
      <vt:lpstr>Wingdings</vt:lpstr>
      <vt:lpstr>Trebuchet MS</vt:lpstr>
      <vt:lpstr>MS PGothic</vt:lpstr>
      <vt:lpstr>Garamond</vt:lpstr>
      <vt:lpstr>Tahoma</vt:lpstr>
      <vt:lpstr>Symbol</vt:lpstr>
      <vt:lpstr>Verdana</vt:lpstr>
      <vt:lpstr>Calibri</vt:lpstr>
      <vt:lpstr>Century Schoolbook</vt:lpstr>
      <vt:lpstr>Monotype Sorts</vt:lpstr>
      <vt:lpstr>Network</vt:lpstr>
      <vt:lpstr>Blank Presentation</vt:lpstr>
      <vt:lpstr>2_AdvancED</vt:lpstr>
      <vt:lpstr>Chart</vt:lpstr>
      <vt:lpstr>University Accreditation Process</vt:lpstr>
      <vt:lpstr>Goals:   Answer the following</vt:lpstr>
      <vt:lpstr>Accreditation….</vt:lpstr>
      <vt:lpstr>Opening Thought</vt:lpstr>
      <vt:lpstr>Accreditation means….</vt:lpstr>
      <vt:lpstr>Accreditation means….</vt:lpstr>
      <vt:lpstr>Foundations of Accreditation</vt:lpstr>
      <vt:lpstr>What is accreditation?</vt:lpstr>
      <vt:lpstr>Why accreditation?</vt:lpstr>
      <vt:lpstr>Why Accreditation???</vt:lpstr>
      <vt:lpstr>Types of Accreditation</vt:lpstr>
      <vt:lpstr>Benefits of Accreditation</vt:lpstr>
      <vt:lpstr>PROCESS</vt:lpstr>
      <vt:lpstr>Accreditation  Process</vt:lpstr>
      <vt:lpstr>Steps to Accreditation</vt:lpstr>
      <vt:lpstr>Steps of Accreditation</vt:lpstr>
      <vt:lpstr>INTERNAL EVALUATION:  Gathering and Analyzing Information</vt:lpstr>
      <vt:lpstr>INTERNAL EVALUATION:  Gathering and Analyzing Information</vt:lpstr>
      <vt:lpstr>Steps of Accreditation</vt:lpstr>
      <vt:lpstr>Steps of Accreditation</vt:lpstr>
      <vt:lpstr>Steps of Accreditation</vt:lpstr>
      <vt:lpstr>Accreditation Process</vt:lpstr>
      <vt:lpstr>Leigh University Time Table</vt:lpstr>
      <vt:lpstr>Goals for Accreditation  Self Study</vt:lpstr>
      <vt:lpstr>Slide 25</vt:lpstr>
      <vt:lpstr>Goals of the Self-Study</vt:lpstr>
      <vt:lpstr>Goals of the Self-Study</vt:lpstr>
      <vt:lpstr>                 Faculty Involvement              </vt:lpstr>
      <vt:lpstr>Key is University Faculty</vt:lpstr>
      <vt:lpstr>Self-Study Steering Committee </vt:lpstr>
      <vt:lpstr>Steering Committee Chair Role</vt:lpstr>
      <vt:lpstr>Qualifications of the Steering Committee Chairperson </vt:lpstr>
      <vt:lpstr>What will each sub-committee for writing the self-study do?</vt:lpstr>
      <vt:lpstr>Self-Study in Three Steps</vt:lpstr>
      <vt:lpstr>3 Steps to Self-Study</vt:lpstr>
      <vt:lpstr>Slide 36</vt:lpstr>
      <vt:lpstr>Standards</vt:lpstr>
      <vt:lpstr>System Elements</vt:lpstr>
      <vt:lpstr>Three Pillars of Accreditation</vt:lpstr>
      <vt:lpstr>AdvancED Accreditation Standards</vt:lpstr>
      <vt:lpstr>Systemic Thinking</vt:lpstr>
      <vt:lpstr>System of Systems</vt:lpstr>
      <vt:lpstr>Systemic University Improvement: Alignment at ALL Levels</vt:lpstr>
      <vt:lpstr>Activity: Knowing the Standards</vt:lpstr>
      <vt:lpstr>3 Steps to Self-Study</vt:lpstr>
      <vt:lpstr>Quality Indicators</vt:lpstr>
      <vt:lpstr>3 Steps to Self-Study</vt:lpstr>
      <vt:lpstr>Support Evidence</vt:lpstr>
      <vt:lpstr>Reason: What rational?</vt:lpstr>
      <vt:lpstr>Slide 50</vt:lpstr>
      <vt:lpstr>University of Colorado</vt:lpstr>
      <vt:lpstr>University of Colorado</vt:lpstr>
      <vt:lpstr>Slide 53</vt:lpstr>
      <vt:lpstr>How do you organize for data analysis?</vt:lpstr>
      <vt:lpstr>Slide 55</vt:lpstr>
      <vt:lpstr>Slide 56</vt:lpstr>
      <vt:lpstr>Standards are expectations that….</vt:lpstr>
      <vt:lpstr>Slide 58</vt:lpstr>
      <vt:lpstr>Standards</vt:lpstr>
      <vt:lpstr>Activity: Knowing the Standards</vt:lpstr>
      <vt:lpstr>Activity: Knowing the Standards</vt:lpstr>
      <vt:lpstr>Standard 1 Mission and Objectives</vt:lpstr>
      <vt:lpstr>Sample Standard:  Mission  Are Mission documents  clear and articulated publicly?</vt:lpstr>
      <vt:lpstr>In its Mission documents, the organization recognizes the diversity of its learners, other constituencies, and the greater society it serves.</vt:lpstr>
      <vt:lpstr>Understanding of and support for the Mission pervade the organization.</vt:lpstr>
      <vt:lpstr>Standard 2 Governance and Administration</vt:lpstr>
      <vt:lpstr>The organization’s governance and administrative structures promote effective leadership and support collaborative processes that enable the organization to fulfill its Mission. </vt:lpstr>
      <vt:lpstr>Standard 3 Management of Quality Assurance &amp; Improvement</vt:lpstr>
      <vt:lpstr>Slide 69</vt:lpstr>
      <vt:lpstr>                 Standard 4                  Learning and Teaching</vt:lpstr>
      <vt:lpstr>                 Standard 4                  Learning and Teaching</vt:lpstr>
      <vt:lpstr>Assessment of Student Learning</vt:lpstr>
      <vt:lpstr>                       Standard 5                        Student Administration                                &amp; Support Services</vt:lpstr>
      <vt:lpstr>                            Standard 6                        Learning Resources</vt:lpstr>
      <vt:lpstr>Standard 7 Facilities and Equipment</vt:lpstr>
      <vt:lpstr>Standard 8 Financial Planning and Management</vt:lpstr>
      <vt:lpstr>Standard 9 Faculty, Staff and Employment Processes</vt:lpstr>
      <vt:lpstr>Standard 9 Faculty, Staff and Employment Processes</vt:lpstr>
      <vt:lpstr>Standard 10 Research</vt:lpstr>
      <vt:lpstr>    Standard 11     Institutional Relationships with the Community       </vt:lpstr>
      <vt:lpstr>    Standard 11     Institutional Relationships with the Community       </vt:lpstr>
      <vt:lpstr>The Site Visit Team </vt:lpstr>
      <vt:lpstr>Key Tasks for the Team</vt:lpstr>
      <vt:lpstr>Key Tasks for the Team</vt:lpstr>
      <vt:lpstr>Key Tasks for the Team</vt:lpstr>
      <vt:lpstr>Key Tasks for the Team</vt:lpstr>
      <vt:lpstr>What to Do With This Information?</vt:lpstr>
      <vt:lpstr>Strategic Improvement Planning       </vt:lpstr>
      <vt:lpstr>Slide 89</vt:lpstr>
      <vt:lpstr>Slide 90</vt:lpstr>
      <vt:lpstr>Continuous Improvement Four Core Elements</vt:lpstr>
      <vt:lpstr>Improvement Process Components</vt:lpstr>
      <vt:lpstr>Slide 93</vt:lpstr>
      <vt:lpstr>Data Analysis Worksheet</vt:lpstr>
      <vt:lpstr>Case Studies:  Grading Policy</vt:lpstr>
      <vt:lpstr>Case Studies:  Grading Policy</vt:lpstr>
      <vt:lpstr>Case Studies:  Grading Policy</vt:lpstr>
      <vt:lpstr>Case Studies:  Grading Policy</vt:lpstr>
      <vt:lpstr>Group Activity</vt:lpstr>
      <vt:lpstr>How can the Self-Study process contribute to institutional improvement?</vt:lpstr>
      <vt:lpstr>Group Activity:  Case Study Analysis                                                      Assessment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troy</dc:creator>
  <cp:lastModifiedBy>TOSHIBA</cp:lastModifiedBy>
  <cp:revision>133</cp:revision>
  <dcterms:created xsi:type="dcterms:W3CDTF">2009-03-27T07:37:08Z</dcterms:created>
  <dcterms:modified xsi:type="dcterms:W3CDTF">2012-05-29T11:48:14Z</dcterms:modified>
</cp:coreProperties>
</file>