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1"/>
  </p:notesMasterIdLst>
  <p:sldIdLst>
    <p:sldId id="256" r:id="rId2"/>
    <p:sldId id="305" r:id="rId3"/>
    <p:sldId id="304" r:id="rId4"/>
    <p:sldId id="289" r:id="rId5"/>
    <p:sldId id="327" r:id="rId6"/>
    <p:sldId id="325" r:id="rId7"/>
    <p:sldId id="323" r:id="rId8"/>
    <p:sldId id="326" r:id="rId9"/>
    <p:sldId id="324" r:id="rId10"/>
    <p:sldId id="322" r:id="rId11"/>
    <p:sldId id="306" r:id="rId12"/>
    <p:sldId id="329" r:id="rId13"/>
    <p:sldId id="319" r:id="rId14"/>
    <p:sldId id="291" r:id="rId15"/>
    <p:sldId id="303" r:id="rId16"/>
    <p:sldId id="295" r:id="rId17"/>
    <p:sldId id="308" r:id="rId18"/>
    <p:sldId id="328" r:id="rId19"/>
    <p:sldId id="331"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4C22"/>
    <a:srgbClr val="00CC00"/>
    <a:srgbClr val="097974"/>
    <a:srgbClr val="00FF00"/>
    <a:srgbClr val="FFFFCC"/>
    <a:srgbClr val="99FF33"/>
    <a:srgbClr val="00823B"/>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نمط ذو سمات 1 - تميي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نمط ذو سمات 1 - تميي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7AC3CCA-C797-4891-BE02-D94E43425B78}" styleName="النمط المتوسط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نمط ذو سمات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B9631B5-78F2-41C9-869B-9F39066F8104}" styleName="نمط متوسط 3 - تميي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25E5076-3810-47DD-B79F-674D7AD40C01}" styleName="نمط داكن 1 - تميي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412" autoAdjust="0"/>
    <p:restoredTop sz="89785" autoAdjust="0"/>
  </p:normalViewPr>
  <p:slideViewPr>
    <p:cSldViewPr>
      <p:cViewPr>
        <p:scale>
          <a:sx n="73" d="100"/>
          <a:sy n="73" d="100"/>
        </p:scale>
        <p:origin x="-129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notesViewPr>
    <p:cSldViewPr>
      <p:cViewPr varScale="1">
        <p:scale>
          <a:sx n="55" d="100"/>
          <a:sy n="55" d="100"/>
        </p:scale>
        <p:origin x="-285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Microsoft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42"/>
    </mc:Choice>
    <mc:Fallback>
      <c:style val="42"/>
    </mc:Fallback>
  </mc:AlternateContent>
  <c:chart>
    <c:autoTitleDeleted val="1"/>
    <c:plotArea>
      <c:layout/>
      <c:doughnutChart>
        <c:varyColors val="1"/>
        <c:ser>
          <c:idx val="0"/>
          <c:order val="0"/>
          <c:tx>
            <c:strRef>
              <c:f>ورقة1!$B$1</c:f>
              <c:strCache>
                <c:ptCount val="1"/>
                <c:pt idx="0">
                  <c:v>مقارنة</c:v>
                </c:pt>
              </c:strCache>
            </c:strRef>
          </c:tx>
          <c:spPr>
            <a:ln>
              <a:solidFill>
                <a:schemeClr val="bg1"/>
              </a:solidFill>
            </a:ln>
          </c:spPr>
          <c:dPt>
            <c:idx val="0"/>
            <c:bubble3D val="0"/>
            <c:spPr>
              <a:solidFill>
                <a:srgbClr val="FFFF00"/>
              </a:solidFill>
              <a:ln>
                <a:solidFill>
                  <a:schemeClr val="bg1"/>
                </a:solidFill>
              </a:ln>
            </c:spPr>
          </c:dPt>
          <c:dPt>
            <c:idx val="1"/>
            <c:bubble3D val="0"/>
            <c:spPr>
              <a:solidFill>
                <a:srgbClr val="00B0F0"/>
              </a:solidFill>
              <a:ln>
                <a:solidFill>
                  <a:schemeClr val="bg1"/>
                </a:solidFill>
              </a:ln>
            </c:spPr>
          </c:dPt>
          <c:dLbls>
            <c:dLbl>
              <c:idx val="0"/>
              <c:layout/>
              <c:tx>
                <c:rich>
                  <a:bodyPr/>
                  <a:lstStyle/>
                  <a:p>
                    <a:r>
                      <a:rPr lang="ar-SA" dirty="0">
                        <a:solidFill>
                          <a:srgbClr val="FF0000"/>
                        </a:solidFill>
                      </a:rPr>
                      <a:t>32%</a:t>
                    </a:r>
                  </a:p>
                </c:rich>
              </c:tx>
              <c:showLegendKey val="0"/>
              <c:showVal val="1"/>
              <c:showCatName val="0"/>
              <c:showSerName val="0"/>
              <c:showPercent val="0"/>
              <c:showBubbleSize val="0"/>
            </c:dLbl>
            <c:dLbl>
              <c:idx val="1"/>
              <c:layout/>
              <c:tx>
                <c:rich>
                  <a:bodyPr/>
                  <a:lstStyle/>
                  <a:p>
                    <a:r>
                      <a:rPr lang="ar-SA" dirty="0">
                        <a:solidFill>
                          <a:srgbClr val="FFFF00"/>
                        </a:solidFill>
                      </a:rPr>
                      <a:t>68%</a:t>
                    </a:r>
                  </a:p>
                </c:rich>
              </c:tx>
              <c:showLegendKey val="0"/>
              <c:showVal val="1"/>
              <c:showCatName val="0"/>
              <c:showSerName val="0"/>
              <c:showPercent val="0"/>
              <c:showBubbleSize val="0"/>
            </c:dLbl>
            <c:showLegendKey val="0"/>
            <c:showVal val="1"/>
            <c:showCatName val="0"/>
            <c:showSerName val="0"/>
            <c:showPercent val="0"/>
            <c:showBubbleSize val="0"/>
            <c:showLeaderLines val="1"/>
          </c:dLbls>
          <c:cat>
            <c:strRef>
              <c:f>ورقة1!$A$2:$A$3</c:f>
              <c:strCache>
                <c:ptCount val="2"/>
                <c:pt idx="0">
                  <c:v>جامعات تأسست قبل أكثر من 10 سنوات</c:v>
                </c:pt>
                <c:pt idx="1">
                  <c:v>جامعات ناشئة</c:v>
                </c:pt>
              </c:strCache>
            </c:strRef>
          </c:cat>
          <c:val>
            <c:numRef>
              <c:f>ورقة1!$B$2:$B$3</c:f>
              <c:numCache>
                <c:formatCode>General</c:formatCode>
                <c:ptCount val="2"/>
                <c:pt idx="0">
                  <c:v>8</c:v>
                </c:pt>
                <c:pt idx="1">
                  <c:v>17</c:v>
                </c:pt>
              </c:numCache>
            </c:numRef>
          </c:val>
        </c:ser>
        <c:dLbls>
          <c:showLegendKey val="0"/>
          <c:showVal val="0"/>
          <c:showCatName val="0"/>
          <c:showSerName val="0"/>
          <c:showPercent val="0"/>
          <c:showBubbleSize val="0"/>
          <c:showLeaderLines val="1"/>
        </c:dLbls>
        <c:firstSliceAng val="0"/>
        <c:holeSize val="50"/>
      </c:doughnutChart>
    </c:plotArea>
    <c:legend>
      <c:legendPos val="b"/>
      <c:layout/>
      <c:overlay val="0"/>
    </c:legend>
    <c:plotVisOnly val="1"/>
    <c:dispBlanksAs val="zero"/>
    <c:showDLblsOverMax val="0"/>
  </c:chart>
  <c:spPr>
    <a:gradFill>
      <a:gsLst>
        <a:gs pos="0">
          <a:srgbClr val="D6B19C"/>
        </a:gs>
        <a:gs pos="30000">
          <a:srgbClr val="D49E6C"/>
        </a:gs>
        <a:gs pos="70000">
          <a:srgbClr val="A65528"/>
        </a:gs>
        <a:gs pos="100000">
          <a:srgbClr val="663012"/>
        </a:gs>
      </a:gsLst>
      <a:lin ang="5400000" scaled="0"/>
    </a:gradFill>
  </c:spPr>
  <c:txPr>
    <a:bodyPr/>
    <a:lstStyle/>
    <a:p>
      <a:pPr>
        <a:defRPr sz="1800"/>
      </a:pPr>
      <a:endParaRPr lang="ar-SA"/>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75"/>
      <c:rotY val="0"/>
      <c:rAngAx val="0"/>
      <c:perspective val="30"/>
    </c:view3D>
    <c:floor>
      <c:thickness val="0"/>
    </c:floor>
    <c:sideWall>
      <c:thickness val="0"/>
    </c:sideWall>
    <c:backWall>
      <c:thickness val="0"/>
    </c:backWall>
    <c:plotArea>
      <c:layout/>
      <c:pie3DChart>
        <c:varyColors val="1"/>
        <c:ser>
          <c:idx val="0"/>
          <c:order val="0"/>
          <c:tx>
            <c:strRef>
              <c:f>ورقة1!$B$1</c:f>
              <c:strCache>
                <c:ptCount val="1"/>
                <c:pt idx="0">
                  <c:v>توافر عمادات تعلم الكتروني</c:v>
                </c:pt>
              </c:strCache>
            </c:strRef>
          </c:tx>
          <c:spPr>
            <a:solidFill>
              <a:srgbClr val="002060"/>
            </a:solidFill>
            <a:ln>
              <a:solidFill>
                <a:schemeClr val="bg1"/>
              </a:solidFill>
            </a:ln>
            <a:effectLst>
              <a:outerShdw blurRad="50800" dist="38100" dir="18900000" algn="bl" rotWithShape="0">
                <a:prstClr val="black">
                  <a:alpha val="40000"/>
                </a:prstClr>
              </a:outerShdw>
            </a:effectLst>
          </c:spPr>
          <c:dPt>
            <c:idx val="0"/>
            <c:bubble3D val="0"/>
            <c:explosion val="19"/>
            <c:spPr>
              <a:solidFill>
                <a:srgbClr val="00CC00"/>
              </a:solidFill>
              <a:effectLst>
                <a:outerShdw blurRad="50800" dist="38100" dir="18900000" algn="bl" rotWithShape="0">
                  <a:prstClr val="black">
                    <a:alpha val="40000"/>
                  </a:prstClr>
                </a:outerShdw>
              </a:effectLst>
            </c:spPr>
          </c:dPt>
          <c:dPt>
            <c:idx val="1"/>
            <c:bubble3D val="0"/>
            <c:spPr>
              <a:solidFill>
                <a:srgbClr val="FFFF00"/>
              </a:solidFill>
              <a:ln>
                <a:solidFill>
                  <a:schemeClr val="bg1"/>
                </a:solidFill>
              </a:ln>
              <a:effectLst>
                <a:outerShdw blurRad="50800" dist="38100" dir="18900000" algn="bl" rotWithShape="0">
                  <a:prstClr val="black">
                    <a:alpha val="40000"/>
                  </a:prstClr>
                </a:outerShdw>
              </a:effectLst>
            </c:spPr>
          </c:dPt>
          <c:dPt>
            <c:idx val="2"/>
            <c:bubble3D val="0"/>
            <c:explosion val="16"/>
            <c:spPr>
              <a:solidFill>
                <a:srgbClr val="00B0F0"/>
              </a:solidFill>
              <a:ln>
                <a:solidFill>
                  <a:schemeClr val="bg1"/>
                </a:solidFill>
              </a:ln>
              <a:effectLst>
                <a:outerShdw blurRad="50800" dist="38100" dir="18900000" algn="bl" rotWithShape="0">
                  <a:prstClr val="black">
                    <a:alpha val="40000"/>
                  </a:prstClr>
                </a:outerShdw>
              </a:effectLst>
            </c:spPr>
          </c:dPt>
          <c:dLbls>
            <c:dLbl>
              <c:idx val="0"/>
              <c:layout/>
              <c:tx>
                <c:rich>
                  <a:bodyPr/>
                  <a:lstStyle/>
                  <a:p>
                    <a:r>
                      <a:rPr lang="ar-SA" dirty="0">
                        <a:solidFill>
                          <a:srgbClr val="004C22"/>
                        </a:solidFill>
                      </a:rPr>
                      <a:t>70%</a:t>
                    </a:r>
                  </a:p>
                </c:rich>
              </c:tx>
              <c:showLegendKey val="0"/>
              <c:showVal val="0"/>
              <c:showCatName val="0"/>
              <c:showSerName val="0"/>
              <c:showPercent val="1"/>
              <c:showBubbleSize val="0"/>
            </c:dLbl>
            <c:dLbl>
              <c:idx val="1"/>
              <c:layout/>
              <c:tx>
                <c:rich>
                  <a:bodyPr/>
                  <a:lstStyle/>
                  <a:p>
                    <a:r>
                      <a:rPr lang="ar-SA" dirty="0">
                        <a:solidFill>
                          <a:srgbClr val="004C22"/>
                        </a:solidFill>
                      </a:rPr>
                      <a:t>18%</a:t>
                    </a:r>
                  </a:p>
                </c:rich>
              </c:tx>
              <c:showLegendKey val="0"/>
              <c:showVal val="0"/>
              <c:showCatName val="0"/>
              <c:showSerName val="0"/>
              <c:showPercent val="1"/>
              <c:showBubbleSize val="0"/>
            </c:dLbl>
            <c:dLbl>
              <c:idx val="2"/>
              <c:layout/>
              <c:tx>
                <c:rich>
                  <a:bodyPr/>
                  <a:lstStyle/>
                  <a:p>
                    <a:r>
                      <a:rPr lang="ar-SA" dirty="0">
                        <a:solidFill>
                          <a:srgbClr val="FFFFCC"/>
                        </a:solidFill>
                      </a:rPr>
                      <a:t>12%</a:t>
                    </a:r>
                  </a:p>
                </c:rich>
              </c:tx>
              <c:showLegendKey val="0"/>
              <c:showVal val="0"/>
              <c:showCatName val="0"/>
              <c:showSerName val="0"/>
              <c:showPercent val="1"/>
              <c:showBubbleSize val="0"/>
            </c:dLbl>
            <c:showLegendKey val="0"/>
            <c:showVal val="0"/>
            <c:showCatName val="0"/>
            <c:showSerName val="0"/>
            <c:showPercent val="1"/>
            <c:showBubbleSize val="0"/>
            <c:showLeaderLines val="1"/>
          </c:dLbls>
          <c:cat>
            <c:strRef>
              <c:f>ورقة1!$A$2:$A$4</c:f>
              <c:strCache>
                <c:ptCount val="3"/>
                <c:pt idx="0">
                  <c:v>تتوافر عمادات تعلم الكتروني</c:v>
                </c:pt>
                <c:pt idx="1">
                  <c:v>يتوافر اشراف على برامج التعلم الالكتروني</c:v>
                </c:pt>
                <c:pt idx="2">
                  <c:v>لا يتوافر عمادة أو برامج تعلم الكتروني</c:v>
                </c:pt>
              </c:strCache>
            </c:strRef>
          </c:cat>
          <c:val>
            <c:numRef>
              <c:f>ورقة1!$B$2:$B$4</c:f>
              <c:numCache>
                <c:formatCode>General</c:formatCode>
                <c:ptCount val="3"/>
                <c:pt idx="0">
                  <c:v>12</c:v>
                </c:pt>
                <c:pt idx="1">
                  <c:v>3</c:v>
                </c:pt>
                <c:pt idx="2">
                  <c:v>2</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zero"/>
    <c:showDLblsOverMax val="0"/>
  </c:chart>
  <c:spPr>
    <a:gradFill>
      <a:gsLst>
        <a:gs pos="0">
          <a:srgbClr val="D6B19C"/>
        </a:gs>
        <a:gs pos="30000">
          <a:srgbClr val="D49E6C"/>
        </a:gs>
        <a:gs pos="70000">
          <a:srgbClr val="A65528"/>
        </a:gs>
        <a:gs pos="100000">
          <a:srgbClr val="663012"/>
        </a:gs>
      </a:gsLst>
      <a:lin ang="5400000" scaled="0"/>
    </a:gradFill>
  </c:spPr>
  <c:txPr>
    <a:bodyPr/>
    <a:lstStyle/>
    <a:p>
      <a:pPr>
        <a:defRPr sz="1800"/>
      </a:pPr>
      <a:endParaRPr lang="ar-SA"/>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ورقة1!$B$1</c:f>
              <c:strCache>
                <c:ptCount val="1"/>
                <c:pt idx="0">
                  <c:v>توزيع السوق العالمي للتعلم الالكتروني</c:v>
                </c:pt>
              </c:strCache>
            </c:strRef>
          </c:tx>
          <c:explosion val="25"/>
          <c:dPt>
            <c:idx val="0"/>
            <c:bubble3D val="0"/>
            <c:spPr>
              <a:solidFill>
                <a:schemeClr val="tx2">
                  <a:lumMod val="60000"/>
                  <a:lumOff val="40000"/>
                </a:schemeClr>
              </a:solidFill>
            </c:spPr>
          </c:dPt>
          <c:dPt>
            <c:idx val="2"/>
            <c:bubble3D val="0"/>
            <c:spPr>
              <a:solidFill>
                <a:srgbClr val="00B050"/>
              </a:solidFill>
            </c:spPr>
          </c:dPt>
          <c:dPt>
            <c:idx val="3"/>
            <c:bubble3D val="0"/>
            <c:spPr>
              <a:solidFill>
                <a:srgbClr val="00B0F0"/>
              </a:solidFill>
            </c:spPr>
          </c:dPt>
          <c:dPt>
            <c:idx val="4"/>
            <c:bubble3D val="0"/>
            <c:spPr>
              <a:solidFill>
                <a:srgbClr val="00FF00"/>
              </a:solidFill>
            </c:spPr>
          </c:dPt>
          <c:dPt>
            <c:idx val="5"/>
            <c:bubble3D val="0"/>
            <c:spPr>
              <a:solidFill>
                <a:srgbClr val="FF0000"/>
              </a:solidFill>
            </c:spPr>
          </c:dPt>
          <c:dLbls>
            <c:dLbl>
              <c:idx val="0"/>
              <c:tx>
                <c:rich>
                  <a:bodyPr/>
                  <a:lstStyle/>
                  <a:p>
                    <a:r>
                      <a:rPr lang="en-US" smtClean="0"/>
                      <a:t>61</a:t>
                    </a:r>
                    <a:r>
                      <a:rPr lang="ar-SA" smtClean="0"/>
                      <a:t>%</a:t>
                    </a:r>
                    <a:endParaRPr lang="ar-SA" dirty="0"/>
                  </a:p>
                </c:rich>
              </c:tx>
              <c:showLegendKey val="0"/>
              <c:showVal val="0"/>
              <c:showCatName val="0"/>
              <c:showSerName val="0"/>
              <c:showPercent val="1"/>
              <c:showBubbleSize val="0"/>
            </c:dLbl>
            <c:dLbl>
              <c:idx val="1"/>
              <c:tx>
                <c:rich>
                  <a:bodyPr/>
                  <a:lstStyle/>
                  <a:p>
                    <a:r>
                      <a:rPr lang="en-US" smtClean="0"/>
                      <a:t>3</a:t>
                    </a:r>
                    <a:r>
                      <a:rPr lang="ar-SA" smtClean="0"/>
                      <a:t>%</a:t>
                    </a:r>
                    <a:endParaRPr lang="ar-SA" dirty="0"/>
                  </a:p>
                </c:rich>
              </c:tx>
              <c:showLegendKey val="0"/>
              <c:showVal val="0"/>
              <c:showCatName val="0"/>
              <c:showSerName val="0"/>
              <c:showPercent val="1"/>
              <c:showBubbleSize val="0"/>
            </c:dLbl>
            <c:dLbl>
              <c:idx val="2"/>
              <c:tx>
                <c:rich>
                  <a:bodyPr/>
                  <a:lstStyle/>
                  <a:p>
                    <a:r>
                      <a:rPr lang="en-US" smtClean="0"/>
                      <a:t>18</a:t>
                    </a:r>
                    <a:r>
                      <a:rPr lang="ar-SA" smtClean="0"/>
                      <a:t>%</a:t>
                    </a:r>
                    <a:endParaRPr lang="ar-SA" dirty="0"/>
                  </a:p>
                </c:rich>
              </c:tx>
              <c:showLegendKey val="0"/>
              <c:showVal val="0"/>
              <c:showCatName val="0"/>
              <c:showSerName val="0"/>
              <c:showPercent val="1"/>
              <c:showBubbleSize val="0"/>
            </c:dLbl>
            <c:dLbl>
              <c:idx val="3"/>
              <c:tx>
                <c:rich>
                  <a:bodyPr/>
                  <a:lstStyle/>
                  <a:p>
                    <a:r>
                      <a:rPr lang="en-US" dirty="0" smtClean="0"/>
                      <a:t>2</a:t>
                    </a:r>
                    <a:r>
                      <a:rPr lang="ar-SA" dirty="0" smtClean="0"/>
                      <a:t>%</a:t>
                    </a:r>
                    <a:endParaRPr lang="ar-SA" dirty="0"/>
                  </a:p>
                </c:rich>
              </c:tx>
              <c:showLegendKey val="0"/>
              <c:showVal val="0"/>
              <c:showCatName val="0"/>
              <c:showSerName val="0"/>
              <c:showPercent val="1"/>
              <c:showBubbleSize val="0"/>
            </c:dLbl>
            <c:dLbl>
              <c:idx val="4"/>
              <c:tx>
                <c:rich>
                  <a:bodyPr/>
                  <a:lstStyle/>
                  <a:p>
                    <a:r>
                      <a:rPr lang="en-US" dirty="0" smtClean="0"/>
                      <a:t>15</a:t>
                    </a:r>
                    <a:r>
                      <a:rPr lang="ar-SA" dirty="0" smtClean="0"/>
                      <a:t>%</a:t>
                    </a:r>
                    <a:endParaRPr lang="ar-SA" dirty="0"/>
                  </a:p>
                </c:rich>
              </c:tx>
              <c:showLegendKey val="0"/>
              <c:showVal val="0"/>
              <c:showCatName val="0"/>
              <c:showSerName val="0"/>
              <c:showPercent val="1"/>
              <c:showBubbleSize val="0"/>
            </c:dLbl>
            <c:dLbl>
              <c:idx val="5"/>
              <c:tx>
                <c:rich>
                  <a:bodyPr/>
                  <a:lstStyle/>
                  <a:p>
                    <a:r>
                      <a:rPr lang="en-US" smtClean="0"/>
                      <a:t>1</a:t>
                    </a:r>
                    <a:r>
                      <a:rPr lang="ar-SA" smtClean="0"/>
                      <a:t>%</a:t>
                    </a:r>
                    <a:endParaRPr lang="ar-SA" dirty="0"/>
                  </a:p>
                </c:rich>
              </c:tx>
              <c:showLegendKey val="0"/>
              <c:showVal val="0"/>
              <c:showCatName val="0"/>
              <c:showSerName val="0"/>
              <c:showPercent val="1"/>
              <c:showBubbleSize val="0"/>
            </c:dLbl>
            <c:showLegendKey val="0"/>
            <c:showVal val="0"/>
            <c:showCatName val="0"/>
            <c:showSerName val="0"/>
            <c:showPercent val="1"/>
            <c:showBubbleSize val="0"/>
            <c:showLeaderLines val="1"/>
          </c:dLbls>
          <c:cat>
            <c:strRef>
              <c:f>ورقة1!$A$2:$A$7</c:f>
              <c:strCache>
                <c:ptCount val="6"/>
                <c:pt idx="0">
                  <c:v>أمريكا الشمالية</c:v>
                </c:pt>
                <c:pt idx="1">
                  <c:v>أمريكا الجنوبية</c:v>
                </c:pt>
                <c:pt idx="2">
                  <c:v>أوروبا الغربية </c:v>
                </c:pt>
                <c:pt idx="3">
                  <c:v>الشرق الأوسط</c:v>
                </c:pt>
                <c:pt idx="4">
                  <c:v>اسيا</c:v>
                </c:pt>
                <c:pt idx="5">
                  <c:v>أفريقيا</c:v>
                </c:pt>
              </c:strCache>
            </c:strRef>
          </c:cat>
          <c:val>
            <c:numRef>
              <c:f>ورقة1!$B$2:$B$7</c:f>
              <c:numCache>
                <c:formatCode>General</c:formatCode>
                <c:ptCount val="6"/>
                <c:pt idx="0">
                  <c:v>21.1</c:v>
                </c:pt>
                <c:pt idx="1">
                  <c:v>1.1000000000000001</c:v>
                </c:pt>
                <c:pt idx="2">
                  <c:v>6.1</c:v>
                </c:pt>
                <c:pt idx="3">
                  <c:v>0.52</c:v>
                </c:pt>
                <c:pt idx="4">
                  <c:v>5.2</c:v>
                </c:pt>
                <c:pt idx="5">
                  <c:v>0.5</c:v>
                </c:pt>
              </c:numCache>
            </c:numRef>
          </c:val>
        </c:ser>
        <c:dLbls>
          <c:showLegendKey val="0"/>
          <c:showVal val="0"/>
          <c:showCatName val="0"/>
          <c:showSerName val="0"/>
          <c:showPercent val="1"/>
          <c:showBubbleSize val="0"/>
          <c:showLeaderLines val="1"/>
        </c:dLbls>
        <c:firstSliceAng val="0"/>
      </c:pieChart>
    </c:plotArea>
    <c:legend>
      <c:legendPos val="r"/>
      <c:overlay val="0"/>
    </c:legend>
    <c:plotVisOnly val="1"/>
    <c:dispBlanksAs val="gap"/>
    <c:showDLblsOverMax val="0"/>
  </c:chart>
  <c:spPr>
    <a:ln w="41275">
      <a:solidFill>
        <a:schemeClr val="tx1"/>
      </a:solidFill>
    </a:ln>
  </c:spPr>
  <c:txPr>
    <a:bodyPr/>
    <a:lstStyle/>
    <a:p>
      <a:pPr>
        <a:defRPr sz="1800"/>
      </a:pPr>
      <a:endParaRPr lang="ar-SA"/>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7FB497-2E69-4C09-9979-3D6984E1CB72}" type="doc">
      <dgm:prSet loTypeId="urn:microsoft.com/office/officeart/2005/8/layout/cycle8" loCatId="cycle" qsTypeId="urn:microsoft.com/office/officeart/2005/8/quickstyle/3d9" qsCatId="3D" csTypeId="urn:microsoft.com/office/officeart/2005/8/colors/colorful5" csCatId="colorful" phldr="1"/>
      <dgm:spPr/>
      <dgm:t>
        <a:bodyPr/>
        <a:lstStyle/>
        <a:p>
          <a:pPr rtl="1"/>
          <a:endParaRPr lang="ar-SA"/>
        </a:p>
      </dgm:t>
    </dgm:pt>
    <dgm:pt modelId="{7D272ACC-E82C-45B4-AF59-D2A6A7FB3F58}">
      <dgm:prSet phldrT="[نص]" custT="1"/>
      <dgm:spPr>
        <a:solidFill>
          <a:srgbClr val="FFFF00"/>
        </a:solidFill>
      </dgm:spPr>
      <dgm:t>
        <a:bodyPr/>
        <a:lstStyle/>
        <a:p>
          <a:pPr rtl="1"/>
          <a:r>
            <a:rPr lang="ar-SA" sz="1800" b="1" dirty="0" smtClean="0">
              <a:solidFill>
                <a:schemeClr val="tx2">
                  <a:lumMod val="75000"/>
                </a:schemeClr>
              </a:solidFill>
            </a:rPr>
            <a:t>التزام المؤسسة</a:t>
          </a:r>
          <a:endParaRPr lang="ar-SA" sz="1800" b="1" dirty="0">
            <a:solidFill>
              <a:schemeClr val="tx2">
                <a:lumMod val="75000"/>
              </a:schemeClr>
            </a:solidFill>
          </a:endParaRPr>
        </a:p>
      </dgm:t>
    </dgm:pt>
    <dgm:pt modelId="{365DB303-EEEB-481E-BE8D-DC8BFA28484E}" type="parTrans" cxnId="{DCF09449-33EB-4D66-B4FB-5448CA0ADC4E}">
      <dgm:prSet/>
      <dgm:spPr/>
      <dgm:t>
        <a:bodyPr/>
        <a:lstStyle/>
        <a:p>
          <a:pPr rtl="1"/>
          <a:endParaRPr lang="ar-SA"/>
        </a:p>
      </dgm:t>
    </dgm:pt>
    <dgm:pt modelId="{0A76A181-8E0B-46B4-95F5-CF25BF7C6878}" type="sibTrans" cxnId="{DCF09449-33EB-4D66-B4FB-5448CA0ADC4E}">
      <dgm:prSet/>
      <dgm:spPr/>
      <dgm:t>
        <a:bodyPr/>
        <a:lstStyle/>
        <a:p>
          <a:pPr rtl="1"/>
          <a:endParaRPr lang="ar-SA"/>
        </a:p>
      </dgm:t>
    </dgm:pt>
    <dgm:pt modelId="{624DF047-0013-4EF2-9F66-AAF3A3A68B7A}">
      <dgm:prSet phldrT="[نص]" custT="1"/>
      <dgm:spPr>
        <a:solidFill>
          <a:srgbClr val="FF0000"/>
        </a:solidFill>
      </dgm:spPr>
      <dgm:t>
        <a:bodyPr/>
        <a:lstStyle/>
        <a:p>
          <a:pPr rtl="1"/>
          <a:r>
            <a:rPr lang="ar-SA" sz="1800" b="1" dirty="0" smtClean="0">
              <a:solidFill>
                <a:srgbClr val="FFFF00"/>
              </a:solidFill>
            </a:rPr>
            <a:t>الإتاحة (الوصول)</a:t>
          </a:r>
          <a:endParaRPr lang="ar-SA" sz="1800" b="1" dirty="0">
            <a:solidFill>
              <a:srgbClr val="FFFF00"/>
            </a:solidFill>
          </a:endParaRPr>
        </a:p>
      </dgm:t>
    </dgm:pt>
    <dgm:pt modelId="{0FC12BCF-DBD7-401A-BA51-426C66DA5507}" type="parTrans" cxnId="{CC831BB1-B699-4AA8-B870-FF1ACE3BCFC8}">
      <dgm:prSet/>
      <dgm:spPr/>
      <dgm:t>
        <a:bodyPr/>
        <a:lstStyle/>
        <a:p>
          <a:pPr rtl="1"/>
          <a:endParaRPr lang="ar-SA"/>
        </a:p>
      </dgm:t>
    </dgm:pt>
    <dgm:pt modelId="{8B2F6479-E5CC-4D7D-85B9-9578A61C4F9A}" type="sibTrans" cxnId="{CC831BB1-B699-4AA8-B870-FF1ACE3BCFC8}">
      <dgm:prSet/>
      <dgm:spPr/>
      <dgm:t>
        <a:bodyPr/>
        <a:lstStyle/>
        <a:p>
          <a:pPr rtl="1"/>
          <a:endParaRPr lang="ar-SA"/>
        </a:p>
      </dgm:t>
    </dgm:pt>
    <dgm:pt modelId="{68DC02B4-1E9F-4DBE-BB67-83BB628A213E}">
      <dgm:prSet phldrT="[نص]" custT="1"/>
      <dgm:spPr>
        <a:solidFill>
          <a:srgbClr val="00B0F0"/>
        </a:solidFill>
      </dgm:spPr>
      <dgm:t>
        <a:bodyPr/>
        <a:lstStyle/>
        <a:p>
          <a:pPr rtl="1"/>
          <a:r>
            <a:rPr lang="ar-SA" sz="1600" b="1" dirty="0" smtClean="0">
              <a:solidFill>
                <a:srgbClr val="002060"/>
              </a:solidFill>
            </a:rPr>
            <a:t>خدمات الطلاب </a:t>
          </a:r>
          <a:endParaRPr lang="ar-SA" sz="1600" b="1" dirty="0">
            <a:solidFill>
              <a:srgbClr val="002060"/>
            </a:solidFill>
          </a:endParaRPr>
        </a:p>
      </dgm:t>
    </dgm:pt>
    <dgm:pt modelId="{FC800108-3C7D-45DD-98AC-EEB3450FD2CD}" type="parTrans" cxnId="{F8620FCE-DD2C-43A4-BEE7-39BEE1295B86}">
      <dgm:prSet/>
      <dgm:spPr/>
      <dgm:t>
        <a:bodyPr/>
        <a:lstStyle/>
        <a:p>
          <a:pPr rtl="1"/>
          <a:endParaRPr lang="ar-SA"/>
        </a:p>
      </dgm:t>
    </dgm:pt>
    <dgm:pt modelId="{32D5E352-CC93-4474-B59A-E5414C099113}" type="sibTrans" cxnId="{F8620FCE-DD2C-43A4-BEE7-39BEE1295B86}">
      <dgm:prSet/>
      <dgm:spPr/>
      <dgm:t>
        <a:bodyPr/>
        <a:lstStyle/>
        <a:p>
          <a:pPr rtl="1"/>
          <a:endParaRPr lang="ar-SA"/>
        </a:p>
      </dgm:t>
    </dgm:pt>
    <dgm:pt modelId="{879AA10D-6B58-4825-B464-375E739FB502}">
      <dgm:prSet phldrT="[نص]" custT="1"/>
      <dgm:spPr>
        <a:solidFill>
          <a:schemeClr val="bg1"/>
        </a:solidFill>
      </dgm:spPr>
      <dgm:t>
        <a:bodyPr/>
        <a:lstStyle/>
        <a:p>
          <a:pPr rtl="1"/>
          <a:r>
            <a:rPr lang="ar-SA" sz="1200" b="1" dirty="0" smtClean="0">
              <a:solidFill>
                <a:schemeClr val="tx1"/>
              </a:solidFill>
            </a:rPr>
            <a:t>الجدوى الاقتصادية</a:t>
          </a:r>
          <a:endParaRPr lang="ar-SA" sz="1200" b="1" dirty="0">
            <a:solidFill>
              <a:srgbClr val="002060"/>
            </a:solidFill>
          </a:endParaRPr>
        </a:p>
      </dgm:t>
    </dgm:pt>
    <dgm:pt modelId="{6FF2EE02-9799-4A9C-A15A-A09C1A23E9F7}" type="parTrans" cxnId="{1BA7D282-674A-4A71-A116-B5ECCD207948}">
      <dgm:prSet/>
      <dgm:spPr/>
      <dgm:t>
        <a:bodyPr/>
        <a:lstStyle/>
        <a:p>
          <a:pPr rtl="1"/>
          <a:endParaRPr lang="ar-SA"/>
        </a:p>
      </dgm:t>
    </dgm:pt>
    <dgm:pt modelId="{4A449F33-E4EF-4234-8212-01F5FDE135F1}" type="sibTrans" cxnId="{1BA7D282-674A-4A71-A116-B5ECCD207948}">
      <dgm:prSet/>
      <dgm:spPr/>
      <dgm:t>
        <a:bodyPr/>
        <a:lstStyle/>
        <a:p>
          <a:pPr rtl="1"/>
          <a:endParaRPr lang="ar-SA"/>
        </a:p>
      </dgm:t>
    </dgm:pt>
    <dgm:pt modelId="{749B4547-F79A-42EF-83DA-AD8368E40142}">
      <dgm:prSet phldrT="[نص]" custT="1"/>
      <dgm:spPr>
        <a:solidFill>
          <a:srgbClr val="FFFFCC"/>
        </a:solidFill>
      </dgm:spPr>
      <dgm:t>
        <a:bodyPr/>
        <a:lstStyle/>
        <a:p>
          <a:pPr rtl="1"/>
          <a:r>
            <a:rPr lang="ar-SA" sz="1800" b="1" dirty="0" smtClean="0">
              <a:solidFill>
                <a:srgbClr val="FFFF00"/>
              </a:solidFill>
            </a:rPr>
            <a:t>الدعم الفني</a:t>
          </a:r>
          <a:endParaRPr lang="ar-SA" sz="1800" b="1" dirty="0">
            <a:solidFill>
              <a:srgbClr val="FFFF00"/>
            </a:solidFill>
          </a:endParaRPr>
        </a:p>
      </dgm:t>
    </dgm:pt>
    <dgm:pt modelId="{11E8F3FA-9131-4758-A270-CBC1CABA09A7}" type="parTrans" cxnId="{7B016249-11B1-4184-AB81-5E1CF584FF4B}">
      <dgm:prSet/>
      <dgm:spPr/>
      <dgm:t>
        <a:bodyPr/>
        <a:lstStyle/>
        <a:p>
          <a:pPr rtl="1"/>
          <a:endParaRPr lang="ar-SA"/>
        </a:p>
      </dgm:t>
    </dgm:pt>
    <dgm:pt modelId="{8A055E73-F463-4245-B2D9-42D8F36C343B}" type="sibTrans" cxnId="{7B016249-11B1-4184-AB81-5E1CF584FF4B}">
      <dgm:prSet/>
      <dgm:spPr/>
      <dgm:t>
        <a:bodyPr/>
        <a:lstStyle/>
        <a:p>
          <a:pPr rtl="1"/>
          <a:endParaRPr lang="ar-SA"/>
        </a:p>
      </dgm:t>
    </dgm:pt>
    <dgm:pt modelId="{D38B888A-061F-4C8E-B67A-2153CEA21345}">
      <dgm:prSet phldrT="[نص]" custT="1"/>
      <dgm:spPr>
        <a:solidFill>
          <a:schemeClr val="bg1"/>
        </a:solidFill>
      </dgm:spPr>
      <dgm:t>
        <a:bodyPr/>
        <a:lstStyle/>
        <a:p>
          <a:pPr rtl="1"/>
          <a:r>
            <a:rPr lang="ar-SA" sz="1800" b="1" dirty="0" smtClean="0">
              <a:solidFill>
                <a:schemeClr val="tx1"/>
              </a:solidFill>
            </a:rPr>
            <a:t>أعضاء هيئة التدريس</a:t>
          </a:r>
          <a:endParaRPr lang="ar-SA" sz="1800" b="1" dirty="0">
            <a:solidFill>
              <a:schemeClr val="tx1"/>
            </a:solidFill>
          </a:endParaRPr>
        </a:p>
      </dgm:t>
    </dgm:pt>
    <dgm:pt modelId="{9B4AF6CF-F685-4762-BCDC-5C4F2A56EC24}" type="parTrans" cxnId="{5FFD6DE0-BFC6-4F84-8E7F-86489784ADA4}">
      <dgm:prSet/>
      <dgm:spPr/>
      <dgm:t>
        <a:bodyPr/>
        <a:lstStyle/>
        <a:p>
          <a:pPr rtl="1"/>
          <a:endParaRPr lang="ar-SA"/>
        </a:p>
      </dgm:t>
    </dgm:pt>
    <dgm:pt modelId="{E26D8945-C11F-4C43-9BD7-8EA1DEA2B56A}" type="sibTrans" cxnId="{5FFD6DE0-BFC6-4F84-8E7F-86489784ADA4}">
      <dgm:prSet/>
      <dgm:spPr/>
      <dgm:t>
        <a:bodyPr/>
        <a:lstStyle/>
        <a:p>
          <a:pPr rtl="1"/>
          <a:endParaRPr lang="ar-SA"/>
        </a:p>
      </dgm:t>
    </dgm:pt>
    <dgm:pt modelId="{B49E5479-5812-4EF3-B6B9-01972E2777EE}">
      <dgm:prSet phldrT="[نص]" custT="1"/>
      <dgm:spPr>
        <a:solidFill>
          <a:schemeClr val="tx2">
            <a:lumMod val="75000"/>
          </a:schemeClr>
        </a:solidFill>
      </dgm:spPr>
      <dgm:t>
        <a:bodyPr/>
        <a:lstStyle/>
        <a:p>
          <a:pPr rtl="1"/>
          <a:r>
            <a:rPr lang="ar-SA" sz="1600" b="1" dirty="0" smtClean="0">
              <a:solidFill>
                <a:schemeClr val="bg1"/>
              </a:solidFill>
            </a:rPr>
            <a:t>التصميم التعليمي والمقررات</a:t>
          </a:r>
          <a:endParaRPr lang="ar-SA" sz="1600" b="1" dirty="0">
            <a:solidFill>
              <a:schemeClr val="bg1"/>
            </a:solidFill>
          </a:endParaRPr>
        </a:p>
      </dgm:t>
    </dgm:pt>
    <dgm:pt modelId="{E3F5F8A4-EBC5-4DEE-8F9E-C302990284CF}" type="parTrans" cxnId="{DD0F8AFB-D14E-4AD2-8487-2CE345E939DC}">
      <dgm:prSet/>
      <dgm:spPr/>
      <dgm:t>
        <a:bodyPr/>
        <a:lstStyle/>
        <a:p>
          <a:pPr rtl="1"/>
          <a:endParaRPr lang="ar-SA"/>
        </a:p>
      </dgm:t>
    </dgm:pt>
    <dgm:pt modelId="{FEE484D7-4351-4D9C-93FB-A2A46D8DF96A}" type="sibTrans" cxnId="{DD0F8AFB-D14E-4AD2-8487-2CE345E939DC}">
      <dgm:prSet/>
      <dgm:spPr/>
      <dgm:t>
        <a:bodyPr/>
        <a:lstStyle/>
        <a:p>
          <a:pPr rtl="1"/>
          <a:endParaRPr lang="ar-SA"/>
        </a:p>
      </dgm:t>
    </dgm:pt>
    <dgm:pt modelId="{759958D2-8B42-4A5B-B906-F0B3897F262E}" type="pres">
      <dgm:prSet presAssocID="{697FB497-2E69-4C09-9979-3D6984E1CB72}" presName="compositeShape" presStyleCnt="0">
        <dgm:presLayoutVars>
          <dgm:chMax val="7"/>
          <dgm:dir/>
          <dgm:resizeHandles val="exact"/>
        </dgm:presLayoutVars>
      </dgm:prSet>
      <dgm:spPr/>
      <dgm:t>
        <a:bodyPr/>
        <a:lstStyle/>
        <a:p>
          <a:pPr rtl="1"/>
          <a:endParaRPr lang="ar-SA"/>
        </a:p>
      </dgm:t>
    </dgm:pt>
    <dgm:pt modelId="{F45E1FE8-0742-479D-B4F3-BDD957FC95F1}" type="pres">
      <dgm:prSet presAssocID="{697FB497-2E69-4C09-9979-3D6984E1CB72}" presName="wedge1" presStyleLbl="node1" presStyleIdx="0" presStyleCnt="7"/>
      <dgm:spPr/>
      <dgm:t>
        <a:bodyPr/>
        <a:lstStyle/>
        <a:p>
          <a:pPr rtl="1"/>
          <a:endParaRPr lang="ar-SA"/>
        </a:p>
      </dgm:t>
    </dgm:pt>
    <dgm:pt modelId="{0179F61B-F05F-421F-A259-72FEAD2F7958}" type="pres">
      <dgm:prSet presAssocID="{697FB497-2E69-4C09-9979-3D6984E1CB72}" presName="dummy1a" presStyleCnt="0"/>
      <dgm:spPr/>
    </dgm:pt>
    <dgm:pt modelId="{C113F4A4-C63C-490A-985D-55F986DBFBFF}" type="pres">
      <dgm:prSet presAssocID="{697FB497-2E69-4C09-9979-3D6984E1CB72}" presName="dummy1b" presStyleCnt="0"/>
      <dgm:spPr/>
    </dgm:pt>
    <dgm:pt modelId="{C406778D-FEFC-4C9F-B678-497A862E5A6D}" type="pres">
      <dgm:prSet presAssocID="{697FB497-2E69-4C09-9979-3D6984E1CB72}" presName="wedge1Tx" presStyleLbl="node1" presStyleIdx="0" presStyleCnt="7">
        <dgm:presLayoutVars>
          <dgm:chMax val="0"/>
          <dgm:chPref val="0"/>
          <dgm:bulletEnabled val="1"/>
        </dgm:presLayoutVars>
      </dgm:prSet>
      <dgm:spPr/>
      <dgm:t>
        <a:bodyPr/>
        <a:lstStyle/>
        <a:p>
          <a:pPr rtl="1"/>
          <a:endParaRPr lang="ar-SA"/>
        </a:p>
      </dgm:t>
    </dgm:pt>
    <dgm:pt modelId="{CDFA7402-A980-4B52-B512-96797BC89B92}" type="pres">
      <dgm:prSet presAssocID="{697FB497-2E69-4C09-9979-3D6984E1CB72}" presName="wedge2" presStyleLbl="node1" presStyleIdx="1" presStyleCnt="7"/>
      <dgm:spPr/>
      <dgm:t>
        <a:bodyPr/>
        <a:lstStyle/>
        <a:p>
          <a:pPr rtl="1"/>
          <a:endParaRPr lang="ar-SA"/>
        </a:p>
      </dgm:t>
    </dgm:pt>
    <dgm:pt modelId="{2CD1D0E9-064C-4450-AAF9-F36D7C02F99F}" type="pres">
      <dgm:prSet presAssocID="{697FB497-2E69-4C09-9979-3D6984E1CB72}" presName="dummy2a" presStyleCnt="0"/>
      <dgm:spPr/>
    </dgm:pt>
    <dgm:pt modelId="{2C053831-DF6E-45A6-ADF4-282AE0F037C5}" type="pres">
      <dgm:prSet presAssocID="{697FB497-2E69-4C09-9979-3D6984E1CB72}" presName="dummy2b" presStyleCnt="0"/>
      <dgm:spPr/>
    </dgm:pt>
    <dgm:pt modelId="{98FDFA42-EABB-48B9-98B1-D79487324A74}" type="pres">
      <dgm:prSet presAssocID="{697FB497-2E69-4C09-9979-3D6984E1CB72}" presName="wedge2Tx" presStyleLbl="node1" presStyleIdx="1" presStyleCnt="7">
        <dgm:presLayoutVars>
          <dgm:chMax val="0"/>
          <dgm:chPref val="0"/>
          <dgm:bulletEnabled val="1"/>
        </dgm:presLayoutVars>
      </dgm:prSet>
      <dgm:spPr/>
      <dgm:t>
        <a:bodyPr/>
        <a:lstStyle/>
        <a:p>
          <a:pPr rtl="1"/>
          <a:endParaRPr lang="ar-SA"/>
        </a:p>
      </dgm:t>
    </dgm:pt>
    <dgm:pt modelId="{4589CE78-6724-44C8-9C0E-ADBFB90FEC4C}" type="pres">
      <dgm:prSet presAssocID="{697FB497-2E69-4C09-9979-3D6984E1CB72}" presName="wedge3" presStyleLbl="node1" presStyleIdx="2" presStyleCnt="7"/>
      <dgm:spPr/>
      <dgm:t>
        <a:bodyPr/>
        <a:lstStyle/>
        <a:p>
          <a:pPr rtl="1"/>
          <a:endParaRPr lang="ar-SA"/>
        </a:p>
      </dgm:t>
    </dgm:pt>
    <dgm:pt modelId="{D6CE783A-D694-4E14-B7E4-BB3A50011988}" type="pres">
      <dgm:prSet presAssocID="{697FB497-2E69-4C09-9979-3D6984E1CB72}" presName="dummy3a" presStyleCnt="0"/>
      <dgm:spPr/>
    </dgm:pt>
    <dgm:pt modelId="{5064B373-236B-46E9-9F7C-E57F77EBCE9B}" type="pres">
      <dgm:prSet presAssocID="{697FB497-2E69-4C09-9979-3D6984E1CB72}" presName="dummy3b" presStyleCnt="0"/>
      <dgm:spPr/>
    </dgm:pt>
    <dgm:pt modelId="{5303C317-2B4D-40FC-93F5-60E0F54711F0}" type="pres">
      <dgm:prSet presAssocID="{697FB497-2E69-4C09-9979-3D6984E1CB72}" presName="wedge3Tx" presStyleLbl="node1" presStyleIdx="2" presStyleCnt="7">
        <dgm:presLayoutVars>
          <dgm:chMax val="0"/>
          <dgm:chPref val="0"/>
          <dgm:bulletEnabled val="1"/>
        </dgm:presLayoutVars>
      </dgm:prSet>
      <dgm:spPr/>
      <dgm:t>
        <a:bodyPr/>
        <a:lstStyle/>
        <a:p>
          <a:pPr rtl="1"/>
          <a:endParaRPr lang="ar-SA"/>
        </a:p>
      </dgm:t>
    </dgm:pt>
    <dgm:pt modelId="{BFE03B3B-48E2-40B7-A932-E71FB599B933}" type="pres">
      <dgm:prSet presAssocID="{697FB497-2E69-4C09-9979-3D6984E1CB72}" presName="wedge4" presStyleLbl="node1" presStyleIdx="3" presStyleCnt="7"/>
      <dgm:spPr/>
      <dgm:t>
        <a:bodyPr/>
        <a:lstStyle/>
        <a:p>
          <a:pPr rtl="1"/>
          <a:endParaRPr lang="ar-SA"/>
        </a:p>
      </dgm:t>
    </dgm:pt>
    <dgm:pt modelId="{17BEBA9A-D692-44B2-A5D5-F76F2D629B82}" type="pres">
      <dgm:prSet presAssocID="{697FB497-2E69-4C09-9979-3D6984E1CB72}" presName="dummy4a" presStyleCnt="0"/>
      <dgm:spPr/>
    </dgm:pt>
    <dgm:pt modelId="{62C942A8-998A-4CBA-8624-941A05370433}" type="pres">
      <dgm:prSet presAssocID="{697FB497-2E69-4C09-9979-3D6984E1CB72}" presName="dummy4b" presStyleCnt="0"/>
      <dgm:spPr/>
    </dgm:pt>
    <dgm:pt modelId="{1E67EFAE-5ED6-4322-895D-21AD6AF4124E}" type="pres">
      <dgm:prSet presAssocID="{697FB497-2E69-4C09-9979-3D6984E1CB72}" presName="wedge4Tx" presStyleLbl="node1" presStyleIdx="3" presStyleCnt="7">
        <dgm:presLayoutVars>
          <dgm:chMax val="0"/>
          <dgm:chPref val="0"/>
          <dgm:bulletEnabled val="1"/>
        </dgm:presLayoutVars>
      </dgm:prSet>
      <dgm:spPr/>
      <dgm:t>
        <a:bodyPr/>
        <a:lstStyle/>
        <a:p>
          <a:pPr rtl="1"/>
          <a:endParaRPr lang="ar-SA"/>
        </a:p>
      </dgm:t>
    </dgm:pt>
    <dgm:pt modelId="{AD4DBD15-1A23-4FC7-999D-437367E0F4FD}" type="pres">
      <dgm:prSet presAssocID="{697FB497-2E69-4C09-9979-3D6984E1CB72}" presName="wedge5" presStyleLbl="node1" presStyleIdx="4" presStyleCnt="7"/>
      <dgm:spPr/>
      <dgm:t>
        <a:bodyPr/>
        <a:lstStyle/>
        <a:p>
          <a:pPr rtl="1"/>
          <a:endParaRPr lang="ar-SA"/>
        </a:p>
      </dgm:t>
    </dgm:pt>
    <dgm:pt modelId="{BFF7A29E-C51B-476D-A82B-3BD21E4056F0}" type="pres">
      <dgm:prSet presAssocID="{697FB497-2E69-4C09-9979-3D6984E1CB72}" presName="dummy5a" presStyleCnt="0"/>
      <dgm:spPr/>
    </dgm:pt>
    <dgm:pt modelId="{D0A3456B-F3A5-4713-8652-57EC8096AAC3}" type="pres">
      <dgm:prSet presAssocID="{697FB497-2E69-4C09-9979-3D6984E1CB72}" presName="dummy5b" presStyleCnt="0"/>
      <dgm:spPr/>
    </dgm:pt>
    <dgm:pt modelId="{40EA5C0C-0F01-43EF-ADC6-018989E90CF5}" type="pres">
      <dgm:prSet presAssocID="{697FB497-2E69-4C09-9979-3D6984E1CB72}" presName="wedge5Tx" presStyleLbl="node1" presStyleIdx="4" presStyleCnt="7">
        <dgm:presLayoutVars>
          <dgm:chMax val="0"/>
          <dgm:chPref val="0"/>
          <dgm:bulletEnabled val="1"/>
        </dgm:presLayoutVars>
      </dgm:prSet>
      <dgm:spPr/>
      <dgm:t>
        <a:bodyPr/>
        <a:lstStyle/>
        <a:p>
          <a:pPr rtl="1"/>
          <a:endParaRPr lang="ar-SA"/>
        </a:p>
      </dgm:t>
    </dgm:pt>
    <dgm:pt modelId="{40B14D16-5496-4622-9E0E-24B0C2E4D91E}" type="pres">
      <dgm:prSet presAssocID="{697FB497-2E69-4C09-9979-3D6984E1CB72}" presName="wedge6" presStyleLbl="node1" presStyleIdx="5" presStyleCnt="7"/>
      <dgm:spPr/>
      <dgm:t>
        <a:bodyPr/>
        <a:lstStyle/>
        <a:p>
          <a:pPr rtl="1"/>
          <a:endParaRPr lang="ar-SA"/>
        </a:p>
      </dgm:t>
    </dgm:pt>
    <dgm:pt modelId="{99D4D4AC-99E4-4EFC-B812-D68654CD09F6}" type="pres">
      <dgm:prSet presAssocID="{697FB497-2E69-4C09-9979-3D6984E1CB72}" presName="dummy6a" presStyleCnt="0"/>
      <dgm:spPr/>
    </dgm:pt>
    <dgm:pt modelId="{1DB7065D-9532-4F96-85A5-145BCA290E51}" type="pres">
      <dgm:prSet presAssocID="{697FB497-2E69-4C09-9979-3D6984E1CB72}" presName="dummy6b" presStyleCnt="0"/>
      <dgm:spPr/>
    </dgm:pt>
    <dgm:pt modelId="{C4DF88D7-9715-4A9D-B239-6D4668B26EF5}" type="pres">
      <dgm:prSet presAssocID="{697FB497-2E69-4C09-9979-3D6984E1CB72}" presName="wedge6Tx" presStyleLbl="node1" presStyleIdx="5" presStyleCnt="7">
        <dgm:presLayoutVars>
          <dgm:chMax val="0"/>
          <dgm:chPref val="0"/>
          <dgm:bulletEnabled val="1"/>
        </dgm:presLayoutVars>
      </dgm:prSet>
      <dgm:spPr/>
      <dgm:t>
        <a:bodyPr/>
        <a:lstStyle/>
        <a:p>
          <a:pPr rtl="1"/>
          <a:endParaRPr lang="ar-SA"/>
        </a:p>
      </dgm:t>
    </dgm:pt>
    <dgm:pt modelId="{0D78A1DE-6693-42DC-A73A-30AF61AB8234}" type="pres">
      <dgm:prSet presAssocID="{697FB497-2E69-4C09-9979-3D6984E1CB72}" presName="wedge7" presStyleLbl="node1" presStyleIdx="6" presStyleCnt="7"/>
      <dgm:spPr/>
      <dgm:t>
        <a:bodyPr/>
        <a:lstStyle/>
        <a:p>
          <a:pPr rtl="1"/>
          <a:endParaRPr lang="ar-SA"/>
        </a:p>
      </dgm:t>
    </dgm:pt>
    <dgm:pt modelId="{B6932346-A508-4460-AD60-0921B537523F}" type="pres">
      <dgm:prSet presAssocID="{697FB497-2E69-4C09-9979-3D6984E1CB72}" presName="dummy7a" presStyleCnt="0"/>
      <dgm:spPr/>
    </dgm:pt>
    <dgm:pt modelId="{6B4E992E-B739-4A22-9DE4-DB241BDD9213}" type="pres">
      <dgm:prSet presAssocID="{697FB497-2E69-4C09-9979-3D6984E1CB72}" presName="dummy7b" presStyleCnt="0"/>
      <dgm:spPr/>
    </dgm:pt>
    <dgm:pt modelId="{6682DCCD-A8B5-4B8B-9906-8276A7ED219C}" type="pres">
      <dgm:prSet presAssocID="{697FB497-2E69-4C09-9979-3D6984E1CB72}" presName="wedge7Tx" presStyleLbl="node1" presStyleIdx="6" presStyleCnt="7">
        <dgm:presLayoutVars>
          <dgm:chMax val="0"/>
          <dgm:chPref val="0"/>
          <dgm:bulletEnabled val="1"/>
        </dgm:presLayoutVars>
      </dgm:prSet>
      <dgm:spPr/>
      <dgm:t>
        <a:bodyPr/>
        <a:lstStyle/>
        <a:p>
          <a:pPr rtl="1"/>
          <a:endParaRPr lang="ar-SA"/>
        </a:p>
      </dgm:t>
    </dgm:pt>
    <dgm:pt modelId="{5D3E5467-40E1-427C-BD04-3FE208E54F8A}" type="pres">
      <dgm:prSet presAssocID="{0A76A181-8E0B-46B4-95F5-CF25BF7C6878}" presName="arrowWedge1" presStyleLbl="fgSibTrans2D1" presStyleIdx="0" presStyleCnt="7"/>
      <dgm:spPr/>
    </dgm:pt>
    <dgm:pt modelId="{F0CE8522-ACA2-4A32-8AAF-4E84EC4EC424}" type="pres">
      <dgm:prSet presAssocID="{8B2F6479-E5CC-4D7D-85B9-9578A61C4F9A}" presName="arrowWedge2" presStyleLbl="fgSibTrans2D1" presStyleIdx="1" presStyleCnt="7"/>
      <dgm:spPr/>
    </dgm:pt>
    <dgm:pt modelId="{DA534623-0326-47A5-BFC9-0E53071AE743}" type="pres">
      <dgm:prSet presAssocID="{8A055E73-F463-4245-B2D9-42D8F36C343B}" presName="arrowWedge3" presStyleLbl="fgSibTrans2D1" presStyleIdx="2" presStyleCnt="7"/>
      <dgm:spPr/>
    </dgm:pt>
    <dgm:pt modelId="{EA7CAE7F-0CEE-41B3-8889-4121402B3306}" type="pres">
      <dgm:prSet presAssocID="{32D5E352-CC93-4474-B59A-E5414C099113}" presName="arrowWedge4" presStyleLbl="fgSibTrans2D1" presStyleIdx="3" presStyleCnt="7"/>
      <dgm:spPr/>
    </dgm:pt>
    <dgm:pt modelId="{4F550666-69A0-43A7-98C8-CEBD473F48AA}" type="pres">
      <dgm:prSet presAssocID="{E26D8945-C11F-4C43-9BD7-8EA1DEA2B56A}" presName="arrowWedge5" presStyleLbl="fgSibTrans2D1" presStyleIdx="4" presStyleCnt="7"/>
      <dgm:spPr/>
    </dgm:pt>
    <dgm:pt modelId="{FA983FC6-284C-4B40-A390-9F84AE9342B2}" type="pres">
      <dgm:prSet presAssocID="{FEE484D7-4351-4D9C-93FB-A2A46D8DF96A}" presName="arrowWedge6" presStyleLbl="fgSibTrans2D1" presStyleIdx="5" presStyleCnt="7"/>
      <dgm:spPr/>
    </dgm:pt>
    <dgm:pt modelId="{B2716AEB-3773-4A3B-8EAA-EACEB0FFFB1C}" type="pres">
      <dgm:prSet presAssocID="{4A449F33-E4EF-4234-8212-01F5FDE135F1}" presName="arrowWedge7" presStyleLbl="fgSibTrans2D1" presStyleIdx="6" presStyleCnt="7"/>
      <dgm:spPr/>
    </dgm:pt>
  </dgm:ptLst>
  <dgm:cxnLst>
    <dgm:cxn modelId="{BD272E14-B6AA-402D-83D6-BFBA7D59C3A2}" type="presOf" srcId="{68DC02B4-1E9F-4DBE-BB67-83BB628A213E}" destId="{BFE03B3B-48E2-40B7-A932-E71FB599B933}" srcOrd="0" destOrd="0" presId="urn:microsoft.com/office/officeart/2005/8/layout/cycle8"/>
    <dgm:cxn modelId="{F8620FCE-DD2C-43A4-BEE7-39BEE1295B86}" srcId="{697FB497-2E69-4C09-9979-3D6984E1CB72}" destId="{68DC02B4-1E9F-4DBE-BB67-83BB628A213E}" srcOrd="3" destOrd="0" parTransId="{FC800108-3C7D-45DD-98AC-EEB3450FD2CD}" sibTransId="{32D5E352-CC93-4474-B59A-E5414C099113}"/>
    <dgm:cxn modelId="{18F426B1-CFA2-4F54-B3C2-96B816149E04}" type="presOf" srcId="{749B4547-F79A-42EF-83DA-AD8368E40142}" destId="{5303C317-2B4D-40FC-93F5-60E0F54711F0}" srcOrd="1" destOrd="0" presId="urn:microsoft.com/office/officeart/2005/8/layout/cycle8"/>
    <dgm:cxn modelId="{0A248F00-18B5-4FF8-B8F0-D3C14A7162D7}" type="presOf" srcId="{624DF047-0013-4EF2-9F66-AAF3A3A68B7A}" destId="{CDFA7402-A980-4B52-B512-96797BC89B92}" srcOrd="0" destOrd="0" presId="urn:microsoft.com/office/officeart/2005/8/layout/cycle8"/>
    <dgm:cxn modelId="{D96FDF3B-AAEC-4818-A6F1-AB234DCCD6EF}" type="presOf" srcId="{7D272ACC-E82C-45B4-AF59-D2A6A7FB3F58}" destId="{F45E1FE8-0742-479D-B4F3-BDD957FC95F1}" srcOrd="0" destOrd="0" presId="urn:microsoft.com/office/officeart/2005/8/layout/cycle8"/>
    <dgm:cxn modelId="{5BAE9A59-DB9C-4820-A084-A147887A0301}" type="presOf" srcId="{68DC02B4-1E9F-4DBE-BB67-83BB628A213E}" destId="{1E67EFAE-5ED6-4322-895D-21AD6AF4124E}" srcOrd="1" destOrd="0" presId="urn:microsoft.com/office/officeart/2005/8/layout/cycle8"/>
    <dgm:cxn modelId="{CC831BB1-B699-4AA8-B870-FF1ACE3BCFC8}" srcId="{697FB497-2E69-4C09-9979-3D6984E1CB72}" destId="{624DF047-0013-4EF2-9F66-AAF3A3A68B7A}" srcOrd="1" destOrd="0" parTransId="{0FC12BCF-DBD7-401A-BA51-426C66DA5507}" sibTransId="{8B2F6479-E5CC-4D7D-85B9-9578A61C4F9A}"/>
    <dgm:cxn modelId="{DCF09449-33EB-4D66-B4FB-5448CA0ADC4E}" srcId="{697FB497-2E69-4C09-9979-3D6984E1CB72}" destId="{7D272ACC-E82C-45B4-AF59-D2A6A7FB3F58}" srcOrd="0" destOrd="0" parTransId="{365DB303-EEEB-481E-BE8D-DC8BFA28484E}" sibTransId="{0A76A181-8E0B-46B4-95F5-CF25BF7C6878}"/>
    <dgm:cxn modelId="{3610BCC4-06BB-429D-BA3D-285008828870}" type="presOf" srcId="{697FB497-2E69-4C09-9979-3D6984E1CB72}" destId="{759958D2-8B42-4A5B-B906-F0B3897F262E}" srcOrd="0" destOrd="0" presId="urn:microsoft.com/office/officeart/2005/8/layout/cycle8"/>
    <dgm:cxn modelId="{7B016249-11B1-4184-AB81-5E1CF584FF4B}" srcId="{697FB497-2E69-4C09-9979-3D6984E1CB72}" destId="{749B4547-F79A-42EF-83DA-AD8368E40142}" srcOrd="2" destOrd="0" parTransId="{11E8F3FA-9131-4758-A270-CBC1CABA09A7}" sibTransId="{8A055E73-F463-4245-B2D9-42D8F36C343B}"/>
    <dgm:cxn modelId="{5FFD6DE0-BFC6-4F84-8E7F-86489784ADA4}" srcId="{697FB497-2E69-4C09-9979-3D6984E1CB72}" destId="{D38B888A-061F-4C8E-B67A-2153CEA21345}" srcOrd="4" destOrd="0" parTransId="{9B4AF6CF-F685-4762-BCDC-5C4F2A56EC24}" sibTransId="{E26D8945-C11F-4C43-9BD7-8EA1DEA2B56A}"/>
    <dgm:cxn modelId="{81E968C3-811C-40EA-A977-271F4FC7564B}" type="presOf" srcId="{749B4547-F79A-42EF-83DA-AD8368E40142}" destId="{4589CE78-6724-44C8-9C0E-ADBFB90FEC4C}" srcOrd="0" destOrd="0" presId="urn:microsoft.com/office/officeart/2005/8/layout/cycle8"/>
    <dgm:cxn modelId="{A8C10A42-C93B-4269-B981-16476CCAFEB0}" type="presOf" srcId="{D38B888A-061F-4C8E-B67A-2153CEA21345}" destId="{40EA5C0C-0F01-43EF-ADC6-018989E90CF5}" srcOrd="1" destOrd="0" presId="urn:microsoft.com/office/officeart/2005/8/layout/cycle8"/>
    <dgm:cxn modelId="{3E5DE5BB-AB02-4141-9DF5-D9037C990596}" type="presOf" srcId="{D38B888A-061F-4C8E-B67A-2153CEA21345}" destId="{AD4DBD15-1A23-4FC7-999D-437367E0F4FD}" srcOrd="0" destOrd="0" presId="urn:microsoft.com/office/officeart/2005/8/layout/cycle8"/>
    <dgm:cxn modelId="{A28B5A6B-8AF3-4C9A-9A61-3F3F9E338C41}" type="presOf" srcId="{879AA10D-6B58-4825-B464-375E739FB502}" destId="{0D78A1DE-6693-42DC-A73A-30AF61AB8234}" srcOrd="0" destOrd="0" presId="urn:microsoft.com/office/officeart/2005/8/layout/cycle8"/>
    <dgm:cxn modelId="{1BA7D282-674A-4A71-A116-B5ECCD207948}" srcId="{697FB497-2E69-4C09-9979-3D6984E1CB72}" destId="{879AA10D-6B58-4825-B464-375E739FB502}" srcOrd="6" destOrd="0" parTransId="{6FF2EE02-9799-4A9C-A15A-A09C1A23E9F7}" sibTransId="{4A449F33-E4EF-4234-8212-01F5FDE135F1}"/>
    <dgm:cxn modelId="{E6407716-B853-4084-9576-32E689C86696}" type="presOf" srcId="{7D272ACC-E82C-45B4-AF59-D2A6A7FB3F58}" destId="{C406778D-FEFC-4C9F-B678-497A862E5A6D}" srcOrd="1" destOrd="0" presId="urn:microsoft.com/office/officeart/2005/8/layout/cycle8"/>
    <dgm:cxn modelId="{CF4403E4-A9F4-4398-B7DB-CE6D7BC2CD7F}" type="presOf" srcId="{624DF047-0013-4EF2-9F66-AAF3A3A68B7A}" destId="{98FDFA42-EABB-48B9-98B1-D79487324A74}" srcOrd="1" destOrd="0" presId="urn:microsoft.com/office/officeart/2005/8/layout/cycle8"/>
    <dgm:cxn modelId="{DB2DA3D4-301D-4CB0-98BE-B86BC7E0E0E3}" type="presOf" srcId="{B49E5479-5812-4EF3-B6B9-01972E2777EE}" destId="{40B14D16-5496-4622-9E0E-24B0C2E4D91E}" srcOrd="0" destOrd="0" presId="urn:microsoft.com/office/officeart/2005/8/layout/cycle8"/>
    <dgm:cxn modelId="{DD0F8AFB-D14E-4AD2-8487-2CE345E939DC}" srcId="{697FB497-2E69-4C09-9979-3D6984E1CB72}" destId="{B49E5479-5812-4EF3-B6B9-01972E2777EE}" srcOrd="5" destOrd="0" parTransId="{E3F5F8A4-EBC5-4DEE-8F9E-C302990284CF}" sibTransId="{FEE484D7-4351-4D9C-93FB-A2A46D8DF96A}"/>
    <dgm:cxn modelId="{7BEF7A5D-584D-4FC8-8AAE-0F9590CD4F4C}" type="presOf" srcId="{879AA10D-6B58-4825-B464-375E739FB502}" destId="{6682DCCD-A8B5-4B8B-9906-8276A7ED219C}" srcOrd="1" destOrd="0" presId="urn:microsoft.com/office/officeart/2005/8/layout/cycle8"/>
    <dgm:cxn modelId="{31BA4A93-DF3D-43F1-8A37-400C47A1FB32}" type="presOf" srcId="{B49E5479-5812-4EF3-B6B9-01972E2777EE}" destId="{C4DF88D7-9715-4A9D-B239-6D4668B26EF5}" srcOrd="1" destOrd="0" presId="urn:microsoft.com/office/officeart/2005/8/layout/cycle8"/>
    <dgm:cxn modelId="{EEF50D8A-5D4A-401F-8FE5-DDEA7601687A}" type="presParOf" srcId="{759958D2-8B42-4A5B-B906-F0B3897F262E}" destId="{F45E1FE8-0742-479D-B4F3-BDD957FC95F1}" srcOrd="0" destOrd="0" presId="urn:microsoft.com/office/officeart/2005/8/layout/cycle8"/>
    <dgm:cxn modelId="{FA3C6BBA-E2BC-427E-884C-D93C6B8A8690}" type="presParOf" srcId="{759958D2-8B42-4A5B-B906-F0B3897F262E}" destId="{0179F61B-F05F-421F-A259-72FEAD2F7958}" srcOrd="1" destOrd="0" presId="urn:microsoft.com/office/officeart/2005/8/layout/cycle8"/>
    <dgm:cxn modelId="{A3C75E5F-F2CE-4479-A261-7E56AFECA41E}" type="presParOf" srcId="{759958D2-8B42-4A5B-B906-F0B3897F262E}" destId="{C113F4A4-C63C-490A-985D-55F986DBFBFF}" srcOrd="2" destOrd="0" presId="urn:microsoft.com/office/officeart/2005/8/layout/cycle8"/>
    <dgm:cxn modelId="{265D3FF1-8E7D-4D44-A627-5AE2F0DBF196}" type="presParOf" srcId="{759958D2-8B42-4A5B-B906-F0B3897F262E}" destId="{C406778D-FEFC-4C9F-B678-497A862E5A6D}" srcOrd="3" destOrd="0" presId="urn:microsoft.com/office/officeart/2005/8/layout/cycle8"/>
    <dgm:cxn modelId="{CD301A8E-4091-4828-9FFF-28F9114455F1}" type="presParOf" srcId="{759958D2-8B42-4A5B-B906-F0B3897F262E}" destId="{CDFA7402-A980-4B52-B512-96797BC89B92}" srcOrd="4" destOrd="0" presId="urn:microsoft.com/office/officeart/2005/8/layout/cycle8"/>
    <dgm:cxn modelId="{F310E9A7-FD47-403C-8BD5-853D393A05B8}" type="presParOf" srcId="{759958D2-8B42-4A5B-B906-F0B3897F262E}" destId="{2CD1D0E9-064C-4450-AAF9-F36D7C02F99F}" srcOrd="5" destOrd="0" presId="urn:microsoft.com/office/officeart/2005/8/layout/cycle8"/>
    <dgm:cxn modelId="{2F9A8EAC-FDE2-4913-9EFD-DD1D03D1449A}" type="presParOf" srcId="{759958D2-8B42-4A5B-B906-F0B3897F262E}" destId="{2C053831-DF6E-45A6-ADF4-282AE0F037C5}" srcOrd="6" destOrd="0" presId="urn:microsoft.com/office/officeart/2005/8/layout/cycle8"/>
    <dgm:cxn modelId="{7513E9CA-E6AD-459D-91E1-2DF18760DE86}" type="presParOf" srcId="{759958D2-8B42-4A5B-B906-F0B3897F262E}" destId="{98FDFA42-EABB-48B9-98B1-D79487324A74}" srcOrd="7" destOrd="0" presId="urn:microsoft.com/office/officeart/2005/8/layout/cycle8"/>
    <dgm:cxn modelId="{89649B6A-38CA-4C69-87AB-2A572CBC1C90}" type="presParOf" srcId="{759958D2-8B42-4A5B-B906-F0B3897F262E}" destId="{4589CE78-6724-44C8-9C0E-ADBFB90FEC4C}" srcOrd="8" destOrd="0" presId="urn:microsoft.com/office/officeart/2005/8/layout/cycle8"/>
    <dgm:cxn modelId="{269D8A8E-AB28-46F1-8C44-A52194A64CC3}" type="presParOf" srcId="{759958D2-8B42-4A5B-B906-F0B3897F262E}" destId="{D6CE783A-D694-4E14-B7E4-BB3A50011988}" srcOrd="9" destOrd="0" presId="urn:microsoft.com/office/officeart/2005/8/layout/cycle8"/>
    <dgm:cxn modelId="{8107D140-314F-46B8-B297-0F34A42C3775}" type="presParOf" srcId="{759958D2-8B42-4A5B-B906-F0B3897F262E}" destId="{5064B373-236B-46E9-9F7C-E57F77EBCE9B}" srcOrd="10" destOrd="0" presId="urn:microsoft.com/office/officeart/2005/8/layout/cycle8"/>
    <dgm:cxn modelId="{9837AE00-FDD1-4F19-8ABE-EE4F650B0B86}" type="presParOf" srcId="{759958D2-8B42-4A5B-B906-F0B3897F262E}" destId="{5303C317-2B4D-40FC-93F5-60E0F54711F0}" srcOrd="11" destOrd="0" presId="urn:microsoft.com/office/officeart/2005/8/layout/cycle8"/>
    <dgm:cxn modelId="{1DE96276-2146-4E5D-A379-2972A5719EAA}" type="presParOf" srcId="{759958D2-8B42-4A5B-B906-F0B3897F262E}" destId="{BFE03B3B-48E2-40B7-A932-E71FB599B933}" srcOrd="12" destOrd="0" presId="urn:microsoft.com/office/officeart/2005/8/layout/cycle8"/>
    <dgm:cxn modelId="{A862B34C-4867-426E-9C9B-B565336C278B}" type="presParOf" srcId="{759958D2-8B42-4A5B-B906-F0B3897F262E}" destId="{17BEBA9A-D692-44B2-A5D5-F76F2D629B82}" srcOrd="13" destOrd="0" presId="urn:microsoft.com/office/officeart/2005/8/layout/cycle8"/>
    <dgm:cxn modelId="{E7FDCF15-64A4-4A70-88D4-D3AA8AC96EB5}" type="presParOf" srcId="{759958D2-8B42-4A5B-B906-F0B3897F262E}" destId="{62C942A8-998A-4CBA-8624-941A05370433}" srcOrd="14" destOrd="0" presId="urn:microsoft.com/office/officeart/2005/8/layout/cycle8"/>
    <dgm:cxn modelId="{E3608FD2-706C-4D1D-A7F7-6D968C463E41}" type="presParOf" srcId="{759958D2-8B42-4A5B-B906-F0B3897F262E}" destId="{1E67EFAE-5ED6-4322-895D-21AD6AF4124E}" srcOrd="15" destOrd="0" presId="urn:microsoft.com/office/officeart/2005/8/layout/cycle8"/>
    <dgm:cxn modelId="{13A37B52-CD7B-45AD-BBDB-C1F5233D65F4}" type="presParOf" srcId="{759958D2-8B42-4A5B-B906-F0B3897F262E}" destId="{AD4DBD15-1A23-4FC7-999D-437367E0F4FD}" srcOrd="16" destOrd="0" presId="urn:microsoft.com/office/officeart/2005/8/layout/cycle8"/>
    <dgm:cxn modelId="{B39C2224-0472-4E82-BC91-1669914DAC2A}" type="presParOf" srcId="{759958D2-8B42-4A5B-B906-F0B3897F262E}" destId="{BFF7A29E-C51B-476D-A82B-3BD21E4056F0}" srcOrd="17" destOrd="0" presId="urn:microsoft.com/office/officeart/2005/8/layout/cycle8"/>
    <dgm:cxn modelId="{51FB0A74-DDB2-416C-9A6A-A1455467DDAD}" type="presParOf" srcId="{759958D2-8B42-4A5B-B906-F0B3897F262E}" destId="{D0A3456B-F3A5-4713-8652-57EC8096AAC3}" srcOrd="18" destOrd="0" presId="urn:microsoft.com/office/officeart/2005/8/layout/cycle8"/>
    <dgm:cxn modelId="{8917D328-8ED0-4A19-9103-23967FE066F7}" type="presParOf" srcId="{759958D2-8B42-4A5B-B906-F0B3897F262E}" destId="{40EA5C0C-0F01-43EF-ADC6-018989E90CF5}" srcOrd="19" destOrd="0" presId="urn:microsoft.com/office/officeart/2005/8/layout/cycle8"/>
    <dgm:cxn modelId="{9F7AFDD7-87EC-4E4F-AC1A-F04A77EE68C8}" type="presParOf" srcId="{759958D2-8B42-4A5B-B906-F0B3897F262E}" destId="{40B14D16-5496-4622-9E0E-24B0C2E4D91E}" srcOrd="20" destOrd="0" presId="urn:microsoft.com/office/officeart/2005/8/layout/cycle8"/>
    <dgm:cxn modelId="{F1B10F1E-6C4D-4AC2-AB5E-2333A7056DA6}" type="presParOf" srcId="{759958D2-8B42-4A5B-B906-F0B3897F262E}" destId="{99D4D4AC-99E4-4EFC-B812-D68654CD09F6}" srcOrd="21" destOrd="0" presId="urn:microsoft.com/office/officeart/2005/8/layout/cycle8"/>
    <dgm:cxn modelId="{B78C0E07-4E7C-4381-B44F-AB5891CED463}" type="presParOf" srcId="{759958D2-8B42-4A5B-B906-F0B3897F262E}" destId="{1DB7065D-9532-4F96-85A5-145BCA290E51}" srcOrd="22" destOrd="0" presId="urn:microsoft.com/office/officeart/2005/8/layout/cycle8"/>
    <dgm:cxn modelId="{8B118378-DB94-47CB-9B74-DD08A333C322}" type="presParOf" srcId="{759958D2-8B42-4A5B-B906-F0B3897F262E}" destId="{C4DF88D7-9715-4A9D-B239-6D4668B26EF5}" srcOrd="23" destOrd="0" presId="urn:microsoft.com/office/officeart/2005/8/layout/cycle8"/>
    <dgm:cxn modelId="{EEBD305B-5917-44D6-96AE-A6421C0EC4E3}" type="presParOf" srcId="{759958D2-8B42-4A5B-B906-F0B3897F262E}" destId="{0D78A1DE-6693-42DC-A73A-30AF61AB8234}" srcOrd="24" destOrd="0" presId="urn:microsoft.com/office/officeart/2005/8/layout/cycle8"/>
    <dgm:cxn modelId="{8A35D647-3032-455F-A827-5BD1785A3EC4}" type="presParOf" srcId="{759958D2-8B42-4A5B-B906-F0B3897F262E}" destId="{B6932346-A508-4460-AD60-0921B537523F}" srcOrd="25" destOrd="0" presId="urn:microsoft.com/office/officeart/2005/8/layout/cycle8"/>
    <dgm:cxn modelId="{67A5DAA5-207A-4AD8-B04C-7D908AC91DBB}" type="presParOf" srcId="{759958D2-8B42-4A5B-B906-F0B3897F262E}" destId="{6B4E992E-B739-4A22-9DE4-DB241BDD9213}" srcOrd="26" destOrd="0" presId="urn:microsoft.com/office/officeart/2005/8/layout/cycle8"/>
    <dgm:cxn modelId="{9AC2F0ED-95FB-49BD-ADA4-310A487855D7}" type="presParOf" srcId="{759958D2-8B42-4A5B-B906-F0B3897F262E}" destId="{6682DCCD-A8B5-4B8B-9906-8276A7ED219C}" srcOrd="27" destOrd="0" presId="urn:microsoft.com/office/officeart/2005/8/layout/cycle8"/>
    <dgm:cxn modelId="{D0967107-A79D-4293-BDF8-5DACD4796F27}" type="presParOf" srcId="{759958D2-8B42-4A5B-B906-F0B3897F262E}" destId="{5D3E5467-40E1-427C-BD04-3FE208E54F8A}" srcOrd="28" destOrd="0" presId="urn:microsoft.com/office/officeart/2005/8/layout/cycle8"/>
    <dgm:cxn modelId="{EE3D69C3-111B-43BE-AC63-3E276CA8E8C8}" type="presParOf" srcId="{759958D2-8B42-4A5B-B906-F0B3897F262E}" destId="{F0CE8522-ACA2-4A32-8AAF-4E84EC4EC424}" srcOrd="29" destOrd="0" presId="urn:microsoft.com/office/officeart/2005/8/layout/cycle8"/>
    <dgm:cxn modelId="{F4F290B1-D086-43BB-B94B-00F01AED5AE1}" type="presParOf" srcId="{759958D2-8B42-4A5B-B906-F0B3897F262E}" destId="{DA534623-0326-47A5-BFC9-0E53071AE743}" srcOrd="30" destOrd="0" presId="urn:microsoft.com/office/officeart/2005/8/layout/cycle8"/>
    <dgm:cxn modelId="{0360D878-107E-4567-AD50-14BD6E052382}" type="presParOf" srcId="{759958D2-8B42-4A5B-B906-F0B3897F262E}" destId="{EA7CAE7F-0CEE-41B3-8889-4121402B3306}" srcOrd="31" destOrd="0" presId="urn:microsoft.com/office/officeart/2005/8/layout/cycle8"/>
    <dgm:cxn modelId="{871A3B88-9BF3-4424-A282-DE6D7653818F}" type="presParOf" srcId="{759958D2-8B42-4A5B-B906-F0B3897F262E}" destId="{4F550666-69A0-43A7-98C8-CEBD473F48AA}" srcOrd="32" destOrd="0" presId="urn:microsoft.com/office/officeart/2005/8/layout/cycle8"/>
    <dgm:cxn modelId="{788E16CB-48BF-4817-BFE9-34736E3CD1E4}" type="presParOf" srcId="{759958D2-8B42-4A5B-B906-F0B3897F262E}" destId="{FA983FC6-284C-4B40-A390-9F84AE9342B2}" srcOrd="33" destOrd="0" presId="urn:microsoft.com/office/officeart/2005/8/layout/cycle8"/>
    <dgm:cxn modelId="{729E7DE2-EE32-417E-ACE4-2201CBC54E8E}" type="presParOf" srcId="{759958D2-8B42-4A5B-B906-F0B3897F262E}" destId="{B2716AEB-3773-4A3B-8EAA-EACEB0FFFB1C}" srcOrd="34" destOrd="0" presId="urn:microsoft.com/office/officeart/2005/8/layout/cycle8"/>
  </dgm:cxnLst>
  <dgm:bg>
    <a:gradFill>
      <a:gsLst>
        <a:gs pos="0">
          <a:srgbClr val="5E9EFF"/>
        </a:gs>
        <a:gs pos="39999">
          <a:srgbClr val="85C2FF"/>
        </a:gs>
        <a:gs pos="70000">
          <a:srgbClr val="C4D6EB"/>
        </a:gs>
        <a:gs pos="100000">
          <a:srgbClr val="FFEBFA"/>
        </a:gs>
      </a:gsLst>
      <a:lin ang="162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6827FAE-187B-4D86-B0B3-949BA1EF0A00}" type="datetimeFigureOut">
              <a:rPr lang="ar-SA" smtClean="0"/>
              <a:pPr/>
              <a:t>08/08/34</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3CE0F0F-7C79-4B50-9D82-1D0651E21D63}" type="slidenum">
              <a:rPr lang="ar-SA" smtClean="0"/>
              <a:pPr/>
              <a:t>‹#›</a:t>
            </a:fld>
            <a:endParaRPr lang="ar-SA"/>
          </a:p>
        </p:txBody>
      </p:sp>
    </p:spTree>
    <p:extLst>
      <p:ext uri="{BB962C8B-B14F-4D97-AF65-F5344CB8AC3E}">
        <p14:creationId xmlns:p14="http://schemas.microsoft.com/office/powerpoint/2010/main" val="85192304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E3CE0F0F-7C79-4B50-9D82-1D0651E21D63}" type="slidenum">
              <a:rPr lang="ar-SA" smtClean="0"/>
              <a:pPr/>
              <a:t>2</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E3CE0F0F-7C79-4B50-9D82-1D0651E21D63}" type="slidenum">
              <a:rPr lang="ar-SA" smtClean="0"/>
              <a:pPr/>
              <a:t>4</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08/08/34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08/08/34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08/08/34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ED22C6D3-67B9-41E3-B90B-EDA160F33D92}" type="datetimeFigureOut">
              <a:rPr lang="ar-SA" smtClean="0"/>
              <a:pPr/>
              <a:t>08/08/34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2C6D3-67B9-41E3-B90B-EDA160F33D92}" type="datetimeFigureOut">
              <a:rPr lang="ar-SA" smtClean="0"/>
              <a:pPr/>
              <a:t>08/08/34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ED22C6D3-67B9-41E3-B90B-EDA160F33D92}" type="datetimeFigureOut">
              <a:rPr lang="ar-SA" smtClean="0"/>
              <a:pPr/>
              <a:t>08/08/34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ED22C6D3-67B9-41E3-B90B-EDA160F33D92}" type="datetimeFigureOut">
              <a:rPr lang="ar-SA" smtClean="0"/>
              <a:pPr/>
              <a:t>08/08/34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ED22C6D3-67B9-41E3-B90B-EDA160F33D92}" type="datetimeFigureOut">
              <a:rPr lang="ar-SA" smtClean="0"/>
              <a:pPr/>
              <a:t>08/08/34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2C6D3-67B9-41E3-B90B-EDA160F33D92}" type="datetimeFigureOut">
              <a:rPr lang="ar-SA" smtClean="0"/>
              <a:pPr/>
              <a:t>08/08/34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2C6D3-67B9-41E3-B90B-EDA160F33D92}" type="datetimeFigureOut">
              <a:rPr lang="ar-SA" smtClean="0"/>
              <a:pPr/>
              <a:t>08/08/34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2C6D3-67B9-41E3-B90B-EDA160F33D92}" type="datetimeFigureOut">
              <a:rPr lang="ar-SA" smtClean="0"/>
              <a:pPr/>
              <a:t>08/08/34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9A3EAAA-ED10-4AA2-96BC-528400627E52}"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37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D22C6D3-67B9-41E3-B90B-EDA160F33D92}" type="datetimeFigureOut">
              <a:rPr lang="ar-SA" smtClean="0"/>
              <a:pPr/>
              <a:t>08/08/34</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A3EAAA-ED10-4AA2-96BC-528400627E5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84784"/>
            <a:ext cx="9144000" cy="1440160"/>
          </a:xfrm>
          <a:ln>
            <a:solidFill>
              <a:schemeClr val="accent1">
                <a:alpha val="50000"/>
              </a:schemeClr>
            </a:solidFill>
          </a:ln>
          <a:effectLst>
            <a:innerShdw blurRad="63500" dist="50800" dir="8100000">
              <a:prstClr val="black">
                <a:alpha val="50000"/>
              </a:prstClr>
            </a:innerShdw>
          </a:effectLst>
        </p:spPr>
        <p:style>
          <a:lnRef idx="0">
            <a:scrgbClr r="0" g="0" b="0"/>
          </a:lnRef>
          <a:fillRef idx="1001">
            <a:schemeClr val="dk2"/>
          </a:fillRef>
          <a:effectRef idx="0">
            <a:scrgbClr r="0" g="0" b="0"/>
          </a:effectRef>
          <a:fontRef idx="major"/>
        </p:style>
        <p:txBody>
          <a:bodyPr>
            <a:noAutofit/>
          </a:bodyPr>
          <a:lstStyle/>
          <a:p>
            <a: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متطلبات الجودة في برامج التعلم الالكتروني</a:t>
            </a:r>
            <a:b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br>
            <a: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 في الجامعات السعودية الناشئة</a:t>
            </a:r>
            <a:endParaRPr lang="ar-SA"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sp>
        <p:nvSpPr>
          <p:cNvPr id="3" name="Subtitle 2"/>
          <p:cNvSpPr>
            <a:spLocks noGrp="1"/>
          </p:cNvSpPr>
          <p:nvPr>
            <p:ph type="subTitle" idx="1"/>
          </p:nvPr>
        </p:nvSpPr>
        <p:spPr>
          <a:xfrm>
            <a:off x="0" y="2995812"/>
            <a:ext cx="9144000" cy="790378"/>
          </a:xfrm>
        </p:spPr>
        <p:txBody>
          <a:bodyPr>
            <a:normAutofit fontScale="25000" lnSpcReduction="20000"/>
          </a:bodyPr>
          <a:lstStyle/>
          <a:p>
            <a:endParaRPr lang="ar-SA" sz="5600" dirty="0" smtClean="0">
              <a:solidFill>
                <a:schemeClr val="bg1"/>
              </a:solidFill>
            </a:endParaRPr>
          </a:p>
          <a:p>
            <a:r>
              <a:rPr lang="ar-SA" sz="6400" b="1" dirty="0" smtClean="0">
                <a:solidFill>
                  <a:schemeClr val="tx2">
                    <a:lumMod val="75000"/>
                  </a:schemeClr>
                </a:solidFill>
                <a:latin typeface="GE SS Text Light" pitchFamily="18" charset="-78"/>
                <a:ea typeface="GE SS Text Light" pitchFamily="18" charset="-78"/>
                <a:cs typeface="GE SS Text Light" pitchFamily="18" charset="-78"/>
              </a:rPr>
              <a:t>ورقة عمل مقدمة في حلقة النقاش العاشرة بعنوان : التعلم الالكتروني في الجامعات الناشئة – القضايا والتطلعات والمنعقدة في جامعة المجمعة في 1433/1/25 </a:t>
            </a:r>
          </a:p>
          <a:p>
            <a:endParaRPr lang="ar-SA" dirty="0">
              <a:solidFill>
                <a:schemeClr val="bg1"/>
              </a:solidFill>
            </a:endParaRPr>
          </a:p>
        </p:txBody>
      </p:sp>
      <p:sp>
        <p:nvSpPr>
          <p:cNvPr id="7" name="TextBox 6"/>
          <p:cNvSpPr txBox="1"/>
          <p:nvPr/>
        </p:nvSpPr>
        <p:spPr>
          <a:xfrm>
            <a:off x="0" y="4088035"/>
            <a:ext cx="9144000" cy="2246769"/>
          </a:xfrm>
          <a:prstGeom prst="rect">
            <a:avLst/>
          </a:prstGeom>
          <a:effectLst>
            <a:innerShdw blurRad="114300">
              <a:prstClr val="black"/>
            </a:innerShdw>
          </a:effectLst>
        </p:spPr>
        <p:style>
          <a:lnRef idx="0">
            <a:scrgbClr r="0" g="0" b="0"/>
          </a:lnRef>
          <a:fillRef idx="1001">
            <a:schemeClr val="dk2"/>
          </a:fillRef>
          <a:effectRef idx="0">
            <a:scrgbClr r="0" g="0" b="0"/>
          </a:effectRef>
          <a:fontRef idx="major"/>
        </p:style>
        <p:txBody>
          <a:bodyPr wrap="square" rtlCol="1">
            <a:spAutoFit/>
          </a:bodyPr>
          <a:lstStyle/>
          <a:p>
            <a:pPr lvl="0" algn="ctr" rtl="0">
              <a:spcBef>
                <a:spcPct val="0"/>
              </a:spcBef>
              <a:defRPr/>
            </a:pPr>
            <a:r>
              <a:rPr lang="ar-SA" sz="3200" dirty="0" smtClean="0">
                <a:latin typeface="GE SS Text Light" pitchFamily="18" charset="-78"/>
                <a:ea typeface="GE SS Text Light" pitchFamily="18" charset="-78"/>
                <a:cs typeface="GE SS Text Light" pitchFamily="18" charset="-78"/>
              </a:rPr>
              <a:t> </a:t>
            </a:r>
          </a:p>
          <a:p>
            <a:pPr lvl="0" algn="ctr" rtl="0">
              <a:spcBef>
                <a:spcPct val="0"/>
              </a:spcBef>
              <a:defRPr/>
            </a:pPr>
            <a:endParaRPr lang="ar-SA" sz="3200" dirty="0" smtClean="0">
              <a:latin typeface="GE SS Text Light" pitchFamily="18" charset="-78"/>
              <a:ea typeface="GE SS Text Light" pitchFamily="18" charset="-78"/>
              <a:cs typeface="GE SS Text Light" pitchFamily="18" charset="-78"/>
            </a:endParaRPr>
          </a:p>
          <a:p>
            <a:pPr lvl="0" algn="ctr" rtl="0">
              <a:spcBef>
                <a:spcPct val="0"/>
              </a:spcBef>
              <a:defRPr/>
            </a:pPr>
            <a:r>
              <a:rPr lang="ar-SA"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الدكتور على بن حمود الحربي</a:t>
            </a:r>
            <a:endParaRPr lang="ar-SA" sz="3200" b="1" dirty="0" smtClean="0">
              <a:effectLst>
                <a:outerShdw blurRad="38100" dist="38100" dir="2700000" algn="tl">
                  <a:srgbClr val="000000">
                    <a:alpha val="43137"/>
                  </a:srgbClr>
                </a:outerShdw>
              </a:effectLst>
              <a:latin typeface="GE SS Text Light" pitchFamily="18" charset="-78"/>
              <a:ea typeface="GE SS Text Light" pitchFamily="18" charset="-78"/>
              <a:cs typeface="GE SS Text Light" pitchFamily="18" charset="-78"/>
            </a:endParaRPr>
          </a:p>
          <a:p>
            <a:pPr lvl="0" algn="ctr">
              <a:spcBef>
                <a:spcPct val="0"/>
              </a:spcBef>
              <a:defRPr/>
            </a:pP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كلية التربية بجامعة المجمعة</a:t>
            </a:r>
          </a:p>
          <a:p>
            <a:pPr lvl="0" algn="ctr">
              <a:spcBef>
                <a:spcPct val="0"/>
              </a:spcBef>
              <a:defRPr/>
            </a:pPr>
            <a:endParaRPr lang="en-US" sz="2000" b="1" dirty="0" smtClean="0">
              <a:solidFill>
                <a:srgbClr val="FFFFCC"/>
              </a:solidFill>
              <a:effectLst>
                <a:outerShdw blurRad="38100" dist="38100" dir="2700000" algn="tl">
                  <a:srgbClr val="000000">
                    <a:alpha val="43137"/>
                  </a:srgbClr>
                </a:outerShdw>
              </a:effectLst>
              <a:latin typeface="GE SS Text Light" pitchFamily="18" charset="-78"/>
              <a:ea typeface="Monotype Koufi" pitchFamily="2" charset="-78"/>
              <a:cs typeface="Monotype Koufi" pitchFamily="2" charset="-78"/>
            </a:endParaRPr>
          </a:p>
        </p:txBody>
      </p:sp>
      <p:pic>
        <p:nvPicPr>
          <p:cNvPr id="1026" name="Picture 2"/>
          <p:cNvPicPr>
            <a:picLocks noChangeAspect="1" noChangeArrowheads="1"/>
          </p:cNvPicPr>
          <p:nvPr/>
        </p:nvPicPr>
        <p:blipFill>
          <a:blip r:embed="rId2"/>
          <a:srcRect/>
          <a:stretch>
            <a:fillRect/>
          </a:stretch>
        </p:blipFill>
        <p:spPr bwMode="auto">
          <a:xfrm>
            <a:off x="-32" y="-23"/>
            <a:ext cx="2498711" cy="1428759"/>
          </a:xfrm>
          <a:prstGeom prst="rect">
            <a:avLst/>
          </a:prstGeom>
          <a:noFill/>
          <a:ln w="9525">
            <a:noFill/>
            <a:miter lim="800000"/>
            <a:headEnd/>
            <a:tailEnd/>
          </a:ln>
          <a:effectLst/>
        </p:spPr>
      </p:pic>
      <p:pic>
        <p:nvPicPr>
          <p:cNvPr id="6" name="صورة 5" descr="MHOH-logo.png"/>
          <p:cNvPicPr>
            <a:picLocks noChangeAspect="1"/>
          </p:cNvPicPr>
          <p:nvPr/>
        </p:nvPicPr>
        <p:blipFill>
          <a:blip r:embed="rId3"/>
          <a:stretch>
            <a:fillRect/>
          </a:stretch>
        </p:blipFill>
        <p:spPr>
          <a:xfrm>
            <a:off x="6143637" y="71414"/>
            <a:ext cx="3000364" cy="13525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8129" name="Rectangle 1"/>
          <p:cNvSpPr>
            <a:spLocks noChangeArrowheads="1"/>
          </p:cNvSpPr>
          <p:nvPr/>
        </p:nvSpPr>
        <p:spPr bwMode="auto">
          <a:xfrm rot="10800000" flipV="1">
            <a:off x="214282" y="2000240"/>
            <a:ext cx="8715436" cy="36933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ar-SA" b="1" dirty="0" smtClean="0">
                <a:solidFill>
                  <a:schemeClr val="tx1"/>
                </a:solidFill>
                <a:latin typeface="Traditional Arabic" pitchFamily="18" charset="-78"/>
                <a:ea typeface="Calibri" pitchFamily="34" charset="0"/>
                <a:cs typeface="Traditional Arabic" pitchFamily="18" charset="-78"/>
              </a:rPr>
              <a:t>ينمو سوق التعلم الالكتروني بمعدل نمو ( 7.6 % ) ومن المتوقع أن يصل إلى ( 51.5 ) بليون دولار خلال العام 2016م </a:t>
            </a:r>
            <a:endParaRPr lang="en-US" b="1" dirty="0" smtClean="0">
              <a:solidFill>
                <a:schemeClr val="tx1"/>
              </a:solidFill>
              <a:latin typeface="Arial" pitchFamily="34" charset="0"/>
              <a:cs typeface="Arial" pitchFamily="34" charset="0"/>
            </a:endParaRPr>
          </a:p>
        </p:txBody>
      </p:sp>
      <p:sp>
        <p:nvSpPr>
          <p:cNvPr id="7" name="مستطيل 6"/>
          <p:cNvSpPr/>
          <p:nvPr/>
        </p:nvSpPr>
        <p:spPr>
          <a:xfrm>
            <a:off x="214282" y="1559470"/>
            <a:ext cx="8715436"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b="1" dirty="0" smtClean="0">
                <a:latin typeface="Traditional Arabic" pitchFamily="18" charset="-78"/>
                <a:ea typeface="Calibri" pitchFamily="34" charset="0"/>
                <a:cs typeface="Traditional Arabic" pitchFamily="18" charset="-78"/>
              </a:rPr>
              <a:t>تنفق دول العالم سنويا أكثر من ( 35 ) بليون دولار على التعليم الالكتروني وتتركز نسبة ما بين 60 - 70 % منها في الولايات المتحدة</a:t>
            </a:r>
            <a:endParaRPr lang="ar-SA" dirty="0"/>
          </a:p>
        </p:txBody>
      </p:sp>
      <p:sp>
        <p:nvSpPr>
          <p:cNvPr id="12" name="مستطيل مستدير الزوايا 11"/>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سوق التعلم الالكتروني</a:t>
            </a:r>
            <a:endParaRPr lang="en-US"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14" name="مستطيل 13"/>
          <p:cNvSpPr/>
          <p:nvPr/>
        </p:nvSpPr>
        <p:spPr>
          <a:xfrm>
            <a:off x="5697519" y="1142984"/>
            <a:ext cx="3192477" cy="369332"/>
          </a:xfrm>
          <a:prstGeom prst="rect">
            <a:avLst/>
          </a:prstGeom>
          <a:solidFill>
            <a:srgbClr val="FF0000"/>
          </a:solidFill>
          <a:ln>
            <a:solidFill>
              <a:srgbClr val="FF0000"/>
            </a:solidFill>
          </a:ln>
        </p:spPr>
        <p:style>
          <a:lnRef idx="2">
            <a:schemeClr val="accent1"/>
          </a:lnRef>
          <a:fillRef idx="1">
            <a:schemeClr val="lt1"/>
          </a:fillRef>
          <a:effectRef idx="0">
            <a:schemeClr val="accent1"/>
          </a:effectRef>
          <a:fontRef idx="minor">
            <a:schemeClr val="dk1"/>
          </a:fontRef>
        </p:style>
        <p:txBody>
          <a:bodyPr wrap="none">
            <a:spAutoFit/>
          </a:bodyPr>
          <a:lstStyle/>
          <a:p>
            <a:r>
              <a:rPr lang="ar-SA" b="1" dirty="0" smtClean="0">
                <a:solidFill>
                  <a:schemeClr val="bg1"/>
                </a:solidFill>
              </a:rPr>
              <a:t> وفق أحدث تقارير  </a:t>
            </a:r>
            <a:r>
              <a:rPr lang="en-US" b="1" dirty="0" smtClean="0">
                <a:solidFill>
                  <a:schemeClr val="bg1"/>
                </a:solidFill>
              </a:rPr>
              <a:t>Ambient Insight</a:t>
            </a:r>
            <a:endParaRPr lang="ar-SA" b="1" dirty="0">
              <a:solidFill>
                <a:schemeClr val="bg1"/>
              </a:solidFill>
            </a:endParaRPr>
          </a:p>
        </p:txBody>
      </p:sp>
      <p:pic>
        <p:nvPicPr>
          <p:cNvPr id="19" name="صورة 18" descr="AmbientInsight-eLearning-RegionalGrowthRates-2011-2016.jpg"/>
          <p:cNvPicPr>
            <a:picLocks noChangeAspect="1"/>
          </p:cNvPicPr>
          <p:nvPr/>
        </p:nvPicPr>
        <p:blipFill>
          <a:blip r:embed="rId2"/>
          <a:stretch>
            <a:fillRect/>
          </a:stretch>
        </p:blipFill>
        <p:spPr>
          <a:xfrm>
            <a:off x="285720" y="2928958"/>
            <a:ext cx="8501122" cy="3643314"/>
          </a:xfrm>
          <a:prstGeom prst="rect">
            <a:avLst/>
          </a:prstGeom>
          <a:gradFill>
            <a:gsLst>
              <a:gs pos="0">
                <a:srgbClr val="5E9EFF"/>
              </a:gs>
              <a:gs pos="39999">
                <a:srgbClr val="85C2FF"/>
              </a:gs>
              <a:gs pos="70000">
                <a:srgbClr val="C4D6EB"/>
              </a:gs>
              <a:gs pos="100000">
                <a:srgbClr val="FFEBFA"/>
              </a:gs>
            </a:gsLst>
            <a:lin ang="5400000" scaled="0"/>
          </a:gradFill>
        </p:spPr>
      </p:pic>
      <p:sp>
        <p:nvSpPr>
          <p:cNvPr id="8" name="Rectangle 1"/>
          <p:cNvSpPr>
            <a:spLocks noChangeArrowheads="1"/>
          </p:cNvSpPr>
          <p:nvPr/>
        </p:nvSpPr>
        <p:spPr bwMode="auto">
          <a:xfrm rot="10800000" flipV="1">
            <a:off x="214282" y="2416725"/>
            <a:ext cx="8715436" cy="36933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ar-SA" b="1" dirty="0" smtClean="0">
                <a:solidFill>
                  <a:schemeClr val="tx1"/>
                </a:solidFill>
                <a:latin typeface="Traditional Arabic" pitchFamily="18" charset="-78"/>
                <a:ea typeface="Calibri" pitchFamily="34" charset="0"/>
                <a:cs typeface="Traditional Arabic" pitchFamily="18" charset="-78"/>
              </a:rPr>
              <a:t>جغرافياً .. يتركز سوق التعلم الالكتروني حالياً في أمريكا الشمالية .. وينمو أسرع في أسيا وأوروبا الشرقية.</a:t>
            </a:r>
            <a:endParaRPr lang="en-US" b="1" dirty="0" smtClean="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12" name="مستطيل مستدير الزوايا 11"/>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سوق التعلم الالكتروني</a:t>
            </a:r>
            <a:endParaRPr lang="en-US"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15" name="مستطيل 14"/>
          <p:cNvSpPr/>
          <p:nvPr/>
        </p:nvSpPr>
        <p:spPr>
          <a:xfrm>
            <a:off x="214282" y="1214422"/>
            <a:ext cx="87154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fontAlgn="base">
              <a:spcBef>
                <a:spcPct val="0"/>
              </a:spcBef>
              <a:spcAft>
                <a:spcPct val="0"/>
              </a:spcAft>
            </a:pPr>
            <a:r>
              <a:rPr lang="ar-SA" sz="1600" b="1" dirty="0" smtClean="0">
                <a:solidFill>
                  <a:schemeClr val="tx1"/>
                </a:solidFill>
                <a:latin typeface="Traditional Arabic" pitchFamily="18" charset="-78"/>
                <a:ea typeface="Calibri" pitchFamily="34" charset="0"/>
                <a:cs typeface="Traditional Arabic" pitchFamily="18" charset="-78"/>
              </a:rPr>
              <a:t>استحوذت الولايات المتحدة وهي السوق الأكثر نضجاً على النصيب الأكبر منه بما يقارب ( 21.9 ) بليون دولار</a:t>
            </a:r>
          </a:p>
        </p:txBody>
      </p:sp>
      <p:sp>
        <p:nvSpPr>
          <p:cNvPr id="17410" name="Rectangle 2"/>
          <p:cNvSpPr>
            <a:spLocks noChangeArrowheads="1"/>
          </p:cNvSpPr>
          <p:nvPr/>
        </p:nvSpPr>
        <p:spPr bwMode="auto">
          <a:xfrm>
            <a:off x="214282" y="1986969"/>
            <a:ext cx="8715436"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أعلى معدل نمو ل</a:t>
            </a:r>
            <a:r>
              <a:rPr lang="ar-SA" sz="1600" b="1" dirty="0" smtClean="0">
                <a:solidFill>
                  <a:schemeClr val="tx1"/>
                </a:solidFill>
                <a:latin typeface="Traditional Arabic" pitchFamily="18" charset="-78"/>
                <a:ea typeface="Calibri" pitchFamily="34" charset="0"/>
                <a:cs typeface="Traditional Arabic" pitchFamily="18" charset="-78"/>
              </a:rPr>
              <a:t>دول أسيا </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بلغ( 17.3 % ) بإيرادات وصلت ( 5.2 ) بليون دولار وحققت فيتنام وماليزيا المركزين الأول والثاني بمعدل نمو كبير بلغ ( 44.3 %) </a:t>
            </a:r>
            <a:r>
              <a:rPr kumimoji="0" lang="ar-SA" sz="1600" b="1"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( 39.4 % ) على التوالي.</a:t>
            </a:r>
            <a:endParaRPr kumimoji="0" lang="ar-SA"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17" name="مستطيل 16"/>
          <p:cNvSpPr/>
          <p:nvPr/>
        </p:nvSpPr>
        <p:spPr>
          <a:xfrm>
            <a:off x="214282" y="1590248"/>
            <a:ext cx="87154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sz="1600" b="1" dirty="0" smtClean="0">
                <a:latin typeface="Traditional Arabic" pitchFamily="18" charset="-78"/>
                <a:ea typeface="Calibri" pitchFamily="34" charset="0"/>
                <a:cs typeface="Traditional Arabic" pitchFamily="18" charset="-78"/>
              </a:rPr>
              <a:t>فيما حققت دول أوروبا الغربية ( 21) دولة المرتبة الثانية بحجم وصل ( 6.1 ) بليون دولار  </a:t>
            </a:r>
            <a:endParaRPr lang="ar-SA" sz="1600" dirty="0"/>
          </a:p>
        </p:txBody>
      </p:sp>
      <p:pic>
        <p:nvPicPr>
          <p:cNvPr id="20" name="صورة 19" descr="AmbientInsight-eLearning-TopTenCountries-2011-2016.jpg"/>
          <p:cNvPicPr>
            <a:picLocks noChangeAspect="1"/>
          </p:cNvPicPr>
          <p:nvPr/>
        </p:nvPicPr>
        <p:blipFill>
          <a:blip r:embed="rId2"/>
          <a:stretch>
            <a:fillRect/>
          </a:stretch>
        </p:blipFill>
        <p:spPr>
          <a:xfrm>
            <a:off x="214282" y="3000372"/>
            <a:ext cx="8643998" cy="3786214"/>
          </a:xfrm>
          <a:prstGeom prst="rect">
            <a:avLst/>
          </a:prstGeom>
        </p:spPr>
      </p:pic>
      <p:sp>
        <p:nvSpPr>
          <p:cNvPr id="21" name="مستطيل 20"/>
          <p:cNvSpPr/>
          <p:nvPr/>
        </p:nvSpPr>
        <p:spPr>
          <a:xfrm>
            <a:off x="214282" y="2643182"/>
            <a:ext cx="87154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sz="1600" b="1" dirty="0" smtClean="0">
                <a:latin typeface="Traditional Arabic" pitchFamily="18" charset="-78"/>
                <a:cs typeface="Traditional Arabic" pitchFamily="18" charset="-78"/>
              </a:rPr>
              <a:t>يوضح المخطط أعلى معدلات نمو في عشر دول فوق 30٪، أي أكثر من أربعة أضعاف معدل النمو العالمي</a:t>
            </a:r>
            <a:endParaRPr lang="ar-SA" sz="16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142852"/>
            <a:ext cx="9144000" cy="654032"/>
          </a:xfrm>
        </p:spPr>
        <p:style>
          <a:lnRef idx="0">
            <a:schemeClr val="accent2"/>
          </a:lnRef>
          <a:fillRef idx="3">
            <a:schemeClr val="accent2"/>
          </a:fillRef>
          <a:effectRef idx="3">
            <a:schemeClr val="accent2"/>
          </a:effectRef>
          <a:fontRef idx="minor">
            <a:schemeClr val="lt1"/>
          </a:fontRef>
        </p:style>
        <p:txBody>
          <a:bodyPr>
            <a:normAutofit/>
          </a:bodyPr>
          <a:lstStyle/>
          <a:p>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توزيع السوق العالمي للتعلم الالكتروني جغرافياً</a:t>
            </a:r>
            <a:endParaRPr lang="ar-SA" sz="2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graphicFrame>
        <p:nvGraphicFramePr>
          <p:cNvPr id="4" name="عنصر نائب للمحتوى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6" name="عنوان 5"/>
          <p:cNvSpPr>
            <a:spLocks noGrp="1"/>
          </p:cNvSpPr>
          <p:nvPr>
            <p:ph type="title"/>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normAutofit/>
          </a:bodyPr>
          <a:lstStyle/>
          <a:p>
            <a:pPr algn="ct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ازدياد عدد الملتحقين بالتعلم الالكتروني</a:t>
            </a:r>
            <a:endParaRPr lang="en-US"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
        <p:nvSpPr>
          <p:cNvPr id="15361" name="Rectangle 1"/>
          <p:cNvSpPr>
            <a:spLocks noChangeArrowheads="1"/>
          </p:cNvSpPr>
          <p:nvPr/>
        </p:nvSpPr>
        <p:spPr bwMode="auto">
          <a:xfrm>
            <a:off x="285719" y="1785926"/>
            <a:ext cx="8572561"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في الولايات المتحدة بلغ عدد طلاب ما بعد المرحلة الثانوية </a:t>
            </a:r>
            <a:r>
              <a:rPr lang="ar-SA" sz="1600" b="1" dirty="0" smtClean="0">
                <a:solidFill>
                  <a:schemeClr val="tx1"/>
                </a:solidFill>
                <a:latin typeface="Traditional Arabic" pitchFamily="18" charset="-78"/>
                <a:ea typeface="Calibri" pitchFamily="34" charset="0"/>
                <a:cs typeface="Traditional Arabic" pitchFamily="18" charset="-78"/>
              </a:rPr>
              <a:t>الذين أخذوا بعض أو كل مقرراتهم عبر الانترنت  ( 12 ) مليون طالب</a:t>
            </a:r>
          </a:p>
          <a:p>
            <a:pPr fontAlgn="base">
              <a:spcBef>
                <a:spcPct val="0"/>
              </a:spcBef>
              <a:spcAft>
                <a:spcPct val="0"/>
              </a:spcAft>
            </a:pPr>
            <a:r>
              <a:rPr lang="ar-SA" sz="1600" b="1" dirty="0" smtClean="0">
                <a:latin typeface="Traditional Arabic" pitchFamily="18" charset="-78"/>
                <a:ea typeface="Calibri" pitchFamily="34" charset="0"/>
                <a:cs typeface="Traditional Arabic" pitchFamily="18" charset="-78"/>
              </a:rPr>
              <a:t>هناك أكثر من ( 1.25 ) مليون طالب يأخذون جميع مقرراتهم عبر الانترنت.</a:t>
            </a:r>
            <a:endParaRPr lang="en-US" sz="1600" b="1" dirty="0" smtClean="0">
              <a:latin typeface="Arial" pitchFamily="34" charset="0"/>
              <a:cs typeface="Arial" pitchFamily="34" charset="0"/>
            </a:endParaRPr>
          </a:p>
        </p:txBody>
      </p:sp>
      <p:sp>
        <p:nvSpPr>
          <p:cNvPr id="5" name="مستطيل 4"/>
          <p:cNvSpPr/>
          <p:nvPr/>
        </p:nvSpPr>
        <p:spPr>
          <a:xfrm>
            <a:off x="5715008" y="1385816"/>
            <a:ext cx="3142207" cy="400110"/>
          </a:xfrm>
          <a:prstGeom prst="rect">
            <a:avLst/>
          </a:prstGeom>
          <a:solidFill>
            <a:srgbClr val="FF0000"/>
          </a:solidFill>
        </p:spPr>
        <p:txBody>
          <a:bodyPr wrap="none">
            <a:spAutoFit/>
          </a:bodyPr>
          <a:lstStyle/>
          <a:p>
            <a:r>
              <a:rPr lang="ar-SA" sz="2000" b="1" dirty="0" smtClean="0">
                <a:solidFill>
                  <a:schemeClr val="bg1"/>
                </a:solidFill>
                <a:latin typeface="Traditional Arabic" pitchFamily="18" charset="-78"/>
                <a:ea typeface="Calibri" pitchFamily="34" charset="0"/>
                <a:cs typeface="Traditional Arabic" pitchFamily="18" charset="-78"/>
              </a:rPr>
              <a:t>وفقاً لــــ (   </a:t>
            </a:r>
            <a:r>
              <a:rPr lang="en-US" sz="2000" b="1" dirty="0" smtClean="0">
                <a:solidFill>
                  <a:schemeClr val="bg1"/>
                </a:solidFill>
                <a:latin typeface="Traditional Arabic" pitchFamily="18" charset="-78"/>
                <a:ea typeface="Calibri" pitchFamily="34" charset="0"/>
                <a:cs typeface="Traditional Arabic" pitchFamily="18" charset="-78"/>
              </a:rPr>
              <a:t>Ambient Insight</a:t>
            </a:r>
            <a:r>
              <a:rPr lang="ar-SA" sz="2000" b="1" dirty="0" smtClean="0">
                <a:solidFill>
                  <a:schemeClr val="bg1"/>
                </a:solidFill>
                <a:latin typeface="Traditional Arabic" pitchFamily="18" charset="-78"/>
                <a:ea typeface="Calibri" pitchFamily="34" charset="0"/>
                <a:cs typeface="Traditional Arabic" pitchFamily="18" charset="-78"/>
              </a:rPr>
              <a:t>   ) </a:t>
            </a:r>
            <a:endParaRPr lang="ar-SA" sz="2000" b="1" dirty="0">
              <a:solidFill>
                <a:schemeClr val="bg1"/>
              </a:solidFill>
            </a:endParaRPr>
          </a:p>
        </p:txBody>
      </p:sp>
      <p:sp>
        <p:nvSpPr>
          <p:cNvPr id="10" name="Rectangle 1"/>
          <p:cNvSpPr>
            <a:spLocks noChangeArrowheads="1"/>
          </p:cNvSpPr>
          <p:nvPr/>
        </p:nvSpPr>
        <p:spPr bwMode="auto">
          <a:xfrm>
            <a:off x="285720" y="2428868"/>
            <a:ext cx="8572561"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ar-SA" sz="1600" b="1" dirty="0" smtClean="0">
                <a:latin typeface="Traditional Arabic" pitchFamily="18" charset="-78"/>
                <a:ea typeface="Calibri" pitchFamily="34" charset="0"/>
                <a:cs typeface="Traditional Arabic" pitchFamily="18" charset="-78"/>
              </a:rPr>
              <a:t>بحلول 2014م حيث سيبلغ عدد الذين يدرسون تقليدياً ( 5) مليون طالب فيما سيبلغ عدد من يدرسون كليا عبر الانترنت ( 3.55 ) مليون طالب وعدد الذين يأخذون بعض أو كل مقرراتهم عبر الانترنت ( 18.65 ) مليون.</a:t>
            </a:r>
            <a:endParaRPr kumimoji="0" lang="ar-SA"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
          <p:cNvSpPr>
            <a:spLocks noChangeArrowheads="1"/>
          </p:cNvSpPr>
          <p:nvPr/>
        </p:nvSpPr>
        <p:spPr bwMode="auto">
          <a:xfrm>
            <a:off x="285720" y="1000108"/>
            <a:ext cx="8572560" cy="33855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من البديهي أن تؤدي</a:t>
            </a:r>
            <a:r>
              <a:rPr kumimoji="0" lang="ar-SA" sz="16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الزيادة في عدد مستخدمي الانترنت و</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نمو سوق التعلم الالكتروني إلى زيادة عدد الملتحقين</a:t>
            </a:r>
            <a:r>
              <a:rPr kumimoji="0" lang="ar-SA" sz="16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SA" sz="1600" b="1" i="0" u="none" strike="noStrike" cap="none" normalizeH="0" dirty="0" err="1" smtClean="0">
                <a:ln>
                  <a:noFill/>
                </a:ln>
                <a:solidFill>
                  <a:schemeClr val="tx1"/>
                </a:solidFill>
                <a:effectLst/>
                <a:latin typeface="Traditional Arabic" pitchFamily="18" charset="-78"/>
                <a:ea typeface="Calibri" pitchFamily="34" charset="0"/>
                <a:cs typeface="Traditional Arabic" pitchFamily="18" charset="-78"/>
              </a:rPr>
              <a:t>به</a:t>
            </a:r>
            <a:r>
              <a:rPr kumimoji="0" lang="ar-SA" sz="16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وبالتالي</a:t>
            </a:r>
            <a:r>
              <a:rPr kumimoji="0" lang="ar-SA"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نمو هذا النوع من التعليم ..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مستطيل 11"/>
          <p:cNvSpPr/>
          <p:nvPr/>
        </p:nvSpPr>
        <p:spPr>
          <a:xfrm>
            <a:off x="6687494" y="3500438"/>
            <a:ext cx="2170786" cy="369332"/>
          </a:xfrm>
          <a:prstGeom prst="rect">
            <a:avLst/>
          </a:prstGeom>
          <a:solidFill>
            <a:srgbClr val="FF0000"/>
          </a:solidFill>
        </p:spPr>
        <p:txBody>
          <a:bodyPr wrap="none">
            <a:spAutoFit/>
          </a:bodyPr>
          <a:lstStyle/>
          <a:p>
            <a:r>
              <a:rPr lang="ar-SA" b="1" dirty="0" smtClean="0">
                <a:solidFill>
                  <a:schemeClr val="bg1"/>
                </a:solidFill>
                <a:latin typeface="Traditional Arabic" pitchFamily="18" charset="-78"/>
                <a:ea typeface="Calibri" pitchFamily="34" charset="0"/>
                <a:cs typeface="Traditional Arabic" pitchFamily="18" charset="-78"/>
              </a:rPr>
              <a:t>تقرير أعدته ( </a:t>
            </a:r>
            <a:r>
              <a:rPr lang="en-US" b="1" dirty="0" err="1" smtClean="0">
                <a:solidFill>
                  <a:schemeClr val="bg1"/>
                </a:solidFill>
                <a:latin typeface="Traditional Arabic" pitchFamily="18" charset="-78"/>
                <a:ea typeface="Calibri" pitchFamily="34" charset="0"/>
                <a:cs typeface="Traditional Arabic" pitchFamily="18" charset="-78"/>
              </a:rPr>
              <a:t>sloan</a:t>
            </a:r>
            <a:r>
              <a:rPr lang="en-US" b="1" dirty="0" smtClean="0">
                <a:solidFill>
                  <a:schemeClr val="bg1"/>
                </a:solidFill>
                <a:latin typeface="Traditional Arabic" pitchFamily="18" charset="-78"/>
                <a:ea typeface="Calibri" pitchFamily="34" charset="0"/>
                <a:cs typeface="Traditional Arabic" pitchFamily="18" charset="-78"/>
              </a:rPr>
              <a:t>- c </a:t>
            </a:r>
            <a:r>
              <a:rPr lang="ar-SA" b="1" dirty="0" smtClean="0">
                <a:solidFill>
                  <a:schemeClr val="bg1"/>
                </a:solidFill>
                <a:latin typeface="Traditional Arabic" pitchFamily="18" charset="-78"/>
                <a:ea typeface="Calibri" pitchFamily="34" charset="0"/>
                <a:cs typeface="Traditional Arabic" pitchFamily="18" charset="-78"/>
              </a:rPr>
              <a:t> ) </a:t>
            </a:r>
            <a:endParaRPr lang="ar-SA" dirty="0">
              <a:solidFill>
                <a:schemeClr val="bg1"/>
              </a:solidFill>
            </a:endParaRPr>
          </a:p>
        </p:txBody>
      </p:sp>
      <p:sp>
        <p:nvSpPr>
          <p:cNvPr id="13" name="مستطيل 12"/>
          <p:cNvSpPr/>
          <p:nvPr/>
        </p:nvSpPr>
        <p:spPr>
          <a:xfrm>
            <a:off x="285720" y="3415729"/>
            <a:ext cx="5429288" cy="5847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ar-SA" sz="1600" b="1" dirty="0" smtClean="0">
                <a:latin typeface="Traditional Arabic" pitchFamily="18" charset="-78"/>
                <a:ea typeface="Calibri" pitchFamily="34" charset="0"/>
                <a:cs typeface="Traditional Arabic" pitchFamily="18" charset="-78"/>
              </a:rPr>
              <a:t>فإن ثلثي المؤسسات الربحية حالياً تعلن أن التعلم الالكتروني جزء من إستراتيجيتها على المدى الطويل .. كما أن معدل الالتحاق عبر الانترنت وصل في الولايات المتحدة إلى 21% </a:t>
            </a:r>
            <a:endParaRPr lang="ar-SA" sz="1600" dirty="0"/>
          </a:p>
        </p:txBody>
      </p:sp>
      <p:sp>
        <p:nvSpPr>
          <p:cNvPr id="14" name="سهم إلى اليسار 13"/>
          <p:cNvSpPr/>
          <p:nvPr/>
        </p:nvSpPr>
        <p:spPr>
          <a:xfrm>
            <a:off x="5857884" y="3286124"/>
            <a:ext cx="714380" cy="785818"/>
          </a:xfrm>
          <a:prstGeom prst="left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مستطيل 14"/>
          <p:cNvSpPr/>
          <p:nvPr/>
        </p:nvSpPr>
        <p:spPr>
          <a:xfrm>
            <a:off x="285720" y="4357694"/>
            <a:ext cx="8572560" cy="5847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Low"/>
            <a:r>
              <a:rPr lang="ar-SA" sz="1600" b="1" dirty="0" smtClean="0">
                <a:latin typeface="Traditional Arabic" pitchFamily="18" charset="-78"/>
                <a:cs typeface="Traditional Arabic" pitchFamily="18" charset="-78"/>
              </a:rPr>
              <a:t>97% من الطلبة الأوروبيين يستخدمون أجهزة الكومبيوتر للوصول إلى المعلومات التي يحتاجون إليها كما يستخدم الطلبة محركات البحث للأغراض الأكاديمية وبالأخص </a:t>
            </a:r>
            <a:r>
              <a:rPr lang="ar-SA" sz="1600" b="1" dirty="0" err="1" smtClean="0">
                <a:latin typeface="Traditional Arabic" pitchFamily="18" charset="-78"/>
                <a:cs typeface="Traditional Arabic" pitchFamily="18" charset="-78"/>
              </a:rPr>
              <a:t>قوقل</a:t>
            </a:r>
            <a:r>
              <a:rPr lang="ar-SA" sz="1600" b="1" dirty="0" smtClean="0">
                <a:latin typeface="Traditional Arabic" pitchFamily="18" charset="-78"/>
                <a:cs typeface="Traditional Arabic" pitchFamily="18" charset="-78"/>
              </a:rPr>
              <a:t> 97% ثم الدوريات الإلكترونية 84% والقواميس الإلكترونية 72% ومواد الفيديو 71%.</a:t>
            </a:r>
            <a:endParaRPr lang="ar-SA" sz="1600" b="1" dirty="0">
              <a:latin typeface="Traditional Arabic" pitchFamily="18" charset="-78"/>
              <a:cs typeface="Traditional Arabic" pitchFamily="18" charset="-78"/>
            </a:endParaRPr>
          </a:p>
        </p:txBody>
      </p:sp>
      <p:sp>
        <p:nvSpPr>
          <p:cNvPr id="16" name="مستطيل 15"/>
          <p:cNvSpPr/>
          <p:nvPr/>
        </p:nvSpPr>
        <p:spPr>
          <a:xfrm>
            <a:off x="285720" y="5148876"/>
            <a:ext cx="857256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ar-SA" sz="1600" b="1" dirty="0" smtClean="0">
                <a:latin typeface="Traditional Arabic" pitchFamily="18" charset="-78"/>
                <a:cs typeface="Traditional Arabic" pitchFamily="18" charset="-78"/>
              </a:rPr>
              <a:t>أظهر تقرير نشرته عمادة التعليم الإلكتروني والتعلم عن بعد في جامعة الملك سعود ازدياد نسبة المستخدمين النشطين لنظام إدارة التعليم الإلكتروني في الجامعة في الفصل الدراسي الثاني 1432هـ، حيث بلغ مقدار هذه الزيادة 326.2 في المائة مقارنة بعدد المستخدمين من الفئة نفسه في الفصل الدراسي الأول. </a:t>
            </a:r>
            <a:endParaRPr lang="ar-SA" sz="16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animBg="1"/>
      <p:bldP spid="5" grpId="0" animBg="1"/>
      <p:bldP spid="10" grpId="0" animBg="1"/>
      <p:bldP spid="11" grpId="0" animBg="1"/>
      <p:bldP spid="12" grpId="0" animBg="1"/>
      <p:bldP spid="13"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 name="TextBox 3"/>
          <p:cNvSpPr txBox="1"/>
          <p:nvPr/>
        </p:nvSpPr>
        <p:spPr>
          <a:xfrm>
            <a:off x="0" y="188640"/>
            <a:ext cx="9144000" cy="707886"/>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p>
            <a:pPr algn="ctr">
              <a:buNone/>
            </a:pPr>
            <a: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متطلبات الجودة</a:t>
            </a:r>
          </a:p>
        </p:txBody>
      </p:sp>
      <p:sp>
        <p:nvSpPr>
          <p:cNvPr id="12" name="مربع نص 11"/>
          <p:cNvSpPr txBox="1"/>
          <p:nvPr/>
        </p:nvSpPr>
        <p:spPr>
          <a:xfrm>
            <a:off x="4643438" y="2571744"/>
            <a:ext cx="4500594" cy="830997"/>
          </a:xfrm>
          <a:prstGeom prst="rect">
            <a:avLst/>
          </a:prstGeom>
          <a:solidFill>
            <a:srgbClr val="FF0000"/>
          </a:solidFill>
          <a:ln>
            <a:noFill/>
          </a:ln>
        </p:spPr>
        <p:style>
          <a:lnRef idx="3">
            <a:schemeClr val="lt1"/>
          </a:lnRef>
          <a:fillRef idx="1">
            <a:schemeClr val="accent5"/>
          </a:fillRef>
          <a:effectRef idx="1">
            <a:schemeClr val="accent5"/>
          </a:effectRef>
          <a:fontRef idx="minor">
            <a:schemeClr val="lt1"/>
          </a:fontRef>
        </p:style>
        <p:txBody>
          <a:bodyPr wrap="square" rtlCol="1">
            <a:spAutoFit/>
          </a:bodyPr>
          <a:lstStyle/>
          <a:p>
            <a:r>
              <a:rPr lang="ar-SA" sz="2400" b="1" dirty="0" smtClean="0">
                <a:solidFill>
                  <a:schemeClr val="bg1"/>
                </a:solidFill>
                <a:latin typeface="Traditional Arabic" pitchFamily="18" charset="-78"/>
                <a:cs typeface="Traditional Arabic" pitchFamily="18" charset="-78"/>
              </a:rPr>
              <a:t>ما هي الجودة  في التعلم الإلكتروني .. </a:t>
            </a:r>
            <a:r>
              <a:rPr lang="ar-SA" sz="2400" b="1" dirty="0" err="1" smtClean="0">
                <a:solidFill>
                  <a:schemeClr val="bg1"/>
                </a:solidFill>
                <a:latin typeface="Traditional Arabic" pitchFamily="18" charset="-78"/>
                <a:cs typeface="Traditional Arabic" pitchFamily="18" charset="-78"/>
              </a:rPr>
              <a:t>ومامتطلباتها</a:t>
            </a:r>
            <a:r>
              <a:rPr lang="ar-SA" sz="2400" b="1" dirty="0" smtClean="0">
                <a:solidFill>
                  <a:schemeClr val="bg1"/>
                </a:solidFill>
                <a:latin typeface="Traditional Arabic" pitchFamily="18" charset="-78"/>
                <a:cs typeface="Traditional Arabic" pitchFamily="18" charset="-78"/>
              </a:rPr>
              <a:t> </a:t>
            </a:r>
          </a:p>
          <a:p>
            <a:r>
              <a:rPr lang="ar-SA" sz="2400" b="1" dirty="0" smtClean="0">
                <a:solidFill>
                  <a:schemeClr val="bg1"/>
                </a:solidFill>
                <a:latin typeface="Traditional Arabic" pitchFamily="18" charset="-78"/>
                <a:cs typeface="Traditional Arabic" pitchFamily="18" charset="-78"/>
              </a:rPr>
              <a:t>وما أهميتها وهل هناك معايير لتحقيقها؟</a:t>
            </a:r>
            <a:endParaRPr lang="ar-SA" sz="2400" b="1" dirty="0">
              <a:solidFill>
                <a:schemeClr val="bg1"/>
              </a:solidFill>
              <a:latin typeface="Traditional Arabic" pitchFamily="18" charset="-78"/>
              <a:cs typeface="Traditional Arabic" pitchFamily="18" charset="-78"/>
            </a:endParaRPr>
          </a:p>
        </p:txBody>
      </p:sp>
      <p:sp>
        <p:nvSpPr>
          <p:cNvPr id="7" name="مربع نص 6"/>
          <p:cNvSpPr txBox="1"/>
          <p:nvPr/>
        </p:nvSpPr>
        <p:spPr>
          <a:xfrm>
            <a:off x="714348" y="4127849"/>
            <a:ext cx="7643866" cy="646331"/>
          </a:xfrm>
          <a:prstGeom prst="rect">
            <a:avLst/>
          </a:prstGeom>
        </p:spPr>
        <p:style>
          <a:lnRef idx="3">
            <a:schemeClr val="lt1"/>
          </a:lnRef>
          <a:fillRef idx="1">
            <a:schemeClr val="accent5"/>
          </a:fillRef>
          <a:effectRef idx="1">
            <a:schemeClr val="accent5"/>
          </a:effectRef>
          <a:fontRef idx="minor">
            <a:schemeClr val="lt1"/>
          </a:fontRef>
        </p:style>
        <p:txBody>
          <a:bodyPr wrap="square" rtlCol="1">
            <a:spAutoFit/>
          </a:bodyPr>
          <a:lstStyle/>
          <a:p>
            <a:pPr algn="ctr"/>
            <a:r>
              <a:rPr lang="ar-SA" b="1" dirty="0" smtClean="0"/>
              <a:t>الجودة في التعلم الإلكتروني هي إجراءات تهدف إلى استيفاء متطلبات وتوقعات الطلاب وجميع المعنيين. </a:t>
            </a:r>
            <a:endParaRPr lang="en-US" b="1" dirty="0"/>
          </a:p>
        </p:txBody>
      </p:sp>
      <p:sp>
        <p:nvSpPr>
          <p:cNvPr id="8" name="مربع نص 7"/>
          <p:cNvSpPr txBox="1"/>
          <p:nvPr/>
        </p:nvSpPr>
        <p:spPr>
          <a:xfrm>
            <a:off x="714348" y="4711495"/>
            <a:ext cx="7643866" cy="369332"/>
          </a:xfrm>
          <a:prstGeom prst="rect">
            <a:avLst/>
          </a:prstGeom>
        </p:spPr>
        <p:style>
          <a:lnRef idx="3">
            <a:schemeClr val="lt1"/>
          </a:lnRef>
          <a:fillRef idx="1">
            <a:schemeClr val="accent5"/>
          </a:fillRef>
          <a:effectRef idx="1">
            <a:schemeClr val="accent5"/>
          </a:effectRef>
          <a:fontRef idx="minor">
            <a:schemeClr val="lt1"/>
          </a:fontRef>
        </p:style>
        <p:txBody>
          <a:bodyPr wrap="square" rtlCol="1">
            <a:spAutoFit/>
          </a:bodyPr>
          <a:lstStyle/>
          <a:p>
            <a:pPr algn="ctr"/>
            <a:r>
              <a:rPr lang="ar-SA" b="1" dirty="0" smtClean="0"/>
              <a:t>المتطلبات هي المقومات الأساسية واللازم توفرها لتحقيق الجودة.</a:t>
            </a:r>
            <a:endParaRPr lang="en-US" b="1" dirty="0"/>
          </a:p>
        </p:txBody>
      </p:sp>
      <p:sp>
        <p:nvSpPr>
          <p:cNvPr id="9" name="مربع نص 8"/>
          <p:cNvSpPr txBox="1"/>
          <p:nvPr/>
        </p:nvSpPr>
        <p:spPr>
          <a:xfrm>
            <a:off x="714348" y="5282999"/>
            <a:ext cx="7643866" cy="646331"/>
          </a:xfrm>
          <a:prstGeom prst="rect">
            <a:avLst/>
          </a:prstGeom>
        </p:spPr>
        <p:style>
          <a:lnRef idx="3">
            <a:schemeClr val="lt1"/>
          </a:lnRef>
          <a:fillRef idx="1">
            <a:schemeClr val="accent5"/>
          </a:fillRef>
          <a:effectRef idx="1">
            <a:schemeClr val="accent5"/>
          </a:effectRef>
          <a:fontRef idx="minor">
            <a:schemeClr val="lt1"/>
          </a:fontRef>
        </p:style>
        <p:txBody>
          <a:bodyPr wrap="square" rtlCol="1">
            <a:spAutoFit/>
          </a:bodyPr>
          <a:lstStyle/>
          <a:p>
            <a:pPr lvl="0" algn="ctr"/>
            <a:r>
              <a:rPr lang="ar-SA" b="1" dirty="0" smtClean="0">
                <a:solidFill>
                  <a:schemeClr val="bg1"/>
                </a:solidFill>
                <a:latin typeface="Calibri" pitchFamily="34" charset="0"/>
                <a:ea typeface="Calibri" pitchFamily="34" charset="0"/>
                <a:cs typeface="Arial" pitchFamily="34" charset="0"/>
              </a:rPr>
              <a:t>لا شك أن نجاح أي نظام تعليمي يعتمد بشكل رئيس على مدى التزامه بمعايير جودة متفق عليه عالمياً وتحقيقه لمتطلباتها.</a:t>
            </a:r>
            <a:endParaRPr lang="ar-SA" b="1" dirty="0" smtClean="0">
              <a:solidFill>
                <a:schemeClr val="bg1"/>
              </a:solidFill>
              <a:latin typeface="Arial" pitchFamily="34" charset="0"/>
              <a:cs typeface="Arial" pitchFamily="34" charset="0"/>
            </a:endParaRPr>
          </a:p>
        </p:txBody>
      </p:sp>
      <p:sp>
        <p:nvSpPr>
          <p:cNvPr id="10" name="مربع نص 9"/>
          <p:cNvSpPr txBox="1"/>
          <p:nvPr/>
        </p:nvSpPr>
        <p:spPr>
          <a:xfrm>
            <a:off x="1428728" y="928670"/>
            <a:ext cx="6143668" cy="1323439"/>
          </a:xfrm>
          <a:prstGeom prst="rect">
            <a:avLst/>
          </a:prstGeom>
        </p:spPr>
        <p:style>
          <a:lnRef idx="1">
            <a:schemeClr val="accent5"/>
          </a:lnRef>
          <a:fillRef idx="2">
            <a:schemeClr val="accent5"/>
          </a:fillRef>
          <a:effectRef idx="1">
            <a:schemeClr val="accent5"/>
          </a:effectRef>
          <a:fontRef idx="minor">
            <a:schemeClr val="dk1"/>
          </a:fontRef>
        </p:style>
        <p:txBody>
          <a:bodyPr wrap="square" rtlCol="1">
            <a:spAutoFit/>
          </a:bodyPr>
          <a:lstStyle/>
          <a:p>
            <a:pPr algn="ctr"/>
            <a:r>
              <a:rPr lang="ar-SA" sz="2000" b="1" dirty="0" smtClean="0">
                <a:latin typeface="Traditional Arabic" pitchFamily="18" charset="-78"/>
                <a:cs typeface="Traditional Arabic" pitchFamily="18" charset="-78"/>
              </a:rPr>
              <a:t>تربط الدراسات الحديثة بين استخدام التعلم الالكتروني والجودة في التعليم</a:t>
            </a:r>
          </a:p>
          <a:p>
            <a:pPr algn="ctr"/>
            <a:r>
              <a:rPr lang="ar-SA" sz="2000" b="1" dirty="0" smtClean="0">
                <a:latin typeface="Traditional Arabic" pitchFamily="18" charset="-78"/>
                <a:cs typeface="Traditional Arabic" pitchFamily="18" charset="-78"/>
              </a:rPr>
              <a:t>”وأن التعلم الالكتروني يدعم الجودة في التعليم“</a:t>
            </a:r>
          </a:p>
          <a:p>
            <a:pPr algn="ctr"/>
            <a:r>
              <a:rPr lang="ar-SA" sz="2000" b="1" dirty="0" smtClean="0">
                <a:latin typeface="Traditional Arabic" pitchFamily="18" charset="-78"/>
                <a:cs typeface="Traditional Arabic" pitchFamily="18" charset="-78"/>
              </a:rPr>
              <a:t>ومن جانب آخر </a:t>
            </a:r>
          </a:p>
          <a:p>
            <a:pPr algn="ctr"/>
            <a:r>
              <a:rPr lang="ar-SA" sz="2000" b="1" dirty="0" smtClean="0">
                <a:latin typeface="Traditional Arabic" pitchFamily="18" charset="-78"/>
                <a:cs typeface="Traditional Arabic" pitchFamily="18" charset="-78"/>
              </a:rPr>
              <a:t>” الجودة تدعم التعلم الالكتروني وتحقق أهدافه“ </a:t>
            </a:r>
            <a:endParaRPr lang="ar-SA" sz="20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39784"/>
          </a:xfrm>
        </p:spPr>
        <p:style>
          <a:lnRef idx="2">
            <a:schemeClr val="dk1"/>
          </a:lnRef>
          <a:fillRef idx="1">
            <a:schemeClr val="lt1"/>
          </a:fillRef>
          <a:effectRef idx="0">
            <a:schemeClr val="dk1"/>
          </a:effectRef>
          <a:fontRef idx="minor">
            <a:schemeClr val="dk1"/>
          </a:fontRef>
        </p:style>
        <p:txBody>
          <a:bodyPr>
            <a:noAutofit/>
          </a:bodyPr>
          <a:lstStyle/>
          <a:p>
            <a:r>
              <a:rPr lang="ar-SA" sz="2400" dirty="0" smtClean="0">
                <a:latin typeface="Monotype Koufi" pitchFamily="2" charset="-78"/>
                <a:ea typeface="Monotype Koufi" pitchFamily="2" charset="-78"/>
                <a:cs typeface="Monotype Koufi" pitchFamily="2" charset="-78"/>
              </a:rPr>
              <a:t>وضع العديد من الهيئات والمؤسسات التعليمية معايير ، ممارسات ، مواصفات أو توجيهات لتحقيق الجودة في التعلم الالكتروني</a:t>
            </a:r>
            <a:endParaRPr lang="ar-SA" sz="2400" dirty="0">
              <a:latin typeface="Monotype Koufi" pitchFamily="2" charset="-78"/>
              <a:ea typeface="Monotype Koufi" pitchFamily="2" charset="-78"/>
              <a:cs typeface="Monotype Koufi" pitchFamily="2" charset="-78"/>
            </a:endParaRPr>
          </a:p>
        </p:txBody>
      </p:sp>
      <p:pic>
        <p:nvPicPr>
          <p:cNvPr id="3" name="صورة 2" descr="New-QAA-logo-RGBweb.jpg"/>
          <p:cNvPicPr>
            <a:picLocks noChangeAspect="1"/>
          </p:cNvPicPr>
          <p:nvPr/>
        </p:nvPicPr>
        <p:blipFill>
          <a:blip r:embed="rId2"/>
          <a:stretch>
            <a:fillRect/>
          </a:stretch>
        </p:blipFill>
        <p:spPr>
          <a:xfrm>
            <a:off x="642910" y="1500174"/>
            <a:ext cx="2928958" cy="819151"/>
          </a:xfrm>
          <a:prstGeom prst="rect">
            <a:avLst/>
          </a:prstGeom>
        </p:spPr>
      </p:pic>
      <p:sp>
        <p:nvSpPr>
          <p:cNvPr id="4" name="مربع نص 3"/>
          <p:cNvSpPr txBox="1"/>
          <p:nvPr/>
        </p:nvSpPr>
        <p:spPr>
          <a:xfrm>
            <a:off x="642910" y="2357430"/>
            <a:ext cx="4659994" cy="369332"/>
          </a:xfrm>
          <a:prstGeom prst="rect">
            <a:avLst/>
          </a:prstGeom>
        </p:spPr>
        <p:style>
          <a:lnRef idx="2">
            <a:schemeClr val="accent3"/>
          </a:lnRef>
          <a:fillRef idx="1">
            <a:schemeClr val="lt1"/>
          </a:fillRef>
          <a:effectRef idx="0">
            <a:schemeClr val="accent3"/>
          </a:effectRef>
          <a:fontRef idx="minor">
            <a:schemeClr val="dk1"/>
          </a:fontRef>
        </p:style>
        <p:txBody>
          <a:bodyPr wrap="none" rtlCol="1">
            <a:spAutoFit/>
          </a:bodyPr>
          <a:lstStyle/>
          <a:p>
            <a:r>
              <a:rPr lang="en-US" b="1" dirty="0" smtClean="0">
                <a:solidFill>
                  <a:srgbClr val="004C22"/>
                </a:solidFill>
              </a:rPr>
              <a:t>Quality Assurance Agency for Higher Education</a:t>
            </a:r>
            <a:endParaRPr lang="ar-SA" b="1" dirty="0">
              <a:solidFill>
                <a:srgbClr val="004C22"/>
              </a:solidFill>
            </a:endParaRPr>
          </a:p>
        </p:txBody>
      </p:sp>
      <p:pic>
        <p:nvPicPr>
          <p:cNvPr id="6" name="صورة 5" descr="pageheader.gif"/>
          <p:cNvPicPr>
            <a:picLocks noChangeAspect="1"/>
          </p:cNvPicPr>
          <p:nvPr/>
        </p:nvPicPr>
        <p:blipFill>
          <a:blip r:embed="rId3"/>
          <a:stretch>
            <a:fillRect/>
          </a:stretch>
        </p:blipFill>
        <p:spPr>
          <a:xfrm>
            <a:off x="571472" y="3357562"/>
            <a:ext cx="2928958" cy="864157"/>
          </a:xfrm>
          <a:prstGeom prst="rect">
            <a:avLst/>
          </a:prstGeom>
        </p:spPr>
      </p:pic>
      <p:sp>
        <p:nvSpPr>
          <p:cNvPr id="9" name="مربع نص 8"/>
          <p:cNvSpPr txBox="1"/>
          <p:nvPr/>
        </p:nvSpPr>
        <p:spPr>
          <a:xfrm>
            <a:off x="536580" y="4274114"/>
            <a:ext cx="5535618" cy="369332"/>
          </a:xfrm>
          <a:prstGeom prst="rect">
            <a:avLst/>
          </a:prstGeom>
        </p:spPr>
        <p:style>
          <a:lnRef idx="2">
            <a:schemeClr val="dk1"/>
          </a:lnRef>
          <a:fillRef idx="1">
            <a:schemeClr val="lt1"/>
          </a:fillRef>
          <a:effectRef idx="0">
            <a:schemeClr val="dk1"/>
          </a:effectRef>
          <a:fontRef idx="minor">
            <a:schemeClr val="dk1"/>
          </a:fontRef>
        </p:style>
        <p:txBody>
          <a:bodyPr wrap="none" rtlCol="1">
            <a:spAutoFit/>
          </a:bodyPr>
          <a:lstStyle/>
          <a:p>
            <a:r>
              <a:rPr lang="ar-SA" b="1" dirty="0" smtClean="0"/>
              <a:t>Australasian Council on Open, Distance and E- Learning</a:t>
            </a:r>
            <a:endParaRPr lang="ar-SA" b="1" dirty="0">
              <a:solidFill>
                <a:srgbClr val="004C22"/>
              </a:solidFill>
            </a:endParaRPr>
          </a:p>
        </p:txBody>
      </p:sp>
      <p:pic>
        <p:nvPicPr>
          <p:cNvPr id="10" name="صورة 9" descr="logga.jpg"/>
          <p:cNvPicPr>
            <a:picLocks noChangeAspect="1"/>
          </p:cNvPicPr>
          <p:nvPr/>
        </p:nvPicPr>
        <p:blipFill>
          <a:blip r:embed="rId4"/>
          <a:stretch>
            <a:fillRect/>
          </a:stretch>
        </p:blipFill>
        <p:spPr>
          <a:xfrm>
            <a:off x="2496958" y="5214950"/>
            <a:ext cx="2928958" cy="576264"/>
          </a:xfrm>
          <a:prstGeom prst="rect">
            <a:avLst/>
          </a:prstGeom>
        </p:spPr>
      </p:pic>
      <p:sp>
        <p:nvSpPr>
          <p:cNvPr id="12" name="مستطيل 11"/>
          <p:cNvSpPr/>
          <p:nvPr/>
        </p:nvSpPr>
        <p:spPr>
          <a:xfrm>
            <a:off x="2492991" y="5845750"/>
            <a:ext cx="4507901"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b="1" dirty="0" err="1" smtClean="0">
                <a:solidFill>
                  <a:srgbClr val="002060"/>
                </a:solidFill>
              </a:rPr>
              <a:t>swedish</a:t>
            </a:r>
            <a:r>
              <a:rPr lang="en-US" b="1" dirty="0" smtClean="0">
                <a:solidFill>
                  <a:srgbClr val="002060"/>
                </a:solidFill>
              </a:rPr>
              <a:t> national agency for higher education</a:t>
            </a:r>
            <a:endParaRPr lang="ar-SA" b="1" dirty="0">
              <a:solidFill>
                <a:srgbClr val="002060"/>
              </a:solidFill>
            </a:endParaRPr>
          </a:p>
        </p:txBody>
      </p:sp>
      <p:pic>
        <p:nvPicPr>
          <p:cNvPr id="11" name="صورة 10" descr="logo2.png"/>
          <p:cNvPicPr>
            <a:picLocks noChangeAspect="1"/>
          </p:cNvPicPr>
          <p:nvPr/>
        </p:nvPicPr>
        <p:blipFill>
          <a:blip r:embed="rId5"/>
          <a:stretch>
            <a:fillRect/>
          </a:stretch>
        </p:blipFill>
        <p:spPr>
          <a:xfrm>
            <a:off x="4000464" y="2857496"/>
            <a:ext cx="4857816" cy="8888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00034" y="2786058"/>
            <a:ext cx="2500330" cy="3416320"/>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ctr" anchorCtr="0" compatLnSpc="1">
            <a:prstTxWarp prst="textNoShape">
              <a:avLst/>
            </a:prstTxWarp>
            <a:spAutoFit/>
          </a:bodyPr>
          <a:lstStyle/>
          <a:p>
            <a:pPr indent="222250" fontAlgn="base">
              <a:spcBef>
                <a:spcPct val="0"/>
              </a:spcBef>
              <a:spcAft>
                <a:spcPct val="0"/>
              </a:spcAft>
              <a:buFont typeface="Arial" pitchFamily="34" charset="0"/>
              <a:buChar char="•"/>
            </a:pPr>
            <a:r>
              <a:rPr lang="ar-SA" sz="2400" b="1" dirty="0" smtClean="0">
                <a:solidFill>
                  <a:schemeClr val="bg1"/>
                </a:solidFill>
                <a:latin typeface="Monotype Koufi" pitchFamily="2" charset="-78"/>
                <a:ea typeface="Monotype Koufi" pitchFamily="2" charset="-78"/>
                <a:cs typeface="Monotype Koufi" pitchFamily="2" charset="-78"/>
              </a:rPr>
              <a:t>فاعلية التعلم</a:t>
            </a:r>
          </a:p>
          <a:p>
            <a:pPr indent="222250" fontAlgn="base">
              <a:spcBef>
                <a:spcPct val="0"/>
              </a:spcBef>
              <a:spcAft>
                <a:spcPct val="0"/>
              </a:spcAft>
            </a:pPr>
            <a:endParaRPr lang="ar-SA" sz="2400" b="1" dirty="0" smtClean="0">
              <a:solidFill>
                <a:schemeClr val="bg1"/>
              </a:solidFill>
              <a:latin typeface="Monotype Koufi" pitchFamily="2" charset="-78"/>
              <a:ea typeface="Monotype Koufi" pitchFamily="2" charset="-78"/>
              <a:cs typeface="Monotype Koufi" pitchFamily="2" charset="-78"/>
            </a:endParaRPr>
          </a:p>
          <a:p>
            <a:pPr indent="222250" fontAlgn="base">
              <a:spcBef>
                <a:spcPct val="0"/>
              </a:spcBef>
              <a:spcAft>
                <a:spcPct val="0"/>
              </a:spcAft>
              <a:buFont typeface="Arial" pitchFamily="34" charset="0"/>
              <a:buChar char="•"/>
            </a:pPr>
            <a:r>
              <a:rPr lang="ar-SA" sz="2400" b="1" dirty="0" smtClean="0">
                <a:solidFill>
                  <a:schemeClr val="bg1"/>
                </a:solidFill>
                <a:latin typeface="Monotype Koufi" pitchFamily="2" charset="-78"/>
                <a:ea typeface="Monotype Koufi" pitchFamily="2" charset="-78"/>
                <a:cs typeface="Monotype Koufi" pitchFamily="2" charset="-78"/>
              </a:rPr>
              <a:t>الإتاحة (الوصول)</a:t>
            </a:r>
          </a:p>
          <a:p>
            <a:pPr indent="222250" fontAlgn="base">
              <a:spcBef>
                <a:spcPct val="0"/>
              </a:spcBef>
              <a:spcAft>
                <a:spcPct val="0"/>
              </a:spcAft>
            </a:pPr>
            <a:endParaRPr lang="ar-SA" sz="2400" b="1" dirty="0" smtClean="0">
              <a:solidFill>
                <a:schemeClr val="bg1"/>
              </a:solidFill>
              <a:latin typeface="Monotype Koufi" pitchFamily="2" charset="-78"/>
              <a:ea typeface="Monotype Koufi" pitchFamily="2" charset="-78"/>
              <a:cs typeface="Monotype Koufi" pitchFamily="2" charset="-78"/>
            </a:endParaRPr>
          </a:p>
          <a:p>
            <a:pPr indent="222250" fontAlgn="base">
              <a:spcBef>
                <a:spcPct val="0"/>
              </a:spcBef>
              <a:spcAft>
                <a:spcPct val="0"/>
              </a:spcAft>
              <a:buFont typeface="Arial" pitchFamily="34" charset="0"/>
              <a:buChar char="•"/>
            </a:pPr>
            <a:r>
              <a:rPr lang="ar-SA" sz="2400" b="1" dirty="0" smtClean="0">
                <a:solidFill>
                  <a:schemeClr val="bg1"/>
                </a:solidFill>
                <a:latin typeface="Monotype Koufi" pitchFamily="2" charset="-78"/>
                <a:ea typeface="Monotype Koufi" pitchFamily="2" charset="-78"/>
                <a:cs typeface="Monotype Koufi" pitchFamily="2" charset="-78"/>
              </a:rPr>
              <a:t>رضا هيئة التدريس</a:t>
            </a:r>
          </a:p>
          <a:p>
            <a:pPr marL="0" marR="0" lvl="0" indent="222250" defTabSz="914400" rtl="1" eaLnBrk="1" fontAlgn="base" latinLnBrk="0" hangingPunct="1">
              <a:lnSpc>
                <a:spcPct val="100000"/>
              </a:lnSpc>
              <a:spcBef>
                <a:spcPct val="0"/>
              </a:spcBef>
              <a:spcAft>
                <a:spcPct val="0"/>
              </a:spcAft>
              <a:buClrTx/>
              <a:buSzTx/>
              <a:tabLst/>
            </a:pPr>
            <a:endParaRPr kumimoji="0" lang="ar-SA" sz="2400" b="1" i="0" u="none" strike="noStrike" cap="none" normalizeH="0" baseline="0" dirty="0" smtClean="0">
              <a:ln>
                <a:noFill/>
              </a:ln>
              <a:solidFill>
                <a:schemeClr val="tx1"/>
              </a:solidFill>
              <a:effectLst/>
              <a:latin typeface="Monotype Koufi" pitchFamily="2" charset="-78"/>
              <a:ea typeface="Monotype Koufi" pitchFamily="2" charset="-78"/>
              <a:cs typeface="Monotype Koufi" pitchFamily="2" charset="-78"/>
            </a:endParaRPr>
          </a:p>
          <a:p>
            <a:pPr marL="0" marR="0" lvl="0" indent="222250" defTabSz="914400" rtl="1" eaLnBrk="1" fontAlgn="base" latinLnBrk="0" hangingPunct="1">
              <a:lnSpc>
                <a:spcPct val="100000"/>
              </a:lnSpc>
              <a:spcBef>
                <a:spcPct val="0"/>
              </a:spcBef>
              <a:spcAft>
                <a:spcPct val="0"/>
              </a:spcAft>
              <a:buClrTx/>
              <a:buSzTx/>
              <a:buFont typeface="Arial" pitchFamily="34" charset="0"/>
              <a:buChar char="•"/>
              <a:tabLst/>
            </a:pPr>
            <a:r>
              <a:rPr kumimoji="0" lang="ar-SA" sz="2400" b="1" i="0" u="none" strike="noStrike" cap="none" normalizeH="0" baseline="0" dirty="0" smtClean="0">
                <a:ln>
                  <a:noFill/>
                </a:ln>
                <a:solidFill>
                  <a:schemeClr val="bg1"/>
                </a:solidFill>
                <a:effectLst/>
                <a:latin typeface="Monotype Koufi" pitchFamily="2" charset="-78"/>
                <a:ea typeface="Monotype Koufi" pitchFamily="2" charset="-78"/>
                <a:cs typeface="Monotype Koufi" pitchFamily="2" charset="-78"/>
              </a:rPr>
              <a:t>رضا المتعلم</a:t>
            </a:r>
          </a:p>
          <a:p>
            <a:pPr marL="0" marR="0" lvl="0" indent="222250" defTabSz="914400" rtl="1" eaLnBrk="1" fontAlgn="base" latinLnBrk="0" hangingPunct="1">
              <a:lnSpc>
                <a:spcPct val="100000"/>
              </a:lnSpc>
              <a:spcBef>
                <a:spcPct val="0"/>
              </a:spcBef>
              <a:spcAft>
                <a:spcPct val="0"/>
              </a:spcAft>
              <a:buClrTx/>
              <a:buSzTx/>
              <a:tabLst/>
            </a:pPr>
            <a:endParaRPr kumimoji="0" lang="ar-SA" sz="2400" b="1" i="0" u="none" strike="noStrike" cap="none" normalizeH="0" baseline="0" dirty="0" smtClean="0">
              <a:ln>
                <a:noFill/>
              </a:ln>
              <a:solidFill>
                <a:schemeClr val="bg1"/>
              </a:solidFill>
              <a:effectLst/>
              <a:latin typeface="Monotype Koufi" pitchFamily="2" charset="-78"/>
              <a:ea typeface="Monotype Koufi" pitchFamily="2" charset="-78"/>
              <a:cs typeface="Monotype Koufi" pitchFamily="2" charset="-78"/>
            </a:endParaRPr>
          </a:p>
          <a:p>
            <a:pPr marL="0" marR="0" lvl="0" indent="222250" defTabSz="914400" rtl="1" eaLnBrk="1" fontAlgn="base" latinLnBrk="0" hangingPunct="1">
              <a:lnSpc>
                <a:spcPct val="100000"/>
              </a:lnSpc>
              <a:spcBef>
                <a:spcPct val="0"/>
              </a:spcBef>
              <a:spcAft>
                <a:spcPct val="0"/>
              </a:spcAft>
              <a:buClrTx/>
              <a:buSzTx/>
              <a:buFont typeface="Arial" pitchFamily="34" charset="0"/>
              <a:buChar char="•"/>
              <a:tabLst/>
            </a:pPr>
            <a:r>
              <a:rPr kumimoji="0" lang="ar-SA" sz="2400" b="1" i="0" u="none" strike="noStrike" cap="none" normalizeH="0" baseline="0" dirty="0" smtClean="0">
                <a:ln>
                  <a:noFill/>
                </a:ln>
                <a:solidFill>
                  <a:schemeClr val="bg1"/>
                </a:solidFill>
                <a:effectLst/>
                <a:latin typeface="Monotype Koufi" pitchFamily="2" charset="-78"/>
                <a:ea typeface="Monotype Koufi" pitchFamily="2" charset="-78"/>
                <a:cs typeface="Monotype Koufi" pitchFamily="2" charset="-78"/>
              </a:rPr>
              <a:t>اقتصادية النظام</a:t>
            </a:r>
          </a:p>
        </p:txBody>
      </p:sp>
      <p:pic>
        <p:nvPicPr>
          <p:cNvPr id="7" name="صورة 6" descr="circles.jpg"/>
          <p:cNvPicPr>
            <a:picLocks noChangeAspect="1"/>
          </p:cNvPicPr>
          <p:nvPr/>
        </p:nvPicPr>
        <p:blipFill>
          <a:blip r:embed="rId2"/>
          <a:stretch>
            <a:fillRect/>
          </a:stretch>
        </p:blipFill>
        <p:spPr>
          <a:xfrm>
            <a:off x="4405286" y="2500312"/>
            <a:ext cx="4738714" cy="3857646"/>
          </a:xfrm>
          <a:prstGeom prst="rect">
            <a:avLst/>
          </a:prstGeom>
        </p:spPr>
      </p:pic>
      <p:sp>
        <p:nvSpPr>
          <p:cNvPr id="8" name="مربع نص 7"/>
          <p:cNvSpPr txBox="1"/>
          <p:nvPr/>
        </p:nvSpPr>
        <p:spPr>
          <a:xfrm>
            <a:off x="2214546" y="210901"/>
            <a:ext cx="5214974" cy="646331"/>
          </a:xfrm>
          <a:prstGeom prst="rect">
            <a:avLst/>
          </a:prstGeom>
        </p:spPr>
        <p:style>
          <a:lnRef idx="0">
            <a:scrgbClr r="0" g="0" b="0"/>
          </a:lnRef>
          <a:fillRef idx="1002">
            <a:schemeClr val="lt2"/>
          </a:fillRef>
          <a:effectRef idx="0">
            <a:scrgbClr r="0" g="0" b="0"/>
          </a:effectRef>
          <a:fontRef idx="major"/>
        </p:style>
        <p:txBody>
          <a:bodyPr wrap="square" rtlCol="1">
            <a:spAutoFit/>
          </a:bodyPr>
          <a:lstStyle/>
          <a:p>
            <a:r>
              <a:rPr lang="ar-SA" sz="3600" b="1" dirty="0" smtClean="0">
                <a:solidFill>
                  <a:schemeClr val="tx2">
                    <a:lumMod val="60000"/>
                    <a:lumOff val="40000"/>
                  </a:schemeClr>
                </a:solidFill>
                <a:latin typeface="Monotype Koufi" pitchFamily="2" charset="-78"/>
                <a:ea typeface="Monotype Koufi" pitchFamily="2" charset="-78"/>
                <a:cs typeface="Monotype Koufi" pitchFamily="2" charset="-78"/>
              </a:rPr>
              <a:t>القواعد أو الأسس الخمس للجودة </a:t>
            </a:r>
            <a:endParaRPr lang="ar-SA" sz="3600" b="1" dirty="0">
              <a:solidFill>
                <a:schemeClr val="tx2">
                  <a:lumMod val="60000"/>
                  <a:lumOff val="40000"/>
                </a:schemeClr>
              </a:solidFill>
              <a:latin typeface="Monotype Koufi" pitchFamily="2" charset="-78"/>
              <a:ea typeface="Monotype Koufi" pitchFamily="2" charset="-78"/>
              <a:cs typeface="Monotype Koufi" pitchFamily="2" charset="-78"/>
            </a:endParaRPr>
          </a:p>
        </p:txBody>
      </p:sp>
      <p:pic>
        <p:nvPicPr>
          <p:cNvPr id="11" name="صورة 10" descr="logo2.png"/>
          <p:cNvPicPr>
            <a:picLocks noChangeAspect="1"/>
          </p:cNvPicPr>
          <p:nvPr/>
        </p:nvPicPr>
        <p:blipFill>
          <a:blip r:embed="rId3"/>
          <a:stretch>
            <a:fillRect/>
          </a:stretch>
        </p:blipFill>
        <p:spPr>
          <a:xfrm>
            <a:off x="2214546" y="857232"/>
            <a:ext cx="5214974" cy="888889"/>
          </a:xfrm>
          <a:prstGeom prst="rect">
            <a:avLst/>
          </a:prstGeom>
        </p:spPr>
      </p:pic>
      <p:sp>
        <p:nvSpPr>
          <p:cNvPr id="12" name="سهم إلى اليسار 11"/>
          <p:cNvSpPr/>
          <p:nvPr/>
        </p:nvSpPr>
        <p:spPr>
          <a:xfrm>
            <a:off x="3143240" y="3143248"/>
            <a:ext cx="1143008" cy="2500330"/>
          </a:xfrm>
          <a:prstGeom prst="leftArrow">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SA"/>
          </a:p>
        </p:txBody>
      </p:sp>
      <p:sp>
        <p:nvSpPr>
          <p:cNvPr id="9" name="مستطيل 8"/>
          <p:cNvSpPr/>
          <p:nvPr/>
        </p:nvSpPr>
        <p:spPr>
          <a:xfrm>
            <a:off x="500034" y="6357958"/>
            <a:ext cx="2316723" cy="307777"/>
          </a:xfrm>
          <a:prstGeom prst="rect">
            <a:avLst/>
          </a:prstGeom>
        </p:spPr>
        <p:txBody>
          <a:bodyPr wrap="none">
            <a:spAutoFit/>
          </a:bodyPr>
          <a:lstStyle/>
          <a:p>
            <a:r>
              <a:rPr lang="en-US" sz="1400" dirty="0" smtClean="0"/>
              <a:t>http://sloanconsortium.org/</a:t>
            </a:r>
            <a:endParaRPr lang="ar-SA"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828925"/>
            <a:ext cx="822960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شكل بيضاوي 4"/>
          <p:cNvSpPr/>
          <p:nvPr/>
        </p:nvSpPr>
        <p:spPr>
          <a:xfrm>
            <a:off x="6084168" y="71414"/>
            <a:ext cx="2448272"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smtClean="0"/>
              <a:t>Frydenberg</a:t>
            </a:r>
            <a:endParaRPr lang="en-US" dirty="0" smtClean="0"/>
          </a:p>
          <a:p>
            <a:pPr algn="ctr"/>
            <a:r>
              <a:rPr lang="en-US" dirty="0" smtClean="0"/>
              <a:t> </a:t>
            </a:r>
          </a:p>
          <a:p>
            <a:pPr algn="ctr"/>
            <a:r>
              <a:rPr lang="en-US" sz="1200" dirty="0"/>
              <a:t>University of California</a:t>
            </a:r>
            <a:r>
              <a:rPr lang="en-US" dirty="0"/>
              <a:t> </a:t>
            </a:r>
            <a:endParaRPr lang="ar-SA" dirty="0"/>
          </a:p>
        </p:txBody>
      </p:sp>
      <p:sp>
        <p:nvSpPr>
          <p:cNvPr id="6" name="مستطيل 5"/>
          <p:cNvSpPr/>
          <p:nvPr/>
        </p:nvSpPr>
        <p:spPr>
          <a:xfrm>
            <a:off x="1763688" y="692696"/>
            <a:ext cx="4392488"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latin typeface="Traditional Arabic" pitchFamily="18" charset="-78"/>
                <a:ea typeface="Monotype Koufi" pitchFamily="2" charset="-78"/>
                <a:cs typeface="Traditional Arabic" pitchFamily="18" charset="-78"/>
              </a:rPr>
              <a:t>حدد معايير </a:t>
            </a:r>
            <a:r>
              <a:rPr lang="ar-SA" b="1" dirty="0">
                <a:latin typeface="Traditional Arabic" pitchFamily="18" charset="-78"/>
                <a:ea typeface="Monotype Koufi" pitchFamily="2" charset="-78"/>
                <a:cs typeface="Traditional Arabic" pitchFamily="18" charset="-78"/>
              </a:rPr>
              <a:t>جودة التعلم الإلكتروني </a:t>
            </a:r>
            <a:r>
              <a:rPr lang="ar-SA" b="1" dirty="0" smtClean="0">
                <a:latin typeface="Traditional Arabic" pitchFamily="18" charset="-78"/>
                <a:ea typeface="Monotype Koufi" pitchFamily="2" charset="-78"/>
                <a:cs typeface="Traditional Arabic" pitchFamily="18" charset="-78"/>
              </a:rPr>
              <a:t>في </a:t>
            </a:r>
            <a:r>
              <a:rPr lang="ar-SA" b="1" dirty="0">
                <a:latin typeface="Traditional Arabic" pitchFamily="18" charset="-78"/>
                <a:ea typeface="Monotype Koufi" pitchFamily="2" charset="-78"/>
                <a:cs typeface="Traditional Arabic" pitchFamily="18" charset="-78"/>
              </a:rPr>
              <a:t>تسعة </a:t>
            </a:r>
            <a:r>
              <a:rPr lang="ar-SA" b="1" dirty="0" smtClean="0">
                <a:latin typeface="Traditional Arabic" pitchFamily="18" charset="-78"/>
                <a:ea typeface="Monotype Koufi" pitchFamily="2" charset="-78"/>
                <a:cs typeface="Traditional Arabic" pitchFamily="18" charset="-78"/>
              </a:rPr>
              <a:t>مجالات</a:t>
            </a:r>
            <a:endParaRPr lang="en-US" b="1" dirty="0">
              <a:latin typeface="Traditional Arabic" pitchFamily="18" charset="-78"/>
              <a:ea typeface="Monotype Koufi" pitchFamily="2" charset="-78"/>
              <a:cs typeface="Traditional Arabic" pitchFamily="18" charset="-78"/>
            </a:endParaRPr>
          </a:p>
        </p:txBody>
      </p:sp>
      <p:sp>
        <p:nvSpPr>
          <p:cNvPr id="9" name="مستطيل 8"/>
          <p:cNvSpPr/>
          <p:nvPr/>
        </p:nvSpPr>
        <p:spPr>
          <a:xfrm>
            <a:off x="467544" y="1835527"/>
            <a:ext cx="8075240" cy="418576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SA" sz="1400" b="1" dirty="0" smtClean="0">
                <a:latin typeface="Traditional Arabic" pitchFamily="18" charset="-78"/>
                <a:cs typeface="Traditional Arabic" pitchFamily="18" charset="-78"/>
              </a:rPr>
              <a:t>الالتزام المؤسسي</a:t>
            </a:r>
            <a:r>
              <a:rPr lang="en-US" sz="1400" b="1" dirty="0"/>
              <a:t>Institutional </a:t>
            </a:r>
            <a:r>
              <a:rPr lang="en-US" sz="1400" b="1" dirty="0" smtClean="0"/>
              <a:t>Commitment  </a:t>
            </a:r>
            <a:endParaRPr lang="en-US" sz="1400" b="1" dirty="0"/>
          </a:p>
          <a:p>
            <a:r>
              <a:rPr lang="ar-SA" sz="1400" dirty="0" smtClean="0">
                <a:latin typeface="Traditional Arabic" pitchFamily="18" charset="-78"/>
                <a:cs typeface="Traditional Arabic" pitchFamily="18" charset="-78"/>
              </a:rPr>
              <a:t>وتشمل لالتزام </a:t>
            </a:r>
            <a:r>
              <a:rPr lang="ar-SA" sz="1400" dirty="0">
                <a:latin typeface="Traditional Arabic" pitchFamily="18" charset="-78"/>
                <a:cs typeface="Traditional Arabic" pitchFamily="18" charset="-78"/>
              </a:rPr>
              <a:t>المالي والبنية التقنية والدعم الفني، </a:t>
            </a:r>
            <a:r>
              <a:rPr lang="ar-SA" sz="1400" dirty="0" smtClean="0">
                <a:latin typeface="Traditional Arabic" pitchFamily="18" charset="-78"/>
                <a:cs typeface="Traditional Arabic" pitchFamily="18" charset="-78"/>
              </a:rPr>
              <a:t>والسياسات</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خدمات الطالب</a:t>
            </a:r>
            <a:r>
              <a:rPr lang="en-US" sz="1400" b="1" dirty="0"/>
              <a:t>Student </a:t>
            </a:r>
            <a:r>
              <a:rPr lang="en-US" sz="1400" b="1" dirty="0" smtClean="0"/>
              <a:t>Services </a:t>
            </a:r>
            <a:endParaRPr lang="en-US" sz="1400" b="1" dirty="0"/>
          </a:p>
          <a:p>
            <a:r>
              <a:rPr lang="ar-SA" sz="1400" dirty="0" smtClean="0">
                <a:latin typeface="Traditional Arabic" pitchFamily="18" charset="-78"/>
                <a:cs typeface="Traditional Arabic" pitchFamily="18" charset="-78"/>
              </a:rPr>
              <a:t>وتشمل هذه الخدمات التي تتم قبل </a:t>
            </a:r>
            <a:r>
              <a:rPr lang="ar-SA" sz="1400" dirty="0">
                <a:latin typeface="Traditional Arabic" pitchFamily="18" charset="-78"/>
                <a:cs typeface="Traditional Arabic" pitchFamily="18" charset="-78"/>
              </a:rPr>
              <a:t>الدخول إلى الصف الافتراضي وأثناء </a:t>
            </a:r>
            <a:r>
              <a:rPr lang="ar-SA" sz="1400" dirty="0" smtClean="0">
                <a:latin typeface="Traditional Arabic" pitchFamily="18" charset="-78"/>
                <a:cs typeface="Traditional Arabic" pitchFamily="18" charset="-78"/>
              </a:rPr>
              <a:t>التعلم وبعد </a:t>
            </a:r>
            <a:r>
              <a:rPr lang="ar-SA" sz="1400" dirty="0">
                <a:latin typeface="Traditional Arabic" pitchFamily="18" charset="-78"/>
                <a:cs typeface="Traditional Arabic" pitchFamily="18" charset="-78"/>
              </a:rPr>
              <a:t>الانتهاء من </a:t>
            </a:r>
            <a:r>
              <a:rPr lang="ar-SA" sz="1400" dirty="0" smtClean="0">
                <a:latin typeface="Traditional Arabic" pitchFamily="18" charset="-78"/>
                <a:cs typeface="Traditional Arabic" pitchFamily="18" charset="-78"/>
              </a:rPr>
              <a:t>البرنامج</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التصميم </a:t>
            </a:r>
            <a:r>
              <a:rPr lang="ar-SA" sz="1400" b="1" dirty="0">
                <a:latin typeface="Traditional Arabic" pitchFamily="18" charset="-78"/>
                <a:cs typeface="Traditional Arabic" pitchFamily="18" charset="-78"/>
              </a:rPr>
              <a:t>التعليمي وتطوير المقرر الإلكتروني </a:t>
            </a:r>
            <a:r>
              <a:rPr lang="en-US" sz="1400" b="1" dirty="0">
                <a:latin typeface="Traditional Arabic" pitchFamily="18" charset="-78"/>
                <a:cs typeface="Traditional Arabic" pitchFamily="18" charset="-78"/>
              </a:rPr>
              <a:t>Instructional Design and Course Development </a:t>
            </a:r>
            <a:endParaRPr lang="ar-SA" sz="1400" b="1" dirty="0" smtClean="0">
              <a:latin typeface="Traditional Arabic" pitchFamily="18" charset="-78"/>
              <a:cs typeface="Traditional Arabic" pitchFamily="18" charset="-78"/>
            </a:endParaRPr>
          </a:p>
          <a:p>
            <a:r>
              <a:rPr lang="ar-SA" sz="1400" dirty="0" smtClean="0">
                <a:latin typeface="Traditional Arabic" pitchFamily="18" charset="-78"/>
                <a:cs typeface="Traditional Arabic" pitchFamily="18" charset="-78"/>
              </a:rPr>
              <a:t>وتعنى بأهداف </a:t>
            </a:r>
            <a:r>
              <a:rPr lang="ar-SA" sz="1400" dirty="0">
                <a:latin typeface="Traditional Arabic" pitchFamily="18" charset="-78"/>
                <a:cs typeface="Traditional Arabic" pitchFamily="18" charset="-78"/>
              </a:rPr>
              <a:t>التعلم وعرض المحتوى، والتفاعلات، والتقويم، ونشاطات التعلم، وتقنيات التعليم، وغيرها والتأكيد على الفاعلية والكفاءة الخاصة بعملية التطوير " الإنتاج " </a:t>
            </a:r>
            <a:r>
              <a:rPr lang="ar-SA" sz="1400" dirty="0" smtClean="0">
                <a:latin typeface="Traditional Arabic" pitchFamily="18" charset="-78"/>
                <a:cs typeface="Traditional Arabic" pitchFamily="18" charset="-78"/>
              </a:rPr>
              <a:t>ذاتها</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التدريس </a:t>
            </a:r>
            <a:r>
              <a:rPr lang="ar-SA" sz="1400" b="1" dirty="0">
                <a:latin typeface="Traditional Arabic" pitchFamily="18" charset="-78"/>
                <a:cs typeface="Traditional Arabic" pitchFamily="18" charset="-78"/>
              </a:rPr>
              <a:t>والمدرسين </a:t>
            </a:r>
            <a:r>
              <a:rPr lang="en-US" sz="1400" b="1" dirty="0">
                <a:latin typeface="Traditional Arabic" pitchFamily="18" charset="-78"/>
                <a:cs typeface="Traditional Arabic" pitchFamily="18" charset="-78"/>
              </a:rPr>
              <a:t>Instruction and Instructors </a:t>
            </a:r>
            <a:endParaRPr lang="ar-SA" sz="1400" b="1" dirty="0" smtClean="0">
              <a:latin typeface="Traditional Arabic" pitchFamily="18" charset="-78"/>
              <a:cs typeface="Traditional Arabic" pitchFamily="18" charset="-78"/>
            </a:endParaRPr>
          </a:p>
          <a:p>
            <a:r>
              <a:rPr lang="ar-SA" sz="1400" dirty="0" smtClean="0">
                <a:latin typeface="Traditional Arabic" pitchFamily="18" charset="-78"/>
                <a:cs typeface="Traditional Arabic" pitchFamily="18" charset="-78"/>
              </a:rPr>
              <a:t>وتشمل تشجيع </a:t>
            </a:r>
            <a:r>
              <a:rPr lang="ar-SA" sz="1400" dirty="0">
                <a:latin typeface="Traditional Arabic" pitchFamily="18" charset="-78"/>
                <a:cs typeface="Traditional Arabic" pitchFamily="18" charset="-78"/>
              </a:rPr>
              <a:t>الاتصال الفعّال بين </a:t>
            </a:r>
            <a:r>
              <a:rPr lang="ar-SA" sz="1400" dirty="0" smtClean="0">
                <a:latin typeface="Traditional Arabic" pitchFamily="18" charset="-78"/>
                <a:cs typeface="Traditional Arabic" pitchFamily="18" charset="-78"/>
              </a:rPr>
              <a:t>عضو هيئة  التدريس والطالب</a:t>
            </a:r>
            <a:r>
              <a:rPr lang="ar-SA" sz="1400" dirty="0">
                <a:latin typeface="Traditional Arabic" pitchFamily="18" charset="-78"/>
                <a:cs typeface="Traditional Arabic" pitchFamily="18" charset="-78"/>
              </a:rPr>
              <a:t>، </a:t>
            </a:r>
            <a:r>
              <a:rPr lang="ar-SA" sz="1400" dirty="0" smtClean="0">
                <a:latin typeface="Traditional Arabic" pitchFamily="18" charset="-78"/>
                <a:cs typeface="Traditional Arabic" pitchFamily="18" charset="-78"/>
              </a:rPr>
              <a:t>وتوفر المساعدين </a:t>
            </a:r>
            <a:r>
              <a:rPr lang="ar-SA" sz="1400" dirty="0">
                <a:latin typeface="Traditional Arabic" pitchFamily="18" charset="-78"/>
                <a:cs typeface="Traditional Arabic" pitchFamily="18" charset="-78"/>
              </a:rPr>
              <a:t>وخدمة دعم </a:t>
            </a:r>
            <a:r>
              <a:rPr lang="ar-SA" sz="1400" dirty="0" smtClean="0">
                <a:latin typeface="Traditional Arabic" pitchFamily="18" charset="-78"/>
                <a:cs typeface="Traditional Arabic" pitchFamily="18" charset="-78"/>
              </a:rPr>
              <a:t>الأستاذ قبل </a:t>
            </a:r>
            <a:r>
              <a:rPr lang="ar-SA" sz="1400" dirty="0">
                <a:latin typeface="Traditional Arabic" pitchFamily="18" charset="-78"/>
                <a:cs typeface="Traditional Arabic" pitchFamily="18" charset="-78"/>
              </a:rPr>
              <a:t>تقديم المقرر وأثناء تقديمه وبعد الانتهاء </a:t>
            </a:r>
            <a:r>
              <a:rPr lang="ar-SA" sz="1400" dirty="0" smtClean="0">
                <a:latin typeface="Traditional Arabic" pitchFamily="18" charset="-78"/>
                <a:cs typeface="Traditional Arabic" pitchFamily="18" charset="-78"/>
              </a:rPr>
              <a:t>منه</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نظام </a:t>
            </a:r>
            <a:r>
              <a:rPr lang="ar-SA" sz="1400" b="1" dirty="0">
                <a:latin typeface="Traditional Arabic" pitchFamily="18" charset="-78"/>
                <a:cs typeface="Traditional Arabic" pitchFamily="18" charset="-78"/>
              </a:rPr>
              <a:t>التوصيل </a:t>
            </a:r>
            <a:r>
              <a:rPr lang="en-US" sz="1400" b="1" dirty="0">
                <a:latin typeface="Traditional Arabic" pitchFamily="18" charset="-78"/>
                <a:cs typeface="Traditional Arabic" pitchFamily="18" charset="-78"/>
              </a:rPr>
              <a:t>Delivery </a:t>
            </a:r>
            <a:endParaRPr lang="ar-SA" sz="1400" b="1" dirty="0" smtClean="0">
              <a:latin typeface="Traditional Arabic" pitchFamily="18" charset="-78"/>
              <a:cs typeface="Traditional Arabic" pitchFamily="18" charset="-78"/>
            </a:endParaRPr>
          </a:p>
          <a:p>
            <a:r>
              <a:rPr lang="ar-SA" sz="1400" dirty="0" smtClean="0">
                <a:latin typeface="Traditional Arabic" pitchFamily="18" charset="-78"/>
                <a:cs typeface="Traditional Arabic" pitchFamily="18" charset="-78"/>
              </a:rPr>
              <a:t>وتشمل السياسات </a:t>
            </a:r>
            <a:r>
              <a:rPr lang="ar-SA" sz="1400" dirty="0">
                <a:latin typeface="Traditional Arabic" pitchFamily="18" charset="-78"/>
                <a:cs typeface="Traditional Arabic" pitchFamily="18" charset="-78"/>
              </a:rPr>
              <a:t>والإجراءات والمسئوليات، والاتصال، والإدارة، ومتابعة تقدم الطالب، وتنقيح المقررات، والمتطلبات التقنية، </a:t>
            </a:r>
            <a:r>
              <a:rPr lang="ar-SA" sz="1400" dirty="0" smtClean="0">
                <a:latin typeface="Traditional Arabic" pitchFamily="18" charset="-78"/>
                <a:cs typeface="Traditional Arabic" pitchFamily="18" charset="-78"/>
              </a:rPr>
              <a:t>وغيرها</a:t>
            </a:r>
            <a:endParaRPr lang="ar-SA" sz="1400" dirty="0">
              <a:latin typeface="Traditional Arabic" pitchFamily="18" charset="-78"/>
              <a:cs typeface="Traditional Arabic" pitchFamily="18" charset="-78"/>
            </a:endParaRPr>
          </a:p>
          <a:p>
            <a:r>
              <a:rPr lang="ar-SA" sz="1400" b="1" dirty="0" smtClean="0">
                <a:latin typeface="Traditional Arabic" pitchFamily="18" charset="-78"/>
                <a:cs typeface="Traditional Arabic" pitchFamily="18" charset="-78"/>
              </a:rPr>
              <a:t>التمويل </a:t>
            </a:r>
            <a:r>
              <a:rPr lang="en-US" sz="1400" b="1" dirty="0" smtClean="0"/>
              <a:t>Finances  </a:t>
            </a:r>
            <a:endParaRPr lang="ar-SA" sz="1400" b="1" dirty="0" smtClean="0"/>
          </a:p>
          <a:p>
            <a:r>
              <a:rPr lang="ar-SA" sz="1400" dirty="0" smtClean="0">
                <a:latin typeface="Traditional Arabic" pitchFamily="18" charset="-78"/>
                <a:cs typeface="Traditional Arabic" pitchFamily="18" charset="-78"/>
              </a:rPr>
              <a:t>وتشمل مدخلات </a:t>
            </a:r>
            <a:r>
              <a:rPr lang="ar-SA" sz="1400" dirty="0">
                <a:latin typeface="Traditional Arabic" pitchFamily="18" charset="-78"/>
                <a:cs typeface="Traditional Arabic" pitchFamily="18" charset="-78"/>
              </a:rPr>
              <a:t>نظام التعلم الإلكتروني وإدارة عملياته</a:t>
            </a:r>
            <a:endParaRPr lang="en-US" sz="1400" dirty="0" smtClean="0"/>
          </a:p>
          <a:p>
            <a:r>
              <a:rPr lang="ar-SA" sz="1400" b="1" dirty="0" smtClean="0">
                <a:latin typeface="Traditional Arabic" pitchFamily="18" charset="-78"/>
                <a:cs typeface="Traditional Arabic" pitchFamily="18" charset="-78"/>
              </a:rPr>
              <a:t>التنظيمات </a:t>
            </a:r>
            <a:r>
              <a:rPr lang="ar-SA" sz="1400" b="1" dirty="0">
                <a:latin typeface="Traditional Arabic" pitchFamily="18" charset="-78"/>
                <a:cs typeface="Traditional Arabic" pitchFamily="18" charset="-78"/>
              </a:rPr>
              <a:t>القانونية </a:t>
            </a:r>
            <a:r>
              <a:rPr lang="en-US" sz="1400" b="1" dirty="0" smtClean="0">
                <a:latin typeface="Traditional Arabic" pitchFamily="18" charset="-78"/>
                <a:cs typeface="Traditional Arabic" pitchFamily="18" charset="-78"/>
              </a:rPr>
              <a:t>Compliance </a:t>
            </a:r>
            <a:r>
              <a:rPr lang="ar-SA" sz="1400" b="1" dirty="0" smtClean="0">
                <a:latin typeface="Traditional Arabic" pitchFamily="18" charset="-78"/>
                <a:cs typeface="Traditional Arabic" pitchFamily="18" charset="-78"/>
              </a:rPr>
              <a:t> </a:t>
            </a:r>
            <a:r>
              <a:rPr lang="en-US" sz="1400" b="1" dirty="0" smtClean="0"/>
              <a:t>Regulatory </a:t>
            </a:r>
            <a:r>
              <a:rPr lang="en-US" sz="1400" b="1" dirty="0"/>
              <a:t>and Legal </a:t>
            </a:r>
            <a:endParaRPr lang="ar-SA" sz="1400" b="1" dirty="0" smtClean="0"/>
          </a:p>
          <a:p>
            <a:r>
              <a:rPr lang="ar-SA" sz="1400" dirty="0" smtClean="0">
                <a:latin typeface="Traditional Arabic" pitchFamily="18" charset="-78"/>
                <a:cs typeface="Traditional Arabic" pitchFamily="18" charset="-78"/>
              </a:rPr>
              <a:t>وتشمل بالتقيد </a:t>
            </a:r>
            <a:r>
              <a:rPr lang="ar-SA" sz="1400" dirty="0">
                <a:latin typeface="Traditional Arabic" pitchFamily="18" charset="-78"/>
                <a:cs typeface="Traditional Arabic" pitchFamily="18" charset="-78"/>
              </a:rPr>
              <a:t>بالنظم والقوانين المعمول بها في الدولة التي تطبق تعلماً إلكترونياً </a:t>
            </a:r>
          </a:p>
          <a:p>
            <a:r>
              <a:rPr lang="ar-SA" sz="1400" b="1" dirty="0" smtClean="0">
                <a:latin typeface="Traditional Arabic" pitchFamily="18" charset="-78"/>
                <a:cs typeface="Traditional Arabic" pitchFamily="18" charset="-78"/>
              </a:rPr>
              <a:t>التقنية </a:t>
            </a:r>
            <a:r>
              <a:rPr lang="en-US" sz="1400" b="1" dirty="0" smtClean="0"/>
              <a:t>Technology</a:t>
            </a:r>
            <a:endParaRPr lang="ar-SA" sz="1400" b="1" dirty="0" smtClean="0"/>
          </a:p>
          <a:p>
            <a:r>
              <a:rPr lang="ar-SA" sz="1400" dirty="0" smtClean="0">
                <a:latin typeface="Traditional Arabic" pitchFamily="18" charset="-78"/>
                <a:cs typeface="Traditional Arabic" pitchFamily="18" charset="-78"/>
              </a:rPr>
              <a:t>وتتعلق بمكونات </a:t>
            </a:r>
            <a:r>
              <a:rPr lang="ar-SA" sz="1400" dirty="0">
                <a:latin typeface="Traditional Arabic" pitchFamily="18" charset="-78"/>
                <a:cs typeface="Traditional Arabic" pitchFamily="18" charset="-78"/>
              </a:rPr>
              <a:t>النظام مع التأكيد على التقنيات التفاعلية.</a:t>
            </a:r>
          </a:p>
          <a:p>
            <a:r>
              <a:rPr lang="ar-SA" sz="1400" b="1" dirty="0" smtClean="0">
                <a:latin typeface="Traditional Arabic" pitchFamily="18" charset="-78"/>
                <a:cs typeface="Traditional Arabic" pitchFamily="18" charset="-78"/>
              </a:rPr>
              <a:t>التقويم </a:t>
            </a:r>
            <a:r>
              <a:rPr lang="en-US" sz="1400" b="1" dirty="0" smtClean="0"/>
              <a:t>Evaluation</a:t>
            </a:r>
            <a:endParaRPr lang="ar-SA" sz="1400" b="1" dirty="0" smtClean="0"/>
          </a:p>
          <a:p>
            <a:r>
              <a:rPr lang="ar-SA" sz="1400" dirty="0" smtClean="0">
                <a:latin typeface="Traditional Arabic" pitchFamily="18" charset="-78"/>
                <a:cs typeface="Traditional Arabic" pitchFamily="18" charset="-78"/>
              </a:rPr>
              <a:t>وهي خاصة بجميع </a:t>
            </a:r>
            <a:r>
              <a:rPr lang="ar-SA" sz="1400" dirty="0">
                <a:latin typeface="Traditional Arabic" pitchFamily="18" charset="-78"/>
                <a:cs typeface="Traditional Arabic" pitchFamily="18" charset="-78"/>
              </a:rPr>
              <a:t>جوانب برنامج التعلم </a:t>
            </a:r>
            <a:r>
              <a:rPr lang="ar-SA" sz="1400" dirty="0" smtClean="0">
                <a:latin typeface="Traditional Arabic" pitchFamily="18" charset="-78"/>
                <a:cs typeface="Traditional Arabic" pitchFamily="18" charset="-78"/>
              </a:rPr>
              <a:t>باستخدام </a:t>
            </a:r>
            <a:r>
              <a:rPr lang="ar-SA" sz="1400" dirty="0">
                <a:latin typeface="Traditional Arabic" pitchFamily="18" charset="-78"/>
                <a:cs typeface="Traditional Arabic" pitchFamily="18" charset="-78"/>
              </a:rPr>
              <a:t>طرق متنوعة، وتطبيق معايير محددة تشمل مخرجات التعلم، ومدى رضا الطلاب وهيئة التدريس، وخدمات مصادر التعلم، والإتاحة، وتقدير الفاعلية- التكلفة وغيرها.</a:t>
            </a:r>
          </a:p>
        </p:txBody>
      </p:sp>
      <p:sp>
        <p:nvSpPr>
          <p:cNvPr id="2" name="مستطيل 1"/>
          <p:cNvSpPr/>
          <p:nvPr/>
        </p:nvSpPr>
        <p:spPr>
          <a:xfrm>
            <a:off x="457200" y="6246609"/>
            <a:ext cx="8085584" cy="253916"/>
          </a:xfrm>
          <a:prstGeom prst="rect">
            <a:avLst/>
          </a:prstGeom>
        </p:spPr>
        <p:txBody>
          <a:bodyPr wrap="square">
            <a:spAutoFit/>
          </a:bodyPr>
          <a:lstStyle/>
          <a:p>
            <a:pPr algn="l"/>
            <a:r>
              <a:rPr lang="en-US" sz="1050" dirty="0" err="1"/>
              <a:t>Frydensberg</a:t>
            </a:r>
            <a:r>
              <a:rPr lang="en-US" sz="1050" dirty="0"/>
              <a:t>, J. (2002). Quality Standards: A Matrix of Analysis. International Review of Research in Open and Distance Learning. 3(2), PP.1-12.</a:t>
            </a:r>
            <a:endParaRPr lang="ar-SA" sz="1050" dirty="0"/>
          </a:p>
        </p:txBody>
      </p:sp>
    </p:spTree>
    <p:extLst>
      <p:ext uri="{BB962C8B-B14F-4D97-AF65-F5344CB8AC3E}">
        <p14:creationId xmlns:p14="http://schemas.microsoft.com/office/powerpoint/2010/main" val="207541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9">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
                                            <p:txEl>
                                              <p:pRg st="16" end="1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4" name="مربع نص 3"/>
          <p:cNvSpPr txBox="1"/>
          <p:nvPr/>
        </p:nvSpPr>
        <p:spPr>
          <a:xfrm>
            <a:off x="0" y="341635"/>
            <a:ext cx="9144000" cy="1015663"/>
          </a:xfrm>
          <a:prstGeom prst="rect">
            <a:avLst/>
          </a:prstGeom>
        </p:spPr>
        <p:style>
          <a:lnRef idx="0">
            <a:schemeClr val="accent2"/>
          </a:lnRef>
          <a:fillRef idx="3">
            <a:schemeClr val="accent2"/>
          </a:fillRef>
          <a:effectRef idx="3">
            <a:schemeClr val="accent2"/>
          </a:effectRef>
          <a:fontRef idx="minor">
            <a:schemeClr val="lt1"/>
          </a:fontRef>
        </p:style>
        <p:txBody>
          <a:bodyPr wrap="square" rtlCol="1">
            <a:spAutoFit/>
          </a:bodyPr>
          <a:lstStyle/>
          <a:p>
            <a:pPr algn="ctr" rtl="1"/>
            <a:r>
              <a:rPr lang="ar-SA" sz="3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المجالات السبعة</a:t>
            </a:r>
          </a:p>
          <a:p>
            <a:pPr algn="ctr" rtl="1"/>
            <a:r>
              <a:rPr lang="ar-SA" sz="3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 التي يجب مراعاتها لتحقيق جودة التعلم الالكتروني</a:t>
            </a:r>
          </a:p>
        </p:txBody>
      </p:sp>
      <p:graphicFrame>
        <p:nvGraphicFramePr>
          <p:cNvPr id="5" name="عنصر نائب للمحتوى 3"/>
          <p:cNvGraphicFramePr>
            <a:graphicFrameLocks noGrp="1"/>
          </p:cNvGraphicFramePr>
          <p:nvPr>
            <p:ph idx="1"/>
          </p:nvPr>
        </p:nvGraphicFramePr>
        <p:xfrm>
          <a:off x="0" y="1285860"/>
          <a:ext cx="6858016"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ربع نص 5"/>
          <p:cNvSpPr txBox="1"/>
          <p:nvPr/>
        </p:nvSpPr>
        <p:spPr>
          <a:xfrm>
            <a:off x="6858016" y="2230505"/>
            <a:ext cx="2285984" cy="3770263"/>
          </a:xfrm>
          <a:prstGeom prst="rect">
            <a:avLst/>
          </a:prstGeom>
          <a:solidFill>
            <a:srgbClr val="FF0000"/>
          </a:solidFill>
        </p:spPr>
        <p:txBody>
          <a:bodyPr wrap="square" rtlCol="1">
            <a:spAutoFit/>
          </a:bodyPr>
          <a:lstStyle/>
          <a:p>
            <a:pPr algn="ctr"/>
            <a:r>
              <a:rPr lang="en-US" sz="23900" b="1" dirty="0" smtClean="0">
                <a:solidFill>
                  <a:schemeClr val="bg1"/>
                </a:solidFill>
                <a:cs typeface="+mj-cs"/>
              </a:rPr>
              <a:t>7</a:t>
            </a:r>
            <a:endParaRPr lang="ar-SA" sz="23900" b="1" dirty="0">
              <a:solidFill>
                <a:schemeClr val="bg1"/>
              </a:solidFill>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162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484784"/>
            <a:ext cx="9144000" cy="2087092"/>
          </a:xfrm>
          <a:ln>
            <a:solidFill>
              <a:schemeClr val="accent1">
                <a:alpha val="50000"/>
              </a:schemeClr>
            </a:solidFill>
          </a:ln>
          <a:effectLst>
            <a:innerShdw blurRad="63500" dist="50800" dir="8100000">
              <a:prstClr val="black">
                <a:alpha val="50000"/>
              </a:prstClr>
            </a:innerShdw>
          </a:effectLst>
        </p:spPr>
        <p:style>
          <a:lnRef idx="0">
            <a:scrgbClr r="0" g="0" b="0"/>
          </a:lnRef>
          <a:fillRef idx="1001">
            <a:schemeClr val="dk2"/>
          </a:fillRef>
          <a:effectRef idx="0">
            <a:scrgbClr r="0" g="0" b="0"/>
          </a:effectRef>
          <a:fontRef idx="major"/>
        </p:style>
        <p:txBody>
          <a:bodyPr>
            <a:noAutofit/>
          </a:bodyPr>
          <a:lstStyle/>
          <a:p>
            <a:r>
              <a:rPr lang="ar-SA" sz="5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onotype Koufi" pitchFamily="2" charset="-78"/>
                <a:ea typeface="Monotype Koufi" pitchFamily="2" charset="-78"/>
                <a:cs typeface="Monotype Koufi" pitchFamily="2" charset="-78"/>
              </a:rPr>
              <a:t>أشكر الجميع على حسن استماعهم </a:t>
            </a:r>
            <a:endParaRPr lang="ar-SA" sz="6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onotype Koufi" pitchFamily="2" charset="-78"/>
              <a:ea typeface="Monotype Koufi" pitchFamily="2" charset="-78"/>
              <a:cs typeface="Monotype Koufi" pitchFamily="2" charset="-78"/>
            </a:endParaRPr>
          </a:p>
        </p:txBody>
      </p:sp>
      <p:sp>
        <p:nvSpPr>
          <p:cNvPr id="7" name="TextBox 6"/>
          <p:cNvSpPr txBox="1"/>
          <p:nvPr/>
        </p:nvSpPr>
        <p:spPr>
          <a:xfrm>
            <a:off x="0" y="4088035"/>
            <a:ext cx="9144000" cy="1138773"/>
          </a:xfrm>
          <a:prstGeom prst="rect">
            <a:avLst/>
          </a:prstGeom>
          <a:effectLst>
            <a:innerShdw blurRad="114300">
              <a:prstClr val="black"/>
            </a:innerShdw>
          </a:effectLst>
        </p:spPr>
        <p:style>
          <a:lnRef idx="0">
            <a:scrgbClr r="0" g="0" b="0"/>
          </a:lnRef>
          <a:fillRef idx="1001">
            <a:schemeClr val="dk2"/>
          </a:fillRef>
          <a:effectRef idx="0">
            <a:scrgbClr r="0" g="0" b="0"/>
          </a:effectRef>
          <a:fontRef idx="major"/>
        </p:style>
        <p:txBody>
          <a:bodyPr wrap="square" rtlCol="1">
            <a:spAutoFit/>
          </a:bodyPr>
          <a:lstStyle/>
          <a:p>
            <a:pPr lvl="0" algn="ctr" rtl="0">
              <a:spcBef>
                <a:spcPct val="0"/>
              </a:spcBef>
              <a:defRPr/>
            </a:pPr>
            <a:r>
              <a:rPr lang="ar-SA" sz="3200" dirty="0" smtClean="0">
                <a:latin typeface="GE SS Text Light" pitchFamily="18" charset="-78"/>
                <a:ea typeface="GE SS Text Light" pitchFamily="18" charset="-78"/>
                <a:cs typeface="GE SS Text Light" pitchFamily="18" charset="-78"/>
              </a:rPr>
              <a:t> </a:t>
            </a:r>
          </a:p>
          <a:p>
            <a:pPr lvl="0" algn="ctr">
              <a:spcBef>
                <a:spcPct val="0"/>
              </a:spcBef>
              <a:defRPr/>
            </a:pPr>
            <a:r>
              <a:rPr lang="en-US" sz="3600" b="1" dirty="0" smtClean="0">
                <a:solidFill>
                  <a:srgbClr val="FFFFCC"/>
                </a:solidFill>
                <a:effectLst>
                  <a:outerShdw blurRad="38100" dist="38100" dir="2700000" algn="tl">
                    <a:srgbClr val="000000">
                      <a:alpha val="43137"/>
                    </a:srgbClr>
                  </a:outerShdw>
                </a:effectLst>
                <a:latin typeface="GE SS Text Light" pitchFamily="18" charset="-78"/>
                <a:ea typeface="Monotype Koufi" pitchFamily="2" charset="-78"/>
                <a:cs typeface="Monotype Koufi" pitchFamily="2" charset="-78"/>
              </a:rPr>
              <a:t>Email: a.harbi@mu.edu.sa</a:t>
            </a:r>
          </a:p>
        </p:txBody>
      </p:sp>
      <p:pic>
        <p:nvPicPr>
          <p:cNvPr id="1026" name="Picture 2"/>
          <p:cNvPicPr>
            <a:picLocks noChangeAspect="1" noChangeArrowheads="1"/>
          </p:cNvPicPr>
          <p:nvPr/>
        </p:nvPicPr>
        <p:blipFill>
          <a:blip r:embed="rId2"/>
          <a:srcRect/>
          <a:stretch>
            <a:fillRect/>
          </a:stretch>
        </p:blipFill>
        <p:spPr bwMode="auto">
          <a:xfrm>
            <a:off x="-32" y="-23"/>
            <a:ext cx="2498711" cy="14287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144000" cy="1000132"/>
          </a:xfrm>
        </p:spPr>
        <p:style>
          <a:lnRef idx="0">
            <a:schemeClr val="accent2"/>
          </a:lnRef>
          <a:fillRef idx="3">
            <a:schemeClr val="accent2"/>
          </a:fillRef>
          <a:effectRef idx="3">
            <a:schemeClr val="accent2"/>
          </a:effectRef>
          <a:fontRef idx="minor">
            <a:schemeClr val="lt1"/>
          </a:fontRef>
        </p:style>
        <p:txBody>
          <a:bodyPr>
            <a:noAutofit/>
          </a:bodyPr>
          <a:lstStyle/>
          <a:p>
            <a:pPr algn="ctr">
              <a:buNone/>
            </a:pPr>
            <a:r>
              <a:rPr lang="ar-SA"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فكرة الورقة</a:t>
            </a:r>
            <a:endParaRPr lang="ar-SA"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sp>
        <p:nvSpPr>
          <p:cNvPr id="45057" name="Rectangle 1"/>
          <p:cNvSpPr>
            <a:spLocks noChangeArrowheads="1"/>
          </p:cNvSpPr>
          <p:nvPr/>
        </p:nvSpPr>
        <p:spPr bwMode="auto">
          <a:xfrm>
            <a:off x="642910" y="2071678"/>
            <a:ext cx="7929618" cy="304698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تنطلق فكرة الورقة من منطلق استشرافي لمستقبل التعلم الإلكتروني بشكل عام ومستقبل الجودة في برامج</a:t>
            </a:r>
            <a:r>
              <a:rPr kumimoji="0" lang="ar-SA" sz="24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التعلم الإلكتروني في </a:t>
            </a: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الجامعات السعودية الناشئة .. فالجامعات السعودية العريقة وربما العالمية تواجه تحديات في تبني فكر الجودة في هذا النوع من البرامج.</a:t>
            </a:r>
            <a:endParaRPr kumimoji="0" lang="en-US" sz="2400" b="1" i="0" u="none" strike="noStrike" cap="none" normalizeH="0" baseline="0" dirty="0" smtClean="0">
              <a:ln>
                <a:noFill/>
              </a:ln>
              <a:solidFill>
                <a:schemeClr val="tx1"/>
              </a:solidFill>
              <a:effectLst/>
              <a:latin typeface="Traditional Arabic" pitchFamily="18" charset="-78"/>
              <a:cs typeface="Traditional Arabic" pitchFamily="18" charset="-78"/>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لذا فإنه من السابق لأوانه الحديث عن تبني أو عدم تبني متطلبات الجودة في جامعات لا زال بعضها في طور البناء .. ولكننا سوف نضع بين يديكم بعض الإحصاءات ذات الدلالة ونضع بعض الأفكار التي يمكن أن تسهم في سرعة تحقيق ذلك متزامناً مع الرغبة الصادقة للقيادات في هذه الجامعات وتضافر الجهود في هذا المجال.</a:t>
            </a:r>
            <a:endParaRPr kumimoji="0" lang="ar-SA" sz="2400" b="1" i="0" u="none" strike="noStrike" cap="none" normalizeH="0" baseline="0" dirty="0" smtClean="0">
              <a:ln>
                <a:noFill/>
              </a:ln>
              <a:solidFill>
                <a:schemeClr val="tx1"/>
              </a:solidFill>
              <a:effectLst/>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عنصر نائب للمحتوى 4"/>
          <p:cNvGraphicFramePr>
            <a:graphicFrameLocks noGrp="1"/>
          </p:cNvGraphicFramePr>
          <p:nvPr>
            <p:ph idx="1"/>
            <p:extLst>
              <p:ext uri="{D42A27DB-BD31-4B8C-83A1-F6EECF244321}">
                <p14:modId xmlns:p14="http://schemas.microsoft.com/office/powerpoint/2010/main" val="726519781"/>
              </p:ext>
            </p:extLst>
          </p:nvPr>
        </p:nvGraphicFramePr>
        <p:xfrm>
          <a:off x="214282" y="1714488"/>
          <a:ext cx="6072198"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عنوان 1"/>
          <p:cNvSpPr txBox="1">
            <a:spLocks/>
          </p:cNvSpPr>
          <p:nvPr/>
        </p:nvSpPr>
        <p:spPr>
          <a:xfrm>
            <a:off x="0" y="274638"/>
            <a:ext cx="9144000" cy="796908"/>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1" anchor="ctr">
            <a:normAutofit fontScale="97500"/>
          </a:bodyPr>
          <a:lstStyle/>
          <a:p>
            <a:pPr lvl="0" algn="ctr">
              <a:spcBef>
                <a:spcPct val="0"/>
              </a:spcBef>
              <a:defRPr/>
            </a:pPr>
            <a:r>
              <a:rPr kumimoji="0" lang="ar-SA" sz="2800" b="1" i="0" u="none" strike="noStrike" kern="1200" cap="none" spc="0" normalizeH="0" baseline="0" noProof="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uLnTx/>
                <a:uFillTx/>
                <a:latin typeface="Monotype Koufi" pitchFamily="2" charset="-78"/>
                <a:ea typeface="Monotype Koufi" pitchFamily="2" charset="-78"/>
                <a:cs typeface="Monotype Koufi" pitchFamily="2" charset="-78"/>
              </a:rPr>
              <a:t>الجامعات </a:t>
            </a:r>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السعودية الحكومية الناشئة </a:t>
            </a:r>
            <a:endParaRPr kumimoji="0" lang="ar-SA" sz="2800" b="1" i="0" u="none" strike="noStrike" kern="1200" cap="none" spc="0" normalizeH="0" baseline="0" noProof="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uLnTx/>
              <a:uFillTx/>
              <a:latin typeface="Monotype Koufi" pitchFamily="2" charset="-78"/>
              <a:ea typeface="Monotype Koufi" pitchFamily="2" charset="-78"/>
              <a:cs typeface="Monotype Koufi" pitchFamily="2" charset="-78"/>
            </a:endParaRPr>
          </a:p>
        </p:txBody>
      </p:sp>
      <p:sp>
        <p:nvSpPr>
          <p:cNvPr id="7" name="مستطيل 6"/>
          <p:cNvSpPr/>
          <p:nvPr/>
        </p:nvSpPr>
        <p:spPr>
          <a:xfrm>
            <a:off x="6429388" y="3214686"/>
            <a:ext cx="2500330" cy="1571636"/>
          </a:xfrm>
          <a:prstGeom prst="rect">
            <a:avLst/>
          </a:prstGeom>
          <a:solidFill>
            <a:srgbClr val="FF0000"/>
          </a:solidFill>
        </p:spPr>
        <p:style>
          <a:lnRef idx="0">
            <a:schemeClr val="accent5"/>
          </a:lnRef>
          <a:fillRef idx="3">
            <a:schemeClr val="accent5"/>
          </a:fillRef>
          <a:effectRef idx="3">
            <a:schemeClr val="accent5"/>
          </a:effectRef>
          <a:fontRef idx="minor">
            <a:schemeClr val="lt1"/>
          </a:fontRef>
        </p:style>
        <p:txBody>
          <a:bodyPr rtlCol="1" anchor="ctr"/>
          <a:lstStyle/>
          <a:p>
            <a:pPr algn="ctr"/>
            <a:r>
              <a:rPr lang="en-US" sz="16600" b="1" dirty="0" smtClean="0">
                <a:solidFill>
                  <a:schemeClr val="bg1"/>
                </a:solidFill>
                <a:latin typeface="DilleniaUPC" pitchFamily="18" charset="-34"/>
              </a:rPr>
              <a:t>25</a:t>
            </a:r>
            <a:endParaRPr lang="ar-SA" sz="4400" b="1" dirty="0" smtClean="0">
              <a:solidFill>
                <a:schemeClr val="bg1"/>
              </a:solidFill>
              <a:latin typeface="DilleniaUPC" pitchFamily="18" charset="-34"/>
            </a:endParaRPr>
          </a:p>
        </p:txBody>
      </p:sp>
      <p:sp>
        <p:nvSpPr>
          <p:cNvPr id="8" name="مستطيل 7"/>
          <p:cNvSpPr/>
          <p:nvPr/>
        </p:nvSpPr>
        <p:spPr>
          <a:xfrm>
            <a:off x="6429388" y="1714488"/>
            <a:ext cx="2500330" cy="1500198"/>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800" b="1" dirty="0" smtClean="0">
                <a:solidFill>
                  <a:schemeClr val="bg1"/>
                </a:solidFill>
                <a:latin typeface="Arabic Typesetting" pitchFamily="66" charset="-78"/>
                <a:cs typeface="Arabic Typesetting" pitchFamily="66" charset="-78"/>
              </a:rPr>
              <a:t>الجامعات الحكومية التي تشرف عليها وزارة التعليم العالي</a:t>
            </a:r>
          </a:p>
        </p:txBody>
      </p:sp>
      <p:sp>
        <p:nvSpPr>
          <p:cNvPr id="9" name="مستطيل 8"/>
          <p:cNvSpPr/>
          <p:nvPr/>
        </p:nvSpPr>
        <p:spPr>
          <a:xfrm>
            <a:off x="6429388" y="4786322"/>
            <a:ext cx="2500330" cy="1500198"/>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4000" b="1" dirty="0" smtClean="0">
                <a:solidFill>
                  <a:schemeClr val="bg1"/>
                </a:solidFill>
                <a:latin typeface="Arabic Typesetting" pitchFamily="66" charset="-78"/>
                <a:cs typeface="Arabic Typesetting" pitchFamily="66" charset="-78"/>
              </a:rPr>
              <a:t>68%  </a:t>
            </a:r>
          </a:p>
          <a:p>
            <a:pPr algn="ctr"/>
            <a:r>
              <a:rPr lang="ar-SA" sz="2800" b="1" dirty="0" smtClean="0">
                <a:solidFill>
                  <a:schemeClr val="bg1"/>
                </a:solidFill>
                <a:latin typeface="Arabic Typesetting" pitchFamily="66" charset="-78"/>
                <a:cs typeface="Arabic Typesetting" pitchFamily="66" charset="-78"/>
              </a:rPr>
              <a:t>جامعات ناشئة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مخطط 8"/>
          <p:cNvGraphicFramePr/>
          <p:nvPr>
            <p:extLst>
              <p:ext uri="{D42A27DB-BD31-4B8C-83A1-F6EECF244321}">
                <p14:modId xmlns:p14="http://schemas.microsoft.com/office/powerpoint/2010/main" val="97793061"/>
              </p:ext>
            </p:extLst>
          </p:nvPr>
        </p:nvGraphicFramePr>
        <p:xfrm>
          <a:off x="142844" y="2285992"/>
          <a:ext cx="6286544" cy="4429156"/>
        </p:xfrm>
        <a:graphic>
          <a:graphicData uri="http://schemas.openxmlformats.org/drawingml/2006/chart">
            <c:chart xmlns:c="http://schemas.openxmlformats.org/drawingml/2006/chart" xmlns:r="http://schemas.openxmlformats.org/officeDocument/2006/relationships" r:id="rId3"/>
          </a:graphicData>
        </a:graphic>
      </p:graphicFrame>
      <p:sp>
        <p:nvSpPr>
          <p:cNvPr id="10" name="عنوان 1"/>
          <p:cNvSpPr>
            <a:spLocks noGrp="1"/>
          </p:cNvSpPr>
          <p:nvPr>
            <p:ph type="title"/>
          </p:nvPr>
        </p:nvSpPr>
        <p:spPr>
          <a:xfrm>
            <a:off x="0" y="274638"/>
            <a:ext cx="9144000" cy="796908"/>
          </a:xfrm>
        </p:spPr>
        <p:style>
          <a:lnRef idx="0">
            <a:schemeClr val="accent2"/>
          </a:lnRef>
          <a:fillRef idx="3">
            <a:schemeClr val="accent2"/>
          </a:fillRef>
          <a:effectRef idx="3">
            <a:schemeClr val="accent2"/>
          </a:effectRef>
          <a:fontRef idx="minor">
            <a:schemeClr val="lt1"/>
          </a:fontRef>
        </p:style>
        <p:txBody>
          <a:bodyPr>
            <a:normAutofit/>
          </a:bodyPr>
          <a:lstStyle/>
          <a:p>
            <a:r>
              <a:rPr lang="ar-SA"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الاهتمام بالتعلم الالكتروني في الجامعات السعودية  الناشئة</a:t>
            </a:r>
            <a:endParaRPr lang="ar-SA" sz="2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endParaRPr>
          </a:p>
        </p:txBody>
      </p:sp>
      <p:sp>
        <p:nvSpPr>
          <p:cNvPr id="4" name="مربع نص 3"/>
          <p:cNvSpPr txBox="1"/>
          <p:nvPr/>
        </p:nvSpPr>
        <p:spPr>
          <a:xfrm>
            <a:off x="6500826" y="5514819"/>
            <a:ext cx="2286016" cy="1200329"/>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pPr algn="ctr"/>
            <a:r>
              <a:rPr lang="ar-SA" sz="2800" b="1" dirty="0" smtClean="0">
                <a:latin typeface="Traditional Arabic" pitchFamily="18" charset="-78"/>
                <a:cs typeface="Traditional Arabic" pitchFamily="18" charset="-78"/>
              </a:rPr>
              <a:t>أسست في السنوات الخمس الأخيرة</a:t>
            </a:r>
          </a:p>
          <a:p>
            <a:endParaRPr lang="ar-SA" sz="1600" b="1" dirty="0">
              <a:latin typeface="Traditional Arabic" pitchFamily="18" charset="-78"/>
              <a:cs typeface="Traditional Arabic" pitchFamily="18" charset="-78"/>
            </a:endParaRPr>
          </a:p>
        </p:txBody>
      </p:sp>
      <p:sp>
        <p:nvSpPr>
          <p:cNvPr id="5" name="مربع نص 4"/>
          <p:cNvSpPr txBox="1"/>
          <p:nvPr/>
        </p:nvSpPr>
        <p:spPr>
          <a:xfrm>
            <a:off x="6500826" y="4392706"/>
            <a:ext cx="2286016" cy="1107996"/>
          </a:xfrm>
          <a:prstGeom prst="rect">
            <a:avLst/>
          </a:prstGeom>
          <a:solidFill>
            <a:srgbClr val="FF0000"/>
          </a:solidFill>
        </p:spPr>
        <p:style>
          <a:lnRef idx="0">
            <a:schemeClr val="accent5"/>
          </a:lnRef>
          <a:fillRef idx="3">
            <a:schemeClr val="accent5"/>
          </a:fillRef>
          <a:effectRef idx="3">
            <a:schemeClr val="accent5"/>
          </a:effectRef>
          <a:fontRef idx="minor">
            <a:schemeClr val="lt1"/>
          </a:fontRef>
        </p:style>
        <p:txBody>
          <a:bodyPr wrap="square" rtlCol="1">
            <a:spAutoFit/>
          </a:bodyPr>
          <a:lstStyle/>
          <a:p>
            <a:pPr algn="ctr"/>
            <a:r>
              <a:rPr lang="en-US" sz="6600" b="1" dirty="0" smtClean="0">
                <a:latin typeface="Traditional Arabic" pitchFamily="18" charset="-78"/>
                <a:cs typeface="Traditional Arabic" pitchFamily="18" charset="-78"/>
              </a:rPr>
              <a:t>5</a:t>
            </a:r>
          </a:p>
        </p:txBody>
      </p:sp>
      <p:sp>
        <p:nvSpPr>
          <p:cNvPr id="6" name="مربع نص 5"/>
          <p:cNvSpPr txBox="1"/>
          <p:nvPr/>
        </p:nvSpPr>
        <p:spPr>
          <a:xfrm>
            <a:off x="6500826" y="1142984"/>
            <a:ext cx="2286016" cy="1107996"/>
          </a:xfrm>
          <a:prstGeom prst="rect">
            <a:avLst/>
          </a:prstGeom>
          <a:solidFill>
            <a:srgbClr val="FF0000"/>
          </a:solidFill>
        </p:spPr>
        <p:style>
          <a:lnRef idx="0">
            <a:schemeClr val="accent5"/>
          </a:lnRef>
          <a:fillRef idx="3">
            <a:schemeClr val="accent5"/>
          </a:fillRef>
          <a:effectRef idx="3">
            <a:schemeClr val="accent5"/>
          </a:effectRef>
          <a:fontRef idx="minor">
            <a:schemeClr val="lt1"/>
          </a:fontRef>
        </p:style>
        <p:txBody>
          <a:bodyPr wrap="square" rtlCol="1">
            <a:spAutoFit/>
          </a:bodyPr>
          <a:lstStyle/>
          <a:p>
            <a:pPr algn="ctr"/>
            <a:r>
              <a:rPr lang="en-US" sz="6600" b="1" dirty="0" smtClean="0">
                <a:latin typeface="Traditional Arabic" pitchFamily="18" charset="-78"/>
                <a:cs typeface="Traditional Arabic" pitchFamily="18" charset="-78"/>
              </a:rPr>
              <a:t>17</a:t>
            </a:r>
          </a:p>
        </p:txBody>
      </p:sp>
      <p:sp>
        <p:nvSpPr>
          <p:cNvPr id="7" name="مستطيل 6"/>
          <p:cNvSpPr/>
          <p:nvPr/>
        </p:nvSpPr>
        <p:spPr>
          <a:xfrm>
            <a:off x="6500826" y="2285992"/>
            <a:ext cx="2286016" cy="1500198"/>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ar-SA" sz="2800" b="1" dirty="0" smtClean="0">
                <a:latin typeface="Traditional Arabic" pitchFamily="18" charset="-78"/>
                <a:cs typeface="Traditional Arabic" pitchFamily="18" charset="-78"/>
              </a:rPr>
              <a:t>جامعة أسست في </a:t>
            </a:r>
            <a:r>
              <a:rPr lang="ar-SA" sz="2800" b="1" dirty="0" err="1" smtClean="0">
                <a:latin typeface="Traditional Arabic" pitchFamily="18" charset="-78"/>
                <a:cs typeface="Traditional Arabic" pitchFamily="18" charset="-78"/>
              </a:rPr>
              <a:t>الـــ</a:t>
            </a:r>
            <a:r>
              <a:rPr lang="ar-SA" sz="2800" b="1" dirty="0" smtClean="0">
                <a:latin typeface="Traditional Arabic" pitchFamily="18" charset="-78"/>
                <a:cs typeface="Traditional Arabic" pitchFamily="18" charset="-78"/>
              </a:rPr>
              <a:t> 10 سنوات الماضية</a:t>
            </a:r>
          </a:p>
        </p:txBody>
      </p:sp>
      <p:sp>
        <p:nvSpPr>
          <p:cNvPr id="8" name="مستطيل 7"/>
          <p:cNvSpPr/>
          <p:nvPr/>
        </p:nvSpPr>
        <p:spPr>
          <a:xfrm>
            <a:off x="142844" y="1214422"/>
            <a:ext cx="6215106" cy="1000132"/>
          </a:xfrm>
          <a:prstGeom prst="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ar-SA" sz="2200" b="1" dirty="0" smtClean="0">
                <a:latin typeface="Traditional Arabic" pitchFamily="18" charset="-78"/>
                <a:cs typeface="Traditional Arabic" pitchFamily="18" charset="-78"/>
              </a:rPr>
              <a:t>عدد كبير من الجامعات الناشئة أظهرت التزاما واهتماماً مبكراً بالتعلم الإلكتروني من خلال وضع السياسات وتنفيذ بعض الإجراءات لتطبيقه </a:t>
            </a:r>
            <a:endParaRPr lang="ar-SA" sz="2200" b="1" dirty="0">
              <a:latin typeface="Traditional Arabic" pitchFamily="18" charset="-78"/>
              <a:cs typeface="Traditional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4" grpId="0" animBg="1"/>
      <p:bldP spid="5"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5" name="مستطيل 4"/>
          <p:cNvSpPr/>
          <p:nvPr/>
        </p:nvSpPr>
        <p:spPr>
          <a:xfrm>
            <a:off x="785786" y="444981"/>
            <a:ext cx="7572428" cy="769441"/>
          </a:xfrm>
          <a:prstGeom prst="rect">
            <a:avLst/>
          </a:prstGeom>
          <a:solidFill>
            <a:srgbClr val="FF0000"/>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ar-SA" sz="2200" b="1" dirty="0" smtClean="0">
                <a:solidFill>
                  <a:schemeClr val="bg1"/>
                </a:solidFill>
                <a:latin typeface="Traditional Arabic" pitchFamily="18" charset="-78"/>
                <a:ea typeface="Calibri" pitchFamily="34" charset="0"/>
                <a:cs typeface="Traditional Arabic" pitchFamily="18" charset="-78"/>
              </a:rPr>
              <a:t>بكل المقاييس يشهد التعلم الالكتروني طفرة ونمواً هائل على المستوى العالمي .. وتشير التوقعات الصادرة عن المنظمات المهتمة </a:t>
            </a:r>
            <a:r>
              <a:rPr lang="ar-SA" sz="2200" b="1" dirty="0" err="1" smtClean="0">
                <a:solidFill>
                  <a:schemeClr val="bg1"/>
                </a:solidFill>
                <a:latin typeface="Traditional Arabic" pitchFamily="18" charset="-78"/>
                <a:ea typeface="Calibri" pitchFamily="34" charset="0"/>
                <a:cs typeface="Traditional Arabic" pitchFamily="18" charset="-78"/>
              </a:rPr>
              <a:t>به</a:t>
            </a:r>
            <a:r>
              <a:rPr lang="ar-SA" sz="2200" b="1" dirty="0" smtClean="0">
                <a:solidFill>
                  <a:schemeClr val="bg1"/>
                </a:solidFill>
                <a:latin typeface="Traditional Arabic" pitchFamily="18" charset="-78"/>
                <a:ea typeface="Calibri" pitchFamily="34" charset="0"/>
                <a:cs typeface="Traditional Arabic" pitchFamily="18" charset="-78"/>
              </a:rPr>
              <a:t> إلى مؤشرات استمرار نموه بوتيرة أعلى في المستقبل المنظور .. </a:t>
            </a:r>
          </a:p>
        </p:txBody>
      </p:sp>
      <p:sp>
        <p:nvSpPr>
          <p:cNvPr id="6" name="سهم للأسفل 5"/>
          <p:cNvSpPr/>
          <p:nvPr/>
        </p:nvSpPr>
        <p:spPr>
          <a:xfrm>
            <a:off x="6786578" y="2643182"/>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7" name="سهم للأسفل 6"/>
          <p:cNvSpPr/>
          <p:nvPr/>
        </p:nvSpPr>
        <p:spPr>
          <a:xfrm>
            <a:off x="1071538" y="2786058"/>
            <a:ext cx="1500198" cy="1071570"/>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8" name="سهم للأسفل 7"/>
          <p:cNvSpPr/>
          <p:nvPr/>
        </p:nvSpPr>
        <p:spPr>
          <a:xfrm>
            <a:off x="3071802" y="2714620"/>
            <a:ext cx="1428760" cy="1143008"/>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9" name="مستطيل 8"/>
          <p:cNvSpPr/>
          <p:nvPr/>
        </p:nvSpPr>
        <p:spPr>
          <a:xfrm>
            <a:off x="785786" y="1357298"/>
            <a:ext cx="7572428" cy="571504"/>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000" b="1" dirty="0" smtClean="0">
                <a:solidFill>
                  <a:schemeClr val="tx1"/>
                </a:solidFill>
                <a:latin typeface="Monotype Koufi" pitchFamily="2" charset="-78"/>
                <a:ea typeface="Monotype Koufi" pitchFamily="2" charset="-78"/>
                <a:cs typeface="Monotype Koufi" pitchFamily="2" charset="-78"/>
              </a:rPr>
              <a:t>العوامل التي يمكن أن تسهم في تطور التعلم الالكتروني والعكس </a:t>
            </a:r>
            <a:endParaRPr lang="ar-SA" sz="2000" b="1" dirty="0">
              <a:solidFill>
                <a:schemeClr val="tx1"/>
              </a:solidFill>
              <a:latin typeface="Monotype Koufi" pitchFamily="2" charset="-78"/>
              <a:ea typeface="Monotype Koufi" pitchFamily="2" charset="-78"/>
              <a:cs typeface="Monotype Koufi" pitchFamily="2" charset="-78"/>
            </a:endParaRPr>
          </a:p>
        </p:txBody>
      </p:sp>
      <p:sp>
        <p:nvSpPr>
          <p:cNvPr id="11" name="تمرير عمودي 10"/>
          <p:cNvSpPr/>
          <p:nvPr/>
        </p:nvSpPr>
        <p:spPr>
          <a:xfrm>
            <a:off x="6500826"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dirty="0" smtClean="0">
                <a:latin typeface="Monotype Koufi" pitchFamily="2" charset="-78"/>
                <a:ea typeface="Monotype Koufi" pitchFamily="2" charset="-78"/>
                <a:cs typeface="Monotype Koufi" pitchFamily="2" charset="-78"/>
              </a:rPr>
              <a:t>نمو عدد مستخدمي الانترنت</a:t>
            </a:r>
            <a:endParaRPr lang="ar-SA" sz="2000" dirty="0">
              <a:latin typeface="Monotype Koufi" pitchFamily="2" charset="-78"/>
              <a:ea typeface="Monotype Koufi" pitchFamily="2" charset="-78"/>
              <a:cs typeface="Monotype Koufi" pitchFamily="2" charset="-78"/>
            </a:endParaRPr>
          </a:p>
        </p:txBody>
      </p:sp>
      <p:sp>
        <p:nvSpPr>
          <p:cNvPr id="12" name="تمرير عمودي 11"/>
          <p:cNvSpPr/>
          <p:nvPr/>
        </p:nvSpPr>
        <p:spPr>
          <a:xfrm>
            <a:off x="928662"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dirty="0" smtClean="0">
                <a:latin typeface="Monotype Koufi" pitchFamily="2" charset="-78"/>
                <a:ea typeface="Monotype Koufi" pitchFamily="2" charset="-78"/>
                <a:cs typeface="Monotype Koufi" pitchFamily="2" charset="-78"/>
              </a:rPr>
              <a:t>دعم  </a:t>
            </a:r>
          </a:p>
          <a:p>
            <a:pPr algn="ctr"/>
            <a:r>
              <a:rPr lang="ar-SA" sz="2000" dirty="0" smtClean="0">
                <a:latin typeface="Monotype Koufi" pitchFamily="2" charset="-78"/>
                <a:ea typeface="Monotype Koufi" pitchFamily="2" charset="-78"/>
                <a:cs typeface="Monotype Koufi" pitchFamily="2" charset="-78"/>
              </a:rPr>
              <a:t>الجودة في  التعليم</a:t>
            </a:r>
            <a:endParaRPr lang="ar-SA" sz="2000" dirty="0">
              <a:latin typeface="Monotype Koufi" pitchFamily="2" charset="-78"/>
              <a:ea typeface="Monotype Koufi" pitchFamily="2" charset="-78"/>
              <a:cs typeface="Monotype Koufi" pitchFamily="2" charset="-78"/>
            </a:endParaRPr>
          </a:p>
        </p:txBody>
      </p:sp>
      <p:sp>
        <p:nvSpPr>
          <p:cNvPr id="13" name="تمرير عمودي 12"/>
          <p:cNvSpPr/>
          <p:nvPr/>
        </p:nvSpPr>
        <p:spPr>
          <a:xfrm>
            <a:off x="4643438"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2000" dirty="0" smtClean="0">
                <a:latin typeface="Monotype Koufi" pitchFamily="2" charset="-78"/>
                <a:ea typeface="Monotype Koufi" pitchFamily="2" charset="-78"/>
                <a:cs typeface="Monotype Koufi" pitchFamily="2" charset="-78"/>
              </a:rPr>
              <a:t>نمو سوق التعلم الالكتروني</a:t>
            </a:r>
            <a:endParaRPr lang="ar-SA" sz="2000" dirty="0">
              <a:latin typeface="Monotype Koufi" pitchFamily="2" charset="-78"/>
              <a:ea typeface="Monotype Koufi" pitchFamily="2" charset="-78"/>
              <a:cs typeface="Monotype Koufi" pitchFamily="2" charset="-78"/>
            </a:endParaRPr>
          </a:p>
        </p:txBody>
      </p:sp>
      <p:sp>
        <p:nvSpPr>
          <p:cNvPr id="14" name="سهم للأسفل 13"/>
          <p:cNvSpPr/>
          <p:nvPr/>
        </p:nvSpPr>
        <p:spPr>
          <a:xfrm>
            <a:off x="4857752" y="2714620"/>
            <a:ext cx="1500198" cy="1143008"/>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5" name="تمرير عمودي 14"/>
          <p:cNvSpPr/>
          <p:nvPr/>
        </p:nvSpPr>
        <p:spPr>
          <a:xfrm>
            <a:off x="2786050" y="3929066"/>
            <a:ext cx="1785950" cy="2000264"/>
          </a:xfrm>
          <a:prstGeom prst="verticalScrol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dirty="0" smtClean="0">
                <a:latin typeface="Monotype Koufi" pitchFamily="2" charset="-78"/>
                <a:ea typeface="Monotype Koufi" pitchFamily="2" charset="-78"/>
                <a:cs typeface="Monotype Koufi" pitchFamily="2" charset="-78"/>
              </a:rPr>
              <a:t>ازدياد عدد الملتحقين بالتعلم الالكتروني</a:t>
            </a:r>
            <a:endParaRPr lang="ar-SA" dirty="0">
              <a:latin typeface="Monotype Koufi" pitchFamily="2" charset="-78"/>
              <a:ea typeface="Monotype Koufi" pitchFamily="2" charset="-78"/>
              <a:cs typeface="Monotype Koufi" pitchFamily="2" charset="-78"/>
            </a:endParaRPr>
          </a:p>
        </p:txBody>
      </p:sp>
      <p:sp>
        <p:nvSpPr>
          <p:cNvPr id="16" name="سهم للأسفل 15"/>
          <p:cNvSpPr/>
          <p:nvPr/>
        </p:nvSpPr>
        <p:spPr>
          <a:xfrm rot="10800000">
            <a:off x="6786578" y="2071678"/>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7" name="سهم للأسفل 16"/>
          <p:cNvSpPr/>
          <p:nvPr/>
        </p:nvSpPr>
        <p:spPr>
          <a:xfrm rot="10800000">
            <a:off x="4857752" y="2071678"/>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8" name="سهم للأسفل 17"/>
          <p:cNvSpPr/>
          <p:nvPr/>
        </p:nvSpPr>
        <p:spPr>
          <a:xfrm rot="10800000">
            <a:off x="3000365" y="2071678"/>
            <a:ext cx="1500198" cy="1214446"/>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19" name="سهم للأسفل 18"/>
          <p:cNvSpPr/>
          <p:nvPr/>
        </p:nvSpPr>
        <p:spPr>
          <a:xfrm rot="10800000">
            <a:off x="1071539" y="2071678"/>
            <a:ext cx="1500198" cy="1285884"/>
          </a:xfrm>
          <a:prstGeom prst="downArrow">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7" grpId="1" animBg="1"/>
      <p:bldP spid="8" grpId="1" animBg="1"/>
      <p:bldP spid="9" grpId="0" animBg="1"/>
      <p:bldP spid="11" grpId="0" animBg="1"/>
      <p:bldP spid="12" grpId="0" animBg="1"/>
      <p:bldP spid="13" grpId="0" animBg="1"/>
      <p:bldP spid="14" grpId="1" animBg="1"/>
      <p:bldP spid="15" grpId="0" animBg="1"/>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عنصر نائب للمحتوى 3" descr="top202012pie.png"/>
          <p:cNvPicPr>
            <a:picLocks noGrp="1" noChangeAspect="1"/>
          </p:cNvPicPr>
          <p:nvPr>
            <p:ph idx="1"/>
          </p:nvPr>
        </p:nvPicPr>
        <p:blipFill>
          <a:blip r:embed="rId2"/>
          <a:stretch>
            <a:fillRect/>
          </a:stretch>
        </p:blipFill>
        <p:spPr>
          <a:xfrm>
            <a:off x="571472" y="1643051"/>
            <a:ext cx="7929617" cy="4786346"/>
          </a:xfrm>
          <a:ln w="41275">
            <a:solidFill>
              <a:prstClr val="black"/>
            </a:solidFill>
          </a:ln>
        </p:spPr>
      </p:pic>
      <p:sp>
        <p:nvSpPr>
          <p:cNvPr id="6" name="مستطيل مستدير الزوايا 5"/>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عنصر نائب للمحتوى 3" descr="top202012.png"/>
          <p:cNvPicPr>
            <a:picLocks noGrp="1" noChangeAspect="1"/>
          </p:cNvPicPr>
          <p:nvPr>
            <p:ph idx="1"/>
          </p:nvPr>
        </p:nvPicPr>
        <p:blipFill>
          <a:blip r:embed="rId2"/>
          <a:stretch>
            <a:fillRect/>
          </a:stretch>
        </p:blipFill>
        <p:spPr>
          <a:xfrm>
            <a:off x="285720" y="1142984"/>
            <a:ext cx="8572560" cy="5715040"/>
          </a:xfrm>
        </p:spPr>
      </p:pic>
      <p:sp>
        <p:nvSpPr>
          <p:cNvPr id="5" name="مستطيل مستدير الزوايا 4"/>
          <p:cNvSpPr/>
          <p:nvPr/>
        </p:nvSpPr>
        <p:spPr>
          <a:xfrm>
            <a:off x="0" y="142852"/>
            <a:ext cx="9144000" cy="714380"/>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عنصر نائب للمحتوى 3" descr="world2012pie.png"/>
          <p:cNvPicPr>
            <a:picLocks noGrp="1" noChangeAspect="1"/>
          </p:cNvPicPr>
          <p:nvPr>
            <p:ph idx="1"/>
          </p:nvPr>
        </p:nvPicPr>
        <p:blipFill>
          <a:blip r:embed="rId2"/>
          <a:stretch>
            <a:fillRect/>
          </a:stretch>
        </p:blipFill>
        <p:spPr>
          <a:xfrm>
            <a:off x="500034" y="1643050"/>
            <a:ext cx="8143931" cy="4786345"/>
          </a:xfrm>
          <a:ln w="44450">
            <a:solidFill>
              <a:prstClr val="black"/>
            </a:solidFill>
          </a:ln>
        </p:spPr>
      </p:pic>
      <p:sp>
        <p:nvSpPr>
          <p:cNvPr id="5" name="مستطيل مستدير الزوايا 4"/>
          <p:cNvSpPr/>
          <p:nvPr/>
        </p:nvSpPr>
        <p:spPr>
          <a:xfrm>
            <a:off x="0" y="142852"/>
            <a:ext cx="9144000" cy="642942"/>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4" name="صورة 3" descr="mideast2012.png"/>
          <p:cNvPicPr>
            <a:picLocks noChangeAspect="1"/>
          </p:cNvPicPr>
          <p:nvPr/>
        </p:nvPicPr>
        <p:blipFill>
          <a:blip r:embed="rId2"/>
          <a:stretch>
            <a:fillRect/>
          </a:stretch>
        </p:blipFill>
        <p:spPr>
          <a:xfrm>
            <a:off x="428596" y="1142984"/>
            <a:ext cx="8215370" cy="5715016"/>
          </a:xfrm>
          <a:prstGeom prst="rect">
            <a:avLst/>
          </a:prstGeom>
        </p:spPr>
      </p:pic>
      <p:sp>
        <p:nvSpPr>
          <p:cNvPr id="5" name="مستطيل مستدير الزوايا 4"/>
          <p:cNvSpPr/>
          <p:nvPr/>
        </p:nvSpPr>
        <p:spPr>
          <a:xfrm>
            <a:off x="0" y="142852"/>
            <a:ext cx="9144000" cy="642942"/>
          </a:xfrm>
          <a:prstGeom prst="round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نمو أعداد مستخدمي الانترنت</a:t>
            </a: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rPr>
              <a:t> </a:t>
            </a:r>
            <a:r>
              <a:rPr lang="ar-SA"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onotype Koufi" pitchFamily="2" charset="-78"/>
                <a:ea typeface="Monotype Koufi" pitchFamily="2" charset="-78"/>
                <a:cs typeface="Monotype Koufi" pitchFamily="2" charset="-78"/>
              </a:rPr>
              <a:t>في الشرق الأوسط</a:t>
            </a:r>
            <a:endParaRPr lang="en-US"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raditional Arabic" pitchFamily="18" charset="-78"/>
              <a:ea typeface="Monotype Koufi" pitchFamily="2" charset="-78"/>
              <a:cs typeface="Monotype Koufi"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4157</TotalTime>
  <Words>1141</Words>
  <Application>Microsoft Office PowerPoint</Application>
  <PresentationFormat>عرض على الشاشة (3:4)‏</PresentationFormat>
  <Paragraphs>129</Paragraphs>
  <Slides>19</Slides>
  <Notes>2</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Office Theme</vt:lpstr>
      <vt:lpstr>متطلبات الجودة في برامج التعلم الالكتروني  في الجامعات السعودية الناشئة</vt:lpstr>
      <vt:lpstr>عرض تقديمي في PowerPoint</vt:lpstr>
      <vt:lpstr>عرض تقديمي في PowerPoint</vt:lpstr>
      <vt:lpstr>الاهتمام بالتعلم الالكتروني في الجامعات السعودية  الناشئة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توزيع السوق العالمي للتعلم الالكتروني جغرافياً</vt:lpstr>
      <vt:lpstr>ازدياد عدد الملتحقين بالتعلم الالكتروني</vt:lpstr>
      <vt:lpstr>عرض تقديمي في PowerPoint</vt:lpstr>
      <vt:lpstr>وضع العديد من الهيئات والمؤسسات التعليمية معايير ، ممارسات ، مواصفات أو توجيهات لتحقيق الجودة في التعلم الالكتروني</vt:lpstr>
      <vt:lpstr>عرض تقديمي في PowerPoint</vt:lpstr>
      <vt:lpstr>عرض تقديمي في PowerPoint</vt:lpstr>
      <vt:lpstr>عرض تقديمي في PowerPoint</vt:lpstr>
      <vt:lpstr>أشكر الجميع على حسن استماعهم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متطلبات الأخذ بمعايير الاعتماد الأكاديمي لبرامج التعلم الالكتروني عن بعد في الجامعات السعودية</dc:title>
  <dc:creator>Administrator</dc:creator>
  <cp:lastModifiedBy>MAx</cp:lastModifiedBy>
  <cp:revision>361</cp:revision>
  <dcterms:created xsi:type="dcterms:W3CDTF">2011-01-31T16:02:35Z</dcterms:created>
  <dcterms:modified xsi:type="dcterms:W3CDTF">2013-06-15T23:33:44Z</dcterms:modified>
</cp:coreProperties>
</file>