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7"/>
  </p:notesMasterIdLst>
  <p:sldIdLst>
    <p:sldId id="256" r:id="rId2"/>
    <p:sldId id="274" r:id="rId3"/>
    <p:sldId id="261" r:id="rId4"/>
    <p:sldId id="262" r:id="rId5"/>
    <p:sldId id="263" r:id="rId6"/>
    <p:sldId id="264" r:id="rId7"/>
    <p:sldId id="273" r:id="rId8"/>
    <p:sldId id="266" r:id="rId9"/>
    <p:sldId id="267" r:id="rId10"/>
    <p:sldId id="268" r:id="rId11"/>
    <p:sldId id="269" r:id="rId12"/>
    <p:sldId id="272" r:id="rId13"/>
    <p:sldId id="270" r:id="rId14"/>
    <p:sldId id="271" r:id="rId15"/>
    <p:sldId id="275" r:id="rId1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100" d="100"/>
          <a:sy n="100" d="100"/>
        </p:scale>
        <p:origin x="15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smida\Desktop\&#1604;&#1604;&#1605;&#1578;&#1575;&#1576;&#1593;&#1577;\Eng&#1573;&#1581;&#1589;&#1575;&#1574;&#1610;&#1575;&#157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smida\Desktop\&#1604;&#1604;&#1605;&#1578;&#1575;&#1576;&#1593;&#1577;\Eng&#1573;&#1581;&#1589;&#1575;&#1574;&#1610;&#1575;&#157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smida\Desktop\&#1604;&#1604;&#1605;&#1578;&#1575;&#1576;&#1593;&#1577;\&#1573;&#1581;&#1589;&#1575;&#1574;&#1610;&#1575;&#1578;.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smida\Desktop\&#1604;&#1604;&#1605;&#1578;&#1575;&#1576;&#1593;&#1577;\Eng&#1573;&#1581;&#1589;&#1575;&#1574;&#1610;&#1575;&#157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ar-SA"/>
              <a:t>تطور</a:t>
            </a:r>
            <a:r>
              <a:rPr lang="ar-SA" baseline="0"/>
              <a:t> عدد الطلاب و الطالبات</a:t>
            </a:r>
            <a:endParaRPr lang="en-US"/>
          </a:p>
        </c:rich>
      </c:tx>
      <c:layout/>
      <c:overlay val="0"/>
    </c:title>
    <c:autoTitleDeleted val="0"/>
    <c:view3D>
      <c:rotX val="15"/>
      <c:rotY val="340"/>
      <c:rAngAx val="1"/>
    </c:view3D>
    <c:floor>
      <c:thickness val="0"/>
    </c:floor>
    <c:sideWall>
      <c:thickness val="0"/>
    </c:sideWall>
    <c:backWall>
      <c:thickness val="0"/>
    </c:backWall>
    <c:plotArea>
      <c:layout/>
      <c:bar3DChart>
        <c:barDir val="col"/>
        <c:grouping val="stacked"/>
        <c:varyColors val="0"/>
        <c:ser>
          <c:idx val="0"/>
          <c:order val="0"/>
          <c:tx>
            <c:strRef>
              <c:f>الطلاب!$A$2</c:f>
              <c:strCache>
                <c:ptCount val="1"/>
                <c:pt idx="0">
                  <c:v>طلاب</c:v>
                </c:pt>
              </c:strCache>
            </c:strRef>
          </c:tx>
          <c:invertIfNegative val="0"/>
          <c:cat>
            <c:strRef>
              <c:f>الطلاب!$B$1:$F$1</c:f>
              <c:strCache>
                <c:ptCount val="5"/>
                <c:pt idx="0">
                  <c:v>1429/1430</c:v>
                </c:pt>
                <c:pt idx="1">
                  <c:v>1430/1431</c:v>
                </c:pt>
                <c:pt idx="2">
                  <c:v>1431/1432</c:v>
                </c:pt>
                <c:pt idx="3">
                  <c:v>1432/1433</c:v>
                </c:pt>
                <c:pt idx="4">
                  <c:v>1433/1434</c:v>
                </c:pt>
              </c:strCache>
            </c:strRef>
          </c:cat>
          <c:val>
            <c:numRef>
              <c:f>الطلاب!$B$2:$F$2</c:f>
              <c:numCache>
                <c:formatCode>General</c:formatCode>
                <c:ptCount val="5"/>
                <c:pt idx="0">
                  <c:v>102</c:v>
                </c:pt>
                <c:pt idx="1">
                  <c:v>205</c:v>
                </c:pt>
                <c:pt idx="2">
                  <c:v>419</c:v>
                </c:pt>
                <c:pt idx="3">
                  <c:v>591</c:v>
                </c:pt>
                <c:pt idx="4">
                  <c:v>846</c:v>
                </c:pt>
              </c:numCache>
            </c:numRef>
          </c:val>
        </c:ser>
        <c:ser>
          <c:idx val="1"/>
          <c:order val="1"/>
          <c:tx>
            <c:strRef>
              <c:f>الطلاب!$A$3</c:f>
              <c:strCache>
                <c:ptCount val="1"/>
                <c:pt idx="0">
                  <c:v>طالبات</c:v>
                </c:pt>
              </c:strCache>
            </c:strRef>
          </c:tx>
          <c:invertIfNegative val="0"/>
          <c:cat>
            <c:strRef>
              <c:f>الطلاب!$B$1:$F$1</c:f>
              <c:strCache>
                <c:ptCount val="5"/>
                <c:pt idx="0">
                  <c:v>1429/1430</c:v>
                </c:pt>
                <c:pt idx="1">
                  <c:v>1430/1431</c:v>
                </c:pt>
                <c:pt idx="2">
                  <c:v>1431/1432</c:v>
                </c:pt>
                <c:pt idx="3">
                  <c:v>1432/1433</c:v>
                </c:pt>
                <c:pt idx="4">
                  <c:v>1433/1434</c:v>
                </c:pt>
              </c:strCache>
            </c:strRef>
          </c:cat>
          <c:val>
            <c:numRef>
              <c:f>الطلاب!$B$3:$F$3</c:f>
              <c:numCache>
                <c:formatCode>General</c:formatCode>
                <c:ptCount val="5"/>
                <c:pt idx="0">
                  <c:v>22</c:v>
                </c:pt>
                <c:pt idx="1">
                  <c:v>56</c:v>
                </c:pt>
                <c:pt idx="2">
                  <c:v>107</c:v>
                </c:pt>
                <c:pt idx="3">
                  <c:v>171</c:v>
                </c:pt>
                <c:pt idx="4">
                  <c:v>282</c:v>
                </c:pt>
              </c:numCache>
            </c:numRef>
          </c:val>
        </c:ser>
        <c:dLbls>
          <c:showLegendKey val="0"/>
          <c:showVal val="0"/>
          <c:showCatName val="0"/>
          <c:showSerName val="0"/>
          <c:showPercent val="0"/>
          <c:showBubbleSize val="0"/>
        </c:dLbls>
        <c:gapWidth val="95"/>
        <c:gapDepth val="95"/>
        <c:shape val="box"/>
        <c:axId val="99958784"/>
        <c:axId val="99960320"/>
        <c:axId val="0"/>
      </c:bar3DChart>
      <c:catAx>
        <c:axId val="99958784"/>
        <c:scaling>
          <c:orientation val="maxMin"/>
        </c:scaling>
        <c:delete val="0"/>
        <c:axPos val="b"/>
        <c:majorTickMark val="none"/>
        <c:minorTickMark val="none"/>
        <c:tickLblPos val="nextTo"/>
        <c:crossAx val="99960320"/>
        <c:crosses val="autoZero"/>
        <c:auto val="1"/>
        <c:lblAlgn val="ctr"/>
        <c:lblOffset val="100"/>
        <c:noMultiLvlLbl val="0"/>
      </c:catAx>
      <c:valAx>
        <c:axId val="99960320"/>
        <c:scaling>
          <c:orientation val="minMax"/>
        </c:scaling>
        <c:delete val="0"/>
        <c:axPos val="r"/>
        <c:majorGridlines/>
        <c:numFmt formatCode="General" sourceLinked="1"/>
        <c:majorTickMark val="none"/>
        <c:minorTickMark val="none"/>
        <c:tickLblPos val="nextTo"/>
        <c:crossAx val="99958784"/>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ar-SA" sz="1800" b="1" i="0" baseline="0">
                <a:effectLst/>
              </a:rPr>
              <a:t>تطور عدد أعضاء هيئة التدريس (أقسام الطلاب)</a:t>
            </a:r>
            <a:endParaRPr lang="en-US">
              <a:effectLst/>
            </a:endParaRPr>
          </a:p>
        </c:rich>
      </c:tx>
      <c:layout/>
      <c:overlay val="0"/>
    </c:title>
    <c:autoTitleDeleted val="0"/>
    <c:view3D>
      <c:rotX val="15"/>
      <c:rotY val="340"/>
      <c:rAngAx val="1"/>
    </c:view3D>
    <c:floor>
      <c:thickness val="0"/>
    </c:floor>
    <c:sideWall>
      <c:thickness val="0"/>
    </c:sideWall>
    <c:backWall>
      <c:thickness val="0"/>
    </c:backWall>
    <c:plotArea>
      <c:layout/>
      <c:bar3DChart>
        <c:barDir val="col"/>
        <c:grouping val="stacked"/>
        <c:varyColors val="0"/>
        <c:ser>
          <c:idx val="0"/>
          <c:order val="0"/>
          <c:tx>
            <c:strRef>
              <c:f>'أعضاء هيئة التدريس (الرجال)'!$A$2</c:f>
              <c:strCache>
                <c:ptCount val="1"/>
                <c:pt idx="0">
                  <c:v>معيد (مدرس)</c:v>
                </c:pt>
              </c:strCache>
            </c:strRef>
          </c:tx>
          <c:invertIfNegative val="0"/>
          <c:cat>
            <c:strRef>
              <c:f>'أعضاء هيئة التدريس (الرجال)'!$B$1:$F$1</c:f>
              <c:strCache>
                <c:ptCount val="5"/>
                <c:pt idx="0">
                  <c:v>1429/1430</c:v>
                </c:pt>
                <c:pt idx="1">
                  <c:v>1430/1431</c:v>
                </c:pt>
                <c:pt idx="2">
                  <c:v>1431/1432</c:v>
                </c:pt>
                <c:pt idx="3">
                  <c:v>1432/1433</c:v>
                </c:pt>
                <c:pt idx="4">
                  <c:v>1433/1434</c:v>
                </c:pt>
              </c:strCache>
            </c:strRef>
          </c:cat>
          <c:val>
            <c:numRef>
              <c:f>'أعضاء هيئة التدريس (الرجال)'!$B$2:$F$2</c:f>
              <c:numCache>
                <c:formatCode>0</c:formatCode>
                <c:ptCount val="5"/>
                <c:pt idx="0">
                  <c:v>7</c:v>
                </c:pt>
                <c:pt idx="1">
                  <c:v>4</c:v>
                </c:pt>
                <c:pt idx="2">
                  <c:v>4</c:v>
                </c:pt>
                <c:pt idx="3">
                  <c:v>5</c:v>
                </c:pt>
                <c:pt idx="4">
                  <c:v>6</c:v>
                </c:pt>
              </c:numCache>
            </c:numRef>
          </c:val>
        </c:ser>
        <c:ser>
          <c:idx val="1"/>
          <c:order val="1"/>
          <c:tx>
            <c:strRef>
              <c:f>'أعضاء هيئة التدريس (الرجال)'!$A$3</c:f>
              <c:strCache>
                <c:ptCount val="1"/>
                <c:pt idx="0">
                  <c:v>محاضر (مدرس لغة)</c:v>
                </c:pt>
              </c:strCache>
            </c:strRef>
          </c:tx>
          <c:invertIfNegative val="0"/>
          <c:cat>
            <c:strRef>
              <c:f>'أعضاء هيئة التدريس (الرجال)'!$B$1:$F$1</c:f>
              <c:strCache>
                <c:ptCount val="5"/>
                <c:pt idx="0">
                  <c:v>1429/1430</c:v>
                </c:pt>
                <c:pt idx="1">
                  <c:v>1430/1431</c:v>
                </c:pt>
                <c:pt idx="2">
                  <c:v>1431/1432</c:v>
                </c:pt>
                <c:pt idx="3">
                  <c:v>1432/1433</c:v>
                </c:pt>
                <c:pt idx="4">
                  <c:v>1433/1434</c:v>
                </c:pt>
              </c:strCache>
            </c:strRef>
          </c:cat>
          <c:val>
            <c:numRef>
              <c:f>'أعضاء هيئة التدريس (الرجال)'!$B$3:$F$3</c:f>
              <c:numCache>
                <c:formatCode>0</c:formatCode>
                <c:ptCount val="5"/>
                <c:pt idx="0">
                  <c:v>2</c:v>
                </c:pt>
                <c:pt idx="1">
                  <c:v>5</c:v>
                </c:pt>
                <c:pt idx="2">
                  <c:v>6</c:v>
                </c:pt>
                <c:pt idx="3">
                  <c:v>5</c:v>
                </c:pt>
                <c:pt idx="4">
                  <c:v>9</c:v>
                </c:pt>
              </c:numCache>
            </c:numRef>
          </c:val>
        </c:ser>
        <c:ser>
          <c:idx val="2"/>
          <c:order val="2"/>
          <c:tx>
            <c:strRef>
              <c:f>'أعضاء هيئة التدريس (الرجال)'!$A$4</c:f>
              <c:strCache>
                <c:ptCount val="1"/>
                <c:pt idx="0">
                  <c:v>أستاذ مساعد</c:v>
                </c:pt>
              </c:strCache>
            </c:strRef>
          </c:tx>
          <c:invertIfNegative val="0"/>
          <c:cat>
            <c:strRef>
              <c:f>'أعضاء هيئة التدريس (الرجال)'!$B$1:$F$1</c:f>
              <c:strCache>
                <c:ptCount val="5"/>
                <c:pt idx="0">
                  <c:v>1429/1430</c:v>
                </c:pt>
                <c:pt idx="1">
                  <c:v>1430/1431</c:v>
                </c:pt>
                <c:pt idx="2">
                  <c:v>1431/1432</c:v>
                </c:pt>
                <c:pt idx="3">
                  <c:v>1432/1433</c:v>
                </c:pt>
                <c:pt idx="4">
                  <c:v>1433/1434</c:v>
                </c:pt>
              </c:strCache>
            </c:strRef>
          </c:cat>
          <c:val>
            <c:numRef>
              <c:f>'أعضاء هيئة التدريس (الرجال)'!$B$4:$F$4</c:f>
              <c:numCache>
                <c:formatCode>0</c:formatCode>
                <c:ptCount val="5"/>
                <c:pt idx="0">
                  <c:v>1</c:v>
                </c:pt>
                <c:pt idx="1">
                  <c:v>3</c:v>
                </c:pt>
                <c:pt idx="2">
                  <c:v>3</c:v>
                </c:pt>
                <c:pt idx="3">
                  <c:v>3</c:v>
                </c:pt>
                <c:pt idx="4">
                  <c:v>8</c:v>
                </c:pt>
              </c:numCache>
            </c:numRef>
          </c:val>
        </c:ser>
        <c:ser>
          <c:idx val="3"/>
          <c:order val="3"/>
          <c:tx>
            <c:strRef>
              <c:f>'أعضاء هيئة التدريس (الرجال)'!$A$5</c:f>
              <c:strCache>
                <c:ptCount val="1"/>
                <c:pt idx="0">
                  <c:v>أستاذ مشارك</c:v>
                </c:pt>
              </c:strCache>
            </c:strRef>
          </c:tx>
          <c:invertIfNegative val="0"/>
          <c:cat>
            <c:strRef>
              <c:f>'أعضاء هيئة التدريس (الرجال)'!$B$1:$F$1</c:f>
              <c:strCache>
                <c:ptCount val="5"/>
                <c:pt idx="0">
                  <c:v>1429/1430</c:v>
                </c:pt>
                <c:pt idx="1">
                  <c:v>1430/1431</c:v>
                </c:pt>
                <c:pt idx="2">
                  <c:v>1431/1432</c:v>
                </c:pt>
                <c:pt idx="3">
                  <c:v>1432/1433</c:v>
                </c:pt>
                <c:pt idx="4">
                  <c:v>1433/1434</c:v>
                </c:pt>
              </c:strCache>
            </c:strRef>
          </c:cat>
          <c:val>
            <c:numRef>
              <c:f>'أعضاء هيئة التدريس (الرجال)'!$B$5:$F$5</c:f>
              <c:numCache>
                <c:formatCode>0</c:formatCode>
                <c:ptCount val="5"/>
                <c:pt idx="0">
                  <c:v>0</c:v>
                </c:pt>
                <c:pt idx="1">
                  <c:v>0</c:v>
                </c:pt>
                <c:pt idx="2">
                  <c:v>0</c:v>
                </c:pt>
                <c:pt idx="3">
                  <c:v>1</c:v>
                </c:pt>
                <c:pt idx="4">
                  <c:v>1</c:v>
                </c:pt>
              </c:numCache>
            </c:numRef>
          </c:val>
        </c:ser>
        <c:ser>
          <c:idx val="4"/>
          <c:order val="4"/>
          <c:tx>
            <c:strRef>
              <c:f>'أعضاء هيئة التدريس (الرجال)'!$A$6</c:f>
              <c:strCache>
                <c:ptCount val="1"/>
                <c:pt idx="0">
                  <c:v>أستاذ</c:v>
                </c:pt>
              </c:strCache>
            </c:strRef>
          </c:tx>
          <c:invertIfNegative val="0"/>
          <c:cat>
            <c:strRef>
              <c:f>'أعضاء هيئة التدريس (الرجال)'!$B$1:$F$1</c:f>
              <c:strCache>
                <c:ptCount val="5"/>
                <c:pt idx="0">
                  <c:v>1429/1430</c:v>
                </c:pt>
                <c:pt idx="1">
                  <c:v>1430/1431</c:v>
                </c:pt>
                <c:pt idx="2">
                  <c:v>1431/1432</c:v>
                </c:pt>
                <c:pt idx="3">
                  <c:v>1432/1433</c:v>
                </c:pt>
                <c:pt idx="4">
                  <c:v>1433/1434</c:v>
                </c:pt>
              </c:strCache>
            </c:strRef>
          </c:cat>
          <c:val>
            <c:numRef>
              <c:f>'أعضاء هيئة التدريس (الرجال)'!$B$6:$F$6</c:f>
              <c:numCache>
                <c:formatCode>0</c:formatCode>
                <c:ptCount val="5"/>
                <c:pt idx="0">
                  <c:v>0</c:v>
                </c:pt>
                <c:pt idx="1">
                  <c:v>0</c:v>
                </c:pt>
                <c:pt idx="2">
                  <c:v>0</c:v>
                </c:pt>
                <c:pt idx="3">
                  <c:v>1</c:v>
                </c:pt>
                <c:pt idx="4">
                  <c:v>1</c:v>
                </c:pt>
              </c:numCache>
            </c:numRef>
          </c:val>
        </c:ser>
        <c:dLbls>
          <c:showLegendKey val="0"/>
          <c:showVal val="0"/>
          <c:showCatName val="0"/>
          <c:showSerName val="0"/>
          <c:showPercent val="0"/>
          <c:showBubbleSize val="0"/>
        </c:dLbls>
        <c:gapWidth val="95"/>
        <c:gapDepth val="95"/>
        <c:shape val="box"/>
        <c:axId val="101470208"/>
        <c:axId val="101471744"/>
        <c:axId val="0"/>
      </c:bar3DChart>
      <c:catAx>
        <c:axId val="101470208"/>
        <c:scaling>
          <c:orientation val="maxMin"/>
        </c:scaling>
        <c:delete val="0"/>
        <c:axPos val="b"/>
        <c:majorTickMark val="none"/>
        <c:minorTickMark val="none"/>
        <c:tickLblPos val="nextTo"/>
        <c:crossAx val="101471744"/>
        <c:crosses val="autoZero"/>
        <c:auto val="1"/>
        <c:lblAlgn val="ctr"/>
        <c:lblOffset val="100"/>
        <c:noMultiLvlLbl val="0"/>
      </c:catAx>
      <c:valAx>
        <c:axId val="101471744"/>
        <c:scaling>
          <c:orientation val="minMax"/>
        </c:scaling>
        <c:delete val="0"/>
        <c:axPos val="r"/>
        <c:majorGridlines/>
        <c:numFmt formatCode="0" sourceLinked="1"/>
        <c:majorTickMark val="none"/>
        <c:minorTickMark val="none"/>
        <c:tickLblPos val="nextTo"/>
        <c:crossAx val="101470208"/>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ar-SA" sz="1800" b="1" i="0" baseline="0">
                <a:effectLst/>
              </a:rPr>
              <a:t>تطور عدد الإداريين (أقسام الطلاب)</a:t>
            </a:r>
            <a:endParaRPr lang="en-US">
              <a:effectLst/>
            </a:endParaRPr>
          </a:p>
        </c:rich>
      </c:tx>
      <c:layout/>
      <c:overlay val="0"/>
    </c:title>
    <c:autoTitleDeleted val="0"/>
    <c:view3D>
      <c:rotX val="15"/>
      <c:rotY val="340"/>
      <c:rAngAx val="1"/>
    </c:view3D>
    <c:floor>
      <c:thickness val="0"/>
    </c:floor>
    <c:sideWall>
      <c:thickness val="0"/>
    </c:sideWall>
    <c:backWall>
      <c:thickness val="0"/>
    </c:backWall>
    <c:plotArea>
      <c:layout/>
      <c:bar3DChart>
        <c:barDir val="col"/>
        <c:grouping val="stacked"/>
        <c:varyColors val="0"/>
        <c:ser>
          <c:idx val="0"/>
          <c:order val="0"/>
          <c:tx>
            <c:strRef>
              <c:f>'الكادر الإداري (الرجال)'!$A$2</c:f>
              <c:strCache>
                <c:ptCount val="1"/>
                <c:pt idx="0">
                  <c:v>إداري</c:v>
                </c:pt>
              </c:strCache>
            </c:strRef>
          </c:tx>
          <c:invertIfNegative val="0"/>
          <c:cat>
            <c:strRef>
              <c:f>'الكادر الإداري (الرجال)'!$B$1:$F$1</c:f>
              <c:strCache>
                <c:ptCount val="5"/>
                <c:pt idx="0">
                  <c:v>1429/1430</c:v>
                </c:pt>
                <c:pt idx="1">
                  <c:v>1430/1431</c:v>
                </c:pt>
                <c:pt idx="2">
                  <c:v>1431/1432</c:v>
                </c:pt>
                <c:pt idx="3">
                  <c:v>1432/1433</c:v>
                </c:pt>
                <c:pt idx="4">
                  <c:v>1433/1434</c:v>
                </c:pt>
              </c:strCache>
            </c:strRef>
          </c:cat>
          <c:val>
            <c:numRef>
              <c:f>'الكادر الإداري (الرجال)'!$B$2:$F$2</c:f>
              <c:numCache>
                <c:formatCode>General</c:formatCode>
                <c:ptCount val="5"/>
                <c:pt idx="0">
                  <c:v>9</c:v>
                </c:pt>
                <c:pt idx="1">
                  <c:v>19</c:v>
                </c:pt>
                <c:pt idx="2">
                  <c:v>19</c:v>
                </c:pt>
                <c:pt idx="3">
                  <c:v>13</c:v>
                </c:pt>
                <c:pt idx="4">
                  <c:v>19</c:v>
                </c:pt>
              </c:numCache>
            </c:numRef>
          </c:val>
        </c:ser>
        <c:ser>
          <c:idx val="1"/>
          <c:order val="1"/>
          <c:tx>
            <c:strRef>
              <c:f>'الكادر الإداري (الرجال)'!$A$3</c:f>
              <c:strCache>
                <c:ptCount val="1"/>
                <c:pt idx="0">
                  <c:v>فني</c:v>
                </c:pt>
              </c:strCache>
            </c:strRef>
          </c:tx>
          <c:invertIfNegative val="0"/>
          <c:cat>
            <c:strRef>
              <c:f>'الكادر الإداري (الرجال)'!$B$1:$F$1</c:f>
              <c:strCache>
                <c:ptCount val="5"/>
                <c:pt idx="0">
                  <c:v>1429/1430</c:v>
                </c:pt>
                <c:pt idx="1">
                  <c:v>1430/1431</c:v>
                </c:pt>
                <c:pt idx="2">
                  <c:v>1431/1432</c:v>
                </c:pt>
                <c:pt idx="3">
                  <c:v>1432/1433</c:v>
                </c:pt>
                <c:pt idx="4">
                  <c:v>1433/1434</c:v>
                </c:pt>
              </c:strCache>
            </c:strRef>
          </c:cat>
          <c:val>
            <c:numRef>
              <c:f>'الكادر الإداري (الرجال)'!$B$3:$F$3</c:f>
              <c:numCache>
                <c:formatCode>General</c:formatCode>
                <c:ptCount val="5"/>
                <c:pt idx="0">
                  <c:v>2</c:v>
                </c:pt>
                <c:pt idx="1">
                  <c:v>4</c:v>
                </c:pt>
                <c:pt idx="2">
                  <c:v>6</c:v>
                </c:pt>
                <c:pt idx="3">
                  <c:v>9</c:v>
                </c:pt>
                <c:pt idx="4">
                  <c:v>9</c:v>
                </c:pt>
              </c:numCache>
            </c:numRef>
          </c:val>
        </c:ser>
        <c:ser>
          <c:idx val="2"/>
          <c:order val="2"/>
          <c:tx>
            <c:strRef>
              <c:f>'الكادر الإداري (الرجال)'!$A$4</c:f>
              <c:strCache>
                <c:ptCount val="1"/>
                <c:pt idx="0">
                  <c:v>أخصائي</c:v>
                </c:pt>
              </c:strCache>
            </c:strRef>
          </c:tx>
          <c:invertIfNegative val="0"/>
          <c:cat>
            <c:strRef>
              <c:f>'الكادر الإداري (الرجال)'!$B$1:$F$1</c:f>
              <c:strCache>
                <c:ptCount val="5"/>
                <c:pt idx="0">
                  <c:v>1429/1430</c:v>
                </c:pt>
                <c:pt idx="1">
                  <c:v>1430/1431</c:v>
                </c:pt>
                <c:pt idx="2">
                  <c:v>1431/1432</c:v>
                </c:pt>
                <c:pt idx="3">
                  <c:v>1432/1433</c:v>
                </c:pt>
                <c:pt idx="4">
                  <c:v>1433/1434</c:v>
                </c:pt>
              </c:strCache>
            </c:strRef>
          </c:cat>
          <c:val>
            <c:numRef>
              <c:f>'الكادر الإداري (الرجال)'!$B$4:$F$4</c:f>
              <c:numCache>
                <c:formatCode>General</c:formatCode>
                <c:ptCount val="5"/>
                <c:pt idx="0">
                  <c:v>0</c:v>
                </c:pt>
                <c:pt idx="1">
                  <c:v>2</c:v>
                </c:pt>
                <c:pt idx="2">
                  <c:v>2</c:v>
                </c:pt>
                <c:pt idx="3">
                  <c:v>2</c:v>
                </c:pt>
                <c:pt idx="4">
                  <c:v>2</c:v>
                </c:pt>
              </c:numCache>
            </c:numRef>
          </c:val>
        </c:ser>
        <c:dLbls>
          <c:showLegendKey val="0"/>
          <c:showVal val="0"/>
          <c:showCatName val="0"/>
          <c:showSerName val="0"/>
          <c:showPercent val="0"/>
          <c:showBubbleSize val="0"/>
        </c:dLbls>
        <c:gapWidth val="95"/>
        <c:gapDepth val="95"/>
        <c:shape val="box"/>
        <c:axId val="101132160"/>
        <c:axId val="101133696"/>
        <c:axId val="0"/>
      </c:bar3DChart>
      <c:catAx>
        <c:axId val="101132160"/>
        <c:scaling>
          <c:orientation val="maxMin"/>
        </c:scaling>
        <c:delete val="0"/>
        <c:axPos val="b"/>
        <c:majorTickMark val="none"/>
        <c:minorTickMark val="none"/>
        <c:tickLblPos val="nextTo"/>
        <c:crossAx val="101133696"/>
        <c:crosses val="autoZero"/>
        <c:auto val="1"/>
        <c:lblAlgn val="ctr"/>
        <c:lblOffset val="100"/>
        <c:noMultiLvlLbl val="0"/>
      </c:catAx>
      <c:valAx>
        <c:axId val="101133696"/>
        <c:scaling>
          <c:orientation val="minMax"/>
        </c:scaling>
        <c:delete val="0"/>
        <c:axPos val="r"/>
        <c:majorGridlines/>
        <c:numFmt formatCode="General" sourceLinked="1"/>
        <c:majorTickMark val="none"/>
        <c:minorTickMark val="none"/>
        <c:tickLblPos val="nextTo"/>
        <c:crossAx val="101132160"/>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ar-SA" sz="1800" b="1" i="0" baseline="0">
                <a:effectLst/>
              </a:rPr>
              <a:t>تطور عدد الإداريات (أقسام الطالبات)</a:t>
            </a:r>
            <a:endParaRPr lang="en-US">
              <a:effectLst/>
            </a:endParaRPr>
          </a:p>
        </c:rich>
      </c:tx>
      <c:layout/>
      <c:overlay val="0"/>
    </c:title>
    <c:autoTitleDeleted val="0"/>
    <c:view3D>
      <c:rotX val="15"/>
      <c:rotY val="340"/>
      <c:rAngAx val="1"/>
    </c:view3D>
    <c:floor>
      <c:thickness val="0"/>
    </c:floor>
    <c:sideWall>
      <c:thickness val="0"/>
    </c:sideWall>
    <c:backWall>
      <c:thickness val="0"/>
    </c:backWall>
    <c:plotArea>
      <c:layout/>
      <c:bar3DChart>
        <c:barDir val="col"/>
        <c:grouping val="stacked"/>
        <c:varyColors val="0"/>
        <c:ser>
          <c:idx val="0"/>
          <c:order val="0"/>
          <c:tx>
            <c:strRef>
              <c:f>'الكادر الإداري (الرجال)'!$A$2</c:f>
              <c:strCache>
                <c:ptCount val="1"/>
                <c:pt idx="0">
                  <c:v>إداري</c:v>
                </c:pt>
              </c:strCache>
            </c:strRef>
          </c:tx>
          <c:invertIfNegative val="0"/>
          <c:cat>
            <c:strRef>
              <c:f>'الكادر الإداري (الرجال)'!$B$1:$F$1</c:f>
              <c:strCache>
                <c:ptCount val="5"/>
                <c:pt idx="0">
                  <c:v>1429/1430</c:v>
                </c:pt>
                <c:pt idx="1">
                  <c:v>1430/1431</c:v>
                </c:pt>
                <c:pt idx="2">
                  <c:v>1431/1432</c:v>
                </c:pt>
                <c:pt idx="3">
                  <c:v>1432/1433</c:v>
                </c:pt>
                <c:pt idx="4">
                  <c:v>1433/1434</c:v>
                </c:pt>
              </c:strCache>
            </c:strRef>
          </c:cat>
          <c:val>
            <c:numRef>
              <c:f>'الكادر الإداري (الرجال)'!$B$2:$F$2</c:f>
              <c:numCache>
                <c:formatCode>General</c:formatCode>
                <c:ptCount val="5"/>
                <c:pt idx="0">
                  <c:v>2</c:v>
                </c:pt>
                <c:pt idx="1">
                  <c:v>2</c:v>
                </c:pt>
                <c:pt idx="2">
                  <c:v>2</c:v>
                </c:pt>
                <c:pt idx="3">
                  <c:v>2</c:v>
                </c:pt>
                <c:pt idx="4">
                  <c:v>87</c:v>
                </c:pt>
              </c:numCache>
            </c:numRef>
          </c:val>
        </c:ser>
        <c:ser>
          <c:idx val="1"/>
          <c:order val="1"/>
          <c:tx>
            <c:strRef>
              <c:f>'الكادر الإداري (الرجال)'!$A$3</c:f>
              <c:strCache>
                <c:ptCount val="1"/>
                <c:pt idx="0">
                  <c:v>فني</c:v>
                </c:pt>
              </c:strCache>
            </c:strRef>
          </c:tx>
          <c:invertIfNegative val="0"/>
          <c:cat>
            <c:strRef>
              <c:f>'الكادر الإداري (الرجال)'!$B$1:$F$1</c:f>
              <c:strCache>
                <c:ptCount val="5"/>
                <c:pt idx="0">
                  <c:v>1429/1430</c:v>
                </c:pt>
                <c:pt idx="1">
                  <c:v>1430/1431</c:v>
                </c:pt>
                <c:pt idx="2">
                  <c:v>1431/1432</c:v>
                </c:pt>
                <c:pt idx="3">
                  <c:v>1432/1433</c:v>
                </c:pt>
                <c:pt idx="4">
                  <c:v>1433/1434</c:v>
                </c:pt>
              </c:strCache>
            </c:strRef>
          </c:cat>
          <c:val>
            <c:numRef>
              <c:f>'الكادر الإداري (الرجال)'!$B$3:$F$3</c:f>
              <c:numCache>
                <c:formatCode>General</c:formatCode>
                <c:ptCount val="5"/>
                <c:pt idx="0">
                  <c:v>1</c:v>
                </c:pt>
                <c:pt idx="1">
                  <c:v>1</c:v>
                </c:pt>
                <c:pt idx="2">
                  <c:v>1</c:v>
                </c:pt>
                <c:pt idx="3">
                  <c:v>5</c:v>
                </c:pt>
                <c:pt idx="4">
                  <c:v>3</c:v>
                </c:pt>
              </c:numCache>
            </c:numRef>
          </c:val>
        </c:ser>
        <c:ser>
          <c:idx val="2"/>
          <c:order val="2"/>
          <c:tx>
            <c:strRef>
              <c:f>'الكادر الإداري (الرجال)'!$A$4</c:f>
              <c:strCache>
                <c:ptCount val="1"/>
                <c:pt idx="0">
                  <c:v>أخصائي</c:v>
                </c:pt>
              </c:strCache>
            </c:strRef>
          </c:tx>
          <c:invertIfNegative val="0"/>
          <c:cat>
            <c:strRef>
              <c:f>'الكادر الإداري (الرجال)'!$B$1:$F$1</c:f>
              <c:strCache>
                <c:ptCount val="5"/>
                <c:pt idx="0">
                  <c:v>1429/1430</c:v>
                </c:pt>
                <c:pt idx="1">
                  <c:v>1430/1431</c:v>
                </c:pt>
                <c:pt idx="2">
                  <c:v>1431/1432</c:v>
                </c:pt>
                <c:pt idx="3">
                  <c:v>1432/1433</c:v>
                </c:pt>
                <c:pt idx="4">
                  <c:v>1433/1434</c:v>
                </c:pt>
              </c:strCache>
            </c:strRef>
          </c:cat>
          <c:val>
            <c:numRef>
              <c:f>'الكادر الإداري (الرجال)'!$B$4:$F$4</c:f>
              <c:numCache>
                <c:formatCode>General</c:formatCode>
                <c:ptCount val="5"/>
                <c:pt idx="0">
                  <c:v>2</c:v>
                </c:pt>
                <c:pt idx="1">
                  <c:v>2</c:v>
                </c:pt>
                <c:pt idx="2">
                  <c:v>2</c:v>
                </c:pt>
                <c:pt idx="3">
                  <c:v>1</c:v>
                </c:pt>
                <c:pt idx="4">
                  <c:v>1</c:v>
                </c:pt>
              </c:numCache>
            </c:numRef>
          </c:val>
        </c:ser>
        <c:dLbls>
          <c:showLegendKey val="0"/>
          <c:showVal val="0"/>
          <c:showCatName val="0"/>
          <c:showSerName val="0"/>
          <c:showPercent val="0"/>
          <c:showBubbleSize val="0"/>
        </c:dLbls>
        <c:gapWidth val="95"/>
        <c:gapDepth val="95"/>
        <c:shape val="box"/>
        <c:axId val="101175296"/>
        <c:axId val="101176832"/>
        <c:axId val="0"/>
      </c:bar3DChart>
      <c:catAx>
        <c:axId val="101175296"/>
        <c:scaling>
          <c:orientation val="maxMin"/>
        </c:scaling>
        <c:delete val="0"/>
        <c:axPos val="b"/>
        <c:majorTickMark val="none"/>
        <c:minorTickMark val="none"/>
        <c:tickLblPos val="nextTo"/>
        <c:crossAx val="101176832"/>
        <c:crosses val="autoZero"/>
        <c:auto val="1"/>
        <c:lblAlgn val="ctr"/>
        <c:lblOffset val="100"/>
        <c:noMultiLvlLbl val="0"/>
      </c:catAx>
      <c:valAx>
        <c:axId val="101176832"/>
        <c:scaling>
          <c:orientation val="minMax"/>
        </c:scaling>
        <c:delete val="0"/>
        <c:axPos val="r"/>
        <c:majorGridlines/>
        <c:numFmt formatCode="General" sourceLinked="1"/>
        <c:majorTickMark val="none"/>
        <c:minorTickMark val="none"/>
        <c:tickLblPos val="nextTo"/>
        <c:crossAx val="101175296"/>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9908223-F22C-4456-A775-FDC7624E9DCA}" type="datetimeFigureOut">
              <a:rPr lang="ar-SA" smtClean="0"/>
              <a:t>11/07/1434</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EADDF42-0CA4-464D-A17A-D1A47D1E2B78}" type="slidenum">
              <a:rPr lang="ar-SA" smtClean="0"/>
              <a:t>‹#›</a:t>
            </a:fld>
            <a:endParaRPr lang="ar-SA"/>
          </a:p>
        </p:txBody>
      </p:sp>
    </p:spTree>
    <p:extLst>
      <p:ext uri="{BB962C8B-B14F-4D97-AF65-F5344CB8AC3E}">
        <p14:creationId xmlns:p14="http://schemas.microsoft.com/office/powerpoint/2010/main" val="10647846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EADDF42-0CA4-464D-A17A-D1A47D1E2B78}" type="slidenum">
              <a:rPr lang="ar-SA" smtClean="0"/>
              <a:t>3</a:t>
            </a:fld>
            <a:endParaRPr lang="ar-SA"/>
          </a:p>
        </p:txBody>
      </p:sp>
    </p:spTree>
    <p:extLst>
      <p:ext uri="{BB962C8B-B14F-4D97-AF65-F5344CB8AC3E}">
        <p14:creationId xmlns:p14="http://schemas.microsoft.com/office/powerpoint/2010/main" val="2474307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33E5935D-F31A-4523-9073-74039239753D}" type="datetimeFigureOut">
              <a:rPr lang="ar-SA" smtClean="0"/>
              <a:t>11/07/1434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27F57B-4005-4ADE-8A52-75A403612A11}" type="slidenum">
              <a:rPr lang="ar-SA" smtClean="0"/>
              <a:t>‹#›</a:t>
            </a:fld>
            <a:endParaRPr lang="ar-SA"/>
          </a:p>
        </p:txBody>
      </p:sp>
    </p:spTree>
    <p:extLst>
      <p:ext uri="{BB962C8B-B14F-4D97-AF65-F5344CB8AC3E}">
        <p14:creationId xmlns:p14="http://schemas.microsoft.com/office/powerpoint/2010/main" val="292975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3E5935D-F31A-4523-9073-74039239753D}" type="datetimeFigureOut">
              <a:rPr lang="ar-SA" smtClean="0"/>
              <a:t>11/07/1434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27F57B-4005-4ADE-8A52-75A403612A11}" type="slidenum">
              <a:rPr lang="ar-SA" smtClean="0"/>
              <a:t>‹#›</a:t>
            </a:fld>
            <a:endParaRPr lang="ar-SA"/>
          </a:p>
        </p:txBody>
      </p:sp>
    </p:spTree>
    <p:extLst>
      <p:ext uri="{BB962C8B-B14F-4D97-AF65-F5344CB8AC3E}">
        <p14:creationId xmlns:p14="http://schemas.microsoft.com/office/powerpoint/2010/main" val="3102432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3E5935D-F31A-4523-9073-74039239753D}" type="datetimeFigureOut">
              <a:rPr lang="ar-SA" smtClean="0"/>
              <a:t>11/07/1434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27F57B-4005-4ADE-8A52-75A403612A11}" type="slidenum">
              <a:rPr lang="ar-SA" smtClean="0"/>
              <a:t>‹#›</a:t>
            </a:fld>
            <a:endParaRPr lang="ar-SA"/>
          </a:p>
        </p:txBody>
      </p:sp>
    </p:spTree>
    <p:extLst>
      <p:ext uri="{BB962C8B-B14F-4D97-AF65-F5344CB8AC3E}">
        <p14:creationId xmlns:p14="http://schemas.microsoft.com/office/powerpoint/2010/main" val="4150267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3E5935D-F31A-4523-9073-74039239753D}" type="datetimeFigureOut">
              <a:rPr lang="ar-SA" smtClean="0"/>
              <a:t>11/07/1434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27F57B-4005-4ADE-8A52-75A403612A11}" type="slidenum">
              <a:rPr lang="ar-SA" smtClean="0"/>
              <a:t>‹#›</a:t>
            </a:fld>
            <a:endParaRPr lang="ar-SA"/>
          </a:p>
        </p:txBody>
      </p:sp>
    </p:spTree>
    <p:extLst>
      <p:ext uri="{BB962C8B-B14F-4D97-AF65-F5344CB8AC3E}">
        <p14:creationId xmlns:p14="http://schemas.microsoft.com/office/powerpoint/2010/main" val="1313766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3E5935D-F31A-4523-9073-74039239753D}" type="datetimeFigureOut">
              <a:rPr lang="ar-SA" smtClean="0"/>
              <a:t>11/07/1434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27F57B-4005-4ADE-8A52-75A403612A11}" type="slidenum">
              <a:rPr lang="ar-SA" smtClean="0"/>
              <a:t>‹#›</a:t>
            </a:fld>
            <a:endParaRPr lang="ar-SA"/>
          </a:p>
        </p:txBody>
      </p:sp>
    </p:spTree>
    <p:extLst>
      <p:ext uri="{BB962C8B-B14F-4D97-AF65-F5344CB8AC3E}">
        <p14:creationId xmlns:p14="http://schemas.microsoft.com/office/powerpoint/2010/main" val="871534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33E5935D-F31A-4523-9073-74039239753D}" type="datetimeFigureOut">
              <a:rPr lang="ar-SA" smtClean="0"/>
              <a:t>11/07/1434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C27F57B-4005-4ADE-8A52-75A403612A11}" type="slidenum">
              <a:rPr lang="ar-SA" smtClean="0"/>
              <a:t>‹#›</a:t>
            </a:fld>
            <a:endParaRPr lang="ar-SA"/>
          </a:p>
        </p:txBody>
      </p:sp>
    </p:spTree>
    <p:extLst>
      <p:ext uri="{BB962C8B-B14F-4D97-AF65-F5344CB8AC3E}">
        <p14:creationId xmlns:p14="http://schemas.microsoft.com/office/powerpoint/2010/main" val="1044116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33E5935D-F31A-4523-9073-74039239753D}" type="datetimeFigureOut">
              <a:rPr lang="ar-SA" smtClean="0"/>
              <a:t>11/07/1434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DC27F57B-4005-4ADE-8A52-75A403612A11}" type="slidenum">
              <a:rPr lang="ar-SA" smtClean="0"/>
              <a:t>‹#›</a:t>
            </a:fld>
            <a:endParaRPr lang="ar-SA"/>
          </a:p>
        </p:txBody>
      </p:sp>
    </p:spTree>
    <p:extLst>
      <p:ext uri="{BB962C8B-B14F-4D97-AF65-F5344CB8AC3E}">
        <p14:creationId xmlns:p14="http://schemas.microsoft.com/office/powerpoint/2010/main" val="1296742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33E5935D-F31A-4523-9073-74039239753D}" type="datetimeFigureOut">
              <a:rPr lang="ar-SA" smtClean="0"/>
              <a:t>11/07/1434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DC27F57B-4005-4ADE-8A52-75A403612A11}" type="slidenum">
              <a:rPr lang="ar-SA" smtClean="0"/>
              <a:t>‹#›</a:t>
            </a:fld>
            <a:endParaRPr lang="ar-SA"/>
          </a:p>
        </p:txBody>
      </p:sp>
    </p:spTree>
    <p:extLst>
      <p:ext uri="{BB962C8B-B14F-4D97-AF65-F5344CB8AC3E}">
        <p14:creationId xmlns:p14="http://schemas.microsoft.com/office/powerpoint/2010/main" val="3673521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3E5935D-F31A-4523-9073-74039239753D}" type="datetimeFigureOut">
              <a:rPr lang="ar-SA" smtClean="0"/>
              <a:t>11/07/1434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DC27F57B-4005-4ADE-8A52-75A403612A11}" type="slidenum">
              <a:rPr lang="ar-SA" smtClean="0"/>
              <a:t>‹#›</a:t>
            </a:fld>
            <a:endParaRPr lang="ar-SA"/>
          </a:p>
        </p:txBody>
      </p:sp>
    </p:spTree>
    <p:extLst>
      <p:ext uri="{BB962C8B-B14F-4D97-AF65-F5344CB8AC3E}">
        <p14:creationId xmlns:p14="http://schemas.microsoft.com/office/powerpoint/2010/main" val="4200272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3E5935D-F31A-4523-9073-74039239753D}" type="datetimeFigureOut">
              <a:rPr lang="ar-SA" smtClean="0"/>
              <a:t>11/07/1434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C27F57B-4005-4ADE-8A52-75A403612A11}" type="slidenum">
              <a:rPr lang="ar-SA" smtClean="0"/>
              <a:t>‹#›</a:t>
            </a:fld>
            <a:endParaRPr lang="ar-SA"/>
          </a:p>
        </p:txBody>
      </p:sp>
    </p:spTree>
    <p:extLst>
      <p:ext uri="{BB962C8B-B14F-4D97-AF65-F5344CB8AC3E}">
        <p14:creationId xmlns:p14="http://schemas.microsoft.com/office/powerpoint/2010/main" val="3122894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3E5935D-F31A-4523-9073-74039239753D}" type="datetimeFigureOut">
              <a:rPr lang="ar-SA" smtClean="0"/>
              <a:t>11/07/1434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C27F57B-4005-4ADE-8A52-75A403612A11}" type="slidenum">
              <a:rPr lang="ar-SA" smtClean="0"/>
              <a:t>‹#›</a:t>
            </a:fld>
            <a:endParaRPr lang="ar-SA"/>
          </a:p>
        </p:txBody>
      </p:sp>
    </p:spTree>
    <p:extLst>
      <p:ext uri="{BB962C8B-B14F-4D97-AF65-F5344CB8AC3E}">
        <p14:creationId xmlns:p14="http://schemas.microsoft.com/office/powerpoint/2010/main" val="1629689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3E5935D-F31A-4523-9073-74039239753D}" type="datetimeFigureOut">
              <a:rPr lang="ar-SA" smtClean="0"/>
              <a:t>11/07/1434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C27F57B-4005-4ADE-8A52-75A403612A11}" type="slidenum">
              <a:rPr lang="ar-SA" smtClean="0"/>
              <a:t>‹#›</a:t>
            </a:fld>
            <a:endParaRPr lang="ar-SA"/>
          </a:p>
        </p:txBody>
      </p:sp>
    </p:spTree>
    <p:extLst>
      <p:ext uri="{BB962C8B-B14F-4D97-AF65-F5344CB8AC3E}">
        <p14:creationId xmlns:p14="http://schemas.microsoft.com/office/powerpoint/2010/main" val="3000144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94927"/>
            <a:ext cx="1979712" cy="1322043"/>
          </a:xfrm>
          <a:prstGeom prst="rect">
            <a:avLst/>
          </a:prstGeom>
          <a:effectLst>
            <a:outerShdw blurRad="50800" dist="38100" dir="2700000" algn="tl" rotWithShape="0">
              <a:prstClr val="black">
                <a:alpha val="40000"/>
              </a:prstClr>
            </a:outerShdw>
          </a:effectLst>
        </p:spPr>
      </p:pic>
      <p:sp>
        <p:nvSpPr>
          <p:cNvPr id="5" name="مستطيل 4"/>
          <p:cNvSpPr/>
          <p:nvPr/>
        </p:nvSpPr>
        <p:spPr>
          <a:xfrm>
            <a:off x="2636180" y="1857598"/>
            <a:ext cx="3765774" cy="830997"/>
          </a:xfrm>
          <a:prstGeom prst="rect">
            <a:avLst/>
          </a:prstGeom>
          <a:noFill/>
        </p:spPr>
        <p:txBody>
          <a:bodyPr wrap="none" lIns="91440" tIns="45720" rIns="91440" bIns="45720">
            <a:spAutoFit/>
          </a:bodyPr>
          <a:lstStyle/>
          <a:p>
            <a:pPr algn="ctr"/>
            <a:r>
              <a:rPr lang="ar-SA" sz="4800" b="1" dirty="0" smtClean="0">
                <a:ln w="10541" cmpd="sng">
                  <a:solidFill>
                    <a:schemeClr val="accent1">
                      <a:shade val="88000"/>
                      <a:satMod val="110000"/>
                    </a:schemeClr>
                  </a:solidFill>
                  <a:prstDash val="solid"/>
                </a:ln>
                <a:solidFill>
                  <a:schemeClr val="accent3">
                    <a:lumMod val="75000"/>
                  </a:schemeClr>
                </a:solidFill>
                <a:latin typeface="Hacen Promoter Lt" pitchFamily="2" charset="-78"/>
                <a:cs typeface="Hacen Promoter Lt" pitchFamily="2" charset="-78"/>
              </a:rPr>
              <a:t>يوم الجودة والتميز</a:t>
            </a:r>
            <a:endParaRPr lang="ar-SA" sz="4800" b="1" cap="none" spc="0" dirty="0">
              <a:ln w="10541" cmpd="sng">
                <a:solidFill>
                  <a:schemeClr val="accent1">
                    <a:shade val="88000"/>
                    <a:satMod val="110000"/>
                  </a:schemeClr>
                </a:solidFill>
                <a:prstDash val="solid"/>
              </a:ln>
              <a:solidFill>
                <a:schemeClr val="accent3">
                  <a:lumMod val="75000"/>
                </a:schemeClr>
              </a:solidFill>
              <a:effectLst/>
              <a:latin typeface="Hacen Promoter Lt" pitchFamily="2" charset="-78"/>
              <a:cs typeface="Hacen Promoter Lt" pitchFamily="2" charset="-78"/>
            </a:endParaRPr>
          </a:p>
        </p:txBody>
      </p:sp>
      <p:sp>
        <p:nvSpPr>
          <p:cNvPr id="6" name="مستطيل 5"/>
          <p:cNvSpPr/>
          <p:nvPr/>
        </p:nvSpPr>
        <p:spPr>
          <a:xfrm>
            <a:off x="1149393" y="3153742"/>
            <a:ext cx="6739344" cy="230832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40" tIns="45720" rIns="91440" bIns="45720">
            <a:spAutoFit/>
          </a:bodyPr>
          <a:lstStyle/>
          <a:p>
            <a:pPr algn="ctr"/>
            <a:r>
              <a:rPr lang="ar-SA" sz="5400" b="1" dirty="0" smtClean="0">
                <a:ln w="10541" cmpd="sng">
                  <a:solidFill>
                    <a:schemeClr val="accent1">
                      <a:shade val="88000"/>
                      <a:satMod val="110000"/>
                    </a:schemeClr>
                  </a:solidFill>
                  <a:prstDash val="solid"/>
                </a:ln>
                <a:solidFill>
                  <a:srgbClr val="00B050"/>
                </a:solidFill>
                <a:latin typeface="Hacen Promoter Lt" pitchFamily="2" charset="-78"/>
                <a:cs typeface="Hacen Promoter Lt" pitchFamily="2" charset="-78"/>
              </a:rPr>
              <a:t>كلية العلوم الطبية التطبيقية</a:t>
            </a:r>
            <a:endParaRPr lang="en-US" sz="5400" b="1" dirty="0" smtClean="0">
              <a:ln w="10541" cmpd="sng">
                <a:solidFill>
                  <a:schemeClr val="accent1">
                    <a:shade val="88000"/>
                    <a:satMod val="110000"/>
                  </a:schemeClr>
                </a:solidFill>
                <a:prstDash val="solid"/>
              </a:ln>
              <a:solidFill>
                <a:srgbClr val="00B050"/>
              </a:solidFill>
              <a:latin typeface="Hacen Promoter Lt" pitchFamily="2" charset="-78"/>
              <a:cs typeface="Hacen Promoter Lt" pitchFamily="2" charset="-78"/>
            </a:endParaRPr>
          </a:p>
          <a:p>
            <a:pPr algn="ctr"/>
            <a:r>
              <a:rPr lang="en-US" sz="3600" b="1" dirty="0">
                <a:ln w="10541" cmpd="sng">
                  <a:solidFill>
                    <a:schemeClr val="accent1">
                      <a:shade val="88000"/>
                      <a:satMod val="110000"/>
                    </a:schemeClr>
                  </a:solidFill>
                  <a:prstDash val="solid"/>
                </a:ln>
                <a:solidFill>
                  <a:srgbClr val="00B050"/>
                </a:solidFill>
                <a:latin typeface="Hacen Promoter Lt" pitchFamily="2" charset="-78"/>
                <a:cs typeface="Hacen Promoter Lt" pitchFamily="2" charset="-78"/>
              </a:rPr>
              <a:t>College of Applied Medical Sciences </a:t>
            </a:r>
          </a:p>
          <a:p>
            <a:pPr algn="ctr"/>
            <a:r>
              <a:rPr lang="ar-SA" sz="5400" b="1" dirty="0" smtClean="0">
                <a:ln w="10541" cmpd="sng">
                  <a:solidFill>
                    <a:schemeClr val="accent1">
                      <a:shade val="88000"/>
                      <a:satMod val="110000"/>
                    </a:schemeClr>
                  </a:solidFill>
                  <a:prstDash val="solid"/>
                </a:ln>
                <a:solidFill>
                  <a:srgbClr val="00B050"/>
                </a:solidFill>
                <a:latin typeface="Hacen Promoter Lt" pitchFamily="2" charset="-78"/>
                <a:cs typeface="Hacen Promoter Lt" pitchFamily="2" charset="-78"/>
              </a:rPr>
              <a:t> </a:t>
            </a:r>
            <a:endParaRPr lang="ar-SA" sz="5400" b="1" cap="none" spc="0" dirty="0">
              <a:ln w="10541" cmpd="sng">
                <a:solidFill>
                  <a:schemeClr val="accent1">
                    <a:shade val="88000"/>
                    <a:satMod val="110000"/>
                  </a:schemeClr>
                </a:solidFill>
                <a:prstDash val="solid"/>
              </a:ln>
              <a:solidFill>
                <a:srgbClr val="00B050"/>
              </a:solidFill>
              <a:effectLst/>
              <a:latin typeface="Hacen Promoter Lt" pitchFamily="2" charset="-78"/>
              <a:cs typeface="Hacen Promoter Lt" pitchFamily="2" charset="-78"/>
            </a:endParaRPr>
          </a:p>
        </p:txBody>
      </p:sp>
      <p:sp>
        <p:nvSpPr>
          <p:cNvPr id="7" name="مستطيل 6"/>
          <p:cNvSpPr/>
          <p:nvPr/>
        </p:nvSpPr>
        <p:spPr>
          <a:xfrm>
            <a:off x="2508739" y="5074493"/>
            <a:ext cx="4020652" cy="584775"/>
          </a:xfrm>
          <a:prstGeom prst="rect">
            <a:avLst/>
          </a:prstGeom>
          <a:noFill/>
        </p:spPr>
        <p:txBody>
          <a:bodyPr wrap="none" lIns="91440" tIns="45720" rIns="91440" bIns="45720">
            <a:spAutoFit/>
          </a:bodyPr>
          <a:lstStyle/>
          <a:p>
            <a:pPr algn="ctr"/>
            <a:r>
              <a:rPr lang="ar-SA" sz="3200" b="1" dirty="0" smtClean="0">
                <a:ln w="10541" cmpd="sng">
                  <a:solidFill>
                    <a:schemeClr val="accent1">
                      <a:shade val="88000"/>
                      <a:satMod val="110000"/>
                    </a:schemeClr>
                  </a:solidFill>
                  <a:prstDash val="solid"/>
                </a:ln>
                <a:solidFill>
                  <a:srgbClr val="FF0000"/>
                </a:solidFill>
                <a:latin typeface="Hacen Promoter Lt" pitchFamily="2" charset="-78"/>
                <a:cs typeface="Hacen Promoter Lt" pitchFamily="2" charset="-78"/>
              </a:rPr>
              <a:t>مركز الجودة وتطوير المهارات</a:t>
            </a:r>
            <a:endParaRPr lang="ar-SA" sz="3200" b="1" cap="none" spc="0" dirty="0">
              <a:ln w="10541" cmpd="sng">
                <a:solidFill>
                  <a:schemeClr val="accent1">
                    <a:shade val="88000"/>
                    <a:satMod val="110000"/>
                  </a:schemeClr>
                </a:solidFill>
                <a:prstDash val="solid"/>
              </a:ln>
              <a:solidFill>
                <a:srgbClr val="FF0000"/>
              </a:solidFill>
              <a:effectLst/>
              <a:latin typeface="Hacen Promoter Lt" pitchFamily="2" charset="-78"/>
              <a:cs typeface="Hacen Promoter Lt" pitchFamily="2" charset="-78"/>
            </a:endParaRPr>
          </a:p>
        </p:txBody>
      </p:sp>
      <p:pic>
        <p:nvPicPr>
          <p:cNvPr id="8" name="صورة 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6389" r="93611">
                        <a14:foregroundMark x1="63056" y1="28421" x2="63056" y2="28421"/>
                        <a14:foregroundMark x1="62222" y1="21316" x2="62222" y2="21316"/>
                        <a14:foregroundMark x1="43472" y1="18684" x2="43472" y2="18684"/>
                        <a14:foregroundMark x1="49028" y1="20263" x2="49028" y2="20263"/>
                        <a14:foregroundMark x1="53194" y1="15000" x2="53194" y2="15000"/>
                        <a14:foregroundMark x1="66389" y1="71053" x2="66389" y2="71053"/>
                        <a14:foregroundMark x1="85139" y1="71842" x2="85139" y2="71842"/>
                        <a14:foregroundMark x1="44861" y1="71842" x2="44861" y2="71842"/>
                        <a14:foregroundMark x1="48056" y1="62895" x2="48056" y2="62895"/>
                        <a14:foregroundMark x1="32639" y1="75526" x2="32639" y2="75526"/>
                        <a14:foregroundMark x1="9583" y1="60263" x2="9583" y2="60263"/>
                        <a14:foregroundMark x1="88056" y1="76316" x2="88056" y2="76316"/>
                        <a14:foregroundMark x1="8056" y1="59737" x2="8056" y2="59737"/>
                        <a14:foregroundMark x1="54306" y1="58947" x2="54306" y2="58947"/>
                        <a14:foregroundMark x1="56111" y1="59474" x2="56111" y2="59474"/>
                        <a14:foregroundMark x1="55833" y1="24737" x2="55833" y2="24737"/>
                        <a14:foregroundMark x1="57778" y1="20263" x2="57778" y2="20263"/>
                        <a14:foregroundMark x1="58750" y1="19474" x2="58750" y2="19474"/>
                        <a14:foregroundMark x1="54306" y1="21579" x2="54306" y2="21579"/>
                        <a14:foregroundMark x1="54722" y1="22368" x2="54722" y2="22368"/>
                        <a14:foregroundMark x1="49583" y1="17105" x2="49583" y2="17105"/>
                        <a14:foregroundMark x1="28889" y1="37632" x2="28889" y2="37632"/>
                        <a14:foregroundMark x1="29444" y1="46316" x2="29444" y2="46316"/>
                        <a14:foregroundMark x1="63750" y1="47368" x2="63750" y2="47368"/>
                        <a14:foregroundMark x1="91250" y1="85263" x2="91250" y2="85263"/>
                        <a14:foregroundMark x1="86528" y1="82895" x2="86528" y2="82895"/>
                        <a14:foregroundMark x1="92500" y1="82632" x2="92500" y2="82632"/>
                        <a14:foregroundMark x1="82639" y1="83684" x2="82639" y2="83684"/>
                        <a14:foregroundMark x1="90694" y1="88158" x2="90694" y2="88158"/>
                        <a14:foregroundMark x1="82778" y1="80526" x2="82778" y2="80526"/>
                        <a14:foregroundMark x1="78472" y1="84211" x2="78472" y2="84211"/>
                        <a14:foregroundMark x1="79167" y1="82368" x2="79167" y2="82368"/>
                        <a14:foregroundMark x1="78333" y1="86579" x2="78333" y2="86579"/>
                        <a14:foregroundMark x1="73750" y1="83158" x2="73750" y2="83158"/>
                        <a14:foregroundMark x1="70139" y1="83421" x2="70139" y2="83421"/>
                        <a14:foregroundMark x1="64583" y1="84474" x2="64583" y2="84474"/>
                        <a14:foregroundMark x1="65417" y1="82632" x2="65417" y2="82632"/>
                        <a14:foregroundMark x1="60139" y1="83158" x2="60139" y2="83158"/>
                        <a14:foregroundMark x1="60000" y1="80526" x2="60000" y2="80526"/>
                        <a14:foregroundMark x1="54583" y1="84211" x2="54583" y2="84211"/>
                        <a14:foregroundMark x1="50833" y1="81842" x2="50833" y2="81842"/>
                        <a14:foregroundMark x1="39306" y1="81842" x2="39306" y2="81842"/>
                        <a14:foregroundMark x1="35556" y1="83158" x2="35556" y2="83158"/>
                        <a14:foregroundMark x1="30139" y1="85000" x2="30139" y2="85000"/>
                        <a14:foregroundMark x1="24167" y1="85000" x2="24167" y2="85000"/>
                        <a14:foregroundMark x1="19028" y1="82895" x2="19028" y2="82895"/>
                        <a14:foregroundMark x1="19028" y1="81053" x2="19028" y2="81053"/>
                        <a14:foregroundMark x1="15139" y1="82632" x2="15139" y2="82632"/>
                      </a14:backgroundRemoval>
                    </a14:imgEffect>
                  </a14:imgLayer>
                </a14:imgProps>
              </a:ext>
              <a:ext uri="{28A0092B-C50C-407E-A947-70E740481C1C}">
                <a14:useLocalDpi xmlns:a14="http://schemas.microsoft.com/office/drawing/2010/main" val="0"/>
              </a:ext>
            </a:extLst>
          </a:blip>
          <a:srcRect b="20936"/>
          <a:stretch/>
        </p:blipFill>
        <p:spPr>
          <a:xfrm>
            <a:off x="6732240" y="365129"/>
            <a:ext cx="1987965" cy="829536"/>
          </a:xfrm>
          <a:prstGeom prst="rect">
            <a:avLst/>
          </a:prstGeom>
        </p:spPr>
      </p:pic>
    </p:spTree>
    <p:extLst>
      <p:ext uri="{BB962C8B-B14F-4D97-AF65-F5344CB8AC3E}">
        <p14:creationId xmlns:p14="http://schemas.microsoft.com/office/powerpoint/2010/main" val="225426643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23" presetClass="entr" presetSubtype="16" fill="hold" grpId="0" nodeType="afterEffect">
                                  <p:stCondLst>
                                    <p:cond delay="0"/>
                                  </p:stCondLst>
                                  <p:iterate type="wd">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par>
                          <p:cTn id="21" fill="hold">
                            <p:stCondLst>
                              <p:cond delay="2600"/>
                            </p:stCondLst>
                            <p:childTnLst>
                              <p:par>
                                <p:cTn id="22" presetID="26" presetClass="entr" presetSubtype="0" fill="hold" grpId="0" nodeType="afterEffect">
                                  <p:stCondLst>
                                    <p:cond delay="0"/>
                                  </p:stCondLst>
                                  <p:iterate type="lt">
                                    <p:tmPct val="10000"/>
                                  </p:iterate>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15600"/>
                            </p:stCondLst>
                            <p:childTnLst>
                              <p:par>
                                <p:cTn id="39" presetID="42"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ذو زاوية واحدة مخدوشة 1"/>
          <p:cNvSpPr/>
          <p:nvPr/>
        </p:nvSpPr>
        <p:spPr>
          <a:xfrm>
            <a:off x="251520" y="332656"/>
            <a:ext cx="8280920" cy="6336704"/>
          </a:xfrm>
          <a:prstGeom prst="snip1Rect">
            <a:avLst/>
          </a:prstGeom>
          <a:gradFill>
            <a:gsLst>
              <a:gs pos="0">
                <a:schemeClr val="accent3">
                  <a:tint val="50000"/>
                  <a:satMod val="300000"/>
                  <a:alpha val="0"/>
                  <a:lumMod val="89000"/>
                </a:schemeClr>
              </a:gs>
              <a:gs pos="35000">
                <a:schemeClr val="accent3">
                  <a:tint val="37000"/>
                  <a:satMod val="300000"/>
                </a:schemeClr>
              </a:gs>
              <a:gs pos="100000">
                <a:schemeClr val="accent3">
                  <a:tint val="15000"/>
                  <a:satMod val="350000"/>
                </a:schemeClr>
              </a:gs>
            </a:gsLst>
          </a:gradFill>
          <a:ln>
            <a:solidFill>
              <a:schemeClr val="accent3">
                <a:shade val="95000"/>
                <a:satMod val="105000"/>
              </a:schemeClr>
            </a:solidFill>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pic>
        <p:nvPicPr>
          <p:cNvPr id="9" name="صورة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912" y="215482"/>
            <a:ext cx="899592" cy="600744"/>
          </a:xfrm>
          <a:prstGeom prst="rect">
            <a:avLst/>
          </a:prstGeom>
          <a:effectLst>
            <a:outerShdw blurRad="50800" dist="38100" dir="2700000" algn="tl" rotWithShape="0">
              <a:prstClr val="black">
                <a:alpha val="40000"/>
              </a:prstClr>
            </a:outerShdw>
          </a:effectLst>
        </p:spPr>
      </p:pic>
      <p:sp>
        <p:nvSpPr>
          <p:cNvPr id="3" name="مربع نص 2"/>
          <p:cNvSpPr txBox="1"/>
          <p:nvPr/>
        </p:nvSpPr>
        <p:spPr>
          <a:xfrm>
            <a:off x="8100392" y="836712"/>
            <a:ext cx="1043608" cy="253916"/>
          </a:xfrm>
          <a:prstGeom prst="rect">
            <a:avLst/>
          </a:prstGeom>
          <a:noFill/>
        </p:spPr>
        <p:txBody>
          <a:bodyPr wrap="square" rtlCol="1">
            <a:spAutoFit/>
          </a:bodyPr>
          <a:lstStyle/>
          <a:p>
            <a:r>
              <a:rPr lang="ar-SA" sz="1050" b="1" dirty="0" smtClean="0">
                <a:solidFill>
                  <a:schemeClr val="bg2">
                    <a:lumMod val="25000"/>
                  </a:schemeClr>
                </a:solidFill>
              </a:rPr>
              <a:t>يوم الجودة والتميز</a:t>
            </a:r>
            <a:endParaRPr lang="ar-SA" sz="1050" b="1" dirty="0">
              <a:solidFill>
                <a:schemeClr val="bg2">
                  <a:lumMod val="25000"/>
                </a:schemeClr>
              </a:solidFill>
            </a:endParaRPr>
          </a:p>
        </p:txBody>
      </p:sp>
      <p:graphicFrame>
        <p:nvGraphicFramePr>
          <p:cNvPr id="5" name="Chart 3"/>
          <p:cNvGraphicFramePr/>
          <p:nvPr>
            <p:extLst>
              <p:ext uri="{D42A27DB-BD31-4B8C-83A1-F6EECF244321}">
                <p14:modId xmlns:p14="http://schemas.microsoft.com/office/powerpoint/2010/main" val="2372464406"/>
              </p:ext>
            </p:extLst>
          </p:nvPr>
        </p:nvGraphicFramePr>
        <p:xfrm>
          <a:off x="538879" y="963670"/>
          <a:ext cx="7377872" cy="5237556"/>
        </p:xfrm>
        <a:graphic>
          <a:graphicData uri="http://schemas.openxmlformats.org/drawingml/2006/chart">
            <c:chart xmlns:c="http://schemas.openxmlformats.org/drawingml/2006/chart" xmlns:r="http://schemas.openxmlformats.org/officeDocument/2006/relationships" r:id="rId3"/>
          </a:graphicData>
        </a:graphic>
      </p:graphicFrame>
      <p:sp>
        <p:nvSpPr>
          <p:cNvPr id="6" name="مستطيل 5"/>
          <p:cNvSpPr/>
          <p:nvPr/>
        </p:nvSpPr>
        <p:spPr>
          <a:xfrm>
            <a:off x="319209" y="6381328"/>
            <a:ext cx="2016224" cy="307777"/>
          </a:xfrm>
          <a:prstGeom prst="rect">
            <a:avLst/>
          </a:prstGeom>
          <a:noFill/>
        </p:spPr>
        <p:txBody>
          <a:bodyPr wrap="square" lIns="91440" tIns="45720" rIns="91440" bIns="45720">
            <a:spAutoFit/>
          </a:bodyPr>
          <a:lstStyle/>
          <a:p>
            <a:pPr algn="ctr"/>
            <a:r>
              <a:rPr lang="ar-SA" sz="1400" b="1" dirty="0" smtClean="0">
                <a:ln w="10541" cmpd="sng">
                  <a:solidFill>
                    <a:schemeClr val="accent1">
                      <a:shade val="88000"/>
                      <a:satMod val="110000"/>
                    </a:schemeClr>
                  </a:solidFill>
                  <a:prstDash val="solid"/>
                </a:ln>
                <a:solidFill>
                  <a:srgbClr val="FF0000"/>
                </a:solidFill>
                <a:latin typeface="Hacen Promoter Lt" pitchFamily="2" charset="-78"/>
                <a:cs typeface="Hacen Promoter Lt" pitchFamily="2" charset="-78"/>
              </a:rPr>
              <a:t>مركز الجودة وتطوير المهارات</a:t>
            </a:r>
            <a:endParaRPr lang="ar-SA" sz="1400" b="1" cap="none" spc="0" dirty="0">
              <a:ln w="10541" cmpd="sng">
                <a:solidFill>
                  <a:schemeClr val="accent1">
                    <a:shade val="88000"/>
                    <a:satMod val="110000"/>
                  </a:schemeClr>
                </a:solidFill>
                <a:prstDash val="solid"/>
              </a:ln>
              <a:solidFill>
                <a:srgbClr val="FF0000"/>
              </a:solidFill>
              <a:effectLst/>
              <a:latin typeface="Hacen Promoter Lt" pitchFamily="2" charset="-78"/>
              <a:cs typeface="Hacen Promoter Lt" pitchFamily="2" charset="-78"/>
            </a:endParaRPr>
          </a:p>
        </p:txBody>
      </p:sp>
    </p:spTree>
    <p:extLst>
      <p:ext uri="{BB962C8B-B14F-4D97-AF65-F5344CB8AC3E}">
        <p14:creationId xmlns:p14="http://schemas.microsoft.com/office/powerpoint/2010/main" val="149878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ذو زاوية واحدة مخدوشة 1"/>
          <p:cNvSpPr/>
          <p:nvPr/>
        </p:nvSpPr>
        <p:spPr>
          <a:xfrm>
            <a:off x="251520" y="332656"/>
            <a:ext cx="8280920" cy="6336704"/>
          </a:xfrm>
          <a:prstGeom prst="snip1Rect">
            <a:avLst/>
          </a:prstGeom>
          <a:gradFill>
            <a:gsLst>
              <a:gs pos="0">
                <a:schemeClr val="accent3">
                  <a:tint val="50000"/>
                  <a:satMod val="300000"/>
                  <a:alpha val="0"/>
                  <a:lumMod val="89000"/>
                </a:schemeClr>
              </a:gs>
              <a:gs pos="35000">
                <a:schemeClr val="accent3">
                  <a:tint val="37000"/>
                  <a:satMod val="300000"/>
                </a:schemeClr>
              </a:gs>
              <a:gs pos="100000">
                <a:schemeClr val="accent3">
                  <a:tint val="15000"/>
                  <a:satMod val="350000"/>
                </a:schemeClr>
              </a:gs>
            </a:gsLst>
          </a:gradFill>
          <a:ln>
            <a:solidFill>
              <a:schemeClr val="accent3">
                <a:shade val="95000"/>
                <a:satMod val="105000"/>
              </a:schemeClr>
            </a:solidFill>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pic>
        <p:nvPicPr>
          <p:cNvPr id="9" name="صورة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912" y="215482"/>
            <a:ext cx="899592" cy="600744"/>
          </a:xfrm>
          <a:prstGeom prst="rect">
            <a:avLst/>
          </a:prstGeom>
          <a:effectLst>
            <a:outerShdw blurRad="50800" dist="38100" dir="2700000" algn="tl" rotWithShape="0">
              <a:prstClr val="black">
                <a:alpha val="40000"/>
              </a:prstClr>
            </a:outerShdw>
          </a:effectLst>
        </p:spPr>
      </p:pic>
      <p:sp>
        <p:nvSpPr>
          <p:cNvPr id="3" name="مربع نص 2"/>
          <p:cNvSpPr txBox="1"/>
          <p:nvPr/>
        </p:nvSpPr>
        <p:spPr>
          <a:xfrm>
            <a:off x="8100392" y="836712"/>
            <a:ext cx="1043608" cy="253916"/>
          </a:xfrm>
          <a:prstGeom prst="rect">
            <a:avLst/>
          </a:prstGeom>
          <a:noFill/>
        </p:spPr>
        <p:txBody>
          <a:bodyPr wrap="square" rtlCol="1">
            <a:spAutoFit/>
          </a:bodyPr>
          <a:lstStyle/>
          <a:p>
            <a:r>
              <a:rPr lang="ar-SA" sz="1050" b="1" dirty="0" smtClean="0">
                <a:solidFill>
                  <a:schemeClr val="bg2">
                    <a:lumMod val="25000"/>
                  </a:schemeClr>
                </a:solidFill>
              </a:rPr>
              <a:t>يوم الجودة والتميز</a:t>
            </a:r>
            <a:endParaRPr lang="ar-SA" sz="1050" b="1" dirty="0">
              <a:solidFill>
                <a:schemeClr val="bg2">
                  <a:lumMod val="25000"/>
                </a:schemeClr>
              </a:solidFill>
            </a:endParaRPr>
          </a:p>
        </p:txBody>
      </p:sp>
      <p:graphicFrame>
        <p:nvGraphicFramePr>
          <p:cNvPr id="6" name="Chart 2"/>
          <p:cNvGraphicFramePr/>
          <p:nvPr>
            <p:extLst>
              <p:ext uri="{D42A27DB-BD31-4B8C-83A1-F6EECF244321}">
                <p14:modId xmlns:p14="http://schemas.microsoft.com/office/powerpoint/2010/main" val="3105093944"/>
              </p:ext>
            </p:extLst>
          </p:nvPr>
        </p:nvGraphicFramePr>
        <p:xfrm>
          <a:off x="407420" y="836712"/>
          <a:ext cx="7381398" cy="5426233"/>
        </p:xfrm>
        <a:graphic>
          <a:graphicData uri="http://schemas.openxmlformats.org/drawingml/2006/chart">
            <c:chart xmlns:c="http://schemas.openxmlformats.org/drawingml/2006/chart" xmlns:r="http://schemas.openxmlformats.org/officeDocument/2006/relationships" r:id="rId3"/>
          </a:graphicData>
        </a:graphic>
      </p:graphicFrame>
      <p:sp>
        <p:nvSpPr>
          <p:cNvPr id="7" name="مستطيل 6"/>
          <p:cNvSpPr/>
          <p:nvPr/>
        </p:nvSpPr>
        <p:spPr>
          <a:xfrm>
            <a:off x="319209" y="6381328"/>
            <a:ext cx="2016224" cy="307777"/>
          </a:xfrm>
          <a:prstGeom prst="rect">
            <a:avLst/>
          </a:prstGeom>
          <a:noFill/>
        </p:spPr>
        <p:txBody>
          <a:bodyPr wrap="square" lIns="91440" tIns="45720" rIns="91440" bIns="45720">
            <a:spAutoFit/>
          </a:bodyPr>
          <a:lstStyle/>
          <a:p>
            <a:pPr algn="ctr"/>
            <a:r>
              <a:rPr lang="ar-SA" sz="1400" b="1" dirty="0" smtClean="0">
                <a:ln w="10541" cmpd="sng">
                  <a:solidFill>
                    <a:schemeClr val="accent1">
                      <a:shade val="88000"/>
                      <a:satMod val="110000"/>
                    </a:schemeClr>
                  </a:solidFill>
                  <a:prstDash val="solid"/>
                </a:ln>
                <a:solidFill>
                  <a:srgbClr val="FF0000"/>
                </a:solidFill>
                <a:latin typeface="Hacen Promoter Lt" pitchFamily="2" charset="-78"/>
                <a:cs typeface="Hacen Promoter Lt" pitchFamily="2" charset="-78"/>
              </a:rPr>
              <a:t>مركز الجودة وتطوير المهارات</a:t>
            </a:r>
            <a:endParaRPr lang="ar-SA" sz="1400" b="1" cap="none" spc="0" dirty="0">
              <a:ln w="10541" cmpd="sng">
                <a:solidFill>
                  <a:schemeClr val="accent1">
                    <a:shade val="88000"/>
                    <a:satMod val="110000"/>
                  </a:schemeClr>
                </a:solidFill>
                <a:prstDash val="solid"/>
              </a:ln>
              <a:solidFill>
                <a:srgbClr val="FF0000"/>
              </a:solidFill>
              <a:effectLst/>
              <a:latin typeface="Hacen Promoter Lt" pitchFamily="2" charset="-78"/>
              <a:cs typeface="Hacen Promoter Lt" pitchFamily="2" charset="-78"/>
            </a:endParaRPr>
          </a:p>
        </p:txBody>
      </p:sp>
    </p:spTree>
    <p:extLst>
      <p:ext uri="{BB962C8B-B14F-4D97-AF65-F5344CB8AC3E}">
        <p14:creationId xmlns:p14="http://schemas.microsoft.com/office/powerpoint/2010/main" val="2018830154"/>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ذو زاوية واحدة مخدوشة 1"/>
          <p:cNvSpPr/>
          <p:nvPr/>
        </p:nvSpPr>
        <p:spPr>
          <a:xfrm>
            <a:off x="251520" y="332656"/>
            <a:ext cx="8280920" cy="6336704"/>
          </a:xfrm>
          <a:prstGeom prst="snip1Rect">
            <a:avLst/>
          </a:prstGeom>
          <a:gradFill>
            <a:gsLst>
              <a:gs pos="0">
                <a:schemeClr val="accent3">
                  <a:tint val="50000"/>
                  <a:satMod val="300000"/>
                  <a:alpha val="0"/>
                  <a:lumMod val="89000"/>
                </a:schemeClr>
              </a:gs>
              <a:gs pos="35000">
                <a:schemeClr val="accent3">
                  <a:tint val="37000"/>
                  <a:satMod val="300000"/>
                </a:schemeClr>
              </a:gs>
              <a:gs pos="100000">
                <a:schemeClr val="accent3">
                  <a:tint val="15000"/>
                  <a:satMod val="350000"/>
                </a:schemeClr>
              </a:gs>
            </a:gsLst>
          </a:gradFill>
          <a:ln>
            <a:solidFill>
              <a:schemeClr val="accent3">
                <a:shade val="95000"/>
                <a:satMod val="105000"/>
              </a:schemeClr>
            </a:solidFill>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pic>
        <p:nvPicPr>
          <p:cNvPr id="9" name="صورة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912" y="215482"/>
            <a:ext cx="899592" cy="600744"/>
          </a:xfrm>
          <a:prstGeom prst="rect">
            <a:avLst/>
          </a:prstGeom>
          <a:effectLst>
            <a:outerShdw blurRad="50800" dist="38100" dir="2700000" algn="tl" rotWithShape="0">
              <a:prstClr val="black">
                <a:alpha val="40000"/>
              </a:prstClr>
            </a:outerShdw>
          </a:effectLst>
        </p:spPr>
      </p:pic>
      <p:sp>
        <p:nvSpPr>
          <p:cNvPr id="3" name="مربع نص 2"/>
          <p:cNvSpPr txBox="1"/>
          <p:nvPr/>
        </p:nvSpPr>
        <p:spPr>
          <a:xfrm>
            <a:off x="8100392" y="836712"/>
            <a:ext cx="1043608" cy="253916"/>
          </a:xfrm>
          <a:prstGeom prst="rect">
            <a:avLst/>
          </a:prstGeom>
          <a:noFill/>
        </p:spPr>
        <p:txBody>
          <a:bodyPr wrap="square" rtlCol="1">
            <a:spAutoFit/>
          </a:bodyPr>
          <a:lstStyle/>
          <a:p>
            <a:r>
              <a:rPr lang="ar-SA" sz="1050" b="1" dirty="0" smtClean="0">
                <a:solidFill>
                  <a:schemeClr val="bg2">
                    <a:lumMod val="25000"/>
                  </a:schemeClr>
                </a:solidFill>
              </a:rPr>
              <a:t>يوم الجودة والتميز</a:t>
            </a:r>
            <a:endParaRPr lang="ar-SA" sz="1050" b="1" dirty="0">
              <a:solidFill>
                <a:schemeClr val="bg2">
                  <a:lumMod val="25000"/>
                </a:schemeClr>
              </a:solidFill>
            </a:endParaRPr>
          </a:p>
        </p:txBody>
      </p:sp>
      <p:sp>
        <p:nvSpPr>
          <p:cNvPr id="7" name="مستطيل 6"/>
          <p:cNvSpPr/>
          <p:nvPr/>
        </p:nvSpPr>
        <p:spPr>
          <a:xfrm>
            <a:off x="319209" y="6381328"/>
            <a:ext cx="2016224" cy="307777"/>
          </a:xfrm>
          <a:prstGeom prst="rect">
            <a:avLst/>
          </a:prstGeom>
          <a:noFill/>
        </p:spPr>
        <p:txBody>
          <a:bodyPr wrap="square" lIns="91440" tIns="45720" rIns="91440" bIns="45720">
            <a:spAutoFit/>
          </a:bodyPr>
          <a:lstStyle/>
          <a:p>
            <a:pPr algn="ctr"/>
            <a:r>
              <a:rPr lang="ar-SA" sz="1400" b="1" dirty="0" smtClean="0">
                <a:ln w="10541" cmpd="sng">
                  <a:solidFill>
                    <a:schemeClr val="accent1">
                      <a:shade val="88000"/>
                      <a:satMod val="110000"/>
                    </a:schemeClr>
                  </a:solidFill>
                  <a:prstDash val="solid"/>
                </a:ln>
                <a:solidFill>
                  <a:srgbClr val="FF0000"/>
                </a:solidFill>
                <a:latin typeface="Hacen Promoter Lt" pitchFamily="2" charset="-78"/>
                <a:cs typeface="Hacen Promoter Lt" pitchFamily="2" charset="-78"/>
              </a:rPr>
              <a:t>مركز الجودة وتطوير المهارات</a:t>
            </a:r>
            <a:endParaRPr lang="ar-SA" sz="1400" b="1" cap="none" spc="0" dirty="0">
              <a:ln w="10541" cmpd="sng">
                <a:solidFill>
                  <a:schemeClr val="accent1">
                    <a:shade val="88000"/>
                    <a:satMod val="110000"/>
                  </a:schemeClr>
                </a:solidFill>
                <a:prstDash val="solid"/>
              </a:ln>
              <a:solidFill>
                <a:srgbClr val="FF0000"/>
              </a:solidFill>
              <a:effectLst/>
              <a:latin typeface="Hacen Promoter Lt" pitchFamily="2" charset="-78"/>
              <a:cs typeface="Hacen Promoter Lt" pitchFamily="2" charset="-78"/>
            </a:endParaRPr>
          </a:p>
        </p:txBody>
      </p:sp>
      <p:sp>
        <p:nvSpPr>
          <p:cNvPr id="4" name="مستطيل 3"/>
          <p:cNvSpPr/>
          <p:nvPr/>
        </p:nvSpPr>
        <p:spPr>
          <a:xfrm>
            <a:off x="2116357" y="2943225"/>
            <a:ext cx="4551246" cy="923330"/>
          </a:xfrm>
          <a:prstGeom prst="rect">
            <a:avLst/>
          </a:prstGeom>
          <a:noFill/>
        </p:spPr>
        <p:txBody>
          <a:bodyPr wrap="none" lIns="91440" tIns="45720" rIns="91440" bIns="45720">
            <a:spAutoFit/>
          </a:bodyPr>
          <a:lstStyle/>
          <a:p>
            <a:pPr algn="ctr"/>
            <a:r>
              <a:rPr lang="ar-SA"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sim" pitchFamily="2" charset="-78"/>
              </a:rPr>
              <a:t>البحث العلمي </a:t>
            </a:r>
            <a:endParaRPr lang="ar-SA"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sim" pitchFamily="2" charset="-78"/>
            </a:endParaRPr>
          </a:p>
        </p:txBody>
      </p:sp>
    </p:spTree>
    <p:extLst>
      <p:ext uri="{BB962C8B-B14F-4D97-AF65-F5344CB8AC3E}">
        <p14:creationId xmlns:p14="http://schemas.microsoft.com/office/powerpoint/2010/main" val="3161855972"/>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2000"/>
                            </p:stCondLst>
                            <p:childTnLst>
                              <p:par>
                                <p:cTn id="16" presetID="42" presetClass="entr" presetSubtype="0" fill="hold" grpId="0" nodeType="afterEffect">
                                  <p:stCondLst>
                                    <p:cond delay="4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ذو زاوية واحدة مخدوشة 1"/>
          <p:cNvSpPr/>
          <p:nvPr/>
        </p:nvSpPr>
        <p:spPr>
          <a:xfrm>
            <a:off x="251520" y="332656"/>
            <a:ext cx="8280920" cy="6336704"/>
          </a:xfrm>
          <a:prstGeom prst="snip1Rect">
            <a:avLst/>
          </a:prstGeom>
          <a:gradFill>
            <a:gsLst>
              <a:gs pos="0">
                <a:schemeClr val="accent3">
                  <a:tint val="50000"/>
                  <a:satMod val="300000"/>
                  <a:alpha val="0"/>
                  <a:lumMod val="89000"/>
                </a:schemeClr>
              </a:gs>
              <a:gs pos="35000">
                <a:schemeClr val="accent3">
                  <a:tint val="37000"/>
                  <a:satMod val="300000"/>
                </a:schemeClr>
              </a:gs>
              <a:gs pos="100000">
                <a:schemeClr val="accent3">
                  <a:tint val="15000"/>
                  <a:satMod val="350000"/>
                </a:schemeClr>
              </a:gs>
            </a:gsLst>
          </a:gradFill>
          <a:ln>
            <a:solidFill>
              <a:schemeClr val="accent3">
                <a:shade val="95000"/>
                <a:satMod val="105000"/>
              </a:schemeClr>
            </a:solidFill>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pic>
        <p:nvPicPr>
          <p:cNvPr id="9" name="صورة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912" y="215482"/>
            <a:ext cx="899592" cy="600744"/>
          </a:xfrm>
          <a:prstGeom prst="rect">
            <a:avLst/>
          </a:prstGeom>
          <a:effectLst>
            <a:outerShdw blurRad="50800" dist="38100" dir="2700000" algn="tl" rotWithShape="0">
              <a:prstClr val="black">
                <a:alpha val="40000"/>
              </a:prstClr>
            </a:outerShdw>
          </a:effectLst>
        </p:spPr>
      </p:pic>
      <p:sp>
        <p:nvSpPr>
          <p:cNvPr id="3" name="مربع نص 2"/>
          <p:cNvSpPr txBox="1"/>
          <p:nvPr/>
        </p:nvSpPr>
        <p:spPr>
          <a:xfrm>
            <a:off x="8100392" y="836712"/>
            <a:ext cx="1043608" cy="253916"/>
          </a:xfrm>
          <a:prstGeom prst="rect">
            <a:avLst/>
          </a:prstGeom>
          <a:noFill/>
        </p:spPr>
        <p:txBody>
          <a:bodyPr wrap="square" rtlCol="1">
            <a:spAutoFit/>
          </a:bodyPr>
          <a:lstStyle/>
          <a:p>
            <a:r>
              <a:rPr lang="ar-SA" sz="1050" b="1" dirty="0" smtClean="0">
                <a:solidFill>
                  <a:schemeClr val="bg2">
                    <a:lumMod val="25000"/>
                  </a:schemeClr>
                </a:solidFill>
              </a:rPr>
              <a:t>يوم الجودة والتميز</a:t>
            </a:r>
            <a:endParaRPr lang="ar-SA" sz="1050" b="1" dirty="0">
              <a:solidFill>
                <a:schemeClr val="bg2">
                  <a:lumMod val="25000"/>
                </a:schemeClr>
              </a:solidFill>
            </a:endParaRPr>
          </a:p>
        </p:txBody>
      </p:sp>
      <p:pic>
        <p:nvPicPr>
          <p:cNvPr id="1026" name="Picture 2" descr="C:\My PDF\قائمة البحوث المدعومة من عمادة البحث العلمى\1.png"/>
          <p:cNvPicPr>
            <a:picLocks noChangeAspect="1" noChangeArrowheads="1"/>
          </p:cNvPicPr>
          <p:nvPr/>
        </p:nvPicPr>
        <p:blipFill rotWithShape="1">
          <a:blip r:embed="rId3">
            <a:extLst>
              <a:ext uri="{28A0092B-C50C-407E-A947-70E740481C1C}">
                <a14:useLocalDpi xmlns:a14="http://schemas.microsoft.com/office/drawing/2010/main" val="0"/>
              </a:ext>
            </a:extLst>
          </a:blip>
          <a:srcRect l="7510" t="15095" r="7882" b="16754"/>
          <a:stretch/>
        </p:blipFill>
        <p:spPr bwMode="auto">
          <a:xfrm>
            <a:off x="289620" y="1361603"/>
            <a:ext cx="8203790" cy="4919141"/>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p:cNvSpPr/>
          <p:nvPr/>
        </p:nvSpPr>
        <p:spPr>
          <a:xfrm>
            <a:off x="251520" y="605879"/>
            <a:ext cx="7629012" cy="46166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قائمة بالمشاريع البحثية المقبولة للدعم في مركز العلوم الصحية والأساسية </a:t>
            </a:r>
            <a:endParaRPr lang="ar-SA" sz="2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 name="مستطيل 6"/>
          <p:cNvSpPr/>
          <p:nvPr/>
        </p:nvSpPr>
        <p:spPr>
          <a:xfrm>
            <a:off x="319209" y="6381328"/>
            <a:ext cx="2016224" cy="307777"/>
          </a:xfrm>
          <a:prstGeom prst="rect">
            <a:avLst/>
          </a:prstGeom>
          <a:noFill/>
        </p:spPr>
        <p:txBody>
          <a:bodyPr wrap="square" lIns="91440" tIns="45720" rIns="91440" bIns="45720">
            <a:spAutoFit/>
          </a:bodyPr>
          <a:lstStyle/>
          <a:p>
            <a:pPr algn="ctr"/>
            <a:r>
              <a:rPr lang="ar-SA" sz="1400" b="1" dirty="0" smtClean="0">
                <a:ln w="10541" cmpd="sng">
                  <a:solidFill>
                    <a:schemeClr val="accent1">
                      <a:shade val="88000"/>
                      <a:satMod val="110000"/>
                    </a:schemeClr>
                  </a:solidFill>
                  <a:prstDash val="solid"/>
                </a:ln>
                <a:solidFill>
                  <a:srgbClr val="FF0000"/>
                </a:solidFill>
                <a:latin typeface="Hacen Promoter Lt" pitchFamily="2" charset="-78"/>
                <a:cs typeface="Hacen Promoter Lt" pitchFamily="2" charset="-78"/>
              </a:rPr>
              <a:t>مركز الجودة وتطوير المهارات</a:t>
            </a:r>
            <a:endParaRPr lang="ar-SA" sz="1400" b="1" cap="none" spc="0" dirty="0">
              <a:ln w="10541" cmpd="sng">
                <a:solidFill>
                  <a:schemeClr val="accent1">
                    <a:shade val="88000"/>
                    <a:satMod val="110000"/>
                  </a:schemeClr>
                </a:solidFill>
                <a:prstDash val="solid"/>
              </a:ln>
              <a:solidFill>
                <a:srgbClr val="FF0000"/>
              </a:solidFill>
              <a:effectLst/>
              <a:latin typeface="Hacen Promoter Lt" pitchFamily="2" charset="-78"/>
              <a:cs typeface="Hacen Promoter Lt" pitchFamily="2" charset="-78"/>
            </a:endParaRPr>
          </a:p>
        </p:txBody>
      </p:sp>
    </p:spTree>
    <p:extLst>
      <p:ext uri="{BB962C8B-B14F-4D97-AF65-F5344CB8AC3E}">
        <p14:creationId xmlns:p14="http://schemas.microsoft.com/office/powerpoint/2010/main" val="2018830154"/>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ذو زاوية واحدة مخدوشة 1"/>
          <p:cNvSpPr/>
          <p:nvPr/>
        </p:nvSpPr>
        <p:spPr>
          <a:xfrm>
            <a:off x="251520" y="332656"/>
            <a:ext cx="8280920" cy="6336704"/>
          </a:xfrm>
          <a:prstGeom prst="snip1Rect">
            <a:avLst/>
          </a:prstGeom>
          <a:gradFill>
            <a:gsLst>
              <a:gs pos="0">
                <a:schemeClr val="accent3">
                  <a:tint val="50000"/>
                  <a:satMod val="300000"/>
                  <a:alpha val="0"/>
                  <a:lumMod val="89000"/>
                </a:schemeClr>
              </a:gs>
              <a:gs pos="35000">
                <a:schemeClr val="accent3">
                  <a:tint val="37000"/>
                  <a:satMod val="300000"/>
                </a:schemeClr>
              </a:gs>
              <a:gs pos="100000">
                <a:schemeClr val="accent3">
                  <a:tint val="15000"/>
                  <a:satMod val="350000"/>
                </a:schemeClr>
              </a:gs>
            </a:gsLst>
          </a:gradFill>
          <a:ln>
            <a:solidFill>
              <a:schemeClr val="accent3">
                <a:shade val="95000"/>
                <a:satMod val="105000"/>
              </a:schemeClr>
            </a:solidFill>
          </a:ln>
        </p:spPr>
        <p:style>
          <a:lnRef idx="1">
            <a:schemeClr val="accent3"/>
          </a:lnRef>
          <a:fillRef idx="2">
            <a:schemeClr val="accent3"/>
          </a:fillRef>
          <a:effectRef idx="1">
            <a:schemeClr val="accent3"/>
          </a:effectRef>
          <a:fontRef idx="minor">
            <a:schemeClr val="dk1"/>
          </a:fontRef>
        </p:style>
        <p:txBody>
          <a:bodyPr rtlCol="1" anchor="ctr"/>
          <a:lstStyle/>
          <a:p>
            <a:pPr lvl="0" fontAlgn="base">
              <a:lnSpc>
                <a:spcPct val="208000"/>
              </a:lnSpc>
              <a:spcBef>
                <a:spcPct val="0"/>
              </a:spcBef>
              <a:spcAft>
                <a:spcPct val="0"/>
              </a:spcAft>
            </a:pPr>
            <a:endParaRPr lang="ar-SA" dirty="0">
              <a:solidFill>
                <a:schemeClr val="tx1"/>
              </a:solidFill>
              <a:latin typeface="Arial" pitchFamily="34" charset="0"/>
              <a:cs typeface="Arial" pitchFamily="34" charset="0"/>
            </a:endParaRPr>
          </a:p>
        </p:txBody>
      </p:sp>
      <p:pic>
        <p:nvPicPr>
          <p:cNvPr id="9" name="صورة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912" y="215482"/>
            <a:ext cx="899592" cy="600744"/>
          </a:xfrm>
          <a:prstGeom prst="rect">
            <a:avLst/>
          </a:prstGeom>
          <a:effectLst>
            <a:outerShdw blurRad="50800" dist="38100" dir="2700000" algn="tl" rotWithShape="0">
              <a:prstClr val="black">
                <a:alpha val="40000"/>
              </a:prstClr>
            </a:outerShdw>
          </a:effectLst>
        </p:spPr>
      </p:pic>
      <p:sp>
        <p:nvSpPr>
          <p:cNvPr id="3" name="مربع نص 2"/>
          <p:cNvSpPr txBox="1"/>
          <p:nvPr/>
        </p:nvSpPr>
        <p:spPr>
          <a:xfrm>
            <a:off x="8100392" y="836712"/>
            <a:ext cx="1043608" cy="253916"/>
          </a:xfrm>
          <a:prstGeom prst="rect">
            <a:avLst/>
          </a:prstGeom>
          <a:noFill/>
        </p:spPr>
        <p:txBody>
          <a:bodyPr wrap="square" rtlCol="1">
            <a:spAutoFit/>
          </a:bodyPr>
          <a:lstStyle/>
          <a:p>
            <a:r>
              <a:rPr lang="ar-SA" sz="1050" b="1" dirty="0" smtClean="0">
                <a:solidFill>
                  <a:schemeClr val="bg2">
                    <a:lumMod val="25000"/>
                  </a:schemeClr>
                </a:solidFill>
              </a:rPr>
              <a:t>يوم الجودة والتميز</a:t>
            </a:r>
            <a:endParaRPr lang="ar-SA" sz="1050" b="1" dirty="0">
              <a:solidFill>
                <a:schemeClr val="bg2">
                  <a:lumMod val="25000"/>
                </a:schemeClr>
              </a:solidFill>
            </a:endParaRPr>
          </a:p>
        </p:txBody>
      </p:sp>
      <p:sp>
        <p:nvSpPr>
          <p:cNvPr id="4" name="مستطيل 3"/>
          <p:cNvSpPr/>
          <p:nvPr/>
        </p:nvSpPr>
        <p:spPr>
          <a:xfrm>
            <a:off x="5249601" y="639232"/>
            <a:ext cx="2347117" cy="46166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كرسي البحث العلمي  </a:t>
            </a:r>
            <a:endParaRPr lang="ar-SA" sz="2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Text Box 2"/>
          <p:cNvSpPr txBox="1">
            <a:spLocks noChangeArrowheads="1"/>
          </p:cNvSpPr>
          <p:nvPr/>
        </p:nvSpPr>
        <p:spPr bwMode="auto">
          <a:xfrm>
            <a:off x="104070150" y="105603675"/>
            <a:ext cx="5734050" cy="72485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1" eaLnBrk="1" fontAlgn="base" latinLnBrk="0" hangingPunct="1">
              <a:lnSpc>
                <a:spcPct val="208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مربع نص 5"/>
          <p:cNvSpPr txBox="1"/>
          <p:nvPr/>
        </p:nvSpPr>
        <p:spPr>
          <a:xfrm>
            <a:off x="467544" y="1412776"/>
            <a:ext cx="7632848" cy="1819794"/>
          </a:xfrm>
          <a:prstGeom prst="rect">
            <a:avLst/>
          </a:prstGeom>
          <a:noFill/>
        </p:spPr>
        <p:txBody>
          <a:bodyPr wrap="square" rtlCol="1">
            <a:spAutoFit/>
          </a:bodyPr>
          <a:lstStyle/>
          <a:p>
            <a:pPr lvl="0" fontAlgn="base">
              <a:lnSpc>
                <a:spcPct val="208000"/>
              </a:lnSpc>
              <a:spcBef>
                <a:spcPct val="0"/>
              </a:spcBef>
              <a:spcAft>
                <a:spcPct val="0"/>
              </a:spcAft>
            </a:pPr>
            <a:r>
              <a:rPr lang="ar-SA" sz="2400" dirty="0">
                <a:solidFill>
                  <a:srgbClr val="00B050"/>
                </a:solidFill>
                <a:latin typeface="Hacen Promoter" pitchFamily="2" charset="-78"/>
                <a:cs typeface="Hacen Promoter" pitchFamily="2" charset="-78"/>
              </a:rPr>
              <a:t>التعريف بالكرسي البحثي : </a:t>
            </a:r>
            <a:endParaRPr lang="en-US" sz="2400" dirty="0">
              <a:solidFill>
                <a:srgbClr val="00B050"/>
              </a:solidFill>
              <a:latin typeface="Arial" pitchFamily="34" charset="0"/>
              <a:cs typeface="Arial" pitchFamily="34" charset="0"/>
            </a:endParaRPr>
          </a:p>
          <a:p>
            <a:pPr lvl="0" algn="just" fontAlgn="base">
              <a:spcBef>
                <a:spcPct val="0"/>
              </a:spcBef>
              <a:spcAft>
                <a:spcPts val="1000"/>
              </a:spcAft>
            </a:pPr>
            <a:r>
              <a:rPr lang="ar-SA" dirty="0">
                <a:solidFill>
                  <a:srgbClr val="212120"/>
                </a:solidFill>
                <a:latin typeface="Hacen Jordan" pitchFamily="2" charset="-78"/>
                <a:cs typeface="Hacen Jordan" pitchFamily="2" charset="-78"/>
              </a:rPr>
              <a:t>هو كرسي بحثي يعنى </a:t>
            </a:r>
            <a:r>
              <a:rPr lang="ar-SA" dirty="0">
                <a:solidFill>
                  <a:srgbClr val="EEA333"/>
                </a:solidFill>
                <a:latin typeface="Hacen Jordan" pitchFamily="2" charset="-78"/>
                <a:cs typeface="Hacen Jordan" pitchFamily="2" charset="-78"/>
              </a:rPr>
              <a:t>بالدراسات والأبحاث والتدريب والاستشارات  في مجال طرق الوقاية و التشخيص والعلاج والتأهيل </a:t>
            </a:r>
            <a:r>
              <a:rPr lang="ar-SA" dirty="0">
                <a:solidFill>
                  <a:srgbClr val="1A1A19"/>
                </a:solidFill>
                <a:latin typeface="Hacen Jordan" pitchFamily="2" charset="-78"/>
                <a:cs typeface="Hacen Jordan" pitchFamily="2" charset="-78"/>
              </a:rPr>
              <a:t>للجلطات الدماغية </a:t>
            </a:r>
            <a:r>
              <a:rPr lang="ar-SA" dirty="0">
                <a:solidFill>
                  <a:srgbClr val="212120"/>
                </a:solidFill>
                <a:latin typeface="Hacen Jordan" pitchFamily="2" charset="-78"/>
                <a:cs typeface="Hacen Jordan" pitchFamily="2" charset="-78"/>
              </a:rPr>
              <a:t>. </a:t>
            </a:r>
            <a:endParaRPr lang="ar-SA" dirty="0">
              <a:latin typeface="Arial" pitchFamily="34" charset="0"/>
              <a:cs typeface="Arial" pitchFamily="34" charset="0"/>
            </a:endParaRPr>
          </a:p>
          <a:p>
            <a:endParaRPr lang="ar-SA" dirty="0"/>
          </a:p>
        </p:txBody>
      </p:sp>
      <p:pic>
        <p:nvPicPr>
          <p:cNvPr id="2051" name="Picture 3" descr="main-2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115616" y="3348261"/>
            <a:ext cx="3040062" cy="1846262"/>
          </a:xfrm>
          <a:prstGeom prst="rect">
            <a:avLst/>
          </a:prstGeom>
          <a:noFill/>
          <a:ln>
            <a:noFill/>
          </a:ln>
          <a:effectLst>
            <a:outerShdw dist="107763" dir="8100000" algn="ctr" rotWithShape="0">
              <a:srgbClr val="DCD6D4"/>
            </a:outerShdw>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pic>
      <p:pic>
        <p:nvPicPr>
          <p:cNvPr id="2052" name="Picture 4" descr="السكتة-الدماغية-اعراض-الجلطة-الدماغية-وعلاجها"/>
          <p:cNvPicPr>
            <a:picLocks noChangeAspect="1" noChangeArrowheads="1"/>
          </p:cNvPicPr>
          <p:nvPr/>
        </p:nvPicPr>
        <p:blipFill>
          <a:blip r:embed="rId4">
            <a:extLst>
              <a:ext uri="{28A0092B-C50C-407E-A947-70E740481C1C}">
                <a14:useLocalDpi xmlns:a14="http://schemas.microsoft.com/office/drawing/2010/main" val="0"/>
              </a:ext>
            </a:extLst>
          </a:blip>
          <a:srcRect l="17671" r="20010"/>
          <a:stretch>
            <a:fillRect/>
          </a:stretch>
        </p:blipFill>
        <p:spPr bwMode="auto">
          <a:xfrm>
            <a:off x="4716016" y="3350642"/>
            <a:ext cx="3224212" cy="184150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107763" dir="2700000" algn="ctr" rotWithShape="0">
                    <a:srgbClr val="DCD6D4"/>
                  </a:outerShdw>
                </a:effectLst>
              </a14:hiddenEffects>
            </a:ext>
          </a:extLst>
        </p:spPr>
      </p:pic>
      <p:sp>
        <p:nvSpPr>
          <p:cNvPr id="11" name="مستطيل 10"/>
          <p:cNvSpPr/>
          <p:nvPr/>
        </p:nvSpPr>
        <p:spPr>
          <a:xfrm>
            <a:off x="319209" y="6381328"/>
            <a:ext cx="2016224" cy="307777"/>
          </a:xfrm>
          <a:prstGeom prst="rect">
            <a:avLst/>
          </a:prstGeom>
          <a:noFill/>
        </p:spPr>
        <p:txBody>
          <a:bodyPr wrap="square" lIns="91440" tIns="45720" rIns="91440" bIns="45720">
            <a:spAutoFit/>
          </a:bodyPr>
          <a:lstStyle/>
          <a:p>
            <a:pPr algn="ctr"/>
            <a:r>
              <a:rPr lang="ar-SA" sz="1400" b="1" dirty="0" smtClean="0">
                <a:ln w="10541" cmpd="sng">
                  <a:solidFill>
                    <a:schemeClr val="accent1">
                      <a:shade val="88000"/>
                      <a:satMod val="110000"/>
                    </a:schemeClr>
                  </a:solidFill>
                  <a:prstDash val="solid"/>
                </a:ln>
                <a:solidFill>
                  <a:srgbClr val="FF0000"/>
                </a:solidFill>
                <a:latin typeface="Hacen Promoter Lt" pitchFamily="2" charset="-78"/>
                <a:cs typeface="Hacen Promoter Lt" pitchFamily="2" charset="-78"/>
              </a:rPr>
              <a:t>مركز الجودة وتطوير المهارات</a:t>
            </a:r>
            <a:endParaRPr lang="ar-SA" sz="1400" b="1" cap="none" spc="0" dirty="0">
              <a:ln w="10541" cmpd="sng">
                <a:solidFill>
                  <a:schemeClr val="accent1">
                    <a:shade val="88000"/>
                    <a:satMod val="110000"/>
                  </a:schemeClr>
                </a:solidFill>
                <a:prstDash val="solid"/>
              </a:ln>
              <a:solidFill>
                <a:srgbClr val="FF0000"/>
              </a:solidFill>
              <a:effectLst/>
              <a:latin typeface="Hacen Promoter Lt" pitchFamily="2" charset="-78"/>
              <a:cs typeface="Hacen Promoter Lt" pitchFamily="2" charset="-78"/>
            </a:endParaRPr>
          </a:p>
        </p:txBody>
      </p:sp>
    </p:spTree>
    <p:extLst>
      <p:ext uri="{BB962C8B-B14F-4D97-AF65-F5344CB8AC3E}">
        <p14:creationId xmlns:p14="http://schemas.microsoft.com/office/powerpoint/2010/main" val="2392314247"/>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25" presetClass="entr" presetSubtype="0" fill="hold" grpId="0" nodeType="after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6"/>
                                        </p:tgtEl>
                                      </p:cBhvr>
                                    </p:animEffect>
                                  </p:childTnLst>
                                </p:cTn>
                              </p:par>
                            </p:childTnLst>
                          </p:cTn>
                        </p:par>
                        <p:par>
                          <p:cTn id="22" fill="hold">
                            <p:stCondLst>
                              <p:cond delay="6200"/>
                            </p:stCondLst>
                            <p:childTnLst>
                              <p:par>
                                <p:cTn id="23" presetID="47" presetClass="entr" presetSubtype="0" fill="hold" nodeType="after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fade">
                                      <p:cBhvr>
                                        <p:cTn id="25" dur="1000"/>
                                        <p:tgtEl>
                                          <p:spTgt spid="2052"/>
                                        </p:tgtEl>
                                      </p:cBhvr>
                                    </p:animEffect>
                                    <p:anim calcmode="lin" valueType="num">
                                      <p:cBhvr>
                                        <p:cTn id="26" dur="1000" fill="hold"/>
                                        <p:tgtEl>
                                          <p:spTgt spid="2052"/>
                                        </p:tgtEl>
                                        <p:attrNameLst>
                                          <p:attrName>ppt_x</p:attrName>
                                        </p:attrNameLst>
                                      </p:cBhvr>
                                      <p:tavLst>
                                        <p:tav tm="0">
                                          <p:val>
                                            <p:strVal val="#ppt_x"/>
                                          </p:val>
                                        </p:tav>
                                        <p:tav tm="100000">
                                          <p:val>
                                            <p:strVal val="#ppt_x"/>
                                          </p:val>
                                        </p:tav>
                                      </p:tavLst>
                                    </p:anim>
                                    <p:anim calcmode="lin" valueType="num">
                                      <p:cBhvr>
                                        <p:cTn id="27" dur="1000" fill="hold"/>
                                        <p:tgtEl>
                                          <p:spTgt spid="2052"/>
                                        </p:tgtEl>
                                        <p:attrNameLst>
                                          <p:attrName>ppt_y</p:attrName>
                                        </p:attrNameLst>
                                      </p:cBhvr>
                                      <p:tavLst>
                                        <p:tav tm="0">
                                          <p:val>
                                            <p:strVal val="#ppt_y-.1"/>
                                          </p:val>
                                        </p:tav>
                                        <p:tav tm="100000">
                                          <p:val>
                                            <p:strVal val="#ppt_y"/>
                                          </p:val>
                                        </p:tav>
                                      </p:tavLst>
                                    </p:anim>
                                  </p:childTnLst>
                                </p:cTn>
                              </p:par>
                            </p:childTnLst>
                          </p:cTn>
                        </p:par>
                        <p:par>
                          <p:cTn id="28" fill="hold">
                            <p:stCondLst>
                              <p:cond delay="7200"/>
                            </p:stCondLst>
                            <p:childTnLst>
                              <p:par>
                                <p:cTn id="29" presetID="47" presetClass="entr" presetSubtype="0" fill="hold" nodeType="afterEffect">
                                  <p:stCondLst>
                                    <p:cond delay="0"/>
                                  </p:stCondLst>
                                  <p:childTnLst>
                                    <p:set>
                                      <p:cBhvr>
                                        <p:cTn id="30" dur="1" fill="hold">
                                          <p:stCondLst>
                                            <p:cond delay="0"/>
                                          </p:stCondLst>
                                        </p:cTn>
                                        <p:tgtEl>
                                          <p:spTgt spid="2051"/>
                                        </p:tgtEl>
                                        <p:attrNameLst>
                                          <p:attrName>style.visibility</p:attrName>
                                        </p:attrNameLst>
                                      </p:cBhvr>
                                      <p:to>
                                        <p:strVal val="visible"/>
                                      </p:to>
                                    </p:set>
                                    <p:animEffect transition="in" filter="fade">
                                      <p:cBhvr>
                                        <p:cTn id="31" dur="1000"/>
                                        <p:tgtEl>
                                          <p:spTgt spid="2051"/>
                                        </p:tgtEl>
                                      </p:cBhvr>
                                    </p:animEffect>
                                    <p:anim calcmode="lin" valueType="num">
                                      <p:cBhvr>
                                        <p:cTn id="32" dur="1000" fill="hold"/>
                                        <p:tgtEl>
                                          <p:spTgt spid="2051"/>
                                        </p:tgtEl>
                                        <p:attrNameLst>
                                          <p:attrName>ppt_x</p:attrName>
                                        </p:attrNameLst>
                                      </p:cBhvr>
                                      <p:tavLst>
                                        <p:tav tm="0">
                                          <p:val>
                                            <p:strVal val="#ppt_x"/>
                                          </p:val>
                                        </p:tav>
                                        <p:tav tm="100000">
                                          <p:val>
                                            <p:strVal val="#ppt_x"/>
                                          </p:val>
                                        </p:tav>
                                      </p:tavLst>
                                    </p:anim>
                                    <p:anim calcmode="lin" valueType="num">
                                      <p:cBhvr>
                                        <p:cTn id="33" dur="1000" fill="hold"/>
                                        <p:tgtEl>
                                          <p:spTgt spid="2051"/>
                                        </p:tgtEl>
                                        <p:attrNameLst>
                                          <p:attrName>ppt_y</p:attrName>
                                        </p:attrNameLst>
                                      </p:cBhvr>
                                      <p:tavLst>
                                        <p:tav tm="0">
                                          <p:val>
                                            <p:strVal val="#ppt_y-.1"/>
                                          </p:val>
                                        </p:tav>
                                        <p:tav tm="100000">
                                          <p:val>
                                            <p:strVal val="#ppt_y"/>
                                          </p:val>
                                        </p:tav>
                                      </p:tavLst>
                                    </p:anim>
                                  </p:childTnLst>
                                </p:cTn>
                              </p:par>
                            </p:childTnLst>
                          </p:cTn>
                        </p:par>
                        <p:par>
                          <p:cTn id="34" fill="hold">
                            <p:stCondLst>
                              <p:cond delay="8200"/>
                            </p:stCondLst>
                            <p:childTnLst>
                              <p:par>
                                <p:cTn id="35" presetID="42"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ذو زاوية واحدة مخدوشة 1"/>
          <p:cNvSpPr/>
          <p:nvPr/>
        </p:nvSpPr>
        <p:spPr>
          <a:xfrm>
            <a:off x="251520" y="332656"/>
            <a:ext cx="8280920" cy="6336704"/>
          </a:xfrm>
          <a:prstGeom prst="snip1Rect">
            <a:avLst/>
          </a:prstGeom>
          <a:gradFill>
            <a:gsLst>
              <a:gs pos="0">
                <a:schemeClr val="accent3">
                  <a:tint val="50000"/>
                  <a:satMod val="300000"/>
                  <a:alpha val="0"/>
                  <a:lumMod val="89000"/>
                </a:schemeClr>
              </a:gs>
              <a:gs pos="35000">
                <a:schemeClr val="accent3">
                  <a:tint val="37000"/>
                  <a:satMod val="300000"/>
                </a:schemeClr>
              </a:gs>
              <a:gs pos="100000">
                <a:schemeClr val="accent3">
                  <a:tint val="15000"/>
                  <a:satMod val="350000"/>
                </a:schemeClr>
              </a:gs>
            </a:gsLst>
          </a:gradFill>
          <a:ln>
            <a:solidFill>
              <a:schemeClr val="accent3">
                <a:shade val="95000"/>
                <a:satMod val="105000"/>
              </a:schemeClr>
            </a:solidFill>
          </a:ln>
        </p:spPr>
        <p:style>
          <a:lnRef idx="1">
            <a:schemeClr val="accent3"/>
          </a:lnRef>
          <a:fillRef idx="2">
            <a:schemeClr val="accent3"/>
          </a:fillRef>
          <a:effectRef idx="1">
            <a:schemeClr val="accent3"/>
          </a:effectRef>
          <a:fontRef idx="minor">
            <a:schemeClr val="dk1"/>
          </a:fontRef>
        </p:style>
        <p:txBody>
          <a:bodyPr rtlCol="1" anchor="ctr"/>
          <a:lstStyle/>
          <a:p>
            <a:pPr lvl="0" fontAlgn="base">
              <a:lnSpc>
                <a:spcPct val="208000"/>
              </a:lnSpc>
              <a:spcBef>
                <a:spcPct val="0"/>
              </a:spcBef>
              <a:spcAft>
                <a:spcPct val="0"/>
              </a:spcAft>
            </a:pPr>
            <a:endParaRPr lang="ar-SA" dirty="0">
              <a:solidFill>
                <a:schemeClr val="tx1"/>
              </a:solidFill>
              <a:latin typeface="Arial" pitchFamily="34" charset="0"/>
              <a:cs typeface="Arial" pitchFamily="34" charset="0"/>
            </a:endParaRPr>
          </a:p>
        </p:txBody>
      </p:sp>
      <p:pic>
        <p:nvPicPr>
          <p:cNvPr id="9" name="صورة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912" y="215482"/>
            <a:ext cx="899592" cy="600744"/>
          </a:xfrm>
          <a:prstGeom prst="rect">
            <a:avLst/>
          </a:prstGeom>
          <a:effectLst>
            <a:outerShdw blurRad="50800" dist="38100" dir="2700000" algn="tl" rotWithShape="0">
              <a:prstClr val="black">
                <a:alpha val="40000"/>
              </a:prstClr>
            </a:outerShdw>
          </a:effectLst>
        </p:spPr>
      </p:pic>
      <p:sp>
        <p:nvSpPr>
          <p:cNvPr id="3" name="مربع نص 2"/>
          <p:cNvSpPr txBox="1"/>
          <p:nvPr/>
        </p:nvSpPr>
        <p:spPr>
          <a:xfrm>
            <a:off x="8100392" y="836712"/>
            <a:ext cx="1043608" cy="253916"/>
          </a:xfrm>
          <a:prstGeom prst="rect">
            <a:avLst/>
          </a:prstGeom>
          <a:noFill/>
        </p:spPr>
        <p:txBody>
          <a:bodyPr wrap="square" rtlCol="1">
            <a:spAutoFit/>
          </a:bodyPr>
          <a:lstStyle/>
          <a:p>
            <a:r>
              <a:rPr lang="ar-SA" sz="1050" b="1" dirty="0" smtClean="0">
                <a:solidFill>
                  <a:schemeClr val="bg2">
                    <a:lumMod val="25000"/>
                  </a:schemeClr>
                </a:solidFill>
              </a:rPr>
              <a:t>يوم الجودة والتميز</a:t>
            </a:r>
            <a:endParaRPr lang="ar-SA" sz="1050" b="1" dirty="0">
              <a:solidFill>
                <a:schemeClr val="bg2">
                  <a:lumMod val="25000"/>
                </a:schemeClr>
              </a:solidFill>
            </a:endParaRPr>
          </a:p>
        </p:txBody>
      </p:sp>
      <p:sp>
        <p:nvSpPr>
          <p:cNvPr id="4" name="مستطيل 3"/>
          <p:cNvSpPr/>
          <p:nvPr/>
        </p:nvSpPr>
        <p:spPr>
          <a:xfrm>
            <a:off x="408498" y="721296"/>
            <a:ext cx="7494359" cy="36933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b="1" dirty="0" smtClean="0"/>
              <a:t>المراكز </a:t>
            </a:r>
            <a:r>
              <a:rPr lang="ar-SA" b="1" dirty="0"/>
              <a:t>الأولى في الملتقى التحضيري للمؤتمر العلمي الرابع لطلاب وطالبات التعلم العالي بالمملكة</a:t>
            </a: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lang="ar-SA"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Text Box 2"/>
          <p:cNvSpPr txBox="1">
            <a:spLocks noChangeArrowheads="1"/>
          </p:cNvSpPr>
          <p:nvPr/>
        </p:nvSpPr>
        <p:spPr bwMode="auto">
          <a:xfrm>
            <a:off x="104070150" y="105603675"/>
            <a:ext cx="5734050" cy="72485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1" eaLnBrk="1" fontAlgn="base" latinLnBrk="0" hangingPunct="1">
              <a:lnSpc>
                <a:spcPct val="208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مربع نص 5"/>
          <p:cNvSpPr txBox="1"/>
          <p:nvPr/>
        </p:nvSpPr>
        <p:spPr>
          <a:xfrm>
            <a:off x="467544" y="1412776"/>
            <a:ext cx="7632848" cy="1384995"/>
          </a:xfrm>
          <a:prstGeom prst="rect">
            <a:avLst/>
          </a:prstGeom>
          <a:noFill/>
        </p:spPr>
        <p:txBody>
          <a:bodyPr wrap="square" rtlCol="1">
            <a:spAutoFit/>
          </a:bodyPr>
          <a:lstStyle/>
          <a:p>
            <a:pPr lvl="0" algn="just" fontAlgn="base">
              <a:spcBef>
                <a:spcPct val="0"/>
              </a:spcBef>
              <a:spcAft>
                <a:spcPts val="1000"/>
              </a:spcAft>
            </a:pPr>
            <a:r>
              <a:rPr lang="ar-SA" sz="1400" b="1" dirty="0"/>
              <a:t>حققت المركز الاول في براءات الاختراع الذي قدمه الطالب أحمد المدهون والمركز الاول والثاني والرابع في الرسم الكاريكاتوري الذي حققها الطلاب على التوالي الطالب عبدالرحمن الحيدر والطالب أحمد بن حمد السنيد والطالب عبد الله ناصر العصيمي والمركز الثاني في الخط العربي للطالب أحمد حمد السنيد والمركز الثالث في التصوير الضوئي للطالب أحمد المدهون والمركز الرابع في براءات الاختراع للطالب سلطان العنزي والمركز الخامس في الألقاء للطالب موسى </a:t>
            </a:r>
            <a:r>
              <a:rPr lang="ar-SA" sz="1400" b="1" dirty="0" err="1"/>
              <a:t>مريشيد</a:t>
            </a:r>
            <a:r>
              <a:rPr lang="ar-SA" sz="1400" b="1" dirty="0"/>
              <a:t> المطيري  والمركز الثاني في الإلقاء لأقسام الطالبات  للطالبة  آمنه شباب الرشيدي في حفل أقامته عمادة شؤون الطلاب تحت رعاية </a:t>
            </a:r>
            <a:r>
              <a:rPr lang="ar-SA" sz="1400" b="1" dirty="0" err="1"/>
              <a:t>كريمه</a:t>
            </a:r>
            <a:r>
              <a:rPr lang="ar-SA" sz="1400" b="1" dirty="0"/>
              <a:t> من لدن معالي مدير الجامعة الذي سلم الفائزون جوائز التميز .</a:t>
            </a:r>
            <a:endParaRPr lang="ar-SA" sz="1400" dirty="0"/>
          </a:p>
        </p:txBody>
      </p:sp>
      <p:sp>
        <p:nvSpPr>
          <p:cNvPr id="11" name="مستطيل 10"/>
          <p:cNvSpPr/>
          <p:nvPr/>
        </p:nvSpPr>
        <p:spPr>
          <a:xfrm>
            <a:off x="319209" y="6381328"/>
            <a:ext cx="2016224" cy="307777"/>
          </a:xfrm>
          <a:prstGeom prst="rect">
            <a:avLst/>
          </a:prstGeom>
          <a:noFill/>
        </p:spPr>
        <p:txBody>
          <a:bodyPr wrap="square" lIns="91440" tIns="45720" rIns="91440" bIns="45720">
            <a:spAutoFit/>
          </a:bodyPr>
          <a:lstStyle/>
          <a:p>
            <a:pPr algn="ctr"/>
            <a:r>
              <a:rPr lang="ar-SA" sz="1400" b="1" dirty="0" smtClean="0">
                <a:ln w="10541" cmpd="sng">
                  <a:solidFill>
                    <a:schemeClr val="accent1">
                      <a:shade val="88000"/>
                      <a:satMod val="110000"/>
                    </a:schemeClr>
                  </a:solidFill>
                  <a:prstDash val="solid"/>
                </a:ln>
                <a:solidFill>
                  <a:srgbClr val="FF0000"/>
                </a:solidFill>
                <a:latin typeface="Hacen Promoter Lt" pitchFamily="2" charset="-78"/>
                <a:cs typeface="Hacen Promoter Lt" pitchFamily="2" charset="-78"/>
              </a:rPr>
              <a:t>مركز الجودة وتطوير المهارات</a:t>
            </a:r>
            <a:endParaRPr lang="ar-SA" sz="1400" b="1" cap="none" spc="0" dirty="0">
              <a:ln w="10541" cmpd="sng">
                <a:solidFill>
                  <a:schemeClr val="accent1">
                    <a:shade val="88000"/>
                    <a:satMod val="110000"/>
                  </a:schemeClr>
                </a:solidFill>
                <a:prstDash val="solid"/>
              </a:ln>
              <a:solidFill>
                <a:srgbClr val="FF0000"/>
              </a:solidFill>
              <a:effectLst/>
              <a:latin typeface="Hacen Promoter Lt" pitchFamily="2" charset="-78"/>
              <a:cs typeface="Hacen Promoter Lt" pitchFamily="2" charset="-78"/>
            </a:endParaRPr>
          </a:p>
        </p:txBody>
      </p:sp>
      <p:pic>
        <p:nvPicPr>
          <p:cNvPr id="3074" name="Picture 2" descr="http://mu.edu.sa/sites/default/files/news/9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780928"/>
            <a:ext cx="5353801" cy="3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516019"/>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25" presetClass="entr" presetSubtype="0" fill="hold" grpId="0" nodeType="after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6"/>
                                        </p:tgtEl>
                                      </p:cBhvr>
                                    </p:animEffect>
                                  </p:childTnLst>
                                </p:cTn>
                              </p:par>
                            </p:childTnLst>
                          </p:cTn>
                        </p:par>
                        <p:par>
                          <p:cTn id="22" fill="hold">
                            <p:stCondLst>
                              <p:cond delay="128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ذو زاوية واحدة مخدوشة 1"/>
          <p:cNvSpPr/>
          <p:nvPr/>
        </p:nvSpPr>
        <p:spPr>
          <a:xfrm>
            <a:off x="251520" y="332656"/>
            <a:ext cx="8280920" cy="6336704"/>
          </a:xfrm>
          <a:prstGeom prst="snip1Rect">
            <a:avLst/>
          </a:prstGeom>
          <a:gradFill>
            <a:gsLst>
              <a:gs pos="0">
                <a:schemeClr val="accent3">
                  <a:tint val="50000"/>
                  <a:satMod val="300000"/>
                  <a:alpha val="0"/>
                  <a:lumMod val="89000"/>
                </a:schemeClr>
              </a:gs>
              <a:gs pos="35000">
                <a:schemeClr val="accent3">
                  <a:tint val="37000"/>
                  <a:satMod val="300000"/>
                </a:schemeClr>
              </a:gs>
              <a:gs pos="100000">
                <a:schemeClr val="accent3">
                  <a:tint val="15000"/>
                  <a:satMod val="350000"/>
                </a:schemeClr>
              </a:gs>
            </a:gsLst>
          </a:gradFill>
          <a:ln>
            <a:solidFill>
              <a:schemeClr val="accent3">
                <a:shade val="95000"/>
                <a:satMod val="105000"/>
              </a:schemeClr>
            </a:solidFill>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pic>
        <p:nvPicPr>
          <p:cNvPr id="9" name="صورة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912" y="215482"/>
            <a:ext cx="899592" cy="600744"/>
          </a:xfrm>
          <a:prstGeom prst="rect">
            <a:avLst/>
          </a:prstGeom>
          <a:effectLst>
            <a:outerShdw blurRad="50800" dist="38100" dir="2700000" algn="tl" rotWithShape="0">
              <a:prstClr val="black">
                <a:alpha val="40000"/>
              </a:prstClr>
            </a:outerShdw>
          </a:effectLst>
        </p:spPr>
      </p:pic>
      <p:sp>
        <p:nvSpPr>
          <p:cNvPr id="3" name="مربع نص 2"/>
          <p:cNvSpPr txBox="1"/>
          <p:nvPr/>
        </p:nvSpPr>
        <p:spPr>
          <a:xfrm>
            <a:off x="8100392" y="836712"/>
            <a:ext cx="1043608" cy="253916"/>
          </a:xfrm>
          <a:prstGeom prst="rect">
            <a:avLst/>
          </a:prstGeom>
          <a:noFill/>
        </p:spPr>
        <p:txBody>
          <a:bodyPr wrap="square" rtlCol="1">
            <a:spAutoFit/>
          </a:bodyPr>
          <a:lstStyle/>
          <a:p>
            <a:r>
              <a:rPr lang="ar-SA" sz="1050" b="1" dirty="0" smtClean="0">
                <a:solidFill>
                  <a:schemeClr val="bg2">
                    <a:lumMod val="25000"/>
                  </a:schemeClr>
                </a:solidFill>
              </a:rPr>
              <a:t>يوم الجودة والتميز</a:t>
            </a:r>
            <a:endParaRPr lang="ar-SA" sz="1050" b="1" dirty="0">
              <a:solidFill>
                <a:schemeClr val="bg2">
                  <a:lumMod val="25000"/>
                </a:schemeClr>
              </a:solidFill>
            </a:endParaRPr>
          </a:p>
        </p:txBody>
      </p:sp>
      <p:sp>
        <p:nvSpPr>
          <p:cNvPr id="7" name="مستطيل 6"/>
          <p:cNvSpPr/>
          <p:nvPr/>
        </p:nvSpPr>
        <p:spPr>
          <a:xfrm>
            <a:off x="319209" y="6381328"/>
            <a:ext cx="2016224" cy="307777"/>
          </a:xfrm>
          <a:prstGeom prst="rect">
            <a:avLst/>
          </a:prstGeom>
          <a:noFill/>
        </p:spPr>
        <p:txBody>
          <a:bodyPr wrap="square" lIns="91440" tIns="45720" rIns="91440" bIns="45720">
            <a:spAutoFit/>
          </a:bodyPr>
          <a:lstStyle/>
          <a:p>
            <a:pPr algn="ctr"/>
            <a:r>
              <a:rPr lang="ar-SA" sz="1400" b="1" dirty="0" smtClean="0">
                <a:ln w="10541" cmpd="sng">
                  <a:solidFill>
                    <a:schemeClr val="accent1">
                      <a:shade val="88000"/>
                      <a:satMod val="110000"/>
                    </a:schemeClr>
                  </a:solidFill>
                  <a:prstDash val="solid"/>
                </a:ln>
                <a:solidFill>
                  <a:srgbClr val="FF0000"/>
                </a:solidFill>
                <a:latin typeface="Hacen Promoter Lt" pitchFamily="2" charset="-78"/>
                <a:cs typeface="Hacen Promoter Lt" pitchFamily="2" charset="-78"/>
              </a:rPr>
              <a:t>مركز الجودة وتطوير المهارات</a:t>
            </a:r>
            <a:endParaRPr lang="ar-SA" sz="1400" b="1" cap="none" spc="0" dirty="0">
              <a:ln w="10541" cmpd="sng">
                <a:solidFill>
                  <a:schemeClr val="accent1">
                    <a:shade val="88000"/>
                    <a:satMod val="110000"/>
                  </a:schemeClr>
                </a:solidFill>
                <a:prstDash val="solid"/>
              </a:ln>
              <a:solidFill>
                <a:srgbClr val="FF0000"/>
              </a:solidFill>
              <a:effectLst/>
              <a:latin typeface="Hacen Promoter Lt" pitchFamily="2" charset="-78"/>
              <a:cs typeface="Hacen Promoter Lt" pitchFamily="2" charset="-78"/>
            </a:endParaRPr>
          </a:p>
        </p:txBody>
      </p:sp>
      <p:sp>
        <p:nvSpPr>
          <p:cNvPr id="4" name="مستطيل 3"/>
          <p:cNvSpPr/>
          <p:nvPr/>
        </p:nvSpPr>
        <p:spPr>
          <a:xfrm>
            <a:off x="2876184" y="2943225"/>
            <a:ext cx="3031599" cy="923330"/>
          </a:xfrm>
          <a:prstGeom prst="rect">
            <a:avLst/>
          </a:prstGeom>
          <a:noFill/>
        </p:spPr>
        <p:txBody>
          <a:bodyPr wrap="none" lIns="91440" tIns="45720" rIns="91440" bIns="45720">
            <a:spAutoFit/>
          </a:bodyPr>
          <a:lstStyle/>
          <a:p>
            <a:pPr algn="ctr"/>
            <a:r>
              <a:rPr lang="ar-SA"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sim" pitchFamily="2" charset="-78"/>
              </a:rPr>
              <a:t>عن الكلية</a:t>
            </a:r>
            <a:endParaRPr lang="ar-SA"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sim" pitchFamily="2" charset="-78"/>
            </a:endParaRPr>
          </a:p>
        </p:txBody>
      </p:sp>
    </p:spTree>
    <p:extLst>
      <p:ext uri="{BB962C8B-B14F-4D97-AF65-F5344CB8AC3E}">
        <p14:creationId xmlns:p14="http://schemas.microsoft.com/office/powerpoint/2010/main" val="1725039256"/>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700"/>
                            </p:stCondLst>
                            <p:childTnLst>
                              <p:par>
                                <p:cTn id="16" presetID="42" presetClass="entr" presetSubtype="0" fill="hold" grpId="0" nodeType="afterEffect">
                                  <p:stCondLst>
                                    <p:cond delay="4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ذو زاوية واحدة مخدوشة 1"/>
          <p:cNvSpPr/>
          <p:nvPr/>
        </p:nvSpPr>
        <p:spPr>
          <a:xfrm>
            <a:off x="251520" y="332656"/>
            <a:ext cx="8280920" cy="6336704"/>
          </a:xfrm>
          <a:prstGeom prst="snip1Rect">
            <a:avLst/>
          </a:prstGeom>
          <a:gradFill>
            <a:gsLst>
              <a:gs pos="0">
                <a:schemeClr val="accent3">
                  <a:tint val="50000"/>
                  <a:satMod val="300000"/>
                  <a:alpha val="0"/>
                  <a:lumMod val="89000"/>
                </a:schemeClr>
              </a:gs>
              <a:gs pos="35000">
                <a:schemeClr val="accent3">
                  <a:tint val="37000"/>
                  <a:satMod val="300000"/>
                </a:schemeClr>
              </a:gs>
              <a:gs pos="100000">
                <a:schemeClr val="accent3">
                  <a:tint val="15000"/>
                  <a:satMod val="350000"/>
                </a:schemeClr>
              </a:gs>
            </a:gsLst>
          </a:gradFill>
          <a:ln>
            <a:solidFill>
              <a:schemeClr val="accent3">
                <a:shade val="95000"/>
                <a:satMod val="105000"/>
              </a:schemeClr>
            </a:solidFill>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pic>
        <p:nvPicPr>
          <p:cNvPr id="9" name="صورة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8912" y="215482"/>
            <a:ext cx="899592" cy="600744"/>
          </a:xfrm>
          <a:prstGeom prst="rect">
            <a:avLst/>
          </a:prstGeom>
          <a:effectLst>
            <a:outerShdw blurRad="50800" dist="38100" dir="2700000" algn="tl" rotWithShape="0">
              <a:prstClr val="black">
                <a:alpha val="40000"/>
              </a:prstClr>
            </a:outerShdw>
          </a:effectLst>
        </p:spPr>
      </p:pic>
      <p:sp>
        <p:nvSpPr>
          <p:cNvPr id="3" name="مربع نص 2"/>
          <p:cNvSpPr txBox="1"/>
          <p:nvPr/>
        </p:nvSpPr>
        <p:spPr>
          <a:xfrm>
            <a:off x="8100392" y="836712"/>
            <a:ext cx="1043608" cy="253916"/>
          </a:xfrm>
          <a:prstGeom prst="rect">
            <a:avLst/>
          </a:prstGeom>
          <a:noFill/>
        </p:spPr>
        <p:txBody>
          <a:bodyPr wrap="square" rtlCol="1">
            <a:spAutoFit/>
          </a:bodyPr>
          <a:lstStyle/>
          <a:p>
            <a:r>
              <a:rPr lang="ar-SA" sz="1050" b="1" dirty="0" smtClean="0">
                <a:solidFill>
                  <a:schemeClr val="bg2">
                    <a:lumMod val="25000"/>
                  </a:schemeClr>
                </a:solidFill>
              </a:rPr>
              <a:t>يوم الجودة والتميز</a:t>
            </a:r>
            <a:endParaRPr lang="ar-SA" sz="1050" b="1" dirty="0">
              <a:solidFill>
                <a:schemeClr val="bg2">
                  <a:lumMod val="25000"/>
                </a:schemeClr>
              </a:solidFill>
            </a:endParaRPr>
          </a:p>
        </p:txBody>
      </p:sp>
      <p:pic>
        <p:nvPicPr>
          <p:cNvPr id="6" name="Picture 6"/>
          <p:cNvPicPr>
            <a:picLocks noChangeAspect="1" noChangeArrowheads="1"/>
          </p:cNvPicPr>
          <p:nvPr/>
        </p:nvPicPr>
        <p:blipFill>
          <a:blip r:embed="rId4"/>
          <a:srcRect/>
          <a:stretch>
            <a:fillRect/>
          </a:stretch>
        </p:blipFill>
        <p:spPr bwMode="auto">
          <a:xfrm rot="20405830">
            <a:off x="531615" y="4177084"/>
            <a:ext cx="3021432" cy="181603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2"/>
          <p:cNvPicPr>
            <a:picLocks noChangeAspect="1" noChangeArrowheads="1"/>
          </p:cNvPicPr>
          <p:nvPr/>
        </p:nvPicPr>
        <p:blipFill>
          <a:blip r:embed="rId5"/>
          <a:srcRect/>
          <a:stretch>
            <a:fillRect/>
          </a:stretch>
        </p:blipFill>
        <p:spPr bwMode="auto">
          <a:xfrm rot="21303828">
            <a:off x="664773" y="698692"/>
            <a:ext cx="2755116" cy="19849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27" name="Picture 3" descr="E:\16041434\travail\تركي\332013457695.jpg"/>
          <p:cNvPicPr>
            <a:picLocks noChangeAspect="1" noChangeArrowheads="1"/>
          </p:cNvPicPr>
          <p:nvPr/>
        </p:nvPicPr>
        <p:blipFill rotWithShape="1">
          <a:blip r:embed="rId6">
            <a:extLst>
              <a:ext uri="{28A0092B-C50C-407E-A947-70E740481C1C}">
                <a14:useLocalDpi xmlns:a14="http://schemas.microsoft.com/office/drawing/2010/main" val="0"/>
              </a:ext>
            </a:extLst>
          </a:blip>
          <a:srcRect b="5065"/>
          <a:stretch/>
        </p:blipFill>
        <p:spPr bwMode="auto">
          <a:xfrm>
            <a:off x="575958" y="2708920"/>
            <a:ext cx="2932745" cy="18481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مستطيل 9"/>
          <p:cNvSpPr/>
          <p:nvPr/>
        </p:nvSpPr>
        <p:spPr>
          <a:xfrm>
            <a:off x="4668309" y="671282"/>
            <a:ext cx="3060453" cy="584775"/>
          </a:xfrm>
          <a:prstGeom prst="rect">
            <a:avLst/>
          </a:prstGeom>
          <a:noFill/>
        </p:spPr>
        <p:txBody>
          <a:bodyPr wrap="none" lIns="91440" tIns="45720" rIns="91440" bIns="45720">
            <a:spAutoFit/>
          </a:bodyPr>
          <a:lstStyle/>
          <a:p>
            <a:pPr algn="ctr"/>
            <a:r>
              <a:rPr lang="ar-SA" sz="3200" b="1" dirty="0" smtClean="0">
                <a:ln w="10541" cmpd="sng">
                  <a:solidFill>
                    <a:schemeClr val="accent1">
                      <a:shade val="88000"/>
                      <a:satMod val="110000"/>
                    </a:schemeClr>
                  </a:solidFill>
                  <a:prstDash val="solid"/>
                </a:ln>
                <a:solidFill>
                  <a:schemeClr val="accent3">
                    <a:lumMod val="20000"/>
                    <a:lumOff val="80000"/>
                  </a:schemeClr>
                </a:solidFill>
                <a:latin typeface="Hacen Promoter Lt" pitchFamily="2" charset="-78"/>
                <a:cs typeface="Hacen Promoter Lt" pitchFamily="2" charset="-78"/>
              </a:rPr>
              <a:t>نشأة </a:t>
            </a:r>
            <a:r>
              <a:rPr lang="ar-SA" sz="3200" b="1" dirty="0">
                <a:ln w="10541" cmpd="sng">
                  <a:solidFill>
                    <a:schemeClr val="accent1">
                      <a:shade val="88000"/>
                      <a:satMod val="110000"/>
                    </a:schemeClr>
                  </a:solidFill>
                  <a:prstDash val="solid"/>
                </a:ln>
                <a:solidFill>
                  <a:schemeClr val="accent3">
                    <a:lumMod val="20000"/>
                    <a:lumOff val="80000"/>
                  </a:schemeClr>
                </a:solidFill>
                <a:latin typeface="Hacen Promoter Lt" pitchFamily="2" charset="-78"/>
                <a:cs typeface="Hacen Promoter Lt" pitchFamily="2" charset="-78"/>
              </a:rPr>
              <a:t>الكلية وتطورها </a:t>
            </a:r>
            <a:endParaRPr lang="en-US" sz="3200" b="1" dirty="0">
              <a:ln w="10541" cmpd="sng">
                <a:solidFill>
                  <a:schemeClr val="accent1">
                    <a:shade val="88000"/>
                    <a:satMod val="110000"/>
                  </a:schemeClr>
                </a:solidFill>
                <a:prstDash val="solid"/>
              </a:ln>
              <a:solidFill>
                <a:schemeClr val="accent3">
                  <a:lumMod val="20000"/>
                  <a:lumOff val="80000"/>
                </a:schemeClr>
              </a:solidFill>
              <a:latin typeface="Hacen Promoter Lt" pitchFamily="2" charset="-78"/>
              <a:cs typeface="Hacen Promoter Lt" pitchFamily="2" charset="-78"/>
            </a:endParaRPr>
          </a:p>
        </p:txBody>
      </p:sp>
      <p:sp>
        <p:nvSpPr>
          <p:cNvPr id="4" name="مربع نص 3"/>
          <p:cNvSpPr txBox="1"/>
          <p:nvPr/>
        </p:nvSpPr>
        <p:spPr>
          <a:xfrm>
            <a:off x="3995936" y="1628800"/>
            <a:ext cx="4104456" cy="2523768"/>
          </a:xfrm>
          <a:prstGeom prst="rect">
            <a:avLst/>
          </a:prstGeom>
          <a:noFill/>
        </p:spPr>
        <p:txBody>
          <a:bodyPr wrap="square" rtlCol="1">
            <a:spAutoFit/>
          </a:bodyPr>
          <a:lstStyle/>
          <a:p>
            <a:pPr algn="just"/>
            <a:r>
              <a:rPr lang="ar-SA" sz="2000" b="1" dirty="0" smtClean="0"/>
              <a:t>أنشأت كلية العلوم الطبية التطبيقية في المجمعة بتاريخ 1428/1/18 تابعه لجامعه الملك سعــود </a:t>
            </a:r>
          </a:p>
          <a:p>
            <a:pPr algn="just"/>
            <a:endParaRPr lang="ar-SA" sz="2000" b="1" dirty="0"/>
          </a:p>
          <a:p>
            <a:pPr algn="just"/>
            <a:endParaRPr lang="ar-SA" sz="2000" b="1" dirty="0" smtClean="0"/>
          </a:p>
          <a:p>
            <a:pPr algn="just"/>
            <a:r>
              <a:rPr lang="ar-SA" sz="2000" b="1" dirty="0" smtClean="0"/>
              <a:t>ثم ضمت لجامعه المجمعة التي أنشأت بالتوجيه السامي الكريم من مقام خادم الحرمين الشريفين </a:t>
            </a:r>
            <a:r>
              <a:rPr lang="ar-SA" sz="2000" b="1" dirty="0"/>
              <a:t>في 3</a:t>
            </a:r>
            <a:r>
              <a:rPr lang="en-US" sz="2000" b="1" dirty="0"/>
              <a:t>/ 9 / </a:t>
            </a:r>
            <a:r>
              <a:rPr lang="ar-SA" sz="2000" b="1" dirty="0"/>
              <a:t> 1430 </a:t>
            </a:r>
            <a:r>
              <a:rPr lang="ar-SA" sz="2000" b="1" dirty="0" smtClean="0"/>
              <a:t>الموافق 24</a:t>
            </a:r>
            <a:r>
              <a:rPr lang="en-US" sz="2000" b="1" dirty="0" smtClean="0"/>
              <a:t> </a:t>
            </a:r>
            <a:r>
              <a:rPr lang="en-US" sz="2000" b="1" dirty="0"/>
              <a:t>/ 9 /</a:t>
            </a:r>
            <a:r>
              <a:rPr lang="ar-SA" sz="2000" b="1" dirty="0"/>
              <a:t> 2009م </a:t>
            </a:r>
            <a:endParaRPr lang="en-US" sz="2000" b="1" dirty="0"/>
          </a:p>
          <a:p>
            <a:endParaRPr lang="ar-SA" dirty="0"/>
          </a:p>
        </p:txBody>
      </p:sp>
      <p:sp>
        <p:nvSpPr>
          <p:cNvPr id="11" name="مستطيل 10"/>
          <p:cNvSpPr/>
          <p:nvPr/>
        </p:nvSpPr>
        <p:spPr>
          <a:xfrm>
            <a:off x="319209" y="6381328"/>
            <a:ext cx="2016224" cy="307777"/>
          </a:xfrm>
          <a:prstGeom prst="rect">
            <a:avLst/>
          </a:prstGeom>
          <a:noFill/>
        </p:spPr>
        <p:txBody>
          <a:bodyPr wrap="square" lIns="91440" tIns="45720" rIns="91440" bIns="45720">
            <a:spAutoFit/>
          </a:bodyPr>
          <a:lstStyle/>
          <a:p>
            <a:pPr algn="ctr"/>
            <a:r>
              <a:rPr lang="ar-SA" sz="1400" b="1" dirty="0" smtClean="0">
                <a:ln w="10541" cmpd="sng">
                  <a:solidFill>
                    <a:schemeClr val="accent1">
                      <a:shade val="88000"/>
                      <a:satMod val="110000"/>
                    </a:schemeClr>
                  </a:solidFill>
                  <a:prstDash val="solid"/>
                </a:ln>
                <a:solidFill>
                  <a:srgbClr val="FF0000"/>
                </a:solidFill>
                <a:latin typeface="Hacen Promoter Lt" pitchFamily="2" charset="-78"/>
                <a:cs typeface="Hacen Promoter Lt" pitchFamily="2" charset="-78"/>
              </a:rPr>
              <a:t>مركز الجودة وتطوير المهارات</a:t>
            </a:r>
            <a:endParaRPr lang="ar-SA" sz="1400" b="1" cap="none" spc="0" dirty="0">
              <a:ln w="10541" cmpd="sng">
                <a:solidFill>
                  <a:schemeClr val="accent1">
                    <a:shade val="88000"/>
                    <a:satMod val="110000"/>
                  </a:schemeClr>
                </a:solidFill>
                <a:prstDash val="solid"/>
              </a:ln>
              <a:solidFill>
                <a:srgbClr val="FF0000"/>
              </a:solidFill>
              <a:effectLst/>
              <a:latin typeface="Hacen Promoter Lt" pitchFamily="2" charset="-78"/>
              <a:cs typeface="Hacen Promoter Lt" pitchFamily="2" charset="-78"/>
            </a:endParaRPr>
          </a:p>
        </p:txBody>
      </p:sp>
    </p:spTree>
    <p:extLst>
      <p:ext uri="{BB962C8B-B14F-4D97-AF65-F5344CB8AC3E}">
        <p14:creationId xmlns:p14="http://schemas.microsoft.com/office/powerpoint/2010/main" val="71878619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childTnLst>
                          </p:cTn>
                        </p:par>
                        <p:par>
                          <p:cTn id="17" fill="hold">
                            <p:stCondLst>
                              <p:cond delay="2000"/>
                            </p:stCondLst>
                            <p:childTnLst>
                              <p:par>
                                <p:cTn id="18" presetID="26" presetClass="emph" presetSubtype="0" fill="hold" nodeType="afterEffect">
                                  <p:stCondLst>
                                    <p:cond delay="0"/>
                                  </p:stCondLst>
                                  <p:childTnLst>
                                    <p:animEffect transition="out" filter="fade">
                                      <p:cBhvr>
                                        <p:cTn id="19" dur="500" tmFilter="0, 0; .2, .5; .8, .5; 1, 0"/>
                                        <p:tgtEl>
                                          <p:spTgt spid="1027"/>
                                        </p:tgtEl>
                                      </p:cBhvr>
                                    </p:animEffect>
                                    <p:animScale>
                                      <p:cBhvr>
                                        <p:cTn id="20" dur="250" autoRev="1" fill="hold"/>
                                        <p:tgtEl>
                                          <p:spTgt spid="1027"/>
                                        </p:tgtEl>
                                      </p:cBhvr>
                                      <p:by x="105000" y="105000"/>
                                    </p:animScale>
                                  </p:childTnLst>
                                </p:cTn>
                              </p:par>
                            </p:childTnLst>
                          </p:cTn>
                        </p:par>
                        <p:par>
                          <p:cTn id="21" fill="hold">
                            <p:stCondLst>
                              <p:cond delay="2500"/>
                            </p:stCondLst>
                            <p:childTnLst>
                              <p:par>
                                <p:cTn id="22" presetID="27" presetClass="emph" presetSubtype="0" fill="remove" nodeType="afterEffect">
                                  <p:stCondLst>
                                    <p:cond delay="0"/>
                                  </p:stCondLst>
                                  <p:childTnLst>
                                    <p:animClr clrSpc="rgb" dir="cw">
                                      <p:cBhvr override="childStyle">
                                        <p:cTn id="23" dur="250" autoRev="1" fill="remove"/>
                                        <p:tgtEl>
                                          <p:spTgt spid="6"/>
                                        </p:tgtEl>
                                        <p:attrNameLst>
                                          <p:attrName>style.color</p:attrName>
                                        </p:attrNameLst>
                                      </p:cBhvr>
                                      <p:to>
                                        <a:schemeClr val="bg1"/>
                                      </p:to>
                                    </p:animClr>
                                    <p:animClr clrSpc="rgb" dir="cw">
                                      <p:cBhvr>
                                        <p:cTn id="24" dur="250" autoRev="1" fill="remove"/>
                                        <p:tgtEl>
                                          <p:spTgt spid="6"/>
                                        </p:tgtEl>
                                        <p:attrNameLst>
                                          <p:attrName>fillcolor</p:attrName>
                                        </p:attrNameLst>
                                      </p:cBhvr>
                                      <p:to>
                                        <a:schemeClr val="bg1"/>
                                      </p:to>
                                    </p:animClr>
                                    <p:set>
                                      <p:cBhvr>
                                        <p:cTn id="25" dur="250" autoRev="1" fill="remove"/>
                                        <p:tgtEl>
                                          <p:spTgt spid="6"/>
                                        </p:tgtEl>
                                        <p:attrNameLst>
                                          <p:attrName>fill.type</p:attrName>
                                        </p:attrNameLst>
                                      </p:cBhvr>
                                      <p:to>
                                        <p:strVal val="solid"/>
                                      </p:to>
                                    </p:set>
                                    <p:set>
                                      <p:cBhvr>
                                        <p:cTn id="26" dur="250" autoRev="1" fill="remove"/>
                                        <p:tgtEl>
                                          <p:spTgt spid="6"/>
                                        </p:tgtEl>
                                        <p:attrNameLst>
                                          <p:attrName>fill.on</p:attrName>
                                        </p:attrNameLst>
                                      </p:cBhvr>
                                      <p:to>
                                        <p:strVal val="true"/>
                                      </p:to>
                                    </p:set>
                                  </p:childTnLst>
                                </p:cTn>
                              </p:par>
                            </p:childTnLst>
                          </p:cTn>
                        </p:par>
                        <p:par>
                          <p:cTn id="27" fill="hold">
                            <p:stCondLst>
                              <p:cond delay="3000"/>
                            </p:stCondLst>
                            <p:childTnLst>
                              <p:par>
                                <p:cTn id="28" presetID="43" presetClass="entr" presetSubtype="0" fill="hold" grpId="0" nodeType="afterEffect">
                                  <p:stCondLst>
                                    <p:cond delay="0"/>
                                  </p:stCondLst>
                                  <p:iterate type="wd">
                                    <p:tmPct val="10000"/>
                                  </p:iterate>
                                  <p:childTnLst>
                                    <p:set>
                                      <p:cBhvr>
                                        <p:cTn id="29" dur="1" fill="hold">
                                          <p:stCondLst>
                                            <p:cond delay="0"/>
                                          </p:stCondLst>
                                        </p:cTn>
                                        <p:tgtEl>
                                          <p:spTgt spid="4"/>
                                        </p:tgtEl>
                                        <p:attrNameLst>
                                          <p:attrName>style.visibility</p:attrName>
                                        </p:attrNameLst>
                                      </p:cBhvr>
                                      <p:to>
                                        <p:strVal val="visible"/>
                                      </p:to>
                                    </p:set>
                                    <p:animEffect transition="in" filter="fade">
                                      <p:cBhvr>
                                        <p:cTn id="30" dur="100"/>
                                        <p:tgtEl>
                                          <p:spTgt spid="4"/>
                                        </p:tgtEl>
                                      </p:cBhvr>
                                    </p:animEffect>
                                    <p:anim calcmode="lin" valueType="num">
                                      <p:cBhvr>
                                        <p:cTn id="31" dur="400" fill="hold"/>
                                        <p:tgtEl>
                                          <p:spTgt spid="4"/>
                                        </p:tgtEl>
                                        <p:attrNameLst>
                                          <p:attrName>ppt_x</p:attrName>
                                        </p:attrNameLst>
                                      </p:cBhvr>
                                      <p:tavLst>
                                        <p:tav tm="0">
                                          <p:val>
                                            <p:strVal val="#ppt_x"/>
                                          </p:val>
                                        </p:tav>
                                        <p:tav tm="100000">
                                          <p:val>
                                            <p:strVal val="#ppt_x"/>
                                          </p:val>
                                        </p:tav>
                                      </p:tavLst>
                                    </p:anim>
                                    <p:anim calcmode="lin" valueType="num">
                                      <p:cBhvr>
                                        <p:cTn id="32" dur="400" fill="hold"/>
                                        <p:tgtEl>
                                          <p:spTgt spid="4"/>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5" fill="hold">
                            <p:stCondLst>
                              <p:cond delay="7800"/>
                            </p:stCondLst>
                            <p:childTnLst>
                              <p:par>
                                <p:cTn id="36" presetID="42"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ذو زاوية واحدة مخدوشة 1"/>
          <p:cNvSpPr/>
          <p:nvPr/>
        </p:nvSpPr>
        <p:spPr>
          <a:xfrm>
            <a:off x="251520" y="332656"/>
            <a:ext cx="8280920" cy="6336704"/>
          </a:xfrm>
          <a:prstGeom prst="snip1Rect">
            <a:avLst/>
          </a:prstGeom>
          <a:gradFill>
            <a:gsLst>
              <a:gs pos="0">
                <a:schemeClr val="accent3">
                  <a:tint val="50000"/>
                  <a:satMod val="300000"/>
                  <a:alpha val="0"/>
                  <a:lumMod val="89000"/>
                </a:schemeClr>
              </a:gs>
              <a:gs pos="35000">
                <a:schemeClr val="accent3">
                  <a:tint val="37000"/>
                  <a:satMod val="300000"/>
                </a:schemeClr>
              </a:gs>
              <a:gs pos="100000">
                <a:schemeClr val="accent3">
                  <a:tint val="15000"/>
                  <a:satMod val="350000"/>
                </a:schemeClr>
              </a:gs>
            </a:gsLst>
          </a:gradFill>
          <a:ln>
            <a:solidFill>
              <a:schemeClr val="accent3">
                <a:shade val="95000"/>
                <a:satMod val="105000"/>
              </a:schemeClr>
            </a:solidFill>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pic>
        <p:nvPicPr>
          <p:cNvPr id="9" name="صورة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912" y="215482"/>
            <a:ext cx="899592" cy="600744"/>
          </a:xfrm>
          <a:prstGeom prst="rect">
            <a:avLst/>
          </a:prstGeom>
          <a:effectLst>
            <a:outerShdw blurRad="50800" dist="38100" dir="2700000" algn="tl" rotWithShape="0">
              <a:prstClr val="black">
                <a:alpha val="40000"/>
              </a:prstClr>
            </a:outerShdw>
          </a:effectLst>
        </p:spPr>
      </p:pic>
      <p:sp>
        <p:nvSpPr>
          <p:cNvPr id="3" name="مربع نص 2"/>
          <p:cNvSpPr txBox="1"/>
          <p:nvPr/>
        </p:nvSpPr>
        <p:spPr>
          <a:xfrm>
            <a:off x="8100392" y="836712"/>
            <a:ext cx="1043608" cy="253916"/>
          </a:xfrm>
          <a:prstGeom prst="rect">
            <a:avLst/>
          </a:prstGeom>
          <a:noFill/>
        </p:spPr>
        <p:txBody>
          <a:bodyPr wrap="square" rtlCol="1">
            <a:spAutoFit/>
          </a:bodyPr>
          <a:lstStyle/>
          <a:p>
            <a:r>
              <a:rPr lang="ar-SA" sz="1050" b="1" dirty="0" smtClean="0">
                <a:solidFill>
                  <a:schemeClr val="bg2">
                    <a:lumMod val="25000"/>
                  </a:schemeClr>
                </a:solidFill>
              </a:rPr>
              <a:t>يوم الجودة والتميز</a:t>
            </a:r>
            <a:endParaRPr lang="ar-SA" sz="1050" b="1" dirty="0">
              <a:solidFill>
                <a:schemeClr val="bg2">
                  <a:lumMod val="25000"/>
                </a:schemeClr>
              </a:solidFill>
            </a:endParaRPr>
          </a:p>
        </p:txBody>
      </p:sp>
      <p:sp>
        <p:nvSpPr>
          <p:cNvPr id="5" name="Content Placeholder 2"/>
          <p:cNvSpPr txBox="1">
            <a:spLocks/>
          </p:cNvSpPr>
          <p:nvPr/>
        </p:nvSpPr>
        <p:spPr>
          <a:xfrm>
            <a:off x="467544" y="1916832"/>
            <a:ext cx="7741368" cy="3847157"/>
          </a:xfrm>
          <a:prstGeom prst="rect">
            <a:avLst/>
          </a:prstGeom>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ar-SA" sz="2000" b="1" dirty="0" smtClean="0">
                <a:solidFill>
                  <a:schemeClr val="tx1"/>
                </a:solidFill>
              </a:rPr>
              <a:t>الابتكار </a:t>
            </a:r>
            <a:r>
              <a:rPr lang="ar-SA" sz="2000" b="1" dirty="0">
                <a:solidFill>
                  <a:schemeClr val="tx1"/>
                </a:solidFill>
              </a:rPr>
              <a:t>والتميز في التعليم الطبي والشراكة المجتمعية وطنيا والمساهمة في البحث العلمي عالميا </a:t>
            </a:r>
          </a:p>
          <a:p>
            <a:pPr algn="r"/>
            <a:endParaRPr lang="ar-SA" sz="2800" dirty="0" smtClean="0"/>
          </a:p>
          <a:p>
            <a:pPr algn="r"/>
            <a:endParaRPr lang="ar-SA" sz="2800" dirty="0" smtClean="0"/>
          </a:p>
          <a:p>
            <a:pPr algn="just"/>
            <a:r>
              <a:rPr lang="ar-SA" sz="2000" b="1" dirty="0">
                <a:solidFill>
                  <a:schemeClr val="tx1"/>
                </a:solidFill>
              </a:rPr>
              <a:t>توفير بيئة </a:t>
            </a:r>
            <a:r>
              <a:rPr lang="ar-SA" sz="2000" b="1" dirty="0" smtClean="0">
                <a:solidFill>
                  <a:schemeClr val="tx1"/>
                </a:solidFill>
              </a:rPr>
              <a:t>أكاديمية </a:t>
            </a:r>
            <a:r>
              <a:rPr lang="ar-SA" sz="2000" b="1" dirty="0">
                <a:solidFill>
                  <a:schemeClr val="tx1"/>
                </a:solidFill>
              </a:rPr>
              <a:t>متميزة لتأهيل كفاءات مبتكرة و متطورة </a:t>
            </a:r>
            <a:r>
              <a:rPr lang="ar-SA" sz="2000" b="1" dirty="0" err="1">
                <a:solidFill>
                  <a:schemeClr val="tx1"/>
                </a:solidFill>
              </a:rPr>
              <a:t>مهاريا</a:t>
            </a:r>
            <a:r>
              <a:rPr lang="ar-SA" sz="2000" b="1" dirty="0">
                <a:solidFill>
                  <a:schemeClr val="tx1"/>
                </a:solidFill>
              </a:rPr>
              <a:t> وعلميا وسلوكيا والتعاون للرقي بالمجتمع من خلال تخصصات الكلية </a:t>
            </a:r>
          </a:p>
          <a:p>
            <a:pPr algn="r"/>
            <a:endParaRPr lang="ar-SA" dirty="0" smtClean="0"/>
          </a:p>
          <a:p>
            <a:pPr algn="r"/>
            <a:endParaRPr lang="ar-SA" dirty="0" smtClean="0"/>
          </a:p>
          <a:p>
            <a:pPr algn="r"/>
            <a:endParaRPr lang="en-US" dirty="0" smtClean="0"/>
          </a:p>
          <a:p>
            <a:pPr algn="r"/>
            <a:endParaRPr lang="en-US" dirty="0"/>
          </a:p>
        </p:txBody>
      </p:sp>
      <p:sp>
        <p:nvSpPr>
          <p:cNvPr id="6" name="Rectangle 3"/>
          <p:cNvSpPr/>
          <p:nvPr/>
        </p:nvSpPr>
        <p:spPr>
          <a:xfrm>
            <a:off x="5719420" y="963670"/>
            <a:ext cx="2164948" cy="707886"/>
          </a:xfrm>
          <a:prstGeom prst="rect">
            <a:avLst/>
          </a:prstGeom>
          <a:noFill/>
        </p:spPr>
        <p:txBody>
          <a:bodyPr wrap="square" lIns="91440" tIns="45720" rIns="91440" bIns="45720">
            <a:spAutoFit/>
          </a:bodyPr>
          <a:lstStyle/>
          <a:p>
            <a:pPr algn="ctr"/>
            <a:r>
              <a:rPr lang="ar-SA" sz="3200" b="1" dirty="0" smtClean="0">
                <a:ln w="10541" cmpd="sng">
                  <a:solidFill>
                    <a:schemeClr val="accent1">
                      <a:shade val="88000"/>
                      <a:satMod val="110000"/>
                    </a:schemeClr>
                  </a:solidFill>
                  <a:prstDash val="solid"/>
                </a:ln>
                <a:solidFill>
                  <a:schemeClr val="accent3">
                    <a:lumMod val="20000"/>
                    <a:lumOff val="80000"/>
                  </a:schemeClr>
                </a:solidFill>
                <a:latin typeface="Hacen Promoter Lt" pitchFamily="2" charset="-78"/>
                <a:cs typeface="Hacen Promoter Lt" pitchFamily="2" charset="-78"/>
              </a:rPr>
              <a:t>الرؤيــة</a:t>
            </a:r>
            <a:r>
              <a:rPr lang="ar-SA" sz="4000" b="1" cap="all" spc="0" dirty="0" smtClean="0">
                <a:ln w="9000" cmpd="sng">
                  <a:solidFill>
                    <a:schemeClr val="accent4">
                      <a:shade val="50000"/>
                      <a:satMod val="120000"/>
                    </a:schemeClr>
                  </a:solidFill>
                  <a:prstDash val="solid"/>
                </a:ln>
                <a:solidFill>
                  <a:srgbClr val="B89F08"/>
                </a:solidFill>
                <a:effectLst>
                  <a:reflection blurRad="12700" stA="28000" endPos="45000" dist="1000" dir="5400000" sy="-100000" algn="bl" rotWithShape="0"/>
                </a:effectLst>
              </a:rPr>
              <a:t> </a:t>
            </a:r>
            <a:r>
              <a:rPr lang="ar-SA" sz="3200" b="1" dirty="0">
                <a:ln w="10541" cmpd="sng">
                  <a:solidFill>
                    <a:schemeClr val="accent1">
                      <a:shade val="88000"/>
                      <a:satMod val="110000"/>
                    </a:schemeClr>
                  </a:solidFill>
                  <a:prstDash val="solid"/>
                </a:ln>
                <a:solidFill>
                  <a:schemeClr val="accent3">
                    <a:lumMod val="20000"/>
                    <a:lumOff val="80000"/>
                  </a:schemeClr>
                </a:solidFill>
                <a:latin typeface="Hacen Promoter Lt" pitchFamily="2" charset="-78"/>
                <a:cs typeface="Hacen Promoter Lt" pitchFamily="2" charset="-78"/>
              </a:rPr>
              <a:t>:</a:t>
            </a:r>
            <a:endParaRPr lang="en-US" sz="3200" b="1" dirty="0">
              <a:ln w="10541" cmpd="sng">
                <a:solidFill>
                  <a:schemeClr val="accent1">
                    <a:shade val="88000"/>
                    <a:satMod val="110000"/>
                  </a:schemeClr>
                </a:solidFill>
                <a:prstDash val="solid"/>
              </a:ln>
              <a:solidFill>
                <a:schemeClr val="accent3">
                  <a:lumMod val="20000"/>
                  <a:lumOff val="80000"/>
                </a:schemeClr>
              </a:solidFill>
              <a:latin typeface="Hacen Promoter Lt" pitchFamily="2" charset="-78"/>
              <a:cs typeface="Hacen Promoter Lt" pitchFamily="2" charset="-78"/>
            </a:endParaRPr>
          </a:p>
        </p:txBody>
      </p:sp>
      <p:sp>
        <p:nvSpPr>
          <p:cNvPr id="7" name="Rectangle 6"/>
          <p:cNvSpPr/>
          <p:nvPr/>
        </p:nvSpPr>
        <p:spPr>
          <a:xfrm>
            <a:off x="6228184" y="2816751"/>
            <a:ext cx="1260281" cy="584775"/>
          </a:xfrm>
          <a:prstGeom prst="rect">
            <a:avLst/>
          </a:prstGeom>
          <a:noFill/>
        </p:spPr>
        <p:txBody>
          <a:bodyPr wrap="none" lIns="91440" tIns="45720" rIns="91440" bIns="45720">
            <a:spAutoFit/>
          </a:bodyPr>
          <a:lstStyle/>
          <a:p>
            <a:pPr algn="ctr"/>
            <a:r>
              <a:rPr lang="ar-SA" sz="3200" b="1" dirty="0" smtClean="0">
                <a:ln w="10541" cmpd="sng">
                  <a:solidFill>
                    <a:schemeClr val="accent1">
                      <a:shade val="88000"/>
                      <a:satMod val="110000"/>
                    </a:schemeClr>
                  </a:solidFill>
                  <a:prstDash val="solid"/>
                </a:ln>
                <a:solidFill>
                  <a:schemeClr val="accent3">
                    <a:lumMod val="20000"/>
                    <a:lumOff val="80000"/>
                  </a:schemeClr>
                </a:solidFill>
                <a:latin typeface="Hacen Promoter Lt" pitchFamily="2" charset="-78"/>
                <a:cs typeface="Hacen Promoter Lt" pitchFamily="2" charset="-78"/>
              </a:rPr>
              <a:t>الرسالة :</a:t>
            </a:r>
            <a:endParaRPr lang="en-US" sz="3200" b="1" dirty="0" smtClean="0">
              <a:ln w="10541" cmpd="sng">
                <a:solidFill>
                  <a:schemeClr val="accent1">
                    <a:shade val="88000"/>
                    <a:satMod val="110000"/>
                  </a:schemeClr>
                </a:solidFill>
                <a:prstDash val="solid"/>
              </a:ln>
              <a:solidFill>
                <a:schemeClr val="accent3">
                  <a:lumMod val="20000"/>
                  <a:lumOff val="80000"/>
                </a:schemeClr>
              </a:solidFill>
              <a:latin typeface="Hacen Promoter Lt" pitchFamily="2" charset="-78"/>
              <a:cs typeface="Hacen Promoter Lt" pitchFamily="2" charset="-78"/>
            </a:endParaRPr>
          </a:p>
        </p:txBody>
      </p:sp>
      <p:sp>
        <p:nvSpPr>
          <p:cNvPr id="8" name="مستطيل 7"/>
          <p:cNvSpPr/>
          <p:nvPr/>
        </p:nvSpPr>
        <p:spPr>
          <a:xfrm>
            <a:off x="319209" y="6381328"/>
            <a:ext cx="2016224" cy="307777"/>
          </a:xfrm>
          <a:prstGeom prst="rect">
            <a:avLst/>
          </a:prstGeom>
          <a:noFill/>
        </p:spPr>
        <p:txBody>
          <a:bodyPr wrap="square" lIns="91440" tIns="45720" rIns="91440" bIns="45720">
            <a:spAutoFit/>
          </a:bodyPr>
          <a:lstStyle/>
          <a:p>
            <a:pPr algn="ctr"/>
            <a:r>
              <a:rPr lang="ar-SA" sz="1400" b="1" dirty="0" smtClean="0">
                <a:ln w="10541" cmpd="sng">
                  <a:solidFill>
                    <a:schemeClr val="accent1">
                      <a:shade val="88000"/>
                      <a:satMod val="110000"/>
                    </a:schemeClr>
                  </a:solidFill>
                  <a:prstDash val="solid"/>
                </a:ln>
                <a:solidFill>
                  <a:srgbClr val="FF0000"/>
                </a:solidFill>
                <a:latin typeface="Hacen Promoter Lt" pitchFamily="2" charset="-78"/>
                <a:cs typeface="Hacen Promoter Lt" pitchFamily="2" charset="-78"/>
              </a:rPr>
              <a:t>مركز الجودة وتطوير المهارات</a:t>
            </a:r>
            <a:endParaRPr lang="ar-SA" sz="1400" b="1" cap="none" spc="0" dirty="0">
              <a:ln w="10541" cmpd="sng">
                <a:solidFill>
                  <a:schemeClr val="accent1">
                    <a:shade val="88000"/>
                    <a:satMod val="110000"/>
                  </a:schemeClr>
                </a:solidFill>
                <a:prstDash val="solid"/>
              </a:ln>
              <a:solidFill>
                <a:srgbClr val="FF0000"/>
              </a:solidFill>
              <a:effectLst/>
              <a:latin typeface="Hacen Promoter Lt" pitchFamily="2" charset="-78"/>
              <a:cs typeface="Hacen Promoter Lt" pitchFamily="2" charset="-78"/>
            </a:endParaRPr>
          </a:p>
        </p:txBody>
      </p:sp>
    </p:spTree>
    <p:extLst>
      <p:ext uri="{BB962C8B-B14F-4D97-AF65-F5344CB8AC3E}">
        <p14:creationId xmlns:p14="http://schemas.microsoft.com/office/powerpoint/2010/main" val="336956393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43" presetClass="entr" presetSubtype="0"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Effect transition="in" filter="fade">
                                      <p:cBhvr>
                                        <p:cTn id="11" dur="100"/>
                                        <p:tgtEl>
                                          <p:spTgt spid="5"/>
                                        </p:tgtEl>
                                      </p:cBhvr>
                                    </p:animEffect>
                                    <p:anim calcmode="lin" valueType="num">
                                      <p:cBhvr>
                                        <p:cTn id="12" dur="400" fill="hold"/>
                                        <p:tgtEl>
                                          <p:spTgt spid="5"/>
                                        </p:tgtEl>
                                        <p:attrNameLst>
                                          <p:attrName>ppt_x</p:attrName>
                                        </p:attrNameLst>
                                      </p:cBhvr>
                                      <p:tavLst>
                                        <p:tav tm="0">
                                          <p:val>
                                            <p:strVal val="#ppt_x"/>
                                          </p:val>
                                        </p:tav>
                                        <p:tav tm="100000">
                                          <p:val>
                                            <p:strVal val="#ppt_x"/>
                                          </p:val>
                                        </p:tav>
                                      </p:tavLst>
                                    </p:anim>
                                    <p:anim calcmode="lin" valueType="num">
                                      <p:cBhvr>
                                        <p:cTn id="13" dur="400" fill="hold"/>
                                        <p:tgtEl>
                                          <p:spTgt spid="5"/>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6" fill="hold">
                            <p:stCondLst>
                              <p:cond delay="46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51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ذو زاوية واحدة مخدوشة 1"/>
          <p:cNvSpPr/>
          <p:nvPr/>
        </p:nvSpPr>
        <p:spPr>
          <a:xfrm>
            <a:off x="251520" y="332656"/>
            <a:ext cx="8280920" cy="6336704"/>
          </a:xfrm>
          <a:prstGeom prst="snip1Rect">
            <a:avLst/>
          </a:prstGeom>
          <a:gradFill>
            <a:gsLst>
              <a:gs pos="0">
                <a:schemeClr val="accent3">
                  <a:tint val="50000"/>
                  <a:satMod val="300000"/>
                  <a:alpha val="0"/>
                  <a:lumMod val="89000"/>
                </a:schemeClr>
              </a:gs>
              <a:gs pos="35000">
                <a:schemeClr val="accent3">
                  <a:tint val="37000"/>
                  <a:satMod val="300000"/>
                </a:schemeClr>
              </a:gs>
              <a:gs pos="100000">
                <a:schemeClr val="accent3">
                  <a:tint val="15000"/>
                  <a:satMod val="350000"/>
                </a:schemeClr>
              </a:gs>
            </a:gsLst>
          </a:gradFill>
          <a:ln>
            <a:solidFill>
              <a:schemeClr val="accent3">
                <a:shade val="95000"/>
                <a:satMod val="105000"/>
              </a:schemeClr>
            </a:solidFill>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pic>
        <p:nvPicPr>
          <p:cNvPr id="9" name="صورة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912" y="215482"/>
            <a:ext cx="899592" cy="600744"/>
          </a:xfrm>
          <a:prstGeom prst="rect">
            <a:avLst/>
          </a:prstGeom>
          <a:effectLst>
            <a:outerShdw blurRad="50800" dist="38100" dir="2700000" algn="tl" rotWithShape="0">
              <a:prstClr val="black">
                <a:alpha val="40000"/>
              </a:prstClr>
            </a:outerShdw>
          </a:effectLst>
        </p:spPr>
      </p:pic>
      <p:sp>
        <p:nvSpPr>
          <p:cNvPr id="3" name="مربع نص 2"/>
          <p:cNvSpPr txBox="1"/>
          <p:nvPr/>
        </p:nvSpPr>
        <p:spPr>
          <a:xfrm>
            <a:off x="8100392" y="836712"/>
            <a:ext cx="1043608" cy="253916"/>
          </a:xfrm>
          <a:prstGeom prst="rect">
            <a:avLst/>
          </a:prstGeom>
          <a:noFill/>
        </p:spPr>
        <p:txBody>
          <a:bodyPr wrap="square" rtlCol="1">
            <a:spAutoFit/>
          </a:bodyPr>
          <a:lstStyle/>
          <a:p>
            <a:r>
              <a:rPr lang="ar-SA" sz="1050" b="1" dirty="0" smtClean="0">
                <a:solidFill>
                  <a:schemeClr val="bg2">
                    <a:lumMod val="25000"/>
                  </a:schemeClr>
                </a:solidFill>
              </a:rPr>
              <a:t>يوم الجودة والتميز</a:t>
            </a:r>
            <a:endParaRPr lang="ar-SA" sz="1050" b="1" dirty="0">
              <a:solidFill>
                <a:schemeClr val="bg2">
                  <a:lumMod val="25000"/>
                </a:schemeClr>
              </a:solidFill>
            </a:endParaRPr>
          </a:p>
        </p:txBody>
      </p:sp>
      <p:sp>
        <p:nvSpPr>
          <p:cNvPr id="5" name="Content Placeholder 2"/>
          <p:cNvSpPr txBox="1">
            <a:spLocks/>
          </p:cNvSpPr>
          <p:nvPr/>
        </p:nvSpPr>
        <p:spPr>
          <a:xfrm>
            <a:off x="467544" y="1268760"/>
            <a:ext cx="7571184" cy="5184576"/>
          </a:xfrm>
          <a:prstGeom prst="rect">
            <a:avLst/>
          </a:prstGeom>
        </p:spPr>
        <p:txBody>
          <a:bodyPr vert="horz" lIns="91440" tIns="45720" rIns="91440" bIns="45720" rtlCol="1">
            <a:normAutofit fontScale="925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r">
              <a:buBlip>
                <a:blip r:embed="rId3"/>
              </a:buBlip>
            </a:pPr>
            <a:r>
              <a:rPr lang="ar-SA" sz="2000" b="1" dirty="0" smtClean="0">
                <a:solidFill>
                  <a:schemeClr val="tx1"/>
                </a:solidFill>
              </a:rPr>
              <a:t>تطوير </a:t>
            </a:r>
            <a:r>
              <a:rPr lang="ar-SA" sz="2000" b="1" dirty="0">
                <a:solidFill>
                  <a:schemeClr val="tx1"/>
                </a:solidFill>
              </a:rPr>
              <a:t>البرامج الاكاديمية لتلبية حاجات سوق العمل وتأهيلها </a:t>
            </a:r>
            <a:r>
              <a:rPr lang="ar-SA" sz="2000" b="1" dirty="0" smtClean="0">
                <a:solidFill>
                  <a:schemeClr val="tx1"/>
                </a:solidFill>
              </a:rPr>
              <a:t>للاعتماد وطنيا و عالميـــــا </a:t>
            </a:r>
            <a:endParaRPr lang="ar-SA" sz="2000" b="1" dirty="0">
              <a:solidFill>
                <a:schemeClr val="tx1"/>
              </a:solidFill>
            </a:endParaRPr>
          </a:p>
          <a:p>
            <a:pPr marL="342900" indent="-342900" algn="r">
              <a:buBlip>
                <a:blip r:embed="rId3"/>
              </a:buBlip>
            </a:pPr>
            <a:r>
              <a:rPr lang="ar-SA" sz="2000" b="1" dirty="0">
                <a:solidFill>
                  <a:schemeClr val="tx1"/>
                </a:solidFill>
              </a:rPr>
              <a:t>التحسين المستمر لمهارات أعضاء هيئة التدريس لمواكبة المستجدات في طرق التدريس  </a:t>
            </a:r>
            <a:endParaRPr lang="ar-SA" sz="2000" b="1" dirty="0" smtClean="0">
              <a:solidFill>
                <a:schemeClr val="tx1"/>
              </a:solidFill>
            </a:endParaRPr>
          </a:p>
          <a:p>
            <a:pPr marL="342900" indent="-342900" algn="r">
              <a:buBlip>
                <a:blip r:embed="rId3"/>
              </a:buBlip>
            </a:pPr>
            <a:r>
              <a:rPr lang="ar-SA" sz="2000" b="1" dirty="0">
                <a:solidFill>
                  <a:schemeClr val="tx1"/>
                </a:solidFill>
              </a:rPr>
              <a:t>تطوير مهارات التعليم الذاتي والاتصال والتفكير العلمي لدى الطلاب بالطرق </a:t>
            </a:r>
            <a:r>
              <a:rPr lang="ar-SA" sz="2000" b="1" dirty="0" err="1">
                <a:solidFill>
                  <a:schemeClr val="tx1"/>
                </a:solidFill>
              </a:rPr>
              <a:t>الحديثه</a:t>
            </a:r>
            <a:r>
              <a:rPr lang="ar-SA" sz="2000" b="1" dirty="0">
                <a:solidFill>
                  <a:schemeClr val="tx1"/>
                </a:solidFill>
              </a:rPr>
              <a:t> </a:t>
            </a:r>
          </a:p>
          <a:p>
            <a:pPr marL="342900" indent="-342900" algn="r">
              <a:buBlip>
                <a:blip r:embed="rId3"/>
              </a:buBlip>
            </a:pPr>
            <a:r>
              <a:rPr lang="ar-SA" sz="2000" b="1" dirty="0">
                <a:solidFill>
                  <a:schemeClr val="tx1"/>
                </a:solidFill>
              </a:rPr>
              <a:t>تشجيع وتطوير مهارات البحث العلمي من خلال دعم المشاريع البحثية والمؤتمرات العلمية وورش العمل </a:t>
            </a:r>
          </a:p>
          <a:p>
            <a:pPr marL="342900" indent="-342900" algn="r">
              <a:buBlip>
                <a:blip r:embed="rId3"/>
              </a:buBlip>
            </a:pPr>
            <a:r>
              <a:rPr lang="ar-SA" sz="2000" b="1" dirty="0">
                <a:solidFill>
                  <a:schemeClr val="tx1"/>
                </a:solidFill>
              </a:rPr>
              <a:t>تنويع مصادر التمويل من خلال إنشاء وحدات ذات طابع خاص وطرح برامج التعليم الموازي في مختلف الميادين </a:t>
            </a:r>
            <a:endParaRPr lang="en-US" sz="2000" b="1" dirty="0">
              <a:solidFill>
                <a:schemeClr val="tx1"/>
              </a:solidFill>
            </a:endParaRPr>
          </a:p>
          <a:p>
            <a:pPr marL="342900" indent="-342900" algn="r">
              <a:buBlip>
                <a:blip r:embed="rId3"/>
              </a:buBlip>
            </a:pPr>
            <a:r>
              <a:rPr lang="ar-SA" sz="2000" b="1" dirty="0">
                <a:solidFill>
                  <a:schemeClr val="tx1"/>
                </a:solidFill>
              </a:rPr>
              <a:t>توفير مستوى متميز من التدريب المهني لطالبات الكلية باستخدام الوسائل العلمية والتقنية الحديثة </a:t>
            </a:r>
          </a:p>
          <a:p>
            <a:pPr marL="342900" indent="-342900" algn="r">
              <a:buBlip>
                <a:blip r:embed="rId3"/>
              </a:buBlip>
            </a:pPr>
            <a:r>
              <a:rPr lang="ar-SA" sz="2000" b="1" dirty="0">
                <a:solidFill>
                  <a:schemeClr val="tx1"/>
                </a:solidFill>
              </a:rPr>
              <a:t>التعاون مع المؤسسات التعليمية المرموقة في مجال التعليم والبحث العلمي </a:t>
            </a:r>
          </a:p>
          <a:p>
            <a:pPr marL="342900" indent="-342900" algn="r">
              <a:buBlip>
                <a:blip r:embed="rId3"/>
              </a:buBlip>
            </a:pPr>
            <a:r>
              <a:rPr lang="ar-SA" sz="2000" b="1" dirty="0">
                <a:solidFill>
                  <a:schemeClr val="tx1"/>
                </a:solidFill>
              </a:rPr>
              <a:t>إعداد برامج دراسات عليا متخصصة</a:t>
            </a:r>
          </a:p>
          <a:p>
            <a:pPr marL="342900" indent="-342900" algn="r">
              <a:buBlip>
                <a:blip r:embed="rId3"/>
              </a:buBlip>
            </a:pPr>
            <a:r>
              <a:rPr lang="ar-SA" sz="2000" b="1" dirty="0">
                <a:solidFill>
                  <a:schemeClr val="tx1"/>
                </a:solidFill>
              </a:rPr>
              <a:t>توفير مستوى متميز من التدريب المهني لطالبات الكلية باستخدام الوسائل العلمية والتقنية الحديثة </a:t>
            </a:r>
          </a:p>
          <a:p>
            <a:pPr marL="342900" indent="-342900" algn="r">
              <a:buBlip>
                <a:blip r:embed="rId3"/>
              </a:buBlip>
            </a:pPr>
            <a:r>
              <a:rPr lang="ar-SA" sz="2000" b="1" dirty="0">
                <a:solidFill>
                  <a:schemeClr val="tx1"/>
                </a:solidFill>
              </a:rPr>
              <a:t>التعاون مع المؤسسات التعليمية المرموقة في مجال التعليم والبحث العلمي </a:t>
            </a:r>
          </a:p>
          <a:p>
            <a:pPr marL="342900" indent="-342900" algn="r">
              <a:buBlip>
                <a:blip r:embed="rId3"/>
              </a:buBlip>
            </a:pPr>
            <a:r>
              <a:rPr lang="ar-SA" sz="2000" b="1" dirty="0">
                <a:solidFill>
                  <a:schemeClr val="tx1"/>
                </a:solidFill>
              </a:rPr>
              <a:t>إعداد برامج دراسات عليا متخصصة</a:t>
            </a:r>
          </a:p>
          <a:p>
            <a:pPr algn="r"/>
            <a:endParaRPr lang="en-US" sz="2000" b="1" dirty="0">
              <a:solidFill>
                <a:schemeClr val="tx1"/>
              </a:solidFill>
            </a:endParaRPr>
          </a:p>
        </p:txBody>
      </p:sp>
      <p:sp>
        <p:nvSpPr>
          <p:cNvPr id="6" name="Rectangle 6"/>
          <p:cNvSpPr/>
          <p:nvPr/>
        </p:nvSpPr>
        <p:spPr>
          <a:xfrm>
            <a:off x="6228184" y="345430"/>
            <a:ext cx="1460656" cy="923330"/>
          </a:xfrm>
          <a:prstGeom prst="rect">
            <a:avLst/>
          </a:prstGeom>
          <a:noFill/>
        </p:spPr>
        <p:txBody>
          <a:bodyPr wrap="none" lIns="91440" tIns="45720" rIns="91440" bIns="45720">
            <a:spAutoFit/>
          </a:bodyPr>
          <a:lstStyle/>
          <a:p>
            <a:pPr algn="ctr"/>
            <a:r>
              <a:rPr lang="ar-SA" sz="3200" b="1" dirty="0">
                <a:ln w="10541" cmpd="sng">
                  <a:solidFill>
                    <a:schemeClr val="accent1">
                      <a:shade val="88000"/>
                      <a:satMod val="110000"/>
                    </a:schemeClr>
                  </a:solidFill>
                  <a:prstDash val="solid"/>
                </a:ln>
                <a:solidFill>
                  <a:schemeClr val="accent3">
                    <a:lumMod val="20000"/>
                    <a:lumOff val="80000"/>
                  </a:schemeClr>
                </a:solidFill>
                <a:latin typeface="Hacen Promoter Lt" pitchFamily="2" charset="-78"/>
                <a:cs typeface="Hacen Promoter Lt" pitchFamily="2" charset="-78"/>
              </a:rPr>
              <a:t>الأهداف</a:t>
            </a:r>
            <a:r>
              <a:rPr lang="ar-SA"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مستطيل 6"/>
          <p:cNvSpPr/>
          <p:nvPr/>
        </p:nvSpPr>
        <p:spPr>
          <a:xfrm>
            <a:off x="319209" y="6381328"/>
            <a:ext cx="2016224" cy="307777"/>
          </a:xfrm>
          <a:prstGeom prst="rect">
            <a:avLst/>
          </a:prstGeom>
          <a:noFill/>
        </p:spPr>
        <p:txBody>
          <a:bodyPr wrap="square" lIns="91440" tIns="45720" rIns="91440" bIns="45720">
            <a:spAutoFit/>
          </a:bodyPr>
          <a:lstStyle/>
          <a:p>
            <a:pPr algn="ctr"/>
            <a:r>
              <a:rPr lang="ar-SA" sz="1400" b="1" dirty="0" smtClean="0">
                <a:ln w="10541" cmpd="sng">
                  <a:solidFill>
                    <a:schemeClr val="accent1">
                      <a:shade val="88000"/>
                      <a:satMod val="110000"/>
                    </a:schemeClr>
                  </a:solidFill>
                  <a:prstDash val="solid"/>
                </a:ln>
                <a:solidFill>
                  <a:srgbClr val="FF0000"/>
                </a:solidFill>
                <a:latin typeface="Hacen Promoter Lt" pitchFamily="2" charset="-78"/>
                <a:cs typeface="Hacen Promoter Lt" pitchFamily="2" charset="-78"/>
              </a:rPr>
              <a:t>مركز الجودة وتطوير المهارات</a:t>
            </a:r>
            <a:endParaRPr lang="ar-SA" sz="1400" b="1" cap="none" spc="0" dirty="0">
              <a:ln w="10541" cmpd="sng">
                <a:solidFill>
                  <a:schemeClr val="accent1">
                    <a:shade val="88000"/>
                    <a:satMod val="110000"/>
                  </a:schemeClr>
                </a:solidFill>
                <a:prstDash val="solid"/>
              </a:ln>
              <a:solidFill>
                <a:srgbClr val="FF0000"/>
              </a:solidFill>
              <a:effectLst/>
              <a:latin typeface="Hacen Promoter Lt" pitchFamily="2" charset="-78"/>
              <a:cs typeface="Hacen Promoter Lt" pitchFamily="2" charset="-78"/>
            </a:endParaRPr>
          </a:p>
        </p:txBody>
      </p:sp>
    </p:spTree>
    <p:extLst>
      <p:ext uri="{BB962C8B-B14F-4D97-AF65-F5344CB8AC3E}">
        <p14:creationId xmlns:p14="http://schemas.microsoft.com/office/powerpoint/2010/main" val="239926389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55" presetClass="entr" presetSubtype="0"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0.70"/>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childTnLst>
                          </p:cTn>
                        </p:par>
                        <p:par>
                          <p:cTn id="14" fill="hold">
                            <p:stCondLst>
                              <p:cond delay="135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ذو زاوية واحدة مخدوشة 1"/>
          <p:cNvSpPr/>
          <p:nvPr/>
        </p:nvSpPr>
        <p:spPr>
          <a:xfrm>
            <a:off x="251520" y="332656"/>
            <a:ext cx="8280920" cy="6336704"/>
          </a:xfrm>
          <a:prstGeom prst="snip1Rect">
            <a:avLst/>
          </a:prstGeom>
          <a:gradFill>
            <a:gsLst>
              <a:gs pos="0">
                <a:schemeClr val="accent3">
                  <a:tint val="50000"/>
                  <a:satMod val="300000"/>
                  <a:alpha val="0"/>
                  <a:lumMod val="89000"/>
                </a:schemeClr>
              </a:gs>
              <a:gs pos="35000">
                <a:schemeClr val="accent3">
                  <a:tint val="37000"/>
                  <a:satMod val="300000"/>
                </a:schemeClr>
              </a:gs>
              <a:gs pos="100000">
                <a:schemeClr val="accent3">
                  <a:tint val="15000"/>
                  <a:satMod val="350000"/>
                </a:schemeClr>
              </a:gs>
            </a:gsLst>
          </a:gradFill>
          <a:ln>
            <a:solidFill>
              <a:schemeClr val="accent3">
                <a:shade val="95000"/>
                <a:satMod val="105000"/>
              </a:schemeClr>
            </a:solidFill>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pic>
        <p:nvPicPr>
          <p:cNvPr id="9" name="صورة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912" y="215482"/>
            <a:ext cx="899592" cy="600744"/>
          </a:xfrm>
          <a:prstGeom prst="rect">
            <a:avLst/>
          </a:prstGeom>
          <a:effectLst>
            <a:outerShdw blurRad="50800" dist="38100" dir="2700000" algn="tl" rotWithShape="0">
              <a:prstClr val="black">
                <a:alpha val="40000"/>
              </a:prstClr>
            </a:outerShdw>
          </a:effectLst>
        </p:spPr>
      </p:pic>
      <p:sp>
        <p:nvSpPr>
          <p:cNvPr id="3" name="مربع نص 2"/>
          <p:cNvSpPr txBox="1"/>
          <p:nvPr/>
        </p:nvSpPr>
        <p:spPr>
          <a:xfrm>
            <a:off x="8100392" y="836712"/>
            <a:ext cx="1043608" cy="253916"/>
          </a:xfrm>
          <a:prstGeom prst="rect">
            <a:avLst/>
          </a:prstGeom>
          <a:noFill/>
        </p:spPr>
        <p:txBody>
          <a:bodyPr wrap="square" rtlCol="1">
            <a:spAutoFit/>
          </a:bodyPr>
          <a:lstStyle/>
          <a:p>
            <a:r>
              <a:rPr lang="ar-SA" sz="1050" b="1" dirty="0" smtClean="0">
                <a:solidFill>
                  <a:schemeClr val="bg2">
                    <a:lumMod val="25000"/>
                  </a:schemeClr>
                </a:solidFill>
              </a:rPr>
              <a:t>يوم الجودة والتميز</a:t>
            </a:r>
            <a:endParaRPr lang="ar-SA" sz="1050" b="1" dirty="0">
              <a:solidFill>
                <a:schemeClr val="bg2">
                  <a:lumMod val="25000"/>
                </a:schemeClr>
              </a:solidFill>
            </a:endParaRPr>
          </a:p>
        </p:txBody>
      </p:sp>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277" y="964067"/>
            <a:ext cx="7529385" cy="5413734"/>
          </a:xfrm>
          <a:prstGeom prst="rect">
            <a:avLst/>
          </a:prstGeom>
        </p:spPr>
      </p:pic>
      <p:sp>
        <p:nvSpPr>
          <p:cNvPr id="6" name="Rectangle 6"/>
          <p:cNvSpPr/>
          <p:nvPr/>
        </p:nvSpPr>
        <p:spPr>
          <a:xfrm>
            <a:off x="2771800" y="385893"/>
            <a:ext cx="4917040" cy="584775"/>
          </a:xfrm>
          <a:prstGeom prst="rect">
            <a:avLst/>
          </a:prstGeom>
          <a:noFill/>
        </p:spPr>
        <p:txBody>
          <a:bodyPr wrap="square" lIns="91440" tIns="45720" rIns="91440" bIns="45720">
            <a:spAutoFit/>
          </a:bodyPr>
          <a:lstStyle/>
          <a:p>
            <a:pPr algn="ctr"/>
            <a:r>
              <a:rPr lang="ar-SA" sz="3200" b="1" dirty="0" smtClean="0">
                <a:ln w="10541" cmpd="sng">
                  <a:solidFill>
                    <a:schemeClr val="accent1">
                      <a:shade val="88000"/>
                      <a:satMod val="110000"/>
                    </a:schemeClr>
                  </a:solidFill>
                  <a:prstDash val="solid"/>
                </a:ln>
                <a:solidFill>
                  <a:schemeClr val="accent3">
                    <a:lumMod val="20000"/>
                    <a:lumOff val="80000"/>
                  </a:schemeClr>
                </a:solidFill>
                <a:latin typeface="Hacen Promoter Lt" pitchFamily="2" charset="-78"/>
                <a:cs typeface="Hacen Promoter Lt" pitchFamily="2" charset="-78"/>
              </a:rPr>
              <a:t>الهيكل التنظيمي العام للكلية : </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مستطيل 6"/>
          <p:cNvSpPr/>
          <p:nvPr/>
        </p:nvSpPr>
        <p:spPr>
          <a:xfrm>
            <a:off x="319209" y="6381328"/>
            <a:ext cx="2016224" cy="307777"/>
          </a:xfrm>
          <a:prstGeom prst="rect">
            <a:avLst/>
          </a:prstGeom>
          <a:noFill/>
        </p:spPr>
        <p:txBody>
          <a:bodyPr wrap="square" lIns="91440" tIns="45720" rIns="91440" bIns="45720">
            <a:spAutoFit/>
          </a:bodyPr>
          <a:lstStyle/>
          <a:p>
            <a:pPr algn="ctr"/>
            <a:r>
              <a:rPr lang="ar-SA" sz="1400" b="1" dirty="0" smtClean="0">
                <a:ln w="10541" cmpd="sng">
                  <a:solidFill>
                    <a:schemeClr val="accent1">
                      <a:shade val="88000"/>
                      <a:satMod val="110000"/>
                    </a:schemeClr>
                  </a:solidFill>
                  <a:prstDash val="solid"/>
                </a:ln>
                <a:solidFill>
                  <a:srgbClr val="FF0000"/>
                </a:solidFill>
                <a:latin typeface="Hacen Promoter Lt" pitchFamily="2" charset="-78"/>
                <a:cs typeface="Hacen Promoter Lt" pitchFamily="2" charset="-78"/>
              </a:rPr>
              <a:t>مركز الجودة وتطوير المهارات</a:t>
            </a:r>
            <a:endParaRPr lang="ar-SA" sz="1400" b="1" cap="none" spc="0" dirty="0">
              <a:ln w="10541" cmpd="sng">
                <a:solidFill>
                  <a:schemeClr val="accent1">
                    <a:shade val="88000"/>
                    <a:satMod val="110000"/>
                  </a:schemeClr>
                </a:solidFill>
                <a:prstDash val="solid"/>
              </a:ln>
              <a:solidFill>
                <a:srgbClr val="FF0000"/>
              </a:solidFill>
              <a:effectLst/>
              <a:latin typeface="Hacen Promoter Lt" pitchFamily="2" charset="-78"/>
              <a:cs typeface="Hacen Promoter Lt" pitchFamily="2" charset="-78"/>
            </a:endParaRPr>
          </a:p>
        </p:txBody>
      </p:sp>
    </p:spTree>
    <p:extLst>
      <p:ext uri="{BB962C8B-B14F-4D97-AF65-F5344CB8AC3E}">
        <p14:creationId xmlns:p14="http://schemas.microsoft.com/office/powerpoint/2010/main" val="149878643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5"/>
                                        </p:tgtEl>
                                      </p:cBhvr>
                                    </p:animEffect>
                                    <p:animScale>
                                      <p:cBhvr>
                                        <p:cTn id="11" dur="250" autoRev="1" fill="hold"/>
                                        <p:tgtEl>
                                          <p:spTgt spid="5"/>
                                        </p:tgtEl>
                                      </p:cBhvr>
                                      <p:by x="105000" y="105000"/>
                                    </p:animScale>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ذو زاوية واحدة مخدوشة 1"/>
          <p:cNvSpPr/>
          <p:nvPr/>
        </p:nvSpPr>
        <p:spPr>
          <a:xfrm>
            <a:off x="251520" y="332656"/>
            <a:ext cx="8280920" cy="6336704"/>
          </a:xfrm>
          <a:prstGeom prst="snip1Rect">
            <a:avLst/>
          </a:prstGeom>
          <a:gradFill>
            <a:gsLst>
              <a:gs pos="0">
                <a:schemeClr val="accent3">
                  <a:tint val="50000"/>
                  <a:satMod val="300000"/>
                  <a:alpha val="0"/>
                  <a:lumMod val="89000"/>
                </a:schemeClr>
              </a:gs>
              <a:gs pos="35000">
                <a:schemeClr val="accent3">
                  <a:tint val="37000"/>
                  <a:satMod val="300000"/>
                </a:schemeClr>
              </a:gs>
              <a:gs pos="100000">
                <a:schemeClr val="accent3">
                  <a:tint val="15000"/>
                  <a:satMod val="350000"/>
                </a:schemeClr>
              </a:gs>
            </a:gsLst>
          </a:gradFill>
          <a:ln>
            <a:solidFill>
              <a:schemeClr val="accent3">
                <a:shade val="95000"/>
                <a:satMod val="105000"/>
              </a:schemeClr>
            </a:solidFill>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pic>
        <p:nvPicPr>
          <p:cNvPr id="9" name="صورة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912" y="215482"/>
            <a:ext cx="899592" cy="600744"/>
          </a:xfrm>
          <a:prstGeom prst="rect">
            <a:avLst/>
          </a:prstGeom>
          <a:effectLst>
            <a:outerShdw blurRad="50800" dist="38100" dir="2700000" algn="tl" rotWithShape="0">
              <a:prstClr val="black">
                <a:alpha val="40000"/>
              </a:prstClr>
            </a:outerShdw>
          </a:effectLst>
        </p:spPr>
      </p:pic>
      <p:sp>
        <p:nvSpPr>
          <p:cNvPr id="3" name="مربع نص 2"/>
          <p:cNvSpPr txBox="1"/>
          <p:nvPr/>
        </p:nvSpPr>
        <p:spPr>
          <a:xfrm>
            <a:off x="8100392" y="836712"/>
            <a:ext cx="1043608" cy="253916"/>
          </a:xfrm>
          <a:prstGeom prst="rect">
            <a:avLst/>
          </a:prstGeom>
          <a:noFill/>
        </p:spPr>
        <p:txBody>
          <a:bodyPr wrap="square" rtlCol="1">
            <a:spAutoFit/>
          </a:bodyPr>
          <a:lstStyle/>
          <a:p>
            <a:r>
              <a:rPr lang="ar-SA" sz="1050" b="1" dirty="0" smtClean="0">
                <a:solidFill>
                  <a:schemeClr val="bg2">
                    <a:lumMod val="25000"/>
                  </a:schemeClr>
                </a:solidFill>
              </a:rPr>
              <a:t>يوم الجودة والتميز</a:t>
            </a:r>
            <a:endParaRPr lang="ar-SA" sz="1050" b="1" dirty="0">
              <a:solidFill>
                <a:schemeClr val="bg2">
                  <a:lumMod val="25000"/>
                </a:schemeClr>
              </a:solidFill>
            </a:endParaRPr>
          </a:p>
        </p:txBody>
      </p:sp>
      <p:sp>
        <p:nvSpPr>
          <p:cNvPr id="7" name="مستطيل 6"/>
          <p:cNvSpPr/>
          <p:nvPr/>
        </p:nvSpPr>
        <p:spPr>
          <a:xfrm>
            <a:off x="319209" y="6381328"/>
            <a:ext cx="2016224" cy="307777"/>
          </a:xfrm>
          <a:prstGeom prst="rect">
            <a:avLst/>
          </a:prstGeom>
          <a:noFill/>
        </p:spPr>
        <p:txBody>
          <a:bodyPr wrap="square" lIns="91440" tIns="45720" rIns="91440" bIns="45720">
            <a:spAutoFit/>
          </a:bodyPr>
          <a:lstStyle/>
          <a:p>
            <a:pPr algn="ctr"/>
            <a:r>
              <a:rPr lang="ar-SA" sz="1400" b="1" dirty="0" smtClean="0">
                <a:ln w="10541" cmpd="sng">
                  <a:solidFill>
                    <a:schemeClr val="accent1">
                      <a:shade val="88000"/>
                      <a:satMod val="110000"/>
                    </a:schemeClr>
                  </a:solidFill>
                  <a:prstDash val="solid"/>
                </a:ln>
                <a:solidFill>
                  <a:srgbClr val="FF0000"/>
                </a:solidFill>
                <a:latin typeface="Hacen Promoter Lt" pitchFamily="2" charset="-78"/>
                <a:cs typeface="Hacen Promoter Lt" pitchFamily="2" charset="-78"/>
              </a:rPr>
              <a:t>مركز الجودة وتطوير المهارات</a:t>
            </a:r>
            <a:endParaRPr lang="ar-SA" sz="1400" b="1" cap="none" spc="0" dirty="0">
              <a:ln w="10541" cmpd="sng">
                <a:solidFill>
                  <a:schemeClr val="accent1">
                    <a:shade val="88000"/>
                    <a:satMod val="110000"/>
                  </a:schemeClr>
                </a:solidFill>
                <a:prstDash val="solid"/>
              </a:ln>
              <a:solidFill>
                <a:srgbClr val="FF0000"/>
              </a:solidFill>
              <a:effectLst/>
              <a:latin typeface="Hacen Promoter Lt" pitchFamily="2" charset="-78"/>
              <a:cs typeface="Hacen Promoter Lt" pitchFamily="2" charset="-78"/>
            </a:endParaRPr>
          </a:p>
        </p:txBody>
      </p:sp>
      <p:sp>
        <p:nvSpPr>
          <p:cNvPr id="4" name="مستطيل 3"/>
          <p:cNvSpPr/>
          <p:nvPr/>
        </p:nvSpPr>
        <p:spPr>
          <a:xfrm>
            <a:off x="2678211" y="2943225"/>
            <a:ext cx="3427541" cy="923330"/>
          </a:xfrm>
          <a:prstGeom prst="rect">
            <a:avLst/>
          </a:prstGeom>
          <a:noFill/>
        </p:spPr>
        <p:txBody>
          <a:bodyPr wrap="none" lIns="91440" tIns="45720" rIns="91440" bIns="45720">
            <a:spAutoFit/>
          </a:bodyPr>
          <a:lstStyle/>
          <a:p>
            <a:pPr algn="ctr"/>
            <a:r>
              <a:rPr lang="ar-SA"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sim" pitchFamily="2" charset="-78"/>
              </a:rPr>
              <a:t>احصائيات </a:t>
            </a:r>
            <a:endParaRPr lang="ar-SA"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sim" pitchFamily="2" charset="-78"/>
            </a:endParaRPr>
          </a:p>
        </p:txBody>
      </p:sp>
    </p:spTree>
    <p:extLst>
      <p:ext uri="{BB962C8B-B14F-4D97-AF65-F5344CB8AC3E}">
        <p14:creationId xmlns:p14="http://schemas.microsoft.com/office/powerpoint/2010/main" val="338917337"/>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700"/>
                            </p:stCondLst>
                            <p:childTnLst>
                              <p:par>
                                <p:cTn id="16" presetID="42" presetClass="entr" presetSubtype="0" fill="hold" grpId="0" nodeType="afterEffect">
                                  <p:stCondLst>
                                    <p:cond delay="4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ذو زاوية واحدة مخدوشة 1"/>
          <p:cNvSpPr/>
          <p:nvPr/>
        </p:nvSpPr>
        <p:spPr>
          <a:xfrm>
            <a:off x="251520" y="332656"/>
            <a:ext cx="8280920" cy="6336704"/>
          </a:xfrm>
          <a:prstGeom prst="snip1Rect">
            <a:avLst/>
          </a:prstGeom>
          <a:gradFill>
            <a:gsLst>
              <a:gs pos="0">
                <a:schemeClr val="accent3">
                  <a:tint val="50000"/>
                  <a:satMod val="300000"/>
                  <a:alpha val="0"/>
                  <a:lumMod val="89000"/>
                </a:schemeClr>
              </a:gs>
              <a:gs pos="35000">
                <a:schemeClr val="accent3">
                  <a:tint val="37000"/>
                  <a:satMod val="300000"/>
                </a:schemeClr>
              </a:gs>
              <a:gs pos="100000">
                <a:schemeClr val="accent3">
                  <a:tint val="15000"/>
                  <a:satMod val="350000"/>
                </a:schemeClr>
              </a:gs>
            </a:gsLst>
          </a:gradFill>
          <a:ln>
            <a:solidFill>
              <a:schemeClr val="accent3">
                <a:shade val="95000"/>
                <a:satMod val="105000"/>
              </a:schemeClr>
            </a:solidFill>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pic>
        <p:nvPicPr>
          <p:cNvPr id="9" name="صورة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912" y="215482"/>
            <a:ext cx="899592" cy="600744"/>
          </a:xfrm>
          <a:prstGeom prst="rect">
            <a:avLst/>
          </a:prstGeom>
          <a:effectLst>
            <a:outerShdw blurRad="50800" dist="38100" dir="2700000" algn="tl" rotWithShape="0">
              <a:prstClr val="black">
                <a:alpha val="40000"/>
              </a:prstClr>
            </a:outerShdw>
          </a:effectLst>
        </p:spPr>
      </p:pic>
      <p:sp>
        <p:nvSpPr>
          <p:cNvPr id="3" name="مربع نص 2"/>
          <p:cNvSpPr txBox="1"/>
          <p:nvPr/>
        </p:nvSpPr>
        <p:spPr>
          <a:xfrm>
            <a:off x="8100392" y="836712"/>
            <a:ext cx="1043608" cy="253916"/>
          </a:xfrm>
          <a:prstGeom prst="rect">
            <a:avLst/>
          </a:prstGeom>
          <a:noFill/>
        </p:spPr>
        <p:txBody>
          <a:bodyPr wrap="square" rtlCol="1">
            <a:spAutoFit/>
          </a:bodyPr>
          <a:lstStyle/>
          <a:p>
            <a:r>
              <a:rPr lang="ar-SA" sz="1050" b="1" dirty="0" smtClean="0">
                <a:solidFill>
                  <a:schemeClr val="bg2">
                    <a:lumMod val="25000"/>
                  </a:schemeClr>
                </a:solidFill>
              </a:rPr>
              <a:t>يوم الجودة والتميز</a:t>
            </a:r>
            <a:endParaRPr lang="ar-SA" sz="1050" b="1" dirty="0">
              <a:solidFill>
                <a:schemeClr val="bg2">
                  <a:lumMod val="25000"/>
                </a:schemeClr>
              </a:solidFill>
            </a:endParaRPr>
          </a:p>
        </p:txBody>
      </p:sp>
      <p:sp>
        <p:nvSpPr>
          <p:cNvPr id="5" name="Rectangle 6"/>
          <p:cNvSpPr/>
          <p:nvPr/>
        </p:nvSpPr>
        <p:spPr>
          <a:xfrm>
            <a:off x="3491880" y="539969"/>
            <a:ext cx="4196960" cy="584775"/>
          </a:xfrm>
          <a:prstGeom prst="rect">
            <a:avLst/>
          </a:prstGeom>
          <a:noFill/>
        </p:spPr>
        <p:txBody>
          <a:bodyPr wrap="square" lIns="91440" tIns="45720" rIns="91440" bIns="45720">
            <a:spAutoFit/>
          </a:bodyPr>
          <a:lstStyle/>
          <a:p>
            <a:pPr algn="ctr"/>
            <a:r>
              <a:rPr lang="ar-SA" sz="3200" b="1" dirty="0" smtClean="0">
                <a:ln w="10541" cmpd="sng">
                  <a:solidFill>
                    <a:schemeClr val="accent1">
                      <a:shade val="88000"/>
                      <a:satMod val="110000"/>
                    </a:schemeClr>
                  </a:solidFill>
                  <a:prstDash val="solid"/>
                </a:ln>
                <a:solidFill>
                  <a:schemeClr val="accent3">
                    <a:lumMod val="20000"/>
                    <a:lumOff val="80000"/>
                  </a:schemeClr>
                </a:solidFill>
                <a:latin typeface="Hacen Promoter Lt" pitchFamily="2" charset="-78"/>
                <a:cs typeface="Hacen Promoter Lt" pitchFamily="2" charset="-78"/>
              </a:rPr>
              <a:t>احصائيات تطور الكلية : </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6" name="Chart 1"/>
          <p:cNvGraphicFramePr/>
          <p:nvPr>
            <p:extLst>
              <p:ext uri="{D42A27DB-BD31-4B8C-83A1-F6EECF244321}">
                <p14:modId xmlns:p14="http://schemas.microsoft.com/office/powerpoint/2010/main" val="164707371"/>
              </p:ext>
            </p:extLst>
          </p:nvPr>
        </p:nvGraphicFramePr>
        <p:xfrm>
          <a:off x="549227" y="1124744"/>
          <a:ext cx="7499129" cy="5113942"/>
        </p:xfrm>
        <a:graphic>
          <a:graphicData uri="http://schemas.openxmlformats.org/drawingml/2006/chart">
            <c:chart xmlns:c="http://schemas.openxmlformats.org/drawingml/2006/chart" xmlns:r="http://schemas.openxmlformats.org/officeDocument/2006/relationships" r:id="rId3"/>
          </a:graphicData>
        </a:graphic>
      </p:graphicFrame>
      <p:sp>
        <p:nvSpPr>
          <p:cNvPr id="7" name="مستطيل 6"/>
          <p:cNvSpPr/>
          <p:nvPr/>
        </p:nvSpPr>
        <p:spPr>
          <a:xfrm>
            <a:off x="319209" y="6381328"/>
            <a:ext cx="2016224" cy="307777"/>
          </a:xfrm>
          <a:prstGeom prst="rect">
            <a:avLst/>
          </a:prstGeom>
          <a:noFill/>
        </p:spPr>
        <p:txBody>
          <a:bodyPr wrap="square" lIns="91440" tIns="45720" rIns="91440" bIns="45720">
            <a:spAutoFit/>
          </a:bodyPr>
          <a:lstStyle/>
          <a:p>
            <a:pPr algn="ctr"/>
            <a:r>
              <a:rPr lang="ar-SA" sz="1400" b="1" dirty="0" smtClean="0">
                <a:ln w="10541" cmpd="sng">
                  <a:solidFill>
                    <a:schemeClr val="accent1">
                      <a:shade val="88000"/>
                      <a:satMod val="110000"/>
                    </a:schemeClr>
                  </a:solidFill>
                  <a:prstDash val="solid"/>
                </a:ln>
                <a:solidFill>
                  <a:srgbClr val="FF0000"/>
                </a:solidFill>
                <a:latin typeface="Hacen Promoter Lt" pitchFamily="2" charset="-78"/>
                <a:cs typeface="Hacen Promoter Lt" pitchFamily="2" charset="-78"/>
              </a:rPr>
              <a:t>مركز الجودة وتطوير المهارات</a:t>
            </a:r>
            <a:endParaRPr lang="ar-SA" sz="1400" b="1" cap="none" spc="0" dirty="0">
              <a:ln w="10541" cmpd="sng">
                <a:solidFill>
                  <a:schemeClr val="accent1">
                    <a:shade val="88000"/>
                    <a:satMod val="110000"/>
                  </a:schemeClr>
                </a:solidFill>
                <a:prstDash val="solid"/>
              </a:ln>
              <a:solidFill>
                <a:srgbClr val="FF0000"/>
              </a:solidFill>
              <a:effectLst/>
              <a:latin typeface="Hacen Promoter Lt" pitchFamily="2" charset="-78"/>
              <a:cs typeface="Hacen Promoter Lt" pitchFamily="2" charset="-78"/>
            </a:endParaRPr>
          </a:p>
        </p:txBody>
      </p:sp>
    </p:spTree>
    <p:extLst>
      <p:ext uri="{BB962C8B-B14F-4D97-AF65-F5344CB8AC3E}">
        <p14:creationId xmlns:p14="http://schemas.microsoft.com/office/powerpoint/2010/main" val="336956393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ذو زاوية واحدة مخدوشة 1"/>
          <p:cNvSpPr/>
          <p:nvPr/>
        </p:nvSpPr>
        <p:spPr>
          <a:xfrm>
            <a:off x="251520" y="332656"/>
            <a:ext cx="8280920" cy="6336704"/>
          </a:xfrm>
          <a:prstGeom prst="snip1Rect">
            <a:avLst/>
          </a:prstGeom>
          <a:gradFill>
            <a:gsLst>
              <a:gs pos="0">
                <a:schemeClr val="accent3">
                  <a:tint val="50000"/>
                  <a:satMod val="300000"/>
                  <a:alpha val="0"/>
                  <a:lumMod val="89000"/>
                </a:schemeClr>
              </a:gs>
              <a:gs pos="35000">
                <a:schemeClr val="accent3">
                  <a:tint val="37000"/>
                  <a:satMod val="300000"/>
                </a:schemeClr>
              </a:gs>
              <a:gs pos="100000">
                <a:schemeClr val="accent3">
                  <a:tint val="15000"/>
                  <a:satMod val="350000"/>
                </a:schemeClr>
              </a:gs>
            </a:gsLst>
          </a:gradFill>
          <a:ln>
            <a:solidFill>
              <a:schemeClr val="accent3">
                <a:shade val="95000"/>
                <a:satMod val="105000"/>
              </a:schemeClr>
            </a:solidFill>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pic>
        <p:nvPicPr>
          <p:cNvPr id="9" name="صورة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912" y="215482"/>
            <a:ext cx="899592" cy="600744"/>
          </a:xfrm>
          <a:prstGeom prst="rect">
            <a:avLst/>
          </a:prstGeom>
          <a:effectLst>
            <a:outerShdw blurRad="50800" dist="38100" dir="2700000" algn="tl" rotWithShape="0">
              <a:prstClr val="black">
                <a:alpha val="40000"/>
              </a:prstClr>
            </a:outerShdw>
          </a:effectLst>
        </p:spPr>
      </p:pic>
      <p:sp>
        <p:nvSpPr>
          <p:cNvPr id="3" name="مربع نص 2"/>
          <p:cNvSpPr txBox="1"/>
          <p:nvPr/>
        </p:nvSpPr>
        <p:spPr>
          <a:xfrm>
            <a:off x="8100392" y="836712"/>
            <a:ext cx="1043608" cy="253916"/>
          </a:xfrm>
          <a:prstGeom prst="rect">
            <a:avLst/>
          </a:prstGeom>
          <a:noFill/>
        </p:spPr>
        <p:txBody>
          <a:bodyPr wrap="square" rtlCol="1">
            <a:spAutoFit/>
          </a:bodyPr>
          <a:lstStyle/>
          <a:p>
            <a:r>
              <a:rPr lang="ar-SA" sz="1050" b="1" dirty="0" smtClean="0">
                <a:solidFill>
                  <a:schemeClr val="bg2">
                    <a:lumMod val="25000"/>
                  </a:schemeClr>
                </a:solidFill>
              </a:rPr>
              <a:t>يوم الجودة والتميز</a:t>
            </a:r>
            <a:endParaRPr lang="ar-SA" sz="1050" b="1" dirty="0">
              <a:solidFill>
                <a:schemeClr val="bg2">
                  <a:lumMod val="25000"/>
                </a:schemeClr>
              </a:solidFill>
            </a:endParaRPr>
          </a:p>
        </p:txBody>
      </p:sp>
      <p:graphicFrame>
        <p:nvGraphicFramePr>
          <p:cNvPr id="5" name="Chart 4"/>
          <p:cNvGraphicFramePr/>
          <p:nvPr>
            <p:extLst>
              <p:ext uri="{D42A27DB-BD31-4B8C-83A1-F6EECF244321}">
                <p14:modId xmlns:p14="http://schemas.microsoft.com/office/powerpoint/2010/main" val="3918825881"/>
              </p:ext>
            </p:extLst>
          </p:nvPr>
        </p:nvGraphicFramePr>
        <p:xfrm>
          <a:off x="107504" y="1006548"/>
          <a:ext cx="7616022" cy="5226099"/>
        </p:xfrm>
        <a:graphic>
          <a:graphicData uri="http://schemas.openxmlformats.org/drawingml/2006/chart">
            <c:chart xmlns:c="http://schemas.openxmlformats.org/drawingml/2006/chart" xmlns:r="http://schemas.openxmlformats.org/officeDocument/2006/relationships" r:id="rId3"/>
          </a:graphicData>
        </a:graphic>
      </p:graphicFrame>
      <p:sp>
        <p:nvSpPr>
          <p:cNvPr id="6" name="مستطيل 5"/>
          <p:cNvSpPr/>
          <p:nvPr/>
        </p:nvSpPr>
        <p:spPr>
          <a:xfrm>
            <a:off x="319209" y="6381328"/>
            <a:ext cx="2016224" cy="307777"/>
          </a:xfrm>
          <a:prstGeom prst="rect">
            <a:avLst/>
          </a:prstGeom>
          <a:noFill/>
        </p:spPr>
        <p:txBody>
          <a:bodyPr wrap="square" lIns="91440" tIns="45720" rIns="91440" bIns="45720">
            <a:spAutoFit/>
          </a:bodyPr>
          <a:lstStyle/>
          <a:p>
            <a:pPr algn="ctr"/>
            <a:r>
              <a:rPr lang="ar-SA" sz="1400" b="1" dirty="0" smtClean="0">
                <a:ln w="10541" cmpd="sng">
                  <a:solidFill>
                    <a:schemeClr val="accent1">
                      <a:shade val="88000"/>
                      <a:satMod val="110000"/>
                    </a:schemeClr>
                  </a:solidFill>
                  <a:prstDash val="solid"/>
                </a:ln>
                <a:solidFill>
                  <a:srgbClr val="FF0000"/>
                </a:solidFill>
                <a:latin typeface="Hacen Promoter Lt" pitchFamily="2" charset="-78"/>
                <a:cs typeface="Hacen Promoter Lt" pitchFamily="2" charset="-78"/>
              </a:rPr>
              <a:t>مركز الجودة وتطوير المهارات</a:t>
            </a:r>
            <a:endParaRPr lang="ar-SA" sz="1400" b="1" cap="none" spc="0" dirty="0">
              <a:ln w="10541" cmpd="sng">
                <a:solidFill>
                  <a:schemeClr val="accent1">
                    <a:shade val="88000"/>
                    <a:satMod val="110000"/>
                  </a:schemeClr>
                </a:solidFill>
                <a:prstDash val="solid"/>
              </a:ln>
              <a:solidFill>
                <a:srgbClr val="FF0000"/>
              </a:solidFill>
              <a:effectLst/>
              <a:latin typeface="Hacen Promoter Lt" pitchFamily="2" charset="-78"/>
              <a:cs typeface="Hacen Promoter Lt" pitchFamily="2" charset="-78"/>
            </a:endParaRPr>
          </a:p>
        </p:txBody>
      </p:sp>
    </p:spTree>
    <p:extLst>
      <p:ext uri="{BB962C8B-B14F-4D97-AF65-F5344CB8AC3E}">
        <p14:creationId xmlns:p14="http://schemas.microsoft.com/office/powerpoint/2010/main" val="239926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443</Words>
  <Application>Microsoft Office PowerPoint</Application>
  <PresentationFormat>عرض على الشاشة (3:4)‏</PresentationFormat>
  <Paragraphs>74</Paragraphs>
  <Slides>15</Slides>
  <Notes>1</Notes>
  <HiddenSlides>0</HiddenSlides>
  <MMClips>0</MMClips>
  <ScaleCrop>false</ScaleCrop>
  <HeadingPairs>
    <vt:vector size="4" baseType="variant">
      <vt:variant>
        <vt:lpstr>نسق</vt:lpstr>
      </vt:variant>
      <vt:variant>
        <vt:i4>1</vt:i4>
      </vt:variant>
      <vt:variant>
        <vt:lpstr>عناوين الشرائح</vt:lpstr>
      </vt:variant>
      <vt:variant>
        <vt:i4>15</vt:i4>
      </vt:variant>
    </vt:vector>
  </HeadingPairs>
  <TitlesOfParts>
    <vt:vector size="16"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Dell 01</dc:creator>
  <cp:lastModifiedBy>Dell 01</cp:lastModifiedBy>
  <cp:revision>15</cp:revision>
  <dcterms:created xsi:type="dcterms:W3CDTF">2013-05-20T08:03:59Z</dcterms:created>
  <dcterms:modified xsi:type="dcterms:W3CDTF">2013-05-20T20:12:01Z</dcterms:modified>
</cp:coreProperties>
</file>