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8" r:id="rId3"/>
    <p:sldId id="257" r:id="rId4"/>
    <p:sldId id="258" r:id="rId5"/>
    <p:sldId id="259" r:id="rId6"/>
    <p:sldId id="260" r:id="rId7"/>
    <p:sldId id="261" r:id="rId8"/>
    <p:sldId id="265" r:id="rId9"/>
    <p:sldId id="266" r:id="rId10"/>
    <p:sldId id="267" r:id="rId11"/>
    <p:sldId id="262" r:id="rId12"/>
    <p:sldId id="268" r:id="rId13"/>
    <p:sldId id="269" r:id="rId14"/>
    <p:sldId id="263" r:id="rId15"/>
    <p:sldId id="270" r:id="rId16"/>
    <p:sldId id="271" r:id="rId17"/>
    <p:sldId id="264"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51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8" name="Footer Placeholder 7"/>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9" name="Slide Number Placeholder 8"/>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5" name="Slide Number Placeholder 4"/>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eaLnBrk="1" latinLnBrk="0" hangingPunct="1"/>
            <a:fld id="{8F6BCBE8-30B0-4476-8762-9236B142003A}" type="datetimeFigureOut">
              <a:rPr lang="en-US" smtClean="0"/>
              <a:pPr eaLnBrk="1" latinLnBrk="0" hangingPunct="1"/>
              <a:t>4/24/2013</a:t>
            </a:fld>
            <a:endParaRPr lang="en-US" sz="1100" dirty="0">
              <a:solidFill>
                <a:schemeClr val="tx2"/>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http://ar.wikipedia.org/wiki/%D8%AC%D9%88%D8%AF%D8%A9_%D8%A7%D9%84%D8%BA%D8%B0%D8%A7%D8%A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75048" y="476672"/>
            <a:ext cx="8173416" cy="15904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 name="عنوان 10"/>
          <p:cNvSpPr>
            <a:spLocks noGrp="1"/>
          </p:cNvSpPr>
          <p:nvPr>
            <p:ph type="ctrTitle"/>
          </p:nvPr>
        </p:nvSpPr>
        <p:spPr/>
        <p:txBody>
          <a:bodyPr>
            <a:normAutofit/>
          </a:bodyPr>
          <a:lstStyle/>
          <a:p>
            <a:r>
              <a:rPr lang="ar-SA" sz="6600" b="1" dirty="0" smtClean="0">
                <a:solidFill>
                  <a:srgbClr val="FF0000"/>
                </a:solidFill>
              </a:rPr>
              <a:t>البطاقة الغذائية</a:t>
            </a:r>
            <a:endParaRPr lang="ar-SA" sz="6600" b="1" dirty="0">
              <a:solidFill>
                <a:srgbClr val="FF0000"/>
              </a:solidFill>
            </a:endParaRPr>
          </a:p>
        </p:txBody>
      </p:sp>
      <p:sp>
        <p:nvSpPr>
          <p:cNvPr id="12" name="عنوان فرعي 11"/>
          <p:cNvSpPr>
            <a:spLocks noGrp="1"/>
          </p:cNvSpPr>
          <p:nvPr>
            <p:ph type="subTitle" idx="1"/>
          </p:nvPr>
        </p:nvSpPr>
        <p:spPr>
          <a:xfrm>
            <a:off x="1357290" y="3500438"/>
            <a:ext cx="6400800" cy="2500330"/>
          </a:xfrm>
        </p:spPr>
        <p:txBody>
          <a:bodyPr>
            <a:normAutofit/>
          </a:bodyPr>
          <a:lstStyle/>
          <a:p>
            <a:r>
              <a:rPr lang="ar-SA" sz="4400" dirty="0">
                <a:solidFill>
                  <a:schemeClr val="tx2"/>
                </a:solidFill>
              </a:rPr>
              <a:t>إعداد</a:t>
            </a:r>
          </a:p>
          <a:p>
            <a:r>
              <a:rPr lang="ar-SA" sz="4400" dirty="0" smtClean="0">
                <a:solidFill>
                  <a:schemeClr val="tx2"/>
                </a:solidFill>
              </a:rPr>
              <a:t>إيمان محمد بسيوني</a:t>
            </a:r>
          </a:p>
          <a:p>
            <a:r>
              <a:rPr lang="ar-SA" sz="4400" dirty="0" smtClean="0">
                <a:solidFill>
                  <a:schemeClr val="tx2"/>
                </a:solidFill>
              </a:rPr>
              <a:t>محاضر بقسم الاقتصاد المنزلي</a:t>
            </a:r>
            <a:endParaRPr lang="ar-SA" sz="4400" dirty="0">
              <a:solidFill>
                <a:schemeClr val="tx2"/>
              </a:solidFill>
            </a:endParaRPr>
          </a:p>
          <a:p>
            <a:endParaRPr lang="ar-SA" dirty="0"/>
          </a:p>
        </p:txBody>
      </p:sp>
    </p:spTree>
    <p:extLst>
      <p:ext uri="{BB962C8B-B14F-4D97-AF65-F5344CB8AC3E}">
        <p14:creationId xmlns:p14="http://schemas.microsoft.com/office/powerpoint/2010/main" xmlns="" val="1565749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dirty="0" smtClean="0"/>
              <a:t>هل تخضع المواد المضافة للغذاء للدراسة؟</a:t>
            </a:r>
            <a:endParaRPr lang="ar-SA" dirty="0"/>
          </a:p>
        </p:txBody>
      </p:sp>
      <p:graphicFrame>
        <p:nvGraphicFramePr>
          <p:cNvPr id="4" name="عنصر نائب للمحتوى 3"/>
          <p:cNvGraphicFramePr>
            <a:graphicFrameLocks noGrp="1"/>
          </p:cNvGraphicFramePr>
          <p:nvPr>
            <p:ph sz="quarter" idx="13"/>
          </p:nvPr>
        </p:nvGraphicFramePr>
        <p:xfrm>
          <a:off x="428596" y="1714488"/>
          <a:ext cx="4772052" cy="4514096"/>
        </p:xfrm>
        <a:graphic>
          <a:graphicData uri="http://schemas.openxmlformats.org/drawingml/2006/table">
            <a:tbl>
              <a:tblPr rtl="1" firstRow="1" bandRow="1">
                <a:tableStyleId>{5C22544A-7EE6-4342-B048-85BDC9FD1C3A}</a:tableStyleId>
              </a:tblPr>
              <a:tblGrid>
                <a:gridCol w="779140"/>
                <a:gridCol w="3175610"/>
                <a:gridCol w="817302"/>
              </a:tblGrid>
              <a:tr h="428627">
                <a:tc>
                  <a:txBody>
                    <a:bodyPr/>
                    <a:lstStyle/>
                    <a:p>
                      <a:pPr rtl="1"/>
                      <a:r>
                        <a:rPr lang="ar-SA" dirty="0" smtClean="0">
                          <a:solidFill>
                            <a:srgbClr val="FF0000"/>
                          </a:solidFill>
                        </a:rPr>
                        <a:t>المسلسل</a:t>
                      </a:r>
                      <a:endParaRPr lang="ar-SA" dirty="0">
                        <a:solidFill>
                          <a:srgbClr val="FF0000"/>
                        </a:solidFill>
                      </a:endParaRPr>
                    </a:p>
                  </a:txBody>
                  <a:tcPr marL="41466" marR="41466"/>
                </a:tc>
                <a:tc>
                  <a:txBody>
                    <a:bodyPr/>
                    <a:lstStyle/>
                    <a:p>
                      <a:pPr rtl="1"/>
                      <a:r>
                        <a:rPr lang="ar-SA" dirty="0" smtClean="0">
                          <a:solidFill>
                            <a:srgbClr val="FF0000"/>
                          </a:solidFill>
                        </a:rPr>
                        <a:t>جهة الاختصاص</a:t>
                      </a:r>
                      <a:endParaRPr lang="ar-SA" dirty="0">
                        <a:solidFill>
                          <a:srgbClr val="FF0000"/>
                        </a:solidFill>
                      </a:endParaRPr>
                    </a:p>
                  </a:txBody>
                  <a:tcPr marL="41466" marR="41466"/>
                </a:tc>
                <a:tc>
                  <a:txBody>
                    <a:bodyPr/>
                    <a:lstStyle/>
                    <a:p>
                      <a:pPr rtl="1"/>
                      <a:r>
                        <a:rPr lang="ar-SA" dirty="0" smtClean="0">
                          <a:solidFill>
                            <a:srgbClr val="FF0000"/>
                          </a:solidFill>
                        </a:rPr>
                        <a:t>الرمز</a:t>
                      </a:r>
                      <a:endParaRPr lang="ar-SA" dirty="0">
                        <a:solidFill>
                          <a:srgbClr val="FF0000"/>
                        </a:solidFill>
                      </a:endParaRPr>
                    </a:p>
                  </a:txBody>
                  <a:tcPr marL="41466" marR="41466"/>
                </a:tc>
              </a:tr>
              <a:tr h="874143">
                <a:tc>
                  <a:txBody>
                    <a:bodyPr/>
                    <a:lstStyle/>
                    <a:p>
                      <a:pPr rtl="1"/>
                      <a:r>
                        <a:rPr lang="ar-SA" dirty="0" smtClean="0"/>
                        <a:t>1</a:t>
                      </a:r>
                      <a:endParaRPr lang="ar-SA" dirty="0"/>
                    </a:p>
                  </a:txBody>
                  <a:tcPr marL="41466" marR="41466"/>
                </a:tc>
                <a:tc>
                  <a:txBody>
                    <a:bodyPr/>
                    <a:lstStyle/>
                    <a:p>
                      <a:pPr rtl="1"/>
                      <a:r>
                        <a:rPr lang="ar-SA" dirty="0" smtClean="0"/>
                        <a:t>إدارة الغذاء والدواء الأمريكية</a:t>
                      </a:r>
                      <a:endParaRPr lang="ar-SA" dirty="0"/>
                    </a:p>
                  </a:txBody>
                  <a:tcPr marL="41466" marR="41466"/>
                </a:tc>
                <a:tc>
                  <a:txBody>
                    <a:bodyPr/>
                    <a:lstStyle/>
                    <a:p>
                      <a:pPr algn="l" rtl="0"/>
                      <a:r>
                        <a:rPr lang="en-US" dirty="0" smtClean="0"/>
                        <a:t>FDA</a:t>
                      </a:r>
                      <a:endParaRPr lang="ar-SA" dirty="0"/>
                    </a:p>
                  </a:txBody>
                  <a:tcPr marL="41466" marR="41466"/>
                </a:tc>
              </a:tr>
              <a:tr h="874143">
                <a:tc>
                  <a:txBody>
                    <a:bodyPr/>
                    <a:lstStyle/>
                    <a:p>
                      <a:pPr rtl="1"/>
                      <a:r>
                        <a:rPr lang="ar-SA" dirty="0" smtClean="0"/>
                        <a:t>2</a:t>
                      </a:r>
                      <a:endParaRPr lang="ar-SA" dirty="0"/>
                    </a:p>
                  </a:txBody>
                  <a:tcPr marL="41466" marR="41466"/>
                </a:tc>
                <a:tc>
                  <a:txBody>
                    <a:bodyPr/>
                    <a:lstStyle/>
                    <a:p>
                      <a:pPr rtl="1"/>
                      <a:r>
                        <a:rPr lang="ar-SA" dirty="0" smtClean="0"/>
                        <a:t>اللجنة العلمية للغذاء لدول الاتحاد الأوربي</a:t>
                      </a:r>
                      <a:endParaRPr lang="ar-SA" dirty="0"/>
                    </a:p>
                  </a:txBody>
                  <a:tcPr marL="41466" marR="41466"/>
                </a:tc>
                <a:tc>
                  <a:txBody>
                    <a:bodyPr/>
                    <a:lstStyle/>
                    <a:p>
                      <a:pPr algn="l" rtl="0"/>
                      <a:r>
                        <a:rPr lang="en-US" dirty="0" smtClean="0"/>
                        <a:t>SCF</a:t>
                      </a:r>
                      <a:endParaRPr lang="ar-SA" dirty="0"/>
                    </a:p>
                  </a:txBody>
                  <a:tcPr marL="41466" marR="41466"/>
                </a:tc>
              </a:tr>
              <a:tr h="874143">
                <a:tc>
                  <a:txBody>
                    <a:bodyPr/>
                    <a:lstStyle/>
                    <a:p>
                      <a:pPr rtl="1"/>
                      <a:r>
                        <a:rPr lang="ar-SA" dirty="0" smtClean="0"/>
                        <a:t>3</a:t>
                      </a:r>
                      <a:endParaRPr lang="ar-SA" dirty="0"/>
                    </a:p>
                  </a:txBody>
                  <a:tcPr marL="41466" marR="41466"/>
                </a:tc>
                <a:tc>
                  <a:txBody>
                    <a:bodyPr/>
                    <a:lstStyle/>
                    <a:p>
                      <a:pPr rtl="1"/>
                      <a:r>
                        <a:rPr lang="ar-SA" dirty="0" smtClean="0"/>
                        <a:t>اللجنة الخاصة بالمواد المضافة للغذاء المشتركة بين منظمة الأغذية والزراعة(</a:t>
                      </a:r>
                      <a:r>
                        <a:rPr lang="en-US" dirty="0" smtClean="0"/>
                        <a:t>FAO</a:t>
                      </a:r>
                      <a:r>
                        <a:rPr lang="ar-SA" dirty="0" smtClean="0"/>
                        <a:t>)</a:t>
                      </a:r>
                      <a:r>
                        <a:rPr lang="ar-SA" baseline="0" dirty="0" smtClean="0"/>
                        <a:t> ومنظمة الصحة العالمية(</a:t>
                      </a:r>
                      <a:r>
                        <a:rPr lang="en-US" baseline="0" dirty="0" smtClean="0"/>
                        <a:t>WHO</a:t>
                      </a:r>
                      <a:r>
                        <a:rPr lang="ar-SA" baseline="0" dirty="0" smtClean="0"/>
                        <a:t>)التابعتين لمنظمة الأمم المتحدة</a:t>
                      </a:r>
                      <a:endParaRPr lang="ar-SA" dirty="0"/>
                    </a:p>
                  </a:txBody>
                  <a:tcPr marL="41466" marR="41466"/>
                </a:tc>
                <a:tc>
                  <a:txBody>
                    <a:bodyPr/>
                    <a:lstStyle/>
                    <a:p>
                      <a:pPr algn="l" rtl="0"/>
                      <a:r>
                        <a:rPr lang="en-US" dirty="0" smtClean="0"/>
                        <a:t>JECFA</a:t>
                      </a:r>
                      <a:endParaRPr lang="ar-SA" dirty="0"/>
                    </a:p>
                  </a:txBody>
                  <a:tcPr marL="41466" marR="41466"/>
                </a:tc>
              </a:tr>
              <a:tr h="874143">
                <a:tc>
                  <a:txBody>
                    <a:bodyPr/>
                    <a:lstStyle/>
                    <a:p>
                      <a:pPr rtl="1"/>
                      <a:r>
                        <a:rPr lang="ar-SA" dirty="0" smtClean="0"/>
                        <a:t>4</a:t>
                      </a:r>
                      <a:endParaRPr lang="ar-SA" dirty="0"/>
                    </a:p>
                  </a:txBody>
                  <a:tcPr marL="41466" marR="41466"/>
                </a:tc>
                <a:tc>
                  <a:txBody>
                    <a:bodyPr/>
                    <a:lstStyle/>
                    <a:p>
                      <a:pPr rtl="1"/>
                      <a:r>
                        <a:rPr lang="ar-SA" dirty="0" smtClean="0"/>
                        <a:t>لجنة الدستور</a:t>
                      </a:r>
                      <a:r>
                        <a:rPr lang="ar-SA" baseline="0" dirty="0" smtClean="0"/>
                        <a:t> الغذائي الخاصة بالمواد المضافة للأغذية والملوثات</a:t>
                      </a:r>
                      <a:endParaRPr lang="ar-SA" dirty="0"/>
                    </a:p>
                  </a:txBody>
                  <a:tcPr marL="41466" marR="41466"/>
                </a:tc>
                <a:tc>
                  <a:txBody>
                    <a:bodyPr/>
                    <a:lstStyle/>
                    <a:p>
                      <a:pPr algn="l" rtl="0"/>
                      <a:r>
                        <a:rPr lang="en-US" dirty="0" smtClean="0"/>
                        <a:t>CCFAC</a:t>
                      </a:r>
                      <a:endParaRPr lang="ar-SA" dirty="0"/>
                    </a:p>
                  </a:txBody>
                  <a:tcPr marL="41466" marR="41466"/>
                </a:tc>
              </a:tr>
            </a:tbl>
          </a:graphicData>
        </a:graphic>
      </p:graphicFrame>
      <p:sp>
        <p:nvSpPr>
          <p:cNvPr id="8" name="عنصر نائب للمحتوى 7"/>
          <p:cNvSpPr>
            <a:spLocks noGrp="1"/>
          </p:cNvSpPr>
          <p:nvPr>
            <p:ph sz="quarter" idx="14"/>
          </p:nvPr>
        </p:nvSpPr>
        <p:spPr>
          <a:xfrm>
            <a:off x="5000628" y="1643050"/>
            <a:ext cx="4143372" cy="4483430"/>
          </a:xfrm>
        </p:spPr>
        <p:txBody>
          <a:bodyPr>
            <a:normAutofit/>
          </a:bodyPr>
          <a:lstStyle/>
          <a:p>
            <a:r>
              <a:rPr lang="ar-SA" dirty="0" smtClean="0"/>
              <a:t>يعتقد كثير من الناس أن المواد المضافة للغذاء هي مركبات كيميائية معقدة قد تسبب أضرارا صحية عند تناولها .</a:t>
            </a:r>
          </a:p>
          <a:p>
            <a:r>
              <a:rPr lang="ar-SA" dirty="0" smtClean="0"/>
              <a:t>إلا أنه بجدر القول أن جميع المواد المضافة إلى الغذاء تخضع للبحث العلمي المتعمق والدراسة والمراجعة من قبل جهات الاختصاص في الدول .</a:t>
            </a:r>
          </a:p>
          <a:p>
            <a:endParaRPr lang="ar-SA"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87791212"/>
              </p:ext>
            </p:extLst>
          </p:nvPr>
        </p:nvGraphicFramePr>
        <p:xfrm>
          <a:off x="214284" y="1357298"/>
          <a:ext cx="8715434" cy="5286412"/>
        </p:xfrm>
        <a:graphic>
          <a:graphicData uri="http://schemas.openxmlformats.org/drawingml/2006/table">
            <a:tbl>
              <a:tblPr rtl="1" firstRow="1" bandRow="1">
                <a:tableStyleId>{5C22544A-7EE6-4342-B048-85BDC9FD1C3A}</a:tableStyleId>
              </a:tblPr>
              <a:tblGrid>
                <a:gridCol w="572976"/>
                <a:gridCol w="773345"/>
                <a:gridCol w="673160"/>
                <a:gridCol w="673160"/>
                <a:gridCol w="708812"/>
                <a:gridCol w="637509"/>
                <a:gridCol w="681205"/>
                <a:gridCol w="847126"/>
                <a:gridCol w="455501"/>
                <a:gridCol w="673160"/>
                <a:gridCol w="673160"/>
                <a:gridCol w="673160"/>
                <a:gridCol w="673160"/>
              </a:tblGrid>
              <a:tr h="2051428">
                <a:tc>
                  <a:txBody>
                    <a:bodyPr/>
                    <a:lstStyle/>
                    <a:p>
                      <a:pPr rtl="1"/>
                      <a:r>
                        <a:rPr lang="ar-SA" dirty="0" smtClean="0"/>
                        <a:t>المواد الملونة</a:t>
                      </a:r>
                      <a:endParaRPr lang="ar-SA" dirty="0"/>
                    </a:p>
                  </a:txBody>
                  <a:tcPr vert="vert270"/>
                </a:tc>
                <a:tc>
                  <a:txBody>
                    <a:bodyPr/>
                    <a:lstStyle/>
                    <a:p>
                      <a:pPr rtl="1"/>
                      <a:r>
                        <a:rPr lang="ar-SA" dirty="0" smtClean="0"/>
                        <a:t>المواد الحافظة والمناعة للتأكسد</a:t>
                      </a:r>
                      <a:endParaRPr lang="ar-SA" dirty="0"/>
                    </a:p>
                  </a:txBody>
                  <a:tcPr vert="vert270"/>
                </a:tc>
                <a:tc>
                  <a:txBody>
                    <a:bodyPr/>
                    <a:lstStyle/>
                    <a:p>
                      <a:pPr rtl="1"/>
                      <a:r>
                        <a:rPr lang="ar-SA" dirty="0" smtClean="0"/>
                        <a:t>المواد المثبتة والمستحلبة</a:t>
                      </a:r>
                      <a:endParaRPr lang="ar-SA" dirty="0"/>
                    </a:p>
                  </a:txBody>
                  <a:tcPr vert="vert270"/>
                </a:tc>
                <a:tc>
                  <a:txBody>
                    <a:bodyPr/>
                    <a:lstStyle/>
                    <a:p>
                      <a:pPr rtl="1"/>
                      <a:r>
                        <a:rPr lang="ar-SA" dirty="0" smtClean="0"/>
                        <a:t>المواد المنكهة</a:t>
                      </a:r>
                      <a:endParaRPr lang="ar-SA" dirty="0"/>
                    </a:p>
                  </a:txBody>
                  <a:tcPr vert="vert270"/>
                </a:tc>
                <a:tc>
                  <a:txBody>
                    <a:bodyPr/>
                    <a:lstStyle/>
                    <a:p>
                      <a:pPr rtl="1"/>
                      <a:r>
                        <a:rPr lang="ar-SA" dirty="0" smtClean="0"/>
                        <a:t>المواد المضافة المغذية</a:t>
                      </a:r>
                      <a:endParaRPr lang="ar-SA" dirty="0"/>
                    </a:p>
                  </a:txBody>
                  <a:tcPr vert="vert270"/>
                </a:tc>
                <a:tc>
                  <a:txBody>
                    <a:bodyPr/>
                    <a:lstStyle/>
                    <a:p>
                      <a:pPr rtl="1"/>
                      <a:r>
                        <a:rPr lang="ar-SA" dirty="0" smtClean="0"/>
                        <a:t>المواد المانعة للتكتل</a:t>
                      </a:r>
                      <a:endParaRPr lang="ar-SA" dirty="0"/>
                    </a:p>
                  </a:txBody>
                  <a:tcPr vert="vert270"/>
                </a:tc>
                <a:tc>
                  <a:txBody>
                    <a:bodyPr/>
                    <a:lstStyle/>
                    <a:p>
                      <a:pPr rtl="1"/>
                      <a:r>
                        <a:rPr lang="ar-SA" dirty="0" smtClean="0"/>
                        <a:t>المواد المانعة للالتصاق</a:t>
                      </a:r>
                      <a:endParaRPr lang="ar-SA" dirty="0"/>
                    </a:p>
                  </a:txBody>
                  <a:tcPr vert="vert270"/>
                </a:tc>
                <a:tc>
                  <a:txBody>
                    <a:bodyPr/>
                    <a:lstStyle/>
                    <a:p>
                      <a:pPr rtl="1"/>
                      <a:r>
                        <a:rPr lang="ar-SA" dirty="0" smtClean="0"/>
                        <a:t>المحليات </a:t>
                      </a:r>
                    </a:p>
                    <a:p>
                      <a:pPr rtl="1"/>
                      <a:r>
                        <a:rPr lang="ar-SA" dirty="0" smtClean="0"/>
                        <a:t>الاصطناعية</a:t>
                      </a:r>
                      <a:endParaRPr lang="ar-SA" dirty="0"/>
                    </a:p>
                  </a:txBody>
                  <a:tcPr vert="vert270"/>
                </a:tc>
                <a:tc>
                  <a:txBody>
                    <a:bodyPr/>
                    <a:lstStyle/>
                    <a:p>
                      <a:pPr rtl="1"/>
                      <a:r>
                        <a:rPr lang="ar-SA" sz="1600" dirty="0" smtClean="0"/>
                        <a:t>الأنزيمات</a:t>
                      </a:r>
                      <a:endParaRPr lang="ar-SA" sz="1600" dirty="0"/>
                    </a:p>
                  </a:txBody>
                  <a:tcPr vert="vert270"/>
                </a:tc>
                <a:tc>
                  <a:txBody>
                    <a:bodyPr/>
                    <a:lstStyle/>
                    <a:p>
                      <a:pPr rtl="1"/>
                      <a:r>
                        <a:rPr lang="ar-SA" dirty="0" smtClean="0"/>
                        <a:t>المواد المجففة</a:t>
                      </a:r>
                      <a:endParaRPr lang="ar-SA" dirty="0"/>
                    </a:p>
                  </a:txBody>
                  <a:tcPr vert="vert270"/>
                </a:tc>
                <a:tc>
                  <a:txBody>
                    <a:bodyPr/>
                    <a:lstStyle/>
                    <a:p>
                      <a:pPr rtl="1"/>
                      <a:r>
                        <a:rPr lang="ar-SA" dirty="0" smtClean="0"/>
                        <a:t>المواد الضابطة للحموضة والقلوية</a:t>
                      </a:r>
                      <a:endParaRPr lang="ar-SA" dirty="0"/>
                    </a:p>
                  </a:txBody>
                  <a:tcPr vert="vert270"/>
                </a:tc>
                <a:tc>
                  <a:txBody>
                    <a:bodyPr/>
                    <a:lstStyle/>
                    <a:p>
                      <a:pPr rtl="1"/>
                      <a:r>
                        <a:rPr lang="ar-SA" dirty="0" smtClean="0"/>
                        <a:t>مواد التخمير والمواد الرافعة</a:t>
                      </a:r>
                      <a:endParaRPr lang="ar-SA" dirty="0"/>
                    </a:p>
                  </a:txBody>
                  <a:tcPr vert="vert270"/>
                </a:tc>
                <a:tc>
                  <a:txBody>
                    <a:bodyPr/>
                    <a:lstStyle/>
                    <a:p>
                      <a:pPr rtl="1"/>
                      <a:r>
                        <a:rPr lang="ar-SA" dirty="0" smtClean="0"/>
                        <a:t>المواد المحسنة للمظهر</a:t>
                      </a:r>
                      <a:endParaRPr lang="ar-SA" dirty="0"/>
                    </a:p>
                  </a:txBody>
                  <a:tcPr vert="vert270"/>
                </a:tc>
              </a:tr>
              <a:tr h="3234984">
                <a:tc>
                  <a:txBody>
                    <a:bodyPr/>
                    <a:lstStyle/>
                    <a:p>
                      <a:pPr rtl="1"/>
                      <a:r>
                        <a:rPr lang="ar-SA" dirty="0" err="1" smtClean="0"/>
                        <a:t>البيتا</a:t>
                      </a:r>
                      <a:r>
                        <a:rPr lang="ar-SA" dirty="0" smtClean="0"/>
                        <a:t> </a:t>
                      </a:r>
                      <a:r>
                        <a:rPr lang="ar-SA" dirty="0" err="1" smtClean="0"/>
                        <a:t>كاروتين</a:t>
                      </a:r>
                      <a:r>
                        <a:rPr lang="ar-SA" dirty="0" smtClean="0"/>
                        <a:t> </a:t>
                      </a:r>
                      <a:r>
                        <a:rPr lang="ar-SA" dirty="0" err="1" smtClean="0"/>
                        <a:t>والكاروتين</a:t>
                      </a:r>
                      <a:r>
                        <a:rPr lang="ar-SA" dirty="0" smtClean="0"/>
                        <a:t> و الكركم الخ</a:t>
                      </a:r>
                      <a:endParaRPr lang="ar-SA" dirty="0"/>
                    </a:p>
                  </a:txBody>
                  <a:tcPr vert="vert270"/>
                </a:tc>
                <a:tc>
                  <a:txBody>
                    <a:bodyPr/>
                    <a:lstStyle/>
                    <a:p>
                      <a:pPr rtl="1"/>
                      <a:r>
                        <a:rPr lang="ar-SA" dirty="0" smtClean="0"/>
                        <a:t>الملح والسكر وحمض </a:t>
                      </a:r>
                      <a:r>
                        <a:rPr lang="ar-SA" dirty="0" err="1" smtClean="0"/>
                        <a:t>البنزويك</a:t>
                      </a:r>
                      <a:endParaRPr lang="ar-SA" dirty="0"/>
                    </a:p>
                  </a:txBody>
                  <a:tcPr vert="vert270"/>
                </a:tc>
                <a:tc>
                  <a:txBody>
                    <a:bodyPr/>
                    <a:lstStyle/>
                    <a:p>
                      <a:pPr rtl="1"/>
                      <a:r>
                        <a:rPr lang="ar-SA" dirty="0" smtClean="0"/>
                        <a:t>مثل اليسيثين</a:t>
                      </a:r>
                      <a:r>
                        <a:rPr lang="ar-SA" baseline="0" dirty="0" smtClean="0"/>
                        <a:t> </a:t>
                      </a:r>
                      <a:r>
                        <a:rPr lang="ar-SA" baseline="0" dirty="0" err="1" smtClean="0"/>
                        <a:t>و</a:t>
                      </a:r>
                      <a:r>
                        <a:rPr lang="ar-SA" baseline="0" dirty="0" smtClean="0"/>
                        <a:t> </a:t>
                      </a:r>
                      <a:r>
                        <a:rPr lang="ar-SA" baseline="0" dirty="0" err="1" smtClean="0"/>
                        <a:t>الجلسرين</a:t>
                      </a:r>
                      <a:r>
                        <a:rPr lang="ar-SA" baseline="0" dirty="0" smtClean="0"/>
                        <a:t> والصمغ</a:t>
                      </a:r>
                      <a:endParaRPr lang="ar-SA" dirty="0"/>
                    </a:p>
                  </a:txBody>
                  <a:tcPr vert="vert270"/>
                </a:tc>
                <a:tc>
                  <a:txBody>
                    <a:bodyPr/>
                    <a:lstStyle/>
                    <a:p>
                      <a:pPr rtl="1"/>
                      <a:r>
                        <a:rPr lang="ar-SA" dirty="0" smtClean="0"/>
                        <a:t>مثل حمض </a:t>
                      </a:r>
                      <a:r>
                        <a:rPr lang="ar-SA" dirty="0" err="1" smtClean="0"/>
                        <a:t>الخليك</a:t>
                      </a:r>
                      <a:r>
                        <a:rPr lang="ar-SA" dirty="0" smtClean="0"/>
                        <a:t> و القرنفل </a:t>
                      </a:r>
                      <a:r>
                        <a:rPr lang="ar-SA" dirty="0" err="1" smtClean="0"/>
                        <a:t>و</a:t>
                      </a:r>
                      <a:r>
                        <a:rPr lang="ar-SA" dirty="0" smtClean="0"/>
                        <a:t> </a:t>
                      </a:r>
                      <a:r>
                        <a:rPr lang="ar-SA" dirty="0" err="1" smtClean="0"/>
                        <a:t>جلوتمات</a:t>
                      </a:r>
                      <a:r>
                        <a:rPr lang="ar-SA" baseline="0" dirty="0" smtClean="0"/>
                        <a:t> </a:t>
                      </a:r>
                      <a:r>
                        <a:rPr lang="ar-SA" baseline="0" dirty="0" err="1" smtClean="0"/>
                        <a:t>احادى</a:t>
                      </a:r>
                      <a:r>
                        <a:rPr lang="ar-SA" baseline="0" dirty="0" smtClean="0"/>
                        <a:t> الصوديوم</a:t>
                      </a:r>
                      <a:endParaRPr lang="ar-SA" dirty="0"/>
                    </a:p>
                  </a:txBody>
                  <a:tcPr vert="vert270"/>
                </a:tc>
                <a:tc>
                  <a:txBody>
                    <a:bodyPr/>
                    <a:lstStyle/>
                    <a:p>
                      <a:pPr rtl="1"/>
                      <a:r>
                        <a:rPr lang="ar-SA" dirty="0" smtClean="0"/>
                        <a:t>مثل</a:t>
                      </a:r>
                      <a:r>
                        <a:rPr lang="ar-SA" baseline="0" dirty="0" smtClean="0"/>
                        <a:t> فيتامين(</a:t>
                      </a:r>
                      <a:r>
                        <a:rPr lang="en-US" baseline="0" dirty="0" smtClean="0"/>
                        <a:t>A</a:t>
                      </a:r>
                      <a:r>
                        <a:rPr lang="ar-SA" baseline="0" dirty="0" smtClean="0"/>
                        <a:t>) وفيتامين(</a:t>
                      </a:r>
                      <a:r>
                        <a:rPr lang="en-US" baseline="0" dirty="0" smtClean="0"/>
                        <a:t>D</a:t>
                      </a:r>
                      <a:r>
                        <a:rPr lang="ar-SA" baseline="0" dirty="0" smtClean="0"/>
                        <a:t>)و(</a:t>
                      </a:r>
                      <a:r>
                        <a:rPr lang="en-US" baseline="0" dirty="0" smtClean="0"/>
                        <a:t>E</a:t>
                      </a:r>
                      <a:r>
                        <a:rPr lang="ar-SA" baseline="0" dirty="0" smtClean="0"/>
                        <a:t>)وأملاح </a:t>
                      </a:r>
                    </a:p>
                    <a:p>
                      <a:pPr rtl="1"/>
                      <a:r>
                        <a:rPr lang="ar-SA" baseline="0" dirty="0" smtClean="0"/>
                        <a:t>ا ليود الخ</a:t>
                      </a:r>
                      <a:endParaRPr lang="ar-SA" dirty="0"/>
                    </a:p>
                  </a:txBody>
                  <a:tcPr vert="vert270"/>
                </a:tc>
                <a:tc>
                  <a:txBody>
                    <a:bodyPr/>
                    <a:lstStyle/>
                    <a:p>
                      <a:pPr rtl="1"/>
                      <a:r>
                        <a:rPr lang="ar-SA" dirty="0" smtClean="0"/>
                        <a:t>مثل سترات النشادر </a:t>
                      </a:r>
                      <a:r>
                        <a:rPr lang="ar-SA" dirty="0" err="1" smtClean="0"/>
                        <a:t>و</a:t>
                      </a:r>
                      <a:r>
                        <a:rPr lang="ar-SA" dirty="0" smtClean="0"/>
                        <a:t> </a:t>
                      </a:r>
                      <a:r>
                        <a:rPr lang="ar-SA" dirty="0" err="1" smtClean="0"/>
                        <a:t>كلوريد</a:t>
                      </a:r>
                      <a:r>
                        <a:rPr lang="ar-SA" dirty="0" smtClean="0"/>
                        <a:t> الكالسيوم</a:t>
                      </a:r>
                      <a:endParaRPr lang="ar-SA" dirty="0"/>
                    </a:p>
                  </a:txBody>
                  <a:tcPr vert="vert270"/>
                </a:tc>
                <a:tc>
                  <a:txBody>
                    <a:bodyPr/>
                    <a:lstStyle/>
                    <a:p>
                      <a:pPr rtl="1"/>
                      <a:r>
                        <a:rPr lang="ar-SA" dirty="0" smtClean="0"/>
                        <a:t>مثل الزيت </a:t>
                      </a:r>
                      <a:r>
                        <a:rPr lang="ar-SA" dirty="0" err="1" smtClean="0"/>
                        <a:t>المعدنى</a:t>
                      </a:r>
                      <a:r>
                        <a:rPr lang="ar-SA" dirty="0" smtClean="0"/>
                        <a:t> كربونات الكالسيوم</a:t>
                      </a:r>
                      <a:endParaRPr lang="ar-SA" dirty="0"/>
                    </a:p>
                  </a:txBody>
                  <a:tcPr vert="vert270"/>
                </a:tc>
                <a:tc>
                  <a:txBody>
                    <a:bodyPr/>
                    <a:lstStyle/>
                    <a:p>
                      <a:pPr rtl="1"/>
                      <a:r>
                        <a:rPr lang="ar-SA" dirty="0" smtClean="0"/>
                        <a:t>مثل </a:t>
                      </a:r>
                      <a:r>
                        <a:rPr lang="ar-SA" dirty="0" err="1" smtClean="0"/>
                        <a:t>السيكلاميت</a:t>
                      </a:r>
                      <a:r>
                        <a:rPr lang="ar-SA" dirty="0" smtClean="0"/>
                        <a:t> و السكارين </a:t>
                      </a:r>
                      <a:r>
                        <a:rPr lang="ar-SA" dirty="0" err="1" smtClean="0"/>
                        <a:t>و</a:t>
                      </a:r>
                      <a:r>
                        <a:rPr lang="ar-SA" dirty="0" smtClean="0"/>
                        <a:t> </a:t>
                      </a:r>
                      <a:r>
                        <a:rPr lang="ar-SA" dirty="0" err="1" smtClean="0"/>
                        <a:t>مانيتول</a:t>
                      </a:r>
                      <a:r>
                        <a:rPr lang="ar-SA" dirty="0" smtClean="0"/>
                        <a:t> الخ</a:t>
                      </a:r>
                      <a:endParaRPr lang="ar-SA" dirty="0"/>
                    </a:p>
                  </a:txBody>
                  <a:tcPr vert="vert270"/>
                </a:tc>
                <a:tc>
                  <a:txBody>
                    <a:bodyPr/>
                    <a:lstStyle/>
                    <a:p>
                      <a:pPr rtl="1"/>
                      <a:r>
                        <a:rPr lang="ar-SA" dirty="0" smtClean="0"/>
                        <a:t>مثل </a:t>
                      </a:r>
                      <a:r>
                        <a:rPr lang="ar-SA" dirty="0" err="1" smtClean="0"/>
                        <a:t>الأميليز</a:t>
                      </a:r>
                      <a:r>
                        <a:rPr lang="ar-SA" dirty="0" smtClean="0"/>
                        <a:t> و </a:t>
                      </a:r>
                      <a:r>
                        <a:rPr lang="ar-SA" dirty="0" err="1" smtClean="0"/>
                        <a:t>اللاكتيز</a:t>
                      </a:r>
                      <a:r>
                        <a:rPr lang="ar-SA" dirty="0" smtClean="0"/>
                        <a:t> الخ</a:t>
                      </a:r>
                      <a:endParaRPr lang="ar-SA" dirty="0"/>
                    </a:p>
                  </a:txBody>
                  <a:tcPr vert="vert270"/>
                </a:tc>
                <a:tc>
                  <a:txBody>
                    <a:bodyPr/>
                    <a:lstStyle/>
                    <a:p>
                      <a:pPr rtl="1"/>
                      <a:r>
                        <a:rPr lang="ar-SA" dirty="0" smtClean="0"/>
                        <a:t>مثل حامض </a:t>
                      </a:r>
                      <a:r>
                        <a:rPr lang="ar-SA" dirty="0" err="1" smtClean="0"/>
                        <a:t>الخليك</a:t>
                      </a:r>
                      <a:r>
                        <a:rPr lang="ar-SA" dirty="0" smtClean="0"/>
                        <a:t> و </a:t>
                      </a:r>
                      <a:r>
                        <a:rPr lang="ar-SA" dirty="0" err="1" smtClean="0"/>
                        <a:t>كلوريد</a:t>
                      </a:r>
                      <a:r>
                        <a:rPr lang="ar-SA" dirty="0" smtClean="0"/>
                        <a:t> الكالسيوم</a:t>
                      </a:r>
                      <a:endParaRPr lang="ar-SA" dirty="0"/>
                    </a:p>
                  </a:txBody>
                  <a:tcPr vert="vert270"/>
                </a:tc>
                <a:tc>
                  <a:txBody>
                    <a:bodyPr/>
                    <a:lstStyle/>
                    <a:p>
                      <a:pPr rtl="1"/>
                      <a:r>
                        <a:rPr lang="ar-SA" dirty="0" smtClean="0"/>
                        <a:t>مثل </a:t>
                      </a:r>
                      <a:r>
                        <a:rPr lang="ar-SA" baseline="0" dirty="0" smtClean="0"/>
                        <a:t>حمض </a:t>
                      </a:r>
                      <a:r>
                        <a:rPr lang="ar-SA" baseline="0" dirty="0" err="1" smtClean="0"/>
                        <a:t>الستريك</a:t>
                      </a:r>
                      <a:r>
                        <a:rPr lang="ar-SA" baseline="0" dirty="0" smtClean="0"/>
                        <a:t> و سترات </a:t>
                      </a:r>
                      <a:r>
                        <a:rPr lang="ar-SA" baseline="0" dirty="0" err="1" smtClean="0"/>
                        <a:t>و</a:t>
                      </a:r>
                      <a:r>
                        <a:rPr lang="ar-SA" baseline="0" dirty="0" smtClean="0"/>
                        <a:t> </a:t>
                      </a:r>
                      <a:r>
                        <a:rPr lang="ar-SA" baseline="0" dirty="0" err="1" smtClean="0"/>
                        <a:t>بيكربونات</a:t>
                      </a:r>
                      <a:r>
                        <a:rPr lang="ar-SA" baseline="0" dirty="0" smtClean="0"/>
                        <a:t> الصوديوم وحمض </a:t>
                      </a:r>
                      <a:r>
                        <a:rPr lang="ar-SA" baseline="0" dirty="0" err="1" smtClean="0"/>
                        <a:t>الفوسفوريك</a:t>
                      </a:r>
                      <a:endParaRPr lang="ar-SA" dirty="0"/>
                    </a:p>
                  </a:txBody>
                  <a:tcPr vert="vert270"/>
                </a:tc>
                <a:tc>
                  <a:txBody>
                    <a:bodyPr/>
                    <a:lstStyle/>
                    <a:p>
                      <a:pPr rtl="1"/>
                      <a:r>
                        <a:rPr lang="ar-SA" dirty="0" err="1" smtClean="0"/>
                        <a:t>بيكربونات</a:t>
                      </a:r>
                      <a:r>
                        <a:rPr lang="ar-SA" dirty="0" smtClean="0"/>
                        <a:t> الصوديوم والخميرة</a:t>
                      </a:r>
                      <a:endParaRPr lang="ar-SA" dirty="0"/>
                    </a:p>
                  </a:txBody>
                  <a:tcPr vert="vert270"/>
                </a:tc>
                <a:tc>
                  <a:txBody>
                    <a:bodyPr/>
                    <a:lstStyle/>
                    <a:p>
                      <a:pPr rtl="1"/>
                      <a:r>
                        <a:rPr lang="ar-SA" dirty="0" smtClean="0"/>
                        <a:t>مثل </a:t>
                      </a:r>
                      <a:r>
                        <a:rPr lang="ar-SA" dirty="0" err="1" smtClean="0"/>
                        <a:t>كلوريد</a:t>
                      </a:r>
                      <a:r>
                        <a:rPr lang="ar-SA" dirty="0" smtClean="0"/>
                        <a:t> </a:t>
                      </a:r>
                      <a:r>
                        <a:rPr lang="ar-SA" dirty="0" err="1" smtClean="0"/>
                        <a:t>النشادرو</a:t>
                      </a:r>
                      <a:r>
                        <a:rPr lang="ar-SA" dirty="0" smtClean="0"/>
                        <a:t> </a:t>
                      </a:r>
                      <a:r>
                        <a:rPr lang="ar-SA" dirty="0" err="1" smtClean="0"/>
                        <a:t>وسلفات</a:t>
                      </a:r>
                      <a:r>
                        <a:rPr lang="ar-SA" dirty="0" smtClean="0"/>
                        <a:t> الكالسيوم</a:t>
                      </a:r>
                      <a:endParaRPr lang="ar-SA" dirty="0"/>
                    </a:p>
                  </a:txBody>
                  <a:tcPr vert="vert270"/>
                </a:tc>
              </a:tr>
            </a:tbl>
          </a:graphicData>
        </a:graphic>
      </p:graphicFrame>
      <p:sp>
        <p:nvSpPr>
          <p:cNvPr id="3" name="عنوان 2"/>
          <p:cNvSpPr>
            <a:spLocks noGrp="1"/>
          </p:cNvSpPr>
          <p:nvPr>
            <p:ph type="title"/>
          </p:nvPr>
        </p:nvSpPr>
        <p:spPr>
          <a:xfrm>
            <a:off x="0" y="214290"/>
            <a:ext cx="9144000" cy="1071570"/>
          </a:xfrm>
        </p:spPr>
        <p:txBody>
          <a:bodyPr/>
          <a:lstStyle/>
          <a:p>
            <a:r>
              <a:rPr lang="ar-SA" b="1" dirty="0" smtClean="0">
                <a:solidFill>
                  <a:srgbClr val="C00000"/>
                </a:solidFill>
              </a:rPr>
              <a:t>تقسم المواد المضافة للأغذية إلى</a:t>
            </a:r>
            <a:endParaRPr lang="ar-SA" b="1" dirty="0">
              <a:solidFill>
                <a:srgbClr val="C00000"/>
              </a:solidFill>
            </a:endParaRPr>
          </a:p>
        </p:txBody>
      </p:sp>
    </p:spTree>
    <p:extLst>
      <p:ext uri="{BB962C8B-B14F-4D97-AF65-F5344CB8AC3E}">
        <p14:creationId xmlns:p14="http://schemas.microsoft.com/office/powerpoint/2010/main" xmlns="" val="842552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dirty="0" smtClean="0"/>
              <a:t>المواد الملونة</a:t>
            </a:r>
            <a:endParaRPr lang="ar-SA" dirty="0"/>
          </a:p>
        </p:txBody>
      </p:sp>
      <p:pic>
        <p:nvPicPr>
          <p:cNvPr id="6" name="عنصر نائب للمحتوى 5" descr="لحوم مح.jpg"/>
          <p:cNvPicPr>
            <a:picLocks noGrp="1" noChangeAspect="1"/>
          </p:cNvPicPr>
          <p:nvPr>
            <p:ph sz="quarter" idx="13"/>
          </p:nvPr>
        </p:nvPicPr>
        <p:blipFill>
          <a:blip r:embed="rId2"/>
          <a:stretch>
            <a:fillRect/>
          </a:stretch>
        </p:blipFill>
        <p:spPr>
          <a:xfrm>
            <a:off x="214282" y="1714488"/>
            <a:ext cx="4429155" cy="4929222"/>
          </a:xfrm>
        </p:spPr>
      </p:pic>
      <p:sp>
        <p:nvSpPr>
          <p:cNvPr id="5" name="عنصر نائب للمحتوى 4"/>
          <p:cNvSpPr>
            <a:spLocks noGrp="1"/>
          </p:cNvSpPr>
          <p:nvPr>
            <p:ph sz="quarter" idx="14"/>
          </p:nvPr>
        </p:nvSpPr>
        <p:spPr>
          <a:xfrm>
            <a:off x="4645152" y="2285992"/>
            <a:ext cx="3822192" cy="3840488"/>
          </a:xfrm>
        </p:spPr>
        <p:txBody>
          <a:bodyPr>
            <a:noAutofit/>
          </a:bodyPr>
          <a:lstStyle/>
          <a:p>
            <a:r>
              <a:rPr lang="ar-SA" sz="2800" dirty="0" smtClean="0"/>
              <a:t>هي المواد الملونة الطبيعية أو الاصطناعية التي تضاف للغذاء أثناء تحضيره أو تصنيعه وتعمل هذه المواد على تحسين مظهره وتكسبه لونا طبيعيا ويرمز لها (</a:t>
            </a:r>
            <a:r>
              <a:rPr lang="en-US" sz="2800" dirty="0" smtClean="0"/>
              <a:t>E</a:t>
            </a:r>
            <a:r>
              <a:rPr lang="ar-SA" sz="2800" dirty="0" smtClean="0"/>
              <a:t>) وتتبعه الأرقام من 100 الى19</a:t>
            </a:r>
            <a:r>
              <a:rPr lang="ar-SA" dirty="0" smtClean="0"/>
              <a:t>9</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المواد المحسنة للمظهر</a:t>
            </a:r>
            <a:br>
              <a:rPr lang="ar-SA" dirty="0" smtClean="0"/>
            </a:br>
            <a:endParaRPr lang="ar-SA" dirty="0"/>
          </a:p>
        </p:txBody>
      </p:sp>
      <p:pic>
        <p:nvPicPr>
          <p:cNvPr id="5" name="عنصر نائب للمحتوى 4" descr="دقيق1.jpg"/>
          <p:cNvPicPr>
            <a:picLocks noGrp="1" noChangeAspect="1"/>
          </p:cNvPicPr>
          <p:nvPr>
            <p:ph sz="quarter" idx="13"/>
          </p:nvPr>
        </p:nvPicPr>
        <p:blipFill>
          <a:blip r:embed="rId2"/>
          <a:stretch>
            <a:fillRect/>
          </a:stretch>
        </p:blipFill>
        <p:spPr>
          <a:xfrm>
            <a:off x="214282" y="1714488"/>
            <a:ext cx="3571900" cy="2714644"/>
          </a:xfrm>
        </p:spPr>
      </p:pic>
      <p:sp>
        <p:nvSpPr>
          <p:cNvPr id="7" name="عنصر نائب للمحتوى 6"/>
          <p:cNvSpPr>
            <a:spLocks noGrp="1"/>
          </p:cNvSpPr>
          <p:nvPr>
            <p:ph sz="quarter" idx="14"/>
          </p:nvPr>
        </p:nvSpPr>
        <p:spPr/>
        <p:txBody>
          <a:bodyPr>
            <a:noAutofit/>
          </a:bodyPr>
          <a:lstStyle/>
          <a:p>
            <a:pPr lvl="4">
              <a:buNone/>
            </a:pPr>
            <a:r>
              <a:rPr lang="ar-SA" sz="3200" dirty="0" smtClean="0"/>
              <a:t>  </a:t>
            </a:r>
            <a:r>
              <a:rPr lang="ar-SA" sz="2800" dirty="0" smtClean="0"/>
              <a:t>هي مواد تضاف إلى المادة الغذائية بغرض المحافظة على نضارة الطعام وإكسابه لونه الطبيعي</a:t>
            </a:r>
            <a:endParaRPr lang="ar-SA" sz="2800" dirty="0"/>
          </a:p>
        </p:txBody>
      </p:sp>
      <p:pic>
        <p:nvPicPr>
          <p:cNvPr id="8" name="صورة 7" descr="]دقيق2.jpg"/>
          <p:cNvPicPr>
            <a:picLocks noChangeAspect="1"/>
          </p:cNvPicPr>
          <p:nvPr/>
        </p:nvPicPr>
        <p:blipFill>
          <a:blip r:embed="rId3"/>
          <a:stretch>
            <a:fillRect/>
          </a:stretch>
        </p:blipFill>
        <p:spPr>
          <a:xfrm>
            <a:off x="214282" y="4357694"/>
            <a:ext cx="3571900" cy="250030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b="1" dirty="0" smtClean="0"/>
              <a:t>المواد الحافظة والمانعة للتأكسد</a:t>
            </a:r>
            <a:endParaRPr lang="ar-SA" b="1" dirty="0"/>
          </a:p>
        </p:txBody>
      </p:sp>
      <p:pic>
        <p:nvPicPr>
          <p:cNvPr id="6" name="عنصر نائب للمحتوى 7" descr="زيت.jpg"/>
          <p:cNvPicPr>
            <a:picLocks noGrp="1" noChangeAspect="1"/>
          </p:cNvPicPr>
          <p:nvPr>
            <p:ph sz="quarter" idx="13"/>
          </p:nvPr>
        </p:nvPicPr>
        <p:blipFill>
          <a:blip r:embed="rId2"/>
          <a:stretch>
            <a:fillRect/>
          </a:stretch>
        </p:blipFill>
        <p:spPr>
          <a:xfrm>
            <a:off x="0" y="1844824"/>
            <a:ext cx="4644008" cy="4896544"/>
          </a:xfrm>
        </p:spPr>
      </p:pic>
      <p:sp>
        <p:nvSpPr>
          <p:cNvPr id="5" name="عنصر نائب للمحتوى 4"/>
          <p:cNvSpPr>
            <a:spLocks noGrp="1"/>
          </p:cNvSpPr>
          <p:nvPr>
            <p:ph sz="quarter" idx="14"/>
          </p:nvPr>
        </p:nvSpPr>
        <p:spPr>
          <a:xfrm>
            <a:off x="4645152" y="1844824"/>
            <a:ext cx="4498848" cy="5013176"/>
          </a:xfrm>
        </p:spPr>
        <p:txBody>
          <a:bodyPr>
            <a:normAutofit/>
          </a:bodyPr>
          <a:lstStyle/>
          <a:p>
            <a:r>
              <a:rPr lang="ar-SA" dirty="0" smtClean="0"/>
              <a:t>هي المواد التي تضاف إلى المادة الغذائية بغرض حفظها من الفساد لفترات زمنية طويلة وتعمل على </a:t>
            </a:r>
            <a:r>
              <a:rPr lang="ar-SA" dirty="0"/>
              <a:t>منع أو تأخير فترة التغيرات الكيميائية التي تحدث نتيجة تفاعل الأكسجين مع الزيوت أو الدهون وكذلك الفيتامينات الذائبة في الدهون والتي تؤدي إلى التزنخ. والتزنخ يفسد الغذاء ويجعله مضرا بصحة الإنسان، كما إن مضادات الأكسدة تمنع أكسدة الفاكهة المجمدة. </a:t>
            </a:r>
            <a:r>
              <a:rPr lang="ar-SA" dirty="0" smtClean="0"/>
              <a:t>ويرمز للمواد الحافظة بالرمز (</a:t>
            </a:r>
            <a:r>
              <a:rPr lang="en-US" dirty="0" smtClean="0"/>
              <a:t>E</a:t>
            </a:r>
            <a:r>
              <a:rPr lang="ar-SA" dirty="0" smtClean="0"/>
              <a:t>)وتتبعه الأرقام200 الى299ويرمز  </a:t>
            </a:r>
            <a:r>
              <a:rPr lang="ar-SA" dirty="0"/>
              <a:t>لمضادات الأكسدة بالرمز </a:t>
            </a:r>
            <a:r>
              <a:rPr lang="ar-SA" dirty="0" smtClean="0"/>
              <a:t>(</a:t>
            </a:r>
            <a:r>
              <a:rPr lang="en-US" dirty="0" smtClean="0"/>
              <a:t>(E</a:t>
            </a:r>
            <a:r>
              <a:rPr lang="en-US" dirty="0"/>
              <a:t>) </a:t>
            </a:r>
            <a:r>
              <a:rPr lang="ar-SA" dirty="0"/>
              <a:t>تتبعه الأرقام من 300 إلى 399.</a:t>
            </a:r>
          </a:p>
        </p:txBody>
      </p:sp>
    </p:spTree>
    <p:extLst>
      <p:ext uri="{BB962C8B-B14F-4D97-AF65-F5344CB8AC3E}">
        <p14:creationId xmlns:p14="http://schemas.microsoft.com/office/powerpoint/2010/main" xmlns="" val="3224815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المواد المثبتة والمستحلبات</a:t>
            </a:r>
            <a:endParaRPr lang="ar-SA" dirty="0"/>
          </a:p>
        </p:txBody>
      </p:sp>
      <p:pic>
        <p:nvPicPr>
          <p:cNvPr id="5" name="عنصر نائب للمحتوى 4" descr="ايس.jpg"/>
          <p:cNvPicPr>
            <a:picLocks noGrp="1" noChangeAspect="1"/>
          </p:cNvPicPr>
          <p:nvPr>
            <p:ph sz="quarter" idx="13"/>
          </p:nvPr>
        </p:nvPicPr>
        <p:blipFill>
          <a:blip r:embed="rId2"/>
          <a:stretch>
            <a:fillRect/>
          </a:stretch>
        </p:blipFill>
        <p:spPr>
          <a:xfrm>
            <a:off x="285720" y="1643050"/>
            <a:ext cx="4429156" cy="5214950"/>
          </a:xfrm>
        </p:spPr>
      </p:pic>
      <p:sp>
        <p:nvSpPr>
          <p:cNvPr id="4" name="عنصر نائب للمحتوى 3"/>
          <p:cNvSpPr>
            <a:spLocks noGrp="1"/>
          </p:cNvSpPr>
          <p:nvPr>
            <p:ph sz="quarter" idx="14"/>
          </p:nvPr>
        </p:nvSpPr>
        <p:spPr/>
        <p:txBody>
          <a:bodyPr>
            <a:normAutofit fontScale="92500" lnSpcReduction="10000"/>
          </a:bodyPr>
          <a:lstStyle/>
          <a:p>
            <a:r>
              <a:rPr lang="ar-SA" sz="3200" dirty="0" smtClean="0"/>
              <a:t>هي المواد التي تضاف للغذاء بغرض تثبيت المادة الغذائية ومنعها من التفكك والتحلل وجعل الوسط الغذائي متجانسا ويرمز للمواد المثبتة بالرمز (</a:t>
            </a:r>
            <a:r>
              <a:rPr lang="en-US" sz="3200" dirty="0" smtClean="0"/>
              <a:t>E</a:t>
            </a:r>
            <a:r>
              <a:rPr lang="ar-SA" sz="3200" dirty="0" smtClean="0"/>
              <a:t>)تتبعه الأرقام400الى499 </a:t>
            </a:r>
            <a:endParaRPr lang="ar-SA" sz="3200"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المواد المنكهة</a:t>
            </a:r>
            <a:endParaRPr lang="ar-SA" dirty="0"/>
          </a:p>
        </p:txBody>
      </p:sp>
      <p:pic>
        <p:nvPicPr>
          <p:cNvPr id="5" name="عنصر نائب للمحتوى 4" descr="قرفة.jpg"/>
          <p:cNvPicPr>
            <a:picLocks noGrp="1" noChangeAspect="1"/>
          </p:cNvPicPr>
          <p:nvPr>
            <p:ph sz="quarter" idx="13"/>
          </p:nvPr>
        </p:nvPicPr>
        <p:blipFill>
          <a:blip r:embed="rId2"/>
          <a:stretch>
            <a:fillRect/>
          </a:stretch>
        </p:blipFill>
        <p:spPr>
          <a:xfrm>
            <a:off x="214282" y="1643050"/>
            <a:ext cx="4429156" cy="5214950"/>
          </a:xfrm>
        </p:spPr>
      </p:pic>
      <p:sp>
        <p:nvSpPr>
          <p:cNvPr id="4" name="عنصر نائب للمحتوى 3"/>
          <p:cNvSpPr>
            <a:spLocks noGrp="1"/>
          </p:cNvSpPr>
          <p:nvPr>
            <p:ph sz="quarter" idx="14"/>
          </p:nvPr>
        </p:nvSpPr>
        <p:spPr/>
        <p:txBody>
          <a:bodyPr>
            <a:normAutofit fontScale="92500"/>
          </a:bodyPr>
          <a:lstStyle/>
          <a:p>
            <a:pPr lvl="3"/>
            <a:r>
              <a:rPr lang="ar-SA" sz="3600" dirty="0" smtClean="0"/>
              <a:t>مواد تضاف للأغذية لإكسابها نكهة مميزة ويرمز لها بالرمز(</a:t>
            </a:r>
            <a:r>
              <a:rPr lang="en-US" sz="3600" dirty="0" smtClean="0"/>
              <a:t>E</a:t>
            </a:r>
            <a:r>
              <a:rPr lang="ar-SA" sz="3600" dirty="0" smtClean="0"/>
              <a:t>)تتبعه الأرقام620الى639 </a:t>
            </a:r>
            <a:endParaRPr lang="ar-SA"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المواد المضافة المغذية</a:t>
            </a:r>
            <a:br>
              <a:rPr lang="ar-SA" dirty="0" smtClean="0"/>
            </a:br>
            <a:endParaRPr lang="ar-SA" dirty="0"/>
          </a:p>
        </p:txBody>
      </p:sp>
      <p:sp>
        <p:nvSpPr>
          <p:cNvPr id="4" name="عنصر نائب للمحتوى 3"/>
          <p:cNvSpPr>
            <a:spLocks noGrp="1"/>
          </p:cNvSpPr>
          <p:nvPr>
            <p:ph sz="quarter" idx="14"/>
          </p:nvPr>
        </p:nvSpPr>
        <p:spPr/>
        <p:txBody>
          <a:bodyPr>
            <a:normAutofit/>
          </a:bodyPr>
          <a:lstStyle/>
          <a:p>
            <a:r>
              <a:rPr lang="ar-SA" sz="3200" dirty="0" smtClean="0"/>
              <a:t>مواد تضاف لتعويض المادة الغذائية ما تم فقده خلال المعاملات الحرارية وهى مواد أو عناصر مهمة للتفاعلات الحيوية في الجسم</a:t>
            </a:r>
            <a:endParaRPr lang="ar-SA" sz="3200" dirty="0"/>
          </a:p>
        </p:txBody>
      </p:sp>
      <p:pic>
        <p:nvPicPr>
          <p:cNvPr id="10" name="عنصر نائب للمحتوى 9" descr="محفوظ1.jpg"/>
          <p:cNvPicPr>
            <a:picLocks noGrp="1" noChangeAspect="1"/>
          </p:cNvPicPr>
          <p:nvPr>
            <p:ph sz="quarter" idx="13"/>
          </p:nvPr>
        </p:nvPicPr>
        <p:blipFill>
          <a:blip r:embed="rId2"/>
          <a:stretch>
            <a:fillRect/>
          </a:stretch>
        </p:blipFill>
        <p:spPr>
          <a:xfrm>
            <a:off x="285720" y="2071678"/>
            <a:ext cx="4071966" cy="4357718"/>
          </a:xfrm>
        </p:spPr>
      </p:pic>
    </p:spTree>
    <p:extLst>
      <p:ext uri="{BB962C8B-B14F-4D97-AF65-F5344CB8AC3E}">
        <p14:creationId xmlns:p14="http://schemas.microsoft.com/office/powerpoint/2010/main" xmlns="" val="3833176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المواد المانعة للالتصاق</a:t>
            </a:r>
            <a:endParaRPr lang="ar-SA" dirty="0"/>
          </a:p>
        </p:txBody>
      </p:sp>
      <p:pic>
        <p:nvPicPr>
          <p:cNvPr id="5" name="عنصر نائب للمحتوى 4" descr="ش21.jpg"/>
          <p:cNvPicPr>
            <a:picLocks noGrp="1" noChangeAspect="1"/>
          </p:cNvPicPr>
          <p:nvPr>
            <p:ph sz="quarter" idx="13"/>
          </p:nvPr>
        </p:nvPicPr>
        <p:blipFill>
          <a:blip r:embed="rId2"/>
          <a:stretch>
            <a:fillRect/>
          </a:stretch>
        </p:blipFill>
        <p:spPr>
          <a:xfrm>
            <a:off x="214282" y="1928802"/>
            <a:ext cx="4071966" cy="4714908"/>
          </a:xfrm>
        </p:spPr>
      </p:pic>
      <p:sp>
        <p:nvSpPr>
          <p:cNvPr id="4" name="عنصر نائب للمحتوى 3"/>
          <p:cNvSpPr>
            <a:spLocks noGrp="1"/>
          </p:cNvSpPr>
          <p:nvPr>
            <p:ph sz="quarter" idx="14"/>
          </p:nvPr>
        </p:nvSpPr>
        <p:spPr/>
        <p:txBody>
          <a:bodyPr>
            <a:normAutofit/>
          </a:bodyPr>
          <a:lstStyle/>
          <a:p>
            <a:r>
              <a:rPr lang="ar-SA" sz="3600" dirty="0" smtClean="0"/>
              <a:t>هي مواد يتم اضافتهاالى سطح الطعام الذي يلامس مواد التغليف والتعبئة</a:t>
            </a:r>
            <a:endParaRPr lang="ar-SA"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r>
            <a:br>
              <a:rPr lang="ar-SA" dirty="0" smtClean="0"/>
            </a:br>
            <a:r>
              <a:rPr lang="ar-SA" dirty="0" smtClean="0"/>
              <a:t> المحليات الاصطناعية</a:t>
            </a:r>
            <a:endParaRPr lang="ar-SA" dirty="0"/>
          </a:p>
        </p:txBody>
      </p:sp>
      <p:pic>
        <p:nvPicPr>
          <p:cNvPr id="5" name="عنصر نائب للمحتوى 4" descr="ش24.jpg"/>
          <p:cNvPicPr>
            <a:picLocks noGrp="1" noChangeAspect="1"/>
          </p:cNvPicPr>
          <p:nvPr>
            <p:ph sz="quarter" idx="13"/>
          </p:nvPr>
        </p:nvPicPr>
        <p:blipFill>
          <a:blip r:embed="rId2"/>
          <a:stretch>
            <a:fillRect/>
          </a:stretch>
        </p:blipFill>
        <p:spPr>
          <a:xfrm>
            <a:off x="285720" y="1857364"/>
            <a:ext cx="4000527" cy="4714908"/>
          </a:xfrm>
        </p:spPr>
      </p:pic>
      <p:sp>
        <p:nvSpPr>
          <p:cNvPr id="4" name="عنصر نائب للمحتوى 3"/>
          <p:cNvSpPr>
            <a:spLocks noGrp="1"/>
          </p:cNvSpPr>
          <p:nvPr>
            <p:ph sz="quarter" idx="14"/>
          </p:nvPr>
        </p:nvSpPr>
        <p:spPr/>
        <p:txBody>
          <a:bodyPr>
            <a:normAutofit lnSpcReduction="10000"/>
          </a:bodyPr>
          <a:lstStyle/>
          <a:p>
            <a:r>
              <a:rPr lang="ar-SA" sz="2800" dirty="0" smtClean="0"/>
              <a:t>هي مواد اصطناعية ذات مذاق حلو خالي من السعرات الحرارية ولرفع معدلات النحلية عشرات ومئات المرات عن حلاوة السكر العادي ويرمز لها بالرمز (</a:t>
            </a:r>
            <a:r>
              <a:rPr lang="en-US" sz="2800" dirty="0" smtClean="0"/>
              <a:t>E</a:t>
            </a:r>
            <a:r>
              <a:rPr lang="ar-SA" sz="2800" dirty="0" smtClean="0"/>
              <a:t>)وتتبعه الأرقام900 الى1520</a:t>
            </a:r>
            <a:endParaRPr lang="ar-SA" sz="2800" dirty="0"/>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صر نائب للمحتوى 6"/>
          <p:cNvSpPr>
            <a:spLocks noGrp="1"/>
          </p:cNvSpPr>
          <p:nvPr>
            <p:ph idx="1"/>
          </p:nvPr>
        </p:nvSpPr>
        <p:spPr>
          <a:xfrm>
            <a:off x="872067" y="1357298"/>
            <a:ext cx="7408333" cy="4768865"/>
          </a:xfrm>
        </p:spPr>
        <p:txBody>
          <a:bodyPr>
            <a:normAutofit fontScale="62500" lnSpcReduction="20000"/>
          </a:bodyPr>
          <a:lstStyle/>
          <a:p>
            <a:r>
              <a:rPr lang="ar-SA" dirty="0" smtClean="0"/>
              <a:t>1</a:t>
            </a:r>
            <a:r>
              <a:rPr lang="ar-SA" sz="2900" b="1" dirty="0" smtClean="0"/>
              <a:t>- تعريف البطاقة الإرشادية الغذائية</a:t>
            </a:r>
          </a:p>
          <a:p>
            <a:r>
              <a:rPr lang="ar-SA" sz="2900" b="1" dirty="0" smtClean="0"/>
              <a:t>2- تعريف سلامة الأغذية</a:t>
            </a:r>
          </a:p>
          <a:p>
            <a:r>
              <a:rPr lang="ar-SA" sz="2900" b="1" dirty="0" smtClean="0"/>
              <a:t>3-تعريف جودة الأغذية </a:t>
            </a:r>
          </a:p>
          <a:p>
            <a:r>
              <a:rPr lang="ar-SA" sz="2900" b="1" dirty="0" smtClean="0"/>
              <a:t>4-بعض رموز البطاقة الإرشادية</a:t>
            </a:r>
          </a:p>
          <a:p>
            <a:r>
              <a:rPr lang="ar-SA" sz="2900" b="1" dirty="0" smtClean="0"/>
              <a:t>5- تعريف المواد المضافة للأغذية</a:t>
            </a:r>
          </a:p>
          <a:p>
            <a:r>
              <a:rPr lang="ar-SA" sz="2900" b="1" dirty="0" smtClean="0"/>
              <a:t>6-تلخيص أسباب استخدام المواد المضافة إلى الغذاء</a:t>
            </a:r>
          </a:p>
          <a:p>
            <a:r>
              <a:rPr lang="ar-SA" sz="2900" b="1" dirty="0" smtClean="0"/>
              <a:t>7- مصادر المواد المضافة</a:t>
            </a:r>
          </a:p>
          <a:p>
            <a:r>
              <a:rPr lang="ar-SA" sz="2900" b="1" dirty="0" smtClean="0"/>
              <a:t>8-هل تخضع المواد المضافة للغذاء للدراسة؟</a:t>
            </a:r>
          </a:p>
          <a:p>
            <a:r>
              <a:rPr lang="ar-SA" sz="2900" b="1" dirty="0" smtClean="0"/>
              <a:t>9-تقسيم المواد المضافة للأغذية</a:t>
            </a:r>
          </a:p>
          <a:p>
            <a:r>
              <a:rPr lang="ar-SA" sz="2900" b="1" dirty="0" smtClean="0"/>
              <a:t>10- تعريفات  وبعض الاستخدامات </a:t>
            </a:r>
          </a:p>
          <a:p>
            <a:r>
              <a:rPr lang="ar-SA" sz="2900" b="1" dirty="0" smtClean="0"/>
              <a:t>(المواد الملونة-المواد المحسنة للمظهر- المواد الحافظة والمانعة للتأكسد- المواد المثبتة والمستحلبات - المواد </a:t>
            </a:r>
            <a:r>
              <a:rPr lang="ar-SA" sz="2900" b="1" dirty="0" err="1" smtClean="0"/>
              <a:t>المنكهة</a:t>
            </a:r>
            <a:r>
              <a:rPr lang="ar-SA" sz="2900" b="1" dirty="0" smtClean="0"/>
              <a:t>- المواد المضافة المغذية- المواد المانعة للالتصاق- المحليات الاصطناعية- المواد المجففة -مواد التخمير والمواد الرافعة)</a:t>
            </a:r>
          </a:p>
          <a:p>
            <a:r>
              <a:rPr lang="ar-SA" sz="2900" b="1" dirty="0" smtClean="0"/>
              <a:t>11-المراجع</a:t>
            </a:r>
            <a:r>
              <a:rPr lang="ar-SA" dirty="0" smtClean="0"/>
              <a:t/>
            </a:r>
            <a:br>
              <a:rPr lang="ar-SA" dirty="0" smtClean="0"/>
            </a:br>
            <a:r>
              <a:rPr lang="ar-SA" dirty="0" smtClean="0"/>
              <a:t/>
            </a:r>
            <a:br>
              <a:rPr lang="ar-SA" dirty="0" smtClean="0"/>
            </a:br>
            <a:r>
              <a:rPr lang="ar-SA" dirty="0" smtClean="0"/>
              <a:t/>
            </a:r>
            <a:br>
              <a:rPr lang="ar-SA" dirty="0" smtClean="0"/>
            </a:br>
            <a:endParaRPr lang="ar-SA" b="1" dirty="0" smtClean="0">
              <a:solidFill>
                <a:schemeClr val="tx2">
                  <a:lumMod val="60000"/>
                  <a:lumOff val="40000"/>
                </a:schemeClr>
              </a:solidFill>
            </a:endParaRPr>
          </a:p>
        </p:txBody>
      </p:sp>
      <p:sp>
        <p:nvSpPr>
          <p:cNvPr id="4" name="عنوان 3"/>
          <p:cNvSpPr>
            <a:spLocks noGrp="1"/>
          </p:cNvSpPr>
          <p:nvPr>
            <p:ph type="title"/>
          </p:nvPr>
        </p:nvSpPr>
        <p:spPr>
          <a:xfrm>
            <a:off x="457200" y="338328"/>
            <a:ext cx="8229600" cy="804656"/>
          </a:xfrm>
        </p:spPr>
        <p:txBody>
          <a:bodyPr/>
          <a:lstStyle/>
          <a:p>
            <a:r>
              <a:rPr lang="ar-SA" b="1" dirty="0" smtClean="0">
                <a:solidFill>
                  <a:srgbClr val="FF0000"/>
                </a:solidFill>
              </a:rPr>
              <a:t>المحتويات</a:t>
            </a:r>
            <a:endParaRPr lang="ar-SA" b="1"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المواد المجففة</a:t>
            </a:r>
            <a:br>
              <a:rPr lang="ar-SA" dirty="0" smtClean="0"/>
            </a:br>
            <a:endParaRPr lang="ar-SA" dirty="0"/>
          </a:p>
        </p:txBody>
      </p:sp>
      <p:pic>
        <p:nvPicPr>
          <p:cNvPr id="5" name="عنصر نائب للمحتوى 4" descr="بروتين4.jpg"/>
          <p:cNvPicPr>
            <a:picLocks noGrp="1" noChangeAspect="1"/>
          </p:cNvPicPr>
          <p:nvPr>
            <p:ph sz="quarter" idx="13"/>
          </p:nvPr>
        </p:nvPicPr>
        <p:blipFill>
          <a:blip r:embed="rId2"/>
          <a:stretch>
            <a:fillRect/>
          </a:stretch>
        </p:blipFill>
        <p:spPr>
          <a:xfrm>
            <a:off x="214282" y="2214554"/>
            <a:ext cx="4143436" cy="4643446"/>
          </a:xfrm>
        </p:spPr>
      </p:pic>
      <p:sp>
        <p:nvSpPr>
          <p:cNvPr id="4" name="عنصر نائب للمحتوى 3"/>
          <p:cNvSpPr>
            <a:spLocks noGrp="1"/>
          </p:cNvSpPr>
          <p:nvPr>
            <p:ph sz="quarter" idx="14"/>
          </p:nvPr>
        </p:nvSpPr>
        <p:spPr/>
        <p:txBody>
          <a:bodyPr>
            <a:normAutofit/>
          </a:bodyPr>
          <a:lstStyle/>
          <a:p>
            <a:r>
              <a:rPr lang="ar-SA" sz="3600" dirty="0" smtClean="0"/>
              <a:t>هي مواد تساعد على امتصاص الرطوبة في الوسط الذي تحفظ فيه الأغذية </a:t>
            </a:r>
            <a:endParaRPr lang="ar-SA"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مواد التخمير والمواد الرافعة</a:t>
            </a:r>
            <a:br>
              <a:rPr lang="ar-SA" dirty="0" smtClean="0"/>
            </a:br>
            <a:endParaRPr lang="ar-SA" dirty="0"/>
          </a:p>
        </p:txBody>
      </p:sp>
      <p:sp>
        <p:nvSpPr>
          <p:cNvPr id="4" name="عنصر نائب للمحتوى 3"/>
          <p:cNvSpPr>
            <a:spLocks noGrp="1"/>
          </p:cNvSpPr>
          <p:nvPr>
            <p:ph sz="quarter" idx="14"/>
          </p:nvPr>
        </p:nvSpPr>
        <p:spPr/>
        <p:txBody>
          <a:bodyPr>
            <a:normAutofit/>
          </a:bodyPr>
          <a:lstStyle/>
          <a:p>
            <a:r>
              <a:rPr lang="ar-SA" sz="2800" dirty="0" smtClean="0"/>
              <a:t>تستخدم لإنتاج غاز ثاني أكسيد الكربون الذي يساعد على انتفاخ المعجبات لتعطيها قواما هاشا ومنتفخا</a:t>
            </a:r>
            <a:endParaRPr lang="ar-SA" sz="2800" dirty="0"/>
          </a:p>
        </p:txBody>
      </p:sp>
      <p:sp>
        <p:nvSpPr>
          <p:cNvPr id="12" name="عنصر نائب للمحتوى 11"/>
          <p:cNvSpPr>
            <a:spLocks noGrp="1"/>
          </p:cNvSpPr>
          <p:nvPr>
            <p:ph sz="quarter" idx="13"/>
          </p:nvPr>
        </p:nvSpPr>
        <p:spPr>
          <a:xfrm>
            <a:off x="285720" y="2285992"/>
            <a:ext cx="4071966" cy="3840488"/>
          </a:xfrm>
        </p:spPr>
        <p:txBody>
          <a:bodyPr/>
          <a:lstStyle/>
          <a:p>
            <a:endParaRPr lang="ar-SA" dirty="0"/>
          </a:p>
        </p:txBody>
      </p:sp>
      <p:pic>
        <p:nvPicPr>
          <p:cNvPr id="13" name="عنصر نائب للمحتوى 10" descr="ش20.jpg"/>
          <p:cNvPicPr>
            <a:picLocks noChangeAspect="1"/>
          </p:cNvPicPr>
          <p:nvPr/>
        </p:nvPicPr>
        <p:blipFill>
          <a:blip r:embed="rId2"/>
          <a:stretch>
            <a:fillRect/>
          </a:stretch>
        </p:blipFill>
        <p:spPr>
          <a:xfrm>
            <a:off x="285720" y="2143116"/>
            <a:ext cx="4143404" cy="428628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lstStyle/>
          <a:p>
            <a:endParaRPr lang="ar-SA" u="sng" dirty="0" smtClean="0">
              <a:hlinkClick r:id="rId2"/>
            </a:endParaRPr>
          </a:p>
          <a:p>
            <a:r>
              <a:rPr lang="ar-SA" u="sng" dirty="0" smtClean="0">
                <a:hlinkClick r:id="rId2"/>
              </a:rPr>
              <a:t>فهد محمد </a:t>
            </a:r>
            <a:r>
              <a:rPr lang="ar-SA" u="sng" dirty="0" err="1" smtClean="0">
                <a:hlinkClick r:id="rId2"/>
              </a:rPr>
              <a:t>الجساس</a:t>
            </a:r>
            <a:r>
              <a:rPr lang="ar-SA" u="sng" dirty="0" smtClean="0">
                <a:hlinkClick r:id="rId2"/>
              </a:rPr>
              <a:t>,صلاح الدين عبد الله الأمين-المواد المضافة للأغذية- مدينة الملك عبد العزيز للعلوم والتقنية- 1429-الرياض</a:t>
            </a:r>
          </a:p>
          <a:p>
            <a:pPr>
              <a:buNone/>
            </a:pPr>
            <a:endParaRPr lang="ar-SA" u="sng" dirty="0" smtClean="0">
              <a:hlinkClick r:id="rId2"/>
            </a:endParaRPr>
          </a:p>
          <a:p>
            <a:r>
              <a:rPr lang="en-US" u="sng" dirty="0" smtClean="0">
                <a:hlinkClick r:id="rId2"/>
              </a:rPr>
              <a:t>http://ar.wikipedia.org/wiki/%D8%AC%D9%88%D8%AF%D8%A9_%D8%A7%D9%84%D8%BA%D8%B0%D8%A7%D8%A1</a:t>
            </a:r>
            <a:endParaRPr lang="en-US" dirty="0"/>
          </a:p>
        </p:txBody>
      </p:sp>
      <p:sp>
        <p:nvSpPr>
          <p:cNvPr id="2" name="عنوان 1"/>
          <p:cNvSpPr>
            <a:spLocks noGrp="1"/>
          </p:cNvSpPr>
          <p:nvPr>
            <p:ph type="title"/>
          </p:nvPr>
        </p:nvSpPr>
        <p:spPr/>
        <p:txBody>
          <a:bodyPr/>
          <a:lstStyle/>
          <a:p>
            <a:r>
              <a:rPr lang="ar-SA" dirty="0" smtClean="0"/>
              <a:t>المراجع</a:t>
            </a: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628800"/>
            <a:ext cx="9144000" cy="5229200"/>
          </a:xfrm>
        </p:spPr>
        <p:txBody>
          <a:bodyPr>
            <a:normAutofit/>
          </a:bodyPr>
          <a:lstStyle/>
          <a:p>
            <a:pPr lvl="1"/>
            <a:r>
              <a:rPr lang="ar-SA" sz="4200" dirty="0"/>
              <a:t>تمثل أداة إرشادية للتعرف على الكثير من المعلومات مثل:  محتويات المنتج من العناصر الغذائية </a:t>
            </a:r>
            <a:r>
              <a:rPr lang="ar-SA" sz="4200" dirty="0" smtClean="0"/>
              <a:t>- المواد المضافة-طرق </a:t>
            </a:r>
            <a:r>
              <a:rPr lang="ar-SA" sz="4200" dirty="0"/>
              <a:t>الحفظ و التخزين، و كيفية الاستفادة من المعلومات التي عليها أثناء عملية التسوق و الاختيار من أكثر من منتج</a:t>
            </a:r>
          </a:p>
        </p:txBody>
      </p:sp>
      <p:sp>
        <p:nvSpPr>
          <p:cNvPr id="3" name="عنوان 2"/>
          <p:cNvSpPr>
            <a:spLocks noGrp="1"/>
          </p:cNvSpPr>
          <p:nvPr>
            <p:ph type="title"/>
          </p:nvPr>
        </p:nvSpPr>
        <p:spPr>
          <a:xfrm>
            <a:off x="457200" y="260648"/>
            <a:ext cx="8229600" cy="1330408"/>
          </a:xfrm>
        </p:spPr>
        <p:txBody>
          <a:bodyPr>
            <a:normAutofit fontScale="90000"/>
          </a:bodyPr>
          <a:lstStyle/>
          <a:p>
            <a:r>
              <a:rPr lang="ar-SA" sz="6700" b="1" dirty="0">
                <a:solidFill>
                  <a:srgbClr val="FF0000"/>
                </a:solidFill>
              </a:rPr>
              <a:t>البطاقة </a:t>
            </a:r>
            <a:r>
              <a:rPr lang="ar-SA" sz="6700" b="1" dirty="0" smtClean="0">
                <a:solidFill>
                  <a:srgbClr val="FF0000"/>
                </a:solidFill>
              </a:rPr>
              <a:t>الإرشادية الغذائية</a:t>
            </a:r>
            <a:r>
              <a:rPr lang="ar-SA" b="1" dirty="0"/>
              <a:t/>
            </a:r>
            <a:br>
              <a:rPr lang="ar-SA" b="1" dirty="0"/>
            </a:br>
            <a:endParaRPr lang="ar-SA" b="1" dirty="0"/>
          </a:p>
        </p:txBody>
      </p:sp>
    </p:spTree>
    <p:extLst>
      <p:ext uri="{BB962C8B-B14F-4D97-AF65-F5344CB8AC3E}">
        <p14:creationId xmlns:p14="http://schemas.microsoft.com/office/powerpoint/2010/main" xmlns="" val="1251029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19" y="2492896"/>
            <a:ext cx="8640961" cy="3633267"/>
          </a:xfrm>
        </p:spPr>
        <p:txBody>
          <a:bodyPr>
            <a:normAutofit/>
          </a:bodyPr>
          <a:lstStyle/>
          <a:p>
            <a:r>
              <a:rPr lang="ar-SA" sz="4400" dirty="0" smtClean="0"/>
              <a:t>يقصد بها الإشارة </a:t>
            </a:r>
            <a:r>
              <a:rPr lang="ar-SA" sz="4400" dirty="0"/>
              <a:t>إلى جميع مصادر الأخطار التي قد تسبب أمراض مزمنة أو حادة والتي قد تجعل الأغذية  مضرة بصحة </a:t>
            </a:r>
            <a:r>
              <a:rPr lang="ar-SA" sz="4400" dirty="0" smtClean="0"/>
              <a:t>المستهلك.</a:t>
            </a:r>
            <a:endParaRPr lang="ar-SA" sz="4400" dirty="0"/>
          </a:p>
        </p:txBody>
      </p:sp>
      <p:sp>
        <p:nvSpPr>
          <p:cNvPr id="3" name="عنوان 2"/>
          <p:cNvSpPr>
            <a:spLocks noGrp="1"/>
          </p:cNvSpPr>
          <p:nvPr>
            <p:ph type="title"/>
          </p:nvPr>
        </p:nvSpPr>
        <p:spPr>
          <a:xfrm>
            <a:off x="457200" y="260648"/>
            <a:ext cx="8229600" cy="2088232"/>
          </a:xfrm>
        </p:spPr>
        <p:txBody>
          <a:bodyPr>
            <a:noAutofit/>
          </a:bodyPr>
          <a:lstStyle/>
          <a:p>
            <a:r>
              <a:rPr lang="ar-SA" sz="6600" b="1" dirty="0">
                <a:solidFill>
                  <a:srgbClr val="FF0000"/>
                </a:solidFill>
              </a:rPr>
              <a:t>سلامة الأغذية</a:t>
            </a:r>
            <a:r>
              <a:rPr lang="ar-SA" sz="6600" dirty="0"/>
              <a:t/>
            </a:r>
            <a:br>
              <a:rPr lang="ar-SA" sz="6600" dirty="0"/>
            </a:br>
            <a:endParaRPr lang="ar-SA" sz="6600" dirty="0"/>
          </a:p>
        </p:txBody>
      </p:sp>
    </p:spTree>
    <p:extLst>
      <p:ext uri="{BB962C8B-B14F-4D97-AF65-F5344CB8AC3E}">
        <p14:creationId xmlns:p14="http://schemas.microsoft.com/office/powerpoint/2010/main" xmlns="" val="2715057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 y="1628800"/>
            <a:ext cx="9144000" cy="5112568"/>
          </a:xfrm>
        </p:spPr>
        <p:txBody>
          <a:bodyPr>
            <a:normAutofit/>
          </a:bodyPr>
          <a:lstStyle/>
          <a:p>
            <a:r>
              <a:rPr lang="ar-SA" sz="3200" dirty="0"/>
              <a:t>جودة الغذاء : </a:t>
            </a:r>
            <a:r>
              <a:rPr lang="ar-SA" sz="3200" dirty="0" smtClean="0"/>
              <a:t>هي </a:t>
            </a:r>
            <a:r>
              <a:rPr lang="ar-SA" sz="3200" dirty="0"/>
              <a:t>محصلة مجموعة من الخواص </a:t>
            </a:r>
            <a:r>
              <a:rPr lang="ar-SA" sz="3200" dirty="0" smtClean="0"/>
              <a:t>التي </a:t>
            </a:r>
            <a:r>
              <a:rPr lang="ar-SA" sz="3200" dirty="0"/>
              <a:t>يمكن بها تحديد مدى قابلية هذا </a:t>
            </a:r>
            <a:r>
              <a:rPr lang="ar-SA" sz="3200" dirty="0" smtClean="0"/>
              <a:t>المنتج </a:t>
            </a:r>
            <a:r>
              <a:rPr lang="ar-SA" sz="3200" dirty="0"/>
              <a:t>لدى المستهلك ". " أو </a:t>
            </a:r>
            <a:r>
              <a:rPr lang="ar-SA" sz="3200" dirty="0" smtClean="0"/>
              <a:t>هي </a:t>
            </a:r>
            <a:r>
              <a:rPr lang="ar-SA" sz="3200" dirty="0"/>
              <a:t>تحقيق أقصى رغبات المستهلك </a:t>
            </a:r>
            <a:r>
              <a:rPr lang="ar-SA" sz="3200" dirty="0" smtClean="0"/>
              <a:t>في </a:t>
            </a:r>
            <a:r>
              <a:rPr lang="ar-SA" sz="3200" dirty="0"/>
              <a:t>المنتج </a:t>
            </a:r>
            <a:r>
              <a:rPr lang="ar-SA" sz="3200" dirty="0" smtClean="0"/>
              <a:t>الغذائي" .</a:t>
            </a:r>
          </a:p>
          <a:p>
            <a:r>
              <a:rPr lang="ar-SA" sz="3200" dirty="0"/>
              <a:t>أو </a:t>
            </a:r>
            <a:r>
              <a:rPr lang="ar-SA" sz="3200" dirty="0" err="1" smtClean="0"/>
              <a:t>هىتعني</a:t>
            </a:r>
            <a:r>
              <a:rPr lang="ar-SA" sz="3200" dirty="0" smtClean="0"/>
              <a:t> </a:t>
            </a:r>
            <a:r>
              <a:rPr lang="ar-SA" sz="3200" dirty="0"/>
              <a:t>أن كل المتطلبات الموضوعة والمعنية بخصائص وصفات الغذاء تم تحقيقها </a:t>
            </a:r>
            <a:r>
              <a:rPr lang="ar-SA" sz="3200" dirty="0" smtClean="0"/>
              <a:t>(والتي تتعلق </a:t>
            </a:r>
            <a:r>
              <a:rPr lang="ar-SA" sz="3200" dirty="0"/>
              <a:t>بالطعم </a:t>
            </a:r>
            <a:r>
              <a:rPr lang="ar-SA" sz="3200" dirty="0" smtClean="0"/>
              <a:t>والرائحة </a:t>
            </a:r>
            <a:r>
              <a:rPr lang="ar-SA" sz="3200" dirty="0"/>
              <a:t>والمظهر </a:t>
            </a:r>
            <a:r>
              <a:rPr lang="ar-SA" sz="3200" dirty="0" smtClean="0"/>
              <a:t>والقيمة الغذائية </a:t>
            </a:r>
            <a:r>
              <a:rPr lang="ar-SA" sz="3200" dirty="0"/>
              <a:t>والحمولة الميكروبية </a:t>
            </a:r>
            <a:r>
              <a:rPr lang="ar-SA" sz="3200" dirty="0" smtClean="0"/>
              <a:t>)وتقاس </a:t>
            </a:r>
            <a:r>
              <a:rPr lang="ar-SA" sz="3200" dirty="0"/>
              <a:t>جودة المنتجات الغذائية لمعرفة مدى مطابقتها للمواصفات السابق وضعها أو المواصفات القانونية بإتباع طرق تأتى إلى قسم مراقبة الجودة من جهات أخرى سواء من قسم البحوث أو المراجع المنشورة للهيئات العملية أو الصناعية .</a:t>
            </a:r>
          </a:p>
        </p:txBody>
      </p:sp>
      <p:sp>
        <p:nvSpPr>
          <p:cNvPr id="3" name="عنوان 2"/>
          <p:cNvSpPr>
            <a:spLocks noGrp="1"/>
          </p:cNvSpPr>
          <p:nvPr>
            <p:ph type="title"/>
          </p:nvPr>
        </p:nvSpPr>
        <p:spPr/>
        <p:txBody>
          <a:bodyPr>
            <a:normAutofit/>
          </a:bodyPr>
          <a:lstStyle/>
          <a:p>
            <a:r>
              <a:rPr lang="ar-SA" sz="6600" b="1" dirty="0">
                <a:solidFill>
                  <a:srgbClr val="FF0000"/>
                </a:solidFill>
              </a:rPr>
              <a:t>جودة الأغذية </a:t>
            </a:r>
          </a:p>
        </p:txBody>
      </p:sp>
    </p:spTree>
    <p:extLst>
      <p:ext uri="{BB962C8B-B14F-4D97-AF65-F5344CB8AC3E}">
        <p14:creationId xmlns:p14="http://schemas.microsoft.com/office/powerpoint/2010/main" xmlns="" val="4185031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628800"/>
            <a:ext cx="9143999" cy="5229200"/>
          </a:xfrm>
        </p:spPr>
        <p:txBody>
          <a:bodyPr/>
          <a:lstStyle/>
          <a:p>
            <a:r>
              <a:rPr lang="ar-SA" sz="3200" dirty="0">
                <a:solidFill>
                  <a:srgbClr val="C00000"/>
                </a:solidFill>
              </a:rPr>
              <a:t>ما المقصود </a:t>
            </a:r>
            <a:r>
              <a:rPr lang="ar-SA" sz="3200" dirty="0" smtClean="0">
                <a:solidFill>
                  <a:srgbClr val="C00000"/>
                </a:solidFill>
              </a:rPr>
              <a:t>الرمز </a:t>
            </a:r>
            <a:r>
              <a:rPr lang="ar-SA" sz="3200" dirty="0">
                <a:solidFill>
                  <a:srgbClr val="C00000"/>
                </a:solidFill>
              </a:rPr>
              <a:t>؟ </a:t>
            </a:r>
            <a:endParaRPr lang="ar-SA" sz="3200" dirty="0" smtClean="0">
              <a:solidFill>
                <a:srgbClr val="C00000"/>
              </a:solidFill>
            </a:endParaRPr>
          </a:p>
          <a:p>
            <a:pPr lvl="1"/>
            <a:r>
              <a:rPr lang="ar-SA" sz="2400" dirty="0" smtClean="0"/>
              <a:t>تحمل </a:t>
            </a:r>
            <a:r>
              <a:rPr lang="ar-SA" sz="2400" dirty="0"/>
              <a:t>المواد المضافة إلى المنتج الغذائي اسماً علمياً طويلاً ومعقداً، وقد يختلف اسمها التجاري من بلد لآخر أو قد يكون الاسم العلمي أو التجاري لا يهم الغالبية العظمى من المستهلكين، فمثلاً في أوروبا عملت الدول الأوروبية على توحيد الأنظمة والقوانين بينها، ولذلك فقد اتفق المختصون في دول الاتحاد الأوروبي على توحيد أسماء المواد التي يصرح بإضافتها للمنتجات الغذائية، ولسهولة التعرف عليها سواء أكانت هذه المواد المضافة مواد طبيعية أم مواد مصنعة، وذلك بوضع حرف (</a:t>
            </a:r>
            <a:r>
              <a:rPr lang="en-US" sz="2400" dirty="0"/>
              <a:t>E) </a:t>
            </a:r>
            <a:r>
              <a:rPr lang="ar-SA" sz="2400" dirty="0"/>
              <a:t>ثم يتبعها أرقام </a:t>
            </a:r>
            <a:r>
              <a:rPr lang="ar-SA" sz="2400" dirty="0" smtClean="0"/>
              <a:t>معينة).</a:t>
            </a:r>
          </a:p>
          <a:p>
            <a:pPr lvl="1"/>
            <a:endParaRPr lang="ar-SA" sz="2400" dirty="0"/>
          </a:p>
          <a:p>
            <a:r>
              <a:rPr lang="ar-SA" dirty="0"/>
              <a:t> فحرف الـ(</a:t>
            </a:r>
            <a:r>
              <a:rPr lang="en-US" dirty="0"/>
              <a:t>E) </a:t>
            </a:r>
            <a:r>
              <a:rPr lang="ar-SA" dirty="0" smtClean="0"/>
              <a:t>) يدل </a:t>
            </a:r>
            <a:r>
              <a:rPr lang="ar-SA" dirty="0"/>
              <a:t>على إجازة المادة المضافة من جميع دول الاتحاد الأوروبي لسلامتها، وإضافتها بالتركيز المتفق عليه ولا يحدث أي آثار سلبية، ويمثل هذا التركيز ما يتناوله الفرد يومياً طوال حياته دون إضرار بصحته، أما الرقم فيدل على نوع المادة المضافة.</a:t>
            </a:r>
          </a:p>
        </p:txBody>
      </p:sp>
      <p:sp>
        <p:nvSpPr>
          <p:cNvPr id="3" name="عنوان 2"/>
          <p:cNvSpPr>
            <a:spLocks noGrp="1"/>
          </p:cNvSpPr>
          <p:nvPr>
            <p:ph type="title"/>
          </p:nvPr>
        </p:nvSpPr>
        <p:spPr/>
        <p:txBody>
          <a:bodyPr>
            <a:normAutofit/>
          </a:bodyPr>
          <a:lstStyle/>
          <a:p>
            <a:r>
              <a:rPr lang="ar-SA" sz="4800" b="1" dirty="0">
                <a:solidFill>
                  <a:srgbClr val="FF0000"/>
                </a:solidFill>
              </a:rPr>
              <a:t>بعض </a:t>
            </a:r>
            <a:r>
              <a:rPr lang="ar-SA" sz="4800" b="1" dirty="0" smtClean="0">
                <a:solidFill>
                  <a:srgbClr val="FF0000"/>
                </a:solidFill>
              </a:rPr>
              <a:t>رموز </a:t>
            </a:r>
            <a:r>
              <a:rPr lang="ar-SA" sz="4800" b="1" dirty="0">
                <a:solidFill>
                  <a:srgbClr val="FF0000"/>
                </a:solidFill>
              </a:rPr>
              <a:t>البطاقة </a:t>
            </a:r>
            <a:r>
              <a:rPr lang="ar-SA" sz="4800" b="1" dirty="0" smtClean="0">
                <a:solidFill>
                  <a:srgbClr val="FF0000"/>
                </a:solidFill>
              </a:rPr>
              <a:t>الإرشادية الغذائية</a:t>
            </a:r>
            <a:endParaRPr lang="ar-SA" sz="4800" b="1" dirty="0">
              <a:solidFill>
                <a:srgbClr val="FF0000"/>
              </a:solidFill>
            </a:endParaRPr>
          </a:p>
        </p:txBody>
      </p:sp>
    </p:spTree>
    <p:extLst>
      <p:ext uri="{BB962C8B-B14F-4D97-AF65-F5344CB8AC3E}">
        <p14:creationId xmlns:p14="http://schemas.microsoft.com/office/powerpoint/2010/main" xmlns="" val="1567940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 y="1556792"/>
            <a:ext cx="9144000" cy="4569371"/>
          </a:xfrm>
        </p:spPr>
        <p:txBody>
          <a:bodyPr>
            <a:noAutofit/>
          </a:bodyPr>
          <a:lstStyle/>
          <a:p>
            <a:r>
              <a:rPr lang="ar-SA" sz="2800" dirty="0"/>
              <a:t>أي مادة تضاف إلى الغذاء وتعمل على تغيير أي من صفاته، أوهي جميع المواد التي ليست من المكونات الطبيعية للأغذية وتضاف إليها قصداً في أي مرحلة من إنتاجها إلى استهلاكها، وتضاف بغرض تحسين الحفظ أو الصفات الحسية أو الطبيعية أو الحد من تعريض المستهلك للتسمم وغيره من الأضرار الصحية نتيجة الحفظ غير الجيد للغذاء.. </a:t>
            </a:r>
            <a:r>
              <a:rPr lang="ar-SA" sz="2800" dirty="0" smtClean="0"/>
              <a:t>إلخ</a:t>
            </a:r>
          </a:p>
          <a:p>
            <a:endParaRPr lang="ar-SA" sz="2800" dirty="0" smtClean="0"/>
          </a:p>
          <a:p>
            <a:r>
              <a:rPr lang="ar-SA" sz="2800" dirty="0"/>
              <a:t>وتعتمد حالياً نظام الترقيم الدولي </a:t>
            </a:r>
            <a:r>
              <a:rPr lang="en-US" sz="2800" dirty="0"/>
              <a:t>INS </a:t>
            </a:r>
            <a:r>
              <a:rPr lang="ar-SA" sz="2800" dirty="0"/>
              <a:t>حسب ما قررته هيئة الدستور الغذائي (الدولي) فنلاحظ </a:t>
            </a:r>
            <a:r>
              <a:rPr lang="ar-SA" sz="2800" dirty="0" smtClean="0"/>
              <a:t>أن المواد المضافة للأغذية يشار </a:t>
            </a:r>
            <a:r>
              <a:rPr lang="ar-SA" sz="2800" dirty="0"/>
              <a:t>إليها بالأرقام المرمزة التي توجد على غلاف الأغذية والأدوية، وتدل على مواد مضافة (ملونات، مطعمات، مثبتات،..) فنجد أن المواد المضافة للأغذية يرمز لها </a:t>
            </a:r>
            <a:r>
              <a:rPr lang="ar-SA" sz="2800" dirty="0" err="1" smtClean="0"/>
              <a:t>بـ</a:t>
            </a:r>
            <a:r>
              <a:rPr lang="ar-SA" sz="2800" dirty="0" smtClean="0"/>
              <a:t> (</a:t>
            </a:r>
            <a:r>
              <a:rPr lang="en-US" sz="2800" dirty="0" smtClean="0"/>
              <a:t>(E</a:t>
            </a:r>
            <a:r>
              <a:rPr lang="en-US" sz="2800" dirty="0"/>
              <a:t>) </a:t>
            </a:r>
            <a:r>
              <a:rPr lang="ar-SA" sz="2800" dirty="0"/>
              <a:t>وبجانبه رقم </a:t>
            </a:r>
            <a:r>
              <a:rPr lang="ar-SA" sz="2800" dirty="0" smtClean="0"/>
              <a:t>مثلاً </a:t>
            </a:r>
            <a:r>
              <a:rPr lang="en-US" sz="2800" dirty="0"/>
              <a:t>E100</a:t>
            </a:r>
            <a:r>
              <a:rPr lang="en-US" sz="2800" dirty="0" smtClean="0"/>
              <a:t>)</a:t>
            </a:r>
            <a:r>
              <a:rPr lang="ar-SA" sz="2800" dirty="0" smtClean="0"/>
              <a:t>)</a:t>
            </a:r>
            <a:endParaRPr lang="ar-SA" sz="2800" dirty="0"/>
          </a:p>
        </p:txBody>
      </p:sp>
      <p:sp>
        <p:nvSpPr>
          <p:cNvPr id="3" name="عنوان 2"/>
          <p:cNvSpPr>
            <a:spLocks noGrp="1"/>
          </p:cNvSpPr>
          <p:nvPr>
            <p:ph type="title"/>
          </p:nvPr>
        </p:nvSpPr>
        <p:spPr/>
        <p:txBody>
          <a:bodyPr/>
          <a:lstStyle/>
          <a:p>
            <a:r>
              <a:rPr lang="ar-SA" b="1" dirty="0">
                <a:solidFill>
                  <a:srgbClr val="C00000"/>
                </a:solidFill>
              </a:rPr>
              <a:t>المواد المضافة للأغذية</a:t>
            </a:r>
          </a:p>
        </p:txBody>
      </p:sp>
    </p:spTree>
    <p:extLst>
      <p:ext uri="{BB962C8B-B14F-4D97-AF65-F5344CB8AC3E}">
        <p14:creationId xmlns:p14="http://schemas.microsoft.com/office/powerpoint/2010/main" xmlns="" val="2874697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 y="1844824"/>
            <a:ext cx="9144000" cy="5013176"/>
          </a:xfrm>
        </p:spPr>
        <p:txBody>
          <a:bodyPr>
            <a:normAutofit/>
          </a:bodyPr>
          <a:lstStyle/>
          <a:p>
            <a:r>
              <a:rPr lang="ar-SA" dirty="0" smtClean="0"/>
              <a:t>1- </a:t>
            </a:r>
            <a:r>
              <a:rPr lang="ar-SA" b="1" dirty="0" smtClean="0"/>
              <a:t>تقليل تلف الأغذية والمحافظة على قيمتها الغذائية</a:t>
            </a:r>
          </a:p>
          <a:p>
            <a:r>
              <a:rPr lang="ar-SA" b="1" dirty="0" smtClean="0"/>
              <a:t>2- تحسين بعض الصفات الحسية للغذاء مثل اللون والطعم والشكل والرائحة والقوام والمظهر العام</a:t>
            </a:r>
          </a:p>
          <a:p>
            <a:r>
              <a:rPr lang="ar-SA" b="1" dirty="0" smtClean="0"/>
              <a:t>3- منع فساد الأغذية خلال عمليات النقل والتخزين</a:t>
            </a:r>
          </a:p>
          <a:p>
            <a:r>
              <a:rPr lang="ar-SA" b="1" dirty="0" smtClean="0"/>
              <a:t>4- زيادة القيمة الغذائية للغذاء بدعمه بما ينقصه من عناصر</a:t>
            </a:r>
          </a:p>
          <a:p>
            <a:r>
              <a:rPr lang="ar-SA" b="1" dirty="0" smtClean="0"/>
              <a:t>5- سهولة وسرعة تحضير الطعام</a:t>
            </a:r>
          </a:p>
          <a:p>
            <a:r>
              <a:rPr lang="ar-SA" b="1" dirty="0" smtClean="0"/>
              <a:t>6- زيادة اقبال المستهلك على الغذاء</a:t>
            </a:r>
          </a:p>
          <a:p>
            <a:r>
              <a:rPr lang="ar-SA" b="1" dirty="0" smtClean="0"/>
              <a:t>7- تصريف المنتج الغذائي ورفع </a:t>
            </a:r>
            <a:r>
              <a:rPr lang="ar-SA" b="1" dirty="0"/>
              <a:t>معدلات </a:t>
            </a:r>
            <a:r>
              <a:rPr lang="ar-SA" b="1" dirty="0" smtClean="0"/>
              <a:t>تسويقه </a:t>
            </a:r>
            <a:endParaRPr lang="ar-SA" b="1" dirty="0"/>
          </a:p>
        </p:txBody>
      </p:sp>
      <p:sp>
        <p:nvSpPr>
          <p:cNvPr id="3" name="عنوان 2"/>
          <p:cNvSpPr>
            <a:spLocks noGrp="1"/>
          </p:cNvSpPr>
          <p:nvPr>
            <p:ph type="title"/>
          </p:nvPr>
        </p:nvSpPr>
        <p:spPr/>
        <p:txBody>
          <a:bodyPr>
            <a:normAutofit/>
          </a:bodyPr>
          <a:lstStyle/>
          <a:p>
            <a:r>
              <a:rPr lang="ar-SA" sz="3600" b="1" dirty="0" smtClean="0">
                <a:solidFill>
                  <a:srgbClr val="FF0000"/>
                </a:solidFill>
              </a:rPr>
              <a:t>تلخيص أسباب استخدام المواد المضافة الى الغذاء</a:t>
            </a:r>
            <a:endParaRPr lang="ar-SA" sz="3600" b="1" dirty="0">
              <a:solidFill>
                <a:srgbClr val="FF0000"/>
              </a:solidFill>
            </a:endParaRPr>
          </a:p>
        </p:txBody>
      </p:sp>
    </p:spTree>
    <p:extLst>
      <p:ext uri="{BB962C8B-B14F-4D97-AF65-F5344CB8AC3E}">
        <p14:creationId xmlns:p14="http://schemas.microsoft.com/office/powerpoint/2010/main" xmlns="" val="2771351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85721" y="1714488"/>
          <a:ext cx="8572559" cy="4008450"/>
        </p:xfrm>
        <a:graphic>
          <a:graphicData uri="http://schemas.openxmlformats.org/drawingml/2006/table">
            <a:tbl>
              <a:tblPr rtl="1" firstRow="1" bandRow="1">
                <a:tableStyleId>{5C22544A-7EE6-4342-B048-85BDC9FD1C3A}</a:tableStyleId>
              </a:tblPr>
              <a:tblGrid>
                <a:gridCol w="4286279"/>
                <a:gridCol w="4286280"/>
              </a:tblGrid>
              <a:tr h="601268">
                <a:tc>
                  <a:txBody>
                    <a:bodyPr/>
                    <a:lstStyle/>
                    <a:p>
                      <a:pPr rtl="1"/>
                      <a:r>
                        <a:rPr lang="ar-SA" sz="3200" dirty="0" smtClean="0">
                          <a:solidFill>
                            <a:srgbClr val="FF0000"/>
                          </a:solidFill>
                        </a:rPr>
                        <a:t>بعض أمثلة من أصل طبيعي </a:t>
                      </a:r>
                      <a:endParaRPr lang="ar-SA" sz="3200" dirty="0">
                        <a:solidFill>
                          <a:srgbClr val="FF0000"/>
                        </a:solidFill>
                      </a:endParaRPr>
                    </a:p>
                  </a:txBody>
                  <a:tcPr/>
                </a:tc>
                <a:tc>
                  <a:txBody>
                    <a:bodyPr/>
                    <a:lstStyle/>
                    <a:p>
                      <a:pPr rtl="1"/>
                      <a:r>
                        <a:rPr lang="ar-SA" sz="3200" dirty="0" smtClean="0">
                          <a:solidFill>
                            <a:srgbClr val="FF0000"/>
                          </a:solidFill>
                        </a:rPr>
                        <a:t>بعض أمثلة من أصل صناعي</a:t>
                      </a:r>
                      <a:endParaRPr lang="ar-SA" sz="3200" dirty="0">
                        <a:solidFill>
                          <a:srgbClr val="FF0000"/>
                        </a:solidFill>
                      </a:endParaRPr>
                    </a:p>
                  </a:txBody>
                  <a:tcPr/>
                </a:tc>
              </a:tr>
              <a:tr h="841774">
                <a:tc rowSpan="2">
                  <a:txBody>
                    <a:bodyPr/>
                    <a:lstStyle/>
                    <a:p>
                      <a:pPr rtl="1"/>
                      <a:r>
                        <a:rPr lang="ar-SA" sz="2400" dirty="0" smtClean="0"/>
                        <a:t>مثل اليسيثين (</a:t>
                      </a:r>
                      <a:r>
                        <a:rPr lang="en-US" sz="2400" dirty="0" smtClean="0"/>
                        <a:t>LICITHIN</a:t>
                      </a:r>
                      <a:r>
                        <a:rPr lang="ar-SA" sz="2400" dirty="0" smtClean="0"/>
                        <a:t>)</a:t>
                      </a:r>
                      <a:r>
                        <a:rPr lang="ar-SA" sz="2400" baseline="0" dirty="0" smtClean="0"/>
                        <a:t> وهى مادة مستحلبه للقوام تعمل على تماسك المادة الغذائية</a:t>
                      </a:r>
                    </a:p>
                    <a:p>
                      <a:pPr rtl="1"/>
                      <a:r>
                        <a:rPr lang="ar-SA" sz="2400" baseline="0" dirty="0" smtClean="0"/>
                        <a:t>وتنتج من مصادر طبيعية مثل فول الصويا والذرة والحنطة</a:t>
                      </a:r>
                    </a:p>
                    <a:p>
                      <a:pPr rtl="1"/>
                      <a:endParaRPr lang="ar-SA" sz="2400" dirty="0"/>
                    </a:p>
                  </a:txBody>
                  <a:tcPr/>
                </a:tc>
                <a:tc>
                  <a:txBody>
                    <a:bodyPr/>
                    <a:lstStyle/>
                    <a:p>
                      <a:pPr rtl="1"/>
                      <a:r>
                        <a:rPr lang="ar-SA" sz="2400" dirty="0" smtClean="0"/>
                        <a:t>مثل حمض البروبيونيك (</a:t>
                      </a:r>
                      <a:r>
                        <a:rPr lang="en-US" sz="2400" dirty="0" smtClean="0"/>
                        <a:t>PROPIONIC ACID</a:t>
                      </a:r>
                      <a:r>
                        <a:rPr lang="ar-SA" sz="2400" dirty="0" smtClean="0"/>
                        <a:t>) وأملاحه</a:t>
                      </a:r>
                      <a:endParaRPr lang="ar-SA" sz="2400" dirty="0"/>
                    </a:p>
                  </a:txBody>
                  <a:tcPr/>
                </a:tc>
              </a:tr>
              <a:tr h="2565408">
                <a:tc vMerge="1">
                  <a:txBody>
                    <a:bodyPr/>
                    <a:lstStyle/>
                    <a:p>
                      <a:pPr rtl="1"/>
                      <a:endParaRPr lang="ar-SA"/>
                    </a:p>
                  </a:txBody>
                  <a:tcPr/>
                </a:tc>
                <a:tc>
                  <a:txBody>
                    <a:bodyPr/>
                    <a:lstStyle/>
                    <a:p>
                      <a:pPr rtl="1"/>
                      <a:r>
                        <a:rPr lang="ar-SA" sz="2400" dirty="0" smtClean="0"/>
                        <a:t>مثل حمض </a:t>
                      </a:r>
                      <a:r>
                        <a:rPr lang="ar-SA" sz="2400" dirty="0" err="1" smtClean="0"/>
                        <a:t>الاسكوربيك</a:t>
                      </a:r>
                      <a:r>
                        <a:rPr lang="ar-SA" sz="2400" dirty="0" smtClean="0"/>
                        <a:t>(</a:t>
                      </a:r>
                      <a:r>
                        <a:rPr lang="en-US" sz="2400" dirty="0" smtClean="0"/>
                        <a:t>ASCORBIC ACID</a:t>
                      </a:r>
                      <a:r>
                        <a:rPr lang="ar-SA" sz="2400" dirty="0" smtClean="0"/>
                        <a:t>)وأملاحه</a:t>
                      </a:r>
                    </a:p>
                    <a:p>
                      <a:pPr rtl="1"/>
                      <a:r>
                        <a:rPr lang="ar-SA" sz="2400" dirty="0" smtClean="0"/>
                        <a:t>وه</a:t>
                      </a:r>
                      <a:r>
                        <a:rPr lang="ar-SA" sz="2400" baseline="0" dirty="0" smtClean="0"/>
                        <a:t>ما من مصدر صناعي حيث تصنع هذه المواد المضافة بمعايير قياسية واقتصادية تأخذ في الحسبان درجة النقاء وجودة القوام والتماسك </a:t>
                      </a:r>
                      <a:endParaRPr lang="ar-SA" sz="2400" dirty="0"/>
                    </a:p>
                  </a:txBody>
                  <a:tcPr/>
                </a:tc>
              </a:tr>
            </a:tbl>
          </a:graphicData>
        </a:graphic>
      </p:graphicFrame>
      <p:sp>
        <p:nvSpPr>
          <p:cNvPr id="3" name="عنوان 2"/>
          <p:cNvSpPr>
            <a:spLocks noGrp="1"/>
          </p:cNvSpPr>
          <p:nvPr>
            <p:ph type="title"/>
          </p:nvPr>
        </p:nvSpPr>
        <p:spPr/>
        <p:txBody>
          <a:bodyPr/>
          <a:lstStyle/>
          <a:p>
            <a:r>
              <a:rPr lang="ar-SA" dirty="0" smtClean="0"/>
              <a:t>مصادر المواد المضافة</a:t>
            </a:r>
            <a:endParaRPr lang="ar-SA" dirty="0"/>
          </a:p>
        </p:txBody>
      </p:sp>
    </p:spTree>
    <p:extLst>
      <p:ext uri="{BB962C8B-B14F-4D97-AF65-F5344CB8AC3E}">
        <p14:creationId xmlns:p14="http://schemas.microsoft.com/office/powerpoint/2010/main" xmlns="" val="1051543464"/>
      </p:ext>
    </p:extLst>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990</TotalTime>
  <Words>1143</Words>
  <Application>Microsoft Office PowerPoint</Application>
  <PresentationFormat>عرض على الشاشة (3:4)‏</PresentationFormat>
  <Paragraphs>121</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شكل موجة</vt:lpstr>
      <vt:lpstr>البطاقة الغذائية</vt:lpstr>
      <vt:lpstr>المحتويات</vt:lpstr>
      <vt:lpstr>البطاقة الإرشادية الغذائية </vt:lpstr>
      <vt:lpstr>سلامة الأغذية </vt:lpstr>
      <vt:lpstr>جودة الأغذية </vt:lpstr>
      <vt:lpstr>بعض رموز البطاقة الإرشادية الغذائية</vt:lpstr>
      <vt:lpstr>المواد المضافة للأغذية</vt:lpstr>
      <vt:lpstr>تلخيص أسباب استخدام المواد المضافة الى الغذاء</vt:lpstr>
      <vt:lpstr>مصادر المواد المضافة</vt:lpstr>
      <vt:lpstr>هل تخضع المواد المضافة للغذاء للدراسة؟</vt:lpstr>
      <vt:lpstr>تقسم المواد المضافة للأغذية إلى</vt:lpstr>
      <vt:lpstr>المواد الملونة</vt:lpstr>
      <vt:lpstr>المواد المحسنة للمظهر </vt:lpstr>
      <vt:lpstr>المواد الحافظة والمانعة للتأكسد</vt:lpstr>
      <vt:lpstr>المواد المثبتة والمستحلبات</vt:lpstr>
      <vt:lpstr>المواد المنكهة</vt:lpstr>
      <vt:lpstr>المواد المضافة المغذية </vt:lpstr>
      <vt:lpstr>المواد المانعة للالتصاق</vt:lpstr>
      <vt:lpstr>  المحليات الاصطناعية</vt:lpstr>
      <vt:lpstr>المواد المجففة </vt:lpstr>
      <vt:lpstr>مواد التخمير والمواد الرافعة </vt:lpstr>
      <vt:lpstr>المراجع</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MAx</dc:creator>
  <cp:lastModifiedBy>MAx</cp:lastModifiedBy>
  <cp:revision>70</cp:revision>
  <dcterms:created xsi:type="dcterms:W3CDTF">2013-03-04T08:18:08Z</dcterms:created>
  <dcterms:modified xsi:type="dcterms:W3CDTF">2013-04-24T14:05:46Z</dcterms:modified>
</cp:coreProperties>
</file>