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0"/>
  </p:notesMasterIdLst>
  <p:handoutMasterIdLst>
    <p:handoutMasterId r:id="rId131"/>
  </p:handoutMasterIdLst>
  <p:sldIdLst>
    <p:sldId id="256" r:id="rId2"/>
    <p:sldId id="440" r:id="rId3"/>
    <p:sldId id="283" r:id="rId4"/>
    <p:sldId id="427" r:id="rId5"/>
    <p:sldId id="284" r:id="rId6"/>
    <p:sldId id="285" r:id="rId7"/>
    <p:sldId id="286" r:id="rId8"/>
    <p:sldId id="287" r:id="rId9"/>
    <p:sldId id="289" r:id="rId10"/>
    <p:sldId id="290"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8" r:id="rId27"/>
    <p:sldId id="310" r:id="rId28"/>
    <p:sldId id="311" r:id="rId29"/>
    <p:sldId id="313" r:id="rId30"/>
    <p:sldId id="315" r:id="rId31"/>
    <p:sldId id="318" r:id="rId32"/>
    <p:sldId id="319" r:id="rId33"/>
    <p:sldId id="321" r:id="rId34"/>
    <p:sldId id="322" r:id="rId35"/>
    <p:sldId id="323" r:id="rId36"/>
    <p:sldId id="324" r:id="rId37"/>
    <p:sldId id="325" r:id="rId38"/>
    <p:sldId id="326" r:id="rId39"/>
    <p:sldId id="327"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7" r:id="rId57"/>
    <p:sldId id="348" r:id="rId58"/>
    <p:sldId id="349" r:id="rId59"/>
    <p:sldId id="350" r:id="rId60"/>
    <p:sldId id="352" r:id="rId61"/>
    <p:sldId id="353" r:id="rId62"/>
    <p:sldId id="354" r:id="rId63"/>
    <p:sldId id="355" r:id="rId64"/>
    <p:sldId id="356" r:id="rId65"/>
    <p:sldId id="357" r:id="rId66"/>
    <p:sldId id="358" r:id="rId67"/>
    <p:sldId id="359" r:id="rId68"/>
    <p:sldId id="360" r:id="rId69"/>
    <p:sldId id="362" r:id="rId70"/>
    <p:sldId id="364" r:id="rId71"/>
    <p:sldId id="366" r:id="rId72"/>
    <p:sldId id="367" r:id="rId73"/>
    <p:sldId id="369" r:id="rId74"/>
    <p:sldId id="435" r:id="rId75"/>
    <p:sldId id="436" r:id="rId76"/>
    <p:sldId id="437"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3" r:id="rId108"/>
    <p:sldId id="404" r:id="rId109"/>
    <p:sldId id="405" r:id="rId110"/>
    <p:sldId id="406" r:id="rId111"/>
    <p:sldId id="408" r:id="rId112"/>
    <p:sldId id="409" r:id="rId113"/>
    <p:sldId id="410" r:id="rId114"/>
    <p:sldId id="411" r:id="rId115"/>
    <p:sldId id="438" r:id="rId116"/>
    <p:sldId id="439" r:id="rId117"/>
    <p:sldId id="414" r:id="rId118"/>
    <p:sldId id="416" r:id="rId119"/>
    <p:sldId id="418" r:id="rId120"/>
    <p:sldId id="419" r:id="rId121"/>
    <p:sldId id="420" r:id="rId122"/>
    <p:sldId id="421" r:id="rId123"/>
    <p:sldId id="423" r:id="rId124"/>
    <p:sldId id="424" r:id="rId125"/>
    <p:sldId id="425" r:id="rId126"/>
    <p:sldId id="433" r:id="rId127"/>
    <p:sldId id="434" r:id="rId128"/>
    <p:sldId id="426" r:id="rId1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083BB4-0A16-5245-9E06-FF8135372772}" type="datetimeFigureOut">
              <a:rPr lang="en-US" smtClean="0"/>
              <a:pPr/>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7F50E6-3C15-004E-9EE0-94B9FD5DD24C}" type="slidenum">
              <a:rPr lang="en-US" smtClean="0"/>
              <a:pPr/>
              <a:t>‹#›</a:t>
            </a:fld>
            <a:endParaRPr lang="en-US"/>
          </a:p>
        </p:txBody>
      </p:sp>
    </p:spTree>
    <p:extLst>
      <p:ext uri="{BB962C8B-B14F-4D97-AF65-F5344CB8AC3E}">
        <p14:creationId xmlns:p14="http://schemas.microsoft.com/office/powerpoint/2010/main" val="373410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69228-E2B9-114B-84AC-2DD0140A52E6}" type="datetimeFigureOut">
              <a:rPr lang="en-US" smtClean="0"/>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5A050-7306-7B4E-867E-A3663FBCD5C6}" type="slidenum">
              <a:rPr lang="en-US" smtClean="0"/>
              <a:pPr/>
              <a:t>‹#›</a:t>
            </a:fld>
            <a:endParaRPr lang="en-US"/>
          </a:p>
        </p:txBody>
      </p:sp>
    </p:spTree>
    <p:extLst>
      <p:ext uri="{BB962C8B-B14F-4D97-AF65-F5344CB8AC3E}">
        <p14:creationId xmlns:p14="http://schemas.microsoft.com/office/powerpoint/2010/main" val="39954280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2ED9B9-13A4-504E-BA28-D5EC11B69577}"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99B40A3-8C98-7643-999B-D2E4C4DFCA8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4142DB-E1BD-C44A-A99A-8EC750C7CC29}"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16ACDAE-E963-2B45-BB51-53CEBFE15BA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152160-CF35-F945-B8A3-FCCE1C768C40}"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74D119D-3673-024B-9609-A7D5472222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13CAA7-61A2-AE4A-B3AF-B36050DDC1C8}"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FD720AD-0A16-4141-82CA-5619F80A2BC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0BC32D-B13B-FA42-98CD-639D607FC5AE}"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F37AF1E-9B18-0243-8AD1-50A6A8AC0AC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149FAA-3521-694C-B63B-919B2B8781F3}"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7" name="Slide Number Placeholder 5"/>
          <p:cNvSpPr>
            <a:spLocks noGrp="1"/>
          </p:cNvSpPr>
          <p:nvPr>
            <p:ph type="sldNum" sz="quarter" idx="12"/>
          </p:nvPr>
        </p:nvSpPr>
        <p:spPr/>
        <p:txBody>
          <a:bodyPr/>
          <a:lstStyle>
            <a:lvl1pPr>
              <a:defRPr/>
            </a:lvl1pPr>
          </a:lstStyle>
          <a:p>
            <a:pPr>
              <a:defRPr/>
            </a:pPr>
            <a:fld id="{28F8BC69-CB41-DD44-A638-C4F95AA9426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8921CD-4407-0C4A-86B7-1EEE2D511458}" type="datetime1">
              <a:rPr lang="en-US" smtClean="0"/>
              <a:pPr>
                <a:defRPr/>
              </a:pPr>
              <a:t>2/27/2015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9" name="Slide Number Placeholder 5"/>
          <p:cNvSpPr>
            <a:spLocks noGrp="1"/>
          </p:cNvSpPr>
          <p:nvPr>
            <p:ph type="sldNum" sz="quarter" idx="12"/>
          </p:nvPr>
        </p:nvSpPr>
        <p:spPr/>
        <p:txBody>
          <a:bodyPr/>
          <a:lstStyle>
            <a:lvl1pPr>
              <a:defRPr/>
            </a:lvl1pPr>
          </a:lstStyle>
          <a:p>
            <a:pPr>
              <a:defRPr/>
            </a:pPr>
            <a:fld id="{1B43444D-6BBE-FA46-910D-A293AF635ED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DEA550-1159-5E4A-897B-E65014FF13B6}" type="datetime1">
              <a:rPr lang="en-US" smtClean="0"/>
              <a:pPr>
                <a:defRPr/>
              </a:pPr>
              <a:t>2/27/2015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5" name="Slide Number Placeholder 5"/>
          <p:cNvSpPr>
            <a:spLocks noGrp="1"/>
          </p:cNvSpPr>
          <p:nvPr>
            <p:ph type="sldNum" sz="quarter" idx="12"/>
          </p:nvPr>
        </p:nvSpPr>
        <p:spPr/>
        <p:txBody>
          <a:bodyPr/>
          <a:lstStyle>
            <a:lvl1pPr>
              <a:defRPr/>
            </a:lvl1pPr>
          </a:lstStyle>
          <a:p>
            <a:pPr>
              <a:defRPr/>
            </a:pPr>
            <a:fld id="{EEFDD7DD-CC47-414C-BF78-C5251FE0B06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E6F8E3-2B7A-F841-82BB-4253B616347C}" type="datetime1">
              <a:rPr lang="en-US" smtClean="0"/>
              <a:pPr>
                <a:defRPr/>
              </a:pPr>
              <a:t>2/27/2015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4" name="Slide Number Placeholder 5"/>
          <p:cNvSpPr>
            <a:spLocks noGrp="1"/>
          </p:cNvSpPr>
          <p:nvPr>
            <p:ph type="sldNum" sz="quarter" idx="12"/>
          </p:nvPr>
        </p:nvSpPr>
        <p:spPr/>
        <p:txBody>
          <a:bodyPr/>
          <a:lstStyle>
            <a:lvl1pPr>
              <a:defRPr/>
            </a:lvl1pPr>
          </a:lstStyle>
          <a:p>
            <a:pPr>
              <a:defRPr/>
            </a:pPr>
            <a:fld id="{78B78AD6-5F3D-BA44-875A-31E2927FBE4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0F7B03-D8CA-6D41-96B4-1E8B85FC4F7B}"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7" name="Slide Number Placeholder 5"/>
          <p:cNvSpPr>
            <a:spLocks noGrp="1"/>
          </p:cNvSpPr>
          <p:nvPr>
            <p:ph type="sldNum" sz="quarter" idx="12"/>
          </p:nvPr>
        </p:nvSpPr>
        <p:spPr/>
        <p:txBody>
          <a:bodyPr/>
          <a:lstStyle>
            <a:lvl1pPr>
              <a:defRPr/>
            </a:lvl1pPr>
          </a:lstStyle>
          <a:p>
            <a:pPr>
              <a:defRPr/>
            </a:pPr>
            <a:fld id="{95E9686C-6E28-9A40-BAFE-97DC9D1AE64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46E079-CCB4-B24C-A6D5-8C3056BBF23F}"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2 Software Processes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225899C-C9DE-4C43-812F-DCCD705BC8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2E93307-8910-7843-A7DC-135F5F13F75F}" type="datetime1">
              <a:rPr lang="en-US" smtClean="0"/>
              <a:pPr>
                <a:defRPr/>
              </a:pPr>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2 Software Processes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3E67C1E-A116-FA4E-B295-2EE9C41BDD30}" type="slidenum">
              <a:rPr lang="en-US" smtClean="0"/>
              <a:pPr>
                <a:defRPr/>
              </a:pPr>
              <a:t>‹#›</a:t>
            </a:fld>
            <a:endParaRPr lang="en-US"/>
          </a:p>
        </p:txBody>
      </p:sp>
      <p:pic>
        <p:nvPicPr>
          <p:cNvPr id="7" name="Picture 6" descr="Cover.jpg"/>
          <p:cNvPicPr>
            <a:picLocks noChangeAspect="1"/>
          </p:cNvPicPr>
          <p:nvPr/>
        </p:nvPicPr>
        <p:blipFill>
          <a:blip r:embed="rId13"/>
          <a:stretch>
            <a:fillRect/>
          </a:stretch>
        </p:blipFill>
        <p:spPr>
          <a:xfrm>
            <a:off x="7750432" y="287213"/>
            <a:ext cx="923795" cy="1143000"/>
          </a:xfrm>
          <a:prstGeom prst="rect">
            <a:avLst/>
          </a:prstGeom>
        </p:spPr>
      </p:pic>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Zx6FT0R3JE" TargetMode="External"/><Relationship Id="rId2" Type="http://schemas.openxmlformats.org/officeDocument/2006/relationships/hyperlink" Target="https://www.youtube.com/watch?v=AN5I6fFxyfs&amp;index=2&amp;list=PLFBDD6A0A26D05D77" TargetMode="External"/><Relationship Id="rId1" Type="http://schemas.openxmlformats.org/officeDocument/2006/relationships/slideLayout" Target="../slideLayouts/slideLayout2.xml"/><Relationship Id="rId4" Type="http://schemas.openxmlformats.org/officeDocument/2006/relationships/hyperlink" Target="https://www.youtube.com/watch?v=qkOFe_txM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3.bp.blogspot.com/-Pdgu5e1ZvvQ/TjZNisP4tUI/AAAAAAAAAEQ/8w0kmfG8o4U/s1600/v-model.gi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09600" y="2362200"/>
            <a:ext cx="7772400" cy="2468879"/>
          </a:xfrm>
        </p:spPr>
        <p:txBody>
          <a:bodyPr/>
          <a:lstStyle/>
          <a:p>
            <a:pPr eaLnBrk="1" hangingPunct="1"/>
            <a:r>
              <a:rPr lang="en-US" sz="3200" i="1" u="sng" dirty="0" smtClean="0">
                <a:solidFill>
                  <a:schemeClr val="accent6">
                    <a:lumMod val="75000"/>
                  </a:schemeClr>
                </a:solidFill>
              </a:rPr>
              <a:t>Chapter 2</a:t>
            </a:r>
            <a:r>
              <a:rPr lang="en-US" sz="3200" i="1" dirty="0" smtClean="0">
                <a:solidFill>
                  <a:schemeClr val="accent6">
                    <a:lumMod val="75000"/>
                  </a:schemeClr>
                </a:solidFill>
              </a:rPr>
              <a:t>:</a:t>
            </a:r>
            <a:r>
              <a:rPr lang="en-US" sz="3200" dirty="0" smtClean="0">
                <a:solidFill>
                  <a:schemeClr val="accent6">
                    <a:lumMod val="75000"/>
                  </a:schemeClr>
                </a:solidFill>
              </a:rPr>
              <a:t>   </a:t>
            </a:r>
            <a:r>
              <a:rPr lang="ar-SA" sz="3200" dirty="0" smtClean="0">
                <a:solidFill>
                  <a:schemeClr val="accent6">
                    <a:lumMod val="75000"/>
                  </a:schemeClr>
                </a:solidFill>
              </a:rPr>
              <a:t/>
            </a:r>
            <a:br>
              <a:rPr lang="ar-SA" sz="3200" dirty="0" smtClean="0">
                <a:solidFill>
                  <a:schemeClr val="accent6">
                    <a:lumMod val="75000"/>
                  </a:schemeClr>
                </a:solidFill>
              </a:rPr>
            </a:br>
            <a:r>
              <a:rPr lang="en-US" sz="3200" dirty="0" smtClean="0">
                <a:solidFill>
                  <a:schemeClr val="accent6">
                    <a:lumMod val="75000"/>
                  </a:schemeClr>
                </a:solidFill>
              </a:rPr>
              <a:t/>
            </a:r>
            <a:br>
              <a:rPr lang="en-US" sz="3200" dirty="0" smtClean="0">
                <a:solidFill>
                  <a:schemeClr val="accent6">
                    <a:lumMod val="75000"/>
                  </a:schemeClr>
                </a:solidFill>
              </a:rPr>
            </a:br>
            <a:r>
              <a:rPr lang="ar-SA" sz="3200" dirty="0" smtClean="0">
                <a:solidFill>
                  <a:schemeClr val="accent6">
                    <a:lumMod val="75000"/>
                  </a:schemeClr>
                </a:solidFill>
              </a:rPr>
              <a:t/>
            </a:r>
            <a:br>
              <a:rPr lang="ar-SA" sz="3200" dirty="0" smtClean="0">
                <a:solidFill>
                  <a:schemeClr val="accent6">
                    <a:lumMod val="75000"/>
                  </a:schemeClr>
                </a:solidFill>
              </a:rPr>
            </a:br>
            <a:r>
              <a:rPr lang="ar-SA" sz="3200" dirty="0" smtClean="0">
                <a:solidFill>
                  <a:schemeClr val="accent6">
                    <a:lumMod val="75000"/>
                  </a:schemeClr>
                </a:solidFill>
              </a:rPr>
              <a:t>		   </a:t>
            </a:r>
            <a:r>
              <a:rPr lang="en-US" sz="3200" dirty="0" smtClean="0">
                <a:solidFill>
                  <a:schemeClr val="accent6">
                    <a:lumMod val="75000"/>
                  </a:schemeClr>
                </a:solidFill>
              </a:rPr>
              <a:t>  </a:t>
            </a:r>
            <a:r>
              <a:rPr lang="en-US" sz="3200" dirty="0" smtClean="0">
                <a:solidFill>
                  <a:schemeClr val="tx1"/>
                </a:solidFill>
              </a:rPr>
              <a:t>SOFTWARE  PROCESSES</a:t>
            </a:r>
          </a:p>
        </p:txBody>
      </p:sp>
      <p:sp>
        <p:nvSpPr>
          <p:cNvPr id="4" name="Slide Number Placeholder 3"/>
          <p:cNvSpPr>
            <a:spLocks noGrp="1"/>
          </p:cNvSpPr>
          <p:nvPr>
            <p:ph type="sldNum" sz="quarter" idx="12"/>
          </p:nvPr>
        </p:nvSpPr>
        <p:spPr/>
        <p:txBody>
          <a:bodyPr/>
          <a:lstStyle/>
          <a:p>
            <a:pPr>
              <a:defRPr/>
            </a:pPr>
            <a:fld id="{399B40A3-8C98-7643-999B-D2E4C4DFCA87}"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Chapter 2 Software Processes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99733"/>
            <a:ext cx="7467600" cy="712787"/>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TYPES  OF  MAINTENANCE</a:t>
            </a:r>
            <a:endParaRPr lang="en-US" dirty="0">
              <a:solidFill>
                <a:schemeClr val="tx1"/>
              </a:solidFill>
              <a:latin typeface="Arial" pitchFamily="34" charset="0"/>
              <a:cs typeface="Arial" pitchFamily="34" charset="0"/>
            </a:endParaRPr>
          </a:p>
        </p:txBody>
      </p:sp>
      <p:sp>
        <p:nvSpPr>
          <p:cNvPr id="30723" name="Rectangle 3"/>
          <p:cNvSpPr>
            <a:spLocks noGrp="1" noChangeArrowheads="1"/>
          </p:cNvSpPr>
          <p:nvPr>
            <p:ph idx="1"/>
          </p:nvPr>
        </p:nvSpPr>
        <p:spPr>
          <a:xfrm>
            <a:off x="518160" y="1905000"/>
            <a:ext cx="8001000" cy="4023360"/>
          </a:xfrm>
        </p:spPr>
        <p:txBody>
          <a:bodyPr/>
          <a:lstStyle/>
          <a:p>
            <a:pPr>
              <a:lnSpc>
                <a:spcPct val="160000"/>
              </a:lnSpc>
              <a:buFont typeface="Wingdings 2" pitchFamily="18" charset="2"/>
              <a:buNone/>
              <a:defRPr/>
            </a:pPr>
            <a:r>
              <a:rPr lang="en-GB" b="1" dirty="0" smtClean="0">
                <a:solidFill>
                  <a:schemeClr val="tx1"/>
                </a:solidFill>
                <a:latin typeface="Arial" pitchFamily="34" charset="0"/>
                <a:cs typeface="Arial" pitchFamily="34" charset="0"/>
              </a:rPr>
              <a:t>4. Preventive Maintenance:</a:t>
            </a:r>
          </a:p>
          <a:p>
            <a:pPr>
              <a:lnSpc>
                <a:spcPct val="160000"/>
              </a:lnSpc>
              <a:buFont typeface="Wingdings" pitchFamily="2" charset="2"/>
              <a:buChar char="Ø"/>
              <a:defRPr/>
            </a:pPr>
            <a:r>
              <a:rPr lang="en-GB" dirty="0" smtClean="0">
                <a:solidFill>
                  <a:schemeClr val="tx1"/>
                </a:solidFill>
                <a:latin typeface="Arial" pitchFamily="34" charset="0"/>
                <a:cs typeface="Arial" pitchFamily="34" charset="0"/>
              </a:rPr>
              <a:t>Preventive maintenance is the process by which we prevent our system from being obsolete</a:t>
            </a:r>
          </a:p>
          <a:p>
            <a:pPr>
              <a:lnSpc>
                <a:spcPct val="160000"/>
              </a:lnSpc>
              <a:buFont typeface="Wingdings" pitchFamily="2" charset="2"/>
              <a:buChar char="Ø"/>
              <a:defRPr/>
            </a:pPr>
            <a:r>
              <a:rPr lang="en-GB" dirty="0" smtClean="0">
                <a:solidFill>
                  <a:schemeClr val="tx1"/>
                </a:solidFill>
                <a:latin typeface="Arial" pitchFamily="34" charset="0"/>
                <a:cs typeface="Arial" pitchFamily="34" charset="0"/>
              </a:rPr>
              <a:t>It involves the concept of re-engineering and reverse engineering in which an old system with an old technology is re-engineered using new technology</a:t>
            </a:r>
            <a:endParaRPr lang="en-US" dirty="0" smtClean="0">
              <a:solidFill>
                <a:schemeClr val="tx1"/>
              </a:solidFill>
              <a:latin typeface="Arial" pitchFamily="34" charset="0"/>
              <a:cs typeface="Arial" pitchFamily="34" charset="0"/>
            </a:endParaRPr>
          </a:p>
        </p:txBody>
      </p:sp>
      <p:sp>
        <p:nvSpPr>
          <p:cNvPr id="2355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02134CC-4BB3-44BA-84ED-1C863477ACB5}" type="slidenum">
              <a:rPr lang="ar-SA" altLang="en-US" smtClean="0"/>
              <a:pPr/>
              <a:t>10</a:t>
            </a:fld>
            <a:endParaRPr lang="en-GB" altLang="en-US"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74280" cy="990600"/>
          </a:xfrm>
        </p:spPr>
        <p:txBody>
          <a:bodyPr>
            <a:noAutofit/>
          </a:bodyPr>
          <a:lstStyle/>
          <a:p>
            <a:pPr algn="ctr">
              <a:defRPr/>
            </a:pPr>
            <a:r>
              <a:rPr lang="en-GB" dirty="0" smtClean="0">
                <a:solidFill>
                  <a:schemeClr val="tx1"/>
                </a:solidFill>
              </a:rPr>
              <a:t>PROJECT  PLANNING</a:t>
            </a:r>
            <a:endParaRPr lang="en-GB" dirty="0">
              <a:solidFill>
                <a:schemeClr val="tx1"/>
              </a:solidFill>
              <a:latin typeface="+mn-lt"/>
            </a:endParaRPr>
          </a:p>
        </p:txBody>
      </p:sp>
      <p:sp>
        <p:nvSpPr>
          <p:cNvPr id="409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C211D52-0E3F-4840-8884-DE34E40CFC2C}" type="slidenum">
              <a:rPr lang="ar-SA" altLang="en-US" smtClean="0"/>
              <a:pPr/>
              <a:t>100</a:t>
            </a:fld>
            <a:endParaRPr lang="en-GB" altLang="en-US" smtClean="0"/>
          </a:p>
        </p:txBody>
      </p:sp>
      <p:sp>
        <p:nvSpPr>
          <p:cNvPr id="6" name="Content Placeholder 5"/>
          <p:cNvSpPr>
            <a:spLocks noGrp="1"/>
          </p:cNvSpPr>
          <p:nvPr>
            <p:ph idx="1"/>
          </p:nvPr>
        </p:nvSpPr>
        <p:spPr>
          <a:xfrm>
            <a:off x="518160" y="1746885"/>
            <a:ext cx="7772400" cy="4257675"/>
          </a:xfrm>
        </p:spPr>
        <p:txBody>
          <a:bodyPr/>
          <a:lstStyle/>
          <a:p>
            <a:pPr>
              <a:lnSpc>
                <a:spcPct val="250000"/>
              </a:lnSpc>
              <a:defRPr/>
            </a:pPr>
            <a:r>
              <a:rPr lang="en-GB" dirty="0" smtClean="0">
                <a:solidFill>
                  <a:schemeClr val="tx1"/>
                </a:solidFill>
                <a:latin typeface="Arial" pitchFamily="34" charset="0"/>
                <a:cs typeface="Arial" pitchFamily="34" charset="0"/>
              </a:rPr>
              <a:t>A software plan is usually produced before the development activity begins and is updated as development proceeds and data about progress of the project becomes available</a:t>
            </a:r>
            <a:endParaRPr lang="ar-SA"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936"/>
            <a:ext cx="7604760" cy="990600"/>
          </a:xfrm>
        </p:spPr>
        <p:txBody>
          <a:bodyPr>
            <a:noAutofit/>
          </a:bodyPr>
          <a:lstStyle/>
          <a:p>
            <a:pPr algn="ctr">
              <a:defRPr/>
            </a:pPr>
            <a:r>
              <a:rPr lang="en-GB" dirty="0" smtClean="0">
                <a:solidFill>
                  <a:schemeClr val="tx1"/>
                </a:solidFill>
              </a:rPr>
              <a:t>PROJECT  PLANNING</a:t>
            </a:r>
            <a:endParaRPr lang="en-GB" dirty="0">
              <a:solidFill>
                <a:schemeClr val="tx1"/>
              </a:solidFill>
              <a:latin typeface="+mn-lt"/>
            </a:endParaRP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EC95489-388B-4E4E-99B2-E7F75C0B2C3E}" type="slidenum">
              <a:rPr lang="ar-SA" altLang="en-US" smtClean="0"/>
              <a:pPr/>
              <a:t>101</a:t>
            </a:fld>
            <a:endParaRPr lang="en-GB" altLang="en-US" smtClean="0"/>
          </a:p>
        </p:txBody>
      </p:sp>
      <p:sp>
        <p:nvSpPr>
          <p:cNvPr id="41988" name="Content Placeholder 5"/>
          <p:cNvSpPr>
            <a:spLocks noGrp="1"/>
          </p:cNvSpPr>
          <p:nvPr>
            <p:ph idx="1"/>
          </p:nvPr>
        </p:nvSpPr>
        <p:spPr>
          <a:xfrm>
            <a:off x="457200" y="1685925"/>
            <a:ext cx="7848600" cy="4638675"/>
          </a:xfrm>
        </p:spPr>
        <p:txBody>
          <a:bodyPr/>
          <a:lstStyle/>
          <a:p>
            <a:pPr>
              <a:lnSpc>
                <a:spcPct val="250000"/>
              </a:lnSpc>
            </a:pPr>
            <a:r>
              <a:rPr lang="en-GB" dirty="0" smtClean="0">
                <a:solidFill>
                  <a:schemeClr val="tx1"/>
                </a:solidFill>
                <a:latin typeface="Arial" pitchFamily="34" charset="0"/>
                <a:cs typeface="Arial" pitchFamily="34" charset="0"/>
              </a:rPr>
              <a:t>During planning, the major activities are cost estimation, schedule and milestone determination, project staffing, quality control plans, and controlling and monitoring plans</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82840" cy="990600"/>
          </a:xfrm>
        </p:spPr>
        <p:txBody>
          <a:bodyPr>
            <a:noAutofit/>
          </a:bodyPr>
          <a:lstStyle/>
          <a:p>
            <a:pPr algn="ctr">
              <a:defRPr/>
            </a:pPr>
            <a:r>
              <a:rPr lang="en-GB" dirty="0" smtClean="0">
                <a:solidFill>
                  <a:schemeClr val="tx1"/>
                </a:solidFill>
              </a:rPr>
              <a:t>PROJECT  MONITORING</a:t>
            </a:r>
            <a:endParaRPr lang="en-GB" dirty="0">
              <a:solidFill>
                <a:schemeClr val="tx1"/>
              </a:solidFill>
              <a:latin typeface="+mn-lt"/>
            </a:endParaRPr>
          </a:p>
        </p:txBody>
      </p:sp>
      <p:sp>
        <p:nvSpPr>
          <p:cNvPr id="43011" name="Content Placeholder 2"/>
          <p:cNvSpPr>
            <a:spLocks noGrp="1"/>
          </p:cNvSpPr>
          <p:nvPr>
            <p:ph idx="1"/>
          </p:nvPr>
        </p:nvSpPr>
        <p:spPr>
          <a:xfrm>
            <a:off x="502920" y="1845945"/>
            <a:ext cx="7772400" cy="4250055"/>
          </a:xfrm>
        </p:spPr>
        <p:txBody>
          <a:bodyPr/>
          <a:lstStyle/>
          <a:p>
            <a:pPr>
              <a:lnSpc>
                <a:spcPct val="200000"/>
              </a:lnSpc>
            </a:pPr>
            <a:r>
              <a:rPr lang="en-GB" dirty="0" smtClean="0">
                <a:solidFill>
                  <a:schemeClr val="tx1"/>
                </a:solidFill>
                <a:latin typeface="Arial" pitchFamily="34" charset="0"/>
                <a:cs typeface="Arial" pitchFamily="34" charset="0"/>
              </a:rPr>
              <a:t>It includes all activities the project management has to perform while the development is going on to ensure that project objectives are met and the development proceeds according to the developed plan (and update the plan, if needed) </a:t>
            </a:r>
          </a:p>
        </p:txBody>
      </p:sp>
      <p:sp>
        <p:nvSpPr>
          <p:cNvPr id="430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492622-7E33-4A31-87A5-3D351D22F4E8}" type="slidenum">
              <a:rPr lang="ar-SA" altLang="en-US" smtClean="0"/>
              <a:pPr/>
              <a:t>102</a:t>
            </a:fld>
            <a:endParaRPr lang="en-GB" altLang="en-US"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976"/>
            <a:ext cx="7696200" cy="990600"/>
          </a:xfrm>
        </p:spPr>
        <p:txBody>
          <a:bodyPr>
            <a:noAutofit/>
          </a:bodyPr>
          <a:lstStyle/>
          <a:p>
            <a:pPr algn="ctr">
              <a:defRPr/>
            </a:pPr>
            <a:r>
              <a:rPr lang="en-GB" dirty="0" smtClean="0">
                <a:solidFill>
                  <a:schemeClr val="tx1"/>
                </a:solidFill>
              </a:rPr>
              <a:t>PROJECT  MONITORING</a:t>
            </a:r>
            <a:endParaRPr lang="en-GB" dirty="0">
              <a:solidFill>
                <a:schemeClr val="tx1"/>
              </a:solidFill>
              <a:latin typeface="+mn-lt"/>
            </a:endParaRPr>
          </a:p>
        </p:txBody>
      </p:sp>
      <p:sp>
        <p:nvSpPr>
          <p:cNvPr id="44035" name="Content Placeholder 2"/>
          <p:cNvSpPr>
            <a:spLocks noGrp="1"/>
          </p:cNvSpPr>
          <p:nvPr>
            <p:ph idx="1"/>
          </p:nvPr>
        </p:nvSpPr>
        <p:spPr>
          <a:xfrm>
            <a:off x="563880" y="1783080"/>
            <a:ext cx="7772400" cy="4693920"/>
          </a:xfrm>
        </p:spPr>
        <p:txBody>
          <a:bodyPr/>
          <a:lstStyle/>
          <a:p>
            <a:pPr>
              <a:lnSpc>
                <a:spcPct val="250000"/>
              </a:lnSpc>
            </a:pPr>
            <a:r>
              <a:rPr lang="en-GB" dirty="0" smtClean="0">
                <a:solidFill>
                  <a:schemeClr val="tx1"/>
                </a:solidFill>
                <a:latin typeface="Arial" pitchFamily="34" charset="0"/>
                <a:cs typeface="Arial" pitchFamily="34" charset="0"/>
              </a:rPr>
              <a:t>As cost, schedule, and quality are the major driving forces, most of the activity of this phase revolves around monitoring factors that affect these</a:t>
            </a:r>
          </a:p>
        </p:txBody>
      </p:sp>
      <p:sp>
        <p:nvSpPr>
          <p:cNvPr id="4403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9668D87-3ED5-4BBC-A194-06D6217CAF44}" type="slidenum">
              <a:rPr lang="ar-SA" altLang="en-US" smtClean="0"/>
              <a:pPr/>
              <a:t>103</a:t>
            </a:fld>
            <a:endParaRPr lang="en-GB" altLang="en-US"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36"/>
            <a:ext cx="7696200" cy="990600"/>
          </a:xfrm>
        </p:spPr>
        <p:txBody>
          <a:bodyPr>
            <a:noAutofit/>
          </a:bodyPr>
          <a:lstStyle/>
          <a:p>
            <a:pPr algn="ctr">
              <a:defRPr/>
            </a:pPr>
            <a:r>
              <a:rPr lang="en-GB" dirty="0" smtClean="0">
                <a:solidFill>
                  <a:schemeClr val="tx1"/>
                </a:solidFill>
              </a:rPr>
              <a:t>PROJECT  MONITORING</a:t>
            </a:r>
            <a:endParaRPr lang="en-GB" dirty="0">
              <a:solidFill>
                <a:schemeClr val="tx1"/>
              </a:solidFill>
              <a:latin typeface="+mn-lt"/>
            </a:endParaRPr>
          </a:p>
        </p:txBody>
      </p:sp>
      <p:sp>
        <p:nvSpPr>
          <p:cNvPr id="45059" name="Content Placeholder 2"/>
          <p:cNvSpPr>
            <a:spLocks noGrp="1"/>
          </p:cNvSpPr>
          <p:nvPr>
            <p:ph idx="1"/>
          </p:nvPr>
        </p:nvSpPr>
        <p:spPr>
          <a:xfrm>
            <a:off x="518160" y="1738313"/>
            <a:ext cx="7635240" cy="4190047"/>
          </a:xfrm>
        </p:spPr>
        <p:txBody>
          <a:bodyPr/>
          <a:lstStyle/>
          <a:p>
            <a:pPr>
              <a:lnSpc>
                <a:spcPct val="250000"/>
              </a:lnSpc>
            </a:pPr>
            <a:r>
              <a:rPr lang="en-GB" dirty="0" smtClean="0">
                <a:solidFill>
                  <a:schemeClr val="tx1"/>
                </a:solidFill>
                <a:latin typeface="Arial" pitchFamily="34" charset="0"/>
                <a:cs typeface="Arial" pitchFamily="34" charset="0"/>
              </a:rPr>
              <a:t>If the information obtained by monitoring suggests that objectives may not be met, necessary actions are taken in this phase by exerting suitable control on the development activities</a:t>
            </a:r>
          </a:p>
        </p:txBody>
      </p:sp>
      <p:sp>
        <p:nvSpPr>
          <p:cNvPr id="450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FEB3F8B-DF1F-48CF-9EC3-F77B8813CED7}" type="slidenum">
              <a:rPr lang="ar-SA" altLang="en-US" smtClean="0"/>
              <a:pPr/>
              <a:t>104</a:t>
            </a:fld>
            <a:endParaRPr lang="en-GB" altLang="en-US"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32116"/>
            <a:ext cx="7696200" cy="990600"/>
          </a:xfrm>
        </p:spPr>
        <p:txBody>
          <a:bodyPr>
            <a:noAutofit/>
          </a:bodyPr>
          <a:lstStyle/>
          <a:p>
            <a:pPr algn="ctr">
              <a:defRPr/>
            </a:pPr>
            <a:r>
              <a:rPr lang="en-GB" dirty="0" smtClean="0">
                <a:solidFill>
                  <a:schemeClr val="tx1"/>
                </a:solidFill>
              </a:rPr>
              <a:t>PROJECT  MONITORING</a:t>
            </a:r>
            <a:endParaRPr lang="en-GB" dirty="0">
              <a:solidFill>
                <a:schemeClr val="tx1"/>
              </a:solidFill>
              <a:latin typeface="+mn-lt"/>
            </a:endParaRPr>
          </a:p>
        </p:txBody>
      </p:sp>
      <p:sp>
        <p:nvSpPr>
          <p:cNvPr id="46083" name="Content Placeholder 2"/>
          <p:cNvSpPr>
            <a:spLocks noGrp="1"/>
          </p:cNvSpPr>
          <p:nvPr>
            <p:ph idx="1"/>
          </p:nvPr>
        </p:nvSpPr>
        <p:spPr>
          <a:xfrm>
            <a:off x="518160" y="1874520"/>
            <a:ext cx="7772400" cy="4175760"/>
          </a:xfrm>
        </p:spPr>
        <p:txBody>
          <a:bodyPr/>
          <a:lstStyle/>
          <a:p>
            <a:pPr>
              <a:lnSpc>
                <a:spcPct val="200000"/>
              </a:lnSpc>
            </a:pPr>
            <a:r>
              <a:rPr lang="en-GB" dirty="0" smtClean="0">
                <a:solidFill>
                  <a:schemeClr val="tx1"/>
                </a:solidFill>
                <a:latin typeface="Arial" pitchFamily="34" charset="0"/>
                <a:cs typeface="Arial" pitchFamily="34" charset="0"/>
              </a:rPr>
              <a:t>Monitoring a development process requires proper information about the project</a:t>
            </a:r>
          </a:p>
          <a:p>
            <a:pPr>
              <a:lnSpc>
                <a:spcPct val="200000"/>
              </a:lnSpc>
              <a:buFont typeface="Wingdings 2" pitchFamily="18" charset="2"/>
              <a:buNone/>
            </a:pPr>
            <a:endParaRPr lang="en-GB" sz="4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Such information is typically obtained by the management process from the development process</a:t>
            </a:r>
          </a:p>
        </p:txBody>
      </p:sp>
      <p:sp>
        <p:nvSpPr>
          <p:cNvPr id="460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D891CE6-84AA-4523-984D-2DB028DBE8CC}" type="slidenum">
              <a:rPr lang="ar-SA" altLang="en-US" smtClean="0"/>
              <a:pPr/>
              <a:t>105</a:t>
            </a:fld>
            <a:endParaRPr lang="en-GB" altLang="en-US"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532"/>
            <a:ext cx="7741920" cy="990600"/>
          </a:xfrm>
        </p:spPr>
        <p:txBody>
          <a:bodyPr>
            <a:noAutofit/>
          </a:bodyPr>
          <a:lstStyle/>
          <a:p>
            <a:pPr algn="ctr">
              <a:defRPr/>
            </a:pPr>
            <a:r>
              <a:rPr lang="en-GB" dirty="0" smtClean="0">
                <a:solidFill>
                  <a:schemeClr val="tx1"/>
                </a:solidFill>
              </a:rPr>
              <a:t>PROJECT  TERMINATION  ANALYSIS</a:t>
            </a:r>
            <a:endParaRPr lang="en-GB" dirty="0">
              <a:solidFill>
                <a:schemeClr val="tx1"/>
              </a:solidFill>
              <a:latin typeface="+mn-lt"/>
            </a:endParaRPr>
          </a:p>
        </p:txBody>
      </p:sp>
      <p:sp>
        <p:nvSpPr>
          <p:cNvPr id="47107" name="Content Placeholder 2"/>
          <p:cNvSpPr>
            <a:spLocks noGrp="1"/>
          </p:cNvSpPr>
          <p:nvPr>
            <p:ph idx="1"/>
          </p:nvPr>
        </p:nvSpPr>
        <p:spPr>
          <a:xfrm>
            <a:off x="533400" y="1828800"/>
            <a:ext cx="7772400" cy="4364038"/>
          </a:xfrm>
        </p:spPr>
        <p:txBody>
          <a:bodyPr/>
          <a:lstStyle/>
          <a:p>
            <a:pPr>
              <a:lnSpc>
                <a:spcPct val="130000"/>
              </a:lnSpc>
            </a:pPr>
            <a:r>
              <a:rPr lang="en-GB" dirty="0" smtClean="0">
                <a:solidFill>
                  <a:schemeClr val="tx1"/>
                </a:solidFill>
                <a:latin typeface="Arial" pitchFamily="34" charset="0"/>
                <a:cs typeface="Arial" pitchFamily="34" charset="0"/>
              </a:rPr>
              <a:t>The last phase of the management process—termination analysis—is performed when the development process is over</a:t>
            </a:r>
            <a:endParaRPr lang="en-GB" sz="400" dirty="0" smtClean="0">
              <a:solidFill>
                <a:schemeClr val="tx1"/>
              </a:solidFill>
              <a:latin typeface="Arial" pitchFamily="34" charset="0"/>
              <a:cs typeface="Arial" pitchFamily="34" charset="0"/>
            </a:endParaRPr>
          </a:p>
          <a:p>
            <a:pPr>
              <a:lnSpc>
                <a:spcPct val="130000"/>
              </a:lnSpc>
            </a:pPr>
            <a:r>
              <a:rPr lang="en-GB" dirty="0" smtClean="0">
                <a:solidFill>
                  <a:schemeClr val="tx1"/>
                </a:solidFill>
                <a:latin typeface="Arial" pitchFamily="34" charset="0"/>
                <a:cs typeface="Arial" pitchFamily="34" charset="0"/>
              </a:rPr>
              <a:t>This phase is also often called post-mortem analysis</a:t>
            </a:r>
          </a:p>
          <a:p>
            <a:pPr>
              <a:lnSpc>
                <a:spcPct val="130000"/>
              </a:lnSpc>
            </a:pPr>
            <a:r>
              <a:rPr lang="en-GB" dirty="0" smtClean="0">
                <a:solidFill>
                  <a:schemeClr val="tx1"/>
                </a:solidFill>
                <a:latin typeface="Arial" pitchFamily="34" charset="0"/>
                <a:cs typeface="Arial" pitchFamily="34" charset="0"/>
              </a:rPr>
              <a:t>The basic reason for performing termination analysis is to provide information about the development process and learn from the project in order to improve the process</a:t>
            </a:r>
          </a:p>
        </p:txBody>
      </p:sp>
      <p:sp>
        <p:nvSpPr>
          <p:cNvPr id="471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3007ED2-3D8A-4A09-80D7-AC49BF4D05F8}" type="slidenum">
              <a:rPr lang="ar-SA" altLang="en-US" smtClean="0"/>
              <a:pPr/>
              <a:t>106</a:t>
            </a:fld>
            <a:endParaRPr lang="en-GB" altLang="en-US"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8672"/>
            <a:ext cx="8001000" cy="990600"/>
          </a:xfrm>
        </p:spPr>
        <p:txBody>
          <a:bodyPr>
            <a:noAutofit/>
          </a:bodyPr>
          <a:lstStyle/>
          <a:p>
            <a:pPr algn="ctr">
              <a:defRPr/>
            </a:pPr>
            <a:r>
              <a:rPr lang="en-GB" dirty="0" smtClean="0">
                <a:solidFill>
                  <a:schemeClr val="tx1"/>
                </a:solidFill>
              </a:rPr>
              <a:t>PROJECT  TERMINATION  ANALYSIS</a:t>
            </a:r>
            <a:endParaRPr lang="en-GB" dirty="0">
              <a:solidFill>
                <a:schemeClr val="tx1"/>
              </a:solidFill>
              <a:latin typeface="+mn-lt"/>
            </a:endParaRPr>
          </a:p>
        </p:txBody>
      </p:sp>
      <p:sp>
        <p:nvSpPr>
          <p:cNvPr id="49155" name="Content Placeholder 2"/>
          <p:cNvSpPr>
            <a:spLocks noGrp="1"/>
          </p:cNvSpPr>
          <p:nvPr>
            <p:ph idx="1"/>
          </p:nvPr>
        </p:nvSpPr>
        <p:spPr>
          <a:xfrm>
            <a:off x="487680" y="1752600"/>
            <a:ext cx="7772400" cy="4267200"/>
          </a:xfrm>
        </p:spPr>
        <p:txBody>
          <a:bodyPr/>
          <a:lstStyle/>
          <a:p>
            <a:pPr>
              <a:lnSpc>
                <a:spcPct val="250000"/>
              </a:lnSpc>
            </a:pPr>
            <a:r>
              <a:rPr lang="en-GB" dirty="0" smtClean="0">
                <a:solidFill>
                  <a:schemeClr val="tx1"/>
                </a:solidFill>
                <a:latin typeface="Arial" pitchFamily="34" charset="0"/>
                <a:cs typeface="Arial" pitchFamily="34" charset="0"/>
              </a:rPr>
              <a:t>In iterative development, this analysis can be done after each iteration to provide feedback to improve the execution of further iterations</a:t>
            </a:r>
          </a:p>
        </p:txBody>
      </p:sp>
      <p:sp>
        <p:nvSpPr>
          <p:cNvPr id="4915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38FDFA9-2769-462A-92A7-4A144CF9574E}" type="slidenum">
              <a:rPr lang="ar-SA" altLang="en-US" smtClean="0"/>
              <a:pPr/>
              <a:t>107</a:t>
            </a:fld>
            <a:endParaRPr lang="en-GB" alt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
            <a:ext cx="7589520" cy="1021080"/>
          </a:xfrm>
        </p:spPr>
        <p:txBody>
          <a:bodyPr>
            <a:noAutofit/>
          </a:bodyPr>
          <a:lstStyle/>
          <a:p>
            <a:pPr algn="ctr">
              <a:lnSpc>
                <a:spcPct val="150000"/>
              </a:lnSpc>
              <a:defRPr/>
            </a:pPr>
            <a:r>
              <a:rPr lang="en-GB" dirty="0" smtClean="0">
                <a:solidFill>
                  <a:schemeClr val="tx1"/>
                </a:solidFill>
              </a:rPr>
              <a:t>ETVX  APPROACH</a:t>
            </a:r>
            <a:br>
              <a:rPr lang="en-GB" dirty="0" smtClean="0">
                <a:solidFill>
                  <a:schemeClr val="tx1"/>
                </a:solidFill>
              </a:rPr>
            </a:br>
            <a:r>
              <a:rPr lang="en-GB" dirty="0" smtClean="0">
                <a:solidFill>
                  <a:schemeClr val="tx1"/>
                </a:solidFill>
              </a:rPr>
              <a:t>FOR  PROCESS  SPECIFICATION</a:t>
            </a:r>
            <a:endParaRPr lang="en-GB" dirty="0">
              <a:solidFill>
                <a:schemeClr val="tx1"/>
              </a:solidFill>
              <a:latin typeface="+mn-lt"/>
            </a:endParaRPr>
          </a:p>
        </p:txBody>
      </p:sp>
      <p:sp>
        <p:nvSpPr>
          <p:cNvPr id="50179" name="Content Placeholder 2"/>
          <p:cNvSpPr>
            <a:spLocks noGrp="1"/>
          </p:cNvSpPr>
          <p:nvPr>
            <p:ph idx="1"/>
          </p:nvPr>
        </p:nvSpPr>
        <p:spPr>
          <a:xfrm>
            <a:off x="594360" y="1737360"/>
            <a:ext cx="7772400" cy="4419600"/>
          </a:xfrm>
        </p:spPr>
        <p:txBody>
          <a:bodyPr/>
          <a:lstStyle/>
          <a:p>
            <a:pPr>
              <a:lnSpc>
                <a:spcPct val="150000"/>
              </a:lnSpc>
            </a:pPr>
            <a:r>
              <a:rPr lang="en-GB" dirty="0" smtClean="0">
                <a:solidFill>
                  <a:schemeClr val="tx1"/>
                </a:solidFill>
                <a:latin typeface="Arial" pitchFamily="34" charset="0"/>
                <a:cs typeface="Arial" pitchFamily="34" charset="0"/>
              </a:rPr>
              <a:t>A quality process has the right inputs and performs the right actions to produce outputs that meet the needs of customer processes</a:t>
            </a:r>
          </a:p>
          <a:p>
            <a:pPr>
              <a:lnSpc>
                <a:spcPct val="150000"/>
              </a:lnSpc>
            </a:pPr>
            <a:endParaRPr lang="ar-SA" sz="100" i="1"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ETVX is a structure for assuring the quality of a process</a:t>
            </a:r>
          </a:p>
          <a:p>
            <a:pPr>
              <a:lnSpc>
                <a:spcPct val="150000"/>
              </a:lnSpc>
            </a:pPr>
            <a:endParaRPr lang="en-GB" sz="100" i="1"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To reduce the cost, a process should aim to detect defects in the phase</a:t>
            </a:r>
            <a:endParaRPr lang="ar-SA" dirty="0" smtClean="0">
              <a:solidFill>
                <a:schemeClr val="tx1"/>
              </a:solidFill>
              <a:latin typeface="Arial" pitchFamily="34" charset="0"/>
              <a:cs typeface="Arial" pitchFamily="34" charset="0"/>
            </a:endParaRPr>
          </a:p>
          <a:p>
            <a:pPr>
              <a:lnSpc>
                <a:spcPct val="150000"/>
              </a:lnSpc>
            </a:pPr>
            <a:endParaRPr lang="en-GB" dirty="0" smtClean="0">
              <a:solidFill>
                <a:schemeClr val="tx1"/>
              </a:solidFill>
              <a:latin typeface="Arial" pitchFamily="34" charset="0"/>
              <a:cs typeface="Arial" pitchFamily="34" charset="0"/>
            </a:endParaRPr>
          </a:p>
        </p:txBody>
      </p:sp>
      <p:sp>
        <p:nvSpPr>
          <p:cNvPr id="501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4CCCE92-2C84-4B35-8702-198118D8B0C3}" type="slidenum">
              <a:rPr lang="ar-SA" altLang="en-US" smtClean="0"/>
              <a:pPr/>
              <a:t>108</a:t>
            </a:fld>
            <a:endParaRPr lang="en-GB" altLang="en-US"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
            <a:ext cx="7589520" cy="1051560"/>
          </a:xfrm>
        </p:spPr>
        <p:txBody>
          <a:bodyPr>
            <a:noAutofit/>
          </a:bodyPr>
          <a:lstStyle/>
          <a:p>
            <a:pPr algn="ctr">
              <a:lnSpc>
                <a:spcPct val="150000"/>
              </a:lnSpc>
              <a:defRPr/>
            </a:pPr>
            <a:r>
              <a:rPr lang="en-GB" dirty="0" smtClean="0">
                <a:solidFill>
                  <a:schemeClr val="tx1"/>
                </a:solidFill>
              </a:rPr>
              <a:t>ETVX  APPROACH</a:t>
            </a:r>
            <a:br>
              <a:rPr lang="en-GB" dirty="0" smtClean="0">
                <a:solidFill>
                  <a:schemeClr val="tx1"/>
                </a:solidFill>
              </a:rPr>
            </a:br>
            <a:r>
              <a:rPr lang="en-GB" dirty="0" smtClean="0">
                <a:solidFill>
                  <a:schemeClr val="tx1"/>
                </a:solidFill>
              </a:rPr>
              <a:t>FOR  PROCESS  SPECIFICATION</a:t>
            </a:r>
            <a:endParaRPr lang="en-GB" dirty="0">
              <a:solidFill>
                <a:schemeClr val="tx1"/>
              </a:solidFill>
              <a:latin typeface="+mn-lt"/>
            </a:endParaRPr>
          </a:p>
        </p:txBody>
      </p:sp>
      <p:sp>
        <p:nvSpPr>
          <p:cNvPr id="90115" name="Content Placeholder 2"/>
          <p:cNvSpPr>
            <a:spLocks noGrp="1"/>
          </p:cNvSpPr>
          <p:nvPr>
            <p:ph idx="1"/>
          </p:nvPr>
        </p:nvSpPr>
        <p:spPr>
          <a:xfrm>
            <a:off x="640080" y="1706880"/>
            <a:ext cx="7772400" cy="4328160"/>
          </a:xfrm>
        </p:spPr>
        <p:txBody>
          <a:bodyPr/>
          <a:lstStyle/>
          <a:p>
            <a:pPr>
              <a:lnSpc>
                <a:spcPct val="170000"/>
              </a:lnSpc>
              <a:defRPr/>
            </a:pPr>
            <a:r>
              <a:rPr lang="en-GB" dirty="0" smtClean="0">
                <a:solidFill>
                  <a:schemeClr val="tx1"/>
                </a:solidFill>
                <a:latin typeface="Arial" pitchFamily="34" charset="0"/>
                <a:cs typeface="Arial" pitchFamily="34" charset="0"/>
              </a:rPr>
              <a:t>This requires that there be some verification at the end of each step</a:t>
            </a:r>
            <a:r>
              <a:rPr lang="ar-SA"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 (phase), which in turn requires that there is a clearly defined output of a phase, which can be verified</a:t>
            </a:r>
          </a:p>
          <a:p>
            <a:pPr>
              <a:lnSpc>
                <a:spcPct val="170000"/>
              </a:lnSpc>
              <a:defRPr/>
            </a:pPr>
            <a:r>
              <a:rPr lang="en-GB" dirty="0" smtClean="0">
                <a:solidFill>
                  <a:schemeClr val="tx1"/>
                </a:solidFill>
                <a:latin typeface="Arial" pitchFamily="34" charset="0"/>
                <a:cs typeface="Arial" pitchFamily="34" charset="0"/>
              </a:rPr>
              <a:t>As a process typically contains a sequence of steps, the next issue to address is when a phase should be initiated and terminated</a:t>
            </a:r>
          </a:p>
        </p:txBody>
      </p:sp>
      <p:sp>
        <p:nvSpPr>
          <p:cNvPr id="512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DBE9AFA-BA8F-4058-815D-449D6BAC65EC}" type="slidenum">
              <a:rPr lang="ar-SA" altLang="en-US" smtClean="0"/>
              <a:pPr/>
              <a:t>109</a:t>
            </a:fld>
            <a:endParaRPr lang="en-GB" alt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21920"/>
            <a:ext cx="7574280" cy="1143000"/>
          </a:xfrm>
        </p:spPr>
        <p:txBody>
          <a:bodyPr>
            <a:noAutofit/>
          </a:bodyPr>
          <a:lstStyle/>
          <a:p>
            <a:pPr algn="ctr" eaLnBrk="1" fontAlgn="auto" hangingPunct="1">
              <a:lnSpc>
                <a:spcPct val="150000"/>
              </a:lnSpc>
              <a:spcAft>
                <a:spcPts val="0"/>
              </a:spcAft>
              <a:defRPr/>
            </a:pPr>
            <a:r>
              <a:rPr lang="en-GB" dirty="0" smtClean="0">
                <a:solidFill>
                  <a:schemeClr val="tx1"/>
                </a:solidFill>
                <a:latin typeface="Arial" pitchFamily="34" charset="0"/>
                <a:cs typeface="Arial" pitchFamily="34" charset="0"/>
              </a:rPr>
              <a:t>A  REASONABLE  SET  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DOCUMENTS  PRODUCED IN  A  PROJECT</a:t>
            </a:r>
            <a:endParaRPr lang="en-US" dirty="0">
              <a:solidFill>
                <a:schemeClr val="tx1"/>
              </a:solidFill>
              <a:latin typeface="Arial" pitchFamily="34" charset="0"/>
              <a:cs typeface="Arial" pitchFamily="34" charset="0"/>
            </a:endParaRPr>
          </a:p>
        </p:txBody>
      </p:sp>
      <p:sp>
        <p:nvSpPr>
          <p:cNvPr id="2560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564F2C7-5960-465E-A674-3527E70D6CAF}" type="slidenum">
              <a:rPr lang="ar-SA" altLang="en-US" smtClean="0"/>
              <a:pPr/>
              <a:t>11</a:t>
            </a:fld>
            <a:endParaRPr lang="en-GB" altLang="en-US" smtClean="0"/>
          </a:p>
        </p:txBody>
      </p:sp>
      <p:sp>
        <p:nvSpPr>
          <p:cNvPr id="25604" name="Content Placeholder 4"/>
          <p:cNvSpPr>
            <a:spLocks noGrp="1"/>
          </p:cNvSpPr>
          <p:nvPr>
            <p:ph idx="1"/>
          </p:nvPr>
        </p:nvSpPr>
        <p:spPr>
          <a:xfrm>
            <a:off x="533400" y="1844040"/>
            <a:ext cx="8016240" cy="4373880"/>
          </a:xfrm>
        </p:spPr>
        <p:txBody>
          <a:bodyPr/>
          <a:lstStyle/>
          <a:p>
            <a:pPr>
              <a:lnSpc>
                <a:spcPct val="150000"/>
              </a:lnSpc>
            </a:pPr>
            <a:r>
              <a:rPr lang="en-GB" dirty="0" smtClean="0">
                <a:solidFill>
                  <a:schemeClr val="tx1"/>
                </a:solidFill>
                <a:latin typeface="Arial" pitchFamily="34" charset="0"/>
                <a:cs typeface="Arial" pitchFamily="34" charset="0"/>
              </a:rPr>
              <a:t>Requirements document</a:t>
            </a:r>
          </a:p>
          <a:p>
            <a:pPr>
              <a:lnSpc>
                <a:spcPct val="150000"/>
              </a:lnSpc>
            </a:pPr>
            <a:r>
              <a:rPr lang="en-GB" dirty="0" smtClean="0">
                <a:solidFill>
                  <a:schemeClr val="tx1"/>
                </a:solidFill>
                <a:latin typeface="Arial" pitchFamily="34" charset="0"/>
                <a:cs typeface="Arial" pitchFamily="34" charset="0"/>
              </a:rPr>
              <a:t>Project plan</a:t>
            </a:r>
          </a:p>
          <a:p>
            <a:pPr>
              <a:lnSpc>
                <a:spcPct val="150000"/>
              </a:lnSpc>
            </a:pPr>
            <a:r>
              <a:rPr lang="en-GB" dirty="0" smtClean="0">
                <a:solidFill>
                  <a:schemeClr val="tx1"/>
                </a:solidFill>
                <a:latin typeface="Arial" pitchFamily="34" charset="0"/>
                <a:cs typeface="Arial" pitchFamily="34" charset="0"/>
              </a:rPr>
              <a:t>Design documents (architecture, detailed)</a:t>
            </a:r>
          </a:p>
          <a:p>
            <a:pPr>
              <a:lnSpc>
                <a:spcPct val="150000"/>
              </a:lnSpc>
            </a:pPr>
            <a:r>
              <a:rPr lang="en-GB" dirty="0" smtClean="0">
                <a:solidFill>
                  <a:schemeClr val="tx1"/>
                </a:solidFill>
                <a:latin typeface="Arial" pitchFamily="34" charset="0"/>
                <a:cs typeface="Arial" pitchFamily="34" charset="0"/>
              </a:rPr>
              <a:t>Test plan and test reports</a:t>
            </a:r>
          </a:p>
          <a:p>
            <a:pPr>
              <a:lnSpc>
                <a:spcPct val="150000"/>
              </a:lnSpc>
            </a:pPr>
            <a:r>
              <a:rPr lang="en-GB" dirty="0" smtClean="0">
                <a:solidFill>
                  <a:schemeClr val="tx1"/>
                </a:solidFill>
                <a:latin typeface="Arial" pitchFamily="34" charset="0"/>
                <a:cs typeface="Arial" pitchFamily="34" charset="0"/>
              </a:rPr>
              <a:t>Final code</a:t>
            </a:r>
          </a:p>
          <a:p>
            <a:pPr>
              <a:lnSpc>
                <a:spcPct val="150000"/>
              </a:lnSpc>
            </a:pPr>
            <a:r>
              <a:rPr lang="en-GB" dirty="0" smtClean="0">
                <a:solidFill>
                  <a:schemeClr val="tx1"/>
                </a:solidFill>
                <a:latin typeface="Arial" pitchFamily="34" charset="0"/>
                <a:cs typeface="Arial" pitchFamily="34" charset="0"/>
              </a:rPr>
              <a:t>Software manuals (e.g., user, installation, etc.)</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89560"/>
            <a:ext cx="7482840" cy="807720"/>
          </a:xfrm>
        </p:spPr>
        <p:txBody>
          <a:bodyPr>
            <a:noAutofit/>
          </a:bodyPr>
          <a:lstStyle/>
          <a:p>
            <a:pPr algn="ctr">
              <a:lnSpc>
                <a:spcPct val="150000"/>
              </a:lnSpc>
              <a:defRPr/>
            </a:pPr>
            <a:r>
              <a:rPr lang="en-GB" dirty="0" smtClean="0">
                <a:solidFill>
                  <a:schemeClr val="tx1"/>
                </a:solidFill>
              </a:rPr>
              <a:t>ETVX  APPROACH</a:t>
            </a:r>
            <a:br>
              <a:rPr lang="en-GB" dirty="0" smtClean="0">
                <a:solidFill>
                  <a:schemeClr val="tx1"/>
                </a:solidFill>
              </a:rPr>
            </a:br>
            <a:r>
              <a:rPr lang="en-GB" dirty="0" smtClean="0">
                <a:solidFill>
                  <a:schemeClr val="tx1"/>
                </a:solidFill>
              </a:rPr>
              <a:t>FOR  PROCESS  SPECIFICATION</a:t>
            </a:r>
            <a:endParaRPr lang="en-GB" dirty="0">
              <a:solidFill>
                <a:schemeClr val="tx1"/>
              </a:solidFill>
              <a:latin typeface="+mn-lt"/>
            </a:endParaRPr>
          </a:p>
        </p:txBody>
      </p:sp>
      <p:sp>
        <p:nvSpPr>
          <p:cNvPr id="80899" name="Content Placeholder 2"/>
          <p:cNvSpPr>
            <a:spLocks noGrp="1"/>
          </p:cNvSpPr>
          <p:nvPr>
            <p:ph idx="1"/>
          </p:nvPr>
        </p:nvSpPr>
        <p:spPr>
          <a:xfrm>
            <a:off x="563880" y="1767840"/>
            <a:ext cx="7772400" cy="4343400"/>
          </a:xfrm>
        </p:spPr>
        <p:txBody>
          <a:bodyPr/>
          <a:lstStyle/>
          <a:p>
            <a:pPr>
              <a:lnSpc>
                <a:spcPct val="200000"/>
              </a:lnSpc>
              <a:defRPr/>
            </a:pPr>
            <a:r>
              <a:rPr lang="en-GB" dirty="0" smtClean="0">
                <a:solidFill>
                  <a:schemeClr val="tx1"/>
                </a:solidFill>
                <a:latin typeface="Arial" pitchFamily="34" charset="0"/>
                <a:cs typeface="Arial" pitchFamily="34" charset="0"/>
              </a:rPr>
              <a:t>This is frequently done by specifying the entry criteria and exit criteria for a phase</a:t>
            </a:r>
          </a:p>
          <a:p>
            <a:pPr>
              <a:lnSpc>
                <a:spcPct val="200000"/>
              </a:lnSpc>
              <a:defRPr/>
            </a:pPr>
            <a:endParaRPr lang="en-GB" sz="2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The entry criteria of a phase specifies the conditions that the input to the phase should satisfy to initiate the activities of that phase</a:t>
            </a:r>
          </a:p>
        </p:txBody>
      </p:sp>
      <p:sp>
        <p:nvSpPr>
          <p:cNvPr id="522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91F76D4-1076-42BF-AC69-05FF4451001E}" type="slidenum">
              <a:rPr lang="ar-SA" altLang="en-US" smtClean="0"/>
              <a:pPr/>
              <a:t>110</a:t>
            </a:fld>
            <a:endParaRPr lang="en-GB" altLang="en-US"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67640"/>
            <a:ext cx="7513320" cy="1036320"/>
          </a:xfrm>
        </p:spPr>
        <p:txBody>
          <a:bodyPr>
            <a:noAutofit/>
          </a:bodyPr>
          <a:lstStyle/>
          <a:p>
            <a:pPr algn="ctr">
              <a:lnSpc>
                <a:spcPct val="150000"/>
              </a:lnSpc>
              <a:defRPr/>
            </a:pPr>
            <a:r>
              <a:rPr lang="en-GB" dirty="0" smtClean="0">
                <a:solidFill>
                  <a:schemeClr val="tx1"/>
                </a:solidFill>
              </a:rPr>
              <a:t>ETVX  APPROACH</a:t>
            </a:r>
            <a:br>
              <a:rPr lang="en-GB" dirty="0" smtClean="0">
                <a:solidFill>
                  <a:schemeClr val="tx1"/>
                </a:solidFill>
              </a:rPr>
            </a:br>
            <a:r>
              <a:rPr lang="en-GB" dirty="0" smtClean="0">
                <a:solidFill>
                  <a:schemeClr val="tx1"/>
                </a:solidFill>
              </a:rPr>
              <a:t>FOR  PROCESS  SPECIFICATION</a:t>
            </a:r>
            <a:endParaRPr lang="en-GB" dirty="0">
              <a:solidFill>
                <a:schemeClr val="tx1"/>
              </a:solidFill>
              <a:latin typeface="+mn-lt"/>
            </a:endParaRPr>
          </a:p>
        </p:txBody>
      </p:sp>
      <p:sp>
        <p:nvSpPr>
          <p:cNvPr id="54275" name="Content Placeholder 2"/>
          <p:cNvSpPr>
            <a:spLocks noGrp="1"/>
          </p:cNvSpPr>
          <p:nvPr>
            <p:ph idx="1"/>
          </p:nvPr>
        </p:nvSpPr>
        <p:spPr>
          <a:xfrm>
            <a:off x="518160" y="1767840"/>
            <a:ext cx="7772400" cy="4328160"/>
          </a:xfrm>
        </p:spPr>
        <p:txBody>
          <a:bodyPr/>
          <a:lstStyle/>
          <a:p>
            <a:pPr>
              <a:lnSpc>
                <a:spcPct val="170000"/>
              </a:lnSpc>
            </a:pPr>
            <a:r>
              <a:rPr lang="en-GB" dirty="0" smtClean="0">
                <a:solidFill>
                  <a:schemeClr val="tx1"/>
                </a:solidFill>
                <a:latin typeface="Arial" pitchFamily="34" charset="0"/>
                <a:cs typeface="Arial" pitchFamily="34" charset="0"/>
              </a:rPr>
              <a:t>The exit criteria specifies the conditions that the work product of this phase should satisfy to terminate the activities of the phase</a:t>
            </a:r>
          </a:p>
          <a:p>
            <a:pPr>
              <a:lnSpc>
                <a:spcPct val="170000"/>
              </a:lnSpc>
            </a:pPr>
            <a:endParaRPr lang="en-GB" sz="2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As errors can be introduced in every stage (phase), a stage should end with some verification of its activities, and these should also be clearly stated</a:t>
            </a:r>
          </a:p>
        </p:txBody>
      </p:sp>
      <p:sp>
        <p:nvSpPr>
          <p:cNvPr id="5427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B3D6FCA-6C02-46A6-A998-F3FD170329BB}" type="slidenum">
              <a:rPr lang="ar-SA" altLang="en-US" smtClean="0"/>
              <a:pPr/>
              <a:t>111</a:t>
            </a:fld>
            <a:endParaRPr lang="en-GB" altLang="en-US"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78192"/>
            <a:ext cx="7696200" cy="1086728"/>
          </a:xfrm>
        </p:spPr>
        <p:txBody>
          <a:bodyPr>
            <a:noAutofit/>
          </a:bodyPr>
          <a:lstStyle/>
          <a:p>
            <a:pPr algn="ctr">
              <a:lnSpc>
                <a:spcPct val="150000"/>
              </a:lnSpc>
              <a:defRPr/>
            </a:pPr>
            <a:r>
              <a:rPr lang="en-GB" dirty="0" smtClean="0">
                <a:solidFill>
                  <a:schemeClr val="tx1"/>
                </a:solidFill>
              </a:rPr>
              <a:t>ETVX  APPROACH</a:t>
            </a:r>
            <a:br>
              <a:rPr lang="en-GB" dirty="0" smtClean="0">
                <a:solidFill>
                  <a:schemeClr val="tx1"/>
                </a:solidFill>
              </a:rPr>
            </a:br>
            <a:r>
              <a:rPr lang="en-GB" dirty="0" smtClean="0">
                <a:solidFill>
                  <a:schemeClr val="tx1"/>
                </a:solidFill>
              </a:rPr>
              <a:t>FOR  PROCESS  SPECIFICATION</a:t>
            </a:r>
            <a:endParaRPr lang="en-GB" dirty="0">
              <a:solidFill>
                <a:schemeClr val="tx1"/>
              </a:solidFill>
              <a:latin typeface="+mn-lt"/>
            </a:endParaRPr>
          </a:p>
        </p:txBody>
      </p:sp>
      <p:sp>
        <p:nvSpPr>
          <p:cNvPr id="83971" name="Content Placeholder 2"/>
          <p:cNvSpPr>
            <a:spLocks noGrp="1"/>
          </p:cNvSpPr>
          <p:nvPr>
            <p:ph idx="1"/>
          </p:nvPr>
        </p:nvSpPr>
        <p:spPr>
          <a:xfrm>
            <a:off x="518160" y="1871663"/>
            <a:ext cx="7772400" cy="4270057"/>
          </a:xfrm>
        </p:spPr>
        <p:txBody>
          <a:bodyPr/>
          <a:lstStyle/>
          <a:p>
            <a:pPr>
              <a:lnSpc>
                <a:spcPct val="170000"/>
              </a:lnSpc>
              <a:defRPr/>
            </a:pPr>
            <a:r>
              <a:rPr lang="en-GB" dirty="0" smtClean="0">
                <a:solidFill>
                  <a:schemeClr val="tx1"/>
                </a:solidFill>
                <a:latin typeface="Arial" pitchFamily="34" charset="0"/>
                <a:cs typeface="Arial" pitchFamily="34" charset="0"/>
              </a:rPr>
              <a:t>This approach for process specification is called the ETVX (Entry criteria, Task, Verification, and exit criteria) approach</a:t>
            </a:r>
          </a:p>
          <a:p>
            <a:pPr>
              <a:lnSpc>
                <a:spcPct val="170000"/>
              </a:lnSpc>
              <a:defRPr/>
            </a:pPr>
            <a:endParaRPr lang="en-GB" sz="200" dirty="0" smtClean="0">
              <a:solidFill>
                <a:schemeClr val="tx1"/>
              </a:solidFill>
              <a:latin typeface="Arial" pitchFamily="34" charset="0"/>
              <a:cs typeface="Arial" pitchFamily="34" charset="0"/>
            </a:endParaRPr>
          </a:p>
          <a:p>
            <a:pPr>
              <a:lnSpc>
                <a:spcPct val="170000"/>
              </a:lnSpc>
              <a:defRPr/>
            </a:pPr>
            <a:r>
              <a:rPr lang="en-GB" dirty="0" smtClean="0">
                <a:solidFill>
                  <a:schemeClr val="tx1"/>
                </a:solidFill>
                <a:latin typeface="Arial" pitchFamily="34" charset="0"/>
                <a:cs typeface="Arial" pitchFamily="34" charset="0"/>
              </a:rPr>
              <a:t>Besides the entry and exit criteria for the input and output, a step needs to produce some information to aid proper management</a:t>
            </a:r>
          </a:p>
        </p:txBody>
      </p:sp>
      <p:sp>
        <p:nvSpPr>
          <p:cNvPr id="553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C8B867F-4CC7-4675-A6A6-134BBBBB75C5}" type="slidenum">
              <a:rPr lang="ar-SA" altLang="en-US" smtClean="0"/>
              <a:pPr/>
              <a:t>112</a:t>
            </a:fld>
            <a:endParaRPr lang="en-GB" altLang="en-US"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35240" cy="1010528"/>
          </a:xfrm>
        </p:spPr>
        <p:txBody>
          <a:bodyPr>
            <a:noAutofit/>
          </a:bodyPr>
          <a:lstStyle/>
          <a:p>
            <a:pPr algn="ctr">
              <a:defRPr/>
            </a:pPr>
            <a:r>
              <a:rPr lang="en-GB" dirty="0" smtClean="0">
                <a:solidFill>
                  <a:schemeClr val="tx1"/>
                </a:solidFill>
              </a:rPr>
              <a:t>A  STEP  IN  A  DEVELOPMENT  PROCESS</a:t>
            </a:r>
            <a:endParaRPr lang="en-GB" dirty="0">
              <a:solidFill>
                <a:schemeClr val="tx1"/>
              </a:solidFill>
              <a:latin typeface="+mn-lt"/>
            </a:endParaRPr>
          </a:p>
        </p:txBody>
      </p:sp>
      <p:sp>
        <p:nvSpPr>
          <p:cNvPr id="563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72DF87-4571-49BF-92A2-D1BCED19E0F9}" type="slidenum">
              <a:rPr lang="ar-SA" altLang="en-US" smtClean="0"/>
              <a:pPr/>
              <a:t>113</a:t>
            </a:fld>
            <a:endParaRPr lang="en-GB" altLang="en-US" smtClean="0"/>
          </a:p>
        </p:txBody>
      </p:sp>
      <p:pic>
        <p:nvPicPr>
          <p:cNvPr id="56324" name="Content Placeholder 4"/>
          <p:cNvPicPr>
            <a:picLocks noGrp="1"/>
          </p:cNvPicPr>
          <p:nvPr>
            <p:ph idx="1"/>
          </p:nvPr>
        </p:nvPicPr>
        <p:blipFill>
          <a:blip r:embed="rId2"/>
          <a:srcRect/>
          <a:stretch>
            <a:fillRect/>
          </a:stretch>
        </p:blipFill>
        <p:spPr>
          <a:xfrm>
            <a:off x="1112520" y="2377440"/>
            <a:ext cx="6583680" cy="3093720"/>
          </a:xfrm>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98080" cy="1173480"/>
          </a:xfrm>
        </p:spPr>
        <p:txBody>
          <a:bodyPr>
            <a:noAutofit/>
          </a:bodyPr>
          <a:lstStyle/>
          <a:p>
            <a:pPr algn="ctr">
              <a:lnSpc>
                <a:spcPct val="150000"/>
              </a:lnSpc>
              <a:defRPr/>
            </a:pPr>
            <a:r>
              <a:rPr lang="en-GB" dirty="0" smtClean="0">
                <a:solidFill>
                  <a:schemeClr val="tx1"/>
                </a:solidFill>
              </a:rPr>
              <a:t>ETVX  APPROACH</a:t>
            </a:r>
            <a:br>
              <a:rPr lang="en-GB" dirty="0" smtClean="0">
                <a:solidFill>
                  <a:schemeClr val="tx1"/>
                </a:solidFill>
              </a:rPr>
            </a:br>
            <a:r>
              <a:rPr lang="en-GB" dirty="0" smtClean="0">
                <a:solidFill>
                  <a:schemeClr val="tx1"/>
                </a:solidFill>
              </a:rPr>
              <a:t>FOR  PROCESS  SPECIFICATION</a:t>
            </a:r>
            <a:endParaRPr lang="en-GB" dirty="0">
              <a:solidFill>
                <a:schemeClr val="tx1"/>
              </a:solidFill>
              <a:latin typeface="+mn-lt"/>
            </a:endParaRPr>
          </a:p>
        </p:txBody>
      </p:sp>
      <p:sp>
        <p:nvSpPr>
          <p:cNvPr id="86019" name="Content Placeholder 2"/>
          <p:cNvSpPr>
            <a:spLocks noGrp="1"/>
          </p:cNvSpPr>
          <p:nvPr>
            <p:ph idx="1"/>
          </p:nvPr>
        </p:nvSpPr>
        <p:spPr>
          <a:xfrm>
            <a:off x="533400" y="1752600"/>
            <a:ext cx="7772400" cy="4648200"/>
          </a:xfrm>
        </p:spPr>
        <p:txBody>
          <a:bodyPr/>
          <a:lstStyle/>
          <a:p>
            <a:pPr>
              <a:lnSpc>
                <a:spcPct val="200000"/>
              </a:lnSpc>
              <a:defRPr/>
            </a:pPr>
            <a:r>
              <a:rPr lang="en-GB" dirty="0" smtClean="0">
                <a:solidFill>
                  <a:schemeClr val="tx1"/>
                </a:solidFill>
                <a:latin typeface="Arial" pitchFamily="34" charset="0"/>
                <a:cs typeface="Arial" pitchFamily="34" charset="0"/>
              </a:rPr>
              <a:t>This requires that a step produce some information that provides visibility into the state of the process</a:t>
            </a:r>
          </a:p>
          <a:p>
            <a:pPr>
              <a:lnSpc>
                <a:spcPct val="200000"/>
              </a:lnSpc>
              <a:defRPr/>
            </a:pPr>
            <a:endParaRPr lang="en-GB" sz="4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This information can then be used to take suitable actions, where necessary, to keep the process under control</a:t>
            </a:r>
          </a:p>
        </p:txBody>
      </p:sp>
      <p:sp>
        <p:nvSpPr>
          <p:cNvPr id="573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7549BDC-25CD-4837-9C8F-73DCB0456C3F}" type="slidenum">
              <a:rPr lang="ar-SA" altLang="en-US" smtClean="0"/>
              <a:pPr/>
              <a:t>114</a:t>
            </a:fld>
            <a:endParaRPr lang="en-GB" altLang="en-US" smtClean="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68"/>
            <a:ext cx="7467600" cy="976532"/>
          </a:xfrm>
        </p:spPr>
        <p:txBody>
          <a:bodyPr>
            <a:noAutofit/>
          </a:bodyPr>
          <a:lstStyle/>
          <a:p>
            <a:pPr algn="ctr">
              <a:defRPr/>
            </a:pPr>
            <a:r>
              <a:rPr lang="en-GB" dirty="0" smtClean="0">
                <a:solidFill>
                  <a:schemeClr val="tx1"/>
                </a:solidFill>
              </a:rPr>
              <a:t>SOFTWARE  STANDARDS</a:t>
            </a:r>
            <a:endParaRPr lang="en-GB" dirty="0">
              <a:solidFill>
                <a:schemeClr val="tx1"/>
              </a:solidFill>
              <a:latin typeface="+mn-lt"/>
            </a:endParaRPr>
          </a:p>
        </p:txBody>
      </p:sp>
      <p:sp>
        <p:nvSpPr>
          <p:cNvPr id="59395" name="Content Placeholder 2"/>
          <p:cNvSpPr>
            <a:spLocks noGrp="1"/>
          </p:cNvSpPr>
          <p:nvPr>
            <p:ph idx="1"/>
          </p:nvPr>
        </p:nvSpPr>
        <p:spPr>
          <a:xfrm>
            <a:off x="533400" y="1737360"/>
            <a:ext cx="8077200" cy="4663440"/>
          </a:xfrm>
        </p:spPr>
        <p:txBody>
          <a:bodyPr/>
          <a:lstStyle/>
          <a:p>
            <a:pPr>
              <a:lnSpc>
                <a:spcPct val="150000"/>
              </a:lnSpc>
            </a:pPr>
            <a:r>
              <a:rPr lang="en-GB" dirty="0" smtClean="0">
                <a:solidFill>
                  <a:schemeClr val="tx1"/>
                </a:solidFill>
                <a:latin typeface="Arial" pitchFamily="34" charset="0"/>
                <a:cs typeface="Arial" pitchFamily="34" charset="0"/>
              </a:rPr>
              <a:t>ISO  </a:t>
            </a:r>
            <a:r>
              <a:rPr lang="en-GB" dirty="0" smtClean="0">
                <a:solidFill>
                  <a:schemeClr val="tx1"/>
                </a:solidFill>
                <a:latin typeface="Arial" pitchFamily="34" charset="0"/>
                <a:cs typeface="Arial" pitchFamily="34" charset="0"/>
                <a:sym typeface="Wingdings" pitchFamily="2" charset="2"/>
              </a:rPr>
              <a:t> 	</a:t>
            </a:r>
            <a:r>
              <a:rPr lang="en-GB" dirty="0" smtClean="0">
                <a:solidFill>
                  <a:schemeClr val="tx1"/>
                </a:solidFill>
              </a:rPr>
              <a:t>International Organization for 									Standardization </a:t>
            </a:r>
          </a:p>
          <a:p>
            <a:pPr>
              <a:lnSpc>
                <a:spcPct val="150000"/>
              </a:lnSpc>
            </a:pPr>
            <a:endParaRPr lang="ar-SA"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ACM  </a:t>
            </a:r>
            <a:r>
              <a:rPr lang="en-GB" dirty="0" smtClean="0">
                <a:solidFill>
                  <a:schemeClr val="tx1"/>
                </a:solidFill>
                <a:latin typeface="Arial" pitchFamily="34" charset="0"/>
                <a:cs typeface="Arial" pitchFamily="34" charset="0"/>
                <a:sym typeface="Wingdings" pitchFamily="2" charset="2"/>
              </a:rPr>
              <a:t>  	</a:t>
            </a:r>
            <a:r>
              <a:rPr lang="en-GB" dirty="0" smtClean="0">
                <a:solidFill>
                  <a:schemeClr val="tx1"/>
                </a:solidFill>
              </a:rPr>
              <a:t>Association for Computing Machinery</a:t>
            </a:r>
          </a:p>
          <a:p>
            <a:pPr>
              <a:lnSpc>
                <a:spcPct val="150000"/>
              </a:lnSpc>
            </a:pPr>
            <a:endParaRPr lang="ar-SA"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IEEE  </a:t>
            </a:r>
            <a:r>
              <a:rPr lang="en-GB" dirty="0" smtClean="0">
                <a:solidFill>
                  <a:schemeClr val="tx1"/>
                </a:solidFill>
                <a:latin typeface="Arial" pitchFamily="34" charset="0"/>
                <a:cs typeface="Arial" pitchFamily="34" charset="0"/>
                <a:sym typeface="Wingdings" pitchFamily="2" charset="2"/>
              </a:rPr>
              <a:t>  	</a:t>
            </a:r>
            <a:r>
              <a:rPr lang="en-GB" dirty="0" smtClean="0">
                <a:solidFill>
                  <a:schemeClr val="tx1"/>
                </a:solidFill>
              </a:rPr>
              <a:t>Institute of Electrical and Electronics 							Engineers</a:t>
            </a:r>
          </a:p>
          <a:p>
            <a:pPr>
              <a:lnSpc>
                <a:spcPct val="150000"/>
              </a:lnSpc>
            </a:pPr>
            <a:endParaRPr lang="ar-SA"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DOD  </a:t>
            </a:r>
            <a:r>
              <a:rPr lang="en-GB" dirty="0" smtClean="0">
                <a:solidFill>
                  <a:schemeClr val="tx1"/>
                </a:solidFill>
                <a:latin typeface="Arial" pitchFamily="34" charset="0"/>
                <a:cs typeface="Arial" pitchFamily="34" charset="0"/>
                <a:sym typeface="Wingdings" pitchFamily="2" charset="2"/>
              </a:rPr>
              <a:t>  </a:t>
            </a:r>
            <a:r>
              <a:rPr lang="en-GB" dirty="0" smtClean="0">
                <a:solidFill>
                  <a:schemeClr val="tx1"/>
                </a:solidFill>
                <a:latin typeface="Arial" pitchFamily="34" charset="0"/>
                <a:cs typeface="Arial" pitchFamily="34" charset="0"/>
              </a:rPr>
              <a:t>The U.S. Department of Defence</a:t>
            </a:r>
          </a:p>
        </p:txBody>
      </p:sp>
      <p:sp>
        <p:nvSpPr>
          <p:cNvPr id="593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77BB0EA-EEA5-45A0-9983-7E70AC65D9E6}" type="slidenum">
              <a:rPr lang="ar-SA" altLang="en-US" smtClean="0"/>
              <a:pPr/>
              <a:t>115</a:t>
            </a:fld>
            <a:endParaRPr lang="en-GB" altLang="en-US"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68"/>
            <a:ext cx="7665720" cy="976532"/>
          </a:xfrm>
        </p:spPr>
        <p:txBody>
          <a:bodyPr>
            <a:noAutofit/>
          </a:bodyPr>
          <a:lstStyle/>
          <a:p>
            <a:pPr algn="ctr">
              <a:defRPr/>
            </a:pPr>
            <a:r>
              <a:rPr lang="en-GB" dirty="0" smtClean="0">
                <a:solidFill>
                  <a:schemeClr val="tx1"/>
                </a:solidFill>
              </a:rPr>
              <a:t>SOFTWARE  STANDARDS</a:t>
            </a:r>
            <a:endParaRPr lang="en-GB" dirty="0">
              <a:solidFill>
                <a:schemeClr val="tx1"/>
              </a:solidFill>
              <a:latin typeface="+mn-lt"/>
            </a:endParaRPr>
          </a:p>
        </p:txBody>
      </p:sp>
      <p:sp>
        <p:nvSpPr>
          <p:cNvPr id="59395" name="Content Placeholder 2"/>
          <p:cNvSpPr>
            <a:spLocks noGrp="1"/>
          </p:cNvSpPr>
          <p:nvPr>
            <p:ph idx="1"/>
          </p:nvPr>
        </p:nvSpPr>
        <p:spPr>
          <a:xfrm>
            <a:off x="426720" y="1783080"/>
            <a:ext cx="8077200" cy="4663440"/>
          </a:xfrm>
        </p:spPr>
        <p:txBody>
          <a:bodyPr/>
          <a:lstStyle/>
          <a:p>
            <a:pPr>
              <a:lnSpc>
                <a:spcPct val="200000"/>
              </a:lnSpc>
            </a:pPr>
            <a:r>
              <a:rPr lang="en-GB" dirty="0" smtClean="0">
                <a:solidFill>
                  <a:schemeClr val="tx1"/>
                </a:solidFill>
                <a:latin typeface="Arial" pitchFamily="34" charset="0"/>
                <a:cs typeface="Arial" pitchFamily="34" charset="0"/>
              </a:rPr>
              <a:t>Standardizing organizations such as ISO, ACM, IEEE, the U.S. Department of Defence (DOD) [DOD standards are sometimes referred to as “MIL-STD,” for “military standard], and others actively promote the development, use, and improvement of standards for software processes</a:t>
            </a:r>
          </a:p>
        </p:txBody>
      </p:sp>
      <p:sp>
        <p:nvSpPr>
          <p:cNvPr id="593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77BB0EA-EEA5-45A0-9983-7E70AC65D9E6}" type="slidenum">
              <a:rPr lang="ar-SA" altLang="en-US" smtClean="0"/>
              <a:pPr/>
              <a:t>116</a:t>
            </a:fld>
            <a:endParaRPr lang="en-GB" altLang="en-US" smtClean="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36"/>
            <a:ext cx="7543800" cy="1038664"/>
          </a:xfrm>
        </p:spPr>
        <p:txBody>
          <a:bodyPr>
            <a:noAutofit/>
          </a:bodyPr>
          <a:lstStyle/>
          <a:p>
            <a:pPr algn="ctr">
              <a:defRPr/>
            </a:pPr>
            <a:r>
              <a:rPr lang="en-GB" dirty="0" smtClean="0">
                <a:solidFill>
                  <a:schemeClr val="tx1"/>
                </a:solidFill>
              </a:rPr>
              <a:t>THE  DOD-STD-2167A  STANDARD</a:t>
            </a:r>
            <a:endParaRPr lang="en-GB" dirty="0">
              <a:solidFill>
                <a:schemeClr val="tx1"/>
              </a:solidFill>
              <a:latin typeface="+mn-lt"/>
            </a:endParaRPr>
          </a:p>
        </p:txBody>
      </p:sp>
      <p:sp>
        <p:nvSpPr>
          <p:cNvPr id="88067" name="Content Placeholder 2"/>
          <p:cNvSpPr>
            <a:spLocks noGrp="1"/>
          </p:cNvSpPr>
          <p:nvPr>
            <p:ph idx="1"/>
          </p:nvPr>
        </p:nvSpPr>
        <p:spPr>
          <a:xfrm>
            <a:off x="457200" y="1798320"/>
            <a:ext cx="8077200" cy="4312920"/>
          </a:xfrm>
        </p:spPr>
        <p:txBody>
          <a:bodyPr/>
          <a:lstStyle/>
          <a:p>
            <a:pPr>
              <a:lnSpc>
                <a:spcPct val="120000"/>
              </a:lnSpc>
              <a:defRPr/>
            </a:pPr>
            <a:r>
              <a:rPr lang="en-GB" dirty="0" smtClean="0">
                <a:solidFill>
                  <a:schemeClr val="tx1"/>
                </a:solidFill>
                <a:latin typeface="Arial" pitchFamily="34" charset="0"/>
                <a:cs typeface="Arial" pitchFamily="34" charset="0"/>
              </a:rPr>
              <a:t>This extinct standard had a great deal of influence on the development of military software systems in the 1980s and 1990s</a:t>
            </a:r>
            <a:endParaRPr lang="en-GB" sz="200" dirty="0" smtClean="0">
              <a:solidFill>
                <a:schemeClr val="tx1"/>
              </a:solidFill>
              <a:latin typeface="Arial" pitchFamily="34" charset="0"/>
              <a:cs typeface="Arial" pitchFamily="34" charset="0"/>
            </a:endParaRPr>
          </a:p>
          <a:p>
            <a:pPr>
              <a:lnSpc>
                <a:spcPct val="120000"/>
              </a:lnSpc>
              <a:defRPr/>
            </a:pPr>
            <a:r>
              <a:rPr lang="en-GB" dirty="0" smtClean="0">
                <a:solidFill>
                  <a:schemeClr val="tx1"/>
                </a:solidFill>
                <a:latin typeface="Arial" pitchFamily="34" charset="0"/>
                <a:cs typeface="Arial" pitchFamily="34" charset="0"/>
              </a:rPr>
              <a:t>Because the U.S. DOD is the single largest procurer of software, the 2167A and waterfall “culture” pervades suppliers of military systems software even today</a:t>
            </a:r>
          </a:p>
          <a:p>
            <a:pPr>
              <a:lnSpc>
                <a:spcPct val="120000"/>
              </a:lnSpc>
              <a:defRPr/>
            </a:pPr>
            <a:r>
              <a:rPr lang="en-GB" dirty="0" smtClean="0">
                <a:solidFill>
                  <a:schemeClr val="tx1"/>
                </a:solidFill>
                <a:latin typeface="Arial" pitchFamily="34" charset="0"/>
                <a:cs typeface="Arial" pitchFamily="34" charset="0"/>
              </a:rPr>
              <a:t>DOD-STD-2167A provided structure and discipline for the chaotic and complex development environment of large and mission-critical embedded applications</a:t>
            </a:r>
          </a:p>
        </p:txBody>
      </p:sp>
      <p:sp>
        <p:nvSpPr>
          <p:cNvPr id="604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5A5916C-9C1F-4E90-9DAA-64900955263E}" type="slidenum">
              <a:rPr lang="ar-SA" altLang="en-US" smtClean="0"/>
              <a:pPr/>
              <a:t>117</a:t>
            </a:fld>
            <a:endParaRPr lang="en-GB" altLang="en-US"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616"/>
            <a:ext cx="7498080" cy="642424"/>
          </a:xfrm>
        </p:spPr>
        <p:txBody>
          <a:bodyPr>
            <a:noAutofit/>
          </a:bodyPr>
          <a:lstStyle/>
          <a:p>
            <a:pPr algn="ctr">
              <a:defRPr/>
            </a:pPr>
            <a:r>
              <a:rPr lang="en-GB" dirty="0" smtClean="0">
                <a:solidFill>
                  <a:schemeClr val="tx1"/>
                </a:solidFill>
              </a:rPr>
              <a:t>THE  DOD-STD-498</a:t>
            </a:r>
            <a:r>
              <a:rPr lang="en-GB" i="1" dirty="0" smtClean="0">
                <a:solidFill>
                  <a:schemeClr val="tx1"/>
                </a:solidFill>
              </a:rPr>
              <a:t>  </a:t>
            </a:r>
            <a:r>
              <a:rPr lang="en-GB" dirty="0" smtClean="0">
                <a:solidFill>
                  <a:schemeClr val="tx1"/>
                </a:solidFill>
              </a:rPr>
              <a:t>STANDARD</a:t>
            </a:r>
            <a:endParaRPr lang="en-GB" dirty="0">
              <a:solidFill>
                <a:schemeClr val="tx1"/>
              </a:solidFill>
              <a:latin typeface="+mn-lt"/>
            </a:endParaRPr>
          </a:p>
        </p:txBody>
      </p:sp>
      <p:sp>
        <p:nvSpPr>
          <p:cNvPr id="62467" name="Content Placeholder 2"/>
          <p:cNvSpPr>
            <a:spLocks noGrp="1"/>
          </p:cNvSpPr>
          <p:nvPr>
            <p:ph idx="1"/>
          </p:nvPr>
        </p:nvSpPr>
        <p:spPr>
          <a:xfrm>
            <a:off x="411480" y="1655763"/>
            <a:ext cx="8077200" cy="4572000"/>
          </a:xfrm>
        </p:spPr>
        <p:txBody>
          <a:bodyPr/>
          <a:lstStyle/>
          <a:p>
            <a:pPr>
              <a:lnSpc>
                <a:spcPct val="170000"/>
              </a:lnSpc>
            </a:pPr>
            <a:r>
              <a:rPr lang="en-GB" dirty="0" smtClean="0">
                <a:solidFill>
                  <a:schemeClr val="tx1"/>
                </a:solidFill>
                <a:latin typeface="Arial" pitchFamily="34" charset="0"/>
                <a:cs typeface="Arial" pitchFamily="34" charset="0"/>
              </a:rPr>
              <a:t>DOD-STD-498 [DOD-STD- 498” is equivalent to “MIL-STD-498 for “military standard] was a merger of DOD-STD-2167A, used for weapon systems, with DOD-STD- 7935A, used for automated information systems</a:t>
            </a:r>
          </a:p>
          <a:p>
            <a:pPr>
              <a:lnSpc>
                <a:spcPct val="170000"/>
              </a:lnSpc>
            </a:pPr>
            <a:r>
              <a:rPr lang="en-GB" dirty="0" smtClean="0">
                <a:solidFill>
                  <a:schemeClr val="tx1"/>
                </a:solidFill>
                <a:latin typeface="Arial" pitchFamily="34" charset="0"/>
                <a:cs typeface="Arial" pitchFamily="34" charset="0"/>
              </a:rPr>
              <a:t>Together, they formed a single software development standard for all of the organizations in the purview of the U.S. DOD</a:t>
            </a:r>
          </a:p>
        </p:txBody>
      </p:sp>
      <p:sp>
        <p:nvSpPr>
          <p:cNvPr id="624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5F4569C-D7D5-498D-830B-6004180A445B}" type="slidenum">
              <a:rPr lang="ar-SA" altLang="en-US" smtClean="0"/>
              <a:pPr/>
              <a:t>118</a:t>
            </a:fld>
            <a:endParaRPr lang="en-GB" altLang="en-US"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588"/>
            <a:ext cx="7528560" cy="838200"/>
          </a:xfrm>
        </p:spPr>
        <p:txBody>
          <a:bodyPr>
            <a:noAutofit/>
          </a:bodyPr>
          <a:lstStyle/>
          <a:p>
            <a:pPr algn="ctr">
              <a:defRPr/>
            </a:pPr>
            <a:r>
              <a:rPr lang="en-GB" dirty="0" smtClean="0">
                <a:solidFill>
                  <a:schemeClr val="tx1"/>
                </a:solidFill>
              </a:rPr>
              <a:t>THE  DOD-STD-498</a:t>
            </a:r>
            <a:r>
              <a:rPr lang="en-GB" i="1" dirty="0" smtClean="0">
                <a:solidFill>
                  <a:schemeClr val="tx1"/>
                </a:solidFill>
              </a:rPr>
              <a:t>  </a:t>
            </a:r>
            <a:r>
              <a:rPr lang="en-GB" dirty="0" smtClean="0">
                <a:solidFill>
                  <a:schemeClr val="tx1"/>
                </a:solidFill>
              </a:rPr>
              <a:t>STANDARD</a:t>
            </a:r>
            <a:endParaRPr lang="en-GB" dirty="0">
              <a:solidFill>
                <a:schemeClr val="tx1"/>
              </a:solidFill>
              <a:latin typeface="+mn-lt"/>
            </a:endParaRPr>
          </a:p>
        </p:txBody>
      </p:sp>
      <p:sp>
        <p:nvSpPr>
          <p:cNvPr id="64515" name="Content Placeholder 2"/>
          <p:cNvSpPr>
            <a:spLocks noGrp="1"/>
          </p:cNvSpPr>
          <p:nvPr>
            <p:ph idx="1"/>
          </p:nvPr>
        </p:nvSpPr>
        <p:spPr>
          <a:xfrm>
            <a:off x="457200" y="1737360"/>
            <a:ext cx="8077200" cy="4587240"/>
          </a:xfrm>
        </p:spPr>
        <p:txBody>
          <a:bodyPr/>
          <a:lstStyle/>
          <a:p>
            <a:pPr>
              <a:lnSpc>
                <a:spcPct val="250000"/>
              </a:lnSpc>
            </a:pPr>
            <a:r>
              <a:rPr lang="en-GB" dirty="0" smtClean="0">
                <a:solidFill>
                  <a:schemeClr val="tx1"/>
                </a:solidFill>
                <a:latin typeface="Arial" pitchFamily="34" charset="0"/>
                <a:cs typeface="Arial" pitchFamily="34" charset="0"/>
              </a:rPr>
              <a:t>The purpose of developing this new standard, (1994), was to resolve issues raised in the use of the old standards, particularly with their incompatibility with modern software engineering practice</a:t>
            </a:r>
          </a:p>
        </p:txBody>
      </p:sp>
      <p:sp>
        <p:nvSpPr>
          <p:cNvPr id="645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B375021-C61D-4364-9664-76BA8A3F69E2}" type="slidenum">
              <a:rPr lang="ar-SA" altLang="en-US" smtClean="0"/>
              <a:pPr/>
              <a:t>119</a:t>
            </a:fld>
            <a:endParaRPr lang="en-GB" alt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54013"/>
            <a:ext cx="7543800" cy="712787"/>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PROCESS  AND  PROJECT</a:t>
            </a:r>
            <a:endParaRPr lang="en-US" dirty="0">
              <a:solidFill>
                <a:schemeClr val="tx1"/>
              </a:solidFill>
              <a:latin typeface="Arial" pitchFamily="34" charset="0"/>
              <a:cs typeface="Arial" pitchFamily="34" charset="0"/>
            </a:endParaRPr>
          </a:p>
        </p:txBody>
      </p:sp>
      <p:sp>
        <p:nvSpPr>
          <p:cNvPr id="2662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59AC71-F941-4AB6-BF2C-0169A118967F}" type="slidenum">
              <a:rPr lang="ar-SA" altLang="en-US" smtClean="0"/>
              <a:pPr/>
              <a:t>12</a:t>
            </a:fld>
            <a:endParaRPr lang="en-GB" altLang="en-US" smtClean="0"/>
          </a:p>
        </p:txBody>
      </p:sp>
      <p:pic>
        <p:nvPicPr>
          <p:cNvPr id="26628" name="Picture 4"/>
          <p:cNvPicPr>
            <a:picLocks noGrp="1" noChangeAspect="1" noChangeArrowheads="1"/>
          </p:cNvPicPr>
          <p:nvPr>
            <p:ph idx="1"/>
          </p:nvPr>
        </p:nvPicPr>
        <p:blipFill>
          <a:blip r:embed="rId2"/>
          <a:srcRect/>
          <a:stretch>
            <a:fillRect/>
          </a:stretch>
        </p:blipFill>
        <p:spPr>
          <a:xfrm>
            <a:off x="1131570" y="2004060"/>
            <a:ext cx="6442710" cy="3686564"/>
          </a:xfrm>
          <a:noFill/>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
            <a:ext cx="7543800" cy="838200"/>
          </a:xfrm>
        </p:spPr>
        <p:txBody>
          <a:bodyPr>
            <a:noAutofit/>
          </a:bodyPr>
          <a:lstStyle/>
          <a:p>
            <a:pPr algn="ctr">
              <a:defRPr/>
            </a:pPr>
            <a:r>
              <a:rPr lang="en-GB" dirty="0" smtClean="0">
                <a:solidFill>
                  <a:schemeClr val="tx1"/>
                </a:solidFill>
              </a:rPr>
              <a:t>THE  DOD-STD-498</a:t>
            </a:r>
            <a:r>
              <a:rPr lang="en-GB" i="1" dirty="0" smtClean="0">
                <a:solidFill>
                  <a:schemeClr val="tx1"/>
                </a:solidFill>
              </a:rPr>
              <a:t>  </a:t>
            </a:r>
            <a:r>
              <a:rPr lang="en-GB" dirty="0" smtClean="0">
                <a:solidFill>
                  <a:schemeClr val="tx1"/>
                </a:solidFill>
              </a:rPr>
              <a:t>STANDARD</a:t>
            </a:r>
            <a:endParaRPr lang="en-GB" dirty="0">
              <a:solidFill>
                <a:schemeClr val="tx1"/>
              </a:solidFill>
              <a:latin typeface="+mn-lt"/>
            </a:endParaRPr>
          </a:p>
        </p:txBody>
      </p:sp>
      <p:sp>
        <p:nvSpPr>
          <p:cNvPr id="93187" name="Content Placeholder 2"/>
          <p:cNvSpPr>
            <a:spLocks noGrp="1"/>
          </p:cNvSpPr>
          <p:nvPr>
            <p:ph idx="1"/>
          </p:nvPr>
        </p:nvSpPr>
        <p:spPr>
          <a:xfrm>
            <a:off x="457200" y="1783080"/>
            <a:ext cx="8077200" cy="4221480"/>
          </a:xfrm>
        </p:spPr>
        <p:txBody>
          <a:bodyPr/>
          <a:lstStyle/>
          <a:p>
            <a:pPr>
              <a:lnSpc>
                <a:spcPct val="170000"/>
              </a:lnSpc>
              <a:defRPr/>
            </a:pPr>
            <a:r>
              <a:rPr lang="en-GB" dirty="0" smtClean="0">
                <a:solidFill>
                  <a:schemeClr val="tx1"/>
                </a:solidFill>
                <a:latin typeface="Arial" pitchFamily="34" charset="0"/>
                <a:cs typeface="Arial" pitchFamily="34" charset="0"/>
              </a:rPr>
              <a:t>The process model adopted in DOD-STD-498 was significantly different from 2167A</a:t>
            </a:r>
          </a:p>
          <a:p>
            <a:pPr>
              <a:lnSpc>
                <a:spcPct val="170000"/>
              </a:lnSpc>
              <a:defRPr/>
            </a:pPr>
            <a:endParaRPr lang="en-GB" sz="200" dirty="0" smtClean="0">
              <a:solidFill>
                <a:schemeClr val="tx1"/>
              </a:solidFill>
              <a:latin typeface="Arial" pitchFamily="34" charset="0"/>
              <a:cs typeface="Arial" pitchFamily="34" charset="0"/>
            </a:endParaRPr>
          </a:p>
          <a:p>
            <a:pPr>
              <a:lnSpc>
                <a:spcPct val="170000"/>
              </a:lnSpc>
              <a:defRPr/>
            </a:pPr>
            <a:r>
              <a:rPr lang="en-GB" dirty="0" smtClean="0">
                <a:solidFill>
                  <a:schemeClr val="tx1"/>
                </a:solidFill>
                <a:latin typeface="Arial" pitchFamily="34" charset="0"/>
                <a:cs typeface="Arial" pitchFamily="34" charset="0"/>
              </a:rPr>
              <a:t>The former standard explicitly imposed a waterfall model, whereas 498 provided for a development model that is compatible with all of the software life-cycle models</a:t>
            </a:r>
          </a:p>
        </p:txBody>
      </p:sp>
      <p:sp>
        <p:nvSpPr>
          <p:cNvPr id="6554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0B40CFB-CD74-4C46-B83F-29B19E2471DF}" type="slidenum">
              <a:rPr lang="ar-SA" altLang="en-US" smtClean="0"/>
              <a:pPr/>
              <a:t>120</a:t>
            </a:fld>
            <a:endParaRPr lang="en-GB" altLang="en-US"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2"/>
            <a:ext cx="7543800" cy="838200"/>
          </a:xfrm>
        </p:spPr>
        <p:txBody>
          <a:bodyPr>
            <a:noAutofit/>
          </a:bodyPr>
          <a:lstStyle/>
          <a:p>
            <a:pPr algn="ctr">
              <a:defRPr/>
            </a:pPr>
            <a:r>
              <a:rPr lang="en-GB" dirty="0" smtClean="0">
                <a:solidFill>
                  <a:schemeClr val="tx1"/>
                </a:solidFill>
              </a:rPr>
              <a:t>THE  ISO 9000  STANDARD</a:t>
            </a:r>
            <a:endParaRPr lang="en-GB" dirty="0">
              <a:solidFill>
                <a:schemeClr val="tx1"/>
              </a:solidFill>
              <a:latin typeface="+mn-lt"/>
            </a:endParaRPr>
          </a:p>
        </p:txBody>
      </p:sp>
      <p:sp>
        <p:nvSpPr>
          <p:cNvPr id="94211" name="Content Placeholder 2"/>
          <p:cNvSpPr>
            <a:spLocks noGrp="1"/>
          </p:cNvSpPr>
          <p:nvPr>
            <p:ph idx="1"/>
          </p:nvPr>
        </p:nvSpPr>
        <p:spPr>
          <a:xfrm>
            <a:off x="487680" y="1752600"/>
            <a:ext cx="8077200" cy="4603750"/>
          </a:xfrm>
        </p:spPr>
        <p:txBody>
          <a:bodyPr/>
          <a:lstStyle/>
          <a:p>
            <a:pPr>
              <a:lnSpc>
                <a:spcPct val="150000"/>
              </a:lnSpc>
              <a:defRPr/>
            </a:pPr>
            <a:r>
              <a:rPr lang="en-GB" dirty="0" smtClean="0">
                <a:solidFill>
                  <a:schemeClr val="tx1"/>
                </a:solidFill>
                <a:latin typeface="Arial" pitchFamily="34" charset="0"/>
                <a:cs typeface="Arial" pitchFamily="34" charset="0"/>
              </a:rPr>
              <a:t>ISO (International Organization for Standardization) 9000 is a generic, worldwide standard for quality improvement</a:t>
            </a:r>
          </a:p>
          <a:p>
            <a:pPr>
              <a:lnSpc>
                <a:spcPct val="150000"/>
              </a:lnSpc>
              <a:defRPr/>
            </a:pPr>
            <a:endParaRPr lang="en-GB" sz="2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 standard, which collectively is described in five standards (ISO 9000 through ISO 9004), was designed to be applied in a wide variety of manufacturing environments</a:t>
            </a:r>
          </a:p>
        </p:txBody>
      </p:sp>
      <p:sp>
        <p:nvSpPr>
          <p:cNvPr id="6656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660C23F-B71C-4A06-B90F-8CE40BCA70E9}" type="slidenum">
              <a:rPr lang="ar-SA" altLang="en-US" smtClean="0"/>
              <a:pPr/>
              <a:t>121</a:t>
            </a:fld>
            <a:endParaRPr lang="en-GB" altLang="en-US"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208"/>
            <a:ext cx="7604760" cy="838200"/>
          </a:xfrm>
        </p:spPr>
        <p:txBody>
          <a:bodyPr>
            <a:noAutofit/>
          </a:bodyPr>
          <a:lstStyle/>
          <a:p>
            <a:pPr algn="ctr">
              <a:defRPr/>
            </a:pPr>
            <a:r>
              <a:rPr lang="en-GB" dirty="0" smtClean="0">
                <a:solidFill>
                  <a:schemeClr val="tx1"/>
                </a:solidFill>
              </a:rPr>
              <a:t>THE  ISO 9000-3  STANDARD</a:t>
            </a:r>
            <a:endParaRPr lang="en-GB" dirty="0">
              <a:solidFill>
                <a:schemeClr val="tx1"/>
              </a:solidFill>
              <a:latin typeface="+mn-lt"/>
            </a:endParaRPr>
          </a:p>
        </p:txBody>
      </p:sp>
      <p:sp>
        <p:nvSpPr>
          <p:cNvPr id="95235" name="Content Placeholder 2"/>
          <p:cNvSpPr>
            <a:spLocks noGrp="1"/>
          </p:cNvSpPr>
          <p:nvPr>
            <p:ph idx="1"/>
          </p:nvPr>
        </p:nvSpPr>
        <p:spPr>
          <a:xfrm>
            <a:off x="502920" y="1752600"/>
            <a:ext cx="8305800" cy="4617720"/>
          </a:xfrm>
        </p:spPr>
        <p:txBody>
          <a:bodyPr/>
          <a:lstStyle/>
          <a:p>
            <a:pPr>
              <a:lnSpc>
                <a:spcPct val="120000"/>
              </a:lnSpc>
              <a:defRPr/>
            </a:pPr>
            <a:r>
              <a:rPr lang="en-GB" dirty="0" smtClean="0">
                <a:solidFill>
                  <a:schemeClr val="tx1"/>
                </a:solidFill>
                <a:latin typeface="Arial" pitchFamily="34" charset="0"/>
                <a:cs typeface="Arial" pitchFamily="34" charset="0"/>
              </a:rPr>
              <a:t>For software development, ISO 9000-3 is the document of interest</a:t>
            </a:r>
            <a:endParaRPr lang="ar-SA" sz="100" dirty="0" smtClean="0">
              <a:solidFill>
                <a:schemeClr val="tx1"/>
              </a:solidFill>
              <a:latin typeface="Arial" pitchFamily="34" charset="0"/>
              <a:cs typeface="Arial" pitchFamily="34" charset="0"/>
            </a:endParaRPr>
          </a:p>
          <a:p>
            <a:pPr>
              <a:lnSpc>
                <a:spcPct val="120000"/>
              </a:lnSpc>
              <a:defRPr/>
            </a:pPr>
            <a:r>
              <a:rPr lang="en-GB" dirty="0" smtClean="0">
                <a:solidFill>
                  <a:schemeClr val="tx1"/>
                </a:solidFill>
                <a:latin typeface="Arial" pitchFamily="34" charset="0"/>
                <a:cs typeface="Arial" pitchFamily="34" charset="0"/>
              </a:rPr>
              <a:t>ISO released the 9000-3 quality guidelines in 1997 to help organizations apply the ISO 9001(1994) requirements to computer software</a:t>
            </a:r>
            <a:endParaRPr lang="en-GB" sz="100" dirty="0" smtClean="0">
              <a:solidFill>
                <a:schemeClr val="tx1"/>
              </a:solidFill>
              <a:latin typeface="Arial" pitchFamily="34" charset="0"/>
              <a:cs typeface="Arial" pitchFamily="34" charset="0"/>
            </a:endParaRPr>
          </a:p>
          <a:p>
            <a:pPr>
              <a:lnSpc>
                <a:spcPct val="120000"/>
              </a:lnSpc>
              <a:defRPr/>
            </a:pPr>
            <a:r>
              <a:rPr lang="en-GB" dirty="0" smtClean="0">
                <a:solidFill>
                  <a:schemeClr val="tx1"/>
                </a:solidFill>
                <a:latin typeface="Arial" pitchFamily="34" charset="0"/>
                <a:cs typeface="Arial" pitchFamily="34" charset="0"/>
              </a:rPr>
              <a:t>ISO 9000-3 is essentially an expanded version of ISO 9001 with added narrative to encompass software</a:t>
            </a:r>
          </a:p>
          <a:p>
            <a:pPr>
              <a:lnSpc>
                <a:spcPct val="120000"/>
              </a:lnSpc>
              <a:defRPr/>
            </a:pPr>
            <a:r>
              <a:rPr lang="en-GB" dirty="0" smtClean="0">
                <a:solidFill>
                  <a:schemeClr val="tx1"/>
                </a:solidFill>
                <a:latin typeface="Arial" pitchFamily="34" charset="0"/>
                <a:cs typeface="Arial" pitchFamily="34" charset="0"/>
              </a:rPr>
              <a:t>The ISO standards help companies create a quality environment. The principal areas of quality focus are:</a:t>
            </a:r>
          </a:p>
        </p:txBody>
      </p:sp>
      <p:sp>
        <p:nvSpPr>
          <p:cNvPr id="675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D6EB50E-1331-4B71-B73C-54D6E11A78C5}" type="slidenum">
              <a:rPr lang="ar-SA" altLang="en-US" smtClean="0"/>
              <a:pPr/>
              <a:t>122</a:t>
            </a:fld>
            <a:endParaRPr lang="en-GB" altLang="en-US"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50520"/>
            <a:ext cx="7528560" cy="838200"/>
          </a:xfrm>
        </p:spPr>
        <p:txBody>
          <a:bodyPr>
            <a:noAutofit/>
          </a:bodyPr>
          <a:lstStyle/>
          <a:p>
            <a:pPr algn="ctr">
              <a:defRPr/>
            </a:pPr>
            <a:r>
              <a:rPr lang="en-GB" dirty="0" smtClean="0">
                <a:solidFill>
                  <a:schemeClr val="tx1"/>
                </a:solidFill>
              </a:rPr>
              <a:t>THE  ISO 9000-3  STANDARD</a:t>
            </a:r>
            <a:endParaRPr lang="en-GB" dirty="0">
              <a:solidFill>
                <a:schemeClr val="tx1"/>
              </a:solidFill>
              <a:latin typeface="+mn-lt"/>
            </a:endParaRPr>
          </a:p>
        </p:txBody>
      </p:sp>
      <p:sp>
        <p:nvSpPr>
          <p:cNvPr id="69635" name="Content Placeholder 2"/>
          <p:cNvSpPr>
            <a:spLocks noGrp="1"/>
          </p:cNvSpPr>
          <p:nvPr>
            <p:ph idx="1"/>
          </p:nvPr>
        </p:nvSpPr>
        <p:spPr>
          <a:xfrm>
            <a:off x="624840" y="1790383"/>
            <a:ext cx="7772400" cy="4412297"/>
          </a:xfrm>
        </p:spPr>
        <p:txBody>
          <a:bodyPr/>
          <a:lstStyle/>
          <a:p>
            <a:pPr>
              <a:lnSpc>
                <a:spcPct val="140000"/>
              </a:lnSpc>
            </a:pPr>
            <a:r>
              <a:rPr lang="en-GB" dirty="0" smtClean="0">
                <a:solidFill>
                  <a:schemeClr val="tx1"/>
                </a:solidFill>
                <a:latin typeface="Arial" pitchFamily="34" charset="0"/>
                <a:cs typeface="Arial" pitchFamily="34" charset="0"/>
              </a:rPr>
              <a:t> Management responsibility</a:t>
            </a:r>
          </a:p>
          <a:p>
            <a:pPr>
              <a:lnSpc>
                <a:spcPct val="140000"/>
              </a:lnSpc>
            </a:pPr>
            <a:r>
              <a:rPr lang="en-GB" dirty="0" smtClean="0">
                <a:solidFill>
                  <a:schemeClr val="tx1"/>
                </a:solidFill>
                <a:latin typeface="Arial" pitchFamily="34" charset="0"/>
                <a:cs typeface="Arial" pitchFamily="34" charset="0"/>
              </a:rPr>
              <a:t> Quality system requirements</a:t>
            </a:r>
          </a:p>
          <a:p>
            <a:pPr>
              <a:lnSpc>
                <a:spcPct val="140000"/>
              </a:lnSpc>
            </a:pPr>
            <a:r>
              <a:rPr lang="en-GB" dirty="0" smtClean="0">
                <a:solidFill>
                  <a:schemeClr val="tx1"/>
                </a:solidFill>
                <a:latin typeface="Arial" pitchFamily="34" charset="0"/>
                <a:cs typeface="Arial" pitchFamily="34" charset="0"/>
              </a:rPr>
              <a:t> Contract review requirements</a:t>
            </a:r>
          </a:p>
          <a:p>
            <a:pPr>
              <a:lnSpc>
                <a:spcPct val="140000"/>
              </a:lnSpc>
            </a:pPr>
            <a:r>
              <a:rPr lang="en-GB" dirty="0" smtClean="0">
                <a:solidFill>
                  <a:schemeClr val="tx1"/>
                </a:solidFill>
                <a:latin typeface="Arial" pitchFamily="34" charset="0"/>
                <a:cs typeface="Arial" pitchFamily="34" charset="0"/>
              </a:rPr>
              <a:t> Product design requirements</a:t>
            </a:r>
          </a:p>
          <a:p>
            <a:pPr>
              <a:lnSpc>
                <a:spcPct val="140000"/>
              </a:lnSpc>
            </a:pPr>
            <a:r>
              <a:rPr lang="en-GB" dirty="0" smtClean="0">
                <a:solidFill>
                  <a:schemeClr val="tx1"/>
                </a:solidFill>
                <a:latin typeface="Arial" pitchFamily="34" charset="0"/>
                <a:cs typeface="Arial" pitchFamily="34" charset="0"/>
              </a:rPr>
              <a:t> Document and data control</a:t>
            </a:r>
          </a:p>
          <a:p>
            <a:pPr>
              <a:lnSpc>
                <a:spcPct val="140000"/>
              </a:lnSpc>
            </a:pPr>
            <a:r>
              <a:rPr lang="en-GB" dirty="0" smtClean="0">
                <a:solidFill>
                  <a:schemeClr val="tx1"/>
                </a:solidFill>
                <a:latin typeface="Arial" pitchFamily="34" charset="0"/>
                <a:cs typeface="Arial" pitchFamily="34" charset="0"/>
              </a:rPr>
              <a:t> Purchasing requirements</a:t>
            </a:r>
          </a:p>
          <a:p>
            <a:pPr>
              <a:lnSpc>
                <a:spcPct val="140000"/>
              </a:lnSpc>
            </a:pPr>
            <a:r>
              <a:rPr lang="en-GB" dirty="0" smtClean="0">
                <a:solidFill>
                  <a:schemeClr val="tx1"/>
                </a:solidFill>
                <a:latin typeface="Arial" pitchFamily="34" charset="0"/>
                <a:cs typeface="Arial" pitchFamily="34" charset="0"/>
              </a:rPr>
              <a:t> Customer supplied products</a:t>
            </a:r>
          </a:p>
        </p:txBody>
      </p:sp>
      <p:sp>
        <p:nvSpPr>
          <p:cNvPr id="6963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419119F-20AB-4E03-948A-FC1AC5EB19A2}" type="slidenum">
              <a:rPr lang="ar-SA" altLang="en-US" smtClean="0"/>
              <a:pPr/>
              <a:t>123</a:t>
            </a:fld>
            <a:endParaRPr lang="en-GB" altLang="en-US"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50520"/>
            <a:ext cx="7620000" cy="838200"/>
          </a:xfrm>
        </p:spPr>
        <p:txBody>
          <a:bodyPr>
            <a:noAutofit/>
          </a:bodyPr>
          <a:lstStyle/>
          <a:p>
            <a:pPr algn="ctr">
              <a:defRPr/>
            </a:pPr>
            <a:r>
              <a:rPr lang="en-GB" dirty="0" smtClean="0">
                <a:solidFill>
                  <a:schemeClr val="tx1"/>
                </a:solidFill>
              </a:rPr>
              <a:t>THE  ISO 9000-3  STANDARD</a:t>
            </a:r>
            <a:endParaRPr lang="en-GB" dirty="0">
              <a:solidFill>
                <a:schemeClr val="tx1"/>
              </a:solidFill>
              <a:latin typeface="+mn-lt"/>
            </a:endParaRPr>
          </a:p>
        </p:txBody>
      </p:sp>
      <p:sp>
        <p:nvSpPr>
          <p:cNvPr id="70659" name="Content Placeholder 2"/>
          <p:cNvSpPr>
            <a:spLocks noGrp="1"/>
          </p:cNvSpPr>
          <p:nvPr>
            <p:ph idx="1"/>
          </p:nvPr>
        </p:nvSpPr>
        <p:spPr>
          <a:xfrm>
            <a:off x="624840" y="1752600"/>
            <a:ext cx="7757160" cy="4511040"/>
          </a:xfrm>
        </p:spPr>
        <p:txBody>
          <a:bodyPr/>
          <a:lstStyle/>
          <a:p>
            <a:pPr>
              <a:lnSpc>
                <a:spcPct val="140000"/>
              </a:lnSpc>
            </a:pPr>
            <a:r>
              <a:rPr lang="en-GB" dirty="0" smtClean="0">
                <a:solidFill>
                  <a:schemeClr val="tx1"/>
                </a:solidFill>
                <a:latin typeface="Arial" pitchFamily="34" charset="0"/>
                <a:cs typeface="Arial" pitchFamily="34" charset="0"/>
              </a:rPr>
              <a:t>  Process control requirements</a:t>
            </a:r>
          </a:p>
          <a:p>
            <a:pPr>
              <a:lnSpc>
                <a:spcPct val="140000"/>
              </a:lnSpc>
            </a:pPr>
            <a:r>
              <a:rPr lang="en-GB" dirty="0" smtClean="0">
                <a:solidFill>
                  <a:schemeClr val="tx1"/>
                </a:solidFill>
                <a:latin typeface="Arial" pitchFamily="34" charset="0"/>
                <a:cs typeface="Arial" pitchFamily="34" charset="0"/>
              </a:rPr>
              <a:t>  Inspection and testing</a:t>
            </a:r>
          </a:p>
          <a:p>
            <a:pPr>
              <a:lnSpc>
                <a:spcPct val="140000"/>
              </a:lnSpc>
            </a:pPr>
            <a:r>
              <a:rPr lang="en-GB" dirty="0" smtClean="0">
                <a:solidFill>
                  <a:schemeClr val="tx1"/>
                </a:solidFill>
                <a:latin typeface="Arial" pitchFamily="34" charset="0"/>
                <a:cs typeface="Arial" pitchFamily="34" charset="0"/>
              </a:rPr>
              <a:t>  Inspection and test status</a:t>
            </a:r>
          </a:p>
          <a:p>
            <a:pPr>
              <a:lnSpc>
                <a:spcPct val="140000"/>
              </a:lnSpc>
            </a:pPr>
            <a:r>
              <a:rPr lang="en-GB" dirty="0" smtClean="0">
                <a:solidFill>
                  <a:schemeClr val="tx1"/>
                </a:solidFill>
                <a:latin typeface="Arial" pitchFamily="34" charset="0"/>
                <a:cs typeface="Arial" pitchFamily="34" charset="0"/>
              </a:rPr>
              <a:t>  Control of nonconforming products</a:t>
            </a:r>
          </a:p>
          <a:p>
            <a:pPr>
              <a:lnSpc>
                <a:spcPct val="140000"/>
              </a:lnSpc>
            </a:pPr>
            <a:r>
              <a:rPr lang="en-GB" dirty="0" smtClean="0">
                <a:solidFill>
                  <a:schemeClr val="tx1"/>
                </a:solidFill>
                <a:latin typeface="Arial" pitchFamily="34" charset="0"/>
                <a:cs typeface="Arial" pitchFamily="34" charset="0"/>
              </a:rPr>
              <a:t>  Corrective and preventive actions</a:t>
            </a:r>
          </a:p>
          <a:p>
            <a:pPr>
              <a:lnSpc>
                <a:spcPct val="140000"/>
              </a:lnSpc>
            </a:pPr>
            <a:r>
              <a:rPr lang="en-GB" dirty="0" smtClean="0">
                <a:solidFill>
                  <a:schemeClr val="tx1"/>
                </a:solidFill>
                <a:latin typeface="Arial" pitchFamily="34" charset="0"/>
                <a:cs typeface="Arial" pitchFamily="34" charset="0"/>
              </a:rPr>
              <a:t>  Handling, storage, and delivery</a:t>
            </a:r>
          </a:p>
          <a:p>
            <a:pPr>
              <a:lnSpc>
                <a:spcPct val="140000"/>
              </a:lnSpc>
            </a:pPr>
            <a:r>
              <a:rPr lang="en-GB" dirty="0" smtClean="0">
                <a:solidFill>
                  <a:schemeClr val="tx1"/>
                </a:solidFill>
                <a:latin typeface="Arial" pitchFamily="34" charset="0"/>
                <a:cs typeface="Arial" pitchFamily="34" charset="0"/>
              </a:rPr>
              <a:t>  Training requirements</a:t>
            </a:r>
          </a:p>
        </p:txBody>
      </p:sp>
      <p:sp>
        <p:nvSpPr>
          <p:cNvPr id="706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E34DA5-5D5F-4204-BC22-5ED1824D7984}" type="slidenum">
              <a:rPr lang="ar-SA" altLang="en-US" smtClean="0"/>
              <a:pPr/>
              <a:t>124</a:t>
            </a:fld>
            <a:endParaRPr lang="en-GB" altLang="en-US"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756"/>
            <a:ext cx="7711440" cy="762000"/>
          </a:xfrm>
        </p:spPr>
        <p:txBody>
          <a:bodyPr>
            <a:noAutofit/>
          </a:bodyPr>
          <a:lstStyle/>
          <a:p>
            <a:pPr algn="ctr">
              <a:defRPr/>
            </a:pPr>
            <a:r>
              <a:rPr lang="en-GB" dirty="0" smtClean="0">
                <a:solidFill>
                  <a:schemeClr val="tx1"/>
                </a:solidFill>
              </a:rPr>
              <a:t>THE  ISO 9000-3  IS  VERY  GENERAL</a:t>
            </a:r>
            <a:endParaRPr lang="en-GB" dirty="0">
              <a:solidFill>
                <a:schemeClr val="tx1"/>
              </a:solidFill>
              <a:latin typeface="+mn-lt"/>
            </a:endParaRPr>
          </a:p>
        </p:txBody>
      </p:sp>
      <p:sp>
        <p:nvSpPr>
          <p:cNvPr id="716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74C7306-8BED-4F8C-AC15-A5B452593F81}" type="slidenum">
              <a:rPr lang="ar-SA" altLang="en-US" smtClean="0"/>
              <a:pPr/>
              <a:t>125</a:t>
            </a:fld>
            <a:endParaRPr lang="en-GB" altLang="en-US" smtClean="0"/>
          </a:p>
        </p:txBody>
      </p:sp>
      <p:pic>
        <p:nvPicPr>
          <p:cNvPr id="71684" name="Content Placeholder 4"/>
          <p:cNvPicPr>
            <a:picLocks noGrp="1"/>
          </p:cNvPicPr>
          <p:nvPr>
            <p:ph idx="1"/>
          </p:nvPr>
        </p:nvPicPr>
        <p:blipFill>
          <a:blip r:embed="rId2"/>
          <a:srcRect/>
          <a:stretch>
            <a:fillRect/>
          </a:stretch>
        </p:blipFill>
        <p:spPr>
          <a:xfrm>
            <a:off x="838200" y="1708150"/>
            <a:ext cx="7299960" cy="4754880"/>
          </a:xfrm>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338796"/>
            <a:ext cx="7772400" cy="838200"/>
          </a:xfrm>
        </p:spPr>
        <p:txBody>
          <a:bodyPr>
            <a:noAutofit/>
          </a:bodyPr>
          <a:lstStyle/>
          <a:p>
            <a:pPr algn="ctr">
              <a:defRPr/>
            </a:pPr>
            <a:r>
              <a:rPr lang="en-GB" dirty="0" smtClean="0">
                <a:solidFill>
                  <a:schemeClr val="tx1"/>
                </a:solidFill>
              </a:rPr>
              <a:t>EXERCISE  </a:t>
            </a:r>
            <a:r>
              <a:rPr lang="en-US" dirty="0" smtClean="0">
                <a:solidFill>
                  <a:schemeClr val="tx1"/>
                </a:solidFill>
              </a:rPr>
              <a:t>1</a:t>
            </a:r>
            <a:endParaRPr lang="en-GB" dirty="0">
              <a:solidFill>
                <a:schemeClr val="tx1"/>
              </a:solidFill>
              <a:latin typeface="+mn-lt"/>
            </a:endParaRPr>
          </a:p>
        </p:txBody>
      </p:sp>
      <p:sp>
        <p:nvSpPr>
          <p:cNvPr id="99331" name="Content Placeholder 2"/>
          <p:cNvSpPr>
            <a:spLocks noGrp="1"/>
          </p:cNvSpPr>
          <p:nvPr>
            <p:ph idx="1"/>
          </p:nvPr>
        </p:nvSpPr>
        <p:spPr>
          <a:xfrm>
            <a:off x="472440" y="1783080"/>
            <a:ext cx="8077200" cy="4526280"/>
          </a:xfrm>
        </p:spPr>
        <p:txBody>
          <a:bodyPr/>
          <a:lstStyle/>
          <a:p>
            <a:pPr>
              <a:lnSpc>
                <a:spcPct val="150000"/>
              </a:lnSpc>
              <a:defRPr/>
            </a:pPr>
            <a:r>
              <a:rPr lang="en-GB" u="sng" dirty="0" smtClean="0">
                <a:solidFill>
                  <a:schemeClr val="tx1"/>
                </a:solidFill>
                <a:latin typeface="Arial" pitchFamily="34" charset="0"/>
                <a:cs typeface="Arial" pitchFamily="34" charset="0"/>
              </a:rPr>
              <a:t>Design your own development process for the following software project</a:t>
            </a:r>
            <a:r>
              <a:rPr lang="en-GB" dirty="0" smtClean="0">
                <a:solidFill>
                  <a:schemeClr val="tx1"/>
                </a:solidFill>
                <a:latin typeface="Arial" pitchFamily="34" charset="0"/>
                <a:cs typeface="Arial" pitchFamily="34" charset="0"/>
              </a:rPr>
              <a:t>: </a:t>
            </a:r>
          </a:p>
          <a:p>
            <a:pPr>
              <a:lnSpc>
                <a:spcPct val="150000"/>
              </a:lnSpc>
              <a:buNone/>
              <a:defRPr/>
            </a:pPr>
            <a:r>
              <a:rPr lang="en-GB" dirty="0" smtClean="0">
                <a:solidFill>
                  <a:schemeClr val="tx1"/>
                </a:solidFill>
                <a:latin typeface="Arial" pitchFamily="34" charset="0"/>
                <a:cs typeface="Arial" pitchFamily="34" charset="0"/>
              </a:rPr>
              <a:t>1. 	The client is willing to spend some time only three times to help develop the requirements (divide the requirements phase into three equal parts) - The system is designed to automate an existing manual system</a:t>
            </a:r>
          </a:p>
        </p:txBody>
      </p:sp>
      <p:sp>
        <p:nvSpPr>
          <p:cNvPr id="1034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B75B03-F3EF-4D1B-9AD9-DFD8FDCC35AF}" type="slidenum">
              <a:rPr lang="ar-SA" altLang="en-US" smtClean="0"/>
              <a:pPr/>
              <a:t>126</a:t>
            </a:fld>
            <a:endParaRPr lang="en-GB" altLang="en-US" smtClean="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8080" cy="838200"/>
          </a:xfrm>
        </p:spPr>
        <p:txBody>
          <a:bodyPr>
            <a:noAutofit/>
          </a:bodyPr>
          <a:lstStyle/>
          <a:p>
            <a:pPr algn="ctr">
              <a:defRPr/>
            </a:pPr>
            <a:r>
              <a:rPr lang="en-GB" dirty="0" smtClean="0">
                <a:solidFill>
                  <a:schemeClr val="tx1"/>
                </a:solidFill>
              </a:rPr>
              <a:t>EXERCISE  1  </a:t>
            </a:r>
            <a:r>
              <a:rPr lang="en-GB" i="1" dirty="0" smtClean="0">
                <a:solidFill>
                  <a:srgbClr val="00B050"/>
                </a:solidFill>
              </a:rPr>
              <a:t>(Cont.)</a:t>
            </a:r>
            <a:endParaRPr lang="en-GB" i="1" dirty="0">
              <a:solidFill>
                <a:srgbClr val="00B050"/>
              </a:solidFill>
              <a:latin typeface="+mn-lt"/>
            </a:endParaRPr>
          </a:p>
        </p:txBody>
      </p:sp>
      <p:sp>
        <p:nvSpPr>
          <p:cNvPr id="99331" name="Content Placeholder 2"/>
          <p:cNvSpPr>
            <a:spLocks noGrp="1"/>
          </p:cNvSpPr>
          <p:nvPr>
            <p:ph idx="1"/>
          </p:nvPr>
        </p:nvSpPr>
        <p:spPr>
          <a:xfrm>
            <a:off x="381000" y="1828799"/>
            <a:ext cx="8077200" cy="4371975"/>
          </a:xfrm>
        </p:spPr>
        <p:txBody>
          <a:bodyPr/>
          <a:lstStyle/>
          <a:p>
            <a:pPr>
              <a:lnSpc>
                <a:spcPct val="200000"/>
              </a:lnSpc>
              <a:buFont typeface="Wingdings 2" pitchFamily="18" charset="2"/>
              <a:buNone/>
              <a:defRPr/>
            </a:pPr>
            <a:r>
              <a:rPr lang="en-US" dirty="0" smtClean="0">
                <a:solidFill>
                  <a:schemeClr val="tx1"/>
                </a:solidFill>
                <a:cs typeface="+mn-cs"/>
              </a:rPr>
              <a:t>2</a:t>
            </a:r>
            <a:r>
              <a:rPr lang="en-US" dirty="0" smtClean="0">
                <a:cs typeface="+mn-cs"/>
              </a:rPr>
              <a:t>. 	</a:t>
            </a:r>
            <a:r>
              <a:rPr lang="en-GB" dirty="0" smtClean="0">
                <a:solidFill>
                  <a:schemeClr val="tx1"/>
                </a:solidFill>
                <a:latin typeface="Arial" pitchFamily="34" charset="0"/>
                <a:cs typeface="Arial" pitchFamily="34" charset="0"/>
              </a:rPr>
              <a:t>The client wanted to reduce the delivery time as much as possible - The developing organization is quite familiar with the problem domain - The project requires a large number of features </a:t>
            </a:r>
          </a:p>
        </p:txBody>
      </p:sp>
      <p:sp>
        <p:nvSpPr>
          <p:cNvPr id="104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C6DF33-BFB9-4594-8B3E-80320B9F22C5}" type="slidenum">
              <a:rPr lang="ar-SA" altLang="en-US" smtClean="0"/>
              <a:pPr/>
              <a:t>127</a:t>
            </a:fld>
            <a:endParaRPr lang="en-GB" altLang="en-US" smtClean="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04760" cy="716280"/>
          </a:xfrm>
        </p:spPr>
        <p:txBody>
          <a:bodyPr/>
          <a:lstStyle/>
          <a:p>
            <a:pPr algn="ctr">
              <a:defRPr/>
            </a:pPr>
            <a:r>
              <a:rPr lang="en-GB" dirty="0" smtClean="0">
                <a:solidFill>
                  <a:schemeClr val="tx1"/>
                </a:solidFill>
              </a:rPr>
              <a:t>EXERCISE  </a:t>
            </a:r>
            <a:r>
              <a:rPr lang="en-US" dirty="0" smtClean="0">
                <a:solidFill>
                  <a:schemeClr val="tx1"/>
                </a:solidFill>
              </a:rPr>
              <a:t>2</a:t>
            </a:r>
            <a:endParaRPr lang="en-GB" dirty="0">
              <a:solidFill>
                <a:schemeClr val="tx1"/>
              </a:solidFill>
            </a:endParaRPr>
          </a:p>
        </p:txBody>
      </p:sp>
      <p:sp>
        <p:nvSpPr>
          <p:cNvPr id="72707" name="Content Placeholder 2"/>
          <p:cNvSpPr>
            <a:spLocks noGrp="1"/>
          </p:cNvSpPr>
          <p:nvPr>
            <p:ph idx="1"/>
          </p:nvPr>
        </p:nvSpPr>
        <p:spPr>
          <a:xfrm>
            <a:off x="457200" y="1691640"/>
            <a:ext cx="8001000" cy="4709160"/>
          </a:xfrm>
        </p:spPr>
        <p:txBody>
          <a:bodyPr/>
          <a:lstStyle/>
          <a:p>
            <a:pPr>
              <a:lnSpc>
                <a:spcPct val="200000"/>
              </a:lnSpc>
              <a:buFont typeface="Wingdings 2" pitchFamily="18" charset="2"/>
              <a:buNone/>
            </a:pPr>
            <a:r>
              <a:rPr lang="en-US" dirty="0" smtClean="0">
                <a:solidFill>
                  <a:schemeClr val="tx1"/>
                </a:solidFill>
                <a:latin typeface="Arial" pitchFamily="34" charset="0"/>
                <a:cs typeface="Arial" pitchFamily="34" charset="0"/>
              </a:rPr>
              <a:t>	Design your own development process for the following software project:</a:t>
            </a:r>
            <a:endParaRPr lang="ar-SA" dirty="0" smtClean="0">
              <a:solidFill>
                <a:schemeClr val="tx1"/>
              </a:solidFill>
              <a:latin typeface="Arial" pitchFamily="34" charset="0"/>
              <a:cs typeface="Arial" pitchFamily="34" charset="0"/>
            </a:endParaRPr>
          </a:p>
          <a:p>
            <a:pPr>
              <a:lnSpc>
                <a:spcPct val="200000"/>
              </a:lnSpc>
              <a:buFont typeface="Wingdings 2" pitchFamily="18" charset="2"/>
              <a:buNone/>
            </a:pPr>
            <a:r>
              <a:rPr lang="ar-SA"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The pace of requirements change is high - The customer is willing to be heavily involved during the entire development</a:t>
            </a:r>
          </a:p>
        </p:txBody>
      </p:sp>
      <p:sp>
        <p:nvSpPr>
          <p:cNvPr id="727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984941A-0D91-4AE5-AF7E-C1045A83DEAB}" type="slidenum">
              <a:rPr lang="ar-SA" altLang="en-US" smtClean="0"/>
              <a:pPr/>
              <a:t>128</a:t>
            </a:fld>
            <a:endParaRPr lang="en-GB" alt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06154A6-A15F-4880-B94D-0E521B2F8F50}" type="slidenum">
              <a:rPr lang="ar-SA" altLang="en-US" smtClean="0"/>
              <a:pPr/>
              <a:t>13</a:t>
            </a:fld>
            <a:endParaRPr lang="en-GB" altLang="en-US" smtClean="0"/>
          </a:p>
        </p:txBody>
      </p:sp>
      <p:pic>
        <p:nvPicPr>
          <p:cNvPr id="27651" name="Picture 2"/>
          <p:cNvPicPr>
            <a:picLocks noGrp="1" noChangeAspect="1" noChangeArrowheads="1"/>
          </p:cNvPicPr>
          <p:nvPr>
            <p:ph idx="1"/>
          </p:nvPr>
        </p:nvPicPr>
        <p:blipFill>
          <a:blip r:embed="rId2"/>
          <a:srcRect/>
          <a:stretch>
            <a:fillRect/>
          </a:stretch>
        </p:blipFill>
        <p:spPr>
          <a:xfrm>
            <a:off x="-114300" y="-28575"/>
            <a:ext cx="9272588" cy="689610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295420"/>
            <a:ext cx="7772400" cy="838200"/>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WATERFALL  PROCESS  MODEL</a:t>
            </a:r>
            <a:endParaRPr lang="en-US" dirty="0">
              <a:solidFill>
                <a:schemeClr val="tx1"/>
              </a:solidFill>
              <a:latin typeface="Arial" pitchFamily="34" charset="0"/>
              <a:cs typeface="Arial" pitchFamily="34" charset="0"/>
            </a:endParaRPr>
          </a:p>
        </p:txBody>
      </p:sp>
      <p:sp>
        <p:nvSpPr>
          <p:cNvPr id="2867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305BC0-C4C4-4FDC-BB00-11C76D99D64B}" type="slidenum">
              <a:rPr lang="ar-SA" altLang="en-US" smtClean="0"/>
              <a:pPr/>
              <a:t>14</a:t>
            </a:fld>
            <a:endParaRPr lang="en-GB" altLang="en-US" smtClean="0"/>
          </a:p>
        </p:txBody>
      </p:sp>
      <p:sp>
        <p:nvSpPr>
          <p:cNvPr id="28676" name="Content Placeholder 4"/>
          <p:cNvSpPr>
            <a:spLocks noGrp="1"/>
          </p:cNvSpPr>
          <p:nvPr>
            <p:ph idx="1"/>
          </p:nvPr>
        </p:nvSpPr>
        <p:spPr/>
        <p:txBody>
          <a:bodyPr/>
          <a:lstStyle/>
          <a:p>
            <a:pPr>
              <a:buFont typeface="Wingdings 2" pitchFamily="18" charset="2"/>
              <a:buNone/>
            </a:pPr>
            <a:r>
              <a:rPr lang="en-US" dirty="0" smtClean="0">
                <a:solidFill>
                  <a:schemeClr val="bg1"/>
                </a:solidFill>
                <a:cs typeface="Tahoma" pitchFamily="34" charset="0"/>
              </a:rPr>
              <a:t>.</a:t>
            </a:r>
            <a:endParaRPr lang="en-GB" dirty="0" smtClean="0">
              <a:solidFill>
                <a:schemeClr val="bg1"/>
              </a:solidFill>
              <a:cs typeface="Tahoma" pitchFamily="34" charset="0"/>
            </a:endParaRPr>
          </a:p>
        </p:txBody>
      </p:sp>
      <p:pic>
        <p:nvPicPr>
          <p:cNvPr id="28677" name="Picture 5"/>
          <p:cNvPicPr>
            <a:picLocks noChangeAspect="1" noChangeArrowheads="1"/>
          </p:cNvPicPr>
          <p:nvPr/>
        </p:nvPicPr>
        <p:blipFill>
          <a:blip r:embed="rId2"/>
          <a:srcRect/>
          <a:stretch>
            <a:fillRect/>
          </a:stretch>
        </p:blipFill>
        <p:spPr bwMode="auto">
          <a:xfrm>
            <a:off x="664528" y="1295400"/>
            <a:ext cx="7732712" cy="50484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
            <a:ext cx="7528560" cy="930275"/>
          </a:xfrm>
        </p:spPr>
        <p:txBody>
          <a:bodyPr/>
          <a:lstStyle/>
          <a:p>
            <a:pPr algn="ctr">
              <a:defRPr/>
            </a:pPr>
            <a:r>
              <a:rPr lang="en-GB" dirty="0" smtClean="0">
                <a:solidFill>
                  <a:schemeClr val="tx1"/>
                </a:solidFill>
                <a:latin typeface="Arial" pitchFamily="34" charset="0"/>
                <a:cs typeface="Arial" pitchFamily="34" charset="0"/>
              </a:rPr>
              <a:t>FEASIBILITY  STUDY</a:t>
            </a:r>
            <a:endParaRPr lang="en-GB" dirty="0">
              <a:solidFill>
                <a:schemeClr val="tx1"/>
              </a:solidFill>
              <a:latin typeface="Arial" pitchFamily="34" charset="0"/>
              <a:cs typeface="Arial" pitchFamily="34" charset="0"/>
            </a:endParaRPr>
          </a:p>
        </p:txBody>
      </p:sp>
      <p:sp>
        <p:nvSpPr>
          <p:cNvPr id="34819" name="Content Placeholder 2"/>
          <p:cNvSpPr>
            <a:spLocks noGrp="1"/>
          </p:cNvSpPr>
          <p:nvPr>
            <p:ph idx="1"/>
          </p:nvPr>
        </p:nvSpPr>
        <p:spPr>
          <a:xfrm>
            <a:off x="563880" y="1767840"/>
            <a:ext cx="7955280" cy="4601528"/>
          </a:xfrm>
        </p:spPr>
        <p:txBody>
          <a:bodyPr/>
          <a:lstStyle/>
          <a:p>
            <a:pPr>
              <a:lnSpc>
                <a:spcPct val="150000"/>
              </a:lnSpc>
              <a:defRPr/>
            </a:pPr>
            <a:r>
              <a:rPr lang="en-GB" dirty="0" smtClean="0">
                <a:solidFill>
                  <a:schemeClr val="tx1"/>
                </a:solidFill>
                <a:latin typeface="Arial" pitchFamily="34" charset="0"/>
                <a:cs typeface="Arial" pitchFamily="34" charset="0"/>
              </a:rPr>
              <a:t>Its result is a document that should contain at least the following items:</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A definition of the problem</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Determination of viability</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Alternative solutions and their expected benefits</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Required resources, costs, and delivery dates in each proposed alternative solution</a:t>
            </a:r>
          </a:p>
        </p:txBody>
      </p:sp>
      <p:sp>
        <p:nvSpPr>
          <p:cNvPr id="297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10C725C-C5EE-41F1-983E-D2BF190C2034}" type="slidenum">
              <a:rPr lang="ar-SA" altLang="en-US" smtClean="0"/>
              <a:pPr/>
              <a:t>15</a:t>
            </a:fld>
            <a:endParaRPr lang="en-GB" alt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755"/>
            <a:ext cx="7589520" cy="1081405"/>
          </a:xfrm>
        </p:spPr>
        <p:txBody>
          <a:bodyPr>
            <a:noAutofit/>
          </a:bodyPr>
          <a:lstStyle/>
          <a:p>
            <a:pPr algn="ctr">
              <a:defRPr/>
            </a:pPr>
            <a:r>
              <a:rPr lang="en-GB" dirty="0" smtClean="0">
                <a:solidFill>
                  <a:schemeClr val="tx1"/>
                </a:solidFill>
                <a:latin typeface="Arial" pitchFamily="34" charset="0"/>
                <a:cs typeface="Arial" pitchFamily="34" charset="0"/>
              </a:rPr>
              <a:t>REQUIREMENT  ANALYSIS  AND  SPECIFICATION</a:t>
            </a:r>
            <a:endParaRPr lang="en-GB" dirty="0">
              <a:solidFill>
                <a:schemeClr val="tx1"/>
              </a:solidFill>
              <a:latin typeface="Arial" pitchFamily="34" charset="0"/>
              <a:cs typeface="Arial" pitchFamily="34" charset="0"/>
            </a:endParaRPr>
          </a:p>
        </p:txBody>
      </p:sp>
      <p:sp>
        <p:nvSpPr>
          <p:cNvPr id="30723" name="Content Placeholder 2"/>
          <p:cNvSpPr>
            <a:spLocks noGrp="1"/>
          </p:cNvSpPr>
          <p:nvPr>
            <p:ph idx="1"/>
          </p:nvPr>
        </p:nvSpPr>
        <p:spPr>
          <a:xfrm>
            <a:off x="457200" y="1691640"/>
            <a:ext cx="7772400" cy="4800600"/>
          </a:xfrm>
        </p:spPr>
        <p:txBody>
          <a:bodyPr/>
          <a:lstStyle/>
          <a:p>
            <a:pPr>
              <a:lnSpc>
                <a:spcPct val="200000"/>
              </a:lnSpc>
            </a:pPr>
            <a:r>
              <a:rPr lang="en-GB" dirty="0" smtClean="0">
                <a:solidFill>
                  <a:schemeClr val="tx1"/>
                </a:solidFill>
                <a:latin typeface="Arial" pitchFamily="34" charset="0"/>
                <a:cs typeface="Arial" pitchFamily="34" charset="0"/>
              </a:rPr>
              <a:t>The purpose of a requirements analysis is to identify the qualities required of the application, in terms of functionality, performance, ease of use, portability, and so on</a:t>
            </a:r>
            <a:endParaRPr lang="ar-SA"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The requirements describe the “what” of a system, not the “how”</a:t>
            </a:r>
          </a:p>
        </p:txBody>
      </p:sp>
      <p:sp>
        <p:nvSpPr>
          <p:cNvPr id="307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A73524B-3945-4F23-9500-9340201F14A0}" type="slidenum">
              <a:rPr lang="ar-SA" altLang="en-US" smtClean="0"/>
              <a:pPr/>
              <a:t>16</a:t>
            </a:fld>
            <a:endParaRPr lang="en-GB" alt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290195"/>
            <a:ext cx="7528560" cy="898525"/>
          </a:xfrm>
        </p:spPr>
        <p:txBody>
          <a:bodyPr>
            <a:noAutofit/>
          </a:bodyPr>
          <a:lstStyle/>
          <a:p>
            <a:pPr algn="ctr">
              <a:defRPr/>
            </a:pPr>
            <a:r>
              <a:rPr lang="en-GB" dirty="0" smtClean="0">
                <a:solidFill>
                  <a:schemeClr val="tx1"/>
                </a:solidFill>
                <a:latin typeface="Arial" pitchFamily="34" charset="0"/>
                <a:cs typeface="Arial" pitchFamily="34" charset="0"/>
              </a:rPr>
              <a:t>REQUIREMENT  ANALYSIS  AND  SPECIFICATION</a:t>
            </a:r>
            <a:endParaRPr lang="en-GB" dirty="0">
              <a:solidFill>
                <a:schemeClr val="tx1"/>
              </a:solidFill>
              <a:latin typeface="Arial" pitchFamily="34" charset="0"/>
              <a:cs typeface="Arial" pitchFamily="34" charset="0"/>
            </a:endParaRPr>
          </a:p>
        </p:txBody>
      </p:sp>
      <p:sp>
        <p:nvSpPr>
          <p:cNvPr id="35843" name="Content Placeholder 2"/>
          <p:cNvSpPr>
            <a:spLocks noGrp="1"/>
          </p:cNvSpPr>
          <p:nvPr>
            <p:ph idx="1"/>
          </p:nvPr>
        </p:nvSpPr>
        <p:spPr>
          <a:xfrm>
            <a:off x="533400" y="1889760"/>
            <a:ext cx="8229600" cy="4191000"/>
          </a:xfrm>
        </p:spPr>
        <p:txBody>
          <a:bodyPr/>
          <a:lstStyle/>
          <a:p>
            <a:pPr>
              <a:lnSpc>
                <a:spcPct val="150000"/>
              </a:lnSpc>
              <a:defRPr/>
            </a:pPr>
            <a:r>
              <a:rPr lang="en-GB" dirty="0" smtClean="0">
                <a:solidFill>
                  <a:schemeClr val="tx1"/>
                </a:solidFill>
                <a:latin typeface="Arial" pitchFamily="34" charset="0"/>
                <a:cs typeface="Arial" pitchFamily="34" charset="0"/>
              </a:rPr>
              <a:t>An SRS (Software Requirements Specification) document must contain the following:</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 Detailed statement of problem</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 Possible alternative solution to problem</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 Functional requirements of the software system</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 Constraints on the software system</a:t>
            </a:r>
          </a:p>
        </p:txBody>
      </p:sp>
      <p:sp>
        <p:nvSpPr>
          <p:cNvPr id="317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329519F-1799-4899-9D50-5DE06FC718FB}" type="slidenum">
              <a:rPr lang="ar-SA" altLang="en-US" smtClean="0"/>
              <a:pPr/>
              <a:t>17</a:t>
            </a:fld>
            <a:endParaRPr lang="en-GB"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
            <a:ext cx="7574280" cy="731520"/>
          </a:xfrm>
        </p:spPr>
        <p:txBody>
          <a:bodyPr/>
          <a:lstStyle/>
          <a:p>
            <a:pPr algn="ctr">
              <a:defRPr/>
            </a:pPr>
            <a:r>
              <a:rPr lang="en-GB" dirty="0" smtClean="0">
                <a:solidFill>
                  <a:schemeClr val="tx1"/>
                </a:solidFill>
                <a:latin typeface="Arial" pitchFamily="34" charset="0"/>
                <a:cs typeface="Arial" pitchFamily="34" charset="0"/>
              </a:rPr>
              <a:t>DESIGN  AND  SPECIFICATION</a:t>
            </a:r>
            <a:endParaRPr lang="en-GB" dirty="0">
              <a:solidFill>
                <a:schemeClr val="tx1"/>
              </a:solidFill>
              <a:latin typeface="Arial" pitchFamily="34" charset="0"/>
              <a:cs typeface="Arial" pitchFamily="34" charset="0"/>
            </a:endParaRPr>
          </a:p>
        </p:txBody>
      </p:sp>
      <p:sp>
        <p:nvSpPr>
          <p:cNvPr id="32771" name="Content Placeholder 2"/>
          <p:cNvSpPr>
            <a:spLocks noGrp="1"/>
          </p:cNvSpPr>
          <p:nvPr>
            <p:ph idx="1"/>
          </p:nvPr>
        </p:nvSpPr>
        <p:spPr>
          <a:xfrm>
            <a:off x="487680" y="1752600"/>
            <a:ext cx="7924800" cy="4343400"/>
          </a:xfrm>
        </p:spPr>
        <p:txBody>
          <a:bodyPr/>
          <a:lstStyle/>
          <a:p>
            <a:pPr>
              <a:lnSpc>
                <a:spcPct val="250000"/>
              </a:lnSpc>
            </a:pPr>
            <a:r>
              <a:rPr lang="en-GB" dirty="0" smtClean="0">
                <a:solidFill>
                  <a:schemeClr val="tx1"/>
                </a:solidFill>
                <a:latin typeface="Arial" pitchFamily="34" charset="0"/>
                <a:cs typeface="Arial" pitchFamily="34" charset="0"/>
              </a:rPr>
              <a:t>The goal of the design phase is to transform the requirements specified in the SRS document into a structure that is suitable for implementation in some programming language</a:t>
            </a:r>
          </a:p>
        </p:txBody>
      </p:sp>
      <p:sp>
        <p:nvSpPr>
          <p:cNvPr id="327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1455A4-FE39-4C4E-BC8D-7A898A74AF8D}" type="slidenum">
              <a:rPr lang="ar-SA" altLang="en-US" smtClean="0"/>
              <a:pPr/>
              <a:t>18</a:t>
            </a:fld>
            <a:endParaRPr lang="en-GB" alt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
            <a:ext cx="7467600" cy="1143000"/>
          </a:xfrm>
        </p:spPr>
        <p:txBody>
          <a:bodyPr/>
          <a:lstStyle/>
          <a:p>
            <a:pPr algn="ctr">
              <a:defRPr/>
            </a:pPr>
            <a:r>
              <a:rPr lang="en-GB" dirty="0" smtClean="0">
                <a:solidFill>
                  <a:schemeClr val="tx1"/>
                </a:solidFill>
                <a:latin typeface="Arial" pitchFamily="34" charset="0"/>
                <a:cs typeface="Arial" pitchFamily="34" charset="0"/>
              </a:rPr>
              <a:t>DESIGN  AND  SPECIFICATION</a:t>
            </a:r>
            <a:endParaRPr lang="en-GB" dirty="0">
              <a:solidFill>
                <a:schemeClr val="tx1"/>
              </a:solidFill>
              <a:latin typeface="Arial" pitchFamily="34" charset="0"/>
              <a:cs typeface="Arial" pitchFamily="34" charset="0"/>
            </a:endParaRPr>
          </a:p>
        </p:txBody>
      </p:sp>
      <p:sp>
        <p:nvSpPr>
          <p:cNvPr id="36867" name="Content Placeholder 2"/>
          <p:cNvSpPr>
            <a:spLocks noGrp="1"/>
          </p:cNvSpPr>
          <p:nvPr>
            <p:ph idx="1"/>
          </p:nvPr>
        </p:nvSpPr>
        <p:spPr>
          <a:xfrm>
            <a:off x="579120" y="1813560"/>
            <a:ext cx="7955280" cy="4511040"/>
          </a:xfrm>
        </p:spPr>
        <p:txBody>
          <a:bodyPr/>
          <a:lstStyle/>
          <a:p>
            <a:pPr>
              <a:lnSpc>
                <a:spcPct val="150000"/>
              </a:lnSpc>
              <a:defRPr/>
            </a:pPr>
            <a:r>
              <a:rPr lang="en-GB" b="1" dirty="0" smtClean="0">
                <a:solidFill>
                  <a:schemeClr val="tx1"/>
                </a:solidFill>
                <a:latin typeface="Arial" pitchFamily="34" charset="0"/>
                <a:cs typeface="Arial" pitchFamily="34" charset="0"/>
              </a:rPr>
              <a:t>Traditional Design Approach:</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Architectural design (also called high-level design)</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Detailed design (also called low-level design)</a:t>
            </a:r>
          </a:p>
          <a:p>
            <a:pPr>
              <a:lnSpc>
                <a:spcPct val="150000"/>
              </a:lnSpc>
              <a:buFont typeface="Wingdings 2" pitchFamily="18" charset="2"/>
              <a:buNone/>
              <a:defRPr/>
            </a:pPr>
            <a:endParaRPr lang="en-GB" sz="200" dirty="0" smtClean="0">
              <a:solidFill>
                <a:schemeClr val="tx1"/>
              </a:solidFill>
              <a:latin typeface="Arial" pitchFamily="34" charset="0"/>
              <a:cs typeface="Arial" pitchFamily="34" charset="0"/>
            </a:endParaRPr>
          </a:p>
          <a:p>
            <a:pPr>
              <a:lnSpc>
                <a:spcPct val="150000"/>
              </a:lnSpc>
              <a:defRPr/>
            </a:pPr>
            <a:r>
              <a:rPr lang="en-GB" b="1" dirty="0" smtClean="0">
                <a:solidFill>
                  <a:schemeClr val="tx1"/>
                </a:solidFill>
                <a:latin typeface="Arial" pitchFamily="34" charset="0"/>
                <a:cs typeface="Arial" pitchFamily="34" charset="0"/>
              </a:rPr>
              <a:t>Object-Oriented Design Approach:</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Lower development time and effort</a:t>
            </a: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Better maintainability</a:t>
            </a:r>
          </a:p>
        </p:txBody>
      </p:sp>
      <p:sp>
        <p:nvSpPr>
          <p:cNvPr id="337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FEB9746-5F89-4943-846C-F5D009181ED6}" type="slidenum">
              <a:rPr lang="ar-SA" altLang="en-US" smtClean="0"/>
              <a:pPr/>
              <a:t>19</a:t>
            </a:fld>
            <a:endParaRPr lang="en-GB" alt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Video Tutorials</a:t>
            </a:r>
            <a:endParaRPr lang="en-US" sz="3600" dirty="0">
              <a:solidFill>
                <a:schemeClr val="tx1"/>
              </a:solidFill>
            </a:endParaRPr>
          </a:p>
        </p:txBody>
      </p:sp>
      <p:sp>
        <p:nvSpPr>
          <p:cNvPr id="3" name="Content Placeholder 2"/>
          <p:cNvSpPr>
            <a:spLocks noGrp="1"/>
          </p:cNvSpPr>
          <p:nvPr>
            <p:ph idx="1"/>
          </p:nvPr>
        </p:nvSpPr>
        <p:spPr>
          <a:xfrm>
            <a:off x="792480" y="1981201"/>
            <a:ext cx="7696200" cy="3931920"/>
          </a:xfrm>
        </p:spPr>
        <p:txBody>
          <a:bodyPr/>
          <a:lstStyle/>
          <a:p>
            <a:pPr>
              <a:lnSpc>
                <a:spcPct val="250000"/>
              </a:lnSpc>
              <a:buNone/>
            </a:pPr>
            <a:r>
              <a:rPr lang="en-US" sz="2800" b="1" u="sng" dirty="0" smtClean="0">
                <a:hlinkClick r:id="rId2"/>
              </a:rPr>
              <a:t>Software Engineering Process Models</a:t>
            </a:r>
            <a:r>
              <a:rPr lang="en-GB" sz="2800" b="1" dirty="0" smtClean="0"/>
              <a:t> </a:t>
            </a:r>
            <a:endParaRPr lang="en-GB" sz="2800" dirty="0" smtClean="0"/>
          </a:p>
          <a:p>
            <a:pPr>
              <a:lnSpc>
                <a:spcPct val="250000"/>
              </a:lnSpc>
              <a:buNone/>
            </a:pPr>
            <a:r>
              <a:rPr lang="en-GB" sz="2800" b="1" u="sng" dirty="0" smtClean="0">
                <a:hlinkClick r:id="rId3"/>
              </a:rPr>
              <a:t>Reasons for Agile Processes</a:t>
            </a:r>
            <a:endParaRPr lang="en-GB" sz="2800" dirty="0" smtClean="0"/>
          </a:p>
          <a:p>
            <a:pPr>
              <a:lnSpc>
                <a:spcPct val="250000"/>
              </a:lnSpc>
              <a:buNone/>
            </a:pPr>
            <a:r>
              <a:rPr lang="en-GB" sz="2800" b="1" u="sng" dirty="0" smtClean="0">
                <a:hlinkClick r:id="rId4"/>
              </a:rPr>
              <a:t>Spiral Model</a:t>
            </a:r>
            <a:endParaRPr lang="en-GB" sz="2800" dirty="0" smtClean="0"/>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341"/>
            <a:ext cx="7437120" cy="1006475"/>
          </a:xfrm>
        </p:spPr>
        <p:txBody>
          <a:bodyPr/>
          <a:lstStyle/>
          <a:p>
            <a:pPr algn="ctr">
              <a:defRPr/>
            </a:pPr>
            <a:r>
              <a:rPr lang="en-GB" dirty="0" smtClean="0">
                <a:solidFill>
                  <a:schemeClr val="tx1"/>
                </a:solidFill>
                <a:latin typeface="Arial" pitchFamily="34" charset="0"/>
                <a:cs typeface="Arial" pitchFamily="34" charset="0"/>
              </a:rPr>
              <a:t>CODING  AND  MODULE  TESTING</a:t>
            </a:r>
            <a:endParaRPr lang="en-GB" dirty="0">
              <a:solidFill>
                <a:schemeClr val="tx1"/>
              </a:solidFill>
              <a:latin typeface="Arial" pitchFamily="34" charset="0"/>
              <a:cs typeface="Arial" pitchFamily="34" charset="0"/>
            </a:endParaRPr>
          </a:p>
        </p:txBody>
      </p:sp>
      <p:sp>
        <p:nvSpPr>
          <p:cNvPr id="34819" name="Content Placeholder 2"/>
          <p:cNvSpPr>
            <a:spLocks noGrp="1"/>
          </p:cNvSpPr>
          <p:nvPr>
            <p:ph idx="1"/>
          </p:nvPr>
        </p:nvSpPr>
        <p:spPr>
          <a:xfrm>
            <a:off x="640080" y="1950720"/>
            <a:ext cx="7543800" cy="3916680"/>
          </a:xfrm>
        </p:spPr>
        <p:txBody>
          <a:bodyPr/>
          <a:lstStyle/>
          <a:p>
            <a:pPr>
              <a:lnSpc>
                <a:spcPct val="200000"/>
              </a:lnSpc>
            </a:pPr>
            <a:r>
              <a:rPr lang="en-GB" dirty="0" smtClean="0">
                <a:solidFill>
                  <a:schemeClr val="tx1"/>
                </a:solidFill>
                <a:latin typeface="Arial" pitchFamily="34" charset="0"/>
                <a:cs typeface="Arial" pitchFamily="34" charset="0"/>
              </a:rPr>
              <a:t>Output of this phase is an implemented and tested</a:t>
            </a:r>
          </a:p>
          <a:p>
            <a:pPr>
              <a:lnSpc>
                <a:spcPct val="200000"/>
              </a:lnSpc>
              <a:buFont typeface="Wingdings 2" pitchFamily="18" charset="2"/>
              <a:buNone/>
            </a:pPr>
            <a:r>
              <a:rPr lang="en-GB" dirty="0" smtClean="0">
                <a:solidFill>
                  <a:schemeClr val="tx1"/>
                </a:solidFill>
                <a:latin typeface="Arial" pitchFamily="34" charset="0"/>
                <a:cs typeface="Arial" pitchFamily="34" charset="0"/>
              </a:rPr>
              <a:t>	collection of modules</a:t>
            </a:r>
          </a:p>
          <a:p>
            <a:endParaRPr lang="en-GB" dirty="0" smtClean="0">
              <a:solidFill>
                <a:schemeClr val="tx1"/>
              </a:solidFill>
              <a:latin typeface="Arial" pitchFamily="34" charset="0"/>
              <a:cs typeface="Arial" pitchFamily="34" charset="0"/>
            </a:endParaRPr>
          </a:p>
        </p:txBody>
      </p:sp>
      <p:sp>
        <p:nvSpPr>
          <p:cNvPr id="348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B604985-CFC6-40E7-B212-09FFA1AEE115}" type="slidenum">
              <a:rPr lang="ar-SA" altLang="en-US" smtClean="0"/>
              <a:pPr/>
              <a:t>20</a:t>
            </a:fld>
            <a:endParaRPr lang="en-GB" alt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Autofit/>
          </a:bodyPr>
          <a:lstStyle/>
          <a:p>
            <a:pPr algn="ctr">
              <a:defRPr/>
            </a:pPr>
            <a:r>
              <a:rPr lang="en-GB" dirty="0" smtClean="0">
                <a:solidFill>
                  <a:schemeClr val="tx1"/>
                </a:solidFill>
                <a:latin typeface="Arial" pitchFamily="34" charset="0"/>
                <a:cs typeface="Arial" pitchFamily="34" charset="0"/>
              </a:rPr>
              <a:t>INTEGRATION  AND  SYSTEM  TESTING</a:t>
            </a:r>
            <a:endParaRPr lang="en-GB" dirty="0">
              <a:solidFill>
                <a:schemeClr val="tx1"/>
              </a:solidFill>
              <a:latin typeface="Arial" pitchFamily="34" charset="0"/>
              <a:cs typeface="Arial" pitchFamily="34" charset="0"/>
            </a:endParaRPr>
          </a:p>
        </p:txBody>
      </p:sp>
      <p:sp>
        <p:nvSpPr>
          <p:cNvPr id="35843" name="Content Placeholder 2"/>
          <p:cNvSpPr>
            <a:spLocks noGrp="1"/>
          </p:cNvSpPr>
          <p:nvPr>
            <p:ph idx="1"/>
          </p:nvPr>
        </p:nvSpPr>
        <p:spPr>
          <a:xfrm>
            <a:off x="640080" y="1905000"/>
            <a:ext cx="7772400" cy="4282440"/>
          </a:xfrm>
        </p:spPr>
        <p:txBody>
          <a:bodyPr/>
          <a:lstStyle/>
          <a:p>
            <a:pPr>
              <a:lnSpc>
                <a:spcPct val="150000"/>
              </a:lnSpc>
            </a:pPr>
            <a:r>
              <a:rPr lang="en-GB" dirty="0" smtClean="0">
                <a:solidFill>
                  <a:schemeClr val="tx1"/>
                </a:solidFill>
                <a:latin typeface="Arial" pitchFamily="34" charset="0"/>
                <a:cs typeface="Arial" pitchFamily="34" charset="0"/>
              </a:rPr>
              <a:t>Integration is normally carried out incrementally over a number of steps</a:t>
            </a:r>
          </a:p>
          <a:p>
            <a:pPr>
              <a:lnSpc>
                <a:spcPct val="150000"/>
              </a:lnSpc>
              <a:buFont typeface="Wingdings 2" pitchFamily="18" charset="2"/>
              <a:buNone/>
            </a:pPr>
            <a:endParaRPr lang="en-GB" sz="400" dirty="0" smtClean="0">
              <a:solidFill>
                <a:schemeClr val="tx1"/>
              </a:solidFill>
              <a:latin typeface="Arial" pitchFamily="34" charset="0"/>
              <a:cs typeface="Arial" pitchFamily="34" charset="0"/>
            </a:endParaRPr>
          </a:p>
          <a:p>
            <a:pPr>
              <a:lnSpc>
                <a:spcPct val="150000"/>
              </a:lnSpc>
            </a:pPr>
            <a:r>
              <a:rPr lang="en-GB" b="1" dirty="0" smtClean="0">
                <a:solidFill>
                  <a:schemeClr val="tx1"/>
                </a:solidFill>
                <a:latin typeface="Arial" pitchFamily="34" charset="0"/>
                <a:cs typeface="Arial" pitchFamily="34" charset="0"/>
              </a:rPr>
              <a:t>The system testing is done in three phases:</a:t>
            </a:r>
          </a:p>
          <a:p>
            <a:pPr>
              <a:lnSpc>
                <a:spcPct val="150000"/>
              </a:lnSpc>
              <a:buFont typeface="Wingdings" pitchFamily="2" charset="2"/>
              <a:buChar char="Ø"/>
            </a:pPr>
            <a:r>
              <a:rPr lang="en-GB" dirty="0" smtClean="0">
                <a:solidFill>
                  <a:schemeClr val="tx1"/>
                </a:solidFill>
                <a:latin typeface="Arial" pitchFamily="34" charset="0"/>
                <a:cs typeface="Arial" pitchFamily="34" charset="0"/>
              </a:rPr>
              <a:t>Alpha Testing</a:t>
            </a:r>
          </a:p>
          <a:p>
            <a:pPr>
              <a:lnSpc>
                <a:spcPct val="150000"/>
              </a:lnSpc>
              <a:buFont typeface="Wingdings" pitchFamily="2" charset="2"/>
              <a:buChar char="Ø"/>
            </a:pPr>
            <a:r>
              <a:rPr lang="en-GB" dirty="0" smtClean="0">
                <a:solidFill>
                  <a:schemeClr val="tx1"/>
                </a:solidFill>
                <a:latin typeface="Arial" pitchFamily="34" charset="0"/>
                <a:cs typeface="Arial" pitchFamily="34" charset="0"/>
              </a:rPr>
              <a:t>Beta Testing</a:t>
            </a:r>
          </a:p>
          <a:p>
            <a:pPr>
              <a:lnSpc>
                <a:spcPct val="150000"/>
              </a:lnSpc>
              <a:buFont typeface="Wingdings" pitchFamily="2" charset="2"/>
              <a:buChar char="Ø"/>
            </a:pPr>
            <a:r>
              <a:rPr lang="en-GB" dirty="0" smtClean="0">
                <a:solidFill>
                  <a:schemeClr val="tx1"/>
                </a:solidFill>
                <a:latin typeface="Arial" pitchFamily="34" charset="0"/>
                <a:cs typeface="Arial" pitchFamily="34" charset="0"/>
              </a:rPr>
              <a:t>Acceptance Testing</a:t>
            </a:r>
          </a:p>
        </p:txBody>
      </p:sp>
      <p:sp>
        <p:nvSpPr>
          <p:cNvPr id="358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B566A1-16AC-4C59-96ED-136DE207C9D4}" type="slidenum">
              <a:rPr lang="ar-SA" altLang="en-US" smtClean="0"/>
              <a:pPr/>
              <a:t>21</a:t>
            </a:fld>
            <a:endParaRPr lang="en-GB" alt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543800" cy="1024128"/>
          </a:xfrm>
        </p:spPr>
        <p:txBody>
          <a:bodyPr/>
          <a:lstStyle/>
          <a:p>
            <a:pPr algn="ctr">
              <a:defRPr/>
            </a:pPr>
            <a:r>
              <a:rPr lang="en-GB" dirty="0" smtClean="0">
                <a:solidFill>
                  <a:schemeClr val="tx1"/>
                </a:solidFill>
                <a:latin typeface="Arial" pitchFamily="34" charset="0"/>
                <a:cs typeface="Arial" pitchFamily="34" charset="0"/>
              </a:rPr>
              <a:t>DELIVERY  AND  MAINTENANCE</a:t>
            </a:r>
            <a:endParaRPr lang="en-GB" dirty="0">
              <a:solidFill>
                <a:schemeClr val="tx1"/>
              </a:solidFill>
              <a:latin typeface="Arial" pitchFamily="34" charset="0"/>
              <a:cs typeface="Arial" pitchFamily="34" charset="0"/>
            </a:endParaRPr>
          </a:p>
        </p:txBody>
      </p:sp>
      <p:sp>
        <p:nvSpPr>
          <p:cNvPr id="39939" name="Content Placeholder 2"/>
          <p:cNvSpPr>
            <a:spLocks noGrp="1"/>
          </p:cNvSpPr>
          <p:nvPr>
            <p:ph idx="1"/>
          </p:nvPr>
        </p:nvSpPr>
        <p:spPr>
          <a:xfrm>
            <a:off x="548640" y="1874521"/>
            <a:ext cx="7848600" cy="4145280"/>
          </a:xfrm>
        </p:spPr>
        <p:txBody>
          <a:bodyPr/>
          <a:lstStyle/>
          <a:p>
            <a:pPr>
              <a:lnSpc>
                <a:spcPct val="150000"/>
              </a:lnSpc>
              <a:defRPr/>
            </a:pPr>
            <a:r>
              <a:rPr lang="en-GB" dirty="0" smtClean="0">
                <a:solidFill>
                  <a:schemeClr val="tx1"/>
                </a:solidFill>
                <a:latin typeface="Arial" pitchFamily="34" charset="0"/>
                <a:cs typeface="Arial" pitchFamily="34" charset="0"/>
              </a:rPr>
              <a:t>The delivery of software is often done in two stages</a:t>
            </a:r>
          </a:p>
          <a:p>
            <a:pPr>
              <a:lnSpc>
                <a:spcPct val="150000"/>
              </a:lnSpc>
              <a:defRPr/>
            </a:pPr>
            <a:r>
              <a:rPr lang="en-GB" dirty="0" smtClean="0">
                <a:solidFill>
                  <a:schemeClr val="tx1"/>
                </a:solidFill>
                <a:latin typeface="Arial" pitchFamily="34" charset="0"/>
                <a:cs typeface="Arial" pitchFamily="34" charset="0"/>
              </a:rPr>
              <a:t>The cost of maintenance is often more than 60% of the total cost of software</a:t>
            </a:r>
          </a:p>
          <a:p>
            <a:pPr>
              <a:lnSpc>
                <a:spcPct val="150000"/>
              </a:lnSpc>
              <a:defRPr/>
            </a:pPr>
            <a:r>
              <a:rPr lang="en-GB" dirty="0" smtClean="0">
                <a:solidFill>
                  <a:schemeClr val="tx1"/>
                </a:solidFill>
                <a:latin typeface="Arial" pitchFamily="34" charset="0"/>
                <a:cs typeface="Arial" pitchFamily="34" charset="0"/>
              </a:rPr>
              <a:t>Over 50% of maintenance costs attributed to perfective maintenance</a:t>
            </a:r>
          </a:p>
          <a:p>
            <a:pPr>
              <a:lnSpc>
                <a:spcPct val="150000"/>
              </a:lnSpc>
              <a:defRPr/>
            </a:pPr>
            <a:r>
              <a:rPr lang="en-GB" dirty="0" smtClean="0">
                <a:solidFill>
                  <a:schemeClr val="tx1"/>
                </a:solidFill>
                <a:latin typeface="Arial" pitchFamily="34" charset="0"/>
                <a:cs typeface="Arial" pitchFamily="34" charset="0"/>
              </a:rPr>
              <a:t>Evolution is probably a better term than maintenance</a:t>
            </a:r>
          </a:p>
        </p:txBody>
      </p:sp>
      <p:sp>
        <p:nvSpPr>
          <p:cNvPr id="368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ED20E2B-4338-4E99-9B4C-5F421CE72999}" type="slidenum">
              <a:rPr lang="ar-SA" altLang="en-US" smtClean="0"/>
              <a:pPr/>
              <a:t>22</a:t>
            </a:fld>
            <a:endParaRPr lang="en-GB" alt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75360"/>
          </a:xfrm>
        </p:spPr>
        <p:txBody>
          <a:bodyPr>
            <a:noAutofit/>
          </a:bodyPr>
          <a:lstStyle/>
          <a:p>
            <a:pPr algn="ctr">
              <a:defRPr/>
            </a:pPr>
            <a:r>
              <a:rPr lang="en-GB" dirty="0" smtClean="0">
                <a:solidFill>
                  <a:schemeClr val="tx1"/>
                </a:solidFill>
                <a:latin typeface="Arial" pitchFamily="34" charset="0"/>
                <a:cs typeface="Arial" pitchFamily="34" charset="0"/>
              </a:rPr>
              <a:t>ADVANTAGES  OF  WATERFALL  MODEL</a:t>
            </a:r>
            <a:endParaRPr lang="en-GB" dirty="0">
              <a:solidFill>
                <a:schemeClr val="tx1"/>
              </a:solidFill>
              <a:latin typeface="Arial" pitchFamily="34" charset="0"/>
              <a:cs typeface="Arial" pitchFamily="34" charset="0"/>
            </a:endParaRPr>
          </a:p>
        </p:txBody>
      </p:sp>
      <p:sp>
        <p:nvSpPr>
          <p:cNvPr id="37891" name="Content Placeholder 2"/>
          <p:cNvSpPr>
            <a:spLocks noGrp="1"/>
          </p:cNvSpPr>
          <p:nvPr>
            <p:ph idx="1"/>
          </p:nvPr>
        </p:nvSpPr>
        <p:spPr>
          <a:xfrm>
            <a:off x="579120" y="1676400"/>
            <a:ext cx="8016240" cy="4495800"/>
          </a:xfrm>
        </p:spPr>
        <p:txBody>
          <a:bodyPr/>
          <a:lstStyle/>
          <a:p>
            <a:pPr>
              <a:lnSpc>
                <a:spcPct val="200000"/>
              </a:lnSpc>
            </a:pPr>
            <a:r>
              <a:rPr lang="en-GB" dirty="0" smtClean="0">
                <a:solidFill>
                  <a:schemeClr val="tx1"/>
                </a:solidFill>
                <a:latin typeface="Arial" pitchFamily="34" charset="0"/>
                <a:cs typeface="Arial" pitchFamily="34" charset="0"/>
              </a:rPr>
              <a:t>The main advantage of the waterfall model is its simplicity</a:t>
            </a:r>
          </a:p>
          <a:p>
            <a:pPr>
              <a:lnSpc>
                <a:spcPct val="200000"/>
              </a:lnSpc>
            </a:pPr>
            <a:r>
              <a:rPr lang="en-GB" dirty="0" smtClean="0">
                <a:solidFill>
                  <a:schemeClr val="tx1"/>
                </a:solidFill>
                <a:latin typeface="Arial" pitchFamily="34" charset="0"/>
                <a:cs typeface="Arial" pitchFamily="34" charset="0"/>
              </a:rPr>
              <a:t>It is straightforward and divides the large task of building a software system into a series of cleanly divided phases, each phase dealing with a separate logical concern</a:t>
            </a:r>
          </a:p>
        </p:txBody>
      </p:sp>
      <p:sp>
        <p:nvSpPr>
          <p:cNvPr id="3789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411A9FD-B885-4134-8B72-5D1C3E564CB2}" type="slidenum">
              <a:rPr lang="ar-SA" altLang="en-US" smtClean="0"/>
              <a:pPr/>
              <a:t>23</a:t>
            </a:fld>
            <a:endParaRPr lang="en-GB" alt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021080"/>
          </a:xfrm>
        </p:spPr>
        <p:txBody>
          <a:bodyPr>
            <a:noAutofit/>
          </a:bodyPr>
          <a:lstStyle/>
          <a:p>
            <a:pPr algn="ctr">
              <a:defRPr/>
            </a:pPr>
            <a:r>
              <a:rPr lang="en-GB" dirty="0" smtClean="0">
                <a:solidFill>
                  <a:schemeClr val="tx1"/>
                </a:solidFill>
                <a:latin typeface="Arial" pitchFamily="34" charset="0"/>
                <a:cs typeface="Arial" pitchFamily="34" charset="0"/>
              </a:rPr>
              <a:t>ADVANTAGES  OF  WATERFALL  MODEL</a:t>
            </a:r>
            <a:endParaRPr lang="en-GB" dirty="0">
              <a:solidFill>
                <a:schemeClr val="tx1"/>
              </a:solidFill>
              <a:latin typeface="Arial" pitchFamily="34" charset="0"/>
              <a:cs typeface="Arial" pitchFamily="34" charset="0"/>
            </a:endParaRPr>
          </a:p>
        </p:txBody>
      </p:sp>
      <p:sp>
        <p:nvSpPr>
          <p:cNvPr id="38915" name="Content Placeholder 2"/>
          <p:cNvSpPr>
            <a:spLocks noGrp="1"/>
          </p:cNvSpPr>
          <p:nvPr>
            <p:ph idx="1"/>
          </p:nvPr>
        </p:nvSpPr>
        <p:spPr>
          <a:xfrm>
            <a:off x="563880" y="1813560"/>
            <a:ext cx="8046720" cy="4495800"/>
          </a:xfrm>
        </p:spPr>
        <p:txBody>
          <a:bodyPr/>
          <a:lstStyle/>
          <a:p>
            <a:pPr>
              <a:lnSpc>
                <a:spcPct val="250000"/>
              </a:lnSpc>
            </a:pPr>
            <a:r>
              <a:rPr lang="en-GB" dirty="0" smtClean="0">
                <a:solidFill>
                  <a:schemeClr val="tx1"/>
                </a:solidFill>
                <a:latin typeface="Arial" pitchFamily="34" charset="0"/>
                <a:cs typeface="Arial" pitchFamily="34" charset="0"/>
              </a:rPr>
              <a:t>Waterfall model is also easy to administer in a contractual setup. As each phase is completed and its work product produced, some amount of money is given by the customer to the developing organization</a:t>
            </a:r>
          </a:p>
        </p:txBody>
      </p:sp>
      <p:sp>
        <p:nvSpPr>
          <p:cNvPr id="389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9E7F442-5E58-40C9-828B-BED837721109}" type="slidenum">
              <a:rPr lang="ar-SA" altLang="en-US" smtClean="0"/>
              <a:pPr/>
              <a:t>24</a:t>
            </a:fld>
            <a:endParaRPr lang="en-GB" alt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89560"/>
            <a:ext cx="7620000" cy="944880"/>
          </a:xfrm>
        </p:spPr>
        <p:txBody>
          <a:bodyPr>
            <a:noAutofit/>
          </a:bodyPr>
          <a:lstStyle/>
          <a:p>
            <a:pPr algn="ctr">
              <a:defRPr/>
            </a:pPr>
            <a:r>
              <a:rPr lang="en-GB" dirty="0" smtClean="0">
                <a:solidFill>
                  <a:schemeClr val="tx1"/>
                </a:solidFill>
                <a:latin typeface="Arial" pitchFamily="34" charset="0"/>
                <a:cs typeface="Arial" pitchFamily="34" charset="0"/>
              </a:rPr>
              <a:t>DISADVANTAGES  OF  WATERFALL  MODEL</a:t>
            </a:r>
            <a:endParaRPr lang="en-GB" dirty="0">
              <a:solidFill>
                <a:schemeClr val="tx1"/>
              </a:solidFill>
              <a:latin typeface="Arial" pitchFamily="34" charset="0"/>
              <a:cs typeface="Arial" pitchFamily="34" charset="0"/>
            </a:endParaRPr>
          </a:p>
        </p:txBody>
      </p:sp>
      <p:sp>
        <p:nvSpPr>
          <p:cNvPr id="43011" name="Content Placeholder 2"/>
          <p:cNvSpPr>
            <a:spLocks noGrp="1"/>
          </p:cNvSpPr>
          <p:nvPr>
            <p:ph idx="1"/>
          </p:nvPr>
        </p:nvSpPr>
        <p:spPr>
          <a:xfrm>
            <a:off x="563880" y="1767840"/>
            <a:ext cx="7848600" cy="4511040"/>
          </a:xfrm>
        </p:spPr>
        <p:txBody>
          <a:bodyPr/>
          <a:lstStyle/>
          <a:p>
            <a:pPr>
              <a:lnSpc>
                <a:spcPct val="120000"/>
              </a:lnSpc>
              <a:defRPr/>
            </a:pPr>
            <a:r>
              <a:rPr lang="en-GB" dirty="0" smtClean="0">
                <a:solidFill>
                  <a:schemeClr val="tx1"/>
                </a:solidFill>
                <a:latin typeface="Arial" pitchFamily="34" charset="0"/>
                <a:cs typeface="Arial" pitchFamily="34" charset="0"/>
              </a:rPr>
              <a:t>It assumes that the requirements of a system can be frozen before the design begins</a:t>
            </a:r>
          </a:p>
          <a:p>
            <a:pPr>
              <a:lnSpc>
                <a:spcPct val="120000"/>
              </a:lnSpc>
              <a:defRPr/>
            </a:pPr>
            <a:r>
              <a:rPr lang="en-GB" dirty="0" smtClean="0">
                <a:solidFill>
                  <a:schemeClr val="tx1"/>
                </a:solidFill>
                <a:latin typeface="Arial" pitchFamily="34" charset="0"/>
                <a:cs typeface="Arial" pitchFamily="34" charset="0"/>
              </a:rPr>
              <a:t>Freezing the requirements usually requires choosing the hardware</a:t>
            </a:r>
          </a:p>
          <a:p>
            <a:pPr>
              <a:lnSpc>
                <a:spcPct val="120000"/>
              </a:lnSpc>
              <a:defRPr/>
            </a:pPr>
            <a:r>
              <a:rPr lang="en-GB" dirty="0" smtClean="0">
                <a:solidFill>
                  <a:schemeClr val="tx1"/>
                </a:solidFill>
                <a:latin typeface="Arial" pitchFamily="34" charset="0"/>
                <a:cs typeface="Arial" pitchFamily="34" charset="0"/>
              </a:rPr>
              <a:t>It follows the “big bang” approach. The entire software is delivered in one shot at the end</a:t>
            </a:r>
          </a:p>
          <a:p>
            <a:pPr>
              <a:lnSpc>
                <a:spcPct val="120000"/>
              </a:lnSpc>
              <a:defRPr/>
            </a:pPr>
            <a:r>
              <a:rPr lang="en-GB" dirty="0" smtClean="0">
                <a:solidFill>
                  <a:schemeClr val="tx1"/>
                </a:solidFill>
                <a:latin typeface="Arial" pitchFamily="34" charset="0"/>
                <a:cs typeface="Arial" pitchFamily="34" charset="0"/>
              </a:rPr>
              <a:t>It encourages “requirements bloating”</a:t>
            </a:r>
          </a:p>
          <a:p>
            <a:pPr>
              <a:lnSpc>
                <a:spcPct val="120000"/>
              </a:lnSpc>
              <a:defRPr/>
            </a:pPr>
            <a:r>
              <a:rPr lang="en-GB" dirty="0" smtClean="0">
                <a:solidFill>
                  <a:schemeClr val="tx1"/>
                </a:solidFill>
                <a:latin typeface="Arial" pitchFamily="34" charset="0"/>
                <a:cs typeface="Arial" pitchFamily="34" charset="0"/>
              </a:rPr>
              <a:t>It is a document-driven process that requires formal documents at the end of each phase</a:t>
            </a:r>
          </a:p>
        </p:txBody>
      </p:sp>
      <p:sp>
        <p:nvSpPr>
          <p:cNvPr id="3994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5217353-F277-491B-86E5-7D66B644A4F2}" type="slidenum">
              <a:rPr lang="ar-SA" altLang="en-US" smtClean="0"/>
              <a:pPr/>
              <a:t>25</a:t>
            </a:fld>
            <a:endParaRPr lang="en-GB" alt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85104"/>
            <a:ext cx="7406640" cy="810064"/>
          </a:xfrm>
        </p:spPr>
        <p:txBody>
          <a:bodyPr>
            <a:noAutofit/>
          </a:bodyPr>
          <a:lstStyle/>
          <a:p>
            <a:pPr algn="ctr">
              <a:defRPr/>
            </a:pPr>
            <a:r>
              <a:rPr lang="en-GB" dirty="0" smtClean="0">
                <a:solidFill>
                  <a:schemeClr val="tx1"/>
                </a:solidFill>
                <a:latin typeface="Arial" pitchFamily="34" charset="0"/>
                <a:cs typeface="Arial" pitchFamily="34" charset="0"/>
              </a:rPr>
              <a:t>WATERFALL  MODEL</a:t>
            </a:r>
            <a:endParaRPr lang="en-GB" dirty="0">
              <a:solidFill>
                <a:schemeClr val="tx1"/>
              </a:solidFill>
              <a:latin typeface="Arial" pitchFamily="34" charset="0"/>
              <a:cs typeface="Arial" pitchFamily="34" charset="0"/>
            </a:endParaRPr>
          </a:p>
        </p:txBody>
      </p:sp>
      <p:sp>
        <p:nvSpPr>
          <p:cNvPr id="41987" name="Content Placeholder 2"/>
          <p:cNvSpPr>
            <a:spLocks noGrp="1"/>
          </p:cNvSpPr>
          <p:nvPr>
            <p:ph idx="1"/>
          </p:nvPr>
        </p:nvSpPr>
        <p:spPr>
          <a:xfrm>
            <a:off x="502920" y="1798320"/>
            <a:ext cx="7848600" cy="4558030"/>
          </a:xfrm>
        </p:spPr>
        <p:txBody>
          <a:bodyPr/>
          <a:lstStyle/>
          <a:p>
            <a:pPr>
              <a:lnSpc>
                <a:spcPct val="170000"/>
              </a:lnSpc>
            </a:pPr>
            <a:r>
              <a:rPr lang="en-GB" dirty="0" smtClean="0">
                <a:solidFill>
                  <a:schemeClr val="tx1"/>
                </a:solidFill>
                <a:latin typeface="Arial" pitchFamily="34" charset="0"/>
                <a:cs typeface="Arial" pitchFamily="34" charset="0"/>
              </a:rPr>
              <a:t>Despite these limitations, the waterfall model has been the most widely used process model</a:t>
            </a:r>
          </a:p>
          <a:p>
            <a:pPr>
              <a:lnSpc>
                <a:spcPct val="170000"/>
              </a:lnSpc>
            </a:pPr>
            <a:r>
              <a:rPr lang="en-GB" dirty="0" smtClean="0">
                <a:solidFill>
                  <a:schemeClr val="tx1"/>
                </a:solidFill>
                <a:latin typeface="Arial" pitchFamily="34" charset="0"/>
                <a:cs typeface="Arial" pitchFamily="34" charset="0"/>
              </a:rPr>
              <a:t> If the developing organization is quite familiar with the problem domain and the requirements for the software are quite clear, the waterfall model works well, and may be the most efficient process</a:t>
            </a:r>
          </a:p>
        </p:txBody>
      </p:sp>
      <p:sp>
        <p:nvSpPr>
          <p:cNvPr id="419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92999E-27A9-4275-9561-2365F26B3754}" type="slidenum">
              <a:rPr lang="ar-SA" altLang="en-US" smtClean="0"/>
              <a:pPr/>
              <a:t>26</a:t>
            </a:fld>
            <a:endParaRPr lang="en-GB" alt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1244624-29E3-42B0-997D-E213731AE1C2}" type="slidenum">
              <a:rPr lang="ar-SA" altLang="en-US" smtClean="0"/>
              <a:pPr/>
              <a:t>27</a:t>
            </a:fld>
            <a:endParaRPr lang="en-GB" altLang="en-US" smtClean="0"/>
          </a:p>
        </p:txBody>
      </p:sp>
      <p:pic>
        <p:nvPicPr>
          <p:cNvPr id="44035" name="Picture 2"/>
          <p:cNvPicPr>
            <a:picLocks noGrp="1" noChangeAspect="1" noChangeArrowheads="1"/>
          </p:cNvPicPr>
          <p:nvPr>
            <p:ph idx="1"/>
          </p:nvPr>
        </p:nvPicPr>
        <p:blipFill>
          <a:blip r:embed="rId2"/>
          <a:srcRect/>
          <a:stretch>
            <a:fillRect/>
          </a:stretch>
        </p:blipFill>
        <p:spPr>
          <a:xfrm>
            <a:off x="-114300" y="-47625"/>
            <a:ext cx="9367838" cy="6934200"/>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335280"/>
            <a:ext cx="7162800" cy="838200"/>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PROTOTYPING  PROCESS  MODEL</a:t>
            </a:r>
            <a:endParaRPr lang="en-US" dirty="0">
              <a:solidFill>
                <a:schemeClr val="tx1"/>
              </a:solidFill>
              <a:latin typeface="Arial" pitchFamily="34" charset="0"/>
              <a:cs typeface="Arial" pitchFamily="34" charset="0"/>
            </a:endParaRPr>
          </a:p>
        </p:txBody>
      </p:sp>
      <p:sp>
        <p:nvSpPr>
          <p:cNvPr id="46083" name="Rectangle 3"/>
          <p:cNvSpPr>
            <a:spLocks noGrp="1" noChangeArrowheads="1"/>
          </p:cNvSpPr>
          <p:nvPr>
            <p:ph idx="1"/>
          </p:nvPr>
        </p:nvSpPr>
        <p:spPr>
          <a:xfrm>
            <a:off x="457200" y="1828800"/>
            <a:ext cx="7924800" cy="4084320"/>
          </a:xfrm>
        </p:spPr>
        <p:txBody>
          <a:bodyPr/>
          <a:lstStyle/>
          <a:p>
            <a:pPr>
              <a:lnSpc>
                <a:spcPct val="170000"/>
              </a:lnSpc>
              <a:defRPr/>
            </a:pPr>
            <a:r>
              <a:rPr lang="en-GB" dirty="0" smtClean="0">
                <a:solidFill>
                  <a:schemeClr val="tx1"/>
                </a:solidFill>
                <a:latin typeface="Arial" pitchFamily="34" charset="0"/>
                <a:cs typeface="Arial" pitchFamily="34" charset="0"/>
              </a:rPr>
              <a:t>The goal of a prototyping-based development process is to counter the first limitation of the waterfall model</a:t>
            </a:r>
          </a:p>
          <a:p>
            <a:pPr>
              <a:lnSpc>
                <a:spcPct val="170000"/>
              </a:lnSpc>
              <a:defRPr/>
            </a:pPr>
            <a:endParaRPr lang="en-GB" sz="100" dirty="0" smtClean="0">
              <a:solidFill>
                <a:schemeClr val="tx1"/>
              </a:solidFill>
              <a:latin typeface="Arial" pitchFamily="34" charset="0"/>
              <a:cs typeface="Arial" pitchFamily="34" charset="0"/>
            </a:endParaRPr>
          </a:p>
          <a:p>
            <a:pPr>
              <a:lnSpc>
                <a:spcPct val="170000"/>
              </a:lnSpc>
              <a:defRPr/>
            </a:pPr>
            <a:r>
              <a:rPr lang="en-GB" dirty="0" smtClean="0">
                <a:solidFill>
                  <a:schemeClr val="tx1"/>
                </a:solidFill>
                <a:latin typeface="Arial" pitchFamily="34" charset="0"/>
                <a:cs typeface="Arial" pitchFamily="34" charset="0"/>
              </a:rPr>
              <a:t>The basic idea here is that instead of freezing the requirements before any design or coding can proceed, a throwaway prototype is built to help understand the requirements</a:t>
            </a:r>
            <a:endParaRPr lang="en-US" dirty="0" smtClean="0">
              <a:solidFill>
                <a:schemeClr val="tx1"/>
              </a:solidFill>
              <a:latin typeface="Arial" pitchFamily="34" charset="0"/>
              <a:cs typeface="Arial" pitchFamily="34" charset="0"/>
            </a:endParaRPr>
          </a:p>
        </p:txBody>
      </p:sp>
      <p:sp>
        <p:nvSpPr>
          <p:cNvPr id="4506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2AF7F11-BA64-4335-9BBA-1E5F17C3B00F}" type="slidenum">
              <a:rPr lang="ar-SA" altLang="en-US" smtClean="0"/>
              <a:pPr/>
              <a:t>28</a:t>
            </a:fld>
            <a:endParaRPr lang="en-GB" alt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72440" y="317697"/>
            <a:ext cx="7376160" cy="886263"/>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PROTOTYPING</a:t>
            </a:r>
            <a:r>
              <a:rPr lang="ar-SA"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PROCESS  MODEL</a:t>
            </a:r>
            <a:endParaRPr lang="en-US" dirty="0">
              <a:solidFill>
                <a:schemeClr val="tx1"/>
              </a:solidFill>
              <a:latin typeface="Arial" pitchFamily="34" charset="0"/>
              <a:cs typeface="Arial" pitchFamily="34" charset="0"/>
            </a:endParaRPr>
          </a:p>
        </p:txBody>
      </p:sp>
      <p:sp>
        <p:nvSpPr>
          <p:cNvPr id="47107" name="Rectangle 3"/>
          <p:cNvSpPr>
            <a:spLocks noGrp="1" noChangeArrowheads="1"/>
          </p:cNvSpPr>
          <p:nvPr>
            <p:ph idx="1"/>
          </p:nvPr>
        </p:nvSpPr>
        <p:spPr>
          <a:xfrm>
            <a:off x="457200" y="1737360"/>
            <a:ext cx="8229600" cy="4572000"/>
          </a:xfrm>
        </p:spPr>
        <p:txBody>
          <a:bodyPr/>
          <a:lstStyle/>
          <a:p>
            <a:pPr>
              <a:lnSpc>
                <a:spcPct val="180000"/>
              </a:lnSpc>
              <a:defRPr/>
            </a:pPr>
            <a:r>
              <a:rPr lang="en-GB" dirty="0" smtClean="0">
                <a:solidFill>
                  <a:schemeClr val="tx1"/>
                </a:solidFill>
                <a:latin typeface="Arial" pitchFamily="34" charset="0"/>
                <a:cs typeface="Arial" pitchFamily="34" charset="0"/>
              </a:rPr>
              <a:t>Prototyping is an attractive idea for complicated and large systems for which there is no manual process for existing system to help determine the requirements</a:t>
            </a:r>
          </a:p>
          <a:p>
            <a:pPr>
              <a:lnSpc>
                <a:spcPct val="180000"/>
              </a:lnSpc>
              <a:defRPr/>
            </a:pPr>
            <a:r>
              <a:rPr lang="en-GB" dirty="0" smtClean="0">
                <a:solidFill>
                  <a:schemeClr val="tx1"/>
                </a:solidFill>
                <a:latin typeface="Arial" pitchFamily="34" charset="0"/>
                <a:cs typeface="Arial" pitchFamily="34" charset="0"/>
              </a:rPr>
              <a:t>Letting the client “play” with the prototype provides invaluable and intangible inputs that help determine the requirements for the system</a:t>
            </a:r>
            <a:endParaRPr lang="en-US" dirty="0" smtClean="0">
              <a:solidFill>
                <a:schemeClr val="tx1"/>
              </a:solidFill>
              <a:latin typeface="Arial" pitchFamily="34" charset="0"/>
              <a:cs typeface="Arial" pitchFamily="34" charset="0"/>
            </a:endParaRPr>
          </a:p>
        </p:txBody>
      </p:sp>
      <p:sp>
        <p:nvSpPr>
          <p:cNvPr id="4710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2BECB-2527-4ADB-B6CF-F913B2A25F6F}" type="slidenum">
              <a:rPr lang="ar-SA" altLang="en-US" smtClean="0"/>
              <a:pPr/>
              <a:t>29</a:t>
            </a:fld>
            <a:endParaRPr lang="en-GB" alt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65760" y="350520"/>
            <a:ext cx="7696200" cy="857250"/>
          </a:xfrm>
        </p:spPr>
        <p:txBody>
          <a:bodyPr/>
          <a:lstStyle/>
          <a:p>
            <a:pPr algn="ctr" eaLnBrk="1" fontAlgn="auto" hangingPunct="1">
              <a:spcAft>
                <a:spcPts val="0"/>
              </a:spcAft>
              <a:defRPr/>
            </a:pPr>
            <a:r>
              <a:rPr lang="en-US" dirty="0" smtClean="0">
                <a:solidFill>
                  <a:schemeClr val="tx1"/>
                </a:solidFill>
              </a:rPr>
              <a:t>CONTENTS</a:t>
            </a:r>
          </a:p>
        </p:txBody>
      </p:sp>
      <p:sp>
        <p:nvSpPr>
          <p:cNvPr id="16387" name="Rectangle 3"/>
          <p:cNvSpPr>
            <a:spLocks noGrp="1" noChangeArrowheads="1"/>
          </p:cNvSpPr>
          <p:nvPr>
            <p:ph idx="1"/>
          </p:nvPr>
        </p:nvSpPr>
        <p:spPr>
          <a:xfrm>
            <a:off x="579120" y="1828800"/>
            <a:ext cx="7970520" cy="4465320"/>
          </a:xfrm>
        </p:spPr>
        <p:txBody>
          <a:bodyPr/>
          <a:lstStyle/>
          <a:p>
            <a:pPr eaLnBrk="1" hangingPunct="1">
              <a:lnSpc>
                <a:spcPct val="130000"/>
              </a:lnSpc>
            </a:pPr>
            <a:r>
              <a:rPr lang="en-US" dirty="0" smtClean="0">
                <a:solidFill>
                  <a:schemeClr val="tx1"/>
                </a:solidFill>
                <a:latin typeface="Arial" pitchFamily="34" charset="0"/>
                <a:cs typeface="Arial" pitchFamily="34" charset="0"/>
              </a:rPr>
              <a:t> Introduction</a:t>
            </a:r>
            <a:endParaRPr lang="ar-SA" dirty="0" smtClean="0">
              <a:solidFill>
                <a:schemeClr val="tx1"/>
              </a:solidFill>
              <a:latin typeface="Arial" pitchFamily="34" charset="0"/>
              <a:cs typeface="Arial" pitchFamily="34" charset="0"/>
            </a:endParaRPr>
          </a:p>
          <a:p>
            <a:pPr eaLnBrk="1" hangingPunct="1">
              <a:lnSpc>
                <a:spcPct val="130000"/>
              </a:lnSpc>
            </a:pPr>
            <a:r>
              <a:rPr lang="en-GB" dirty="0" smtClean="0">
                <a:solidFill>
                  <a:schemeClr val="tx1"/>
                </a:solidFill>
                <a:latin typeface="Arial" pitchFamily="34" charset="0"/>
                <a:cs typeface="Arial" pitchFamily="34" charset="0"/>
              </a:rPr>
              <a:t> Maintenance</a:t>
            </a:r>
            <a:endParaRPr lang="ar-SA" dirty="0" smtClean="0">
              <a:solidFill>
                <a:schemeClr val="tx1"/>
              </a:solidFill>
              <a:latin typeface="Arial" pitchFamily="34" charset="0"/>
              <a:cs typeface="Arial" pitchFamily="34" charset="0"/>
            </a:endParaRPr>
          </a:p>
          <a:p>
            <a:pPr eaLnBrk="1" hangingPunct="1">
              <a:lnSpc>
                <a:spcPct val="130000"/>
              </a:lnSpc>
            </a:pPr>
            <a:r>
              <a:rPr lang="en-US" dirty="0" smtClean="0">
                <a:solidFill>
                  <a:schemeClr val="tx1"/>
                </a:solidFill>
                <a:latin typeface="Arial" pitchFamily="34" charset="0"/>
                <a:cs typeface="Arial" pitchFamily="34" charset="0"/>
              </a:rPr>
              <a:t> Waterfall  Process  Model</a:t>
            </a:r>
          </a:p>
          <a:p>
            <a:pPr eaLnBrk="1" hangingPunct="1">
              <a:lnSpc>
                <a:spcPct val="130000"/>
              </a:lnSpc>
            </a:pPr>
            <a:r>
              <a:rPr lang="en-US" dirty="0" smtClean="0">
                <a:solidFill>
                  <a:schemeClr val="tx1"/>
                </a:solidFill>
                <a:latin typeface="Arial" pitchFamily="34" charset="0"/>
                <a:cs typeface="Arial" pitchFamily="34" charset="0"/>
              </a:rPr>
              <a:t> Prototyping  Process  Model</a:t>
            </a:r>
          </a:p>
          <a:p>
            <a:pPr eaLnBrk="1" hangingPunct="1">
              <a:lnSpc>
                <a:spcPct val="130000"/>
              </a:lnSpc>
            </a:pPr>
            <a:r>
              <a:rPr lang="en-US" dirty="0" smtClean="0">
                <a:solidFill>
                  <a:schemeClr val="tx1"/>
                </a:solidFill>
                <a:latin typeface="Arial" pitchFamily="34" charset="0"/>
                <a:cs typeface="Arial" pitchFamily="34" charset="0"/>
              </a:rPr>
              <a:t> Iterative  Process   Models</a:t>
            </a:r>
          </a:p>
          <a:p>
            <a:pPr eaLnBrk="1" hangingPunct="1">
              <a:lnSpc>
                <a:spcPct val="130000"/>
              </a:lnSpc>
            </a:pPr>
            <a:r>
              <a:rPr lang="en-US" dirty="0" smtClean="0">
                <a:solidFill>
                  <a:schemeClr val="tx1"/>
                </a:solidFill>
                <a:latin typeface="Arial" pitchFamily="34" charset="0"/>
                <a:cs typeface="Arial" pitchFamily="34" charset="0"/>
              </a:rPr>
              <a:t> V  Process  Model</a:t>
            </a:r>
          </a:p>
          <a:p>
            <a:pPr eaLnBrk="1" hangingPunct="1">
              <a:lnSpc>
                <a:spcPct val="130000"/>
              </a:lnSpc>
            </a:pPr>
            <a:r>
              <a:rPr lang="en-US" dirty="0" smtClean="0">
                <a:solidFill>
                  <a:schemeClr val="tx1"/>
                </a:solidFill>
                <a:latin typeface="Arial" pitchFamily="34" charset="0"/>
                <a:cs typeface="Arial" pitchFamily="34" charset="0"/>
              </a:rPr>
              <a:t> Reuse-Oriented  Process  Model</a:t>
            </a:r>
          </a:p>
        </p:txBody>
      </p:sp>
      <p:sp>
        <p:nvSpPr>
          <p:cNvPr id="1638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2742458-064F-45F4-9AA7-3D092AE580CE}" type="slidenum">
              <a:rPr lang="ar-SA" altLang="en-US" smtClean="0"/>
              <a:pPr/>
              <a:t>3</a:t>
            </a:fld>
            <a:endParaRPr lang="en-GB" alt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6240" y="304801"/>
            <a:ext cx="7620000" cy="914399"/>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PROTOTYPING</a:t>
            </a:r>
            <a:r>
              <a:rPr lang="ar-SA"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PROCESS  MODEL</a:t>
            </a:r>
            <a:endParaRPr lang="en-US" dirty="0">
              <a:solidFill>
                <a:schemeClr val="tx1"/>
              </a:solidFill>
              <a:latin typeface="Arial" pitchFamily="34" charset="0"/>
              <a:cs typeface="Arial" pitchFamily="34" charset="0"/>
            </a:endParaRPr>
          </a:p>
        </p:txBody>
      </p:sp>
      <p:sp>
        <p:nvSpPr>
          <p:cNvPr id="48131" name="Rectangle 3"/>
          <p:cNvSpPr>
            <a:spLocks noGrp="1" noChangeArrowheads="1"/>
          </p:cNvSpPr>
          <p:nvPr>
            <p:ph idx="1"/>
          </p:nvPr>
        </p:nvSpPr>
        <p:spPr>
          <a:xfrm>
            <a:off x="457200" y="1874520"/>
            <a:ext cx="8229600" cy="4419600"/>
          </a:xfrm>
        </p:spPr>
        <p:txBody>
          <a:bodyPr/>
          <a:lstStyle/>
          <a:p>
            <a:pPr>
              <a:lnSpc>
                <a:spcPct val="150000"/>
              </a:lnSpc>
              <a:defRPr/>
            </a:pPr>
            <a:r>
              <a:rPr lang="en-GB" dirty="0" smtClean="0">
                <a:solidFill>
                  <a:schemeClr val="tx1"/>
                </a:solidFill>
                <a:latin typeface="Arial" pitchFamily="34" charset="0"/>
                <a:cs typeface="Arial" pitchFamily="34" charset="0"/>
              </a:rPr>
              <a:t>It is also an effective method of demonstrating the feasibility of a certain approach</a:t>
            </a:r>
          </a:p>
          <a:p>
            <a:pPr>
              <a:lnSpc>
                <a:spcPct val="150000"/>
              </a:lnSpc>
              <a:defRPr/>
            </a:pPr>
            <a:r>
              <a:rPr lang="en-GB" dirty="0" smtClean="0">
                <a:solidFill>
                  <a:schemeClr val="tx1"/>
                </a:solidFill>
                <a:latin typeface="Arial" pitchFamily="34" charset="0"/>
                <a:cs typeface="Arial" pitchFamily="34" charset="0"/>
              </a:rPr>
              <a:t>This might be needed for novel systems, where it is not clear that constraints can be met or that algorithms can be developed to implement the requirements</a:t>
            </a:r>
          </a:p>
          <a:p>
            <a:pPr>
              <a:lnSpc>
                <a:spcPct val="150000"/>
              </a:lnSpc>
              <a:defRPr/>
            </a:pPr>
            <a:r>
              <a:rPr lang="en-GB" dirty="0" smtClean="0">
                <a:solidFill>
                  <a:schemeClr val="tx1"/>
                </a:solidFill>
                <a:latin typeface="Arial" pitchFamily="34" charset="0"/>
                <a:cs typeface="Arial" pitchFamily="34" charset="0"/>
              </a:rPr>
              <a:t>In both situations, the risks associated with the projects are being reduced through the use of prototyping</a:t>
            </a:r>
            <a:endParaRPr lang="en-US" dirty="0" smtClean="0">
              <a:solidFill>
                <a:schemeClr val="tx1"/>
              </a:solidFill>
              <a:latin typeface="Arial" pitchFamily="34" charset="0"/>
              <a:cs typeface="Arial" pitchFamily="34" charset="0"/>
            </a:endParaRPr>
          </a:p>
        </p:txBody>
      </p:sp>
      <p:sp>
        <p:nvSpPr>
          <p:cNvPr id="4915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EEB000B-E9F7-4470-919F-4248015FD972}" type="slidenum">
              <a:rPr lang="ar-SA" altLang="en-US" smtClean="0"/>
              <a:pPr/>
              <a:t>30</a:t>
            </a:fld>
            <a:endParaRPr lang="en-GB" alt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6720" y="320041"/>
            <a:ext cx="7559040" cy="838199"/>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PROTOTYPING  PROCESS  MODEL</a:t>
            </a:r>
            <a:endParaRPr lang="en-US" dirty="0">
              <a:solidFill>
                <a:schemeClr val="tx1"/>
              </a:solidFill>
              <a:latin typeface="Arial" pitchFamily="34" charset="0"/>
              <a:cs typeface="Arial" pitchFamily="34" charset="0"/>
            </a:endParaRPr>
          </a:p>
        </p:txBody>
      </p:sp>
      <p:sp>
        <p:nvSpPr>
          <p:cNvPr id="5222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25096EA-2CD1-4A0E-B556-20BBD3F81B23}" type="slidenum">
              <a:rPr lang="ar-SA" altLang="en-US" smtClean="0"/>
              <a:pPr/>
              <a:t>31</a:t>
            </a:fld>
            <a:endParaRPr lang="en-GB" altLang="en-US" smtClean="0"/>
          </a:p>
        </p:txBody>
      </p:sp>
      <p:sp>
        <p:nvSpPr>
          <p:cNvPr id="52228" name="Content Placeholder 4"/>
          <p:cNvSpPr>
            <a:spLocks noGrp="1"/>
          </p:cNvSpPr>
          <p:nvPr>
            <p:ph idx="1"/>
          </p:nvPr>
        </p:nvSpPr>
        <p:spPr/>
        <p:txBody>
          <a:bodyPr/>
          <a:lstStyle/>
          <a:p>
            <a:pPr>
              <a:buFont typeface="Wingdings 2" pitchFamily="18" charset="2"/>
              <a:buNone/>
            </a:pPr>
            <a:r>
              <a:rPr lang="en-GB" smtClean="0">
                <a:cs typeface="Tahoma" pitchFamily="34" charset="0"/>
              </a:rPr>
              <a:t>.</a:t>
            </a:r>
          </a:p>
        </p:txBody>
      </p:sp>
      <p:pic>
        <p:nvPicPr>
          <p:cNvPr id="52229" name="Picture 5"/>
          <p:cNvPicPr>
            <a:picLocks noChangeAspect="1" noChangeArrowheads="1"/>
          </p:cNvPicPr>
          <p:nvPr/>
        </p:nvPicPr>
        <p:blipFill>
          <a:blip r:embed="rId2"/>
          <a:srcRect/>
          <a:stretch>
            <a:fillRect/>
          </a:stretch>
        </p:blipFill>
        <p:spPr bwMode="auto">
          <a:xfrm>
            <a:off x="911543" y="2125346"/>
            <a:ext cx="7318057" cy="404582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11480" y="426721"/>
            <a:ext cx="7559040" cy="609599"/>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PROTOTYPING  PROCESS  MODEL</a:t>
            </a:r>
            <a:endParaRPr lang="en-US" dirty="0">
              <a:solidFill>
                <a:schemeClr val="tx1"/>
              </a:solidFill>
              <a:latin typeface="Arial" pitchFamily="34" charset="0"/>
              <a:cs typeface="Arial" pitchFamily="34" charset="0"/>
            </a:endParaRPr>
          </a:p>
        </p:txBody>
      </p:sp>
      <p:sp>
        <p:nvSpPr>
          <p:cNvPr id="50179" name="Rectangle 3"/>
          <p:cNvSpPr>
            <a:spLocks noGrp="1" noChangeArrowheads="1"/>
          </p:cNvSpPr>
          <p:nvPr>
            <p:ph idx="1"/>
          </p:nvPr>
        </p:nvSpPr>
        <p:spPr>
          <a:xfrm>
            <a:off x="457200" y="1752600"/>
            <a:ext cx="8229600" cy="4724400"/>
          </a:xfrm>
        </p:spPr>
        <p:txBody>
          <a:bodyPr/>
          <a:lstStyle/>
          <a:p>
            <a:pPr>
              <a:lnSpc>
                <a:spcPct val="200000"/>
              </a:lnSpc>
              <a:defRPr/>
            </a:pPr>
            <a:r>
              <a:rPr lang="en-GB" dirty="0" smtClean="0">
                <a:solidFill>
                  <a:schemeClr val="tx1"/>
                </a:solidFill>
                <a:latin typeface="Arial" pitchFamily="34" charset="0"/>
                <a:cs typeface="Arial" pitchFamily="34" charset="0"/>
              </a:rPr>
              <a:t>After the prototype has been developed, the users are given an opportunity to use and explore the prototype</a:t>
            </a:r>
          </a:p>
          <a:p>
            <a:pPr>
              <a:lnSpc>
                <a:spcPct val="200000"/>
              </a:lnSpc>
              <a:defRPr/>
            </a:pPr>
            <a:r>
              <a:rPr lang="en-GB" dirty="0" smtClean="0">
                <a:solidFill>
                  <a:schemeClr val="tx1"/>
                </a:solidFill>
                <a:latin typeface="Arial" pitchFamily="34" charset="0"/>
                <a:cs typeface="Arial" pitchFamily="34" charset="0"/>
              </a:rPr>
              <a:t>Based on their experience, they provide feedback to the developers regarding the prototype: What is correct, what needs to be modified, what is missing, what is not needed, etc</a:t>
            </a:r>
            <a:endParaRPr lang="en-US" dirty="0" smtClean="0">
              <a:solidFill>
                <a:schemeClr val="tx1"/>
              </a:solidFill>
              <a:latin typeface="Arial" pitchFamily="34" charset="0"/>
              <a:cs typeface="Arial" pitchFamily="34" charset="0"/>
            </a:endParaRPr>
          </a:p>
        </p:txBody>
      </p:sp>
      <p:sp>
        <p:nvSpPr>
          <p:cNvPr id="5325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3298209-7697-4E85-A19F-09394CB1225C}" type="slidenum">
              <a:rPr lang="ar-SA" altLang="en-US" smtClean="0"/>
              <a:pPr/>
              <a:t>32</a:t>
            </a:fld>
            <a:endParaRPr lang="en-GB" alt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96241"/>
            <a:ext cx="7482840" cy="716280"/>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PROTOTYPING  PROCESS  MODEL</a:t>
            </a:r>
            <a:endParaRPr lang="en-US" dirty="0">
              <a:solidFill>
                <a:schemeClr val="tx1"/>
              </a:solidFill>
              <a:latin typeface="Arial" pitchFamily="34" charset="0"/>
              <a:cs typeface="Arial" pitchFamily="34" charset="0"/>
            </a:endParaRPr>
          </a:p>
        </p:txBody>
      </p:sp>
      <p:sp>
        <p:nvSpPr>
          <p:cNvPr id="55299" name="Rectangle 3"/>
          <p:cNvSpPr>
            <a:spLocks noGrp="1" noChangeArrowheads="1"/>
          </p:cNvSpPr>
          <p:nvPr>
            <p:ph idx="1"/>
          </p:nvPr>
        </p:nvSpPr>
        <p:spPr>
          <a:xfrm>
            <a:off x="548640" y="1874520"/>
            <a:ext cx="8031480" cy="4419600"/>
          </a:xfrm>
        </p:spPr>
        <p:txBody>
          <a:bodyPr/>
          <a:lstStyle/>
          <a:p>
            <a:pPr>
              <a:lnSpc>
                <a:spcPct val="170000"/>
              </a:lnSpc>
            </a:pPr>
            <a:r>
              <a:rPr lang="en-GB" dirty="0" smtClean="0">
                <a:solidFill>
                  <a:schemeClr val="tx1"/>
                </a:solidFill>
                <a:latin typeface="Arial" pitchFamily="34" charset="0"/>
                <a:cs typeface="Arial" pitchFamily="34" charset="0"/>
              </a:rPr>
              <a:t>Based on the feedback, the prototype is modified to incorporate some of the suggested changes that can be done easily, and then the users and the clients are again allowed to use the system</a:t>
            </a:r>
          </a:p>
          <a:p>
            <a:pPr>
              <a:lnSpc>
                <a:spcPct val="170000"/>
              </a:lnSpc>
            </a:pPr>
            <a:endParaRPr lang="en-GB" sz="2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This cycle repeats until we reach the requirements needed</a:t>
            </a:r>
            <a:endParaRPr lang="en-US" dirty="0" smtClean="0">
              <a:solidFill>
                <a:schemeClr val="tx1"/>
              </a:solidFill>
              <a:latin typeface="Arial" pitchFamily="34" charset="0"/>
              <a:cs typeface="Arial" pitchFamily="34" charset="0"/>
            </a:endParaRPr>
          </a:p>
        </p:txBody>
      </p:sp>
      <p:sp>
        <p:nvSpPr>
          <p:cNvPr id="5530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4D28B84-1298-44D2-A86A-FE3FBC7F3468}" type="slidenum">
              <a:rPr lang="ar-SA" altLang="en-US" smtClean="0"/>
              <a:pPr/>
              <a:t>33</a:t>
            </a:fld>
            <a:endParaRPr lang="en-GB" alt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37160"/>
            <a:ext cx="7543800" cy="1143000"/>
          </a:xfrm>
        </p:spPr>
        <p:txBody>
          <a:bodyPr>
            <a:noAutofit/>
          </a:bodyPr>
          <a:lstStyle/>
          <a:p>
            <a:pPr algn="ctr">
              <a:defRPr/>
            </a:pPr>
            <a:r>
              <a:rPr lang="en-GB" dirty="0" smtClean="0">
                <a:solidFill>
                  <a:schemeClr val="tx1"/>
                </a:solidFill>
                <a:latin typeface="Arial" pitchFamily="34" charset="0"/>
                <a:cs typeface="Arial" pitchFamily="34" charset="0"/>
              </a:rPr>
              <a:t>ADVANTAGES  OF  PROTOTYPING  MODEL</a:t>
            </a:r>
            <a:endParaRPr lang="en-GB" dirty="0">
              <a:solidFill>
                <a:schemeClr val="tx1"/>
              </a:solidFill>
              <a:latin typeface="Arial" pitchFamily="34" charset="0"/>
              <a:cs typeface="Arial" pitchFamily="34" charset="0"/>
            </a:endParaRPr>
          </a:p>
        </p:txBody>
      </p:sp>
      <p:sp>
        <p:nvSpPr>
          <p:cNvPr id="52227" name="Content Placeholder 2"/>
          <p:cNvSpPr>
            <a:spLocks noGrp="1"/>
          </p:cNvSpPr>
          <p:nvPr>
            <p:ph idx="1"/>
          </p:nvPr>
        </p:nvSpPr>
        <p:spPr>
          <a:xfrm>
            <a:off x="548640" y="1706245"/>
            <a:ext cx="7985760" cy="4800600"/>
          </a:xfrm>
        </p:spPr>
        <p:txBody>
          <a:bodyPr/>
          <a:lstStyle/>
          <a:p>
            <a:pPr>
              <a:lnSpc>
                <a:spcPct val="200000"/>
              </a:lnSpc>
              <a:defRPr/>
            </a:pPr>
            <a:r>
              <a:rPr lang="en-GB" dirty="0" smtClean="0">
                <a:solidFill>
                  <a:schemeClr val="tx1"/>
                </a:solidFill>
                <a:latin typeface="Arial" pitchFamily="34" charset="0"/>
                <a:cs typeface="Arial" pitchFamily="34" charset="0"/>
              </a:rPr>
              <a:t>Suitable for large systems for which there is no manual process to define the requirements</a:t>
            </a:r>
          </a:p>
          <a:p>
            <a:pPr>
              <a:lnSpc>
                <a:spcPct val="200000"/>
              </a:lnSpc>
              <a:defRPr/>
            </a:pPr>
            <a:r>
              <a:rPr lang="en-GB" dirty="0" smtClean="0">
                <a:solidFill>
                  <a:schemeClr val="tx1"/>
                </a:solidFill>
                <a:latin typeface="Arial" pitchFamily="34" charset="0"/>
                <a:cs typeface="Arial" pitchFamily="34" charset="0"/>
              </a:rPr>
              <a:t>User training to use the system</a:t>
            </a:r>
          </a:p>
          <a:p>
            <a:pPr>
              <a:lnSpc>
                <a:spcPct val="200000"/>
              </a:lnSpc>
              <a:defRPr/>
            </a:pPr>
            <a:r>
              <a:rPr lang="en-GB" dirty="0" smtClean="0">
                <a:solidFill>
                  <a:schemeClr val="tx1"/>
                </a:solidFill>
                <a:latin typeface="Arial" pitchFamily="34" charset="0"/>
                <a:cs typeface="Arial" pitchFamily="34" charset="0"/>
              </a:rPr>
              <a:t>Quality of software is good</a:t>
            </a:r>
          </a:p>
          <a:p>
            <a:pPr>
              <a:lnSpc>
                <a:spcPct val="200000"/>
              </a:lnSpc>
              <a:defRPr/>
            </a:pPr>
            <a:r>
              <a:rPr lang="en-GB" dirty="0" smtClean="0">
                <a:solidFill>
                  <a:schemeClr val="tx1"/>
                </a:solidFill>
                <a:latin typeface="Arial" pitchFamily="34" charset="0"/>
                <a:cs typeface="Arial" pitchFamily="34" charset="0"/>
              </a:rPr>
              <a:t>Requirements are not freezed</a:t>
            </a:r>
          </a:p>
        </p:txBody>
      </p:sp>
      <p:sp>
        <p:nvSpPr>
          <p:cNvPr id="563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5291905-648B-4817-93AE-445D6751DBDC}" type="slidenum">
              <a:rPr lang="ar-SA" altLang="en-US" smtClean="0"/>
              <a:pPr/>
              <a:t>34</a:t>
            </a:fld>
            <a:endParaRPr lang="en-GB" alt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0FFEB23-C2D5-4D5A-A825-ED7DBD4AA1FE}" type="slidenum">
              <a:rPr lang="ar-SA" altLang="en-US" smtClean="0"/>
              <a:pPr/>
              <a:t>35</a:t>
            </a:fld>
            <a:endParaRPr lang="en-GB" altLang="en-US" smtClean="0"/>
          </a:p>
        </p:txBody>
      </p:sp>
      <p:pic>
        <p:nvPicPr>
          <p:cNvPr id="57347" name="Picture 2"/>
          <p:cNvPicPr>
            <a:picLocks noGrp="1" noChangeAspect="1" noChangeArrowheads="1"/>
          </p:cNvPicPr>
          <p:nvPr>
            <p:ph idx="1"/>
          </p:nvPr>
        </p:nvPicPr>
        <p:blipFill>
          <a:blip r:embed="rId2"/>
          <a:srcRect/>
          <a:stretch>
            <a:fillRect/>
          </a:stretch>
        </p:blipFill>
        <p:spPr>
          <a:xfrm>
            <a:off x="-87313" y="-14288"/>
            <a:ext cx="9245601" cy="6937376"/>
          </a:xfr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70CC3C6-E6BA-4B26-B424-4607B8877390}" type="slidenum">
              <a:rPr lang="ar-SA" altLang="en-US" smtClean="0"/>
              <a:pPr/>
              <a:t>36</a:t>
            </a:fld>
            <a:endParaRPr lang="en-GB" altLang="en-US" smtClean="0"/>
          </a:p>
        </p:txBody>
      </p:sp>
      <p:pic>
        <p:nvPicPr>
          <p:cNvPr id="58371" name="Picture 2"/>
          <p:cNvPicPr>
            <a:picLocks noGrp="1" noChangeAspect="1" noChangeArrowheads="1"/>
          </p:cNvPicPr>
          <p:nvPr>
            <p:ph idx="1"/>
          </p:nvPr>
        </p:nvPicPr>
        <p:blipFill>
          <a:blip r:embed="rId2"/>
          <a:srcRect/>
          <a:stretch>
            <a:fillRect/>
          </a:stretch>
        </p:blipFill>
        <p:spPr>
          <a:xfrm>
            <a:off x="-76200" y="-130175"/>
            <a:ext cx="9220200" cy="7026275"/>
          </a:xfr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3304"/>
            <a:ext cx="7498080" cy="1323536"/>
          </a:xfrm>
        </p:spPr>
        <p:txBody>
          <a:bodyPr>
            <a:noAutofit/>
          </a:bodyPr>
          <a:lstStyle/>
          <a:p>
            <a:pPr algn="ctr" eaLnBrk="1" fontAlgn="auto" hangingPunct="1">
              <a:lnSpc>
                <a:spcPct val="150000"/>
              </a:lnSpc>
              <a:spcAft>
                <a:spcPts val="0"/>
              </a:spcAft>
              <a:defRPr/>
            </a:pPr>
            <a:r>
              <a:rPr lang="en-GB" dirty="0" smtClean="0">
                <a:solidFill>
                  <a:schemeClr val="tx1"/>
                </a:solidFill>
                <a:latin typeface="Arial" pitchFamily="34" charset="0"/>
                <a:cs typeface="Arial" pitchFamily="34" charset="0"/>
              </a:rPr>
              <a:t>ITERATIVE  ENHANCEMENT  PROCESS  MODEL</a:t>
            </a:r>
            <a:endParaRPr lang="en-US" dirty="0">
              <a:solidFill>
                <a:schemeClr val="tx1"/>
              </a:solidFill>
              <a:latin typeface="Arial" pitchFamily="34" charset="0"/>
              <a:cs typeface="Arial" pitchFamily="34" charset="0"/>
            </a:endParaRPr>
          </a:p>
        </p:txBody>
      </p:sp>
      <p:sp>
        <p:nvSpPr>
          <p:cNvPr id="59395" name="Rectangle 3"/>
          <p:cNvSpPr>
            <a:spLocks noGrp="1" noChangeArrowheads="1"/>
          </p:cNvSpPr>
          <p:nvPr>
            <p:ph idx="1"/>
          </p:nvPr>
        </p:nvSpPr>
        <p:spPr>
          <a:xfrm>
            <a:off x="457200" y="1844040"/>
            <a:ext cx="7924800" cy="4553903"/>
          </a:xfrm>
        </p:spPr>
        <p:txBody>
          <a:bodyPr/>
          <a:lstStyle/>
          <a:p>
            <a:pPr>
              <a:lnSpc>
                <a:spcPct val="200000"/>
              </a:lnSpc>
            </a:pPr>
            <a:r>
              <a:rPr lang="en-GB" dirty="0" smtClean="0">
                <a:solidFill>
                  <a:schemeClr val="tx1"/>
                </a:solidFill>
                <a:latin typeface="Arial" pitchFamily="34" charset="0"/>
                <a:cs typeface="Arial" pitchFamily="34" charset="0"/>
              </a:rPr>
              <a:t>The iterative-enhancement model combines elements of the linear sequential model (Waterfall) with the iterative philosophy of prototyping</a:t>
            </a:r>
          </a:p>
          <a:p>
            <a:pPr>
              <a:lnSpc>
                <a:spcPct val="200000"/>
              </a:lnSpc>
            </a:pPr>
            <a:endParaRPr lang="en-GB" sz="1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The software is broken down into several modules, which are incrementally developed and delivered</a:t>
            </a:r>
          </a:p>
        </p:txBody>
      </p:sp>
      <p:sp>
        <p:nvSpPr>
          <p:cNvPr id="5939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203667E-F26B-4440-9B64-103889E726AD}" type="slidenum">
              <a:rPr lang="ar-SA" altLang="en-US" smtClean="0"/>
              <a:pPr/>
              <a:t>37</a:t>
            </a:fld>
            <a:endParaRPr lang="en-GB" altLang="en-US"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72440" y="93784"/>
            <a:ext cx="7452360" cy="1323536"/>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ENHANCEMENT  PROCESS  MODEL</a:t>
            </a:r>
            <a:endParaRPr lang="en-US" dirty="0">
              <a:solidFill>
                <a:schemeClr val="tx1"/>
              </a:solidFill>
              <a:latin typeface="Arial" pitchFamily="34" charset="0"/>
              <a:cs typeface="Arial" pitchFamily="34" charset="0"/>
            </a:endParaRPr>
          </a:p>
        </p:txBody>
      </p:sp>
      <p:sp>
        <p:nvSpPr>
          <p:cNvPr id="55299" name="Rectangle 3"/>
          <p:cNvSpPr>
            <a:spLocks noGrp="1" noChangeArrowheads="1"/>
          </p:cNvSpPr>
          <p:nvPr>
            <p:ph idx="1"/>
          </p:nvPr>
        </p:nvSpPr>
        <p:spPr>
          <a:xfrm>
            <a:off x="472440" y="1889760"/>
            <a:ext cx="7985760" cy="4114800"/>
          </a:xfrm>
        </p:spPr>
        <p:txBody>
          <a:bodyPr/>
          <a:lstStyle/>
          <a:p>
            <a:pPr>
              <a:lnSpc>
                <a:spcPct val="150000"/>
              </a:lnSpc>
              <a:defRPr/>
            </a:pPr>
            <a:r>
              <a:rPr lang="en-GB" dirty="0" smtClean="0">
                <a:solidFill>
                  <a:schemeClr val="tx1"/>
                </a:solidFill>
                <a:latin typeface="Arial" pitchFamily="34" charset="0"/>
                <a:cs typeface="Arial" pitchFamily="34" charset="0"/>
              </a:rPr>
              <a:t>First, the development team develops the core module of the system and then it is later refined into increasing levels of capability of adding new functionalities in successive versions</a:t>
            </a:r>
          </a:p>
          <a:p>
            <a:pPr>
              <a:lnSpc>
                <a:spcPct val="150000"/>
              </a:lnSpc>
              <a:defRPr/>
            </a:pPr>
            <a:endParaRPr lang="en-GB" sz="8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Each linear sequence produces a deliverable increment</a:t>
            </a:r>
            <a:r>
              <a:rPr lang="en-GB" i="1"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of the software</a:t>
            </a:r>
          </a:p>
        </p:txBody>
      </p:sp>
      <p:sp>
        <p:nvSpPr>
          <p:cNvPr id="6042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8A7BBC7-3F81-4C66-B178-9108575E8E63}" type="slidenum">
              <a:rPr lang="ar-SA" altLang="en-US" smtClean="0"/>
              <a:pPr/>
              <a:t>38</a:t>
            </a:fld>
            <a:endParaRPr lang="en-GB" alt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18160" y="109024"/>
            <a:ext cx="7376160" cy="1323536"/>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ENHANCEMENT  PROCESS  MODEL</a:t>
            </a:r>
            <a:endParaRPr lang="en-US" dirty="0">
              <a:solidFill>
                <a:schemeClr val="tx1"/>
              </a:solidFill>
              <a:latin typeface="Arial" pitchFamily="34" charset="0"/>
              <a:cs typeface="Arial" pitchFamily="34" charset="0"/>
            </a:endParaRPr>
          </a:p>
        </p:txBody>
      </p:sp>
      <p:sp>
        <p:nvSpPr>
          <p:cNvPr id="61443" name="Rectangle 3"/>
          <p:cNvSpPr>
            <a:spLocks noGrp="1" noChangeArrowheads="1"/>
          </p:cNvSpPr>
          <p:nvPr>
            <p:ph idx="1"/>
          </p:nvPr>
        </p:nvSpPr>
        <p:spPr>
          <a:xfrm>
            <a:off x="457200" y="1706563"/>
            <a:ext cx="7940040" cy="4694237"/>
          </a:xfrm>
        </p:spPr>
        <p:txBody>
          <a:bodyPr/>
          <a:lstStyle/>
          <a:p>
            <a:pPr>
              <a:lnSpc>
                <a:spcPct val="130000"/>
              </a:lnSpc>
            </a:pPr>
            <a:r>
              <a:rPr lang="en-GB" dirty="0" smtClean="0">
                <a:solidFill>
                  <a:schemeClr val="tx1"/>
                </a:solidFill>
                <a:latin typeface="Arial" pitchFamily="34" charset="0"/>
                <a:cs typeface="Arial" pitchFamily="34" charset="0"/>
              </a:rPr>
              <a:t>For example, word-processing software developed using the iterative paradigm might deliver basis file management, editing, and document production functions in the first increment</a:t>
            </a:r>
          </a:p>
          <a:p>
            <a:pPr>
              <a:lnSpc>
                <a:spcPct val="130000"/>
              </a:lnSpc>
            </a:pPr>
            <a:r>
              <a:rPr lang="en-GB" dirty="0" smtClean="0">
                <a:solidFill>
                  <a:schemeClr val="tx1"/>
                </a:solidFill>
                <a:latin typeface="Arial" pitchFamily="34" charset="0"/>
                <a:cs typeface="Arial" pitchFamily="34" charset="0"/>
              </a:rPr>
              <a:t>More sophisticated editing and document production capabilities in the second increment; and spelling and grammar checking in the third increment</a:t>
            </a:r>
          </a:p>
          <a:p>
            <a:pPr>
              <a:lnSpc>
                <a:spcPct val="130000"/>
              </a:lnSpc>
            </a:pPr>
            <a:r>
              <a:rPr lang="en-GB" dirty="0" smtClean="0">
                <a:solidFill>
                  <a:schemeClr val="tx1"/>
                </a:solidFill>
                <a:latin typeface="Arial" pitchFamily="34" charset="0"/>
                <a:cs typeface="Arial" pitchFamily="34" charset="0"/>
              </a:rPr>
              <a:t>It should be noted that the process flow for any increment could incorporate the prototyping paradigm</a:t>
            </a:r>
          </a:p>
        </p:txBody>
      </p:sp>
      <p:sp>
        <p:nvSpPr>
          <p:cNvPr id="6144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AD76CDE-123F-4A4E-8E59-C48E99103B1A}" type="slidenum">
              <a:rPr lang="ar-SA" altLang="en-US" smtClean="0"/>
              <a:pPr/>
              <a:t>39</a:t>
            </a:fld>
            <a:endParaRPr lang="en-GB" alt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65760" y="350520"/>
            <a:ext cx="7696200" cy="857250"/>
          </a:xfrm>
        </p:spPr>
        <p:txBody>
          <a:bodyPr/>
          <a:lstStyle/>
          <a:p>
            <a:pPr algn="ctr" fontAlgn="auto">
              <a:spcAft>
                <a:spcPts val="0"/>
              </a:spcAft>
              <a:defRPr/>
            </a:pPr>
            <a:r>
              <a:rPr lang="en-US" dirty="0" smtClean="0">
                <a:solidFill>
                  <a:schemeClr val="tx1"/>
                </a:solidFill>
              </a:rPr>
              <a:t>CONTENTS</a:t>
            </a:r>
          </a:p>
        </p:txBody>
      </p:sp>
      <p:sp>
        <p:nvSpPr>
          <p:cNvPr id="16387" name="Rectangle 3"/>
          <p:cNvSpPr>
            <a:spLocks noGrp="1" noChangeArrowheads="1"/>
          </p:cNvSpPr>
          <p:nvPr>
            <p:ph idx="1"/>
          </p:nvPr>
        </p:nvSpPr>
        <p:spPr>
          <a:xfrm>
            <a:off x="624840" y="1859280"/>
            <a:ext cx="7711440" cy="4465320"/>
          </a:xfrm>
        </p:spPr>
        <p:txBody>
          <a:bodyPr/>
          <a:lstStyle/>
          <a:p>
            <a:pPr>
              <a:lnSpc>
                <a:spcPct val="150000"/>
              </a:lnSpc>
            </a:pPr>
            <a:r>
              <a:rPr lang="en-US" dirty="0" smtClean="0">
                <a:solidFill>
                  <a:schemeClr val="tx1"/>
                </a:solidFill>
                <a:latin typeface="Arial" pitchFamily="34" charset="0"/>
                <a:cs typeface="Arial" pitchFamily="34" charset="0"/>
              </a:rPr>
              <a:t>Time-Boxing  Process  Model</a:t>
            </a:r>
          </a:p>
          <a:p>
            <a:pPr>
              <a:lnSpc>
                <a:spcPct val="150000"/>
              </a:lnSpc>
            </a:pPr>
            <a:r>
              <a:rPr lang="en-US" dirty="0" smtClean="0">
                <a:solidFill>
                  <a:schemeClr val="tx1"/>
                </a:solidFill>
                <a:latin typeface="Arial" pitchFamily="34" charset="0"/>
                <a:cs typeface="Arial" pitchFamily="34" charset="0"/>
              </a:rPr>
              <a:t>Extreme  Programming  and  Spiral Model</a:t>
            </a:r>
            <a:endParaRPr lang="en-GB" dirty="0" smtClean="0">
              <a:solidFill>
                <a:schemeClr val="tx1"/>
              </a:solidFill>
              <a:latin typeface="Arial" pitchFamily="34" charset="0"/>
              <a:cs typeface="Arial" pitchFamily="34" charset="0"/>
            </a:endParaRPr>
          </a:p>
          <a:p>
            <a:pPr>
              <a:lnSpc>
                <a:spcPct val="150000"/>
              </a:lnSpc>
            </a:pPr>
            <a:r>
              <a:rPr lang="en-US" dirty="0" smtClean="0">
                <a:solidFill>
                  <a:schemeClr val="tx1"/>
                </a:solidFill>
                <a:latin typeface="Arial" pitchFamily="34" charset="0"/>
                <a:cs typeface="Arial" pitchFamily="34" charset="0"/>
              </a:rPr>
              <a:t>Project  Management  Process</a:t>
            </a:r>
          </a:p>
          <a:p>
            <a:pPr>
              <a:lnSpc>
                <a:spcPct val="150000"/>
              </a:lnSpc>
            </a:pPr>
            <a:r>
              <a:rPr lang="en-GB" dirty="0" smtClean="0">
                <a:solidFill>
                  <a:schemeClr val="tx1"/>
                </a:solidFill>
                <a:latin typeface="Arial" pitchFamily="34" charset="0"/>
                <a:cs typeface="Arial" pitchFamily="34" charset="0"/>
              </a:rPr>
              <a:t>ETVX  Approach  for  Process  Specification</a:t>
            </a:r>
            <a:endParaRPr lang="en-US" dirty="0" smtClean="0">
              <a:solidFill>
                <a:schemeClr val="tx1"/>
              </a:solidFill>
              <a:latin typeface="Arial" pitchFamily="34" charset="0"/>
              <a:cs typeface="Arial" pitchFamily="34" charset="0"/>
            </a:endParaRPr>
          </a:p>
          <a:p>
            <a:pPr>
              <a:lnSpc>
                <a:spcPct val="150000"/>
              </a:lnSpc>
            </a:pPr>
            <a:r>
              <a:rPr lang="en-US" dirty="0" smtClean="0">
                <a:solidFill>
                  <a:schemeClr val="tx1"/>
                </a:solidFill>
                <a:latin typeface="Arial" pitchFamily="34" charset="0"/>
                <a:cs typeface="Arial" pitchFamily="34" charset="0"/>
              </a:rPr>
              <a:t>Software  Standards</a:t>
            </a:r>
          </a:p>
          <a:p>
            <a:pPr>
              <a:lnSpc>
                <a:spcPct val="150000"/>
              </a:lnSpc>
            </a:pPr>
            <a:r>
              <a:rPr lang="en-GB" dirty="0" smtClean="0">
                <a:solidFill>
                  <a:schemeClr val="tx1"/>
                </a:solidFill>
                <a:latin typeface="Arial" pitchFamily="34" charset="0"/>
                <a:cs typeface="Arial" pitchFamily="34" charset="0"/>
              </a:rPr>
              <a:t>Exercises</a:t>
            </a:r>
            <a:r>
              <a:rPr lang="en-US" dirty="0" smtClean="0">
                <a:solidFill>
                  <a:schemeClr val="tx1"/>
                </a:solidFill>
                <a:latin typeface="Arial" pitchFamily="34" charset="0"/>
                <a:cs typeface="Arial" pitchFamily="34" charset="0"/>
              </a:rPr>
              <a:t> </a:t>
            </a:r>
          </a:p>
        </p:txBody>
      </p:sp>
      <p:sp>
        <p:nvSpPr>
          <p:cNvPr id="1638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2742458-064F-45F4-9AA7-3D092AE580CE}" type="slidenum">
              <a:rPr lang="ar-SA" altLang="en-US" smtClean="0"/>
              <a:pPr/>
              <a:t>4</a:t>
            </a:fld>
            <a:endParaRPr lang="en-GB" alt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6720" y="243840"/>
            <a:ext cx="7559040" cy="1066800"/>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ENHANCEMENT  PROCESS  MODEL</a:t>
            </a:r>
            <a:endParaRPr lang="en-US" dirty="0">
              <a:solidFill>
                <a:schemeClr val="tx1"/>
              </a:solidFill>
              <a:latin typeface="Arial" pitchFamily="34" charset="0"/>
              <a:cs typeface="Arial" pitchFamily="34" charset="0"/>
            </a:endParaRPr>
          </a:p>
        </p:txBody>
      </p:sp>
      <p:sp>
        <p:nvSpPr>
          <p:cNvPr id="6451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F761CD-9E21-4329-B682-2BAB80D80108}" type="slidenum">
              <a:rPr lang="ar-SA" altLang="en-US" smtClean="0"/>
              <a:pPr/>
              <a:t>40</a:t>
            </a:fld>
            <a:endParaRPr lang="en-GB" altLang="en-US" smtClean="0"/>
          </a:p>
        </p:txBody>
      </p:sp>
      <p:sp>
        <p:nvSpPr>
          <p:cNvPr id="64516" name="Content Placeholder 4"/>
          <p:cNvSpPr>
            <a:spLocks noGrp="1"/>
          </p:cNvSpPr>
          <p:nvPr>
            <p:ph idx="1"/>
          </p:nvPr>
        </p:nvSpPr>
        <p:spPr/>
        <p:txBody>
          <a:bodyPr/>
          <a:lstStyle/>
          <a:p>
            <a:pPr>
              <a:buFont typeface="Wingdings 2" pitchFamily="18" charset="2"/>
              <a:buNone/>
            </a:pPr>
            <a:r>
              <a:rPr lang="en-GB" smtClean="0">
                <a:cs typeface="Tahoma" pitchFamily="34" charset="0"/>
              </a:rPr>
              <a:t>.</a:t>
            </a:r>
          </a:p>
        </p:txBody>
      </p:sp>
      <p:pic>
        <p:nvPicPr>
          <p:cNvPr id="64517" name="Picture 7" descr="http://www.ustudy.in/imagebrowser/view/image/5636/_original"/>
          <p:cNvPicPr>
            <a:picLocks noChangeAspect="1" noChangeArrowheads="1"/>
          </p:cNvPicPr>
          <p:nvPr/>
        </p:nvPicPr>
        <p:blipFill>
          <a:blip r:embed="rId2"/>
          <a:srcRect/>
          <a:stretch>
            <a:fillRect/>
          </a:stretch>
        </p:blipFill>
        <p:spPr bwMode="auto">
          <a:xfrm>
            <a:off x="716280" y="2636521"/>
            <a:ext cx="76962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50520" y="243840"/>
            <a:ext cx="7696200" cy="1066800"/>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ENHANCEMENT  PROCESS  MODEL</a:t>
            </a:r>
            <a:endParaRPr lang="en-US" dirty="0">
              <a:solidFill>
                <a:schemeClr val="tx1"/>
              </a:solidFill>
              <a:latin typeface="Arial" pitchFamily="34" charset="0"/>
              <a:cs typeface="Arial" pitchFamily="34" charset="0"/>
            </a:endParaRPr>
          </a:p>
        </p:txBody>
      </p:sp>
      <p:sp>
        <p:nvSpPr>
          <p:cNvPr id="6553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0EAC7A2-AF4D-4EE4-A6B1-F948BD653CEC}" type="slidenum">
              <a:rPr lang="ar-SA" altLang="en-US" smtClean="0"/>
              <a:pPr/>
              <a:t>41</a:t>
            </a:fld>
            <a:endParaRPr lang="en-GB" altLang="en-US" smtClean="0"/>
          </a:p>
        </p:txBody>
      </p:sp>
      <p:sp>
        <p:nvSpPr>
          <p:cNvPr id="65540" name="Content Placeholder 4"/>
          <p:cNvSpPr>
            <a:spLocks noGrp="1"/>
          </p:cNvSpPr>
          <p:nvPr>
            <p:ph idx="1"/>
          </p:nvPr>
        </p:nvSpPr>
        <p:spPr/>
        <p:txBody>
          <a:bodyPr/>
          <a:lstStyle/>
          <a:p>
            <a:pPr>
              <a:buFont typeface="Wingdings 2" pitchFamily="18" charset="2"/>
              <a:buNone/>
            </a:pPr>
            <a:r>
              <a:rPr lang="en-GB" smtClean="0">
                <a:cs typeface="Tahoma" pitchFamily="34" charset="0"/>
              </a:rPr>
              <a:t>.</a:t>
            </a:r>
          </a:p>
        </p:txBody>
      </p:sp>
      <p:pic>
        <p:nvPicPr>
          <p:cNvPr id="65541" name="Picture 5"/>
          <p:cNvPicPr>
            <a:picLocks noChangeAspect="1" noChangeArrowheads="1"/>
          </p:cNvPicPr>
          <p:nvPr/>
        </p:nvPicPr>
        <p:blipFill>
          <a:blip r:embed="rId2"/>
          <a:srcRect/>
          <a:stretch>
            <a:fillRect/>
          </a:stretch>
        </p:blipFill>
        <p:spPr bwMode="auto">
          <a:xfrm>
            <a:off x="548640" y="1524000"/>
            <a:ext cx="8153400"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45720"/>
            <a:ext cx="7513320" cy="1323536"/>
          </a:xfrm>
        </p:spPr>
        <p:txBody>
          <a:bodyPr>
            <a:noAutofit/>
          </a:bodyPr>
          <a:lstStyle/>
          <a:p>
            <a:pPr algn="ctr" fontAlgn="auto">
              <a:lnSpc>
                <a:spcPct val="150000"/>
              </a:lnSpc>
              <a:spcAft>
                <a:spcPts val="0"/>
              </a:spcAft>
              <a:defRPr/>
            </a:pPr>
            <a:r>
              <a:rPr lang="en-GB" dirty="0" smtClean="0">
                <a:solidFill>
                  <a:schemeClr val="tx1"/>
                </a:solidFill>
                <a:latin typeface="Arial" pitchFamily="34" charset="0"/>
                <a:cs typeface="Arial" pitchFamily="34" charset="0"/>
              </a:rPr>
              <a:t>ADVANTAGES  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ITERATIVE  ENHANCEMENT  MODEL</a:t>
            </a:r>
            <a:endParaRPr lang="en-US" dirty="0">
              <a:solidFill>
                <a:schemeClr val="tx1"/>
              </a:solidFill>
              <a:latin typeface="Arial" pitchFamily="34" charset="0"/>
              <a:cs typeface="Arial" pitchFamily="34" charset="0"/>
            </a:endParaRPr>
          </a:p>
        </p:txBody>
      </p:sp>
      <p:sp>
        <p:nvSpPr>
          <p:cNvPr id="55299" name="Rectangle 3"/>
          <p:cNvSpPr>
            <a:spLocks noGrp="1" noChangeArrowheads="1"/>
          </p:cNvSpPr>
          <p:nvPr>
            <p:ph idx="1"/>
          </p:nvPr>
        </p:nvSpPr>
        <p:spPr>
          <a:xfrm>
            <a:off x="457200" y="1859279"/>
            <a:ext cx="8229600" cy="4462145"/>
          </a:xfrm>
        </p:spPr>
        <p:txBody>
          <a:bodyPr/>
          <a:lstStyle/>
          <a:p>
            <a:pPr>
              <a:lnSpc>
                <a:spcPct val="150000"/>
              </a:lnSpc>
              <a:defRPr/>
            </a:pPr>
            <a:r>
              <a:rPr lang="en-GB" dirty="0" smtClean="0">
                <a:solidFill>
                  <a:schemeClr val="tx1"/>
                </a:solidFill>
                <a:latin typeface="Arial" pitchFamily="34" charset="0"/>
                <a:cs typeface="Arial" pitchFamily="34" charset="0"/>
              </a:rPr>
              <a:t>The feedback from early increments improve the later stages</a:t>
            </a:r>
          </a:p>
          <a:p>
            <a:pPr>
              <a:lnSpc>
                <a:spcPct val="150000"/>
              </a:lnSpc>
              <a:defRPr/>
            </a:pPr>
            <a:r>
              <a:rPr lang="en-GB" dirty="0" smtClean="0">
                <a:solidFill>
                  <a:schemeClr val="tx1"/>
                </a:solidFill>
                <a:latin typeface="Arial" pitchFamily="34" charset="0"/>
                <a:cs typeface="Arial" pitchFamily="34" charset="0"/>
              </a:rPr>
              <a:t>The possibility of changes in requirements is reduced</a:t>
            </a:r>
          </a:p>
          <a:p>
            <a:pPr>
              <a:lnSpc>
                <a:spcPct val="150000"/>
              </a:lnSpc>
              <a:defRPr/>
            </a:pPr>
            <a:r>
              <a:rPr lang="en-GB" dirty="0" smtClean="0">
                <a:solidFill>
                  <a:schemeClr val="tx1"/>
                </a:solidFill>
                <a:latin typeface="Arial" pitchFamily="34" charset="0"/>
                <a:cs typeface="Arial" pitchFamily="34" charset="0"/>
              </a:rPr>
              <a:t>Users get benefits earlier than with a conventional approach</a:t>
            </a:r>
          </a:p>
          <a:p>
            <a:pPr>
              <a:lnSpc>
                <a:spcPct val="150000"/>
              </a:lnSpc>
              <a:defRPr/>
            </a:pPr>
            <a:r>
              <a:rPr lang="en-GB" dirty="0" smtClean="0">
                <a:solidFill>
                  <a:schemeClr val="tx1"/>
                </a:solidFill>
                <a:latin typeface="Arial" pitchFamily="34" charset="0"/>
                <a:cs typeface="Arial" pitchFamily="34" charset="0"/>
              </a:rPr>
              <a:t>Early delivery of some useful components improves cash flow</a:t>
            </a:r>
          </a:p>
        </p:txBody>
      </p:sp>
      <p:sp>
        <p:nvSpPr>
          <p:cNvPr id="6656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105ECCC-82EE-415C-80D9-C56856B72762}" type="slidenum">
              <a:rPr lang="ar-SA" altLang="en-US" smtClean="0"/>
              <a:pPr/>
              <a:t>42</a:t>
            </a:fld>
            <a:endParaRPr lang="en-GB" alt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06680"/>
            <a:ext cx="7498080" cy="1219200"/>
          </a:xfrm>
        </p:spPr>
        <p:txBody>
          <a:bodyPr/>
          <a:lstStyle/>
          <a:p>
            <a:pPr algn="ctr" fontAlgn="auto">
              <a:lnSpc>
                <a:spcPct val="150000"/>
              </a:lnSpc>
              <a:spcAft>
                <a:spcPts val="0"/>
              </a:spcAft>
              <a:defRPr/>
            </a:pPr>
            <a:r>
              <a:rPr lang="en-GB" smtClean="0">
                <a:solidFill>
                  <a:schemeClr val="tx1"/>
                </a:solidFill>
                <a:latin typeface="Arial" pitchFamily="34" charset="0"/>
                <a:cs typeface="Arial" pitchFamily="34" charset="0"/>
              </a:rPr>
              <a:t>ADVANTAGES  </a:t>
            </a:r>
            <a:r>
              <a:rPr lang="en-GB" dirty="0" smtClean="0">
                <a:solidFill>
                  <a:schemeClr val="tx1"/>
                </a:solidFill>
                <a:latin typeface="Arial" pitchFamily="34" charset="0"/>
                <a:cs typeface="Arial" pitchFamily="34" charset="0"/>
              </a:rPr>
              <a:t>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ITERATIVE  ENHANCEMENT  MODEL</a:t>
            </a:r>
            <a:endParaRPr lang="en-US" dirty="0">
              <a:solidFill>
                <a:schemeClr val="tx1"/>
              </a:solidFill>
              <a:latin typeface="Arial" pitchFamily="34" charset="0"/>
              <a:cs typeface="Arial" pitchFamily="34" charset="0"/>
            </a:endParaRPr>
          </a:p>
        </p:txBody>
      </p:sp>
      <p:sp>
        <p:nvSpPr>
          <p:cNvPr id="56323" name="Rectangle 3"/>
          <p:cNvSpPr>
            <a:spLocks noGrp="1" noChangeArrowheads="1"/>
          </p:cNvSpPr>
          <p:nvPr>
            <p:ph idx="1"/>
          </p:nvPr>
        </p:nvSpPr>
        <p:spPr>
          <a:xfrm>
            <a:off x="457200" y="1737359"/>
            <a:ext cx="8229600" cy="4769803"/>
          </a:xfrm>
        </p:spPr>
        <p:txBody>
          <a:bodyPr/>
          <a:lstStyle/>
          <a:p>
            <a:pPr>
              <a:lnSpc>
                <a:spcPct val="150000"/>
              </a:lnSpc>
              <a:defRPr/>
            </a:pPr>
            <a:r>
              <a:rPr lang="en-GB" dirty="0" smtClean="0">
                <a:solidFill>
                  <a:schemeClr val="tx1"/>
                </a:solidFill>
                <a:latin typeface="Arial" pitchFamily="34" charset="0"/>
                <a:cs typeface="Arial" pitchFamily="34" charset="0"/>
              </a:rPr>
              <a:t>Smaller sub-projects are easier to control and manage</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 requesting of features that are unnecessary and not in fact used is less</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 The project can be temporarily abandoned if more urgent work crops up</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 Job satisfaction is increased for developers</a:t>
            </a:r>
            <a:endParaRPr lang="en-US" dirty="0" smtClean="0">
              <a:solidFill>
                <a:schemeClr val="tx1"/>
              </a:solidFill>
              <a:latin typeface="Arial" pitchFamily="34" charset="0"/>
              <a:cs typeface="Arial" pitchFamily="34" charset="0"/>
            </a:endParaRPr>
          </a:p>
        </p:txBody>
      </p:sp>
      <p:sp>
        <p:nvSpPr>
          <p:cNvPr id="6758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97BDCF7-31A8-4E59-9BD4-D79ADBB8CC00}" type="slidenum">
              <a:rPr lang="ar-SA" altLang="en-US" smtClean="0"/>
              <a:pPr/>
              <a:t>43</a:t>
            </a:fld>
            <a:endParaRPr lang="en-GB" alt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41960" y="186396"/>
            <a:ext cx="7513320" cy="1032804"/>
          </a:xfrm>
        </p:spPr>
        <p:txBody>
          <a:bodyPr>
            <a:noAutofit/>
          </a:bodyPr>
          <a:lstStyle/>
          <a:p>
            <a:pPr algn="ctr" fontAlgn="auto">
              <a:lnSpc>
                <a:spcPct val="150000"/>
              </a:lnSpc>
              <a:spcAft>
                <a:spcPts val="0"/>
              </a:spcAft>
              <a:defRPr/>
            </a:pPr>
            <a:r>
              <a:rPr lang="en-GB" dirty="0" smtClean="0">
                <a:solidFill>
                  <a:schemeClr val="tx1"/>
                </a:solidFill>
                <a:latin typeface="Arial" pitchFamily="34" charset="0"/>
                <a:cs typeface="Arial" pitchFamily="34" charset="0"/>
              </a:rPr>
              <a:t>DISADVANTAGES  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ITERATIVE  ENHANCEMENT  MODEL</a:t>
            </a:r>
            <a:endParaRPr lang="en-US" dirty="0">
              <a:solidFill>
                <a:schemeClr val="tx1"/>
              </a:solidFill>
              <a:latin typeface="Arial" pitchFamily="34" charset="0"/>
              <a:cs typeface="Arial" pitchFamily="34" charset="0"/>
            </a:endParaRPr>
          </a:p>
        </p:txBody>
      </p:sp>
      <p:sp>
        <p:nvSpPr>
          <p:cNvPr id="57347" name="Rectangle 3"/>
          <p:cNvSpPr>
            <a:spLocks noGrp="1" noChangeArrowheads="1"/>
          </p:cNvSpPr>
          <p:nvPr>
            <p:ph idx="1"/>
          </p:nvPr>
        </p:nvSpPr>
        <p:spPr>
          <a:xfrm>
            <a:off x="457200" y="1920240"/>
            <a:ext cx="8016240" cy="4709160"/>
          </a:xfrm>
        </p:spPr>
        <p:txBody>
          <a:bodyPr/>
          <a:lstStyle/>
          <a:p>
            <a:pPr>
              <a:lnSpc>
                <a:spcPct val="150000"/>
              </a:lnSpc>
              <a:defRPr/>
            </a:pPr>
            <a:r>
              <a:rPr lang="en-GB" dirty="0" smtClean="0">
                <a:solidFill>
                  <a:schemeClr val="tx1"/>
                </a:solidFill>
                <a:latin typeface="Arial" pitchFamily="34" charset="0"/>
                <a:cs typeface="Arial" pitchFamily="34" charset="0"/>
              </a:rPr>
              <a:t>Later increments may require modifications to earlier increments</a:t>
            </a:r>
            <a:endParaRPr lang="ar-SA" dirty="0" smtClean="0">
              <a:solidFill>
                <a:schemeClr val="tx1"/>
              </a:solidFill>
              <a:latin typeface="Arial" pitchFamily="34" charset="0"/>
              <a:cs typeface="Arial" pitchFamily="34" charset="0"/>
            </a:endParaRP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 Programmers may be more productive working on one large system than on a series of smaller ones</a:t>
            </a:r>
            <a:endParaRPr lang="ar-SA" dirty="0" smtClean="0">
              <a:solidFill>
                <a:schemeClr val="tx1"/>
              </a:solidFill>
              <a:latin typeface="Arial" pitchFamily="34" charset="0"/>
              <a:cs typeface="Arial" pitchFamily="34" charset="0"/>
            </a:endParaRP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Some problems are difficult to divide into functional units (modules)</a:t>
            </a:r>
            <a:endParaRPr lang="en-US" dirty="0" smtClean="0">
              <a:solidFill>
                <a:schemeClr val="tx1"/>
              </a:solidFill>
              <a:latin typeface="Arial" pitchFamily="34" charset="0"/>
              <a:cs typeface="Arial" pitchFamily="34" charset="0"/>
            </a:endParaRPr>
          </a:p>
        </p:txBody>
      </p:sp>
      <p:sp>
        <p:nvSpPr>
          <p:cNvPr id="686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A1F091A-FDBE-4674-8870-11BFB5E31DA4}" type="slidenum">
              <a:rPr lang="ar-SA" altLang="en-US" smtClean="0"/>
              <a:pPr/>
              <a:t>44</a:t>
            </a:fld>
            <a:endParaRPr lang="en-GB" altLang="en-US"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2881"/>
            <a:ext cx="7467600" cy="1142999"/>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DELIVERY  PROCESS  MODEL</a:t>
            </a:r>
            <a:endParaRPr lang="en-US" dirty="0">
              <a:solidFill>
                <a:schemeClr val="tx1"/>
              </a:solidFill>
              <a:latin typeface="Arial" pitchFamily="34" charset="0"/>
              <a:cs typeface="Arial" pitchFamily="34" charset="0"/>
            </a:endParaRPr>
          </a:p>
        </p:txBody>
      </p:sp>
      <p:sp>
        <p:nvSpPr>
          <p:cNvPr id="58371" name="Rectangle 3"/>
          <p:cNvSpPr>
            <a:spLocks noGrp="1" noChangeArrowheads="1"/>
          </p:cNvSpPr>
          <p:nvPr>
            <p:ph idx="1"/>
          </p:nvPr>
        </p:nvSpPr>
        <p:spPr>
          <a:xfrm>
            <a:off x="457200" y="1965960"/>
            <a:ext cx="7848600" cy="4236720"/>
          </a:xfrm>
        </p:spPr>
        <p:txBody>
          <a:bodyPr/>
          <a:lstStyle/>
          <a:p>
            <a:pPr>
              <a:lnSpc>
                <a:spcPct val="150000"/>
              </a:lnSpc>
              <a:defRPr/>
            </a:pPr>
            <a:r>
              <a:rPr lang="en-GB" dirty="0" smtClean="0">
                <a:solidFill>
                  <a:schemeClr val="tx1"/>
                </a:solidFill>
                <a:latin typeface="Arial" pitchFamily="34" charset="0"/>
                <a:cs typeface="Arial" pitchFamily="34" charset="0"/>
              </a:rPr>
              <a:t>In this approach, the requirements and the architecture design is done in a standard waterfall or prototyping approach, but deliver the software iteratively</a:t>
            </a:r>
          </a:p>
          <a:p>
            <a:pPr>
              <a:lnSpc>
                <a:spcPct val="150000"/>
              </a:lnSpc>
              <a:defRPr/>
            </a:pPr>
            <a:endParaRPr lang="en-GB" sz="8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That is, the building of the system, is done iteratively, though most of the requirements are specified upfront</a:t>
            </a:r>
            <a:endParaRPr lang="en-US" dirty="0" smtClean="0">
              <a:solidFill>
                <a:schemeClr val="tx1"/>
              </a:solidFill>
              <a:latin typeface="Arial" pitchFamily="34" charset="0"/>
              <a:cs typeface="Arial" pitchFamily="34" charset="0"/>
            </a:endParaRPr>
          </a:p>
        </p:txBody>
      </p:sp>
      <p:sp>
        <p:nvSpPr>
          <p:cNvPr id="696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FBE2C84-0092-40AF-BEA2-745BCAF8762A}" type="slidenum">
              <a:rPr lang="ar-SA" altLang="en-US" smtClean="0"/>
              <a:pPr/>
              <a:t>45</a:t>
            </a:fld>
            <a:endParaRPr lang="en-GB" altLang="en-US"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59080" y="259081"/>
            <a:ext cx="7772400" cy="990599"/>
          </a:xfrm>
        </p:spPr>
        <p:txBody>
          <a:bodyPr>
            <a:noAutofit/>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DELIVERY  PROCESS  MODEL</a:t>
            </a:r>
            <a:endParaRPr lang="en-US" dirty="0">
              <a:solidFill>
                <a:schemeClr val="tx1"/>
              </a:solidFill>
              <a:latin typeface="Arial" pitchFamily="34" charset="0"/>
              <a:cs typeface="Arial" pitchFamily="34" charset="0"/>
            </a:endParaRPr>
          </a:p>
        </p:txBody>
      </p:sp>
      <p:sp>
        <p:nvSpPr>
          <p:cNvPr id="59395" name="Rectangle 3"/>
          <p:cNvSpPr>
            <a:spLocks noGrp="1" noChangeArrowheads="1"/>
          </p:cNvSpPr>
          <p:nvPr>
            <p:ph idx="1"/>
          </p:nvPr>
        </p:nvSpPr>
        <p:spPr>
          <a:xfrm>
            <a:off x="457200" y="1889760"/>
            <a:ext cx="8229600" cy="4084320"/>
          </a:xfrm>
        </p:spPr>
        <p:txBody>
          <a:bodyPr/>
          <a:lstStyle/>
          <a:p>
            <a:pPr>
              <a:lnSpc>
                <a:spcPct val="150000"/>
              </a:lnSpc>
              <a:defRPr/>
            </a:pPr>
            <a:r>
              <a:rPr lang="en-GB" dirty="0" smtClean="0">
                <a:solidFill>
                  <a:schemeClr val="tx1"/>
                </a:solidFill>
                <a:latin typeface="Arial" pitchFamily="34" charset="0"/>
                <a:cs typeface="Arial" pitchFamily="34" charset="0"/>
              </a:rPr>
              <a:t>At the start of each delivery iteration, requirements which will be implemented in this release are decided, and then the design is enhanced and code developed to implement the requirements</a:t>
            </a:r>
          </a:p>
          <a:p>
            <a:pPr>
              <a:lnSpc>
                <a:spcPct val="150000"/>
              </a:lnSpc>
              <a:buFont typeface="Wingdings 2" pitchFamily="18" charset="2"/>
              <a:buNone/>
              <a:defRPr/>
            </a:pPr>
            <a:endParaRPr lang="en-GB" sz="8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 iteration ends with delivery of a working software system providing some value to the end user</a:t>
            </a:r>
            <a:endParaRPr lang="en-US" dirty="0" smtClean="0">
              <a:solidFill>
                <a:schemeClr val="tx1"/>
              </a:solidFill>
              <a:latin typeface="Arial" pitchFamily="34" charset="0"/>
              <a:cs typeface="Arial" pitchFamily="34" charset="0"/>
            </a:endParaRPr>
          </a:p>
        </p:txBody>
      </p:sp>
      <p:sp>
        <p:nvSpPr>
          <p:cNvPr id="7066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1E6DB7F-73B4-4517-8175-9D5888789453}" type="slidenum">
              <a:rPr lang="ar-SA" altLang="en-US" smtClean="0"/>
              <a:pPr/>
              <a:t>46</a:t>
            </a:fld>
            <a:endParaRPr lang="en-GB" alt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7421880" cy="1158240"/>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ITERATIVE  DELIVERY  PROCESS  MODEL</a:t>
            </a:r>
            <a:endParaRPr lang="en-US" dirty="0">
              <a:solidFill>
                <a:schemeClr val="tx1"/>
              </a:solidFill>
              <a:latin typeface="Arial" pitchFamily="34" charset="0"/>
              <a:cs typeface="Arial" pitchFamily="34" charset="0"/>
            </a:endParaRPr>
          </a:p>
        </p:txBody>
      </p:sp>
      <p:sp>
        <p:nvSpPr>
          <p:cNvPr id="7168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D8566DA-BCE0-445F-AA4D-C1BECF7498BF}" type="slidenum">
              <a:rPr lang="ar-SA" altLang="en-US" smtClean="0"/>
              <a:pPr/>
              <a:t>47</a:t>
            </a:fld>
            <a:endParaRPr lang="en-GB" altLang="en-US" smtClean="0"/>
          </a:p>
        </p:txBody>
      </p:sp>
      <p:sp>
        <p:nvSpPr>
          <p:cNvPr id="71684" name="Content Placeholder 4"/>
          <p:cNvSpPr>
            <a:spLocks noGrp="1"/>
          </p:cNvSpPr>
          <p:nvPr>
            <p:ph idx="1"/>
          </p:nvPr>
        </p:nvSpPr>
        <p:spPr/>
        <p:txBody>
          <a:bodyPr/>
          <a:lstStyle/>
          <a:p>
            <a:pPr>
              <a:buFont typeface="Wingdings 2" pitchFamily="18" charset="2"/>
              <a:buNone/>
            </a:pPr>
            <a:r>
              <a:rPr lang="en-GB" smtClean="0">
                <a:cs typeface="Tahoma" pitchFamily="34" charset="0"/>
              </a:rPr>
              <a:t>.</a:t>
            </a:r>
          </a:p>
        </p:txBody>
      </p:sp>
      <p:pic>
        <p:nvPicPr>
          <p:cNvPr id="71685" name="Picture 5"/>
          <p:cNvPicPr>
            <a:picLocks noChangeAspect="1" noChangeArrowheads="1"/>
          </p:cNvPicPr>
          <p:nvPr/>
        </p:nvPicPr>
        <p:blipFill>
          <a:blip r:embed="rId2"/>
          <a:srcRect/>
          <a:stretch>
            <a:fillRect/>
          </a:stretch>
        </p:blipFill>
        <p:spPr bwMode="auto">
          <a:xfrm>
            <a:off x="883920" y="1905000"/>
            <a:ext cx="7485729" cy="4297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2880"/>
            <a:ext cx="7406640" cy="1066800"/>
          </a:xfrm>
        </p:spPr>
        <p:txBody>
          <a:bodyPr>
            <a:noAutofit/>
          </a:bodyPr>
          <a:lstStyle/>
          <a:p>
            <a:pPr algn="ctr" eaLnBrk="1" fontAlgn="auto" hangingPunct="1">
              <a:lnSpc>
                <a:spcPct val="150000"/>
              </a:lnSpc>
              <a:spcAft>
                <a:spcPts val="0"/>
              </a:spcAft>
              <a:defRPr/>
            </a:pPr>
            <a:r>
              <a:rPr lang="en-GB" dirty="0" smtClean="0">
                <a:solidFill>
                  <a:schemeClr val="tx1"/>
                </a:solidFill>
                <a:latin typeface="Arial" pitchFamily="34" charset="0"/>
                <a:cs typeface="Arial" pitchFamily="34" charset="0"/>
              </a:rPr>
              <a:t>ADVANTAGES  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ITERATIVE  DELIVERY  PROCESS  MODEL</a:t>
            </a:r>
            <a:endParaRPr lang="en-US" dirty="0">
              <a:solidFill>
                <a:schemeClr val="tx1"/>
              </a:solidFill>
              <a:latin typeface="Arial" pitchFamily="34" charset="0"/>
              <a:cs typeface="Arial" pitchFamily="34" charset="0"/>
            </a:endParaRPr>
          </a:p>
        </p:txBody>
      </p:sp>
      <p:sp>
        <p:nvSpPr>
          <p:cNvPr id="72707" name="Rectangle 3"/>
          <p:cNvSpPr>
            <a:spLocks noGrp="1" noChangeArrowheads="1"/>
          </p:cNvSpPr>
          <p:nvPr>
            <p:ph idx="1"/>
          </p:nvPr>
        </p:nvSpPr>
        <p:spPr>
          <a:xfrm>
            <a:off x="563880" y="1905000"/>
            <a:ext cx="7696200" cy="4572000"/>
          </a:xfrm>
        </p:spPr>
        <p:txBody>
          <a:bodyPr/>
          <a:lstStyle/>
          <a:p>
            <a:pPr>
              <a:lnSpc>
                <a:spcPct val="170000"/>
              </a:lnSpc>
            </a:pPr>
            <a:r>
              <a:rPr lang="en-GB" dirty="0" smtClean="0">
                <a:solidFill>
                  <a:schemeClr val="tx1"/>
                </a:solidFill>
                <a:latin typeface="Arial" pitchFamily="34" charset="0"/>
                <a:cs typeface="Arial" pitchFamily="34" charset="0"/>
              </a:rPr>
              <a:t>As the requirements are mostly known upfront, an overall view of the system is available and a proper architecture can be designed which can remain relatively stable</a:t>
            </a:r>
          </a:p>
          <a:p>
            <a:pPr>
              <a:lnSpc>
                <a:spcPct val="170000"/>
              </a:lnSpc>
              <a:buNone/>
            </a:pPr>
            <a:endParaRPr lang="en-GB" sz="3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Hopefully rework in development iterations will diminish</a:t>
            </a:r>
            <a:endParaRPr lang="en-US" dirty="0" smtClean="0">
              <a:solidFill>
                <a:schemeClr val="tx1"/>
              </a:solidFill>
              <a:latin typeface="Arial" pitchFamily="34" charset="0"/>
              <a:cs typeface="Arial" pitchFamily="34" charset="0"/>
            </a:endParaRPr>
          </a:p>
        </p:txBody>
      </p:sp>
      <p:sp>
        <p:nvSpPr>
          <p:cNvPr id="7270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C748675-63A2-4D8A-9BDC-3E503598F44E}" type="slidenum">
              <a:rPr lang="ar-SA" altLang="en-US" smtClean="0"/>
              <a:pPr/>
              <a:t>48</a:t>
            </a:fld>
            <a:endParaRPr lang="en-GB" altLang="en-US"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72440" y="182880"/>
            <a:ext cx="7406640" cy="1066800"/>
          </a:xfrm>
        </p:spPr>
        <p:txBody>
          <a:bodyPr>
            <a:noAutofit/>
          </a:bodyPr>
          <a:lstStyle/>
          <a:p>
            <a:pPr algn="ctr" fontAlgn="auto">
              <a:lnSpc>
                <a:spcPct val="150000"/>
              </a:lnSpc>
              <a:spcAft>
                <a:spcPts val="0"/>
              </a:spcAft>
              <a:defRPr/>
            </a:pPr>
            <a:r>
              <a:rPr lang="en-GB" dirty="0" smtClean="0">
                <a:solidFill>
                  <a:schemeClr val="tx1"/>
                </a:solidFill>
                <a:latin typeface="Arial" pitchFamily="34" charset="0"/>
                <a:cs typeface="Arial" pitchFamily="34" charset="0"/>
              </a:rPr>
              <a:t>ADVANTAGES  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ITERATIVE  DELIVERY  PROCESS  MODEL</a:t>
            </a:r>
            <a:endParaRPr lang="en-US" dirty="0">
              <a:solidFill>
                <a:schemeClr val="tx1"/>
              </a:solidFill>
              <a:latin typeface="+mn-lt"/>
            </a:endParaRPr>
          </a:p>
        </p:txBody>
      </p:sp>
      <p:sp>
        <p:nvSpPr>
          <p:cNvPr id="73731" name="Rectangle 3"/>
          <p:cNvSpPr>
            <a:spLocks noGrp="1" noChangeArrowheads="1"/>
          </p:cNvSpPr>
          <p:nvPr>
            <p:ph idx="1"/>
          </p:nvPr>
        </p:nvSpPr>
        <p:spPr>
          <a:xfrm>
            <a:off x="457200" y="1889760"/>
            <a:ext cx="8229600" cy="4434840"/>
          </a:xfrm>
        </p:spPr>
        <p:txBody>
          <a:bodyPr/>
          <a:lstStyle/>
          <a:p>
            <a:pPr>
              <a:lnSpc>
                <a:spcPct val="150000"/>
              </a:lnSpc>
            </a:pPr>
            <a:r>
              <a:rPr lang="en-GB" dirty="0" smtClean="0">
                <a:solidFill>
                  <a:schemeClr val="tx1"/>
                </a:solidFill>
                <a:latin typeface="Arial" pitchFamily="34" charset="0"/>
                <a:cs typeface="Arial" pitchFamily="34" charset="0"/>
              </a:rPr>
              <a:t>The value to the end customer is delivered iteratively so it does not have the all-or-nothing risk</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Feedback from an iteration can be incorporated in the next iteration</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Even new requirements that may get uncovered can also be incorporated</a:t>
            </a:r>
          </a:p>
        </p:txBody>
      </p:sp>
      <p:sp>
        <p:nvSpPr>
          <p:cNvPr id="7373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CE74F82-9242-4E91-9A2B-CB066F7EE520}" type="slidenum">
              <a:rPr lang="ar-SA" altLang="en-US" smtClean="0"/>
              <a:pPr/>
              <a:t>49</a:t>
            </a:fld>
            <a:endParaRPr lang="en-GB" alt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16853"/>
            <a:ext cx="7421880" cy="1032827"/>
          </a:xfrm>
        </p:spPr>
        <p:txBody>
          <a:bodyPr/>
          <a:lstStyle/>
          <a:p>
            <a:pPr algn="ctr" eaLnBrk="1" fontAlgn="auto" hangingPunct="1">
              <a:spcAft>
                <a:spcPts val="0"/>
              </a:spcAft>
              <a:defRPr/>
            </a:pPr>
            <a:r>
              <a:rPr lang="en-GB" dirty="0" smtClean="0">
                <a:solidFill>
                  <a:schemeClr val="tx1"/>
                </a:solidFill>
              </a:rPr>
              <a:t>SOFTWARE-DEVELOPMENT LIFE-CYCLE</a:t>
            </a:r>
            <a:endParaRPr lang="en-US" dirty="0">
              <a:solidFill>
                <a:schemeClr val="tx1"/>
              </a:solidFill>
            </a:endParaRPr>
          </a:p>
        </p:txBody>
      </p:sp>
      <p:sp>
        <p:nvSpPr>
          <p:cNvPr id="17411" name="Rectangle 3"/>
          <p:cNvSpPr>
            <a:spLocks noGrp="1" noChangeArrowheads="1"/>
          </p:cNvSpPr>
          <p:nvPr>
            <p:ph idx="1"/>
          </p:nvPr>
        </p:nvSpPr>
        <p:spPr>
          <a:xfrm>
            <a:off x="457200" y="1965960"/>
            <a:ext cx="7848600" cy="4282440"/>
          </a:xfrm>
        </p:spPr>
        <p:txBody>
          <a:bodyPr/>
          <a:lstStyle/>
          <a:p>
            <a:pPr>
              <a:lnSpc>
                <a:spcPct val="250000"/>
              </a:lnSpc>
            </a:pPr>
            <a:r>
              <a:rPr lang="en-GB" dirty="0" smtClean="0">
                <a:solidFill>
                  <a:schemeClr val="tx1"/>
                </a:solidFill>
                <a:latin typeface="Arial" pitchFamily="34" charset="0"/>
                <a:cs typeface="Arial" pitchFamily="34" charset="0"/>
              </a:rPr>
              <a:t>The software-development life-cycle is used to facilitate the development of a large software product in a systematic, well-defined, and cost-effective way</a:t>
            </a:r>
          </a:p>
        </p:txBody>
      </p:sp>
      <p:sp>
        <p:nvSpPr>
          <p:cNvPr id="174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2F85CDE-7F8E-4F3F-93B2-5B3F7416F06B}" type="slidenum">
              <a:rPr lang="ar-SA" altLang="en-US" smtClean="0"/>
              <a:pPr/>
              <a:t>5</a:t>
            </a:fld>
            <a:endParaRPr lang="en-GB" altLang="en-US"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67640"/>
            <a:ext cx="7559040" cy="1143000"/>
          </a:xfrm>
        </p:spPr>
        <p:txBody>
          <a:bodyPr>
            <a:noAutofit/>
          </a:bodyPr>
          <a:lstStyle/>
          <a:p>
            <a:pPr algn="ctr" fontAlgn="auto">
              <a:lnSpc>
                <a:spcPct val="150000"/>
              </a:lnSpc>
              <a:spcAft>
                <a:spcPts val="0"/>
              </a:spcAft>
              <a:defRPr/>
            </a:pPr>
            <a:r>
              <a:rPr lang="en-GB" dirty="0" smtClean="0">
                <a:solidFill>
                  <a:schemeClr val="tx1"/>
                </a:solidFill>
                <a:latin typeface="Arial" pitchFamily="34" charset="0"/>
                <a:cs typeface="Arial" pitchFamily="34" charset="0"/>
              </a:rPr>
              <a:t>DISADVANTAGES  OF</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ITERATIVE  DELIVERY  PROCESS  MODEL</a:t>
            </a:r>
            <a:endParaRPr lang="en-US" dirty="0">
              <a:solidFill>
                <a:schemeClr val="tx1"/>
              </a:solidFill>
              <a:latin typeface="+mn-lt"/>
            </a:endParaRPr>
          </a:p>
        </p:txBody>
      </p:sp>
      <p:sp>
        <p:nvSpPr>
          <p:cNvPr id="74755" name="Rectangle 3"/>
          <p:cNvSpPr>
            <a:spLocks noGrp="1" noChangeArrowheads="1"/>
          </p:cNvSpPr>
          <p:nvPr>
            <p:ph idx="1"/>
          </p:nvPr>
        </p:nvSpPr>
        <p:spPr>
          <a:xfrm>
            <a:off x="457200" y="1676400"/>
            <a:ext cx="8229600" cy="4800600"/>
          </a:xfrm>
        </p:spPr>
        <p:txBody>
          <a:bodyPr/>
          <a:lstStyle/>
          <a:p>
            <a:pPr>
              <a:lnSpc>
                <a:spcPct val="200000"/>
              </a:lnSpc>
            </a:pPr>
            <a:r>
              <a:rPr lang="en-GB" dirty="0" smtClean="0">
                <a:solidFill>
                  <a:schemeClr val="tx1"/>
                </a:solidFill>
                <a:latin typeface="Arial" pitchFamily="34" charset="0"/>
                <a:cs typeface="Arial" pitchFamily="34" charset="0"/>
              </a:rPr>
              <a:t>Programmers may be more productive working on one large system than on a series of smaller ones</a:t>
            </a:r>
          </a:p>
          <a:p>
            <a:pPr>
              <a:lnSpc>
                <a:spcPct val="200000"/>
              </a:lnSpc>
            </a:pPr>
            <a:endParaRPr lang="en-GB" sz="1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Some problems are difficult to divide into functional units (modules), which can be incrementally developed and delivered</a:t>
            </a:r>
          </a:p>
        </p:txBody>
      </p:sp>
      <p:sp>
        <p:nvSpPr>
          <p:cNvPr id="7475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64F3847-041B-4B9A-A526-6403D795440D}" type="slidenum">
              <a:rPr lang="ar-SA" altLang="en-US" smtClean="0"/>
              <a:pPr/>
              <a:t>50</a:t>
            </a:fld>
            <a:endParaRPr lang="en-GB" altLang="en-US"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59080"/>
            <a:ext cx="7482840" cy="914400"/>
          </a:xfrm>
        </p:spPr>
        <p:txBody>
          <a:bodyPr/>
          <a:lstStyle/>
          <a:p>
            <a:pPr algn="ctr" eaLnBrk="1" fontAlgn="auto" hangingPunct="1">
              <a:spcAft>
                <a:spcPts val="0"/>
              </a:spcAft>
              <a:defRPr/>
            </a:pPr>
            <a:r>
              <a:rPr lang="en-GB" dirty="0" smtClean="0">
                <a:solidFill>
                  <a:schemeClr val="tx1"/>
                </a:solidFill>
              </a:rPr>
              <a:t>ITERATIVE  MODEL  POPULARITY</a:t>
            </a:r>
            <a:endParaRPr lang="en-US" dirty="0">
              <a:solidFill>
                <a:schemeClr val="tx1"/>
              </a:solidFill>
              <a:latin typeface="+mn-lt"/>
            </a:endParaRPr>
          </a:p>
        </p:txBody>
      </p:sp>
      <p:sp>
        <p:nvSpPr>
          <p:cNvPr id="75779" name="Rectangle 3"/>
          <p:cNvSpPr>
            <a:spLocks noGrp="1" noChangeArrowheads="1"/>
          </p:cNvSpPr>
          <p:nvPr>
            <p:ph idx="1"/>
          </p:nvPr>
        </p:nvSpPr>
        <p:spPr>
          <a:xfrm>
            <a:off x="533400" y="1569720"/>
            <a:ext cx="7848600" cy="4725670"/>
          </a:xfrm>
        </p:spPr>
        <p:txBody>
          <a:bodyPr/>
          <a:lstStyle/>
          <a:p>
            <a:pPr>
              <a:lnSpc>
                <a:spcPct val="170000"/>
              </a:lnSpc>
            </a:pPr>
            <a:r>
              <a:rPr lang="en-GB" dirty="0" smtClean="0">
                <a:solidFill>
                  <a:schemeClr val="tx1"/>
                </a:solidFill>
                <a:latin typeface="Arial" pitchFamily="34" charset="0"/>
                <a:cs typeface="Arial" pitchFamily="34" charset="0"/>
              </a:rPr>
              <a:t>In today’s world clients do not want to invest too much without seeing returns</a:t>
            </a:r>
          </a:p>
          <a:p>
            <a:pPr>
              <a:lnSpc>
                <a:spcPct val="170000"/>
              </a:lnSpc>
              <a:buFont typeface="Wingdings 2" pitchFamily="18" charset="2"/>
              <a:buNone/>
            </a:pPr>
            <a:endParaRPr lang="en-GB" sz="1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As businesses are changing rapidly today, they never really know the “complete” requirements for the software, and there is a need to constantly add new capabilities to the software to adapt the business to changing situations</a:t>
            </a:r>
          </a:p>
        </p:txBody>
      </p:sp>
      <p:sp>
        <p:nvSpPr>
          <p:cNvPr id="7578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A4A1805-5E73-405E-B970-9F3414338A10}" type="slidenum">
              <a:rPr lang="ar-SA" altLang="en-US" smtClean="0"/>
              <a:pPr/>
              <a:t>51</a:t>
            </a:fld>
            <a:endParaRPr lang="en-GB" altLang="en-US"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28601"/>
            <a:ext cx="7620000" cy="1447799"/>
          </a:xfrm>
        </p:spPr>
        <p:txBody>
          <a:bodyPr/>
          <a:lstStyle/>
          <a:p>
            <a:pPr algn="ctr" eaLnBrk="1" fontAlgn="auto" hangingPunct="1">
              <a:spcAft>
                <a:spcPts val="0"/>
              </a:spcAft>
              <a:defRPr/>
            </a:pPr>
            <a:r>
              <a:rPr lang="en-GB" sz="3600" dirty="0" smtClean="0">
                <a:latin typeface="+mn-lt"/>
              </a:rPr>
              <a:t>ITERATIVE  DELIVERY</a:t>
            </a:r>
            <a:br>
              <a:rPr lang="en-GB" sz="3600" dirty="0" smtClean="0">
                <a:latin typeface="+mn-lt"/>
              </a:rPr>
            </a:br>
            <a:r>
              <a:rPr lang="en-GB" sz="800" dirty="0" smtClean="0">
                <a:latin typeface="+mn-lt"/>
              </a:rPr>
              <a:t/>
            </a:r>
            <a:br>
              <a:rPr lang="en-GB" sz="800" dirty="0" smtClean="0">
                <a:latin typeface="+mn-lt"/>
              </a:rPr>
            </a:br>
            <a:r>
              <a:rPr lang="en-GB" sz="3600" dirty="0" smtClean="0">
                <a:latin typeface="+mn-lt"/>
              </a:rPr>
              <a:t>PROCESS  MODEL</a:t>
            </a:r>
            <a:endParaRPr lang="en-US" sz="3600" dirty="0">
              <a:solidFill>
                <a:schemeClr val="accent1">
                  <a:satMod val="150000"/>
                </a:schemeClr>
              </a:solidFill>
              <a:latin typeface="+mn-lt"/>
            </a:endParaRPr>
          </a:p>
        </p:txBody>
      </p:sp>
      <p:sp>
        <p:nvSpPr>
          <p:cNvPr id="7680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863CCD1-4543-42AC-88CB-B426D4F1250F}" type="slidenum">
              <a:rPr lang="ar-SA" altLang="en-US" smtClean="0"/>
              <a:pPr/>
              <a:t>52</a:t>
            </a:fld>
            <a:endParaRPr lang="en-GB" altLang="en-US" smtClean="0"/>
          </a:p>
        </p:txBody>
      </p:sp>
      <p:sp>
        <p:nvSpPr>
          <p:cNvPr id="61444" name="Content Placeholder 4"/>
          <p:cNvSpPr>
            <a:spLocks noGrp="1"/>
          </p:cNvSpPr>
          <p:nvPr>
            <p:ph idx="1"/>
          </p:nvPr>
        </p:nvSpPr>
        <p:spPr>
          <a:xfrm>
            <a:off x="457200" y="1782763"/>
            <a:ext cx="7543800" cy="4846637"/>
          </a:xfrm>
        </p:spPr>
        <p:txBody>
          <a:bodyPr/>
          <a:lstStyle/>
          <a:p>
            <a:pPr>
              <a:lnSpc>
                <a:spcPct val="120000"/>
              </a:lnSpc>
              <a:defRPr/>
            </a:pPr>
            <a:r>
              <a:rPr lang="en-GB" sz="3000" b="1" dirty="0" smtClean="0">
                <a:solidFill>
                  <a:schemeClr val="tx2">
                    <a:lumMod val="75000"/>
                  </a:schemeClr>
                </a:solidFill>
                <a:latin typeface="Rockwell" pitchFamily="18" charset="0"/>
                <a:cs typeface="Tahoma" pitchFamily="34" charset="0"/>
              </a:rPr>
              <a:t>The advantage </a:t>
            </a:r>
            <a:r>
              <a:rPr lang="en-GB" sz="3000" b="1" dirty="0" smtClean="0">
                <a:latin typeface="Rockwell" pitchFamily="18" charset="0"/>
                <a:cs typeface="Tahoma" pitchFamily="34" charset="0"/>
              </a:rPr>
              <a:t>of this approach is that as the requirements are mostly known upfront, an overall view of the system is available and a proper architecture can be designed which can remain relatively stable</a:t>
            </a:r>
          </a:p>
          <a:p>
            <a:pPr>
              <a:lnSpc>
                <a:spcPct val="120000"/>
              </a:lnSpc>
              <a:defRPr/>
            </a:pPr>
            <a:endParaRPr lang="en-GB" sz="400" b="1" dirty="0" smtClean="0">
              <a:latin typeface="Rockwell" pitchFamily="18" charset="0"/>
              <a:cs typeface="Tahoma" pitchFamily="34" charset="0"/>
            </a:endParaRPr>
          </a:p>
          <a:p>
            <a:pPr>
              <a:lnSpc>
                <a:spcPct val="120000"/>
              </a:lnSpc>
              <a:defRPr/>
            </a:pPr>
            <a:r>
              <a:rPr lang="en-GB" sz="3000" b="1" dirty="0" smtClean="0">
                <a:solidFill>
                  <a:schemeClr val="tx2">
                    <a:lumMod val="75000"/>
                  </a:schemeClr>
                </a:solidFill>
                <a:latin typeface="Rockwell" pitchFamily="18" charset="0"/>
                <a:cs typeface="Tahoma" pitchFamily="34" charset="0"/>
              </a:rPr>
              <a:t>With this</a:t>
            </a:r>
            <a:r>
              <a:rPr lang="en-GB" sz="3000" b="1" dirty="0" smtClean="0">
                <a:latin typeface="Rockwell" pitchFamily="18" charset="0"/>
                <a:cs typeface="Tahoma" pitchFamily="34" charset="0"/>
              </a:rPr>
              <a:t>, rework in development iterations will diminish</a:t>
            </a:r>
            <a:endParaRPr lang="en-US" sz="3000" b="1" dirty="0" smtClean="0">
              <a:latin typeface="Rockwell" pitchFamily="18" charset="0"/>
              <a:cs typeface="Tahoma" pitchFamily="34" charset="0"/>
            </a:endParaRPr>
          </a:p>
          <a:p>
            <a:pPr>
              <a:defRPr/>
            </a:pPr>
            <a:endParaRPr lang="en-GB" sz="3000" dirty="0" smtClean="0">
              <a:cs typeface="Tahoma" pitchFamily="34" charset="0"/>
            </a:endParaRPr>
          </a:p>
          <a:p>
            <a:pPr>
              <a:defRPr/>
            </a:pPr>
            <a:endParaRPr lang="en-GB" sz="3000" dirty="0" smtClean="0">
              <a:cs typeface="Tahoma" pitchFamily="34" charset="0"/>
            </a:endParaRPr>
          </a:p>
          <a:p>
            <a:pPr>
              <a:defRPr/>
            </a:pPr>
            <a:endParaRPr lang="en-GB" sz="3000" dirty="0" smtClean="0">
              <a:cs typeface="Tahoma" pitchFamily="34" charset="0"/>
            </a:endParaRPr>
          </a:p>
          <a:p>
            <a:pPr>
              <a:defRPr/>
            </a:pPr>
            <a:endParaRPr lang="en-GB" sz="3000" dirty="0" smtClean="0">
              <a:cs typeface="Tahoma" pitchFamily="34" charset="0"/>
            </a:endParaRPr>
          </a:p>
        </p:txBody>
      </p:sp>
      <p:pic>
        <p:nvPicPr>
          <p:cNvPr id="76805" name="Picture 2"/>
          <p:cNvPicPr>
            <a:picLocks noChangeAspect="1" noChangeArrowheads="1"/>
          </p:cNvPicPr>
          <p:nvPr/>
        </p:nvPicPr>
        <p:blipFill>
          <a:blip r:embed="rId2"/>
          <a:srcRect/>
          <a:stretch>
            <a:fillRect/>
          </a:stretch>
        </p:blipFill>
        <p:spPr bwMode="auto">
          <a:xfrm>
            <a:off x="-87313" y="-14288"/>
            <a:ext cx="9245601" cy="69373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442595"/>
            <a:ext cx="7528560" cy="669925"/>
          </a:xfrm>
        </p:spPr>
        <p:txBody>
          <a:bodyPr/>
          <a:lstStyle/>
          <a:p>
            <a:pPr algn="ctr">
              <a:defRPr/>
            </a:pPr>
            <a:r>
              <a:rPr lang="en-GB" dirty="0" smtClean="0">
                <a:solidFill>
                  <a:schemeClr val="tx1"/>
                </a:solidFill>
                <a:latin typeface="Arial" pitchFamily="34" charset="0"/>
                <a:cs typeface="Arial" pitchFamily="34" charset="0"/>
              </a:rPr>
              <a:t>TIME  BOXING  PROCESS  MODEL</a:t>
            </a:r>
            <a:endParaRPr lang="en-GB" dirty="0">
              <a:solidFill>
                <a:schemeClr val="tx1"/>
              </a:solidFill>
              <a:latin typeface="Arial" pitchFamily="34" charset="0"/>
              <a:cs typeface="Arial" pitchFamily="34" charset="0"/>
            </a:endParaRPr>
          </a:p>
        </p:txBody>
      </p:sp>
      <p:sp>
        <p:nvSpPr>
          <p:cNvPr id="62467" name="Content Placeholder 2"/>
          <p:cNvSpPr>
            <a:spLocks noGrp="1"/>
          </p:cNvSpPr>
          <p:nvPr>
            <p:ph idx="1"/>
          </p:nvPr>
        </p:nvSpPr>
        <p:spPr>
          <a:xfrm>
            <a:off x="457200" y="1767841"/>
            <a:ext cx="8229600" cy="4404360"/>
          </a:xfrm>
        </p:spPr>
        <p:txBody>
          <a:bodyPr/>
          <a:lstStyle/>
          <a:p>
            <a:pPr>
              <a:lnSpc>
                <a:spcPct val="170000"/>
              </a:lnSpc>
              <a:defRPr/>
            </a:pPr>
            <a:r>
              <a:rPr lang="en-GB" dirty="0" smtClean="0">
                <a:solidFill>
                  <a:schemeClr val="tx1"/>
                </a:solidFill>
                <a:latin typeface="Arial" pitchFamily="34" charset="0"/>
                <a:cs typeface="Arial" pitchFamily="34" charset="0"/>
              </a:rPr>
              <a:t>To speed up development, parallelism between the different iterations can be employed</a:t>
            </a:r>
          </a:p>
          <a:p>
            <a:pPr>
              <a:lnSpc>
                <a:spcPct val="170000"/>
              </a:lnSpc>
              <a:defRPr/>
            </a:pPr>
            <a:endParaRPr lang="en-GB" sz="300" dirty="0" smtClean="0">
              <a:solidFill>
                <a:schemeClr val="tx1"/>
              </a:solidFill>
              <a:latin typeface="Arial" pitchFamily="34" charset="0"/>
              <a:cs typeface="Arial" pitchFamily="34" charset="0"/>
            </a:endParaRPr>
          </a:p>
          <a:p>
            <a:pPr>
              <a:lnSpc>
                <a:spcPct val="170000"/>
              </a:lnSpc>
              <a:defRPr/>
            </a:pPr>
            <a:r>
              <a:rPr lang="en-GB" dirty="0" smtClean="0">
                <a:solidFill>
                  <a:schemeClr val="tx1"/>
                </a:solidFill>
                <a:latin typeface="Arial" pitchFamily="34" charset="0"/>
                <a:cs typeface="Arial" pitchFamily="34" charset="0"/>
              </a:rPr>
              <a:t>A new iteration commences before the system produced by the current iteration is released, and hence development of a new release happens in parallel with the development of the current release</a:t>
            </a:r>
          </a:p>
        </p:txBody>
      </p:sp>
      <p:sp>
        <p:nvSpPr>
          <p:cNvPr id="778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7171D5-39F8-41BD-8D55-CB161CD1F62E}" type="slidenum">
              <a:rPr lang="ar-SA" altLang="en-US" smtClean="0"/>
              <a:pPr/>
              <a:t>53</a:t>
            </a:fld>
            <a:endParaRPr lang="en-GB" altLang="en-US"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50521"/>
            <a:ext cx="7437120" cy="838200"/>
          </a:xfrm>
        </p:spPr>
        <p:txBody>
          <a:bodyPr/>
          <a:lstStyle/>
          <a:p>
            <a:pPr algn="ctr">
              <a:defRPr/>
            </a:pPr>
            <a:r>
              <a:rPr lang="en-GB" dirty="0" smtClean="0">
                <a:solidFill>
                  <a:schemeClr val="tx1"/>
                </a:solidFill>
                <a:latin typeface="Arial" pitchFamily="34" charset="0"/>
                <a:cs typeface="Arial" pitchFamily="34" charset="0"/>
              </a:rPr>
              <a:t>TIME-BOXING</a:t>
            </a:r>
            <a:r>
              <a:rPr lang="en-US"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PROCESS  MODEL</a:t>
            </a:r>
            <a:endParaRPr lang="en-GB" dirty="0">
              <a:solidFill>
                <a:schemeClr val="tx1"/>
              </a:solidFill>
              <a:latin typeface="Arial" pitchFamily="34" charset="0"/>
              <a:cs typeface="Arial" pitchFamily="34" charset="0"/>
            </a:endParaRPr>
          </a:p>
        </p:txBody>
      </p:sp>
      <p:sp>
        <p:nvSpPr>
          <p:cNvPr id="788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81CB8F-1397-4A7A-A5F3-0721C2FBBCFA}" type="slidenum">
              <a:rPr lang="ar-SA" altLang="en-US" smtClean="0"/>
              <a:pPr/>
              <a:t>54</a:t>
            </a:fld>
            <a:endParaRPr lang="en-GB" altLang="en-US" smtClean="0"/>
          </a:p>
        </p:txBody>
      </p:sp>
      <p:sp>
        <p:nvSpPr>
          <p:cNvPr id="78852" name="Content Placeholder 4"/>
          <p:cNvSpPr>
            <a:spLocks noGrp="1"/>
          </p:cNvSpPr>
          <p:nvPr>
            <p:ph idx="1"/>
          </p:nvPr>
        </p:nvSpPr>
        <p:spPr/>
        <p:txBody>
          <a:bodyPr/>
          <a:lstStyle/>
          <a:p>
            <a:pPr>
              <a:buFont typeface="Wingdings 2" pitchFamily="18" charset="2"/>
              <a:buNone/>
            </a:pPr>
            <a:r>
              <a:rPr lang="en-GB" smtClean="0">
                <a:cs typeface="Tahoma" pitchFamily="34" charset="0"/>
              </a:rPr>
              <a:t>.</a:t>
            </a:r>
          </a:p>
        </p:txBody>
      </p:sp>
      <p:pic>
        <p:nvPicPr>
          <p:cNvPr id="78853" name="Picture 5"/>
          <p:cNvPicPr>
            <a:picLocks noChangeAspect="1" noChangeArrowheads="1"/>
          </p:cNvPicPr>
          <p:nvPr/>
        </p:nvPicPr>
        <p:blipFill>
          <a:blip r:embed="rId2"/>
          <a:srcRect/>
          <a:stretch>
            <a:fillRect/>
          </a:stretch>
        </p:blipFill>
        <p:spPr bwMode="auto">
          <a:xfrm>
            <a:off x="457200" y="2041843"/>
            <a:ext cx="7956551" cy="4160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7437120" cy="593725"/>
          </a:xfrm>
        </p:spPr>
        <p:txBody>
          <a:bodyPr>
            <a:noAutofit/>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64515" name="Content Placeholder 2"/>
          <p:cNvSpPr>
            <a:spLocks noGrp="1"/>
          </p:cNvSpPr>
          <p:nvPr>
            <p:ph idx="1"/>
          </p:nvPr>
        </p:nvSpPr>
        <p:spPr>
          <a:xfrm>
            <a:off x="518160" y="1615440"/>
            <a:ext cx="7924800" cy="4724400"/>
          </a:xfrm>
        </p:spPr>
        <p:txBody>
          <a:bodyPr/>
          <a:lstStyle/>
          <a:p>
            <a:pPr>
              <a:lnSpc>
                <a:spcPct val="150000"/>
              </a:lnSpc>
              <a:defRPr/>
            </a:pPr>
            <a:r>
              <a:rPr lang="en-GB" dirty="0" smtClean="0">
                <a:solidFill>
                  <a:schemeClr val="tx1"/>
                </a:solidFill>
                <a:latin typeface="Arial" pitchFamily="34" charset="0"/>
                <a:cs typeface="Arial" pitchFamily="34" charset="0"/>
              </a:rPr>
              <a:t>In the time boxing model, the basic unit of development is a time box, which is of fixed duration</a:t>
            </a:r>
            <a:endParaRPr lang="en-GB" sz="8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Since the duration is fixed, a key factor in selecting the requirements to be built in a time box is what can be fit into the time box</a:t>
            </a:r>
          </a:p>
          <a:p>
            <a:pPr>
              <a:lnSpc>
                <a:spcPct val="150000"/>
              </a:lnSpc>
              <a:defRPr/>
            </a:pPr>
            <a:r>
              <a:rPr lang="en-GB" dirty="0" smtClean="0">
                <a:solidFill>
                  <a:schemeClr val="tx1"/>
                </a:solidFill>
                <a:latin typeface="Arial" pitchFamily="34" charset="0"/>
                <a:cs typeface="Arial" pitchFamily="34" charset="0"/>
              </a:rPr>
              <a:t>This is in contrast to regular iterative approaches where the functionality is selected and then the time to deliver is determined</a:t>
            </a:r>
          </a:p>
        </p:txBody>
      </p:sp>
      <p:sp>
        <p:nvSpPr>
          <p:cNvPr id="7987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4D13C6E-41DB-4070-BA1A-D0973536A5C4}" type="slidenum">
              <a:rPr lang="ar-SA" altLang="en-US" smtClean="0"/>
              <a:pPr/>
              <a:t>55</a:t>
            </a:fld>
            <a:endParaRPr lang="en-GB" altLang="en-US"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57200"/>
            <a:ext cx="7406640" cy="609600"/>
          </a:xfrm>
        </p:spPr>
        <p:txBody>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65539" name="Content Placeholder 2"/>
          <p:cNvSpPr>
            <a:spLocks noGrp="1"/>
          </p:cNvSpPr>
          <p:nvPr>
            <p:ph idx="1"/>
          </p:nvPr>
        </p:nvSpPr>
        <p:spPr>
          <a:xfrm>
            <a:off x="457200" y="1813560"/>
            <a:ext cx="7848600" cy="4480560"/>
          </a:xfrm>
        </p:spPr>
        <p:txBody>
          <a:bodyPr/>
          <a:lstStyle/>
          <a:p>
            <a:pPr>
              <a:lnSpc>
                <a:spcPct val="150000"/>
              </a:lnSpc>
              <a:defRPr/>
            </a:pPr>
            <a:r>
              <a:rPr lang="en-GB" dirty="0" smtClean="0">
                <a:solidFill>
                  <a:schemeClr val="tx1"/>
                </a:solidFill>
                <a:latin typeface="Arial" pitchFamily="34" charset="0"/>
                <a:cs typeface="Arial" pitchFamily="34" charset="0"/>
              </a:rPr>
              <a:t>Each time box is divided into a sequence of stages</a:t>
            </a:r>
          </a:p>
          <a:p>
            <a:pPr>
              <a:lnSpc>
                <a:spcPct val="150000"/>
              </a:lnSpc>
              <a:defRPr/>
            </a:pPr>
            <a:endParaRPr lang="en-GB" sz="8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 model requires that the duration of each stage is approximately the same</a:t>
            </a:r>
          </a:p>
          <a:p>
            <a:pPr>
              <a:lnSpc>
                <a:spcPct val="150000"/>
              </a:lnSpc>
              <a:defRPr/>
            </a:pPr>
            <a:endParaRPr lang="en-GB" sz="8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Having time-boxed iterations with stages of equal duration and having dedicated teams renders itself to pipelining of different iterations</a:t>
            </a:r>
          </a:p>
        </p:txBody>
      </p:sp>
      <p:sp>
        <p:nvSpPr>
          <p:cNvPr id="819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AEF6118-7E60-43E5-A94D-FC799DCDCABF}" type="slidenum">
              <a:rPr lang="ar-SA" altLang="en-US" smtClean="0"/>
              <a:pPr/>
              <a:t>56</a:t>
            </a:fld>
            <a:endParaRPr lang="en-GB" altLang="en-US"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834"/>
            <a:ext cx="7482840" cy="669925"/>
          </a:xfrm>
        </p:spPr>
        <p:txBody>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66563" name="Content Placeholder 2"/>
          <p:cNvSpPr>
            <a:spLocks noGrp="1"/>
          </p:cNvSpPr>
          <p:nvPr>
            <p:ph idx="1"/>
          </p:nvPr>
        </p:nvSpPr>
        <p:spPr>
          <a:xfrm>
            <a:off x="457200" y="1783080"/>
            <a:ext cx="8229600" cy="4511040"/>
          </a:xfrm>
        </p:spPr>
        <p:txBody>
          <a:bodyPr/>
          <a:lstStyle/>
          <a:p>
            <a:pPr>
              <a:lnSpc>
                <a:spcPct val="150000"/>
              </a:lnSpc>
              <a:defRPr/>
            </a:pPr>
            <a:r>
              <a:rPr lang="en-GB" dirty="0" smtClean="0">
                <a:solidFill>
                  <a:schemeClr val="tx1"/>
                </a:solidFill>
                <a:latin typeface="Arial" pitchFamily="34" charset="0"/>
                <a:cs typeface="Arial" pitchFamily="34" charset="0"/>
              </a:rPr>
              <a:t>To illustrate the use of this model, consider a time box consisting of three stages: requirement specification, build, and deployment</a:t>
            </a:r>
          </a:p>
          <a:p>
            <a:pPr>
              <a:lnSpc>
                <a:spcPct val="150000"/>
              </a:lnSpc>
              <a:defRPr/>
            </a:pPr>
            <a:endParaRPr lang="en-GB" sz="1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The requirement stage is executed by its team of analysts and ends with a prioritized list of requirements to be built in this iteration along with a high-level design</a:t>
            </a:r>
          </a:p>
        </p:txBody>
      </p:sp>
      <p:sp>
        <p:nvSpPr>
          <p:cNvPr id="829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70CF927-A8CB-4DAC-AAEF-080D289510DF}" type="slidenum">
              <a:rPr lang="ar-SA" altLang="en-US" smtClean="0"/>
              <a:pPr/>
              <a:t>57</a:t>
            </a:fld>
            <a:endParaRPr lang="en-GB" alt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50520"/>
            <a:ext cx="7315200" cy="868679"/>
          </a:xfrm>
        </p:spPr>
        <p:txBody>
          <a:bodyPr>
            <a:noAutofit/>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67587" name="Content Placeholder 2"/>
          <p:cNvSpPr>
            <a:spLocks noGrp="1"/>
          </p:cNvSpPr>
          <p:nvPr>
            <p:ph idx="1"/>
          </p:nvPr>
        </p:nvSpPr>
        <p:spPr>
          <a:xfrm>
            <a:off x="502920" y="1813560"/>
            <a:ext cx="7924800" cy="4373880"/>
          </a:xfrm>
        </p:spPr>
        <p:txBody>
          <a:bodyPr/>
          <a:lstStyle/>
          <a:p>
            <a:pPr>
              <a:lnSpc>
                <a:spcPct val="140000"/>
              </a:lnSpc>
              <a:defRPr/>
            </a:pPr>
            <a:r>
              <a:rPr lang="en-GB" dirty="0" smtClean="0">
                <a:solidFill>
                  <a:schemeClr val="tx1"/>
                </a:solidFill>
                <a:latin typeface="Arial" pitchFamily="34" charset="0"/>
                <a:cs typeface="Arial" pitchFamily="34" charset="0"/>
              </a:rPr>
              <a:t>The build team develops the code for implementing the requirements, and performs the testing</a:t>
            </a:r>
          </a:p>
          <a:p>
            <a:pPr>
              <a:lnSpc>
                <a:spcPct val="140000"/>
              </a:lnSpc>
              <a:buFont typeface="Wingdings 2" pitchFamily="18" charset="2"/>
              <a:buNone/>
              <a:defRPr/>
            </a:pPr>
            <a:endParaRPr lang="en-GB" sz="200" dirty="0" smtClean="0">
              <a:solidFill>
                <a:schemeClr val="tx1"/>
              </a:solidFill>
              <a:latin typeface="Arial" pitchFamily="34" charset="0"/>
              <a:cs typeface="Arial" pitchFamily="34" charset="0"/>
            </a:endParaRPr>
          </a:p>
          <a:p>
            <a:pPr>
              <a:lnSpc>
                <a:spcPct val="140000"/>
              </a:lnSpc>
              <a:defRPr/>
            </a:pPr>
            <a:r>
              <a:rPr lang="en-GB" dirty="0" smtClean="0">
                <a:solidFill>
                  <a:schemeClr val="tx1"/>
                </a:solidFill>
                <a:latin typeface="Arial" pitchFamily="34" charset="0"/>
                <a:cs typeface="Arial" pitchFamily="34" charset="0"/>
              </a:rPr>
              <a:t>The tested code is then handed over to the deployment team, which performs pre-deployment tests, and then installs the system for use</a:t>
            </a:r>
          </a:p>
          <a:p>
            <a:pPr>
              <a:lnSpc>
                <a:spcPct val="140000"/>
              </a:lnSpc>
              <a:defRPr/>
            </a:pPr>
            <a:endParaRPr lang="en-GB" sz="200" dirty="0" smtClean="0">
              <a:solidFill>
                <a:schemeClr val="tx1"/>
              </a:solidFill>
              <a:latin typeface="Arial" pitchFamily="34" charset="0"/>
              <a:cs typeface="Arial" pitchFamily="34" charset="0"/>
            </a:endParaRPr>
          </a:p>
          <a:p>
            <a:pPr>
              <a:lnSpc>
                <a:spcPct val="140000"/>
              </a:lnSpc>
              <a:defRPr/>
            </a:pPr>
            <a:r>
              <a:rPr lang="en-GB" dirty="0" smtClean="0">
                <a:solidFill>
                  <a:schemeClr val="tx1"/>
                </a:solidFill>
                <a:latin typeface="Arial" pitchFamily="34" charset="0"/>
                <a:cs typeface="Arial" pitchFamily="34" charset="0"/>
              </a:rPr>
              <a:t>These three stages can be done in approximately equal time in an iteration</a:t>
            </a:r>
            <a:endParaRPr lang="en-US" dirty="0" smtClean="0">
              <a:solidFill>
                <a:schemeClr val="tx1"/>
              </a:solidFill>
              <a:latin typeface="Arial" pitchFamily="34" charset="0"/>
              <a:cs typeface="Arial" pitchFamily="34" charset="0"/>
            </a:endParaRPr>
          </a:p>
        </p:txBody>
      </p:sp>
      <p:sp>
        <p:nvSpPr>
          <p:cNvPr id="839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A1D4B7-7348-41A4-B039-EAF8E0B86284}" type="slidenum">
              <a:rPr lang="ar-SA" altLang="en-US" smtClean="0"/>
              <a:pPr/>
              <a:t>58</a:t>
            </a:fld>
            <a:endParaRPr lang="en-GB" alt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96200" cy="609600"/>
          </a:xfrm>
        </p:spPr>
        <p:txBody>
          <a:bodyPr>
            <a:noAutofit/>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84995" name="Content Placeholder 2"/>
          <p:cNvSpPr>
            <a:spLocks noGrp="1"/>
          </p:cNvSpPr>
          <p:nvPr>
            <p:ph idx="1"/>
          </p:nvPr>
        </p:nvSpPr>
        <p:spPr>
          <a:xfrm>
            <a:off x="457200" y="1844040"/>
            <a:ext cx="7924800" cy="4556760"/>
          </a:xfrm>
        </p:spPr>
        <p:txBody>
          <a:bodyPr/>
          <a:lstStyle/>
          <a:p>
            <a:pPr>
              <a:lnSpc>
                <a:spcPct val="150000"/>
              </a:lnSpc>
            </a:pPr>
            <a:r>
              <a:rPr lang="en-GB" dirty="0" smtClean="0">
                <a:solidFill>
                  <a:schemeClr val="tx1"/>
                </a:solidFill>
                <a:latin typeface="Arial" pitchFamily="34" charset="0"/>
                <a:cs typeface="Arial" pitchFamily="34" charset="0"/>
              </a:rPr>
              <a:t>Timeboxing is well suited for projects that require a large number of features to be developed in a short time around a stable architecture using stable technologies</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These features should be such that there is some flexibility in grouping them for building a meaningful system in an iteration that provides value to the users</a:t>
            </a:r>
            <a:endParaRPr lang="en-US" dirty="0" smtClean="0">
              <a:solidFill>
                <a:schemeClr val="tx1"/>
              </a:solidFill>
              <a:latin typeface="Arial" pitchFamily="34" charset="0"/>
              <a:cs typeface="Arial" pitchFamily="34" charset="0"/>
            </a:endParaRPr>
          </a:p>
        </p:txBody>
      </p:sp>
      <p:sp>
        <p:nvSpPr>
          <p:cNvPr id="849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C4D8D9A-1C06-4CFA-8A41-DBF067C6AC5E}" type="slidenum">
              <a:rPr lang="ar-SA" altLang="en-US" smtClean="0"/>
              <a:pPr/>
              <a:t>59</a:t>
            </a:fld>
            <a:endParaRPr lang="en-GB" alt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6720" y="243840"/>
            <a:ext cx="7696200" cy="990600"/>
          </a:xfrm>
        </p:spPr>
        <p:txBody>
          <a:bodyPr/>
          <a:lstStyle/>
          <a:p>
            <a:pPr algn="ctr" eaLnBrk="1" fontAlgn="auto" hangingPunct="1">
              <a:spcAft>
                <a:spcPts val="0"/>
              </a:spcAft>
              <a:defRPr/>
            </a:pPr>
            <a:r>
              <a:rPr lang="en-GB" dirty="0" smtClean="0">
                <a:solidFill>
                  <a:schemeClr val="tx1"/>
                </a:solidFill>
                <a:cs typeface="Tahoma" pitchFamily="34" charset="0"/>
              </a:rPr>
              <a:t>MAINTENANCE</a:t>
            </a:r>
            <a:endParaRPr lang="en-US" dirty="0">
              <a:solidFill>
                <a:schemeClr val="tx1"/>
              </a:solidFill>
            </a:endParaRPr>
          </a:p>
        </p:txBody>
      </p:sp>
      <p:sp>
        <p:nvSpPr>
          <p:cNvPr id="26627" name="Rectangle 3"/>
          <p:cNvSpPr>
            <a:spLocks noGrp="1" noChangeArrowheads="1"/>
          </p:cNvSpPr>
          <p:nvPr>
            <p:ph idx="1"/>
          </p:nvPr>
        </p:nvSpPr>
        <p:spPr>
          <a:xfrm>
            <a:off x="487680" y="1844040"/>
            <a:ext cx="7848600" cy="4282440"/>
          </a:xfrm>
        </p:spPr>
        <p:txBody>
          <a:bodyPr/>
          <a:lstStyle/>
          <a:p>
            <a:pPr>
              <a:lnSpc>
                <a:spcPct val="200000"/>
              </a:lnSpc>
              <a:defRPr/>
            </a:pPr>
            <a:r>
              <a:rPr lang="en-GB" dirty="0" smtClean="0">
                <a:solidFill>
                  <a:schemeClr val="tx1"/>
                </a:solidFill>
                <a:latin typeface="Arial" pitchFamily="34" charset="0"/>
                <a:cs typeface="Arial" pitchFamily="34" charset="0"/>
              </a:rPr>
              <a:t>Maintenance is an important part of the SDLC</a:t>
            </a:r>
          </a:p>
          <a:p>
            <a:pPr>
              <a:lnSpc>
                <a:spcPct val="200000"/>
              </a:lnSpc>
              <a:defRPr/>
            </a:pPr>
            <a:r>
              <a:rPr lang="en-GB" dirty="0" smtClean="0">
                <a:solidFill>
                  <a:schemeClr val="tx1"/>
                </a:solidFill>
                <a:latin typeface="Arial" pitchFamily="34" charset="0"/>
                <a:cs typeface="Arial" pitchFamily="34" charset="0"/>
              </a:rPr>
              <a:t>Maintenance may consume more time than the time consumed in the development</a:t>
            </a:r>
          </a:p>
          <a:p>
            <a:pPr>
              <a:lnSpc>
                <a:spcPct val="200000"/>
              </a:lnSpc>
              <a:defRPr/>
            </a:pPr>
            <a:r>
              <a:rPr lang="en-GB" dirty="0" smtClean="0">
                <a:solidFill>
                  <a:schemeClr val="tx1"/>
                </a:solidFill>
                <a:latin typeface="Arial" pitchFamily="34" charset="0"/>
                <a:cs typeface="Arial" pitchFamily="34" charset="0"/>
              </a:rPr>
              <a:t>The cost of maintenance varies from 50% to 80% of the total development cost</a:t>
            </a:r>
            <a:endParaRPr lang="en-US" dirty="0" smtClean="0">
              <a:solidFill>
                <a:schemeClr val="tx1"/>
              </a:solidFill>
              <a:latin typeface="Arial" pitchFamily="34" charset="0"/>
              <a:cs typeface="Arial" pitchFamily="34" charset="0"/>
            </a:endParaRPr>
          </a:p>
        </p:txBody>
      </p:sp>
      <p:sp>
        <p:nvSpPr>
          <p:cNvPr id="184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5B161BD-E76B-4C41-B73C-CD4F13CFB24E}" type="slidenum">
              <a:rPr lang="ar-SA" altLang="en-US" smtClean="0"/>
              <a:pPr/>
              <a:t>6</a:t>
            </a:fld>
            <a:endParaRPr lang="en-GB" altLang="en-US"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609600"/>
          </a:xfrm>
        </p:spPr>
        <p:txBody>
          <a:bodyPr>
            <a:noAutofit/>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87043" name="Content Placeholder 2"/>
          <p:cNvSpPr>
            <a:spLocks noGrp="1"/>
          </p:cNvSpPr>
          <p:nvPr>
            <p:ph idx="1"/>
          </p:nvPr>
        </p:nvSpPr>
        <p:spPr>
          <a:xfrm>
            <a:off x="457200" y="1874520"/>
            <a:ext cx="7924800" cy="4236720"/>
          </a:xfrm>
        </p:spPr>
        <p:txBody>
          <a:bodyPr/>
          <a:lstStyle/>
          <a:p>
            <a:pPr>
              <a:lnSpc>
                <a:spcPct val="170000"/>
              </a:lnSpc>
            </a:pPr>
            <a:r>
              <a:rPr lang="en-GB" dirty="0" smtClean="0">
                <a:solidFill>
                  <a:schemeClr val="tx1"/>
                </a:solidFill>
                <a:latin typeface="Arial" pitchFamily="34" charset="0"/>
                <a:cs typeface="Arial" pitchFamily="34" charset="0"/>
              </a:rPr>
              <a:t>The main cost of this model is the increased complexity of project management (and managing the products being developed) as multiple developments are concurrently active</a:t>
            </a:r>
          </a:p>
          <a:p>
            <a:pPr>
              <a:lnSpc>
                <a:spcPct val="170000"/>
              </a:lnSpc>
            </a:pPr>
            <a:endParaRPr lang="en-GB" sz="2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 Also, the impact of unusual situations in an iteration can be quite disruptive</a:t>
            </a:r>
            <a:endParaRPr lang="en-US" dirty="0" smtClean="0">
              <a:solidFill>
                <a:schemeClr val="tx1"/>
              </a:solidFill>
              <a:latin typeface="Arial" pitchFamily="34" charset="0"/>
              <a:cs typeface="Arial" pitchFamily="34" charset="0"/>
            </a:endParaRPr>
          </a:p>
        </p:txBody>
      </p:sp>
      <p:sp>
        <p:nvSpPr>
          <p:cNvPr id="870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52C8888-0647-4E77-8E91-A99A25AD3816}" type="slidenum">
              <a:rPr lang="ar-SA" altLang="en-US" smtClean="0"/>
              <a:pPr/>
              <a:t>60</a:t>
            </a:fld>
            <a:endParaRPr lang="en-GB" altLang="en-US"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634"/>
            <a:ext cx="7482840" cy="746126"/>
          </a:xfrm>
        </p:spPr>
        <p:txBody>
          <a:bodyPr>
            <a:noAutofit/>
          </a:bodyPr>
          <a:lstStyle/>
          <a:p>
            <a:pPr algn="ctr">
              <a:defRPr/>
            </a:pPr>
            <a:r>
              <a:rPr lang="en-GB" dirty="0" smtClean="0">
                <a:solidFill>
                  <a:schemeClr val="tx1"/>
                </a:solidFill>
                <a:latin typeface="Arial" pitchFamily="34" charset="0"/>
                <a:cs typeface="Arial" pitchFamily="34" charset="0"/>
              </a:rPr>
              <a:t>TIME-BOXING  PROCESS  MODEL</a:t>
            </a:r>
            <a:endParaRPr lang="en-GB" dirty="0">
              <a:solidFill>
                <a:schemeClr val="tx1"/>
              </a:solidFill>
              <a:latin typeface="Arial" pitchFamily="34" charset="0"/>
              <a:cs typeface="Arial" pitchFamily="34" charset="0"/>
            </a:endParaRPr>
          </a:p>
        </p:txBody>
      </p:sp>
      <p:sp>
        <p:nvSpPr>
          <p:cNvPr id="68611" name="Content Placeholder 2"/>
          <p:cNvSpPr>
            <a:spLocks noGrp="1"/>
          </p:cNvSpPr>
          <p:nvPr>
            <p:ph idx="1"/>
          </p:nvPr>
        </p:nvSpPr>
        <p:spPr>
          <a:xfrm>
            <a:off x="457200" y="1463040"/>
            <a:ext cx="8229600" cy="4904423"/>
          </a:xfrm>
        </p:spPr>
        <p:txBody>
          <a:bodyPr/>
          <a:lstStyle/>
          <a:p>
            <a:pPr algn="ctr">
              <a:lnSpc>
                <a:spcPct val="110000"/>
              </a:lnSpc>
              <a:buFont typeface="Wingdings 2" pitchFamily="18" charset="2"/>
              <a:buNone/>
              <a:defRPr/>
            </a:pPr>
            <a:endParaRPr lang="en-GB" sz="200" b="1" dirty="0" smtClean="0">
              <a:cs typeface="Tahoma" pitchFamily="34" charset="0"/>
            </a:endParaRPr>
          </a:p>
          <a:p>
            <a:pPr algn="ctr">
              <a:buFont typeface="Wingdings 2" pitchFamily="18" charset="2"/>
              <a:buNone/>
              <a:defRPr/>
            </a:pPr>
            <a:r>
              <a:rPr lang="en-GB" b="1" dirty="0" smtClean="0">
                <a:solidFill>
                  <a:schemeClr val="tx1"/>
                </a:solidFill>
                <a:latin typeface="Arial" pitchFamily="34" charset="0"/>
                <a:cs typeface="Arial" pitchFamily="34" charset="0"/>
              </a:rPr>
              <a:t>Tasks of Different Teams</a:t>
            </a:r>
            <a:endParaRPr lang="ar-SA" b="1" dirty="0" smtClean="0">
              <a:solidFill>
                <a:schemeClr val="tx1"/>
              </a:solidFill>
              <a:latin typeface="Arial" pitchFamily="34" charset="0"/>
              <a:cs typeface="Arial" pitchFamily="34" charset="0"/>
            </a:endParaRPr>
          </a:p>
          <a:p>
            <a:pPr algn="ctr">
              <a:buFont typeface="Wingdings 2" pitchFamily="18" charset="2"/>
              <a:buNone/>
              <a:defRPr/>
            </a:pPr>
            <a:endParaRPr lang="en-GB" b="1" dirty="0" smtClean="0">
              <a:solidFill>
                <a:schemeClr val="tx1"/>
              </a:solidFill>
              <a:latin typeface="Arial" pitchFamily="34" charset="0"/>
              <a:cs typeface="Arial" pitchFamily="34" charset="0"/>
            </a:endParaRPr>
          </a:p>
        </p:txBody>
      </p:sp>
      <p:sp>
        <p:nvSpPr>
          <p:cNvPr id="880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6C5C3EF-D05B-4342-B94A-5303AA09CB1D}" type="slidenum">
              <a:rPr lang="ar-SA" altLang="en-US" smtClean="0"/>
              <a:pPr/>
              <a:t>61</a:t>
            </a:fld>
            <a:endParaRPr lang="en-GB" altLang="en-US" smtClean="0"/>
          </a:p>
        </p:txBody>
      </p:sp>
      <p:sp>
        <p:nvSpPr>
          <p:cNvPr id="88069" name="Picture 5"/>
          <p:cNvSpPr>
            <a:spLocks noChangeAspect="1" noChangeArrowheads="1"/>
          </p:cNvSpPr>
          <p:nvPr/>
        </p:nvSpPr>
        <p:spPr bwMode="auto">
          <a:xfrm>
            <a:off x="457200" y="2209800"/>
            <a:ext cx="8077200" cy="4114800"/>
          </a:xfrm>
          <a:prstGeom prst="rect">
            <a:avLst/>
          </a:prstGeom>
          <a:noFill/>
          <a:ln w="9525">
            <a:noFill/>
            <a:miter lim="800000"/>
            <a:headEnd/>
            <a:tailEnd/>
          </a:ln>
        </p:spPr>
        <p:txBody>
          <a:bodyPr/>
          <a:lstStyle/>
          <a:p>
            <a:endParaRPr lang="en-GB"/>
          </a:p>
        </p:txBody>
      </p:sp>
      <p:pic>
        <p:nvPicPr>
          <p:cNvPr id="88070" name="Picture 5"/>
          <p:cNvPicPr>
            <a:picLocks noChangeAspect="1" noChangeArrowheads="1"/>
          </p:cNvPicPr>
          <p:nvPr/>
        </p:nvPicPr>
        <p:blipFill>
          <a:blip r:embed="rId2"/>
          <a:srcRect/>
          <a:stretch>
            <a:fillRect/>
          </a:stretch>
        </p:blipFill>
        <p:spPr bwMode="auto">
          <a:xfrm>
            <a:off x="777240" y="2392680"/>
            <a:ext cx="7559040" cy="37441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52400"/>
            <a:ext cx="7696200" cy="1143000"/>
          </a:xfrm>
        </p:spPr>
        <p:txBody>
          <a:bodyPr>
            <a:noAutofit/>
          </a:bodyPr>
          <a:lstStyle/>
          <a:p>
            <a:pPr algn="ctr">
              <a:defRPr/>
            </a:pPr>
            <a:r>
              <a:rPr lang="en-GB" dirty="0" smtClean="0">
                <a:solidFill>
                  <a:schemeClr val="tx1"/>
                </a:solidFill>
                <a:latin typeface="Arial" pitchFamily="34" charset="0"/>
                <a:cs typeface="Arial" pitchFamily="34" charset="0"/>
              </a:rPr>
              <a:t>REUSE-ORIENTED  DEVELOPMENT  PROCESSES</a:t>
            </a:r>
            <a:endParaRPr lang="en-GB" dirty="0">
              <a:solidFill>
                <a:schemeClr val="tx1"/>
              </a:solidFill>
              <a:latin typeface="Arial" pitchFamily="34" charset="0"/>
              <a:cs typeface="Arial" pitchFamily="34" charset="0"/>
            </a:endParaRPr>
          </a:p>
        </p:txBody>
      </p:sp>
      <p:sp>
        <p:nvSpPr>
          <p:cNvPr id="77827" name="Content Placeholder 2"/>
          <p:cNvSpPr>
            <a:spLocks noGrp="1"/>
          </p:cNvSpPr>
          <p:nvPr>
            <p:ph idx="1"/>
          </p:nvPr>
        </p:nvSpPr>
        <p:spPr>
          <a:xfrm>
            <a:off x="502920" y="1767840"/>
            <a:ext cx="8031480" cy="4486910"/>
          </a:xfrm>
        </p:spPr>
        <p:txBody>
          <a:bodyPr/>
          <a:lstStyle/>
          <a:p>
            <a:pPr>
              <a:lnSpc>
                <a:spcPct val="150000"/>
              </a:lnSpc>
              <a:defRPr/>
            </a:pPr>
            <a:r>
              <a:rPr lang="en-GB" dirty="0" smtClean="0">
                <a:solidFill>
                  <a:schemeClr val="tx1"/>
                </a:solidFill>
                <a:latin typeface="Arial" pitchFamily="34" charset="0"/>
                <a:cs typeface="Arial" pitchFamily="34" charset="0"/>
              </a:rPr>
              <a:t>In the majority of software projects, there is some software reuse</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This usually happens when people working on the project know of designs or code which is similar to that required</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They look for these, modify them as required and incorporate them into their system</a:t>
            </a:r>
          </a:p>
        </p:txBody>
      </p:sp>
      <p:sp>
        <p:nvSpPr>
          <p:cNvPr id="8909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FDC10C9-27C0-4CE5-AFB7-650521D43188}" type="slidenum">
              <a:rPr lang="ar-SA" altLang="en-US" smtClean="0"/>
              <a:pPr/>
              <a:t>62</a:t>
            </a:fld>
            <a:endParaRPr lang="en-GB" altLang="en-US"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394"/>
            <a:ext cx="7543800" cy="761366"/>
          </a:xfrm>
        </p:spPr>
        <p:txBody>
          <a:bodyPr/>
          <a:lstStyle/>
          <a:p>
            <a:pPr algn="ctr">
              <a:defRPr/>
            </a:pPr>
            <a:r>
              <a:rPr lang="en-GB" dirty="0" smtClean="0">
                <a:solidFill>
                  <a:schemeClr val="tx1"/>
                </a:solidFill>
                <a:latin typeface="Arial" pitchFamily="34" charset="0"/>
                <a:cs typeface="Arial" pitchFamily="34" charset="0"/>
              </a:rPr>
              <a:t>THE  GENERIC  PROCEE  MODEL  FOR  REUSE</a:t>
            </a:r>
            <a:endParaRPr lang="en-GB" dirty="0">
              <a:solidFill>
                <a:schemeClr val="tx1"/>
              </a:solidFill>
              <a:latin typeface="Arial" pitchFamily="34" charset="0"/>
              <a:cs typeface="Arial" pitchFamily="34" charset="0"/>
            </a:endParaRPr>
          </a:p>
        </p:txBody>
      </p:sp>
      <p:sp>
        <p:nvSpPr>
          <p:cNvPr id="90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431667F-6C23-496B-8B12-2B76B720E7ED}" type="slidenum">
              <a:rPr lang="ar-SA" altLang="en-US" smtClean="0"/>
              <a:pPr/>
              <a:t>63</a:t>
            </a:fld>
            <a:endParaRPr lang="en-GB" altLang="en-US" smtClean="0"/>
          </a:p>
        </p:txBody>
      </p:sp>
      <p:sp>
        <p:nvSpPr>
          <p:cNvPr id="90116" name="Content Placeholder 4"/>
          <p:cNvSpPr>
            <a:spLocks noGrp="1"/>
          </p:cNvSpPr>
          <p:nvPr>
            <p:ph idx="1"/>
          </p:nvPr>
        </p:nvSpPr>
        <p:spPr>
          <a:xfrm>
            <a:off x="457200" y="1828800"/>
            <a:ext cx="7239000" cy="4551363"/>
          </a:xfrm>
        </p:spPr>
        <p:txBody>
          <a:bodyPr/>
          <a:lstStyle/>
          <a:p>
            <a:pPr>
              <a:buFont typeface="Wingdings 2" pitchFamily="18" charset="2"/>
              <a:buNone/>
            </a:pPr>
            <a:r>
              <a:rPr lang="en-GB" smtClean="0">
                <a:solidFill>
                  <a:schemeClr val="bg1"/>
                </a:solidFill>
                <a:cs typeface="Tahoma" pitchFamily="34" charset="0"/>
              </a:rPr>
              <a:t>.</a:t>
            </a:r>
          </a:p>
        </p:txBody>
      </p:sp>
      <p:sp>
        <p:nvSpPr>
          <p:cNvPr id="90117" name="Picture 5"/>
          <p:cNvSpPr>
            <a:spLocks noChangeAspect="1" noChangeArrowheads="1"/>
          </p:cNvSpPr>
          <p:nvPr/>
        </p:nvSpPr>
        <p:spPr bwMode="auto">
          <a:xfrm>
            <a:off x="457200" y="2590800"/>
            <a:ext cx="8153400" cy="3276600"/>
          </a:xfrm>
          <a:prstGeom prst="rect">
            <a:avLst/>
          </a:prstGeom>
          <a:noFill/>
          <a:ln w="9525">
            <a:noFill/>
            <a:miter lim="800000"/>
            <a:headEnd/>
            <a:tailEnd/>
          </a:ln>
        </p:spPr>
        <p:txBody>
          <a:bodyPr/>
          <a:lstStyle/>
          <a:p>
            <a:endParaRPr lang="en-GB"/>
          </a:p>
        </p:txBody>
      </p:sp>
      <p:pic>
        <p:nvPicPr>
          <p:cNvPr id="90118" name="Picture 5"/>
          <p:cNvPicPr>
            <a:picLocks noChangeAspect="1" noChangeArrowheads="1"/>
          </p:cNvPicPr>
          <p:nvPr/>
        </p:nvPicPr>
        <p:blipFill>
          <a:blip r:embed="rId2"/>
          <a:srcRect/>
          <a:stretch>
            <a:fillRect/>
          </a:stretch>
        </p:blipFill>
        <p:spPr bwMode="auto">
          <a:xfrm>
            <a:off x="624840" y="2651760"/>
            <a:ext cx="7940040" cy="27127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13360"/>
            <a:ext cx="7848600" cy="990600"/>
          </a:xfrm>
        </p:spPr>
        <p:txBody>
          <a:bodyPr>
            <a:noAutofit/>
          </a:bodyPr>
          <a:lstStyle/>
          <a:p>
            <a:pPr algn="ctr">
              <a:defRPr/>
            </a:pPr>
            <a:r>
              <a:rPr lang="en-GB" sz="3200" dirty="0" smtClean="0">
                <a:solidFill>
                  <a:schemeClr val="tx1"/>
                </a:solidFill>
                <a:latin typeface="Arial" pitchFamily="34" charset="0"/>
                <a:cs typeface="Arial" pitchFamily="34" charset="0"/>
              </a:rPr>
              <a:t>V</a:t>
            </a:r>
            <a:r>
              <a:rPr lang="en-GB" dirty="0" smtClean="0">
                <a:solidFill>
                  <a:schemeClr val="tx1"/>
                </a:solidFill>
                <a:latin typeface="Arial" pitchFamily="34" charset="0"/>
                <a:cs typeface="Arial" pitchFamily="34" charset="0"/>
              </a:rPr>
              <a:t>  PROCESS  MODEL</a:t>
            </a:r>
            <a:endParaRPr lang="en-GB" dirty="0">
              <a:solidFill>
                <a:schemeClr val="tx1"/>
              </a:solidFill>
              <a:latin typeface="Arial" pitchFamily="34" charset="0"/>
              <a:cs typeface="Arial" pitchFamily="34" charset="0"/>
            </a:endParaRPr>
          </a:p>
        </p:txBody>
      </p:sp>
      <p:sp>
        <p:nvSpPr>
          <p:cNvPr id="911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56AAF65-DEBD-4213-8A0E-338D74DAB6FF}" type="slidenum">
              <a:rPr lang="ar-SA" altLang="en-US" smtClean="0"/>
              <a:pPr/>
              <a:t>64</a:t>
            </a:fld>
            <a:endParaRPr lang="en-GB" altLang="en-US" smtClean="0"/>
          </a:p>
        </p:txBody>
      </p:sp>
      <p:sp>
        <p:nvSpPr>
          <p:cNvPr id="91140" name="Content Placeholder 6"/>
          <p:cNvSpPr>
            <a:spLocks noGrp="1"/>
          </p:cNvSpPr>
          <p:nvPr>
            <p:ph idx="1"/>
          </p:nvPr>
        </p:nvSpPr>
        <p:spPr/>
        <p:txBody>
          <a:bodyPr/>
          <a:lstStyle/>
          <a:p>
            <a:pPr>
              <a:buFont typeface="Wingdings 2" pitchFamily="18" charset="2"/>
              <a:buNone/>
            </a:pPr>
            <a:r>
              <a:rPr lang="en-GB" smtClean="0">
                <a:cs typeface="Tahoma" pitchFamily="34" charset="0"/>
              </a:rPr>
              <a:t>.</a:t>
            </a:r>
          </a:p>
        </p:txBody>
      </p:sp>
      <p:pic>
        <p:nvPicPr>
          <p:cNvPr id="91141" name="Picture 8" descr="http://3.bp.blogspot.com/-Pdgu5e1ZvvQ/TjZNisP4tUI/AAAAAAAAAEQ/8w0kmfG8o4U/s320/v-model.gif">
            <a:hlinkClick r:id="rId2"/>
          </p:cNvPr>
          <p:cNvPicPr>
            <a:picLocks noChangeAspect="1" noChangeArrowheads="1"/>
          </p:cNvPicPr>
          <p:nvPr/>
        </p:nvPicPr>
        <p:blipFill>
          <a:blip r:embed="rId3"/>
          <a:srcRect/>
          <a:stretch>
            <a:fillRect/>
          </a:stretch>
        </p:blipFill>
        <p:spPr bwMode="auto">
          <a:xfrm>
            <a:off x="1127760" y="1752600"/>
            <a:ext cx="6903245" cy="460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664"/>
            <a:ext cx="7696200" cy="990600"/>
          </a:xfrm>
        </p:spPr>
        <p:txBody>
          <a:bodyPr>
            <a:noAutofit/>
          </a:bodyPr>
          <a:lstStyle/>
          <a:p>
            <a:pPr algn="ctr">
              <a:defRPr/>
            </a:pPr>
            <a:r>
              <a:rPr lang="en-GB" sz="3200" dirty="0" smtClean="0">
                <a:solidFill>
                  <a:schemeClr val="tx1"/>
                </a:solidFill>
                <a:latin typeface="Arial" pitchFamily="34" charset="0"/>
                <a:cs typeface="Arial" pitchFamily="34" charset="0"/>
              </a:rPr>
              <a:t>V  </a:t>
            </a:r>
            <a:r>
              <a:rPr lang="en-GB" dirty="0" smtClean="0">
                <a:solidFill>
                  <a:schemeClr val="tx1"/>
                </a:solidFill>
                <a:latin typeface="Arial" pitchFamily="34" charset="0"/>
                <a:cs typeface="Arial" pitchFamily="34" charset="0"/>
              </a:rPr>
              <a:t>PROCESS  MODEL</a:t>
            </a:r>
            <a:endParaRPr lang="en-GB" dirty="0">
              <a:solidFill>
                <a:schemeClr val="tx1"/>
              </a:solidFill>
              <a:latin typeface="+mn-lt"/>
            </a:endParaRPr>
          </a:p>
        </p:txBody>
      </p:sp>
      <p:sp>
        <p:nvSpPr>
          <p:cNvPr id="77827" name="Content Placeholder 2"/>
          <p:cNvSpPr>
            <a:spLocks noGrp="1"/>
          </p:cNvSpPr>
          <p:nvPr>
            <p:ph idx="1"/>
          </p:nvPr>
        </p:nvSpPr>
        <p:spPr>
          <a:xfrm>
            <a:off x="487680" y="1859280"/>
            <a:ext cx="7924800" cy="4471670"/>
          </a:xfrm>
        </p:spPr>
        <p:txBody>
          <a:bodyPr/>
          <a:lstStyle/>
          <a:p>
            <a:pPr>
              <a:lnSpc>
                <a:spcPct val="200000"/>
              </a:lnSpc>
              <a:defRPr/>
            </a:pPr>
            <a:r>
              <a:rPr lang="en-GB" dirty="0" smtClean="0">
                <a:solidFill>
                  <a:schemeClr val="tx1"/>
                </a:solidFill>
                <a:latin typeface="Arial" pitchFamily="34" charset="0"/>
                <a:cs typeface="Arial" pitchFamily="34" charset="0"/>
              </a:rPr>
              <a:t>The V model is a variant of the waterfall model</a:t>
            </a:r>
          </a:p>
          <a:p>
            <a:pPr>
              <a:lnSpc>
                <a:spcPct val="200000"/>
              </a:lnSpc>
              <a:defRPr/>
            </a:pPr>
            <a:endParaRPr lang="en-GB" sz="2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It represents a tacit recognition that there are testing activities occurring throughout the waterfall software life cycle model and not just during the software testing period</a:t>
            </a:r>
          </a:p>
        </p:txBody>
      </p:sp>
      <p:sp>
        <p:nvSpPr>
          <p:cNvPr id="9216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E1541A7-67E2-462F-A586-17CAEF34287C}" type="slidenum">
              <a:rPr lang="ar-SA" altLang="en-US" smtClean="0"/>
              <a:pPr/>
              <a:t>65</a:t>
            </a:fld>
            <a:endParaRPr lang="en-GB" altLang="en-US"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990600"/>
          </a:xfrm>
        </p:spPr>
        <p:txBody>
          <a:bodyPr>
            <a:noAutofit/>
          </a:bodyPr>
          <a:lstStyle/>
          <a:p>
            <a:pPr algn="ctr">
              <a:defRPr/>
            </a:pPr>
            <a:r>
              <a:rPr lang="en-GB" sz="3200" dirty="0" smtClean="0">
                <a:solidFill>
                  <a:schemeClr val="tx1"/>
                </a:solidFill>
              </a:rPr>
              <a:t>V</a:t>
            </a:r>
            <a:r>
              <a:rPr lang="en-GB" dirty="0" smtClean="0">
                <a:solidFill>
                  <a:schemeClr val="tx1"/>
                </a:solidFill>
              </a:rPr>
              <a:t>  </a:t>
            </a:r>
            <a:r>
              <a:rPr lang="en-GB" dirty="0" smtClean="0">
                <a:solidFill>
                  <a:schemeClr val="tx1"/>
                </a:solidFill>
                <a:latin typeface="Arial" pitchFamily="34" charset="0"/>
                <a:cs typeface="Arial" pitchFamily="34" charset="0"/>
              </a:rPr>
              <a:t>PROCESS  MODEL</a:t>
            </a:r>
            <a:endParaRPr lang="en-GB" dirty="0">
              <a:solidFill>
                <a:schemeClr val="tx1"/>
              </a:solidFill>
              <a:latin typeface="+mn-lt"/>
            </a:endParaRPr>
          </a:p>
        </p:txBody>
      </p:sp>
      <p:sp>
        <p:nvSpPr>
          <p:cNvPr id="93187" name="Content Placeholder 2"/>
          <p:cNvSpPr>
            <a:spLocks noGrp="1"/>
          </p:cNvSpPr>
          <p:nvPr>
            <p:ph idx="1"/>
          </p:nvPr>
        </p:nvSpPr>
        <p:spPr>
          <a:xfrm>
            <a:off x="487680" y="1752600"/>
            <a:ext cx="8229600" cy="4343400"/>
          </a:xfrm>
        </p:spPr>
        <p:txBody>
          <a:bodyPr/>
          <a:lstStyle/>
          <a:p>
            <a:pPr>
              <a:lnSpc>
                <a:spcPct val="200000"/>
              </a:lnSpc>
            </a:pPr>
            <a:r>
              <a:rPr lang="en-GB" dirty="0" smtClean="0">
                <a:solidFill>
                  <a:schemeClr val="tx1"/>
                </a:solidFill>
                <a:latin typeface="Arial" pitchFamily="34" charset="0"/>
                <a:cs typeface="Arial" pitchFamily="34" charset="0"/>
              </a:rPr>
              <a:t>For example, during requirements specification, the requirements are evaluated for testability and an STRS may be written</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This document would describe the strategy necessary for testing the requirements</a:t>
            </a:r>
          </a:p>
        </p:txBody>
      </p:sp>
      <p:sp>
        <p:nvSpPr>
          <p:cNvPr id="931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88A3545-6309-45C4-8646-8336347969C9}" type="slidenum">
              <a:rPr lang="ar-SA" altLang="en-US" smtClean="0"/>
              <a:pPr/>
              <a:t>66</a:t>
            </a:fld>
            <a:endParaRPr lang="en-GB" altLang="en-US"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696200" cy="807720"/>
          </a:xfrm>
        </p:spPr>
        <p:txBody>
          <a:bodyPr>
            <a:noAutofit/>
          </a:bodyPr>
          <a:lstStyle/>
          <a:p>
            <a:pPr algn="ctr">
              <a:defRPr/>
            </a:pPr>
            <a:r>
              <a:rPr lang="en-GB" sz="3200" dirty="0" smtClean="0">
                <a:solidFill>
                  <a:schemeClr val="tx1"/>
                </a:solidFill>
              </a:rPr>
              <a:t>V</a:t>
            </a:r>
            <a:r>
              <a:rPr lang="en-GB" dirty="0" smtClean="0">
                <a:solidFill>
                  <a:schemeClr val="tx1"/>
                </a:solidFill>
              </a:rPr>
              <a:t>  </a:t>
            </a:r>
            <a:r>
              <a:rPr lang="en-GB" dirty="0" smtClean="0">
                <a:solidFill>
                  <a:schemeClr val="tx1"/>
                </a:solidFill>
                <a:latin typeface="Arial" pitchFamily="34" charset="0"/>
                <a:cs typeface="Arial" pitchFamily="34" charset="0"/>
              </a:rPr>
              <a:t>PROCESS  MODEL</a:t>
            </a:r>
            <a:endParaRPr lang="en-GB" dirty="0">
              <a:solidFill>
                <a:schemeClr val="tx1"/>
              </a:solidFill>
              <a:latin typeface="+mn-lt"/>
            </a:endParaRPr>
          </a:p>
        </p:txBody>
      </p:sp>
      <p:sp>
        <p:nvSpPr>
          <p:cNvPr id="94211" name="Content Placeholder 2"/>
          <p:cNvSpPr>
            <a:spLocks noGrp="1"/>
          </p:cNvSpPr>
          <p:nvPr>
            <p:ph idx="1"/>
          </p:nvPr>
        </p:nvSpPr>
        <p:spPr>
          <a:xfrm>
            <a:off x="487680" y="1859280"/>
            <a:ext cx="7772400" cy="4114800"/>
          </a:xfrm>
        </p:spPr>
        <p:txBody>
          <a:bodyPr/>
          <a:lstStyle/>
          <a:p>
            <a:pPr>
              <a:lnSpc>
                <a:spcPct val="250000"/>
              </a:lnSpc>
            </a:pPr>
            <a:r>
              <a:rPr lang="en-GB" dirty="0" smtClean="0">
                <a:solidFill>
                  <a:schemeClr val="tx1"/>
                </a:solidFill>
                <a:latin typeface="Arial" pitchFamily="34" charset="0"/>
                <a:cs typeface="Arial" pitchFamily="34" charset="0"/>
              </a:rPr>
              <a:t>Testing is a full life-cycle activity and that it is important to constantly consider the testability of any software requirement and to design to allow for such testability</a:t>
            </a:r>
          </a:p>
        </p:txBody>
      </p:sp>
      <p:sp>
        <p:nvSpPr>
          <p:cNvPr id="942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878C791-13EC-48B7-B881-A7E417CFCF1F}" type="slidenum">
              <a:rPr lang="ar-SA" altLang="en-US" smtClean="0"/>
              <a:pPr/>
              <a:t>67</a:t>
            </a:fld>
            <a:endParaRPr lang="en-GB" altLang="en-US"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760"/>
            <a:ext cx="7559040" cy="838200"/>
          </a:xfrm>
        </p:spPr>
        <p:txBody>
          <a:bodyPr>
            <a:noAutofit/>
          </a:bodyPr>
          <a:lstStyle/>
          <a:p>
            <a:pPr algn="ctr">
              <a:defRPr/>
            </a:pPr>
            <a:r>
              <a:rPr lang="en-GB" dirty="0" smtClean="0">
                <a:solidFill>
                  <a:schemeClr val="tx1"/>
                </a:solidFill>
              </a:rPr>
              <a:t>EXERCISE-1</a:t>
            </a:r>
            <a:endParaRPr lang="en-GB" dirty="0">
              <a:solidFill>
                <a:schemeClr val="tx1"/>
              </a:solidFill>
              <a:latin typeface="+mn-lt"/>
            </a:endParaRPr>
          </a:p>
        </p:txBody>
      </p:sp>
      <p:sp>
        <p:nvSpPr>
          <p:cNvPr id="99331" name="Content Placeholder 2"/>
          <p:cNvSpPr>
            <a:spLocks noGrp="1"/>
          </p:cNvSpPr>
          <p:nvPr>
            <p:ph idx="1"/>
          </p:nvPr>
        </p:nvSpPr>
        <p:spPr>
          <a:xfrm>
            <a:off x="472440" y="1783080"/>
            <a:ext cx="7848600" cy="4693920"/>
          </a:xfrm>
        </p:spPr>
        <p:txBody>
          <a:bodyPr/>
          <a:lstStyle/>
          <a:p>
            <a:pPr>
              <a:lnSpc>
                <a:spcPct val="140000"/>
              </a:lnSpc>
              <a:defRPr/>
            </a:pPr>
            <a:r>
              <a:rPr lang="en-GB" u="sng" dirty="0" smtClean="0">
                <a:solidFill>
                  <a:schemeClr val="tx1"/>
                </a:solidFill>
                <a:latin typeface="Arial" pitchFamily="34" charset="0"/>
                <a:cs typeface="Arial" pitchFamily="34" charset="0"/>
              </a:rPr>
              <a:t>Design your own development process for the following software project</a:t>
            </a:r>
            <a:r>
              <a:rPr lang="en-GB" dirty="0" smtClean="0">
                <a:solidFill>
                  <a:schemeClr val="tx1"/>
                </a:solidFill>
                <a:latin typeface="Arial" pitchFamily="34" charset="0"/>
                <a:cs typeface="Arial" pitchFamily="34" charset="0"/>
              </a:rPr>
              <a:t>:</a:t>
            </a:r>
          </a:p>
          <a:p>
            <a:pPr marL="514350" indent="-514350">
              <a:lnSpc>
                <a:spcPct val="140000"/>
              </a:lnSpc>
              <a:buFont typeface="Wingdings 2" pitchFamily="18" charset="2"/>
              <a:buAutoNum type="arabicPeriod"/>
              <a:defRPr/>
            </a:pPr>
            <a:r>
              <a:rPr lang="en-GB" dirty="0" smtClean="0">
                <a:solidFill>
                  <a:schemeClr val="tx1"/>
                </a:solidFill>
                <a:latin typeface="Arial" pitchFamily="34" charset="0"/>
                <a:cs typeface="Arial" pitchFamily="34" charset="0"/>
              </a:rPr>
              <a:t>The developing organization is quite familiar with the problem domain and the requirements for the software are quite clear</a:t>
            </a:r>
          </a:p>
          <a:p>
            <a:pPr marL="514350" indent="-514350">
              <a:lnSpc>
                <a:spcPct val="200000"/>
              </a:lnSpc>
              <a:buFont typeface="Wingdings 2" pitchFamily="18" charset="2"/>
              <a:buAutoNum type="arabicPeriod" startAt="2"/>
              <a:defRPr/>
            </a:pPr>
            <a:r>
              <a:rPr lang="en-GB" dirty="0" smtClean="0">
                <a:solidFill>
                  <a:schemeClr val="tx1"/>
                </a:solidFill>
                <a:latin typeface="Arial" pitchFamily="34" charset="0"/>
                <a:cs typeface="Arial" pitchFamily="34" charset="0"/>
              </a:rPr>
              <a:t>The client wanted to improve the cash flow and get some of system benefits as soon as possible</a:t>
            </a:r>
          </a:p>
        </p:txBody>
      </p:sp>
      <p:sp>
        <p:nvSpPr>
          <p:cNvPr id="9523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87FF2A9-1C0E-4234-8EDF-84DEA4C6E4B5}" type="slidenum">
              <a:rPr lang="ar-SA" altLang="en-US" smtClean="0"/>
              <a:pPr/>
              <a:t>68</a:t>
            </a:fld>
            <a:endParaRPr lang="en-GB" altLang="en-US"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520"/>
            <a:ext cx="7239000" cy="838200"/>
          </a:xfrm>
        </p:spPr>
        <p:txBody>
          <a:bodyPr>
            <a:noAutofit/>
          </a:bodyPr>
          <a:lstStyle/>
          <a:p>
            <a:pPr algn="ctr">
              <a:defRPr/>
            </a:pPr>
            <a:r>
              <a:rPr lang="en-GB" dirty="0" smtClean="0">
                <a:solidFill>
                  <a:schemeClr val="tx1"/>
                </a:solidFill>
              </a:rPr>
              <a:t>EXERCISE-2</a:t>
            </a:r>
            <a:endParaRPr lang="en-GB" dirty="0">
              <a:solidFill>
                <a:schemeClr val="tx1"/>
              </a:solidFill>
              <a:latin typeface="+mn-lt"/>
            </a:endParaRPr>
          </a:p>
        </p:txBody>
      </p:sp>
      <p:sp>
        <p:nvSpPr>
          <p:cNvPr id="99331" name="Content Placeholder 2"/>
          <p:cNvSpPr>
            <a:spLocks noGrp="1"/>
          </p:cNvSpPr>
          <p:nvPr>
            <p:ph idx="1"/>
          </p:nvPr>
        </p:nvSpPr>
        <p:spPr>
          <a:xfrm>
            <a:off x="563880" y="1737360"/>
            <a:ext cx="7696200" cy="4251960"/>
          </a:xfrm>
        </p:spPr>
        <p:txBody>
          <a:bodyPr/>
          <a:lstStyle/>
          <a:p>
            <a:pPr>
              <a:lnSpc>
                <a:spcPct val="170000"/>
              </a:lnSpc>
              <a:defRPr/>
            </a:pPr>
            <a:r>
              <a:rPr lang="en-GB" u="sng" dirty="0" smtClean="0">
                <a:solidFill>
                  <a:schemeClr val="tx1"/>
                </a:solidFill>
                <a:latin typeface="Arial" pitchFamily="34" charset="0"/>
                <a:cs typeface="Arial" pitchFamily="34" charset="0"/>
              </a:rPr>
              <a:t>Design your own development process for the following software project</a:t>
            </a:r>
            <a:r>
              <a:rPr lang="en-GB" dirty="0" smtClean="0">
                <a:solidFill>
                  <a:schemeClr val="tx1"/>
                </a:solidFill>
                <a:latin typeface="Arial" pitchFamily="34" charset="0"/>
                <a:cs typeface="Arial" pitchFamily="34" charset="0"/>
              </a:rPr>
              <a:t>:</a:t>
            </a:r>
          </a:p>
          <a:p>
            <a:pPr>
              <a:lnSpc>
                <a:spcPct val="170000"/>
              </a:lnSpc>
              <a:defRPr/>
            </a:pPr>
            <a:r>
              <a:rPr lang="en-GB" dirty="0" smtClean="0">
                <a:solidFill>
                  <a:schemeClr val="tx1"/>
                </a:solidFill>
                <a:latin typeface="Arial" pitchFamily="34" charset="0"/>
                <a:cs typeface="Arial" pitchFamily="34" charset="0"/>
              </a:rPr>
              <a:t>The system is novel and it is not clear that constraints can be met - The client wanted to improve the cash flow and get some of system benefits as soon as possible</a:t>
            </a:r>
          </a:p>
        </p:txBody>
      </p:sp>
      <p:sp>
        <p:nvSpPr>
          <p:cNvPr id="972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16A0B24-B6B5-4020-B33A-E36F575CDF5A}" type="slidenum">
              <a:rPr lang="ar-SA" altLang="en-US" smtClean="0"/>
              <a:pPr/>
              <a:t>69</a:t>
            </a:fld>
            <a:endParaRPr lang="en-GB" alt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259080"/>
            <a:ext cx="7269480" cy="990600"/>
          </a:xfrm>
        </p:spPr>
        <p:txBody>
          <a:bodyPr/>
          <a:lstStyle/>
          <a:p>
            <a:pPr algn="ctr" eaLnBrk="1" fontAlgn="auto" hangingPunct="1">
              <a:spcAft>
                <a:spcPts val="0"/>
              </a:spcAft>
              <a:defRPr/>
            </a:pPr>
            <a:r>
              <a:rPr lang="en-GB" dirty="0" smtClean="0">
                <a:solidFill>
                  <a:schemeClr val="tx1"/>
                </a:solidFill>
                <a:cs typeface="Tahoma" pitchFamily="34" charset="0"/>
              </a:rPr>
              <a:t>MAINTENANCE</a:t>
            </a:r>
            <a:endParaRPr lang="en-US" dirty="0">
              <a:solidFill>
                <a:schemeClr val="tx1"/>
              </a:solidFill>
            </a:endParaRPr>
          </a:p>
        </p:txBody>
      </p:sp>
      <p:sp>
        <p:nvSpPr>
          <p:cNvPr id="1945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6C6892-0620-40D4-97BE-1385AA9965A4}" type="slidenum">
              <a:rPr lang="ar-SA" altLang="en-US" smtClean="0"/>
              <a:pPr/>
              <a:t>7</a:t>
            </a:fld>
            <a:endParaRPr lang="en-GB" altLang="en-US" smtClean="0"/>
          </a:p>
        </p:txBody>
      </p:sp>
      <p:pic>
        <p:nvPicPr>
          <p:cNvPr id="19460" name="Content Placeholder 4"/>
          <p:cNvPicPr>
            <a:picLocks noGrp="1"/>
          </p:cNvPicPr>
          <p:nvPr>
            <p:ph idx="1"/>
          </p:nvPr>
        </p:nvPicPr>
        <p:blipFill>
          <a:blip r:embed="rId2"/>
          <a:srcRect/>
          <a:stretch>
            <a:fillRect/>
          </a:stretch>
        </p:blipFill>
        <p:spPr>
          <a:xfrm>
            <a:off x="1036320" y="2362200"/>
            <a:ext cx="6766560" cy="3429000"/>
          </a:xfrm>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54036"/>
            <a:ext cx="7467600" cy="838200"/>
          </a:xfrm>
        </p:spPr>
        <p:txBody>
          <a:bodyPr>
            <a:noAutofit/>
          </a:bodyPr>
          <a:lstStyle/>
          <a:p>
            <a:pPr algn="ctr">
              <a:defRPr/>
            </a:pPr>
            <a:r>
              <a:rPr lang="en-GB" dirty="0" smtClean="0">
                <a:solidFill>
                  <a:schemeClr val="tx1"/>
                </a:solidFill>
              </a:rPr>
              <a:t>EXERCISE-3</a:t>
            </a:r>
            <a:endParaRPr lang="en-GB" dirty="0">
              <a:solidFill>
                <a:schemeClr val="tx1"/>
              </a:solidFill>
              <a:latin typeface="+mn-lt"/>
            </a:endParaRPr>
          </a:p>
        </p:txBody>
      </p:sp>
      <p:sp>
        <p:nvSpPr>
          <p:cNvPr id="99331" name="Content Placeholder 2"/>
          <p:cNvSpPr>
            <a:spLocks noGrp="1"/>
          </p:cNvSpPr>
          <p:nvPr>
            <p:ph idx="1"/>
          </p:nvPr>
        </p:nvSpPr>
        <p:spPr>
          <a:xfrm>
            <a:off x="487680" y="1844040"/>
            <a:ext cx="7772400" cy="4448175"/>
          </a:xfrm>
        </p:spPr>
        <p:txBody>
          <a:bodyPr/>
          <a:lstStyle/>
          <a:p>
            <a:pPr>
              <a:lnSpc>
                <a:spcPct val="150000"/>
              </a:lnSpc>
              <a:defRPr/>
            </a:pPr>
            <a:r>
              <a:rPr lang="en-GB" u="sng" dirty="0" smtClean="0">
                <a:solidFill>
                  <a:schemeClr val="tx1"/>
                </a:solidFill>
                <a:latin typeface="Arial" pitchFamily="34" charset="0"/>
                <a:cs typeface="Arial" pitchFamily="34" charset="0"/>
              </a:rPr>
              <a:t>Design your own development process for the following software project</a:t>
            </a:r>
            <a:r>
              <a:rPr lang="en-GB" dirty="0" smtClean="0">
                <a:solidFill>
                  <a:schemeClr val="tx1"/>
                </a:solidFill>
                <a:latin typeface="Arial" pitchFamily="34" charset="0"/>
                <a:cs typeface="Arial" pitchFamily="34" charset="0"/>
              </a:rPr>
              <a:t>: </a:t>
            </a:r>
          </a:p>
          <a:p>
            <a:pPr marL="514350" indent="-514350">
              <a:lnSpc>
                <a:spcPct val="150000"/>
              </a:lnSpc>
              <a:buFont typeface="Wingdings 2" pitchFamily="18" charset="2"/>
              <a:buAutoNum type="arabicPeriod"/>
              <a:defRPr/>
            </a:pPr>
            <a:r>
              <a:rPr lang="en-GB" dirty="0" smtClean="0">
                <a:solidFill>
                  <a:schemeClr val="tx1"/>
                </a:solidFill>
                <a:latin typeface="Arial" pitchFamily="34" charset="0"/>
                <a:cs typeface="Arial" pitchFamily="34" charset="0"/>
              </a:rPr>
              <a:t>The client is willing to spend some time only three times to help develop the requirements (divide the requirements phase into three equal parts)</a:t>
            </a:r>
          </a:p>
          <a:p>
            <a:pPr marL="514350" indent="-514350">
              <a:lnSpc>
                <a:spcPct val="150000"/>
              </a:lnSpc>
              <a:buFont typeface="Wingdings 2" pitchFamily="18" charset="2"/>
              <a:buAutoNum type="arabicPeriod"/>
              <a:defRPr/>
            </a:pPr>
            <a:r>
              <a:rPr lang="en-GB" dirty="0" smtClean="0">
                <a:solidFill>
                  <a:schemeClr val="tx1"/>
                </a:solidFill>
                <a:latin typeface="Arial" pitchFamily="34" charset="0"/>
                <a:cs typeface="Arial" pitchFamily="34" charset="0"/>
              </a:rPr>
              <a:t>The system is designed to automate an existing manual system</a:t>
            </a:r>
          </a:p>
        </p:txBody>
      </p:sp>
      <p:sp>
        <p:nvSpPr>
          <p:cNvPr id="993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90334B8-A128-4751-A4A0-0C787589EEA8}" type="slidenum">
              <a:rPr lang="ar-SA" altLang="en-US" smtClean="0"/>
              <a:pPr/>
              <a:t>70</a:t>
            </a:fld>
            <a:endParaRPr lang="en-GB" altLang="en-US"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50520"/>
            <a:ext cx="7574280" cy="838200"/>
          </a:xfrm>
        </p:spPr>
        <p:txBody>
          <a:bodyPr>
            <a:noAutofit/>
          </a:bodyPr>
          <a:lstStyle/>
          <a:p>
            <a:pPr algn="ctr">
              <a:defRPr/>
            </a:pPr>
            <a:r>
              <a:rPr lang="en-GB" dirty="0" smtClean="0">
                <a:solidFill>
                  <a:schemeClr val="tx1"/>
                </a:solidFill>
              </a:rPr>
              <a:t>EXERCISE-4</a:t>
            </a:r>
            <a:endParaRPr lang="en-GB" dirty="0">
              <a:solidFill>
                <a:schemeClr val="tx1"/>
              </a:solidFill>
              <a:latin typeface="+mn-lt"/>
            </a:endParaRPr>
          </a:p>
        </p:txBody>
      </p:sp>
      <p:sp>
        <p:nvSpPr>
          <p:cNvPr id="99331" name="Content Placeholder 2"/>
          <p:cNvSpPr>
            <a:spLocks noGrp="1"/>
          </p:cNvSpPr>
          <p:nvPr>
            <p:ph idx="1"/>
          </p:nvPr>
        </p:nvSpPr>
        <p:spPr>
          <a:xfrm>
            <a:off x="502920" y="1569720"/>
            <a:ext cx="7924800" cy="4770120"/>
          </a:xfrm>
        </p:spPr>
        <p:txBody>
          <a:bodyPr/>
          <a:lstStyle/>
          <a:p>
            <a:pPr>
              <a:lnSpc>
                <a:spcPct val="200000"/>
              </a:lnSpc>
              <a:defRPr/>
            </a:pPr>
            <a:r>
              <a:rPr lang="en-GB" u="sng" dirty="0" smtClean="0">
                <a:solidFill>
                  <a:schemeClr val="tx1"/>
                </a:solidFill>
                <a:latin typeface="Arial" pitchFamily="34" charset="0"/>
                <a:cs typeface="Arial" pitchFamily="34" charset="0"/>
              </a:rPr>
              <a:t>Design your own development process for the following software project</a:t>
            </a:r>
            <a:r>
              <a:rPr lang="en-GB" dirty="0" smtClean="0">
                <a:solidFill>
                  <a:schemeClr val="tx1"/>
                </a:solidFill>
                <a:latin typeface="Arial" pitchFamily="34" charset="0"/>
                <a:cs typeface="Arial" pitchFamily="34" charset="0"/>
              </a:rPr>
              <a:t>:</a:t>
            </a:r>
          </a:p>
          <a:p>
            <a:pPr marL="514350" indent="-514350">
              <a:lnSpc>
                <a:spcPct val="200000"/>
              </a:lnSpc>
              <a:buFont typeface="Wingdings 2" pitchFamily="18" charset="2"/>
              <a:buAutoNum type="arabicPeriod"/>
              <a:defRPr/>
            </a:pPr>
            <a:r>
              <a:rPr lang="en-GB" dirty="0" smtClean="0">
                <a:solidFill>
                  <a:schemeClr val="tx1"/>
                </a:solidFill>
                <a:latin typeface="Arial" pitchFamily="34" charset="0"/>
                <a:cs typeface="Arial" pitchFamily="34" charset="0"/>
              </a:rPr>
              <a:t>The client is willing to spend some time only at the start to help develop the requirements </a:t>
            </a:r>
          </a:p>
          <a:p>
            <a:pPr marL="514350" indent="-514350">
              <a:lnSpc>
                <a:spcPct val="200000"/>
              </a:lnSpc>
              <a:buFont typeface="Wingdings 2" pitchFamily="18" charset="2"/>
              <a:buAutoNum type="arabicPeriod" startAt="2"/>
              <a:defRPr/>
            </a:pPr>
            <a:r>
              <a:rPr lang="en-GB" dirty="0" smtClean="0">
                <a:solidFill>
                  <a:schemeClr val="tx1"/>
                </a:solidFill>
                <a:latin typeface="Arial" pitchFamily="34" charset="0"/>
                <a:cs typeface="Arial" pitchFamily="34" charset="0"/>
              </a:rPr>
              <a:t>The developing organization is not familiar with the problem domain</a:t>
            </a:r>
          </a:p>
        </p:txBody>
      </p:sp>
      <p:sp>
        <p:nvSpPr>
          <p:cNvPr id="1013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13C2CD-542D-44A0-896E-C3157FAEB4BE}" type="slidenum">
              <a:rPr lang="ar-SA" altLang="en-US" smtClean="0"/>
              <a:pPr/>
              <a:t>71</a:t>
            </a:fld>
            <a:endParaRPr lang="en-GB" alt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421880" cy="838200"/>
          </a:xfrm>
        </p:spPr>
        <p:txBody>
          <a:bodyPr>
            <a:noAutofit/>
          </a:bodyPr>
          <a:lstStyle/>
          <a:p>
            <a:pPr algn="ctr">
              <a:defRPr/>
            </a:pPr>
            <a:r>
              <a:rPr lang="en-GB" dirty="0" smtClean="0">
                <a:solidFill>
                  <a:schemeClr val="tx1"/>
                </a:solidFill>
              </a:rPr>
              <a:t>EXERCISE-5</a:t>
            </a:r>
            <a:endParaRPr lang="en-GB" dirty="0">
              <a:solidFill>
                <a:schemeClr val="tx1"/>
              </a:solidFill>
              <a:latin typeface="+mn-lt"/>
            </a:endParaRPr>
          </a:p>
        </p:txBody>
      </p:sp>
      <p:sp>
        <p:nvSpPr>
          <p:cNvPr id="99331" name="Content Placeholder 2"/>
          <p:cNvSpPr>
            <a:spLocks noGrp="1"/>
          </p:cNvSpPr>
          <p:nvPr>
            <p:ph idx="1"/>
          </p:nvPr>
        </p:nvSpPr>
        <p:spPr>
          <a:xfrm>
            <a:off x="548640" y="1798320"/>
            <a:ext cx="7924800" cy="4343400"/>
          </a:xfrm>
        </p:spPr>
        <p:txBody>
          <a:bodyPr/>
          <a:lstStyle/>
          <a:p>
            <a:pPr>
              <a:lnSpc>
                <a:spcPct val="200000"/>
              </a:lnSpc>
              <a:defRPr/>
            </a:pPr>
            <a:r>
              <a:rPr lang="en-GB" dirty="0" smtClean="0">
                <a:solidFill>
                  <a:schemeClr val="tx1"/>
                </a:solidFill>
                <a:latin typeface="Arial" pitchFamily="34" charset="0"/>
                <a:cs typeface="Arial" pitchFamily="34" charset="0"/>
              </a:rPr>
              <a:t>Design your own development process for the following software project:</a:t>
            </a:r>
          </a:p>
          <a:p>
            <a:pPr marL="514350" indent="-514350">
              <a:lnSpc>
                <a:spcPct val="200000"/>
              </a:lnSpc>
              <a:buFont typeface="Wingdings 2" pitchFamily="18" charset="2"/>
              <a:buAutoNum type="arabicPeriod"/>
              <a:defRPr/>
            </a:pPr>
            <a:r>
              <a:rPr lang="en-GB" dirty="0" smtClean="0">
                <a:solidFill>
                  <a:schemeClr val="tx1"/>
                </a:solidFill>
                <a:latin typeface="Arial" pitchFamily="34" charset="0"/>
                <a:cs typeface="Arial" pitchFamily="34" charset="0"/>
              </a:rPr>
              <a:t>The system is complicated and large </a:t>
            </a:r>
          </a:p>
          <a:p>
            <a:pPr marL="514350" indent="-514350">
              <a:lnSpc>
                <a:spcPct val="200000"/>
              </a:lnSpc>
              <a:buFont typeface="Wingdings 2" pitchFamily="18" charset="2"/>
              <a:buAutoNum type="arabicPeriod"/>
              <a:defRPr/>
            </a:pPr>
            <a:r>
              <a:rPr lang="en-GB" dirty="0" smtClean="0">
                <a:solidFill>
                  <a:schemeClr val="tx1"/>
                </a:solidFill>
                <a:latin typeface="Arial" pitchFamily="34" charset="0"/>
                <a:cs typeface="Arial" pitchFamily="34" charset="0"/>
              </a:rPr>
              <a:t>There is no manual process for the system to help determine the requirements</a:t>
            </a:r>
          </a:p>
        </p:txBody>
      </p:sp>
      <p:sp>
        <p:nvSpPr>
          <p:cNvPr id="1024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89191EB-8DD9-4FCD-88E0-6D52C4973534}" type="slidenum">
              <a:rPr lang="ar-SA" altLang="en-US" smtClean="0"/>
              <a:pPr/>
              <a:t>72</a:t>
            </a:fld>
            <a:endParaRPr lang="en-GB" altLang="en-US"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8080" cy="838200"/>
          </a:xfrm>
        </p:spPr>
        <p:txBody>
          <a:bodyPr>
            <a:noAutofit/>
          </a:bodyPr>
          <a:lstStyle/>
          <a:p>
            <a:pPr algn="ctr">
              <a:defRPr/>
            </a:pPr>
            <a:r>
              <a:rPr lang="en-GB" dirty="0" smtClean="0">
                <a:solidFill>
                  <a:schemeClr val="tx1"/>
                </a:solidFill>
              </a:rPr>
              <a:t>EXERCISE-6</a:t>
            </a:r>
            <a:endParaRPr lang="en-GB" dirty="0">
              <a:solidFill>
                <a:schemeClr val="tx1"/>
              </a:solidFill>
              <a:latin typeface="+mn-lt"/>
            </a:endParaRPr>
          </a:p>
        </p:txBody>
      </p:sp>
      <p:sp>
        <p:nvSpPr>
          <p:cNvPr id="99331" name="Content Placeholder 2"/>
          <p:cNvSpPr>
            <a:spLocks noGrp="1"/>
          </p:cNvSpPr>
          <p:nvPr>
            <p:ph idx="1"/>
          </p:nvPr>
        </p:nvSpPr>
        <p:spPr>
          <a:xfrm>
            <a:off x="381000" y="1828799"/>
            <a:ext cx="8077200" cy="4371975"/>
          </a:xfrm>
        </p:spPr>
        <p:txBody>
          <a:bodyPr/>
          <a:lstStyle/>
          <a:p>
            <a:pPr>
              <a:lnSpc>
                <a:spcPct val="200000"/>
              </a:lnSpc>
              <a:buFont typeface="Wingdings 2" pitchFamily="18" charset="2"/>
              <a:buNone/>
              <a:defRPr/>
            </a:pPr>
            <a:r>
              <a:rPr lang="en-US" dirty="0" smtClean="0">
                <a:solidFill>
                  <a:schemeClr val="tx1"/>
                </a:solidFill>
                <a:cs typeface="+mn-cs"/>
              </a:rPr>
              <a:t>2</a:t>
            </a:r>
            <a:r>
              <a:rPr lang="en-US" dirty="0" smtClean="0">
                <a:cs typeface="+mn-cs"/>
              </a:rPr>
              <a:t>. 	</a:t>
            </a:r>
            <a:r>
              <a:rPr lang="en-GB" dirty="0" smtClean="0">
                <a:solidFill>
                  <a:schemeClr val="tx1"/>
                </a:solidFill>
                <a:latin typeface="Arial" pitchFamily="34" charset="0"/>
                <a:cs typeface="Arial" pitchFamily="34" charset="0"/>
              </a:rPr>
              <a:t>The client wanted to reduce the delivery time as much as possible - The developing organization is quite familiar with the problem domain - The project requires a large number of features </a:t>
            </a:r>
          </a:p>
        </p:txBody>
      </p:sp>
      <p:sp>
        <p:nvSpPr>
          <p:cNvPr id="104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C6DF33-BFB9-4594-8B3E-80320B9F22C5}" type="slidenum">
              <a:rPr lang="ar-SA" altLang="en-US" smtClean="0"/>
              <a:pPr/>
              <a:t>73</a:t>
            </a:fld>
            <a:endParaRPr lang="en-GB" altLang="en-US"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8080" cy="838200"/>
          </a:xfrm>
        </p:spPr>
        <p:txBody>
          <a:bodyPr>
            <a:noAutofit/>
          </a:bodyPr>
          <a:lstStyle/>
          <a:p>
            <a:pPr algn="ctr">
              <a:defRPr/>
            </a:pPr>
            <a:r>
              <a:rPr lang="en-GB" dirty="0" smtClean="0">
                <a:solidFill>
                  <a:schemeClr val="tx1"/>
                </a:solidFill>
              </a:rPr>
              <a:t>EXERCISE-</a:t>
            </a:r>
            <a:r>
              <a:rPr lang="en-US" dirty="0" smtClean="0">
                <a:solidFill>
                  <a:schemeClr val="tx1"/>
                </a:solidFill>
              </a:rPr>
              <a:t>7</a:t>
            </a:r>
            <a:endParaRPr lang="en-GB" dirty="0">
              <a:solidFill>
                <a:schemeClr val="tx1"/>
              </a:solidFill>
              <a:latin typeface="+mn-lt"/>
            </a:endParaRPr>
          </a:p>
        </p:txBody>
      </p:sp>
      <p:sp>
        <p:nvSpPr>
          <p:cNvPr id="99331" name="Content Placeholder 2"/>
          <p:cNvSpPr>
            <a:spLocks noGrp="1"/>
          </p:cNvSpPr>
          <p:nvPr>
            <p:ph idx="1"/>
          </p:nvPr>
        </p:nvSpPr>
        <p:spPr>
          <a:xfrm>
            <a:off x="624840" y="1950719"/>
            <a:ext cx="7574280" cy="3947161"/>
          </a:xfrm>
        </p:spPr>
        <p:txBody>
          <a:bodyPr/>
          <a:lstStyle/>
          <a:p>
            <a:pPr lvl="0">
              <a:lnSpc>
                <a:spcPct val="200000"/>
              </a:lnSpc>
              <a:buNone/>
              <a:defRPr/>
            </a:pPr>
            <a:r>
              <a:rPr lang="fr-FR" dirty="0" smtClean="0">
                <a:solidFill>
                  <a:schemeClr val="tx1"/>
                </a:solidFill>
              </a:rPr>
              <a:t>	A software </a:t>
            </a:r>
            <a:r>
              <a:rPr lang="fr-FR" dirty="0" err="1" smtClean="0">
                <a:solidFill>
                  <a:schemeClr val="tx1"/>
                </a:solidFill>
              </a:rPr>
              <a:t>project</a:t>
            </a:r>
            <a:r>
              <a:rPr lang="fr-FR" dirty="0" smtClean="0">
                <a:solidFill>
                  <a:schemeClr val="tx1"/>
                </a:solidFill>
              </a:rPr>
              <a:t> uses the </a:t>
            </a:r>
            <a:r>
              <a:rPr lang="fr-FR" dirty="0" err="1" smtClean="0">
                <a:solidFill>
                  <a:schemeClr val="tx1"/>
                </a:solidFill>
              </a:rPr>
              <a:t>time-boxing</a:t>
            </a:r>
            <a:r>
              <a:rPr lang="fr-FR" dirty="0" smtClean="0">
                <a:solidFill>
                  <a:schemeClr val="tx1"/>
                </a:solidFill>
              </a:rPr>
              <a:t> </a:t>
            </a:r>
            <a:r>
              <a:rPr lang="fr-FR" dirty="0" err="1" smtClean="0">
                <a:solidFill>
                  <a:schemeClr val="tx1"/>
                </a:solidFill>
              </a:rPr>
              <a:t>process</a:t>
            </a:r>
            <a:r>
              <a:rPr lang="fr-FR" dirty="0" smtClean="0">
                <a:solidFill>
                  <a:schemeClr val="tx1"/>
                </a:solidFill>
              </a:rPr>
              <a:t> model </a:t>
            </a:r>
            <a:r>
              <a:rPr lang="fr-FR" dirty="0" err="1" smtClean="0">
                <a:solidFill>
                  <a:schemeClr val="tx1"/>
                </a:solidFill>
              </a:rPr>
              <a:t>with</a:t>
            </a:r>
            <a:r>
              <a:rPr lang="fr-FR" dirty="0" smtClean="0">
                <a:solidFill>
                  <a:schemeClr val="tx1"/>
                </a:solidFill>
              </a:rPr>
              <a:t> five stages in </a:t>
            </a:r>
            <a:r>
              <a:rPr lang="fr-FR" dirty="0" err="1" smtClean="0">
                <a:solidFill>
                  <a:schemeClr val="tx1"/>
                </a:solidFill>
              </a:rPr>
              <a:t>each</a:t>
            </a:r>
            <a:r>
              <a:rPr lang="fr-FR" dirty="0" smtClean="0">
                <a:solidFill>
                  <a:schemeClr val="tx1"/>
                </a:solidFill>
              </a:rPr>
              <a:t> time box. Suppose </a:t>
            </a:r>
            <a:r>
              <a:rPr lang="fr-FR" dirty="0" err="1" smtClean="0">
                <a:solidFill>
                  <a:schemeClr val="tx1"/>
                </a:solidFill>
              </a:rPr>
              <a:t>that</a:t>
            </a:r>
            <a:r>
              <a:rPr lang="fr-FR" dirty="0" smtClean="0">
                <a:solidFill>
                  <a:schemeClr val="tx1"/>
                </a:solidFill>
              </a:rPr>
              <a:t> </a:t>
            </a:r>
            <a:r>
              <a:rPr lang="fr-FR" dirty="0" err="1" smtClean="0">
                <a:solidFill>
                  <a:schemeClr val="tx1"/>
                </a:solidFill>
              </a:rPr>
              <a:t>each</a:t>
            </a:r>
            <a:r>
              <a:rPr lang="fr-FR" dirty="0" smtClean="0">
                <a:solidFill>
                  <a:schemeClr val="tx1"/>
                </a:solidFill>
              </a:rPr>
              <a:t> stage </a:t>
            </a:r>
            <a:r>
              <a:rPr lang="fr-FR" dirty="0" err="1" smtClean="0">
                <a:solidFill>
                  <a:schemeClr val="tx1"/>
                </a:solidFill>
              </a:rPr>
              <a:t>takes</a:t>
            </a:r>
            <a:r>
              <a:rPr lang="fr-FR" dirty="0" smtClean="0">
                <a:solidFill>
                  <a:schemeClr val="tx1"/>
                </a:solidFill>
              </a:rPr>
              <a:t> 8 </a:t>
            </a:r>
            <a:r>
              <a:rPr lang="fr-FR" dirty="0" err="1" smtClean="0">
                <a:solidFill>
                  <a:schemeClr val="tx1"/>
                </a:solidFill>
              </a:rPr>
              <a:t>days</a:t>
            </a:r>
            <a:r>
              <a:rPr lang="fr-FR" dirty="0" smtClean="0">
                <a:solidFill>
                  <a:schemeClr val="tx1"/>
                </a:solidFill>
              </a:rPr>
              <a:t>. </a:t>
            </a:r>
            <a:r>
              <a:rPr lang="fr-FR" dirty="0" err="1" smtClean="0">
                <a:solidFill>
                  <a:schemeClr val="tx1"/>
                </a:solidFill>
              </a:rPr>
              <a:t>Find</a:t>
            </a:r>
            <a:r>
              <a:rPr lang="fr-FR" dirty="0" smtClean="0">
                <a:solidFill>
                  <a:schemeClr val="tx1"/>
                </a:solidFill>
              </a:rPr>
              <a:t> the </a:t>
            </a:r>
            <a:r>
              <a:rPr lang="fr-FR" dirty="0" err="1" smtClean="0">
                <a:solidFill>
                  <a:schemeClr val="tx1"/>
                </a:solidFill>
              </a:rPr>
              <a:t>number</a:t>
            </a:r>
            <a:r>
              <a:rPr lang="fr-FR" dirty="0" smtClean="0">
                <a:solidFill>
                  <a:schemeClr val="tx1"/>
                </a:solidFill>
              </a:rPr>
              <a:t> of time boxes if the time </a:t>
            </a:r>
            <a:r>
              <a:rPr lang="fr-FR" dirty="0" err="1" smtClean="0">
                <a:solidFill>
                  <a:schemeClr val="tx1"/>
                </a:solidFill>
              </a:rPr>
              <a:t>required</a:t>
            </a:r>
            <a:r>
              <a:rPr lang="fr-FR" dirty="0" smtClean="0">
                <a:solidFill>
                  <a:schemeClr val="tx1"/>
                </a:solidFill>
              </a:rPr>
              <a:t> to </a:t>
            </a:r>
            <a:r>
              <a:rPr lang="fr-FR" dirty="0" err="1" smtClean="0">
                <a:solidFill>
                  <a:schemeClr val="tx1"/>
                </a:solidFill>
              </a:rPr>
              <a:t>complete</a:t>
            </a:r>
            <a:r>
              <a:rPr lang="fr-FR" dirty="0" smtClean="0">
                <a:solidFill>
                  <a:schemeClr val="tx1"/>
                </a:solidFill>
              </a:rPr>
              <a:t> </a:t>
            </a:r>
            <a:r>
              <a:rPr lang="fr-FR" dirty="0" err="1" smtClean="0">
                <a:solidFill>
                  <a:schemeClr val="tx1"/>
                </a:solidFill>
              </a:rPr>
              <a:t>this</a:t>
            </a:r>
            <a:r>
              <a:rPr lang="fr-FR" dirty="0" smtClean="0">
                <a:solidFill>
                  <a:schemeClr val="tx1"/>
                </a:solidFill>
              </a:rPr>
              <a:t> </a:t>
            </a:r>
            <a:r>
              <a:rPr lang="fr-FR" dirty="0" err="1" smtClean="0">
                <a:solidFill>
                  <a:schemeClr val="tx1"/>
                </a:solidFill>
              </a:rPr>
              <a:t>project</a:t>
            </a:r>
            <a:r>
              <a:rPr lang="fr-FR" dirty="0" smtClean="0">
                <a:solidFill>
                  <a:schemeClr val="tx1"/>
                </a:solidFill>
              </a:rPr>
              <a:t> </a:t>
            </a:r>
            <a:r>
              <a:rPr lang="fr-FR" dirty="0" err="1" smtClean="0">
                <a:solidFill>
                  <a:schemeClr val="tx1"/>
                </a:solidFill>
              </a:rPr>
              <a:t>is</a:t>
            </a:r>
            <a:r>
              <a:rPr lang="fr-FR" dirty="0" smtClean="0">
                <a:solidFill>
                  <a:schemeClr val="tx1"/>
                </a:solidFill>
              </a:rPr>
              <a:t> 120 </a:t>
            </a:r>
            <a:r>
              <a:rPr lang="fr-FR" dirty="0" err="1" smtClean="0">
                <a:solidFill>
                  <a:schemeClr val="tx1"/>
                </a:solidFill>
              </a:rPr>
              <a:t>days</a:t>
            </a:r>
            <a:r>
              <a:rPr lang="fr-FR" dirty="0" smtClean="0">
                <a:solidFill>
                  <a:schemeClr val="tx1"/>
                </a:solidFill>
              </a:rPr>
              <a:t>.</a:t>
            </a:r>
            <a:endParaRPr lang="en-GB" dirty="0" smtClean="0">
              <a:solidFill>
                <a:schemeClr val="tx1"/>
              </a:solidFill>
            </a:endParaRPr>
          </a:p>
        </p:txBody>
      </p:sp>
      <p:sp>
        <p:nvSpPr>
          <p:cNvPr id="104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C6DF33-BFB9-4594-8B3E-80320B9F22C5}" type="slidenum">
              <a:rPr lang="ar-SA" altLang="en-US" smtClean="0"/>
              <a:pPr/>
              <a:t>74</a:t>
            </a:fld>
            <a:endParaRPr lang="en-GB" altLang="en-US"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8080" cy="838200"/>
          </a:xfrm>
        </p:spPr>
        <p:txBody>
          <a:bodyPr>
            <a:noAutofit/>
          </a:bodyPr>
          <a:lstStyle/>
          <a:p>
            <a:pPr algn="ctr">
              <a:defRPr/>
            </a:pPr>
            <a:r>
              <a:rPr lang="en-GB" dirty="0" smtClean="0">
                <a:solidFill>
                  <a:schemeClr val="tx1"/>
                </a:solidFill>
              </a:rPr>
              <a:t>EXERCISE-8</a:t>
            </a:r>
            <a:endParaRPr lang="en-GB" dirty="0">
              <a:solidFill>
                <a:schemeClr val="tx1"/>
              </a:solidFill>
              <a:latin typeface="+mn-lt"/>
            </a:endParaRPr>
          </a:p>
        </p:txBody>
      </p:sp>
      <p:sp>
        <p:nvSpPr>
          <p:cNvPr id="99331" name="Content Placeholder 2"/>
          <p:cNvSpPr>
            <a:spLocks noGrp="1"/>
          </p:cNvSpPr>
          <p:nvPr>
            <p:ph idx="1"/>
          </p:nvPr>
        </p:nvSpPr>
        <p:spPr>
          <a:xfrm>
            <a:off x="670560" y="1904999"/>
            <a:ext cx="7574280" cy="4371975"/>
          </a:xfrm>
        </p:spPr>
        <p:txBody>
          <a:bodyPr/>
          <a:lstStyle/>
          <a:p>
            <a:pPr lvl="0">
              <a:lnSpc>
                <a:spcPct val="200000"/>
              </a:lnSpc>
              <a:buNone/>
              <a:defRPr/>
            </a:pPr>
            <a:r>
              <a:rPr lang="fr-FR" dirty="0" smtClean="0">
                <a:solidFill>
                  <a:schemeClr val="tx1"/>
                </a:solidFill>
              </a:rPr>
              <a:t>	A software </a:t>
            </a:r>
            <a:r>
              <a:rPr lang="fr-FR" dirty="0" err="1" smtClean="0">
                <a:solidFill>
                  <a:schemeClr val="tx1"/>
                </a:solidFill>
              </a:rPr>
              <a:t>project</a:t>
            </a:r>
            <a:r>
              <a:rPr lang="fr-FR" dirty="0" smtClean="0">
                <a:solidFill>
                  <a:schemeClr val="tx1"/>
                </a:solidFill>
              </a:rPr>
              <a:t> uses the </a:t>
            </a:r>
            <a:r>
              <a:rPr lang="fr-FR" dirty="0" err="1" smtClean="0">
                <a:solidFill>
                  <a:schemeClr val="tx1"/>
                </a:solidFill>
              </a:rPr>
              <a:t>time-boxing</a:t>
            </a:r>
            <a:r>
              <a:rPr lang="fr-FR" dirty="0" smtClean="0">
                <a:solidFill>
                  <a:schemeClr val="tx1"/>
                </a:solidFill>
              </a:rPr>
              <a:t> </a:t>
            </a:r>
            <a:r>
              <a:rPr lang="fr-FR" dirty="0" err="1" smtClean="0">
                <a:solidFill>
                  <a:schemeClr val="tx1"/>
                </a:solidFill>
              </a:rPr>
              <a:t>process</a:t>
            </a:r>
            <a:r>
              <a:rPr lang="fr-FR" dirty="0" smtClean="0">
                <a:solidFill>
                  <a:schemeClr val="tx1"/>
                </a:solidFill>
              </a:rPr>
              <a:t> model </a:t>
            </a:r>
            <a:r>
              <a:rPr lang="fr-FR" dirty="0" err="1" smtClean="0">
                <a:solidFill>
                  <a:schemeClr val="tx1"/>
                </a:solidFill>
              </a:rPr>
              <a:t>with</a:t>
            </a:r>
            <a:r>
              <a:rPr lang="fr-FR" dirty="0" smtClean="0">
                <a:solidFill>
                  <a:schemeClr val="tx1"/>
                </a:solidFill>
              </a:rPr>
              <a:t> four stages in </a:t>
            </a:r>
            <a:r>
              <a:rPr lang="fr-FR" dirty="0" err="1" smtClean="0">
                <a:solidFill>
                  <a:schemeClr val="tx1"/>
                </a:solidFill>
              </a:rPr>
              <a:t>each</a:t>
            </a:r>
            <a:r>
              <a:rPr lang="fr-FR" dirty="0" smtClean="0">
                <a:solidFill>
                  <a:schemeClr val="tx1"/>
                </a:solidFill>
              </a:rPr>
              <a:t> time box. Suppose </a:t>
            </a:r>
            <a:r>
              <a:rPr lang="fr-FR" dirty="0" err="1" smtClean="0">
                <a:solidFill>
                  <a:schemeClr val="tx1"/>
                </a:solidFill>
              </a:rPr>
              <a:t>that</a:t>
            </a:r>
            <a:r>
              <a:rPr lang="fr-FR" dirty="0" smtClean="0">
                <a:solidFill>
                  <a:schemeClr val="tx1"/>
                </a:solidFill>
              </a:rPr>
              <a:t> </a:t>
            </a:r>
            <a:r>
              <a:rPr lang="fr-FR" dirty="0" err="1" smtClean="0">
                <a:solidFill>
                  <a:schemeClr val="tx1"/>
                </a:solidFill>
              </a:rPr>
              <a:t>each</a:t>
            </a:r>
            <a:r>
              <a:rPr lang="fr-FR" dirty="0" smtClean="0">
                <a:solidFill>
                  <a:schemeClr val="tx1"/>
                </a:solidFill>
              </a:rPr>
              <a:t> stage </a:t>
            </a:r>
            <a:r>
              <a:rPr lang="fr-FR" dirty="0" err="1" smtClean="0">
                <a:solidFill>
                  <a:schemeClr val="tx1"/>
                </a:solidFill>
              </a:rPr>
              <a:t>takes</a:t>
            </a:r>
            <a:r>
              <a:rPr lang="fr-FR" dirty="0" smtClean="0">
                <a:solidFill>
                  <a:schemeClr val="tx1"/>
                </a:solidFill>
              </a:rPr>
              <a:t> 3 </a:t>
            </a:r>
            <a:r>
              <a:rPr lang="fr-FR" dirty="0" err="1" smtClean="0">
                <a:solidFill>
                  <a:schemeClr val="tx1"/>
                </a:solidFill>
              </a:rPr>
              <a:t>days</a:t>
            </a:r>
            <a:r>
              <a:rPr lang="fr-FR" dirty="0" smtClean="0">
                <a:solidFill>
                  <a:schemeClr val="tx1"/>
                </a:solidFill>
              </a:rPr>
              <a:t>. </a:t>
            </a:r>
            <a:r>
              <a:rPr lang="fr-FR" dirty="0" err="1" smtClean="0">
                <a:solidFill>
                  <a:schemeClr val="tx1"/>
                </a:solidFill>
              </a:rPr>
              <a:t>Find</a:t>
            </a:r>
            <a:r>
              <a:rPr lang="fr-FR" dirty="0" smtClean="0">
                <a:solidFill>
                  <a:schemeClr val="tx1"/>
                </a:solidFill>
              </a:rPr>
              <a:t> the time </a:t>
            </a:r>
            <a:r>
              <a:rPr lang="fr-FR" dirty="0" err="1" smtClean="0">
                <a:solidFill>
                  <a:schemeClr val="tx1"/>
                </a:solidFill>
              </a:rPr>
              <a:t>required</a:t>
            </a:r>
            <a:r>
              <a:rPr lang="fr-FR" dirty="0" smtClean="0">
                <a:solidFill>
                  <a:schemeClr val="tx1"/>
                </a:solidFill>
              </a:rPr>
              <a:t> to </a:t>
            </a:r>
            <a:r>
              <a:rPr lang="fr-FR" dirty="0" err="1" smtClean="0">
                <a:solidFill>
                  <a:schemeClr val="tx1"/>
                </a:solidFill>
              </a:rPr>
              <a:t>complete</a:t>
            </a:r>
            <a:r>
              <a:rPr lang="fr-FR" dirty="0" smtClean="0">
                <a:solidFill>
                  <a:schemeClr val="tx1"/>
                </a:solidFill>
              </a:rPr>
              <a:t> </a:t>
            </a:r>
            <a:r>
              <a:rPr lang="fr-FR" dirty="0" err="1" smtClean="0">
                <a:solidFill>
                  <a:schemeClr val="tx1"/>
                </a:solidFill>
              </a:rPr>
              <a:t>this</a:t>
            </a:r>
            <a:r>
              <a:rPr lang="fr-FR" dirty="0" smtClean="0">
                <a:solidFill>
                  <a:schemeClr val="tx1"/>
                </a:solidFill>
              </a:rPr>
              <a:t> </a:t>
            </a:r>
            <a:r>
              <a:rPr lang="fr-FR" dirty="0" err="1" smtClean="0">
                <a:solidFill>
                  <a:schemeClr val="tx1"/>
                </a:solidFill>
              </a:rPr>
              <a:t>project</a:t>
            </a:r>
            <a:r>
              <a:rPr lang="fr-FR" dirty="0" smtClean="0">
                <a:solidFill>
                  <a:schemeClr val="tx1"/>
                </a:solidFill>
              </a:rPr>
              <a:t> if the </a:t>
            </a:r>
            <a:r>
              <a:rPr lang="fr-FR" dirty="0" err="1" smtClean="0">
                <a:solidFill>
                  <a:schemeClr val="tx1"/>
                </a:solidFill>
              </a:rPr>
              <a:t>number</a:t>
            </a:r>
            <a:r>
              <a:rPr lang="fr-FR" dirty="0" smtClean="0">
                <a:solidFill>
                  <a:schemeClr val="tx1"/>
                </a:solidFill>
              </a:rPr>
              <a:t> of time boxes </a:t>
            </a:r>
            <a:r>
              <a:rPr lang="fr-FR" dirty="0" err="1" smtClean="0">
                <a:solidFill>
                  <a:schemeClr val="tx1"/>
                </a:solidFill>
              </a:rPr>
              <a:t>is</a:t>
            </a:r>
            <a:r>
              <a:rPr lang="fr-FR" dirty="0" smtClean="0">
                <a:solidFill>
                  <a:schemeClr val="tx1"/>
                </a:solidFill>
              </a:rPr>
              <a:t> 146.</a:t>
            </a:r>
            <a:endParaRPr lang="en-GB" dirty="0" smtClean="0">
              <a:solidFill>
                <a:schemeClr val="tx1"/>
              </a:solidFill>
            </a:endParaRPr>
          </a:p>
          <a:p>
            <a:pPr>
              <a:lnSpc>
                <a:spcPct val="200000"/>
              </a:lnSpc>
              <a:buFont typeface="Wingdings 2" pitchFamily="18" charset="2"/>
              <a:buNone/>
              <a:defRPr/>
            </a:pPr>
            <a:endParaRPr lang="en-GB" dirty="0" smtClean="0">
              <a:solidFill>
                <a:schemeClr val="tx1"/>
              </a:solidFill>
              <a:latin typeface="Arial" pitchFamily="34" charset="0"/>
              <a:cs typeface="Arial" pitchFamily="34" charset="0"/>
            </a:endParaRPr>
          </a:p>
        </p:txBody>
      </p:sp>
      <p:sp>
        <p:nvSpPr>
          <p:cNvPr id="104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C6DF33-BFB9-4594-8B3E-80320B9F22C5}" type="slidenum">
              <a:rPr lang="ar-SA" altLang="en-US" smtClean="0"/>
              <a:pPr/>
              <a:t>75</a:t>
            </a:fld>
            <a:endParaRPr lang="en-GB" altLang="en-US"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8080" cy="838200"/>
          </a:xfrm>
        </p:spPr>
        <p:txBody>
          <a:bodyPr>
            <a:noAutofit/>
          </a:bodyPr>
          <a:lstStyle/>
          <a:p>
            <a:pPr algn="ctr">
              <a:defRPr/>
            </a:pPr>
            <a:r>
              <a:rPr lang="en-GB" dirty="0" smtClean="0">
                <a:solidFill>
                  <a:schemeClr val="tx1"/>
                </a:solidFill>
              </a:rPr>
              <a:t>EXERCISE-9</a:t>
            </a:r>
            <a:endParaRPr lang="en-GB" dirty="0">
              <a:solidFill>
                <a:schemeClr val="tx1"/>
              </a:solidFill>
              <a:latin typeface="+mn-lt"/>
            </a:endParaRPr>
          </a:p>
        </p:txBody>
      </p:sp>
      <p:sp>
        <p:nvSpPr>
          <p:cNvPr id="99331" name="Content Placeholder 2"/>
          <p:cNvSpPr>
            <a:spLocks noGrp="1"/>
          </p:cNvSpPr>
          <p:nvPr>
            <p:ph idx="1"/>
          </p:nvPr>
        </p:nvSpPr>
        <p:spPr>
          <a:xfrm>
            <a:off x="518160" y="1813559"/>
            <a:ext cx="7818120" cy="4371975"/>
          </a:xfrm>
        </p:spPr>
        <p:txBody>
          <a:bodyPr/>
          <a:lstStyle/>
          <a:p>
            <a:pPr lvl="0">
              <a:lnSpc>
                <a:spcPct val="200000"/>
              </a:lnSpc>
              <a:buNone/>
              <a:defRPr/>
            </a:pPr>
            <a:r>
              <a:rPr lang="fr-FR" dirty="0" smtClean="0">
                <a:solidFill>
                  <a:schemeClr val="tx1"/>
                </a:solidFill>
              </a:rPr>
              <a:t>	A software</a:t>
            </a:r>
            <a:r>
              <a:rPr lang="en-US" dirty="0" smtClean="0">
                <a:solidFill>
                  <a:schemeClr val="tx1"/>
                </a:solidFill>
              </a:rPr>
              <a:t> </a:t>
            </a:r>
            <a:r>
              <a:rPr lang="fr-FR" dirty="0" err="1" smtClean="0">
                <a:solidFill>
                  <a:schemeClr val="tx1"/>
                </a:solidFill>
              </a:rPr>
              <a:t>project</a:t>
            </a:r>
            <a:r>
              <a:rPr lang="fr-FR" dirty="0" smtClean="0">
                <a:solidFill>
                  <a:schemeClr val="tx1"/>
                </a:solidFill>
              </a:rPr>
              <a:t> uses the </a:t>
            </a:r>
            <a:r>
              <a:rPr lang="fr-FR" dirty="0" err="1" smtClean="0">
                <a:solidFill>
                  <a:schemeClr val="tx1"/>
                </a:solidFill>
              </a:rPr>
              <a:t>time-boxing</a:t>
            </a:r>
            <a:r>
              <a:rPr lang="fr-FR" dirty="0" smtClean="0">
                <a:solidFill>
                  <a:schemeClr val="tx1"/>
                </a:solidFill>
              </a:rPr>
              <a:t> </a:t>
            </a:r>
            <a:r>
              <a:rPr lang="fr-FR" dirty="0" err="1" smtClean="0">
                <a:solidFill>
                  <a:schemeClr val="tx1"/>
                </a:solidFill>
              </a:rPr>
              <a:t>process</a:t>
            </a:r>
            <a:r>
              <a:rPr lang="fr-FR" dirty="0" smtClean="0">
                <a:solidFill>
                  <a:schemeClr val="tx1"/>
                </a:solidFill>
              </a:rPr>
              <a:t> model </a:t>
            </a:r>
            <a:r>
              <a:rPr lang="fr-FR" dirty="0" err="1" smtClean="0">
                <a:solidFill>
                  <a:schemeClr val="tx1"/>
                </a:solidFill>
              </a:rPr>
              <a:t>with</a:t>
            </a:r>
            <a:r>
              <a:rPr lang="fr-FR" dirty="0" smtClean="0">
                <a:solidFill>
                  <a:schemeClr val="tx1"/>
                </a:solidFill>
              </a:rPr>
              <a:t> N stages in </a:t>
            </a:r>
            <a:r>
              <a:rPr lang="fr-FR" dirty="0" err="1" smtClean="0">
                <a:solidFill>
                  <a:schemeClr val="tx1"/>
                </a:solidFill>
              </a:rPr>
              <a:t>each</a:t>
            </a:r>
            <a:r>
              <a:rPr lang="fr-FR" dirty="0" smtClean="0">
                <a:solidFill>
                  <a:schemeClr val="tx1"/>
                </a:solidFill>
              </a:rPr>
              <a:t> time box. Suppose </a:t>
            </a:r>
            <a:r>
              <a:rPr lang="fr-FR" dirty="0" err="1" smtClean="0">
                <a:solidFill>
                  <a:schemeClr val="tx1"/>
                </a:solidFill>
              </a:rPr>
              <a:t>that</a:t>
            </a:r>
            <a:r>
              <a:rPr lang="fr-FR" dirty="0" smtClean="0">
                <a:solidFill>
                  <a:schemeClr val="tx1"/>
                </a:solidFill>
              </a:rPr>
              <a:t> </a:t>
            </a:r>
            <a:r>
              <a:rPr lang="fr-FR" dirty="0" err="1" smtClean="0">
                <a:solidFill>
                  <a:schemeClr val="tx1"/>
                </a:solidFill>
              </a:rPr>
              <a:t>each</a:t>
            </a:r>
            <a:r>
              <a:rPr lang="fr-FR" dirty="0" smtClean="0">
                <a:solidFill>
                  <a:schemeClr val="tx1"/>
                </a:solidFill>
              </a:rPr>
              <a:t> stage </a:t>
            </a:r>
            <a:r>
              <a:rPr lang="fr-FR" dirty="0" err="1" smtClean="0">
                <a:solidFill>
                  <a:schemeClr val="tx1"/>
                </a:solidFill>
              </a:rPr>
              <a:t>takes</a:t>
            </a:r>
            <a:r>
              <a:rPr lang="fr-FR" dirty="0" smtClean="0">
                <a:solidFill>
                  <a:schemeClr val="tx1"/>
                </a:solidFill>
              </a:rPr>
              <a:t> 3 </a:t>
            </a:r>
            <a:r>
              <a:rPr lang="fr-FR" dirty="0" err="1" smtClean="0">
                <a:solidFill>
                  <a:schemeClr val="tx1"/>
                </a:solidFill>
              </a:rPr>
              <a:t>days</a:t>
            </a:r>
            <a:r>
              <a:rPr lang="fr-FR" dirty="0" smtClean="0">
                <a:solidFill>
                  <a:schemeClr val="tx1"/>
                </a:solidFill>
              </a:rPr>
              <a:t>. </a:t>
            </a:r>
            <a:r>
              <a:rPr lang="fr-FR" dirty="0" err="1" smtClean="0">
                <a:solidFill>
                  <a:schemeClr val="tx1"/>
                </a:solidFill>
              </a:rPr>
              <a:t>Find</a:t>
            </a:r>
            <a:r>
              <a:rPr lang="fr-FR" dirty="0" smtClean="0">
                <a:solidFill>
                  <a:schemeClr val="tx1"/>
                </a:solidFill>
              </a:rPr>
              <a:t> the </a:t>
            </a:r>
            <a:r>
              <a:rPr lang="fr-FR" dirty="0" err="1" smtClean="0">
                <a:solidFill>
                  <a:schemeClr val="tx1"/>
                </a:solidFill>
              </a:rPr>
              <a:t>number</a:t>
            </a:r>
            <a:r>
              <a:rPr lang="fr-FR" dirty="0" smtClean="0">
                <a:solidFill>
                  <a:schemeClr val="tx1"/>
                </a:solidFill>
              </a:rPr>
              <a:t> of stages in </a:t>
            </a:r>
            <a:r>
              <a:rPr lang="fr-FR" dirty="0" err="1" smtClean="0">
                <a:solidFill>
                  <a:schemeClr val="tx1"/>
                </a:solidFill>
              </a:rPr>
              <a:t>each</a:t>
            </a:r>
            <a:r>
              <a:rPr lang="fr-FR" dirty="0" smtClean="0">
                <a:solidFill>
                  <a:schemeClr val="tx1"/>
                </a:solidFill>
              </a:rPr>
              <a:t> time box (N) if the </a:t>
            </a:r>
            <a:r>
              <a:rPr lang="fr-FR" dirty="0" err="1" smtClean="0">
                <a:solidFill>
                  <a:schemeClr val="tx1"/>
                </a:solidFill>
              </a:rPr>
              <a:t>number</a:t>
            </a:r>
            <a:r>
              <a:rPr lang="fr-FR" dirty="0" smtClean="0">
                <a:solidFill>
                  <a:schemeClr val="tx1"/>
                </a:solidFill>
              </a:rPr>
              <a:t> of time boxes </a:t>
            </a:r>
            <a:r>
              <a:rPr lang="fr-FR" dirty="0" err="1" smtClean="0">
                <a:solidFill>
                  <a:schemeClr val="tx1"/>
                </a:solidFill>
              </a:rPr>
              <a:t>is</a:t>
            </a:r>
            <a:r>
              <a:rPr lang="fr-FR" dirty="0" smtClean="0">
                <a:solidFill>
                  <a:schemeClr val="tx1"/>
                </a:solidFill>
              </a:rPr>
              <a:t> 40 and the time </a:t>
            </a:r>
            <a:r>
              <a:rPr lang="fr-FR" dirty="0" err="1" smtClean="0">
                <a:solidFill>
                  <a:schemeClr val="tx1"/>
                </a:solidFill>
              </a:rPr>
              <a:t>required</a:t>
            </a:r>
            <a:r>
              <a:rPr lang="fr-FR" dirty="0" smtClean="0">
                <a:solidFill>
                  <a:schemeClr val="tx1"/>
                </a:solidFill>
              </a:rPr>
              <a:t> to </a:t>
            </a:r>
            <a:r>
              <a:rPr lang="fr-FR" dirty="0" err="1" smtClean="0">
                <a:solidFill>
                  <a:schemeClr val="tx1"/>
                </a:solidFill>
              </a:rPr>
              <a:t>complete</a:t>
            </a:r>
            <a:r>
              <a:rPr lang="fr-FR" dirty="0" smtClean="0">
                <a:solidFill>
                  <a:schemeClr val="tx1"/>
                </a:solidFill>
              </a:rPr>
              <a:t> </a:t>
            </a:r>
            <a:r>
              <a:rPr lang="fr-FR" dirty="0" err="1" smtClean="0">
                <a:solidFill>
                  <a:schemeClr val="tx1"/>
                </a:solidFill>
              </a:rPr>
              <a:t>this</a:t>
            </a:r>
            <a:r>
              <a:rPr lang="fr-FR" dirty="0" smtClean="0">
                <a:solidFill>
                  <a:schemeClr val="tx1"/>
                </a:solidFill>
              </a:rPr>
              <a:t> </a:t>
            </a:r>
            <a:r>
              <a:rPr lang="fr-FR" dirty="0" err="1" smtClean="0">
                <a:solidFill>
                  <a:schemeClr val="tx1"/>
                </a:solidFill>
              </a:rPr>
              <a:t>project</a:t>
            </a:r>
            <a:r>
              <a:rPr lang="fr-FR" dirty="0" smtClean="0">
                <a:solidFill>
                  <a:schemeClr val="tx1"/>
                </a:solidFill>
              </a:rPr>
              <a:t> </a:t>
            </a:r>
            <a:r>
              <a:rPr lang="fr-FR" dirty="0" err="1" smtClean="0">
                <a:solidFill>
                  <a:schemeClr val="tx1"/>
                </a:solidFill>
              </a:rPr>
              <a:t>is</a:t>
            </a:r>
            <a:r>
              <a:rPr lang="fr-FR" dirty="0" smtClean="0">
                <a:solidFill>
                  <a:schemeClr val="tx1"/>
                </a:solidFill>
              </a:rPr>
              <a:t> 126 </a:t>
            </a:r>
            <a:r>
              <a:rPr lang="fr-FR" dirty="0" err="1" smtClean="0">
                <a:solidFill>
                  <a:schemeClr val="tx1"/>
                </a:solidFill>
              </a:rPr>
              <a:t>days</a:t>
            </a:r>
            <a:r>
              <a:rPr lang="fr-FR" dirty="0" smtClean="0">
                <a:solidFill>
                  <a:schemeClr val="tx1"/>
                </a:solidFill>
              </a:rPr>
              <a:t>.</a:t>
            </a:r>
            <a:endParaRPr lang="en-GB" dirty="0" smtClean="0">
              <a:solidFill>
                <a:schemeClr val="tx1"/>
              </a:solidFill>
            </a:endParaRPr>
          </a:p>
        </p:txBody>
      </p:sp>
      <p:sp>
        <p:nvSpPr>
          <p:cNvPr id="104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C6DF33-BFB9-4594-8B3E-80320B9F22C5}" type="slidenum">
              <a:rPr lang="ar-SA" altLang="en-US" smtClean="0"/>
              <a:pPr/>
              <a:t>76</a:t>
            </a:fld>
            <a:endParaRPr lang="en-GB" altLang="en-US"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167640"/>
            <a:ext cx="7696200" cy="1097280"/>
          </a:xfrm>
        </p:spPr>
        <p:txBody>
          <a:bodyPr/>
          <a:lstStyle/>
          <a:p>
            <a:pPr algn="ctr" eaLnBrk="1" fontAlgn="auto" hangingPunct="1">
              <a:lnSpc>
                <a:spcPct val="150000"/>
              </a:lnSpc>
              <a:spcAft>
                <a:spcPts val="0"/>
              </a:spcAft>
              <a:defRPr/>
            </a:pPr>
            <a:r>
              <a:rPr lang="en-GB" dirty="0" smtClean="0">
                <a:solidFill>
                  <a:schemeClr val="tx1"/>
                </a:solidFill>
                <a:latin typeface="Arial" pitchFamily="34" charset="0"/>
                <a:cs typeface="Arial" pitchFamily="34" charset="0"/>
              </a:rPr>
              <a:t>EXTREME  PROGRAMMING</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AND  AGILE  PROCESSES</a:t>
            </a:r>
            <a:endParaRPr lang="en-US" dirty="0">
              <a:solidFill>
                <a:schemeClr val="tx1"/>
              </a:solidFill>
              <a:latin typeface="Arial" pitchFamily="34" charset="0"/>
              <a:cs typeface="Arial" pitchFamily="34" charset="0"/>
            </a:endParaRPr>
          </a:p>
        </p:txBody>
      </p:sp>
      <p:sp>
        <p:nvSpPr>
          <p:cNvPr id="1741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6BEB73-077B-400B-AA8F-86A4BBFCA39E}" type="slidenum">
              <a:rPr lang="ar-SA" altLang="en-US" smtClean="0"/>
              <a:pPr/>
              <a:t>77</a:t>
            </a:fld>
            <a:endParaRPr lang="en-GB" altLang="en-US" smtClean="0"/>
          </a:p>
        </p:txBody>
      </p:sp>
      <p:sp>
        <p:nvSpPr>
          <p:cNvPr id="17412" name="Content Placeholder 5"/>
          <p:cNvSpPr>
            <a:spLocks noGrp="1"/>
          </p:cNvSpPr>
          <p:nvPr>
            <p:ph idx="1"/>
          </p:nvPr>
        </p:nvSpPr>
        <p:spPr>
          <a:xfrm>
            <a:off x="609600" y="1813560"/>
            <a:ext cx="7543800" cy="4282440"/>
          </a:xfrm>
        </p:spPr>
        <p:txBody>
          <a:bodyPr/>
          <a:lstStyle/>
          <a:p>
            <a:pPr>
              <a:lnSpc>
                <a:spcPct val="250000"/>
              </a:lnSpc>
            </a:pPr>
            <a:r>
              <a:rPr lang="en-GB" dirty="0" smtClean="0">
                <a:solidFill>
                  <a:schemeClr val="tx1"/>
                </a:solidFill>
                <a:latin typeface="Arial" pitchFamily="34" charset="0"/>
                <a:cs typeface="Arial" pitchFamily="34" charset="0"/>
              </a:rPr>
              <a:t>Agile development approaches evolved in the 1990s as a reaction to documentation and bureaucracy-based processes, particularly the waterfall approach</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11480" y="137160"/>
            <a:ext cx="7848600" cy="1143000"/>
          </a:xfrm>
        </p:spPr>
        <p:txBody>
          <a:bodyPr>
            <a:noAutofit/>
          </a:bodyPr>
          <a:lstStyle/>
          <a:p>
            <a:pPr algn="ctr" eaLnBrk="1" fontAlgn="auto" hangingPunct="1">
              <a:lnSpc>
                <a:spcPct val="150000"/>
              </a:lnSpc>
              <a:spcAft>
                <a:spcPts val="0"/>
              </a:spcAft>
              <a:defRPr/>
            </a:pPr>
            <a:r>
              <a:rPr lang="en-GB" dirty="0" smtClean="0">
                <a:solidFill>
                  <a:schemeClr val="tx1"/>
                </a:solidFill>
                <a:latin typeface="Arial" pitchFamily="34" charset="0"/>
                <a:cs typeface="Arial" pitchFamily="34" charset="0"/>
              </a:rPr>
              <a:t>COMMON  PRINCIPLES</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FOR  AGILE  APPROACHES</a:t>
            </a:r>
            <a:endParaRPr lang="en-US" dirty="0">
              <a:solidFill>
                <a:schemeClr val="tx1"/>
              </a:solidFill>
              <a:latin typeface="Arial" pitchFamily="34" charset="0"/>
              <a:cs typeface="Arial" pitchFamily="34" charset="0"/>
            </a:endParaRPr>
          </a:p>
        </p:txBody>
      </p:sp>
      <p:sp>
        <p:nvSpPr>
          <p:cNvPr id="1843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872AA22-A4F6-4FAE-9458-CFE3FD3E1D04}" type="slidenum">
              <a:rPr lang="ar-SA" altLang="en-US" smtClean="0"/>
              <a:pPr/>
              <a:t>78</a:t>
            </a:fld>
            <a:endParaRPr lang="en-GB" altLang="en-US" smtClean="0"/>
          </a:p>
        </p:txBody>
      </p:sp>
      <p:sp>
        <p:nvSpPr>
          <p:cNvPr id="70660" name="Content Placeholder 5"/>
          <p:cNvSpPr>
            <a:spLocks noGrp="1"/>
          </p:cNvSpPr>
          <p:nvPr>
            <p:ph idx="1"/>
          </p:nvPr>
        </p:nvSpPr>
        <p:spPr>
          <a:xfrm>
            <a:off x="457200" y="1903095"/>
            <a:ext cx="7848600" cy="4648200"/>
          </a:xfrm>
        </p:spPr>
        <p:txBody>
          <a:bodyPr/>
          <a:lstStyle/>
          <a:p>
            <a:pPr>
              <a:defRPr/>
            </a:pPr>
            <a:r>
              <a:rPr lang="en-GB" dirty="0" smtClean="0">
                <a:solidFill>
                  <a:schemeClr val="tx1"/>
                </a:solidFill>
                <a:latin typeface="Arial" pitchFamily="34" charset="0"/>
                <a:cs typeface="Arial" pitchFamily="34" charset="0"/>
              </a:rPr>
              <a:t>Working software is the key measure of progress in a project</a:t>
            </a:r>
          </a:p>
          <a:p>
            <a:pPr>
              <a:defRPr/>
            </a:pPr>
            <a:endParaRPr lang="en-GB" sz="400" dirty="0" smtClean="0">
              <a:solidFill>
                <a:schemeClr val="tx1"/>
              </a:solidFill>
              <a:latin typeface="Arial" pitchFamily="34" charset="0"/>
              <a:cs typeface="Arial" pitchFamily="34" charset="0"/>
            </a:endParaRPr>
          </a:p>
          <a:p>
            <a:pPr>
              <a:defRPr/>
            </a:pPr>
            <a:r>
              <a:rPr lang="en-GB" dirty="0" smtClean="0">
                <a:solidFill>
                  <a:schemeClr val="tx1"/>
                </a:solidFill>
                <a:latin typeface="Arial" pitchFamily="34" charset="0"/>
                <a:cs typeface="Arial" pitchFamily="34" charset="0"/>
              </a:rPr>
              <a:t>For progress in a project, software should be developed and delivered rapidly in small increments</a:t>
            </a:r>
          </a:p>
          <a:p>
            <a:pPr>
              <a:defRPr/>
            </a:pPr>
            <a:endParaRPr lang="en-GB" sz="400" dirty="0" smtClean="0">
              <a:solidFill>
                <a:schemeClr val="tx1"/>
              </a:solidFill>
              <a:latin typeface="Arial" pitchFamily="34" charset="0"/>
              <a:cs typeface="Arial" pitchFamily="34" charset="0"/>
            </a:endParaRPr>
          </a:p>
          <a:p>
            <a:pPr>
              <a:defRPr/>
            </a:pPr>
            <a:r>
              <a:rPr lang="en-GB" dirty="0" smtClean="0">
                <a:solidFill>
                  <a:schemeClr val="tx1"/>
                </a:solidFill>
                <a:latin typeface="Arial" pitchFamily="34" charset="0"/>
                <a:cs typeface="Arial" pitchFamily="34" charset="0"/>
              </a:rPr>
              <a:t>Even late changes in the requirements should be entertained</a:t>
            </a:r>
          </a:p>
          <a:p>
            <a:pPr>
              <a:defRPr/>
            </a:pPr>
            <a:endParaRPr lang="en-GB" sz="400" dirty="0" smtClean="0">
              <a:solidFill>
                <a:schemeClr val="tx1"/>
              </a:solidFill>
              <a:latin typeface="Arial" pitchFamily="34" charset="0"/>
              <a:cs typeface="Arial" pitchFamily="34" charset="0"/>
            </a:endParaRPr>
          </a:p>
          <a:p>
            <a:pPr>
              <a:defRPr/>
            </a:pPr>
            <a:r>
              <a:rPr lang="en-GB" dirty="0" smtClean="0">
                <a:solidFill>
                  <a:schemeClr val="tx1"/>
                </a:solidFill>
                <a:latin typeface="Arial" pitchFamily="34" charset="0"/>
                <a:cs typeface="Arial" pitchFamily="34" charset="0"/>
              </a:rPr>
              <a:t>Face-to-face communication is preferred over documentation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67640"/>
            <a:ext cx="7513320" cy="1036320"/>
          </a:xfrm>
        </p:spPr>
        <p:txBody>
          <a:bodyPr/>
          <a:lstStyle/>
          <a:p>
            <a:pPr algn="ctr" eaLnBrk="1" fontAlgn="auto" hangingPunct="1">
              <a:lnSpc>
                <a:spcPct val="150000"/>
              </a:lnSpc>
              <a:spcAft>
                <a:spcPts val="0"/>
              </a:spcAft>
              <a:defRPr/>
            </a:pPr>
            <a:r>
              <a:rPr lang="en-GB" dirty="0" smtClean="0">
                <a:solidFill>
                  <a:schemeClr val="tx1"/>
                </a:solidFill>
                <a:latin typeface="Arial" pitchFamily="34" charset="0"/>
                <a:cs typeface="Arial" pitchFamily="34" charset="0"/>
              </a:rPr>
              <a:t>COMMON  PRINCIPLES</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FOR  AGILE  APPROACHES</a:t>
            </a:r>
            <a:endParaRPr lang="en-US" dirty="0">
              <a:solidFill>
                <a:schemeClr val="tx1"/>
              </a:solidFill>
              <a:latin typeface="Arial" pitchFamily="34" charset="0"/>
              <a:cs typeface="Arial" pitchFamily="34" charset="0"/>
            </a:endParaRPr>
          </a:p>
        </p:txBody>
      </p:sp>
      <p:sp>
        <p:nvSpPr>
          <p:cNvPr id="1945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8750FC3-8A86-48CE-954E-0035ADF290C7}" type="slidenum">
              <a:rPr lang="ar-SA" altLang="en-US" smtClean="0"/>
              <a:pPr/>
              <a:t>79</a:t>
            </a:fld>
            <a:endParaRPr lang="en-GB" altLang="en-US" smtClean="0"/>
          </a:p>
        </p:txBody>
      </p:sp>
      <p:sp>
        <p:nvSpPr>
          <p:cNvPr id="71684" name="Content Placeholder 5"/>
          <p:cNvSpPr>
            <a:spLocks noGrp="1"/>
          </p:cNvSpPr>
          <p:nvPr>
            <p:ph idx="1"/>
          </p:nvPr>
        </p:nvSpPr>
        <p:spPr>
          <a:xfrm>
            <a:off x="457200" y="1813561"/>
            <a:ext cx="8229600" cy="4373880"/>
          </a:xfrm>
        </p:spPr>
        <p:txBody>
          <a:bodyPr/>
          <a:lstStyle/>
          <a:p>
            <a:pPr>
              <a:lnSpc>
                <a:spcPct val="150000"/>
              </a:lnSpc>
              <a:defRPr/>
            </a:pPr>
            <a:r>
              <a:rPr lang="en-GB" dirty="0" smtClean="0">
                <a:solidFill>
                  <a:schemeClr val="tx1"/>
                </a:solidFill>
                <a:latin typeface="Arial" pitchFamily="34" charset="0"/>
                <a:cs typeface="Arial" pitchFamily="34" charset="0"/>
              </a:rPr>
              <a:t>Continuous feedback and involvement of customer is necessary for developing good-quality software</a:t>
            </a:r>
          </a:p>
          <a:p>
            <a:pPr>
              <a:lnSpc>
                <a:spcPct val="150000"/>
              </a:lnSpc>
              <a:defRPr/>
            </a:pPr>
            <a:r>
              <a:rPr lang="en-GB" dirty="0" smtClean="0">
                <a:solidFill>
                  <a:schemeClr val="tx1"/>
                </a:solidFill>
                <a:latin typeface="Arial" pitchFamily="34" charset="0"/>
                <a:cs typeface="Arial" pitchFamily="34" charset="0"/>
              </a:rPr>
              <a:t>Simple design which evolves and improves with time is a better approach than doing an elaborate design up front for handling all possible scenarios</a:t>
            </a:r>
          </a:p>
          <a:p>
            <a:pPr>
              <a:lnSpc>
                <a:spcPct val="150000"/>
              </a:lnSpc>
              <a:defRPr/>
            </a:pPr>
            <a:r>
              <a:rPr lang="en-GB" dirty="0" smtClean="0">
                <a:solidFill>
                  <a:schemeClr val="tx1"/>
                </a:solidFill>
                <a:latin typeface="Arial" pitchFamily="34" charset="0"/>
                <a:cs typeface="Arial" pitchFamily="34" charset="0"/>
              </a:rPr>
              <a:t>The delivery dates are decided by empowered teams of talented individuals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43840"/>
            <a:ext cx="7543800" cy="1021080"/>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TYPES  OF  MAINTENANCE</a:t>
            </a:r>
            <a:endParaRPr lang="en-US" dirty="0">
              <a:solidFill>
                <a:schemeClr val="tx1"/>
              </a:solidFill>
              <a:latin typeface="Arial" pitchFamily="34" charset="0"/>
              <a:cs typeface="Arial" pitchFamily="34" charset="0"/>
            </a:endParaRPr>
          </a:p>
        </p:txBody>
      </p:sp>
      <p:sp>
        <p:nvSpPr>
          <p:cNvPr id="27651" name="Rectangle 3"/>
          <p:cNvSpPr>
            <a:spLocks noGrp="1" noChangeArrowheads="1"/>
          </p:cNvSpPr>
          <p:nvPr>
            <p:ph idx="1"/>
          </p:nvPr>
        </p:nvSpPr>
        <p:spPr>
          <a:xfrm>
            <a:off x="533400" y="1828800"/>
            <a:ext cx="7924800" cy="4495800"/>
          </a:xfrm>
        </p:spPr>
        <p:txBody>
          <a:bodyPr/>
          <a:lstStyle/>
          <a:p>
            <a:pPr>
              <a:lnSpc>
                <a:spcPct val="130000"/>
              </a:lnSpc>
              <a:buFont typeface="Wingdings 2" pitchFamily="18" charset="2"/>
              <a:buNone/>
              <a:defRPr/>
            </a:pPr>
            <a:r>
              <a:rPr lang="en-GB" b="1" dirty="0" smtClean="0">
                <a:solidFill>
                  <a:schemeClr val="tx1"/>
                </a:solidFill>
                <a:latin typeface="Arial" pitchFamily="34" charset="0"/>
                <a:cs typeface="Arial" pitchFamily="34" charset="0"/>
              </a:rPr>
              <a:t>1.  Corrective Maintenance:</a:t>
            </a:r>
          </a:p>
          <a:p>
            <a:pPr>
              <a:lnSpc>
                <a:spcPct val="130000"/>
              </a:lnSpc>
              <a:buFont typeface="Wingdings" pitchFamily="2" charset="2"/>
              <a:buChar char="Ø"/>
              <a:defRPr/>
            </a:pPr>
            <a:r>
              <a:rPr lang="en-GB" dirty="0" smtClean="0">
                <a:solidFill>
                  <a:schemeClr val="tx1"/>
                </a:solidFill>
                <a:latin typeface="Arial" pitchFamily="34" charset="0"/>
                <a:cs typeface="Arial" pitchFamily="34" charset="0"/>
              </a:rPr>
              <a:t>Corrective maintenance means repairing processing failures or making changes because of previously uncorrected problems</a:t>
            </a:r>
          </a:p>
          <a:p>
            <a:pPr>
              <a:lnSpc>
                <a:spcPct val="130000"/>
              </a:lnSpc>
              <a:buFont typeface="Wingdings" pitchFamily="2" charset="2"/>
              <a:buChar char="Ø"/>
              <a:defRPr/>
            </a:pPr>
            <a:endParaRPr lang="en-GB" sz="100" dirty="0" smtClean="0">
              <a:solidFill>
                <a:schemeClr val="tx1"/>
              </a:solidFill>
              <a:latin typeface="Arial" pitchFamily="34" charset="0"/>
              <a:cs typeface="Arial" pitchFamily="34" charset="0"/>
            </a:endParaRPr>
          </a:p>
          <a:p>
            <a:pPr>
              <a:lnSpc>
                <a:spcPct val="130000"/>
              </a:lnSpc>
              <a:buFont typeface="Wingdings 2" pitchFamily="18" charset="2"/>
              <a:buNone/>
              <a:defRPr/>
            </a:pPr>
            <a:r>
              <a:rPr lang="en-GB" b="1" dirty="0" smtClean="0">
                <a:solidFill>
                  <a:schemeClr val="tx1"/>
                </a:solidFill>
                <a:latin typeface="Arial" pitchFamily="34" charset="0"/>
                <a:cs typeface="Arial" pitchFamily="34" charset="0"/>
              </a:rPr>
              <a:t>2.  Adaptive Maintenance:</a:t>
            </a:r>
          </a:p>
          <a:p>
            <a:pPr>
              <a:lnSpc>
                <a:spcPct val="130000"/>
              </a:lnSpc>
              <a:buFont typeface="Wingdings" pitchFamily="2" charset="2"/>
              <a:buChar char="Ø"/>
              <a:defRPr/>
            </a:pPr>
            <a:r>
              <a:rPr lang="en-GB" dirty="0" smtClean="0">
                <a:solidFill>
                  <a:schemeClr val="tx1"/>
                </a:solidFill>
                <a:latin typeface="Arial" pitchFamily="34" charset="0"/>
                <a:cs typeface="Arial" pitchFamily="34" charset="0"/>
              </a:rPr>
              <a:t>Adaptive maintenance means changing the program function. This is done to adapt to the external environment change</a:t>
            </a:r>
          </a:p>
        </p:txBody>
      </p:sp>
      <p:sp>
        <p:nvSpPr>
          <p:cNvPr id="204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74CAF24-39DC-443B-B80C-C6E8FF4C0A05}" type="slidenum">
              <a:rPr lang="ar-SA" altLang="en-US" smtClean="0"/>
              <a:pPr/>
              <a:t>8</a:t>
            </a:fld>
            <a:endParaRPr lang="en-GB" altLang="en-US"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28600"/>
            <a:ext cx="7909560" cy="1066800"/>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EXTREME  PROGRAMMING  XP</a:t>
            </a:r>
            <a:endParaRPr lang="en-US" dirty="0">
              <a:solidFill>
                <a:schemeClr val="tx1"/>
              </a:solidFill>
              <a:latin typeface="Arial" pitchFamily="34" charset="0"/>
              <a:cs typeface="Arial" pitchFamily="34" charset="0"/>
            </a:endParaRPr>
          </a:p>
        </p:txBody>
      </p:sp>
      <p:sp>
        <p:nvSpPr>
          <p:cNvPr id="2048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F45B4C8-9B1E-476B-8F88-7E7BDA51D2F0}" type="slidenum">
              <a:rPr lang="ar-SA" altLang="en-US" smtClean="0"/>
              <a:pPr/>
              <a:t>80</a:t>
            </a:fld>
            <a:endParaRPr lang="en-GB" altLang="en-US" smtClean="0"/>
          </a:p>
        </p:txBody>
      </p:sp>
      <p:sp>
        <p:nvSpPr>
          <p:cNvPr id="72708" name="Content Placeholder 5"/>
          <p:cNvSpPr>
            <a:spLocks noGrp="1"/>
          </p:cNvSpPr>
          <p:nvPr>
            <p:ph idx="1"/>
          </p:nvPr>
        </p:nvSpPr>
        <p:spPr>
          <a:xfrm>
            <a:off x="502920" y="1767840"/>
            <a:ext cx="7909560" cy="4572000"/>
          </a:xfrm>
        </p:spPr>
        <p:txBody>
          <a:bodyPr/>
          <a:lstStyle/>
          <a:p>
            <a:pPr>
              <a:lnSpc>
                <a:spcPct val="200000"/>
              </a:lnSpc>
              <a:defRPr/>
            </a:pPr>
            <a:r>
              <a:rPr lang="en-GB" dirty="0" smtClean="0">
                <a:solidFill>
                  <a:schemeClr val="tx1"/>
                </a:solidFill>
                <a:latin typeface="Arial" pitchFamily="34" charset="0"/>
                <a:cs typeface="Arial" pitchFamily="34" charset="0"/>
              </a:rPr>
              <a:t>Many detailed agile methodologies have been proposed, some of which are widely used now</a:t>
            </a:r>
          </a:p>
          <a:p>
            <a:pPr>
              <a:lnSpc>
                <a:spcPct val="200000"/>
              </a:lnSpc>
              <a:defRPr/>
            </a:pPr>
            <a:endParaRPr lang="en-GB" sz="1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Extreme programming (XP) is one of the most popular and well-known approaches in the family of agile methods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2880"/>
            <a:ext cx="7772400" cy="1066800"/>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XP  UNIQUE  PRACTICES</a:t>
            </a:r>
            <a:endParaRPr lang="en-US" dirty="0">
              <a:solidFill>
                <a:schemeClr val="tx1"/>
              </a:solidFill>
              <a:latin typeface="Arial" pitchFamily="34" charset="0"/>
              <a:cs typeface="Arial" pitchFamily="34" charset="0"/>
            </a:endParaRPr>
          </a:p>
        </p:txBody>
      </p:sp>
      <p:sp>
        <p:nvSpPr>
          <p:cNvPr id="2150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0F3BCE7-FC15-4B47-B6E9-0BBE0FBA4ABE}" type="slidenum">
              <a:rPr lang="ar-SA" altLang="en-US" smtClean="0"/>
              <a:pPr/>
              <a:t>81</a:t>
            </a:fld>
            <a:endParaRPr lang="en-GB" altLang="en-US" smtClean="0"/>
          </a:p>
        </p:txBody>
      </p:sp>
      <p:sp>
        <p:nvSpPr>
          <p:cNvPr id="73732" name="Content Placeholder 5"/>
          <p:cNvSpPr>
            <a:spLocks noGrp="1"/>
          </p:cNvSpPr>
          <p:nvPr>
            <p:ph idx="1"/>
          </p:nvPr>
        </p:nvSpPr>
        <p:spPr>
          <a:xfrm>
            <a:off x="457200" y="1661160"/>
            <a:ext cx="8229600" cy="4526280"/>
          </a:xfrm>
        </p:spPr>
        <p:txBody>
          <a:bodyPr/>
          <a:lstStyle/>
          <a:p>
            <a:pPr>
              <a:lnSpc>
                <a:spcPct val="150000"/>
              </a:lnSpc>
              <a:defRPr/>
            </a:pPr>
            <a:r>
              <a:rPr lang="en-GB" dirty="0" smtClean="0">
                <a:solidFill>
                  <a:schemeClr val="tx1"/>
                </a:solidFill>
                <a:latin typeface="Arial" pitchFamily="34" charset="0"/>
                <a:cs typeface="Arial" pitchFamily="34" charset="0"/>
              </a:rPr>
              <a:t>The XP approach used in a development iteration has some unique practices:</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Development is done by pairs of programmers (called pair programming), instead of individual programmers</a:t>
            </a:r>
          </a:p>
          <a:p>
            <a:pPr>
              <a:lnSpc>
                <a:spcPct val="150000"/>
              </a:lnSpc>
              <a:buFont typeface="Wingdings" pitchFamily="2" charset="2"/>
              <a:buChar char="Ø"/>
              <a:defRPr/>
            </a:pPr>
            <a:endParaRPr lang="en-GB" sz="100" dirty="0" smtClean="0">
              <a:solidFill>
                <a:schemeClr val="tx1"/>
              </a:solidFill>
              <a:latin typeface="Arial" pitchFamily="34" charset="0"/>
              <a:cs typeface="Arial" pitchFamily="34" charset="0"/>
            </a:endParaRPr>
          </a:p>
          <a:p>
            <a:pPr>
              <a:lnSpc>
                <a:spcPct val="150000"/>
              </a:lnSpc>
              <a:buFont typeface="Wingdings" pitchFamily="2" charset="2"/>
              <a:buChar char="Ø"/>
              <a:defRPr/>
            </a:pPr>
            <a:r>
              <a:rPr lang="en-GB" dirty="0" smtClean="0">
                <a:solidFill>
                  <a:schemeClr val="tx1"/>
                </a:solidFill>
                <a:latin typeface="Arial" pitchFamily="34" charset="0"/>
                <a:cs typeface="Arial" pitchFamily="34" charset="0"/>
              </a:rPr>
              <a:t>Automated unit tests are written first before the actual code is written, and then the code should be written to pass the tests (test-driven development)</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65760"/>
            <a:ext cx="7818120" cy="838200"/>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XP  UNIQUE  PRACTICES</a:t>
            </a:r>
            <a:endParaRPr lang="en-US" dirty="0">
              <a:solidFill>
                <a:schemeClr val="tx1"/>
              </a:solidFill>
              <a:latin typeface="Arial" pitchFamily="34" charset="0"/>
              <a:cs typeface="Arial" pitchFamily="34" charset="0"/>
            </a:endParaRPr>
          </a:p>
        </p:txBody>
      </p:sp>
      <p:sp>
        <p:nvSpPr>
          <p:cNvPr id="2253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76C799-4D18-43B2-893B-8C5F738CD212}" type="slidenum">
              <a:rPr lang="ar-SA" altLang="en-US" smtClean="0"/>
              <a:pPr/>
              <a:t>82</a:t>
            </a:fld>
            <a:endParaRPr lang="en-GB" altLang="en-US" smtClean="0"/>
          </a:p>
        </p:txBody>
      </p:sp>
      <p:sp>
        <p:nvSpPr>
          <p:cNvPr id="74756" name="Content Placeholder 5"/>
          <p:cNvSpPr>
            <a:spLocks noGrp="1"/>
          </p:cNvSpPr>
          <p:nvPr>
            <p:ph idx="1"/>
          </p:nvPr>
        </p:nvSpPr>
        <p:spPr>
          <a:xfrm>
            <a:off x="457200" y="1813560"/>
            <a:ext cx="8229600" cy="4221480"/>
          </a:xfrm>
        </p:spPr>
        <p:txBody>
          <a:bodyPr/>
          <a:lstStyle/>
          <a:p>
            <a:pPr>
              <a:lnSpc>
                <a:spcPct val="170000"/>
              </a:lnSpc>
              <a:defRPr/>
            </a:pPr>
            <a:r>
              <a:rPr lang="en-GB" dirty="0" smtClean="0">
                <a:solidFill>
                  <a:schemeClr val="tx1"/>
                </a:solidFill>
                <a:latin typeface="Arial" pitchFamily="34" charset="0"/>
                <a:cs typeface="Arial" pitchFamily="34" charset="0"/>
              </a:rPr>
              <a:t>It suggests that refactoring be done to improve the design. During refactoring, no new functionality is added, only the design of the existing programs is improved</a:t>
            </a:r>
          </a:p>
          <a:p>
            <a:pPr>
              <a:lnSpc>
                <a:spcPct val="170000"/>
              </a:lnSpc>
              <a:defRPr/>
            </a:pPr>
            <a:endParaRPr lang="en-GB" sz="100" dirty="0" smtClean="0">
              <a:solidFill>
                <a:schemeClr val="tx1"/>
              </a:solidFill>
              <a:latin typeface="Arial" pitchFamily="34" charset="0"/>
              <a:cs typeface="Arial" pitchFamily="34" charset="0"/>
            </a:endParaRPr>
          </a:p>
          <a:p>
            <a:pPr>
              <a:lnSpc>
                <a:spcPct val="170000"/>
              </a:lnSpc>
              <a:defRPr/>
            </a:pPr>
            <a:r>
              <a:rPr lang="en-GB" dirty="0" smtClean="0">
                <a:solidFill>
                  <a:schemeClr val="tx1"/>
                </a:solidFill>
                <a:latin typeface="Arial" pitchFamily="34" charset="0"/>
                <a:cs typeface="Arial" pitchFamily="34" charset="0"/>
              </a:rPr>
              <a:t>It encourages frequent integration of different units. Only one pair at a time can release their changes and integrate into the common code base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47004"/>
            <a:ext cx="7574280" cy="838200"/>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OVERALL  PROCESS  OF  XP</a:t>
            </a:r>
            <a:endParaRPr lang="en-US" dirty="0">
              <a:solidFill>
                <a:schemeClr val="tx1"/>
              </a:solidFill>
              <a:latin typeface="Arial" pitchFamily="34" charset="0"/>
              <a:cs typeface="Arial" pitchFamily="34" charset="0"/>
            </a:endParaRPr>
          </a:p>
        </p:txBody>
      </p:sp>
      <p:sp>
        <p:nvSpPr>
          <p:cNvPr id="2355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1C5B4BA-EB86-4E63-86F3-BAB1A1EDA003}" type="slidenum">
              <a:rPr lang="ar-SA" altLang="en-US" smtClean="0"/>
              <a:pPr/>
              <a:t>83</a:t>
            </a:fld>
            <a:endParaRPr lang="en-GB" altLang="en-US" smtClean="0"/>
          </a:p>
        </p:txBody>
      </p:sp>
      <p:pic>
        <p:nvPicPr>
          <p:cNvPr id="23556" name="Content Placeholder 4"/>
          <p:cNvPicPr>
            <a:picLocks noGrp="1"/>
          </p:cNvPicPr>
          <p:nvPr>
            <p:ph idx="1"/>
          </p:nvPr>
        </p:nvPicPr>
        <p:blipFill>
          <a:blip r:embed="rId2"/>
          <a:srcRect/>
          <a:stretch>
            <a:fillRect/>
          </a:stretch>
        </p:blipFill>
        <p:spPr>
          <a:xfrm>
            <a:off x="609600" y="2585403"/>
            <a:ext cx="7940040" cy="2535237"/>
          </a:xfr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50520"/>
            <a:ext cx="7696200" cy="838200"/>
          </a:xfrm>
        </p:spPr>
        <p:txBody>
          <a:bodyPr/>
          <a:lstStyle/>
          <a:p>
            <a:pPr algn="ctr" eaLnBrk="1" fontAlgn="auto" hangingPunct="1">
              <a:spcAft>
                <a:spcPts val="0"/>
              </a:spcAft>
              <a:defRPr/>
            </a:pPr>
            <a:r>
              <a:rPr lang="en-GB" dirty="0" smtClean="0">
                <a:solidFill>
                  <a:schemeClr val="tx1"/>
                </a:solidFill>
              </a:rPr>
              <a:t>AN  ITERATION  IN  XP</a:t>
            </a:r>
            <a:endParaRPr lang="en-US" dirty="0">
              <a:solidFill>
                <a:schemeClr val="tx1"/>
              </a:solidFill>
              <a:latin typeface="+mn-lt"/>
            </a:endParaRPr>
          </a:p>
        </p:txBody>
      </p:sp>
      <p:sp>
        <p:nvSpPr>
          <p:cNvPr id="2457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353DBB-59FC-499E-83A5-F2B40513A8AB}" type="slidenum">
              <a:rPr lang="ar-SA" altLang="en-US" smtClean="0"/>
              <a:pPr/>
              <a:t>84</a:t>
            </a:fld>
            <a:endParaRPr lang="en-GB" altLang="en-US" smtClean="0"/>
          </a:p>
        </p:txBody>
      </p:sp>
      <p:pic>
        <p:nvPicPr>
          <p:cNvPr id="24580" name="Content Placeholder 5"/>
          <p:cNvPicPr>
            <a:picLocks noGrp="1"/>
          </p:cNvPicPr>
          <p:nvPr>
            <p:ph idx="1"/>
          </p:nvPr>
        </p:nvPicPr>
        <p:blipFill>
          <a:blip r:embed="rId2"/>
          <a:srcRect/>
          <a:stretch>
            <a:fillRect/>
          </a:stretch>
        </p:blipFill>
        <p:spPr>
          <a:xfrm>
            <a:off x="944880" y="2514600"/>
            <a:ext cx="7239000" cy="2849880"/>
          </a:xfr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82528"/>
            <a:ext cx="7482840" cy="936672"/>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USES  OF</a:t>
            </a:r>
            <a:r>
              <a:rPr lang="en-US"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AGILE  PROCESSES</a:t>
            </a:r>
            <a:endParaRPr lang="en-US" dirty="0">
              <a:solidFill>
                <a:schemeClr val="tx1"/>
              </a:solidFill>
              <a:latin typeface="Arial" pitchFamily="34" charset="0"/>
              <a:cs typeface="Arial" pitchFamily="34" charset="0"/>
            </a:endParaRPr>
          </a:p>
        </p:txBody>
      </p:sp>
      <p:sp>
        <p:nvSpPr>
          <p:cNvPr id="2560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6339F20-ACAF-4F5D-A0C8-98A227BEB13B}" type="slidenum">
              <a:rPr lang="ar-SA" altLang="en-US" smtClean="0"/>
              <a:pPr/>
              <a:t>85</a:t>
            </a:fld>
            <a:endParaRPr lang="en-GB" altLang="en-US" smtClean="0"/>
          </a:p>
        </p:txBody>
      </p:sp>
      <p:sp>
        <p:nvSpPr>
          <p:cNvPr id="76804" name="Content Placeholder 5"/>
          <p:cNvSpPr>
            <a:spLocks noGrp="1"/>
          </p:cNvSpPr>
          <p:nvPr>
            <p:ph idx="1"/>
          </p:nvPr>
        </p:nvSpPr>
        <p:spPr>
          <a:xfrm>
            <a:off x="457200" y="1703388"/>
            <a:ext cx="8229600" cy="4849812"/>
          </a:xfrm>
        </p:spPr>
        <p:txBody>
          <a:bodyPr/>
          <a:lstStyle/>
          <a:p>
            <a:pPr>
              <a:lnSpc>
                <a:spcPct val="150000"/>
              </a:lnSpc>
              <a:defRPr/>
            </a:pPr>
            <a:r>
              <a:rPr lang="en-GB" dirty="0" smtClean="0">
                <a:solidFill>
                  <a:schemeClr val="tx1"/>
                </a:solidFill>
                <a:latin typeface="Arial" pitchFamily="34" charset="0"/>
                <a:cs typeface="Arial" pitchFamily="34" charset="0"/>
              </a:rPr>
              <a:t>They are suitable for situations where the volume and pace of requirements change is high</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It is effective when teams are collocated and of modest size, of up to about 20 members</a:t>
            </a:r>
          </a:p>
          <a:p>
            <a:pPr>
              <a:lnSpc>
                <a:spcPct val="150000"/>
              </a:lnSpc>
              <a:defRPr/>
            </a:pPr>
            <a:endParaRPr lang="en-GB" sz="1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It works well when the customer is willing to be heavily involved during the entire development, working as a team member</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838200"/>
          </a:xfrm>
        </p:spPr>
        <p:txBody>
          <a:bodyPr>
            <a:noAutofit/>
          </a:bodyPr>
          <a:lstStyle/>
          <a:p>
            <a:pPr algn="ctr">
              <a:defRPr/>
            </a:pPr>
            <a:r>
              <a:rPr lang="en-GB" dirty="0" smtClean="0">
                <a:solidFill>
                  <a:schemeClr val="tx1"/>
                </a:solidFill>
              </a:rPr>
              <a:t>SPIRAL  MODEL</a:t>
            </a:r>
            <a:endParaRPr lang="en-GB" dirty="0">
              <a:solidFill>
                <a:schemeClr val="tx1"/>
              </a:solidFill>
              <a:latin typeface="+mn-lt"/>
            </a:endParaRPr>
          </a:p>
        </p:txBody>
      </p:sp>
      <p:sp>
        <p:nvSpPr>
          <p:cNvPr id="77827" name="Content Placeholder 2"/>
          <p:cNvSpPr>
            <a:spLocks noGrp="1"/>
          </p:cNvSpPr>
          <p:nvPr>
            <p:ph idx="1"/>
          </p:nvPr>
        </p:nvSpPr>
        <p:spPr>
          <a:xfrm>
            <a:off x="457200" y="1828800"/>
            <a:ext cx="7772400" cy="4419600"/>
          </a:xfrm>
        </p:spPr>
        <p:txBody>
          <a:bodyPr/>
          <a:lstStyle/>
          <a:p>
            <a:pPr>
              <a:lnSpc>
                <a:spcPct val="200000"/>
              </a:lnSpc>
              <a:defRPr/>
            </a:pPr>
            <a:r>
              <a:rPr lang="en-GB" dirty="0" smtClean="0">
                <a:solidFill>
                  <a:schemeClr val="tx1"/>
                </a:solidFill>
                <a:latin typeface="Arial" pitchFamily="34" charset="0"/>
                <a:cs typeface="Arial" pitchFamily="34" charset="0"/>
              </a:rPr>
              <a:t>It was originally proposed by Boehm (Boehm, 1988)</a:t>
            </a:r>
          </a:p>
          <a:p>
            <a:pPr>
              <a:lnSpc>
                <a:spcPct val="200000"/>
              </a:lnSpc>
              <a:defRPr/>
            </a:pPr>
            <a:endParaRPr lang="en-GB" sz="4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Rather than represent the software process as a sequence of activities with some backtracking from one activity to another, the process is represented as a spiral</a:t>
            </a:r>
          </a:p>
        </p:txBody>
      </p:sp>
      <p:sp>
        <p:nvSpPr>
          <p:cNvPr id="266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D40BF16-3A55-429D-9A9C-F5C6661F63F0}" type="slidenum">
              <a:rPr lang="ar-SA" altLang="en-US" smtClean="0"/>
              <a:pPr/>
              <a:t>86</a:t>
            </a:fld>
            <a:endParaRPr lang="en-GB" altLang="en-US"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04800"/>
            <a:ext cx="7696200" cy="838200"/>
          </a:xfrm>
        </p:spPr>
        <p:txBody>
          <a:bodyPr>
            <a:noAutofit/>
          </a:bodyPr>
          <a:lstStyle/>
          <a:p>
            <a:pPr algn="ctr">
              <a:defRPr/>
            </a:pPr>
            <a:r>
              <a:rPr lang="en-GB" dirty="0" smtClean="0">
                <a:solidFill>
                  <a:schemeClr val="tx1"/>
                </a:solidFill>
              </a:rPr>
              <a:t>SPIRAL  MODEL</a:t>
            </a:r>
            <a:endParaRPr lang="en-GB" dirty="0">
              <a:solidFill>
                <a:schemeClr val="tx1"/>
              </a:solidFill>
              <a:latin typeface="Arial" pitchFamily="34" charset="0"/>
              <a:cs typeface="Arial" pitchFamily="34" charset="0"/>
            </a:endParaRPr>
          </a:p>
        </p:txBody>
      </p:sp>
      <p:sp>
        <p:nvSpPr>
          <p:cNvPr id="27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E90931B-8AC3-4C01-9C1E-FD505BAB5A43}" type="slidenum">
              <a:rPr lang="ar-SA" altLang="en-US" smtClean="0"/>
              <a:pPr/>
              <a:t>87</a:t>
            </a:fld>
            <a:endParaRPr lang="en-GB" altLang="en-US" smtClean="0"/>
          </a:p>
        </p:txBody>
      </p:sp>
      <p:pic>
        <p:nvPicPr>
          <p:cNvPr id="27652" name="Content Placeholder 4"/>
          <p:cNvPicPr>
            <a:picLocks noGrp="1"/>
          </p:cNvPicPr>
          <p:nvPr>
            <p:ph idx="1"/>
          </p:nvPr>
        </p:nvPicPr>
        <p:blipFill>
          <a:blip r:embed="rId2"/>
          <a:srcRect/>
          <a:stretch>
            <a:fillRect/>
          </a:stretch>
        </p:blipFill>
        <p:spPr>
          <a:xfrm>
            <a:off x="568325" y="1752600"/>
            <a:ext cx="7280275" cy="4572000"/>
          </a:xfrm>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7696200" cy="838200"/>
          </a:xfrm>
        </p:spPr>
        <p:txBody>
          <a:bodyPr>
            <a:noAutofit/>
          </a:bodyPr>
          <a:lstStyle/>
          <a:p>
            <a:pPr algn="ctr">
              <a:defRPr/>
            </a:pPr>
            <a:r>
              <a:rPr lang="en-GB" dirty="0" smtClean="0">
                <a:solidFill>
                  <a:schemeClr val="tx1"/>
                </a:solidFill>
              </a:rPr>
              <a:t>SPIRAL  MODEL</a:t>
            </a:r>
            <a:endParaRPr lang="en-GB" dirty="0">
              <a:solidFill>
                <a:schemeClr val="tx1"/>
              </a:solidFill>
              <a:latin typeface="+mn-lt"/>
            </a:endParaRPr>
          </a:p>
        </p:txBody>
      </p:sp>
      <p:sp>
        <p:nvSpPr>
          <p:cNvPr id="77827" name="Content Placeholder 2"/>
          <p:cNvSpPr>
            <a:spLocks noGrp="1"/>
          </p:cNvSpPr>
          <p:nvPr>
            <p:ph idx="1"/>
          </p:nvPr>
        </p:nvSpPr>
        <p:spPr>
          <a:xfrm>
            <a:off x="457200" y="1798320"/>
            <a:ext cx="7772400" cy="4373880"/>
          </a:xfrm>
        </p:spPr>
        <p:txBody>
          <a:bodyPr/>
          <a:lstStyle/>
          <a:p>
            <a:pPr>
              <a:lnSpc>
                <a:spcPct val="200000"/>
              </a:lnSpc>
              <a:defRPr/>
            </a:pPr>
            <a:r>
              <a:rPr lang="en-GB" dirty="0" smtClean="0">
                <a:solidFill>
                  <a:schemeClr val="tx1"/>
                </a:solidFill>
                <a:latin typeface="Arial" pitchFamily="34" charset="0"/>
                <a:cs typeface="Arial" pitchFamily="34" charset="0"/>
              </a:rPr>
              <a:t>Each loop in the spiral represents a phase of the software process </a:t>
            </a:r>
          </a:p>
          <a:p>
            <a:pPr>
              <a:lnSpc>
                <a:spcPct val="200000"/>
              </a:lnSpc>
              <a:defRPr/>
            </a:pPr>
            <a:endParaRPr lang="en-GB" sz="4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The innermost loop might be concerned with system feasibility, the next loop with requirements definition, the next loop with system design and so on</a:t>
            </a:r>
          </a:p>
        </p:txBody>
      </p:sp>
      <p:sp>
        <p:nvSpPr>
          <p:cNvPr id="2867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7070EB0-1771-4E8E-B2F8-8D0114C8C43A}" type="slidenum">
              <a:rPr lang="ar-SA" altLang="en-US" smtClean="0"/>
              <a:pPr/>
              <a:t>88</a:t>
            </a:fld>
            <a:endParaRPr lang="en-GB" altLang="en-US"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04800"/>
            <a:ext cx="7696200" cy="838200"/>
          </a:xfrm>
        </p:spPr>
        <p:txBody>
          <a:bodyPr>
            <a:noAutofit/>
          </a:bodyPr>
          <a:lstStyle/>
          <a:p>
            <a:pPr algn="ctr">
              <a:defRPr/>
            </a:pPr>
            <a:r>
              <a:rPr lang="en-GB" dirty="0" smtClean="0">
                <a:solidFill>
                  <a:schemeClr val="tx1"/>
                </a:solidFill>
              </a:rPr>
              <a:t>SPIRAL  MODEL</a:t>
            </a:r>
            <a:endParaRPr lang="en-GB" dirty="0">
              <a:solidFill>
                <a:schemeClr val="tx1"/>
              </a:solidFill>
              <a:latin typeface="+mn-lt"/>
            </a:endParaRPr>
          </a:p>
        </p:txBody>
      </p:sp>
      <p:sp>
        <p:nvSpPr>
          <p:cNvPr id="77827" name="Content Placeholder 2"/>
          <p:cNvSpPr>
            <a:spLocks noGrp="1"/>
          </p:cNvSpPr>
          <p:nvPr>
            <p:ph idx="1"/>
          </p:nvPr>
        </p:nvSpPr>
        <p:spPr>
          <a:xfrm>
            <a:off x="457200" y="1889760"/>
            <a:ext cx="7772400" cy="4388168"/>
          </a:xfrm>
        </p:spPr>
        <p:txBody>
          <a:bodyPr/>
          <a:lstStyle/>
          <a:p>
            <a:pPr>
              <a:lnSpc>
                <a:spcPct val="200000"/>
              </a:lnSpc>
              <a:defRPr/>
            </a:pPr>
            <a:r>
              <a:rPr lang="en-GB" dirty="0" smtClean="0">
                <a:solidFill>
                  <a:schemeClr val="tx1"/>
                </a:solidFill>
                <a:latin typeface="Arial" pitchFamily="34" charset="0"/>
                <a:cs typeface="Arial" pitchFamily="34" charset="0"/>
              </a:rPr>
              <a:t>The main difference between the spiral model and other software process models is the explicit recognition of risk in the spiral model</a:t>
            </a:r>
          </a:p>
          <a:p>
            <a:pPr>
              <a:lnSpc>
                <a:spcPct val="200000"/>
              </a:lnSpc>
              <a:defRPr/>
            </a:pPr>
            <a:endParaRPr lang="en-GB" sz="4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Risk simply means something that can go wrong</a:t>
            </a:r>
          </a:p>
        </p:txBody>
      </p:sp>
      <p:sp>
        <p:nvSpPr>
          <p:cNvPr id="297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9A4BC3-C64B-4DDD-B364-0C0279F53C94}" type="slidenum">
              <a:rPr lang="ar-SA" altLang="en-US" smtClean="0"/>
              <a:pPr/>
              <a:t>89</a:t>
            </a:fld>
            <a:endParaRPr lang="en-GB" alt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414973"/>
            <a:ext cx="7528560" cy="712787"/>
          </a:xfrm>
        </p:spPr>
        <p:txBody>
          <a:bodyPr/>
          <a:lstStyle/>
          <a:p>
            <a:pPr algn="ctr" eaLnBrk="1" fontAlgn="auto" hangingPunct="1">
              <a:spcAft>
                <a:spcPts val="0"/>
              </a:spcAft>
              <a:defRPr/>
            </a:pPr>
            <a:r>
              <a:rPr lang="en-GB" dirty="0" smtClean="0">
                <a:solidFill>
                  <a:schemeClr val="tx1"/>
                </a:solidFill>
                <a:latin typeface="Arial" pitchFamily="34" charset="0"/>
                <a:cs typeface="Arial" pitchFamily="34" charset="0"/>
              </a:rPr>
              <a:t>TYPES  OF  MAINTENANCE</a:t>
            </a:r>
            <a:endParaRPr lang="en-US" dirty="0">
              <a:solidFill>
                <a:schemeClr val="tx1"/>
              </a:solidFill>
              <a:latin typeface="Arial" pitchFamily="34" charset="0"/>
              <a:cs typeface="Arial" pitchFamily="34" charset="0"/>
            </a:endParaRPr>
          </a:p>
        </p:txBody>
      </p:sp>
      <p:sp>
        <p:nvSpPr>
          <p:cNvPr id="29699" name="Rectangle 3"/>
          <p:cNvSpPr>
            <a:spLocks noGrp="1" noChangeArrowheads="1"/>
          </p:cNvSpPr>
          <p:nvPr>
            <p:ph idx="1"/>
          </p:nvPr>
        </p:nvSpPr>
        <p:spPr>
          <a:xfrm>
            <a:off x="533400" y="1783080"/>
            <a:ext cx="7772400" cy="4938395"/>
          </a:xfrm>
        </p:spPr>
        <p:txBody>
          <a:bodyPr/>
          <a:lstStyle/>
          <a:p>
            <a:pPr>
              <a:lnSpc>
                <a:spcPct val="200000"/>
              </a:lnSpc>
              <a:buFont typeface="Wingdings 2" pitchFamily="18" charset="2"/>
              <a:buNone/>
              <a:defRPr/>
            </a:pPr>
            <a:r>
              <a:rPr lang="en-GB" b="1" dirty="0" smtClean="0">
                <a:solidFill>
                  <a:schemeClr val="tx1"/>
                </a:solidFill>
                <a:latin typeface="Arial" pitchFamily="34" charset="0"/>
                <a:cs typeface="Arial" pitchFamily="34" charset="0"/>
              </a:rPr>
              <a:t>3. Perfective Maintenance:</a:t>
            </a:r>
          </a:p>
          <a:p>
            <a:pPr>
              <a:lnSpc>
                <a:spcPct val="200000"/>
              </a:lnSpc>
              <a:buFont typeface="Wingdings" pitchFamily="2" charset="2"/>
              <a:buChar char="Ø"/>
              <a:defRPr/>
            </a:pPr>
            <a:r>
              <a:rPr lang="en-GB" dirty="0" smtClean="0">
                <a:solidFill>
                  <a:schemeClr val="tx1"/>
                </a:solidFill>
                <a:latin typeface="Arial" pitchFamily="34" charset="0"/>
                <a:cs typeface="Arial" pitchFamily="34" charset="0"/>
              </a:rPr>
              <a:t>Perfective maintenance means enhancing the performance or modifying the programs to respond to the user’s additional or changing needs</a:t>
            </a:r>
          </a:p>
        </p:txBody>
      </p:sp>
      <p:sp>
        <p:nvSpPr>
          <p:cNvPr id="2253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A450EC-B820-453B-A0BE-6EE2F8C8C969}" type="slidenum">
              <a:rPr lang="ar-SA" altLang="en-US" smtClean="0"/>
              <a:pPr/>
              <a:t>9</a:t>
            </a:fld>
            <a:endParaRPr lang="en-GB" altLang="en-US"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724"/>
            <a:ext cx="7330440" cy="838200"/>
          </a:xfrm>
        </p:spPr>
        <p:txBody>
          <a:bodyPr>
            <a:noAutofit/>
          </a:bodyPr>
          <a:lstStyle/>
          <a:p>
            <a:pPr algn="ctr">
              <a:defRPr/>
            </a:pPr>
            <a:r>
              <a:rPr lang="en-GB" dirty="0" smtClean="0">
                <a:solidFill>
                  <a:schemeClr val="tx1"/>
                </a:solidFill>
              </a:rPr>
              <a:t>SPIRAL  LOOP  SECTORS</a:t>
            </a:r>
            <a:endParaRPr lang="en-GB" dirty="0">
              <a:solidFill>
                <a:schemeClr val="tx1"/>
              </a:solidFill>
              <a:latin typeface="+mn-lt"/>
            </a:endParaRPr>
          </a:p>
        </p:txBody>
      </p:sp>
      <p:sp>
        <p:nvSpPr>
          <p:cNvPr id="77827" name="Content Placeholder 2"/>
          <p:cNvSpPr>
            <a:spLocks noGrp="1"/>
          </p:cNvSpPr>
          <p:nvPr>
            <p:ph idx="1"/>
          </p:nvPr>
        </p:nvSpPr>
        <p:spPr>
          <a:xfrm>
            <a:off x="487680" y="1752600"/>
            <a:ext cx="7985760" cy="4611370"/>
          </a:xfrm>
        </p:spPr>
        <p:txBody>
          <a:bodyPr/>
          <a:lstStyle/>
          <a:p>
            <a:pPr>
              <a:lnSpc>
                <a:spcPct val="130000"/>
              </a:lnSpc>
              <a:defRPr/>
            </a:pPr>
            <a:r>
              <a:rPr lang="en-GB" b="1" dirty="0" smtClean="0">
                <a:solidFill>
                  <a:schemeClr val="tx1"/>
                </a:solidFill>
                <a:latin typeface="Arial" pitchFamily="34" charset="0"/>
                <a:cs typeface="Arial" pitchFamily="34" charset="0"/>
              </a:rPr>
              <a:t>Objective Setting: </a:t>
            </a:r>
            <a:endParaRPr lang="en-GB" b="1" i="1" dirty="0" smtClean="0">
              <a:solidFill>
                <a:schemeClr val="tx1"/>
              </a:solidFill>
              <a:latin typeface="Arial" pitchFamily="34" charset="0"/>
              <a:cs typeface="Arial" pitchFamily="34" charset="0"/>
            </a:endParaRP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Specific objectives for that phase of the project are defined</a:t>
            </a: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Constraints on the process and the product are identified and a detailed management plan is drawn up</a:t>
            </a: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Project risks are identified</a:t>
            </a: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Alternative strategies, depending on these risks, may be planned</a:t>
            </a:r>
          </a:p>
        </p:txBody>
      </p:sp>
      <p:sp>
        <p:nvSpPr>
          <p:cNvPr id="307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A3CE755-584B-4401-9380-F3231658ACB0}" type="slidenum">
              <a:rPr lang="ar-SA" altLang="en-US" smtClean="0"/>
              <a:pPr/>
              <a:t>90</a:t>
            </a:fld>
            <a:endParaRPr lang="en-GB" altLang="en-US"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350520"/>
            <a:ext cx="7467600" cy="838200"/>
          </a:xfrm>
        </p:spPr>
        <p:txBody>
          <a:bodyPr>
            <a:noAutofit/>
          </a:bodyPr>
          <a:lstStyle/>
          <a:p>
            <a:pPr algn="ctr">
              <a:defRPr/>
            </a:pPr>
            <a:r>
              <a:rPr lang="en-GB" dirty="0" smtClean="0">
                <a:solidFill>
                  <a:schemeClr val="tx1"/>
                </a:solidFill>
              </a:rPr>
              <a:t>SPIRAL  LOOP  SECTORS</a:t>
            </a:r>
            <a:endParaRPr lang="en-GB" dirty="0">
              <a:solidFill>
                <a:schemeClr val="tx1"/>
              </a:solidFill>
              <a:latin typeface="+mn-lt"/>
            </a:endParaRPr>
          </a:p>
        </p:txBody>
      </p:sp>
      <p:sp>
        <p:nvSpPr>
          <p:cNvPr id="77827" name="Content Placeholder 2"/>
          <p:cNvSpPr>
            <a:spLocks noGrp="1"/>
          </p:cNvSpPr>
          <p:nvPr>
            <p:ph idx="1"/>
          </p:nvPr>
        </p:nvSpPr>
        <p:spPr>
          <a:xfrm>
            <a:off x="502920" y="1737360"/>
            <a:ext cx="7772400" cy="4602480"/>
          </a:xfrm>
        </p:spPr>
        <p:txBody>
          <a:bodyPr/>
          <a:lstStyle/>
          <a:p>
            <a:pPr>
              <a:lnSpc>
                <a:spcPct val="130000"/>
              </a:lnSpc>
              <a:defRPr/>
            </a:pPr>
            <a:r>
              <a:rPr lang="en-GB" b="1" dirty="0" smtClean="0">
                <a:solidFill>
                  <a:schemeClr val="tx1"/>
                </a:solidFill>
                <a:latin typeface="Arial" pitchFamily="34" charset="0"/>
                <a:cs typeface="Arial" pitchFamily="34" charset="0"/>
              </a:rPr>
              <a:t>Risk Assessment and Reduction:</a:t>
            </a:r>
          </a:p>
          <a:p>
            <a:pPr>
              <a:lnSpc>
                <a:spcPct val="130000"/>
              </a:lnSpc>
              <a:defRPr/>
            </a:pPr>
            <a:endParaRPr lang="en-GB" sz="400" i="1" dirty="0" smtClean="0">
              <a:solidFill>
                <a:schemeClr val="tx1"/>
              </a:solidFill>
              <a:latin typeface="Arial" pitchFamily="34" charset="0"/>
              <a:cs typeface="Arial" pitchFamily="34" charset="0"/>
            </a:endParaRP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For each of the identified project risks, a detailed analysis is carried out</a:t>
            </a:r>
          </a:p>
          <a:p>
            <a:pPr>
              <a:lnSpc>
                <a:spcPct val="130000"/>
              </a:lnSpc>
              <a:buFont typeface="Wingdings" pitchFamily="2" charset="2"/>
              <a:buChar char="§"/>
              <a:defRPr/>
            </a:pPr>
            <a:endParaRPr lang="en-GB" sz="400" dirty="0" smtClean="0">
              <a:solidFill>
                <a:schemeClr val="tx1"/>
              </a:solidFill>
              <a:latin typeface="Arial" pitchFamily="34" charset="0"/>
              <a:cs typeface="Arial" pitchFamily="34" charset="0"/>
            </a:endParaRP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Steps are taken to reduce the risk</a:t>
            </a:r>
          </a:p>
          <a:p>
            <a:pPr>
              <a:lnSpc>
                <a:spcPct val="130000"/>
              </a:lnSpc>
              <a:buFont typeface="Wingdings" pitchFamily="2" charset="2"/>
              <a:buChar char="§"/>
              <a:defRPr/>
            </a:pPr>
            <a:endParaRPr lang="en-GB" sz="400" dirty="0" smtClean="0">
              <a:solidFill>
                <a:schemeClr val="tx1"/>
              </a:solidFill>
              <a:latin typeface="Arial" pitchFamily="34" charset="0"/>
              <a:cs typeface="Arial" pitchFamily="34" charset="0"/>
            </a:endParaRPr>
          </a:p>
          <a:p>
            <a:pPr>
              <a:lnSpc>
                <a:spcPct val="130000"/>
              </a:lnSpc>
              <a:buFont typeface="Wingdings" pitchFamily="2" charset="2"/>
              <a:buChar char="§"/>
              <a:defRPr/>
            </a:pPr>
            <a:r>
              <a:rPr lang="en-GB" dirty="0" smtClean="0">
                <a:solidFill>
                  <a:schemeClr val="tx1"/>
                </a:solidFill>
                <a:latin typeface="Arial" pitchFamily="34" charset="0"/>
                <a:cs typeface="Arial" pitchFamily="34" charset="0"/>
              </a:rPr>
              <a:t>For example, if there is a risk that the requirements are inappropriate, a prototype system may be developed</a:t>
            </a:r>
          </a:p>
        </p:txBody>
      </p:sp>
      <p:sp>
        <p:nvSpPr>
          <p:cNvPr id="317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69A8BD9-F687-4FF5-A2E7-82FF4AFF8B36}" type="slidenum">
              <a:rPr lang="ar-SA" altLang="en-US" smtClean="0"/>
              <a:pPr/>
              <a:t>91</a:t>
            </a:fld>
            <a:endParaRPr lang="en-GB" altLang="en-US"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140"/>
            <a:ext cx="7437120" cy="838200"/>
          </a:xfrm>
        </p:spPr>
        <p:txBody>
          <a:bodyPr>
            <a:noAutofit/>
          </a:bodyPr>
          <a:lstStyle/>
          <a:p>
            <a:pPr algn="ctr">
              <a:defRPr/>
            </a:pPr>
            <a:r>
              <a:rPr lang="en-GB" dirty="0" smtClean="0">
                <a:solidFill>
                  <a:schemeClr val="tx1"/>
                </a:solidFill>
              </a:rPr>
              <a:t>SPIRAL  LOOP  SECTORS</a:t>
            </a:r>
            <a:endParaRPr lang="en-GB" dirty="0">
              <a:solidFill>
                <a:schemeClr val="tx1"/>
              </a:solidFill>
              <a:latin typeface="+mn-lt"/>
            </a:endParaRPr>
          </a:p>
        </p:txBody>
      </p:sp>
      <p:sp>
        <p:nvSpPr>
          <p:cNvPr id="77827" name="Content Placeholder 2"/>
          <p:cNvSpPr>
            <a:spLocks noGrp="1"/>
          </p:cNvSpPr>
          <p:nvPr>
            <p:ph idx="1"/>
          </p:nvPr>
        </p:nvSpPr>
        <p:spPr>
          <a:xfrm>
            <a:off x="609600" y="1844040"/>
            <a:ext cx="7772400" cy="4640898"/>
          </a:xfrm>
        </p:spPr>
        <p:txBody>
          <a:bodyPr/>
          <a:lstStyle/>
          <a:p>
            <a:pPr>
              <a:lnSpc>
                <a:spcPct val="150000"/>
              </a:lnSpc>
              <a:defRPr/>
            </a:pPr>
            <a:r>
              <a:rPr lang="en-GB" b="1" dirty="0" smtClean="0">
                <a:solidFill>
                  <a:schemeClr val="tx1"/>
                </a:solidFill>
                <a:latin typeface="Arial" pitchFamily="34" charset="0"/>
                <a:cs typeface="Arial" pitchFamily="34" charset="0"/>
              </a:rPr>
              <a:t>Development and validation:</a:t>
            </a:r>
          </a:p>
          <a:p>
            <a:pPr>
              <a:lnSpc>
                <a:spcPct val="150000"/>
              </a:lnSpc>
              <a:defRPr/>
            </a:pPr>
            <a:endParaRPr lang="en-GB" sz="400" b="1"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After risk evaluation, a development model for the system is chosen</a:t>
            </a:r>
            <a:endParaRPr lang="ar-SA" dirty="0" smtClean="0">
              <a:solidFill>
                <a:schemeClr val="tx1"/>
              </a:solidFill>
              <a:latin typeface="Arial" pitchFamily="34" charset="0"/>
              <a:cs typeface="Arial" pitchFamily="34" charset="0"/>
            </a:endParaRPr>
          </a:p>
          <a:p>
            <a:pPr>
              <a:lnSpc>
                <a:spcPct val="150000"/>
              </a:lnSpc>
              <a:defRPr/>
            </a:pPr>
            <a:endParaRPr lang="ar-SA" sz="4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 waterfall model may be the most appropriate development model if the main identified risk is sub-system integration</a:t>
            </a:r>
          </a:p>
        </p:txBody>
      </p:sp>
      <p:sp>
        <p:nvSpPr>
          <p:cNvPr id="327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681A627-3068-4D0F-A8E3-CAD334584F03}" type="slidenum">
              <a:rPr lang="ar-SA" altLang="en-US" smtClean="0"/>
              <a:pPr/>
              <a:t>92</a:t>
            </a:fld>
            <a:endParaRPr lang="en-GB" altLang="en-US" smtClean="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81000"/>
            <a:ext cx="7315200" cy="838200"/>
          </a:xfrm>
        </p:spPr>
        <p:txBody>
          <a:bodyPr>
            <a:noAutofit/>
          </a:bodyPr>
          <a:lstStyle/>
          <a:p>
            <a:pPr algn="ctr">
              <a:defRPr/>
            </a:pPr>
            <a:r>
              <a:rPr lang="en-GB" dirty="0" smtClean="0">
                <a:solidFill>
                  <a:schemeClr val="tx1"/>
                </a:solidFill>
              </a:rPr>
              <a:t>SPIRAL  LOOP  SECTORS</a:t>
            </a:r>
            <a:endParaRPr lang="en-GB" dirty="0">
              <a:solidFill>
                <a:schemeClr val="tx1"/>
              </a:solidFill>
              <a:latin typeface="+mn-lt"/>
            </a:endParaRPr>
          </a:p>
        </p:txBody>
      </p:sp>
      <p:sp>
        <p:nvSpPr>
          <p:cNvPr id="49155" name="Content Placeholder 2"/>
          <p:cNvSpPr>
            <a:spLocks noGrp="1"/>
          </p:cNvSpPr>
          <p:nvPr>
            <p:ph idx="1"/>
          </p:nvPr>
        </p:nvSpPr>
        <p:spPr>
          <a:xfrm>
            <a:off x="518160" y="1815465"/>
            <a:ext cx="7772400" cy="4448175"/>
          </a:xfrm>
        </p:spPr>
        <p:txBody>
          <a:bodyPr/>
          <a:lstStyle/>
          <a:p>
            <a:pPr>
              <a:lnSpc>
                <a:spcPct val="250000"/>
              </a:lnSpc>
              <a:defRPr/>
            </a:pPr>
            <a:r>
              <a:rPr lang="en-GB" dirty="0" smtClean="0">
                <a:solidFill>
                  <a:schemeClr val="tx1"/>
                </a:solidFill>
                <a:latin typeface="Arial" pitchFamily="34" charset="0"/>
                <a:cs typeface="Arial" pitchFamily="34" charset="0"/>
              </a:rPr>
              <a:t>If safety risks are the main consideration, development based on formal transformations may be the most appropriate and so on</a:t>
            </a:r>
            <a:endParaRPr lang="ar-SA" dirty="0" smtClean="0">
              <a:solidFill>
                <a:schemeClr val="tx1"/>
              </a:solidFill>
              <a:latin typeface="Arial" pitchFamily="34" charset="0"/>
              <a:cs typeface="Arial" pitchFamily="34" charset="0"/>
            </a:endParaRPr>
          </a:p>
        </p:txBody>
      </p:sp>
      <p:sp>
        <p:nvSpPr>
          <p:cNvPr id="337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82B2F3-249D-44D9-9156-D7038F30656A}" type="slidenum">
              <a:rPr lang="ar-SA" altLang="en-US" smtClean="0"/>
              <a:pPr/>
              <a:t>93</a:t>
            </a:fld>
            <a:endParaRPr lang="en-GB" altLang="en-US"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1880" cy="838200"/>
          </a:xfrm>
        </p:spPr>
        <p:txBody>
          <a:bodyPr>
            <a:noAutofit/>
          </a:bodyPr>
          <a:lstStyle/>
          <a:p>
            <a:pPr algn="ctr">
              <a:defRPr/>
            </a:pPr>
            <a:r>
              <a:rPr lang="en-GB" dirty="0" smtClean="0">
                <a:solidFill>
                  <a:schemeClr val="tx1"/>
                </a:solidFill>
              </a:rPr>
              <a:t>SPIRAL  LOOP  SECTORS</a:t>
            </a:r>
            <a:endParaRPr lang="en-GB" dirty="0">
              <a:solidFill>
                <a:schemeClr val="tx1"/>
              </a:solidFill>
              <a:latin typeface="+mn-lt"/>
            </a:endParaRPr>
          </a:p>
        </p:txBody>
      </p:sp>
      <p:sp>
        <p:nvSpPr>
          <p:cNvPr id="77827" name="Content Placeholder 2"/>
          <p:cNvSpPr>
            <a:spLocks noGrp="1"/>
          </p:cNvSpPr>
          <p:nvPr>
            <p:ph idx="1"/>
          </p:nvPr>
        </p:nvSpPr>
        <p:spPr>
          <a:xfrm>
            <a:off x="609600" y="1950720"/>
            <a:ext cx="7421880" cy="4373880"/>
          </a:xfrm>
        </p:spPr>
        <p:txBody>
          <a:bodyPr/>
          <a:lstStyle/>
          <a:p>
            <a:pPr>
              <a:lnSpc>
                <a:spcPct val="150000"/>
              </a:lnSpc>
              <a:defRPr/>
            </a:pPr>
            <a:r>
              <a:rPr lang="en-GB" b="1" dirty="0" smtClean="0">
                <a:solidFill>
                  <a:schemeClr val="tx1"/>
                </a:solidFill>
                <a:latin typeface="Arial" pitchFamily="34" charset="0"/>
                <a:cs typeface="Arial" pitchFamily="34" charset="0"/>
              </a:rPr>
              <a:t>Planning:</a:t>
            </a:r>
          </a:p>
          <a:p>
            <a:pPr>
              <a:lnSpc>
                <a:spcPct val="150000"/>
              </a:lnSpc>
              <a:defRPr/>
            </a:pPr>
            <a:endParaRPr lang="en-GB" sz="4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The project is reviewed and a decision made whether to continue with a further loop of the spiral</a:t>
            </a:r>
          </a:p>
          <a:p>
            <a:pPr>
              <a:lnSpc>
                <a:spcPct val="150000"/>
              </a:lnSpc>
              <a:defRPr/>
            </a:pPr>
            <a:endParaRPr lang="en-GB" sz="4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If it is decided to continue, plans are drawn up for the next phase of the project</a:t>
            </a:r>
          </a:p>
        </p:txBody>
      </p:sp>
      <p:sp>
        <p:nvSpPr>
          <p:cNvPr id="348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2E6E3B7-CABB-4405-9D4D-0D604C16FB6F}" type="slidenum">
              <a:rPr lang="ar-SA" altLang="en-US" smtClean="0"/>
              <a:pPr/>
              <a:t>94</a:t>
            </a:fld>
            <a:endParaRPr lang="en-GB" altLang="en-US" smtClean="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7452360" cy="838200"/>
          </a:xfrm>
        </p:spPr>
        <p:txBody>
          <a:bodyPr>
            <a:noAutofit/>
          </a:bodyPr>
          <a:lstStyle/>
          <a:p>
            <a:pPr algn="ctr">
              <a:defRPr/>
            </a:pPr>
            <a:r>
              <a:rPr lang="en-GB" dirty="0" smtClean="0">
                <a:solidFill>
                  <a:schemeClr val="tx1"/>
                </a:solidFill>
              </a:rPr>
              <a:t>DISADVANTAGES</a:t>
            </a:r>
            <a:endParaRPr lang="en-GB" dirty="0">
              <a:solidFill>
                <a:schemeClr val="tx1"/>
              </a:solidFill>
              <a:latin typeface="+mn-lt"/>
            </a:endParaRPr>
          </a:p>
        </p:txBody>
      </p:sp>
      <p:sp>
        <p:nvSpPr>
          <p:cNvPr id="51203" name="Content Placeholder 2"/>
          <p:cNvSpPr>
            <a:spLocks noGrp="1"/>
          </p:cNvSpPr>
          <p:nvPr>
            <p:ph idx="1"/>
          </p:nvPr>
        </p:nvSpPr>
        <p:spPr>
          <a:xfrm>
            <a:off x="457200" y="1813560"/>
            <a:ext cx="8046720" cy="3962400"/>
          </a:xfrm>
        </p:spPr>
        <p:txBody>
          <a:bodyPr/>
          <a:lstStyle/>
          <a:p>
            <a:pPr>
              <a:lnSpc>
                <a:spcPct val="250000"/>
              </a:lnSpc>
              <a:defRPr/>
            </a:pPr>
            <a:r>
              <a:rPr lang="en-GB" dirty="0" smtClean="0">
                <a:solidFill>
                  <a:schemeClr val="tx1"/>
                </a:solidFill>
                <a:latin typeface="Arial" pitchFamily="34" charset="0"/>
                <a:cs typeface="Arial" pitchFamily="34" charset="0"/>
              </a:rPr>
              <a:t>No strict standards for software development</a:t>
            </a:r>
            <a:endParaRPr lang="ar-SA" dirty="0" smtClean="0">
              <a:solidFill>
                <a:schemeClr val="tx1"/>
              </a:solidFill>
              <a:latin typeface="Arial" pitchFamily="34" charset="0"/>
              <a:cs typeface="Arial" pitchFamily="34" charset="0"/>
            </a:endParaRPr>
          </a:p>
          <a:p>
            <a:pPr>
              <a:lnSpc>
                <a:spcPct val="250000"/>
              </a:lnSpc>
              <a:defRPr/>
            </a:pPr>
            <a:r>
              <a:rPr lang="en-GB" dirty="0" smtClean="0">
                <a:solidFill>
                  <a:schemeClr val="tx1"/>
                </a:solidFill>
                <a:latin typeface="Arial" pitchFamily="34" charset="0"/>
                <a:cs typeface="Arial" pitchFamily="34" charset="0"/>
              </a:rPr>
              <a:t>No particular beginning or end of a particular phase</a:t>
            </a:r>
          </a:p>
        </p:txBody>
      </p:sp>
      <p:sp>
        <p:nvSpPr>
          <p:cNvPr id="358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6A4F33C-0B68-4BF3-B94C-BAC2E9BD2F78}" type="slidenum">
              <a:rPr lang="ar-SA" altLang="en-US" smtClean="0"/>
              <a:pPr/>
              <a:t>95</a:t>
            </a:fld>
            <a:endParaRPr lang="en-GB" altLang="en-US" smtClean="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
            <a:ext cx="7437120" cy="838200"/>
          </a:xfrm>
        </p:spPr>
        <p:txBody>
          <a:bodyPr>
            <a:noAutofit/>
          </a:bodyPr>
          <a:lstStyle/>
          <a:p>
            <a:pPr algn="ctr">
              <a:defRPr/>
            </a:pPr>
            <a:r>
              <a:rPr lang="en-GB" dirty="0" smtClean="0">
                <a:solidFill>
                  <a:schemeClr val="tx1"/>
                </a:solidFill>
              </a:rPr>
              <a:t>ADVANTAGES</a:t>
            </a:r>
            <a:endParaRPr lang="en-GB" dirty="0">
              <a:solidFill>
                <a:schemeClr val="tx1"/>
              </a:solidFill>
              <a:latin typeface="Arial" pitchFamily="34" charset="0"/>
              <a:cs typeface="Arial" pitchFamily="34" charset="0"/>
            </a:endParaRPr>
          </a:p>
        </p:txBody>
      </p:sp>
      <p:sp>
        <p:nvSpPr>
          <p:cNvPr id="36867" name="Content Placeholder 2"/>
          <p:cNvSpPr>
            <a:spLocks noGrp="1"/>
          </p:cNvSpPr>
          <p:nvPr>
            <p:ph idx="1"/>
          </p:nvPr>
        </p:nvSpPr>
        <p:spPr>
          <a:xfrm>
            <a:off x="624840" y="1798320"/>
            <a:ext cx="7772400" cy="4343400"/>
          </a:xfrm>
        </p:spPr>
        <p:txBody>
          <a:bodyPr/>
          <a:lstStyle/>
          <a:p>
            <a:pPr>
              <a:lnSpc>
                <a:spcPct val="250000"/>
              </a:lnSpc>
            </a:pPr>
            <a:r>
              <a:rPr lang="en-GB" dirty="0" smtClean="0">
                <a:solidFill>
                  <a:schemeClr val="tx1"/>
                </a:solidFill>
                <a:latin typeface="Arial" pitchFamily="34" charset="0"/>
                <a:cs typeface="Arial" pitchFamily="34" charset="0"/>
              </a:rPr>
              <a:t> It is risk-driven model</a:t>
            </a:r>
          </a:p>
          <a:p>
            <a:pPr>
              <a:lnSpc>
                <a:spcPct val="250000"/>
              </a:lnSpc>
            </a:pPr>
            <a:r>
              <a:rPr lang="en-GB" dirty="0" smtClean="0">
                <a:solidFill>
                  <a:schemeClr val="tx1"/>
                </a:solidFill>
                <a:latin typeface="Arial" pitchFamily="34" charset="0"/>
                <a:cs typeface="Arial" pitchFamily="34" charset="0"/>
              </a:rPr>
              <a:t> It is very flexible</a:t>
            </a:r>
          </a:p>
          <a:p>
            <a:pPr>
              <a:lnSpc>
                <a:spcPct val="250000"/>
              </a:lnSpc>
            </a:pPr>
            <a:r>
              <a:rPr lang="en-GB" dirty="0" smtClean="0">
                <a:solidFill>
                  <a:schemeClr val="tx1"/>
                </a:solidFill>
                <a:latin typeface="Arial" pitchFamily="34" charset="0"/>
                <a:cs typeface="Arial" pitchFamily="34" charset="0"/>
              </a:rPr>
              <a:t> Less documentation is needed</a:t>
            </a:r>
          </a:p>
          <a:p>
            <a:pPr>
              <a:lnSpc>
                <a:spcPct val="250000"/>
              </a:lnSpc>
            </a:pPr>
            <a:r>
              <a:rPr lang="en-GB" dirty="0" smtClean="0">
                <a:solidFill>
                  <a:schemeClr val="tx1"/>
                </a:solidFill>
                <a:latin typeface="Arial" pitchFamily="34" charset="0"/>
                <a:cs typeface="Arial" pitchFamily="34" charset="0"/>
              </a:rPr>
              <a:t> It uses prototyping</a:t>
            </a:r>
          </a:p>
        </p:txBody>
      </p:sp>
      <p:sp>
        <p:nvSpPr>
          <p:cNvPr id="368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DEE9DF0-527F-4180-8042-C5B0694B9A5D}" type="slidenum">
              <a:rPr lang="ar-SA" altLang="en-US" smtClean="0"/>
              <a:pPr/>
              <a:t>96</a:t>
            </a:fld>
            <a:endParaRPr lang="en-GB" altLang="en-US" smtClean="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89560"/>
            <a:ext cx="7620000" cy="990600"/>
          </a:xfrm>
        </p:spPr>
        <p:txBody>
          <a:bodyPr>
            <a:noAutofit/>
          </a:bodyPr>
          <a:lstStyle/>
          <a:p>
            <a:pPr algn="ctr">
              <a:defRPr/>
            </a:pPr>
            <a:r>
              <a:rPr lang="en-GB" dirty="0" smtClean="0">
                <a:solidFill>
                  <a:schemeClr val="tx1"/>
                </a:solidFill>
              </a:rPr>
              <a:t>PROJECT  MANAGEMENT  PROCESS</a:t>
            </a:r>
            <a:endParaRPr lang="en-GB" dirty="0">
              <a:solidFill>
                <a:schemeClr val="tx1"/>
              </a:solidFill>
              <a:latin typeface="+mn-lt"/>
            </a:endParaRPr>
          </a:p>
        </p:txBody>
      </p:sp>
      <p:sp>
        <p:nvSpPr>
          <p:cNvPr id="378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994039A-147A-49BA-A1A2-6D8832748F95}" type="slidenum">
              <a:rPr lang="ar-SA" altLang="en-US" smtClean="0"/>
              <a:pPr/>
              <a:t>97</a:t>
            </a:fld>
            <a:endParaRPr lang="en-GB" altLang="en-US" smtClean="0"/>
          </a:p>
        </p:txBody>
      </p:sp>
      <p:sp>
        <p:nvSpPr>
          <p:cNvPr id="37892" name="Content Placeholder 5"/>
          <p:cNvSpPr>
            <a:spLocks noGrp="1"/>
          </p:cNvSpPr>
          <p:nvPr>
            <p:ph idx="1"/>
          </p:nvPr>
        </p:nvSpPr>
        <p:spPr>
          <a:xfrm>
            <a:off x="518160" y="1691640"/>
            <a:ext cx="7620000" cy="4480560"/>
          </a:xfrm>
        </p:spPr>
        <p:txBody>
          <a:bodyPr/>
          <a:lstStyle/>
          <a:p>
            <a:pPr>
              <a:lnSpc>
                <a:spcPct val="170000"/>
              </a:lnSpc>
            </a:pPr>
            <a:r>
              <a:rPr lang="en-GB" dirty="0" smtClean="0">
                <a:solidFill>
                  <a:schemeClr val="tx1"/>
                </a:solidFill>
                <a:latin typeface="Arial" pitchFamily="34" charset="0"/>
                <a:cs typeface="Arial" pitchFamily="34" charset="0"/>
              </a:rPr>
              <a:t>The selection of the development process decides the phases and tasks to be done</a:t>
            </a:r>
            <a:endParaRPr lang="ar-SA" dirty="0" smtClean="0">
              <a:solidFill>
                <a:schemeClr val="tx1"/>
              </a:solidFill>
              <a:latin typeface="Arial" pitchFamily="34" charset="0"/>
              <a:cs typeface="Arial" pitchFamily="34" charset="0"/>
            </a:endParaRPr>
          </a:p>
          <a:p>
            <a:pPr>
              <a:lnSpc>
                <a:spcPct val="170000"/>
              </a:lnSpc>
            </a:pPr>
            <a:endParaRPr lang="ar-SA" sz="4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It does not specify things like how long each phase should last, or how many resources should be assigned to a phase, or how a phase should be monitored</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
            <a:ext cx="7421880" cy="990600"/>
          </a:xfrm>
        </p:spPr>
        <p:txBody>
          <a:bodyPr>
            <a:noAutofit/>
          </a:bodyPr>
          <a:lstStyle/>
          <a:p>
            <a:pPr algn="ctr">
              <a:defRPr/>
            </a:pPr>
            <a:r>
              <a:rPr lang="en-GB" dirty="0" smtClean="0">
                <a:solidFill>
                  <a:schemeClr val="tx1"/>
                </a:solidFill>
              </a:rPr>
              <a:t>PROJECT  MANAGEMENT  PROCESS</a:t>
            </a:r>
            <a:endParaRPr lang="en-GB" dirty="0">
              <a:solidFill>
                <a:schemeClr val="tx1"/>
              </a:solidFill>
              <a:latin typeface="+mn-lt"/>
            </a:endParaRPr>
          </a:p>
        </p:txBody>
      </p:sp>
      <p:sp>
        <p:nvSpPr>
          <p:cNvPr id="389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B9586B-F3DA-4252-A3D5-EF938384BEA3}" type="slidenum">
              <a:rPr lang="ar-SA" altLang="en-US" smtClean="0"/>
              <a:pPr/>
              <a:t>98</a:t>
            </a:fld>
            <a:endParaRPr lang="en-GB" altLang="en-US" smtClean="0"/>
          </a:p>
        </p:txBody>
      </p:sp>
      <p:sp>
        <p:nvSpPr>
          <p:cNvPr id="38916" name="Content Placeholder 5"/>
          <p:cNvSpPr>
            <a:spLocks noGrp="1"/>
          </p:cNvSpPr>
          <p:nvPr>
            <p:ph idx="1"/>
          </p:nvPr>
        </p:nvSpPr>
        <p:spPr>
          <a:xfrm>
            <a:off x="518160" y="1630680"/>
            <a:ext cx="7772400" cy="4581843"/>
          </a:xfrm>
        </p:spPr>
        <p:txBody>
          <a:bodyPr/>
          <a:lstStyle/>
          <a:p>
            <a:pPr>
              <a:lnSpc>
                <a:spcPct val="250000"/>
              </a:lnSpc>
            </a:pPr>
            <a:r>
              <a:rPr lang="en-GB" dirty="0" smtClean="0">
                <a:solidFill>
                  <a:schemeClr val="tx1"/>
                </a:solidFill>
                <a:latin typeface="Arial" pitchFamily="34" charset="0"/>
                <a:cs typeface="Arial" pitchFamily="34" charset="0"/>
              </a:rPr>
              <a:t>To meet the cost, quality, and schedule objectives, resources have to be properly allocated to each activity for the project, and progress of different activities has to be monitored and corrective actions taken when needed</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498080" cy="990600"/>
          </a:xfrm>
        </p:spPr>
        <p:txBody>
          <a:bodyPr>
            <a:noAutofit/>
          </a:bodyPr>
          <a:lstStyle/>
          <a:p>
            <a:pPr algn="ctr">
              <a:defRPr/>
            </a:pPr>
            <a:r>
              <a:rPr lang="en-GB" dirty="0" smtClean="0">
                <a:solidFill>
                  <a:schemeClr val="tx1"/>
                </a:solidFill>
              </a:rPr>
              <a:t>PROJECT  MANAGEMENT  PROCESS</a:t>
            </a:r>
            <a:endParaRPr lang="en-GB" dirty="0">
              <a:solidFill>
                <a:schemeClr val="tx1"/>
              </a:solidFill>
              <a:latin typeface="+mn-lt"/>
            </a:endParaRPr>
          </a:p>
        </p:txBody>
      </p:sp>
      <p:sp>
        <p:nvSpPr>
          <p:cNvPr id="39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C5C6B29-D79A-41ED-AA59-6205C1B5376A}" type="slidenum">
              <a:rPr lang="ar-SA" altLang="en-US" smtClean="0"/>
              <a:pPr/>
              <a:t>99</a:t>
            </a:fld>
            <a:endParaRPr lang="en-GB" altLang="en-US" smtClean="0"/>
          </a:p>
        </p:txBody>
      </p:sp>
      <p:pic>
        <p:nvPicPr>
          <p:cNvPr id="39940" name="Content Placeholder 4"/>
          <p:cNvPicPr>
            <a:picLocks noGrp="1"/>
          </p:cNvPicPr>
          <p:nvPr>
            <p:ph idx="1"/>
          </p:nvPr>
        </p:nvPicPr>
        <p:blipFill>
          <a:blip r:embed="rId2"/>
          <a:srcRect/>
          <a:stretch>
            <a:fillRect/>
          </a:stretch>
        </p:blipFill>
        <p:spPr>
          <a:xfrm>
            <a:off x="1143000" y="2515235"/>
            <a:ext cx="6690360" cy="2788285"/>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9805</TotalTime>
  <Words>4414</Words>
  <Application>Microsoft Office PowerPoint</Application>
  <PresentationFormat>عرض على الشاشة (3:4)‏</PresentationFormat>
  <Paragraphs>607</Paragraphs>
  <Slides>128</Slides>
  <Notes>0</Notes>
  <HiddenSlides>0</HiddenSlides>
  <MMClips>0</MMClips>
  <ScaleCrop>false</ScaleCrop>
  <HeadingPairs>
    <vt:vector size="4" baseType="variant">
      <vt:variant>
        <vt:lpstr>نسق</vt:lpstr>
      </vt:variant>
      <vt:variant>
        <vt:i4>1</vt:i4>
      </vt:variant>
      <vt:variant>
        <vt:lpstr>عناوين الشرائح</vt:lpstr>
      </vt:variant>
      <vt:variant>
        <vt:i4>128</vt:i4>
      </vt:variant>
    </vt:vector>
  </HeadingPairs>
  <TitlesOfParts>
    <vt:vector size="129" baseType="lpstr">
      <vt:lpstr>SE9</vt:lpstr>
      <vt:lpstr>Chapter 2:             SOFTWARE  PROCESSES</vt:lpstr>
      <vt:lpstr>Video Tutorials</vt:lpstr>
      <vt:lpstr>CONTENTS</vt:lpstr>
      <vt:lpstr>CONTENTS</vt:lpstr>
      <vt:lpstr>SOFTWARE-DEVELOPMENT LIFE-CYCLE</vt:lpstr>
      <vt:lpstr>MAINTENANCE</vt:lpstr>
      <vt:lpstr>MAINTENANCE</vt:lpstr>
      <vt:lpstr>TYPES  OF  MAINTENANCE</vt:lpstr>
      <vt:lpstr>TYPES  OF  MAINTENANCE</vt:lpstr>
      <vt:lpstr>TYPES  OF  MAINTENANCE</vt:lpstr>
      <vt:lpstr>A  REASONABLE  SET  OF DOCUMENTS  PRODUCED IN  A  PROJECT</vt:lpstr>
      <vt:lpstr>PROCESS  AND  PROJECT</vt:lpstr>
      <vt:lpstr>عرض تقديمي في PowerPoint</vt:lpstr>
      <vt:lpstr>WATERFALL  PROCESS  MODEL</vt:lpstr>
      <vt:lpstr>FEASIBILITY  STUDY</vt:lpstr>
      <vt:lpstr>REQUIREMENT  ANALYSIS  AND  SPECIFICATION</vt:lpstr>
      <vt:lpstr>REQUIREMENT  ANALYSIS  AND  SPECIFICATION</vt:lpstr>
      <vt:lpstr>DESIGN  AND  SPECIFICATION</vt:lpstr>
      <vt:lpstr>DESIGN  AND  SPECIFICATION</vt:lpstr>
      <vt:lpstr>CODING  AND  MODULE  TESTING</vt:lpstr>
      <vt:lpstr>INTEGRATION  AND  SYSTEM  TESTING</vt:lpstr>
      <vt:lpstr>DELIVERY  AND  MAINTENANCE</vt:lpstr>
      <vt:lpstr>ADVANTAGES  OF  WATERFALL  MODEL</vt:lpstr>
      <vt:lpstr>ADVANTAGES  OF  WATERFALL  MODEL</vt:lpstr>
      <vt:lpstr>DISADVANTAGES  OF  WATERFALL  MODEL</vt:lpstr>
      <vt:lpstr>WATERFALL  MODEL</vt:lpstr>
      <vt:lpstr>عرض تقديمي في PowerPoint</vt:lpstr>
      <vt:lpstr>PROTOTYPING  PROCESS  MODEL</vt:lpstr>
      <vt:lpstr>PROTOTYPING  PROCESS  MODEL</vt:lpstr>
      <vt:lpstr>PROTOTYPING  PROCESS  MODEL</vt:lpstr>
      <vt:lpstr>PROTOTYPING  PROCESS  MODEL</vt:lpstr>
      <vt:lpstr>PROTOTYPING  PROCESS  MODEL</vt:lpstr>
      <vt:lpstr>PROTOTYPING  PROCESS  MODEL</vt:lpstr>
      <vt:lpstr>ADVANTAGES  OF  PROTOTYPING  MODEL</vt:lpstr>
      <vt:lpstr>عرض تقديمي في PowerPoint</vt:lpstr>
      <vt:lpstr>عرض تقديمي في PowerPoint</vt:lpstr>
      <vt:lpstr>ITERATIVE  ENHANCEMENT  PROCESS  MODEL</vt:lpstr>
      <vt:lpstr>ITERATIVE  ENHANCEMENT  PROCESS  MODEL</vt:lpstr>
      <vt:lpstr>ITERATIVE  ENHANCEMENT  PROCESS  MODEL</vt:lpstr>
      <vt:lpstr>ITERATIVE  ENHANCEMENT  PROCESS  MODEL</vt:lpstr>
      <vt:lpstr>ITERATIVE  ENHANCEMENT  PROCESS  MODEL</vt:lpstr>
      <vt:lpstr>ADVANTAGES  OF ITERATIVE  ENHANCEMENT  MODEL</vt:lpstr>
      <vt:lpstr>ADVANTAGES  OF ITERATIVE  ENHANCEMENT  MODEL</vt:lpstr>
      <vt:lpstr>DISADVANTAGES  OF ITERATIVE  ENHANCEMENT  MODEL</vt:lpstr>
      <vt:lpstr>ITERATIVE  DELIVERY  PROCESS  MODEL</vt:lpstr>
      <vt:lpstr>ITERATIVE  DELIVERY  PROCESS  MODEL</vt:lpstr>
      <vt:lpstr>ITERATIVE  DELIVERY  PROCESS  MODEL</vt:lpstr>
      <vt:lpstr>ADVANTAGES  OF ITERATIVE  DELIVERY  PROCESS  MODEL</vt:lpstr>
      <vt:lpstr>ADVANTAGES  OF ITERATIVE  DELIVERY  PROCESS  MODEL</vt:lpstr>
      <vt:lpstr>DISADVANTAGES  OF ITERATIVE  DELIVERY  PROCESS  MODEL</vt:lpstr>
      <vt:lpstr>ITERATIVE  MODEL  POPULARITY</vt:lpstr>
      <vt:lpstr>ITERATIVE  DELIVERY  PROCESS  MODEL</vt:lpstr>
      <vt:lpstr>TIME  BOXING  PROCESS  MODEL</vt:lpstr>
      <vt:lpstr>TIME-BOXING  PROCESS  MODEL</vt:lpstr>
      <vt:lpstr>TIME-BOXING  PROCESS  MODEL</vt:lpstr>
      <vt:lpstr>TIME-BOXING  PROCESS  MODEL</vt:lpstr>
      <vt:lpstr>TIME-BOXING  PROCESS  MODEL</vt:lpstr>
      <vt:lpstr>TIME-BOXING  PROCESS  MODEL</vt:lpstr>
      <vt:lpstr>TIME-BOXING  PROCESS  MODEL</vt:lpstr>
      <vt:lpstr>TIME-BOXING  PROCESS  MODEL</vt:lpstr>
      <vt:lpstr>TIME-BOXING  PROCESS  MODEL</vt:lpstr>
      <vt:lpstr>REUSE-ORIENTED  DEVELOPMENT  PROCESSES</vt:lpstr>
      <vt:lpstr>THE  GENERIC  PROCEE  MODEL  FOR  REUSE</vt:lpstr>
      <vt:lpstr>V  PROCESS  MODEL</vt:lpstr>
      <vt:lpstr>V  PROCESS  MODEL</vt:lpstr>
      <vt:lpstr>V  PROCESS  MODEL</vt:lpstr>
      <vt:lpstr>V  PROCESS  MODEL</vt:lpstr>
      <vt:lpstr>EXERCISE-1</vt:lpstr>
      <vt:lpstr>EXERCISE-2</vt:lpstr>
      <vt:lpstr>EXERCISE-3</vt:lpstr>
      <vt:lpstr>EXERCISE-4</vt:lpstr>
      <vt:lpstr>EXERCISE-5</vt:lpstr>
      <vt:lpstr>EXERCISE-6</vt:lpstr>
      <vt:lpstr>EXERCISE-7</vt:lpstr>
      <vt:lpstr>EXERCISE-8</vt:lpstr>
      <vt:lpstr>EXERCISE-9</vt:lpstr>
      <vt:lpstr>EXTREME  PROGRAMMING AND  AGILE  PROCESSES</vt:lpstr>
      <vt:lpstr>COMMON  PRINCIPLES FOR  AGILE  APPROACHES</vt:lpstr>
      <vt:lpstr>COMMON  PRINCIPLES FOR  AGILE  APPROACHES</vt:lpstr>
      <vt:lpstr>EXTREME  PROGRAMMING  XP</vt:lpstr>
      <vt:lpstr>XP  UNIQUE  PRACTICES</vt:lpstr>
      <vt:lpstr>XP  UNIQUE  PRACTICES</vt:lpstr>
      <vt:lpstr>OVERALL  PROCESS  OF  XP</vt:lpstr>
      <vt:lpstr>AN  ITERATION  IN  XP</vt:lpstr>
      <vt:lpstr>USES  OF  AGILE  PROCESSES</vt:lpstr>
      <vt:lpstr>SPIRAL  MODEL</vt:lpstr>
      <vt:lpstr>SPIRAL  MODEL</vt:lpstr>
      <vt:lpstr>SPIRAL  MODEL</vt:lpstr>
      <vt:lpstr>SPIRAL  MODEL</vt:lpstr>
      <vt:lpstr>SPIRAL  LOOP  SECTORS</vt:lpstr>
      <vt:lpstr>SPIRAL  LOOP  SECTORS</vt:lpstr>
      <vt:lpstr>SPIRAL  LOOP  SECTORS</vt:lpstr>
      <vt:lpstr>SPIRAL  LOOP  SECTORS</vt:lpstr>
      <vt:lpstr>SPIRAL  LOOP  SECTORS</vt:lpstr>
      <vt:lpstr>DISADVANTAGES</vt:lpstr>
      <vt:lpstr>ADVANTAGES</vt:lpstr>
      <vt:lpstr>PROJECT  MANAGEMENT  PROCESS</vt:lpstr>
      <vt:lpstr>PROJECT  MANAGEMENT  PROCESS</vt:lpstr>
      <vt:lpstr>PROJECT  MANAGEMENT  PROCESS</vt:lpstr>
      <vt:lpstr>PROJECT  PLANNING</vt:lpstr>
      <vt:lpstr>PROJECT  PLANNING</vt:lpstr>
      <vt:lpstr>PROJECT  MONITORING</vt:lpstr>
      <vt:lpstr>PROJECT  MONITORING</vt:lpstr>
      <vt:lpstr>PROJECT  MONITORING</vt:lpstr>
      <vt:lpstr>PROJECT  MONITORING</vt:lpstr>
      <vt:lpstr>PROJECT  TERMINATION  ANALYSIS</vt:lpstr>
      <vt:lpstr>PROJECT  TERMINATION  ANALYSIS</vt:lpstr>
      <vt:lpstr>ETVX  APPROACH FOR  PROCESS  SPECIFICATION</vt:lpstr>
      <vt:lpstr>ETVX  APPROACH FOR  PROCESS  SPECIFICATION</vt:lpstr>
      <vt:lpstr>ETVX  APPROACH FOR  PROCESS  SPECIFICATION</vt:lpstr>
      <vt:lpstr>ETVX  APPROACH FOR  PROCESS  SPECIFICATION</vt:lpstr>
      <vt:lpstr>ETVX  APPROACH FOR  PROCESS  SPECIFICATION</vt:lpstr>
      <vt:lpstr>A  STEP  IN  A  DEVELOPMENT  PROCESS</vt:lpstr>
      <vt:lpstr>ETVX  APPROACH FOR  PROCESS  SPECIFICATION</vt:lpstr>
      <vt:lpstr>SOFTWARE  STANDARDS</vt:lpstr>
      <vt:lpstr>SOFTWARE  STANDARDS</vt:lpstr>
      <vt:lpstr>THE  DOD-STD-2167A  STANDARD</vt:lpstr>
      <vt:lpstr>THE  DOD-STD-498  STANDARD</vt:lpstr>
      <vt:lpstr>THE  DOD-STD-498  STANDARD</vt:lpstr>
      <vt:lpstr>THE  DOD-STD-498  STANDARD</vt:lpstr>
      <vt:lpstr>THE  ISO 9000  STANDARD</vt:lpstr>
      <vt:lpstr>THE  ISO 9000-3  STANDARD</vt:lpstr>
      <vt:lpstr>THE  ISO 9000-3  STANDARD</vt:lpstr>
      <vt:lpstr>THE  ISO 9000-3  STANDARD</vt:lpstr>
      <vt:lpstr>THE  ISO 9000-3  IS  VERY  GENERAL</vt:lpstr>
      <vt:lpstr>EXERCISE  1</vt:lpstr>
      <vt:lpstr>EXERCISE  1  (Cont.)</vt:lpstr>
      <vt:lpstr>EXERCISE  2</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Figures-Chapter</dc:title>
  <dc:creator>Ian Sommerville</dc:creator>
  <cp:lastModifiedBy>win</cp:lastModifiedBy>
  <cp:revision>94</cp:revision>
  <dcterms:created xsi:type="dcterms:W3CDTF">2010-01-06T19:57:16Z</dcterms:created>
  <dcterms:modified xsi:type="dcterms:W3CDTF">2015-02-27T18:31:21Z</dcterms:modified>
</cp:coreProperties>
</file>