
<file path=[Content_Types].xml><?xml version="1.0" encoding="utf-8"?>
<Types xmlns="http://schemas.openxmlformats.org/package/2006/content-types">
  <Default Extension="png" ContentType="image/png"/>
  <Default Extension="pdf" ContentType="application/pd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52"/>
  </p:notesMasterIdLst>
  <p:handoutMasterIdLst>
    <p:handoutMasterId r:id="rId53"/>
  </p:handoutMasterIdLst>
  <p:sldIdLst>
    <p:sldId id="256" r:id="rId2"/>
    <p:sldId id="273" r:id="rId3"/>
    <p:sldId id="313" r:id="rId4"/>
    <p:sldId id="312" r:id="rId5"/>
    <p:sldId id="281" r:id="rId6"/>
    <p:sldId id="282" r:id="rId7"/>
    <p:sldId id="257" r:id="rId8"/>
    <p:sldId id="274" r:id="rId9"/>
    <p:sldId id="275" r:id="rId10"/>
    <p:sldId id="276" r:id="rId11"/>
    <p:sldId id="258" r:id="rId12"/>
    <p:sldId id="278" r:id="rId13"/>
    <p:sldId id="314" r:id="rId14"/>
    <p:sldId id="280" r:id="rId15"/>
    <p:sldId id="259" r:id="rId16"/>
    <p:sldId id="315" r:id="rId17"/>
    <p:sldId id="316" r:id="rId18"/>
    <p:sldId id="283" r:id="rId19"/>
    <p:sldId id="284" r:id="rId20"/>
    <p:sldId id="317" r:id="rId21"/>
    <p:sldId id="318" r:id="rId22"/>
    <p:sldId id="321" r:id="rId23"/>
    <p:sldId id="287" r:id="rId24"/>
    <p:sldId id="288" r:id="rId25"/>
    <p:sldId id="289" r:id="rId26"/>
    <p:sldId id="290" r:id="rId27"/>
    <p:sldId id="263" r:id="rId28"/>
    <p:sldId id="268" r:id="rId29"/>
    <p:sldId id="271" r:id="rId30"/>
    <p:sldId id="272" r:id="rId31"/>
    <p:sldId id="291" r:id="rId32"/>
    <p:sldId id="322" r:id="rId33"/>
    <p:sldId id="324" r:id="rId34"/>
    <p:sldId id="264" r:id="rId35"/>
    <p:sldId id="328" r:id="rId36"/>
    <p:sldId id="330" r:id="rId37"/>
    <p:sldId id="331" r:id="rId38"/>
    <p:sldId id="332" r:id="rId39"/>
    <p:sldId id="333" r:id="rId40"/>
    <p:sldId id="334" r:id="rId41"/>
    <p:sldId id="335" r:id="rId42"/>
    <p:sldId id="336" r:id="rId43"/>
    <p:sldId id="337" r:id="rId44"/>
    <p:sldId id="338" r:id="rId45"/>
    <p:sldId id="339" r:id="rId46"/>
    <p:sldId id="351" r:id="rId47"/>
    <p:sldId id="352" r:id="rId48"/>
    <p:sldId id="353" r:id="rId49"/>
    <p:sldId id="354" r:id="rId50"/>
    <p:sldId id="355" r:id="rId5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6" d="100"/>
          <a:sy n="76" d="100"/>
        </p:scale>
        <p:origin x="-1206" y="1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456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B92EF69-4580-D948-9358-37D6C6E355D3}" type="datetimeFigureOut">
              <a:rPr lang="en-US" smtClean="0"/>
              <a:pPr/>
              <a:t>2/27/2015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F3EC278-5BB2-7E49-BE38-1FF54E21785F}" type="slidenum">
              <a:rPr lang="en-US" smtClean="0"/>
              <a:pPr/>
              <a:t>‹#›</a:t>
            </a:fld>
            <a:endParaRPr lang="en-US"/>
          </a:p>
        </p:txBody>
      </p:sp>
    </p:spTree>
    <p:extLst>
      <p:ext uri="{BB962C8B-B14F-4D97-AF65-F5344CB8AC3E}">
        <p14:creationId xmlns:p14="http://schemas.microsoft.com/office/powerpoint/2010/main" val="42496112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AF659B-3BFD-7C4F-8593-16CDDE7417A4}" type="datetimeFigureOut">
              <a:rPr lang="en-US" smtClean="0"/>
              <a:pPr/>
              <a:t>2/27/2015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082A43-FD40-714E-BD60-4E5210E14341}" type="slidenum">
              <a:rPr lang="en-US" smtClean="0"/>
              <a:pPr/>
              <a:t>‹#›</a:t>
            </a:fld>
            <a:endParaRPr lang="en-US"/>
          </a:p>
        </p:txBody>
      </p:sp>
    </p:spTree>
    <p:extLst>
      <p:ext uri="{BB962C8B-B14F-4D97-AF65-F5344CB8AC3E}">
        <p14:creationId xmlns:p14="http://schemas.microsoft.com/office/powerpoint/2010/main" val="386915369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body" idx="1"/>
          </p:nvPr>
        </p:nvSpPr>
        <p:spPr>
          <a:ln/>
        </p:spPr>
        <p:txBody>
          <a:bodyPr/>
          <a:lstStyle/>
          <a:p>
            <a:endParaRPr lang="en-US"/>
          </a:p>
        </p:txBody>
      </p:sp>
      <p:sp>
        <p:nvSpPr>
          <p:cNvPr id="9219" name="Rectangle 3"/>
          <p:cNvSpPr>
            <a:spLocks noGrp="1" noRot="1" noChangeAspect="1" noChangeArrowheads="1" noTextEdit="1"/>
          </p:cNvSpPr>
          <p:nvPr>
            <p:ph type="sldImg"/>
          </p:nvPr>
        </p:nvSpPr>
        <p:spPr>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body" idx="1"/>
          </p:nvPr>
        </p:nvSpPr>
        <p:spPr>
          <a:ln/>
        </p:spPr>
        <p:txBody>
          <a:bodyPr/>
          <a:lstStyle/>
          <a:p>
            <a:endParaRPr lang="en-US"/>
          </a:p>
        </p:txBody>
      </p:sp>
      <p:sp>
        <p:nvSpPr>
          <p:cNvPr id="13315" name="Rectangle 3"/>
          <p:cNvSpPr>
            <a:spLocks noGrp="1" noRot="1" noChangeAspect="1" noChangeArrowheads="1" noTextEdit="1"/>
          </p:cNvSpPr>
          <p:nvPr>
            <p:ph type="sldImg"/>
          </p:nvPr>
        </p:nvSpPr>
        <p:spPr>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body" idx="1"/>
          </p:nvPr>
        </p:nvSpPr>
        <p:spPr>
          <a:noFill/>
          <a:ln w="9525"/>
        </p:spPr>
        <p:txBody>
          <a:bodyPr/>
          <a:lstStyle/>
          <a:p>
            <a:endParaRPr lang="en-US"/>
          </a:p>
        </p:txBody>
      </p:sp>
      <p:sp>
        <p:nvSpPr>
          <p:cNvPr id="46083" name="Rectangle 3"/>
          <p:cNvSpPr>
            <a:spLocks noGrp="1" noRot="1" noChangeAspect="1" noChangeArrowheads="1" noTextEdit="1"/>
          </p:cNvSpPr>
          <p:nvPr>
            <p:ph type="sldImg"/>
          </p:nvPr>
        </p:nvSpPr>
        <p:spPr>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body" idx="1"/>
          </p:nvPr>
        </p:nvSpPr>
        <p:spPr>
          <a:ln/>
        </p:spPr>
        <p:txBody>
          <a:bodyPr/>
          <a:lstStyle/>
          <a:p>
            <a:endParaRPr lang="en-US"/>
          </a:p>
        </p:txBody>
      </p:sp>
      <p:sp>
        <p:nvSpPr>
          <p:cNvPr id="9219" name="Rectangle 3"/>
          <p:cNvSpPr>
            <a:spLocks noGrp="1" noRot="1" noChangeAspect="1" noChangeArrowheads="1" noTextEdit="1"/>
          </p:cNvSpPr>
          <p:nvPr>
            <p:ph type="sldImg"/>
          </p:nvPr>
        </p:nvSpPr>
        <p:spPr>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body" idx="1"/>
          </p:nvPr>
        </p:nvSpPr>
        <p:spPr>
          <a:ln/>
        </p:spPr>
        <p:txBody>
          <a:bodyPr/>
          <a:lstStyle/>
          <a:p>
            <a:endParaRPr lang="en-US"/>
          </a:p>
        </p:txBody>
      </p:sp>
      <p:sp>
        <p:nvSpPr>
          <p:cNvPr id="13315" name="Rectangle 3"/>
          <p:cNvSpPr>
            <a:spLocks noGrp="1" noRot="1" noChangeAspect="1" noChangeArrowheads="1" noTextEdit="1"/>
          </p:cNvSpPr>
          <p:nvPr>
            <p:ph type="sldImg"/>
          </p:nvPr>
        </p:nvSpPr>
        <p:spPr>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body" idx="1"/>
          </p:nvPr>
        </p:nvSpPr>
        <p:spPr>
          <a:ln/>
        </p:spPr>
        <p:txBody>
          <a:bodyPr/>
          <a:lstStyle/>
          <a:p>
            <a:endParaRPr lang="en-US"/>
          </a:p>
        </p:txBody>
      </p:sp>
      <p:sp>
        <p:nvSpPr>
          <p:cNvPr id="31747" name="Rectangle 3"/>
          <p:cNvSpPr>
            <a:spLocks noGrp="1" noRot="1" noChangeAspect="1" noChangeArrowheads="1" noTextEdit="1"/>
          </p:cNvSpPr>
          <p:nvPr>
            <p:ph type="sldImg"/>
          </p:nvPr>
        </p:nvSpPr>
        <p:spPr>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797D52D3-1B6E-8F4B-8B7F-77170D7F0928}" type="datetime1">
              <a:rPr lang="en-US" smtClean="0"/>
              <a:pPr/>
              <a:t>2/27/2015</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8 Software testing</a:t>
            </a:r>
            <a:endParaRPr lang="en-US"/>
          </a:p>
        </p:txBody>
      </p:sp>
      <p:sp>
        <p:nvSpPr>
          <p:cNvPr id="6" name="Slide Number Placeholder 5"/>
          <p:cNvSpPr>
            <a:spLocks noGrp="1"/>
          </p:cNvSpPr>
          <p:nvPr>
            <p:ph type="sldNum" sz="quarter" idx="12"/>
          </p:nvPr>
        </p:nvSpPr>
        <p:spPr/>
        <p:txBody>
          <a:bodyPr/>
          <a:lstStyle>
            <a:lvl1pPr>
              <a:defRPr/>
            </a:lvl1pPr>
          </a:lstStyle>
          <a:p>
            <a:fld id="{CB105B8D-1C36-1C40-961B-CAAB1DD98B2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fld id="{5DE3AE67-DC4E-D847-B357-619357F4C6DC}" type="datetime1">
              <a:rPr lang="en-US" smtClean="0"/>
              <a:pPr/>
              <a:t>2/27/2015</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8 Software testing</a:t>
            </a:r>
            <a:endParaRPr lang="en-US"/>
          </a:p>
        </p:txBody>
      </p:sp>
      <p:sp>
        <p:nvSpPr>
          <p:cNvPr id="6" name="Slide Number Placeholder 5"/>
          <p:cNvSpPr>
            <a:spLocks noGrp="1"/>
          </p:cNvSpPr>
          <p:nvPr>
            <p:ph type="sldNum" sz="quarter" idx="12"/>
          </p:nvPr>
        </p:nvSpPr>
        <p:spPr/>
        <p:txBody>
          <a:bodyPr/>
          <a:lstStyle>
            <a:lvl1pPr>
              <a:defRPr/>
            </a:lvl1pPr>
          </a:lstStyle>
          <a:p>
            <a:fld id="{CB105B8D-1C36-1C40-961B-CAAB1DD98B2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fld id="{0FBFE89C-50B1-2048-9505-7824B8639D8D}" type="datetime1">
              <a:rPr lang="en-US" smtClean="0"/>
              <a:pPr/>
              <a:t>2/27/2015</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8 Software testing</a:t>
            </a:r>
            <a:endParaRPr lang="en-US"/>
          </a:p>
        </p:txBody>
      </p:sp>
      <p:sp>
        <p:nvSpPr>
          <p:cNvPr id="6" name="Slide Number Placeholder 5"/>
          <p:cNvSpPr>
            <a:spLocks noGrp="1"/>
          </p:cNvSpPr>
          <p:nvPr>
            <p:ph type="sldNum" sz="quarter" idx="12"/>
          </p:nvPr>
        </p:nvSpPr>
        <p:spPr/>
        <p:txBody>
          <a:bodyPr/>
          <a:lstStyle>
            <a:lvl1pPr>
              <a:defRPr/>
            </a:lvl1pPr>
          </a:lstStyle>
          <a:p>
            <a:fld id="{CB105B8D-1C36-1C40-961B-CAAB1DD98B2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lvl1pPr>
              <a:defRPr/>
            </a:lvl1pPr>
          </a:lstStyle>
          <a:p>
            <a:fld id="{D8589E55-4A83-544A-8B19-F1A16EC9B64F}" type="datetime1">
              <a:rPr lang="en-US" smtClean="0"/>
              <a:pPr/>
              <a:t>2/27/2015</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8 Software testing</a:t>
            </a:r>
            <a:endParaRPr lang="en-US"/>
          </a:p>
        </p:txBody>
      </p:sp>
      <p:sp>
        <p:nvSpPr>
          <p:cNvPr id="6" name="Slide Number Placeholder 5"/>
          <p:cNvSpPr>
            <a:spLocks noGrp="1"/>
          </p:cNvSpPr>
          <p:nvPr>
            <p:ph type="sldNum" sz="quarter" idx="12"/>
          </p:nvPr>
        </p:nvSpPr>
        <p:spPr/>
        <p:txBody>
          <a:bodyPr/>
          <a:lstStyle>
            <a:lvl1pPr>
              <a:defRPr/>
            </a:lvl1pPr>
          </a:lstStyle>
          <a:p>
            <a:fld id="{CB105B8D-1C36-1C40-961B-CAAB1DD98B2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fld id="{0C342A1C-928F-B544-94B3-4D4EC2F5EAE5}" type="datetime1">
              <a:rPr lang="en-US" smtClean="0"/>
              <a:pPr/>
              <a:t>2/27/2015</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8 Software testing</a:t>
            </a:r>
            <a:endParaRPr lang="en-US"/>
          </a:p>
        </p:txBody>
      </p:sp>
      <p:sp>
        <p:nvSpPr>
          <p:cNvPr id="6" name="Slide Number Placeholder 5"/>
          <p:cNvSpPr>
            <a:spLocks noGrp="1"/>
          </p:cNvSpPr>
          <p:nvPr>
            <p:ph type="sldNum" sz="quarter" idx="12"/>
          </p:nvPr>
        </p:nvSpPr>
        <p:spPr/>
        <p:txBody>
          <a:bodyPr/>
          <a:lstStyle>
            <a:lvl1pPr>
              <a:defRPr/>
            </a:lvl1pPr>
          </a:lstStyle>
          <a:p>
            <a:fld id="{CB105B8D-1C36-1C40-961B-CAAB1DD98B2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p:txBody>
          <a:bodyPr/>
          <a:lstStyle>
            <a:lvl1pPr>
              <a:defRPr/>
            </a:lvl1pPr>
          </a:lstStyle>
          <a:p>
            <a:fld id="{D23026CC-1AF2-234B-92BC-E226AD8BC345}" type="datetime1">
              <a:rPr lang="en-US" smtClean="0"/>
              <a:pPr/>
              <a:t>2/27/2015</a:t>
            </a:fld>
            <a:endParaRPr lang="en-US"/>
          </a:p>
        </p:txBody>
      </p:sp>
      <p:sp>
        <p:nvSpPr>
          <p:cNvPr id="6" name="Footer Placeholder 4"/>
          <p:cNvSpPr>
            <a:spLocks noGrp="1"/>
          </p:cNvSpPr>
          <p:nvPr>
            <p:ph type="ftr" sz="quarter" idx="11"/>
          </p:nvPr>
        </p:nvSpPr>
        <p:spPr/>
        <p:txBody>
          <a:bodyPr/>
          <a:lstStyle>
            <a:lvl1pPr>
              <a:defRPr/>
            </a:lvl1pPr>
          </a:lstStyle>
          <a:p>
            <a:r>
              <a:rPr lang="en-US" smtClean="0"/>
              <a:t>Chapter 8 Software testing</a:t>
            </a:r>
            <a:endParaRPr lang="en-US"/>
          </a:p>
        </p:txBody>
      </p:sp>
      <p:sp>
        <p:nvSpPr>
          <p:cNvPr id="7" name="Slide Number Placeholder 5"/>
          <p:cNvSpPr>
            <a:spLocks noGrp="1"/>
          </p:cNvSpPr>
          <p:nvPr>
            <p:ph type="sldNum" sz="quarter" idx="12"/>
          </p:nvPr>
        </p:nvSpPr>
        <p:spPr/>
        <p:txBody>
          <a:bodyPr/>
          <a:lstStyle>
            <a:lvl1pPr>
              <a:defRPr/>
            </a:lvl1pPr>
          </a:lstStyle>
          <a:p>
            <a:fld id="{CB105B8D-1C36-1C40-961B-CAAB1DD98B2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p:txBody>
          <a:bodyPr/>
          <a:lstStyle>
            <a:lvl1pPr>
              <a:defRPr/>
            </a:lvl1pPr>
          </a:lstStyle>
          <a:p>
            <a:fld id="{B2528047-DF63-3F4F-B15B-A53AB67E64C4}" type="datetime1">
              <a:rPr lang="en-US" smtClean="0"/>
              <a:pPr/>
              <a:t>2/27/2015</a:t>
            </a:fld>
            <a:endParaRPr lang="en-US"/>
          </a:p>
        </p:txBody>
      </p:sp>
      <p:sp>
        <p:nvSpPr>
          <p:cNvPr id="8" name="Footer Placeholder 4"/>
          <p:cNvSpPr>
            <a:spLocks noGrp="1"/>
          </p:cNvSpPr>
          <p:nvPr>
            <p:ph type="ftr" sz="quarter" idx="11"/>
          </p:nvPr>
        </p:nvSpPr>
        <p:spPr/>
        <p:txBody>
          <a:bodyPr/>
          <a:lstStyle>
            <a:lvl1pPr>
              <a:defRPr/>
            </a:lvl1pPr>
          </a:lstStyle>
          <a:p>
            <a:r>
              <a:rPr lang="en-US" smtClean="0"/>
              <a:t>Chapter 8 Software testing</a:t>
            </a:r>
            <a:endParaRPr lang="en-US"/>
          </a:p>
        </p:txBody>
      </p:sp>
      <p:sp>
        <p:nvSpPr>
          <p:cNvPr id="9" name="Slide Number Placeholder 5"/>
          <p:cNvSpPr>
            <a:spLocks noGrp="1"/>
          </p:cNvSpPr>
          <p:nvPr>
            <p:ph type="sldNum" sz="quarter" idx="12"/>
          </p:nvPr>
        </p:nvSpPr>
        <p:spPr/>
        <p:txBody>
          <a:bodyPr/>
          <a:lstStyle>
            <a:lvl1pPr>
              <a:defRPr/>
            </a:lvl1pPr>
          </a:lstStyle>
          <a:p>
            <a:fld id="{CB105B8D-1C36-1C40-961B-CAAB1DD98B2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6D175AE8-5817-6347-89E8-9F50BEEBA5B5}" type="datetime1">
              <a:rPr lang="en-US" smtClean="0"/>
              <a:pPr/>
              <a:t>2/27/2015</a:t>
            </a:fld>
            <a:endParaRPr lang="en-US"/>
          </a:p>
        </p:txBody>
      </p:sp>
      <p:sp>
        <p:nvSpPr>
          <p:cNvPr id="4" name="Footer Placeholder 4"/>
          <p:cNvSpPr>
            <a:spLocks noGrp="1"/>
          </p:cNvSpPr>
          <p:nvPr>
            <p:ph type="ftr" sz="quarter" idx="11"/>
          </p:nvPr>
        </p:nvSpPr>
        <p:spPr/>
        <p:txBody>
          <a:bodyPr/>
          <a:lstStyle>
            <a:lvl1pPr>
              <a:defRPr/>
            </a:lvl1pPr>
          </a:lstStyle>
          <a:p>
            <a:r>
              <a:rPr lang="en-US" smtClean="0"/>
              <a:t>Chapter 8 Software testing</a:t>
            </a:r>
            <a:endParaRPr lang="en-US"/>
          </a:p>
        </p:txBody>
      </p:sp>
      <p:sp>
        <p:nvSpPr>
          <p:cNvPr id="5" name="Slide Number Placeholder 5"/>
          <p:cNvSpPr>
            <a:spLocks noGrp="1"/>
          </p:cNvSpPr>
          <p:nvPr>
            <p:ph type="sldNum" sz="quarter" idx="12"/>
          </p:nvPr>
        </p:nvSpPr>
        <p:spPr/>
        <p:txBody>
          <a:bodyPr/>
          <a:lstStyle>
            <a:lvl1pPr>
              <a:defRPr/>
            </a:lvl1pPr>
          </a:lstStyle>
          <a:p>
            <a:fld id="{CB105B8D-1C36-1C40-961B-CAAB1DD98B2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FE1B2E29-2615-EA48-B2E1-E2239B40C897}" type="datetime1">
              <a:rPr lang="en-US" smtClean="0"/>
              <a:pPr/>
              <a:t>2/27/2015</a:t>
            </a:fld>
            <a:endParaRPr lang="en-US"/>
          </a:p>
        </p:txBody>
      </p:sp>
      <p:sp>
        <p:nvSpPr>
          <p:cNvPr id="3" name="Footer Placeholder 4"/>
          <p:cNvSpPr>
            <a:spLocks noGrp="1"/>
          </p:cNvSpPr>
          <p:nvPr>
            <p:ph type="ftr" sz="quarter" idx="11"/>
          </p:nvPr>
        </p:nvSpPr>
        <p:spPr/>
        <p:txBody>
          <a:bodyPr/>
          <a:lstStyle>
            <a:lvl1pPr>
              <a:defRPr/>
            </a:lvl1pPr>
          </a:lstStyle>
          <a:p>
            <a:r>
              <a:rPr lang="en-US" smtClean="0"/>
              <a:t>Chapter 8 Software testing</a:t>
            </a:r>
            <a:endParaRPr lang="en-US"/>
          </a:p>
        </p:txBody>
      </p:sp>
      <p:sp>
        <p:nvSpPr>
          <p:cNvPr id="4" name="Slide Number Placeholder 5"/>
          <p:cNvSpPr>
            <a:spLocks noGrp="1"/>
          </p:cNvSpPr>
          <p:nvPr>
            <p:ph type="sldNum" sz="quarter" idx="12"/>
          </p:nvPr>
        </p:nvSpPr>
        <p:spPr/>
        <p:txBody>
          <a:bodyPr/>
          <a:lstStyle>
            <a:lvl1pPr>
              <a:defRPr/>
            </a:lvl1pPr>
          </a:lstStyle>
          <a:p>
            <a:fld id="{CB105B8D-1C36-1C40-961B-CAAB1DD98B2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fld id="{3C80AC5C-DDBA-EE42-9757-03393CEB2571}" type="datetime1">
              <a:rPr lang="en-US" smtClean="0"/>
              <a:pPr/>
              <a:t>2/27/2015</a:t>
            </a:fld>
            <a:endParaRPr lang="en-US"/>
          </a:p>
        </p:txBody>
      </p:sp>
      <p:sp>
        <p:nvSpPr>
          <p:cNvPr id="6" name="Footer Placeholder 4"/>
          <p:cNvSpPr>
            <a:spLocks noGrp="1"/>
          </p:cNvSpPr>
          <p:nvPr>
            <p:ph type="ftr" sz="quarter" idx="11"/>
          </p:nvPr>
        </p:nvSpPr>
        <p:spPr/>
        <p:txBody>
          <a:bodyPr/>
          <a:lstStyle>
            <a:lvl1pPr>
              <a:defRPr/>
            </a:lvl1pPr>
          </a:lstStyle>
          <a:p>
            <a:r>
              <a:rPr lang="en-US" smtClean="0"/>
              <a:t>Chapter 8 Software testing</a:t>
            </a:r>
            <a:endParaRPr lang="en-US"/>
          </a:p>
        </p:txBody>
      </p:sp>
      <p:sp>
        <p:nvSpPr>
          <p:cNvPr id="7" name="Slide Number Placeholder 5"/>
          <p:cNvSpPr>
            <a:spLocks noGrp="1"/>
          </p:cNvSpPr>
          <p:nvPr>
            <p:ph type="sldNum" sz="quarter" idx="12"/>
          </p:nvPr>
        </p:nvSpPr>
        <p:spPr/>
        <p:txBody>
          <a:bodyPr/>
          <a:lstStyle>
            <a:lvl1pPr>
              <a:defRPr/>
            </a:lvl1pPr>
          </a:lstStyle>
          <a:p>
            <a:fld id="{CB105B8D-1C36-1C40-961B-CAAB1DD98B2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fld id="{BBCCC5E3-C3BF-E645-BC58-A123741A7D00}" type="datetime1">
              <a:rPr lang="en-US" smtClean="0"/>
              <a:pPr/>
              <a:t>2/27/2015</a:t>
            </a:fld>
            <a:endParaRPr lang="en-US"/>
          </a:p>
        </p:txBody>
      </p:sp>
      <p:sp>
        <p:nvSpPr>
          <p:cNvPr id="6" name="Footer Placeholder 4"/>
          <p:cNvSpPr>
            <a:spLocks noGrp="1"/>
          </p:cNvSpPr>
          <p:nvPr>
            <p:ph type="ftr" sz="quarter" idx="11"/>
          </p:nvPr>
        </p:nvSpPr>
        <p:spPr/>
        <p:txBody>
          <a:bodyPr/>
          <a:lstStyle>
            <a:lvl1pPr>
              <a:defRPr/>
            </a:lvl1pPr>
          </a:lstStyle>
          <a:p>
            <a:r>
              <a:rPr lang="en-US" smtClean="0"/>
              <a:t>Chapter 8 Software testing</a:t>
            </a:r>
            <a:endParaRPr lang="en-US"/>
          </a:p>
        </p:txBody>
      </p:sp>
      <p:sp>
        <p:nvSpPr>
          <p:cNvPr id="7" name="Slide Number Placeholder 5"/>
          <p:cNvSpPr>
            <a:spLocks noGrp="1"/>
          </p:cNvSpPr>
          <p:nvPr>
            <p:ph type="sldNum" sz="quarter" idx="12"/>
          </p:nvPr>
        </p:nvSpPr>
        <p:spPr/>
        <p:txBody>
          <a:bodyPr/>
          <a:lstStyle>
            <a:lvl1pPr>
              <a:defRPr/>
            </a:lvl1pPr>
          </a:lstStyle>
          <a:p>
            <a:fld id="{CB105B8D-1C36-1C40-961B-CAAB1DD98B2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fld id="{7F6EF6B6-DB9C-2F42-9BE8-A2BBD82B47FD}" type="datetime1">
              <a:rPr lang="en-US" smtClean="0"/>
              <a:pPr/>
              <a:t>2/27/2015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r>
              <a:rPr lang="en-US" smtClean="0"/>
              <a:t>Chapter 8 Software testing</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fld id="{CB105B8D-1C36-1C40-961B-CAAB1DD98B28}" type="slidenum">
              <a:rPr lang="en-US" smtClean="0"/>
              <a:pPr/>
              <a:t>‹#›</a:t>
            </a:fld>
            <a:endParaRPr lang="en-US"/>
          </a:p>
        </p:txBody>
      </p:sp>
      <p:pic>
        <p:nvPicPr>
          <p:cNvPr id="7" name="Picture 6" descr="Cover.jpg"/>
          <p:cNvPicPr>
            <a:picLocks noChangeAspect="1"/>
          </p:cNvPicPr>
          <p:nvPr/>
        </p:nvPicPr>
        <p:blipFill>
          <a:blip r:embed="rId13"/>
          <a:stretch>
            <a:fillRect/>
          </a:stretch>
        </p:blipFill>
        <p:spPr>
          <a:xfrm>
            <a:off x="7750432" y="287213"/>
            <a:ext cx="923795" cy="1143000"/>
          </a:xfrm>
          <a:prstGeom prst="rect">
            <a:avLst/>
          </a:prstGeom>
        </p:spPr>
      </p:pic>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3.pd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4.pd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d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9.pd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pd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1520" y="2115185"/>
            <a:ext cx="7254240" cy="2715895"/>
          </a:xfrm>
        </p:spPr>
        <p:txBody>
          <a:bodyPr/>
          <a:lstStyle/>
          <a:p>
            <a:pPr>
              <a:lnSpc>
                <a:spcPct val="250000"/>
              </a:lnSpc>
            </a:pPr>
            <a:r>
              <a:rPr lang="en-US" sz="3200" dirty="0" smtClean="0"/>
              <a:t>Chapter 5 – Software Testing  &amp; Maintenance (Evolution)</a:t>
            </a:r>
            <a:endParaRPr lang="en-US" sz="3200" dirty="0"/>
          </a:p>
        </p:txBody>
      </p:sp>
      <p:sp>
        <p:nvSpPr>
          <p:cNvPr id="4" name="Slide Number Placeholder 3"/>
          <p:cNvSpPr>
            <a:spLocks noGrp="1"/>
          </p:cNvSpPr>
          <p:nvPr>
            <p:ph type="sldNum" sz="quarter" idx="12"/>
          </p:nvPr>
        </p:nvSpPr>
        <p:spPr/>
        <p:txBody>
          <a:bodyPr/>
          <a:lstStyle/>
          <a:p>
            <a:fld id="{CB105B8D-1C36-1C40-961B-CAAB1DD98B28}"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body" idx="1"/>
          </p:nvPr>
        </p:nvSpPr>
        <p:spPr>
          <a:xfrm>
            <a:off x="640081" y="1783080"/>
            <a:ext cx="8078470" cy="4328795"/>
          </a:xfrm>
          <a:noFill/>
          <a:ln/>
        </p:spPr>
        <p:txBody>
          <a:bodyPr lIns="90840" tIns="44623" rIns="90840" bIns="44623"/>
          <a:lstStyle/>
          <a:p>
            <a:r>
              <a:rPr lang="en-GB" sz="2400" dirty="0">
                <a:solidFill>
                  <a:srgbClr val="FF0000"/>
                </a:solidFill>
              </a:rPr>
              <a:t>Software </a:t>
            </a:r>
            <a:r>
              <a:rPr lang="en-GB" sz="2400" dirty="0" smtClean="0">
                <a:solidFill>
                  <a:srgbClr val="FF0000"/>
                </a:solidFill>
              </a:rPr>
              <a:t>inspections</a:t>
            </a:r>
            <a:r>
              <a:rPr lang="en-GB" dirty="0" smtClean="0"/>
              <a:t>Concerned </a:t>
            </a:r>
            <a:r>
              <a:rPr lang="en-GB" dirty="0"/>
              <a:t>with analysis of </a:t>
            </a:r>
            <a:br>
              <a:rPr lang="en-GB" dirty="0"/>
            </a:br>
            <a:r>
              <a:rPr lang="en-GB" dirty="0"/>
              <a:t>the static system representation to discover problems</a:t>
            </a:r>
            <a:r>
              <a:rPr lang="en-GB" i="1" dirty="0"/>
              <a:t>  (</a:t>
            </a:r>
            <a:r>
              <a:rPr lang="en-GB" dirty="0"/>
              <a:t>static verification)</a:t>
            </a:r>
          </a:p>
          <a:p>
            <a:pPr lvl="1"/>
            <a:r>
              <a:rPr lang="en-GB" sz="2000" dirty="0"/>
              <a:t>May be supplement by tool-based document and code </a:t>
            </a:r>
            <a:r>
              <a:rPr lang="en-GB" sz="2000" dirty="0" smtClean="0"/>
              <a:t>analysis.</a:t>
            </a:r>
          </a:p>
          <a:p>
            <a:pPr lvl="1"/>
            <a:r>
              <a:rPr lang="en-GB" dirty="0" smtClean="0"/>
              <a:t>Discussed in Chapter 15.</a:t>
            </a:r>
            <a:endParaRPr lang="en-GB" sz="2000" dirty="0" smtClean="0"/>
          </a:p>
          <a:p>
            <a:r>
              <a:rPr lang="en-GB" sz="2400" dirty="0">
                <a:solidFill>
                  <a:srgbClr val="FF0000"/>
                </a:solidFill>
              </a:rPr>
              <a:t>Software </a:t>
            </a:r>
            <a:r>
              <a:rPr lang="en-GB" sz="2400" dirty="0" smtClean="0">
                <a:solidFill>
                  <a:srgbClr val="FF0000"/>
                </a:solidFill>
              </a:rPr>
              <a:t>testing</a:t>
            </a:r>
            <a:r>
              <a:rPr lang="en-GB" sz="2400" dirty="0" smtClean="0"/>
              <a:t>Concerned </a:t>
            </a:r>
            <a:r>
              <a:rPr lang="en-GB" sz="2400" dirty="0"/>
              <a:t>with exercising and </a:t>
            </a:r>
            <a:br>
              <a:rPr lang="en-GB" sz="2400" dirty="0"/>
            </a:br>
            <a:r>
              <a:rPr lang="en-GB" sz="2400" dirty="0"/>
              <a:t>observing product behaviour (dynamic verification)</a:t>
            </a:r>
          </a:p>
          <a:p>
            <a:pPr lvl="1"/>
            <a:r>
              <a:rPr lang="en-GB" sz="2000" dirty="0"/>
              <a:t>The system is executed with test data and its operational behaviour is </a:t>
            </a:r>
            <a:r>
              <a:rPr lang="en-GB" sz="2000" dirty="0" smtClean="0"/>
              <a:t>observed.</a:t>
            </a:r>
          </a:p>
          <a:p>
            <a:endParaRPr lang="en-GB" sz="2400" dirty="0"/>
          </a:p>
        </p:txBody>
      </p:sp>
      <p:sp>
        <p:nvSpPr>
          <p:cNvPr id="12291" name="Rectangle 3"/>
          <p:cNvSpPr>
            <a:spLocks noGrp="1" noChangeArrowheads="1"/>
          </p:cNvSpPr>
          <p:nvPr>
            <p:ph type="title"/>
          </p:nvPr>
        </p:nvSpPr>
        <p:spPr>
          <a:noFill/>
          <a:ln/>
        </p:spPr>
        <p:txBody>
          <a:bodyPr lIns="90840" tIns="44623" rIns="90840" bIns="44623"/>
          <a:lstStyle/>
          <a:p>
            <a:r>
              <a:rPr lang="en-GB" dirty="0" smtClean="0"/>
              <a:t>Inspections and testing</a:t>
            </a:r>
            <a:endParaRPr lang="en-GB" dirty="0"/>
          </a:p>
        </p:txBody>
      </p:sp>
      <p:sp>
        <p:nvSpPr>
          <p:cNvPr id="4" name="Slide Number Placeholder 3"/>
          <p:cNvSpPr>
            <a:spLocks noGrp="1"/>
          </p:cNvSpPr>
          <p:nvPr>
            <p:ph type="sldNum" sz="quarter" idx="12"/>
          </p:nvPr>
        </p:nvSpPr>
        <p:spPr/>
        <p:txBody>
          <a:bodyPr/>
          <a:lstStyle/>
          <a:p>
            <a:fld id="{CB105B8D-1C36-1C40-961B-CAAB1DD98B28}" type="slidenum">
              <a:rPr lang="en-US" smtClean="0"/>
              <a:pPr/>
              <a:t>10</a:t>
            </a:fld>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Inspections </a:t>
            </a:r>
            <a:r>
              <a:rPr lang="en-US" dirty="0"/>
              <a:t>and testing</a:t>
            </a:r>
          </a:p>
        </p:txBody>
      </p:sp>
      <p:pic>
        <p:nvPicPr>
          <p:cNvPr id="4" name="Content Placeholder 3" descr="8.2 InspectionsTesting.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t="-15603" b="-15603"/>
              <a:stretch>
                <a:fillRect/>
              </a:stretch>
            </p:blipFill>
          </mc:Choice>
          <mc:Fallback>
            <p:blipFill>
              <a:blip r:embed="rId3"/>
              <a:srcRect t="-15603" b="-15603"/>
              <a:stretch>
                <a:fillRect/>
              </a:stretch>
            </p:blipFill>
          </mc:Fallback>
        </mc:AlternateContent>
        <p:spPr>
          <a:xfrm>
            <a:off x="688377" y="1748944"/>
            <a:ext cx="7874265" cy="4330543"/>
          </a:xfrm>
        </p:spPr>
      </p:pic>
      <p:sp>
        <p:nvSpPr>
          <p:cNvPr id="5" name="Slide Number Placeholder 4"/>
          <p:cNvSpPr>
            <a:spLocks noGrp="1"/>
          </p:cNvSpPr>
          <p:nvPr>
            <p:ph type="sldNum" sz="quarter" idx="12"/>
          </p:nvPr>
        </p:nvSpPr>
        <p:spPr/>
        <p:txBody>
          <a:bodyPr/>
          <a:lstStyle/>
          <a:p>
            <a:fld id="{CB105B8D-1C36-1C40-961B-CAAB1DD98B28}"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GB"/>
              <a:t>Software inspections</a:t>
            </a:r>
          </a:p>
        </p:txBody>
      </p:sp>
      <p:sp>
        <p:nvSpPr>
          <p:cNvPr id="56323" name="Rectangle 3"/>
          <p:cNvSpPr>
            <a:spLocks noGrp="1" noChangeArrowheads="1"/>
          </p:cNvSpPr>
          <p:nvPr>
            <p:ph type="body" idx="1"/>
          </p:nvPr>
        </p:nvSpPr>
        <p:spPr>
          <a:xfrm>
            <a:off x="457200" y="1828800"/>
            <a:ext cx="8229600" cy="4297363"/>
          </a:xfrm>
        </p:spPr>
        <p:txBody>
          <a:bodyPr/>
          <a:lstStyle/>
          <a:p>
            <a:r>
              <a:rPr lang="en-GB" sz="2400" dirty="0"/>
              <a:t>These involve people examining the source representation with the aim of discovering anomalies and defects.</a:t>
            </a:r>
          </a:p>
          <a:p>
            <a:r>
              <a:rPr lang="en-GB" sz="2400" dirty="0"/>
              <a:t>Inspections not require execution of a system so may be used before implementation.</a:t>
            </a:r>
          </a:p>
          <a:p>
            <a:r>
              <a:rPr lang="en-GB" sz="2400" dirty="0"/>
              <a:t>They may be applied to any representation of the system (requirements, </a:t>
            </a:r>
            <a:r>
              <a:rPr lang="en-GB" sz="2400" dirty="0" err="1"/>
              <a:t>design,configuration</a:t>
            </a:r>
            <a:r>
              <a:rPr lang="en-GB" sz="2400" dirty="0"/>
              <a:t> data, test data, etc.).</a:t>
            </a:r>
          </a:p>
          <a:p>
            <a:r>
              <a:rPr lang="en-GB" sz="2400" dirty="0"/>
              <a:t>They have been shown to be an effective technique for discovering program errors.</a:t>
            </a:r>
          </a:p>
        </p:txBody>
      </p:sp>
      <p:sp>
        <p:nvSpPr>
          <p:cNvPr id="4" name="Slide Number Placeholder 3"/>
          <p:cNvSpPr>
            <a:spLocks noGrp="1"/>
          </p:cNvSpPr>
          <p:nvPr>
            <p:ph type="sldNum" sz="quarter" idx="12"/>
          </p:nvPr>
        </p:nvSpPr>
        <p:spPr/>
        <p:txBody>
          <a:bodyPr/>
          <a:lstStyle/>
          <a:p>
            <a:fld id="{CB105B8D-1C36-1C40-961B-CAAB1DD98B28}"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inspections</a:t>
            </a:r>
            <a:endParaRPr lang="en-US" dirty="0"/>
          </a:p>
        </p:txBody>
      </p:sp>
      <p:sp>
        <p:nvSpPr>
          <p:cNvPr id="3" name="Content Placeholder 2"/>
          <p:cNvSpPr>
            <a:spLocks noGrp="1"/>
          </p:cNvSpPr>
          <p:nvPr>
            <p:ph idx="1"/>
          </p:nvPr>
        </p:nvSpPr>
        <p:spPr>
          <a:xfrm>
            <a:off x="457200" y="1676400"/>
            <a:ext cx="8229600" cy="4525963"/>
          </a:xfrm>
        </p:spPr>
        <p:txBody>
          <a:bodyPr/>
          <a:lstStyle/>
          <a:p>
            <a:r>
              <a:rPr lang="en-US" dirty="0" smtClean="0"/>
              <a:t>During testing, errors can mask (hide) other errors. Because inspection is a static process, you don’t have to be concerned with interactions between errors.</a:t>
            </a:r>
          </a:p>
          <a:p>
            <a:r>
              <a:rPr lang="en-US" dirty="0" smtClean="0"/>
              <a:t>Incomplete versions of a system can be inspected without additional costs. If a program is incomplete, then you need to develop specialized test harnesses to test the parts that are available. </a:t>
            </a:r>
          </a:p>
          <a:p>
            <a:r>
              <a:rPr lang="en-US" dirty="0" smtClean="0"/>
              <a:t>As well as searching for program defects, an inspection can also consider broader quality attributes of a program, such as compliance with standards, portability and maintainability. </a:t>
            </a:r>
            <a:endParaRPr lang="en-US" dirty="0"/>
          </a:p>
        </p:txBody>
      </p:sp>
      <p:sp>
        <p:nvSpPr>
          <p:cNvPr id="5" name="Slide Number Placeholder 4"/>
          <p:cNvSpPr>
            <a:spLocks noGrp="1"/>
          </p:cNvSpPr>
          <p:nvPr>
            <p:ph type="sldNum" sz="quarter" idx="12"/>
          </p:nvPr>
        </p:nvSpPr>
        <p:spPr/>
        <p:txBody>
          <a:bodyPr/>
          <a:lstStyle/>
          <a:p>
            <a:fld id="{CB105B8D-1C36-1C40-961B-CAAB1DD98B28}"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GB"/>
              <a:t>Inspections and testing</a:t>
            </a:r>
          </a:p>
        </p:txBody>
      </p:sp>
      <p:sp>
        <p:nvSpPr>
          <p:cNvPr id="73731" name="Rectangle 3"/>
          <p:cNvSpPr>
            <a:spLocks noGrp="1" noChangeArrowheads="1"/>
          </p:cNvSpPr>
          <p:nvPr>
            <p:ph type="body" idx="1"/>
          </p:nvPr>
        </p:nvSpPr>
        <p:spPr>
          <a:xfrm>
            <a:off x="457200" y="1844040"/>
            <a:ext cx="8229600" cy="4282123"/>
          </a:xfrm>
        </p:spPr>
        <p:txBody>
          <a:bodyPr/>
          <a:lstStyle/>
          <a:p>
            <a:r>
              <a:rPr lang="en-GB" sz="2400" dirty="0"/>
              <a:t>Inspections and testing are complementary and not opposing verification techniques.</a:t>
            </a:r>
          </a:p>
          <a:p>
            <a:r>
              <a:rPr lang="en-GB" sz="2400" dirty="0"/>
              <a:t>Both should be used during the V &amp; V process.</a:t>
            </a:r>
          </a:p>
          <a:p>
            <a:r>
              <a:rPr lang="en-GB" sz="2400" dirty="0"/>
              <a:t>Inspections can check conformance with a specification but not conformance with the customer’s real requirements.</a:t>
            </a:r>
          </a:p>
          <a:p>
            <a:r>
              <a:rPr lang="en-GB" sz="2400" dirty="0"/>
              <a:t>Inspections cannot check non-functional characteristics such as performance, usability, etc.</a:t>
            </a:r>
          </a:p>
        </p:txBody>
      </p:sp>
      <p:sp>
        <p:nvSpPr>
          <p:cNvPr id="4" name="Slide Number Placeholder 3"/>
          <p:cNvSpPr>
            <a:spLocks noGrp="1"/>
          </p:cNvSpPr>
          <p:nvPr>
            <p:ph type="sldNum" sz="quarter" idx="12"/>
          </p:nvPr>
        </p:nvSpPr>
        <p:spPr/>
        <p:txBody>
          <a:bodyPr/>
          <a:lstStyle/>
          <a:p>
            <a:fld id="{CB105B8D-1C36-1C40-961B-CAAB1DD98B28}"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a:t>
            </a:r>
            <a:r>
              <a:rPr lang="en-US" dirty="0"/>
              <a:t>model of the software testing process</a:t>
            </a:r>
          </a:p>
        </p:txBody>
      </p:sp>
      <p:pic>
        <p:nvPicPr>
          <p:cNvPr id="4" name="Content Placeholder 3" descr="8.3 TestingProcess.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t="-81002" b="-81002"/>
              <a:stretch>
                <a:fillRect/>
              </a:stretch>
            </p:blipFill>
          </mc:Choice>
          <mc:Fallback>
            <p:blipFill>
              <a:blip r:embed="rId3"/>
              <a:srcRect t="-81002" b="-81002"/>
              <a:stretch>
                <a:fillRect/>
              </a:stretch>
            </p:blipFill>
          </mc:Fallback>
        </mc:AlternateContent>
        <p:spPr/>
      </p:pic>
      <p:sp>
        <p:nvSpPr>
          <p:cNvPr id="5" name="Slide Number Placeholder 4"/>
          <p:cNvSpPr>
            <a:spLocks noGrp="1"/>
          </p:cNvSpPr>
          <p:nvPr>
            <p:ph type="sldNum" sz="quarter" idx="12"/>
          </p:nvPr>
        </p:nvSpPr>
        <p:spPr/>
        <p:txBody>
          <a:bodyPr/>
          <a:lstStyle/>
          <a:p>
            <a:fld id="{CB105B8D-1C36-1C40-961B-CAAB1DD98B28}"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Stages of testing</a:t>
            </a:r>
            <a:endParaRPr lang="en-US" dirty="0"/>
          </a:p>
        </p:txBody>
      </p:sp>
      <p:sp>
        <p:nvSpPr>
          <p:cNvPr id="3" name="Content Placeholder 2"/>
          <p:cNvSpPr>
            <a:spLocks noGrp="1"/>
          </p:cNvSpPr>
          <p:nvPr>
            <p:ph idx="1"/>
          </p:nvPr>
        </p:nvSpPr>
        <p:spPr>
          <a:xfrm>
            <a:off x="457200" y="1905000"/>
            <a:ext cx="8229600" cy="4221163"/>
          </a:xfrm>
        </p:spPr>
        <p:txBody>
          <a:bodyPr/>
          <a:lstStyle/>
          <a:p>
            <a:pPr>
              <a:lnSpc>
                <a:spcPct val="150000"/>
              </a:lnSpc>
            </a:pPr>
            <a:r>
              <a:rPr lang="en-US" dirty="0" smtClean="0"/>
              <a:t>Development testing, where the system is tested during development to discover bugs and defects. </a:t>
            </a:r>
          </a:p>
          <a:p>
            <a:pPr>
              <a:lnSpc>
                <a:spcPct val="150000"/>
              </a:lnSpc>
            </a:pPr>
            <a:r>
              <a:rPr lang="en-US" dirty="0" smtClean="0"/>
              <a:t>Release testing, where a separate testing team test a complete version of the system before it is released to users. </a:t>
            </a:r>
          </a:p>
          <a:p>
            <a:pPr>
              <a:lnSpc>
                <a:spcPct val="150000"/>
              </a:lnSpc>
            </a:pPr>
            <a:r>
              <a:rPr lang="en-US" dirty="0" smtClean="0"/>
              <a:t>User testing, where users or potential users of a system test the system in their own environment.</a:t>
            </a:r>
          </a:p>
        </p:txBody>
      </p:sp>
      <p:sp>
        <p:nvSpPr>
          <p:cNvPr id="5" name="Slide Number Placeholder 4"/>
          <p:cNvSpPr>
            <a:spLocks noGrp="1"/>
          </p:cNvSpPr>
          <p:nvPr>
            <p:ph type="sldNum" sz="quarter" idx="12"/>
          </p:nvPr>
        </p:nvSpPr>
        <p:spPr/>
        <p:txBody>
          <a:bodyPr/>
          <a:lstStyle/>
          <a:p>
            <a:fld id="{CB105B8D-1C36-1C40-961B-CAAB1DD98B28}"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 testing</a:t>
            </a:r>
            <a:endParaRPr lang="en-US" dirty="0"/>
          </a:p>
        </p:txBody>
      </p:sp>
      <p:sp>
        <p:nvSpPr>
          <p:cNvPr id="3" name="Content Placeholder 2"/>
          <p:cNvSpPr>
            <a:spLocks noGrp="1"/>
          </p:cNvSpPr>
          <p:nvPr>
            <p:ph idx="1"/>
          </p:nvPr>
        </p:nvSpPr>
        <p:spPr>
          <a:xfrm>
            <a:off x="457200" y="1905000"/>
            <a:ext cx="8229600" cy="4221163"/>
          </a:xfrm>
        </p:spPr>
        <p:txBody>
          <a:bodyPr/>
          <a:lstStyle/>
          <a:p>
            <a:r>
              <a:rPr lang="en-US" dirty="0" smtClean="0"/>
              <a:t>Development testing includes all testing activities that are carried out by the team developing the system. </a:t>
            </a:r>
          </a:p>
          <a:p>
            <a:pPr lvl="1"/>
            <a:r>
              <a:rPr lang="en-US" dirty="0" smtClean="0"/>
              <a:t>Unit testing, where individual program units or object classes are tested. Unit testing should focus on testing the functionality of objects or methods.</a:t>
            </a:r>
            <a:endParaRPr lang="en-GB" dirty="0" smtClean="0"/>
          </a:p>
          <a:p>
            <a:pPr lvl="1"/>
            <a:r>
              <a:rPr lang="en-US" dirty="0" smtClean="0"/>
              <a:t>Component testing, where several individual units are integrated to create composite components. Component testing should focus on testing component interfaces.</a:t>
            </a:r>
            <a:endParaRPr lang="en-GB" dirty="0" smtClean="0"/>
          </a:p>
          <a:p>
            <a:pPr lvl="1"/>
            <a:r>
              <a:rPr lang="en-US" dirty="0" smtClean="0"/>
              <a:t>System testing, where some or all of the components in a system are integrated and the system is tested as a whole. System testing should focus on testing component interactions.</a:t>
            </a:r>
            <a:endParaRPr lang="en-GB" dirty="0" smtClean="0"/>
          </a:p>
          <a:p>
            <a:endParaRPr lang="en-US" dirty="0"/>
          </a:p>
        </p:txBody>
      </p:sp>
      <p:sp>
        <p:nvSpPr>
          <p:cNvPr id="5" name="Slide Number Placeholder 4"/>
          <p:cNvSpPr>
            <a:spLocks noGrp="1"/>
          </p:cNvSpPr>
          <p:nvPr>
            <p:ph type="sldNum" sz="quarter" idx="12"/>
          </p:nvPr>
        </p:nvSpPr>
        <p:spPr/>
        <p:txBody>
          <a:bodyPr/>
          <a:lstStyle/>
          <a:p>
            <a:fld id="{CB105B8D-1C36-1C40-961B-CAAB1DD98B28}"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dirty="0" smtClean="0"/>
              <a:t>Unit testing</a:t>
            </a:r>
            <a:endParaRPr lang="en-US" dirty="0"/>
          </a:p>
        </p:txBody>
      </p:sp>
      <p:sp>
        <p:nvSpPr>
          <p:cNvPr id="40963" name="Rectangle 3"/>
          <p:cNvSpPr>
            <a:spLocks noGrp="1" noChangeArrowheads="1"/>
          </p:cNvSpPr>
          <p:nvPr>
            <p:ph type="body" idx="1"/>
          </p:nvPr>
        </p:nvSpPr>
        <p:spPr>
          <a:xfrm>
            <a:off x="457200" y="1722120"/>
            <a:ext cx="8229600" cy="4266883"/>
          </a:xfrm>
        </p:spPr>
        <p:txBody>
          <a:bodyPr/>
          <a:lstStyle/>
          <a:p>
            <a:pPr>
              <a:lnSpc>
                <a:spcPct val="150000"/>
              </a:lnSpc>
            </a:pPr>
            <a:r>
              <a:rPr lang="en-US" dirty="0" smtClean="0"/>
              <a:t>Unit testing </a:t>
            </a:r>
            <a:r>
              <a:rPr lang="en-US" dirty="0"/>
              <a:t>is the process of testing individual components in isolation.</a:t>
            </a:r>
          </a:p>
          <a:p>
            <a:pPr>
              <a:lnSpc>
                <a:spcPct val="150000"/>
              </a:lnSpc>
            </a:pPr>
            <a:r>
              <a:rPr lang="en-US" dirty="0"/>
              <a:t>It is a defect testing process.</a:t>
            </a:r>
            <a:endParaRPr lang="en-US" dirty="0" smtClean="0"/>
          </a:p>
          <a:p>
            <a:pPr>
              <a:lnSpc>
                <a:spcPct val="150000"/>
              </a:lnSpc>
            </a:pPr>
            <a:r>
              <a:rPr lang="en-US" dirty="0" smtClean="0"/>
              <a:t>Units may </a:t>
            </a:r>
            <a:r>
              <a:rPr lang="en-US" dirty="0"/>
              <a:t>be:</a:t>
            </a:r>
          </a:p>
          <a:p>
            <a:pPr lvl="1">
              <a:lnSpc>
                <a:spcPct val="150000"/>
              </a:lnSpc>
            </a:pPr>
            <a:r>
              <a:rPr lang="en-US" dirty="0"/>
              <a:t>Individual functions or methods within an </a:t>
            </a:r>
            <a:r>
              <a:rPr lang="en-US" dirty="0" smtClean="0"/>
              <a:t>object </a:t>
            </a:r>
          </a:p>
          <a:p>
            <a:pPr lvl="1">
              <a:lnSpc>
                <a:spcPct val="150000"/>
              </a:lnSpc>
            </a:pPr>
            <a:r>
              <a:rPr lang="en-US" dirty="0"/>
              <a:t>Object classes with several attributes and </a:t>
            </a:r>
            <a:r>
              <a:rPr lang="en-US" dirty="0" smtClean="0"/>
              <a:t>methods </a:t>
            </a:r>
          </a:p>
          <a:p>
            <a:pPr lvl="1">
              <a:lnSpc>
                <a:spcPct val="150000"/>
              </a:lnSpc>
            </a:pPr>
            <a:r>
              <a:rPr lang="en-US" dirty="0"/>
              <a:t>Composite components with defined interfaces used to access their functionality.</a:t>
            </a:r>
          </a:p>
        </p:txBody>
      </p:sp>
      <p:sp>
        <p:nvSpPr>
          <p:cNvPr id="4" name="Slide Number Placeholder 3"/>
          <p:cNvSpPr>
            <a:spLocks noGrp="1"/>
          </p:cNvSpPr>
          <p:nvPr>
            <p:ph type="sldNum" sz="quarter" idx="12"/>
          </p:nvPr>
        </p:nvSpPr>
        <p:spPr/>
        <p:txBody>
          <a:bodyPr/>
          <a:lstStyle/>
          <a:p>
            <a:fld id="{CB105B8D-1C36-1C40-961B-CAAB1DD98B28}"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GB"/>
              <a:t>Object class testing</a:t>
            </a:r>
          </a:p>
        </p:txBody>
      </p:sp>
      <p:sp>
        <p:nvSpPr>
          <p:cNvPr id="41987" name="Rectangle 3"/>
          <p:cNvSpPr>
            <a:spLocks noGrp="1" noChangeArrowheads="1"/>
          </p:cNvSpPr>
          <p:nvPr>
            <p:ph type="body" idx="1"/>
          </p:nvPr>
        </p:nvSpPr>
        <p:spPr>
          <a:xfrm>
            <a:off x="457200" y="1981200"/>
            <a:ext cx="8229600" cy="4144963"/>
          </a:xfrm>
        </p:spPr>
        <p:txBody>
          <a:bodyPr/>
          <a:lstStyle/>
          <a:p>
            <a:pPr>
              <a:lnSpc>
                <a:spcPct val="150000"/>
              </a:lnSpc>
            </a:pPr>
            <a:r>
              <a:rPr lang="en-GB" dirty="0"/>
              <a:t>Complete test coverage of a class involves</a:t>
            </a:r>
          </a:p>
          <a:p>
            <a:pPr lvl="1">
              <a:lnSpc>
                <a:spcPct val="150000"/>
              </a:lnSpc>
            </a:pPr>
            <a:r>
              <a:rPr lang="en-GB" dirty="0"/>
              <a:t>Testing all operations associated with an </a:t>
            </a:r>
            <a:r>
              <a:rPr lang="en-GB" dirty="0" smtClean="0"/>
              <a:t>object</a:t>
            </a:r>
          </a:p>
          <a:p>
            <a:pPr lvl="1">
              <a:lnSpc>
                <a:spcPct val="150000"/>
              </a:lnSpc>
            </a:pPr>
            <a:r>
              <a:rPr lang="en-GB" dirty="0"/>
              <a:t>Setting and interrogating all object </a:t>
            </a:r>
            <a:r>
              <a:rPr lang="en-GB" dirty="0" smtClean="0"/>
              <a:t>attributes</a:t>
            </a:r>
          </a:p>
          <a:p>
            <a:pPr lvl="1">
              <a:lnSpc>
                <a:spcPct val="150000"/>
              </a:lnSpc>
            </a:pPr>
            <a:r>
              <a:rPr lang="en-GB" dirty="0"/>
              <a:t>Exercising the object in all possible states.</a:t>
            </a:r>
          </a:p>
          <a:p>
            <a:pPr>
              <a:lnSpc>
                <a:spcPct val="150000"/>
              </a:lnSpc>
            </a:pPr>
            <a:r>
              <a:rPr lang="en-GB" dirty="0"/>
              <a:t>Inheritance makes it more difficult to design object class tests as the information to be tested is not localised.</a:t>
            </a:r>
          </a:p>
        </p:txBody>
      </p:sp>
      <p:sp>
        <p:nvSpPr>
          <p:cNvPr id="4" name="Slide Number Placeholder 3"/>
          <p:cNvSpPr>
            <a:spLocks noGrp="1"/>
          </p:cNvSpPr>
          <p:nvPr>
            <p:ph type="sldNum" sz="quarter" idx="12"/>
          </p:nvPr>
        </p:nvSpPr>
        <p:spPr/>
        <p:txBody>
          <a:bodyPr/>
          <a:lstStyle/>
          <a:p>
            <a:fld id="{CB105B8D-1C36-1C40-961B-CAAB1DD98B28}"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covered</a:t>
            </a:r>
            <a:endParaRPr lang="en-US" dirty="0"/>
          </a:p>
        </p:txBody>
      </p:sp>
      <p:sp>
        <p:nvSpPr>
          <p:cNvPr id="3" name="Content Placeholder 2"/>
          <p:cNvSpPr>
            <a:spLocks noGrp="1"/>
          </p:cNvSpPr>
          <p:nvPr>
            <p:ph idx="1"/>
          </p:nvPr>
        </p:nvSpPr>
        <p:spPr>
          <a:xfrm>
            <a:off x="563880" y="1965960"/>
            <a:ext cx="7818120" cy="4144963"/>
          </a:xfrm>
        </p:spPr>
        <p:txBody>
          <a:bodyPr/>
          <a:lstStyle/>
          <a:p>
            <a:r>
              <a:rPr lang="en-US" dirty="0" smtClean="0"/>
              <a:t>Development testing</a:t>
            </a:r>
            <a:endParaRPr lang="en-GB" dirty="0" smtClean="0"/>
          </a:p>
          <a:p>
            <a:r>
              <a:rPr lang="en-US" dirty="0" smtClean="0"/>
              <a:t>Test-driven development</a:t>
            </a:r>
            <a:endParaRPr lang="en-GB" dirty="0" smtClean="0"/>
          </a:p>
          <a:p>
            <a:r>
              <a:rPr lang="en-US" dirty="0" smtClean="0"/>
              <a:t>Release testing</a:t>
            </a:r>
            <a:endParaRPr lang="en-GB" dirty="0" smtClean="0"/>
          </a:p>
          <a:p>
            <a:r>
              <a:rPr lang="en-US" dirty="0" smtClean="0"/>
              <a:t>User testing </a:t>
            </a:r>
          </a:p>
          <a:p>
            <a:r>
              <a:rPr lang="en-US" dirty="0" smtClean="0"/>
              <a:t>Evolution processes</a:t>
            </a:r>
          </a:p>
          <a:p>
            <a:r>
              <a:rPr lang="en-US" dirty="0" smtClean="0"/>
              <a:t>Program evolution dynamics</a:t>
            </a:r>
          </a:p>
          <a:p>
            <a:r>
              <a:rPr lang="en-US" dirty="0" smtClean="0"/>
              <a:t>Software maintenance</a:t>
            </a:r>
          </a:p>
          <a:p>
            <a:r>
              <a:rPr lang="en-US" dirty="0" smtClean="0"/>
              <a:t>Legacy system management</a:t>
            </a:r>
            <a:endParaRPr lang="en-GB" dirty="0" smtClean="0"/>
          </a:p>
          <a:p>
            <a:endParaRPr lang="en-US" dirty="0"/>
          </a:p>
        </p:txBody>
      </p:sp>
      <p:sp>
        <p:nvSpPr>
          <p:cNvPr id="4" name="Slide Number Placeholder 3"/>
          <p:cNvSpPr>
            <a:spLocks noGrp="1"/>
          </p:cNvSpPr>
          <p:nvPr>
            <p:ph type="sldNum" sz="quarter" idx="12"/>
          </p:nvPr>
        </p:nvSpPr>
        <p:spPr/>
        <p:txBody>
          <a:bodyPr/>
          <a:lstStyle/>
          <a:p>
            <a:fld id="{CB105B8D-1C36-1C40-961B-CAAB1DD98B28}"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Automated testing</a:t>
            </a:r>
            <a:endParaRPr lang="en-US" dirty="0"/>
          </a:p>
        </p:txBody>
      </p:sp>
      <p:sp>
        <p:nvSpPr>
          <p:cNvPr id="3" name="Content Placeholder 2"/>
          <p:cNvSpPr>
            <a:spLocks noGrp="1"/>
          </p:cNvSpPr>
          <p:nvPr>
            <p:ph idx="1"/>
          </p:nvPr>
        </p:nvSpPr>
        <p:spPr>
          <a:xfrm>
            <a:off x="457200" y="1691640"/>
            <a:ext cx="8229600" cy="4525963"/>
          </a:xfrm>
        </p:spPr>
        <p:txBody>
          <a:bodyPr/>
          <a:lstStyle/>
          <a:p>
            <a:r>
              <a:rPr lang="en-US" dirty="0" smtClean="0"/>
              <a:t>Whenever possible, unit testing should be automated so that tests are run and checked without manual intervention.</a:t>
            </a:r>
          </a:p>
          <a:p>
            <a:r>
              <a:rPr lang="en-US" dirty="0" smtClean="0"/>
              <a:t>In automated unit testing, you make use of a test automation framework (such as </a:t>
            </a:r>
            <a:r>
              <a:rPr lang="en-US" dirty="0" err="1" smtClean="0"/>
              <a:t>JUnit</a:t>
            </a:r>
            <a:r>
              <a:rPr lang="en-US" dirty="0" smtClean="0"/>
              <a:t>) to write and run your program tests. </a:t>
            </a:r>
          </a:p>
          <a:p>
            <a:r>
              <a:rPr lang="en-US" dirty="0" smtClean="0"/>
              <a:t>Unit testing frameworks provide generic test classes that you extend to create specific test cases. They can then run all of the tests that you have implemented and report, often through some GUI, on the success of otherwise of the tests. </a:t>
            </a:r>
            <a:endParaRPr lang="en-US" dirty="0"/>
          </a:p>
        </p:txBody>
      </p:sp>
      <p:sp>
        <p:nvSpPr>
          <p:cNvPr id="5" name="Slide Number Placeholder 4"/>
          <p:cNvSpPr>
            <a:spLocks noGrp="1"/>
          </p:cNvSpPr>
          <p:nvPr>
            <p:ph type="sldNum" sz="quarter" idx="12"/>
          </p:nvPr>
        </p:nvSpPr>
        <p:spPr/>
        <p:txBody>
          <a:bodyPr/>
          <a:lstStyle/>
          <a:p>
            <a:fld id="{CB105B8D-1C36-1C40-961B-CAAB1DD98B28}"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Automated test components</a:t>
            </a:r>
            <a:endParaRPr lang="en-US" dirty="0"/>
          </a:p>
        </p:txBody>
      </p:sp>
      <p:sp>
        <p:nvSpPr>
          <p:cNvPr id="3" name="Content Placeholder 2"/>
          <p:cNvSpPr>
            <a:spLocks noGrp="1"/>
          </p:cNvSpPr>
          <p:nvPr>
            <p:ph idx="1"/>
          </p:nvPr>
        </p:nvSpPr>
        <p:spPr>
          <a:xfrm>
            <a:off x="457200" y="1859280"/>
            <a:ext cx="8229600" cy="4266883"/>
          </a:xfrm>
        </p:spPr>
        <p:txBody>
          <a:bodyPr/>
          <a:lstStyle/>
          <a:p>
            <a:r>
              <a:rPr lang="en-US" dirty="0" smtClean="0"/>
              <a:t>A setup part, where you initialize the system with the test case, namely the inputs and expected outputs.</a:t>
            </a:r>
            <a:endParaRPr lang="en-GB" dirty="0" smtClean="0"/>
          </a:p>
          <a:p>
            <a:r>
              <a:rPr lang="en-US" dirty="0" smtClean="0"/>
              <a:t>A call part, where you call the object or method to be tested.</a:t>
            </a:r>
            <a:endParaRPr lang="en-GB" dirty="0" smtClean="0"/>
          </a:p>
          <a:p>
            <a:r>
              <a:rPr lang="en-US" dirty="0" smtClean="0"/>
              <a:t>An assertion part where you compare the result of the call with the expected result. If the assertion evaluates to true, the test has been successful  if false, then it has failed.</a:t>
            </a:r>
            <a:endParaRPr lang="en-GB" dirty="0" smtClean="0"/>
          </a:p>
          <a:p>
            <a:endParaRPr lang="en-US" dirty="0"/>
          </a:p>
        </p:txBody>
      </p:sp>
      <p:sp>
        <p:nvSpPr>
          <p:cNvPr id="5" name="Slide Number Placeholder 4"/>
          <p:cNvSpPr>
            <a:spLocks noGrp="1"/>
          </p:cNvSpPr>
          <p:nvPr>
            <p:ph type="sldNum" sz="quarter" idx="12"/>
          </p:nvPr>
        </p:nvSpPr>
        <p:spPr/>
        <p:txBody>
          <a:bodyPr/>
          <a:lstStyle/>
          <a:p>
            <a:fld id="{CB105B8D-1C36-1C40-961B-CAAB1DD98B28}"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strategies</a:t>
            </a:r>
            <a:endParaRPr lang="en-US" dirty="0"/>
          </a:p>
        </p:txBody>
      </p:sp>
      <p:sp>
        <p:nvSpPr>
          <p:cNvPr id="3" name="Content Placeholder 2"/>
          <p:cNvSpPr>
            <a:spLocks noGrp="1"/>
          </p:cNvSpPr>
          <p:nvPr>
            <p:ph idx="1"/>
          </p:nvPr>
        </p:nvSpPr>
        <p:spPr>
          <a:xfrm>
            <a:off x="457200" y="1798320"/>
            <a:ext cx="8229600" cy="4327843"/>
          </a:xfrm>
        </p:spPr>
        <p:txBody>
          <a:bodyPr/>
          <a:lstStyle/>
          <a:p>
            <a:r>
              <a:rPr lang="en-US" dirty="0" smtClean="0"/>
              <a:t>Partition testing, where you identify groups of inputs that have common characteristics and should be processed in the same way. </a:t>
            </a:r>
          </a:p>
          <a:p>
            <a:pPr lvl="1"/>
            <a:r>
              <a:rPr lang="en-US" dirty="0" smtClean="0"/>
              <a:t>You should choose tests from within each of these groups.</a:t>
            </a:r>
            <a:endParaRPr lang="en-GB" dirty="0" smtClean="0"/>
          </a:p>
          <a:p>
            <a:r>
              <a:rPr lang="en-US" dirty="0" smtClean="0"/>
              <a:t>Guideline-based testing, where you use testing guidelines to choose test cases. </a:t>
            </a:r>
          </a:p>
          <a:p>
            <a:pPr lvl="1"/>
            <a:r>
              <a:rPr lang="en-US" dirty="0" smtClean="0"/>
              <a:t>These guidelines reflect previous experience of the kinds of errors that programmers often make when developing components.</a:t>
            </a:r>
            <a:endParaRPr lang="en-GB" dirty="0" smtClean="0"/>
          </a:p>
          <a:p>
            <a:endParaRPr lang="en-US" dirty="0"/>
          </a:p>
        </p:txBody>
      </p:sp>
      <p:sp>
        <p:nvSpPr>
          <p:cNvPr id="5" name="Slide Number Placeholder 4"/>
          <p:cNvSpPr>
            <a:spLocks noGrp="1"/>
          </p:cNvSpPr>
          <p:nvPr>
            <p:ph type="sldNum" sz="quarter" idx="12"/>
          </p:nvPr>
        </p:nvSpPr>
        <p:spPr/>
        <p:txBody>
          <a:bodyPr/>
          <a:lstStyle/>
          <a:p>
            <a:fld id="{CB105B8D-1C36-1C40-961B-CAAB1DD98B28}"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GB"/>
              <a:t>Partition testing</a:t>
            </a:r>
          </a:p>
        </p:txBody>
      </p:sp>
      <p:sp>
        <p:nvSpPr>
          <p:cNvPr id="55299" name="Rectangle 3"/>
          <p:cNvSpPr>
            <a:spLocks noGrp="1" noChangeArrowheads="1"/>
          </p:cNvSpPr>
          <p:nvPr>
            <p:ph type="body" idx="1"/>
          </p:nvPr>
        </p:nvSpPr>
        <p:spPr>
          <a:xfrm>
            <a:off x="457200" y="1996440"/>
            <a:ext cx="8229600" cy="4129723"/>
          </a:xfrm>
        </p:spPr>
        <p:txBody>
          <a:bodyPr/>
          <a:lstStyle/>
          <a:p>
            <a:pPr>
              <a:lnSpc>
                <a:spcPct val="150000"/>
              </a:lnSpc>
            </a:pPr>
            <a:r>
              <a:rPr lang="en-GB" dirty="0"/>
              <a:t>Input data and output results often fall into different classes where all members of a class are related.</a:t>
            </a:r>
          </a:p>
          <a:p>
            <a:pPr>
              <a:lnSpc>
                <a:spcPct val="150000"/>
              </a:lnSpc>
            </a:pPr>
            <a:r>
              <a:rPr lang="en-GB" dirty="0"/>
              <a:t>Each of these classes is an </a:t>
            </a:r>
            <a:r>
              <a:rPr lang="en-GB" dirty="0">
                <a:solidFill>
                  <a:srgbClr val="FF0000"/>
                </a:solidFill>
              </a:rPr>
              <a:t>equivalence partition</a:t>
            </a:r>
            <a:r>
              <a:rPr lang="en-GB" dirty="0"/>
              <a:t> or domain where the program behaves in an equivalent way for each class member.</a:t>
            </a:r>
          </a:p>
          <a:p>
            <a:pPr>
              <a:lnSpc>
                <a:spcPct val="150000"/>
              </a:lnSpc>
            </a:pPr>
            <a:r>
              <a:rPr lang="en-GB" dirty="0"/>
              <a:t>Test cases should be chosen from each partition.</a:t>
            </a:r>
          </a:p>
        </p:txBody>
      </p:sp>
      <p:sp>
        <p:nvSpPr>
          <p:cNvPr id="4" name="Slide Number Placeholder 3"/>
          <p:cNvSpPr>
            <a:spLocks noGrp="1"/>
          </p:cNvSpPr>
          <p:nvPr>
            <p:ph type="sldNum" sz="quarter" idx="12"/>
          </p:nvPr>
        </p:nvSpPr>
        <p:spPr/>
        <p:txBody>
          <a:bodyPr/>
          <a:lstStyle/>
          <a:p>
            <a:fld id="{CB105B8D-1C36-1C40-961B-CAAB1DD98B28}"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noFill/>
        </p:spPr>
        <p:txBody>
          <a:bodyPr lIns="90840" tIns="44623" rIns="90840" bIns="44623"/>
          <a:lstStyle/>
          <a:p>
            <a:r>
              <a:rPr lang="en-GB"/>
              <a:t>Testing guidelines (sequences)</a:t>
            </a:r>
          </a:p>
        </p:txBody>
      </p:sp>
      <p:sp>
        <p:nvSpPr>
          <p:cNvPr id="63491" name="Rectangle 3"/>
          <p:cNvSpPr>
            <a:spLocks noGrp="1" noChangeArrowheads="1"/>
          </p:cNvSpPr>
          <p:nvPr>
            <p:ph type="body" idx="1"/>
          </p:nvPr>
        </p:nvSpPr>
        <p:spPr>
          <a:xfrm>
            <a:off x="457200" y="1798320"/>
            <a:ext cx="8229600" cy="4327843"/>
          </a:xfrm>
          <a:noFill/>
        </p:spPr>
        <p:txBody>
          <a:bodyPr lIns="90840" tIns="44623" rIns="90840" bIns="44623"/>
          <a:lstStyle/>
          <a:p>
            <a:pPr>
              <a:lnSpc>
                <a:spcPct val="150000"/>
              </a:lnSpc>
            </a:pPr>
            <a:r>
              <a:rPr lang="en-GB" dirty="0"/>
              <a:t>Test software with sequences which have only a single value.</a:t>
            </a:r>
          </a:p>
          <a:p>
            <a:pPr>
              <a:lnSpc>
                <a:spcPct val="150000"/>
              </a:lnSpc>
            </a:pPr>
            <a:r>
              <a:rPr lang="en-GB" dirty="0"/>
              <a:t>Use sequences of different sizes in different tests.</a:t>
            </a:r>
          </a:p>
          <a:p>
            <a:pPr>
              <a:lnSpc>
                <a:spcPct val="150000"/>
              </a:lnSpc>
            </a:pPr>
            <a:r>
              <a:rPr lang="en-GB" dirty="0"/>
              <a:t>Derive tests so that the first, middle and last elements of the sequence are accessed.</a:t>
            </a:r>
          </a:p>
          <a:p>
            <a:pPr>
              <a:lnSpc>
                <a:spcPct val="150000"/>
              </a:lnSpc>
            </a:pPr>
            <a:r>
              <a:rPr lang="en-GB" dirty="0"/>
              <a:t>Test with sequences of zero length.</a:t>
            </a:r>
          </a:p>
        </p:txBody>
      </p:sp>
      <p:sp>
        <p:nvSpPr>
          <p:cNvPr id="4" name="Slide Number Placeholder 3"/>
          <p:cNvSpPr>
            <a:spLocks noGrp="1"/>
          </p:cNvSpPr>
          <p:nvPr>
            <p:ph type="sldNum" sz="quarter" idx="12"/>
          </p:nvPr>
        </p:nvSpPr>
        <p:spPr/>
        <p:txBody>
          <a:bodyPr/>
          <a:lstStyle/>
          <a:p>
            <a:fld id="{CB105B8D-1C36-1C40-961B-CAAB1DD98B28}" type="slidenum">
              <a:rPr lang="en-US" smtClean="0"/>
              <a:pPr/>
              <a:t>24</a:t>
            </a:fld>
            <a:endParaRPr lang="en-US"/>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testing guidelines</a:t>
            </a:r>
            <a:endParaRPr lang="en-US" dirty="0"/>
          </a:p>
        </p:txBody>
      </p:sp>
      <p:sp>
        <p:nvSpPr>
          <p:cNvPr id="3" name="Content Placeholder 2"/>
          <p:cNvSpPr>
            <a:spLocks noGrp="1"/>
          </p:cNvSpPr>
          <p:nvPr>
            <p:ph idx="1"/>
          </p:nvPr>
        </p:nvSpPr>
        <p:spPr>
          <a:xfrm>
            <a:off x="457200" y="1965960"/>
            <a:ext cx="8229600" cy="4190683"/>
          </a:xfrm>
        </p:spPr>
        <p:txBody>
          <a:bodyPr/>
          <a:lstStyle/>
          <a:p>
            <a:pPr lvl="0"/>
            <a:r>
              <a:rPr lang="en-US" dirty="0" smtClean="0"/>
              <a:t>Choose inputs that force the system to generate all error messages </a:t>
            </a:r>
            <a:endParaRPr lang="en-GB" dirty="0" smtClean="0"/>
          </a:p>
          <a:p>
            <a:r>
              <a:rPr lang="en-US" dirty="0" smtClean="0"/>
              <a:t>Design inputs that cause input buffers to overflow </a:t>
            </a:r>
            <a:endParaRPr lang="en-GB" dirty="0" smtClean="0"/>
          </a:p>
          <a:p>
            <a:r>
              <a:rPr lang="en-US" dirty="0" smtClean="0"/>
              <a:t>Repeat the same input or series of inputs numerous times </a:t>
            </a:r>
            <a:endParaRPr lang="en-GB" dirty="0" smtClean="0"/>
          </a:p>
          <a:p>
            <a:r>
              <a:rPr lang="en-US" dirty="0" smtClean="0"/>
              <a:t>Force invalid outputs to be generated </a:t>
            </a:r>
            <a:endParaRPr lang="en-GB" dirty="0" smtClean="0"/>
          </a:p>
          <a:p>
            <a:r>
              <a:rPr lang="en-US" dirty="0" smtClean="0"/>
              <a:t>Force computation results to be too large or too small.</a:t>
            </a:r>
            <a:endParaRPr lang="en-GB" dirty="0" smtClean="0"/>
          </a:p>
          <a:p>
            <a:pPr>
              <a:buNone/>
            </a:pPr>
            <a:endParaRPr lang="en-US" dirty="0"/>
          </a:p>
        </p:txBody>
      </p:sp>
      <p:sp>
        <p:nvSpPr>
          <p:cNvPr id="4" name="Slide Number Placeholder 3"/>
          <p:cNvSpPr>
            <a:spLocks noGrp="1"/>
          </p:cNvSpPr>
          <p:nvPr>
            <p:ph type="sldNum" sz="quarter" idx="12"/>
          </p:nvPr>
        </p:nvSpPr>
        <p:spPr/>
        <p:txBody>
          <a:bodyPr/>
          <a:lstStyle/>
          <a:p>
            <a:fld id="{CB105B8D-1C36-1C40-961B-CAAB1DD98B28}"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Component testing</a:t>
            </a:r>
            <a:endParaRPr lang="en-US" dirty="0"/>
          </a:p>
        </p:txBody>
      </p:sp>
      <p:sp>
        <p:nvSpPr>
          <p:cNvPr id="3" name="Content Placeholder 2"/>
          <p:cNvSpPr>
            <a:spLocks noGrp="1"/>
          </p:cNvSpPr>
          <p:nvPr>
            <p:ph idx="1"/>
          </p:nvPr>
        </p:nvSpPr>
        <p:spPr/>
        <p:txBody>
          <a:bodyPr/>
          <a:lstStyle/>
          <a:p>
            <a:r>
              <a:rPr lang="en-US" dirty="0" smtClean="0"/>
              <a:t>Software components are often composite components that are made up of several interacting objects. </a:t>
            </a:r>
          </a:p>
          <a:p>
            <a:pPr lvl="1"/>
            <a:r>
              <a:rPr lang="en-US" dirty="0" smtClean="0"/>
              <a:t>For example, in the weather station system, the reconfiguration component includes objects that deal with each aspect of the reconfiguration. </a:t>
            </a:r>
          </a:p>
          <a:p>
            <a:r>
              <a:rPr lang="en-US" dirty="0" smtClean="0"/>
              <a:t>You access the functionality of these objects through the defined component interface. </a:t>
            </a:r>
          </a:p>
          <a:p>
            <a:r>
              <a:rPr lang="en-US" dirty="0" smtClean="0"/>
              <a:t>Testing composite components should therefore focus on showing that the component interface behaves according to its specification. </a:t>
            </a:r>
          </a:p>
          <a:p>
            <a:pPr lvl="1"/>
            <a:r>
              <a:rPr lang="en-US" dirty="0" smtClean="0"/>
              <a:t>You can assume that unit tests on the individual objects within the component have been completed.</a:t>
            </a:r>
            <a:endParaRPr lang="en-US" dirty="0"/>
          </a:p>
        </p:txBody>
      </p:sp>
      <p:sp>
        <p:nvSpPr>
          <p:cNvPr id="4" name="Slide Number Placeholder 3"/>
          <p:cNvSpPr>
            <a:spLocks noGrp="1"/>
          </p:cNvSpPr>
          <p:nvPr>
            <p:ph type="sldNum" sz="quarter" idx="12"/>
          </p:nvPr>
        </p:nvSpPr>
        <p:spPr/>
        <p:txBody>
          <a:bodyPr/>
          <a:lstStyle/>
          <a:p>
            <a:fld id="{CB105B8D-1C36-1C40-961B-CAAB1DD98B28}"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Interface </a:t>
            </a:r>
            <a:r>
              <a:rPr lang="en-US" dirty="0"/>
              <a:t>testing</a:t>
            </a:r>
          </a:p>
        </p:txBody>
      </p:sp>
      <p:pic>
        <p:nvPicPr>
          <p:cNvPr id="4" name="Content Placeholder 3" descr="8.7 IfaceTesting.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l="-35390" r="-35390"/>
              <a:stretch>
                <a:fillRect/>
              </a:stretch>
            </p:blipFill>
          </mc:Choice>
          <mc:Fallback>
            <p:blipFill>
              <a:blip r:embed="rId3"/>
              <a:srcRect l="-35390" r="-35390"/>
              <a:stretch>
                <a:fillRect/>
              </a:stretch>
            </p:blipFill>
          </mc:Fallback>
        </mc:AlternateContent>
        <p:spPr/>
      </p:pic>
      <p:sp>
        <p:nvSpPr>
          <p:cNvPr id="5" name="Slide Number Placeholder 4"/>
          <p:cNvSpPr>
            <a:spLocks noGrp="1"/>
          </p:cNvSpPr>
          <p:nvPr>
            <p:ph type="sldNum" sz="quarter" idx="12"/>
          </p:nvPr>
        </p:nvSpPr>
        <p:spPr/>
        <p:txBody>
          <a:bodyPr/>
          <a:lstStyle/>
          <a:p>
            <a:fld id="{CB105B8D-1C36-1C40-961B-CAAB1DD98B28}"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title"/>
          </p:nvPr>
        </p:nvSpPr>
        <p:spPr>
          <a:noFill/>
        </p:spPr>
        <p:txBody>
          <a:bodyPr lIns="90840" tIns="44623" rIns="90840" bIns="44623"/>
          <a:lstStyle/>
          <a:p>
            <a:r>
              <a:rPr lang="en-GB"/>
              <a:t>Interface testing</a:t>
            </a:r>
          </a:p>
        </p:txBody>
      </p:sp>
      <p:sp>
        <p:nvSpPr>
          <p:cNvPr id="45058" name="Rectangle 2"/>
          <p:cNvSpPr>
            <a:spLocks noGrp="1" noChangeArrowheads="1"/>
          </p:cNvSpPr>
          <p:nvPr>
            <p:ph idx="1"/>
          </p:nvPr>
        </p:nvSpPr>
        <p:spPr>
          <a:xfrm>
            <a:off x="457200" y="1783080"/>
            <a:ext cx="8229600" cy="4525963"/>
          </a:xfrm>
          <a:noFill/>
        </p:spPr>
        <p:txBody>
          <a:bodyPr lIns="90840" tIns="44623" rIns="90840" bIns="44623"/>
          <a:lstStyle/>
          <a:p>
            <a:r>
              <a:rPr lang="en-GB" dirty="0"/>
              <a:t>Objectives are to detect faults due to interface errors or invalid assumptions about interfaces.</a:t>
            </a:r>
            <a:endParaRPr lang="en-GB" dirty="0" smtClean="0"/>
          </a:p>
          <a:p>
            <a:r>
              <a:rPr lang="en-GB" dirty="0" smtClean="0"/>
              <a:t>Interface types</a:t>
            </a:r>
          </a:p>
          <a:p>
            <a:pPr lvl="1"/>
            <a:r>
              <a:rPr lang="en-GB" dirty="0" smtClean="0">
                <a:solidFill>
                  <a:srgbClr val="FF0000"/>
                </a:solidFill>
              </a:rPr>
              <a:t>Parameter interfaces </a:t>
            </a:r>
            <a:r>
              <a:rPr lang="en-GB" dirty="0" smtClean="0"/>
              <a:t>Data passed from one method or procedure to another.</a:t>
            </a:r>
          </a:p>
          <a:p>
            <a:pPr lvl="1"/>
            <a:r>
              <a:rPr lang="en-GB" dirty="0" smtClean="0">
                <a:solidFill>
                  <a:srgbClr val="FF0000"/>
                </a:solidFill>
              </a:rPr>
              <a:t>Shared memory interfaces </a:t>
            </a:r>
            <a:r>
              <a:rPr lang="en-GB" dirty="0" smtClean="0"/>
              <a:t>Block of memory is shared between procedures or functions.</a:t>
            </a:r>
          </a:p>
          <a:p>
            <a:pPr lvl="1"/>
            <a:r>
              <a:rPr lang="en-GB" dirty="0" smtClean="0">
                <a:solidFill>
                  <a:srgbClr val="FF0000"/>
                </a:solidFill>
              </a:rPr>
              <a:t>Procedural interfaces </a:t>
            </a:r>
            <a:r>
              <a:rPr lang="en-GB" dirty="0" smtClean="0"/>
              <a:t>Sub-system encapsulates a set of procedures to be called by other sub-systems.</a:t>
            </a:r>
          </a:p>
          <a:p>
            <a:pPr lvl="1"/>
            <a:r>
              <a:rPr lang="en-GB" dirty="0" smtClean="0">
                <a:solidFill>
                  <a:srgbClr val="FF0000"/>
                </a:solidFill>
              </a:rPr>
              <a:t>Message passing interfaces </a:t>
            </a:r>
            <a:r>
              <a:rPr lang="en-GB" dirty="0" smtClean="0"/>
              <a:t>Sub-systems request services from other sub-systems</a:t>
            </a:r>
          </a:p>
          <a:p>
            <a:endParaRPr lang="en-GB" dirty="0"/>
          </a:p>
        </p:txBody>
      </p:sp>
      <p:sp>
        <p:nvSpPr>
          <p:cNvPr id="4" name="Slide Number Placeholder 3"/>
          <p:cNvSpPr>
            <a:spLocks noGrp="1"/>
          </p:cNvSpPr>
          <p:nvPr>
            <p:ph type="sldNum" sz="quarter" idx="12"/>
          </p:nvPr>
        </p:nvSpPr>
        <p:spPr/>
        <p:txBody>
          <a:bodyPr/>
          <a:lstStyle/>
          <a:p>
            <a:fld id="{CB105B8D-1C36-1C40-961B-CAAB1DD98B28}" type="slidenum">
              <a:rPr lang="en-US" smtClean="0"/>
              <a:pPr/>
              <a:t>28</a:t>
            </a:fld>
            <a:endParaRPr lang="en-US"/>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noFill/>
        </p:spPr>
        <p:txBody>
          <a:bodyPr lIns="90840" tIns="44623" rIns="90840" bIns="44623"/>
          <a:lstStyle/>
          <a:p>
            <a:r>
              <a:rPr lang="en-GB"/>
              <a:t>Interface errors</a:t>
            </a:r>
          </a:p>
        </p:txBody>
      </p:sp>
      <p:sp>
        <p:nvSpPr>
          <p:cNvPr id="49155" name="Rectangle 3"/>
          <p:cNvSpPr>
            <a:spLocks noGrp="1" noChangeArrowheads="1"/>
          </p:cNvSpPr>
          <p:nvPr>
            <p:ph idx="1"/>
          </p:nvPr>
        </p:nvSpPr>
        <p:spPr>
          <a:xfrm>
            <a:off x="457200" y="1798320"/>
            <a:ext cx="8229600" cy="4525963"/>
          </a:xfrm>
          <a:noFill/>
        </p:spPr>
        <p:txBody>
          <a:bodyPr lIns="90840" tIns="44623" rIns="90840" bIns="44623"/>
          <a:lstStyle/>
          <a:p>
            <a:r>
              <a:rPr lang="en-GB" sz="2400" dirty="0"/>
              <a:t>Interface misuse</a:t>
            </a:r>
          </a:p>
          <a:p>
            <a:pPr lvl="1"/>
            <a:r>
              <a:rPr lang="en-GB" sz="2000" dirty="0"/>
              <a:t>A calling component calls another component and makes an error in its use of its interface e.g. parameters in the wrong order.</a:t>
            </a:r>
          </a:p>
          <a:p>
            <a:r>
              <a:rPr lang="en-GB" sz="2400" dirty="0"/>
              <a:t>Interface misunderstanding</a:t>
            </a:r>
          </a:p>
          <a:p>
            <a:pPr lvl="1"/>
            <a:r>
              <a:rPr lang="en-GB" sz="2000" dirty="0"/>
              <a:t>A calling component embeds assumptions about the behaviour of the called component which are incorrect.</a:t>
            </a:r>
          </a:p>
          <a:p>
            <a:r>
              <a:rPr lang="en-GB" sz="2400" dirty="0"/>
              <a:t>Timing errors</a:t>
            </a:r>
          </a:p>
          <a:p>
            <a:pPr lvl="1"/>
            <a:r>
              <a:rPr lang="en-GB" sz="2000" dirty="0"/>
              <a:t>The called and the calling component operate at different speeds and out-of-date information is accessed.</a:t>
            </a:r>
          </a:p>
        </p:txBody>
      </p:sp>
      <p:sp>
        <p:nvSpPr>
          <p:cNvPr id="4" name="Slide Number Placeholder 3"/>
          <p:cNvSpPr>
            <a:spLocks noGrp="1"/>
          </p:cNvSpPr>
          <p:nvPr>
            <p:ph type="sldNum" sz="quarter" idx="12"/>
          </p:nvPr>
        </p:nvSpPr>
        <p:spPr/>
        <p:txBody>
          <a:bodyPr/>
          <a:lstStyle/>
          <a:p>
            <a:fld id="{CB105B8D-1C36-1C40-961B-CAAB1DD98B28}" type="slidenum">
              <a:rPr lang="en-US" smtClean="0"/>
              <a:pPr/>
              <a:t>29</a:t>
            </a:fld>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testing</a:t>
            </a:r>
            <a:endParaRPr lang="en-US" dirty="0"/>
          </a:p>
        </p:txBody>
      </p:sp>
      <p:sp>
        <p:nvSpPr>
          <p:cNvPr id="3" name="Content Placeholder 2"/>
          <p:cNvSpPr>
            <a:spLocks noGrp="1"/>
          </p:cNvSpPr>
          <p:nvPr>
            <p:ph idx="1"/>
          </p:nvPr>
        </p:nvSpPr>
        <p:spPr/>
        <p:txBody>
          <a:bodyPr/>
          <a:lstStyle/>
          <a:p>
            <a:r>
              <a:rPr lang="en-US" sz="2200" dirty="0" smtClean="0"/>
              <a:t>Testing is intended to show that a program does what it is intended to do and to discover program defects before it is put into use. </a:t>
            </a:r>
          </a:p>
          <a:p>
            <a:r>
              <a:rPr lang="en-US" sz="2200" dirty="0" smtClean="0"/>
              <a:t>When you test software, you execute a program using artificial data. </a:t>
            </a:r>
          </a:p>
          <a:p>
            <a:r>
              <a:rPr lang="en-US" sz="2200" dirty="0" smtClean="0"/>
              <a:t>You check the results of the test run for errors, anomalies or information about the program’s non-functional attributes.</a:t>
            </a:r>
          </a:p>
          <a:p>
            <a:r>
              <a:rPr lang="en-GB" sz="2200" dirty="0" smtClean="0"/>
              <a:t>Can reveal the presence of errors NOT their </a:t>
            </a:r>
            <a:br>
              <a:rPr lang="en-GB" sz="2200" dirty="0" smtClean="0"/>
            </a:br>
            <a:r>
              <a:rPr lang="en-GB" sz="2200" dirty="0" smtClean="0"/>
              <a:t>absence.</a:t>
            </a:r>
          </a:p>
          <a:p>
            <a:r>
              <a:rPr lang="en-GB" sz="2200" dirty="0" smtClean="0"/>
              <a:t>Testing is part of a more general verification and validation process, which also includes static validation techniques.</a:t>
            </a:r>
            <a:endParaRPr lang="en-GB" sz="2200" i="1" dirty="0" smtClean="0"/>
          </a:p>
          <a:p>
            <a:endParaRPr lang="en-US" dirty="0"/>
          </a:p>
        </p:txBody>
      </p:sp>
      <p:sp>
        <p:nvSpPr>
          <p:cNvPr id="5" name="Slide Number Placeholder 4"/>
          <p:cNvSpPr>
            <a:spLocks noGrp="1"/>
          </p:cNvSpPr>
          <p:nvPr>
            <p:ph type="sldNum" sz="quarter" idx="12"/>
          </p:nvPr>
        </p:nvSpPr>
        <p:spPr/>
        <p:txBody>
          <a:bodyPr/>
          <a:lstStyle/>
          <a:p>
            <a:fld id="{CB105B8D-1C36-1C40-961B-CAAB1DD98B28}"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noFill/>
        </p:spPr>
        <p:txBody>
          <a:bodyPr lIns="90840" tIns="44623" rIns="90840" bIns="44623"/>
          <a:lstStyle/>
          <a:p>
            <a:r>
              <a:rPr lang="en-GB"/>
              <a:t>Interface testing guidelines</a:t>
            </a:r>
          </a:p>
        </p:txBody>
      </p:sp>
      <p:sp>
        <p:nvSpPr>
          <p:cNvPr id="50179" name="Rectangle 3"/>
          <p:cNvSpPr>
            <a:spLocks noGrp="1" noChangeArrowheads="1"/>
          </p:cNvSpPr>
          <p:nvPr>
            <p:ph idx="1"/>
          </p:nvPr>
        </p:nvSpPr>
        <p:spPr>
          <a:noFill/>
        </p:spPr>
        <p:txBody>
          <a:bodyPr lIns="90840" tIns="44623" rIns="90840" bIns="44623"/>
          <a:lstStyle/>
          <a:p>
            <a:pPr>
              <a:lnSpc>
                <a:spcPct val="150000"/>
              </a:lnSpc>
            </a:pPr>
            <a:r>
              <a:rPr lang="en-GB" sz="2400" dirty="0"/>
              <a:t>Design tests so that parameters to a called procedure are at the extreme ends of their ranges.</a:t>
            </a:r>
          </a:p>
          <a:p>
            <a:pPr>
              <a:lnSpc>
                <a:spcPct val="150000"/>
              </a:lnSpc>
            </a:pPr>
            <a:r>
              <a:rPr lang="en-GB" sz="2400" dirty="0"/>
              <a:t>Always test pointer parameters with null pointers.</a:t>
            </a:r>
          </a:p>
          <a:p>
            <a:pPr>
              <a:lnSpc>
                <a:spcPct val="150000"/>
              </a:lnSpc>
            </a:pPr>
            <a:r>
              <a:rPr lang="en-GB" sz="2400" dirty="0"/>
              <a:t>Design tests which cause the component to fail.</a:t>
            </a:r>
          </a:p>
          <a:p>
            <a:pPr>
              <a:lnSpc>
                <a:spcPct val="150000"/>
              </a:lnSpc>
            </a:pPr>
            <a:r>
              <a:rPr lang="en-GB" sz="2400" dirty="0"/>
              <a:t>Use stress testing in message passing systems.</a:t>
            </a:r>
          </a:p>
          <a:p>
            <a:pPr>
              <a:lnSpc>
                <a:spcPct val="150000"/>
              </a:lnSpc>
            </a:pPr>
            <a:r>
              <a:rPr lang="en-GB" sz="2400" dirty="0"/>
              <a:t>In shared memory systems, vary the order in which components are activated.</a:t>
            </a:r>
          </a:p>
        </p:txBody>
      </p:sp>
      <p:sp>
        <p:nvSpPr>
          <p:cNvPr id="4" name="Slide Number Placeholder 3"/>
          <p:cNvSpPr>
            <a:spLocks noGrp="1"/>
          </p:cNvSpPr>
          <p:nvPr>
            <p:ph type="sldNum" sz="quarter" idx="12"/>
          </p:nvPr>
        </p:nvSpPr>
        <p:spPr/>
        <p:txBody>
          <a:bodyPr/>
          <a:lstStyle/>
          <a:p>
            <a:fld id="{CB105B8D-1C36-1C40-961B-CAAB1DD98B28}" type="slidenum">
              <a:rPr lang="en-US" smtClean="0"/>
              <a:pPr/>
              <a:t>30</a:t>
            </a:fld>
            <a:endParaRPr lang="en-US"/>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testing</a:t>
            </a:r>
            <a:endParaRPr lang="en-US" dirty="0"/>
          </a:p>
        </p:txBody>
      </p:sp>
      <p:sp>
        <p:nvSpPr>
          <p:cNvPr id="3" name="Content Placeholder 2"/>
          <p:cNvSpPr>
            <a:spLocks noGrp="1"/>
          </p:cNvSpPr>
          <p:nvPr>
            <p:ph idx="1"/>
          </p:nvPr>
        </p:nvSpPr>
        <p:spPr>
          <a:xfrm>
            <a:off x="457200" y="1752600"/>
            <a:ext cx="8229600" cy="4525963"/>
          </a:xfrm>
        </p:spPr>
        <p:txBody>
          <a:bodyPr/>
          <a:lstStyle/>
          <a:p>
            <a:r>
              <a:rPr lang="en-US" dirty="0" smtClean="0"/>
              <a:t>System testing during development involves integrating components to create a version of the system and then testing the integrated system.</a:t>
            </a:r>
          </a:p>
          <a:p>
            <a:r>
              <a:rPr lang="en-US" dirty="0" smtClean="0"/>
              <a:t>The focus in system testing is testing the interactions between components.</a:t>
            </a:r>
          </a:p>
          <a:p>
            <a:r>
              <a:rPr lang="en-US" dirty="0" smtClean="0"/>
              <a:t>System testing checks that components are compatible, interact correctly and transfer the right data at the right time across their interfaces.</a:t>
            </a:r>
          </a:p>
          <a:p>
            <a:r>
              <a:rPr lang="en-US" dirty="0" smtClean="0"/>
              <a:t>System testing tests the emergent </a:t>
            </a:r>
            <a:r>
              <a:rPr lang="en-US" dirty="0" err="1" smtClean="0"/>
              <a:t>behaviour</a:t>
            </a:r>
            <a:r>
              <a:rPr lang="en-US" dirty="0" smtClean="0"/>
              <a:t> of a system. </a:t>
            </a:r>
            <a:endParaRPr lang="en-US" dirty="0"/>
          </a:p>
        </p:txBody>
      </p:sp>
      <p:sp>
        <p:nvSpPr>
          <p:cNvPr id="4" name="Slide Number Placeholder 3"/>
          <p:cNvSpPr>
            <a:spLocks noGrp="1"/>
          </p:cNvSpPr>
          <p:nvPr>
            <p:ph type="sldNum" sz="quarter" idx="12"/>
          </p:nvPr>
        </p:nvSpPr>
        <p:spPr/>
        <p:txBody>
          <a:bodyPr/>
          <a:lstStyle/>
          <a:p>
            <a:fld id="{CB105B8D-1C36-1C40-961B-CAAB1DD98B28}"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and component testing</a:t>
            </a:r>
            <a:endParaRPr lang="en-US" dirty="0"/>
          </a:p>
        </p:txBody>
      </p:sp>
      <p:sp>
        <p:nvSpPr>
          <p:cNvPr id="3" name="Content Placeholder 2"/>
          <p:cNvSpPr>
            <a:spLocks noGrp="1"/>
          </p:cNvSpPr>
          <p:nvPr>
            <p:ph idx="1"/>
          </p:nvPr>
        </p:nvSpPr>
        <p:spPr>
          <a:xfrm>
            <a:off x="457200" y="1767840"/>
            <a:ext cx="8229600" cy="4525963"/>
          </a:xfrm>
        </p:spPr>
        <p:txBody>
          <a:bodyPr/>
          <a:lstStyle/>
          <a:p>
            <a:r>
              <a:rPr lang="en-US" dirty="0" smtClean="0"/>
              <a:t>During system testing, reusable components that have been separately developed and off-the-shelf systems may be integrated with newly developed components. The complete system is then tested.</a:t>
            </a:r>
            <a:endParaRPr lang="en-GB" dirty="0" smtClean="0"/>
          </a:p>
          <a:p>
            <a:r>
              <a:rPr lang="en-US" dirty="0" smtClean="0"/>
              <a:t>Components developed by different team members or sub-teams may be integrated at this stage. System testing is a collective rather than an individual process. </a:t>
            </a:r>
          </a:p>
          <a:p>
            <a:pPr lvl="1"/>
            <a:r>
              <a:rPr lang="en-US" dirty="0" smtClean="0"/>
              <a:t>In some companies, system testing may involve a separate testing team with no involvement from designers and programmers. </a:t>
            </a:r>
            <a:endParaRPr lang="en-US" dirty="0"/>
          </a:p>
        </p:txBody>
      </p:sp>
      <p:sp>
        <p:nvSpPr>
          <p:cNvPr id="5" name="Slide Number Placeholder 4"/>
          <p:cNvSpPr>
            <a:spLocks noGrp="1"/>
          </p:cNvSpPr>
          <p:nvPr>
            <p:ph type="sldNum" sz="quarter" idx="12"/>
          </p:nvPr>
        </p:nvSpPr>
        <p:spPr/>
        <p:txBody>
          <a:bodyPr/>
          <a:lstStyle/>
          <a:p>
            <a:fld id="{CB105B8D-1C36-1C40-961B-CAAB1DD98B28}"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Use-case testing</a:t>
            </a:r>
            <a:endParaRPr lang="en-US" dirty="0"/>
          </a:p>
        </p:txBody>
      </p:sp>
      <p:sp>
        <p:nvSpPr>
          <p:cNvPr id="3" name="Content Placeholder 2"/>
          <p:cNvSpPr>
            <a:spLocks noGrp="1"/>
          </p:cNvSpPr>
          <p:nvPr>
            <p:ph idx="1"/>
          </p:nvPr>
        </p:nvSpPr>
        <p:spPr/>
        <p:txBody>
          <a:bodyPr/>
          <a:lstStyle/>
          <a:p>
            <a:pPr>
              <a:lnSpc>
                <a:spcPct val="150000"/>
              </a:lnSpc>
            </a:pPr>
            <a:r>
              <a:rPr lang="en-US" dirty="0" smtClean="0"/>
              <a:t>The use-cases developed to identify system interactions can be used as a basis for system testing.</a:t>
            </a:r>
          </a:p>
          <a:p>
            <a:pPr>
              <a:lnSpc>
                <a:spcPct val="150000"/>
              </a:lnSpc>
            </a:pPr>
            <a:r>
              <a:rPr lang="en-US" dirty="0" smtClean="0"/>
              <a:t>Each use case usually involves several system components so testing the use case forces these interactions to occur.</a:t>
            </a:r>
          </a:p>
          <a:p>
            <a:pPr>
              <a:lnSpc>
                <a:spcPct val="150000"/>
              </a:lnSpc>
            </a:pPr>
            <a:r>
              <a:rPr lang="en-US" dirty="0" smtClean="0"/>
              <a:t>The sequence diagrams associated with the use case documents the components and interactions that are being tested.</a:t>
            </a:r>
            <a:endParaRPr lang="en-US" dirty="0"/>
          </a:p>
        </p:txBody>
      </p:sp>
      <p:sp>
        <p:nvSpPr>
          <p:cNvPr id="5" name="Slide Number Placeholder 4"/>
          <p:cNvSpPr>
            <a:spLocks noGrp="1"/>
          </p:cNvSpPr>
          <p:nvPr>
            <p:ph type="sldNum" sz="quarter" idx="12"/>
          </p:nvPr>
        </p:nvSpPr>
        <p:spPr/>
        <p:txBody>
          <a:bodyPr/>
          <a:lstStyle/>
          <a:p>
            <a:fld id="{CB105B8D-1C36-1C40-961B-CAAB1DD98B28}"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Collect</a:t>
            </a:r>
            <a:r>
              <a:rPr lang="en-US" dirty="0"/>
              <a:t>weather data sequence chart</a:t>
            </a:r>
          </a:p>
        </p:txBody>
      </p:sp>
      <p:pic>
        <p:nvPicPr>
          <p:cNvPr id="4" name="Content Placeholder 3" descr="8.8 WS-SeqDiagram.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l="-4798" r="-4798"/>
              <a:stretch>
                <a:fillRect/>
              </a:stretch>
            </p:blipFill>
          </mc:Choice>
          <mc:Fallback>
            <p:blipFill>
              <a:blip r:embed="rId3"/>
              <a:srcRect l="-4798" r="-4798"/>
              <a:stretch>
                <a:fillRect/>
              </a:stretch>
            </p:blipFill>
          </mc:Fallback>
        </mc:AlternateContent>
        <p:spPr/>
      </p:pic>
      <p:sp>
        <p:nvSpPr>
          <p:cNvPr id="5" name="Slide Number Placeholder 4"/>
          <p:cNvSpPr>
            <a:spLocks noGrp="1"/>
          </p:cNvSpPr>
          <p:nvPr>
            <p:ph type="sldNum" sz="quarter" idx="12"/>
          </p:nvPr>
        </p:nvSpPr>
        <p:spPr/>
        <p:txBody>
          <a:bodyPr/>
          <a:lstStyle/>
          <a:p>
            <a:fld id="{CB105B8D-1C36-1C40-961B-CAAB1DD98B28}" type="slidenum">
              <a:rPr lang="en-US" smtClean="0"/>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94305"/>
            <a:ext cx="7772400" cy="1470025"/>
          </a:xfrm>
        </p:spPr>
        <p:txBody>
          <a:bodyPr/>
          <a:lstStyle/>
          <a:p>
            <a:pPr algn="ctr"/>
            <a:r>
              <a:rPr lang="en-US" sz="2800" dirty="0" smtClean="0"/>
              <a:t>Software Evolution</a:t>
            </a:r>
            <a:endParaRPr lang="en-US" sz="2800" dirty="0"/>
          </a:p>
        </p:txBody>
      </p:sp>
      <p:sp>
        <p:nvSpPr>
          <p:cNvPr id="4" name="Slide Number Placeholder 3"/>
          <p:cNvSpPr>
            <a:spLocks noGrp="1"/>
          </p:cNvSpPr>
          <p:nvPr>
            <p:ph type="sldNum" sz="quarter" idx="12"/>
          </p:nvPr>
        </p:nvSpPr>
        <p:spPr/>
        <p:txBody>
          <a:bodyPr/>
          <a:lstStyle/>
          <a:p>
            <a:fld id="{C8735F24-F0A4-DB4E-AAD6-0E2C6B4C4636}" type="slidenum">
              <a:rPr lang="en-US" smtClean="0"/>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GB"/>
              <a:t>Software change</a:t>
            </a:r>
          </a:p>
        </p:txBody>
      </p:sp>
      <p:sp>
        <p:nvSpPr>
          <p:cNvPr id="66563" name="Rectangle 3"/>
          <p:cNvSpPr>
            <a:spLocks noGrp="1" noChangeArrowheads="1"/>
          </p:cNvSpPr>
          <p:nvPr>
            <p:ph type="body" idx="1"/>
          </p:nvPr>
        </p:nvSpPr>
        <p:spPr>
          <a:xfrm>
            <a:off x="457200" y="1935480"/>
            <a:ext cx="8229600" cy="4282123"/>
          </a:xfrm>
        </p:spPr>
        <p:txBody>
          <a:bodyPr/>
          <a:lstStyle/>
          <a:p>
            <a:r>
              <a:rPr lang="en-GB" sz="2400" dirty="0"/>
              <a:t>Software change is inevitable</a:t>
            </a:r>
          </a:p>
          <a:p>
            <a:pPr lvl="1"/>
            <a:r>
              <a:rPr lang="en-GB" sz="2000" dirty="0"/>
              <a:t>New requirements emerge when the software is used;</a:t>
            </a:r>
          </a:p>
          <a:p>
            <a:pPr lvl="1"/>
            <a:r>
              <a:rPr lang="en-GB" sz="2000" dirty="0"/>
              <a:t>The business environment changes;</a:t>
            </a:r>
          </a:p>
          <a:p>
            <a:pPr lvl="1"/>
            <a:r>
              <a:rPr lang="en-GB" sz="2000" dirty="0"/>
              <a:t>Errors must be repaired;</a:t>
            </a:r>
          </a:p>
          <a:p>
            <a:pPr lvl="1"/>
            <a:r>
              <a:rPr lang="en-GB" sz="2000" dirty="0"/>
              <a:t>New computers and equipment is added to the system;</a:t>
            </a:r>
          </a:p>
          <a:p>
            <a:pPr lvl="1"/>
            <a:r>
              <a:rPr lang="en-GB" sz="2000" dirty="0"/>
              <a:t>The performance or reliability of the system may have to be improved.</a:t>
            </a:r>
          </a:p>
          <a:p>
            <a:r>
              <a:rPr lang="en-GB" sz="2400" dirty="0"/>
              <a:t>A key problem for</a:t>
            </a:r>
            <a:r>
              <a:rPr lang="en-GB" sz="2400" dirty="0" smtClean="0"/>
              <a:t> all organizations </a:t>
            </a:r>
            <a:r>
              <a:rPr lang="en-GB" sz="2400" dirty="0"/>
              <a:t>is implementing and managing change to their existing software systems.</a:t>
            </a:r>
          </a:p>
        </p:txBody>
      </p:sp>
      <p:sp>
        <p:nvSpPr>
          <p:cNvPr id="6" name="Slide Number Placeholder 5"/>
          <p:cNvSpPr>
            <a:spLocks noGrp="1"/>
          </p:cNvSpPr>
          <p:nvPr>
            <p:ph type="sldNum" sz="quarter" idx="12"/>
          </p:nvPr>
        </p:nvSpPr>
        <p:spPr/>
        <p:txBody>
          <a:bodyPr/>
          <a:lstStyle/>
          <a:p>
            <a:fld id="{C8735F24-F0A4-DB4E-AAD6-0E2C6B4C4636}" type="slidenum">
              <a:rPr lang="en-US" smtClean="0"/>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en-US"/>
              <a:t>Importance of evolution</a:t>
            </a:r>
          </a:p>
        </p:txBody>
      </p:sp>
      <p:sp>
        <p:nvSpPr>
          <p:cNvPr id="91139" name="Rectangle 3"/>
          <p:cNvSpPr>
            <a:spLocks noGrp="1" noChangeArrowheads="1"/>
          </p:cNvSpPr>
          <p:nvPr>
            <p:ph type="body" idx="1"/>
          </p:nvPr>
        </p:nvSpPr>
        <p:spPr/>
        <p:txBody>
          <a:bodyPr/>
          <a:lstStyle/>
          <a:p>
            <a:pPr>
              <a:lnSpc>
                <a:spcPct val="150000"/>
              </a:lnSpc>
            </a:pPr>
            <a:r>
              <a:rPr lang="en-US" dirty="0" err="1"/>
              <a:t>Organisations</a:t>
            </a:r>
            <a:r>
              <a:rPr lang="en-US" dirty="0"/>
              <a:t> have huge investments in their software systems - they are critical business assets.</a:t>
            </a:r>
          </a:p>
          <a:p>
            <a:pPr>
              <a:lnSpc>
                <a:spcPct val="150000"/>
              </a:lnSpc>
            </a:pPr>
            <a:r>
              <a:rPr lang="en-US" dirty="0"/>
              <a:t>To maintain the value of these assets to the business, they must be changed and updated.</a:t>
            </a:r>
          </a:p>
          <a:p>
            <a:pPr>
              <a:lnSpc>
                <a:spcPct val="150000"/>
              </a:lnSpc>
            </a:pPr>
            <a:r>
              <a:rPr lang="en-US" dirty="0"/>
              <a:t>The majority of the software budget in large companies is devoted to</a:t>
            </a:r>
            <a:r>
              <a:rPr lang="en-US" dirty="0" smtClean="0"/>
              <a:t> changing and evolving </a:t>
            </a:r>
            <a:r>
              <a:rPr lang="en-US" dirty="0"/>
              <a:t>existing software rather than developing new software.</a:t>
            </a:r>
          </a:p>
        </p:txBody>
      </p:sp>
      <p:sp>
        <p:nvSpPr>
          <p:cNvPr id="6" name="Slide Number Placeholder 5"/>
          <p:cNvSpPr>
            <a:spLocks noGrp="1"/>
          </p:cNvSpPr>
          <p:nvPr>
            <p:ph type="sldNum" sz="quarter" idx="12"/>
          </p:nvPr>
        </p:nvSpPr>
        <p:spPr/>
        <p:txBody>
          <a:bodyPr/>
          <a:lstStyle/>
          <a:p>
            <a:fld id="{C8735F24-F0A4-DB4E-AAD6-0E2C6B4C4636}" type="slidenum">
              <a:rPr lang="en-US" smtClean="0"/>
              <a:pPr/>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a:t>
            </a:r>
            <a:r>
              <a:rPr lang="en-US" dirty="0"/>
              <a:t>spiral model of development and evolution</a:t>
            </a:r>
          </a:p>
        </p:txBody>
      </p:sp>
      <p:pic>
        <p:nvPicPr>
          <p:cNvPr id="4" name="Content Placeholder 3" descr="9.1 SpiralEvolution.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
              <a:srcRect l="-7970" r="-7970"/>
              <a:stretch>
                <a:fillRect/>
              </a:stretch>
            </p:blipFill>
          </mc:Choice>
          <mc:Fallback>
            <p:blipFill>
              <a:blip r:embed="rId2"/>
              <a:srcRect l="-7970" r="-7970"/>
              <a:stretch>
                <a:fillRect/>
              </a:stretch>
            </p:blipFill>
          </mc:Fallback>
        </mc:AlternateContent>
        <p:spPr/>
      </p:pic>
      <p:sp>
        <p:nvSpPr>
          <p:cNvPr id="7" name="Slide Number Placeholder 6"/>
          <p:cNvSpPr>
            <a:spLocks noGrp="1"/>
          </p:cNvSpPr>
          <p:nvPr>
            <p:ph type="sldNum" sz="quarter" idx="12"/>
          </p:nvPr>
        </p:nvSpPr>
        <p:spPr/>
        <p:txBody>
          <a:bodyPr/>
          <a:lstStyle/>
          <a:p>
            <a:fld id="{C8735F24-F0A4-DB4E-AAD6-0E2C6B4C4636}" type="slidenum">
              <a:rPr lang="en-US" smtClean="0"/>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Evolution </a:t>
            </a:r>
            <a:r>
              <a:rPr lang="en-US" dirty="0"/>
              <a:t>and servicing</a:t>
            </a:r>
          </a:p>
        </p:txBody>
      </p:sp>
      <p:pic>
        <p:nvPicPr>
          <p:cNvPr id="4" name="Content Placeholder 3" descr="9.2 EvolutionServicing.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
              <a:srcRect t="-123809" b="-123809"/>
              <a:stretch>
                <a:fillRect/>
              </a:stretch>
            </p:blipFill>
          </mc:Choice>
          <mc:Fallback>
            <p:blipFill>
              <a:blip r:embed="rId2"/>
              <a:srcRect t="-123809" b="-123809"/>
              <a:stretch>
                <a:fillRect/>
              </a:stretch>
            </p:blipFill>
          </mc:Fallback>
        </mc:AlternateContent>
        <p:spPr>
          <a:xfrm>
            <a:off x="788981" y="1600200"/>
            <a:ext cx="7576034" cy="4166527"/>
          </a:xfrm>
        </p:spPr>
      </p:pic>
      <p:sp>
        <p:nvSpPr>
          <p:cNvPr id="7" name="Slide Number Placeholder 6"/>
          <p:cNvSpPr>
            <a:spLocks noGrp="1"/>
          </p:cNvSpPr>
          <p:nvPr>
            <p:ph type="sldNum" sz="quarter" idx="12"/>
          </p:nvPr>
        </p:nvSpPr>
        <p:spPr/>
        <p:txBody>
          <a:bodyPr/>
          <a:lstStyle/>
          <a:p>
            <a:fld id="{C8735F24-F0A4-DB4E-AAD6-0E2C6B4C4636}" type="slidenum">
              <a:rPr lang="en-US" smtClean="0"/>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testing goals</a:t>
            </a:r>
            <a:endParaRPr lang="en-US" dirty="0"/>
          </a:p>
        </p:txBody>
      </p:sp>
      <p:sp>
        <p:nvSpPr>
          <p:cNvPr id="3" name="Content Placeholder 2"/>
          <p:cNvSpPr>
            <a:spLocks noGrp="1"/>
          </p:cNvSpPr>
          <p:nvPr>
            <p:ph idx="1"/>
          </p:nvPr>
        </p:nvSpPr>
        <p:spPr/>
        <p:txBody>
          <a:bodyPr/>
          <a:lstStyle/>
          <a:p>
            <a:r>
              <a:rPr lang="en-US" dirty="0" smtClean="0"/>
              <a:t>To demonstrate to the developer and the customer that the software meets its requirements. </a:t>
            </a:r>
          </a:p>
          <a:p>
            <a:pPr lvl="1"/>
            <a:r>
              <a:rPr lang="en-US" dirty="0" smtClean="0"/>
              <a:t>For custom software, this means that there should be at least one test for every requirement in the requirements document. For generic software products, it means that there should be tests for all of the system features, plus combinations of these features, that will be incorporated in the product release.  </a:t>
            </a:r>
            <a:endParaRPr lang="en-GB" dirty="0" smtClean="0"/>
          </a:p>
          <a:p>
            <a:r>
              <a:rPr lang="en-US" dirty="0" smtClean="0"/>
              <a:t>To discover situations in which the behavior of the software is incorrect, undesirable or does not conform to its specification. </a:t>
            </a:r>
          </a:p>
          <a:p>
            <a:pPr lvl="1"/>
            <a:r>
              <a:rPr lang="en-US" dirty="0" smtClean="0"/>
              <a:t>Defect testing is concerned with rooting out undesirable system behavior such as system crashes, unwanted interactions with other systems, incorrect computations and data corruption.</a:t>
            </a:r>
            <a:endParaRPr lang="en-GB" dirty="0" smtClean="0"/>
          </a:p>
          <a:p>
            <a:endParaRPr lang="en-US" dirty="0"/>
          </a:p>
        </p:txBody>
      </p:sp>
      <p:sp>
        <p:nvSpPr>
          <p:cNvPr id="4" name="Slide Number Placeholder 3"/>
          <p:cNvSpPr>
            <a:spLocks noGrp="1"/>
          </p:cNvSpPr>
          <p:nvPr>
            <p:ph type="sldNum" sz="quarter" idx="12"/>
          </p:nvPr>
        </p:nvSpPr>
        <p:spPr/>
        <p:txBody>
          <a:bodyPr/>
          <a:lstStyle/>
          <a:p>
            <a:fld id="{CB105B8D-1C36-1C40-961B-CAAB1DD98B28}"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Evolution and servicing</a:t>
            </a:r>
            <a:endParaRPr lang="en-US" dirty="0"/>
          </a:p>
        </p:txBody>
      </p:sp>
      <p:sp>
        <p:nvSpPr>
          <p:cNvPr id="3" name="Content Placeholder 2"/>
          <p:cNvSpPr>
            <a:spLocks noGrp="1"/>
          </p:cNvSpPr>
          <p:nvPr>
            <p:ph idx="1"/>
          </p:nvPr>
        </p:nvSpPr>
        <p:spPr/>
        <p:txBody>
          <a:bodyPr/>
          <a:lstStyle/>
          <a:p>
            <a:r>
              <a:rPr lang="en-US" dirty="0" smtClean="0"/>
              <a:t>Evolution</a:t>
            </a:r>
          </a:p>
          <a:p>
            <a:pPr lvl="1"/>
            <a:r>
              <a:rPr lang="en-US" dirty="0" smtClean="0"/>
              <a:t>The stage in a software system’s life cycle where it is in operational use and is evolving as new requirements are proposed and implemented in the system.</a:t>
            </a:r>
          </a:p>
          <a:p>
            <a:r>
              <a:rPr lang="en-US" dirty="0" smtClean="0"/>
              <a:t>Servicing</a:t>
            </a:r>
          </a:p>
          <a:p>
            <a:pPr lvl="1"/>
            <a:r>
              <a:rPr lang="en-US" dirty="0" smtClean="0"/>
              <a:t>At this stage, the software remains useful but the only changes made are those required to keep it operational i.e. bug fixes and changes to reflect changes in the software’s environment. No new functionality is added.</a:t>
            </a:r>
          </a:p>
          <a:p>
            <a:r>
              <a:rPr lang="en-US" dirty="0" smtClean="0"/>
              <a:t>Phase-out</a:t>
            </a:r>
          </a:p>
          <a:p>
            <a:pPr lvl="1"/>
            <a:r>
              <a:rPr lang="en-US" dirty="0" smtClean="0"/>
              <a:t>The software may still be used but no further changes are made to it.</a:t>
            </a:r>
            <a:endParaRPr lang="en-US" dirty="0"/>
          </a:p>
        </p:txBody>
      </p:sp>
      <p:sp>
        <p:nvSpPr>
          <p:cNvPr id="6" name="Slide Number Placeholder 5"/>
          <p:cNvSpPr>
            <a:spLocks noGrp="1"/>
          </p:cNvSpPr>
          <p:nvPr>
            <p:ph type="sldNum" sz="quarter" idx="12"/>
          </p:nvPr>
        </p:nvSpPr>
        <p:spPr/>
        <p:txBody>
          <a:bodyPr/>
          <a:lstStyle/>
          <a:p>
            <a:fld id="{C8735F24-F0A4-DB4E-AAD6-0E2C6B4C4636}" type="slidenum">
              <a:rPr lang="en-US" smtClean="0"/>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en-US"/>
              <a:t>Evolution processes</a:t>
            </a:r>
          </a:p>
        </p:txBody>
      </p:sp>
      <p:sp>
        <p:nvSpPr>
          <p:cNvPr id="93187" name="Rectangle 3"/>
          <p:cNvSpPr>
            <a:spLocks noGrp="1" noChangeArrowheads="1"/>
          </p:cNvSpPr>
          <p:nvPr>
            <p:ph type="body" idx="1"/>
          </p:nvPr>
        </p:nvSpPr>
        <p:spPr>
          <a:xfrm>
            <a:off x="457200" y="1752600"/>
            <a:ext cx="8229600" cy="4525963"/>
          </a:xfrm>
        </p:spPr>
        <p:txBody>
          <a:bodyPr/>
          <a:lstStyle/>
          <a:p>
            <a:r>
              <a:rPr lang="en-US" dirty="0" smtClean="0"/>
              <a:t>Software evolution </a:t>
            </a:r>
            <a:r>
              <a:rPr lang="en-US" dirty="0"/>
              <a:t>processes depend on</a:t>
            </a:r>
          </a:p>
          <a:p>
            <a:pPr lvl="1"/>
            <a:r>
              <a:rPr lang="en-US" dirty="0"/>
              <a:t>The type of software being maintained;</a:t>
            </a:r>
          </a:p>
          <a:p>
            <a:pPr lvl="1"/>
            <a:r>
              <a:rPr lang="en-US" dirty="0"/>
              <a:t>The development processes used;</a:t>
            </a:r>
          </a:p>
          <a:p>
            <a:pPr lvl="1"/>
            <a:r>
              <a:rPr lang="en-US" dirty="0"/>
              <a:t>The skills and experience of the people involved.</a:t>
            </a:r>
          </a:p>
          <a:p>
            <a:r>
              <a:rPr lang="en-US" dirty="0"/>
              <a:t>Proposals for change are the driver for system </a:t>
            </a:r>
            <a:r>
              <a:rPr lang="en-US" dirty="0" smtClean="0"/>
              <a:t>evolution.</a:t>
            </a:r>
          </a:p>
          <a:p>
            <a:pPr lvl="1"/>
            <a:r>
              <a:rPr lang="en-US" dirty="0" smtClean="0"/>
              <a:t>Should be linked with components that are affected by the change, thus allowing the cost and impact of the change to be estimated.</a:t>
            </a:r>
          </a:p>
          <a:p>
            <a:r>
              <a:rPr lang="en-US" dirty="0" smtClean="0"/>
              <a:t>Change </a:t>
            </a:r>
            <a:r>
              <a:rPr lang="en-US" dirty="0"/>
              <a:t>identification and evolution </a:t>
            </a:r>
            <a:r>
              <a:rPr lang="en-US" dirty="0" smtClean="0"/>
              <a:t>continues </a:t>
            </a:r>
            <a:r>
              <a:rPr lang="en-US" dirty="0"/>
              <a:t>throughout the system lifetime.</a:t>
            </a:r>
          </a:p>
        </p:txBody>
      </p:sp>
      <p:sp>
        <p:nvSpPr>
          <p:cNvPr id="6" name="Slide Number Placeholder 5"/>
          <p:cNvSpPr>
            <a:spLocks noGrp="1"/>
          </p:cNvSpPr>
          <p:nvPr>
            <p:ph type="sldNum" sz="quarter" idx="12"/>
          </p:nvPr>
        </p:nvSpPr>
        <p:spPr/>
        <p:txBody>
          <a:bodyPr/>
          <a:lstStyle/>
          <a:p>
            <a:fld id="{C8735F24-F0A4-DB4E-AAD6-0E2C6B4C4636}" type="slidenum">
              <a:rPr lang="en-US" smtClean="0"/>
              <a:pPr/>
              <a:t>41</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 </a:t>
            </a:r>
            <a:r>
              <a:rPr lang="en-US" dirty="0"/>
              <a:t>identification and evolution processes</a:t>
            </a:r>
          </a:p>
        </p:txBody>
      </p:sp>
      <p:pic>
        <p:nvPicPr>
          <p:cNvPr id="4" name="Content Placeholder 3" descr="9.3 ChangeEvolProc.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
              <a:srcRect l="-7888" r="-7888"/>
              <a:stretch>
                <a:fillRect/>
              </a:stretch>
            </p:blipFill>
          </mc:Choice>
          <mc:Fallback>
            <p:blipFill>
              <a:blip r:embed="rId2"/>
              <a:srcRect l="-7888" r="-7888"/>
              <a:stretch>
                <a:fillRect/>
              </a:stretch>
            </p:blipFill>
          </mc:Fallback>
        </mc:AlternateContent>
        <p:spPr>
          <a:xfrm>
            <a:off x="1200848" y="2103501"/>
            <a:ext cx="6350032" cy="3492273"/>
          </a:xfrm>
        </p:spPr>
      </p:pic>
      <p:sp>
        <p:nvSpPr>
          <p:cNvPr id="7" name="Slide Number Placeholder 6"/>
          <p:cNvSpPr>
            <a:spLocks noGrp="1"/>
          </p:cNvSpPr>
          <p:nvPr>
            <p:ph type="sldNum" sz="quarter" idx="12"/>
          </p:nvPr>
        </p:nvSpPr>
        <p:spPr/>
        <p:txBody>
          <a:bodyPr/>
          <a:lstStyle/>
          <a:p>
            <a:fld id="{C8735F24-F0A4-DB4E-AAD6-0E2C6B4C4636}" type="slidenum">
              <a:rPr lang="en-US" smtClean="0"/>
              <a:pPr/>
              <a:t>42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a:t>software evolution process</a:t>
            </a:r>
          </a:p>
        </p:txBody>
      </p:sp>
      <p:pic>
        <p:nvPicPr>
          <p:cNvPr id="4" name="Content Placeholder 3" descr="9.4 EvolutionProcess.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
              <a:srcRect t="-50826" b="-50826"/>
              <a:stretch>
                <a:fillRect/>
              </a:stretch>
            </p:blipFill>
          </mc:Choice>
          <mc:Fallback>
            <p:blipFill>
              <a:blip r:embed="rId2"/>
              <a:srcRect t="-50826" b="-50826"/>
              <a:stretch>
                <a:fillRect/>
              </a:stretch>
            </p:blipFill>
          </mc:Fallback>
        </mc:AlternateContent>
        <p:spPr/>
      </p:pic>
      <p:sp>
        <p:nvSpPr>
          <p:cNvPr id="7" name="Slide Number Placeholder 6"/>
          <p:cNvSpPr>
            <a:spLocks noGrp="1"/>
          </p:cNvSpPr>
          <p:nvPr>
            <p:ph type="sldNum" sz="quarter" idx="12"/>
          </p:nvPr>
        </p:nvSpPr>
        <p:spPr/>
        <p:txBody>
          <a:bodyPr/>
          <a:lstStyle/>
          <a:p>
            <a:fld id="{C8735F24-F0A4-DB4E-AAD6-0E2C6B4C4636}" type="slidenum">
              <a:rPr lang="en-US" smtClean="0"/>
              <a:pPr/>
              <a:t>43</a:t>
            </a:fld>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 </a:t>
            </a:r>
            <a:r>
              <a:rPr lang="en-US" dirty="0"/>
              <a:t>implementation</a:t>
            </a:r>
          </a:p>
        </p:txBody>
      </p:sp>
      <p:pic>
        <p:nvPicPr>
          <p:cNvPr id="4" name="Content Placeholder 3" descr="9.5 ChangeImplement.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
              <a:srcRect t="-116672" b="-116672"/>
              <a:stretch>
                <a:fillRect/>
              </a:stretch>
            </p:blipFill>
          </mc:Choice>
          <mc:Fallback>
            <p:blipFill>
              <a:blip r:embed="rId2"/>
              <a:srcRect t="-116672" b="-116672"/>
              <a:stretch>
                <a:fillRect/>
              </a:stretch>
            </p:blipFill>
          </mc:Fallback>
        </mc:AlternateContent>
        <p:spPr>
          <a:xfrm>
            <a:off x="1143644" y="1600200"/>
            <a:ext cx="6956390" cy="3825747"/>
          </a:xfrm>
        </p:spPr>
      </p:pic>
      <p:sp>
        <p:nvSpPr>
          <p:cNvPr id="7" name="Slide Number Placeholder 6"/>
          <p:cNvSpPr>
            <a:spLocks noGrp="1"/>
          </p:cNvSpPr>
          <p:nvPr>
            <p:ph type="sldNum" sz="quarter" idx="12"/>
          </p:nvPr>
        </p:nvSpPr>
        <p:spPr/>
        <p:txBody>
          <a:bodyPr/>
          <a:lstStyle/>
          <a:p>
            <a:fld id="{C8735F24-F0A4-DB4E-AAD6-0E2C6B4C4636}" type="slidenum">
              <a:rPr lang="en-US" smtClean="0"/>
              <a:pPr/>
              <a:t>44</a:t>
            </a:fld>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 implementation</a:t>
            </a:r>
            <a:endParaRPr lang="en-US" dirty="0"/>
          </a:p>
        </p:txBody>
      </p:sp>
      <p:sp>
        <p:nvSpPr>
          <p:cNvPr id="3" name="Content Placeholder 2"/>
          <p:cNvSpPr>
            <a:spLocks noGrp="1"/>
          </p:cNvSpPr>
          <p:nvPr>
            <p:ph idx="1"/>
          </p:nvPr>
        </p:nvSpPr>
        <p:spPr>
          <a:xfrm>
            <a:off x="457200" y="1767840"/>
            <a:ext cx="8229600" cy="4525963"/>
          </a:xfrm>
        </p:spPr>
        <p:txBody>
          <a:bodyPr/>
          <a:lstStyle/>
          <a:p>
            <a:r>
              <a:rPr lang="en-US" dirty="0" smtClean="0"/>
              <a:t>Iteration of the development process where the revisions to the system are designed, implemented and tested.</a:t>
            </a:r>
          </a:p>
          <a:p>
            <a:r>
              <a:rPr lang="en-US" dirty="0" smtClean="0"/>
              <a:t>A critical difference is that the first stage of change implementation may involve program understanding, especially if the original system developers are not responsible for  the change implementation.</a:t>
            </a:r>
          </a:p>
          <a:p>
            <a:r>
              <a:rPr lang="en-US" dirty="0" smtClean="0"/>
              <a:t>During the program understanding phase, you have to understand how the program is structured, how it delivers functionality and how the proposed change might affect the program. </a:t>
            </a:r>
          </a:p>
          <a:p>
            <a:endParaRPr lang="en-US" dirty="0"/>
          </a:p>
        </p:txBody>
      </p:sp>
      <p:sp>
        <p:nvSpPr>
          <p:cNvPr id="6" name="Slide Number Placeholder 5"/>
          <p:cNvSpPr>
            <a:spLocks noGrp="1"/>
          </p:cNvSpPr>
          <p:nvPr>
            <p:ph type="sldNum" sz="quarter" idx="12"/>
          </p:nvPr>
        </p:nvSpPr>
        <p:spPr/>
        <p:txBody>
          <a:bodyPr/>
          <a:lstStyle/>
          <a:p>
            <a:fld id="{C8735F24-F0A4-DB4E-AAD6-0E2C6B4C4636}" type="slidenum">
              <a:rPr lang="en-US" smtClean="0"/>
              <a:pPr/>
              <a:t>45</a:t>
            </a:fld>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body" idx="1"/>
          </p:nvPr>
        </p:nvSpPr>
        <p:spPr>
          <a:xfrm>
            <a:off x="457200" y="1874520"/>
            <a:ext cx="8229600" cy="4266883"/>
          </a:xfrm>
          <a:noFill/>
          <a:ln/>
        </p:spPr>
        <p:txBody>
          <a:bodyPr lIns="90840" tIns="44623" rIns="90840" bIns="44623"/>
          <a:lstStyle/>
          <a:p>
            <a:r>
              <a:rPr lang="en-GB" dirty="0"/>
              <a:t>Modifying a program after it has been put into use</a:t>
            </a:r>
            <a:r>
              <a:rPr lang="en-GB" dirty="0" smtClean="0"/>
              <a:t>.</a:t>
            </a:r>
          </a:p>
          <a:p>
            <a:r>
              <a:rPr lang="en-GB" dirty="0" smtClean="0"/>
              <a:t>The term is mostly used for changing custom software. Generic software products are said to evolve to create new versions.</a:t>
            </a:r>
          </a:p>
          <a:p>
            <a:r>
              <a:rPr lang="en-GB" dirty="0"/>
              <a:t>Maintenance does not normally involve major changes to the system’s architecture.</a:t>
            </a:r>
          </a:p>
          <a:p>
            <a:r>
              <a:rPr lang="en-GB" dirty="0"/>
              <a:t>Changes are implemented by modifying existing components and adding new components to the system.</a:t>
            </a:r>
          </a:p>
        </p:txBody>
      </p:sp>
      <p:sp>
        <p:nvSpPr>
          <p:cNvPr id="8195" name="Rectangle 3"/>
          <p:cNvSpPr>
            <a:spLocks noGrp="1" noChangeArrowheads="1"/>
          </p:cNvSpPr>
          <p:nvPr>
            <p:ph type="title"/>
          </p:nvPr>
        </p:nvSpPr>
        <p:spPr>
          <a:noFill/>
          <a:ln/>
        </p:spPr>
        <p:txBody>
          <a:bodyPr lIns="90840" tIns="44623" rIns="90840" bIns="44623"/>
          <a:lstStyle/>
          <a:p>
            <a:r>
              <a:rPr lang="en-GB"/>
              <a:t>Software maintenance</a:t>
            </a:r>
          </a:p>
        </p:txBody>
      </p:sp>
      <p:sp>
        <p:nvSpPr>
          <p:cNvPr id="6" name="Slide Number Placeholder 5"/>
          <p:cNvSpPr>
            <a:spLocks noGrp="1"/>
          </p:cNvSpPr>
          <p:nvPr>
            <p:ph type="sldNum" sz="quarter" idx="12"/>
          </p:nvPr>
        </p:nvSpPr>
        <p:spPr/>
        <p:txBody>
          <a:bodyPr/>
          <a:lstStyle/>
          <a:p>
            <a:fld id="{C8735F24-F0A4-DB4E-AAD6-0E2C6B4C4636}" type="slidenum">
              <a:rPr lang="en-US" smtClean="0"/>
              <a:pPr/>
              <a:t>46</a:t>
            </a:fld>
            <a:endParaRPr lang="en-US"/>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body" idx="1"/>
          </p:nvPr>
        </p:nvSpPr>
        <p:spPr>
          <a:xfrm>
            <a:off x="457200" y="1783080"/>
            <a:ext cx="8229600" cy="4525963"/>
          </a:xfrm>
          <a:noFill/>
          <a:ln/>
        </p:spPr>
        <p:txBody>
          <a:bodyPr lIns="90840" tIns="44623" rIns="90840" bIns="44623"/>
          <a:lstStyle/>
          <a:p>
            <a:r>
              <a:rPr lang="en-GB" sz="2400" dirty="0"/>
              <a:t>Maintenance to repair software faults</a:t>
            </a:r>
          </a:p>
          <a:p>
            <a:pPr lvl="1"/>
            <a:r>
              <a:rPr lang="en-GB" sz="2000" dirty="0"/>
              <a:t>Changing a system to correct deficiencies in the way meets its requirements.</a:t>
            </a:r>
          </a:p>
          <a:p>
            <a:r>
              <a:rPr lang="en-GB" sz="2400" dirty="0"/>
              <a:t>Maintenance to adapt software to a different operating environment</a:t>
            </a:r>
          </a:p>
          <a:p>
            <a:pPr lvl="1"/>
            <a:r>
              <a:rPr lang="en-GB" sz="2000" dirty="0"/>
              <a:t>Changing a system so that it operates in a different environment (computer, OS, etc.) from its initial implementation.</a:t>
            </a:r>
          </a:p>
          <a:p>
            <a:r>
              <a:rPr lang="en-GB" sz="2400" dirty="0"/>
              <a:t>Maintenance to add to or modify the system’s functionality</a:t>
            </a:r>
          </a:p>
          <a:p>
            <a:pPr lvl="1"/>
            <a:r>
              <a:rPr lang="en-GB" sz="2000" dirty="0"/>
              <a:t>Modifying the system to satisfy new requirements.</a:t>
            </a:r>
          </a:p>
        </p:txBody>
      </p:sp>
      <p:sp>
        <p:nvSpPr>
          <p:cNvPr id="12291" name="Rectangle 3"/>
          <p:cNvSpPr>
            <a:spLocks noGrp="1" noChangeArrowheads="1"/>
          </p:cNvSpPr>
          <p:nvPr>
            <p:ph type="title"/>
          </p:nvPr>
        </p:nvSpPr>
        <p:spPr>
          <a:noFill/>
          <a:ln/>
        </p:spPr>
        <p:txBody>
          <a:bodyPr lIns="90840" tIns="44623" rIns="90840" bIns="44623"/>
          <a:lstStyle/>
          <a:p>
            <a:r>
              <a:rPr lang="en-GB"/>
              <a:t>Types of maintenance</a:t>
            </a:r>
          </a:p>
        </p:txBody>
      </p:sp>
      <p:sp>
        <p:nvSpPr>
          <p:cNvPr id="6" name="Slide Number Placeholder 5"/>
          <p:cNvSpPr>
            <a:spLocks noGrp="1"/>
          </p:cNvSpPr>
          <p:nvPr>
            <p:ph type="sldNum" sz="quarter" idx="12"/>
          </p:nvPr>
        </p:nvSpPr>
        <p:spPr/>
        <p:txBody>
          <a:bodyPr/>
          <a:lstStyle/>
          <a:p>
            <a:fld id="{C8735F24-F0A4-DB4E-AAD6-0E2C6B4C4636}" type="slidenum">
              <a:rPr lang="en-US" smtClean="0"/>
              <a:pPr/>
              <a:t>47</a:t>
            </a:fld>
            <a:endParaRPr lang="en-US"/>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Maintenance </a:t>
            </a:r>
            <a:r>
              <a:rPr lang="en-US" dirty="0"/>
              <a:t>effort distribution</a:t>
            </a:r>
          </a:p>
        </p:txBody>
      </p:sp>
      <p:pic>
        <p:nvPicPr>
          <p:cNvPr id="4" name="Content Placeholder 3" descr="9.8 MaintEffort.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
              <a:srcRect l="-40915" r="-40915"/>
              <a:stretch>
                <a:fillRect/>
              </a:stretch>
            </p:blipFill>
          </mc:Choice>
          <mc:Fallback>
            <p:blipFill>
              <a:blip r:embed="rId2"/>
              <a:srcRect l="-40915" r="-40915"/>
              <a:stretch>
                <a:fillRect/>
              </a:stretch>
            </p:blipFill>
          </mc:Fallback>
        </mc:AlternateContent>
        <p:spPr>
          <a:xfrm>
            <a:off x="1258051" y="2217826"/>
            <a:ext cx="6029691" cy="3316098"/>
          </a:xfrm>
        </p:spPr>
      </p:pic>
      <p:sp>
        <p:nvSpPr>
          <p:cNvPr id="7" name="Slide Number Placeholder 6"/>
          <p:cNvSpPr>
            <a:spLocks noGrp="1"/>
          </p:cNvSpPr>
          <p:nvPr>
            <p:ph type="sldNum" sz="quarter" idx="12"/>
          </p:nvPr>
        </p:nvSpPr>
        <p:spPr/>
        <p:txBody>
          <a:bodyPr/>
          <a:lstStyle/>
          <a:p>
            <a:fld id="{C8735F24-F0A4-DB4E-AAD6-0E2C6B4C4636}" type="slidenum">
              <a:rPr lang="en-US" smtClean="0"/>
              <a:pPr/>
              <a:t>48</a:t>
            </a:fld>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body" idx="1"/>
          </p:nvPr>
        </p:nvSpPr>
        <p:spPr>
          <a:xfrm>
            <a:off x="457200" y="1798320"/>
            <a:ext cx="8229600" cy="4525963"/>
          </a:xfrm>
          <a:noFill/>
          <a:ln/>
        </p:spPr>
        <p:txBody>
          <a:bodyPr lIns="90840" tIns="44623" rIns="90840" bIns="44623"/>
          <a:lstStyle/>
          <a:p>
            <a:r>
              <a:rPr lang="en-GB" sz="2400" dirty="0"/>
              <a:t>Usually greater than development costs (2* to </a:t>
            </a:r>
            <a:br>
              <a:rPr lang="en-GB" sz="2400" dirty="0"/>
            </a:br>
            <a:r>
              <a:rPr lang="en-GB" sz="2400" dirty="0"/>
              <a:t>100* depending on the application).</a:t>
            </a:r>
          </a:p>
          <a:p>
            <a:r>
              <a:rPr lang="en-GB" sz="2400" dirty="0"/>
              <a:t>Affected by both technical and non-technical </a:t>
            </a:r>
            <a:br>
              <a:rPr lang="en-GB" sz="2400" dirty="0"/>
            </a:br>
            <a:r>
              <a:rPr lang="en-GB" sz="2400" dirty="0"/>
              <a:t>factors.</a:t>
            </a:r>
          </a:p>
          <a:p>
            <a:r>
              <a:rPr lang="en-GB" sz="2400" dirty="0"/>
              <a:t>Increases as software is maintained. </a:t>
            </a:r>
            <a:br>
              <a:rPr lang="en-GB" sz="2400" dirty="0"/>
            </a:br>
            <a:r>
              <a:rPr lang="en-GB" sz="2400" dirty="0"/>
              <a:t>Maintenance corrupts the software structure so </a:t>
            </a:r>
            <a:br>
              <a:rPr lang="en-GB" sz="2400" dirty="0"/>
            </a:br>
            <a:r>
              <a:rPr lang="en-GB" sz="2400" dirty="0"/>
              <a:t>makes further maintenance more difficult.</a:t>
            </a:r>
          </a:p>
          <a:p>
            <a:r>
              <a:rPr lang="en-GB" sz="2400" dirty="0"/>
              <a:t>Ageing software can have high support costs </a:t>
            </a:r>
            <a:br>
              <a:rPr lang="en-GB" sz="2400" dirty="0"/>
            </a:br>
            <a:r>
              <a:rPr lang="en-GB" sz="2400" dirty="0"/>
              <a:t>(e.g. old languages, compilers etc.).</a:t>
            </a:r>
          </a:p>
        </p:txBody>
      </p:sp>
      <p:sp>
        <p:nvSpPr>
          <p:cNvPr id="30723" name="Rectangle 3"/>
          <p:cNvSpPr>
            <a:spLocks noGrp="1" noChangeArrowheads="1"/>
          </p:cNvSpPr>
          <p:nvPr>
            <p:ph type="title"/>
          </p:nvPr>
        </p:nvSpPr>
        <p:spPr>
          <a:noFill/>
          <a:ln/>
        </p:spPr>
        <p:txBody>
          <a:bodyPr lIns="90840" tIns="44623" rIns="90840" bIns="44623"/>
          <a:lstStyle/>
          <a:p>
            <a:r>
              <a:rPr lang="en-GB"/>
              <a:t>Maintenance costs</a:t>
            </a:r>
          </a:p>
        </p:txBody>
      </p:sp>
      <p:sp>
        <p:nvSpPr>
          <p:cNvPr id="6" name="Slide Number Placeholder 5"/>
          <p:cNvSpPr>
            <a:spLocks noGrp="1"/>
          </p:cNvSpPr>
          <p:nvPr>
            <p:ph type="sldNum" sz="quarter" idx="12"/>
          </p:nvPr>
        </p:nvSpPr>
        <p:spPr/>
        <p:txBody>
          <a:bodyPr/>
          <a:lstStyle/>
          <a:p>
            <a:fld id="{C8735F24-F0A4-DB4E-AAD6-0E2C6B4C4636}" type="slidenum">
              <a:rPr lang="en-US" smtClean="0"/>
              <a:pPr/>
              <a:t>49</a:t>
            </a:fld>
            <a:endParaRPr lang="en-US"/>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Validation and defect testing</a:t>
            </a:r>
            <a:endParaRPr lang="en-US" dirty="0"/>
          </a:p>
        </p:txBody>
      </p:sp>
      <p:sp>
        <p:nvSpPr>
          <p:cNvPr id="3" name="Content Placeholder 2"/>
          <p:cNvSpPr>
            <a:spLocks noGrp="1"/>
          </p:cNvSpPr>
          <p:nvPr>
            <p:ph idx="1"/>
          </p:nvPr>
        </p:nvSpPr>
        <p:spPr>
          <a:xfrm>
            <a:off x="457200" y="1874520"/>
            <a:ext cx="8229600" cy="4251643"/>
          </a:xfrm>
        </p:spPr>
        <p:txBody>
          <a:bodyPr/>
          <a:lstStyle/>
          <a:p>
            <a:pPr>
              <a:lnSpc>
                <a:spcPct val="150000"/>
              </a:lnSpc>
            </a:pPr>
            <a:r>
              <a:rPr lang="en-US" dirty="0" smtClean="0"/>
              <a:t>The first goal leads to </a:t>
            </a:r>
            <a:r>
              <a:rPr lang="en-US" dirty="0" smtClean="0">
                <a:solidFill>
                  <a:srgbClr val="FF0000"/>
                </a:solidFill>
              </a:rPr>
              <a:t>validation testing</a:t>
            </a:r>
          </a:p>
          <a:p>
            <a:pPr lvl="1">
              <a:lnSpc>
                <a:spcPct val="150000"/>
              </a:lnSpc>
            </a:pPr>
            <a:r>
              <a:rPr lang="en-US" dirty="0" smtClean="0"/>
              <a:t>You expect the system to perform correctly using a given set of test cases that reflect the system’s expected use. </a:t>
            </a:r>
          </a:p>
          <a:p>
            <a:pPr>
              <a:lnSpc>
                <a:spcPct val="150000"/>
              </a:lnSpc>
            </a:pPr>
            <a:r>
              <a:rPr lang="en-US" dirty="0" smtClean="0"/>
              <a:t>The second goal leads to </a:t>
            </a:r>
            <a:r>
              <a:rPr lang="en-US" dirty="0" smtClean="0">
                <a:solidFill>
                  <a:srgbClr val="FF0000"/>
                </a:solidFill>
              </a:rPr>
              <a:t>defect testing</a:t>
            </a:r>
          </a:p>
          <a:p>
            <a:pPr lvl="1">
              <a:lnSpc>
                <a:spcPct val="150000"/>
              </a:lnSpc>
            </a:pPr>
            <a:r>
              <a:rPr lang="en-US" dirty="0" smtClean="0"/>
              <a:t>The test cases are designed to expose defects. The test cases in defect testing can be deliberately obscure and need not reflect how the system is normally used. </a:t>
            </a:r>
            <a:endParaRPr lang="en-US" dirty="0"/>
          </a:p>
        </p:txBody>
      </p:sp>
      <p:sp>
        <p:nvSpPr>
          <p:cNvPr id="4" name="Slide Number Placeholder 3"/>
          <p:cNvSpPr>
            <a:spLocks noGrp="1"/>
          </p:cNvSpPr>
          <p:nvPr>
            <p:ph type="sldNum" sz="quarter" idx="12"/>
          </p:nvPr>
        </p:nvSpPr>
        <p:spPr/>
        <p:txBody>
          <a:bodyPr/>
          <a:lstStyle/>
          <a:p>
            <a:fld id="{CB105B8D-1C36-1C40-961B-CAAB1DD98B28}" type="slidenum">
              <a:rPr lang="en-US" smtClean="0"/>
              <a:pPr/>
              <a:t>5</a:t>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 </a:t>
            </a:r>
            <a:r>
              <a:rPr lang="en-US" dirty="0"/>
              <a:t>and maintenance costs</a:t>
            </a:r>
          </a:p>
        </p:txBody>
      </p:sp>
      <p:pic>
        <p:nvPicPr>
          <p:cNvPr id="4" name="Content Placeholder 3" descr="9.9 DevMaintCosts.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
              <a:srcRect t="-17580" b="-17580"/>
              <a:stretch>
                <a:fillRect/>
              </a:stretch>
            </p:blipFill>
          </mc:Choice>
          <mc:Fallback>
            <p:blipFill>
              <a:blip r:embed="rId2"/>
              <a:srcRect t="-17580" b="-17580"/>
              <a:stretch>
                <a:fillRect/>
              </a:stretch>
            </p:blipFill>
          </mc:Fallback>
        </mc:AlternateContent>
        <p:spPr>
          <a:xfrm>
            <a:off x="1292373" y="1932016"/>
            <a:ext cx="6578846" cy="3618112"/>
          </a:xfrm>
        </p:spPr>
      </p:pic>
      <p:sp>
        <p:nvSpPr>
          <p:cNvPr id="7" name="Slide Number Placeholder 6"/>
          <p:cNvSpPr>
            <a:spLocks noGrp="1"/>
          </p:cNvSpPr>
          <p:nvPr>
            <p:ph type="sldNum" sz="quarter" idx="12"/>
          </p:nvPr>
        </p:nvSpPr>
        <p:spPr/>
        <p:txBody>
          <a:bodyPr/>
          <a:lstStyle/>
          <a:p>
            <a:fld id="{C8735F24-F0A4-DB4E-AAD6-0E2C6B4C4636}" type="slidenum">
              <a:rPr lang="en-US" smtClean="0"/>
              <a:pPr/>
              <a:t>50</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t>Testing process goals</a:t>
            </a:r>
          </a:p>
        </p:txBody>
      </p:sp>
      <p:sp>
        <p:nvSpPr>
          <p:cNvPr id="22531" name="Rectangle 3"/>
          <p:cNvSpPr>
            <a:spLocks noGrp="1" noChangeArrowheads="1"/>
          </p:cNvSpPr>
          <p:nvPr>
            <p:ph type="body" idx="1"/>
          </p:nvPr>
        </p:nvSpPr>
        <p:spPr>
          <a:xfrm>
            <a:off x="457200" y="1584960"/>
            <a:ext cx="8229600" cy="4525963"/>
          </a:xfrm>
        </p:spPr>
        <p:txBody>
          <a:bodyPr/>
          <a:lstStyle/>
          <a:p>
            <a:pPr>
              <a:lnSpc>
                <a:spcPct val="150000"/>
              </a:lnSpc>
            </a:pPr>
            <a:r>
              <a:rPr lang="en-US" sz="2400" dirty="0">
                <a:solidFill>
                  <a:schemeClr val="tx1"/>
                </a:solidFill>
              </a:rPr>
              <a:t>Validation testing</a:t>
            </a:r>
          </a:p>
          <a:p>
            <a:pPr lvl="1">
              <a:lnSpc>
                <a:spcPct val="150000"/>
              </a:lnSpc>
            </a:pPr>
            <a:r>
              <a:rPr lang="en-US" sz="2000" dirty="0"/>
              <a:t>To demonstrate to the developer and the system customer that the software meets its </a:t>
            </a:r>
            <a:r>
              <a:rPr lang="en-US" sz="2000" dirty="0" smtClean="0"/>
              <a:t>requirements </a:t>
            </a:r>
          </a:p>
          <a:p>
            <a:pPr lvl="1">
              <a:lnSpc>
                <a:spcPct val="150000"/>
              </a:lnSpc>
            </a:pPr>
            <a:r>
              <a:rPr lang="en-US" sz="2000" dirty="0"/>
              <a:t>A successful test shows that the system operates as intended.</a:t>
            </a:r>
          </a:p>
          <a:p>
            <a:pPr>
              <a:lnSpc>
                <a:spcPct val="150000"/>
              </a:lnSpc>
            </a:pPr>
            <a:r>
              <a:rPr lang="en-US" sz="2400" dirty="0">
                <a:solidFill>
                  <a:srgbClr val="000000"/>
                </a:solidFill>
              </a:rPr>
              <a:t>Defect testing</a:t>
            </a:r>
          </a:p>
          <a:p>
            <a:pPr lvl="1">
              <a:lnSpc>
                <a:spcPct val="150000"/>
              </a:lnSpc>
            </a:pPr>
            <a:r>
              <a:rPr lang="en-US" sz="2000" dirty="0"/>
              <a:t>To discover faults or defects in the software where its </a:t>
            </a:r>
            <a:r>
              <a:rPr lang="en-US" sz="2000" dirty="0" err="1"/>
              <a:t>behaviour</a:t>
            </a:r>
            <a:r>
              <a:rPr lang="en-US" sz="2000" dirty="0"/>
              <a:t> is incorrect or not in conformance with its </a:t>
            </a:r>
            <a:r>
              <a:rPr lang="en-US" sz="2000" dirty="0" smtClean="0"/>
              <a:t>specification </a:t>
            </a:r>
          </a:p>
          <a:p>
            <a:pPr lvl="1">
              <a:lnSpc>
                <a:spcPct val="150000"/>
              </a:lnSpc>
            </a:pPr>
            <a:r>
              <a:rPr lang="en-US" sz="2000" dirty="0"/>
              <a:t>A successful test is a test that makes the system perform incorrectly and so exposes a defect in the system.</a:t>
            </a:r>
          </a:p>
        </p:txBody>
      </p:sp>
      <p:sp>
        <p:nvSpPr>
          <p:cNvPr id="4" name="Slide Number Placeholder 3"/>
          <p:cNvSpPr>
            <a:spLocks noGrp="1"/>
          </p:cNvSpPr>
          <p:nvPr>
            <p:ph type="sldNum" sz="quarter" idx="12"/>
          </p:nvPr>
        </p:nvSpPr>
        <p:spPr/>
        <p:txBody>
          <a:bodyPr/>
          <a:lstStyle/>
          <a:p>
            <a:fld id="{CB105B8D-1C36-1C40-961B-CAAB1DD98B28}"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a:t>
            </a:r>
            <a:r>
              <a:rPr lang="en-US" dirty="0"/>
              <a:t>input-output model of program testing</a:t>
            </a:r>
          </a:p>
        </p:txBody>
      </p:sp>
      <p:pic>
        <p:nvPicPr>
          <p:cNvPr id="4" name="Content Placeholder 3" descr="8.1 IOModelofTesting.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l="-14077" r="-14077"/>
              <a:stretch>
                <a:fillRect/>
              </a:stretch>
            </p:blipFill>
          </mc:Choice>
          <mc:Fallback>
            <p:blipFill>
              <a:blip r:embed="rId3"/>
              <a:srcRect l="-14077" r="-14077"/>
              <a:stretch>
                <a:fillRect/>
              </a:stretch>
            </p:blipFill>
          </mc:Fallback>
        </mc:AlternateContent>
        <p:spPr>
          <a:xfrm>
            <a:off x="1315254" y="1886248"/>
            <a:ext cx="7097521" cy="3903363"/>
          </a:xfrm>
        </p:spPr>
      </p:pic>
      <p:sp>
        <p:nvSpPr>
          <p:cNvPr id="5" name="Slide Number Placeholder 4"/>
          <p:cNvSpPr>
            <a:spLocks noGrp="1"/>
          </p:cNvSpPr>
          <p:nvPr>
            <p:ph type="sldNum" sz="quarter" idx="12"/>
          </p:nvPr>
        </p:nvSpPr>
        <p:spPr/>
        <p:txBody>
          <a:bodyPr/>
          <a:lstStyle/>
          <a:p>
            <a:fld id="{CB105B8D-1C36-1C40-961B-CAAB1DD98B28}"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body" idx="1"/>
          </p:nvPr>
        </p:nvSpPr>
        <p:spPr>
          <a:xfrm>
            <a:off x="457200" y="1859280"/>
            <a:ext cx="8229600" cy="4266883"/>
          </a:xfrm>
          <a:noFill/>
          <a:ln/>
        </p:spPr>
        <p:txBody>
          <a:bodyPr lIns="90840" tIns="44623" rIns="90840" bIns="44623"/>
          <a:lstStyle/>
          <a:p>
            <a:pPr>
              <a:lnSpc>
                <a:spcPct val="150000"/>
              </a:lnSpc>
            </a:pPr>
            <a:r>
              <a:rPr lang="en-GB" dirty="0">
                <a:solidFill>
                  <a:srgbClr val="000000"/>
                </a:solidFill>
              </a:rPr>
              <a:t>Verification</a:t>
            </a:r>
            <a:r>
              <a:rPr lang="en-GB" dirty="0"/>
              <a:t>: </a:t>
            </a:r>
            <a:br>
              <a:rPr lang="en-GB" dirty="0"/>
            </a:br>
            <a:r>
              <a:rPr lang="en-GB" dirty="0"/>
              <a:t>	"Are we building the product right”.</a:t>
            </a:r>
          </a:p>
          <a:p>
            <a:pPr>
              <a:lnSpc>
                <a:spcPct val="150000"/>
              </a:lnSpc>
            </a:pPr>
            <a:r>
              <a:rPr lang="en-GB" dirty="0"/>
              <a:t>The software should conform to its specification.</a:t>
            </a:r>
          </a:p>
          <a:p>
            <a:pPr>
              <a:lnSpc>
                <a:spcPct val="150000"/>
              </a:lnSpc>
            </a:pPr>
            <a:r>
              <a:rPr lang="en-GB" dirty="0">
                <a:solidFill>
                  <a:srgbClr val="000000"/>
                </a:solidFill>
              </a:rPr>
              <a:t>Validation</a:t>
            </a:r>
            <a:r>
              <a:rPr lang="en-GB" dirty="0"/>
              <a:t>:</a:t>
            </a:r>
            <a:br>
              <a:rPr lang="en-GB" dirty="0"/>
            </a:br>
            <a:r>
              <a:rPr lang="en-GB" dirty="0"/>
              <a:t>	 "Are we building the right product”.</a:t>
            </a:r>
          </a:p>
          <a:p>
            <a:pPr>
              <a:lnSpc>
                <a:spcPct val="150000"/>
              </a:lnSpc>
            </a:pPr>
            <a:r>
              <a:rPr lang="en-GB" dirty="0"/>
              <a:t>The software should do what the user really requires.</a:t>
            </a:r>
          </a:p>
        </p:txBody>
      </p:sp>
      <p:sp>
        <p:nvSpPr>
          <p:cNvPr id="8195" name="Rectangle 3"/>
          <p:cNvSpPr>
            <a:spLocks noGrp="1" noChangeArrowheads="1"/>
          </p:cNvSpPr>
          <p:nvPr>
            <p:ph type="title"/>
          </p:nvPr>
        </p:nvSpPr>
        <p:spPr>
          <a:noFill/>
          <a:ln/>
        </p:spPr>
        <p:txBody>
          <a:bodyPr lIns="90840" tIns="44623" rIns="90840" bIns="44623"/>
          <a:lstStyle/>
          <a:p>
            <a:r>
              <a:rPr lang="en-GB"/>
              <a:t>Verification vs validation</a:t>
            </a:r>
          </a:p>
        </p:txBody>
      </p:sp>
      <p:sp>
        <p:nvSpPr>
          <p:cNvPr id="4" name="Slide Number Placeholder 3"/>
          <p:cNvSpPr>
            <a:spLocks noGrp="1"/>
          </p:cNvSpPr>
          <p:nvPr>
            <p:ph type="sldNum" sz="quarter" idx="12"/>
          </p:nvPr>
        </p:nvSpPr>
        <p:spPr/>
        <p:txBody>
          <a:bodyPr/>
          <a:lstStyle/>
          <a:p>
            <a:fld id="{CB105B8D-1C36-1C40-961B-CAAB1DD98B28}" type="slidenum">
              <a:rPr lang="en-US" smtClean="0"/>
              <a:pPr/>
              <a:t>8</a:t>
            </a:fld>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GB"/>
              <a:t>V &amp; V confidence</a:t>
            </a:r>
          </a:p>
        </p:txBody>
      </p:sp>
      <p:sp>
        <p:nvSpPr>
          <p:cNvPr id="55299" name="Rectangle 3"/>
          <p:cNvSpPr>
            <a:spLocks noGrp="1" noChangeArrowheads="1"/>
          </p:cNvSpPr>
          <p:nvPr>
            <p:ph type="body" idx="1"/>
          </p:nvPr>
        </p:nvSpPr>
        <p:spPr>
          <a:xfrm>
            <a:off x="457200" y="1874520"/>
            <a:ext cx="8229600" cy="4343083"/>
          </a:xfrm>
        </p:spPr>
        <p:txBody>
          <a:bodyPr/>
          <a:lstStyle/>
          <a:p>
            <a:pPr>
              <a:lnSpc>
                <a:spcPct val="90000"/>
              </a:lnSpc>
            </a:pPr>
            <a:r>
              <a:rPr lang="en-GB" dirty="0" smtClean="0"/>
              <a:t>Aim of V &amp; V is to establish confidence that the system is ‘fit for purpose’.</a:t>
            </a:r>
          </a:p>
          <a:p>
            <a:pPr>
              <a:lnSpc>
                <a:spcPct val="90000"/>
              </a:lnSpc>
            </a:pPr>
            <a:r>
              <a:rPr lang="en-GB" dirty="0" smtClean="0"/>
              <a:t>Depends </a:t>
            </a:r>
            <a:r>
              <a:rPr lang="en-GB" dirty="0"/>
              <a:t>on system’s purpose, user expectations and marketing environment</a:t>
            </a:r>
          </a:p>
          <a:p>
            <a:pPr lvl="1">
              <a:lnSpc>
                <a:spcPct val="90000"/>
              </a:lnSpc>
            </a:pPr>
            <a:r>
              <a:rPr lang="en-GB" dirty="0">
                <a:solidFill>
                  <a:srgbClr val="000000"/>
                </a:solidFill>
              </a:rPr>
              <a:t>Software</a:t>
            </a:r>
            <a:r>
              <a:rPr lang="en-GB" dirty="0" smtClean="0">
                <a:solidFill>
                  <a:srgbClr val="000000"/>
                </a:solidFill>
              </a:rPr>
              <a:t> purpose</a:t>
            </a:r>
          </a:p>
          <a:p>
            <a:pPr lvl="2">
              <a:lnSpc>
                <a:spcPct val="90000"/>
              </a:lnSpc>
            </a:pPr>
            <a:r>
              <a:rPr lang="en-GB" dirty="0"/>
              <a:t>The level of confidence depends on how critical the software is to an organisation.</a:t>
            </a:r>
          </a:p>
          <a:p>
            <a:pPr lvl="1">
              <a:lnSpc>
                <a:spcPct val="90000"/>
              </a:lnSpc>
            </a:pPr>
            <a:r>
              <a:rPr lang="en-GB" dirty="0">
                <a:solidFill>
                  <a:srgbClr val="000000"/>
                </a:solidFill>
              </a:rPr>
              <a:t>User expectations</a:t>
            </a:r>
          </a:p>
          <a:p>
            <a:pPr lvl="2">
              <a:lnSpc>
                <a:spcPct val="90000"/>
              </a:lnSpc>
            </a:pPr>
            <a:r>
              <a:rPr lang="en-GB" dirty="0"/>
              <a:t>Users may have low expectations of certain kinds of software.</a:t>
            </a:r>
          </a:p>
          <a:p>
            <a:pPr lvl="1">
              <a:lnSpc>
                <a:spcPct val="90000"/>
              </a:lnSpc>
            </a:pPr>
            <a:r>
              <a:rPr lang="en-GB" dirty="0">
                <a:solidFill>
                  <a:srgbClr val="000000"/>
                </a:solidFill>
              </a:rPr>
              <a:t>Marketing environment</a:t>
            </a:r>
          </a:p>
          <a:p>
            <a:pPr lvl="2">
              <a:lnSpc>
                <a:spcPct val="90000"/>
              </a:lnSpc>
            </a:pPr>
            <a:r>
              <a:rPr lang="en-GB" dirty="0"/>
              <a:t>Getting a product to market early may be more important than finding defects in the program.</a:t>
            </a:r>
          </a:p>
        </p:txBody>
      </p:sp>
      <p:sp>
        <p:nvSpPr>
          <p:cNvPr id="4" name="Slide Number Placeholder 3"/>
          <p:cNvSpPr>
            <a:spLocks noGrp="1"/>
          </p:cNvSpPr>
          <p:nvPr>
            <p:ph type="sldNum" sz="quarter" idx="12"/>
          </p:nvPr>
        </p:nvSpPr>
        <p:spPr/>
        <p:txBody>
          <a:bodyPr/>
          <a:lstStyle/>
          <a:p>
            <a:fld id="{CB105B8D-1C36-1C40-961B-CAAB1DD98B28}"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E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SE9.thmx</Template>
  <TotalTime>788</TotalTime>
  <Words>2418</Words>
  <Application>Microsoft Office PowerPoint</Application>
  <PresentationFormat>عرض على الشاشة (3:4)‏</PresentationFormat>
  <Paragraphs>267</Paragraphs>
  <Slides>50</Slides>
  <Notes>6</Notes>
  <HiddenSlides>0</HiddenSlides>
  <MMClips>0</MMClips>
  <ScaleCrop>false</ScaleCrop>
  <HeadingPairs>
    <vt:vector size="4" baseType="variant">
      <vt:variant>
        <vt:lpstr>نسق</vt:lpstr>
      </vt:variant>
      <vt:variant>
        <vt:i4>1</vt:i4>
      </vt:variant>
      <vt:variant>
        <vt:lpstr>عناوين الشرائح</vt:lpstr>
      </vt:variant>
      <vt:variant>
        <vt:i4>50</vt:i4>
      </vt:variant>
    </vt:vector>
  </HeadingPairs>
  <TitlesOfParts>
    <vt:vector size="51" baseType="lpstr">
      <vt:lpstr>SE9</vt:lpstr>
      <vt:lpstr>Chapter 5 – Software Testing  &amp; Maintenance (Evolution)</vt:lpstr>
      <vt:lpstr>Topics covered</vt:lpstr>
      <vt:lpstr>Program testing</vt:lpstr>
      <vt:lpstr>Program testing goals</vt:lpstr>
      <vt:lpstr>Validation and defect testing</vt:lpstr>
      <vt:lpstr>Testing process goals</vt:lpstr>
      <vt:lpstr>An input-output model of program testing</vt:lpstr>
      <vt:lpstr>Verification vs validation</vt:lpstr>
      <vt:lpstr>V &amp; V confidence</vt:lpstr>
      <vt:lpstr>Inspections and testing</vt:lpstr>
      <vt:lpstr>Inspections and testing</vt:lpstr>
      <vt:lpstr>Software inspections</vt:lpstr>
      <vt:lpstr>Advantages of inspections</vt:lpstr>
      <vt:lpstr>Inspections and testing</vt:lpstr>
      <vt:lpstr>A model of the software testing process</vt:lpstr>
      <vt:lpstr>Stages of testing</vt:lpstr>
      <vt:lpstr>Development testing</vt:lpstr>
      <vt:lpstr>Unit testing</vt:lpstr>
      <vt:lpstr>Object class testing</vt:lpstr>
      <vt:lpstr>Automated testing</vt:lpstr>
      <vt:lpstr>Automated test components</vt:lpstr>
      <vt:lpstr>Testing strategies</vt:lpstr>
      <vt:lpstr>Partition testing</vt:lpstr>
      <vt:lpstr>Testing guidelines (sequences)</vt:lpstr>
      <vt:lpstr>General testing guidelines</vt:lpstr>
      <vt:lpstr>Component testing</vt:lpstr>
      <vt:lpstr>Interface testing</vt:lpstr>
      <vt:lpstr>Interface testing</vt:lpstr>
      <vt:lpstr>Interface errors</vt:lpstr>
      <vt:lpstr>Interface testing guidelines</vt:lpstr>
      <vt:lpstr>System testing</vt:lpstr>
      <vt:lpstr>System and component testing</vt:lpstr>
      <vt:lpstr>Use-case testing</vt:lpstr>
      <vt:lpstr>Collectweather data sequence chart</vt:lpstr>
      <vt:lpstr>Software Evolution</vt:lpstr>
      <vt:lpstr>Software change</vt:lpstr>
      <vt:lpstr>Importance of evolution</vt:lpstr>
      <vt:lpstr>A spiral model of development and evolution</vt:lpstr>
      <vt:lpstr>Evolution and servicing</vt:lpstr>
      <vt:lpstr>Evolution and servicing</vt:lpstr>
      <vt:lpstr>Evolution processes</vt:lpstr>
      <vt:lpstr>Change identification and evolution processes</vt:lpstr>
      <vt:lpstr>The software evolution process</vt:lpstr>
      <vt:lpstr>Change implementation</vt:lpstr>
      <vt:lpstr>Change implementation</vt:lpstr>
      <vt:lpstr>Software maintenance</vt:lpstr>
      <vt:lpstr>Types of maintenance</vt:lpstr>
      <vt:lpstr>Maintenance effort distribution</vt:lpstr>
      <vt:lpstr>Maintenance costs</vt:lpstr>
      <vt:lpstr>Development and maintenance costs</vt:lpstr>
    </vt:vector>
  </TitlesOfParts>
  <Company>St Andrews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8</dc:title>
  <dc:creator>Ian Sommerville</dc:creator>
  <cp:lastModifiedBy>win</cp:lastModifiedBy>
  <cp:revision>27</cp:revision>
  <dcterms:created xsi:type="dcterms:W3CDTF">2010-01-14T08:17:23Z</dcterms:created>
  <dcterms:modified xsi:type="dcterms:W3CDTF">2015-02-27T18:35:15Z</dcterms:modified>
</cp:coreProperties>
</file>