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النمط الفاتح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0" d="100"/>
          <a:sy n="30" d="100"/>
        </p:scale>
        <p:origin x="-798" y="-72"/>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hyperlink" Target="http://www.google.com.sa/imgres?q=dinitrodibenzo-18-crown-6&amp;hl=ar&amp;sa=X&amp;rlz=1T4SKPT_enSA417SA417&amp;biw=1366&amp;bih=435&amp;tbm=isch&amp;tbnid=oJjA0OeaaN_uDM:&amp;imgrefurl=http://www.parishchemical.com/products_crownethers.pl&amp;docid=xOokB0O43jF8ZM&amp;w=301&amp;h=126&amp;ei=ytA3TtqOGc7srQeym5DjDw&amp;zoom=1" TargetMode="External"/><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2" name="Rectangle 30"/>
          <p:cNvSpPr>
            <a:spLocks noChangeArrowheads="1"/>
          </p:cNvSpPr>
          <p:nvPr/>
        </p:nvSpPr>
        <p:spPr bwMode="auto">
          <a:xfrm>
            <a:off x="684213" y="1370013"/>
            <a:ext cx="2286000" cy="22860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b="1"/>
              <a:t>LOGO</a:t>
            </a:r>
          </a:p>
        </p:txBody>
      </p:sp>
      <p:sp>
        <p:nvSpPr>
          <p:cNvPr id="8223" name="Text Box 31"/>
          <p:cNvSpPr txBox="1">
            <a:spLocks noChangeArrowheads="1"/>
          </p:cNvSpPr>
          <p:nvPr/>
        </p:nvSpPr>
        <p:spPr bwMode="auto">
          <a:xfrm>
            <a:off x="3657600" y="304800"/>
            <a:ext cx="20110450" cy="4038600"/>
          </a:xfrm>
          <a:prstGeom prst="rect">
            <a:avLst/>
          </a:prstGeom>
          <a:solidFill>
            <a:srgbClr val="808000"/>
          </a:solidFill>
          <a:ln w="38100">
            <a:noFill/>
            <a:miter lim="800000"/>
            <a:headEnd/>
            <a:tailEnd/>
          </a:ln>
          <a:effectLst/>
        </p:spPr>
        <p:txBody>
          <a:bodyPr lIns="85638" tIns="42818" rIns="85638" bIns="42818" anchor="ctr" anchorCtr="1"/>
          <a:lstStyle/>
          <a:p>
            <a:pPr algn="ctr">
              <a:defRPr/>
            </a:pPr>
            <a:r>
              <a:rPr lang="en-US" sz="3600" b="1" dirty="0">
                <a:solidFill>
                  <a:srgbClr val="FFFF99"/>
                </a:solidFill>
              </a:rPr>
              <a:t>Preparation of some models and </a:t>
            </a:r>
            <a:r>
              <a:rPr lang="en-US" sz="3600" b="1" dirty="0" err="1">
                <a:solidFill>
                  <a:srgbClr val="FFFF99"/>
                </a:solidFill>
              </a:rPr>
              <a:t>polyschiff</a:t>
            </a:r>
            <a:r>
              <a:rPr lang="en-US" sz="3600" b="1" dirty="0">
                <a:solidFill>
                  <a:srgbClr val="FFFF99"/>
                </a:solidFill>
              </a:rPr>
              <a:t>-bases of dibenzo-18-crown-6 and, two polyamides of diaza-18-crown-6 and studying their liquid crystalline properties </a:t>
            </a:r>
            <a:endParaRPr lang="en-US" sz="3600" b="1" dirty="0" smtClean="0">
              <a:solidFill>
                <a:srgbClr val="FFFF99"/>
              </a:solidFill>
            </a:endParaRPr>
          </a:p>
          <a:p>
            <a:pPr algn="ctr">
              <a:defRPr/>
            </a:pPr>
            <a:r>
              <a:rPr lang="en-US" sz="3600" dirty="0" smtClean="0">
                <a:solidFill>
                  <a:schemeClr val="bg1"/>
                </a:solidFill>
              </a:rPr>
              <a:t>  </a:t>
            </a:r>
            <a:r>
              <a:rPr lang="en-US" sz="3600" dirty="0">
                <a:solidFill>
                  <a:schemeClr val="bg1"/>
                </a:solidFill>
              </a:rPr>
              <a:t>By </a:t>
            </a:r>
            <a:r>
              <a:rPr lang="en-US" sz="3600" dirty="0" smtClean="0">
                <a:solidFill>
                  <a:schemeClr val="bg1"/>
                </a:solidFill>
              </a:rPr>
              <a:t>   </a:t>
            </a:r>
            <a:r>
              <a:rPr lang="en-US" sz="3600" dirty="0" err="1" smtClean="0">
                <a:solidFill>
                  <a:schemeClr val="bg1"/>
                </a:solidFill>
              </a:rPr>
              <a:t>Nawal</a:t>
            </a:r>
            <a:r>
              <a:rPr lang="en-US" sz="3600" dirty="0" smtClean="0">
                <a:solidFill>
                  <a:schemeClr val="bg1"/>
                </a:solidFill>
              </a:rPr>
              <a:t> </a:t>
            </a:r>
            <a:r>
              <a:rPr lang="en-US" sz="3600" dirty="0" err="1" smtClean="0">
                <a:solidFill>
                  <a:schemeClr val="bg1"/>
                </a:solidFill>
              </a:rPr>
              <a:t>mahgoub</a:t>
            </a:r>
            <a:r>
              <a:rPr lang="en-US" sz="3600" dirty="0" smtClean="0">
                <a:solidFill>
                  <a:schemeClr val="bg1"/>
                </a:solidFill>
              </a:rPr>
              <a:t> </a:t>
            </a:r>
            <a:r>
              <a:rPr lang="en-US" sz="3600" dirty="0" err="1" smtClean="0">
                <a:solidFill>
                  <a:schemeClr val="bg1"/>
                </a:solidFill>
              </a:rPr>
              <a:t>suleman</a:t>
            </a:r>
            <a:r>
              <a:rPr lang="en-US" sz="3600" dirty="0" smtClean="0">
                <a:solidFill>
                  <a:schemeClr val="bg1"/>
                </a:solidFill>
              </a:rPr>
              <a:t> </a:t>
            </a:r>
          </a:p>
          <a:p>
            <a:pPr algn="ctr">
              <a:defRPr/>
            </a:pPr>
            <a:r>
              <a:rPr lang="en-US" dirty="0" smtClean="0">
                <a:solidFill>
                  <a:schemeClr val="accent3"/>
                </a:solidFill>
              </a:rPr>
              <a:t>Assistant </a:t>
            </a:r>
            <a:r>
              <a:rPr lang="en-US" dirty="0">
                <a:solidFill>
                  <a:schemeClr val="accent3"/>
                </a:solidFill>
              </a:rPr>
              <a:t>professor at chemistry department</a:t>
            </a:r>
          </a:p>
          <a:p>
            <a:pPr algn="ctr">
              <a:defRPr/>
            </a:pPr>
            <a:r>
              <a:rPr lang="en-US" dirty="0" err="1">
                <a:solidFill>
                  <a:schemeClr val="accent3"/>
                </a:solidFill>
              </a:rPr>
              <a:t>Zilfi</a:t>
            </a:r>
            <a:r>
              <a:rPr lang="en-US" dirty="0">
                <a:solidFill>
                  <a:schemeClr val="accent3"/>
                </a:solidFill>
              </a:rPr>
              <a:t>   Faculty of Education</a:t>
            </a:r>
          </a:p>
          <a:p>
            <a:pPr algn="ctr">
              <a:defRPr/>
            </a:pPr>
            <a:r>
              <a:rPr lang="en-US" sz="3600" dirty="0">
                <a:solidFill>
                  <a:srgbClr val="FFFF99"/>
                </a:solidFill>
              </a:rPr>
              <a:t>Sudan Journal of  Basic Science (under publishing)</a:t>
            </a:r>
          </a:p>
        </p:txBody>
      </p:sp>
      <p:sp>
        <p:nvSpPr>
          <p:cNvPr id="8226" name="Text Box 34"/>
          <p:cNvSpPr txBox="1">
            <a:spLocks noChangeArrowheads="1"/>
          </p:cNvSpPr>
          <p:nvPr/>
        </p:nvSpPr>
        <p:spPr bwMode="auto">
          <a:xfrm>
            <a:off x="423929"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5413375"/>
          </a:xfrm>
          <a:prstGeom prst="rect">
            <a:avLst/>
          </a:prstGeom>
          <a:noFill/>
          <a:ln w="38100">
            <a:solidFill>
              <a:srgbClr val="800000"/>
            </a:solidFill>
            <a:miter lim="800000"/>
            <a:headEnd/>
            <a:tailEnd/>
          </a:ln>
          <a:effectLst/>
        </p:spPr>
        <p:txBody>
          <a:bodyPr lIns="256032" tIns="256032" rIns="256032" bIns="256032"/>
          <a:lstStyle/>
          <a:p>
            <a:r>
              <a:rPr lang="en-US" dirty="0"/>
              <a:t>This study had been aimed for preparation of six models, one </a:t>
            </a:r>
            <a:r>
              <a:rPr lang="en-US" dirty="0" err="1"/>
              <a:t>polyaschiffbase</a:t>
            </a:r>
            <a:r>
              <a:rPr lang="en-US" dirty="0"/>
              <a:t> of dibenzo-18-crown-6, and two polyamides of diaza-18-crown-6, and </a:t>
            </a:r>
            <a:r>
              <a:rPr lang="en-US" dirty="0" smtClean="0"/>
              <a:t>studding </a:t>
            </a:r>
            <a:r>
              <a:rPr lang="en-US" dirty="0"/>
              <a:t>their liquid crystalline </a:t>
            </a:r>
            <a:r>
              <a:rPr lang="en-US" dirty="0" err="1"/>
              <a:t>properties</a:t>
            </a:r>
            <a:r>
              <a:rPr lang="en-US" dirty="0" err="1" smtClean="0"/>
              <a:t>..</a:t>
            </a:r>
            <a:r>
              <a:rPr lang="en-US" dirty="0" err="1"/>
              <a:t>The</a:t>
            </a:r>
            <a:r>
              <a:rPr lang="en-US" dirty="0"/>
              <a:t> prepared compounds have been characterized using (IR) spectra ,and (CHN) mass spectra. The cis and trans diaminodibenzo-18-crown-6 have been analyzed using the proton magnetic resonance spectra (H</a:t>
            </a:r>
            <a:r>
              <a:rPr lang="en-US" baseline="30000" dirty="0"/>
              <a:t>1</a:t>
            </a:r>
            <a:r>
              <a:rPr lang="en-US" dirty="0"/>
              <a:t>NMR ) .These results have been in agreement with the expected structure of these products. The inherent viscosity of these polymers was measured, and was found to have intermediate molecular weight .The liquid crystalline properties of these polymers was also studied using deferential scanning Calorimeter (DSC), and hot-stage microscope. . All polymers are of moderate molecular weight, except the </a:t>
            </a:r>
            <a:r>
              <a:rPr lang="en-US" dirty="0" err="1"/>
              <a:t>polyschiff</a:t>
            </a:r>
            <a:r>
              <a:rPr lang="en-US" dirty="0"/>
              <a:t>-base which has small molecular weight</a:t>
            </a:r>
            <a:endParaRPr lang="en-US" dirty="0">
              <a:cs typeface="Arial" pitchFamily="34" charset="0"/>
            </a:endParaRPr>
          </a:p>
        </p:txBody>
      </p:sp>
      <p:sp>
        <p:nvSpPr>
          <p:cNvPr id="8228" name="Text Box 36"/>
          <p:cNvSpPr txBox="1">
            <a:spLocks noChangeArrowheads="1"/>
          </p:cNvSpPr>
          <p:nvPr/>
        </p:nvSpPr>
        <p:spPr bwMode="auto">
          <a:xfrm>
            <a:off x="14076363" y="6397625"/>
            <a:ext cx="12796837" cy="11356975"/>
          </a:xfrm>
          <a:prstGeom prst="rect">
            <a:avLst/>
          </a:prstGeom>
          <a:noFill/>
          <a:ln w="38100">
            <a:solidFill>
              <a:srgbClr val="800000"/>
            </a:solidFill>
            <a:miter lim="800000"/>
            <a:headEnd/>
            <a:tailEnd/>
          </a:ln>
          <a:effectLst/>
        </p:spPr>
        <p:txBody>
          <a:bodyPr lIns="256032" tIns="256032" rIns="256032" bIns="256032"/>
          <a:lstStyle/>
          <a:p>
            <a:pPr defTabSz="857250"/>
            <a:r>
              <a:rPr lang="en-US" b="1" dirty="0" smtClean="0">
                <a:solidFill>
                  <a:srgbClr val="990000"/>
                </a:solidFill>
              </a:rPr>
              <a:t>3.1Poly Schiff-bases  and model compounds  of diaminodibenzo-18-crown-6</a:t>
            </a:r>
          </a:p>
          <a:p>
            <a:pPr defTabSz="857250"/>
            <a:r>
              <a:rPr lang="en-US" dirty="0" smtClean="0"/>
              <a:t>     The structure of the two isomDAD18C6 were verified by IR and </a:t>
            </a:r>
            <a:r>
              <a:rPr lang="en-US" baseline="30000" dirty="0" smtClean="0"/>
              <a:t>1</a:t>
            </a:r>
            <a:r>
              <a:rPr lang="en-US" dirty="0" smtClean="0"/>
              <a:t>HNMR(fig 3.1)  spectroscopy in addition to the( CHN) data  .The IR spectrum of </a:t>
            </a:r>
            <a:r>
              <a:rPr lang="en-US" dirty="0" err="1" smtClean="0"/>
              <a:t>polyschiff</a:t>
            </a:r>
            <a:r>
              <a:rPr lang="en-US" dirty="0" smtClean="0"/>
              <a:t>-base(fig 3.2)shows three characteristic bands at 1140 cm</a:t>
            </a:r>
            <a:r>
              <a:rPr lang="en-US" baseline="30000" dirty="0" smtClean="0"/>
              <a:t>-1 </a:t>
            </a:r>
            <a:r>
              <a:rPr lang="en-US" dirty="0" smtClean="0"/>
              <a:t>(-COO- stretching) ,and 1640 cm</a:t>
            </a:r>
            <a:r>
              <a:rPr lang="en-US" baseline="30000" dirty="0" smtClean="0"/>
              <a:t>-1</a:t>
            </a:r>
            <a:r>
              <a:rPr lang="en-US" dirty="0" smtClean="0"/>
              <a:t> ( C=N stretching). The disappearance of the absorption bands of the NH</a:t>
            </a:r>
            <a:r>
              <a:rPr lang="en-US" baseline="-25000" dirty="0" smtClean="0"/>
              <a:t>2</a:t>
            </a:r>
            <a:r>
              <a:rPr lang="en-US" dirty="0" smtClean="0"/>
              <a:t> group indicates the complete conversion of this group to </a:t>
            </a:r>
            <a:r>
              <a:rPr lang="en-US" dirty="0" err="1" smtClean="0"/>
              <a:t>azomethane</a:t>
            </a:r>
            <a:r>
              <a:rPr lang="en-US" dirty="0" smtClean="0"/>
              <a:t>(-CH=N) group. The values of CHN percentage are correct compared with the calculated values </a:t>
            </a:r>
            <a:r>
              <a:rPr lang="en-US" dirty="0" smtClean="0">
                <a:solidFill>
                  <a:srgbClr val="FF0000"/>
                </a:solidFill>
              </a:rPr>
              <a:t>(table 3.1).</a:t>
            </a:r>
            <a:r>
              <a:rPr lang="en-US" dirty="0" smtClean="0"/>
              <a:t>  The inherent viscosity of this polymer was found to be 0.2 dl\g. </a:t>
            </a:r>
          </a:p>
          <a:p>
            <a:pPr defTabSz="857250"/>
            <a:endParaRPr lang="en-US" dirty="0"/>
          </a:p>
          <a:p>
            <a:pPr defTabSz="857250"/>
            <a:endParaRPr lang="en-US" dirty="0" smtClean="0"/>
          </a:p>
          <a:p>
            <a:pPr defTabSz="857250"/>
            <a:endParaRPr lang="en-US" dirty="0"/>
          </a:p>
          <a:p>
            <a:pPr defTabSz="857250"/>
            <a:endParaRPr lang="en-US" dirty="0" smtClean="0"/>
          </a:p>
          <a:p>
            <a:pPr defTabSz="857250"/>
            <a:endParaRPr lang="en-US" dirty="0"/>
          </a:p>
          <a:p>
            <a:pPr defTabSz="857250"/>
            <a:endParaRPr lang="en-US" dirty="0" smtClean="0"/>
          </a:p>
          <a:p>
            <a:pPr defTabSz="857250"/>
            <a:r>
              <a:rPr lang="en-US" b="1" dirty="0">
                <a:solidFill>
                  <a:srgbClr val="990000"/>
                </a:solidFill>
              </a:rPr>
              <a:t>3.2 Polyamides of diaza-18-crown-6</a:t>
            </a:r>
          </a:p>
          <a:p>
            <a:pPr defTabSz="857250"/>
            <a:r>
              <a:rPr lang="en-US" dirty="0"/>
              <a:t>The IR spectra of these compounds showed two characteristic bands ,the first at 1610 cm</a:t>
            </a:r>
            <a:r>
              <a:rPr lang="en-US" baseline="30000" dirty="0"/>
              <a:t>-1</a:t>
            </a:r>
            <a:r>
              <a:rPr lang="en-US" dirty="0"/>
              <a:t>( tertiary amide C=O stretching ) ,and the other at 2790 cm</a:t>
            </a:r>
            <a:r>
              <a:rPr lang="en-US" baseline="30000" dirty="0"/>
              <a:t>-1</a:t>
            </a:r>
            <a:r>
              <a:rPr lang="en-US" dirty="0"/>
              <a:t> (N-CH</a:t>
            </a:r>
            <a:r>
              <a:rPr lang="en-US" baseline="-25000" dirty="0"/>
              <a:t>2</a:t>
            </a:r>
            <a:r>
              <a:rPr lang="en-US" dirty="0"/>
              <a:t> (C-H stretching ),see  fig (3.3 ).</a:t>
            </a:r>
          </a:p>
          <a:p>
            <a:pPr defTabSz="857250" rtl="1"/>
            <a:r>
              <a:rPr lang="en-US" b="1" dirty="0">
                <a:solidFill>
                  <a:srgbClr val="990000"/>
                </a:solidFill>
              </a:rPr>
              <a:t>3.3 </a:t>
            </a:r>
            <a:r>
              <a:rPr lang="en-US" b="1" dirty="0" err="1">
                <a:solidFill>
                  <a:srgbClr val="990000"/>
                </a:solidFill>
              </a:rPr>
              <a:t>Thermotropic</a:t>
            </a:r>
            <a:r>
              <a:rPr lang="en-US" b="1" dirty="0">
                <a:solidFill>
                  <a:srgbClr val="990000"/>
                </a:solidFill>
              </a:rPr>
              <a:t> Liquid Crystalline Properties of the polymers</a:t>
            </a:r>
          </a:p>
          <a:p>
            <a:pPr defTabSz="857250"/>
            <a:r>
              <a:rPr lang="en-US" dirty="0" err="1"/>
              <a:t>Pollyschiff</a:t>
            </a:r>
            <a:r>
              <a:rPr lang="en-US" dirty="0"/>
              <a:t>-base </a:t>
            </a:r>
            <a:r>
              <a:rPr lang="en-US" dirty="0" err="1"/>
              <a:t>Dsc</a:t>
            </a:r>
            <a:r>
              <a:rPr lang="en-US" dirty="0"/>
              <a:t> </a:t>
            </a:r>
            <a:r>
              <a:rPr lang="en-US" dirty="0" err="1"/>
              <a:t>thermogram</a:t>
            </a:r>
            <a:r>
              <a:rPr lang="en-US" dirty="0"/>
              <a:t> (Fig 3. 4)  shows a broad beak at 238-247 </a:t>
            </a:r>
            <a:r>
              <a:rPr lang="en-US" baseline="30000" dirty="0" err="1"/>
              <a:t>o</a:t>
            </a:r>
            <a:r>
              <a:rPr lang="en-US" dirty="0" err="1"/>
              <a:t>C</a:t>
            </a:r>
            <a:r>
              <a:rPr lang="en-US" dirty="0"/>
              <a:t> .Microscopic observation of the thin film at melting temperature showed a </a:t>
            </a:r>
            <a:r>
              <a:rPr lang="en-US" dirty="0" err="1"/>
              <a:t>nematic</a:t>
            </a:r>
            <a:r>
              <a:rPr lang="en-US" dirty="0"/>
              <a:t> </a:t>
            </a:r>
            <a:r>
              <a:rPr lang="en-US" dirty="0" err="1"/>
              <a:t>mesophase</a:t>
            </a:r>
            <a:r>
              <a:rPr lang="en-US" dirty="0"/>
              <a:t> with a typical worm texture which is normally accompanying the texture occurs by main –chain liquid crystalline polymers</a:t>
            </a:r>
            <a:endParaRPr lang="en-US" dirty="0" smtClean="0"/>
          </a:p>
          <a:p>
            <a:pPr defTabSz="857250"/>
            <a:endParaRPr lang="en-US" b="1"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76363" y="37706300"/>
            <a:ext cx="12795250" cy="5484813"/>
          </a:xfrm>
          <a:prstGeom prst="rect">
            <a:avLst/>
          </a:prstGeom>
          <a:noFill/>
          <a:ln w="38100">
            <a:solidFill>
              <a:srgbClr val="800000"/>
            </a:solidFill>
            <a:miter lim="800000"/>
            <a:headEnd/>
            <a:tailEnd/>
          </a:ln>
          <a:effectLst/>
        </p:spPr>
        <p:txBody>
          <a:bodyPr lIns="256032" tIns="256032" rIns="256032" bIns="256032"/>
          <a:lstStyle/>
          <a:p>
            <a:pPr rtl="1"/>
            <a:r>
              <a:rPr lang="en-US" dirty="0"/>
              <a:t>1 . </a:t>
            </a:r>
            <a:r>
              <a:rPr lang="en-US" dirty="0" err="1"/>
              <a:t>Feigenbaum</a:t>
            </a:r>
            <a:r>
              <a:rPr lang="en-US" dirty="0"/>
              <a:t> W.H. and Michel R.H. </a:t>
            </a:r>
            <a:r>
              <a:rPr lang="en-US" i="1" dirty="0"/>
              <a:t>J. Polymer Sci., A</a:t>
            </a:r>
            <a:r>
              <a:rPr lang="en-US" i="1" baseline="-25000" dirty="0"/>
              <a:t>1</a:t>
            </a:r>
            <a:r>
              <a:rPr lang="en-US" dirty="0"/>
              <a:t>, </a:t>
            </a:r>
            <a:r>
              <a:rPr lang="en-US" b="1" dirty="0"/>
              <a:t>9</a:t>
            </a:r>
            <a:r>
              <a:rPr lang="en-US" dirty="0"/>
              <a:t>,817(1971).</a:t>
            </a:r>
          </a:p>
          <a:p>
            <a:pPr rtl="1"/>
            <a:r>
              <a:rPr lang="en-US" dirty="0"/>
              <a:t>2. </a:t>
            </a:r>
            <a:r>
              <a:rPr lang="en-US" dirty="0" err="1"/>
              <a:t>Shchori</a:t>
            </a:r>
            <a:r>
              <a:rPr lang="en-US" dirty="0"/>
              <a:t> E. and </a:t>
            </a:r>
            <a:r>
              <a:rPr lang="en-US" dirty="0" err="1"/>
              <a:t>Jagur-Grodzinski</a:t>
            </a:r>
            <a:r>
              <a:rPr lang="en-US" dirty="0"/>
              <a:t> J., </a:t>
            </a:r>
            <a:r>
              <a:rPr lang="en-US" i="1" dirty="0" err="1"/>
              <a:t>J.App.Polymer</a:t>
            </a:r>
            <a:r>
              <a:rPr lang="en-US" i="1" dirty="0"/>
              <a:t> Sci</a:t>
            </a:r>
            <a:r>
              <a:rPr lang="en-US" dirty="0"/>
              <a:t>.</a:t>
            </a:r>
            <a:r>
              <a:rPr lang="en-US" b="1" dirty="0"/>
              <a:t>20</a:t>
            </a:r>
            <a:r>
              <a:rPr lang="en-US" dirty="0"/>
              <a:t>, 1665, (1976)</a:t>
            </a:r>
          </a:p>
          <a:p>
            <a:pPr rtl="1"/>
            <a:r>
              <a:rPr lang="en-US" dirty="0"/>
              <a:t> 3. Beer P.D, Crane C.G., and </a:t>
            </a:r>
            <a:r>
              <a:rPr lang="en-US" dirty="0" err="1"/>
              <a:t>Drew.M.G.</a:t>
            </a:r>
            <a:r>
              <a:rPr lang="en-US" b="1" dirty="0" err="1"/>
              <a:t>J.Chem.Soc</a:t>
            </a:r>
            <a:r>
              <a:rPr lang="en-US" b="1" dirty="0"/>
              <a:t>. Dalton Trans</a:t>
            </a:r>
            <a:r>
              <a:rPr lang="en-US" dirty="0"/>
              <a:t>., 3235(1991).</a:t>
            </a:r>
          </a:p>
          <a:p>
            <a:pPr rtl="1"/>
            <a:r>
              <a:rPr lang="en-US" dirty="0"/>
              <a:t>4. </a:t>
            </a:r>
            <a:r>
              <a:rPr lang="en-US" dirty="0" err="1"/>
              <a:t>Pecec</a:t>
            </a:r>
            <a:r>
              <a:rPr lang="en-US" dirty="0"/>
              <a:t>, </a:t>
            </a:r>
            <a:r>
              <a:rPr lang="en-US" dirty="0" err="1"/>
              <a:t>V.and</a:t>
            </a:r>
            <a:r>
              <a:rPr lang="en-US" dirty="0"/>
              <a:t> </a:t>
            </a:r>
            <a:r>
              <a:rPr lang="en-US" dirty="0" err="1"/>
              <a:t>Rodenhouse</a:t>
            </a:r>
            <a:r>
              <a:rPr lang="en-US" dirty="0"/>
              <a:t>, </a:t>
            </a:r>
            <a:r>
              <a:rPr lang="en-US" dirty="0" err="1"/>
              <a:t>R.</a:t>
            </a:r>
            <a:r>
              <a:rPr lang="en-US" i="1" dirty="0" err="1"/>
              <a:t>Macromolcules</a:t>
            </a:r>
            <a:r>
              <a:rPr lang="en-US" dirty="0"/>
              <a:t>, </a:t>
            </a:r>
            <a:r>
              <a:rPr lang="en-US" b="1" dirty="0"/>
              <a:t>22</a:t>
            </a:r>
            <a:r>
              <a:rPr lang="en-US" dirty="0"/>
              <a:t>, 2043, (1989).</a:t>
            </a:r>
          </a:p>
          <a:p>
            <a:pPr rtl="1"/>
            <a:r>
              <a:rPr lang="en-US" dirty="0"/>
              <a:t>5. Jian Z. L., Chun H. H., and Sheng Y. Q., </a:t>
            </a:r>
            <a:r>
              <a:rPr lang="en-US" i="1" dirty="0"/>
              <a:t>Chinese Chem. Letters</a:t>
            </a:r>
            <a:r>
              <a:rPr lang="en-US" dirty="0"/>
              <a:t> </a:t>
            </a:r>
            <a:r>
              <a:rPr lang="en-US" b="1" dirty="0"/>
              <a:t>16</a:t>
            </a:r>
            <a:r>
              <a:rPr lang="en-US" dirty="0"/>
              <a:t>, No. 1, 27-30, (2005) .</a:t>
            </a:r>
          </a:p>
          <a:p>
            <a:pPr rtl="1"/>
            <a:r>
              <a:rPr lang="en-US" dirty="0"/>
              <a:t>6. Gray, G.W., </a:t>
            </a:r>
            <a:r>
              <a:rPr lang="en-US" i="1" dirty="0" err="1"/>
              <a:t>J.Chem.Soc</a:t>
            </a:r>
            <a:r>
              <a:rPr lang="en-US" dirty="0"/>
              <a:t>. 1467(1954)</a:t>
            </a:r>
            <a:endParaRPr lang="en-US" dirty="0">
              <a:cs typeface="Arial" pitchFamily="34" charset="0"/>
            </a:endParaRPr>
          </a:p>
        </p:txBody>
      </p:sp>
      <p:sp>
        <p:nvSpPr>
          <p:cNvPr id="8231" name="Text Box 39"/>
          <p:cNvSpPr txBox="1">
            <a:spLocks noChangeArrowheads="1"/>
          </p:cNvSpPr>
          <p:nvPr/>
        </p:nvSpPr>
        <p:spPr bwMode="auto">
          <a:xfrm>
            <a:off x="14076363" y="363347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47688" y="21023263"/>
            <a:ext cx="12796837" cy="7313612"/>
          </a:xfrm>
          <a:prstGeom prst="rect">
            <a:avLst/>
          </a:prstGeom>
          <a:noFill/>
          <a:ln w="38100">
            <a:solidFill>
              <a:srgbClr val="800000"/>
            </a:solidFill>
            <a:miter lim="800000"/>
            <a:headEnd/>
            <a:tailEnd/>
          </a:ln>
          <a:effectLst/>
        </p:spPr>
        <p:txBody>
          <a:bodyPr lIns="256032" tIns="256032" rIns="256032" bIns="256032"/>
          <a:lstStyle/>
          <a:p>
            <a:pPr defTabSz="857250">
              <a:defRPr/>
            </a:pPr>
            <a:r>
              <a:rPr lang="en-US" b="1" dirty="0">
                <a:solidFill>
                  <a:srgbClr val="990000"/>
                </a:solidFill>
              </a:rPr>
              <a:t>2. 1 Synthesis  of dinitrodibenzo-18-crown-6 (DNDB18C6)</a:t>
            </a:r>
          </a:p>
          <a:p>
            <a:pPr defTabSz="857250">
              <a:defRPr/>
            </a:pPr>
            <a:r>
              <a:rPr lang="en-US" dirty="0"/>
              <a:t>In 500 ml two-neck round flask equipped with reflux condenser ,and dropping funnel ;6.41g(17mmole) dibenzo-18-crown-6(DB18C6) ,and 130ml chloroform were reacted .</a:t>
            </a:r>
          </a:p>
          <a:p>
            <a:pPr defTabSz="857250">
              <a:defRPr/>
            </a:pPr>
            <a:r>
              <a:rPr lang="en-US" b="1" dirty="0">
                <a:solidFill>
                  <a:srgbClr val="990000"/>
                </a:solidFill>
              </a:rPr>
              <a:t>2.2 Synthesis of the acid chloride      </a:t>
            </a:r>
          </a:p>
          <a:p>
            <a:pPr defTabSz="857250">
              <a:defRPr/>
            </a:pPr>
            <a:r>
              <a:rPr lang="en-US" b="1" dirty="0">
                <a:solidFill>
                  <a:srgbClr val="990000"/>
                </a:solidFill>
              </a:rPr>
              <a:t>2.3 Synthesis of 4-n-alkoxybenzaldehyde</a:t>
            </a:r>
          </a:p>
          <a:p>
            <a:pPr defTabSz="857250">
              <a:defRPr/>
            </a:pPr>
            <a:r>
              <a:rPr lang="en-US" dirty="0"/>
              <a:t>        A mixture of  2.2 g(18 </a:t>
            </a:r>
            <a:r>
              <a:rPr lang="en-US" dirty="0" err="1"/>
              <a:t>mmole</a:t>
            </a:r>
            <a:r>
              <a:rPr lang="en-US" dirty="0"/>
              <a:t>) of 4-hydroxybenzaldehyde ,and 5.5g (40mmole) of anhydrous K</a:t>
            </a:r>
            <a:r>
              <a:rPr lang="en-US" baseline="-25000" dirty="0"/>
              <a:t>2</a:t>
            </a:r>
            <a:r>
              <a:rPr lang="en-US" dirty="0"/>
              <a:t>CO</a:t>
            </a:r>
            <a:r>
              <a:rPr lang="en-US" baseline="-25000" dirty="0"/>
              <a:t>3</a:t>
            </a:r>
            <a:r>
              <a:rPr lang="en-US" dirty="0"/>
              <a:t>,were dissolved in 8 ml cyclohexane . (16 </a:t>
            </a:r>
            <a:r>
              <a:rPr lang="en-US" dirty="0" err="1"/>
              <a:t>mmole</a:t>
            </a:r>
            <a:r>
              <a:rPr lang="en-US" dirty="0"/>
              <a:t>)of appropriate n-alkyl bromide was added,(n =2,4,5 or6) and the mixture was refluxed with vigorous stirring for overnight then followed by distillation under vacuum.</a:t>
            </a:r>
            <a:endParaRPr lang="en-US" b="1" dirty="0">
              <a:solidFill>
                <a:schemeClr val="accent6">
                  <a:lumMod val="75000"/>
                </a:schemeClr>
              </a:solidFill>
            </a:endParaRPr>
          </a:p>
          <a:p>
            <a:pPr defTabSz="857250">
              <a:defRPr/>
            </a:pPr>
            <a:r>
              <a:rPr lang="en-US" b="1" dirty="0">
                <a:solidFill>
                  <a:srgbClr val="990000"/>
                </a:solidFill>
              </a:rPr>
              <a:t>2. 4 Synthesis of Schiff-bases of diaminodibenzo-18-crown-6</a:t>
            </a:r>
            <a:r>
              <a:rPr lang="ar-SA" b="1" dirty="0">
                <a:solidFill>
                  <a:srgbClr val="990000"/>
                </a:solidFill>
              </a:rPr>
              <a:t>   </a:t>
            </a:r>
            <a:endParaRPr lang="en-US" dirty="0">
              <a:solidFill>
                <a:srgbClr val="990000"/>
              </a:solidFill>
            </a:endParaRPr>
          </a:p>
          <a:p>
            <a:pPr defTabSz="857250">
              <a:defRPr/>
            </a:pPr>
            <a:r>
              <a:rPr lang="en-US" dirty="0"/>
              <a:t>       A reaction mixture of diaminodibenzo-18-crown-6 0.59g (1.5 </a:t>
            </a:r>
            <a:r>
              <a:rPr lang="en-US" dirty="0" err="1"/>
              <a:t>mmole</a:t>
            </a:r>
            <a:r>
              <a:rPr lang="en-US" dirty="0"/>
              <a:t>) in absolute ethanol, 3 </a:t>
            </a:r>
            <a:r>
              <a:rPr lang="en-US" dirty="0" err="1"/>
              <a:t>mmole</a:t>
            </a:r>
            <a:r>
              <a:rPr lang="en-US" dirty="0"/>
              <a:t> of the appropriate 4-alkoxybenzaldehyde, and 3 drops of glacial acetic acid was refluxed for 3 hours</a:t>
            </a:r>
            <a:endParaRPr lang="en-US" dirty="0"/>
          </a:p>
        </p:txBody>
      </p:sp>
      <p:sp>
        <p:nvSpPr>
          <p:cNvPr id="8233" name="Text Box 41"/>
          <p:cNvSpPr txBox="1">
            <a:spLocks noChangeArrowheads="1"/>
          </p:cNvSpPr>
          <p:nvPr/>
        </p:nvSpPr>
        <p:spPr bwMode="auto">
          <a:xfrm>
            <a:off x="547688" y="1965325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Methods and Materials</a:t>
            </a:r>
          </a:p>
        </p:txBody>
      </p:sp>
      <p:sp>
        <p:nvSpPr>
          <p:cNvPr id="8234" name="Rectangle 42"/>
          <p:cNvSpPr>
            <a:spLocks noChangeArrowheads="1"/>
          </p:cNvSpPr>
          <p:nvPr/>
        </p:nvSpPr>
        <p:spPr bwMode="auto">
          <a:xfrm>
            <a:off x="14325600" y="18135600"/>
            <a:ext cx="3656012" cy="2888456"/>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35" name="Text Box 43"/>
          <p:cNvSpPr txBox="1">
            <a:spLocks noChangeArrowheads="1"/>
          </p:cNvSpPr>
          <p:nvPr/>
        </p:nvSpPr>
        <p:spPr bwMode="auto">
          <a:xfrm>
            <a:off x="14077950" y="21336000"/>
            <a:ext cx="3654425" cy="991041"/>
          </a:xfrm>
          <a:prstGeom prst="rect">
            <a:avLst/>
          </a:prstGeom>
          <a:noFill/>
          <a:ln w="9525">
            <a:noFill/>
            <a:miter lim="800000"/>
            <a:headEnd/>
            <a:tailEnd/>
          </a:ln>
          <a:effectLst/>
        </p:spPr>
        <p:txBody>
          <a:bodyPr lIns="128016" tIns="64008" rIns="128016" bIns="64008">
            <a:spAutoFit/>
          </a:bodyPr>
          <a:lstStyle/>
          <a:p>
            <a:pPr defTabSz="3843338" eaLnBrk="1" hangingPunct="1"/>
            <a:r>
              <a:rPr lang="en-US" b="1" u="sng" dirty="0">
                <a:solidFill>
                  <a:srgbClr val="800000"/>
                </a:solidFill>
                <a:cs typeface="Arial" pitchFamily="34" charset="0"/>
              </a:rPr>
              <a:t>Figure_1.a</a:t>
            </a:r>
            <a:r>
              <a:rPr lang="en-US" u="sng" dirty="0">
                <a:solidFill>
                  <a:srgbClr val="800000"/>
                </a:solidFill>
                <a:cs typeface="Arial" pitchFamily="34" charset="0"/>
              </a:rPr>
              <a:t>strucure of trans-DADB18C6</a:t>
            </a:r>
            <a:endParaRPr lang="en-US" u="sng" dirty="0">
              <a:solidFill>
                <a:srgbClr val="800000"/>
              </a:solidFill>
              <a:cs typeface="Arial" pitchFamily="34" charset="0"/>
            </a:endParaRPr>
          </a:p>
        </p:txBody>
      </p:sp>
      <p:sp>
        <p:nvSpPr>
          <p:cNvPr id="8236" name="Rectangle 44"/>
          <p:cNvSpPr>
            <a:spLocks noChangeArrowheads="1"/>
          </p:cNvSpPr>
          <p:nvPr/>
        </p:nvSpPr>
        <p:spPr bwMode="auto">
          <a:xfrm>
            <a:off x="23229285" y="18112691"/>
            <a:ext cx="3656012" cy="2743199"/>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37" name="Text Box 45"/>
          <p:cNvSpPr txBox="1">
            <a:spLocks noChangeArrowheads="1"/>
          </p:cNvSpPr>
          <p:nvPr/>
        </p:nvSpPr>
        <p:spPr bwMode="auto">
          <a:xfrm>
            <a:off x="23229285" y="21335999"/>
            <a:ext cx="3654425" cy="991041"/>
          </a:xfrm>
          <a:prstGeom prst="rect">
            <a:avLst/>
          </a:prstGeom>
          <a:noFill/>
          <a:ln w="9525">
            <a:noFill/>
            <a:miter lim="800000"/>
            <a:headEnd/>
            <a:tailEnd/>
          </a:ln>
          <a:effectLst/>
        </p:spPr>
        <p:txBody>
          <a:bodyPr lIns="128016" tIns="64008" rIns="128016" bIns="64008">
            <a:spAutoFit/>
          </a:bodyPr>
          <a:lstStyle/>
          <a:p>
            <a:pPr defTabSz="3843338" eaLnBrk="1" hangingPunct="1"/>
            <a:r>
              <a:rPr lang="en-US" b="1" u="sng" dirty="0">
                <a:solidFill>
                  <a:srgbClr val="800000"/>
                </a:solidFill>
                <a:cs typeface="Arial" pitchFamily="34" charset="0"/>
              </a:rPr>
              <a:t>Figure_1c</a:t>
            </a:r>
            <a:r>
              <a:rPr lang="en-US" u="sng" dirty="0">
                <a:solidFill>
                  <a:srgbClr val="800000"/>
                </a:solidFill>
                <a:cs typeface="Arial" pitchFamily="34" charset="0"/>
              </a:rPr>
              <a:t>strucuree of polydiaza18C6</a:t>
            </a:r>
            <a:endParaRPr lang="en-US" u="sng" dirty="0">
              <a:solidFill>
                <a:srgbClr val="800000"/>
              </a:solidFill>
              <a:cs typeface="Arial" pitchFamily="34" charset="0"/>
            </a:endParaRPr>
          </a:p>
        </p:txBody>
      </p:sp>
      <p:sp>
        <p:nvSpPr>
          <p:cNvPr id="8238" name="Rectangle 46"/>
          <p:cNvSpPr>
            <a:spLocks noChangeArrowheads="1"/>
          </p:cNvSpPr>
          <p:nvPr/>
        </p:nvSpPr>
        <p:spPr bwMode="auto">
          <a:xfrm>
            <a:off x="18646775" y="18135600"/>
            <a:ext cx="3656013" cy="2888456"/>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dirty="0">
                <a:cs typeface="Arial" pitchFamily="34" charset="0"/>
              </a:rPr>
              <a:t>CHART or </a:t>
            </a:r>
          </a:p>
          <a:p>
            <a:pPr algn="ctr" defTabSz="1279525"/>
            <a:r>
              <a:rPr lang="en-US" sz="4800" dirty="0">
                <a:cs typeface="Arial" pitchFamily="34" charset="0"/>
              </a:rPr>
              <a:t>PICTURE</a:t>
            </a:r>
          </a:p>
        </p:txBody>
      </p:sp>
      <p:sp>
        <p:nvSpPr>
          <p:cNvPr id="8239" name="Text Box 47"/>
          <p:cNvSpPr txBox="1">
            <a:spLocks noChangeArrowheads="1"/>
          </p:cNvSpPr>
          <p:nvPr/>
        </p:nvSpPr>
        <p:spPr bwMode="auto">
          <a:xfrm>
            <a:off x="18627178" y="21336000"/>
            <a:ext cx="3654425" cy="991041"/>
          </a:xfrm>
          <a:prstGeom prst="rect">
            <a:avLst/>
          </a:prstGeom>
          <a:noFill/>
          <a:ln w="9525">
            <a:noFill/>
            <a:miter lim="800000"/>
            <a:headEnd/>
            <a:tailEnd/>
          </a:ln>
          <a:effectLst/>
        </p:spPr>
        <p:txBody>
          <a:bodyPr lIns="128016" tIns="64008" rIns="128016" bIns="64008">
            <a:spAutoFit/>
          </a:bodyPr>
          <a:lstStyle/>
          <a:p>
            <a:pPr defTabSz="3843338" eaLnBrk="1" hangingPunct="1"/>
            <a:r>
              <a:rPr lang="en-US" b="1" u="sng" dirty="0">
                <a:solidFill>
                  <a:srgbClr val="800000"/>
                </a:solidFill>
                <a:cs typeface="Arial" pitchFamily="34" charset="0"/>
              </a:rPr>
              <a:t>Figure_1.b</a:t>
            </a:r>
            <a:r>
              <a:rPr lang="en-US" u="sng" dirty="0">
                <a:solidFill>
                  <a:srgbClr val="800000"/>
                </a:solidFill>
                <a:cs typeface="Arial" pitchFamily="34" charset="0"/>
              </a:rPr>
              <a:t>strucure of poly </a:t>
            </a:r>
            <a:r>
              <a:rPr lang="en-US" u="sng" dirty="0" err="1">
                <a:solidFill>
                  <a:srgbClr val="800000"/>
                </a:solidFill>
                <a:cs typeface="Arial" pitchFamily="34" charset="0"/>
              </a:rPr>
              <a:t>schif</a:t>
            </a:r>
            <a:r>
              <a:rPr lang="en-US" u="sng" dirty="0">
                <a:solidFill>
                  <a:srgbClr val="800000"/>
                </a:solidFill>
                <a:cs typeface="Arial" pitchFamily="34" charset="0"/>
              </a:rPr>
              <a:t>-base</a:t>
            </a:r>
            <a:endParaRPr lang="en-US" u="sng" dirty="0">
              <a:solidFill>
                <a:srgbClr val="800000"/>
              </a:solidFill>
              <a:cs typeface="Arial" pitchFamily="34" charset="0"/>
            </a:endParaRPr>
          </a:p>
        </p:txBody>
      </p:sp>
      <p:sp>
        <p:nvSpPr>
          <p:cNvPr id="8240" name="Text Box 48"/>
          <p:cNvSpPr txBox="1">
            <a:spLocks noChangeArrowheads="1"/>
          </p:cNvSpPr>
          <p:nvPr/>
        </p:nvSpPr>
        <p:spPr bwMode="auto">
          <a:xfrm>
            <a:off x="14076363" y="30403800"/>
            <a:ext cx="12795250" cy="5334000"/>
          </a:xfrm>
          <a:prstGeom prst="rect">
            <a:avLst/>
          </a:prstGeom>
          <a:noFill/>
          <a:ln w="38100">
            <a:solidFill>
              <a:srgbClr val="800000"/>
            </a:solidFill>
            <a:miter lim="800000"/>
            <a:headEnd/>
            <a:tailEnd/>
          </a:ln>
          <a:effectLst/>
        </p:spPr>
        <p:txBody>
          <a:bodyPr lIns="256032" tIns="256032" rIns="256032" bIns="256032"/>
          <a:lstStyle/>
          <a:p>
            <a:pPr defTabSz="857250" rtl="1"/>
            <a:r>
              <a:rPr lang="en-US" dirty="0"/>
              <a:t>1. Solution polymerization is a good method for the synthesis of these polymers.</a:t>
            </a:r>
          </a:p>
          <a:p>
            <a:pPr defTabSz="857250" rtl="1"/>
            <a:r>
              <a:rPr lang="en-US" dirty="0"/>
              <a:t>2. All polymers are of moderate molecular weight, except the </a:t>
            </a:r>
            <a:r>
              <a:rPr lang="en-US" dirty="0" err="1"/>
              <a:t>polyschiff</a:t>
            </a:r>
            <a:r>
              <a:rPr lang="en-US" dirty="0"/>
              <a:t>-base which has small molecular weight.</a:t>
            </a:r>
          </a:p>
          <a:p>
            <a:pPr defTabSz="857250" rtl="1"/>
            <a:r>
              <a:rPr lang="en-US" dirty="0"/>
              <a:t>3. The models of Schiff-base show a </a:t>
            </a:r>
            <a:r>
              <a:rPr lang="en-US" dirty="0" err="1"/>
              <a:t>semectic</a:t>
            </a:r>
            <a:r>
              <a:rPr lang="en-US" dirty="0"/>
              <a:t> </a:t>
            </a:r>
            <a:r>
              <a:rPr lang="en-US" dirty="0" err="1"/>
              <a:t>mesophase</a:t>
            </a:r>
            <a:r>
              <a:rPr lang="en-US" dirty="0"/>
              <a:t>, while the poly Schiff-base gives a </a:t>
            </a:r>
            <a:r>
              <a:rPr lang="en-US" dirty="0" err="1"/>
              <a:t>nematic</a:t>
            </a:r>
            <a:r>
              <a:rPr lang="en-US" dirty="0"/>
              <a:t> one.</a:t>
            </a:r>
          </a:p>
          <a:p>
            <a:pPr defTabSz="857250" rtl="1"/>
            <a:r>
              <a:rPr lang="en-US" dirty="0"/>
              <a:t>4. The polyamide of diaza18C6 with </a:t>
            </a:r>
            <a:r>
              <a:rPr lang="en-US" dirty="0" err="1"/>
              <a:t>glutryl</a:t>
            </a:r>
            <a:r>
              <a:rPr lang="en-US" dirty="0"/>
              <a:t> chloride unit show a </a:t>
            </a:r>
            <a:r>
              <a:rPr lang="en-US" dirty="0" err="1"/>
              <a:t>nematic</a:t>
            </a:r>
            <a:r>
              <a:rPr lang="en-US" dirty="0"/>
              <a:t> </a:t>
            </a:r>
            <a:r>
              <a:rPr lang="en-US" dirty="0" err="1"/>
              <a:t>mesophase</a:t>
            </a:r>
            <a:r>
              <a:rPr lang="en-US" dirty="0"/>
              <a:t>, while that derived from </a:t>
            </a:r>
            <a:r>
              <a:rPr lang="en-US" dirty="0" err="1"/>
              <a:t>sebacoyl</a:t>
            </a:r>
            <a:r>
              <a:rPr lang="en-US" dirty="0"/>
              <a:t> chloride did not show any liquid crystalline properties</a:t>
            </a:r>
            <a:endParaRPr lang="en-US" dirty="0"/>
          </a:p>
        </p:txBody>
      </p:sp>
      <p:sp>
        <p:nvSpPr>
          <p:cNvPr id="8241" name="Text Box 49"/>
          <p:cNvSpPr txBox="1">
            <a:spLocks noChangeArrowheads="1"/>
          </p:cNvSpPr>
          <p:nvPr/>
        </p:nvSpPr>
        <p:spPr bwMode="auto">
          <a:xfrm>
            <a:off x="14076363" y="290322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529295" y="12076112"/>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76591" y="13410406"/>
            <a:ext cx="12796837" cy="6013450"/>
          </a:xfrm>
          <a:prstGeom prst="rect">
            <a:avLst/>
          </a:prstGeom>
          <a:noFill/>
          <a:ln w="38100">
            <a:solidFill>
              <a:srgbClr val="800000"/>
            </a:solidFill>
            <a:miter lim="800000"/>
            <a:headEnd/>
            <a:tailEnd/>
          </a:ln>
          <a:effectLst/>
        </p:spPr>
        <p:txBody>
          <a:bodyPr lIns="256032" tIns="256032" rIns="256032" bIns="256032"/>
          <a:lstStyle/>
          <a:p>
            <a:pPr defTabSz="857250"/>
            <a:r>
              <a:rPr lang="en-US" dirty="0"/>
              <a:t>Crown ethers are very important compounds in the extraction of alkali, alkaline earth, and transition metal ions that by formation of complexes with these ions .Crown ether polymers may have more ability of extraction compared with their monomers .In addition these polymers may be less poison, expensive, and can be used as catalysts. </a:t>
            </a:r>
            <a:r>
              <a:rPr lang="en-US" dirty="0" err="1"/>
              <a:t>Feigenbaum</a:t>
            </a:r>
            <a:r>
              <a:rPr lang="en-US" dirty="0"/>
              <a:t> and Michel </a:t>
            </a:r>
            <a:r>
              <a:rPr lang="en-US" baseline="30000" dirty="0"/>
              <a:t>1 </a:t>
            </a:r>
            <a:r>
              <a:rPr lang="en-US" dirty="0"/>
              <a:t> prepared 4,4'-diaminodibenzo-18-crown-6 .Polyamides were prepared using cis-4,4'-diaminodibenzo-18-crown-6</a:t>
            </a:r>
            <a:r>
              <a:rPr lang="en-US" baseline="30000" dirty="0"/>
              <a:t>2, 3    .</a:t>
            </a:r>
            <a:r>
              <a:rPr lang="en-US" dirty="0"/>
              <a:t>The mobility of Na</a:t>
            </a:r>
            <a:r>
              <a:rPr lang="en-US" baseline="30000" dirty="0"/>
              <a:t>+</a:t>
            </a:r>
            <a:r>
              <a:rPr lang="en-US" dirty="0"/>
              <a:t> and </a:t>
            </a:r>
            <a:r>
              <a:rPr lang="en-US" dirty="0" err="1"/>
              <a:t>Rb</a:t>
            </a:r>
            <a:r>
              <a:rPr lang="en-US" baseline="30000" dirty="0"/>
              <a:t>+</a:t>
            </a:r>
            <a:r>
              <a:rPr lang="en-US" dirty="0"/>
              <a:t> in poly(dibenzo-18-crown-6)has been studied</a:t>
            </a:r>
            <a:r>
              <a:rPr lang="en-US" baseline="30000" dirty="0"/>
              <a:t>4</a:t>
            </a:r>
            <a:r>
              <a:rPr lang="en-US" dirty="0"/>
              <a:t>. main chain liquid-crystalline polymers containing dibenzo-18-crown-6 was reported by </a:t>
            </a:r>
            <a:r>
              <a:rPr lang="en-US" dirty="0" err="1"/>
              <a:t>Percec</a:t>
            </a:r>
            <a:r>
              <a:rPr lang="en-US" dirty="0"/>
              <a:t> and </a:t>
            </a:r>
            <a:r>
              <a:rPr lang="en-US" dirty="0" err="1"/>
              <a:t>Rodenhouse</a:t>
            </a:r>
            <a:r>
              <a:rPr lang="en-US" dirty="0"/>
              <a:t> </a:t>
            </a:r>
            <a:r>
              <a:rPr lang="en-US" baseline="30000" dirty="0"/>
              <a:t>5</a:t>
            </a:r>
            <a:r>
              <a:rPr lang="en-US" dirty="0"/>
              <a:t>. The EDTA </a:t>
            </a:r>
            <a:r>
              <a:rPr lang="en-US" dirty="0" err="1"/>
              <a:t>dianhydride</a:t>
            </a:r>
            <a:r>
              <a:rPr lang="en-US" dirty="0"/>
              <a:t> was used in the reaction with </a:t>
            </a:r>
            <a:r>
              <a:rPr lang="en-US" dirty="0" err="1"/>
              <a:t>diazacrown</a:t>
            </a:r>
            <a:r>
              <a:rPr lang="en-US" dirty="0"/>
              <a:t> </a:t>
            </a:r>
            <a:r>
              <a:rPr lang="en-US" baseline="30000" dirty="0"/>
              <a:t>6</a:t>
            </a:r>
            <a:r>
              <a:rPr lang="en-US" dirty="0"/>
              <a:t>. Bearing in mind the practical importance of these compounds ,it was decided to synthesize new models of </a:t>
            </a:r>
            <a:r>
              <a:rPr lang="en-US" dirty="0" err="1"/>
              <a:t>polyschifsbases</a:t>
            </a:r>
            <a:r>
              <a:rPr lang="en-US" dirty="0"/>
              <a:t> and polyamides containg crown ethers . </a:t>
            </a:r>
            <a:endParaRPr lang="en-US" dirty="0">
              <a:cs typeface="Arial" pitchFamily="34" charset="0"/>
            </a:endParaRPr>
          </a:p>
          <a:p>
            <a:pPr defTabSz="857250"/>
            <a:endParaRPr lang="en-US" dirty="0">
              <a:cs typeface="Arial" pitchFamily="34" charset="0"/>
            </a:endParaRPr>
          </a:p>
          <a:p>
            <a:pPr defTabSz="857250">
              <a:buFont typeface="Symbol" pitchFamily="18" charset="2"/>
              <a:buNone/>
            </a:pPr>
            <a:endParaRPr lang="en-US" dirty="0">
              <a:cs typeface="Arial" pitchFamily="34" charset="0"/>
            </a:endParaRPr>
          </a:p>
        </p:txBody>
      </p:sp>
      <p:sp>
        <p:nvSpPr>
          <p:cNvPr id="8244" name="Rectangle 52"/>
          <p:cNvSpPr>
            <a:spLocks noChangeArrowheads="1"/>
          </p:cNvSpPr>
          <p:nvPr/>
        </p:nvSpPr>
        <p:spPr bwMode="auto">
          <a:xfrm>
            <a:off x="14076363" y="22707600"/>
            <a:ext cx="12796837" cy="56388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45" name="Text Box 53"/>
          <p:cNvSpPr txBox="1">
            <a:spLocks noChangeArrowheads="1"/>
          </p:cNvSpPr>
          <p:nvPr/>
        </p:nvSpPr>
        <p:spPr bwMode="auto">
          <a:xfrm>
            <a:off x="547688" y="35877500"/>
            <a:ext cx="12796837" cy="7313613"/>
          </a:xfrm>
          <a:prstGeom prst="rect">
            <a:avLst/>
          </a:prstGeom>
          <a:noFill/>
          <a:ln w="38100">
            <a:solidFill>
              <a:srgbClr val="800000"/>
            </a:solidFill>
            <a:miter lim="800000"/>
            <a:headEnd/>
            <a:tailEnd/>
          </a:ln>
          <a:effectLst/>
        </p:spPr>
        <p:txBody>
          <a:bodyPr lIns="256032" tIns="256032" rIns="256032" bIns="256032"/>
          <a:lstStyle/>
          <a:p>
            <a:pPr defTabSz="857250">
              <a:defRPr/>
            </a:pPr>
            <a:r>
              <a:rPr lang="en-US" b="1" dirty="0">
                <a:solidFill>
                  <a:srgbClr val="990000"/>
                </a:solidFill>
              </a:rPr>
              <a:t>2.6 Synthesis of </a:t>
            </a:r>
            <a:r>
              <a:rPr lang="en-US" b="1" dirty="0" err="1">
                <a:solidFill>
                  <a:srgbClr val="990000"/>
                </a:solidFill>
              </a:rPr>
              <a:t>polyschiff</a:t>
            </a:r>
            <a:r>
              <a:rPr lang="en-US" b="1" dirty="0">
                <a:solidFill>
                  <a:srgbClr val="990000"/>
                </a:solidFill>
              </a:rPr>
              <a:t>-bases of diaminodibenzo-18-crown-6</a:t>
            </a:r>
          </a:p>
          <a:p>
            <a:pPr defTabSz="857250">
              <a:defRPr/>
            </a:pPr>
            <a:r>
              <a:rPr lang="en-US" dirty="0"/>
              <a:t>       Trans-diaminodibenzo-18-crown-6 0.2g (0.5 </a:t>
            </a:r>
            <a:r>
              <a:rPr lang="en-US" dirty="0" err="1"/>
              <a:t>mmole</a:t>
            </a:r>
            <a:r>
              <a:rPr lang="en-US" dirty="0"/>
              <a:t>) was dissolved in 5 ml absolute ethanol, and 3 drops of glacial acetic acid was added .A solution of di(p-</a:t>
            </a:r>
            <a:r>
              <a:rPr lang="en-US" dirty="0" err="1"/>
              <a:t>formyl</a:t>
            </a:r>
            <a:r>
              <a:rPr lang="en-US" dirty="0"/>
              <a:t> phenyl) α, ω-octane </a:t>
            </a:r>
            <a:r>
              <a:rPr lang="en-US" dirty="0" err="1"/>
              <a:t>dicarboxylate</a:t>
            </a:r>
            <a:r>
              <a:rPr lang="en-US" dirty="0"/>
              <a:t> o.21 g (0.5 </a:t>
            </a:r>
            <a:r>
              <a:rPr lang="en-US" dirty="0" err="1"/>
              <a:t>mmole</a:t>
            </a:r>
            <a:r>
              <a:rPr lang="en-US" dirty="0"/>
              <a:t>) in 5 ml ethanol was added. The reaction mixture was refluxed for 4 hours</a:t>
            </a:r>
          </a:p>
          <a:p>
            <a:pPr defTabSz="857250">
              <a:defRPr/>
            </a:pPr>
            <a:r>
              <a:rPr lang="en-US" b="1" dirty="0">
                <a:solidFill>
                  <a:srgbClr val="990000"/>
                </a:solidFill>
              </a:rPr>
              <a:t>2. 7 Synthesis of polyamides of </a:t>
            </a:r>
            <a:r>
              <a:rPr lang="en-US" b="1" dirty="0" err="1">
                <a:solidFill>
                  <a:srgbClr val="990000"/>
                </a:solidFill>
              </a:rPr>
              <a:t>diaza</a:t>
            </a:r>
            <a:r>
              <a:rPr lang="en-US" b="1" dirty="0">
                <a:solidFill>
                  <a:srgbClr val="990000"/>
                </a:solidFill>
              </a:rPr>
              <a:t> –18-crown-6  </a:t>
            </a:r>
          </a:p>
          <a:p>
            <a:pPr defTabSz="857250">
              <a:defRPr/>
            </a:pPr>
            <a:r>
              <a:rPr lang="en-US" dirty="0"/>
              <a:t>      Diaza-18-crown-6 0.5 g (1.91mmole) was dissolved in 5 ml of pyridine .The appropriate </a:t>
            </a:r>
            <a:r>
              <a:rPr lang="en-US" dirty="0" err="1"/>
              <a:t>diacid</a:t>
            </a:r>
            <a:r>
              <a:rPr lang="en-US" dirty="0"/>
              <a:t> chloride (1.91 </a:t>
            </a:r>
            <a:r>
              <a:rPr lang="en-US" dirty="0" err="1"/>
              <a:t>mmole</a:t>
            </a:r>
            <a:r>
              <a:rPr lang="en-US" dirty="0"/>
              <a:t>) was added </a:t>
            </a:r>
            <a:r>
              <a:rPr lang="en-US" dirty="0" err="1"/>
              <a:t>dropwise</a:t>
            </a:r>
            <a:r>
              <a:rPr lang="en-US" dirty="0"/>
              <a:t> under dry nitrogen atmosphere .The reaction mixture was left stirring overnight under nitrogen</a:t>
            </a:r>
          </a:p>
          <a:p>
            <a:pPr defTabSz="857250">
              <a:defRPr/>
            </a:pPr>
            <a:r>
              <a:rPr lang="en-US" dirty="0"/>
              <a:t>The prepared compounds have been characterized using (IR) spectra ,and (CHN) mass spectra. The cis and trans diaminodibenzo-18-crown-6 have been analyzed using the proton magnetic resonance spectra (H</a:t>
            </a:r>
            <a:r>
              <a:rPr lang="en-US" baseline="30000" dirty="0"/>
              <a:t>1</a:t>
            </a:r>
            <a:r>
              <a:rPr lang="en-US" dirty="0"/>
              <a:t>NMR ) .     </a:t>
            </a:r>
          </a:p>
          <a:p>
            <a:pPr defTabSz="857250">
              <a:defRPr/>
            </a:pPr>
            <a:r>
              <a:rPr lang="en-US" dirty="0"/>
              <a:t> The liquid crystalline properties of these polymers was also studied using deferential scanning Calorimeter (DSC), and hot-stage microscope</a:t>
            </a:r>
            <a:endParaRPr lang="en-US" dirty="0"/>
          </a:p>
        </p:txBody>
      </p:sp>
      <p:sp>
        <p:nvSpPr>
          <p:cNvPr id="8246" name="Rectangle 54"/>
          <p:cNvSpPr>
            <a:spLocks noChangeArrowheads="1"/>
          </p:cNvSpPr>
          <p:nvPr/>
        </p:nvSpPr>
        <p:spPr bwMode="auto">
          <a:xfrm>
            <a:off x="547688" y="29022675"/>
            <a:ext cx="6170612" cy="617061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dirty="0" smtClean="0">
                <a:cs typeface="Arial" pitchFamily="34" charset="0"/>
              </a:rPr>
              <a:t>CHART or </a:t>
            </a:r>
          </a:p>
          <a:p>
            <a:pPr algn="ctr" defTabSz="1279525"/>
            <a:r>
              <a:rPr lang="en-US" sz="4800" dirty="0" smtClean="0">
                <a:cs typeface="Arial" pitchFamily="34" charset="0"/>
              </a:rPr>
              <a:t>PICTURE</a:t>
            </a:r>
            <a:endParaRPr lang="en-US" sz="4800" dirty="0">
              <a:cs typeface="Arial" pitchFamily="34" charset="0"/>
            </a:endParaRPr>
          </a:p>
        </p:txBody>
      </p:sp>
      <p:sp>
        <p:nvSpPr>
          <p:cNvPr id="8248" name="Rectangle 56"/>
          <p:cNvSpPr>
            <a:spLocks noChangeArrowheads="1"/>
          </p:cNvSpPr>
          <p:nvPr/>
        </p:nvSpPr>
        <p:spPr bwMode="auto">
          <a:xfrm>
            <a:off x="7129463" y="29022675"/>
            <a:ext cx="6170612" cy="617061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pic>
        <p:nvPicPr>
          <p:cNvPr id="28" name="Picture 83"/>
          <p:cNvPicPr>
            <a:picLocks noChangeAspect="1" noChangeArrowheads="1"/>
          </p:cNvPicPr>
          <p:nvPr/>
        </p:nvPicPr>
        <p:blipFill>
          <a:blip r:embed="rId2" cstate="print"/>
          <a:srcRect/>
          <a:stretch>
            <a:fillRect/>
          </a:stretch>
        </p:blipFill>
        <p:spPr bwMode="auto">
          <a:xfrm>
            <a:off x="761999" y="1676400"/>
            <a:ext cx="2208213" cy="1979612"/>
          </a:xfrm>
          <a:prstGeom prst="rect">
            <a:avLst/>
          </a:prstGeom>
          <a:noFill/>
          <a:ln w="9525">
            <a:noFill/>
            <a:miter lim="800000"/>
            <a:headEnd/>
            <a:tailEnd/>
          </a:ln>
        </p:spPr>
      </p:pic>
      <p:pic>
        <p:nvPicPr>
          <p:cNvPr id="29" name="Picture 4" descr="http://cmse.dhu.edu.cn/fileResolver.do?id=5b64ce8224b923710124c423348000a1"/>
          <p:cNvPicPr>
            <a:picLocks noChangeAspect="1" noChangeArrowheads="1"/>
          </p:cNvPicPr>
          <p:nvPr/>
        </p:nvPicPr>
        <p:blipFill>
          <a:blip r:embed="rId3" cstate="print"/>
          <a:srcRect/>
          <a:stretch>
            <a:fillRect/>
          </a:stretch>
        </p:blipFill>
        <p:spPr bwMode="auto">
          <a:xfrm>
            <a:off x="576591" y="29032200"/>
            <a:ext cx="6172200" cy="4953000"/>
          </a:xfrm>
          <a:prstGeom prst="rect">
            <a:avLst/>
          </a:prstGeom>
          <a:noFill/>
          <a:ln w="9525">
            <a:noFill/>
            <a:miter lim="800000"/>
            <a:headEnd/>
            <a:tailEnd/>
          </a:ln>
        </p:spPr>
      </p:pic>
      <p:sp>
        <p:nvSpPr>
          <p:cNvPr id="2" name="مستطيل 1"/>
          <p:cNvSpPr/>
          <p:nvPr/>
        </p:nvSpPr>
        <p:spPr>
          <a:xfrm>
            <a:off x="1726644" y="34127420"/>
            <a:ext cx="4142481" cy="523220"/>
          </a:xfrm>
          <a:prstGeom prst="rect">
            <a:avLst/>
          </a:prstGeom>
        </p:spPr>
        <p:txBody>
          <a:bodyPr wrap="none">
            <a:spAutoFit/>
          </a:bodyPr>
          <a:lstStyle/>
          <a:p>
            <a:pPr algn="ctr" defTabSz="1279525"/>
            <a:r>
              <a:rPr lang="en-US" b="1" dirty="0">
                <a:solidFill>
                  <a:srgbClr val="990000"/>
                </a:solidFill>
              </a:rPr>
              <a:t>Hot –stage microscope</a:t>
            </a:r>
            <a:endParaRPr lang="en-US" b="1" dirty="0">
              <a:solidFill>
                <a:srgbClr val="990000"/>
              </a:solidFill>
            </a:endParaRPr>
          </a:p>
        </p:txBody>
      </p:sp>
      <p:pic>
        <p:nvPicPr>
          <p:cNvPr id="31" name="Picture 2" descr="http://img.directindustry.com/images_di/photo-g/differential-scanning-calorimeter-dsc-273567.jpg"/>
          <p:cNvPicPr>
            <a:picLocks noChangeAspect="1" noChangeArrowheads="1"/>
          </p:cNvPicPr>
          <p:nvPr/>
        </p:nvPicPr>
        <p:blipFill>
          <a:blip r:embed="rId4" cstate="print"/>
          <a:srcRect/>
          <a:stretch>
            <a:fillRect/>
          </a:stretch>
        </p:blipFill>
        <p:spPr bwMode="auto">
          <a:xfrm>
            <a:off x="7166769" y="29058476"/>
            <a:ext cx="6096000" cy="5029200"/>
          </a:xfrm>
          <a:prstGeom prst="rect">
            <a:avLst/>
          </a:prstGeom>
          <a:noFill/>
          <a:ln w="9525">
            <a:noFill/>
            <a:miter lim="800000"/>
            <a:headEnd/>
            <a:tailEnd/>
          </a:ln>
        </p:spPr>
      </p:pic>
      <p:sp>
        <p:nvSpPr>
          <p:cNvPr id="3" name="مستطيل 2"/>
          <p:cNvSpPr/>
          <p:nvPr/>
        </p:nvSpPr>
        <p:spPr>
          <a:xfrm>
            <a:off x="7334813" y="34162234"/>
            <a:ext cx="5759911" cy="523220"/>
          </a:xfrm>
          <a:prstGeom prst="rect">
            <a:avLst/>
          </a:prstGeom>
        </p:spPr>
        <p:txBody>
          <a:bodyPr wrap="none">
            <a:spAutoFit/>
          </a:bodyPr>
          <a:lstStyle/>
          <a:p>
            <a:pPr algn="ctr" defTabSz="1279525"/>
            <a:r>
              <a:rPr lang="en-US" b="1" dirty="0">
                <a:solidFill>
                  <a:srgbClr val="990000"/>
                </a:solidFill>
              </a:rPr>
              <a:t>Deferential scanning calorimeter</a:t>
            </a:r>
            <a:endParaRPr lang="en-US" b="1" dirty="0">
              <a:solidFill>
                <a:srgbClr val="990000"/>
              </a:solidFill>
              <a:cs typeface="Arial" pitchFamily="34" charset="0"/>
            </a:endParaRPr>
          </a:p>
        </p:txBody>
      </p:sp>
      <p:graphicFrame>
        <p:nvGraphicFramePr>
          <p:cNvPr id="35" name="جدول 34"/>
          <p:cNvGraphicFramePr>
            <a:graphicFrameLocks noGrp="1"/>
          </p:cNvGraphicFramePr>
          <p:nvPr>
            <p:extLst>
              <p:ext uri="{D42A27DB-BD31-4B8C-83A1-F6EECF244321}">
                <p14:modId xmlns:p14="http://schemas.microsoft.com/office/powerpoint/2010/main" val="2294093390"/>
              </p:ext>
            </p:extLst>
          </p:nvPr>
        </p:nvGraphicFramePr>
        <p:xfrm>
          <a:off x="15120390" y="11616094"/>
          <a:ext cx="10668000" cy="1752600"/>
        </p:xfrm>
        <a:graphic>
          <a:graphicData uri="http://schemas.openxmlformats.org/drawingml/2006/table">
            <a:tbl>
              <a:tblPr rtl="1" firstRow="1" bandRow="1">
                <a:tableStyleId>{5C22544A-7EE6-4342-B048-85BDC9FD1C3A}</a:tableStyleId>
              </a:tblPr>
              <a:tblGrid>
                <a:gridCol w="1524000"/>
                <a:gridCol w="1524000"/>
                <a:gridCol w="1524000"/>
                <a:gridCol w="1524000"/>
                <a:gridCol w="1524000"/>
                <a:gridCol w="1524000"/>
                <a:gridCol w="1524000"/>
              </a:tblGrid>
              <a:tr h="584200">
                <a:tc rowSpan="2">
                  <a:txBody>
                    <a:bodyPr/>
                    <a:lstStyle/>
                    <a:p>
                      <a:pPr algn="l" rtl="1">
                        <a:spcAft>
                          <a:spcPts val="0"/>
                        </a:spcAft>
                      </a:pPr>
                      <a:r>
                        <a:rPr lang="en-US" sz="1100" b="1" dirty="0">
                          <a:solidFill>
                            <a:schemeClr val="tx1"/>
                          </a:solidFill>
                          <a:latin typeface="Times New Roman"/>
                          <a:ea typeface="Times New Roman"/>
                          <a:cs typeface="Arial"/>
                        </a:rPr>
                        <a:t>yield %</a:t>
                      </a:r>
                      <a:endParaRPr lang="en-US" sz="1200" dirty="0">
                        <a:solidFill>
                          <a:schemeClr val="tx1"/>
                        </a:solidFill>
                        <a:latin typeface="Times New Roman"/>
                        <a:ea typeface="Times New Roman"/>
                        <a:cs typeface="Arial"/>
                      </a:endParaRPr>
                    </a:p>
                  </a:txBody>
                  <a:tcPr marL="68580" marR="68580" marT="0" marB="0">
                    <a:solidFill>
                      <a:srgbClr val="FFC000"/>
                    </a:solidFill>
                  </a:tcPr>
                </a:tc>
                <a:tc gridSpan="3">
                  <a:txBody>
                    <a:bodyPr/>
                    <a:lstStyle/>
                    <a:p>
                      <a:pPr algn="l" rtl="1">
                        <a:spcAft>
                          <a:spcPts val="0"/>
                        </a:spcAft>
                      </a:pPr>
                      <a:r>
                        <a:rPr lang="en-US" sz="1100" b="1" dirty="0">
                          <a:solidFill>
                            <a:schemeClr val="tx1"/>
                          </a:solidFill>
                          <a:latin typeface="Times New Roman"/>
                          <a:ea typeface="Times New Roman"/>
                          <a:cs typeface="Arial"/>
                        </a:rPr>
                        <a:t>Found</a:t>
                      </a:r>
                      <a:endParaRPr lang="en-US" sz="1200" dirty="0">
                        <a:solidFill>
                          <a:schemeClr val="tx1"/>
                        </a:solidFill>
                        <a:latin typeface="Times New Roman"/>
                        <a:ea typeface="Times New Roman"/>
                        <a:cs typeface="Arial"/>
                      </a:endParaRPr>
                    </a:p>
                  </a:txBody>
                  <a:tcPr marL="68580" marR="68580" marT="0" marB="0">
                    <a:solidFill>
                      <a:srgbClr val="FFC000"/>
                    </a:solidFill>
                  </a:tcPr>
                </a:tc>
                <a:tc hMerge="1">
                  <a:txBody>
                    <a:bodyPr/>
                    <a:lstStyle/>
                    <a:p>
                      <a:pPr rtl="1"/>
                      <a:endParaRPr lang="ar-SA"/>
                    </a:p>
                  </a:txBody>
                  <a:tcPr/>
                </a:tc>
                <a:tc hMerge="1">
                  <a:txBody>
                    <a:bodyPr/>
                    <a:lstStyle/>
                    <a:p>
                      <a:pPr rtl="1"/>
                      <a:endParaRPr lang="ar-SA"/>
                    </a:p>
                  </a:txBody>
                  <a:tcPr/>
                </a:tc>
                <a:tc gridSpan="3">
                  <a:txBody>
                    <a:bodyPr/>
                    <a:lstStyle/>
                    <a:p>
                      <a:pPr algn="l" rtl="1">
                        <a:spcAft>
                          <a:spcPts val="0"/>
                        </a:spcAft>
                      </a:pPr>
                      <a:r>
                        <a:rPr lang="en-US" sz="1100" b="1" dirty="0">
                          <a:solidFill>
                            <a:schemeClr val="tx1"/>
                          </a:solidFill>
                          <a:latin typeface="Times New Roman"/>
                          <a:ea typeface="Times New Roman"/>
                          <a:cs typeface="Arial"/>
                        </a:rPr>
                        <a:t>Calculated </a:t>
                      </a:r>
                      <a:endParaRPr lang="en-US" sz="1200" dirty="0">
                        <a:solidFill>
                          <a:schemeClr val="tx1"/>
                        </a:solidFill>
                        <a:latin typeface="Times New Roman"/>
                        <a:ea typeface="Times New Roman"/>
                        <a:cs typeface="Arial"/>
                      </a:endParaRPr>
                    </a:p>
                  </a:txBody>
                  <a:tcPr marL="68580" marR="68580" marT="0" marB="0">
                    <a:solidFill>
                      <a:srgbClr val="FFC000"/>
                    </a:solidFill>
                  </a:tcPr>
                </a:tc>
                <a:tc hMerge="1">
                  <a:txBody>
                    <a:bodyPr/>
                    <a:lstStyle/>
                    <a:p>
                      <a:pPr rtl="1"/>
                      <a:endParaRPr lang="ar-SA"/>
                    </a:p>
                  </a:txBody>
                  <a:tcPr/>
                </a:tc>
                <a:tc hMerge="1">
                  <a:txBody>
                    <a:bodyPr/>
                    <a:lstStyle/>
                    <a:p>
                      <a:pPr rtl="1"/>
                      <a:endParaRPr lang="ar-SA"/>
                    </a:p>
                  </a:txBody>
                  <a:tcPr/>
                </a:tc>
              </a:tr>
              <a:tr h="584200">
                <a:tc vMerge="1">
                  <a:txBody>
                    <a:bodyPr/>
                    <a:lstStyle/>
                    <a:p>
                      <a:pPr rtl="1"/>
                      <a:endParaRPr lang="ar-SA"/>
                    </a:p>
                  </a:txBody>
                  <a:tcPr/>
                </a:tc>
                <a:tc>
                  <a:txBody>
                    <a:bodyPr/>
                    <a:lstStyle/>
                    <a:p>
                      <a:pPr algn="l" rtl="1">
                        <a:spcAft>
                          <a:spcPts val="0"/>
                        </a:spcAft>
                      </a:pPr>
                      <a:r>
                        <a:rPr lang="en-US" sz="1100" b="1" dirty="0">
                          <a:latin typeface="Times New Roman"/>
                          <a:ea typeface="Times New Roman"/>
                          <a:cs typeface="Arial"/>
                        </a:rPr>
                        <a:t>N%</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H%</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C%</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N%</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1100" b="1" dirty="0">
                          <a:latin typeface="Times New Roman"/>
                          <a:ea typeface="Times New Roman"/>
                          <a:cs typeface="Arial"/>
                        </a:rPr>
                        <a:t>H%</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1100" b="1" dirty="0">
                          <a:latin typeface="Times New Roman"/>
                          <a:ea typeface="Times New Roman"/>
                          <a:cs typeface="Arial"/>
                        </a:rPr>
                        <a:t>C%</a:t>
                      </a:r>
                      <a:endParaRPr lang="en-US" sz="1200" dirty="0">
                        <a:latin typeface="Times New Roman"/>
                        <a:ea typeface="Times New Roman"/>
                        <a:cs typeface="Arial"/>
                      </a:endParaRPr>
                    </a:p>
                  </a:txBody>
                  <a:tcPr marL="68580" marR="68580" marT="0" marB="0"/>
                </a:tc>
              </a:tr>
              <a:tr h="584200">
                <a:tc>
                  <a:txBody>
                    <a:bodyPr/>
                    <a:lstStyle/>
                    <a:p>
                      <a:pPr algn="l" rtl="1">
                        <a:spcAft>
                          <a:spcPts val="0"/>
                        </a:spcAft>
                      </a:pPr>
                      <a:r>
                        <a:rPr lang="en-US" sz="900" b="1">
                          <a:latin typeface="Times New Roman"/>
                          <a:ea typeface="Times New Roman"/>
                          <a:cs typeface="Arial"/>
                        </a:rPr>
                        <a:t>20.0</a:t>
                      </a:r>
                      <a:endParaRPr lang="en-US" sz="120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3.47</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6.32</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68.99</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3.66</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6.33</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69.10</a:t>
                      </a:r>
                      <a:endParaRPr lang="en-US" sz="1200" dirty="0">
                        <a:latin typeface="Times New Roman"/>
                        <a:ea typeface="Times New Roman"/>
                        <a:cs typeface="Arial"/>
                      </a:endParaRPr>
                    </a:p>
                  </a:txBody>
                  <a:tcPr marL="68580" marR="68580" marT="0" marB="0"/>
                </a:tc>
              </a:tr>
            </a:tbl>
          </a:graphicData>
        </a:graphic>
      </p:graphicFrame>
      <p:sp>
        <p:nvSpPr>
          <p:cNvPr id="5" name="مستطيل 4"/>
          <p:cNvSpPr/>
          <p:nvPr/>
        </p:nvSpPr>
        <p:spPr>
          <a:xfrm>
            <a:off x="19883697" y="10943896"/>
            <a:ext cx="1805302" cy="523220"/>
          </a:xfrm>
          <a:prstGeom prst="rect">
            <a:avLst/>
          </a:prstGeom>
        </p:spPr>
        <p:txBody>
          <a:bodyPr wrap="none">
            <a:spAutoFit/>
          </a:bodyPr>
          <a:lstStyle/>
          <a:p>
            <a:r>
              <a:rPr lang="en-US" dirty="0">
                <a:solidFill>
                  <a:srgbClr val="FF0000"/>
                </a:solidFill>
              </a:rPr>
              <a:t>(table </a:t>
            </a:r>
            <a:r>
              <a:rPr lang="en-US" dirty="0" smtClean="0">
                <a:solidFill>
                  <a:srgbClr val="FF0000"/>
                </a:solidFill>
              </a:rPr>
              <a:t>3.1)</a:t>
            </a:r>
            <a:endParaRPr lang="ar-SA" dirty="0"/>
          </a:p>
        </p:txBody>
      </p:sp>
      <p:pic>
        <p:nvPicPr>
          <p:cNvPr id="37" name="rg_hi" descr="http://t0.gstatic.com/images?q=tbn:ANd9GcQVgB7Bt9BrfYZ-cbUCbwcXyU1iSxbRrOU5Uow2_53pqAisNcbB">
            <a:hlinkClick r:id="rId5"/>
          </p:cNvPr>
          <p:cNvPicPr>
            <a:picLocks noChangeAspect="1" noChangeArrowheads="1"/>
          </p:cNvPicPr>
          <p:nvPr/>
        </p:nvPicPr>
        <p:blipFill>
          <a:blip r:embed="rId6" cstate="print"/>
          <a:srcRect/>
          <a:stretch>
            <a:fillRect/>
          </a:stretch>
        </p:blipFill>
        <p:spPr bwMode="auto">
          <a:xfrm>
            <a:off x="14416361" y="18418599"/>
            <a:ext cx="3352800" cy="2471436"/>
          </a:xfrm>
          <a:prstGeom prst="rect">
            <a:avLst/>
          </a:prstGeom>
          <a:noFill/>
          <a:ln w="9525">
            <a:noFill/>
            <a:miter lim="800000"/>
            <a:headEnd/>
            <a:tailEnd/>
          </a:ln>
        </p:spPr>
      </p:pic>
      <p:pic>
        <p:nvPicPr>
          <p:cNvPr id="38" name="صورة 30"/>
          <p:cNvPicPr>
            <a:picLocks noChangeAspect="1" noChangeArrowheads="1"/>
          </p:cNvPicPr>
          <p:nvPr/>
        </p:nvPicPr>
        <p:blipFill>
          <a:blip r:embed="rId7" cstate="print"/>
          <a:srcRect/>
          <a:stretch>
            <a:fillRect/>
          </a:stretch>
        </p:blipFill>
        <p:spPr bwMode="auto">
          <a:xfrm>
            <a:off x="18897600" y="18246930"/>
            <a:ext cx="3384002" cy="2670133"/>
          </a:xfrm>
          <a:prstGeom prst="rect">
            <a:avLst/>
          </a:prstGeom>
          <a:noFill/>
          <a:ln w="9525">
            <a:noFill/>
            <a:miter lim="800000"/>
            <a:headEnd/>
            <a:tailEnd/>
          </a:ln>
        </p:spPr>
      </p:pic>
      <p:pic>
        <p:nvPicPr>
          <p:cNvPr id="39" name="صورة 25"/>
          <p:cNvPicPr>
            <a:picLocks noChangeAspect="1" noChangeArrowheads="1"/>
          </p:cNvPicPr>
          <p:nvPr/>
        </p:nvPicPr>
        <p:blipFill>
          <a:blip r:embed="rId8" cstate="print"/>
          <a:srcRect/>
          <a:stretch>
            <a:fillRect/>
          </a:stretch>
        </p:blipFill>
        <p:spPr bwMode="auto">
          <a:xfrm>
            <a:off x="23469600" y="18418599"/>
            <a:ext cx="3352798" cy="2149052"/>
          </a:xfrm>
          <a:prstGeom prst="rect">
            <a:avLst/>
          </a:prstGeom>
          <a:noFill/>
          <a:ln w="9525">
            <a:noFill/>
            <a:miter lim="800000"/>
            <a:headEnd/>
            <a:tailEnd/>
          </a:ln>
        </p:spPr>
      </p:pic>
      <p:pic>
        <p:nvPicPr>
          <p:cNvPr id="40" name="Picture 22"/>
          <p:cNvPicPr>
            <a:picLocks noChangeAspect="1" noChangeArrowheads="1"/>
          </p:cNvPicPr>
          <p:nvPr/>
        </p:nvPicPr>
        <p:blipFill>
          <a:blip r:embed="rId9" cstate="print"/>
          <a:srcRect/>
          <a:stretch>
            <a:fillRect/>
          </a:stretch>
        </p:blipFill>
        <p:spPr bwMode="auto">
          <a:xfrm>
            <a:off x="14189513" y="22774716"/>
            <a:ext cx="4114882" cy="3209484"/>
          </a:xfrm>
          <a:prstGeom prst="rect">
            <a:avLst/>
          </a:prstGeom>
          <a:noFill/>
          <a:ln w="9525">
            <a:noFill/>
            <a:miter lim="800000"/>
            <a:headEnd/>
            <a:tailEnd/>
          </a:ln>
        </p:spPr>
      </p:pic>
      <p:pic>
        <p:nvPicPr>
          <p:cNvPr id="41" name="Picture 23"/>
          <p:cNvPicPr>
            <a:picLocks noChangeAspect="1" noChangeArrowheads="1"/>
          </p:cNvPicPr>
          <p:nvPr/>
        </p:nvPicPr>
        <p:blipFill>
          <a:blip r:embed="rId10" cstate="print"/>
          <a:srcRect/>
          <a:stretch>
            <a:fillRect/>
          </a:stretch>
        </p:blipFill>
        <p:spPr bwMode="auto">
          <a:xfrm>
            <a:off x="18304395" y="22805261"/>
            <a:ext cx="4299990" cy="3124199"/>
          </a:xfrm>
          <a:prstGeom prst="rect">
            <a:avLst/>
          </a:prstGeom>
          <a:noFill/>
          <a:ln w="9525">
            <a:noFill/>
            <a:miter lim="800000"/>
            <a:headEnd/>
            <a:tailEnd/>
          </a:ln>
        </p:spPr>
      </p:pic>
      <p:pic>
        <p:nvPicPr>
          <p:cNvPr id="42" name="Picture 24"/>
          <p:cNvPicPr>
            <a:picLocks noChangeAspect="1" noChangeArrowheads="1"/>
          </p:cNvPicPr>
          <p:nvPr/>
        </p:nvPicPr>
        <p:blipFill>
          <a:blip r:embed="rId11" cstate="print"/>
          <a:srcRect/>
          <a:stretch>
            <a:fillRect/>
          </a:stretch>
        </p:blipFill>
        <p:spPr bwMode="auto">
          <a:xfrm>
            <a:off x="22604386" y="22805261"/>
            <a:ext cx="4218012" cy="3124200"/>
          </a:xfrm>
          <a:prstGeom prst="rect">
            <a:avLst/>
          </a:prstGeom>
          <a:noFill/>
          <a:ln w="9525">
            <a:noFill/>
            <a:miter lim="800000"/>
            <a:headEnd/>
            <a:tailEnd/>
          </a:ln>
        </p:spPr>
      </p:pic>
      <p:pic>
        <p:nvPicPr>
          <p:cNvPr id="43" name="Picture 25"/>
          <p:cNvPicPr>
            <a:picLocks noChangeAspect="1" noChangeArrowheads="1"/>
          </p:cNvPicPr>
          <p:nvPr/>
        </p:nvPicPr>
        <p:blipFill>
          <a:blip r:embed="rId12" cstate="print"/>
          <a:srcRect/>
          <a:stretch>
            <a:fillRect/>
          </a:stretch>
        </p:blipFill>
        <p:spPr bwMode="auto">
          <a:xfrm>
            <a:off x="14189513" y="25929460"/>
            <a:ext cx="6308287" cy="2407415"/>
          </a:xfrm>
          <a:prstGeom prst="rect">
            <a:avLst/>
          </a:prstGeom>
          <a:noFill/>
          <a:ln w="9525">
            <a:noFill/>
            <a:miter lim="800000"/>
            <a:headEnd/>
            <a:tailEnd/>
          </a:ln>
        </p:spPr>
      </p:pic>
      <p:pic>
        <p:nvPicPr>
          <p:cNvPr id="44" name="Picture 26"/>
          <p:cNvPicPr>
            <a:picLocks noChangeAspect="1" noChangeArrowheads="1"/>
          </p:cNvPicPr>
          <p:nvPr/>
        </p:nvPicPr>
        <p:blipFill>
          <a:blip r:embed="rId13" cstate="print"/>
          <a:srcRect/>
          <a:stretch>
            <a:fillRect/>
          </a:stretch>
        </p:blipFill>
        <p:spPr bwMode="auto">
          <a:xfrm>
            <a:off x="20497800" y="25929460"/>
            <a:ext cx="6324598" cy="234074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1202</TotalTime>
  <Words>1107</Words>
  <Application>Microsoft Office PowerPoint</Application>
  <PresentationFormat>مخصص</PresentationFormat>
  <Paragraphs>81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Galal Elhaga</cp:lastModifiedBy>
  <cp:revision>68</cp:revision>
  <cp:lastPrinted>2000-08-03T00:31:24Z</cp:lastPrinted>
  <dcterms:created xsi:type="dcterms:W3CDTF">2000-02-09T15:01:13Z</dcterms:created>
  <dcterms:modified xsi:type="dcterms:W3CDTF">2014-11-19T14:48:52Z</dcterms:modified>
</cp:coreProperties>
</file>