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ar-SA" sz="4000" dirty="0" smtClean="0">
                <a:solidFill>
                  <a:srgbClr val="000000"/>
                </a:solidFill>
                <a:cs typeface="AL-Mohanad Bold" pitchFamily="2" charset="-78"/>
              </a:rPr>
              <a:t>المحاضرة العاشرة</a:t>
            </a:r>
            <a:br>
              <a:rPr lang="ar-SA" sz="4000" dirty="0" smtClean="0">
                <a:solidFill>
                  <a:srgbClr val="000000"/>
                </a:solidFill>
                <a:cs typeface="AL-Mohanad Bold" pitchFamily="2" charset="-78"/>
              </a:rPr>
            </a:br>
            <a:r>
              <a:rPr lang="ar-SA" sz="4000" dirty="0" smtClean="0">
                <a:cs typeface="AL-Mohanad Bold" pitchFamily="2" charset="-78"/>
              </a:rPr>
              <a:t>استراتيجيات المنظمة </a:t>
            </a:r>
            <a:br>
              <a:rPr lang="ar-SA" sz="4000" dirty="0" smtClean="0">
                <a:cs typeface="AL-Mohanad Bold" pitchFamily="2" charset="-78"/>
              </a:rPr>
            </a:br>
            <a:r>
              <a:rPr lang="ar-SA" sz="4000" dirty="0" smtClean="0">
                <a:cs typeface="AL-Mohanad Bold" pitchFamily="2" charset="-78"/>
              </a:rPr>
              <a:t>في التعامل مع مقاومة التغيير</a:t>
            </a:r>
            <a:endParaRPr lang="en-US" sz="40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محاور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r" rtl="1">
              <a:defRPr/>
            </a:pPr>
            <a:r>
              <a:rPr lang="ar-SA" sz="2500" dirty="0" smtClean="0">
                <a:cs typeface="AL-Mohanad Bold" pitchFamily="2" charset="-78"/>
              </a:rPr>
              <a:t>اولا: استراتيجيات المنظمة في التعامل مع مقاومة التغيير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التعليم والاتصال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المشاركة والاندماج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التسهيل والدعم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التفاوض والاتفاق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الاستقطاب</a:t>
            </a:r>
          </a:p>
          <a:p>
            <a:pPr marL="1666875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استراتيجية الاجبار الظاهر او الضمني </a:t>
            </a:r>
          </a:p>
          <a:p>
            <a:pPr algn="r" rtl="1">
              <a:defRPr/>
            </a:pPr>
            <a:r>
              <a:rPr lang="ar-SA" sz="2500" dirty="0" smtClean="0">
                <a:cs typeface="AL-Mohanad Bold" pitchFamily="2" charset="-78"/>
              </a:rPr>
              <a:t>ثانيا: ايجابيات مقاومة التغيير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اولا: استراتيجيات المنظمة في التعامل مع مقاومة التغيير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/>
            <a:r>
              <a:rPr lang="ar-SA" sz="2500" dirty="0" smtClean="0">
                <a:cs typeface="AL-Mohanad Bold" pitchFamily="2" charset="-78"/>
              </a:rPr>
              <a:t>1- استراتيجية التعليم والاتصال</a:t>
            </a:r>
          </a:p>
          <a:p>
            <a:pPr marL="273050" indent="-27305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تساعد هذه الاستراتيجية العاملين على رؤية الحاجة الى التغيير والوقوف على ضرورته.</a:t>
            </a:r>
          </a:p>
          <a:p>
            <a:pPr marL="273050" indent="-27305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تتخذ عدة اشكال كالمناقشة الفردية والعرض للمجموعات او مذكرات وتقارير.</a:t>
            </a:r>
          </a:p>
          <a:p>
            <a:pPr marL="273050" indent="-27305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يتم اللجوء إليها في حالة قصور المعلومات المتوفرة عن التغيير، أو التحليل المشوه او الخاطئ للمعلومات المنشورة عن التغيير.</a:t>
            </a:r>
          </a:p>
          <a:p>
            <a:pPr marL="273050" indent="-27305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ايجابياتها ان اقتناع العاملين  يؤدي الى مساهمة اكبر لهم في التغيير.</a:t>
            </a:r>
          </a:p>
          <a:p>
            <a:pPr marL="273050" indent="-27305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انها تستغرق وقت اطول  خاصة عندما يكون عدد العاملين المعنيين بالتغيير كبير.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2- استراتيجية المشاركة والاندماج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24200"/>
          </a:xfrm>
        </p:spPr>
        <p:txBody>
          <a:bodyPr>
            <a:normAutofit/>
          </a:bodyPr>
          <a:lstStyle/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تؤكد الابحاث ان مشاركة العاملين في برامج التغيير تؤدي الى الطاعة والالتزام بالتنفيذ.</a:t>
            </a:r>
          </a:p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تستخدم هذه الاستراتيجية عندما يكون الافراد العاملين او المتأثرين بالتغيير يمتلكون القدرة العالية على المقاومة.</a:t>
            </a:r>
          </a:p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ايجابياتها ان المشاركين سيلتزمون بتطبيق التغيير.</a:t>
            </a:r>
          </a:p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انها تستغرق وقتا طويلا.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3- استراتيجية التسهيل والدعم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تقوم هذه الاستراتيجية على تدريب العملين على مهارات جديدة وتقديم الدعم اللازم لهم  وإعطائهم فترة راحة بعد التغيير.</a:t>
            </a:r>
          </a:p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تعد أفضل طريقة للتعامل مع مقاومة التغيير.</a:t>
            </a:r>
          </a:p>
          <a:p>
            <a:pPr marL="355600" indent="-3556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أنها تتطلب وقت اطول بالإضافة الى تكلفتها الكبيرة.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4- استراتيجية التفاوض والاتفاق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895600"/>
          </a:xfrm>
        </p:spPr>
        <p:txBody>
          <a:bodyPr>
            <a:normAutofit/>
          </a:bodyPr>
          <a:lstStyle/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تستخدم هذه الطريقة عند وجود جهة متضررة بشكل كبير وواضح من عملية التغيير، مع امتلاكها القدرة على مقاومة التغيير.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ايجابياتها إنها طريقة سهلة نسبيا لتجنب مقاومة التغيير.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انها قد تكون مرتفعة التكلفة.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endParaRPr lang="en-US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5- استراتيجية الاستقطاب 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24200"/>
          </a:xfrm>
        </p:spPr>
        <p:txBody>
          <a:bodyPr>
            <a:normAutofit/>
          </a:bodyPr>
          <a:lstStyle/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حسب هذه الاستراتيجية يتم استقطاب ووضع الفرد في موقع هام في عملية تصميم التغيير بهدف ضمان مصادقته على عملية التغيير.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ايجابياتها انها سريعة وغير مكلفة.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انها قد تسهم في حصول مشاكل في المستقبل إذا شعر الفرد انه كان محل استغلال.</a:t>
            </a:r>
            <a:endParaRPr lang="en-US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ar-SA" dirty="0" smtClean="0">
                <a:cs typeface="PT Bold Heading" pitchFamily="2" charset="-78"/>
              </a:rPr>
              <a:t>6- استراتيجية الاجبار الظاهر او الضمني </a:t>
            </a:r>
            <a:endParaRPr lang="ar-SA" dirty="0"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حسب هذه الاستراتيجية يجبر العاملون على قبول التغيير فيهددون سرا او علنا  بفقدان وظائفهم، او بحرمانهم من الترقية،  او الفصل او النقل.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تستخدم هذه الاستراتيجية في حالة سرعة التغيير، او عندما يمتلك  تحالف التغيير القوة الكبيرة.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ايجابياتها انها سريعة ولها القدرة على التغلب على أي نوع من المقاومة. 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من سلبياتها </a:t>
            </a:r>
            <a:r>
              <a:rPr lang="ar-SA" sz="2500" dirty="0" smtClean="0">
                <a:cs typeface="AL-Mohanad Bold" pitchFamily="2" charset="-78"/>
              </a:rPr>
              <a:t>ان</a:t>
            </a:r>
            <a:r>
              <a:rPr lang="ar-EG" sz="2500" dirty="0" smtClean="0">
                <a:cs typeface="AL-Mohanad Bold" pitchFamily="2" charset="-78"/>
              </a:rPr>
              <a:t>خ</a:t>
            </a:r>
            <a:r>
              <a:rPr lang="ar-SA" sz="2500" dirty="0" smtClean="0">
                <a:cs typeface="AL-Mohanad Bold" pitchFamily="2" charset="-78"/>
              </a:rPr>
              <a:t>فاض </a:t>
            </a:r>
            <a:r>
              <a:rPr lang="ar-SA" sz="2500" dirty="0" smtClean="0">
                <a:cs typeface="AL-Mohanad Bold" pitchFamily="2" charset="-78"/>
              </a:rPr>
              <a:t>الروح المعنوية للعاملين واستمرار حالة الاستياء لديهم.</a:t>
            </a:r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cs typeface="PT Bold Heading" pitchFamily="2" charset="-78"/>
              </a:rPr>
              <a:t>ثانيا: ايجابيات مقاومة التغيير</a:t>
            </a:r>
            <a:br>
              <a:rPr lang="ar-SA" dirty="0" smtClean="0">
                <a:cs typeface="PT Bold Heading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buFont typeface="Wingdings" pitchFamily="2" charset="2"/>
              <a:buChar char="v"/>
              <a:defRPr/>
            </a:pPr>
            <a:r>
              <a:rPr lang="ar-SA" sz="2500" smtClean="0">
                <a:cs typeface="AL-Mohanad Bold" pitchFamily="2" charset="-78"/>
              </a:rPr>
              <a:t>غالبا </a:t>
            </a:r>
            <a:r>
              <a:rPr lang="ar-SA" sz="2500" dirty="0" smtClean="0">
                <a:cs typeface="AL-Mohanad Bold" pitchFamily="2" charset="-78"/>
              </a:rPr>
              <a:t>ما ينظر الى مقاومة التغيير على انها سلبية، إلا ان هناك نواحي ايجابية لها وهي:</a:t>
            </a:r>
          </a:p>
          <a:p>
            <a:pPr marL="514350" indent="-51435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اجبار المنظمة على توضيح اهداف التغيير ووسائله وأثاره  بشكل افضل.</a:t>
            </a:r>
          </a:p>
          <a:p>
            <a:pPr marL="514350" indent="-51435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تساهم مقاومة التغيير في اظهار عدم فعالية عمليات الاتصال، وغياب النقل الجيد للمعلومات.</a:t>
            </a:r>
          </a:p>
          <a:p>
            <a:pPr marL="514350" indent="-51435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تؤدي حالة الخوف من التغيير  ومشاعر القلق لدى الموظفين الى دفع ادارة المنظمة الى القيام بالتحليل الدقيق للنتائج المباشرة وغير المباشرة المحتملة للتغيير.</a:t>
            </a:r>
          </a:p>
          <a:p>
            <a:pPr marL="514350" indent="-51435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تكشف مقاومة التغيير النقاب عن نقاط الضعف في عملية معالجة المشكلات و اتخاذ القرارات في المنظمة. </a:t>
            </a:r>
          </a:p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>
              <a:buFont typeface="Wingdings" pitchFamily="2" charset="2"/>
              <a:buChar char="v"/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algn="just" rtl="1">
              <a:defRPr/>
            </a:pPr>
            <a:endParaRPr lang="en-US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470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المحاضرة العاشرة استراتيجيات المنظمة  في التعامل مع مقاومة التغيير</vt:lpstr>
      <vt:lpstr>محاور المحاضرة</vt:lpstr>
      <vt:lpstr>اولا: استراتيجيات المنظمة في التعامل مع مقاومة التغيير </vt:lpstr>
      <vt:lpstr>2- استراتيجية المشاركة والاندماج </vt:lpstr>
      <vt:lpstr>3- استراتيجية التسهيل والدعم </vt:lpstr>
      <vt:lpstr>4- استراتيجية التفاوض والاتفاق </vt:lpstr>
      <vt:lpstr>5- استراتيجية الاستقطاب  </vt:lpstr>
      <vt:lpstr>6- استراتيجية الاجبار الظاهر او الضمني </vt:lpstr>
      <vt:lpstr>ثانيا: ايجابيات مقاومة التغيير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العاشرة استراتيجيات المنظمة  في التعامل مع مقاومة التغيير </dc:title>
  <dc:creator>ALI</dc:creator>
  <cp:lastModifiedBy>ALI</cp:lastModifiedBy>
  <cp:revision>8</cp:revision>
  <dcterms:created xsi:type="dcterms:W3CDTF">2006-08-16T00:00:00Z</dcterms:created>
  <dcterms:modified xsi:type="dcterms:W3CDTF">2015-03-31T19:35:54Z</dcterms:modified>
</cp:coreProperties>
</file>