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2.xml" ContentType="application/vnd.openxmlformats-officedocument.presentationml.notesSlide+xml"/>
  <Override PartName="/ppt/charts/chart1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4.xml" ContentType="application/vnd.openxmlformats-officedocument.drawingml.chart+xml"/>
  <Override PartName="/ppt/notesSlides/notesSlide5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3"/>
  </p:notesMasterIdLst>
  <p:sldIdLst>
    <p:sldId id="256" r:id="rId2"/>
    <p:sldId id="274" r:id="rId3"/>
    <p:sldId id="276" r:id="rId4"/>
    <p:sldId id="258" r:id="rId5"/>
    <p:sldId id="261" r:id="rId6"/>
    <p:sldId id="264" r:id="rId7"/>
    <p:sldId id="278" r:id="rId8"/>
    <p:sldId id="280" r:id="rId9"/>
    <p:sldId id="267" r:id="rId10"/>
    <p:sldId id="269" r:id="rId11"/>
    <p:sldId id="270" r:id="rId12"/>
    <p:sldId id="273" r:id="rId13"/>
    <p:sldId id="296" r:id="rId14"/>
    <p:sldId id="290" r:id="rId15"/>
    <p:sldId id="272" r:id="rId16"/>
    <p:sldId id="284" r:id="rId17"/>
    <p:sldId id="285" r:id="rId18"/>
    <p:sldId id="293" r:id="rId19"/>
    <p:sldId id="289" r:id="rId20"/>
    <p:sldId id="291" r:id="rId21"/>
    <p:sldId id="292" r:id="rId22"/>
  </p:sldIdLst>
  <p:sldSz cx="9144000" cy="6858000" type="screen4x3"/>
  <p:notesSz cx="6797675" cy="9928225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622A"/>
    <a:srgbClr val="624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نمط متوسط 4 - تميي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نمط متوسط 4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النمط المتوس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ABFCF23-3B69-468F-B69F-88F6DE6A72F2}" styleName="نمط متوسط 1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EC20E35-A176-4012-BC5E-935CFFF8708E}" styleName="النمط المتوسط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نمط متوسط 3 - تميي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نمط متوسط 3 - تميي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نمط متوسط 3 - تميي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AF606853-7671-496A-8E4F-DF71F8EC918B}" styleName="نمط داكن 1 - تميي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نمط داكن 1 - تمييز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نمط داكن 1 - تمييز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نمط داكن 1 - تميي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نمط ذو نسُق 1 - تميي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نمط ذو نسُق 1 - تميي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نمط ذو نسُق 1 - تميي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نمط ذو نسُق 2 - تميي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نمط ذو نسُق 2 - تميي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نمط ذو نسُق 2 - تميي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نمط ذو نسُق 1 - تميي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نمط ذو نسُق 1 - تميي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38B1855-1B75-4FBE-930C-398BA8C253C6}" styleName="نمط ذو نسُق 2 - تميي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نمط فاتح 1 - تميي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نمط فاتح 2 - تميي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نمط فاتح 2 - تميي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4C1A8A3-306A-4EB7-A6B1-4F7E0EB9C5D6}" styleName="نمط متوسط 3 - تميي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النمط الفات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46F890A9-2807-4EBB-B81D-B2AA78EC7F39}" styleName="نمط داكن 2 - تمييز 5/تميي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النمط الداكن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7292A2E-F333-43FB-9621-5CBBE7FDCDCB}" styleName="نمط فاتح 2 - تميي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نمط فاتح 1 - تميي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500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35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University City Majmaah</a:t>
            </a:r>
            <a:endParaRPr lang="ar-SA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ورقة1!$A$2:$A$7</c:f>
              <c:strCache>
                <c:ptCount val="6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  <c:pt idx="5">
                  <c:v>Agriculture</c:v>
                </c:pt>
              </c:strCache>
            </c:strRef>
          </c:cat>
          <c:val>
            <c:numRef>
              <c:f>ورقة1!$B$2:$B$7</c:f>
              <c:numCache>
                <c:formatCode>General</c:formatCode>
                <c:ptCount val="6"/>
                <c:pt idx="0">
                  <c:v>418</c:v>
                </c:pt>
                <c:pt idx="1">
                  <c:v>86</c:v>
                </c:pt>
                <c:pt idx="2">
                  <c:v>6</c:v>
                </c:pt>
                <c:pt idx="3">
                  <c:v>5</c:v>
                </c:pt>
                <c:pt idx="4">
                  <c:v>24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ورقة1!$A$2:$A$7</c:f>
              <c:strCache>
                <c:ptCount val="6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  <c:pt idx="5">
                  <c:v>Agriculture</c:v>
                </c:pt>
              </c:strCache>
            </c:strRef>
          </c:cat>
          <c:val>
            <c:numRef>
              <c:f>ورقة1!$C$2:$C$7</c:f>
              <c:numCache>
                <c:formatCode>General</c:formatCode>
                <c:ptCount val="6"/>
                <c:pt idx="0">
                  <c:v>86</c:v>
                </c:pt>
                <c:pt idx="1">
                  <c:v>114</c:v>
                </c:pt>
                <c:pt idx="2">
                  <c:v>7</c:v>
                </c:pt>
                <c:pt idx="3">
                  <c:v>4</c:v>
                </c:pt>
                <c:pt idx="4">
                  <c:v>292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January</c:v>
                </c:pt>
              </c:strCache>
            </c:strRef>
          </c:tx>
          <c:invertIfNegative val="0"/>
          <c:cat>
            <c:strRef>
              <c:f>ورقة1!$A$2:$A$7</c:f>
              <c:strCache>
                <c:ptCount val="6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  <c:pt idx="5">
                  <c:v>Agriculture</c:v>
                </c:pt>
              </c:strCache>
            </c:strRef>
          </c:cat>
          <c:val>
            <c:numRef>
              <c:f>ورقة1!$D$2:$D$7</c:f>
              <c:numCache>
                <c:formatCode>General</c:formatCode>
                <c:ptCount val="6"/>
                <c:pt idx="0">
                  <c:v>88</c:v>
                </c:pt>
                <c:pt idx="1">
                  <c:v>33</c:v>
                </c:pt>
                <c:pt idx="2">
                  <c:v>137</c:v>
                </c:pt>
                <c:pt idx="3">
                  <c:v>50</c:v>
                </c:pt>
                <c:pt idx="4">
                  <c:v>125</c:v>
                </c:pt>
                <c:pt idx="5">
                  <c:v>150</c:v>
                </c:pt>
              </c:numCache>
            </c:numRef>
          </c:val>
        </c:ser>
        <c:ser>
          <c:idx val="3"/>
          <c:order val="3"/>
          <c:tx>
            <c:strRef>
              <c:f>ورقة1!$E$1</c:f>
              <c:strCache>
                <c:ptCount val="1"/>
                <c:pt idx="0">
                  <c:v>February</c:v>
                </c:pt>
              </c:strCache>
            </c:strRef>
          </c:tx>
          <c:invertIfNegative val="0"/>
          <c:cat>
            <c:strRef>
              <c:f>ورقة1!$A$2:$A$7</c:f>
              <c:strCache>
                <c:ptCount val="6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  <c:pt idx="5">
                  <c:v>Agriculture</c:v>
                </c:pt>
              </c:strCache>
            </c:strRef>
          </c:cat>
          <c:val>
            <c:numRef>
              <c:f>ورقة1!$E$2:$E$7</c:f>
              <c:numCache>
                <c:formatCode>General</c:formatCode>
                <c:ptCount val="6"/>
                <c:pt idx="0">
                  <c:v>321</c:v>
                </c:pt>
                <c:pt idx="1">
                  <c:v>44</c:v>
                </c:pt>
                <c:pt idx="2">
                  <c:v>476</c:v>
                </c:pt>
                <c:pt idx="3">
                  <c:v>31</c:v>
                </c:pt>
                <c:pt idx="4">
                  <c:v>107</c:v>
                </c:pt>
                <c:pt idx="5">
                  <c:v>429</c:v>
                </c:pt>
              </c:numCache>
            </c:numRef>
          </c:val>
        </c:ser>
        <c:ser>
          <c:idx val="4"/>
          <c:order val="4"/>
          <c:tx>
            <c:strRef>
              <c:f>ورقة1!$F$1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strRef>
              <c:f>ورقة1!$A$2:$A$7</c:f>
              <c:strCache>
                <c:ptCount val="6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  <c:pt idx="5">
                  <c:v>Agriculture</c:v>
                </c:pt>
              </c:strCache>
            </c:strRef>
          </c:cat>
          <c:val>
            <c:numRef>
              <c:f>ورقة1!$F$2:$F$7</c:f>
              <c:numCache>
                <c:formatCode>General</c:formatCode>
                <c:ptCount val="6"/>
                <c:pt idx="0">
                  <c:v>354</c:v>
                </c:pt>
                <c:pt idx="1">
                  <c:v>52</c:v>
                </c:pt>
                <c:pt idx="2">
                  <c:v>49</c:v>
                </c:pt>
                <c:pt idx="3">
                  <c:v>15</c:v>
                </c:pt>
                <c:pt idx="4">
                  <c:v>40</c:v>
                </c:pt>
                <c:pt idx="5">
                  <c:v>550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500512"/>
        <c:axId val="269416752"/>
        <c:axId val="0"/>
      </c:bar3DChart>
      <c:catAx>
        <c:axId val="35005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9416752"/>
        <c:crosses val="autoZero"/>
        <c:auto val="1"/>
        <c:lblAlgn val="ctr"/>
        <c:lblOffset val="100"/>
        <c:noMultiLvlLbl val="0"/>
      </c:catAx>
      <c:valAx>
        <c:axId val="2694167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Business rate</a:t>
                </a:r>
                <a:endParaRPr lang="ar-SA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35005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 smtClean="0">
                <a:effectLst/>
              </a:rPr>
              <a:t>College of Science and Humanities (boys-and girls) Hotat Sudair</a:t>
            </a:r>
            <a:endParaRPr lang="ar-SA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23</c:v>
                </c:pt>
                <c:pt idx="1">
                  <c:v>8</c:v>
                </c:pt>
                <c:pt idx="2">
                  <c:v>0</c:v>
                </c:pt>
                <c:pt idx="3">
                  <c:v>2</c:v>
                </c:pt>
                <c:pt idx="4">
                  <c:v>79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ورقة1!$C$2:$C$6</c:f>
              <c:numCache>
                <c:formatCode>General</c:formatCode>
                <c:ptCount val="5"/>
                <c:pt idx="0">
                  <c:v>123</c:v>
                </c:pt>
                <c:pt idx="1">
                  <c:v>54</c:v>
                </c:pt>
                <c:pt idx="2">
                  <c:v>0</c:v>
                </c:pt>
                <c:pt idx="3">
                  <c:v>34</c:v>
                </c:pt>
                <c:pt idx="4">
                  <c:v>26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January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ورقة1!$D$2:$D$6</c:f>
              <c:numCache>
                <c:formatCode>General</c:formatCode>
                <c:ptCount val="5"/>
                <c:pt idx="0">
                  <c:v>37</c:v>
                </c:pt>
                <c:pt idx="1">
                  <c:v>29</c:v>
                </c:pt>
                <c:pt idx="2">
                  <c:v>0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</c:ser>
        <c:ser>
          <c:idx val="3"/>
          <c:order val="3"/>
          <c:tx>
            <c:strRef>
              <c:f>ورقة1!$E$1</c:f>
              <c:strCache>
                <c:ptCount val="1"/>
                <c:pt idx="0">
                  <c:v>February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ورقة1!$E$2:$E$6</c:f>
              <c:numCache>
                <c:formatCode>General</c:formatCode>
                <c:ptCount val="5"/>
                <c:pt idx="0">
                  <c:v>59</c:v>
                </c:pt>
                <c:pt idx="1">
                  <c:v>45</c:v>
                </c:pt>
                <c:pt idx="2">
                  <c:v>297</c:v>
                </c:pt>
                <c:pt idx="3">
                  <c:v>17</c:v>
                </c:pt>
                <c:pt idx="4">
                  <c:v>36</c:v>
                </c:pt>
              </c:numCache>
            </c:numRef>
          </c:val>
        </c:ser>
        <c:ser>
          <c:idx val="4"/>
          <c:order val="4"/>
          <c:tx>
            <c:strRef>
              <c:f>ورقة1!$F$1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ورقة1!$F$2:$F$6</c:f>
              <c:numCache>
                <c:formatCode>General</c:formatCode>
                <c:ptCount val="5"/>
                <c:pt idx="0">
                  <c:v>100</c:v>
                </c:pt>
                <c:pt idx="1">
                  <c:v>12</c:v>
                </c:pt>
                <c:pt idx="2">
                  <c:v>16</c:v>
                </c:pt>
                <c:pt idx="3">
                  <c:v>12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0290992"/>
        <c:axId val="270293168"/>
        <c:axId val="0"/>
      </c:bar3DChart>
      <c:catAx>
        <c:axId val="2702909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70293168"/>
        <c:crosses val="autoZero"/>
        <c:auto val="1"/>
        <c:lblAlgn val="ctr"/>
        <c:lblOffset val="100"/>
        <c:noMultiLvlLbl val="0"/>
      </c:catAx>
      <c:valAx>
        <c:axId val="2702931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Business rate</a:t>
                </a:r>
                <a:endParaRPr lang="ar-SA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702909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 smtClean="0">
                <a:effectLst/>
              </a:rPr>
              <a:t>College of Science and Humanities Ghat (boys-and girls)</a:t>
            </a:r>
            <a:endParaRPr lang="ar-SA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November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59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ورقة1!$C$2:$C$6</c:f>
              <c:numCache>
                <c:formatCode>General</c:formatCode>
                <c:ptCount val="5"/>
                <c:pt idx="0">
                  <c:v>86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January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ورقة1!$D$2:$D$6</c:f>
              <c:numCache>
                <c:formatCode>General</c:formatCode>
                <c:ptCount val="5"/>
                <c:pt idx="0">
                  <c:v>59</c:v>
                </c:pt>
                <c:pt idx="1">
                  <c:v>5</c:v>
                </c:pt>
                <c:pt idx="2">
                  <c:v>0</c:v>
                </c:pt>
                <c:pt idx="3">
                  <c:v>11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ورقة1!$E$1</c:f>
              <c:strCache>
                <c:ptCount val="1"/>
                <c:pt idx="0">
                  <c:v>February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ورقة1!$E$2:$E$6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4</c:v>
                </c:pt>
                <c:pt idx="3">
                  <c:v>7</c:v>
                </c:pt>
                <c:pt idx="4">
                  <c:v>351</c:v>
                </c:pt>
              </c:numCache>
            </c:numRef>
          </c:val>
        </c:ser>
        <c:ser>
          <c:idx val="4"/>
          <c:order val="4"/>
          <c:tx>
            <c:strRef>
              <c:f>ورقة1!$F$1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ورقة1!$F$2:$F$6</c:f>
              <c:numCache>
                <c:formatCode>General</c:formatCode>
                <c:ptCount val="5"/>
                <c:pt idx="0">
                  <c:v>8</c:v>
                </c:pt>
                <c:pt idx="1">
                  <c:v>2</c:v>
                </c:pt>
                <c:pt idx="2">
                  <c:v>0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0289904"/>
        <c:axId val="270291536"/>
        <c:axId val="0"/>
      </c:bar3DChart>
      <c:catAx>
        <c:axId val="2702899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70291536"/>
        <c:crosses val="autoZero"/>
        <c:auto val="1"/>
        <c:lblAlgn val="ctr"/>
        <c:lblOffset val="100"/>
        <c:noMultiLvlLbl val="0"/>
      </c:catAx>
      <c:valAx>
        <c:axId val="2702915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Business rate</a:t>
                </a:r>
                <a:endParaRPr lang="ar-SA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702899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>
                <a:effectLst/>
              </a:rPr>
              <a:t>College of Business Administration Zulfi</a:t>
            </a:r>
            <a:endParaRPr lang="ar-SA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February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91</c:v>
                </c:pt>
                <c:pt idx="1">
                  <c:v>8</c:v>
                </c:pt>
                <c:pt idx="2">
                  <c:v>0</c:v>
                </c:pt>
                <c:pt idx="3">
                  <c:v>8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ورقة1!$C$2:$C$6</c:f>
              <c:numCache>
                <c:formatCode>General</c:formatCode>
                <c:ptCount val="5"/>
                <c:pt idx="0">
                  <c:v>41</c:v>
                </c:pt>
                <c:pt idx="1">
                  <c:v>2</c:v>
                </c:pt>
                <c:pt idx="2">
                  <c:v>0</c:v>
                </c:pt>
                <c:pt idx="3">
                  <c:v>11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0295888"/>
        <c:axId val="270296432"/>
        <c:axId val="0"/>
      </c:bar3DChart>
      <c:catAx>
        <c:axId val="2702958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70296432"/>
        <c:crosses val="autoZero"/>
        <c:auto val="1"/>
        <c:lblAlgn val="ctr"/>
        <c:lblOffset val="100"/>
        <c:noMultiLvlLbl val="0"/>
      </c:catAx>
      <c:valAx>
        <c:axId val="2702964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1" i="0" baseline="0" dirty="0" smtClean="0">
                    <a:effectLst/>
                  </a:rPr>
                  <a:t>Business rate</a:t>
                </a:r>
                <a:endParaRPr lang="ar-SA" dirty="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702958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November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2215</c:v>
                </c:pt>
                <c:pt idx="1">
                  <c:v>323</c:v>
                </c:pt>
                <c:pt idx="2">
                  <c:v>872</c:v>
                </c:pt>
                <c:pt idx="3">
                  <c:v>255</c:v>
                </c:pt>
                <c:pt idx="4">
                  <c:v>429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ورقة1!$C$2:$C$6</c:f>
              <c:numCache>
                <c:formatCode>General</c:formatCode>
                <c:ptCount val="5"/>
                <c:pt idx="0">
                  <c:v>1801</c:v>
                </c:pt>
                <c:pt idx="1">
                  <c:v>457</c:v>
                </c:pt>
                <c:pt idx="2">
                  <c:v>863</c:v>
                </c:pt>
                <c:pt idx="3">
                  <c:v>249</c:v>
                </c:pt>
                <c:pt idx="4">
                  <c:v>1928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January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ورقة1!$D$2:$D$6</c:f>
              <c:numCache>
                <c:formatCode>General</c:formatCode>
                <c:ptCount val="5"/>
                <c:pt idx="0">
                  <c:v>1689</c:v>
                </c:pt>
                <c:pt idx="1">
                  <c:v>255</c:v>
                </c:pt>
                <c:pt idx="2">
                  <c:v>448</c:v>
                </c:pt>
                <c:pt idx="3">
                  <c:v>204</c:v>
                </c:pt>
                <c:pt idx="4">
                  <c:v>972</c:v>
                </c:pt>
              </c:numCache>
            </c:numRef>
          </c:val>
        </c:ser>
        <c:ser>
          <c:idx val="3"/>
          <c:order val="3"/>
          <c:tx>
            <c:strRef>
              <c:f>ورقة1!$E$1</c:f>
              <c:strCache>
                <c:ptCount val="1"/>
                <c:pt idx="0">
                  <c:v>February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ورقة1!$E$2:$E$6</c:f>
              <c:numCache>
                <c:formatCode>General</c:formatCode>
                <c:ptCount val="5"/>
                <c:pt idx="0">
                  <c:v>2501</c:v>
                </c:pt>
                <c:pt idx="1">
                  <c:v>285</c:v>
                </c:pt>
                <c:pt idx="2">
                  <c:v>1980</c:v>
                </c:pt>
                <c:pt idx="3">
                  <c:v>177</c:v>
                </c:pt>
                <c:pt idx="4">
                  <c:v>1245</c:v>
                </c:pt>
              </c:numCache>
            </c:numRef>
          </c:val>
        </c:ser>
        <c:ser>
          <c:idx val="4"/>
          <c:order val="4"/>
          <c:tx>
            <c:strRef>
              <c:f>ورقة1!$F$1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ورقة1!$F$2:$F$6</c:f>
              <c:numCache>
                <c:formatCode>General</c:formatCode>
                <c:ptCount val="5"/>
                <c:pt idx="0">
                  <c:v>1887</c:v>
                </c:pt>
                <c:pt idx="1">
                  <c:v>407</c:v>
                </c:pt>
                <c:pt idx="2">
                  <c:v>1264</c:v>
                </c:pt>
                <c:pt idx="3">
                  <c:v>215</c:v>
                </c:pt>
                <c:pt idx="4">
                  <c:v>1087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9303920"/>
        <c:axId val="269301744"/>
        <c:axId val="0"/>
      </c:bar3DChart>
      <c:catAx>
        <c:axId val="2693039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9301744"/>
        <c:crosses val="autoZero"/>
        <c:auto val="1"/>
        <c:lblAlgn val="ctr"/>
        <c:lblOffset val="100"/>
        <c:noMultiLvlLbl val="0"/>
      </c:catAx>
      <c:valAx>
        <c:axId val="2693017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Business rate</a:t>
                </a:r>
                <a:endParaRPr lang="ar-SA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693039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ورقة1!$C$10</c:f>
              <c:strCache>
                <c:ptCount val="1"/>
                <c:pt idx="0">
                  <c:v>عمود1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2000"/>
                    <a:satMod val="170000"/>
                  </a:schemeClr>
                </a:gs>
                <a:gs pos="15000">
                  <a:schemeClr val="accent1">
                    <a:tint val="92000"/>
                    <a:shade val="99000"/>
                    <a:satMod val="170000"/>
                  </a:schemeClr>
                </a:gs>
                <a:gs pos="62000">
                  <a:schemeClr val="accent1">
                    <a:tint val="96000"/>
                    <a:shade val="80000"/>
                    <a:satMod val="170000"/>
                  </a:schemeClr>
                </a:gs>
                <a:gs pos="97000">
                  <a:schemeClr val="accent1">
                    <a:tint val="98000"/>
                    <a:shade val="63000"/>
                    <a:satMod val="170000"/>
                  </a:schemeClr>
                </a:gs>
                <a:gs pos="100000">
                  <a:schemeClr val="accent1">
                    <a:shade val="62000"/>
                    <a:satMod val="17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63500" dist="25400" dir="5400000" rotWithShape="0">
                <a:srgbClr val="000000">
                  <a:alpha val="43137"/>
                </a:srgbClr>
              </a:outerShdw>
            </a:effectLst>
            <a:scene3d>
              <a:camera prst="orthographicFront" fov="0">
                <a:rot lat="0" lon="0" rev="0"/>
              </a:camera>
              <a:lightRig rig="brightRoom" dir="tl">
                <a:rot lat="0" lon="0" rev="5400000"/>
              </a:lightRig>
            </a:scene3d>
            <a:sp3d>
              <a:bevelT w="25400" h="50800" prst="angle"/>
              <a:contourClr>
                <a:scrgbClr r="0" g="0" b="0"/>
              </a:contourClr>
            </a:sp3d>
          </c:spPr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College of Education (Girls) Majmaah 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63500" dist="25400" dir="5400000" rotWithShape="0">
                <a:srgbClr val="000000">
                  <a:alpha val="43137"/>
                </a:srgbClr>
              </a:outerShdw>
            </a:effectLst>
            <a:scene3d>
              <a:camera prst="orthographicFront" fov="0">
                <a:rot lat="0" lon="0" rev="0"/>
              </a:camera>
              <a:lightRig rig="brightRoom" dir="tl">
                <a:rot lat="0" lon="0" rev="5400000"/>
              </a:lightRig>
            </a:scene3d>
            <a:sp3d>
              <a:bevelT w="25400" h="50800" prst="angle"/>
              <a:contourClr>
                <a:scrgbClr r="0" g="0" b="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r-S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ورقة1!$C$2:$C$6</c:f>
              <c:numCache>
                <c:formatCode>General</c:formatCode>
                <c:ptCount val="5"/>
                <c:pt idx="0">
                  <c:v>118</c:v>
                </c:pt>
                <c:pt idx="1">
                  <c:v>48</c:v>
                </c:pt>
                <c:pt idx="2">
                  <c:v>3</c:v>
                </c:pt>
                <c:pt idx="3">
                  <c:v>36</c:v>
                </c:pt>
                <c:pt idx="4">
                  <c:v>759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College of Education (Girls) Zulfi 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63500" dist="25400" dir="5400000" rotWithShape="0">
                <a:srgbClr val="000000">
                  <a:alpha val="43137"/>
                </a:srgbClr>
              </a:outerShdw>
            </a:effectLst>
            <a:scene3d>
              <a:camera prst="orthographicFront" fov="0">
                <a:rot lat="0" lon="0" rev="0"/>
              </a:camera>
              <a:lightRig rig="brightRoom" dir="tl">
                <a:rot lat="0" lon="0" rev="5400000"/>
              </a:lightRig>
            </a:scene3d>
            <a:sp3d>
              <a:bevelT w="25400" h="50800" prst="angle"/>
              <a:contourClr>
                <a:scrgbClr r="0" g="0" b="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r-S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ورقة1!$D$2:$D$6</c:f>
              <c:numCache>
                <c:formatCode>General</c:formatCode>
                <c:ptCount val="5"/>
                <c:pt idx="0">
                  <c:v>446</c:v>
                </c:pt>
                <c:pt idx="1">
                  <c:v>149</c:v>
                </c:pt>
                <c:pt idx="2">
                  <c:v>214</c:v>
                </c:pt>
                <c:pt idx="3">
                  <c:v>76</c:v>
                </c:pt>
                <c:pt idx="4">
                  <c:v>135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9299568"/>
        <c:axId val="269300112"/>
        <c:axId val="0"/>
      </c:bar3DChart>
      <c:catAx>
        <c:axId val="269299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r-SA"/>
          </a:p>
        </c:txPr>
        <c:crossAx val="269300112"/>
        <c:crosses val="autoZero"/>
        <c:auto val="1"/>
        <c:lblAlgn val="ctr"/>
        <c:lblOffset val="100"/>
        <c:noMultiLvlLbl val="0"/>
      </c:catAx>
      <c:valAx>
        <c:axId val="269300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r-SA"/>
          </a:p>
        </c:txPr>
        <c:crossAx val="269299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22607618761314105"/>
          <c:y val="0.90552725182210803"/>
          <c:w val="0.55649304216742801"/>
          <c:h val="7.76756727206677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ar-S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ar-SA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Electricity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ورقة1!$A$2:$A$6</c:f>
              <c:strCache>
                <c:ptCount val="5"/>
                <c:pt idx="0">
                  <c:v>November</c:v>
                </c:pt>
                <c:pt idx="1">
                  <c:v>December</c:v>
                </c:pt>
                <c:pt idx="2">
                  <c:v>January</c:v>
                </c:pt>
                <c:pt idx="3">
                  <c:v>February</c:v>
                </c:pt>
                <c:pt idx="4">
                  <c:v>March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2215</c:v>
                </c:pt>
                <c:pt idx="1">
                  <c:v>1801</c:v>
                </c:pt>
                <c:pt idx="2">
                  <c:v>1680</c:v>
                </c:pt>
                <c:pt idx="3">
                  <c:v>2501</c:v>
                </c:pt>
                <c:pt idx="4">
                  <c:v>1887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9304464"/>
        <c:axId val="269306096"/>
      </c:lineChart>
      <c:catAx>
        <c:axId val="269304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9306096"/>
        <c:crosses val="autoZero"/>
        <c:auto val="1"/>
        <c:lblAlgn val="ctr"/>
        <c:lblOffset val="100"/>
        <c:noMultiLvlLbl val="0"/>
      </c:catAx>
      <c:valAx>
        <c:axId val="269306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9304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Shavings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ورقة1!$A$2:$A$6</c:f>
              <c:strCache>
                <c:ptCount val="5"/>
                <c:pt idx="0">
                  <c:v>November</c:v>
                </c:pt>
                <c:pt idx="1">
                  <c:v>December</c:v>
                </c:pt>
                <c:pt idx="2">
                  <c:v>January</c:v>
                </c:pt>
                <c:pt idx="3">
                  <c:v>February</c:v>
                </c:pt>
                <c:pt idx="4">
                  <c:v>March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323</c:v>
                </c:pt>
                <c:pt idx="1">
                  <c:v>457</c:v>
                </c:pt>
                <c:pt idx="2">
                  <c:v>251</c:v>
                </c:pt>
                <c:pt idx="3">
                  <c:v>285</c:v>
                </c:pt>
                <c:pt idx="4">
                  <c:v>407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9300656"/>
        <c:axId val="269310448"/>
      </c:lineChart>
      <c:catAx>
        <c:axId val="269300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9310448"/>
        <c:crosses val="autoZero"/>
        <c:auto val="1"/>
        <c:lblAlgn val="ctr"/>
        <c:lblOffset val="100"/>
        <c:noMultiLvlLbl val="0"/>
      </c:catAx>
      <c:valAx>
        <c:axId val="269310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93006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Plumbing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ورقة1!$A$2:$A$6</c:f>
              <c:strCache>
                <c:ptCount val="5"/>
                <c:pt idx="0">
                  <c:v>November</c:v>
                </c:pt>
                <c:pt idx="1">
                  <c:v>December</c:v>
                </c:pt>
                <c:pt idx="2">
                  <c:v>January</c:v>
                </c:pt>
                <c:pt idx="3">
                  <c:v>February</c:v>
                </c:pt>
                <c:pt idx="4">
                  <c:v>March 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255</c:v>
                </c:pt>
                <c:pt idx="1">
                  <c:v>249</c:v>
                </c:pt>
                <c:pt idx="2">
                  <c:v>204</c:v>
                </c:pt>
                <c:pt idx="3">
                  <c:v>177</c:v>
                </c:pt>
                <c:pt idx="4">
                  <c:v>215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9310992"/>
        <c:axId val="269308816"/>
      </c:lineChart>
      <c:catAx>
        <c:axId val="269310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9308816"/>
        <c:crosses val="autoZero"/>
        <c:auto val="1"/>
        <c:lblAlgn val="ctr"/>
        <c:lblOffset val="100"/>
        <c:noMultiLvlLbl val="0"/>
      </c:catAx>
      <c:valAx>
        <c:axId val="269308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93109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University City Zulfi</a:t>
            </a:r>
            <a:endParaRPr lang="ar-SA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November</c:v>
                </c:pt>
              </c:strCache>
            </c:strRef>
          </c:tx>
          <c:invertIfNegative val="0"/>
          <c:cat>
            <c:strRef>
              <c:f>ورقة1!$A$2:$A$8</c:f>
              <c:strCache>
                <c:ptCount val="7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elevator works</c:v>
                </c:pt>
                <c:pt idx="5">
                  <c:v>Pumps</c:v>
                </c:pt>
                <c:pt idx="6">
                  <c:v>Civil works</c:v>
                </c:pt>
              </c:strCache>
            </c:strRef>
          </c:cat>
          <c:val>
            <c:numRef>
              <c:f>ورقة1!$B$2:$B$8</c:f>
              <c:numCache>
                <c:formatCode>General</c:formatCode>
                <c:ptCount val="7"/>
                <c:pt idx="0">
                  <c:v>758</c:v>
                </c:pt>
                <c:pt idx="1">
                  <c:v>43</c:v>
                </c:pt>
                <c:pt idx="2">
                  <c:v>827</c:v>
                </c:pt>
                <c:pt idx="3">
                  <c:v>110</c:v>
                </c:pt>
                <c:pt idx="4">
                  <c:v>56</c:v>
                </c:pt>
                <c:pt idx="5">
                  <c:v>61</c:v>
                </c:pt>
                <c:pt idx="6">
                  <c:v>95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December</c:v>
                </c:pt>
              </c:strCache>
            </c:strRef>
          </c:tx>
          <c:invertIfNegative val="0"/>
          <c:cat>
            <c:strRef>
              <c:f>ورقة1!$A$2:$A$8</c:f>
              <c:strCache>
                <c:ptCount val="7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elevator works</c:v>
                </c:pt>
                <c:pt idx="5">
                  <c:v>Pumps</c:v>
                </c:pt>
                <c:pt idx="6">
                  <c:v>Civil works</c:v>
                </c:pt>
              </c:strCache>
            </c:strRef>
          </c:cat>
          <c:val>
            <c:numRef>
              <c:f>ورقة1!$C$2:$C$8</c:f>
              <c:numCache>
                <c:formatCode>General</c:formatCode>
                <c:ptCount val="7"/>
                <c:pt idx="0">
                  <c:v>462</c:v>
                </c:pt>
                <c:pt idx="1">
                  <c:v>80</c:v>
                </c:pt>
                <c:pt idx="2">
                  <c:v>719</c:v>
                </c:pt>
                <c:pt idx="3">
                  <c:v>72</c:v>
                </c:pt>
                <c:pt idx="4">
                  <c:v>95</c:v>
                </c:pt>
                <c:pt idx="5">
                  <c:v>62</c:v>
                </c:pt>
                <c:pt idx="6">
                  <c:v>458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January</c:v>
                </c:pt>
              </c:strCache>
            </c:strRef>
          </c:tx>
          <c:invertIfNegative val="0"/>
          <c:cat>
            <c:strRef>
              <c:f>ورقة1!$A$2:$A$8</c:f>
              <c:strCache>
                <c:ptCount val="7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elevator works</c:v>
                </c:pt>
                <c:pt idx="5">
                  <c:v>Pumps</c:v>
                </c:pt>
                <c:pt idx="6">
                  <c:v>Civil works</c:v>
                </c:pt>
              </c:strCache>
            </c:strRef>
          </c:cat>
          <c:val>
            <c:numRef>
              <c:f>ورقة1!$D$2:$D$8</c:f>
              <c:numCache>
                <c:formatCode>General</c:formatCode>
                <c:ptCount val="7"/>
                <c:pt idx="0">
                  <c:v>824</c:v>
                </c:pt>
                <c:pt idx="1">
                  <c:v>64</c:v>
                </c:pt>
                <c:pt idx="2">
                  <c:v>297</c:v>
                </c:pt>
                <c:pt idx="3">
                  <c:v>42</c:v>
                </c:pt>
                <c:pt idx="4">
                  <c:v>100</c:v>
                </c:pt>
                <c:pt idx="5">
                  <c:v>64</c:v>
                </c:pt>
                <c:pt idx="6">
                  <c:v>564</c:v>
                </c:pt>
              </c:numCache>
            </c:numRef>
          </c:val>
        </c:ser>
        <c:ser>
          <c:idx val="3"/>
          <c:order val="3"/>
          <c:tx>
            <c:strRef>
              <c:f>ورقة1!$E$1</c:f>
              <c:strCache>
                <c:ptCount val="1"/>
                <c:pt idx="0">
                  <c:v>February</c:v>
                </c:pt>
              </c:strCache>
            </c:strRef>
          </c:tx>
          <c:invertIfNegative val="0"/>
          <c:cat>
            <c:strRef>
              <c:f>ورقة1!$A$2:$A$8</c:f>
              <c:strCache>
                <c:ptCount val="7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elevator works</c:v>
                </c:pt>
                <c:pt idx="5">
                  <c:v>Pumps</c:v>
                </c:pt>
                <c:pt idx="6">
                  <c:v>Civil works</c:v>
                </c:pt>
              </c:strCache>
            </c:strRef>
          </c:cat>
          <c:val>
            <c:numRef>
              <c:f>ورقة1!$E$2:$E$8</c:f>
              <c:numCache>
                <c:formatCode>General</c:formatCode>
                <c:ptCount val="7"/>
                <c:pt idx="0">
                  <c:v>858</c:v>
                </c:pt>
                <c:pt idx="1">
                  <c:v>0</c:v>
                </c:pt>
                <c:pt idx="2">
                  <c:v>596</c:v>
                </c:pt>
                <c:pt idx="3">
                  <c:v>50</c:v>
                </c:pt>
                <c:pt idx="4">
                  <c:v>85</c:v>
                </c:pt>
                <c:pt idx="5">
                  <c:v>63</c:v>
                </c:pt>
                <c:pt idx="6">
                  <c:v>153</c:v>
                </c:pt>
              </c:numCache>
            </c:numRef>
          </c:val>
        </c:ser>
        <c:ser>
          <c:idx val="4"/>
          <c:order val="4"/>
          <c:tx>
            <c:strRef>
              <c:f>ورقة1!$F$1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strRef>
              <c:f>ورقة1!$A$2:$A$8</c:f>
              <c:strCache>
                <c:ptCount val="7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elevator works</c:v>
                </c:pt>
                <c:pt idx="5">
                  <c:v>Pumps</c:v>
                </c:pt>
                <c:pt idx="6">
                  <c:v>Civil works</c:v>
                </c:pt>
              </c:strCache>
            </c:strRef>
          </c:cat>
          <c:val>
            <c:numRef>
              <c:f>ورقة1!$F$2:$F$8</c:f>
              <c:numCache>
                <c:formatCode>General</c:formatCode>
                <c:ptCount val="7"/>
                <c:pt idx="0">
                  <c:v>402</c:v>
                </c:pt>
                <c:pt idx="1">
                  <c:v>84</c:v>
                </c:pt>
                <c:pt idx="2">
                  <c:v>596</c:v>
                </c:pt>
                <c:pt idx="3">
                  <c:v>42</c:v>
                </c:pt>
                <c:pt idx="4">
                  <c:v>77</c:v>
                </c:pt>
                <c:pt idx="5">
                  <c:v>63</c:v>
                </c:pt>
                <c:pt idx="6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9413488"/>
        <c:axId val="269417840"/>
        <c:axId val="0"/>
      </c:bar3DChart>
      <c:catAx>
        <c:axId val="2694134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9417840"/>
        <c:crosses val="autoZero"/>
        <c:auto val="1"/>
        <c:lblAlgn val="ctr"/>
        <c:lblOffset val="100"/>
        <c:noMultiLvlLbl val="0"/>
      </c:catAx>
      <c:valAx>
        <c:axId val="2694178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Business rate</a:t>
                </a:r>
                <a:endParaRPr lang="ar-SA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694134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ar-SA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University administration</a:t>
            </a:r>
            <a:endParaRPr lang="ar-SA" dirty="0"/>
          </a:p>
        </c:rich>
      </c:tx>
      <c:layout>
        <c:manualLayout>
          <c:xMode val="edge"/>
          <c:yMode val="edge"/>
          <c:x val="0.32626117423267331"/>
          <c:y val="2.9181770722274101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228</c:v>
                </c:pt>
                <c:pt idx="1">
                  <c:v>44</c:v>
                </c:pt>
                <c:pt idx="2">
                  <c:v>19</c:v>
                </c:pt>
                <c:pt idx="3">
                  <c:v>25</c:v>
                </c:pt>
                <c:pt idx="4">
                  <c:v>35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ورقة1!$C$2:$C$6</c:f>
              <c:numCache>
                <c:formatCode>General</c:formatCode>
                <c:ptCount val="5"/>
                <c:pt idx="0">
                  <c:v>314</c:v>
                </c:pt>
                <c:pt idx="1">
                  <c:v>48</c:v>
                </c:pt>
                <c:pt idx="2">
                  <c:v>0</c:v>
                </c:pt>
                <c:pt idx="3">
                  <c:v>14</c:v>
                </c:pt>
                <c:pt idx="4">
                  <c:v>223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January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ورقة1!$D$2:$D$6</c:f>
              <c:numCache>
                <c:formatCode>General</c:formatCode>
                <c:ptCount val="5"/>
                <c:pt idx="0">
                  <c:v>122</c:v>
                </c:pt>
                <c:pt idx="1">
                  <c:v>35</c:v>
                </c:pt>
                <c:pt idx="2">
                  <c:v>0</c:v>
                </c:pt>
                <c:pt idx="3">
                  <c:v>32</c:v>
                </c:pt>
                <c:pt idx="4">
                  <c:v>46</c:v>
                </c:pt>
              </c:numCache>
            </c:numRef>
          </c:val>
        </c:ser>
        <c:ser>
          <c:idx val="3"/>
          <c:order val="3"/>
          <c:tx>
            <c:strRef>
              <c:f>ورقة1!$E$1</c:f>
              <c:strCache>
                <c:ptCount val="1"/>
                <c:pt idx="0">
                  <c:v>February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ورقة1!$E$2:$E$6</c:f>
              <c:numCache>
                <c:formatCode>General</c:formatCode>
                <c:ptCount val="5"/>
                <c:pt idx="0">
                  <c:v>218</c:v>
                </c:pt>
                <c:pt idx="1">
                  <c:v>33</c:v>
                </c:pt>
                <c:pt idx="2">
                  <c:v>3</c:v>
                </c:pt>
                <c:pt idx="3">
                  <c:v>18</c:v>
                </c:pt>
                <c:pt idx="4">
                  <c:v>38</c:v>
                </c:pt>
              </c:numCache>
            </c:numRef>
          </c:val>
        </c:ser>
        <c:ser>
          <c:idx val="4"/>
          <c:order val="4"/>
          <c:tx>
            <c:strRef>
              <c:f>ورقة1!$F$1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ورقة1!$F$2:$F$6</c:f>
              <c:numCache>
                <c:formatCode>General</c:formatCode>
                <c:ptCount val="5"/>
                <c:pt idx="0">
                  <c:v>169</c:v>
                </c:pt>
                <c:pt idx="1">
                  <c:v>48</c:v>
                </c:pt>
                <c:pt idx="2">
                  <c:v>380</c:v>
                </c:pt>
                <c:pt idx="3">
                  <c:v>11</c:v>
                </c:pt>
                <c:pt idx="4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9410224"/>
        <c:axId val="269404240"/>
        <c:axId val="0"/>
      </c:bar3DChart>
      <c:catAx>
        <c:axId val="26941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69404240"/>
        <c:crosses val="autoZero"/>
        <c:auto val="1"/>
        <c:lblAlgn val="ctr"/>
        <c:lblOffset val="100"/>
        <c:noMultiLvlLbl val="0"/>
      </c:catAx>
      <c:valAx>
        <c:axId val="2694042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Business rate</a:t>
                </a:r>
                <a:endParaRPr lang="ar-SA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694102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Applied Medical Sciences college</a:t>
            </a:r>
            <a:endParaRPr lang="ar-SA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November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143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19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December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ورقة1!$C$2:$C$6</c:f>
              <c:numCache>
                <c:formatCode>General</c:formatCode>
                <c:ptCount val="5"/>
                <c:pt idx="0">
                  <c:v>111</c:v>
                </c:pt>
                <c:pt idx="1">
                  <c:v>8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January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ورقة1!$D$2:$D$6</c:f>
              <c:numCache>
                <c:formatCode>General</c:formatCode>
                <c:ptCount val="5"/>
                <c:pt idx="0">
                  <c:v>216</c:v>
                </c:pt>
                <c:pt idx="1">
                  <c:v>7</c:v>
                </c:pt>
                <c:pt idx="2">
                  <c:v>0</c:v>
                </c:pt>
                <c:pt idx="3">
                  <c:v>7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ورقة1!$E$1</c:f>
              <c:strCache>
                <c:ptCount val="1"/>
                <c:pt idx="0">
                  <c:v>February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ورقة1!$E$2:$E$6</c:f>
              <c:numCache>
                <c:formatCode>General</c:formatCode>
                <c:ptCount val="5"/>
                <c:pt idx="0">
                  <c:v>109</c:v>
                </c:pt>
                <c:pt idx="1">
                  <c:v>1</c:v>
                </c:pt>
                <c:pt idx="2">
                  <c:v>44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ورقة1!$F$1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ورقة1!$F$2:$F$6</c:f>
              <c:numCache>
                <c:formatCode>General</c:formatCode>
                <c:ptCount val="5"/>
                <c:pt idx="0">
                  <c:v>128</c:v>
                </c:pt>
                <c:pt idx="1">
                  <c:v>0</c:v>
                </c:pt>
                <c:pt idx="2">
                  <c:v>4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9403152"/>
        <c:axId val="269411312"/>
        <c:axId val="0"/>
      </c:bar3DChart>
      <c:catAx>
        <c:axId val="269403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9411312"/>
        <c:crosses val="autoZero"/>
        <c:auto val="1"/>
        <c:lblAlgn val="ctr"/>
        <c:lblOffset val="100"/>
        <c:noMultiLvlLbl val="0"/>
      </c:catAx>
      <c:valAx>
        <c:axId val="2694113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Business rate</a:t>
                </a:r>
                <a:endParaRPr lang="ar-SA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694031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Administrative and Financial Affairs</a:t>
            </a:r>
            <a:endParaRPr lang="ar-SA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November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208</c:v>
                </c:pt>
                <c:pt idx="1">
                  <c:v>46</c:v>
                </c:pt>
                <c:pt idx="2">
                  <c:v>10</c:v>
                </c:pt>
                <c:pt idx="3">
                  <c:v>30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December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ورقة1!$C$2:$C$6</c:f>
              <c:numCache>
                <c:formatCode>General</c:formatCode>
                <c:ptCount val="5"/>
                <c:pt idx="0">
                  <c:v>57</c:v>
                </c:pt>
                <c:pt idx="1">
                  <c:v>1</c:v>
                </c:pt>
                <c:pt idx="2">
                  <c:v>3</c:v>
                </c:pt>
                <c:pt idx="3">
                  <c:v>8</c:v>
                </c:pt>
                <c:pt idx="4">
                  <c:v>73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January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ورقة1!$D$2:$D$6</c:f>
              <c:numCache>
                <c:formatCode>General</c:formatCode>
                <c:ptCount val="5"/>
                <c:pt idx="0">
                  <c:v>52</c:v>
                </c:pt>
                <c:pt idx="1">
                  <c:v>1</c:v>
                </c:pt>
                <c:pt idx="2">
                  <c:v>1</c:v>
                </c:pt>
                <c:pt idx="3">
                  <c:v>22</c:v>
                </c:pt>
                <c:pt idx="4">
                  <c:v>76</c:v>
                </c:pt>
              </c:numCache>
            </c:numRef>
          </c:val>
        </c:ser>
        <c:ser>
          <c:idx val="3"/>
          <c:order val="3"/>
          <c:tx>
            <c:strRef>
              <c:f>ورقة1!$E$1</c:f>
              <c:strCache>
                <c:ptCount val="1"/>
                <c:pt idx="0">
                  <c:v>February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ورقة1!$E$2:$E$6</c:f>
              <c:numCache>
                <c:formatCode>General</c:formatCode>
                <c:ptCount val="5"/>
                <c:pt idx="0">
                  <c:v>168</c:v>
                </c:pt>
                <c:pt idx="1">
                  <c:v>5</c:v>
                </c:pt>
                <c:pt idx="2">
                  <c:v>0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</c:ser>
        <c:ser>
          <c:idx val="4"/>
          <c:order val="4"/>
          <c:tx>
            <c:strRef>
              <c:f>ورقة1!$F$1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ورقة1!$F$2:$F$6</c:f>
              <c:numCache>
                <c:formatCode>General</c:formatCode>
                <c:ptCount val="5"/>
                <c:pt idx="0">
                  <c:v>86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9415664"/>
        <c:axId val="269407504"/>
        <c:axId val="0"/>
      </c:bar3DChart>
      <c:catAx>
        <c:axId val="2694156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9407504"/>
        <c:crosses val="autoZero"/>
        <c:auto val="1"/>
        <c:lblAlgn val="ctr"/>
        <c:lblOffset val="100"/>
        <c:noMultiLvlLbl val="0"/>
      </c:catAx>
      <c:valAx>
        <c:axId val="2694075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Business rate</a:t>
                </a:r>
                <a:endParaRPr lang="ar-SA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6941566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College of Education (Girls) Majmaah</a:t>
            </a:r>
            <a:endParaRPr lang="ar-SA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155</c:v>
                </c:pt>
                <c:pt idx="1">
                  <c:v>33</c:v>
                </c:pt>
                <c:pt idx="2">
                  <c:v>2</c:v>
                </c:pt>
                <c:pt idx="3">
                  <c:v>48</c:v>
                </c:pt>
                <c:pt idx="4">
                  <c:v>181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</c:spPr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ورقة1!$C$2:$C$6</c:f>
              <c:numCache>
                <c:formatCode>General</c:formatCode>
                <c:ptCount val="5"/>
                <c:pt idx="0">
                  <c:v>228</c:v>
                </c:pt>
                <c:pt idx="1">
                  <c:v>50</c:v>
                </c:pt>
                <c:pt idx="2">
                  <c:v>0</c:v>
                </c:pt>
                <c:pt idx="3">
                  <c:v>60</c:v>
                </c:pt>
                <c:pt idx="4">
                  <c:v>734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January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ورقة1!$D$2:$D$6</c:f>
              <c:numCache>
                <c:formatCode>General</c:formatCode>
                <c:ptCount val="5"/>
                <c:pt idx="0">
                  <c:v>86</c:v>
                </c:pt>
                <c:pt idx="1">
                  <c:v>19</c:v>
                </c:pt>
                <c:pt idx="2">
                  <c:v>1</c:v>
                </c:pt>
                <c:pt idx="3">
                  <c:v>24</c:v>
                </c:pt>
                <c:pt idx="4">
                  <c:v>168</c:v>
                </c:pt>
              </c:numCache>
            </c:numRef>
          </c:val>
        </c:ser>
        <c:ser>
          <c:idx val="3"/>
          <c:order val="3"/>
          <c:tx>
            <c:strRef>
              <c:f>ورقة1!$E$1</c:f>
              <c:strCache>
                <c:ptCount val="1"/>
                <c:pt idx="0">
                  <c:v>February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ورقة1!$E$2:$E$6</c:f>
              <c:numCache>
                <c:formatCode>General</c:formatCode>
                <c:ptCount val="5"/>
                <c:pt idx="0">
                  <c:v>119</c:v>
                </c:pt>
                <c:pt idx="1">
                  <c:v>48</c:v>
                </c:pt>
                <c:pt idx="2">
                  <c:v>354</c:v>
                </c:pt>
                <c:pt idx="3">
                  <c:v>31</c:v>
                </c:pt>
                <c:pt idx="4">
                  <c:v>474</c:v>
                </c:pt>
              </c:numCache>
            </c:numRef>
          </c:val>
        </c:ser>
        <c:ser>
          <c:idx val="4"/>
          <c:order val="4"/>
          <c:tx>
            <c:strRef>
              <c:f>ورقة1!$F$1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ورقة1!$F$2:$F$6</c:f>
              <c:numCache>
                <c:formatCode>General</c:formatCode>
                <c:ptCount val="5"/>
                <c:pt idx="0">
                  <c:v>118</c:v>
                </c:pt>
                <c:pt idx="1">
                  <c:v>48</c:v>
                </c:pt>
                <c:pt idx="2">
                  <c:v>3</c:v>
                </c:pt>
                <c:pt idx="3">
                  <c:v>36</c:v>
                </c:pt>
                <c:pt idx="4">
                  <c:v>759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9412400"/>
        <c:axId val="269403696"/>
        <c:axId val="0"/>
      </c:bar3DChart>
      <c:catAx>
        <c:axId val="2694124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9403696"/>
        <c:crosses val="autoZero"/>
        <c:auto val="1"/>
        <c:lblAlgn val="ctr"/>
        <c:lblOffset val="100"/>
        <c:noMultiLvlLbl val="0"/>
      </c:catAx>
      <c:valAx>
        <c:axId val="2694036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Business rate</a:t>
                </a:r>
                <a:endParaRPr lang="ar-SA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694124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160" b="1" i="0" u="none" strike="noStrike" baseline="0" dirty="0" smtClean="0">
                <a:effectLst>
                  <a:outerShdw blurRad="50038" dist="29972" dir="5400000" algn="tl" rotWithShape="0">
                    <a:srgbClr val="000000">
                      <a:alpha val="30000"/>
                    </a:srgbClr>
                  </a:outerShdw>
                </a:effectLst>
              </a:rPr>
              <a:t>College of Education (Girls) Zulfi </a:t>
            </a:r>
            <a:endParaRPr lang="ar-SA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106</c:v>
                </c:pt>
                <c:pt idx="1">
                  <c:v>17</c:v>
                </c:pt>
                <c:pt idx="2">
                  <c:v>4</c:v>
                </c:pt>
                <c:pt idx="3">
                  <c:v>28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ورقة1!$C$2:$C$6</c:f>
              <c:numCache>
                <c:formatCode>General</c:formatCode>
                <c:ptCount val="5"/>
                <c:pt idx="0">
                  <c:v>213</c:v>
                </c:pt>
                <c:pt idx="1">
                  <c:v>97</c:v>
                </c:pt>
                <c:pt idx="2">
                  <c:v>136</c:v>
                </c:pt>
                <c:pt idx="3">
                  <c:v>43</c:v>
                </c:pt>
                <c:pt idx="4">
                  <c:v>193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January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ورقة1!$D$2:$D$6</c:f>
              <c:numCache>
                <c:formatCode>General</c:formatCode>
                <c:ptCount val="5"/>
                <c:pt idx="0">
                  <c:v>133</c:v>
                </c:pt>
                <c:pt idx="1">
                  <c:v>78</c:v>
                </c:pt>
                <c:pt idx="2">
                  <c:v>149</c:v>
                </c:pt>
                <c:pt idx="3">
                  <c:v>43</c:v>
                </c:pt>
                <c:pt idx="4">
                  <c:v>115</c:v>
                </c:pt>
              </c:numCache>
            </c:numRef>
          </c:val>
        </c:ser>
        <c:ser>
          <c:idx val="3"/>
          <c:order val="3"/>
          <c:tx>
            <c:strRef>
              <c:f>ورقة1!$E$1</c:f>
              <c:strCache>
                <c:ptCount val="1"/>
                <c:pt idx="0">
                  <c:v>February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ورقة1!$E$2:$E$6</c:f>
              <c:numCache>
                <c:formatCode>General</c:formatCode>
                <c:ptCount val="5"/>
                <c:pt idx="0">
                  <c:v>207</c:v>
                </c:pt>
                <c:pt idx="1">
                  <c:v>77</c:v>
                </c:pt>
                <c:pt idx="2">
                  <c:v>117</c:v>
                </c:pt>
                <c:pt idx="3">
                  <c:v>0</c:v>
                </c:pt>
                <c:pt idx="4">
                  <c:v>86</c:v>
                </c:pt>
              </c:numCache>
            </c:numRef>
          </c:val>
        </c:ser>
        <c:ser>
          <c:idx val="4"/>
          <c:order val="4"/>
          <c:tx>
            <c:strRef>
              <c:f>ورقة1!$F$1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ورقة1!$F$2:$F$6</c:f>
              <c:numCache>
                <c:formatCode>General</c:formatCode>
                <c:ptCount val="5"/>
                <c:pt idx="0">
                  <c:v>446</c:v>
                </c:pt>
                <c:pt idx="1">
                  <c:v>149</c:v>
                </c:pt>
                <c:pt idx="2">
                  <c:v>214</c:v>
                </c:pt>
                <c:pt idx="3">
                  <c:v>76</c:v>
                </c:pt>
                <c:pt idx="4">
                  <c:v>135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0298608"/>
        <c:axId val="270301328"/>
        <c:axId val="0"/>
      </c:bar3DChart>
      <c:catAx>
        <c:axId val="270298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70301328"/>
        <c:crosses val="autoZero"/>
        <c:auto val="1"/>
        <c:lblAlgn val="ctr"/>
        <c:lblOffset val="100"/>
        <c:noMultiLvlLbl val="0"/>
      </c:catAx>
      <c:valAx>
        <c:axId val="2703013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Business rate</a:t>
                </a:r>
                <a:endParaRPr lang="ar-SA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7029860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Dentistry college Zulfi</a:t>
            </a:r>
            <a:endParaRPr lang="ar-SA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November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61</c:v>
                </c:pt>
                <c:pt idx="1">
                  <c:v>15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December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ورقة1!$C$2:$C$6</c:f>
              <c:numCache>
                <c:formatCode>General</c:formatCode>
                <c:ptCount val="5"/>
                <c:pt idx="0">
                  <c:v>16</c:v>
                </c:pt>
                <c:pt idx="1">
                  <c:v>3</c:v>
                </c:pt>
                <c:pt idx="2">
                  <c:v>0</c:v>
                </c:pt>
                <c:pt idx="3">
                  <c:v>8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January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ورقة1!$D$2:$D$6</c:f>
              <c:numCache>
                <c:formatCode>General</c:formatCode>
                <c:ptCount val="5"/>
                <c:pt idx="0">
                  <c:v>16</c:v>
                </c:pt>
                <c:pt idx="1">
                  <c:v>6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ورقة1!$E$1</c:f>
              <c:strCache>
                <c:ptCount val="1"/>
                <c:pt idx="0">
                  <c:v>February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ورقة1!$E$2:$E$6</c:f>
              <c:numCache>
                <c:formatCode>General</c:formatCode>
                <c:ptCount val="5"/>
                <c:pt idx="0">
                  <c:v>89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ورقة1!$F$1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ورقة1!$F$2:$F$6</c:f>
              <c:numCache>
                <c:formatCode>General</c:formatCode>
                <c:ptCount val="5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0302416"/>
        <c:axId val="270299696"/>
        <c:axId val="0"/>
      </c:bar3DChart>
      <c:catAx>
        <c:axId val="270302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70299696"/>
        <c:crosses val="autoZero"/>
        <c:auto val="1"/>
        <c:lblAlgn val="ctr"/>
        <c:lblOffset val="100"/>
        <c:noMultiLvlLbl val="0"/>
      </c:catAx>
      <c:valAx>
        <c:axId val="2702996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1" i="0" baseline="0" dirty="0" smtClean="0">
                    <a:effectLst/>
                  </a:rPr>
                  <a:t>Business rate</a:t>
                </a:r>
                <a:endParaRPr lang="ar-SA" dirty="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703024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 smtClean="0">
                <a:effectLst/>
              </a:rPr>
              <a:t>The preparatory year</a:t>
            </a:r>
            <a:r>
              <a:rPr lang="ar-SA" sz="1800" dirty="0" smtClean="0">
                <a:effectLst/>
              </a:rPr>
              <a:t> </a:t>
            </a:r>
            <a:r>
              <a:rPr lang="en-US" sz="1800" dirty="0" smtClean="0">
                <a:effectLst/>
              </a:rPr>
              <a:t>Majmaah</a:t>
            </a:r>
            <a:endParaRPr lang="ar-SA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November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ورقة1!$B$2:$B$6</c:f>
              <c:numCache>
                <c:formatCode>General</c:formatCode>
                <c:ptCount val="5"/>
                <c:pt idx="0">
                  <c:v>4</c:v>
                </c:pt>
                <c:pt idx="1">
                  <c:v>9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December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ورقة1!$C$2:$C$6</c:f>
              <c:numCache>
                <c:formatCode>General</c:formatCode>
                <c:ptCount val="5"/>
                <c:pt idx="0">
                  <c:v>67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January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ورقة1!$D$2:$D$6</c:f>
              <c:numCache>
                <c:formatCode>General</c:formatCode>
                <c:ptCount val="5"/>
                <c:pt idx="0">
                  <c:v>26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ورقة1!$E$1</c:f>
              <c:strCache>
                <c:ptCount val="1"/>
                <c:pt idx="0">
                  <c:v>February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ورقة1!$E$2:$E$6</c:f>
              <c:numCache>
                <c:formatCode>General</c:formatCode>
                <c:ptCount val="5"/>
                <c:pt idx="0">
                  <c:v>5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ورقة1!$F$1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strRef>
              <c:f>ورقة1!$A$2:$A$6</c:f>
              <c:strCache>
                <c:ptCount val="5"/>
                <c:pt idx="0">
                  <c:v>Electricity</c:v>
                </c:pt>
                <c:pt idx="1">
                  <c:v>Shavings</c:v>
                </c:pt>
                <c:pt idx="2">
                  <c:v>Conditioning</c:v>
                </c:pt>
                <c:pt idx="3">
                  <c:v>Plumbing</c:v>
                </c:pt>
                <c:pt idx="4">
                  <c:v>Civil works</c:v>
                </c:pt>
              </c:strCache>
            </c:strRef>
          </c:cat>
          <c:val>
            <c:numRef>
              <c:f>ورقة1!$F$2:$F$6</c:f>
              <c:numCache>
                <c:formatCode>General</c:formatCode>
                <c:ptCount val="5"/>
                <c:pt idx="0">
                  <c:v>13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0290448"/>
        <c:axId val="270288272"/>
        <c:axId val="0"/>
      </c:bar3DChart>
      <c:catAx>
        <c:axId val="270290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70288272"/>
        <c:crosses val="autoZero"/>
        <c:auto val="1"/>
        <c:lblAlgn val="ctr"/>
        <c:lblOffset val="100"/>
        <c:noMultiLvlLbl val="0"/>
      </c:catAx>
      <c:valAx>
        <c:axId val="2702882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Business rate</a:t>
                </a:r>
                <a:endParaRPr lang="ar-SA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702904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ar-SA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5873441-623C-4A62-9B9C-C9F8BF22A99C}" type="datetimeFigureOut">
              <a:rPr lang="ar-SA" smtClean="0"/>
              <a:t>02/07/36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A17C2B8-8EDA-478E-9064-49D2CEE15F95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24803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7C2B8-8EDA-478E-9064-49D2CEE15F95}" type="slidenum">
              <a:rPr lang="ar-SA" smtClean="0"/>
              <a:t>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54332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7C2B8-8EDA-478E-9064-49D2CEE15F95}" type="slidenum">
              <a:rPr lang="ar-SA" smtClean="0"/>
              <a:t>14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54332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7C2B8-8EDA-478E-9064-49D2CEE15F95}" type="slidenum">
              <a:rPr lang="ar-SA" smtClean="0"/>
              <a:t>16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54332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7C2B8-8EDA-478E-9064-49D2CEE15F95}" type="slidenum">
              <a:rPr lang="ar-SA" smtClean="0"/>
              <a:t>17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39065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7C2B8-8EDA-478E-9064-49D2CEE15F95}" type="slidenum">
              <a:rPr lang="ar-SA" smtClean="0"/>
              <a:t>18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54332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02/07/36</a:t>
            </a:fld>
            <a:endParaRPr lang="ar-SA" dirty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02/07/36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02/07/36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02/07/36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02/07/36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02/07/36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02/07/36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02/07/36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02/07/36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02/07/36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02/07/36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dirty="0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7000"/>
            <a:lum/>
          </a:blip>
          <a:srcRect/>
          <a:stretch>
            <a:fillRect l="-68000" r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02/07/36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899592" y="364502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cs typeface="Al-Mothnna" pitchFamily="2" charset="-78"/>
              </a:rPr>
              <a:t>Monthly reports for buildings Details November-December2014-January-February-March2015</a:t>
            </a:r>
            <a:endParaRPr lang="ar-SA" dirty="0">
              <a:cs typeface="Al-Mothnn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332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مخطط 2"/>
          <p:cNvGraphicFramePr/>
          <p:nvPr>
            <p:extLst>
              <p:ext uri="{D42A27DB-BD31-4B8C-83A1-F6EECF244321}">
                <p14:modId xmlns:p14="http://schemas.microsoft.com/office/powerpoint/2010/main" val="2734415211"/>
              </p:ext>
            </p:extLst>
          </p:nvPr>
        </p:nvGraphicFramePr>
        <p:xfrm>
          <a:off x="323528" y="1397000"/>
          <a:ext cx="8568952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1628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مخطط 2"/>
          <p:cNvGraphicFramePr/>
          <p:nvPr>
            <p:extLst>
              <p:ext uri="{D42A27DB-BD31-4B8C-83A1-F6EECF244321}">
                <p14:modId xmlns:p14="http://schemas.microsoft.com/office/powerpoint/2010/main" val="1458496264"/>
              </p:ext>
            </p:extLst>
          </p:nvPr>
        </p:nvGraphicFramePr>
        <p:xfrm>
          <a:off x="251520" y="1397000"/>
          <a:ext cx="8712968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253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مخطط 2"/>
          <p:cNvGraphicFramePr/>
          <p:nvPr>
            <p:extLst>
              <p:ext uri="{D42A27DB-BD31-4B8C-83A1-F6EECF244321}">
                <p14:modId xmlns:p14="http://schemas.microsoft.com/office/powerpoint/2010/main" val="2773560875"/>
              </p:ext>
            </p:extLst>
          </p:nvPr>
        </p:nvGraphicFramePr>
        <p:xfrm>
          <a:off x="0" y="1397000"/>
          <a:ext cx="9144000" cy="4480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046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384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مخطط 2"/>
          <p:cNvGraphicFramePr/>
          <p:nvPr>
            <p:extLst>
              <p:ext uri="{D42A27DB-BD31-4B8C-83A1-F6EECF244321}">
                <p14:modId xmlns:p14="http://schemas.microsoft.com/office/powerpoint/2010/main" val="418466426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971600" y="5445224"/>
            <a:ext cx="60486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Plastic Decoration been installed with a length of 15 meters.</a:t>
            </a:r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28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683568" y="350100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cs typeface="Al-Mothnna" pitchFamily="2" charset="-78"/>
              </a:rPr>
              <a:t>Total maintenance work November-December 2014-January-February-march 2015</a:t>
            </a:r>
            <a:endParaRPr lang="ar-SA" dirty="0">
              <a:cs typeface="Al-Mothnn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485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2771800" y="476672"/>
            <a:ext cx="3681656" cy="1143000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latin typeface="Arabic Typesetting" pitchFamily="66" charset="-78"/>
                <a:cs typeface="AGA Dimnah Regular" pitchFamily="2" charset="-78"/>
              </a:rPr>
              <a:t>Total maintenance work</a:t>
            </a:r>
            <a:endParaRPr lang="ar-SA" sz="3200" dirty="0">
              <a:latin typeface="Arabic Typesetting" pitchFamily="66" charset="-78"/>
              <a:cs typeface="AGA Dimnah Regular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39552" y="5949280"/>
            <a:ext cx="7200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 High proportion of air conditioning back to regular maintenance in preparation for the next summer for most buildings.</a:t>
            </a:r>
            <a:endParaRPr lang="ar-SA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مخطط 4"/>
          <p:cNvGraphicFramePr/>
          <p:nvPr>
            <p:extLst>
              <p:ext uri="{D42A27DB-BD31-4B8C-83A1-F6EECF244321}">
                <p14:modId xmlns:p14="http://schemas.microsoft.com/office/powerpoint/2010/main" val="1562960507"/>
              </p:ext>
            </p:extLst>
          </p:nvPr>
        </p:nvGraphicFramePr>
        <p:xfrm>
          <a:off x="251520" y="1397000"/>
          <a:ext cx="856895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075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899592" y="3933056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cs typeface="Al-Mothnna" pitchFamily="2" charset="-78"/>
              </a:rPr>
              <a:t>Comparison </a:t>
            </a:r>
            <a:r>
              <a:rPr lang="en-US" dirty="0" smtClean="0">
                <a:cs typeface="Al-Mothnna" pitchFamily="2" charset="-78"/>
              </a:rPr>
              <a:t>between </a:t>
            </a:r>
            <a:r>
              <a:rPr lang="en-US" dirty="0">
                <a:cs typeface="Al-Mothnna" pitchFamily="2" charset="-78"/>
              </a:rPr>
              <a:t>College of Education (Girls) Majmaah </a:t>
            </a:r>
            <a:r>
              <a:rPr lang="en-US" dirty="0" smtClean="0">
                <a:cs typeface="Al-Mothnna" pitchFamily="2" charset="-78"/>
              </a:rPr>
              <a:t/>
            </a:r>
            <a:br>
              <a:rPr lang="en-US" dirty="0" smtClean="0">
                <a:cs typeface="Al-Mothnna" pitchFamily="2" charset="-78"/>
              </a:rPr>
            </a:br>
            <a:r>
              <a:rPr lang="en-US" dirty="0" smtClean="0">
                <a:cs typeface="Al-Mothnna" pitchFamily="2" charset="-78"/>
              </a:rPr>
              <a:t>and </a:t>
            </a:r>
            <a:br>
              <a:rPr lang="en-US" dirty="0" smtClean="0">
                <a:cs typeface="Al-Mothnna" pitchFamily="2" charset="-78"/>
              </a:rPr>
            </a:br>
            <a:r>
              <a:rPr lang="en-US" dirty="0" smtClean="0">
                <a:cs typeface="Al-Mothnna" pitchFamily="2" charset="-78"/>
              </a:rPr>
              <a:t>the </a:t>
            </a:r>
            <a:r>
              <a:rPr lang="en-US" dirty="0">
                <a:cs typeface="Al-Mothnna" pitchFamily="2" charset="-78"/>
              </a:rPr>
              <a:t>College of Education (Girls</a:t>
            </a:r>
            <a:r>
              <a:rPr lang="en-US" dirty="0" smtClean="0">
                <a:cs typeface="Al-Mothnna" pitchFamily="2" charset="-78"/>
              </a:rPr>
              <a:t>)</a:t>
            </a:r>
            <a:r>
              <a:rPr lang="en-US" dirty="0">
                <a:cs typeface="Al-Mothnna" pitchFamily="2" charset="-78"/>
              </a:rPr>
              <a:t> Zulfi</a:t>
            </a:r>
            <a:r>
              <a:rPr lang="en-US" dirty="0" smtClean="0">
                <a:cs typeface="Al-Mothnna" pitchFamily="2" charset="-78"/>
              </a:rPr>
              <a:t> </a:t>
            </a:r>
            <a:r>
              <a:rPr lang="en-US" dirty="0">
                <a:cs typeface="Al-Mothnna" pitchFamily="2" charset="-78"/>
              </a:rPr>
              <a:t>March 2015 m</a:t>
            </a:r>
            <a:endParaRPr lang="ar-SA" dirty="0">
              <a:cs typeface="Al-Mothnn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77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39317" y="548680"/>
            <a:ext cx="8538152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3600" dirty="0">
                <a:latin typeface="Tom Violence" panose="00000400000000000000" pitchFamily="2" charset="0"/>
                <a:cs typeface="AF_Diwani" pitchFamily="2" charset="-78"/>
              </a:rPr>
              <a:t>Comparison of the work completed between buildings 2015 March </a:t>
            </a:r>
            <a:endParaRPr lang="ar-SA" sz="3600" dirty="0">
              <a:latin typeface="Tom Violence" panose="00000400000000000000" pitchFamily="2" charset="0"/>
              <a:cs typeface="AF_Diwani" pitchFamily="2" charset="-78"/>
            </a:endParaRPr>
          </a:p>
        </p:txBody>
      </p:sp>
      <p:graphicFrame>
        <p:nvGraphicFramePr>
          <p:cNvPr id="3" name="مخطط 2"/>
          <p:cNvGraphicFramePr/>
          <p:nvPr>
            <p:extLst>
              <p:ext uri="{D42A27DB-BD31-4B8C-83A1-F6EECF244321}">
                <p14:modId xmlns:p14="http://schemas.microsoft.com/office/powerpoint/2010/main" val="1257420673"/>
              </p:ext>
            </p:extLst>
          </p:nvPr>
        </p:nvGraphicFramePr>
        <p:xfrm>
          <a:off x="0" y="1412776"/>
          <a:ext cx="9324528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9841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755576" y="3717032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cs typeface="Al-Mothnna" pitchFamily="2" charset="-78"/>
              </a:rPr>
              <a:t>Scheme for maintenance work Electricity - Shavings- Plumbing  November-December- January-February -march</a:t>
            </a:r>
            <a:endParaRPr lang="ar-SA" dirty="0">
              <a:cs typeface="Al-Mothnn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791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مخطط 3"/>
          <p:cNvGraphicFramePr/>
          <p:nvPr>
            <p:extLst>
              <p:ext uri="{D42A27DB-BD31-4B8C-83A1-F6EECF244321}">
                <p14:modId xmlns:p14="http://schemas.microsoft.com/office/powerpoint/2010/main" val="174214740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187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6" name="مخطط 5"/>
          <p:cNvGraphicFramePr/>
          <p:nvPr>
            <p:extLst>
              <p:ext uri="{D42A27DB-BD31-4B8C-83A1-F6EECF244321}">
                <p14:modId xmlns:p14="http://schemas.microsoft.com/office/powerpoint/2010/main" val="1898401548"/>
              </p:ext>
            </p:extLst>
          </p:nvPr>
        </p:nvGraphicFramePr>
        <p:xfrm>
          <a:off x="251520" y="1397000"/>
          <a:ext cx="8892480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1043608" y="5949280"/>
            <a:ext cx="64087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 6 </a:t>
            </a:r>
            <a:r>
              <a:rPr lang="en-US" dirty="0">
                <a:solidFill>
                  <a:srgbClr val="FF0000"/>
                </a:solidFill>
              </a:rPr>
              <a:t>mm cable with a length of 15 m has been </a:t>
            </a:r>
            <a:r>
              <a:rPr lang="en-US" dirty="0" smtClean="0">
                <a:solidFill>
                  <a:srgbClr val="FF0000"/>
                </a:solidFill>
              </a:rPr>
              <a:t>installed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 cable has been installed</a:t>
            </a:r>
            <a:endParaRPr lang="ar-SA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75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مخطط 3"/>
          <p:cNvGraphicFramePr/>
          <p:nvPr>
            <p:extLst>
              <p:ext uri="{D42A27DB-BD31-4B8C-83A1-F6EECF244321}">
                <p14:modId xmlns:p14="http://schemas.microsoft.com/office/powerpoint/2010/main" val="307943382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607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مخطط 3"/>
          <p:cNvGraphicFramePr/>
          <p:nvPr>
            <p:extLst>
              <p:ext uri="{D42A27DB-BD31-4B8C-83A1-F6EECF244321}">
                <p14:modId xmlns:p14="http://schemas.microsoft.com/office/powerpoint/2010/main" val="351208825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771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مخطط 4"/>
          <p:cNvGraphicFramePr/>
          <p:nvPr>
            <p:extLst>
              <p:ext uri="{D42A27DB-BD31-4B8C-83A1-F6EECF244321}">
                <p14:modId xmlns:p14="http://schemas.microsoft.com/office/powerpoint/2010/main" val="371644917"/>
              </p:ext>
            </p:extLst>
          </p:nvPr>
        </p:nvGraphicFramePr>
        <p:xfrm>
          <a:off x="0" y="1196752"/>
          <a:ext cx="914400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466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78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مخطط 2"/>
          <p:cNvGraphicFramePr/>
          <p:nvPr>
            <p:extLst>
              <p:ext uri="{D42A27DB-BD31-4B8C-83A1-F6EECF244321}">
                <p14:modId xmlns:p14="http://schemas.microsoft.com/office/powerpoint/2010/main" val="389773056"/>
              </p:ext>
            </p:extLst>
          </p:nvPr>
        </p:nvGraphicFramePr>
        <p:xfrm>
          <a:off x="107504" y="1279962"/>
          <a:ext cx="8856984" cy="435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5992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مخطط 1"/>
          <p:cNvGraphicFramePr/>
          <p:nvPr>
            <p:extLst>
              <p:ext uri="{D42A27DB-BD31-4B8C-83A1-F6EECF244321}">
                <p14:modId xmlns:p14="http://schemas.microsoft.com/office/powerpoint/2010/main" val="961882328"/>
              </p:ext>
            </p:extLst>
          </p:nvPr>
        </p:nvGraphicFramePr>
        <p:xfrm>
          <a:off x="251520" y="1397000"/>
          <a:ext cx="849694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7683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مخطط 2"/>
          <p:cNvGraphicFramePr/>
          <p:nvPr>
            <p:extLst>
              <p:ext uri="{D42A27DB-BD31-4B8C-83A1-F6EECF244321}">
                <p14:modId xmlns:p14="http://schemas.microsoft.com/office/powerpoint/2010/main" val="2500131810"/>
              </p:ext>
            </p:extLst>
          </p:nvPr>
        </p:nvGraphicFramePr>
        <p:xfrm>
          <a:off x="395536" y="1397000"/>
          <a:ext cx="835292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140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مخطط 2"/>
          <p:cNvGraphicFramePr/>
          <p:nvPr>
            <p:extLst>
              <p:ext uri="{D42A27DB-BD31-4B8C-83A1-F6EECF244321}">
                <p14:modId xmlns:p14="http://schemas.microsoft.com/office/powerpoint/2010/main" val="3136709127"/>
              </p:ext>
            </p:extLst>
          </p:nvPr>
        </p:nvGraphicFramePr>
        <p:xfrm>
          <a:off x="539552" y="1397000"/>
          <a:ext cx="8352928" cy="48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6141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4" name="مخطط 3"/>
          <p:cNvGraphicFramePr/>
          <p:nvPr>
            <p:extLst>
              <p:ext uri="{D42A27DB-BD31-4B8C-83A1-F6EECF244321}">
                <p14:modId xmlns:p14="http://schemas.microsoft.com/office/powerpoint/2010/main" val="721102677"/>
              </p:ext>
            </p:extLst>
          </p:nvPr>
        </p:nvGraphicFramePr>
        <p:xfrm>
          <a:off x="0" y="980728"/>
          <a:ext cx="91440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245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مخطط 2"/>
          <p:cNvGraphicFramePr/>
          <p:nvPr>
            <p:extLst>
              <p:ext uri="{D42A27DB-BD31-4B8C-83A1-F6EECF244321}">
                <p14:modId xmlns:p14="http://schemas.microsoft.com/office/powerpoint/2010/main" val="2197164351"/>
              </p:ext>
            </p:extLst>
          </p:nvPr>
        </p:nvGraphicFramePr>
        <p:xfrm>
          <a:off x="0" y="1397000"/>
          <a:ext cx="9144000" cy="46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1628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TC101859868[[fn=حراري]]</Template>
  <TotalTime>2465</TotalTime>
  <Words>191</Words>
  <Application>Microsoft Office PowerPoint</Application>
  <PresentationFormat>عرض على الشاشة (3:4)‏</PresentationFormat>
  <Paragraphs>43</Paragraphs>
  <Slides>21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11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33" baseType="lpstr">
      <vt:lpstr>AF_Diwani</vt:lpstr>
      <vt:lpstr>AGA Dimnah Regular</vt:lpstr>
      <vt:lpstr>Al-Mothnna</vt:lpstr>
      <vt:lpstr>Arabic Typesetting</vt:lpstr>
      <vt:lpstr>Arial</vt:lpstr>
      <vt:lpstr>Calibri</vt:lpstr>
      <vt:lpstr>Gill Sans MT</vt:lpstr>
      <vt:lpstr>Majalla UI</vt:lpstr>
      <vt:lpstr>Tom Violence</vt:lpstr>
      <vt:lpstr>Verdana</vt:lpstr>
      <vt:lpstr>Wingdings 2</vt:lpstr>
      <vt:lpstr>انقلاب</vt:lpstr>
      <vt:lpstr>Monthly reports for buildings Details November-December2014-January-February-March2015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Total maintenance work November-December 2014-January-February-march 2015</vt:lpstr>
      <vt:lpstr>Total maintenance work</vt:lpstr>
      <vt:lpstr>Comparison between College of Education (Girls) Majmaah  and  the College of Education (Girls) Zulfi March 2015 m</vt:lpstr>
      <vt:lpstr>Comparison of the work completed between buildings 2015 March </vt:lpstr>
      <vt:lpstr>Scheme for maintenance work Electricity - Shavings- Plumbing  November-December- January-February -march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بيان التقارير الشهرية للمباني شهر محرم 1436هـ</dc:title>
  <dc:creator>عبدالسلام أحمد السويح</dc:creator>
  <cp:lastModifiedBy>yearly</cp:lastModifiedBy>
  <cp:revision>189</cp:revision>
  <cp:lastPrinted>2015-04-14T09:32:55Z</cp:lastPrinted>
  <dcterms:created xsi:type="dcterms:W3CDTF">2014-10-23T07:19:32Z</dcterms:created>
  <dcterms:modified xsi:type="dcterms:W3CDTF">2015-04-20T07:00:37Z</dcterms:modified>
</cp:coreProperties>
</file>