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59"/>
  </p:notesMasterIdLst>
  <p:handoutMasterIdLst>
    <p:handoutMasterId r:id="rId60"/>
  </p:handoutMasterIdLst>
  <p:sldIdLst>
    <p:sldId id="256" r:id="rId2"/>
    <p:sldId id="257" r:id="rId3"/>
    <p:sldId id="258" r:id="rId4"/>
    <p:sldId id="259" r:id="rId5"/>
    <p:sldId id="265" r:id="rId6"/>
    <p:sldId id="272" r:id="rId7"/>
    <p:sldId id="260" r:id="rId8"/>
    <p:sldId id="266" r:id="rId9"/>
    <p:sldId id="267" r:id="rId10"/>
    <p:sldId id="271" r:id="rId11"/>
    <p:sldId id="270" r:id="rId12"/>
    <p:sldId id="274" r:id="rId13"/>
    <p:sldId id="275" r:id="rId14"/>
    <p:sldId id="277" r:id="rId15"/>
    <p:sldId id="284" r:id="rId16"/>
    <p:sldId id="285" r:id="rId17"/>
    <p:sldId id="286" r:id="rId18"/>
    <p:sldId id="276" r:id="rId19"/>
    <p:sldId id="278" r:id="rId20"/>
    <p:sldId id="279" r:id="rId21"/>
    <p:sldId id="287" r:id="rId22"/>
    <p:sldId id="288" r:id="rId23"/>
    <p:sldId id="280" r:id="rId24"/>
    <p:sldId id="291" r:id="rId25"/>
    <p:sldId id="281" r:id="rId26"/>
    <p:sldId id="289" r:id="rId27"/>
    <p:sldId id="290" r:id="rId28"/>
    <p:sldId id="282" r:id="rId29"/>
    <p:sldId id="283" r:id="rId30"/>
    <p:sldId id="292" r:id="rId31"/>
    <p:sldId id="293" r:id="rId32"/>
    <p:sldId id="295" r:id="rId33"/>
    <p:sldId id="297" r:id="rId34"/>
    <p:sldId id="319" r:id="rId35"/>
    <p:sldId id="298" r:id="rId36"/>
    <p:sldId id="307" r:id="rId37"/>
    <p:sldId id="296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8" r:id="rId46"/>
    <p:sldId id="309" r:id="rId47"/>
    <p:sldId id="318" r:id="rId48"/>
    <p:sldId id="310" r:id="rId49"/>
    <p:sldId id="306" r:id="rId50"/>
    <p:sldId id="311" r:id="rId51"/>
    <p:sldId id="312" r:id="rId52"/>
    <p:sldId id="313" r:id="rId53"/>
    <p:sldId id="314" r:id="rId54"/>
    <p:sldId id="320" r:id="rId55"/>
    <p:sldId id="315" r:id="rId56"/>
    <p:sldId id="321" r:id="rId57"/>
    <p:sldId id="322" r:id="rId5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6" autoAdjust="0"/>
    <p:restoredTop sz="94624" autoAdjust="0"/>
  </p:normalViewPr>
  <p:slideViewPr>
    <p:cSldViewPr>
      <p:cViewPr varScale="1">
        <p:scale>
          <a:sx n="47" d="100"/>
          <a:sy n="47" d="100"/>
        </p:scale>
        <p:origin x="-6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7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17DF436D-0FEE-4CA1-A64B-409DB939FA6C}" type="datetimeFigureOut">
              <a:rPr lang="ar-SA" smtClean="0"/>
              <a:pPr/>
              <a:t>02/07/1433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B166D9C-7DAD-4CF4-A076-753CAE5A0BA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B7259BE-CC44-4090-BB73-F144D6E90045}" type="datetimeFigureOut">
              <a:rPr lang="ar-SA" smtClean="0"/>
              <a:pPr/>
              <a:t>02/07/1433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F665E31-131A-486A-9DE7-4CBF484982BF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65E31-131A-486A-9DE7-4CBF484982BF}" type="slidenum">
              <a:rPr lang="ar-SA" smtClean="0"/>
              <a:pPr/>
              <a:t>28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665E31-131A-486A-9DE7-4CBF484982BF}" type="slidenum">
              <a:rPr lang="ar-SA" smtClean="0"/>
              <a:pPr/>
              <a:t>33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02/07/1433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02/07/1433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ar-SA" sz="4800" dirty="0" smtClean="0">
                <a:solidFill>
                  <a:schemeClr val="bg1"/>
                </a:solidFill>
              </a:rPr>
              <a:t>أدارة الوقت</a:t>
            </a:r>
            <a:endParaRPr lang="ar-SA" sz="48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sz="2800" dirty="0" smtClean="0">
                <a:solidFill>
                  <a:schemeClr val="bg1"/>
                </a:solidFill>
              </a:rPr>
              <a:t>اعداد: </a:t>
            </a:r>
            <a:r>
              <a:rPr lang="ar-SA" sz="2800" dirty="0" err="1" smtClean="0">
                <a:solidFill>
                  <a:schemeClr val="bg1"/>
                </a:solidFill>
              </a:rPr>
              <a:t>أ .</a:t>
            </a:r>
            <a:r>
              <a:rPr lang="ar-SA" sz="2800" dirty="0" smtClean="0">
                <a:solidFill>
                  <a:schemeClr val="bg1"/>
                </a:solidFill>
              </a:rPr>
              <a:t> ماجدة مطيع عاشور </a:t>
            </a:r>
          </a:p>
          <a:p>
            <a:r>
              <a:rPr lang="ar-SA" sz="1800" dirty="0" err="1" smtClean="0">
                <a:solidFill>
                  <a:schemeClr val="bg1"/>
                </a:solidFill>
              </a:rPr>
              <a:t>محاضر  </a:t>
            </a:r>
            <a:r>
              <a:rPr lang="ar-SA" sz="1800" dirty="0" smtClean="0">
                <a:solidFill>
                  <a:schemeClr val="bg1"/>
                </a:solidFill>
              </a:rPr>
              <a:t>- </a:t>
            </a:r>
            <a:r>
              <a:rPr lang="ar-SA" sz="1800" smtClean="0">
                <a:solidFill>
                  <a:schemeClr val="bg1"/>
                </a:solidFill>
              </a:rPr>
              <a:t>قسم ادارة </a:t>
            </a:r>
            <a:r>
              <a:rPr lang="ar-SA" sz="1800" dirty="0" smtClean="0">
                <a:solidFill>
                  <a:schemeClr val="bg1"/>
                </a:solidFill>
              </a:rPr>
              <a:t>الأعمال</a:t>
            </a:r>
          </a:p>
          <a:p>
            <a:r>
              <a:rPr lang="ar-SA" sz="1800" dirty="0" smtClean="0">
                <a:solidFill>
                  <a:schemeClr val="bg1"/>
                </a:solidFill>
              </a:rPr>
              <a:t>كلية العلوم والدراسات الإنسانية برماح</a:t>
            </a:r>
            <a:endParaRPr lang="ar-SA" sz="1800" dirty="0">
              <a:solidFill>
                <a:schemeClr val="bg1"/>
              </a:solidFill>
            </a:endParaRPr>
          </a:p>
        </p:txBody>
      </p:sp>
      <p:pic>
        <p:nvPicPr>
          <p:cNvPr id="21506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chemeClr val="bg1"/>
                </a:solidFill>
              </a:rPr>
              <a:t>أهمية </a:t>
            </a:r>
            <a:r>
              <a:rPr lang="ar-SA" dirty="0" smtClean="0">
                <a:solidFill>
                  <a:schemeClr val="bg1"/>
                </a:solidFill>
              </a:rPr>
              <a:t>الوقت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7200800" cy="4525963"/>
          </a:xfrm>
        </p:spPr>
        <p:txBody>
          <a:bodyPr>
            <a:normAutofit fontScale="92500" lnSpcReduction="20000"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يقول </a:t>
            </a:r>
            <a:r>
              <a:rPr lang="ar-SA" dirty="0">
                <a:solidFill>
                  <a:schemeClr val="bg1"/>
                </a:solidFill>
              </a:rPr>
              <a:t>سبحانه </a:t>
            </a:r>
            <a:r>
              <a:rPr lang="ar-SA" dirty="0" err="1">
                <a:solidFill>
                  <a:schemeClr val="bg1"/>
                </a:solidFill>
              </a:rPr>
              <a:t>وتعالى :</a:t>
            </a:r>
            <a:r>
              <a:rPr lang="ar-SA" dirty="0">
                <a:solidFill>
                  <a:schemeClr val="bg1"/>
                </a:solidFill>
              </a:rPr>
              <a:t>  </a:t>
            </a:r>
            <a:r>
              <a:rPr lang="en-US" dirty="0">
                <a:solidFill>
                  <a:schemeClr val="bg1"/>
                </a:solidFill>
                <a:sym typeface="AGA Arabesque"/>
              </a:rPr>
              <a:t></a:t>
            </a:r>
            <a:r>
              <a:rPr lang="ar-SA" dirty="0">
                <a:solidFill>
                  <a:srgbClr val="FFFF00"/>
                </a:solidFill>
              </a:rPr>
              <a:t>  </a:t>
            </a:r>
            <a:r>
              <a:rPr lang="ar-SA" dirty="0" err="1" smtClean="0">
                <a:solidFill>
                  <a:srgbClr val="FFFF00"/>
                </a:solidFill>
              </a:rPr>
              <a:t>وَالْعَصْرِ </a:t>
            </a:r>
            <a:r>
              <a:rPr lang="ar-SA" dirty="0" smtClean="0">
                <a:solidFill>
                  <a:srgbClr val="FFFF00"/>
                </a:solidFill>
              </a:rPr>
              <a:t>(</a:t>
            </a:r>
            <a:r>
              <a:rPr lang="ar-SA" dirty="0">
                <a:solidFill>
                  <a:srgbClr val="FFFF00"/>
                </a:solidFill>
              </a:rPr>
              <a:t>1) إِنَّ الإِنسَانَ لَفِي خُسْرٍ(2) إِلا الَّذِينَ آمَنُوا وَعَمِلُوا الصَّالِحَاتِ وَتَوَاصَوْا بِالْحَقِّ وَتَوَاصَوْا بِالصَّبْرِ </a:t>
            </a:r>
            <a:r>
              <a:rPr lang="en-US" dirty="0" smtClean="0">
                <a:solidFill>
                  <a:srgbClr val="FFFF00"/>
                </a:solidFill>
                <a:sym typeface="AGA Arabesque"/>
              </a:rPr>
              <a:t>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الحديث </a:t>
            </a:r>
            <a:r>
              <a:rPr lang="ar-SA" dirty="0">
                <a:solidFill>
                  <a:schemeClr val="bg1"/>
                </a:solidFill>
              </a:rPr>
              <a:t>الذي رواه </a:t>
            </a:r>
            <a:r>
              <a:rPr lang="ar-SA" dirty="0" err="1">
                <a:solidFill>
                  <a:schemeClr val="bg1"/>
                </a:solidFill>
              </a:rPr>
              <a:t>مسلم  </a:t>
            </a:r>
            <a:r>
              <a:rPr lang="ar-SA" dirty="0">
                <a:solidFill>
                  <a:schemeClr val="bg1"/>
                </a:solidFill>
              </a:rPr>
              <a:t>" </a:t>
            </a:r>
            <a:r>
              <a:rPr lang="ar-SA" dirty="0">
                <a:solidFill>
                  <a:srgbClr val="FFFF00"/>
                </a:solidFill>
              </a:rPr>
              <a:t>نعمتان مغبون فيهما كثير من </a:t>
            </a:r>
            <a:r>
              <a:rPr lang="ar-SA" dirty="0" err="1">
                <a:solidFill>
                  <a:srgbClr val="FFFF00"/>
                </a:solidFill>
              </a:rPr>
              <a:t>الناس </a:t>
            </a:r>
            <a:r>
              <a:rPr lang="ar-SA" dirty="0">
                <a:solidFill>
                  <a:srgbClr val="FFFF00"/>
                </a:solidFill>
              </a:rPr>
              <a:t>: الصحة </a:t>
            </a:r>
            <a:r>
              <a:rPr lang="ar-SA" dirty="0" err="1">
                <a:solidFill>
                  <a:srgbClr val="FFFF00"/>
                </a:solidFill>
              </a:rPr>
              <a:t>والفراغ </a:t>
            </a:r>
            <a:r>
              <a:rPr lang="ar-SA" dirty="0">
                <a:solidFill>
                  <a:srgbClr val="FFFF00"/>
                </a:solidFill>
              </a:rPr>
              <a:t>" </a:t>
            </a:r>
            <a:r>
              <a:rPr lang="ar-SA" dirty="0">
                <a:solidFill>
                  <a:schemeClr val="bg1"/>
                </a:solidFill>
              </a:rPr>
              <a:t>رواه </a:t>
            </a:r>
            <a:r>
              <a:rPr lang="ar-SA" dirty="0" err="1">
                <a:solidFill>
                  <a:schemeClr val="bg1"/>
                </a:solidFill>
              </a:rPr>
              <a:t>مسلم،</a:t>
            </a:r>
            <a:r>
              <a:rPr lang="ar-SA" dirty="0">
                <a:solidFill>
                  <a:schemeClr val="bg1"/>
                </a:solidFill>
              </a:rPr>
              <a:t> </a:t>
            </a:r>
            <a:endParaRPr lang="ar-SA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وحث </a:t>
            </a:r>
            <a:r>
              <a:rPr lang="ar-SA" dirty="0">
                <a:solidFill>
                  <a:schemeClr val="bg1"/>
                </a:solidFill>
              </a:rPr>
              <a:t>صلى الله عليه وسلم في حديث آخر على اغتنام الوقت </a:t>
            </a:r>
            <a:r>
              <a:rPr lang="ar-SA" dirty="0" err="1">
                <a:solidFill>
                  <a:schemeClr val="bg1"/>
                </a:solidFill>
              </a:rPr>
              <a:t>بقوله : </a:t>
            </a:r>
            <a:r>
              <a:rPr lang="ar-SA" dirty="0">
                <a:solidFill>
                  <a:schemeClr val="bg1"/>
                </a:solidFill>
              </a:rPr>
              <a:t>" </a:t>
            </a:r>
            <a:r>
              <a:rPr lang="ar-SA" dirty="0">
                <a:solidFill>
                  <a:srgbClr val="FFFF00"/>
                </a:solidFill>
              </a:rPr>
              <a:t>أغتنم خمساً قبل </a:t>
            </a:r>
            <a:r>
              <a:rPr lang="ar-SA" dirty="0" err="1">
                <a:solidFill>
                  <a:srgbClr val="FFFF00"/>
                </a:solidFill>
              </a:rPr>
              <a:t>خمس </a:t>
            </a:r>
            <a:r>
              <a:rPr lang="ar-SA" dirty="0">
                <a:solidFill>
                  <a:srgbClr val="FFFF00"/>
                </a:solidFill>
              </a:rPr>
              <a:t>" وذكر </a:t>
            </a:r>
            <a:r>
              <a:rPr lang="ar-SA" dirty="0" err="1">
                <a:solidFill>
                  <a:srgbClr val="FFFF00"/>
                </a:solidFill>
              </a:rPr>
              <a:t>منها </a:t>
            </a:r>
            <a:r>
              <a:rPr lang="ar-SA" dirty="0">
                <a:solidFill>
                  <a:srgbClr val="FFFF00"/>
                </a:solidFill>
              </a:rPr>
              <a:t>" فراغك قبل </a:t>
            </a:r>
            <a:r>
              <a:rPr lang="ar-SA" dirty="0" err="1">
                <a:solidFill>
                  <a:srgbClr val="FFFF00"/>
                </a:solidFill>
              </a:rPr>
              <a:t>شغلك " </a:t>
            </a:r>
            <a:r>
              <a:rPr lang="ar-SA" dirty="0" err="1">
                <a:solidFill>
                  <a:schemeClr val="bg1"/>
                </a:solidFill>
              </a:rPr>
              <a:t>،</a:t>
            </a:r>
            <a:r>
              <a:rPr lang="ar-SA" dirty="0">
                <a:solidFill>
                  <a:schemeClr val="bg1"/>
                </a:solidFill>
              </a:rPr>
              <a:t> </a:t>
            </a:r>
            <a:endParaRPr lang="ar-SA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وبين </a:t>
            </a:r>
            <a:r>
              <a:rPr lang="ar-SA" dirty="0">
                <a:solidFill>
                  <a:schemeClr val="bg1"/>
                </a:solidFill>
              </a:rPr>
              <a:t>صلى الله عليه وسلم في حديث آخر </a:t>
            </a:r>
            <a:r>
              <a:rPr lang="ar-SA" dirty="0" err="1">
                <a:solidFill>
                  <a:schemeClr val="bg1"/>
                </a:solidFill>
              </a:rPr>
              <a:t>أنه : </a:t>
            </a:r>
            <a:r>
              <a:rPr lang="ar-SA" dirty="0">
                <a:solidFill>
                  <a:schemeClr val="bg1"/>
                </a:solidFill>
              </a:rPr>
              <a:t>" </a:t>
            </a:r>
            <a:r>
              <a:rPr lang="ar-SA" dirty="0">
                <a:solidFill>
                  <a:srgbClr val="FFFF00"/>
                </a:solidFill>
              </a:rPr>
              <a:t>لا تزول قدما عبد يوم القيامة حتى </a:t>
            </a:r>
            <a:r>
              <a:rPr lang="ar-SA" dirty="0" err="1">
                <a:solidFill>
                  <a:srgbClr val="FFFF00"/>
                </a:solidFill>
              </a:rPr>
              <a:t>يسأل </a:t>
            </a:r>
            <a:r>
              <a:rPr lang="ar-SA" dirty="0">
                <a:solidFill>
                  <a:srgbClr val="FFFF00"/>
                </a:solidFill>
              </a:rPr>
              <a:t>" وذكر </a:t>
            </a:r>
            <a:r>
              <a:rPr lang="ar-SA" dirty="0" err="1">
                <a:solidFill>
                  <a:srgbClr val="FFFF00"/>
                </a:solidFill>
              </a:rPr>
              <a:t>منها </a:t>
            </a:r>
            <a:r>
              <a:rPr lang="ar-SA" dirty="0">
                <a:solidFill>
                  <a:srgbClr val="FFFF00"/>
                </a:solidFill>
              </a:rPr>
              <a:t>" عن عمره فيما أفناه </a:t>
            </a:r>
            <a:r>
              <a:rPr lang="en-US" dirty="0">
                <a:solidFill>
                  <a:srgbClr val="FFFF00"/>
                </a:solidFill>
              </a:rPr>
              <a:t>…</a:t>
            </a:r>
            <a:r>
              <a:rPr lang="ar-SA" dirty="0">
                <a:solidFill>
                  <a:srgbClr val="FFFF00"/>
                </a:solidFill>
              </a:rPr>
              <a:t> "  </a:t>
            </a:r>
            <a:r>
              <a:rPr lang="ar-SA" dirty="0">
                <a:solidFill>
                  <a:schemeClr val="bg1"/>
                </a:solidFill>
              </a:rPr>
              <a:t>رواه الترمذي </a:t>
            </a:r>
            <a:endParaRPr lang="ar-SA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FF00"/>
                </a:solidFill>
              </a:rPr>
              <a:t>قصة الحطاب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853136"/>
          </a:xfrm>
        </p:spPr>
        <p:txBody>
          <a:bodyPr>
            <a:normAutofit lnSpcReduction="10000"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كان هناك الحطاب </a:t>
            </a:r>
            <a:r>
              <a:rPr lang="ar-SA" dirty="0">
                <a:solidFill>
                  <a:schemeClr val="bg1"/>
                </a:solidFill>
              </a:rPr>
              <a:t>أجتهد في قطع شجرة في الغابة ولم يحد سيفه، فمر علية شخص فقال له لما رآه على تلك الحالة: لماذا لا تشحذ </a:t>
            </a:r>
            <a:r>
              <a:rPr lang="ar-SA" dirty="0" err="1">
                <a:solidFill>
                  <a:schemeClr val="bg1"/>
                </a:solidFill>
              </a:rPr>
              <a:t>فأسك؟</a:t>
            </a:r>
            <a:r>
              <a:rPr lang="ar-SA" dirty="0">
                <a:solidFill>
                  <a:schemeClr val="bg1"/>
                </a:solidFill>
              </a:rPr>
              <a:t> قال الحطاب وهو منهمك في عملة: ألا ترى أنني مشغول في عملي</a:t>
            </a:r>
            <a:r>
              <a:rPr lang="ar-SA" dirty="0" smtClean="0">
                <a:solidFill>
                  <a:schemeClr val="bg1"/>
                </a:solidFill>
              </a:rPr>
              <a:t>.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لو </a:t>
            </a:r>
            <a:r>
              <a:rPr lang="ar-SA" dirty="0">
                <a:solidFill>
                  <a:schemeClr val="bg1"/>
                </a:solidFill>
              </a:rPr>
              <a:t>علم </a:t>
            </a:r>
            <a:r>
              <a:rPr lang="ar-SA" dirty="0" smtClean="0">
                <a:solidFill>
                  <a:schemeClr val="bg1"/>
                </a:solidFill>
              </a:rPr>
              <a:t>الحطاب أن </a:t>
            </a:r>
            <a:r>
              <a:rPr lang="ar-SA" dirty="0">
                <a:solidFill>
                  <a:schemeClr val="bg1"/>
                </a:solidFill>
              </a:rPr>
              <a:t>شحن الفأس </a:t>
            </a:r>
            <a:r>
              <a:rPr lang="ar-SA" dirty="0" smtClean="0">
                <a:solidFill>
                  <a:schemeClr val="bg1"/>
                </a:solidFill>
              </a:rPr>
              <a:t>سيساعده </a:t>
            </a:r>
            <a:r>
              <a:rPr lang="ar-SA" dirty="0">
                <a:solidFill>
                  <a:schemeClr val="bg1"/>
                </a:solidFill>
              </a:rPr>
              <a:t>في قطع الأشجار بسرعة لما </a:t>
            </a:r>
            <a:r>
              <a:rPr lang="ar-SA" dirty="0" smtClean="0">
                <a:solidFill>
                  <a:schemeClr val="bg1"/>
                </a:solidFill>
              </a:rPr>
              <a:t>تركة.</a:t>
            </a:r>
          </a:p>
          <a:p>
            <a:r>
              <a:rPr lang="ar-SA" dirty="0">
                <a:solidFill>
                  <a:schemeClr val="bg1"/>
                </a:solidFill>
              </a:rPr>
              <a:t>وكذلك </a:t>
            </a:r>
            <a:r>
              <a:rPr lang="ar-SA" dirty="0" err="1">
                <a:solidFill>
                  <a:schemeClr val="bg1"/>
                </a:solidFill>
              </a:rPr>
              <a:t>نتظيم</a:t>
            </a:r>
            <a:r>
              <a:rPr lang="ar-SA" dirty="0">
                <a:solidFill>
                  <a:schemeClr val="bg1"/>
                </a:solidFill>
              </a:rPr>
              <a:t> الوقت، يساعد عللى إتمام الأعمال بشكل اسرع وبمجهود أقل وسيتيح فرص لم تكن تفكر </a:t>
            </a:r>
            <a:r>
              <a:rPr lang="ar-SA" dirty="0" err="1" smtClean="0">
                <a:solidFill>
                  <a:schemeClr val="bg1"/>
                </a:solidFill>
              </a:rPr>
              <a:t>بها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3554" name="Picture 2" descr="http://upload.wikimedia.org/wikipedia/commons/thumb/f/f1/Axt_Handwerk.jpg/308px-Axt_Handwe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221088"/>
            <a:ext cx="1974609" cy="172360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76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700"/>
                            </p:stCondLst>
                            <p:childTnLst>
                              <p:par>
                                <p:cTn id="2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err="1">
                <a:solidFill>
                  <a:schemeClr val="bg1"/>
                </a:solidFill>
              </a:rPr>
              <a:t>عوامل </a:t>
            </a:r>
            <a:r>
              <a:rPr lang="ar-SA" dirty="0">
                <a:solidFill>
                  <a:schemeClr val="bg1"/>
                </a:solidFill>
              </a:rPr>
              <a:t>(خطوات) تنظيم الوقت:ِ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1600200"/>
            <a:ext cx="7283152" cy="4525963"/>
          </a:xfrm>
        </p:spPr>
        <p:txBody>
          <a:bodyPr/>
          <a:lstStyle/>
          <a:p>
            <a:pPr>
              <a:buNone/>
            </a:pPr>
            <a:r>
              <a:rPr lang="ar-SA" dirty="0">
                <a:solidFill>
                  <a:schemeClr val="bg1"/>
                </a:solidFill>
              </a:rPr>
              <a:t>هناك امور يجب أن توضع </a:t>
            </a:r>
            <a:r>
              <a:rPr lang="ar-SA" dirty="0" smtClean="0">
                <a:solidFill>
                  <a:schemeClr val="bg1"/>
                </a:solidFill>
              </a:rPr>
              <a:t>في الاعتبار: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>
                <a:solidFill>
                  <a:schemeClr val="bg1"/>
                </a:solidFill>
              </a:rPr>
              <a:t>ان الواجبات دائماً أكثر من الأوقات.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>
                <a:solidFill>
                  <a:schemeClr val="bg1"/>
                </a:solidFill>
              </a:rPr>
              <a:t>أن </a:t>
            </a:r>
            <a:r>
              <a:rPr lang="ar-SA" dirty="0" smtClean="0">
                <a:solidFill>
                  <a:schemeClr val="bg1"/>
                </a:solidFill>
              </a:rPr>
              <a:t>الإنسان </a:t>
            </a:r>
            <a:r>
              <a:rPr lang="ar-SA" dirty="0">
                <a:solidFill>
                  <a:schemeClr val="bg1"/>
                </a:solidFill>
              </a:rPr>
              <a:t>لا يملك أكثر من 24 ساعة في اليوم </a:t>
            </a:r>
            <a:r>
              <a:rPr lang="ar-SA" dirty="0" err="1" smtClean="0">
                <a:solidFill>
                  <a:schemeClr val="bg1"/>
                </a:solidFill>
              </a:rPr>
              <a:t>و168</a:t>
            </a:r>
            <a:r>
              <a:rPr lang="ar-SA" dirty="0" smtClean="0">
                <a:solidFill>
                  <a:schemeClr val="bg1"/>
                </a:solidFill>
              </a:rPr>
              <a:t> ساعة </a:t>
            </a:r>
            <a:r>
              <a:rPr lang="ar-SA" dirty="0">
                <a:solidFill>
                  <a:schemeClr val="bg1"/>
                </a:solidFill>
              </a:rPr>
              <a:t>في الأسبوع.</a:t>
            </a:r>
            <a:endParaRPr lang="en-US" dirty="0">
              <a:solidFill>
                <a:schemeClr val="bg1"/>
              </a:solidFill>
            </a:endParaRPr>
          </a:p>
          <a:p>
            <a:endParaRPr lang="ar-SA" dirty="0"/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8130" name="Picture 2" descr="http://lh6.ggpht.com/_8B-hdTiKRyQ/S_i0mgyvB8I/AAAAAAAAAII/hqTDWWYsJfQ/image%5B11%5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085184"/>
            <a:ext cx="2382783" cy="15823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>
            <a:normAutofit fontScale="90000"/>
          </a:bodyPr>
          <a:lstStyle/>
          <a:p>
            <a:r>
              <a:rPr lang="ar-SA" dirty="0" smtClean="0">
                <a:solidFill>
                  <a:srgbClr val="FFFF00"/>
                </a:solidFill>
              </a:rPr>
              <a:t>أخلاص </a:t>
            </a:r>
            <a:r>
              <a:rPr lang="ar-SA" dirty="0">
                <a:solidFill>
                  <a:srgbClr val="FFFF00"/>
                </a:solidFill>
              </a:rPr>
              <a:t>النية لله، وتقديم </a:t>
            </a:r>
            <a:r>
              <a:rPr lang="ar-SA" dirty="0" smtClean="0">
                <a:solidFill>
                  <a:srgbClr val="FFFF00"/>
                </a:solidFill>
              </a:rPr>
              <a:t>الواجبات </a:t>
            </a:r>
            <a:r>
              <a:rPr lang="ar-SA" dirty="0">
                <a:solidFill>
                  <a:srgbClr val="FFFF00"/>
                </a:solidFill>
              </a:rPr>
              <a:t>الدينية </a:t>
            </a:r>
            <a:r>
              <a:rPr lang="ar-SA" dirty="0" smtClean="0">
                <a:solidFill>
                  <a:srgbClr val="FFFF00"/>
                </a:solidFill>
              </a:rPr>
              <a:t>ثم الشخصية الضرورية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700808"/>
            <a:ext cx="7632848" cy="4425355"/>
          </a:xfrm>
        </p:spPr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يجب </a:t>
            </a:r>
            <a:r>
              <a:rPr lang="ar-SA" dirty="0">
                <a:solidFill>
                  <a:schemeClr val="bg1"/>
                </a:solidFill>
              </a:rPr>
              <a:t>على كل مهتم بالوقت أن يبتغي في جميع أعماله وجه الله، وذلك حتى يبارك الله في عملك وقتك</a:t>
            </a:r>
            <a:r>
              <a:rPr lang="ar-SA" dirty="0" smtClean="0">
                <a:solidFill>
                  <a:schemeClr val="bg1"/>
                </a:solidFill>
              </a:rPr>
              <a:t>.</a:t>
            </a:r>
          </a:p>
          <a:p>
            <a:r>
              <a:rPr lang="ar-SA" dirty="0" err="1" smtClean="0">
                <a:solidFill>
                  <a:schemeClr val="bg1"/>
                </a:solidFill>
              </a:rPr>
              <a:t>.</a:t>
            </a:r>
            <a:r>
              <a:rPr lang="ar-SA" dirty="0" smtClean="0">
                <a:solidFill>
                  <a:schemeClr val="bg1"/>
                </a:solidFill>
              </a:rPr>
              <a:t> (مَنْ جَاءَ بِالْحَسَنَةِ فَلَهُ عَشْرُ أَمْثَالِهَا وَمَنْ جَاءَ بِالسَّيِّئَةِ فَلَا يُجْزَى إِلَّا مِثْلَهَا وَهُمْ لَا يُظْلَمُونَ</a:t>
            </a:r>
            <a:r>
              <a:rPr lang="ar-SA" dirty="0" err="1" smtClean="0">
                <a:solidFill>
                  <a:schemeClr val="bg1"/>
                </a:solidFill>
              </a:rPr>
              <a:t>) </a:t>
            </a:r>
            <a:r>
              <a:rPr lang="ar-SA" dirty="0" smtClean="0">
                <a:solidFill>
                  <a:schemeClr val="bg1"/>
                </a:solidFill>
              </a:rPr>
              <a:t>[الأنعام: 160</a:t>
            </a:r>
            <a:r>
              <a:rPr lang="ar-SA" dirty="0" err="1" smtClean="0">
                <a:solidFill>
                  <a:schemeClr val="bg1"/>
                </a:solidFill>
              </a:rPr>
              <a:t>]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ar-SA" dirty="0"/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FFFF00"/>
                </a:solidFill>
              </a:rPr>
              <a:t>تحديد </a:t>
            </a:r>
            <a:r>
              <a:rPr lang="ar-SA" dirty="0" smtClean="0">
                <a:solidFill>
                  <a:srgbClr val="FFFF00"/>
                </a:solidFill>
              </a:rPr>
              <a:t>الأهداف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لكل انسان هدف يسعى إلى تحقيقه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الحياة </a:t>
            </a:r>
            <a:r>
              <a:rPr lang="ar-SA" dirty="0">
                <a:solidFill>
                  <a:schemeClr val="bg1"/>
                </a:solidFill>
              </a:rPr>
              <a:t>تحتاج إلى هدف </a:t>
            </a:r>
            <a:r>
              <a:rPr lang="ar-SA" dirty="0" smtClean="0">
                <a:solidFill>
                  <a:schemeClr val="bg1"/>
                </a:solidFill>
              </a:rPr>
              <a:t>ورسالة </a:t>
            </a:r>
            <a:r>
              <a:rPr lang="ar-SA" dirty="0">
                <a:solidFill>
                  <a:schemeClr val="bg1"/>
                </a:solidFill>
              </a:rPr>
              <a:t>لتسير على </a:t>
            </a:r>
            <a:r>
              <a:rPr lang="ar-SA" dirty="0" smtClean="0">
                <a:solidFill>
                  <a:schemeClr val="bg1"/>
                </a:solidFill>
              </a:rPr>
              <a:t>هداها</a:t>
            </a:r>
          </a:p>
          <a:p>
            <a:r>
              <a:rPr lang="ar-SA" dirty="0">
                <a:solidFill>
                  <a:schemeClr val="bg1"/>
                </a:solidFill>
              </a:rPr>
              <a:t>ل</a:t>
            </a:r>
            <a:r>
              <a:rPr lang="ar-SA" dirty="0" smtClean="0">
                <a:solidFill>
                  <a:schemeClr val="bg1"/>
                </a:solidFill>
              </a:rPr>
              <a:t>تبقى </a:t>
            </a:r>
            <a:r>
              <a:rPr lang="ar-SA" dirty="0">
                <a:solidFill>
                  <a:schemeClr val="bg1"/>
                </a:solidFill>
              </a:rPr>
              <a:t>تلك الأهداف كعلامات بارزة بعد ممات الإنسان </a:t>
            </a:r>
            <a:r>
              <a:rPr lang="ar-SA" dirty="0" smtClean="0">
                <a:solidFill>
                  <a:schemeClr val="bg1"/>
                </a:solidFill>
              </a:rPr>
              <a:t>ورحيله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الهدف هو الغاية </a:t>
            </a:r>
            <a:r>
              <a:rPr lang="ar-SA" dirty="0">
                <a:solidFill>
                  <a:schemeClr val="bg1"/>
                </a:solidFill>
              </a:rPr>
              <a:t>والمقصد ومن </a:t>
            </a:r>
            <a:r>
              <a:rPr lang="ar-SA" dirty="0" smtClean="0">
                <a:solidFill>
                  <a:schemeClr val="bg1"/>
                </a:solidFill>
              </a:rPr>
              <a:t>الوجود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 </a:t>
            </a:r>
            <a:r>
              <a:rPr lang="ar-SA" dirty="0">
                <a:solidFill>
                  <a:schemeClr val="bg1"/>
                </a:solidFill>
              </a:rPr>
              <a:t>ولا مانع أن تتعدد الأهداف وتتنوع وفق كل دور من أدوار الحياة</a:t>
            </a: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6088" name="Picture 8" descr="http://4.bp.blogspot.com/_lblsGRyiZec/TM3R6ay3kaI/AAAAAAAAAkk/PMyv0ZBQyrs/s400/%D8%A7%D9%84%D8%AA%D9%86%D9%85%D9%8A%D8%A9+%D8%A7%D9%84%D8%A8%D8%B4%D8%B1%D9%8A%D8%A9.jpg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-14000"/>
          </a:blip>
          <a:srcRect/>
          <a:stretch>
            <a:fillRect/>
          </a:stretch>
        </p:blipFill>
        <p:spPr bwMode="auto">
          <a:xfrm>
            <a:off x="179512" y="4576797"/>
            <a:ext cx="2088231" cy="2281203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chemeClr val="bg1"/>
                </a:solidFill>
              </a:rPr>
              <a:t>تحديد </a:t>
            </a:r>
            <a:r>
              <a:rPr lang="ar-SA" dirty="0" smtClean="0">
                <a:solidFill>
                  <a:schemeClr val="bg1"/>
                </a:solidFill>
              </a:rPr>
              <a:t>الأهداف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تحقق الأهداف تعني الموازنة بين مطالب الحياة والحاجات الإنسانية.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تتم الموازنة من خلال ادارة </a:t>
            </a:r>
            <a:r>
              <a:rPr lang="ar-SA" dirty="0" err="1" smtClean="0">
                <a:solidFill>
                  <a:schemeClr val="bg1"/>
                </a:solidFill>
              </a:rPr>
              <a:t>الذات </a:t>
            </a:r>
            <a:r>
              <a:rPr lang="ar-SA" dirty="0" smtClean="0">
                <a:solidFill>
                  <a:schemeClr val="bg1"/>
                </a:solidFill>
              </a:rPr>
              <a:t>(ادارة الوقت</a:t>
            </a:r>
            <a:r>
              <a:rPr lang="ar-SA" dirty="0" err="1" smtClean="0">
                <a:solidFill>
                  <a:schemeClr val="bg1"/>
                </a:solidFill>
              </a:rPr>
              <a:t>)</a:t>
            </a:r>
            <a:endParaRPr lang="ar-SA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بدون تحديد الأهداف لا حاجة لإدارة الوقت</a:t>
            </a:r>
          </a:p>
          <a:p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chemeClr val="bg1"/>
                </a:solidFill>
              </a:rPr>
              <a:t>تحديد </a:t>
            </a:r>
            <a:r>
              <a:rPr lang="ar-SA" dirty="0" smtClean="0">
                <a:solidFill>
                  <a:schemeClr val="bg1"/>
                </a:solidFill>
              </a:rPr>
              <a:t>الأهداف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>
            <a:norm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ينصح لتحديد الأهداف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يجب </a:t>
            </a:r>
            <a:r>
              <a:rPr lang="ar-SA" dirty="0">
                <a:solidFill>
                  <a:schemeClr val="bg1"/>
                </a:solidFill>
              </a:rPr>
              <a:t>ان تكون واضحة </a:t>
            </a:r>
            <a:endParaRPr lang="ar-SA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ان تكون </a:t>
            </a:r>
            <a:r>
              <a:rPr lang="ar-SA" dirty="0" err="1" smtClean="0">
                <a:solidFill>
                  <a:schemeClr val="bg1"/>
                </a:solidFill>
              </a:rPr>
              <a:t>واقعية</a:t>
            </a:r>
            <a:r>
              <a:rPr lang="ar-SA" dirty="0" err="1">
                <a:solidFill>
                  <a:schemeClr val="bg1"/>
                </a:solidFill>
              </a:rPr>
              <a:t>.</a:t>
            </a:r>
            <a:r>
              <a:rPr lang="ar-SA" dirty="0">
                <a:solidFill>
                  <a:schemeClr val="bg1"/>
                </a:solidFill>
              </a:rPr>
              <a:t> </a:t>
            </a:r>
            <a:endParaRPr lang="ar-SA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القناعه </a:t>
            </a:r>
            <a:r>
              <a:rPr lang="ar-SA" dirty="0">
                <a:solidFill>
                  <a:schemeClr val="bg1"/>
                </a:solidFill>
              </a:rPr>
              <a:t>في الهدف </a:t>
            </a:r>
            <a:endParaRPr lang="ar-SA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أن </a:t>
            </a:r>
            <a:r>
              <a:rPr lang="ar-SA" dirty="0">
                <a:solidFill>
                  <a:schemeClr val="bg1"/>
                </a:solidFill>
              </a:rPr>
              <a:t>يكون </a:t>
            </a:r>
            <a:r>
              <a:rPr lang="ar-SA" dirty="0" err="1">
                <a:solidFill>
                  <a:schemeClr val="bg1"/>
                </a:solidFill>
              </a:rPr>
              <a:t>شرعياً.</a:t>
            </a:r>
            <a:r>
              <a:rPr lang="ar-SA" dirty="0">
                <a:solidFill>
                  <a:schemeClr val="bg1"/>
                </a:solidFill>
              </a:rPr>
              <a:t> </a:t>
            </a:r>
            <a:endParaRPr lang="ar-SA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كتابة الأهداف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صياغة الهدف بطريقة ايجابية</a:t>
            </a:r>
          </a:p>
          <a:p>
            <a:endParaRPr lang="ar-SA" dirty="0" smtClean="0">
              <a:solidFill>
                <a:schemeClr val="bg1"/>
              </a:solidFill>
            </a:endParaRPr>
          </a:p>
          <a:p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chemeClr val="bg1"/>
                </a:solidFill>
              </a:rPr>
              <a:t>تحديد </a:t>
            </a:r>
            <a:r>
              <a:rPr lang="ar-SA" dirty="0" smtClean="0">
                <a:solidFill>
                  <a:schemeClr val="bg1"/>
                </a:solidFill>
              </a:rPr>
              <a:t>الأهداف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>
            <a:normAutofit/>
          </a:bodyPr>
          <a:lstStyle/>
          <a:p>
            <a:pPr algn="ctr"/>
            <a:r>
              <a:rPr lang="ar-SA" dirty="0" smtClean="0">
                <a:solidFill>
                  <a:schemeClr val="bg1"/>
                </a:solidFill>
              </a:rPr>
              <a:t>تدريب(3</a:t>
            </a:r>
            <a:r>
              <a:rPr lang="ar-SA" dirty="0" err="1" smtClean="0">
                <a:solidFill>
                  <a:schemeClr val="bg1"/>
                </a:solidFill>
              </a:rPr>
              <a:t>)</a:t>
            </a:r>
            <a:endParaRPr lang="ar-SA" dirty="0" smtClean="0">
              <a:solidFill>
                <a:schemeClr val="bg1"/>
              </a:solidFill>
            </a:endParaRPr>
          </a:p>
          <a:p>
            <a:pPr algn="ctr"/>
            <a:r>
              <a:rPr lang="ar-SA" dirty="0" smtClean="0">
                <a:solidFill>
                  <a:schemeClr val="bg1"/>
                </a:solidFill>
              </a:rPr>
              <a:t>تحديد الأهداف</a:t>
            </a:r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chemeClr val="bg1"/>
                </a:solidFill>
              </a:rPr>
              <a:t>التخطيط </a:t>
            </a:r>
            <a:r>
              <a:rPr lang="ar-SA" b="1" dirty="0" smtClean="0">
                <a:solidFill>
                  <a:schemeClr val="bg1"/>
                </a:solidFill>
              </a:rPr>
              <a:t>الأسبوعي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عبارة </a:t>
            </a:r>
            <a:r>
              <a:rPr lang="ar-SA" dirty="0">
                <a:solidFill>
                  <a:schemeClr val="bg1"/>
                </a:solidFill>
              </a:rPr>
              <a:t>عن تقسيم الأهداف إلى أهداف اخرى اصغر تخدم الأهداف </a:t>
            </a:r>
            <a:r>
              <a:rPr lang="ar-SA" dirty="0" err="1">
                <a:solidFill>
                  <a:schemeClr val="bg1"/>
                </a:solidFill>
              </a:rPr>
              <a:t>الكبرى.</a:t>
            </a:r>
            <a:r>
              <a:rPr lang="ar-SA" dirty="0">
                <a:solidFill>
                  <a:schemeClr val="bg1"/>
                </a:solidFill>
              </a:rPr>
              <a:t>  </a:t>
            </a:r>
            <a:endParaRPr lang="ar-SA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كأهداف </a:t>
            </a:r>
            <a:r>
              <a:rPr lang="ar-SA" dirty="0">
                <a:solidFill>
                  <a:schemeClr val="bg1"/>
                </a:solidFill>
              </a:rPr>
              <a:t>تطوير النفس من خلال دورات أو </a:t>
            </a:r>
            <a:r>
              <a:rPr lang="ar-SA" dirty="0" err="1">
                <a:solidFill>
                  <a:schemeClr val="bg1"/>
                </a:solidFill>
              </a:rPr>
              <a:t>القراءة،</a:t>
            </a:r>
            <a:r>
              <a:rPr lang="ar-SA" dirty="0">
                <a:solidFill>
                  <a:schemeClr val="bg1"/>
                </a:solidFill>
              </a:rPr>
              <a:t> </a:t>
            </a:r>
            <a:endParaRPr lang="ar-SA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وضع الأهداف </a:t>
            </a:r>
            <a:r>
              <a:rPr lang="ar-SA" dirty="0">
                <a:solidFill>
                  <a:schemeClr val="bg1"/>
                </a:solidFill>
              </a:rPr>
              <a:t>أسبوعية بشكل مرن أثناء </a:t>
            </a:r>
            <a:r>
              <a:rPr lang="ar-SA" dirty="0" smtClean="0">
                <a:solidFill>
                  <a:schemeClr val="bg1"/>
                </a:solidFill>
              </a:rPr>
              <a:t>التنفيذ</a:t>
            </a:r>
            <a:endParaRPr lang="en-US" dirty="0"/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chemeClr val="bg1"/>
                </a:solidFill>
              </a:rPr>
              <a:t>التخطيط الأسبوعي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ar-SA" dirty="0" err="1">
                <a:solidFill>
                  <a:schemeClr val="bg1"/>
                </a:solidFill>
              </a:rPr>
              <a:t>تدريب </a:t>
            </a:r>
            <a:r>
              <a:rPr lang="ar-SA" dirty="0">
                <a:solidFill>
                  <a:schemeClr val="bg1"/>
                </a:solidFill>
              </a:rPr>
              <a:t>(4</a:t>
            </a:r>
            <a:r>
              <a:rPr lang="ar-SA" dirty="0" err="1">
                <a:solidFill>
                  <a:schemeClr val="bg1"/>
                </a:solidFill>
              </a:rPr>
              <a:t>)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ar-SA" dirty="0">
                <a:solidFill>
                  <a:schemeClr val="bg1"/>
                </a:solidFill>
              </a:rPr>
              <a:t>جدول الأعمال الأسبوعية</a:t>
            </a:r>
            <a:endParaRPr lang="en-US" dirty="0">
              <a:solidFill>
                <a:schemeClr val="bg1"/>
              </a:solidFill>
            </a:endParaRPr>
          </a:p>
          <a:p>
            <a:endParaRPr lang="ar-SA" dirty="0"/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اهداف الدورة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ar-SA" sz="2400" dirty="0" smtClean="0">
                <a:solidFill>
                  <a:schemeClr val="bg1"/>
                </a:solidFill>
              </a:rPr>
              <a:t>معرفة ماهية الوقت ومشكلة وخصائصه.</a:t>
            </a:r>
          </a:p>
          <a:p>
            <a:pPr lvl="0"/>
            <a:r>
              <a:rPr lang="ar-SA" sz="2400" dirty="0" smtClean="0">
                <a:solidFill>
                  <a:schemeClr val="bg1"/>
                </a:solidFill>
              </a:rPr>
              <a:t>تعريف و اهمية ادارة الوقت.</a:t>
            </a:r>
          </a:p>
          <a:p>
            <a:pPr lvl="0"/>
            <a:r>
              <a:rPr lang="ar-SA" sz="2400" dirty="0" smtClean="0">
                <a:solidFill>
                  <a:schemeClr val="bg1"/>
                </a:solidFill>
              </a:rPr>
              <a:t>معرفة عوامل تنظيم الوقت.</a:t>
            </a:r>
          </a:p>
          <a:p>
            <a:pPr lvl="0"/>
            <a:r>
              <a:rPr lang="ar-SA" sz="2400" dirty="0" smtClean="0">
                <a:solidFill>
                  <a:schemeClr val="bg1"/>
                </a:solidFill>
              </a:rPr>
              <a:t>القدرة على تخطي على معوقات تنظيم الوقت</a:t>
            </a:r>
            <a:endParaRPr lang="en-US" sz="2400" dirty="0" smtClean="0">
              <a:solidFill>
                <a:schemeClr val="bg1"/>
              </a:solidFill>
            </a:endParaRPr>
          </a:p>
          <a:p>
            <a:endParaRPr lang="ar-SA" dirty="0" smtClean="0">
              <a:solidFill>
                <a:schemeClr val="bg1"/>
              </a:solidFill>
            </a:endParaRPr>
          </a:p>
          <a:p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10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Rectangle 10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>
            <a:normAutofit fontScale="90000"/>
          </a:bodyPr>
          <a:lstStyle/>
          <a:p>
            <a:r>
              <a:rPr lang="ar-SA" dirty="0">
                <a:solidFill>
                  <a:srgbClr val="FFFF00"/>
                </a:solidFill>
              </a:rPr>
              <a:t>تدوين الأعمال اليومية وترتيبها حسب </a:t>
            </a:r>
            <a:r>
              <a:rPr lang="ar-SA" dirty="0" smtClean="0">
                <a:solidFill>
                  <a:srgbClr val="FFFF00"/>
                </a:solidFill>
              </a:rPr>
              <a:t>ألأولوية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/>
          <a:lstStyle/>
          <a:p>
            <a:pPr algn="ctr"/>
            <a:r>
              <a:rPr lang="ar-SA" dirty="0">
                <a:solidFill>
                  <a:schemeClr val="bg1"/>
                </a:solidFill>
              </a:rPr>
              <a:t>كتابة المهام </a:t>
            </a:r>
            <a:r>
              <a:rPr lang="ar-SA" dirty="0" smtClean="0">
                <a:solidFill>
                  <a:schemeClr val="bg1"/>
                </a:solidFill>
              </a:rPr>
              <a:t>اليومية</a:t>
            </a:r>
          </a:p>
          <a:p>
            <a:pPr algn="ctr"/>
            <a:r>
              <a:rPr lang="ar-SA" dirty="0">
                <a:solidFill>
                  <a:schemeClr val="bg1"/>
                </a:solidFill>
              </a:rPr>
              <a:t>تزيد الشعور بالرضى </a:t>
            </a:r>
            <a:r>
              <a:rPr lang="ar-SA" dirty="0" smtClean="0">
                <a:solidFill>
                  <a:schemeClr val="bg1"/>
                </a:solidFill>
              </a:rPr>
              <a:t>وتقلل الضغط على الفكر, وتعطي مجالاً للتركيز والإبداع و وفرز الأعمال حسب </a:t>
            </a:r>
            <a:r>
              <a:rPr lang="ar-SA" dirty="0">
                <a:solidFill>
                  <a:schemeClr val="bg1"/>
                </a:solidFill>
              </a:rPr>
              <a:t>الأولوية</a:t>
            </a: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>
            <a:normAutofit fontScale="90000"/>
          </a:bodyPr>
          <a:lstStyle/>
          <a:p>
            <a:r>
              <a:rPr lang="ar-SA" dirty="0">
                <a:solidFill>
                  <a:srgbClr val="FFFF00"/>
                </a:solidFill>
              </a:rPr>
              <a:t>تدوين الأعمال اليومية وترتيبها حسب </a:t>
            </a:r>
            <a:r>
              <a:rPr lang="ar-SA" dirty="0" smtClean="0">
                <a:solidFill>
                  <a:srgbClr val="FFFF00"/>
                </a:solidFill>
              </a:rPr>
              <a:t>ألأولوية</a:t>
            </a:r>
            <a:endParaRPr lang="ar-SA" dirty="0">
              <a:solidFill>
                <a:srgbClr val="FFFF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763689" y="2276872"/>
          <a:ext cx="6696742" cy="3096344"/>
        </p:xfrm>
        <a:graphic>
          <a:graphicData uri="http://schemas.openxmlformats.org/drawingml/2006/table">
            <a:tbl>
              <a:tblPr rtl="1">
                <a:tableStyleId>{D113A9D2-9D6B-4929-AA2D-F23B5EE8CBE7}</a:tableStyleId>
              </a:tblPr>
              <a:tblGrid>
                <a:gridCol w="2915198"/>
                <a:gridCol w="2916223"/>
                <a:gridCol w="865321"/>
              </a:tblGrid>
              <a:tr h="123036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dirty="0"/>
                        <a:t>اعملة فورا</a:t>
                      </a:r>
                      <a:endParaRPr lang="en-US" sz="3200" dirty="0"/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dirty="0"/>
                        <a:t>1</a:t>
                      </a:r>
                      <a:endParaRPr lang="en-US" sz="3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dirty="0"/>
                        <a:t>خطط لانجازه</a:t>
                      </a:r>
                      <a:endParaRPr lang="en-US" sz="3200" dirty="0"/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dirty="0"/>
                        <a:t>2</a:t>
                      </a:r>
                      <a:endParaRPr lang="en-US" sz="3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/>
                        <a:t>هام</a:t>
                      </a:r>
                      <a:endParaRPr lang="en-US" sz="3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30362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/>
                        <a:t>فوضة للغير</a:t>
                      </a:r>
                      <a:endParaRPr lang="en-US" sz="3200"/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/>
                        <a:t>3</a:t>
                      </a:r>
                      <a:endParaRPr lang="en-US" sz="32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dirty="0"/>
                        <a:t>اتركة أو أجلة</a:t>
                      </a:r>
                      <a:endParaRPr lang="en-US" sz="3200" dirty="0"/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dirty="0"/>
                        <a:t>4</a:t>
                      </a:r>
                      <a:endParaRPr lang="en-US" sz="3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dirty="0"/>
                        <a:t>غير هام</a:t>
                      </a:r>
                      <a:endParaRPr lang="en-US" sz="3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3562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dirty="0"/>
                        <a:t>عاجل</a:t>
                      </a:r>
                      <a:endParaRPr lang="en-US" sz="3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3200" dirty="0"/>
                        <a:t>غير عاجل</a:t>
                      </a:r>
                      <a:endParaRPr lang="en-US" sz="32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ar-SA" sz="3200" dirty="0">
                        <a:latin typeface="Calibri"/>
                        <a:ea typeface="Calibri"/>
                        <a:cs typeface="Simplified Arabic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>
            <a:normAutofit fontScale="90000"/>
          </a:bodyPr>
          <a:lstStyle/>
          <a:p>
            <a:r>
              <a:rPr lang="ar-SA" dirty="0">
                <a:solidFill>
                  <a:srgbClr val="FFFF00"/>
                </a:solidFill>
              </a:rPr>
              <a:t>تدوين الأعمال اليومية وترتيبها حسب </a:t>
            </a:r>
            <a:r>
              <a:rPr lang="ar-SA" dirty="0" smtClean="0">
                <a:solidFill>
                  <a:srgbClr val="FFFF00"/>
                </a:solidFill>
              </a:rPr>
              <a:t>ألأولوية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>
            <a:normAutofit/>
          </a:bodyPr>
          <a:lstStyle/>
          <a:p>
            <a:r>
              <a:rPr lang="ar-SA" dirty="0">
                <a:solidFill>
                  <a:schemeClr val="bg1"/>
                </a:solidFill>
              </a:rPr>
              <a:t>معايير خاطئة لتحديد أولويات العمل: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ar-SA" dirty="0">
                <a:solidFill>
                  <a:schemeClr val="bg1"/>
                </a:solidFill>
              </a:rPr>
              <a:t>1- </a:t>
            </a:r>
            <a:r>
              <a:rPr lang="ar-SA" dirty="0" smtClean="0">
                <a:solidFill>
                  <a:schemeClr val="bg1"/>
                </a:solidFill>
              </a:rPr>
              <a:t>تقديم الاعمال المحببة.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ar-SA" dirty="0">
                <a:solidFill>
                  <a:schemeClr val="bg1"/>
                </a:solidFill>
              </a:rPr>
              <a:t>2- </a:t>
            </a:r>
            <a:r>
              <a:rPr lang="ar-SA" dirty="0" smtClean="0">
                <a:solidFill>
                  <a:schemeClr val="bg1"/>
                </a:solidFill>
              </a:rPr>
              <a:t>تقديم العمل الذي </a:t>
            </a:r>
            <a:r>
              <a:rPr lang="ar-SA" dirty="0">
                <a:solidFill>
                  <a:schemeClr val="bg1"/>
                </a:solidFill>
              </a:rPr>
              <a:t>تتقنه على الذي لا تتقنه.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ar-SA" dirty="0">
                <a:solidFill>
                  <a:schemeClr val="bg1"/>
                </a:solidFill>
              </a:rPr>
              <a:t>3- </a:t>
            </a:r>
            <a:r>
              <a:rPr lang="ar-SA" dirty="0" smtClean="0">
                <a:solidFill>
                  <a:schemeClr val="bg1"/>
                </a:solidFill>
              </a:rPr>
              <a:t>تقديم الاعمال السهله </a:t>
            </a:r>
            <a:r>
              <a:rPr lang="ar-SA" dirty="0">
                <a:solidFill>
                  <a:schemeClr val="bg1"/>
                </a:solidFill>
              </a:rPr>
              <a:t>على </a:t>
            </a:r>
            <a:r>
              <a:rPr lang="ar-SA" dirty="0" smtClean="0">
                <a:solidFill>
                  <a:schemeClr val="bg1"/>
                </a:solidFill>
              </a:rPr>
              <a:t>الصعب</a:t>
            </a:r>
            <a:r>
              <a:rPr lang="ar-SA" dirty="0">
                <a:solidFill>
                  <a:schemeClr val="bg1"/>
                </a:solidFill>
              </a:rPr>
              <a:t>ة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ar-SA" dirty="0">
                <a:solidFill>
                  <a:schemeClr val="bg1"/>
                </a:solidFill>
              </a:rPr>
              <a:t>4- </a:t>
            </a:r>
            <a:r>
              <a:rPr lang="ar-SA" dirty="0" smtClean="0">
                <a:solidFill>
                  <a:schemeClr val="bg1"/>
                </a:solidFill>
              </a:rPr>
              <a:t>تقديم الاعمال ذات </a:t>
            </a:r>
            <a:r>
              <a:rPr lang="ar-SA" dirty="0">
                <a:solidFill>
                  <a:schemeClr val="bg1"/>
                </a:solidFill>
              </a:rPr>
              <a:t>الوقت القصير على ذات الوقت الطويل.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ar-SA" dirty="0">
                <a:solidFill>
                  <a:schemeClr val="bg1"/>
                </a:solidFill>
              </a:rPr>
              <a:t>5- </a:t>
            </a:r>
            <a:r>
              <a:rPr lang="ar-SA" dirty="0" smtClean="0">
                <a:solidFill>
                  <a:schemeClr val="bg1"/>
                </a:solidFill>
              </a:rPr>
              <a:t>تقديم الاعمال العاجلة </a:t>
            </a:r>
            <a:r>
              <a:rPr lang="ar-SA" dirty="0">
                <a:solidFill>
                  <a:schemeClr val="bg1"/>
                </a:solidFill>
              </a:rPr>
              <a:t>على غير العاجلة وإن كانت مهمة</a:t>
            </a: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chemeClr val="bg1"/>
                </a:solidFill>
              </a:rPr>
              <a:t>التفويض الفعال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SA" dirty="0" err="1">
                <a:solidFill>
                  <a:schemeClr val="bg1"/>
                </a:solidFill>
              </a:rPr>
              <a:t>تدريب </a:t>
            </a:r>
            <a:r>
              <a:rPr lang="ar-SA" dirty="0">
                <a:solidFill>
                  <a:schemeClr val="bg1"/>
                </a:solidFill>
              </a:rPr>
              <a:t>(6</a:t>
            </a:r>
            <a:r>
              <a:rPr lang="ar-SA" dirty="0" err="1">
                <a:solidFill>
                  <a:schemeClr val="bg1"/>
                </a:solidFill>
              </a:rPr>
              <a:t>)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ar-SA" dirty="0">
                <a:solidFill>
                  <a:schemeClr val="bg1"/>
                </a:solidFill>
              </a:rPr>
              <a:t>مهارتك في التفويض</a:t>
            </a: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FFFF00"/>
                </a:solidFill>
              </a:rPr>
              <a:t>التفويض الفعال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637112"/>
          </a:xfrm>
        </p:spPr>
        <p:txBody>
          <a:bodyPr>
            <a:normAutofit fontScale="92500" lnSpcReduction="10000"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قبول فكرة التفويض تنبع من داخل الشخص 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وهناك </a:t>
            </a:r>
            <a:r>
              <a:rPr lang="ar-SA" dirty="0">
                <a:solidFill>
                  <a:schemeClr val="bg1"/>
                </a:solidFill>
              </a:rPr>
              <a:t>نوعين من </a:t>
            </a:r>
            <a:r>
              <a:rPr lang="ar-SA" dirty="0" smtClean="0">
                <a:solidFill>
                  <a:schemeClr val="bg1"/>
                </a:solidFill>
              </a:rPr>
              <a:t>الطباع</a:t>
            </a:r>
          </a:p>
          <a:p>
            <a:r>
              <a:rPr lang="ar-SA" dirty="0">
                <a:solidFill>
                  <a:schemeClr val="bg1"/>
                </a:solidFill>
              </a:rPr>
              <a:t>"ما حاك جلدك مثل ظفرك فتول أنت جميع </a:t>
            </a:r>
            <a:r>
              <a:rPr lang="ar-SA" dirty="0" err="1">
                <a:solidFill>
                  <a:schemeClr val="bg1"/>
                </a:solidFill>
              </a:rPr>
              <a:t>أمرك"</a:t>
            </a:r>
            <a:r>
              <a:rPr lang="ar-SA" dirty="0">
                <a:solidFill>
                  <a:schemeClr val="bg1"/>
                </a:solidFill>
              </a:rPr>
              <a:t> </a:t>
            </a:r>
            <a:endParaRPr lang="ar-SA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التوكـيــل </a:t>
            </a:r>
            <a:r>
              <a:rPr lang="ar-SA" dirty="0">
                <a:solidFill>
                  <a:schemeClr val="bg1"/>
                </a:solidFill>
              </a:rPr>
              <a:t>الجيد من الأساليب الناجحة لحفظ </a:t>
            </a:r>
            <a:r>
              <a:rPr lang="ar-SA" dirty="0" err="1">
                <a:solidFill>
                  <a:schemeClr val="bg1"/>
                </a:solidFill>
              </a:rPr>
              <a:t>الوقت</a:t>
            </a:r>
            <a:r>
              <a:rPr lang="ar-SA" dirty="0" err="1" smtClean="0">
                <a:solidFill>
                  <a:schemeClr val="bg1"/>
                </a:solidFill>
              </a:rPr>
              <a:t>،</a:t>
            </a:r>
            <a:endParaRPr lang="ar-SA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عملية </a:t>
            </a:r>
            <a:r>
              <a:rPr lang="ar-SA" dirty="0">
                <a:solidFill>
                  <a:schemeClr val="bg1"/>
                </a:solidFill>
              </a:rPr>
              <a:t>التفويض تحتاج إلى تعليم الشخص الذي سيتولى </a:t>
            </a:r>
            <a:r>
              <a:rPr lang="ar-SA" dirty="0" smtClean="0">
                <a:solidFill>
                  <a:schemeClr val="bg1"/>
                </a:solidFill>
              </a:rPr>
              <a:t>العمل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لا </a:t>
            </a:r>
            <a:r>
              <a:rPr lang="ar-SA" dirty="0">
                <a:solidFill>
                  <a:schemeClr val="bg1"/>
                </a:solidFill>
              </a:rPr>
              <a:t>يتم التميز من أول </a:t>
            </a:r>
            <a:r>
              <a:rPr lang="ar-SA" dirty="0" err="1">
                <a:solidFill>
                  <a:schemeClr val="bg1"/>
                </a:solidFill>
              </a:rPr>
              <a:t>مرة.</a:t>
            </a:r>
            <a:r>
              <a:rPr lang="ar-SA" dirty="0">
                <a:solidFill>
                  <a:schemeClr val="bg1"/>
                </a:solidFill>
              </a:rPr>
              <a:t> </a:t>
            </a:r>
            <a:endParaRPr lang="ar-SA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تتمثل </a:t>
            </a:r>
            <a:r>
              <a:rPr lang="ar-SA" dirty="0">
                <a:solidFill>
                  <a:schemeClr val="bg1"/>
                </a:solidFill>
              </a:rPr>
              <a:t>الفائدة بزيادة الوقت المتاح وتقليل الضغوط المفروضة </a:t>
            </a:r>
            <a:endParaRPr lang="ar-SA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هذه الفائدة أفضل </a:t>
            </a:r>
            <a:r>
              <a:rPr lang="ar-SA" dirty="0">
                <a:solidFill>
                  <a:schemeClr val="bg1"/>
                </a:solidFill>
              </a:rPr>
              <a:t>من بعض الجهد والوقت الذي ينفق على عملية التفويض.</a:t>
            </a:r>
            <a:endParaRPr lang="en-US" dirty="0">
              <a:solidFill>
                <a:schemeClr val="bg1"/>
              </a:solidFill>
            </a:endParaRPr>
          </a:p>
          <a:p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9" name="Picture 4" descr="http://2.bp.blogspot.com/_bk3cuFj1Bq8/RyzvORWuFGI/AAAAAAAABsE/OFrAWqIbYh4/s320/bos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0"/>
            <a:ext cx="1969715" cy="14391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التفويض الفعال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أكثر المستفيدين من التفويض هم المديرين، حيث يستطيع تفويض المهام الروتينية </a:t>
            </a:r>
            <a:r>
              <a:rPr lang="ar-SA" dirty="0" err="1" smtClean="0">
                <a:solidFill>
                  <a:schemeClr val="bg1"/>
                </a:solidFill>
              </a:rPr>
              <a:t>للمرؤوسين.</a:t>
            </a:r>
            <a:r>
              <a:rPr lang="ar-SA" dirty="0" smtClean="0">
                <a:solidFill>
                  <a:schemeClr val="bg1"/>
                </a:solidFill>
              </a:rPr>
              <a:t> 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بالنسبة لغير المديرين فيمكن البحث عن شخص آخر يمكن أن ينجز بعض المهام، فقد يكون هذا الشخص زميل، مساعد زوج، أو أحد الأبناء أو ألأقارب 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ar-SA" dirty="0"/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8" name="Picture 2" descr="http://alrroya.com/files/imagecache/detail_page/rbimages/12926515111444882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4941168"/>
            <a:ext cx="1872208" cy="14052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المهام التي يمكن تفويضها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600200"/>
            <a:ext cx="7211144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ar-SA" dirty="0" smtClean="0">
                <a:solidFill>
                  <a:srgbClr val="FFFF00"/>
                </a:solidFill>
              </a:rPr>
              <a:t>الأمور </a:t>
            </a:r>
            <a:r>
              <a:rPr lang="ar-SA" dirty="0">
                <a:solidFill>
                  <a:srgbClr val="FFFF00"/>
                </a:solidFill>
              </a:rPr>
              <a:t>الهامة </a:t>
            </a:r>
            <a:r>
              <a:rPr lang="ar-SA" dirty="0" smtClean="0">
                <a:solidFill>
                  <a:srgbClr val="FFFF00"/>
                </a:solidFill>
              </a:rPr>
              <a:t>و </a:t>
            </a:r>
            <a:r>
              <a:rPr lang="ar-SA" dirty="0">
                <a:solidFill>
                  <a:srgbClr val="FFFF00"/>
                </a:solidFill>
              </a:rPr>
              <a:t>العاجلة </a:t>
            </a:r>
            <a:r>
              <a:rPr lang="ar-SA" dirty="0">
                <a:solidFill>
                  <a:schemeClr val="bg1"/>
                </a:solidFill>
              </a:rPr>
              <a:t>مثل الأزمات الطارئة والمهام التي أقترب موعدها لا يمكن تفويضها.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 smtClean="0">
                <a:solidFill>
                  <a:srgbClr val="FFFF00"/>
                </a:solidFill>
              </a:rPr>
              <a:t>الأمور </a:t>
            </a:r>
            <a:r>
              <a:rPr lang="ar-SA" dirty="0">
                <a:solidFill>
                  <a:srgbClr val="FFFF00"/>
                </a:solidFill>
              </a:rPr>
              <a:t>الهامة وغير العاجلة </a:t>
            </a:r>
            <a:r>
              <a:rPr lang="ar-SA" dirty="0">
                <a:solidFill>
                  <a:schemeClr val="bg1"/>
                </a:solidFill>
              </a:rPr>
              <a:t>مثل التخطيط والنشاطات الرئيسية يمكن تفويض جزء منها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 smtClean="0">
                <a:solidFill>
                  <a:srgbClr val="FFFF00"/>
                </a:solidFill>
              </a:rPr>
              <a:t>الأمور </a:t>
            </a:r>
            <a:r>
              <a:rPr lang="ar-SA" dirty="0">
                <a:solidFill>
                  <a:srgbClr val="FFFF00"/>
                </a:solidFill>
              </a:rPr>
              <a:t>غير الهامة والعاجلة </a:t>
            </a:r>
            <a:r>
              <a:rPr lang="ar-SA" dirty="0">
                <a:solidFill>
                  <a:schemeClr val="bg1"/>
                </a:solidFill>
              </a:rPr>
              <a:t>مثل المكالمات الهاتفية والزيارات فمن الأفضل </a:t>
            </a:r>
            <a:r>
              <a:rPr lang="ar-SA" dirty="0" smtClean="0">
                <a:solidFill>
                  <a:schemeClr val="bg1"/>
                </a:solidFill>
              </a:rPr>
              <a:t>تفويض من يقوم </a:t>
            </a:r>
            <a:r>
              <a:rPr lang="ar-SA" dirty="0" err="1" smtClean="0">
                <a:solidFill>
                  <a:schemeClr val="bg1"/>
                </a:solidFill>
              </a:rPr>
              <a:t>بها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 smtClean="0">
                <a:solidFill>
                  <a:srgbClr val="FFFF00"/>
                </a:solidFill>
              </a:rPr>
              <a:t>الأمور </a:t>
            </a:r>
            <a:r>
              <a:rPr lang="ar-SA" dirty="0">
                <a:solidFill>
                  <a:srgbClr val="FFFF00"/>
                </a:solidFill>
              </a:rPr>
              <a:t>غير الهامة وغير المستعجلة </a:t>
            </a:r>
            <a:r>
              <a:rPr lang="ar-SA" dirty="0">
                <a:solidFill>
                  <a:schemeClr val="bg1"/>
                </a:solidFill>
              </a:rPr>
              <a:t>مثل الأعمال الروتينية والتي تحتاج إلى قرارات بسيطة فمن الواجب تفويضها</a:t>
            </a:r>
            <a:r>
              <a:rPr lang="ar-SA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أسباب الإعراض عن التفويض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600200"/>
            <a:ext cx="7643192" cy="4525963"/>
          </a:xfrm>
        </p:spPr>
        <p:txBody>
          <a:bodyPr>
            <a:normAutofit lnSpcReduction="10000"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1- </a:t>
            </a:r>
            <a:r>
              <a:rPr lang="ar-SA" dirty="0">
                <a:solidFill>
                  <a:srgbClr val="FFFF00"/>
                </a:solidFill>
              </a:rPr>
              <a:t>المركزية </a:t>
            </a:r>
            <a:r>
              <a:rPr lang="ar-SA" dirty="0">
                <a:solidFill>
                  <a:schemeClr val="bg1"/>
                </a:solidFill>
              </a:rPr>
              <a:t>التي يتشبع </a:t>
            </a:r>
            <a:r>
              <a:rPr lang="ar-SA" dirty="0" err="1">
                <a:solidFill>
                  <a:schemeClr val="bg1"/>
                </a:solidFill>
              </a:rPr>
              <a:t>بها</a:t>
            </a:r>
            <a:r>
              <a:rPr lang="ar-SA" dirty="0">
                <a:solidFill>
                  <a:schemeClr val="bg1"/>
                </a:solidFill>
              </a:rPr>
              <a:t> بعض الأشخاص، </a:t>
            </a:r>
            <a:r>
              <a:rPr lang="ar-SA" dirty="0" smtClean="0">
                <a:solidFill>
                  <a:schemeClr val="bg1"/>
                </a:solidFill>
              </a:rPr>
              <a:t>فلا </a:t>
            </a:r>
            <a:r>
              <a:rPr lang="ar-SA" dirty="0">
                <a:solidFill>
                  <a:schemeClr val="bg1"/>
                </a:solidFill>
              </a:rPr>
              <a:t>يثق الشخص بأحد البتة، </a:t>
            </a:r>
            <a:r>
              <a:rPr lang="ar-SA" dirty="0" smtClean="0">
                <a:solidFill>
                  <a:schemeClr val="bg1"/>
                </a:solidFill>
              </a:rPr>
              <a:t>تظهر أضرارها عند حدوث ظروف </a:t>
            </a:r>
            <a:r>
              <a:rPr lang="ar-SA" dirty="0" err="1" smtClean="0">
                <a:solidFill>
                  <a:schemeClr val="bg1"/>
                </a:solidFill>
              </a:rPr>
              <a:t>طارئه</a:t>
            </a:r>
            <a:r>
              <a:rPr lang="ar-SA" dirty="0" smtClean="0">
                <a:solidFill>
                  <a:schemeClr val="bg1"/>
                </a:solidFill>
              </a:rPr>
              <a:t> </a:t>
            </a:r>
            <a:r>
              <a:rPr lang="ar-SA" dirty="0">
                <a:solidFill>
                  <a:schemeClr val="bg1"/>
                </a:solidFill>
              </a:rPr>
              <a:t>حيث يتعطل العمل بدونه.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ar-SA" dirty="0">
                <a:solidFill>
                  <a:schemeClr val="bg1"/>
                </a:solidFill>
              </a:rPr>
              <a:t>2- </a:t>
            </a:r>
            <a:r>
              <a:rPr lang="ar-SA" dirty="0">
                <a:solidFill>
                  <a:srgbClr val="FFFF00"/>
                </a:solidFill>
              </a:rPr>
              <a:t>الرغبة في تحقيق أكبر قدر ممكن من </a:t>
            </a:r>
            <a:r>
              <a:rPr lang="ar-SA" dirty="0" smtClean="0">
                <a:solidFill>
                  <a:srgbClr val="FFFF00"/>
                </a:solidFill>
              </a:rPr>
              <a:t>النجاح</a:t>
            </a:r>
            <a:r>
              <a:rPr lang="ar-SA" dirty="0">
                <a:solidFill>
                  <a:schemeClr val="bg1"/>
                </a:solidFill>
              </a:rPr>
              <a:t> </a:t>
            </a:r>
            <a:r>
              <a:rPr lang="ar-SA" dirty="0" smtClean="0">
                <a:solidFill>
                  <a:srgbClr val="FFFF00"/>
                </a:solidFill>
              </a:rPr>
              <a:t>والكمال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ar-SA" dirty="0">
                <a:solidFill>
                  <a:schemeClr val="bg1"/>
                </a:solidFill>
              </a:rPr>
              <a:t>وهذه نظرة قاصرة، لأن النظرة البعيدة تقضي بأن التفويض وسيلة ناجحة لاحتمال أن يكون المتدرب </a:t>
            </a:r>
            <a:r>
              <a:rPr lang="ar-SA" dirty="0" smtClean="0">
                <a:solidFill>
                  <a:schemeClr val="bg1"/>
                </a:solidFill>
              </a:rPr>
              <a:t>مساوي أو افضل في الأداء، وهكذا </a:t>
            </a:r>
            <a:r>
              <a:rPr lang="ar-SA" dirty="0">
                <a:solidFill>
                  <a:schemeClr val="bg1"/>
                </a:solidFill>
              </a:rPr>
              <a:t>تحافظ على وقتك وتنجز أكثر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32770" name="Picture 2" descr="http://kenanaonline.com/photos/1238003/1238003004/large_1238003004.jpg?126264268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5445224"/>
            <a:ext cx="1877444" cy="1412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1143000"/>
          </a:xfrm>
        </p:spPr>
        <p:txBody>
          <a:bodyPr>
            <a:normAutofit fontScale="90000"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المطلوب منك أن ترفض بيت الشعر </a:t>
            </a:r>
            <a:r>
              <a:rPr lang="ar-SA" dirty="0" err="1" smtClean="0">
                <a:solidFill>
                  <a:schemeClr val="bg1"/>
                </a:solidFill>
              </a:rPr>
              <a:t>القائل: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>
                <a:solidFill>
                  <a:schemeClr val="bg1"/>
                </a:solidFill>
                <a:latin typeface="Arabic Typesetting" pitchFamily="66" charset="-78"/>
                <a:cs typeface="Arabic Typesetting" pitchFamily="66" charset="-78"/>
              </a:rPr>
              <a:t>ما حك جلدك مثل ظفرك     فتول أنت جميع امرك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لأنك ستدفع ثمن ذلك جهداً وصحة وتعويقاً</a:t>
            </a: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1746" name="AutoShape 2" descr="data:image/jpeg;base64,/9j/4AAQSkZJRgABAQAAAQABAAD/2wCEAAkGBhAQEBUUEBIVFBAQEBAVFBYUFBcUFBQUFRAVFRQUFBUXHCYeFxkjGRQUHy8gJScpLCwsFh4xNTAqNSYrLCkBCQoKDgwOGg8PGiwkHyQqLS8sKSkpLCwpLC8sLCksLCksLSwsLywpLCwpLCwsKSwsLCwsLCwsKSwsKSwsLCksLP/AABEIAOEA4QMBIgACEQEDEQH/xAAcAAABBQEBAQAAAAAAAAAAAAAAAgMEBQYBBwj/xABBEAACAQIDBQYDBAkEAQUBAAABAgADEQQSIQUGMUFREyJhcYGRMkKhcoKxwQcUI1JikqLR8BUzNOFDg6OywtIk/8QAGgEBAAMBAQEAAAAAAAAAAAAAAAIDBAUBBv/EAC0RAAICAQMDAwIGAwEAAAAAAAABAgMRBCExEkFRBRNhsfAiMnGBkdEVofEU/9oADAMBAAIRAxEAPwD3GEIQAhCEAIQhACEIQAhCQ9qbRWhTLt5Ac2J4CRlJQTlLhEoxcnhcksmMtjaYNi6g+LD+8xGK2tVrHvscvJRoo9OfrGkpThWesJPEI/yzqx9MePxy/g9BVweGo8NYq889fD3tx0NxYsv/AMSDLvZ2yxVQNTr1lI0YdtWNj071Qi3pN2j18dR+HGH4Mmo0sqd85Rp4Sj/0jFD4cXU+92TD60SfrDsMevCtTb7VIE+6uk6JjLyEzlfauNo5TVSkVavQpaZkb9rVVAVAZwbXvqRNGIAQhCAEIQgBCEIAQhCAEIQgBCEIAQhG6+IWmpZ2CqvFmIUDzJ0EAcnLyirb0h/+LSatfQOb06JPgxGap9xWjQ2VisR/yapCH/x070qfkQp7R/VlH8MAn47eOhSYoCalUcadIZ3H2raIPFiBO7K2q9VmWpT7NsquozipmRiy3JXQEFdQCeI1jmC2LRpKFVBYagWAUHqFAAv42v4xnah7OrRq8hU7F/sVrBSf/UWl7mAWsICEAJi9+8UQ9JOQVm9SQPyPvNpML+kSmQ9F+RV19QQfzMw+oJuh4+PqbNC0r1+/0KzBveXeHoaTMbOr6zT0K+k+VUdzvXttbD5oCK2LW7Ovlv3aikfeGo/P3jDYiQziCKqEcc2n8pmrTvpug15RjlBuuXV4Zu7yJi9pU6QYswugF1BBbW1u7x5yhxO8zLV7AA52uQ91uACptlt0NrymxtcuzMxuxbj5ADl4D6z7aGncpYkfMS1C6cxNDtbGLXGEyXyvj6fEWP7JKtQ6edOaKZLArdsAv8eMq+1N0v8A+7NbKZJKTS8l8XmKbCEISJIIQhACEIQAhCEAIQhACEIQDhExO72zv1l6y4x2fFYXEMrFrMMhF6bU0YFadxrcC/iJt5lNq/8A8u0qNcaUsYv6tW6CoO9QY+eq+ggGlo4VU+EanieLHzJ1MenJWYvaNSnc9nmFyqhSL34gsSeBGug956ll4R42kssnYmvkW/iOJsBc8SZROUqq9IMM9VHA1vZ17yNfwIv6SFi9sDF1GpotUGmguGUhS1zfKOduFz4RvBYJw4a9mXK4VdTofm5KOOp6zRGtKL6nhmSdmZpx3X3n7+DV4bGBqS1G7oZFY3NrEi5BvIOL3twdL4q6Ejkpzn+m88x3pro2LqinUD08wYWbMqlhdlHLRs3DTWVonNnc4vGDqwpTWcno+K/SVhx/t06j+dkH1ufpMxvBvg+MUI1NEVWzCxLNexHHQcD0mfBhM1k5WJxfBfCEYNSRMwuIsZocPjtJkwjcVBIj1HadtDxnDsqcXg7MLFJZNQ+NlNtXeT9WZXChzmNlJYDgbm6kEco3RapU+EaH5joP+5C2huxVqHNmVjbQXZdOg5Sel9tWp2Sxgr1PW6moRzkcTfnDmt2z4Z1rEWLJiG4aaBaqMOUmU988C51bEISR8S0agGo6Mh5Sj2VtClhXyVUy1L2LNx8ACeAmrx+y6eJp5XA4d1rd5TyI/tOzb6rKixJp485+n/TkV+mxtryms+MfU0O7W1KWJxFEUWzLhsJXVjYDvVKtG2gZuSNzmyniW4+1P9NxlRaqXUqqOV4jvZgy9RwNuhns+FxSVUD02DIwuCOBE6EbFPdPJjcHHlD0IQkiIQhCAEIQgBCEIAQhCAEIQgBPJ/0jUqy4llNRyjBKlIFiVUj90cBZlPvPWJkf0j7J7XDdqo7+HN/uNYP7d0+hldiytiyt4e5abE22MTg6VUfFVUKbWFqmqt5ag/SR1xWa6akvTzEDvGnUQ2Oc/KD1Ygd2ed7vb4Lg6Nak6M4Z1qUwr5AD84ZuKrcLwlJtnfDE4kFAQlK5OSmMtPXmRxc+LGTjLKyVyj2Zt9q71YXC1WdXNWta2Si1qam2uetb6L7zEbb3yxWKBS4Sl+5T7tPzI4ufFjK/ZWBOIqqhOmtzbgANbDhebFN18Kq6pmsOLM35ECZNV6hCmSU8t/Bp0uhlZH8GEvkxNB3vdTr/AEyxp7QtpUFvEcP+oy1RGY9mO5c5fK+kj1cWB6aG/CXuMZrLX9lSlKDwi8w6doQE1J9vOXuF2UqjXvN1P5CV+6mBy0s5Heq69LL8unjx9RNTg6Q4sbCfM6y9ux1wey/2fQaapRrVk1uyGNl5uPCR/wDRFDXsJoWrpwEYZhMq2L+ty5Q1hqYUWIFpI7BD4RgtKrbWMcJZOJsNPEzzCYcW9yTi8OuYlcubgGKg/wDcZwqVQSarqRyCi1vMmVewdkY/EFuyAyqdTUcAC/1+k02E3GxbvavVRaQ50iWdvAZlAXz18pr/AMfdLZbryUf+ymPL3MTtauGxTkcAiLfqRe8vdytuV6ddadIM9Kq6h1sSFuQC4I+Ej629ncDsCim1TRC56SOn+53rnJmbNyOt+U9Po0FQWRQoHJQAPYTv0af24pZ4OLbf1tvHI5CEJsMoQhCAEIQgBCcZgOM7ACEIQAhCEAI3iKKurKwurKVYdQRYj2jkIB8+b1bHehUZPmo1Cvmp+E+oyn1lD23Ju6w5Hgf7T1n9KuyrZK6jRsqP9pTdD6jMPuiYXE4NH+If395k63XLp7GroViz3I2xdrLSrKWGUWI8NZ6DSxNPs87EBAtyTwtPL8Xsp0+HvL05ia1dnPW2WtNTZ8in1U3yn2tOX6jXXOUbG+XhnQ0MpxjKvHyheL3+w9O64elmPLS15RLhKmOxGesAua3dXko6xrY26ePqa0cK5vpndciDr3nIB95rNk7u18IxGJKGoyqQEOYKtzoTYakjlflJ2Qjpq3ZDnjP6nlcnfNQl/BaYehwAGmg9OQlXvZtB6brTpmxC3aaXA0Re54AXmUxdA4iuzcbtp5CcSpb5Z1JS6nhdhzZFZyBc3l4jGMYXZ+QayWgEm92erZHMpnUwwPGLuIxXxOUSOBlj5wtNDmD5GHMGx9xLLA7x1E+Miqn7wtmH9/X3mPxmGr1qTVFPcRrED4rAasB0H+cJVYTEVaBzq2Zfm8PtDp4zfXTqKoe5B4+/BhnOmyXtz3f33Nnsc59qu4BytUdluLXApETe3nmOE2uDZ0bKw6GxEt8HvrVBysqv/SfcafSbqPVI4xasPyuP7Mtvps+a3n6m4vOzNJvYb60rD7ev4S9wmNSquZDcfUHoRN9OrpueISyzBbp7KlmaJEJGxO0KVK3aVES5AGZgtyTYWvJAM1FB2BhKPe7b36phyy61qhFOivEtUbQG3MDj7DnAKnajnaGPXDKT+rYNlq4gj5qo+CncdP8A9dJsRKbdLYP6phwra1nJes3EtUbjrztw9L85dQAhCEAIQhACcgZwmAVm8uyBi8LVo83Q5D0caof5gPS88xqbjY6nQNWuUTJa6hszWJA+UW0v1nr5Mi7QoCpSdD86MvqQbfWQlBS3ZOM3HZHi67NTqSdQfy4S8wlYUqdO4sjpp0zKcrjzuL/eErMhWoQQQfEe49wZp9gUqdajUo1VDKKgcDmMy8VI1Bup4dZj1OmV8Og1Uah0z6huhtZkFkqlR0Dae05RrGpUJLFiQNSb9dJyvuGhP7PEOo6Mof63WLwOwzhG1q9pnufhy2tbxN+M4l+juqrbk9l8nVq1dVksRW7+CfjqopUGJNr6e8zabco0lJQE2sC3IE8LmahsOmI0qLmppyN7FuOtuNhy8ZH3lwanBVUVQAqZgFAABQhtAPKXafQudXuN/oUS1fty6Mb53KGltztJMTGTJYF7S0SuZklDDN8Z7Fy+M8ZDxOJuJDNeAa/lPOk96jR7vuRQUj957/zmVe3tk9ke2o/7TXDKPkJ5fZP04dIrZO8OHpU2RmzMHJAQZtCBfXgNR15xnF70swZaaWV1KnMbmxFjoNPxn0lNkfajnwfPXVy92WPJE2VslajC7tTWzFioDaKhY2B8pbB6GCFiymswuS9zlHK4UEk+AEytV2ItmYD+EkfhKPHNUFXMWLMeZNyR0MxXaeFs1hYXf5NldsoRabyeiYDbX6wxN9QeUtKoqdmwpVGpsw4qxHDrblPLtkbQejW7Q/Ae6R1Hh5cfeeo4HadA0s5qKFte5InM1Omnp7U4ft/RrrvjdXuuOUYOpjrOy1CRUBIbPqb+fObbdHfbswKWIa9LQJUvcp0DHmvjy8uGG3hx9OtiHen8FlF/3rcLDx/KUoc5rg2txt1PL0n0VMG4qfDa4OPZNZcXuj6WFUWvcWte99Ldb9JjNij/AFLHNi2/4uFJp4YHgz/NUt9fVek8yo774ynROGFUmjUBWxAJVTxCtxAPC3Qme57CwlKlh6aUSDTWmuVlNw19S1+dzc+s1GYsIQhACEIQAhCEA4YgmLMbaAIZozUaONIeOxlOiheq4RBa7MbAXNh9SIBR73bO7SlnA71E381Ojf395ndiYkJU1NgylfUG4/Obajj6FYWSrTcMCDldW0Oh0BnnuKp2LKVsyORz4qbcJB7PJJeDaJVkHGVcz2Hyaep4/lFYSvmUHqAfcSHTqjtagBBs5vbkbAkees5vqsmqMLhvf6m70+KdjfhEjIaYL58q8+nqIxU2vSdWQ16dnVlNxbQi35x7EKbXABI1Ab4SRwB8J59tDfDFuxU5aWUkFaagEEGxGY3b2InL0alKLSm1jt9s3X4ym4p/P2iRicKtGoVFRXUWIYHQ3/OJbaNMDS7eXD3Mo6dySWNyTckm5J8TH1mladLl5PPffYl1NoMeFh9TGKrMw1JPnBEvp14SbQw4Xjqf84S6MEuEVSm3yxGEw2UXPEx8iO2nMsuKmR6xIU2FzKUU8zG58SfCT9r4nIBxsxINpWUcSflIYXvbgf8APWaqYL8zMt03+UmdnpY8APWxOi+Z5xAww6c+HIt0HgIlMYOeh8ep4t7cBrHKlUAaHiCBrwXmT4masGYYxD8l9PE82jLMFHlFL168PASPXa5tyHH+0PYCaGrgnmw/Geibpb31MG2Vrvh2PeXmp5snj1HOed0+N/ETSIJjlN5yjVGCxhnvOCxqVkD02DIwuCP80PhH545u3vJVwb6d6kx76E6HxHRvH3nrGzdp0sRTFSk11PuDzVhyImiFikUzg4kuEISwrCEIQDhjbR0xthAGmlLvVsMYzC1KJbKzC6Ne2WouqE+F9D4Ey7IjOJw4dGVvhdWU+RFj+MA+Y3xFWmxVj3kYqQbGxBsRfzEk0d4Ky8z6MRLDe/YzUqhNtVYpU+0psG9bfhM7Ixl1LJKUel4NEN8qxUKXcKBawsPwteS9gb1phwQe8GbNqcpBI15azJQkLaYWx6ZrKJV2zreYs9Zwe/WFb4g6+gYf0m/0mZ3pWhUr9pQe4qL3rKRZhpcg2Oot7TGRxMQ44MfeZqtDVVPrhn9OxbPVTnHEi+TMg0KnzGsCz3uR14Wtp5SnTadQcwfMf2k/A48ubEAWF9LG+t+dvxmp1QfKKlZJdyS1bqLWljgcVmFj8Q+olXimJIU8tTx8zz8o7s6+e/Im3pwme2qMFlF9dkpvDL0TkUIETOXjVWgrDvAGV2J3fRtV0PuJbCdAnqbXB40nyZets2tT/iX3/wC5G7W3xKQPA6e02OWRq+z0fiNeo0MujfJclUqU+DNvXBGhkfLr/nGW2N2Iqag6XkX9XtJzuUlhEI1NPLGUSaCjwB8B+EqFpdJe0aNlA6ACUZL8AFlrsPbdXCVM1M6G2ZT8LjofHoeUrlEWFnmcboYyexbG21SxVPPTPgyn4kPQj8+csJ4zszalTC1BUptlI0N+DD91hzE9Y2LtIYmglUAqHF7HwJBt1FxoZtrs6jJZX0k6EIS0qCJMVOGANkRBEcIiDAPN/wBI2yB2ucjuYhCG+2oAP9OU+hnkWJwbU3KnXKePUcj7T6J3x2d22Eewu9P9ovmoOYeq5hPCtt0u+GHMfhKM9E34Zdjrj8opbQj5vz/z3idOYlqmn3K3FoahHsi/5rOGl4/lJERq0kbPfLUHn4fnGjTM4ND5GAW2bieZNh7/AN7y22dh+A5LIWAoB3A+VRfTqeEvqaAcBYTFqHl4NdCwsiwJ22kAJ0TOXiRFKIpZwwenAJy0WNYQCNjUzUz4C/tKbLLzFL3G+yZT2gD2z8Nds3JfxlnaNYFHYZKFNqhUEtlBsOZJPIeduEl7F2O+LrIjtlR2F8vHLxJv5A9ZZGEmVymkRamIRdCdeg1Mttm7qY7E2K0+xpn56vd06heJ9vWeibI3WwmF1pUhnHzt3n/mPD0tLgTTGhdyiVz7GS2V+jbDU7NXLV3/AIu7T9EB19SZraNFUUKoCqoAAAsABwAA4RQgJeopcFDbfJ2EIT08CcM7CAIMQY4YgwBszwrfnZX6viGp27odin2GAZfpp6T3Yzzr9Luyc1OlXUfA3Zv5NcoffMPvCVWrMcltTw8Hk7JEFJKZJzs5kyacEXs5w05JKQySSlg8cURshiwrR8Uo8tOS92SI+2mXGxsLlS54sb/lLNZFwI/Zr9kSTKJPLyXJYWBRnYDWdWRJHLRRiWcAXJsPGNJiGqHLRRqjfwg29Z6k3weNpDwjVXFovE6+Gpltg9z8RU1ruKa/upq3qeA9zLzBbuYeh8CDN+83eb3PD0tL40N8lMrkuDKYXZmKxIPZ08qkHVzlzacADxJ8vWR9mYKmtQdsuYhvha4W4OqsBrN7Yqbyr3k2P2imtTHfA/aKPmA+ceI59R5a3qpR4KHa2WG2t4MPSwnZ0QFaujKiIAAvJywGg0J84xuFhR2jMeKJp942J9gfeY8DtGBbXLYDyE9B3NAbOyoEVQF0JJJOpJJ8APeTXJFmpBixECKEmQFTs4J0QDsIQgBCEIBwiIaLMSYA0ZXbd2WMTh6tE/8AkQgHo3FD6MAZZNGmjkHzpUpFSVYWZSQR0INiPeIKzX/pD2KaWMZ1U5K4FTQcGOjj+YX+9MsyznSXS8G9PKyMZZ0JHMs6FkcnuBISLQRSrFKsZPS6wy91fsj8I+ZEwtZmslJGd7DRQTy8JeYTc7E1dazikv7q95vpoPc+UnGuUiLmolXUxaLxPoNTH8Fs7FYj/ap5EPzvoPS/H0Bmv2buxhqFiqZmHzP3m9L6D0AlsEl8aF3KJXPsZfAbj0wb13NVumqp/c+48ppMNhEprlRQqjkosPpHwsUFl6ilwUOTfIjLA048EigkkeEKpRjBDJqOUtOyh+r3gHmdLvMTa12JtawFyTa09M3YwfZ4ZOr3c/e4f05YwN3MMzZmpi5NzYkA+YBsZdoNPISKWD1sWJ0TgipI8OzonIoQAhCEAIQhAOGcMVEkQBpo00fYRphAMxvxs/tMPnA71Fs33G0b/wCp+7PPGpg8QD56z2OvRDqVYXVlKkdQRY/SeP49GpVnohWapTZgbA8Brm05EWN/GZboPOUaaZbYZFbZ1M8reRkWvg0X59elr/hwk6jg6tT4myr0HH/PWbPY+7uGphWCZmIBzP3jqL6DgPQSEaW+ScrUjE7M3bxFfVKZyn5m7q+hPH0vNXs39H9Jda7mof3V7qe/xH6TVKI4FmiNUYmeVsmRsLgqdJctNFReigD36x8LFhYoLLSsbyxQSOBIoLAGwkWFiwsUFgCAsWFiwkWEgDYSLVIsJFhIBxVjqicCRxVgABFWgBFQDgE7CEAIQhACEIQAnDOwgDbCNsI8RG2EAYIjJoL3u6Lv8WguwtbvHnppJDCNsIB5nisJ2NZ6fEIxA8r6fSXewMfnBQjWnYea8AfPSR94Eprim7RCb2YFSVNmGoNj1BndmYoGt3VCKUKgDwsdep4ytbMm+DSJHVWIpLJCpLCAkLFhItUixTgDYWKCR0U4sU4AyEixTj4pxYpwBhaccFOOhIq0AaCRQSLtOwBIWdtOwgBCEIAQhCAEIQgBCEIAQhCAEQRFwgDDLGykklYkpAMPvxhbNTfqGU+huPxMqtjITXpgD5vpY3+k9GxmzqdZctRQynkevUHkYxgth0aN+zSxPE6k26XMjjc9zsMUqMkpSkkUBHFpiSPBhaMWKUetC0AbFOKCRcIBy0LTsIAQhCAEIQgBCEIAQhCAEIQgBCEIAQhCAEIQgBCEIAQhCAE5CEA7CEIAQhCAEIQgBCEIAQhCAEIQgBCEIAQhCAEIQgBCEIB//9k="/>
          <p:cNvSpPr>
            <a:spLocks noChangeAspect="1" noChangeArrowheads="1"/>
          </p:cNvSpPr>
          <p:nvPr/>
        </p:nvSpPr>
        <p:spPr bwMode="auto">
          <a:xfrm>
            <a:off x="9017000" y="-660400"/>
            <a:ext cx="1352550" cy="13525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sp>
        <p:nvSpPr>
          <p:cNvPr id="31748" name="AutoShape 4" descr="data:image/jpeg;base64,/9j/4AAQSkZJRgABAQAAAQABAAD/2wCEAAkGBhAQEBUUEBIVFBAQEBAVFBYUFBcUFBQUFRAVFRQUFBUXHCYeFxkjGRQUHy8gJScpLCwsFh4xNTAqNSYrLCkBCQoKDgwOGg8PGiwkHyQqLS8sKSkpLCwpLC8sLCksLCksLSwsLywpLCwpLCwsKSwsLCwsLCwsKSwsKSwsLCksLP/AABEIAOEA4QMBIgACEQEDEQH/xAAcAAABBQEBAQAAAAAAAAAAAAAAAgMEBQYBBwj/xABBEAACAQIDBQYDBAkEAQUBAAABAgADEQQSIQUGMUFREyJhcYGRMkKhcoKxwQcUI1JikqLR8BUzNOFDg6OywtIk/8QAGgEBAAMBAQEAAAAAAAAAAAAAAAIDBAUBBv/EAC0RAAICAQMDAwIGAwEAAAAAAAABAgMRBCExEkFRBRNhsfAiMnGBkdEVofEU/9oADAMBAAIRAxEAPwD3GEIQAhCEAIQhACEIQAhCQ9qbRWhTLt5Ac2J4CRlJQTlLhEoxcnhcksmMtjaYNi6g+LD+8xGK2tVrHvscvJRoo9OfrGkpThWesJPEI/yzqx9MePxy/g9BVweGo8NYq889fD3tx0NxYsv/AMSDLvZ2yxVQNTr1lI0YdtWNj071Qi3pN2j18dR+HGH4Mmo0sqd85Rp4Sj/0jFD4cXU+92TD60SfrDsMevCtTb7VIE+6uk6JjLyEzlfauNo5TVSkVavQpaZkb9rVVAVAZwbXvqRNGIAQhCAEIQgBCEIAQhCAEIQgBCEIAQhG6+IWmpZ2CqvFmIUDzJ0EAcnLyirb0h/+LSatfQOb06JPgxGap9xWjQ2VisR/yapCH/x070qfkQp7R/VlH8MAn47eOhSYoCalUcadIZ3H2raIPFiBO7K2q9VmWpT7NsquozipmRiy3JXQEFdQCeI1jmC2LRpKFVBYagWAUHqFAAv42v4xnah7OrRq8hU7F/sVrBSf/UWl7mAWsICEAJi9+8UQ9JOQVm9SQPyPvNpML+kSmQ9F+RV19QQfzMw+oJuh4+PqbNC0r1+/0KzBveXeHoaTMbOr6zT0K+k+VUdzvXttbD5oCK2LW7Ovlv3aikfeGo/P3jDYiQziCKqEcc2n8pmrTvpug15RjlBuuXV4Zu7yJi9pU6QYswugF1BBbW1u7x5yhxO8zLV7AA52uQ91uACptlt0NrymxtcuzMxuxbj5ADl4D6z7aGncpYkfMS1C6cxNDtbGLXGEyXyvj6fEWP7JKtQ6edOaKZLArdsAv8eMq+1N0v8A+7NbKZJKTS8l8XmKbCEISJIIQhACEIQAhCEAIQhACEIQDhExO72zv1l6y4x2fFYXEMrFrMMhF6bU0YFadxrcC/iJt5lNq/8A8u0qNcaUsYv6tW6CoO9QY+eq+ggGlo4VU+EanieLHzJ1MenJWYvaNSnc9nmFyqhSL34gsSeBGug956ll4R42kssnYmvkW/iOJsBc8SZROUqq9IMM9VHA1vZ17yNfwIv6SFi9sDF1GpotUGmguGUhS1zfKOduFz4RvBYJw4a9mXK4VdTofm5KOOp6zRGtKL6nhmSdmZpx3X3n7+DV4bGBqS1G7oZFY3NrEi5BvIOL3twdL4q6Ejkpzn+m88x3pro2LqinUD08wYWbMqlhdlHLRs3DTWVonNnc4vGDqwpTWcno+K/SVhx/t06j+dkH1ufpMxvBvg+MUI1NEVWzCxLNexHHQcD0mfBhM1k5WJxfBfCEYNSRMwuIsZocPjtJkwjcVBIj1HadtDxnDsqcXg7MLFJZNQ+NlNtXeT9WZXChzmNlJYDgbm6kEco3RapU+EaH5joP+5C2huxVqHNmVjbQXZdOg5Sel9tWp2Sxgr1PW6moRzkcTfnDmt2z4Z1rEWLJiG4aaBaqMOUmU988C51bEISR8S0agGo6Mh5Sj2VtClhXyVUy1L2LNx8ACeAmrx+y6eJp5XA4d1rd5TyI/tOzb6rKixJp485+n/TkV+mxtryms+MfU0O7W1KWJxFEUWzLhsJXVjYDvVKtG2gZuSNzmyniW4+1P9NxlRaqXUqqOV4jvZgy9RwNuhns+FxSVUD02DIwuCOBE6EbFPdPJjcHHlD0IQkiIQhCAEIQgBCEIAQhCAEIQgBPJ/0jUqy4llNRyjBKlIFiVUj90cBZlPvPWJkf0j7J7XDdqo7+HN/uNYP7d0+hldiytiyt4e5abE22MTg6VUfFVUKbWFqmqt5ag/SR1xWa6akvTzEDvGnUQ2Oc/KD1Ygd2ed7vb4Lg6Nak6M4Z1qUwr5AD84ZuKrcLwlJtnfDE4kFAQlK5OSmMtPXmRxc+LGTjLKyVyj2Zt9q71YXC1WdXNWta2Si1qam2uetb6L7zEbb3yxWKBS4Sl+5T7tPzI4ufFjK/ZWBOIqqhOmtzbgANbDhebFN18Kq6pmsOLM35ECZNV6hCmSU8t/Bp0uhlZH8GEvkxNB3vdTr/AEyxp7QtpUFvEcP+oy1RGY9mO5c5fK+kj1cWB6aG/CXuMZrLX9lSlKDwi8w6doQE1J9vOXuF2UqjXvN1P5CV+6mBy0s5Heq69LL8unjx9RNTg6Q4sbCfM6y9ux1wey/2fQaapRrVk1uyGNl5uPCR/wDRFDXsJoWrpwEYZhMq2L+ty5Q1hqYUWIFpI7BD4RgtKrbWMcJZOJsNPEzzCYcW9yTi8OuYlcubgGKg/wDcZwqVQSarqRyCi1vMmVewdkY/EFuyAyqdTUcAC/1+k02E3GxbvavVRaQ50iWdvAZlAXz18pr/AMfdLZbryUf+ymPL3MTtauGxTkcAiLfqRe8vdytuV6ddadIM9Kq6h1sSFuQC4I+Ej629ncDsCim1TRC56SOn+53rnJmbNyOt+U9Po0FQWRQoHJQAPYTv0af24pZ4OLbf1tvHI5CEJsMoQhCAEIQgBCcZgOM7ACEIQAhCEAI3iKKurKwurKVYdQRYj2jkIB8+b1bHehUZPmo1Cvmp+E+oyn1lD23Ju6w5Hgf7T1n9KuyrZK6jRsqP9pTdD6jMPuiYXE4NH+If395k63XLp7GroViz3I2xdrLSrKWGUWI8NZ6DSxNPs87EBAtyTwtPL8Xsp0+HvL05ia1dnPW2WtNTZ8in1U3yn2tOX6jXXOUbG+XhnQ0MpxjKvHyheL3+w9O64elmPLS15RLhKmOxGesAua3dXko6xrY26ePqa0cK5vpndciDr3nIB95rNk7u18IxGJKGoyqQEOYKtzoTYakjlflJ2Qjpq3ZDnjP6nlcnfNQl/BaYehwAGmg9OQlXvZtB6brTpmxC3aaXA0Re54AXmUxdA4iuzcbtp5CcSpb5Z1JS6nhdhzZFZyBc3l4jGMYXZ+QayWgEm92erZHMpnUwwPGLuIxXxOUSOBlj5wtNDmD5GHMGx9xLLA7x1E+Miqn7wtmH9/X3mPxmGr1qTVFPcRrED4rAasB0H+cJVYTEVaBzq2Zfm8PtDp4zfXTqKoe5B4+/BhnOmyXtz3f33Nnsc59qu4BytUdluLXApETe3nmOE2uDZ0bKw6GxEt8HvrVBysqv/SfcafSbqPVI4xasPyuP7Mtvps+a3n6m4vOzNJvYb60rD7ev4S9wmNSquZDcfUHoRN9OrpueISyzBbp7KlmaJEJGxO0KVK3aVES5AGZgtyTYWvJAM1FB2BhKPe7b36phyy61qhFOivEtUbQG3MDj7DnAKnajnaGPXDKT+rYNlq4gj5qo+CncdP8A9dJsRKbdLYP6phwra1nJes3EtUbjrztw9L85dQAhCEAIQhACcgZwmAVm8uyBi8LVo83Q5D0caof5gPS88xqbjY6nQNWuUTJa6hszWJA+UW0v1nr5Mi7QoCpSdD86MvqQbfWQlBS3ZOM3HZHi67NTqSdQfy4S8wlYUqdO4sjpp0zKcrjzuL/eErMhWoQQQfEe49wZp9gUqdajUo1VDKKgcDmMy8VI1Bup4dZj1OmV8Og1Uah0z6huhtZkFkqlR0Dae05RrGpUJLFiQNSb9dJyvuGhP7PEOo6Mof63WLwOwzhG1q9pnufhy2tbxN+M4l+juqrbk9l8nVq1dVksRW7+CfjqopUGJNr6e8zabco0lJQE2sC3IE8LmahsOmI0qLmppyN7FuOtuNhy8ZH3lwanBVUVQAqZgFAABQhtAPKXafQudXuN/oUS1fty6Mb53KGltztJMTGTJYF7S0SuZklDDN8Z7Fy+M8ZDxOJuJDNeAa/lPOk96jR7vuRQUj957/zmVe3tk9ke2o/7TXDKPkJ5fZP04dIrZO8OHpU2RmzMHJAQZtCBfXgNR15xnF70swZaaWV1KnMbmxFjoNPxn0lNkfajnwfPXVy92WPJE2VslajC7tTWzFioDaKhY2B8pbB6GCFiymswuS9zlHK4UEk+AEytV2ItmYD+EkfhKPHNUFXMWLMeZNyR0MxXaeFs1hYXf5NldsoRabyeiYDbX6wxN9QeUtKoqdmwpVGpsw4qxHDrblPLtkbQejW7Q/Ae6R1Hh5cfeeo4HadA0s5qKFte5InM1Omnp7U4ft/RrrvjdXuuOUYOpjrOy1CRUBIbPqb+fObbdHfbswKWIa9LQJUvcp0DHmvjy8uGG3hx9OtiHen8FlF/3rcLDx/KUoc5rg2txt1PL0n0VMG4qfDa4OPZNZcXuj6WFUWvcWte99Ldb9JjNij/AFLHNi2/4uFJp4YHgz/NUt9fVek8yo774ynROGFUmjUBWxAJVTxCtxAPC3Qme57CwlKlh6aUSDTWmuVlNw19S1+dzc+s1GYsIQhACEIQAhCEA4YgmLMbaAIZozUaONIeOxlOiheq4RBa7MbAXNh9SIBR73bO7SlnA71E381Ojf395ndiYkJU1NgylfUG4/Obajj6FYWSrTcMCDldW0Oh0BnnuKp2LKVsyORz4qbcJB7PJJeDaJVkHGVcz2Hyaep4/lFYSvmUHqAfcSHTqjtagBBs5vbkbAkees5vqsmqMLhvf6m70+KdjfhEjIaYL58q8+nqIxU2vSdWQ16dnVlNxbQi35x7EKbXABI1Ab4SRwB8J59tDfDFuxU5aWUkFaagEEGxGY3b2InL0alKLSm1jt9s3X4ym4p/P2iRicKtGoVFRXUWIYHQ3/OJbaNMDS7eXD3Mo6dySWNyTckm5J8TH1mladLl5PPffYl1NoMeFh9TGKrMw1JPnBEvp14SbQw4Xjqf84S6MEuEVSm3yxGEw2UXPEx8iO2nMsuKmR6xIU2FzKUU8zG58SfCT9r4nIBxsxINpWUcSflIYXvbgf8APWaqYL8zMt03+UmdnpY8APWxOi+Z5xAww6c+HIt0HgIlMYOeh8ep4t7cBrHKlUAaHiCBrwXmT4masGYYxD8l9PE82jLMFHlFL168PASPXa5tyHH+0PYCaGrgnmw/Geibpb31MG2Vrvh2PeXmp5snj1HOed0+N/ETSIJjlN5yjVGCxhnvOCxqVkD02DIwuCP80PhH545u3vJVwb6d6kx76E6HxHRvH3nrGzdp0sRTFSk11PuDzVhyImiFikUzg4kuEISwrCEIQDhjbR0xthAGmlLvVsMYzC1KJbKzC6Ne2WouqE+F9D4Ey7IjOJw4dGVvhdWU+RFj+MA+Y3xFWmxVj3kYqQbGxBsRfzEk0d4Ky8z6MRLDe/YzUqhNtVYpU+0psG9bfhM7Ixl1LJKUel4NEN8qxUKXcKBawsPwteS9gb1phwQe8GbNqcpBI15azJQkLaYWx6ZrKJV2zreYs9Zwe/WFb4g6+gYf0m/0mZ3pWhUr9pQe4qL3rKRZhpcg2Oot7TGRxMQ44MfeZqtDVVPrhn9OxbPVTnHEi+TMg0KnzGsCz3uR14Wtp5SnTadQcwfMf2k/A48ubEAWF9LG+t+dvxmp1QfKKlZJdyS1bqLWljgcVmFj8Q+olXimJIU8tTx8zz8o7s6+e/Im3pwme2qMFlF9dkpvDL0TkUIETOXjVWgrDvAGV2J3fRtV0PuJbCdAnqbXB40nyZets2tT/iX3/wC5G7W3xKQPA6e02OWRq+z0fiNeo0MujfJclUqU+DNvXBGhkfLr/nGW2N2Iqag6XkX9XtJzuUlhEI1NPLGUSaCjwB8B+EqFpdJe0aNlA6ACUZL8AFlrsPbdXCVM1M6G2ZT8LjofHoeUrlEWFnmcboYyexbG21SxVPPTPgyn4kPQj8+csJ4zszalTC1BUptlI0N+DD91hzE9Y2LtIYmglUAqHF7HwJBt1FxoZtrs6jJZX0k6EIS0qCJMVOGANkRBEcIiDAPN/wBI2yB2ucjuYhCG+2oAP9OU+hnkWJwbU3KnXKePUcj7T6J3x2d22Eewu9P9ovmoOYeq5hPCtt0u+GHMfhKM9E34Zdjrj8opbQj5vz/z3idOYlqmn3K3FoahHsi/5rOGl4/lJERq0kbPfLUHn4fnGjTM4ND5GAW2bieZNh7/AN7y22dh+A5LIWAoB3A+VRfTqeEvqaAcBYTFqHl4NdCwsiwJ22kAJ0TOXiRFKIpZwwenAJy0WNYQCNjUzUz4C/tKbLLzFL3G+yZT2gD2z8Nds3JfxlnaNYFHYZKFNqhUEtlBsOZJPIeduEl7F2O+LrIjtlR2F8vHLxJv5A9ZZGEmVymkRamIRdCdeg1Mttm7qY7E2K0+xpn56vd06heJ9vWeibI3WwmF1pUhnHzt3n/mPD0tLgTTGhdyiVz7GS2V+jbDU7NXLV3/AIu7T9EB19SZraNFUUKoCqoAAAsABwAA4RQgJeopcFDbfJ2EIT08CcM7CAIMQY4YgwBszwrfnZX6viGp27odin2GAZfpp6T3Yzzr9Luyc1OlXUfA3Zv5NcoffMPvCVWrMcltTw8Hk7JEFJKZJzs5kyacEXs5w05JKQySSlg8cURshiwrR8Uo8tOS92SI+2mXGxsLlS54sb/lLNZFwI/Zr9kSTKJPLyXJYWBRnYDWdWRJHLRRiWcAXJsPGNJiGqHLRRqjfwg29Z6k3weNpDwjVXFovE6+Gpltg9z8RU1ruKa/upq3qeA9zLzBbuYeh8CDN+83eb3PD0tL40N8lMrkuDKYXZmKxIPZ08qkHVzlzacADxJ8vWR9mYKmtQdsuYhvha4W4OqsBrN7Yqbyr3k2P2imtTHfA/aKPmA+ceI59R5a3qpR4KHa2WG2t4MPSwnZ0QFaujKiIAAvJywGg0J84xuFhR2jMeKJp942J9gfeY8DtGBbXLYDyE9B3NAbOyoEVQF0JJJOpJJ8APeTXJFmpBixECKEmQFTs4J0QDsIQgBCEIBwiIaLMSYA0ZXbd2WMTh6tE/8AkQgHo3FD6MAZZNGmjkHzpUpFSVYWZSQR0INiPeIKzX/pD2KaWMZ1U5K4FTQcGOjj+YX+9MsyznSXS8G9PKyMZZ0JHMs6FkcnuBISLQRSrFKsZPS6wy91fsj8I+ZEwtZmslJGd7DRQTy8JeYTc7E1dazikv7q95vpoPc+UnGuUiLmolXUxaLxPoNTH8Fs7FYj/ap5EPzvoPS/H0Bmv2buxhqFiqZmHzP3m9L6D0AlsEl8aF3KJXPsZfAbj0wb13NVumqp/c+48ppMNhEprlRQqjkosPpHwsUFl6ilwUOTfIjLA048EigkkeEKpRjBDJqOUtOyh+r3gHmdLvMTa12JtawFyTa09M3YwfZ4ZOr3c/e4f05YwN3MMzZmpi5NzYkA+YBsZdoNPISKWD1sWJ0TgipI8OzonIoQAhCEAIQhAOGcMVEkQBpo00fYRphAMxvxs/tMPnA71Fs33G0b/wCp+7PPGpg8QD56z2OvRDqVYXVlKkdQRY/SeP49GpVnohWapTZgbA8Brm05EWN/GZboPOUaaZbYZFbZ1M8reRkWvg0X59elr/hwk6jg6tT4myr0HH/PWbPY+7uGphWCZmIBzP3jqL6DgPQSEaW+ScrUjE7M3bxFfVKZyn5m7q+hPH0vNXs39H9Jda7mof3V7qe/xH6TVKI4FmiNUYmeVsmRsLgqdJctNFReigD36x8LFhYoLLSsbyxQSOBIoLAGwkWFiwsUFgCAsWFiwkWEgDYSLVIsJFhIBxVjqicCRxVgABFWgBFQDgE7CEAIQhACEIQAnDOwgDbCNsI8RG2EAYIjJoL3u6Lv8WguwtbvHnppJDCNsIB5nisJ2NZ6fEIxA8r6fSXewMfnBQjWnYea8AfPSR94Eprim7RCb2YFSVNmGoNj1BndmYoGt3VCKUKgDwsdep4ytbMm+DSJHVWIpLJCpLCAkLFhItUixTgDYWKCR0U4sU4AyEixTj4pxYpwBhaccFOOhIq0AaCRQSLtOwBIWdtOwgBCEIAQhCAEIQgBCEIAQhCAEQRFwgDDLGykklYkpAMPvxhbNTfqGU+huPxMqtjITXpgD5vpY3+k9GxmzqdZctRQynkevUHkYxgth0aN+zSxPE6k26XMjjc9zsMUqMkpSkkUBHFpiSPBhaMWKUetC0AbFOKCRcIBy0LTsIAQhCAEIQgBCEIAQhCAEIQgBCEIAQhCAEIQgBCEIAQhCAE5CEA7CEIAQhCAEIQgBCEIAQhCAEIQgBCEIAQhCAEIQgBCEIB//9k="/>
          <p:cNvSpPr>
            <a:spLocks noChangeAspect="1" noChangeArrowheads="1"/>
          </p:cNvSpPr>
          <p:nvPr/>
        </p:nvSpPr>
        <p:spPr bwMode="auto">
          <a:xfrm>
            <a:off x="9017000" y="-660400"/>
            <a:ext cx="1352550" cy="13525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/>
          </a:p>
        </p:txBody>
      </p:sp>
      <p:pic>
        <p:nvPicPr>
          <p:cNvPr id="9" name="Picture 6" descr="http://media.kenanaonline.com/photos/1238003/1238003000/large_1238003000.jpg?126263554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4869160"/>
            <a:ext cx="1800200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rgbClr val="FFFF00"/>
                </a:solidFill>
              </a:rPr>
              <a:t>تنظيم مكان العمل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له أثر </a:t>
            </a:r>
            <a:r>
              <a:rPr lang="ar-SA" dirty="0">
                <a:solidFill>
                  <a:schemeClr val="bg1"/>
                </a:solidFill>
              </a:rPr>
              <a:t>واضح ومهم ينعكس على نفسية القائم </a:t>
            </a:r>
            <a:r>
              <a:rPr lang="ar-SA" dirty="0" err="1">
                <a:solidFill>
                  <a:schemeClr val="bg1"/>
                </a:solidFill>
              </a:rPr>
              <a:t>باتمام</a:t>
            </a:r>
            <a:r>
              <a:rPr lang="ar-SA" dirty="0">
                <a:solidFill>
                  <a:schemeClr val="bg1"/>
                </a:solidFill>
              </a:rPr>
              <a:t> </a:t>
            </a:r>
            <a:r>
              <a:rPr lang="ar-SA" dirty="0" smtClean="0">
                <a:solidFill>
                  <a:schemeClr val="bg1"/>
                </a:solidFill>
              </a:rPr>
              <a:t>الأعمال</a:t>
            </a:r>
          </a:p>
          <a:p>
            <a:r>
              <a:rPr lang="ar-SA" dirty="0">
                <a:solidFill>
                  <a:schemeClr val="bg1"/>
                </a:solidFill>
              </a:rPr>
              <a:t>يصفي الذهن ويعطي مجالا للتركيز على </a:t>
            </a:r>
            <a:r>
              <a:rPr lang="ar-SA" dirty="0" smtClean="0">
                <a:solidFill>
                  <a:schemeClr val="bg1"/>
                </a:solidFill>
              </a:rPr>
              <a:t>العمل</a:t>
            </a:r>
          </a:p>
          <a:p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725144"/>
            <a:ext cx="1728192" cy="1826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محتويات الدورة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ar-SA" sz="2400" dirty="0" smtClean="0">
                <a:solidFill>
                  <a:schemeClr val="bg1"/>
                </a:solidFill>
              </a:rPr>
              <a:t>ما هو </a:t>
            </a:r>
            <a:r>
              <a:rPr lang="ar-SA" sz="2400" dirty="0" err="1" smtClean="0">
                <a:solidFill>
                  <a:schemeClr val="bg1"/>
                </a:solidFill>
              </a:rPr>
              <a:t>الوقت؟</a:t>
            </a:r>
            <a:r>
              <a:rPr lang="ar-SA" sz="2400" dirty="0" smtClean="0">
                <a:solidFill>
                  <a:schemeClr val="bg1"/>
                </a:solidFill>
              </a:rPr>
              <a:t> - </a:t>
            </a:r>
            <a:r>
              <a:rPr lang="ar-SA" sz="2400" dirty="0" err="1" smtClean="0">
                <a:solidFill>
                  <a:schemeClr val="bg1"/>
                </a:solidFill>
              </a:rPr>
              <a:t>ماهي</a:t>
            </a:r>
            <a:r>
              <a:rPr lang="ar-SA" sz="2400" dirty="0" smtClean="0">
                <a:solidFill>
                  <a:schemeClr val="bg1"/>
                </a:solidFill>
              </a:rPr>
              <a:t> مشكلة </a:t>
            </a:r>
            <a:r>
              <a:rPr lang="ar-SA" sz="2400" dirty="0" err="1" smtClean="0">
                <a:solidFill>
                  <a:schemeClr val="bg1"/>
                </a:solidFill>
              </a:rPr>
              <a:t>الوقت  ؟</a:t>
            </a:r>
            <a:r>
              <a:rPr lang="ar-SA" sz="2400" dirty="0" smtClean="0">
                <a:solidFill>
                  <a:schemeClr val="bg1"/>
                </a:solidFill>
              </a:rPr>
              <a:t>  - ما هي خصائص </a:t>
            </a:r>
            <a:r>
              <a:rPr lang="ar-SA" sz="2400" dirty="0" err="1" smtClean="0">
                <a:solidFill>
                  <a:schemeClr val="bg1"/>
                </a:solidFill>
              </a:rPr>
              <a:t>الوقت ؟</a:t>
            </a:r>
            <a:endParaRPr lang="ar-SA" sz="2400" dirty="0" smtClean="0">
              <a:solidFill>
                <a:schemeClr val="bg1"/>
              </a:solidFill>
            </a:endParaRPr>
          </a:p>
          <a:p>
            <a:pPr lvl="0"/>
            <a:r>
              <a:rPr lang="ar-SA" sz="2400" dirty="0" smtClean="0">
                <a:solidFill>
                  <a:schemeClr val="bg1"/>
                </a:solidFill>
              </a:rPr>
              <a:t>تعريف و اهمية ادارة الوقت </a:t>
            </a:r>
          </a:p>
          <a:p>
            <a:pPr lvl="0"/>
            <a:r>
              <a:rPr lang="ar-SA" sz="2400" u="sng" dirty="0" smtClean="0">
                <a:solidFill>
                  <a:schemeClr val="bg1"/>
                </a:solidFill>
              </a:rPr>
              <a:t>عوامل تنظيم الوقت:ِ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1"/>
            <a:r>
              <a:rPr lang="ar-SA" sz="2400" dirty="0" smtClean="0">
                <a:solidFill>
                  <a:schemeClr val="bg1"/>
                </a:solidFill>
              </a:rPr>
              <a:t>أخلاص النية لله، وتقديم الواجبات الدينية والشخصية الضرورية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1"/>
            <a:r>
              <a:rPr lang="ar-SA" sz="2400" dirty="0" smtClean="0">
                <a:solidFill>
                  <a:schemeClr val="bg1"/>
                </a:solidFill>
              </a:rPr>
              <a:t>حدد </a:t>
            </a:r>
            <a:r>
              <a:rPr lang="ar-SA" sz="2400" dirty="0" err="1" smtClean="0">
                <a:solidFill>
                  <a:schemeClr val="bg1"/>
                </a:solidFill>
              </a:rPr>
              <a:t>هدفك:</a:t>
            </a:r>
            <a:endParaRPr lang="ar-SA" sz="2400" dirty="0" smtClean="0">
              <a:solidFill>
                <a:schemeClr val="bg1"/>
              </a:solidFill>
            </a:endParaRPr>
          </a:p>
          <a:p>
            <a:pPr lvl="1"/>
            <a:r>
              <a:rPr lang="ar-SA" sz="2400" dirty="0" smtClean="0">
                <a:solidFill>
                  <a:schemeClr val="bg1"/>
                </a:solidFill>
              </a:rPr>
              <a:t>التخطيط الأسبوعي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1"/>
            <a:r>
              <a:rPr lang="ar-SA" sz="2400" dirty="0" smtClean="0">
                <a:solidFill>
                  <a:schemeClr val="bg1"/>
                </a:solidFill>
              </a:rPr>
              <a:t>تدوين اعداد قائمة بالأعمال اليومية وتحديد الأولويات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1"/>
            <a:r>
              <a:rPr lang="ar-SA" sz="2400" dirty="0" smtClean="0">
                <a:solidFill>
                  <a:schemeClr val="bg1"/>
                </a:solidFill>
              </a:rPr>
              <a:t>التفويض الفعال</a:t>
            </a:r>
            <a:endParaRPr lang="en-US" sz="2400" dirty="0" smtClean="0">
              <a:solidFill>
                <a:schemeClr val="bg1"/>
              </a:solidFill>
            </a:endParaRPr>
          </a:p>
          <a:p>
            <a:pPr lvl="1"/>
            <a:r>
              <a:rPr lang="ar-SA" sz="2400" dirty="0" smtClean="0">
                <a:solidFill>
                  <a:schemeClr val="bg1"/>
                </a:solidFill>
              </a:rPr>
              <a:t>تنظيم مكان العمل</a:t>
            </a:r>
          </a:p>
          <a:p>
            <a:pPr lvl="1"/>
            <a:r>
              <a:rPr lang="ar-SA" sz="2400" dirty="0" smtClean="0">
                <a:solidFill>
                  <a:schemeClr val="bg1"/>
                </a:solidFill>
              </a:rPr>
              <a:t>القضاء على معوقات تنظيم الوقت</a:t>
            </a:r>
            <a:endParaRPr lang="en-US" sz="2400" dirty="0" smtClean="0">
              <a:solidFill>
                <a:schemeClr val="bg1"/>
              </a:solidFill>
            </a:endParaRPr>
          </a:p>
        </p:txBody>
      </p:sp>
      <p:pic>
        <p:nvPicPr>
          <p:cNvPr id="6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>
                <a:solidFill>
                  <a:srgbClr val="FFFF00"/>
                </a:solidFill>
              </a:rPr>
              <a:t>نصائح لتنظيم مكان </a:t>
            </a:r>
            <a:r>
              <a:rPr lang="ar-SA" dirty="0" err="1" smtClean="0">
                <a:solidFill>
                  <a:srgbClr val="FFFF00"/>
                </a:solidFill>
              </a:rPr>
              <a:t>العمل: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00200"/>
            <a:ext cx="8219256" cy="4525963"/>
          </a:xfrm>
        </p:spPr>
        <p:txBody>
          <a:bodyPr>
            <a:normAutofit fontScale="92500" lnSpcReduction="10000"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ترك </a:t>
            </a:r>
            <a:r>
              <a:rPr lang="ar-SA" dirty="0">
                <a:solidFill>
                  <a:schemeClr val="bg1"/>
                </a:solidFill>
              </a:rPr>
              <a:t>فراغات بين محتويات الغرفة بالشكل الذي يسمح بحرية الحركة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ar-SA" dirty="0">
                <a:solidFill>
                  <a:schemeClr val="bg1"/>
                </a:solidFill>
              </a:rPr>
              <a:t>عدم وضع </a:t>
            </a:r>
            <a:r>
              <a:rPr lang="ar-SA" dirty="0" smtClean="0">
                <a:solidFill>
                  <a:schemeClr val="bg1"/>
                </a:solidFill>
              </a:rPr>
              <a:t>أي </a:t>
            </a:r>
            <a:r>
              <a:rPr lang="ar-SA" dirty="0">
                <a:solidFill>
                  <a:schemeClr val="bg1"/>
                </a:solidFill>
              </a:rPr>
              <a:t>شيء على المكتب إلا ما تكون </a:t>
            </a:r>
            <a:r>
              <a:rPr lang="ar-SA" dirty="0" smtClean="0">
                <a:solidFill>
                  <a:schemeClr val="bg1"/>
                </a:solidFill>
              </a:rPr>
              <a:t>بحاجة </a:t>
            </a:r>
            <a:r>
              <a:rPr lang="ar-SA" dirty="0">
                <a:solidFill>
                  <a:schemeClr val="bg1"/>
                </a:solidFill>
              </a:rPr>
              <a:t>إلية بنفس </a:t>
            </a:r>
            <a:r>
              <a:rPr lang="ar-SA" dirty="0" smtClean="0">
                <a:solidFill>
                  <a:schemeClr val="bg1"/>
                </a:solidFill>
              </a:rPr>
              <a:t>اللحظة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الحفاظ على الإضاءة الجيدة فوق المكتب.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ترتيب خزانة الكتب جيداً: حيث يتم تقسيم الكتب حسب </a:t>
            </a:r>
            <a:r>
              <a:rPr lang="ar-SA" dirty="0" err="1" smtClean="0">
                <a:solidFill>
                  <a:schemeClr val="bg1"/>
                </a:solidFill>
              </a:rPr>
              <a:t>موضوعها.</a:t>
            </a:r>
            <a:r>
              <a:rPr lang="ar-SA" dirty="0" smtClean="0">
                <a:solidFill>
                  <a:schemeClr val="bg1"/>
                </a:solidFill>
              </a:rPr>
              <a:t> ووضع الكتب الأكثر استخداما في مكان مخصص.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ترتيب الأدوات في أماكنها المخصص 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</a:rPr>
              <a:t>وذلك بإعادتها بعد استخدامها.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ar-SA" dirty="0" smtClean="0">
              <a:solidFill>
                <a:schemeClr val="bg1"/>
              </a:solidFill>
            </a:endParaRPr>
          </a:p>
          <a:p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8674" name="Picture 2" descr="http://www.bilal4success.net/wp-content/uploads/office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4797152"/>
            <a:ext cx="2985413" cy="18257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>
            <a:normAutofit/>
          </a:bodyPr>
          <a:lstStyle/>
          <a:p>
            <a:pPr lvl="0"/>
            <a:r>
              <a:rPr lang="ar-SA" dirty="0" smtClean="0">
                <a:solidFill>
                  <a:srgbClr val="FFFF00"/>
                </a:solidFill>
              </a:rPr>
              <a:t>التعامل مع الاوراق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ar-SA" dirty="0" err="1" smtClean="0">
                <a:solidFill>
                  <a:schemeClr val="bg1"/>
                </a:solidFill>
              </a:rPr>
              <a:t>القسم </a:t>
            </a:r>
            <a:r>
              <a:rPr lang="ar-SA" dirty="0">
                <a:solidFill>
                  <a:schemeClr val="bg1"/>
                </a:solidFill>
              </a:rPr>
              <a:t>(أ) وهو نوع من الورق الذي يحتاج إلى قرار </a:t>
            </a:r>
            <a:r>
              <a:rPr lang="ar-SA" dirty="0" smtClean="0">
                <a:solidFill>
                  <a:schemeClr val="bg1"/>
                </a:solidFill>
              </a:rPr>
              <a:t>فوري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 err="1">
                <a:solidFill>
                  <a:schemeClr val="bg1"/>
                </a:solidFill>
              </a:rPr>
              <a:t>القسم </a:t>
            </a:r>
            <a:r>
              <a:rPr lang="ar-SA" dirty="0">
                <a:solidFill>
                  <a:schemeClr val="bg1"/>
                </a:solidFill>
              </a:rPr>
              <a:t>(ب) وهي الأوراق التي تحتاج إلى دراسة ثم أجراء: حيث يمكن أن تحتاج إلى استشارة أو جمع معلومات قبل اتمام أجراء </a:t>
            </a:r>
            <a:r>
              <a:rPr lang="ar-SA" dirty="0" err="1">
                <a:solidFill>
                  <a:schemeClr val="bg1"/>
                </a:solidFill>
              </a:rPr>
              <a:t>بشأنها.</a:t>
            </a:r>
            <a:r>
              <a:rPr lang="ar-SA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 err="1">
                <a:solidFill>
                  <a:schemeClr val="bg1"/>
                </a:solidFill>
              </a:rPr>
              <a:t>القسم </a:t>
            </a:r>
            <a:r>
              <a:rPr lang="ar-SA" dirty="0">
                <a:solidFill>
                  <a:schemeClr val="bg1"/>
                </a:solidFill>
              </a:rPr>
              <a:t>(</a:t>
            </a:r>
            <a:r>
              <a:rPr lang="ar-SA" dirty="0" err="1">
                <a:solidFill>
                  <a:schemeClr val="bg1"/>
                </a:solidFill>
              </a:rPr>
              <a:t>جـ</a:t>
            </a:r>
            <a:r>
              <a:rPr lang="ar-SA" dirty="0">
                <a:solidFill>
                  <a:schemeClr val="bg1"/>
                </a:solidFill>
              </a:rPr>
              <a:t>) وهي أوراق </a:t>
            </a:r>
            <a:r>
              <a:rPr lang="ar-SA" dirty="0" smtClean="0">
                <a:solidFill>
                  <a:schemeClr val="bg1"/>
                </a:solidFill>
              </a:rPr>
              <a:t>للحفظ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 err="1">
                <a:solidFill>
                  <a:schemeClr val="bg1"/>
                </a:solidFill>
              </a:rPr>
              <a:t>القسم </a:t>
            </a:r>
            <a:r>
              <a:rPr lang="ar-SA" dirty="0">
                <a:solidFill>
                  <a:schemeClr val="bg1"/>
                </a:solidFill>
              </a:rPr>
              <a:t>(د) اوراق في سلة المهملات: </a:t>
            </a:r>
            <a:r>
              <a:rPr lang="ar-SA" dirty="0" smtClean="0">
                <a:solidFill>
                  <a:schemeClr val="bg1"/>
                </a:solidFill>
              </a:rPr>
              <a:t>ويمكن </a:t>
            </a:r>
            <a:r>
              <a:rPr lang="ar-SA" dirty="0">
                <a:solidFill>
                  <a:schemeClr val="bg1"/>
                </a:solidFill>
              </a:rPr>
              <a:t>أن يسأل المهتم بالوقت </a:t>
            </a:r>
            <a:r>
              <a:rPr lang="ar-SA" dirty="0" err="1">
                <a:solidFill>
                  <a:schemeClr val="bg1"/>
                </a:solidFill>
              </a:rPr>
              <a:t>عن </a:t>
            </a:r>
            <a:r>
              <a:rPr lang="ar-SA" dirty="0">
                <a:solidFill>
                  <a:schemeClr val="bg1"/>
                </a:solidFill>
              </a:rPr>
              <a:t>"أسوء ما يمكن أن يحدث لو تم رمى هذه </a:t>
            </a:r>
            <a:r>
              <a:rPr lang="ar-SA" dirty="0" err="1">
                <a:solidFill>
                  <a:schemeClr val="bg1"/>
                </a:solidFill>
              </a:rPr>
              <a:t>الورقة</a:t>
            </a:r>
            <a:r>
              <a:rPr lang="ar-SA" dirty="0" err="1" smtClean="0">
                <a:solidFill>
                  <a:schemeClr val="bg1"/>
                </a:solidFill>
              </a:rPr>
              <a:t>؟”</a:t>
            </a:r>
            <a:r>
              <a:rPr lang="ar-SA" dirty="0" smtClean="0">
                <a:solidFill>
                  <a:schemeClr val="bg1"/>
                </a:solidFill>
              </a:rPr>
              <a:t> ”هل توجد نسخة الكترونية من </a:t>
            </a:r>
            <a:r>
              <a:rPr lang="ar-SA" dirty="0" err="1" smtClean="0">
                <a:solidFill>
                  <a:schemeClr val="bg1"/>
                </a:solidFill>
              </a:rPr>
              <a:t>الورقة؟“</a:t>
            </a:r>
            <a:endParaRPr lang="en-US" dirty="0">
              <a:solidFill>
                <a:schemeClr val="bg1"/>
              </a:solidFill>
            </a:endParaRPr>
          </a:p>
          <a:p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7652" name="Picture 4" descr="http://www.aadd2.com/up-2/2010/pics/uploads/images/aadd2-956c9fd477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0"/>
            <a:ext cx="1015899" cy="1645979"/>
          </a:xfrm>
          <a:prstGeom prst="rect">
            <a:avLst/>
          </a:prstGeom>
          <a:noFill/>
        </p:spPr>
      </p:pic>
      <p:pic>
        <p:nvPicPr>
          <p:cNvPr id="27654" name="Picture 6" descr="http://up.alhilalclub.com/uploads/public/2011/11/171642_p136.bm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520" y="5013176"/>
            <a:ext cx="1266889" cy="16463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1143000"/>
          </a:xfrm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FF00"/>
                </a:solidFill>
              </a:rPr>
              <a:t>استخدام </a:t>
            </a:r>
            <a:r>
              <a:rPr lang="ar-SA" dirty="0">
                <a:solidFill>
                  <a:srgbClr val="FFFF00"/>
                </a:solidFill>
              </a:rPr>
              <a:t>منحنى النشاط عند </a:t>
            </a:r>
            <a:r>
              <a:rPr lang="ar-SA" dirty="0" smtClean="0">
                <a:solidFill>
                  <a:srgbClr val="FFFF00"/>
                </a:solidFill>
              </a:rPr>
              <a:t>أداء الأعمال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>
            <a:normAutofit fontScale="92500"/>
          </a:bodyPr>
          <a:lstStyle/>
          <a:p>
            <a:r>
              <a:rPr lang="ar-SA" dirty="0">
                <a:solidFill>
                  <a:schemeClr val="bg1"/>
                </a:solidFill>
              </a:rPr>
              <a:t>يختلف مستوى نشاط </a:t>
            </a:r>
            <a:r>
              <a:rPr lang="ar-SA" dirty="0" smtClean="0">
                <a:solidFill>
                  <a:schemeClr val="bg1"/>
                </a:solidFill>
              </a:rPr>
              <a:t>الفرد على طول </a:t>
            </a:r>
            <a:r>
              <a:rPr lang="ar-SA" dirty="0">
                <a:solidFill>
                  <a:schemeClr val="bg1"/>
                </a:solidFill>
              </a:rPr>
              <a:t>فترة اليوم </a:t>
            </a:r>
            <a:r>
              <a:rPr lang="ar-SA" dirty="0" smtClean="0">
                <a:solidFill>
                  <a:schemeClr val="bg1"/>
                </a:solidFill>
              </a:rPr>
              <a:t>والليلة</a:t>
            </a:r>
          </a:p>
          <a:p>
            <a:r>
              <a:rPr lang="ar-SA" dirty="0" err="1" smtClean="0">
                <a:solidFill>
                  <a:schemeClr val="bg1"/>
                </a:solidFill>
              </a:rPr>
              <a:t>.</a:t>
            </a:r>
            <a:r>
              <a:rPr lang="ar-SA" dirty="0" smtClean="0">
                <a:solidFill>
                  <a:schemeClr val="bg1"/>
                </a:solidFill>
              </a:rPr>
              <a:t> </a:t>
            </a:r>
            <a:r>
              <a:rPr lang="ar-SA" dirty="0">
                <a:solidFill>
                  <a:schemeClr val="bg1"/>
                </a:solidFill>
              </a:rPr>
              <a:t>فالأعمال التي تحتاج إلى مجهود كبير وتركيز عميق يتم </a:t>
            </a:r>
            <a:r>
              <a:rPr lang="ar-SA" dirty="0" smtClean="0">
                <a:solidFill>
                  <a:schemeClr val="bg1"/>
                </a:solidFill>
              </a:rPr>
              <a:t>انجازها </a:t>
            </a:r>
            <a:r>
              <a:rPr lang="ar-SA" dirty="0">
                <a:solidFill>
                  <a:schemeClr val="bg1"/>
                </a:solidFill>
              </a:rPr>
              <a:t>في أوقات الذروة، مثل الأولويات والأمور الصعبة والأشياء الثقيلة على </a:t>
            </a:r>
            <a:r>
              <a:rPr lang="ar-SA" dirty="0" err="1">
                <a:solidFill>
                  <a:schemeClr val="bg1"/>
                </a:solidFill>
              </a:rPr>
              <a:t>النفس</a:t>
            </a:r>
            <a:r>
              <a:rPr lang="ar-SA" dirty="0" err="1" smtClean="0">
                <a:solidFill>
                  <a:schemeClr val="bg1"/>
                </a:solidFill>
              </a:rPr>
              <a:t>،</a:t>
            </a:r>
            <a:endParaRPr lang="ar-SA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 </a:t>
            </a:r>
            <a:r>
              <a:rPr lang="ar-SA" dirty="0">
                <a:solidFill>
                  <a:schemeClr val="bg1"/>
                </a:solidFill>
              </a:rPr>
              <a:t>بينما يمكن أنجاز الأعمال الروتينية والممتعة والخفيفة على النفس في أوقات </a:t>
            </a:r>
            <a:r>
              <a:rPr lang="ar-SA" dirty="0" err="1">
                <a:solidFill>
                  <a:schemeClr val="bg1"/>
                </a:solidFill>
              </a:rPr>
              <a:t>الخمول.</a:t>
            </a:r>
            <a:r>
              <a:rPr lang="ar-SA" dirty="0">
                <a:solidFill>
                  <a:schemeClr val="bg1"/>
                </a:solidFill>
              </a:rPr>
              <a:t> ومن خلال الرسم البياني التالي يمكن توضيح مستوى نشاط الفرد علماً بأن منحنى النشاط يختلف من فرد </a:t>
            </a:r>
            <a:r>
              <a:rPr lang="ar-SA" dirty="0" err="1">
                <a:solidFill>
                  <a:schemeClr val="bg1"/>
                </a:solidFill>
              </a:rPr>
              <a:t>لآخر:</a:t>
            </a:r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5602" name="Picture 2" descr="http://t1.gstatic.com/images?q=tbn:ANd9GcSGsF3oZK2SQoLAG-eu5M7KCO2eBxQ9soSm8YBOHj2MYi38BKmWkfq2IKCQ_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473224"/>
            <a:ext cx="2736304" cy="11687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143000"/>
          </a:xfrm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FF00"/>
                </a:solidFill>
              </a:rPr>
              <a:t>استخدام </a:t>
            </a:r>
            <a:r>
              <a:rPr lang="ar-SA" dirty="0">
                <a:solidFill>
                  <a:srgbClr val="FFFF00"/>
                </a:solidFill>
              </a:rPr>
              <a:t>منحنى النشاط عند </a:t>
            </a:r>
            <a:r>
              <a:rPr lang="ar-SA" dirty="0" smtClean="0">
                <a:solidFill>
                  <a:srgbClr val="FFFF00"/>
                </a:solidFill>
              </a:rPr>
              <a:t>أداء ألأعمال</a:t>
            </a:r>
            <a:endParaRPr lang="ar-SA" dirty="0">
              <a:solidFill>
                <a:srgbClr val="FFFF00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39552" y="3861048"/>
          <a:ext cx="8352929" cy="2257552"/>
        </p:xfrm>
        <a:graphic>
          <a:graphicData uri="http://schemas.openxmlformats.org/drawingml/2006/table">
            <a:tbl>
              <a:tblPr rtl="1"/>
              <a:tblGrid>
                <a:gridCol w="1169448"/>
                <a:gridCol w="1469113"/>
                <a:gridCol w="2403917"/>
                <a:gridCol w="2271047"/>
                <a:gridCol w="1039404"/>
              </a:tblGrid>
              <a:tr h="564388"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ar-SA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Simplified Arab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24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Simplified Arabic"/>
                        </a:rPr>
                        <a:t>ذروة</a:t>
                      </a:r>
                      <a:endParaRPr lang="en-US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ar-SA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Simplified Arab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24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Simplified Arabic"/>
                        </a:rPr>
                        <a:t>ذروة</a:t>
                      </a:r>
                      <a:endParaRPr lang="en-US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ar-SA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Simplified Arab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4388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خمول</a:t>
                      </a:r>
                      <a:endParaRPr lang="en-US" sz="2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ar-SA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Simplified Arab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24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Simplified Arabic"/>
                        </a:rPr>
                        <a:t>         خمول</a:t>
                      </a:r>
                      <a:endParaRPr lang="en-US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ar-SA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Simplified Arab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240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Simplified Arabic"/>
                        </a:rPr>
                        <a:t>   خمول</a:t>
                      </a:r>
                      <a:endParaRPr lang="en-US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8776"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7 صباحاً</a:t>
                      </a:r>
                      <a:endParaRPr lang="en-US" sz="2400" b="1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ar-SA" sz="2400">
                        <a:solidFill>
                          <a:schemeClr val="bg1"/>
                        </a:solidFill>
                        <a:latin typeface="Calibri"/>
                        <a:ea typeface="Calibri"/>
                        <a:cs typeface="Simplified Arabic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0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  <a:cs typeface="Simplified Arabic"/>
                        </a:rPr>
                        <a:t>3 عصراً</a:t>
                      </a:r>
                      <a:endParaRPr lang="en-US" sz="2400" b="1" dirty="0">
                        <a:solidFill>
                          <a:schemeClr val="bg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24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Simplified Arabic"/>
                        </a:rPr>
                        <a:t>7  مساءاً</a:t>
                      </a:r>
                      <a:endParaRPr lang="en-US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Low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ar-SA" sz="2400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Simplified Arabic"/>
                        </a:rPr>
                        <a:t>10 مساءاً</a:t>
                      </a:r>
                      <a:endParaRPr lang="en-US" sz="2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48131" name="Freeform 3"/>
          <p:cNvSpPr>
            <a:spLocks/>
          </p:cNvSpPr>
          <p:nvPr/>
        </p:nvSpPr>
        <p:spPr bwMode="auto">
          <a:xfrm>
            <a:off x="683568" y="4221088"/>
            <a:ext cx="7920880" cy="701675"/>
          </a:xfrm>
          <a:custGeom>
            <a:avLst/>
            <a:gdLst/>
            <a:ahLst/>
            <a:cxnLst>
              <a:cxn ang="0">
                <a:pos x="0" y="720"/>
              </a:cxn>
              <a:cxn ang="0">
                <a:pos x="864" y="0"/>
              </a:cxn>
              <a:cxn ang="0">
                <a:pos x="2448" y="720"/>
              </a:cxn>
              <a:cxn ang="0">
                <a:pos x="4320" y="144"/>
              </a:cxn>
              <a:cxn ang="0">
                <a:pos x="5184" y="720"/>
              </a:cxn>
            </a:cxnLst>
            <a:rect l="0" t="0" r="r" b="b"/>
            <a:pathLst>
              <a:path w="5184" h="744">
                <a:moveTo>
                  <a:pt x="0" y="720"/>
                </a:moveTo>
                <a:cubicBezTo>
                  <a:pt x="228" y="360"/>
                  <a:pt x="456" y="0"/>
                  <a:pt x="864" y="0"/>
                </a:cubicBezTo>
                <a:cubicBezTo>
                  <a:pt x="1272" y="0"/>
                  <a:pt x="1872" y="696"/>
                  <a:pt x="2448" y="720"/>
                </a:cubicBezTo>
                <a:cubicBezTo>
                  <a:pt x="3024" y="744"/>
                  <a:pt x="3864" y="144"/>
                  <a:pt x="4320" y="144"/>
                </a:cubicBezTo>
                <a:cubicBezTo>
                  <a:pt x="4776" y="144"/>
                  <a:pt x="4980" y="432"/>
                  <a:pt x="5184" y="720"/>
                </a:cubicBezTo>
              </a:path>
            </a:pathLst>
          </a:cu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ar-S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813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>
            <a:normAutofit/>
          </a:bodyPr>
          <a:lstStyle/>
          <a:p>
            <a:r>
              <a:rPr lang="ar-SA" dirty="0">
                <a:solidFill>
                  <a:srgbClr val="FFFF00"/>
                </a:solidFill>
              </a:rPr>
              <a:t>القضاء على معوقات تنظيم الوقت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>
            <a:normAutofit/>
          </a:bodyPr>
          <a:lstStyle/>
          <a:p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73730" name="Picture 2" descr="http://1.bp.blogspot.com/-FyprUMTc-VU/Tz-IkS4EsaI/AAAAAAAABV8/OpQF8KO2kbs/s72-c/5-mistake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5085184"/>
            <a:ext cx="1440160" cy="14401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>
            <a:normAutofit/>
          </a:bodyPr>
          <a:lstStyle/>
          <a:p>
            <a:r>
              <a:rPr lang="ar-SA" dirty="0" smtClean="0">
                <a:solidFill>
                  <a:srgbClr val="FFFF00"/>
                </a:solidFill>
              </a:rPr>
              <a:t>تأثير المقاطعات على الآداء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>
            <a:normAutofit lnSpcReduction="10000"/>
          </a:bodyPr>
          <a:lstStyle/>
          <a:p>
            <a:r>
              <a:rPr lang="ar-SA" dirty="0">
                <a:solidFill>
                  <a:schemeClr val="bg1"/>
                </a:solidFill>
              </a:rPr>
              <a:t>من أهم ما يضيع الوقت في بيئة العمل المقاطعات </a:t>
            </a:r>
            <a:r>
              <a:rPr lang="ar-SA" dirty="0" err="1">
                <a:solidFill>
                  <a:schemeClr val="bg1"/>
                </a:solidFill>
              </a:rPr>
              <a:t>بأشكالها.</a:t>
            </a:r>
            <a:r>
              <a:rPr lang="ar-SA" dirty="0">
                <a:solidFill>
                  <a:schemeClr val="bg1"/>
                </a:solidFill>
              </a:rPr>
              <a:t> فإذا بدأ الشخص في عمل ما ثم توقف فإن ذلك من شأنه أن يمنع التركيز ويزيد من الوقت المحدد </a:t>
            </a:r>
            <a:r>
              <a:rPr lang="ar-SA" dirty="0" err="1">
                <a:solidFill>
                  <a:schemeClr val="bg1"/>
                </a:solidFill>
              </a:rPr>
              <a:t>لأتمام</a:t>
            </a:r>
            <a:r>
              <a:rPr lang="ar-SA" dirty="0">
                <a:solidFill>
                  <a:schemeClr val="bg1"/>
                </a:solidFill>
              </a:rPr>
              <a:t> </a:t>
            </a:r>
            <a:r>
              <a:rPr lang="ar-SA" dirty="0" err="1">
                <a:solidFill>
                  <a:schemeClr val="bg1"/>
                </a:solidFill>
              </a:rPr>
              <a:t>الأعمال.</a:t>
            </a:r>
            <a:r>
              <a:rPr lang="ar-SA" dirty="0">
                <a:solidFill>
                  <a:schemeClr val="bg1"/>
                </a:solidFill>
              </a:rPr>
              <a:t> </a:t>
            </a:r>
            <a:endParaRPr lang="ar-SA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فهناك </a:t>
            </a:r>
            <a:r>
              <a:rPr lang="ar-SA" dirty="0">
                <a:solidFill>
                  <a:schemeClr val="bg1"/>
                </a:solidFill>
              </a:rPr>
              <a:t>سيل من  التفكير حول موضوع العمل المراد أتمامة وفي حال </a:t>
            </a:r>
            <a:r>
              <a:rPr lang="ar-SA" dirty="0" smtClean="0">
                <a:solidFill>
                  <a:schemeClr val="bg1"/>
                </a:solidFill>
              </a:rPr>
              <a:t>مقاطعة </a:t>
            </a:r>
            <a:r>
              <a:rPr lang="ar-SA" dirty="0">
                <a:solidFill>
                  <a:schemeClr val="bg1"/>
                </a:solidFill>
              </a:rPr>
              <a:t>فإن مجرى التفكير سيأخذ وقتاً للعودة إلى النقطة السابقة التي توقف عندها </a:t>
            </a:r>
            <a:r>
              <a:rPr lang="ar-SA" dirty="0" smtClean="0">
                <a:solidFill>
                  <a:schemeClr val="bg1"/>
                </a:solidFill>
              </a:rPr>
              <a:t>،كما </a:t>
            </a:r>
            <a:r>
              <a:rPr lang="ar-SA" dirty="0">
                <a:solidFill>
                  <a:schemeClr val="bg1"/>
                </a:solidFill>
              </a:rPr>
              <a:t>أن مجرى التفكير قد يتغير ليضل ثم يعود للوصول الهدف المطلوب</a:t>
            </a:r>
            <a:r>
              <a:rPr lang="ar-SA" dirty="0" smtClean="0">
                <a:solidFill>
                  <a:schemeClr val="bg1"/>
                </a:solidFill>
              </a:rPr>
              <a:t>. </a:t>
            </a:r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6" name="Picture 2" descr="http://sst5.com/images/biowatch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085184"/>
            <a:ext cx="1885474" cy="15560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>
            <a:normAutofit/>
          </a:bodyPr>
          <a:lstStyle/>
          <a:p>
            <a:r>
              <a:rPr lang="ar-SA" dirty="0">
                <a:solidFill>
                  <a:schemeClr val="bg1"/>
                </a:solidFill>
              </a:rPr>
              <a:t>القضاء على معوقات تنظيم الوقت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>
            <a:normAutofit/>
          </a:bodyPr>
          <a:lstStyle/>
          <a:p>
            <a:pPr algn="ctr"/>
            <a:r>
              <a:rPr lang="ar-SA" dirty="0" err="1">
                <a:solidFill>
                  <a:schemeClr val="bg1"/>
                </a:solidFill>
              </a:rPr>
              <a:t>تدريب </a:t>
            </a:r>
            <a:r>
              <a:rPr lang="ar-SA" dirty="0">
                <a:solidFill>
                  <a:schemeClr val="bg1"/>
                </a:solidFill>
              </a:rPr>
              <a:t>(8</a:t>
            </a:r>
            <a:r>
              <a:rPr lang="ar-SA" dirty="0" err="1">
                <a:solidFill>
                  <a:schemeClr val="bg1"/>
                </a:solidFill>
              </a:rPr>
              <a:t>)</a:t>
            </a:r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ar-SA" dirty="0">
                <a:solidFill>
                  <a:schemeClr val="bg1"/>
                </a:solidFill>
              </a:rPr>
              <a:t>أعرف معوقات وقتك</a:t>
            </a:r>
            <a:endParaRPr lang="en-US" dirty="0">
              <a:solidFill>
                <a:schemeClr val="bg1"/>
              </a:solidFill>
            </a:endParaRPr>
          </a:p>
          <a:p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1506" name="Picture 2" descr="https://encrypted-tbn0.google.com/images?q=tbn:ANd9GcTQSICBSddkwv4Ilgo9y-SBe3X-g6g21fYzJIYT5pN6CBhImMSNq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573016"/>
            <a:ext cx="1885950" cy="24193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chemeClr val="bg1"/>
                </a:solidFill>
              </a:rPr>
              <a:t>المكالمات الهاتفية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>
            <a:normAutofit lnSpcReduction="10000"/>
          </a:bodyPr>
          <a:lstStyle/>
          <a:p>
            <a:r>
              <a:rPr lang="ar-SA" dirty="0">
                <a:solidFill>
                  <a:schemeClr val="bg1"/>
                </a:solidFill>
              </a:rPr>
              <a:t>من </a:t>
            </a:r>
            <a:r>
              <a:rPr lang="ar-SA" dirty="0" smtClean="0">
                <a:solidFill>
                  <a:schemeClr val="bg1"/>
                </a:solidFill>
              </a:rPr>
              <a:t>اكثر الأشياء </a:t>
            </a:r>
            <a:r>
              <a:rPr lang="ar-SA" dirty="0">
                <a:solidFill>
                  <a:schemeClr val="bg1"/>
                </a:solidFill>
              </a:rPr>
              <a:t>إغراءاً في بيئة العمل</a:t>
            </a:r>
            <a:r>
              <a:rPr lang="ar-SA" dirty="0" smtClean="0">
                <a:solidFill>
                  <a:schemeClr val="bg1"/>
                </a:solidFill>
              </a:rPr>
              <a:t>.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 </a:t>
            </a:r>
            <a:r>
              <a:rPr lang="ar-SA" dirty="0" smtClean="0">
                <a:solidFill>
                  <a:schemeClr val="bg1"/>
                </a:solidFill>
              </a:rPr>
              <a:t>رنين </a:t>
            </a:r>
            <a:r>
              <a:rPr lang="ar-SA" b="1" dirty="0">
                <a:solidFill>
                  <a:schemeClr val="bg1"/>
                </a:solidFill>
              </a:rPr>
              <a:t>الهاتف </a:t>
            </a:r>
            <a:r>
              <a:rPr lang="ar-SA" b="1" dirty="0" smtClean="0">
                <a:solidFill>
                  <a:schemeClr val="bg1"/>
                </a:solidFill>
              </a:rPr>
              <a:t>يثير </a:t>
            </a:r>
            <a:r>
              <a:rPr lang="ar-SA" b="1" dirty="0">
                <a:solidFill>
                  <a:schemeClr val="bg1"/>
                </a:solidFill>
              </a:rPr>
              <a:t>الوجدان </a:t>
            </a:r>
            <a:r>
              <a:rPr lang="ar-SA" dirty="0">
                <a:solidFill>
                  <a:schemeClr val="bg1"/>
                </a:solidFill>
              </a:rPr>
              <a:t>حباً في الأستطلاع لمعرفة الأخبار التي يمكن تحملها تلك الأتصالات، خبر سار أم ضار خبر ترقية أم تأنيب أو للأبلاغ عن وجود أعطال</a:t>
            </a:r>
            <a:r>
              <a:rPr lang="ar-SA" dirty="0" smtClean="0">
                <a:solidFill>
                  <a:schemeClr val="bg1"/>
                </a:solidFill>
              </a:rPr>
              <a:t>.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 </a:t>
            </a:r>
            <a:r>
              <a:rPr lang="ar-SA" dirty="0">
                <a:solidFill>
                  <a:schemeClr val="bg1"/>
                </a:solidFill>
              </a:rPr>
              <a:t>فيبقى صاحب العمل على أهبة الأستعداد للرد على أي مكالمة تقطع </a:t>
            </a:r>
            <a:r>
              <a:rPr lang="ar-SA" dirty="0" smtClean="0">
                <a:solidFill>
                  <a:schemeClr val="bg1"/>
                </a:solidFill>
              </a:rPr>
              <a:t>العمل </a:t>
            </a:r>
            <a:r>
              <a:rPr lang="ar-SA" dirty="0">
                <a:solidFill>
                  <a:schemeClr val="bg1"/>
                </a:solidFill>
              </a:rPr>
              <a:t>وتشغل </a:t>
            </a:r>
            <a:r>
              <a:rPr lang="ar-SA" dirty="0" smtClean="0">
                <a:solidFill>
                  <a:schemeClr val="bg1"/>
                </a:solidFill>
              </a:rPr>
              <a:t>الفكير </a:t>
            </a:r>
            <a:r>
              <a:rPr lang="ar-SA" dirty="0">
                <a:solidFill>
                  <a:schemeClr val="bg1"/>
                </a:solidFill>
              </a:rPr>
              <a:t>في حالة الرنين</a:t>
            </a:r>
            <a:r>
              <a:rPr lang="ar-SA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</a:rPr>
              <a:t>الهاف سلاح ذو حدين</a:t>
            </a:r>
            <a:endParaRPr lang="en-US" dirty="0">
              <a:solidFill>
                <a:schemeClr val="bg1"/>
              </a:solidFill>
            </a:endParaRPr>
          </a:p>
          <a:p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20482" name="Picture 2" descr="http://www.arabtron.com/images/page/738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4861238"/>
            <a:ext cx="2088232" cy="180812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ادارة المكالمات </a:t>
            </a:r>
            <a:r>
              <a:rPr lang="ar-SA" dirty="0">
                <a:solidFill>
                  <a:schemeClr val="bg1"/>
                </a:solidFill>
              </a:rPr>
              <a:t>الهاتفية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525963"/>
          </a:xfrm>
        </p:spPr>
        <p:txBody>
          <a:bodyPr>
            <a:noAutofit/>
          </a:bodyPr>
          <a:lstStyle/>
          <a:p>
            <a:pPr lvl="0"/>
            <a:r>
              <a:rPr lang="ar-SA" sz="2800" dirty="0" smtClean="0">
                <a:solidFill>
                  <a:schemeClr val="bg1"/>
                </a:solidFill>
              </a:rPr>
              <a:t>تجاهل  وجود </a:t>
            </a:r>
            <a:r>
              <a:rPr lang="ar-SA" sz="2800" dirty="0">
                <a:solidFill>
                  <a:schemeClr val="bg1"/>
                </a:solidFill>
              </a:rPr>
              <a:t>الهاتف على طاولة المكتب</a:t>
            </a:r>
            <a:endParaRPr lang="en-US" sz="2800" dirty="0">
              <a:solidFill>
                <a:schemeClr val="bg1"/>
              </a:solidFill>
            </a:endParaRPr>
          </a:p>
          <a:p>
            <a:pPr lvl="0"/>
            <a:r>
              <a:rPr lang="ar-SA" sz="2800" b="1" dirty="0">
                <a:solidFill>
                  <a:schemeClr val="bg1"/>
                </a:solidFill>
              </a:rPr>
              <a:t>أجعل الوقت أهم عامل</a:t>
            </a:r>
            <a:r>
              <a:rPr lang="ar-SA" sz="2800" dirty="0">
                <a:solidFill>
                  <a:schemeClr val="bg1"/>
                </a:solidFill>
              </a:rPr>
              <a:t> وانظر إلى </a:t>
            </a:r>
            <a:r>
              <a:rPr lang="ar-SA" sz="2800" dirty="0" smtClean="0">
                <a:solidFill>
                  <a:schemeClr val="bg1"/>
                </a:solidFill>
              </a:rPr>
              <a:t>الهاتف </a:t>
            </a:r>
            <a:r>
              <a:rPr lang="ar-SA" sz="2800" dirty="0">
                <a:solidFill>
                  <a:schemeClr val="bg1"/>
                </a:solidFill>
              </a:rPr>
              <a:t>كآلة لتوصيل الرسائل فقط.</a:t>
            </a:r>
            <a:endParaRPr lang="en-US" sz="2800" dirty="0">
              <a:solidFill>
                <a:schemeClr val="bg1"/>
              </a:solidFill>
            </a:endParaRPr>
          </a:p>
          <a:p>
            <a:pPr lvl="0"/>
            <a:r>
              <a:rPr lang="ar-SA" sz="2800" dirty="0">
                <a:solidFill>
                  <a:schemeClr val="bg1"/>
                </a:solidFill>
              </a:rPr>
              <a:t>حدد الأشخاص الأشخاص الذي تنوي مكالمتهم وحدد الزمن والأفكار قبل أجراء المكالمة.</a:t>
            </a:r>
            <a:endParaRPr lang="en-US" sz="2800" dirty="0">
              <a:solidFill>
                <a:schemeClr val="bg1"/>
              </a:solidFill>
            </a:endParaRPr>
          </a:p>
          <a:p>
            <a:pPr lvl="0"/>
            <a:r>
              <a:rPr lang="ar-SA" sz="2800" dirty="0">
                <a:solidFill>
                  <a:schemeClr val="bg1"/>
                </a:solidFill>
              </a:rPr>
              <a:t>إذا كنت رئيساً اعتمد على السكرتير للرد على المكالمات وتنسيقها.</a:t>
            </a:r>
            <a:endParaRPr lang="en-US" sz="2800" dirty="0">
              <a:solidFill>
                <a:schemeClr val="bg1"/>
              </a:solidFill>
            </a:endParaRPr>
          </a:p>
          <a:p>
            <a:pPr lvl="0"/>
            <a:r>
              <a:rPr lang="ar-SA" sz="2800" dirty="0">
                <a:solidFill>
                  <a:schemeClr val="bg1"/>
                </a:solidFill>
              </a:rPr>
              <a:t>أشعر من تتحدث معهم بأن الوقت هام وليس لديك وقت كاف.</a:t>
            </a:r>
            <a:endParaRPr lang="en-US" sz="2800" dirty="0">
              <a:solidFill>
                <a:schemeClr val="bg1"/>
              </a:solidFill>
            </a:endParaRPr>
          </a:p>
          <a:p>
            <a:pPr lvl="0"/>
            <a:r>
              <a:rPr lang="ar-SA" sz="2800" dirty="0">
                <a:solidFill>
                  <a:schemeClr val="bg1"/>
                </a:solidFill>
              </a:rPr>
              <a:t>استخدام جهاز تسجيل المكالمات</a:t>
            </a:r>
            <a:endParaRPr lang="en-US" sz="2800" dirty="0">
              <a:solidFill>
                <a:schemeClr val="bg1"/>
              </a:solidFill>
            </a:endParaRPr>
          </a:p>
          <a:p>
            <a:pPr lvl="0"/>
            <a:r>
              <a:rPr lang="ar-SA" sz="2800" dirty="0">
                <a:solidFill>
                  <a:schemeClr val="bg1"/>
                </a:solidFill>
              </a:rPr>
              <a:t>حاول أن تكون أنت من ينهي المكالمة </a:t>
            </a:r>
            <a:endParaRPr lang="en-US" sz="2800" dirty="0">
              <a:solidFill>
                <a:schemeClr val="bg1"/>
              </a:solidFill>
            </a:endParaRPr>
          </a:p>
          <a:p>
            <a:pPr lvl="0"/>
            <a:r>
              <a:rPr lang="ar-SA" sz="2800" dirty="0">
                <a:solidFill>
                  <a:schemeClr val="bg1"/>
                </a:solidFill>
              </a:rPr>
              <a:t>يمكن تبلغ المتحدث بوجود موعد مسبق أو بوجود مكالمة في </a:t>
            </a:r>
            <a:r>
              <a:rPr lang="ar-SA" sz="2800" dirty="0" err="1">
                <a:solidFill>
                  <a:schemeClr val="bg1"/>
                </a:solidFill>
              </a:rPr>
              <a:t>الأنتظار</a:t>
            </a:r>
            <a:r>
              <a:rPr lang="ar-SA" sz="2400" dirty="0" err="1" smtClean="0">
                <a:solidFill>
                  <a:schemeClr val="bg1"/>
                </a:solidFill>
              </a:rPr>
              <a:t>.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2" descr="http://www.alriyadh.com/2007/06/15/img/15608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188640"/>
            <a:ext cx="1973457" cy="14385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بعض الحلول للزيارات </a:t>
            </a:r>
            <a:r>
              <a:rPr lang="ar-SA" dirty="0">
                <a:solidFill>
                  <a:schemeClr val="bg1"/>
                </a:solidFill>
              </a:rPr>
              <a:t>المفاجأة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ar-SA" dirty="0">
                <a:solidFill>
                  <a:schemeClr val="bg1"/>
                </a:solidFill>
              </a:rPr>
              <a:t>أتباع سياسة الباب المغلق </a:t>
            </a:r>
            <a:r>
              <a:rPr lang="ar-SA" dirty="0" err="1">
                <a:solidFill>
                  <a:schemeClr val="bg1"/>
                </a:solidFill>
              </a:rPr>
              <a:t>لأتمام</a:t>
            </a:r>
            <a:r>
              <a:rPr lang="ar-SA" dirty="0">
                <a:solidFill>
                  <a:schemeClr val="bg1"/>
                </a:solidFill>
              </a:rPr>
              <a:t> الأعمال بهدوء </a:t>
            </a:r>
            <a:endParaRPr lang="ar-SA" dirty="0" smtClean="0">
              <a:solidFill>
                <a:schemeClr val="bg1"/>
              </a:solidFill>
            </a:endParaRPr>
          </a:p>
          <a:p>
            <a:pPr lvl="0"/>
            <a:r>
              <a:rPr lang="ar-SA" dirty="0" smtClean="0">
                <a:solidFill>
                  <a:schemeClr val="bg1"/>
                </a:solidFill>
              </a:rPr>
              <a:t>ترك </a:t>
            </a:r>
            <a:r>
              <a:rPr lang="ar-SA" dirty="0">
                <a:solidFill>
                  <a:schemeClr val="bg1"/>
                </a:solidFill>
              </a:rPr>
              <a:t>أشارة عند السكرتير </a:t>
            </a:r>
            <a:endParaRPr lang="ar-SA" dirty="0" smtClean="0">
              <a:solidFill>
                <a:schemeClr val="bg1"/>
              </a:solidFill>
            </a:endParaRPr>
          </a:p>
          <a:p>
            <a:pPr lvl="0"/>
            <a:r>
              <a:rPr lang="ar-SA" dirty="0" smtClean="0">
                <a:solidFill>
                  <a:schemeClr val="bg1"/>
                </a:solidFill>
              </a:rPr>
              <a:t>فسياسة </a:t>
            </a:r>
            <a:r>
              <a:rPr lang="ar-SA" dirty="0">
                <a:solidFill>
                  <a:schemeClr val="bg1"/>
                </a:solidFill>
              </a:rPr>
              <a:t>الباب المفتوح لا تعني أن المسئول متواجد دائماً، </a:t>
            </a:r>
            <a:r>
              <a:rPr lang="ar-SA" dirty="0" err="1">
                <a:solidFill>
                  <a:schemeClr val="bg1"/>
                </a:solidFill>
              </a:rPr>
              <a:t>وأنما</a:t>
            </a:r>
            <a:r>
              <a:rPr lang="ar-SA" dirty="0">
                <a:solidFill>
                  <a:schemeClr val="bg1"/>
                </a:solidFill>
              </a:rPr>
              <a:t> تعني أنك متواجد لمقابلة أي مار يريد خدمة أو تسلية.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>
                <a:solidFill>
                  <a:schemeClr val="bg1"/>
                </a:solidFill>
              </a:rPr>
              <a:t>حدد وقتاُ تستقبل فيه الزيارات </a:t>
            </a:r>
            <a:r>
              <a:rPr lang="ar-SA" dirty="0" err="1">
                <a:solidFill>
                  <a:schemeClr val="bg1"/>
                </a:solidFill>
              </a:rPr>
              <a:t>والمقاطعات.</a:t>
            </a:r>
            <a:r>
              <a:rPr lang="ar-SA" dirty="0">
                <a:solidFill>
                  <a:schemeClr val="bg1"/>
                </a:solidFill>
              </a:rPr>
              <a:t> مثل السماح للمقاطعات </a:t>
            </a:r>
            <a:r>
              <a:rPr lang="ar-SA" dirty="0" err="1">
                <a:solidFill>
                  <a:schemeClr val="bg1"/>
                </a:solidFill>
              </a:rPr>
              <a:t>لمابعد</a:t>
            </a:r>
            <a:r>
              <a:rPr lang="ar-SA" dirty="0">
                <a:solidFill>
                  <a:schemeClr val="bg1"/>
                </a:solidFill>
              </a:rPr>
              <a:t> 11 صباحاً.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>
                <a:solidFill>
                  <a:schemeClr val="bg1"/>
                </a:solidFill>
              </a:rPr>
              <a:t>عدم وضع المكتب في واجهة العابرين و المتطفلين.</a:t>
            </a:r>
            <a:endParaRPr lang="en-US" dirty="0">
              <a:solidFill>
                <a:schemeClr val="bg1"/>
              </a:solidFill>
            </a:endParaRPr>
          </a:p>
          <a:p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ما هو الوقت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>
                <a:solidFill>
                  <a:schemeClr val="bg1"/>
                </a:solidFill>
              </a:rPr>
              <a:t>الوقت هو عمر بني </a:t>
            </a:r>
            <a:r>
              <a:rPr lang="ar-SA" dirty="0" smtClean="0">
                <a:solidFill>
                  <a:schemeClr val="bg1"/>
                </a:solidFill>
              </a:rPr>
              <a:t>آدم</a:t>
            </a:r>
          </a:p>
          <a:p>
            <a:endParaRPr lang="ar-SA" dirty="0" smtClean="0">
              <a:solidFill>
                <a:schemeClr val="bg1"/>
              </a:solidFill>
            </a:endParaRPr>
          </a:p>
          <a:p>
            <a:endParaRPr lang="ar-SA" dirty="0">
              <a:solidFill>
                <a:schemeClr val="bg1"/>
              </a:solidFill>
            </a:endParaRPr>
          </a:p>
          <a:p>
            <a:endParaRPr lang="ar-SA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هل </a:t>
            </a:r>
            <a:r>
              <a:rPr lang="ar-SA" dirty="0">
                <a:solidFill>
                  <a:schemeClr val="bg1"/>
                </a:solidFill>
              </a:rPr>
              <a:t>لهذه </a:t>
            </a:r>
            <a:r>
              <a:rPr lang="ar-SA" dirty="0" smtClean="0">
                <a:solidFill>
                  <a:schemeClr val="bg1"/>
                </a:solidFill>
              </a:rPr>
              <a:t>اللحظات من أثر </a:t>
            </a:r>
            <a:r>
              <a:rPr lang="ar-SA" dirty="0">
                <a:solidFill>
                  <a:schemeClr val="bg1"/>
                </a:solidFill>
              </a:rPr>
              <a:t>ايجابي على حياتنا وحياة </a:t>
            </a:r>
            <a:r>
              <a:rPr lang="ar-SA" dirty="0" err="1" smtClean="0">
                <a:solidFill>
                  <a:schemeClr val="bg1"/>
                </a:solidFill>
              </a:rPr>
              <a:t>الآخرين؟</a:t>
            </a:r>
            <a:endParaRPr lang="ar-SA" dirty="0" smtClean="0">
              <a:solidFill>
                <a:schemeClr val="bg1"/>
              </a:solidFill>
            </a:endParaRPr>
          </a:p>
          <a:p>
            <a:pPr lvl="1" algn="ctr"/>
            <a:r>
              <a:rPr lang="ar-SA" dirty="0">
                <a:solidFill>
                  <a:schemeClr val="bg1"/>
                </a:solidFill>
                <a:cs typeface="DecoType Naskh" pitchFamily="2" charset="-78"/>
              </a:rPr>
              <a:t>دقـات قلب المـرء قائلة له      إن الحياة دقائق </a:t>
            </a:r>
            <a:r>
              <a:rPr lang="ar-SA" dirty="0" smtClean="0">
                <a:solidFill>
                  <a:schemeClr val="bg1"/>
                </a:solidFill>
                <a:cs typeface="DecoType Naskh" pitchFamily="2" charset="-78"/>
              </a:rPr>
              <a:t>وثواني</a:t>
            </a:r>
            <a:r>
              <a:rPr lang="ar-SA" dirty="0">
                <a:solidFill>
                  <a:schemeClr val="bg1"/>
                </a:solidFill>
                <a:cs typeface="DecoType Naskh" pitchFamily="2" charset="-78"/>
              </a:rPr>
              <a:t/>
            </a:r>
            <a:br>
              <a:rPr lang="ar-SA" dirty="0">
                <a:solidFill>
                  <a:schemeClr val="bg1"/>
                </a:solidFill>
                <a:cs typeface="DecoType Naskh" pitchFamily="2" charset="-78"/>
              </a:rPr>
            </a:br>
            <a:r>
              <a:rPr lang="ar-SA" dirty="0">
                <a:solidFill>
                  <a:schemeClr val="bg1"/>
                </a:solidFill>
                <a:cs typeface="DecoType Naskh" pitchFamily="2" charset="-78"/>
              </a:rPr>
              <a:t>فارفع لنفسك قبل موتك ذكرها    فالذكر للإنسان عمر ثاني</a:t>
            </a:r>
            <a:r>
              <a:rPr lang="en-US" dirty="0" smtClean="0">
                <a:solidFill>
                  <a:schemeClr val="bg1"/>
                </a:solidFill>
                <a:cs typeface="DecoType Naskh" pitchFamily="2" charset="-78"/>
              </a:rPr>
              <a:t> </a:t>
            </a:r>
          </a:p>
          <a:p>
            <a:pPr lvl="1" algn="ctr"/>
            <a:r>
              <a:rPr lang="ar-SA" sz="1400" dirty="0" smtClean="0">
                <a:solidFill>
                  <a:schemeClr val="bg1"/>
                </a:solidFill>
              </a:rPr>
              <a:t>قائل </a:t>
            </a:r>
            <a:r>
              <a:rPr lang="ar-SA" sz="1400" dirty="0">
                <a:solidFill>
                  <a:schemeClr val="bg1"/>
                </a:solidFill>
              </a:rPr>
              <a:t>هذه الأبيات هو </a:t>
            </a:r>
            <a:r>
              <a:rPr lang="ar-SA" sz="1400" dirty="0" err="1">
                <a:solidFill>
                  <a:schemeClr val="bg1"/>
                </a:solidFill>
              </a:rPr>
              <a:t>الشاعر </a:t>
            </a:r>
            <a:r>
              <a:rPr lang="ar-SA" sz="1400" dirty="0">
                <a:solidFill>
                  <a:schemeClr val="bg1"/>
                </a:solidFill>
              </a:rPr>
              <a:t>: أحمد شوقي</a:t>
            </a:r>
            <a:endParaRPr lang="en-US" sz="1400" dirty="0">
              <a:solidFill>
                <a:schemeClr val="bg1"/>
              </a:solidFill>
            </a:endParaRPr>
          </a:p>
          <a:p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6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6146" name="Picture 2" descr="http://t1.gstatic.com/images?q=tbn:ANd9GcTpHEtGOJchG9DNhIcDzV5vmVQxMyqz0eNsuii_mP358oepP7eBYtkt3lF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844824"/>
            <a:ext cx="2000250" cy="228600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chemeClr val="bg1"/>
                </a:solidFill>
              </a:rPr>
              <a:t>الزيارات المفاجأة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412776"/>
            <a:ext cx="8028384" cy="4713387"/>
          </a:xfrm>
        </p:spPr>
        <p:txBody>
          <a:bodyPr>
            <a:noAutofit/>
          </a:bodyPr>
          <a:lstStyle/>
          <a:p>
            <a:pPr lvl="0"/>
            <a:r>
              <a:rPr lang="ar-SA" sz="2800" dirty="0" smtClean="0">
                <a:solidFill>
                  <a:schemeClr val="bg1"/>
                </a:solidFill>
              </a:rPr>
              <a:t>نقل الملفات</a:t>
            </a:r>
            <a:r>
              <a:rPr lang="ar-SA" sz="2800" dirty="0">
                <a:solidFill>
                  <a:schemeClr val="bg1"/>
                </a:solidFill>
              </a:rPr>
              <a:t>، </a:t>
            </a:r>
            <a:r>
              <a:rPr lang="ar-SA" sz="2800" dirty="0" smtClean="0">
                <a:solidFill>
                  <a:schemeClr val="bg1"/>
                </a:solidFill>
              </a:rPr>
              <a:t>وآلة </a:t>
            </a:r>
            <a:r>
              <a:rPr lang="ar-SA" sz="2800" dirty="0" err="1">
                <a:solidFill>
                  <a:schemeClr val="bg1"/>
                </a:solidFill>
              </a:rPr>
              <a:t>تصوير،..</a:t>
            </a:r>
            <a:r>
              <a:rPr lang="ar-SA" sz="2800" dirty="0">
                <a:solidFill>
                  <a:schemeClr val="bg1"/>
                </a:solidFill>
              </a:rPr>
              <a:t> التي ترغب الآخرين </a:t>
            </a:r>
            <a:r>
              <a:rPr lang="ar-SA" sz="2800" dirty="0" err="1">
                <a:solidFill>
                  <a:schemeClr val="bg1"/>
                </a:solidFill>
              </a:rPr>
              <a:t>للأطلاع</a:t>
            </a:r>
            <a:r>
              <a:rPr lang="ar-SA" sz="2800" dirty="0">
                <a:solidFill>
                  <a:schemeClr val="bg1"/>
                </a:solidFill>
              </a:rPr>
              <a:t> أو </a:t>
            </a:r>
            <a:r>
              <a:rPr lang="ar-SA" sz="2800" dirty="0" smtClean="0">
                <a:solidFill>
                  <a:schemeClr val="bg1"/>
                </a:solidFill>
              </a:rPr>
              <a:t>المساعدة</a:t>
            </a:r>
            <a:endParaRPr lang="en-US" sz="2800" dirty="0">
              <a:solidFill>
                <a:schemeClr val="bg1"/>
              </a:solidFill>
            </a:endParaRPr>
          </a:p>
          <a:p>
            <a:pPr lvl="0"/>
            <a:r>
              <a:rPr lang="ar-SA" sz="2800" dirty="0">
                <a:solidFill>
                  <a:schemeClr val="bg1"/>
                </a:solidFill>
              </a:rPr>
              <a:t>محاولة </a:t>
            </a:r>
            <a:r>
              <a:rPr lang="ar-SA" sz="2800" dirty="0" smtClean="0">
                <a:solidFill>
                  <a:schemeClr val="bg1"/>
                </a:solidFill>
              </a:rPr>
              <a:t>معرفة سبب </a:t>
            </a:r>
            <a:r>
              <a:rPr lang="ar-SA" sz="2800" dirty="0">
                <a:solidFill>
                  <a:schemeClr val="bg1"/>
                </a:solidFill>
              </a:rPr>
              <a:t>زيارة </a:t>
            </a:r>
            <a:r>
              <a:rPr lang="ar-SA" sz="2800" dirty="0" smtClean="0">
                <a:solidFill>
                  <a:schemeClr val="bg1"/>
                </a:solidFill>
              </a:rPr>
              <a:t>الزائر</a:t>
            </a:r>
            <a:endParaRPr lang="en-US" sz="2800" dirty="0">
              <a:solidFill>
                <a:schemeClr val="bg1"/>
              </a:solidFill>
            </a:endParaRPr>
          </a:p>
          <a:p>
            <a:pPr lvl="0"/>
            <a:r>
              <a:rPr lang="ar-SA" sz="2800" dirty="0">
                <a:solidFill>
                  <a:schemeClr val="bg1"/>
                </a:solidFill>
              </a:rPr>
              <a:t>المبادرة </a:t>
            </a:r>
            <a:r>
              <a:rPr lang="ar-SA" sz="2800" dirty="0" err="1" smtClean="0">
                <a:solidFill>
                  <a:schemeClr val="bg1"/>
                </a:solidFill>
              </a:rPr>
              <a:t>بالزيارة.</a:t>
            </a:r>
            <a:r>
              <a:rPr lang="ar-SA" sz="2800" dirty="0" smtClean="0">
                <a:solidFill>
                  <a:schemeClr val="bg1"/>
                </a:solidFill>
              </a:rPr>
              <a:t> </a:t>
            </a:r>
            <a:endParaRPr lang="en-US" sz="2800" dirty="0">
              <a:solidFill>
                <a:schemeClr val="bg1"/>
              </a:solidFill>
            </a:endParaRPr>
          </a:p>
          <a:p>
            <a:pPr lvl="0"/>
            <a:r>
              <a:rPr lang="ar-SA" sz="2800" dirty="0" smtClean="0">
                <a:solidFill>
                  <a:schemeClr val="bg1"/>
                </a:solidFill>
              </a:rPr>
              <a:t>عند الانشغال </a:t>
            </a:r>
            <a:r>
              <a:rPr lang="ar-SA" sz="2800" dirty="0">
                <a:solidFill>
                  <a:schemeClr val="bg1"/>
                </a:solidFill>
              </a:rPr>
              <a:t>عن مدى </a:t>
            </a:r>
            <a:r>
              <a:rPr lang="ar-SA" sz="2800" dirty="0" smtClean="0">
                <a:solidFill>
                  <a:schemeClr val="bg1"/>
                </a:solidFill>
              </a:rPr>
              <a:t>انشغالك </a:t>
            </a:r>
            <a:r>
              <a:rPr lang="ar-SA" sz="2800" dirty="0">
                <a:solidFill>
                  <a:schemeClr val="bg1"/>
                </a:solidFill>
              </a:rPr>
              <a:t>أجب بنعم.</a:t>
            </a:r>
            <a:endParaRPr lang="en-US" sz="2800" dirty="0">
              <a:solidFill>
                <a:schemeClr val="bg1"/>
              </a:solidFill>
            </a:endParaRPr>
          </a:p>
          <a:p>
            <a:pPr lvl="0"/>
            <a:r>
              <a:rPr lang="ar-SA" sz="2800" dirty="0" smtClean="0">
                <a:solidFill>
                  <a:schemeClr val="bg1"/>
                </a:solidFill>
              </a:rPr>
              <a:t>ترتيب </a:t>
            </a:r>
            <a:r>
              <a:rPr lang="ar-SA" sz="2800" dirty="0">
                <a:solidFill>
                  <a:schemeClr val="bg1"/>
                </a:solidFill>
              </a:rPr>
              <a:t>المكتب الشكل الذي لا يشجع على الزيارات.</a:t>
            </a:r>
            <a:endParaRPr lang="en-US" sz="2800" dirty="0">
              <a:solidFill>
                <a:schemeClr val="bg1"/>
              </a:solidFill>
            </a:endParaRPr>
          </a:p>
          <a:p>
            <a:pPr lvl="0"/>
            <a:r>
              <a:rPr lang="ar-SA" sz="2800" dirty="0">
                <a:solidFill>
                  <a:schemeClr val="bg1"/>
                </a:solidFill>
              </a:rPr>
              <a:t>شجع </a:t>
            </a:r>
            <a:r>
              <a:rPr lang="ar-SA" sz="2800" dirty="0" err="1">
                <a:solidFill>
                  <a:schemeClr val="bg1"/>
                </a:solidFill>
              </a:rPr>
              <a:t>مبداً</a:t>
            </a:r>
            <a:r>
              <a:rPr lang="ar-SA" sz="2800" dirty="0">
                <a:solidFill>
                  <a:schemeClr val="bg1"/>
                </a:solidFill>
              </a:rPr>
              <a:t> العمل من خلال المواعيد.</a:t>
            </a:r>
            <a:endParaRPr lang="en-US" sz="2800" dirty="0">
              <a:solidFill>
                <a:schemeClr val="bg1"/>
              </a:solidFill>
            </a:endParaRPr>
          </a:p>
          <a:p>
            <a:pPr lvl="0"/>
            <a:r>
              <a:rPr lang="ar-SA" sz="2800" dirty="0" smtClean="0">
                <a:solidFill>
                  <a:schemeClr val="bg1"/>
                </a:solidFill>
              </a:rPr>
              <a:t>استقبال </a:t>
            </a:r>
            <a:r>
              <a:rPr lang="ar-SA" sz="2800" dirty="0">
                <a:solidFill>
                  <a:schemeClr val="bg1"/>
                </a:solidFill>
              </a:rPr>
              <a:t>الزوار خارج المكتب</a:t>
            </a:r>
            <a:r>
              <a:rPr lang="ar-SA" sz="2800" dirty="0" smtClean="0">
                <a:solidFill>
                  <a:schemeClr val="bg1"/>
                </a:solidFill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chemeClr val="bg1"/>
                </a:solidFill>
              </a:rPr>
              <a:t>التسويف والتأجيل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600200"/>
            <a:ext cx="7571184" cy="4525963"/>
          </a:xfrm>
        </p:spPr>
        <p:txBody>
          <a:bodyPr>
            <a:normAutofit fontScale="92500" lnSpcReduction="20000"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ال</a:t>
            </a:r>
            <a:r>
              <a:rPr lang="ar-SA" dirty="0" smtClean="0">
                <a:solidFill>
                  <a:schemeClr val="bg1"/>
                </a:solidFill>
              </a:rPr>
              <a:t>تهرب  </a:t>
            </a:r>
            <a:r>
              <a:rPr lang="ar-SA" dirty="0">
                <a:solidFill>
                  <a:schemeClr val="bg1"/>
                </a:solidFill>
              </a:rPr>
              <a:t>من المسئوليات والواجبات بالتأجيل بدون سبب مقنع. </a:t>
            </a:r>
            <a:endParaRPr lang="ar-SA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وللتسويف </a:t>
            </a:r>
            <a:r>
              <a:rPr lang="ar-SA" dirty="0">
                <a:solidFill>
                  <a:schemeClr val="bg1"/>
                </a:solidFill>
              </a:rPr>
              <a:t>والتأجيل أسباب </a:t>
            </a:r>
            <a:r>
              <a:rPr lang="ar-SA" dirty="0" smtClean="0">
                <a:solidFill>
                  <a:schemeClr val="bg1"/>
                </a:solidFill>
              </a:rPr>
              <a:t>عديدة منها: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 err="1">
                <a:solidFill>
                  <a:schemeClr val="bg1"/>
                </a:solidFill>
              </a:rPr>
              <a:t>اللاأرادية</a:t>
            </a:r>
            <a:r>
              <a:rPr lang="ar-SA" dirty="0">
                <a:solidFill>
                  <a:schemeClr val="bg1"/>
                </a:solidFill>
              </a:rPr>
              <a:t> في النفس البشرية للركون والراحة </a:t>
            </a:r>
            <a:r>
              <a:rPr lang="ar-SA" dirty="0" err="1">
                <a:solidFill>
                  <a:schemeClr val="bg1"/>
                </a:solidFill>
              </a:rPr>
              <a:t>والدعة.</a:t>
            </a:r>
            <a:r>
              <a:rPr lang="ar-SA" dirty="0">
                <a:solidFill>
                  <a:schemeClr val="bg1"/>
                </a:solidFill>
              </a:rPr>
              <a:t> فالمرء يهرب من الشيء المكلف بعملة إذا كان تكليفاً مباشراً ويستلزم جهداً وعملاً.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>
                <a:solidFill>
                  <a:schemeClr val="bg1"/>
                </a:solidFill>
              </a:rPr>
              <a:t>عدم توفر الحماس تجاه </a:t>
            </a:r>
            <a:r>
              <a:rPr lang="ar-SA" dirty="0" err="1">
                <a:solidFill>
                  <a:schemeClr val="bg1"/>
                </a:solidFill>
              </a:rPr>
              <a:t>العمل.</a:t>
            </a:r>
            <a:r>
              <a:rPr lang="ar-SA" dirty="0">
                <a:solidFill>
                  <a:schemeClr val="bg1"/>
                </a:solidFill>
              </a:rPr>
              <a:t> فإذا لم يتوفر الحماس تجاه العمل فيجد المرء نفسة مندفعا نحو الأبتعاد عن العمل وتفادية</a:t>
            </a:r>
            <a:r>
              <a:rPr lang="ar-SA" dirty="0" smtClean="0">
                <a:solidFill>
                  <a:schemeClr val="bg1"/>
                </a:solidFill>
              </a:rPr>
              <a:t>.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الخوف: يؤدي الخوف من الفشل أو السخرية إلى المماطلة في تأدية العمل.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endParaRPr lang="ar-SA" dirty="0" smtClean="0">
              <a:solidFill>
                <a:schemeClr val="bg1"/>
              </a:solidFill>
            </a:endParaRPr>
          </a:p>
          <a:p>
            <a:pPr lvl="0"/>
            <a:endParaRPr lang="en-US" dirty="0">
              <a:solidFill>
                <a:schemeClr val="bg1"/>
              </a:solidFill>
            </a:endParaRPr>
          </a:p>
          <a:p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للقضاء على التسويف </a:t>
            </a:r>
            <a:r>
              <a:rPr lang="ar-SA" dirty="0" smtClean="0">
                <a:solidFill>
                  <a:schemeClr val="bg1"/>
                </a:solidFill>
              </a:rPr>
              <a:t>والتأجيل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600200"/>
            <a:ext cx="7427168" cy="4525963"/>
          </a:xfrm>
        </p:spPr>
        <p:txBody>
          <a:bodyPr>
            <a:normAutofit/>
          </a:bodyPr>
          <a:lstStyle/>
          <a:p>
            <a:pPr lvl="0"/>
            <a:r>
              <a:rPr lang="ar-SA" dirty="0" smtClean="0">
                <a:solidFill>
                  <a:schemeClr val="bg1"/>
                </a:solidFill>
              </a:rPr>
              <a:t>وضع </a:t>
            </a:r>
            <a:r>
              <a:rPr lang="ar-SA" dirty="0">
                <a:solidFill>
                  <a:schemeClr val="bg1"/>
                </a:solidFill>
              </a:rPr>
              <a:t>وقت لأنهاء كل مهمة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>
                <a:solidFill>
                  <a:schemeClr val="bg1"/>
                </a:solidFill>
              </a:rPr>
              <a:t>عدم </a:t>
            </a:r>
            <a:r>
              <a:rPr lang="ar-SA" dirty="0" err="1">
                <a:solidFill>
                  <a:schemeClr val="bg1"/>
                </a:solidFill>
              </a:rPr>
              <a:t>أنتظار</a:t>
            </a:r>
            <a:r>
              <a:rPr lang="ar-SA" dirty="0">
                <a:solidFill>
                  <a:schemeClr val="bg1"/>
                </a:solidFill>
              </a:rPr>
              <a:t> المزاج الملائم أو الظروف الملائمة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>
                <a:solidFill>
                  <a:schemeClr val="bg1"/>
                </a:solidFill>
              </a:rPr>
              <a:t>يمكن تجزئة المهام الكبيرة إلى مهام صغيرة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>
                <a:solidFill>
                  <a:schemeClr val="bg1"/>
                </a:solidFill>
              </a:rPr>
              <a:t>عدم التردد وذلك عن طريق تعلم وقت أتخاذ </a:t>
            </a:r>
            <a:r>
              <a:rPr lang="ar-SA" dirty="0" smtClean="0">
                <a:solidFill>
                  <a:schemeClr val="bg1"/>
                </a:solidFill>
              </a:rPr>
              <a:t>القرار</a:t>
            </a:r>
          </a:p>
          <a:p>
            <a:pPr lvl="0"/>
            <a:r>
              <a:rPr lang="ar-SA" dirty="0" smtClean="0">
                <a:solidFill>
                  <a:schemeClr val="bg1"/>
                </a:solidFill>
              </a:rPr>
              <a:t> </a:t>
            </a:r>
            <a:r>
              <a:rPr lang="ar-SA" dirty="0">
                <a:solidFill>
                  <a:schemeClr val="bg1"/>
                </a:solidFill>
              </a:rPr>
              <a:t>وعدم أنتظار نتيجة مثالية وعدم الخوف من الخطأ.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 smtClean="0">
                <a:solidFill>
                  <a:schemeClr val="bg1"/>
                </a:solidFill>
              </a:rPr>
              <a:t>البحث عن حافز وهو تحقيق الهدف</a:t>
            </a:r>
            <a:endParaRPr lang="en-US" dirty="0">
              <a:solidFill>
                <a:schemeClr val="bg1"/>
              </a:solidFill>
            </a:endParaRPr>
          </a:p>
          <a:p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التسويف والتأجيل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>
            <a:normAutofit/>
          </a:bodyPr>
          <a:lstStyle/>
          <a:p>
            <a:pPr lvl="0"/>
            <a:r>
              <a:rPr lang="ar-SA" dirty="0">
                <a:solidFill>
                  <a:schemeClr val="bg1"/>
                </a:solidFill>
              </a:rPr>
              <a:t>يمكن أن يسأل المرء </a:t>
            </a:r>
            <a:r>
              <a:rPr lang="ar-SA" dirty="0" err="1">
                <a:solidFill>
                  <a:schemeClr val="bg1"/>
                </a:solidFill>
              </a:rPr>
              <a:t>نفسة: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أما </a:t>
            </a:r>
            <a:r>
              <a:rPr lang="ar-SA" dirty="0">
                <a:solidFill>
                  <a:schemeClr val="bg1"/>
                </a:solidFill>
              </a:rPr>
              <a:t>أ فضل شيء أستغل فيه وقتي في هذه اللحظة؟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ar-SA" dirty="0">
                <a:solidFill>
                  <a:schemeClr val="bg1"/>
                </a:solidFill>
              </a:rPr>
              <a:t>ب) </a:t>
            </a:r>
            <a:r>
              <a:rPr lang="ar-SA" dirty="0" smtClean="0">
                <a:solidFill>
                  <a:schemeClr val="bg1"/>
                </a:solidFill>
              </a:rPr>
              <a:t>وما </a:t>
            </a:r>
            <a:r>
              <a:rPr lang="ar-SA" dirty="0">
                <a:solidFill>
                  <a:schemeClr val="bg1"/>
                </a:solidFill>
              </a:rPr>
              <a:t>المشاعر المترتبة على التسويف والتردد ؟ ( مثل : الضيق ، القلق ، خيبة الآمل ، الشعور بالذنب ...ألأخ ) ، والمشاعر المترتبة على الإنجاز ؟ ( مثل : الرضا ، والسعادة ، والراحة ، والنجاح ، والرغبة  في مزيد من الانجاز.....) </a:t>
            </a:r>
            <a:r>
              <a:rPr lang="ar-SA" dirty="0" smtClean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chemeClr val="bg1"/>
                </a:solidFill>
              </a:rPr>
              <a:t>عدم القدرة على قول كلمة لا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/>
          <a:lstStyle/>
          <a:p>
            <a:r>
              <a:rPr lang="ar-SA" dirty="0">
                <a:solidFill>
                  <a:schemeClr val="bg1"/>
                </a:solidFill>
              </a:rPr>
              <a:t>يصعب على العديد من الناس قول الكلمة </a:t>
            </a:r>
            <a:r>
              <a:rPr lang="ar-SA" dirty="0" err="1">
                <a:solidFill>
                  <a:schemeClr val="bg1"/>
                </a:solidFill>
              </a:rPr>
              <a:t>الصغيرة "لا "،</a:t>
            </a:r>
            <a:r>
              <a:rPr lang="ar-SA" dirty="0">
                <a:solidFill>
                  <a:schemeClr val="bg1"/>
                </a:solidFill>
              </a:rPr>
              <a:t> </a:t>
            </a:r>
            <a:endParaRPr lang="ar-SA" dirty="0" smtClean="0">
              <a:solidFill>
                <a:schemeClr val="bg1"/>
              </a:solidFill>
            </a:endParaRPr>
          </a:p>
          <a:p>
            <a:r>
              <a:rPr lang="ar-SA" dirty="0">
                <a:solidFill>
                  <a:schemeClr val="bg1"/>
                </a:solidFill>
              </a:rPr>
              <a:t>هناك من يقف وقفة حازمة مع أولويات </a:t>
            </a:r>
            <a:r>
              <a:rPr lang="ar-SA" dirty="0" err="1">
                <a:solidFill>
                  <a:schemeClr val="bg1"/>
                </a:solidFill>
              </a:rPr>
              <a:t>حياتة</a:t>
            </a:r>
            <a:r>
              <a:rPr lang="ar-SA" dirty="0">
                <a:solidFill>
                  <a:schemeClr val="bg1"/>
                </a:solidFill>
              </a:rPr>
              <a:t> ويرفض ما يعيقها فلا منفذ للمتطفلين ولا مجال للمعوقين.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ar-SA" dirty="0">
                <a:solidFill>
                  <a:schemeClr val="bg1"/>
                </a:solidFill>
              </a:rPr>
              <a:t>نجد أن الفئة الأخيرة أكثر انجازاً لمهامهم وأكثر راحة في </a:t>
            </a:r>
            <a:r>
              <a:rPr lang="ar-SA" dirty="0" err="1">
                <a:solidFill>
                  <a:schemeClr val="bg1"/>
                </a:solidFill>
              </a:rPr>
              <a:t>حياتهم.</a:t>
            </a:r>
            <a:r>
              <a:rPr lang="ar-SA" dirty="0">
                <a:solidFill>
                  <a:schemeClr val="bg1"/>
                </a:solidFill>
              </a:rPr>
              <a:t> لذا فمن الضروري التعود لقول كلمة لا عندما يكون ذلك ضروريا.</a:t>
            </a: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>
                <a:solidFill>
                  <a:schemeClr val="bg1"/>
                </a:solidFill>
              </a:rPr>
              <a:t>عدم القدرة على قول كلمة لا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محاولة </a:t>
            </a:r>
            <a:r>
              <a:rPr lang="ar-SA" dirty="0">
                <a:solidFill>
                  <a:schemeClr val="bg1"/>
                </a:solidFill>
              </a:rPr>
              <a:t>الظهور بانطباع جيد أو الرغبة في إسعاد الآخرين وعدم مضايقتهم. </a:t>
            </a:r>
            <a:endParaRPr lang="ar-SA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وفي </a:t>
            </a:r>
            <a:r>
              <a:rPr lang="ar-SA" dirty="0">
                <a:solidFill>
                  <a:schemeClr val="bg1"/>
                </a:solidFill>
              </a:rPr>
              <a:t>النهاية قد لا يستطيع من وافق على الالتزام بما طلب منه مما يتسبب في تأخيرهم </a:t>
            </a:r>
            <a:endParaRPr lang="ar-SA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وبالتالي </a:t>
            </a:r>
            <a:r>
              <a:rPr lang="ar-SA" dirty="0">
                <a:solidFill>
                  <a:schemeClr val="bg1"/>
                </a:solidFill>
              </a:rPr>
              <a:t>تعطيل كلا </a:t>
            </a:r>
            <a:r>
              <a:rPr lang="ar-SA" dirty="0" err="1">
                <a:solidFill>
                  <a:schemeClr val="bg1"/>
                </a:solidFill>
              </a:rPr>
              <a:t>الطرفين.</a:t>
            </a:r>
            <a:r>
              <a:rPr lang="ar-SA" dirty="0">
                <a:solidFill>
                  <a:schemeClr val="bg1"/>
                </a:solidFill>
              </a:rPr>
              <a:t> ولأن رضى الناس غاية لا تدرك ينبغي التعود على قول كلمة لا عندما يتطلب الامر ذلك</a:t>
            </a: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6" name="Picture 2" descr="https://encrypted-tbn1.google.com/images?q=tbn:ANd9GcSKkmw8uXTDV9V-O-elQoW1-pUgvNOWQ-LiHw293FIJSWB_Jmi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9" y="4781550"/>
            <a:ext cx="2016224" cy="190275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بعض النصائح الرفض المهذب 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ar-SA" dirty="0" smtClean="0">
                <a:solidFill>
                  <a:schemeClr val="bg1"/>
                </a:solidFill>
              </a:rPr>
              <a:t>عند </a:t>
            </a:r>
            <a:r>
              <a:rPr lang="ar-SA" dirty="0">
                <a:solidFill>
                  <a:schemeClr val="bg1"/>
                </a:solidFill>
              </a:rPr>
              <a:t>أتباع خطة </a:t>
            </a:r>
            <a:r>
              <a:rPr lang="ar-SA" dirty="0" err="1">
                <a:solidFill>
                  <a:schemeClr val="bg1"/>
                </a:solidFill>
              </a:rPr>
              <a:t>أستراتيجية</a:t>
            </a:r>
            <a:r>
              <a:rPr lang="ar-SA" dirty="0">
                <a:solidFill>
                  <a:schemeClr val="bg1"/>
                </a:solidFill>
              </a:rPr>
              <a:t> فإن ذلك يعطي مبررا قوياً للتمسك </a:t>
            </a:r>
            <a:r>
              <a:rPr lang="ar-SA" dirty="0" err="1">
                <a:solidFill>
                  <a:schemeClr val="bg1"/>
                </a:solidFill>
              </a:rPr>
              <a:t>به، </a:t>
            </a:r>
            <a:r>
              <a:rPr lang="ar-SA" dirty="0">
                <a:solidFill>
                  <a:schemeClr val="bg1"/>
                </a:solidFill>
              </a:rPr>
              <a:t>" أشكرك غير أني فعلا لدي خطة مالية أعمل فيها ولا يوجد داعي </a:t>
            </a:r>
            <a:r>
              <a:rPr lang="ar-SA" dirty="0" err="1">
                <a:solidFill>
                  <a:schemeClr val="bg1"/>
                </a:solidFill>
              </a:rPr>
              <a:t>لأرسال</a:t>
            </a:r>
            <a:r>
              <a:rPr lang="ar-SA" dirty="0">
                <a:solidFill>
                  <a:schemeClr val="bg1"/>
                </a:solidFill>
              </a:rPr>
              <a:t> خطة مالية </a:t>
            </a:r>
            <a:r>
              <a:rPr lang="ar-SA" dirty="0" err="1">
                <a:solidFill>
                  <a:schemeClr val="bg1"/>
                </a:solidFill>
              </a:rPr>
              <a:t>أخرى".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>
                <a:solidFill>
                  <a:schemeClr val="bg1"/>
                </a:solidFill>
              </a:rPr>
              <a:t>وعند </a:t>
            </a:r>
            <a:r>
              <a:rPr lang="ar-SA" dirty="0" err="1">
                <a:solidFill>
                  <a:schemeClr val="bg1"/>
                </a:solidFill>
              </a:rPr>
              <a:t>الأصرار</a:t>
            </a:r>
            <a:r>
              <a:rPr lang="ar-SA" dirty="0">
                <a:solidFill>
                  <a:schemeClr val="bg1"/>
                </a:solidFill>
              </a:rPr>
              <a:t> يمكن تحور </a:t>
            </a:r>
            <a:r>
              <a:rPr lang="ar-SA" dirty="0" err="1">
                <a:solidFill>
                  <a:schemeClr val="bg1"/>
                </a:solidFill>
              </a:rPr>
              <a:t>القول </a:t>
            </a:r>
            <a:r>
              <a:rPr lang="ar-SA" dirty="0">
                <a:solidFill>
                  <a:schemeClr val="bg1"/>
                </a:solidFill>
              </a:rPr>
              <a:t>" سياسة المنظمة أن لا نبدأ في أي خطة جديدة قبل تنفيذ الخطة </a:t>
            </a:r>
            <a:r>
              <a:rPr lang="ar-SA" dirty="0" err="1">
                <a:solidFill>
                  <a:schemeClr val="bg1"/>
                </a:solidFill>
              </a:rPr>
              <a:t>الحالية".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>
                <a:solidFill>
                  <a:schemeClr val="bg1"/>
                </a:solidFill>
              </a:rPr>
              <a:t>التأني وعدم التسرع في الأجابة فقد تقبل مهمة تحتاج إلى وقت وجهد أكثر </a:t>
            </a:r>
            <a:r>
              <a:rPr lang="ar-SA" dirty="0" smtClean="0">
                <a:solidFill>
                  <a:schemeClr val="bg1"/>
                </a:solidFill>
              </a:rPr>
              <a:t>مما </a:t>
            </a:r>
            <a:r>
              <a:rPr lang="ar-SA" dirty="0">
                <a:solidFill>
                  <a:schemeClr val="bg1"/>
                </a:solidFill>
              </a:rPr>
              <a:t>يُعتقد وقد ترفض مهمة لا تتطلب جهدأ يذكر.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>
                <a:solidFill>
                  <a:schemeClr val="bg1"/>
                </a:solidFill>
              </a:rPr>
              <a:t>محاولة التوسط بين </a:t>
            </a:r>
            <a:r>
              <a:rPr lang="ar-SA" dirty="0" err="1">
                <a:solidFill>
                  <a:schemeClr val="bg1"/>
                </a:solidFill>
              </a:rPr>
              <a:t>المهمات.</a:t>
            </a:r>
            <a:r>
              <a:rPr lang="ar-SA" dirty="0">
                <a:solidFill>
                  <a:schemeClr val="bg1"/>
                </a:solidFill>
              </a:rPr>
              <a:t> فلا ينخدع </a:t>
            </a:r>
            <a:r>
              <a:rPr lang="ar-SA" dirty="0" err="1">
                <a:solidFill>
                  <a:schemeClr val="bg1"/>
                </a:solidFill>
              </a:rPr>
              <a:t>المرأ</a:t>
            </a:r>
            <a:r>
              <a:rPr lang="ar-SA" dirty="0">
                <a:solidFill>
                  <a:schemeClr val="bg1"/>
                </a:solidFill>
              </a:rPr>
              <a:t> بأنه قادر على عمل كل الأشياء.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>
                <a:solidFill>
                  <a:schemeClr val="bg1"/>
                </a:solidFill>
              </a:rPr>
              <a:t>من حقك أن تقول لا وقد يؤثر ذلك على علاقتك بالغير إذا كان انانياً.</a:t>
            </a:r>
            <a:endParaRPr lang="en-US" dirty="0">
              <a:solidFill>
                <a:schemeClr val="bg1"/>
              </a:solidFill>
            </a:endParaRPr>
          </a:p>
          <a:p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بعض النصائح الرفض المهذب 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99715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ar-SA" dirty="0" smtClean="0">
                <a:solidFill>
                  <a:schemeClr val="bg1"/>
                </a:solidFill>
              </a:rPr>
              <a:t>الأدب </a:t>
            </a:r>
            <a:r>
              <a:rPr lang="ar-SA" dirty="0" smtClean="0">
                <a:solidFill>
                  <a:schemeClr val="bg1"/>
                </a:solidFill>
              </a:rPr>
              <a:t>" </a:t>
            </a:r>
            <a:r>
              <a:rPr lang="ar-SA" dirty="0" smtClean="0">
                <a:solidFill>
                  <a:schemeClr val="bg1"/>
                </a:solidFill>
              </a:rPr>
              <a:t>سأحاول بقدر الإمكان أن أحضر".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ar-SA" dirty="0" smtClean="0">
                <a:solidFill>
                  <a:schemeClr val="bg1"/>
                </a:solidFill>
              </a:rPr>
              <a:t>في حالة السكرتير علية أعلام الرئيس </a:t>
            </a:r>
            <a:r>
              <a:rPr lang="ar-SA" dirty="0" err="1" smtClean="0">
                <a:solidFill>
                  <a:schemeClr val="bg1"/>
                </a:solidFill>
              </a:rPr>
              <a:t>يوجود</a:t>
            </a:r>
            <a:r>
              <a:rPr lang="ar-SA" dirty="0" smtClean="0">
                <a:solidFill>
                  <a:schemeClr val="bg1"/>
                </a:solidFill>
              </a:rPr>
              <a:t> مهمة سابقة وأن المهمة الحالية تكون في أول الأولويات القادمة. أو أن انجاز المهمة الجديدة لن تكون بالشكل المطلوب. أو محاولة رفع بعض المهمات مقابل المهمة الجديدة.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ar-SA" dirty="0" smtClean="0">
                <a:solidFill>
                  <a:schemeClr val="bg1"/>
                </a:solidFill>
              </a:rPr>
              <a:t>أسلوب </a:t>
            </a:r>
            <a:r>
              <a:rPr lang="ar-SA" dirty="0" smtClean="0">
                <a:solidFill>
                  <a:schemeClr val="bg1"/>
                </a:solidFill>
              </a:rPr>
              <a:t>الاختصار ( انا آسف) "أنا مشغول الليلة"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ar-SA" dirty="0" smtClean="0">
                <a:solidFill>
                  <a:schemeClr val="bg1"/>
                </a:solidFill>
              </a:rPr>
              <a:t>الرفض مع تقديم </a:t>
            </a:r>
            <a:r>
              <a:rPr lang="ar-SA" dirty="0" smtClean="0">
                <a:solidFill>
                  <a:schemeClr val="bg1"/>
                </a:solidFill>
              </a:rPr>
              <a:t>حلول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ar-SA" dirty="0" smtClean="0">
                <a:solidFill>
                  <a:schemeClr val="bg1"/>
                </a:solidFill>
              </a:rPr>
              <a:t>وضع شروط تعجيزية لقبول المهمة " لو أنها تحتاج ساعة فأنا مستعد لتنفيذها، ...بودي أن أكون متقرغا" مما يعطي الطالب آمالا غير حقيقية.</a:t>
            </a:r>
            <a:endParaRPr lang="en-US" dirty="0" smtClean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</p:spPr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بعض الردود التي تحمل الرفض </a:t>
            </a:r>
            <a:r>
              <a:rPr lang="ar-SA" dirty="0" err="1" smtClean="0">
                <a:solidFill>
                  <a:schemeClr val="bg1"/>
                </a:solidFill>
              </a:rPr>
              <a:t>المهذب: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ar-SA" dirty="0" smtClean="0">
                <a:solidFill>
                  <a:schemeClr val="bg1"/>
                </a:solidFill>
              </a:rPr>
              <a:t>لو </a:t>
            </a:r>
            <a:r>
              <a:rPr lang="ar-SA" dirty="0">
                <a:solidFill>
                  <a:schemeClr val="bg1"/>
                </a:solidFill>
              </a:rPr>
              <a:t>أنك بكرت قليلا لأسعدني ذلك.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>
                <a:solidFill>
                  <a:schemeClr val="bg1"/>
                </a:solidFill>
              </a:rPr>
              <a:t>أنا حالياً مشغول ولكني مستعد في المرة القادمة.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 err="1">
                <a:solidFill>
                  <a:schemeClr val="bg1"/>
                </a:solidFill>
              </a:rPr>
              <a:t>لانني</a:t>
            </a:r>
            <a:r>
              <a:rPr lang="ar-SA" dirty="0">
                <a:solidFill>
                  <a:schemeClr val="bg1"/>
                </a:solidFill>
              </a:rPr>
              <a:t> مشغول فقد لا أقدم هذه المهمة بالشكل والموعد المطلوب.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>
                <a:solidFill>
                  <a:schemeClr val="bg1"/>
                </a:solidFill>
              </a:rPr>
              <a:t>أنا أرغب بهذا العمل، ولكن هل </a:t>
            </a:r>
            <a:r>
              <a:rPr lang="ar-SA" dirty="0" err="1">
                <a:solidFill>
                  <a:schemeClr val="bg1"/>
                </a:solidFill>
              </a:rPr>
              <a:t>بالإمكن</a:t>
            </a:r>
            <a:r>
              <a:rPr lang="ar-SA" dirty="0">
                <a:solidFill>
                  <a:schemeClr val="bg1"/>
                </a:solidFill>
              </a:rPr>
              <a:t> نقل بعض مهامي الحالية لزميل آخر.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>
                <a:solidFill>
                  <a:schemeClr val="bg1"/>
                </a:solidFill>
              </a:rPr>
              <a:t>في الحقيقة أنا ضعيف في هذا الجانب هل بالإمكان البحث عن شخص آخر </a:t>
            </a:r>
            <a:r>
              <a:rPr lang="ar-SA" dirty="0" err="1">
                <a:solidFill>
                  <a:schemeClr val="bg1"/>
                </a:solidFill>
              </a:rPr>
              <a:t>أفضل.</a:t>
            </a:r>
            <a:r>
              <a:rPr lang="ar-SA" dirty="0">
                <a:solidFill>
                  <a:schemeClr val="bg1"/>
                </a:solidFill>
              </a:rPr>
              <a:t> 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ar-SA" dirty="0">
                <a:solidFill>
                  <a:schemeClr val="bg1"/>
                </a:solidFill>
              </a:rPr>
              <a:t>أستطيع أنجاز جزء وعليك الباقي.</a:t>
            </a: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عدم التفويض</a:t>
            </a:r>
            <a:r>
              <a:rPr lang="ar-SA" dirty="0" smtClean="0"/>
              <a:t>: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من سوء ادارة الوقت الأستغراق في الأعمال الأقل أهمية والروتينية.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مشكلة عدم التفويض تهم المدراء.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يعود السبب في ذلك إلى عدم تحديد مبدأ الأولوية 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بالتالي تراكم الأعمال والأوراق التي تعترض الاعمال الأكثر أهمية والأساسية.</a:t>
            </a:r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مشكلة الوقت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ar-SA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يشتكي الكثير من </a:t>
            </a:r>
            <a:r>
              <a:rPr lang="ar-SA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الناس من عدم </a:t>
            </a:r>
            <a:r>
              <a:rPr lang="ar-SA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كفاية </a:t>
            </a:r>
            <a:r>
              <a:rPr lang="ar-SA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الوقت</a:t>
            </a:r>
          </a:p>
          <a:p>
            <a:r>
              <a:rPr lang="ar-SA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هل </a:t>
            </a:r>
            <a:r>
              <a:rPr lang="ar-SA" b="1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الوقت هو المشكلة أم هم سبب </a:t>
            </a:r>
            <a:r>
              <a:rPr lang="ar-SA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المشكلة ؟</a:t>
            </a:r>
            <a:endParaRPr lang="ar-SA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ar-SA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ar-SA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هل بالإمكان زيادة الوقت عن 24 </a:t>
            </a:r>
            <a:r>
              <a:rPr lang="ar-SA" b="1" spc="150" dirty="0" err="1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ساعة؟</a:t>
            </a:r>
            <a:r>
              <a:rPr lang="ar-SA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</a:p>
          <a:p>
            <a:pPr>
              <a:buNone/>
            </a:pPr>
            <a:r>
              <a:rPr lang="ar-S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                    </a:t>
            </a:r>
            <a:r>
              <a:rPr lang="ar-SA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C0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سبب المشكلة </a:t>
            </a:r>
            <a:endParaRPr lang="ar-SA" b="1" spc="150" dirty="0" smtClean="0">
              <a:ln w="11430"/>
              <a:solidFill>
                <a:srgbClr val="C0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ar-SA" dirty="0">
                <a:solidFill>
                  <a:srgbClr val="FFFF00"/>
                </a:solidFill>
              </a:rPr>
              <a:t>ضعف الاستشعار </a:t>
            </a:r>
            <a:r>
              <a:rPr lang="ar-SA" dirty="0" smtClean="0">
                <a:solidFill>
                  <a:srgbClr val="FFFF00"/>
                </a:solidFill>
              </a:rPr>
              <a:t>لأهمية </a:t>
            </a:r>
            <a:r>
              <a:rPr lang="ar-SA" dirty="0" err="1">
                <a:solidFill>
                  <a:srgbClr val="FFFF00"/>
                </a:solidFill>
              </a:rPr>
              <a:t>الوقت </a:t>
            </a:r>
            <a:r>
              <a:rPr lang="ar-SA" dirty="0">
                <a:solidFill>
                  <a:srgbClr val="FFFF00"/>
                </a:solidFill>
              </a:rPr>
              <a:t>، وعدم القدرة </a:t>
            </a:r>
            <a:r>
              <a:rPr lang="ar-SA" dirty="0" smtClean="0">
                <a:solidFill>
                  <a:srgbClr val="FFFF00"/>
                </a:solidFill>
              </a:rPr>
              <a:t>على </a:t>
            </a:r>
            <a:r>
              <a:rPr lang="ar-SA" dirty="0">
                <a:solidFill>
                  <a:srgbClr val="FFFF00"/>
                </a:solidFill>
              </a:rPr>
              <a:t>إدارته بشكل </a:t>
            </a:r>
            <a:r>
              <a:rPr lang="ar-SA" dirty="0" smtClean="0">
                <a:solidFill>
                  <a:srgbClr val="FFFF00"/>
                </a:solidFill>
              </a:rPr>
              <a:t>جيد</a:t>
            </a:r>
            <a:endParaRPr lang="ar-SA" b="1" spc="150" dirty="0">
              <a:ln w="11430"/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6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Rectangle 6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63688" y="3140968"/>
            <a:ext cx="5405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ar-SA" sz="54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لا</a:t>
            </a:r>
            <a:endParaRPr lang="en-US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عدم </a:t>
            </a:r>
            <a:r>
              <a:rPr lang="ar-SA" dirty="0" err="1" smtClean="0">
                <a:solidFill>
                  <a:schemeClr val="bg1"/>
                </a:solidFill>
              </a:rPr>
              <a:t>الأعتماد</a:t>
            </a:r>
            <a:r>
              <a:rPr lang="ar-SA" dirty="0" smtClean="0">
                <a:solidFill>
                  <a:schemeClr val="bg1"/>
                </a:solidFill>
              </a:rPr>
              <a:t> على الذاكرة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>
            <a:normAutofit lnSpcReduction="10000"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مفكرة الجيب من الوسائل التي تساعد الاستخدام الأمثل للوقت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يقلل من الضغط المتراكم على الذاكرة نتيجة كثرة الأعمال والمسؤليات 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يعطي مساحة لصفاء الذهن للتركيز والإبداع. 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يحفظ المهام من النسيان ويضمن تأدية العمل في الوقت وبالطريقة المناسبة. 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سيساعد على ادخال التعديلات وإضافة وحذف بعض الأمور</a:t>
            </a:r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7170" name="Picture 2" descr="http://img.alibaba.com/photo/117574057/Metal_Diary_Pen_Slim_Pen_Pocket_Notepad_P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013176"/>
            <a:ext cx="2171733" cy="16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الأوقات الهامشية 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925144"/>
          </a:xfrm>
        </p:spPr>
        <p:txBody>
          <a:bodyPr>
            <a:normAutofit lnSpcReduction="10000"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الأوقات الضائعة بين الإلتزامات وبين الأعمال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 ( مثل : استخدام السيارة ، الانتظار لدى الطبيب ، السفر ، انتظار الوجبات ، توقع الزوار)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تزيد كلما قل تنظيم الإنسان لوقته وحياته 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هذا الوقت محفوف بالمقاطعات.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الأعمال التي لا تحتاج إلى تركيز كالأعمال الروتينية أو الأعمال المحببة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(مثل : ذكر الله عز وجل، الاستماع إلى الأشرطة المفيدة، والنوم الخفيف، والقراءة، اجراء المكالمات) </a:t>
            </a:r>
          </a:p>
          <a:p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أوقات الترفية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00200"/>
            <a:ext cx="7787208" cy="4525963"/>
          </a:xfrm>
        </p:spPr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مثل قراءة الصحف والمجلات ووقت التنزه والتسوق، أحاديث في العمل أو أحاديث مع الآخرين، </a:t>
            </a:r>
            <a:r>
              <a:rPr lang="ar-SA" smtClean="0">
                <a:solidFill>
                  <a:schemeClr val="bg1"/>
                </a:solidFill>
              </a:rPr>
              <a:t>ممارسة </a:t>
            </a:r>
            <a:r>
              <a:rPr lang="ar-SA" smtClean="0">
                <a:solidFill>
                  <a:schemeClr val="bg1"/>
                </a:solidFill>
              </a:rPr>
              <a:t>الهوايات</a:t>
            </a:r>
            <a:r>
              <a:rPr lang="ar-SA" dirty="0" smtClean="0">
                <a:solidFill>
                  <a:schemeClr val="bg1"/>
                </a:solidFill>
              </a:rPr>
              <a:t>، الوقت المخصص لمشاهدة التلفزيون أو الاستماع إلى الراديو والإنترنت 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فمن الأفضل أن يعمل الشخص ساعة وساعة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تلك الأوقات سلاح ذو حدين 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يؤدي التمادي فيها إلى حدوث تعطيل وتأخير 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يمكن إستغلالها لتحقيق هدف أو أنجاز عمل</a:t>
            </a:r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/>
          <a:lstStyle/>
          <a:p>
            <a:pPr algn="ctr"/>
            <a:r>
              <a:rPr lang="ar-SA" dirty="0" smtClean="0">
                <a:solidFill>
                  <a:schemeClr val="bg1"/>
                </a:solidFill>
              </a:rPr>
              <a:t>تدريب (9)</a:t>
            </a:r>
            <a:endParaRPr lang="en-GB" dirty="0" smtClean="0">
              <a:solidFill>
                <a:schemeClr val="bg1"/>
              </a:solidFill>
            </a:endParaRPr>
          </a:p>
          <a:p>
            <a:pPr algn="ctr"/>
            <a:r>
              <a:rPr lang="ar-SA" dirty="0" smtClean="0">
                <a:solidFill>
                  <a:schemeClr val="bg1"/>
                </a:solidFill>
              </a:rPr>
              <a:t>أعرف مضيعات الوقتك. </a:t>
            </a:r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بعض النصائح السريعة 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0" y="1600200"/>
            <a:ext cx="6995120" cy="4525963"/>
          </a:xfrm>
        </p:spPr>
        <p:txBody>
          <a:bodyPr/>
          <a:lstStyle/>
          <a:p>
            <a:pPr>
              <a:buNone/>
            </a:pPr>
            <a:r>
              <a:rPr lang="ar-SA" dirty="0" smtClean="0">
                <a:solidFill>
                  <a:schemeClr val="bg1"/>
                </a:solidFill>
              </a:rPr>
              <a:t> المهم هو عمل الشيء الصحيح لا عمل الشيء بالطريقة الصحيحة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</a:rPr>
              <a:t>التركيز في انجاز الأعمال الهامه ضروري لتحقيق المرغوب</a:t>
            </a: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</a:rPr>
              <a:t>كن </a:t>
            </a:r>
            <a:r>
              <a:rPr lang="ar-SA" dirty="0" err="1" smtClean="0">
                <a:solidFill>
                  <a:schemeClr val="bg1"/>
                </a:solidFill>
              </a:rPr>
              <a:t>صبورا.</a:t>
            </a:r>
            <a:r>
              <a:rPr lang="ar-SA" dirty="0" smtClean="0">
                <a:solidFill>
                  <a:schemeClr val="bg1"/>
                </a:solidFill>
              </a:rPr>
              <a:t> فبعض المهام تحتاج إلى تأني حتى يمر الوقت </a:t>
            </a:r>
            <a:r>
              <a:rPr lang="ar-SA" dirty="0" err="1" smtClean="0">
                <a:solidFill>
                  <a:schemeClr val="bg1"/>
                </a:solidFill>
              </a:rPr>
              <a:t>لصالحك.</a:t>
            </a:r>
            <a:r>
              <a:rPr lang="ar-SA" dirty="0" smtClean="0">
                <a:solidFill>
                  <a:schemeClr val="bg1"/>
                </a:solidFill>
              </a:rPr>
              <a:t> </a:t>
            </a: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ar-SA" dirty="0" smtClean="0">
                <a:solidFill>
                  <a:schemeClr val="bg1"/>
                </a:solidFill>
              </a:rPr>
              <a:t>انسَ أي مشكلة تصادفك ولا تعطها أكثر من دقيقة أو دقيقتين من تفكيرك</a:t>
            </a:r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لا تشعر بالفشل، فهذا الشعور عدوّ </a:t>
            </a:r>
            <a:r>
              <a:rPr lang="ar-SA" dirty="0" err="1" smtClean="0">
                <a:solidFill>
                  <a:schemeClr val="bg1"/>
                </a:solidFill>
              </a:rPr>
              <a:t>الوقت.</a:t>
            </a:r>
            <a:r>
              <a:rPr lang="ar-SA" dirty="0" smtClean="0">
                <a:solidFill>
                  <a:schemeClr val="bg1"/>
                </a:solidFill>
              </a:rPr>
              <a:t> بل حاول المرة تلوَ الأخرى وسوف تنجح ولك أجر المحاولة</a:t>
            </a:r>
          </a:p>
          <a:p>
            <a:r>
              <a:rPr lang="ar-SA" dirty="0" smtClean="0">
                <a:solidFill>
                  <a:schemeClr val="bg1"/>
                </a:solidFill>
              </a:rPr>
              <a:t>يستحيل أن تكون جميع الأعمال في درجة واحدة من الأهمية، وهذا يعني أنه لابد من ترتيب الأولويات</a:t>
            </a:r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FF00"/>
                </a:solidFill>
              </a:rPr>
              <a:t>شكراً 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FF00"/>
                </a:solidFill>
              </a:rPr>
              <a:t>شكراً 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تقدير مهاراتك في ادارة الوقت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ar-SA" b="1" dirty="0" err="1" smtClean="0">
                <a:solidFill>
                  <a:schemeClr val="bg1"/>
                </a:solidFill>
              </a:rPr>
              <a:t>تدريب </a:t>
            </a:r>
            <a:r>
              <a:rPr lang="ar-SA" b="1" dirty="0" smtClean="0">
                <a:solidFill>
                  <a:schemeClr val="bg1"/>
                </a:solidFill>
              </a:rPr>
              <a:t>(1</a:t>
            </a:r>
            <a:r>
              <a:rPr lang="ar-SA" b="1" dirty="0" err="1" smtClean="0">
                <a:solidFill>
                  <a:schemeClr val="bg1"/>
                </a:solidFill>
              </a:rPr>
              <a:t>)</a:t>
            </a:r>
            <a:endParaRPr lang="ar-SA" b="1" dirty="0" smtClean="0">
              <a:solidFill>
                <a:schemeClr val="bg1"/>
              </a:solidFill>
            </a:endParaRPr>
          </a:p>
          <a:p>
            <a:endParaRPr lang="ar-SA" dirty="0"/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تعريف ادارة الوقت</a:t>
            </a:r>
            <a:endParaRPr lang="ar-SA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dirty="0">
                <a:solidFill>
                  <a:srgbClr val="FFFF00"/>
                </a:solidFill>
              </a:rPr>
              <a:t>هناك عدة عبارات تدل على ادارة الوقت ومنها:</a:t>
            </a:r>
            <a:endParaRPr lang="en-US" dirty="0">
              <a:solidFill>
                <a:srgbClr val="FFFF00"/>
              </a:solidFill>
            </a:endParaRPr>
          </a:p>
          <a:p>
            <a:pPr lvl="0"/>
            <a:r>
              <a:rPr lang="ar-SA" dirty="0">
                <a:solidFill>
                  <a:schemeClr val="bg1"/>
                </a:solidFill>
              </a:rPr>
              <a:t>ادارة الوقت هي ادارة </a:t>
            </a:r>
            <a:r>
              <a:rPr lang="ar-SA" dirty="0" smtClean="0">
                <a:solidFill>
                  <a:schemeClr val="bg1"/>
                </a:solidFill>
              </a:rPr>
              <a:t>الذات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>
                <a:solidFill>
                  <a:schemeClr val="bg1"/>
                </a:solidFill>
              </a:rPr>
              <a:t>وسيلتك لإدارة يومك، </a:t>
            </a:r>
            <a:r>
              <a:rPr lang="ar-SA" dirty="0" smtClean="0">
                <a:solidFill>
                  <a:schemeClr val="bg1"/>
                </a:solidFill>
              </a:rPr>
              <a:t>وقيادة حياتك </a:t>
            </a:r>
            <a:r>
              <a:rPr lang="ar-SA" dirty="0">
                <a:solidFill>
                  <a:schemeClr val="bg1"/>
                </a:solidFill>
              </a:rPr>
              <a:t>نحو النجاح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 smtClean="0">
                <a:solidFill>
                  <a:schemeClr val="bg1"/>
                </a:solidFill>
              </a:rPr>
              <a:t>القدرة على أنجاز </a:t>
            </a:r>
            <a:r>
              <a:rPr lang="ar-SA" dirty="0">
                <a:solidFill>
                  <a:schemeClr val="bg1"/>
                </a:solidFill>
              </a:rPr>
              <a:t>الأعمال خلال فترة الدوام </a:t>
            </a:r>
            <a:r>
              <a:rPr lang="ar-SA" dirty="0" smtClean="0">
                <a:solidFill>
                  <a:schemeClr val="bg1"/>
                </a:solidFill>
              </a:rPr>
              <a:t>الرسمي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ar-SA" dirty="0" smtClean="0">
                <a:solidFill>
                  <a:schemeClr val="bg1"/>
                </a:solidFill>
              </a:rPr>
              <a:t>محاولة ترويض النفس لفرض السيطرة على الوقت</a:t>
            </a:r>
            <a:endParaRPr lang="en-US" dirty="0" smtClean="0">
              <a:solidFill>
                <a:schemeClr val="bg1"/>
              </a:solidFill>
            </a:endParaRPr>
          </a:p>
          <a:p>
            <a:pPr lvl="0"/>
            <a:r>
              <a:rPr lang="ar-SA" dirty="0" smtClean="0">
                <a:solidFill>
                  <a:schemeClr val="bg1"/>
                </a:solidFill>
              </a:rPr>
              <a:t>للتغلب </a:t>
            </a:r>
            <a:r>
              <a:rPr lang="ar-SA" dirty="0">
                <a:solidFill>
                  <a:schemeClr val="bg1"/>
                </a:solidFill>
              </a:rPr>
              <a:t>على </a:t>
            </a:r>
            <a:r>
              <a:rPr lang="ar-SA" dirty="0" smtClean="0">
                <a:solidFill>
                  <a:schemeClr val="bg1"/>
                </a:solidFill>
              </a:rPr>
              <a:t>الإجهاد والإحباط </a:t>
            </a:r>
            <a:r>
              <a:rPr lang="ar-SA" dirty="0">
                <a:solidFill>
                  <a:schemeClr val="bg1"/>
                </a:solidFill>
              </a:rPr>
              <a:t>الذي يقلل من </a:t>
            </a:r>
            <a:r>
              <a:rPr lang="ar-SA" dirty="0" smtClean="0">
                <a:solidFill>
                  <a:schemeClr val="bg1"/>
                </a:solidFill>
              </a:rPr>
              <a:t>كفاءة </a:t>
            </a:r>
            <a:r>
              <a:rPr lang="ar-SA" dirty="0">
                <a:solidFill>
                  <a:schemeClr val="bg1"/>
                </a:solidFill>
              </a:rPr>
              <a:t>العمل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ar-SA" dirty="0" smtClean="0">
                <a:solidFill>
                  <a:schemeClr val="bg1"/>
                </a:solidFill>
              </a:rPr>
              <a:t>للاستفادة </a:t>
            </a:r>
            <a:r>
              <a:rPr lang="ar-SA" dirty="0">
                <a:solidFill>
                  <a:schemeClr val="bg1"/>
                </a:solidFill>
              </a:rPr>
              <a:t>من الوقت الضائع </a:t>
            </a:r>
            <a:r>
              <a:rPr lang="ar-SA" dirty="0" smtClean="0">
                <a:solidFill>
                  <a:schemeClr val="bg1"/>
                </a:solidFill>
              </a:rPr>
              <a:t>واستغلاله </a:t>
            </a:r>
            <a:r>
              <a:rPr lang="ar-SA" dirty="0">
                <a:solidFill>
                  <a:schemeClr val="bg1"/>
                </a:solidFill>
              </a:rPr>
              <a:t>جيداً</a:t>
            </a:r>
          </a:p>
        </p:txBody>
      </p:sp>
      <p:pic>
        <p:nvPicPr>
          <p:cNvPr id="6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تعريف ادارة الوقت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1008"/>
            <a:ext cx="8229600" cy="2625155"/>
          </a:xfrm>
        </p:spPr>
        <p:txBody>
          <a:bodyPr/>
          <a:lstStyle/>
          <a:p>
            <a:r>
              <a:rPr lang="ar-SA" dirty="0" smtClean="0">
                <a:solidFill>
                  <a:schemeClr val="bg1"/>
                </a:solidFill>
              </a:rPr>
              <a:t>”عملية </a:t>
            </a:r>
            <a:r>
              <a:rPr lang="ar-SA" dirty="0">
                <a:solidFill>
                  <a:schemeClr val="bg1"/>
                </a:solidFill>
              </a:rPr>
              <a:t>الاستفادة من الوقت المتاح والمواهب </a:t>
            </a:r>
            <a:r>
              <a:rPr lang="ar-SA" dirty="0" smtClean="0">
                <a:solidFill>
                  <a:schemeClr val="bg1"/>
                </a:solidFill>
              </a:rPr>
              <a:t>الشخصية </a:t>
            </a:r>
            <a:r>
              <a:rPr lang="ar-SA" dirty="0" err="1">
                <a:solidFill>
                  <a:schemeClr val="bg1"/>
                </a:solidFill>
              </a:rPr>
              <a:t>المتوفرة </a:t>
            </a:r>
            <a:r>
              <a:rPr lang="ar-SA" dirty="0" smtClean="0">
                <a:solidFill>
                  <a:schemeClr val="bg1"/>
                </a:solidFill>
              </a:rPr>
              <a:t>؛ </a:t>
            </a:r>
            <a:r>
              <a:rPr lang="ar-SA" dirty="0">
                <a:solidFill>
                  <a:schemeClr val="bg1"/>
                </a:solidFill>
              </a:rPr>
              <a:t>لتحقيق الأهداف </a:t>
            </a:r>
            <a:r>
              <a:rPr lang="ar-SA" dirty="0" smtClean="0">
                <a:solidFill>
                  <a:schemeClr val="bg1"/>
                </a:solidFill>
              </a:rPr>
              <a:t>التي </a:t>
            </a:r>
            <a:r>
              <a:rPr lang="ar-SA" dirty="0">
                <a:solidFill>
                  <a:schemeClr val="bg1"/>
                </a:solidFill>
              </a:rPr>
              <a:t>نسعى إلهيا في </a:t>
            </a:r>
            <a:r>
              <a:rPr lang="ar-SA" dirty="0" err="1">
                <a:solidFill>
                  <a:schemeClr val="bg1"/>
                </a:solidFill>
              </a:rPr>
              <a:t>حياتنا </a:t>
            </a:r>
            <a:r>
              <a:rPr lang="ar-SA" dirty="0">
                <a:solidFill>
                  <a:schemeClr val="bg1"/>
                </a:solidFill>
              </a:rPr>
              <a:t>، مع المحافظة على تحقيق التوازن بين متطلبات العمل والحياة </a:t>
            </a:r>
            <a:r>
              <a:rPr lang="ar-SA" dirty="0" err="1">
                <a:solidFill>
                  <a:schemeClr val="bg1"/>
                </a:solidFill>
              </a:rPr>
              <a:t>الخاصة </a:t>
            </a:r>
            <a:r>
              <a:rPr lang="ar-SA" dirty="0">
                <a:solidFill>
                  <a:schemeClr val="bg1"/>
                </a:solidFill>
              </a:rPr>
              <a:t>، </a:t>
            </a:r>
            <a:r>
              <a:rPr lang="ar-SA" dirty="0" smtClean="0">
                <a:solidFill>
                  <a:schemeClr val="bg1"/>
                </a:solidFill>
              </a:rPr>
              <a:t>أي بين </a:t>
            </a:r>
            <a:r>
              <a:rPr lang="ar-SA" dirty="0">
                <a:solidFill>
                  <a:schemeClr val="bg1"/>
                </a:solidFill>
              </a:rPr>
              <a:t>حاجات الجسد والروح </a:t>
            </a:r>
            <a:r>
              <a:rPr lang="ar-SA" dirty="0" err="1">
                <a:solidFill>
                  <a:schemeClr val="bg1"/>
                </a:solidFill>
              </a:rPr>
              <a:t>والعقل </a:t>
            </a:r>
            <a:r>
              <a:rPr lang="ar-SA" dirty="0" err="1" smtClean="0">
                <a:solidFill>
                  <a:schemeClr val="bg1"/>
                </a:solidFill>
              </a:rPr>
              <a:t>”</a:t>
            </a:r>
            <a:endParaRPr lang="ar-SA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SA" dirty="0" smtClean="0">
                <a:solidFill>
                  <a:schemeClr val="bg1"/>
                </a:solidFill>
              </a:rPr>
              <a:t>خصائص</a:t>
            </a:r>
            <a:r>
              <a:rPr lang="ar-SA" dirty="0" smtClean="0"/>
              <a:t> </a:t>
            </a:r>
            <a:r>
              <a:rPr lang="ar-SA" dirty="0" err="1" smtClean="0">
                <a:solidFill>
                  <a:schemeClr val="bg1"/>
                </a:solidFill>
              </a:rPr>
              <a:t>الوقت</a:t>
            </a:r>
            <a:r>
              <a:rPr lang="ar-SA" dirty="0" err="1" smtClean="0"/>
              <a:t>: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dirty="0" smtClean="0">
                <a:solidFill>
                  <a:schemeClr val="bg1"/>
                </a:solidFill>
              </a:rPr>
              <a:t>لدينا 24 </a:t>
            </a:r>
            <a:r>
              <a:rPr lang="ar-SA" dirty="0">
                <a:solidFill>
                  <a:schemeClr val="bg1"/>
                </a:solidFill>
              </a:rPr>
              <a:t>ساعة في اليوم </a:t>
            </a:r>
            <a:r>
              <a:rPr lang="ar-SA" dirty="0" err="1">
                <a:solidFill>
                  <a:schemeClr val="bg1"/>
                </a:solidFill>
              </a:rPr>
              <a:t>و168</a:t>
            </a:r>
            <a:r>
              <a:rPr lang="ar-SA" dirty="0">
                <a:solidFill>
                  <a:schemeClr val="bg1"/>
                </a:solidFill>
              </a:rPr>
              <a:t> ساعة في الاسبوع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>
                <a:solidFill>
                  <a:schemeClr val="bg1"/>
                </a:solidFill>
              </a:rPr>
              <a:t>الكل متساوون في الوقت الغني والفقير</a:t>
            </a:r>
            <a:endParaRPr lang="en-US" dirty="0">
              <a:solidFill>
                <a:schemeClr val="bg1"/>
              </a:solidFill>
            </a:endParaRPr>
          </a:p>
          <a:p>
            <a:pPr lvl="0"/>
            <a:r>
              <a:rPr lang="ar-SA" dirty="0">
                <a:solidFill>
                  <a:schemeClr val="bg1"/>
                </a:solidFill>
              </a:rPr>
              <a:t>الوقت مورد فريد لا يمكن ادخاره ولا </a:t>
            </a:r>
            <a:r>
              <a:rPr lang="ar-SA" dirty="0" err="1">
                <a:solidFill>
                  <a:schemeClr val="bg1"/>
                </a:solidFill>
              </a:rPr>
              <a:t>أستلافه</a:t>
            </a:r>
            <a:r>
              <a:rPr lang="ar-SA" dirty="0">
                <a:solidFill>
                  <a:schemeClr val="bg1"/>
                </a:solidFill>
              </a:rPr>
              <a:t> </a:t>
            </a:r>
            <a:endParaRPr lang="ar-SA" dirty="0" smtClean="0">
              <a:solidFill>
                <a:schemeClr val="bg1"/>
              </a:solidFill>
            </a:endParaRPr>
          </a:p>
          <a:p>
            <a:pPr lvl="0">
              <a:buNone/>
            </a:pPr>
            <a:r>
              <a:rPr lang="ar-SA" dirty="0">
                <a:solidFill>
                  <a:schemeClr val="bg1"/>
                </a:solidFill>
              </a:rPr>
              <a:t> </a:t>
            </a:r>
            <a:r>
              <a:rPr lang="ar-SA" dirty="0" smtClean="0">
                <a:solidFill>
                  <a:schemeClr val="bg1"/>
                </a:solidFill>
              </a:rPr>
              <a:t>      ولا </a:t>
            </a:r>
            <a:r>
              <a:rPr lang="ar-SA" dirty="0">
                <a:solidFill>
                  <a:schemeClr val="bg1"/>
                </a:solidFill>
              </a:rPr>
              <a:t>حتى سرقته </a:t>
            </a:r>
            <a:endParaRPr lang="en-US" dirty="0">
              <a:solidFill>
                <a:schemeClr val="bg1"/>
              </a:solidFill>
            </a:endParaRPr>
          </a:p>
          <a:p>
            <a:r>
              <a:rPr lang="ar-SA" dirty="0">
                <a:solidFill>
                  <a:schemeClr val="bg1"/>
                </a:solidFill>
              </a:rPr>
              <a:t>الوقت الماضي ذاهب إلى غير رجعة ولا يعوض </a:t>
            </a:r>
          </a:p>
        </p:txBody>
      </p:sp>
      <p:pic>
        <p:nvPicPr>
          <p:cNvPr id="4" name="Picture 2" descr="http://www.talmeehat.com/b/wp-content/uploads/2008/02/clock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251520" y="260648"/>
            <a:ext cx="1224136" cy="133542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  <a:reflection blurRad="6350" stA="50000" endA="300" endPos="55000" dir="5400000" sy="-100000" algn="bl" rotWithShape="0"/>
            <a:softEdge rad="635000"/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0" y="2060848"/>
            <a:ext cx="2088232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ar-S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ادارة الوقت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2044</TotalTime>
  <Words>2713</Words>
  <Application>Microsoft Office PowerPoint</Application>
  <PresentationFormat>On-screen Show (4:3)</PresentationFormat>
  <Paragraphs>351</Paragraphs>
  <Slides>57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Office Theme</vt:lpstr>
      <vt:lpstr>أدارة الوقت</vt:lpstr>
      <vt:lpstr>اهداف الدورة</vt:lpstr>
      <vt:lpstr>محتويات الدورة</vt:lpstr>
      <vt:lpstr>ما هو الوقت</vt:lpstr>
      <vt:lpstr>مشكلة الوقت</vt:lpstr>
      <vt:lpstr>تقدير مهاراتك في ادارة الوقت</vt:lpstr>
      <vt:lpstr>تعريف ادارة الوقت</vt:lpstr>
      <vt:lpstr>تعريف ادارة الوقت</vt:lpstr>
      <vt:lpstr>خصائص الوقت:</vt:lpstr>
      <vt:lpstr>أهمية الوقت</vt:lpstr>
      <vt:lpstr>قصة الحطاب</vt:lpstr>
      <vt:lpstr>عوامل (خطوات) تنظيم الوقت:ِ</vt:lpstr>
      <vt:lpstr>أخلاص النية لله، وتقديم الواجبات الدينية ثم الشخصية الضرورية</vt:lpstr>
      <vt:lpstr>تحديد الأهداف</vt:lpstr>
      <vt:lpstr>تحديد الأهداف</vt:lpstr>
      <vt:lpstr>تحديد الأهداف</vt:lpstr>
      <vt:lpstr>تحديد الأهداف</vt:lpstr>
      <vt:lpstr>التخطيط الأسبوعي</vt:lpstr>
      <vt:lpstr>التخطيط الأسبوعي</vt:lpstr>
      <vt:lpstr>تدوين الأعمال اليومية وترتيبها حسب ألأولوية</vt:lpstr>
      <vt:lpstr>تدوين الأعمال اليومية وترتيبها حسب ألأولوية</vt:lpstr>
      <vt:lpstr>تدوين الأعمال اليومية وترتيبها حسب ألأولوية</vt:lpstr>
      <vt:lpstr>التفويض الفعال</vt:lpstr>
      <vt:lpstr>التفويض الفعال</vt:lpstr>
      <vt:lpstr>التفويض الفعال</vt:lpstr>
      <vt:lpstr>المهام التي يمكن تفويضها</vt:lpstr>
      <vt:lpstr>أسباب الإعراض عن التفويض</vt:lpstr>
      <vt:lpstr>المطلوب منك أن ترفض بيت الشعر القائل:</vt:lpstr>
      <vt:lpstr>تنظيم مكان العمل</vt:lpstr>
      <vt:lpstr>نصائح لتنظيم مكان العمل:</vt:lpstr>
      <vt:lpstr>التعامل مع الاوراق</vt:lpstr>
      <vt:lpstr>استخدام منحنى النشاط عند أداء الأعمال</vt:lpstr>
      <vt:lpstr>استخدام منحنى النشاط عند أداء ألأعمال</vt:lpstr>
      <vt:lpstr>القضاء على معوقات تنظيم الوقت</vt:lpstr>
      <vt:lpstr>تأثير المقاطعات على الآداء</vt:lpstr>
      <vt:lpstr>القضاء على معوقات تنظيم الوقت</vt:lpstr>
      <vt:lpstr>المكالمات الهاتفية </vt:lpstr>
      <vt:lpstr>ادارة المكالمات الهاتفية </vt:lpstr>
      <vt:lpstr>بعض الحلول للزيارات المفاجأة </vt:lpstr>
      <vt:lpstr>الزيارات المفاجأة </vt:lpstr>
      <vt:lpstr>التسويف والتأجيل</vt:lpstr>
      <vt:lpstr>للقضاء على التسويف والتأجيل</vt:lpstr>
      <vt:lpstr>التسويف والتأجيل</vt:lpstr>
      <vt:lpstr>عدم القدرة على قول كلمة لا</vt:lpstr>
      <vt:lpstr>عدم القدرة على قول كلمة لا</vt:lpstr>
      <vt:lpstr>بعض النصائح الرفض المهذب </vt:lpstr>
      <vt:lpstr>بعض النصائح الرفض المهذب </vt:lpstr>
      <vt:lpstr>بعض الردود التي تحمل الرفض المهذب:</vt:lpstr>
      <vt:lpstr>عدم التفويض:</vt:lpstr>
      <vt:lpstr>عدم الأعتماد على الذاكرة</vt:lpstr>
      <vt:lpstr>الأوقات الهامشية </vt:lpstr>
      <vt:lpstr>أوقات الترفية</vt:lpstr>
      <vt:lpstr>Slide 53</vt:lpstr>
      <vt:lpstr>بعض النصائح السريعة </vt:lpstr>
      <vt:lpstr>Slide 55</vt:lpstr>
      <vt:lpstr>شكراً </vt:lpstr>
      <vt:lpstr>شكراً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MAJEDAH</dc:creator>
  <cp:lastModifiedBy>Majedah</cp:lastModifiedBy>
  <cp:revision>159</cp:revision>
  <dcterms:created xsi:type="dcterms:W3CDTF">2012-05-19T13:13:34Z</dcterms:created>
  <dcterms:modified xsi:type="dcterms:W3CDTF">2012-05-22T04:07:35Z</dcterms:modified>
</cp:coreProperties>
</file>