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62" r:id="rId4"/>
    <p:sldId id="261" r:id="rId5"/>
    <p:sldId id="260" r:id="rId6"/>
    <p:sldId id="259" r:id="rId7"/>
    <p:sldId id="265" r:id="rId8"/>
    <p:sldId id="266" r:id="rId9"/>
    <p:sldId id="267" r:id="rId10"/>
    <p:sldId id="268" r:id="rId11"/>
    <p:sldId id="274" r:id="rId12"/>
    <p:sldId id="275" r:id="rId13"/>
    <p:sldId id="270" r:id="rId14"/>
    <p:sldId id="276" r:id="rId15"/>
    <p:sldId id="269" r:id="rId16"/>
    <p:sldId id="271" r:id="rId17"/>
    <p:sldId id="272" r:id="rId18"/>
    <p:sldId id="277" r:id="rId19"/>
    <p:sldId id="278" r:id="rId20"/>
    <p:sldId id="273" r:id="rId21"/>
    <p:sldId id="264" r:id="rId22"/>
    <p:sldId id="263" r:id="rId23"/>
    <p:sldId id="258" r:id="rId24"/>
    <p:sldId id="285" r:id="rId25"/>
    <p:sldId id="279" r:id="rId26"/>
    <p:sldId id="280" r:id="rId27"/>
    <p:sldId id="286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79751" autoAdjust="0"/>
  </p:normalViewPr>
  <p:slideViewPr>
    <p:cSldViewPr>
      <p:cViewPr varScale="1">
        <p:scale>
          <a:sx n="58" d="100"/>
          <a:sy n="58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9F0759C-3ADA-450C-9929-DF81C10E1399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2A1DEB8-B947-457E-B697-11A8411ABC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257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Flat</a:t>
            </a:r>
            <a:r>
              <a:rPr lang="en-US" baseline="0" dirty="0" smtClean="0"/>
              <a:t> desktop, tower, laptop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1DEB8-B947-457E-B697-11A8411ABC55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5057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توجد ثلاث انواع من</a:t>
            </a:r>
            <a:r>
              <a:rPr lang="ar-SA" baseline="0" dirty="0" smtClean="0"/>
              <a:t> المعالجات وكل نوع يتبع شركة مختلفة و الشركات هي </a:t>
            </a:r>
            <a:r>
              <a:rPr lang="en-US" baseline="0" dirty="0" err="1" smtClean="0"/>
              <a:t>intel</a:t>
            </a:r>
            <a:r>
              <a:rPr lang="en-US" baseline="0" dirty="0" smtClean="0"/>
              <a:t> , </a:t>
            </a:r>
            <a:r>
              <a:rPr lang="en-US" baseline="0" dirty="0" err="1" smtClean="0"/>
              <a:t>amd,cyrix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1DEB8-B947-457E-B697-11A8411ABC55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7250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قياس الذاكرة: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كما سبق وان ذكرنا يعتبر البايت الوحدة الأساسية لقياس الذاكرة ومنه اشتقت وحدات القياس التالية: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الكيلو بايت ويساوي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1024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بايت أو ما يكافئ صفحة واحدة تحتوي علي نص المسافات به مزدوجة.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الميجابايت   ويساوي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1024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كيلو بايت. بايت أو ما يكافئ حجم كتاب متوسط.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الجيجا بايت ويساوي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1024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ميجا بايت أو ما يكافئ حجم ألف كتاب.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تيرا بايت ويساوي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1024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جيجا بايت أو ما يكافئ مكتبة بكاملها.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1DEB8-B947-457E-B697-11A8411ABC55}" type="slidenum">
              <a:rPr lang="ar-SA" smtClean="0"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8199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1DEB8-B947-457E-B697-11A8411ABC55}" type="slidenum">
              <a:rPr lang="ar-SA" smtClean="0"/>
              <a:t>13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63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يعتبر ظهور القرص المرن أقدم من القرص المدمج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1DEB8-B947-457E-B697-11A8411ABC55}" type="slidenum">
              <a:rPr lang="ar-SA" smtClean="0"/>
              <a:t>15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2172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26CCF7-A4C7-4D9C-8285-23398FD23832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A642F2-ED0A-43C3-9EDF-6E20EA47E56C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الحاسب الآلي و النواف</a:t>
            </a:r>
            <a:r>
              <a:rPr lang="ar-SA" dirty="0"/>
              <a:t>ذ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 smtClean="0">
                <a:solidFill>
                  <a:schemeClr val="accent3">
                    <a:lumMod val="75000"/>
                  </a:schemeClr>
                </a:solidFill>
              </a:rPr>
              <a:t>أ.خوله</a:t>
            </a:r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SA" dirty="0" err="1" smtClean="0">
                <a:solidFill>
                  <a:schemeClr val="accent3">
                    <a:lumMod val="75000"/>
                  </a:schemeClr>
                </a:solidFill>
              </a:rPr>
              <a:t>النفيعي</a:t>
            </a:r>
            <a:endParaRPr lang="ar-SA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46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مزود الطاقة (</a:t>
            </a:r>
            <a:r>
              <a:rPr lang="en-US" dirty="0" smtClean="0"/>
              <a:t>(Power Supply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الوحدة التي تزود جهاز الحاسب بالكهرباء.</a:t>
            </a:r>
          </a:p>
          <a:p>
            <a:r>
              <a:rPr lang="ar-SA" dirty="0" smtClean="0"/>
              <a:t>يقوم مزود الطاقة بتوصيل الكهرباء إلى أجزاء و مكونات الكمبيوتر المختلفة.</a:t>
            </a:r>
          </a:p>
          <a:p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647" y="3212976"/>
            <a:ext cx="3087787" cy="308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330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وحدات التخزين ( </a:t>
            </a:r>
            <a:r>
              <a:rPr lang="en-US" dirty="0" smtClean="0"/>
              <a:t>Storage Units</a:t>
            </a:r>
            <a:r>
              <a:rPr lang="ar-SA" dirty="0" smtClean="0"/>
              <a:t> 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القرص الصلب (</a:t>
            </a:r>
            <a:r>
              <a:rPr lang="en-US" dirty="0" smtClean="0"/>
              <a:t>(Hard Disk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محرك القرص المرن (</a:t>
            </a:r>
            <a:r>
              <a:rPr lang="en-US" dirty="0" smtClean="0"/>
              <a:t>(Floppy Disk Drive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محرك القرص المدمج (</a:t>
            </a:r>
            <a:r>
              <a:rPr lang="en-US" dirty="0" smtClean="0"/>
              <a:t>(CD Rom Drive</a:t>
            </a:r>
          </a:p>
        </p:txBody>
      </p:sp>
    </p:spTree>
    <p:extLst>
      <p:ext uri="{BB962C8B-B14F-4D97-AF65-F5344CB8AC3E}">
        <p14:creationId xmlns:p14="http://schemas.microsoft.com/office/powerpoint/2010/main" val="1031538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القرص الصلب (</a:t>
            </a:r>
            <a:r>
              <a:rPr lang="en-US" dirty="0" smtClean="0"/>
              <a:t>(Hard Disk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ar-SA" dirty="0" smtClean="0"/>
              <a:t>هو الجزء الخاص بتخزين الملفات و البرامج و حفظ البيانات وهو يقاس أيضا بسرعة دورانه في الجزء من الثانية فكلما زادت سرعة دورانه كلما زادت سرعة استرجاع البيانات. وكذلك يقاس بحجم البيانات التي يمكن استيعابها و مساحة القرص الصلب تقاس بالجيجابايت.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10001"/>
            <a:ext cx="282001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086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محرك القرص المدمج (</a:t>
            </a:r>
            <a:r>
              <a:rPr lang="en-US" dirty="0" smtClean="0"/>
              <a:t>(</a:t>
            </a:r>
            <a:r>
              <a:rPr lang="en-US" dirty="0" err="1" smtClean="0"/>
              <a:t>CD-Rom</a:t>
            </a:r>
            <a:r>
              <a:rPr lang="en-US" dirty="0" smtClean="0"/>
              <a:t> Drive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اختصار لـ ( </a:t>
            </a:r>
            <a:r>
              <a:rPr lang="en-US" dirty="0" smtClean="0"/>
              <a:t>Compact Disc- Read Only Memory  </a:t>
            </a:r>
            <a:r>
              <a:rPr lang="ar-SA" dirty="0" smtClean="0"/>
              <a:t> ).</a:t>
            </a:r>
          </a:p>
          <a:p>
            <a:r>
              <a:rPr lang="ar-SA" dirty="0" smtClean="0"/>
              <a:t>تحتوي أجهزة الكمبيوتر على محرك لقراءة الأقراص المدمجة </a:t>
            </a:r>
            <a:r>
              <a:rPr lang="en-US" dirty="0" smtClean="0"/>
              <a:t>CD</a:t>
            </a:r>
            <a:r>
              <a:rPr lang="ar-SA" dirty="0" smtClean="0"/>
              <a:t> التي تتسع إلى مئات من الميجابايت لحفظ الملفات و البيانات.</a:t>
            </a:r>
          </a:p>
          <a:p>
            <a:r>
              <a:rPr lang="ar-SA" dirty="0" smtClean="0"/>
              <a:t>ويكون مدمج في الجزء العلوي من وحدة الحاسب الآلي أو يوجد بشكل منفصل.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41527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محرك القرص المدمج (</a:t>
            </a:r>
            <a:r>
              <a:rPr lang="en-US" dirty="0" smtClean="0"/>
              <a:t>(</a:t>
            </a:r>
            <a:r>
              <a:rPr lang="en-US" dirty="0" err="1" smtClean="0"/>
              <a:t>CD-Rom</a:t>
            </a:r>
            <a:r>
              <a:rPr lang="en-US" dirty="0" smtClean="0"/>
              <a:t> Drive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و هناك نوعان من محركات الأقراص المضغوطة هما:</a:t>
            </a:r>
            <a:endParaRPr lang="en-US" dirty="0"/>
          </a:p>
          <a:p>
            <a:pPr lvl="0"/>
            <a:r>
              <a:rPr lang="ar-SA" dirty="0"/>
              <a:t>المحرك  </a:t>
            </a:r>
            <a:r>
              <a:rPr lang="en-US" b="1" dirty="0"/>
              <a:t>CD-R</a:t>
            </a:r>
            <a:r>
              <a:rPr lang="ar-SA" dirty="0"/>
              <a:t>و الذي يتيح لنا الكتابة لمرة واحدة فقط علي الأقراص المضغوطة ولا يمكننا مسح أو تعديل الكتابة.</a:t>
            </a:r>
            <a:endParaRPr lang="en-US" dirty="0"/>
          </a:p>
          <a:p>
            <a:pPr lvl="0"/>
            <a:r>
              <a:rPr lang="ar-SA" dirty="0"/>
              <a:t>المحرك </a:t>
            </a:r>
            <a:r>
              <a:rPr lang="en-US" b="1" dirty="0"/>
              <a:t>CD-RW</a:t>
            </a:r>
            <a:r>
              <a:rPr lang="ar-SA" dirty="0"/>
              <a:t> و الذي يتيح لنا إمكانية مسح هذه الأقراص و إعادة الكتابة عليها مرات عديدة. </a:t>
            </a:r>
            <a:endParaRPr lang="en-US" dirty="0"/>
          </a:p>
          <a:p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299990"/>
            <a:ext cx="3672408" cy="233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363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محرك القرص المرن (</a:t>
            </a:r>
            <a:r>
              <a:rPr lang="en-US" dirty="0" smtClean="0"/>
              <a:t>(Floppy Disk Drive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يكون في الغالب مثبت في وسط وحدة الحاسب الآلي.</a:t>
            </a:r>
          </a:p>
          <a:p>
            <a:r>
              <a:rPr lang="ar-SA" dirty="0" smtClean="0"/>
              <a:t>القرص المرن يتسع تقريبا إلى 1.44 ميجابايت</a:t>
            </a:r>
          </a:p>
          <a:p>
            <a:r>
              <a:rPr lang="ar-SA" dirty="0" smtClean="0"/>
              <a:t>و بمقارنة الاقراص المرنة بالأقراص المدمجة نجد أن الأقراص المدمجة تتسع إلى أكثر من 450 قرص مرن.</a:t>
            </a:r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66" b="14000"/>
          <a:stretch/>
        </p:blipFill>
        <p:spPr>
          <a:xfrm>
            <a:off x="611560" y="4365104"/>
            <a:ext cx="3497100" cy="19350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05064"/>
            <a:ext cx="209550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18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وحدات الإدخال ( </a:t>
            </a:r>
            <a:r>
              <a:rPr lang="en-US" dirty="0" smtClean="0"/>
              <a:t>Input Units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تعتبر أجهزة الإدخال </a:t>
            </a:r>
            <a:r>
              <a:rPr lang="ar-SA" dirty="0" smtClean="0"/>
              <a:t>وسيلة </a:t>
            </a:r>
            <a:r>
              <a:rPr lang="ar-SA" dirty="0"/>
              <a:t>الاتصال بين جهاز الحاسب و بين </a:t>
            </a:r>
            <a:r>
              <a:rPr lang="ar-SA" dirty="0" smtClean="0"/>
              <a:t>مستخدمه ليمكن المستخدم من إدخال البيانات المطلوبة. </a:t>
            </a:r>
            <a:r>
              <a:rPr lang="ar-SA" dirty="0"/>
              <a:t>فيما يلي استعراض لأهم هذه </a:t>
            </a:r>
            <a:r>
              <a:rPr lang="ar-SA" dirty="0" smtClean="0"/>
              <a:t>الأجهزة: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لوحة المفاتيح ( </a:t>
            </a:r>
            <a:r>
              <a:rPr lang="en-US" dirty="0" smtClean="0"/>
              <a:t>Keyboard</a:t>
            </a:r>
            <a:r>
              <a:rPr lang="ar-S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الفأرة ( </a:t>
            </a:r>
            <a:r>
              <a:rPr lang="en-US" dirty="0" smtClean="0"/>
              <a:t>Mouse</a:t>
            </a:r>
            <a:r>
              <a:rPr lang="ar-S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الميكرفون ( </a:t>
            </a:r>
            <a:r>
              <a:rPr lang="en-US" dirty="0" smtClean="0"/>
              <a:t>Microphone</a:t>
            </a:r>
            <a:r>
              <a:rPr lang="ar-SA" dirty="0" smtClean="0"/>
              <a:t> 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الماسح الضوئي ( </a:t>
            </a:r>
            <a:r>
              <a:rPr lang="en-US" dirty="0" smtClean="0"/>
              <a:t>Scanner</a:t>
            </a:r>
            <a:r>
              <a:rPr lang="ar-SA" dirty="0" smtClean="0"/>
              <a:t> )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40217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لوحة المفاتيح ( </a:t>
            </a:r>
            <a:r>
              <a:rPr lang="en-US" dirty="0" smtClean="0"/>
              <a:t>Keyboard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تستخدم لوحة المفاتيح لإدخال المعلومات و الأوامر إلي جهاز الحاسب </a:t>
            </a:r>
            <a:r>
              <a:rPr lang="ar-SA" dirty="0" smtClean="0"/>
              <a:t>الآلي</a:t>
            </a:r>
            <a:r>
              <a:rPr lang="ar-SA" dirty="0"/>
              <a:t> </a:t>
            </a:r>
            <a:r>
              <a:rPr lang="ar-SA" dirty="0" smtClean="0"/>
              <a:t>عن طريق الأزرار.</a:t>
            </a:r>
          </a:p>
          <a:p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7" y="3457524"/>
            <a:ext cx="5007251" cy="220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531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لوحة المفاتيح ( </a:t>
            </a:r>
            <a:r>
              <a:rPr lang="en-US" dirty="0" smtClean="0"/>
              <a:t>Keyboard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dirty="0"/>
              <a:t>فيما يلي نستعرض المفاتيح الموجودة علي هذه اللوحة:</a:t>
            </a:r>
            <a:endParaRPr lang="en-US" dirty="0"/>
          </a:p>
          <a:p>
            <a:pPr lvl="0"/>
            <a:r>
              <a:rPr lang="ar-SA" dirty="0"/>
              <a:t>المؤشرات الضوئية: وهي المفاتيح </a:t>
            </a:r>
            <a:r>
              <a:rPr lang="en-US" b="1" dirty="0" err="1"/>
              <a:t>Numlock</a:t>
            </a:r>
            <a:r>
              <a:rPr lang="ar-SA" dirty="0"/>
              <a:t> و </a:t>
            </a:r>
            <a:r>
              <a:rPr lang="en-US" b="1" dirty="0" err="1"/>
              <a:t>Capslock</a:t>
            </a:r>
            <a:r>
              <a:rPr lang="ar-SA" dirty="0"/>
              <a:t> و </a:t>
            </a:r>
            <a:r>
              <a:rPr lang="en-US" b="1" dirty="0" err="1"/>
              <a:t>Scrolllock</a:t>
            </a:r>
            <a:r>
              <a:rPr lang="ar-SA" dirty="0"/>
              <a:t> و تبين هذه المؤشرات ما إذا كان المفتاحين</a:t>
            </a:r>
            <a:r>
              <a:rPr lang="ar-SA" b="1" dirty="0"/>
              <a:t> </a:t>
            </a:r>
            <a:r>
              <a:rPr lang="en-US" b="1" dirty="0" err="1"/>
              <a:t>Numlock</a:t>
            </a:r>
            <a:r>
              <a:rPr lang="ar-SA" dirty="0"/>
              <a:t> و </a:t>
            </a:r>
            <a:r>
              <a:rPr lang="en-US" b="1" dirty="0" err="1"/>
              <a:t>Capslock</a:t>
            </a:r>
            <a:r>
              <a:rPr lang="ar-SA" dirty="0"/>
              <a:t> في وضع فعال في الكتابة أم لا، فإذا كانا مضيئين فهذا يعني أنهما في وضع فعال و العكس بالعكس. و لإضاءة أي مؤشر، نضغط علي المفتاح و لإضفائه، نضغط عليه مرة أخري.</a:t>
            </a:r>
            <a:endParaRPr lang="en-US" dirty="0"/>
          </a:p>
          <a:p>
            <a:pPr lvl="0"/>
            <a:r>
              <a:rPr lang="ar-SA" dirty="0"/>
              <a:t>لوحة المفاتيح الرقمية: و موضعها أقصي اليمين علي لوحة المفاتيح. عندما يكون المؤشر</a:t>
            </a:r>
            <a:r>
              <a:rPr lang="ar-SA" b="1" dirty="0"/>
              <a:t> </a:t>
            </a:r>
            <a:r>
              <a:rPr lang="en-US" b="1" dirty="0" err="1"/>
              <a:t>Numlock</a:t>
            </a:r>
            <a:r>
              <a:rPr lang="ar-SA" dirty="0"/>
              <a:t> مضيء، يمكننا استخدام هذه المفاتيح في إدخال الأرقام، أما إذا كان المؤشر مطفأ، فيمكننا استخدام الأسهم في هذه اللوحة في تحريك مؤشر الفأرة في جميع الاتجاهات علي الشاشة. </a:t>
            </a:r>
            <a:endParaRPr lang="en-US" dirty="0"/>
          </a:p>
          <a:p>
            <a:pPr lvl="0"/>
            <a:r>
              <a:rPr lang="ar-SA" dirty="0"/>
              <a:t>مفتاح الرجوع</a:t>
            </a:r>
            <a:r>
              <a:rPr lang="en-US" b="1" dirty="0"/>
              <a:t>Backspace</a:t>
            </a:r>
            <a:r>
              <a:rPr lang="ar-SA" dirty="0"/>
              <a:t>: بالضغط علي هذا المفتاح يتم مسح الحرف الأخير.</a:t>
            </a:r>
            <a:endParaRPr lang="en-US" dirty="0"/>
          </a:p>
          <a:p>
            <a:pPr lvl="0"/>
            <a:r>
              <a:rPr lang="ar-SA" dirty="0"/>
              <a:t>مفاتيح الأسهم: تتيح هذه الأسهم سهولة تحريك مؤشر الفأرة في جميع الاتجاهات عبر شاشة العرض.</a:t>
            </a:r>
            <a:endParaRPr lang="en-US" dirty="0"/>
          </a:p>
          <a:p>
            <a:pPr lvl="0"/>
            <a:r>
              <a:rPr lang="ar-SA" dirty="0"/>
              <a:t>مفتاح الإدخال</a:t>
            </a:r>
            <a:r>
              <a:rPr lang="en-US" b="1" dirty="0"/>
              <a:t>Enter</a:t>
            </a:r>
            <a:r>
              <a:rPr lang="ar-SA" dirty="0"/>
              <a:t> : الضغط علي هذا المفتاح بمثابة توجيه للحاسب الآلي بتنفيذ الأمر أو المهمة التي نكون بصددها، وفي برامج تنسيق الكلمات، الضغط علي هذا المفتاح يعني بدء فقرة جديدة.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758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لوحة المفاتيح ( </a:t>
            </a:r>
            <a:r>
              <a:rPr lang="en-US" dirty="0" smtClean="0"/>
              <a:t>Keyboard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ar-SA" dirty="0" smtClean="0"/>
              <a:t>مفاتيح </a:t>
            </a:r>
            <a:r>
              <a:rPr lang="ar-SA" dirty="0"/>
              <a:t>الأوامر ( أو الوظائف) </a:t>
            </a:r>
            <a:r>
              <a:rPr lang="en-US" b="1" dirty="0"/>
              <a:t>Function keys</a:t>
            </a:r>
            <a:r>
              <a:rPr lang="ar-SA" dirty="0"/>
              <a:t>: تستخدم هذه المفاتيح عادة كطريقة سريعة لتنفيذ مهام معينة، مثال علي ذلك، يستخدم مفتاح في بعض البرامج لاستدعاء نافذة المساعدة.</a:t>
            </a:r>
            <a:endParaRPr lang="en-US" dirty="0"/>
          </a:p>
          <a:p>
            <a:pPr lvl="0"/>
            <a:r>
              <a:rPr lang="ar-SA" dirty="0"/>
              <a:t>مسطرة المسافة </a:t>
            </a:r>
            <a:r>
              <a:rPr lang="en-US" b="1" dirty="0"/>
              <a:t>Space bar</a:t>
            </a:r>
            <a:r>
              <a:rPr lang="ar-SA" dirty="0"/>
              <a:t>: تستخدم لإدراج فراغ بين الحروف أثناء الكتابة. تعطي العديد من البرامج رسالة: أضغط أي مفتاح للاستمرار، و هذا يعني ببساطة الضغط علي مسطرة المسافات.</a:t>
            </a:r>
            <a:endParaRPr lang="en-US" dirty="0"/>
          </a:p>
          <a:p>
            <a:pPr lvl="0"/>
            <a:r>
              <a:rPr lang="ar-SA" dirty="0"/>
              <a:t>مفتاح الهروب</a:t>
            </a:r>
            <a:r>
              <a:rPr lang="en-US" b="1" dirty="0"/>
              <a:t>Esc</a:t>
            </a:r>
            <a:r>
              <a:rPr lang="ar-SA" dirty="0"/>
              <a:t>: و موضعه في أعلي الركن الأيسر العلوي ويمكن استخدامه لإلغاء أو إيقاف تنفيذ مهمة يقوم بها الحاسب. ويستخدم أحياناً للخروج من البرنامج.</a:t>
            </a:r>
            <a:endParaRPr lang="en-US" dirty="0"/>
          </a:p>
          <a:p>
            <a:pPr lvl="0"/>
            <a:r>
              <a:rPr lang="ar-SA" dirty="0"/>
              <a:t>مفتاحي </a:t>
            </a:r>
            <a:r>
              <a:rPr lang="en-US" b="1" dirty="0"/>
              <a:t>Ctrl</a:t>
            </a:r>
            <a:r>
              <a:rPr lang="en-US" dirty="0"/>
              <a:t> </a:t>
            </a:r>
            <a:r>
              <a:rPr lang="ar-SA" dirty="0"/>
              <a:t>و </a:t>
            </a:r>
            <a:r>
              <a:rPr lang="en-US" b="1" dirty="0"/>
              <a:t>Alt</a:t>
            </a:r>
            <a:r>
              <a:rPr lang="ar-SA" dirty="0"/>
              <a:t>: يمكن استخدام أي من هذين المفتاحين مع أي مفتاح أخر لتنفيذ مهمة معينة، مثلا في بعض البرامج تتم عملية تخزين المعلومات بالضغط علي المفتاحين </a:t>
            </a:r>
            <a:r>
              <a:rPr lang="en-US" b="1" dirty="0"/>
              <a:t>S</a:t>
            </a:r>
            <a:r>
              <a:rPr lang="ar-SA" dirty="0"/>
              <a:t> و </a:t>
            </a:r>
            <a:r>
              <a:rPr lang="en-US" b="1" dirty="0"/>
              <a:t>Ctrl</a:t>
            </a:r>
            <a:r>
              <a:rPr lang="ar-SA" b="1" dirty="0"/>
              <a:t>. </a:t>
            </a:r>
            <a:r>
              <a:rPr lang="ar-SA" dirty="0"/>
              <a:t>وفي برنامج </a:t>
            </a:r>
            <a:r>
              <a:rPr lang="en-US" b="1" dirty="0"/>
              <a:t>Excel </a:t>
            </a:r>
            <a:r>
              <a:rPr lang="ar-SA" dirty="0"/>
              <a:t>يستخدمان مع مفتاح الإدخال</a:t>
            </a:r>
            <a:r>
              <a:rPr lang="en-US" b="1" dirty="0"/>
              <a:t>Enter</a:t>
            </a:r>
            <a:r>
              <a:rPr lang="ar-SA" dirty="0"/>
              <a:t> لعرض نتائج العمليات الإحصائية التي تشغل أكثر من خلية واحدة.</a:t>
            </a:r>
            <a:endParaRPr lang="en-US" dirty="0"/>
          </a:p>
          <a:p>
            <a:pPr lvl="0"/>
            <a:r>
              <a:rPr lang="ar-SA" dirty="0"/>
              <a:t>مفتاحي العالي و تثبيت العالي </a:t>
            </a:r>
            <a:r>
              <a:rPr lang="en-US" b="1" dirty="0"/>
              <a:t>Caps Lock</a:t>
            </a:r>
            <a:r>
              <a:rPr lang="ar-SA" dirty="0"/>
              <a:t> و </a:t>
            </a:r>
            <a:r>
              <a:rPr lang="en-US" b="1" dirty="0"/>
              <a:t>Shift</a:t>
            </a:r>
            <a:r>
              <a:rPr lang="ar-SA" dirty="0"/>
              <a:t>: تستخدم هذه المفاتيح لتغيير شكل الحروف من الحروف الكبيرة إلي الحروف الصغيرة أو العكس أو إدخال بعض الرموز الخاصة. عند الضغط علي مفتاح تثبيت العالي </a:t>
            </a:r>
            <a:r>
              <a:rPr lang="en-US" b="1" dirty="0"/>
              <a:t>Caps Lock</a:t>
            </a:r>
            <a:r>
              <a:rPr lang="ar-SA" dirty="0"/>
              <a:t> يتم تغيير شكل الحروف التي تكتبها من حالة إلي أخري. أما مفتاح العالي </a:t>
            </a:r>
            <a:r>
              <a:rPr lang="en-US" b="1" dirty="0"/>
              <a:t>Shift </a:t>
            </a:r>
            <a:r>
              <a:rPr lang="ar-SA" dirty="0"/>
              <a:t>فيستخدم عند الرغبة في كتابة الحرف المسجل أعلي المفتاح، إذا كان المفتاح ذو حرفين، و ذلك بالضغط عليه في نفس الوقت مع مفتاح الحرف المقصود.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1526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الأهداف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التعرف على مكونات الحاسب الآلي.</a:t>
            </a:r>
          </a:p>
          <a:p>
            <a:r>
              <a:rPr lang="ar-SA" dirty="0" smtClean="0"/>
              <a:t>التعرف  وظائف أجزاء الحاسب الآلي.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4710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الفأرة ( </a:t>
            </a:r>
            <a:r>
              <a:rPr lang="en-US" dirty="0" smtClean="0"/>
              <a:t>Mouse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الفأرة هي أداة تمسك باليد و تساعد علي التأشير أو اختيار عناصر من علي الشاشة. تحتوي الفأرة علي زر أيمن و زر أيسر، وقد يوجد بينهما كرة للتمرير أو زر أوسط حسب التصميم، ويوجد بالجهة السفلي للفأرة كرة تشعر بالحركة. عند تحريك الفأرة علي الطاولة يتحرك مؤشر الفأرة علي النافذة. </a:t>
            </a:r>
            <a:endParaRPr lang="ar-SA" dirty="0" smtClean="0"/>
          </a:p>
          <a:p>
            <a:r>
              <a:rPr lang="ar-SA" dirty="0" smtClean="0"/>
              <a:t>هناك أشكال للفأرة منها ما يستخدم الانزلاق ومنها ما يكون لاسلكي.</a:t>
            </a:r>
          </a:p>
          <a:p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96174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الفأرة ( </a:t>
            </a:r>
            <a:r>
              <a:rPr lang="en-US" dirty="0" smtClean="0"/>
              <a:t>Mouse</a:t>
            </a:r>
            <a:r>
              <a:rPr lang="ar-SA" dirty="0" smtClean="0"/>
              <a:t>)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191669"/>
            <a:ext cx="2438400" cy="1876425"/>
          </a:xfrm>
        </p:spPr>
      </p:pic>
    </p:spTree>
    <p:extLst>
      <p:ext uri="{BB962C8B-B14F-4D97-AF65-F5344CB8AC3E}">
        <p14:creationId xmlns:p14="http://schemas.microsoft.com/office/powerpoint/2010/main" val="3425020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وحدات الإخراج ( </a:t>
            </a:r>
            <a:r>
              <a:rPr lang="en-US" dirty="0" smtClean="0"/>
              <a:t>Output Units</a:t>
            </a:r>
            <a:r>
              <a:rPr lang="ar-SA" dirty="0" smtClean="0"/>
              <a:t> 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تعتبر أجهزة الإخراج وسيلة الاتصال بين جهاز الحاسب و بين مستخدمه ليمكن جهاز الحاسب من إخراج البيانات المطلوبة بطرق مختلفة. فيما يلي استعراض لأهم هذه الأجهزة: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الشاشة ( </a:t>
            </a:r>
            <a:r>
              <a:rPr lang="en-US" dirty="0" smtClean="0"/>
              <a:t>Monitor</a:t>
            </a:r>
            <a:r>
              <a:rPr lang="ar-S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الطابعة (</a:t>
            </a:r>
            <a:r>
              <a:rPr lang="en-US" dirty="0" smtClean="0"/>
              <a:t>Printer</a:t>
            </a:r>
            <a:r>
              <a:rPr lang="ar-S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السماعة ( </a:t>
            </a:r>
            <a:r>
              <a:rPr lang="en-US" dirty="0" smtClean="0"/>
              <a:t>Speaker</a:t>
            </a:r>
            <a:r>
              <a:rPr lang="ar-SA" dirty="0" smtClean="0"/>
              <a:t> )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7595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الشاشة ( </a:t>
            </a:r>
            <a:r>
              <a:rPr lang="en-US" dirty="0" smtClean="0"/>
              <a:t>Monitor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/>
              <a:t>تعمل الشاشة و بطاقة الفيديو معا في إظهار النصوص و الصور. و يوجد كابل يربط بين شاشة العرض و بين بطاقة الفيديو. </a:t>
            </a:r>
            <a:endParaRPr lang="ar-SA" dirty="0" smtClean="0"/>
          </a:p>
          <a:p>
            <a:r>
              <a:rPr lang="ar-SA" dirty="0" smtClean="0"/>
              <a:t>هناك مقاسات مختلفة للشاشة في الغالب تكون بين 15 و 21 بوصة.</a:t>
            </a:r>
          </a:p>
          <a:p>
            <a:r>
              <a:rPr lang="ar-SA" dirty="0" smtClean="0"/>
              <a:t>هناك أشكال مختلفة للشاشة بعضها مسطح وبعضها يشبه شكل التلفاز, أيضا بعضها قليل الإشعاع (</a:t>
            </a:r>
            <a:r>
              <a:rPr lang="en-US" dirty="0" smtClean="0"/>
              <a:t>low radiation</a:t>
            </a:r>
            <a:r>
              <a:rPr lang="ar-SA" dirty="0" smtClean="0"/>
              <a:t>) و البعض مرتفع.</a:t>
            </a:r>
          </a:p>
          <a:p>
            <a:r>
              <a:rPr lang="ar-SA" dirty="0" smtClean="0"/>
              <a:t>تقاس دقة الشاشة بالـ (</a:t>
            </a:r>
            <a:r>
              <a:rPr lang="en-US" dirty="0" smtClean="0"/>
              <a:t>pixels</a:t>
            </a:r>
            <a:r>
              <a:rPr lang="ar-SA" dirty="0" smtClean="0"/>
              <a:t>) الأفقية و العمودية للشاشة, فكلما زادت درجات البيكسل الافقية والعمودية زادت الالوان وزادت دقة الابصار.</a:t>
            </a:r>
          </a:p>
        </p:txBody>
      </p:sp>
    </p:spTree>
    <p:extLst>
      <p:ext uri="{BB962C8B-B14F-4D97-AF65-F5344CB8AC3E}">
        <p14:creationId xmlns:p14="http://schemas.microsoft.com/office/powerpoint/2010/main" val="199044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الشاشة ( </a:t>
            </a:r>
            <a:r>
              <a:rPr lang="en-US" dirty="0"/>
              <a:t>Monitor</a:t>
            </a:r>
            <a:r>
              <a:rPr lang="ar-SA" dirty="0"/>
              <a:t>)</a:t>
            </a: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132856"/>
            <a:ext cx="3459634" cy="3211038"/>
          </a:xfrm>
        </p:spPr>
      </p:pic>
    </p:spTree>
    <p:extLst>
      <p:ext uri="{BB962C8B-B14F-4D97-AF65-F5344CB8AC3E}">
        <p14:creationId xmlns:p14="http://schemas.microsoft.com/office/powerpoint/2010/main" val="3384072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الطابعة (</a:t>
            </a:r>
            <a:r>
              <a:rPr lang="en-US" dirty="0" smtClean="0"/>
              <a:t>Printer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تنتج الطابعة نسخة ورقية من المعلومات التي تظهر علي الشاشة. يمكن استخدام الطابعات للحصول علي </a:t>
            </a:r>
            <a:r>
              <a:rPr lang="ar-SA" dirty="0" smtClean="0"/>
              <a:t>خطابات.</a:t>
            </a:r>
          </a:p>
          <a:p>
            <a:r>
              <a:rPr lang="ar-SA" dirty="0" smtClean="0"/>
              <a:t>هناك 3 أنواع للطابعات:</a:t>
            </a:r>
            <a:endParaRPr lang="ar-SA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الطابعات النقطية (</a:t>
            </a:r>
            <a:r>
              <a:rPr lang="en-US" dirty="0" smtClean="0"/>
              <a:t>Dot Matrix Printers</a:t>
            </a:r>
            <a:r>
              <a:rPr lang="ar-S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طابعات الليزر(</a:t>
            </a:r>
            <a:r>
              <a:rPr lang="en-US" dirty="0" smtClean="0"/>
              <a:t>Laser Printers</a:t>
            </a:r>
            <a:r>
              <a:rPr lang="ar-S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الطابعات النفاثة (</a:t>
            </a:r>
            <a:r>
              <a:rPr lang="en-US" dirty="0" smtClean="0"/>
              <a:t>Jet Printers</a:t>
            </a:r>
            <a:r>
              <a:rPr lang="ar-SA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06122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الطابعة (</a:t>
            </a:r>
            <a:r>
              <a:rPr lang="en-US" dirty="0"/>
              <a:t>Printer</a:t>
            </a:r>
            <a:r>
              <a:rPr lang="ar-SA" dirty="0"/>
              <a:t>)</a:t>
            </a: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858294"/>
            <a:ext cx="3810000" cy="2543175"/>
          </a:xfrm>
        </p:spPr>
      </p:pic>
    </p:spTree>
    <p:extLst>
      <p:ext uri="{BB962C8B-B14F-4D97-AF65-F5344CB8AC3E}">
        <p14:creationId xmlns:p14="http://schemas.microsoft.com/office/powerpoint/2010/main" val="1279653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2517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مكونات الحاسب الآلي: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وحدة الحاسب الآلي ( </a:t>
            </a:r>
            <a:r>
              <a:rPr lang="en-US" dirty="0" smtClean="0"/>
              <a:t>System Unite</a:t>
            </a:r>
            <a:r>
              <a:rPr lang="ar-SA" dirty="0" smtClean="0"/>
              <a:t>):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وحدات التخزين ( </a:t>
            </a:r>
            <a:r>
              <a:rPr lang="en-US" dirty="0" smtClean="0"/>
              <a:t>Storage Units</a:t>
            </a:r>
            <a:r>
              <a:rPr lang="ar-SA" dirty="0" smtClean="0"/>
              <a:t>):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وحدات الإدخال ( </a:t>
            </a:r>
            <a:r>
              <a:rPr lang="en-US" dirty="0" smtClean="0"/>
              <a:t>Input Units</a:t>
            </a:r>
            <a:r>
              <a:rPr lang="ar-SA" dirty="0" smtClean="0"/>
              <a:t>):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وحدات الإخراج (</a:t>
            </a:r>
            <a:r>
              <a:rPr lang="en-US" dirty="0" smtClean="0"/>
              <a:t>Output Units</a:t>
            </a:r>
            <a:r>
              <a:rPr lang="ar-SA" dirty="0" smtClean="0"/>
              <a:t>):</a:t>
            </a:r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087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وحدة الحاسب الآلي ( </a:t>
            </a:r>
            <a:r>
              <a:rPr lang="en-US" dirty="0" smtClean="0"/>
              <a:t>System Unite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هو الجزء أو الصندوق الذي يحتوي على أهم أجزاء و مكونات الحاسب الآلي الأساسية, يحتوي على: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اللوحة الأم (</a:t>
            </a:r>
            <a:r>
              <a:rPr lang="en-US" dirty="0" smtClean="0"/>
              <a:t>(Motherboard</a:t>
            </a:r>
            <a:r>
              <a:rPr lang="ar-SA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 القرص الصلب (</a:t>
            </a:r>
            <a:r>
              <a:rPr lang="en-US" dirty="0" smtClean="0"/>
              <a:t>(Hard Disk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محرك القرص المرن (</a:t>
            </a:r>
            <a:r>
              <a:rPr lang="en-US" dirty="0" smtClean="0"/>
              <a:t>(Floppy Disk Drive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محرك القرص المدمج (</a:t>
            </a:r>
            <a:r>
              <a:rPr lang="en-US" dirty="0" smtClean="0"/>
              <a:t>(CD Rom Drive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مزود الطاقة (</a:t>
            </a:r>
            <a:r>
              <a:rPr lang="en-US" dirty="0" smtClean="0"/>
              <a:t>(Power Supply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8649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وحدة الحاسب الآلي ( </a:t>
            </a:r>
            <a:r>
              <a:rPr lang="en-US" dirty="0" smtClean="0"/>
              <a:t>System Unite</a:t>
            </a:r>
            <a:r>
              <a:rPr lang="ar-SA" dirty="0" smtClean="0"/>
              <a:t>)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916832"/>
            <a:ext cx="3888432" cy="388843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2" t="15881" r="2976" b="22937"/>
          <a:stretch/>
        </p:blipFill>
        <p:spPr>
          <a:xfrm>
            <a:off x="467544" y="2564904"/>
            <a:ext cx="4305021" cy="291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9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اللوحة الأم (</a:t>
            </a:r>
            <a:r>
              <a:rPr lang="en-US" dirty="0" smtClean="0"/>
              <a:t>(Motherboard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25963"/>
          </a:xfrm>
        </p:spPr>
        <p:txBody>
          <a:bodyPr/>
          <a:lstStyle/>
          <a:p>
            <a:r>
              <a:rPr lang="ar-SA" dirty="0" smtClean="0"/>
              <a:t>هي قطعة على شكل لوحة صلبة تكون مثبتة داخل وحدة الحاسب و تحتوي على أجزاء مهمة أخرى مثل: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وحدة المعالج ( </a:t>
            </a:r>
            <a:r>
              <a:rPr lang="en-US" dirty="0" smtClean="0"/>
              <a:t>Computer processing unit</a:t>
            </a:r>
            <a:r>
              <a:rPr lang="ar-S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ذاكرة الوصول العشوائية (</a:t>
            </a:r>
            <a:r>
              <a:rPr lang="en-US" dirty="0" smtClean="0"/>
              <a:t>Random Access Memory</a:t>
            </a:r>
            <a:r>
              <a:rPr lang="ar-S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كرت الشاشة (</a:t>
            </a:r>
            <a:r>
              <a:rPr lang="ar-SA" dirty="0"/>
              <a:t> </a:t>
            </a:r>
            <a:r>
              <a:rPr lang="en-US" dirty="0" smtClean="0"/>
              <a:t>Monitor card</a:t>
            </a:r>
            <a:r>
              <a:rPr lang="ar-S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كرت الصوت ( </a:t>
            </a:r>
            <a:r>
              <a:rPr lang="en-US" dirty="0" smtClean="0"/>
              <a:t>Sound cards</a:t>
            </a:r>
            <a:r>
              <a:rPr lang="ar-SA" dirty="0" smtClean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25625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اللوحة الأم (</a:t>
            </a:r>
            <a:r>
              <a:rPr lang="en-US" dirty="0" smtClean="0"/>
              <a:t>(Motherboard</a:t>
            </a:r>
            <a:r>
              <a:rPr lang="ar-SA" dirty="0" smtClean="0"/>
              <a:t> 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16832"/>
            <a:ext cx="7488832" cy="4525963"/>
          </a:xfrm>
        </p:spPr>
      </p:pic>
    </p:spTree>
    <p:extLst>
      <p:ext uri="{BB962C8B-B14F-4D97-AF65-F5344CB8AC3E}">
        <p14:creationId xmlns:p14="http://schemas.microsoft.com/office/powerpoint/2010/main" val="295361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333326"/>
            <a:ext cx="2520280" cy="252028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وحدة المعالج ( </a:t>
            </a:r>
            <a:r>
              <a:rPr lang="en-US" dirty="0" smtClean="0"/>
              <a:t>Computer processing unit</a:t>
            </a:r>
            <a:r>
              <a:rPr lang="ar-SA" dirty="0" smtClean="0"/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ar-SA" dirty="0" smtClean="0"/>
              <a:t>هو العقل المدبر داخل الكمبيوتر وهو يقوم بتشغيل جميع العمليات و الحاسبات و إعطاء الأوامر للعناصر الأخرى كالذاكرة و الشاشة وغيرها , ويقوم أيضا بتوزيع الأدوار بين الملحقات المختلفة.</a:t>
            </a:r>
          </a:p>
          <a:p>
            <a:r>
              <a:rPr lang="ar-SA" dirty="0" smtClean="0"/>
              <a:t>وهو يقيس مدى سرعة الجهاز و مدى جودته , وتقاس سرعته بالميجاهرتز في الثانية </a:t>
            </a:r>
            <a:r>
              <a:rPr lang="en-US" dirty="0" smtClean="0"/>
              <a:t>MHz</a:t>
            </a:r>
            <a:r>
              <a:rPr lang="ar-SA" dirty="0" smtClean="0"/>
              <a:t>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3812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3200" dirty="0" smtClean="0"/>
              <a:t>ذاكرة الوصول العشوائية (</a:t>
            </a:r>
            <a:r>
              <a:rPr lang="en-US" sz="3200" dirty="0" smtClean="0"/>
              <a:t>Random Access Memory</a:t>
            </a:r>
            <a:r>
              <a:rPr lang="ar-SA" sz="3200" dirty="0" smtClean="0"/>
              <a:t>)</a:t>
            </a: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الجزء الذي يساعد في تشغيل التطبيقات المختلفة و الاحتفاظ بعمليات هذه التطبيقات بشكل مؤقت حتى انتهاء التطبيق المعين.</a:t>
            </a:r>
          </a:p>
          <a:p>
            <a:endParaRPr lang="ar-SA" dirty="0" smtClean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284984"/>
            <a:ext cx="5962650" cy="336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0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369</TotalTime>
  <Words>1360</Words>
  <Application>Microsoft Office PowerPoint</Application>
  <PresentationFormat>عرض على الشاشة (3:4)‏</PresentationFormat>
  <Paragraphs>109</Paragraphs>
  <Slides>27</Slides>
  <Notes>5</Notes>
  <HiddenSlides>2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تدفق</vt:lpstr>
      <vt:lpstr>الحاسب الآلي و النوافذ</vt:lpstr>
      <vt:lpstr>الأهداف</vt:lpstr>
      <vt:lpstr>مكونات الحاسب الآلي:</vt:lpstr>
      <vt:lpstr>وحدة الحاسب الآلي ( System Unite)</vt:lpstr>
      <vt:lpstr>وحدة الحاسب الآلي ( System Unite)</vt:lpstr>
      <vt:lpstr>اللوحة الأم ((Motherboard </vt:lpstr>
      <vt:lpstr>اللوحة الأم ((Motherboard </vt:lpstr>
      <vt:lpstr>وحدة المعالج ( Computer processing unit)</vt:lpstr>
      <vt:lpstr>ذاكرة الوصول العشوائية (Random Access Memory)</vt:lpstr>
      <vt:lpstr>مزود الطاقة ((Power Supply</vt:lpstr>
      <vt:lpstr>وحدات التخزين ( Storage Units )</vt:lpstr>
      <vt:lpstr>القرص الصلب ((Hard Disk</vt:lpstr>
      <vt:lpstr>محرك القرص المدمج ((CD-Rom Drive</vt:lpstr>
      <vt:lpstr>محرك القرص المدمج ((CD-Rom Drive</vt:lpstr>
      <vt:lpstr>محرك القرص المرن ((Floppy Disk Drive</vt:lpstr>
      <vt:lpstr>وحدات الإدخال ( Input Units)</vt:lpstr>
      <vt:lpstr>لوحة المفاتيح ( Keyboard)</vt:lpstr>
      <vt:lpstr>لوحة المفاتيح ( Keyboard)</vt:lpstr>
      <vt:lpstr>لوحة المفاتيح ( Keyboard)</vt:lpstr>
      <vt:lpstr>الفأرة ( Mouse)</vt:lpstr>
      <vt:lpstr>الفأرة ( Mouse)</vt:lpstr>
      <vt:lpstr>وحدات الإخراج ( Output Units )</vt:lpstr>
      <vt:lpstr>الشاشة ( Monitor)</vt:lpstr>
      <vt:lpstr>الشاشة ( Monitor)</vt:lpstr>
      <vt:lpstr>الطابعة (Printer)</vt:lpstr>
      <vt:lpstr>الطابعة (Printer)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الحاسب الآلي و النوافذ</dc:title>
  <dc:creator>koka</dc:creator>
  <cp:lastModifiedBy>koka</cp:lastModifiedBy>
  <cp:revision>24</cp:revision>
  <dcterms:created xsi:type="dcterms:W3CDTF">2012-02-17T17:32:41Z</dcterms:created>
  <dcterms:modified xsi:type="dcterms:W3CDTF">2012-05-29T19:00:38Z</dcterms:modified>
</cp:coreProperties>
</file>