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72" r:id="rId4"/>
    <p:sldId id="273" r:id="rId5"/>
    <p:sldId id="274" r:id="rId6"/>
    <p:sldId id="275" r:id="rId7"/>
    <p:sldId id="276" r:id="rId8"/>
    <p:sldId id="285" r:id="rId9"/>
    <p:sldId id="286" r:id="rId10"/>
    <p:sldId id="277" r:id="rId11"/>
    <p:sldId id="271" r:id="rId1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نمط متوسط 4 - تميي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62" d="100"/>
          <a:sy n="62" d="100"/>
        </p:scale>
        <p:origin x="-1596" y="-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469B5A1-BDF0-45AD-8431-18EB05B63C90}" type="datetimeFigureOut">
              <a:rPr lang="ar-SA" smtClean="0"/>
              <a:t>07/09/1433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738E5217-E2AF-4F8A-9445-0D94CDD73F6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49365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B634D-43E6-4821-8FEE-C1C39787297C}" type="datetimeFigureOut">
              <a:rPr lang="ar-SA" smtClean="0"/>
              <a:t>07/09/1433</a:t>
            </a:fld>
            <a:endParaRPr lang="ar-S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F8D8E-8CE2-4870-80CD-D96F232CA5F2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B634D-43E6-4821-8FEE-C1C39787297C}" type="datetimeFigureOut">
              <a:rPr lang="ar-SA" smtClean="0"/>
              <a:t>07/09/1433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F8D8E-8CE2-4870-80CD-D96F232CA5F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B634D-43E6-4821-8FEE-C1C39787297C}" type="datetimeFigureOut">
              <a:rPr lang="ar-SA" smtClean="0"/>
              <a:t>07/09/1433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F8D8E-8CE2-4870-80CD-D96F232CA5F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B634D-43E6-4821-8FEE-C1C39787297C}" type="datetimeFigureOut">
              <a:rPr lang="ar-SA" smtClean="0"/>
              <a:t>07/09/1433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F8D8E-8CE2-4870-80CD-D96F232CA5F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B634D-43E6-4821-8FEE-C1C39787297C}" type="datetimeFigureOut">
              <a:rPr lang="ar-SA" smtClean="0"/>
              <a:t>07/09/1433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F8D8E-8CE2-4870-80CD-D96F232CA5F2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B634D-43E6-4821-8FEE-C1C39787297C}" type="datetimeFigureOut">
              <a:rPr lang="ar-SA" smtClean="0"/>
              <a:t>07/09/1433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F8D8E-8CE2-4870-80CD-D96F232CA5F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B634D-43E6-4821-8FEE-C1C39787297C}" type="datetimeFigureOut">
              <a:rPr lang="ar-SA" smtClean="0"/>
              <a:t>07/09/1433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F8D8E-8CE2-4870-80CD-D96F232CA5F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B634D-43E6-4821-8FEE-C1C39787297C}" type="datetimeFigureOut">
              <a:rPr lang="ar-SA" smtClean="0"/>
              <a:t>07/09/1433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F8D8E-8CE2-4870-80CD-D96F232CA5F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B634D-43E6-4821-8FEE-C1C39787297C}" type="datetimeFigureOut">
              <a:rPr lang="ar-SA" smtClean="0"/>
              <a:t>07/09/1433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F8D8E-8CE2-4870-80CD-D96F232CA5F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B634D-43E6-4821-8FEE-C1C39787297C}" type="datetimeFigureOut">
              <a:rPr lang="ar-SA" smtClean="0"/>
              <a:t>07/09/1433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F8D8E-8CE2-4870-80CD-D96F232CA5F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B634D-43E6-4821-8FEE-C1C39787297C}" type="datetimeFigureOut">
              <a:rPr lang="ar-SA" smtClean="0"/>
              <a:t>07/09/1433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5FF8D8E-8CE2-4870-80CD-D96F232CA5F2}" type="slidenum">
              <a:rPr lang="ar-SA" smtClean="0"/>
              <a:t>‹#›</a:t>
            </a:fld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B7B634D-43E6-4821-8FEE-C1C39787297C}" type="datetimeFigureOut">
              <a:rPr lang="ar-SA" smtClean="0"/>
              <a:t>07/09/1433</a:t>
            </a:fld>
            <a:endParaRPr lang="ar-S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5FF8D8E-8CE2-4870-80CD-D96F232CA5F2}" type="slidenum">
              <a:rPr lang="ar-SA" smtClean="0"/>
              <a:t>‹#›</a:t>
            </a:fld>
            <a:endParaRPr lang="ar-SA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2</a:t>
            </a:r>
            <a:r>
              <a:rPr lang="ar-SA" smtClean="0"/>
              <a:t>برنامج </a:t>
            </a:r>
            <a:r>
              <a:rPr lang="ar-SA" dirty="0" smtClean="0"/>
              <a:t>مايكروسوفت اكسل</a:t>
            </a: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dirty="0" err="1">
                <a:solidFill>
                  <a:schemeClr val="accent3">
                    <a:lumMod val="75000"/>
                  </a:schemeClr>
                </a:solidFill>
              </a:rPr>
              <a:t>أ.خوله</a:t>
            </a:r>
            <a:r>
              <a:rPr lang="ar-SA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ar-SA">
                <a:solidFill>
                  <a:schemeClr val="accent3">
                    <a:lumMod val="75000"/>
                  </a:schemeClr>
                </a:solidFill>
              </a:rPr>
              <a:t>النفيعي</a:t>
            </a:r>
            <a:endParaRPr lang="ar-SA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21063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التخطيط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هو عبارة عن نماذج رسومية ينفذها البرنامج 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حددي مجموعة الخلايا من ورقة العمل التي ترغبين في التعبير عنها.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انقري على ’ادراج’ 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من مجموعة ’</a:t>
            </a:r>
            <a:r>
              <a:rPr lang="ar-SA" dirty="0"/>
              <a:t>م</a:t>
            </a:r>
            <a:r>
              <a:rPr lang="ar-SA" dirty="0" smtClean="0"/>
              <a:t>خططات’.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اختاري نوع المخطط المطلوب.</a:t>
            </a:r>
          </a:p>
          <a:p>
            <a:r>
              <a:rPr lang="ar-SA" dirty="0" smtClean="0"/>
              <a:t>تنسيق التخطيط: ؟؟؟</a:t>
            </a:r>
          </a:p>
        </p:txBody>
      </p:sp>
    </p:spTree>
    <p:extLst>
      <p:ext uri="{BB962C8B-B14F-4D97-AF65-F5344CB8AC3E}">
        <p14:creationId xmlns:p14="http://schemas.microsoft.com/office/powerpoint/2010/main" val="3085403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شكرا</a:t>
            </a:r>
            <a:endParaRPr lang="ar-SA" dirty="0"/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2250" y="2320131"/>
            <a:ext cx="3619500" cy="3619500"/>
          </a:xfrm>
        </p:spPr>
      </p:pic>
    </p:spTree>
    <p:extLst>
      <p:ext uri="{BB962C8B-B14F-4D97-AF65-F5344CB8AC3E}">
        <p14:creationId xmlns:p14="http://schemas.microsoft.com/office/powerpoint/2010/main" val="3592387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الأهداف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ar-SA" dirty="0" smtClean="0"/>
              <a:t>تنسيق المصنف</a:t>
            </a:r>
          </a:p>
          <a:p>
            <a:pPr marL="0" indent="0">
              <a:buNone/>
            </a:pPr>
            <a:r>
              <a:rPr lang="ar-SA" dirty="0" smtClean="0"/>
              <a:t>تجميد الألواح</a:t>
            </a:r>
          </a:p>
          <a:p>
            <a:pPr marL="0" indent="0">
              <a:buNone/>
            </a:pPr>
            <a:r>
              <a:rPr lang="ar-SA" dirty="0" smtClean="0"/>
              <a:t>تطبيق الدوال</a:t>
            </a:r>
          </a:p>
          <a:p>
            <a:pPr marL="0" indent="0">
              <a:buNone/>
            </a:pPr>
            <a:r>
              <a:rPr lang="ar-SA" dirty="0" smtClean="0"/>
              <a:t>تخطيط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633404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التنسيق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تنسيق الخط:</a:t>
            </a:r>
          </a:p>
          <a:p>
            <a:endParaRPr lang="ar-S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310" t="6558" r="10367" b="82786"/>
          <a:stretch/>
        </p:blipFill>
        <p:spPr bwMode="auto">
          <a:xfrm>
            <a:off x="2411760" y="2924944"/>
            <a:ext cx="4248472" cy="1661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39621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التنسيق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/>
              <a:t>تنسيق الخط:</a:t>
            </a:r>
          </a:p>
          <a:p>
            <a:endParaRPr lang="ar-SA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725" t="6147" r="25920" b="82377"/>
          <a:stretch/>
        </p:blipFill>
        <p:spPr bwMode="auto">
          <a:xfrm>
            <a:off x="1619672" y="3068960"/>
            <a:ext cx="6194621" cy="2064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39081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تجميد الألواح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يقصد به تثبيت عدد من الخلايا بحيث لا تتحرك ولا تختفي من نظر المستخدم.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اختاري الخلية التي تريدين التثبيت من بعدها 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اختاري ’عرض’.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مجموعة ’إطار’.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اختاري ’تجميد أجزاء’.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اختاري </a:t>
            </a:r>
            <a:endParaRPr lang="ar-SA" dirty="0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7949394"/>
              </p:ext>
            </p:extLst>
          </p:nvPr>
        </p:nvGraphicFramePr>
        <p:xfrm>
          <a:off x="2483768" y="4941168"/>
          <a:ext cx="3240360" cy="1656183"/>
        </p:xfrm>
        <a:graphic>
          <a:graphicData uri="http://schemas.openxmlformats.org/drawingml/2006/table">
            <a:tbl>
              <a:tblPr rtl="1" firstRow="1" bandRow="1">
                <a:tableStyleId>{22838BEF-8BB2-4498-84A7-C5851F593DF1}</a:tableStyleId>
              </a:tblPr>
              <a:tblGrid>
                <a:gridCol w="3240360"/>
              </a:tblGrid>
              <a:tr h="552061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b="1" dirty="0" smtClean="0"/>
                        <a:t>تجميد</a:t>
                      </a:r>
                      <a:r>
                        <a:rPr lang="ar-SA" sz="2000" b="1" baseline="0" dirty="0" smtClean="0"/>
                        <a:t> الأجزاء </a:t>
                      </a:r>
                      <a:r>
                        <a:rPr lang="ar-SA" sz="2000" b="1" dirty="0" smtClean="0"/>
                        <a:t>تجميد الصف و العمود</a:t>
                      </a:r>
                    </a:p>
                  </a:txBody>
                  <a:tcPr/>
                </a:tc>
              </a:tr>
              <a:tr h="552061">
                <a:tc>
                  <a:txBody>
                    <a:bodyPr/>
                    <a:lstStyle/>
                    <a:p>
                      <a:pPr rtl="1"/>
                      <a:r>
                        <a:rPr lang="ar-SA" sz="2000" b="1" dirty="0" smtClean="0"/>
                        <a:t>تجميد الصف العلوي</a:t>
                      </a:r>
                      <a:endParaRPr lang="ar-SA" sz="2000" b="1" dirty="0"/>
                    </a:p>
                  </a:txBody>
                  <a:tcPr/>
                </a:tc>
              </a:tr>
              <a:tr h="552061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b="1" dirty="0" smtClean="0"/>
                        <a:t>تجميد العمود</a:t>
                      </a:r>
                      <a:r>
                        <a:rPr lang="ar-SA" sz="2000" b="1" baseline="0" dirty="0" smtClean="0"/>
                        <a:t> الأول</a:t>
                      </a:r>
                      <a:endParaRPr lang="ar-SA" sz="2000" b="1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6217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الدوال الرياضية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دالة المتوسط </a:t>
            </a:r>
            <a:r>
              <a:rPr lang="ar-SA" dirty="0"/>
              <a:t>(</a:t>
            </a:r>
            <a:r>
              <a:rPr lang="en-US" dirty="0"/>
              <a:t>Average</a:t>
            </a:r>
            <a:r>
              <a:rPr lang="ar-SA" dirty="0"/>
              <a:t>) </a:t>
            </a:r>
            <a:r>
              <a:rPr lang="ar-SA" dirty="0" smtClean="0"/>
              <a:t>:</a:t>
            </a:r>
          </a:p>
          <a:p>
            <a:pPr lvl="1"/>
            <a:r>
              <a:rPr lang="ar-SA" dirty="0" smtClean="0"/>
              <a:t>مجموع قيم الأرقام مقسوما على عدد القيم.</a:t>
            </a:r>
          </a:p>
          <a:p>
            <a:pPr marL="1124712" lvl="2" indent="-457200">
              <a:buFont typeface="+mj-lt"/>
              <a:buAutoNum type="arabicPeriod"/>
            </a:pPr>
            <a:r>
              <a:rPr lang="ar-SA" dirty="0" smtClean="0"/>
              <a:t>انقري على الخلية التي تريدين اظهار النتيجة عليها.</a:t>
            </a:r>
          </a:p>
          <a:p>
            <a:pPr marL="1124712" lvl="2" indent="-457200">
              <a:buFont typeface="+mj-lt"/>
              <a:buAutoNum type="arabicPeriod"/>
            </a:pPr>
            <a:r>
              <a:rPr lang="ar-SA" dirty="0" smtClean="0"/>
              <a:t>انقري على زر الدالة </a:t>
            </a:r>
            <a:r>
              <a:rPr lang="en-US" dirty="0" err="1" smtClean="0"/>
              <a:t>Fx</a:t>
            </a:r>
            <a:r>
              <a:rPr lang="ar-SA" dirty="0" smtClean="0"/>
              <a:t> الموجود على شريط الصيغة.</a:t>
            </a:r>
          </a:p>
          <a:p>
            <a:pPr marL="1124712" lvl="2" indent="-457200">
              <a:buFont typeface="+mj-lt"/>
              <a:buAutoNum type="arabicPeriod"/>
            </a:pPr>
            <a:r>
              <a:rPr lang="ar-SA" dirty="0" smtClean="0"/>
              <a:t>انقري على (</a:t>
            </a:r>
            <a:r>
              <a:rPr lang="en-US" dirty="0" smtClean="0"/>
              <a:t>Average</a:t>
            </a:r>
            <a:r>
              <a:rPr lang="ar-SA" dirty="0" smtClean="0"/>
              <a:t>) ثم موافق.</a:t>
            </a:r>
          </a:p>
          <a:p>
            <a:pPr marL="1124712" lvl="2" indent="-457200">
              <a:buFont typeface="+mj-lt"/>
              <a:buAutoNum type="arabicPeriod"/>
            </a:pPr>
            <a:r>
              <a:rPr lang="ar-SA" dirty="0" smtClean="0"/>
              <a:t>اسحب مباشرة بالفأرة على القيم الداخلة في حساب المتوسط ثم موافق.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064116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الدوال الرياضية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دالة اكبر من(</a:t>
            </a:r>
            <a:r>
              <a:rPr lang="en-US" dirty="0" smtClean="0"/>
              <a:t>Max</a:t>
            </a:r>
            <a:r>
              <a:rPr lang="ar-SA" dirty="0" smtClean="0"/>
              <a:t>) و أصغر من(</a:t>
            </a:r>
            <a:r>
              <a:rPr lang="en-US" dirty="0" smtClean="0"/>
              <a:t>Min</a:t>
            </a:r>
            <a:r>
              <a:rPr lang="ar-SA" dirty="0" smtClean="0"/>
              <a:t>):</a:t>
            </a:r>
          </a:p>
          <a:p>
            <a:pPr lvl="1"/>
            <a:r>
              <a:rPr lang="ar-SA" dirty="0" smtClean="0"/>
              <a:t>تستخدم لتحديد أعلى أو أقل قيمه محددة في مجموعة من الخلايا المتجاورة.</a:t>
            </a:r>
          </a:p>
          <a:p>
            <a:pPr marL="1124712" lvl="2" indent="-457200">
              <a:buFont typeface="+mj-lt"/>
              <a:buAutoNum type="arabicPeriod"/>
            </a:pPr>
            <a:r>
              <a:rPr lang="ar-SA" dirty="0"/>
              <a:t>انقري على الخلية التي تريدين اظهار النتيجة عليها.</a:t>
            </a:r>
          </a:p>
          <a:p>
            <a:pPr marL="1124712" lvl="2" indent="-457200">
              <a:buFont typeface="+mj-lt"/>
              <a:buAutoNum type="arabicPeriod"/>
            </a:pPr>
            <a:r>
              <a:rPr lang="ar-SA" dirty="0"/>
              <a:t>انقري على زر الدالة </a:t>
            </a:r>
            <a:r>
              <a:rPr lang="en-US" dirty="0" err="1"/>
              <a:t>Fx</a:t>
            </a:r>
            <a:r>
              <a:rPr lang="ar-SA" dirty="0"/>
              <a:t> الموجود على شريط الصيغة.</a:t>
            </a:r>
          </a:p>
          <a:p>
            <a:pPr marL="1124712" lvl="2" indent="-457200">
              <a:buFont typeface="+mj-lt"/>
              <a:buAutoNum type="arabicPeriod"/>
            </a:pPr>
            <a:r>
              <a:rPr lang="ar-SA" dirty="0"/>
              <a:t>انقري </a:t>
            </a:r>
            <a:r>
              <a:rPr lang="ar-SA" dirty="0" smtClean="0"/>
              <a:t>على(</a:t>
            </a:r>
            <a:r>
              <a:rPr lang="en-US" dirty="0" smtClean="0"/>
              <a:t>Min</a:t>
            </a:r>
            <a:r>
              <a:rPr lang="ar-SA" dirty="0" smtClean="0"/>
              <a:t>) (</a:t>
            </a:r>
            <a:r>
              <a:rPr lang="en-US" dirty="0" smtClean="0"/>
              <a:t>Max</a:t>
            </a:r>
            <a:r>
              <a:rPr lang="ar-SA" dirty="0" smtClean="0"/>
              <a:t>) </a:t>
            </a:r>
            <a:r>
              <a:rPr lang="ar-SA" dirty="0"/>
              <a:t>ثم موافق.</a:t>
            </a:r>
          </a:p>
          <a:p>
            <a:pPr marL="1124712" lvl="2" indent="-457200">
              <a:buFont typeface="+mj-lt"/>
              <a:buAutoNum type="arabicPeriod"/>
            </a:pPr>
            <a:r>
              <a:rPr lang="ar-SA" dirty="0"/>
              <a:t>اسحب مباشرة بالفأرة على القيم الداخلة في حساب المتوسط ثم موافق.</a:t>
            </a:r>
          </a:p>
        </p:txBody>
      </p:sp>
    </p:spTree>
    <p:extLst>
      <p:ext uri="{BB962C8B-B14F-4D97-AF65-F5344CB8AC3E}">
        <p14:creationId xmlns:p14="http://schemas.microsoft.com/office/powerpoint/2010/main" val="35957967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الدوال الرياضية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دالة المجموع (</a:t>
            </a:r>
            <a:r>
              <a:rPr lang="en-US" dirty="0" smtClean="0"/>
              <a:t>Sum</a:t>
            </a:r>
            <a:r>
              <a:rPr lang="ar-SA" dirty="0" smtClean="0"/>
              <a:t>) :</a:t>
            </a:r>
          </a:p>
          <a:p>
            <a:pPr lvl="1"/>
            <a:r>
              <a:rPr lang="ar-SA" dirty="0" smtClean="0"/>
              <a:t>تستخدم لعمليات الجمع التلقائي.</a:t>
            </a:r>
          </a:p>
          <a:p>
            <a:pPr marL="1124712" lvl="2" indent="-457200">
              <a:buFont typeface="+mj-lt"/>
              <a:buAutoNum type="arabicPeriod"/>
            </a:pPr>
            <a:r>
              <a:rPr lang="ar-SA" dirty="0"/>
              <a:t>انقري على الخلية التي تريدين اظهار النتيجة عليها.</a:t>
            </a:r>
          </a:p>
          <a:p>
            <a:pPr marL="1124712" lvl="2" indent="-457200">
              <a:buFont typeface="+mj-lt"/>
              <a:buAutoNum type="arabicPeriod"/>
            </a:pPr>
            <a:r>
              <a:rPr lang="ar-SA" dirty="0"/>
              <a:t>انقري على زر الدالة </a:t>
            </a:r>
            <a:r>
              <a:rPr lang="en-US" dirty="0" err="1"/>
              <a:t>Fx</a:t>
            </a:r>
            <a:r>
              <a:rPr lang="ar-SA" dirty="0"/>
              <a:t> الموجود على شريط الصيغة.</a:t>
            </a:r>
          </a:p>
          <a:p>
            <a:pPr marL="1124712" lvl="2" indent="-457200">
              <a:buFont typeface="+mj-lt"/>
              <a:buAutoNum type="arabicPeriod"/>
            </a:pPr>
            <a:r>
              <a:rPr lang="ar-SA" dirty="0"/>
              <a:t>انقري </a:t>
            </a:r>
            <a:r>
              <a:rPr lang="ar-SA" dirty="0" smtClean="0"/>
              <a:t>على(</a:t>
            </a:r>
            <a:r>
              <a:rPr lang="en-US" dirty="0" smtClean="0"/>
              <a:t>Sum</a:t>
            </a:r>
            <a:r>
              <a:rPr lang="ar-SA" dirty="0" smtClean="0"/>
              <a:t>)  </a:t>
            </a:r>
            <a:r>
              <a:rPr lang="ar-SA" dirty="0"/>
              <a:t>ثم موافق.</a:t>
            </a:r>
          </a:p>
          <a:p>
            <a:pPr marL="1124712" lvl="2" indent="-457200">
              <a:buFont typeface="+mj-lt"/>
              <a:buAutoNum type="arabicPeriod"/>
            </a:pPr>
            <a:r>
              <a:rPr lang="ar-SA" dirty="0"/>
              <a:t>اسحب مباشرة بالفأرة على القيم الداخلة في حساب المتوسط ثم موافق.</a:t>
            </a:r>
          </a:p>
        </p:txBody>
      </p:sp>
    </p:spTree>
    <p:extLst>
      <p:ext uri="{BB962C8B-B14F-4D97-AF65-F5344CB8AC3E}">
        <p14:creationId xmlns:p14="http://schemas.microsoft.com/office/powerpoint/2010/main" val="14050109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الدوال الرياضية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دالة الشرط (</a:t>
            </a:r>
            <a:r>
              <a:rPr lang="en-US" dirty="0" smtClean="0"/>
              <a:t>IF</a:t>
            </a:r>
            <a:r>
              <a:rPr lang="ar-SA" dirty="0" smtClean="0"/>
              <a:t>) :</a:t>
            </a:r>
          </a:p>
          <a:p>
            <a:pPr lvl="1"/>
            <a:r>
              <a:rPr lang="ar-SA" dirty="0" smtClean="0"/>
              <a:t>تستخدم لاختيار قيم الخلايا بحيث تعطي قيمة إذا كانت القيمة تحقق الشرط.</a:t>
            </a:r>
          </a:p>
          <a:p>
            <a:pPr marL="1124712" lvl="2" indent="-457200">
              <a:buFont typeface="+mj-lt"/>
              <a:buAutoNum type="arabicPeriod"/>
            </a:pPr>
            <a:r>
              <a:rPr lang="ar-SA" dirty="0"/>
              <a:t>انقري على الخلية التي تريدين اظهار النتيجة عليها.</a:t>
            </a:r>
          </a:p>
          <a:p>
            <a:pPr marL="1124712" lvl="2" indent="-457200">
              <a:buFont typeface="+mj-lt"/>
              <a:buAutoNum type="arabicPeriod"/>
            </a:pPr>
            <a:r>
              <a:rPr lang="ar-SA" dirty="0"/>
              <a:t>انقري على زر الدالة </a:t>
            </a:r>
            <a:r>
              <a:rPr lang="en-US" dirty="0" err="1"/>
              <a:t>Fx</a:t>
            </a:r>
            <a:r>
              <a:rPr lang="ar-SA" dirty="0"/>
              <a:t> الموجود على شريط الصيغة.</a:t>
            </a:r>
          </a:p>
          <a:p>
            <a:pPr marL="1124712" lvl="2" indent="-457200">
              <a:buFont typeface="+mj-lt"/>
              <a:buAutoNum type="arabicPeriod"/>
            </a:pPr>
            <a:r>
              <a:rPr lang="ar-SA" dirty="0"/>
              <a:t>انقري </a:t>
            </a:r>
            <a:r>
              <a:rPr lang="ar-SA" dirty="0" smtClean="0"/>
              <a:t>على(</a:t>
            </a:r>
            <a:r>
              <a:rPr lang="en-US" dirty="0" smtClean="0"/>
              <a:t>IF</a:t>
            </a:r>
            <a:r>
              <a:rPr lang="ar-SA" dirty="0" smtClean="0"/>
              <a:t>)  </a:t>
            </a:r>
            <a:r>
              <a:rPr lang="ar-SA" dirty="0"/>
              <a:t>ثم موافق</a:t>
            </a:r>
            <a:r>
              <a:rPr lang="ar-SA" dirty="0" smtClean="0"/>
              <a:t>.</a:t>
            </a:r>
          </a:p>
          <a:p>
            <a:pPr marL="1124712" lvl="2" indent="-457200">
              <a:buFont typeface="+mj-lt"/>
              <a:buAutoNum type="arabicPeriod"/>
            </a:pPr>
            <a:r>
              <a:rPr lang="ar-SA" dirty="0" smtClean="0"/>
              <a:t>اختر الخلية التي تريد اختبارها ثم اكتبي الشرط.</a:t>
            </a:r>
          </a:p>
          <a:p>
            <a:pPr marL="1124712" lvl="2" indent="-457200">
              <a:buFont typeface="+mj-lt"/>
              <a:buAutoNum type="arabicPeriod"/>
            </a:pPr>
            <a:r>
              <a:rPr lang="ar-SA" dirty="0" smtClean="0"/>
              <a:t>اكتبي القيم الناتجة من تحقق الشرط أو عدمه في (</a:t>
            </a:r>
            <a:r>
              <a:rPr lang="en-US" dirty="0" smtClean="0"/>
              <a:t>Value if true ,</a:t>
            </a:r>
            <a:r>
              <a:rPr lang="en-US" dirty="0"/>
              <a:t> Value if </a:t>
            </a:r>
            <a:r>
              <a:rPr lang="en-US" dirty="0" smtClean="0"/>
              <a:t>false</a:t>
            </a:r>
            <a:r>
              <a:rPr lang="ar-SA" dirty="0" smtClean="0"/>
              <a:t>)</a:t>
            </a:r>
            <a:endParaRPr lang="ar-SA" dirty="0"/>
          </a:p>
          <a:p>
            <a:pPr marL="1124712" lvl="2" indent="-457200">
              <a:buFont typeface="+mj-lt"/>
              <a:buAutoNum type="arabicPeriod"/>
            </a:pPr>
            <a:r>
              <a:rPr lang="ar-SA" dirty="0" smtClean="0"/>
              <a:t>ثم انقري موافق</a:t>
            </a:r>
            <a:r>
              <a:rPr lang="ar-SA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723911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شبكة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582</TotalTime>
  <Words>360</Words>
  <Application>Microsoft Office PowerPoint</Application>
  <PresentationFormat>عرض على الشاشة (3:4)‏</PresentationFormat>
  <Paragraphs>59</Paragraphs>
  <Slides>11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تدفق</vt:lpstr>
      <vt:lpstr>2برنامج مايكروسوفت اكسل</vt:lpstr>
      <vt:lpstr>الأهداف</vt:lpstr>
      <vt:lpstr>التنسيق</vt:lpstr>
      <vt:lpstr>التنسيق</vt:lpstr>
      <vt:lpstr>تجميد الألواح</vt:lpstr>
      <vt:lpstr>الدوال الرياضية</vt:lpstr>
      <vt:lpstr>الدوال الرياضية</vt:lpstr>
      <vt:lpstr>الدوال الرياضية</vt:lpstr>
      <vt:lpstr>الدوال الرياضية</vt:lpstr>
      <vt:lpstr>التخطيط</vt:lpstr>
      <vt:lpstr>شكرا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برنامج مايكروسوفت وورد</dc:title>
  <dc:creator>koka</dc:creator>
  <cp:lastModifiedBy>koka</cp:lastModifiedBy>
  <cp:revision>61</cp:revision>
  <dcterms:created xsi:type="dcterms:W3CDTF">2012-03-13T19:03:51Z</dcterms:created>
  <dcterms:modified xsi:type="dcterms:W3CDTF">2012-05-29T19:01:46Z</dcterms:modified>
</cp:coreProperties>
</file>