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3"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66FF"/>
    <a:srgbClr val="FF0000"/>
    <a:srgbClr val="0033CC"/>
    <a:srgbClr val="F8F200"/>
    <a:srgbClr val="00CCFF"/>
    <a:srgbClr val="CE18A7"/>
    <a:srgbClr val="EB2143"/>
    <a:srgbClr val="000000"/>
  </p:clrMru>
</p:presentationPr>
</file>

<file path=ppt/tableStyles.xml><?xml version="1.0" encoding="utf-8"?>
<a:tblStyleLst xmlns:a="http://schemas.openxmlformats.org/drawingml/2006/main" def="{5C22544A-7EE6-4342-B048-85BDC9FD1C3A}">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gif"/><Relationship Id="rId2" Type="http://schemas.openxmlformats.org/officeDocument/2006/relationships/image" Target="../media/image3.gif"/><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gif"/><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SA"/>
          </a:p>
        </p:txBody>
      </p:sp>
      <p:sp>
        <p:nvSpPr>
          <p:cNvPr id="3" name="Subtitle 2"/>
          <p:cNvSpPr>
            <a:spLocks noGrp="1"/>
          </p:cNvSpPr>
          <p:nvPr>
            <p:ph type="subTitle" idx="1"/>
          </p:nvPr>
        </p:nvSpPr>
        <p:spPr/>
        <p:txBody>
          <a:bodyPr/>
          <a:lstStyle/>
          <a:p>
            <a:endParaRPr lang="ar-SA"/>
          </a:p>
        </p:txBody>
      </p:sp>
      <p:pic>
        <p:nvPicPr>
          <p:cNvPr id="4" name="Content Placeholder 7" descr="e1ffd292722827973970531117.jpg"/>
          <p:cNvPicPr>
            <a:picLocks noChangeAspect="1"/>
          </p:cNvPicPr>
          <p:nvPr/>
        </p:nvPicPr>
        <p:blipFill>
          <a:blip r:embed="rId2" cstate="print"/>
          <a:stretch>
            <a:fillRect/>
          </a:stretch>
        </p:blipFill>
        <p:spPr>
          <a:xfrm>
            <a:off x="0" y="1371600"/>
            <a:ext cx="9144000" cy="4191000"/>
          </a:xfrm>
          <a:prstGeom prst="rect">
            <a:avLst/>
          </a:prstGeom>
        </p:spPr>
      </p:pic>
      <p:pic>
        <p:nvPicPr>
          <p:cNvPr id="7" name="Picture 6" descr="90422312d8.jpg"/>
          <p:cNvPicPr>
            <a:picLocks noChangeAspect="1"/>
          </p:cNvPicPr>
          <p:nvPr/>
        </p:nvPicPr>
        <p:blipFill>
          <a:blip r:embed="rId3" cstate="print"/>
          <a:stretch>
            <a:fillRect/>
          </a:stretch>
        </p:blipFill>
        <p:spPr>
          <a:xfrm>
            <a:off x="4419600" y="1676400"/>
            <a:ext cx="4438650" cy="3744592"/>
          </a:xfrm>
          <a:prstGeom prst="ellipse">
            <a:avLst/>
          </a:prstGeom>
          <a:ln>
            <a:noFill/>
          </a:ln>
          <a:effectLst>
            <a:softEdge rad="112500"/>
          </a:effectLst>
        </p:spPr>
      </p:pic>
      <p:sp>
        <p:nvSpPr>
          <p:cNvPr id="8" name="Rectangle 7"/>
          <p:cNvSpPr/>
          <p:nvPr/>
        </p:nvSpPr>
        <p:spPr>
          <a:xfrm>
            <a:off x="685800" y="3429000"/>
            <a:ext cx="3124200" cy="5334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rgbClr val="FF66FF"/>
                </a:solidFill>
                <a:cs typeface="Alawi Naskh" pitchFamily="2" charset="-78"/>
              </a:rPr>
              <a:t>السلآم عليكمَ</a:t>
            </a:r>
            <a:endParaRPr lang="ar-SA" sz="4800" dirty="0">
              <a:solidFill>
                <a:srgbClr val="FF66FF"/>
              </a:solidFill>
              <a:cs typeface="Alawi Naskh"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4" name="Content Placeholder 3" descr="90422312d8.jpg"/>
          <p:cNvPicPr>
            <a:picLocks noGrp="1" noChangeAspect="1"/>
          </p:cNvPicPr>
          <p:nvPr>
            <p:ph idx="1"/>
          </p:nvPr>
        </p:nvPicPr>
        <p:blipFill>
          <a:blip r:embed="rId2" cstate="print"/>
          <a:stretch>
            <a:fillRect/>
          </a:stretch>
        </p:blipFill>
        <p:spPr>
          <a:xfrm>
            <a:off x="152400" y="457200"/>
            <a:ext cx="3505200" cy="5334000"/>
          </a:xfrm>
          <a:prstGeom prst="ellipse">
            <a:avLst/>
          </a:prstGeom>
          <a:ln>
            <a:noFill/>
          </a:ln>
          <a:effectLst>
            <a:softEdge rad="112500"/>
          </a:effectLst>
        </p:spPr>
      </p:pic>
      <p:sp>
        <p:nvSpPr>
          <p:cNvPr id="7" name="Rounded Rectangle 6"/>
          <p:cNvSpPr/>
          <p:nvPr/>
        </p:nvSpPr>
        <p:spPr>
          <a:xfrm>
            <a:off x="4343400" y="990600"/>
            <a:ext cx="4267200" cy="4191000"/>
          </a:xfrm>
          <a:prstGeom prst="round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en-US" sz="2000" b="1" dirty="0" smtClean="0">
              <a:solidFill>
                <a:schemeClr val="tx1"/>
              </a:solidFill>
            </a:endParaRPr>
          </a:p>
          <a:p>
            <a:pPr algn="ctr"/>
            <a:r>
              <a:rPr lang="ar-SA" sz="2000" b="1" dirty="0" smtClean="0">
                <a:solidFill>
                  <a:schemeClr val="tx1"/>
                </a:solidFill>
              </a:rPr>
              <a:t>وكانت واردات المملكة العربية السعودية بقيمة 86 مليار ريال سعودي في الربع الثالث من عام 2011</a:t>
            </a:r>
            <a:r>
              <a:rPr lang="ar-SA" sz="2400" b="1" u="sng" dirty="0" smtClean="0">
                <a:solidFill>
                  <a:srgbClr val="006600"/>
                </a:solidFill>
              </a:rPr>
              <a:t>. المملكة العربية السعودية تستورد </a:t>
            </a:r>
            <a:r>
              <a:rPr lang="ar-SA" sz="2000" b="1" dirty="0" smtClean="0">
                <a:solidFill>
                  <a:schemeClr val="tx1"/>
                </a:solidFill>
              </a:rPr>
              <a:t>معظم الآلات والمعدات والمواد الغذائية، والمواد الكيميائية والسيارات والمنسوجات.</a:t>
            </a:r>
            <a:endParaRPr lang="en-US" sz="2000" dirty="0" smtClean="0">
              <a:solidFill>
                <a:schemeClr val="tx1"/>
              </a:solidFill>
            </a:endParaRPr>
          </a:p>
          <a:p>
            <a:pPr algn="ctr"/>
            <a:r>
              <a:rPr lang="ar-SA" sz="2400" b="1" u="sng" dirty="0" smtClean="0">
                <a:solidFill>
                  <a:srgbClr val="006600"/>
                </a:solidFill>
              </a:rPr>
              <a:t>شركائها الواردات الرئيسية </a:t>
            </a:r>
            <a:r>
              <a:rPr lang="ar-SA" sz="2000" b="1" dirty="0" smtClean="0">
                <a:solidFill>
                  <a:schemeClr val="tx1"/>
                </a:solidFill>
              </a:rPr>
              <a:t>هي دول الاتحاد الاوروبي (المانيا وايطاليا والمملكة المتحدة)، الولايات المتحدة والصين واليابان وكوريا الجنوبية.</a:t>
            </a:r>
            <a:endParaRPr lang="ar-SA" sz="2000"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ln w="19050">
                  <a:solidFill>
                    <a:srgbClr val="92D050"/>
                  </a:solidFill>
                  <a:prstDash val="solid"/>
                </a:ln>
                <a:solidFill>
                  <a:srgbClr val="006600"/>
                </a:solidFill>
                <a:effectLst>
                  <a:glow rad="228600">
                    <a:schemeClr val="accent3">
                      <a:satMod val="175000"/>
                      <a:alpha val="40000"/>
                    </a:schemeClr>
                  </a:glow>
                  <a:outerShdw blurRad="50000" dist="50800" dir="7500000" algn="tl">
                    <a:srgbClr val="000000">
                      <a:shade val="5000"/>
                      <a:alpha val="35000"/>
                    </a:srgbClr>
                  </a:outerShdw>
                </a:effectLst>
              </a:rPr>
              <a:t>أهم السلع المستوردة :</a:t>
            </a:r>
            <a:endParaRPr lang="ar-SA" dirty="0">
              <a:ln w="19050">
                <a:solidFill>
                  <a:srgbClr val="92D050"/>
                </a:solidFill>
                <a:prstDash val="solid"/>
              </a:ln>
              <a:solidFill>
                <a:srgbClr val="006600"/>
              </a:solidFill>
            </a:endParaRPr>
          </a:p>
        </p:txBody>
      </p:sp>
      <p:pic>
        <p:nvPicPr>
          <p:cNvPr id="4" name="صورة 33" descr="http://www.cdsi.gov.sa/images/ft/ft2012mar-image035.gif"/>
          <p:cNvPicPr>
            <a:picLocks noGrp="1"/>
          </p:cNvPicPr>
          <p:nvPr>
            <p:ph idx="1"/>
          </p:nvPr>
        </p:nvPicPr>
        <p:blipFill>
          <a:blip r:embed="rId2" cstate="print"/>
          <a:srcRect/>
          <a:stretch>
            <a:fillRect/>
          </a:stretch>
        </p:blipFill>
        <p:spPr bwMode="auto">
          <a:xfrm>
            <a:off x="838200" y="1371600"/>
            <a:ext cx="7162800" cy="517286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ln w="19050">
                  <a:solidFill>
                    <a:srgbClr val="92D050"/>
                  </a:solidFill>
                  <a:prstDash val="solid"/>
                </a:ln>
                <a:solidFill>
                  <a:srgbClr val="006600"/>
                </a:solidFill>
                <a:effectLst>
                  <a:glow rad="228600">
                    <a:schemeClr val="accent3">
                      <a:satMod val="175000"/>
                      <a:alpha val="40000"/>
                    </a:schemeClr>
                  </a:glow>
                  <a:outerShdw blurRad="50000" dist="50800" dir="7500000" algn="tl">
                    <a:srgbClr val="000000">
                      <a:shade val="5000"/>
                      <a:alpha val="35000"/>
                    </a:srgbClr>
                  </a:outerShdw>
                </a:effectLst>
              </a:rPr>
              <a:t>أهم مجموعات الدول المستورد منها:</a:t>
            </a:r>
            <a:endParaRPr lang="ar-SA" b="1" dirty="0">
              <a:ln w="19050">
                <a:solidFill>
                  <a:srgbClr val="92D050"/>
                </a:solidFill>
                <a:prstDash val="solid"/>
              </a:ln>
              <a:solidFill>
                <a:srgbClr val="006600"/>
              </a:solidFill>
              <a:effectLst>
                <a:glow rad="228600">
                  <a:schemeClr val="accent3">
                    <a:satMod val="175000"/>
                    <a:alpha val="40000"/>
                  </a:schemeClr>
                </a:glow>
                <a:outerShdw blurRad="50000" dist="50800" dir="7500000" algn="tl">
                  <a:srgbClr val="000000">
                    <a:shade val="5000"/>
                    <a:alpha val="35000"/>
                  </a:srgbClr>
                </a:outerShdw>
              </a:effectLst>
            </a:endParaRPr>
          </a:p>
        </p:txBody>
      </p:sp>
      <p:pic>
        <p:nvPicPr>
          <p:cNvPr id="4" name="صورة 34" descr="http://www.cdsi.gov.sa/images/ft/ft2012mar-image038.gif"/>
          <p:cNvPicPr>
            <a:picLocks noGrp="1"/>
          </p:cNvPicPr>
          <p:nvPr>
            <p:ph idx="1"/>
          </p:nvPr>
        </p:nvPicPr>
        <p:blipFill>
          <a:blip r:embed="rId2" cstate="print"/>
          <a:srcRect/>
          <a:stretch>
            <a:fillRect/>
          </a:stretch>
        </p:blipFill>
        <p:spPr bwMode="auto">
          <a:xfrm>
            <a:off x="990600" y="1524000"/>
            <a:ext cx="6477000" cy="472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ln w="19050">
                  <a:solidFill>
                    <a:srgbClr val="92D050"/>
                  </a:solidFill>
                  <a:prstDash val="solid"/>
                </a:ln>
                <a:solidFill>
                  <a:srgbClr val="006600"/>
                </a:solidFill>
                <a:effectLst>
                  <a:glow rad="228600">
                    <a:schemeClr val="accent3">
                      <a:satMod val="175000"/>
                      <a:alpha val="40000"/>
                    </a:schemeClr>
                  </a:glow>
                  <a:outerShdw blurRad="50000" dist="50800" dir="7500000" algn="tl">
                    <a:srgbClr val="000000">
                      <a:shade val="5000"/>
                      <a:alpha val="35000"/>
                    </a:srgbClr>
                  </a:outerShdw>
                </a:effectLst>
              </a:rPr>
              <a:t>أهم خمس دول مستورد منها :</a:t>
            </a:r>
            <a:endParaRPr lang="ar-SA" b="1" dirty="0">
              <a:ln w="19050">
                <a:solidFill>
                  <a:srgbClr val="92D050"/>
                </a:solidFill>
                <a:prstDash val="solid"/>
              </a:ln>
              <a:solidFill>
                <a:srgbClr val="006600"/>
              </a:solidFill>
              <a:effectLst>
                <a:glow rad="228600">
                  <a:schemeClr val="accent3">
                    <a:satMod val="175000"/>
                    <a:alpha val="40000"/>
                  </a:schemeClr>
                </a:glow>
                <a:outerShdw blurRad="50000" dist="50800" dir="7500000" algn="tl">
                  <a:srgbClr val="000000">
                    <a:shade val="5000"/>
                    <a:alpha val="35000"/>
                  </a:srgbClr>
                </a:outerShdw>
              </a:effectLst>
            </a:endParaRPr>
          </a:p>
        </p:txBody>
      </p:sp>
      <p:sp>
        <p:nvSpPr>
          <p:cNvPr id="3" name="Content Placeholder 2"/>
          <p:cNvSpPr>
            <a:spLocks noGrp="1"/>
          </p:cNvSpPr>
          <p:nvPr>
            <p:ph idx="1"/>
          </p:nvPr>
        </p:nvSpPr>
        <p:spPr/>
        <p:txBody>
          <a:bodyPr/>
          <a:lstStyle/>
          <a:p>
            <a:endParaRPr lang="ar-SA"/>
          </a:p>
        </p:txBody>
      </p:sp>
      <p:pic>
        <p:nvPicPr>
          <p:cNvPr id="4" name="صورة 41" descr="http://www.cdsi.gov.sa/images/ft/ft2012mar-image041.gif"/>
          <p:cNvPicPr/>
          <p:nvPr/>
        </p:nvPicPr>
        <p:blipFill>
          <a:blip r:embed="rId2" cstate="print"/>
          <a:srcRect/>
          <a:stretch>
            <a:fillRect/>
          </a:stretch>
        </p:blipFill>
        <p:spPr bwMode="auto">
          <a:xfrm>
            <a:off x="914400" y="1143000"/>
            <a:ext cx="6477000" cy="541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914400"/>
          </a:xfrm>
        </p:spPr>
        <p:txBody>
          <a:bodyPr>
            <a:normAutofit/>
          </a:bodyPr>
          <a:lstStyle/>
          <a:p>
            <a:r>
              <a:rPr lang="ar-SA" sz="3200" dirty="0" smtClean="0">
                <a:ln w="18415" cmpd="sng">
                  <a:noFill/>
                  <a:prstDash val="solid"/>
                </a:ln>
                <a:solidFill>
                  <a:srgbClr val="006600"/>
                </a:solidFill>
                <a:effectLst>
                  <a:outerShdw blurRad="63500" dir="3600000" algn="tl" rotWithShape="0">
                    <a:srgbClr val="000000">
                      <a:alpha val="70000"/>
                    </a:srgbClr>
                  </a:outerShdw>
                </a:effectLst>
              </a:rPr>
              <a:t>(التبادل التجاري بين المملكة ودول مجلس التعاون الخليجي)</a:t>
            </a:r>
            <a:endParaRPr lang="ar-SA" sz="3200" dirty="0">
              <a:ln w="18415" cmpd="sng">
                <a:noFill/>
                <a:prstDash val="solid"/>
              </a:ln>
              <a:solidFill>
                <a:srgbClr val="006600"/>
              </a:solidFill>
              <a:effectLst>
                <a:outerShdw blurRad="63500" dir="3600000" algn="tl" rotWithShape="0">
                  <a:srgbClr val="000000">
                    <a:alpha val="70000"/>
                  </a:srgbClr>
                </a:outerShdw>
              </a:effectLst>
            </a:endParaRPr>
          </a:p>
        </p:txBody>
      </p:sp>
      <p:pic>
        <p:nvPicPr>
          <p:cNvPr id="4" name="Content Placeholder 3" descr="1edd8fdbbf.jpg"/>
          <p:cNvPicPr>
            <a:picLocks noGrp="1" noChangeAspect="1"/>
          </p:cNvPicPr>
          <p:nvPr>
            <p:ph idx="1"/>
          </p:nvPr>
        </p:nvPicPr>
        <p:blipFill>
          <a:blip r:embed="rId2" cstate="print"/>
          <a:stretch>
            <a:fillRect/>
          </a:stretch>
        </p:blipFill>
        <p:spPr>
          <a:xfrm>
            <a:off x="228600" y="2057400"/>
            <a:ext cx="3962400" cy="3276600"/>
          </a:xfrm>
        </p:spPr>
      </p:pic>
      <p:sp>
        <p:nvSpPr>
          <p:cNvPr id="5" name="Rounded Rectangle 4"/>
          <p:cNvSpPr/>
          <p:nvPr/>
        </p:nvSpPr>
        <p:spPr>
          <a:xfrm>
            <a:off x="4724400" y="1447800"/>
            <a:ext cx="4038600" cy="4800600"/>
          </a:xfrm>
          <a:prstGeom prst="roundRect">
            <a:avLst/>
          </a:prstGeom>
          <a:noFill/>
          <a:ln>
            <a:solidFill>
              <a:srgbClr val="00B05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sz="2000" b="1" dirty="0" smtClean="0">
              <a:solidFill>
                <a:schemeClr val="tx1"/>
              </a:solidFill>
            </a:endParaRPr>
          </a:p>
          <a:p>
            <a:pPr algn="ctr" rtl="1"/>
            <a:r>
              <a:rPr lang="ar-SA" sz="2000" b="1" dirty="0" smtClean="0">
                <a:solidFill>
                  <a:schemeClr val="tx1"/>
                </a:solidFill>
              </a:rPr>
              <a:t>بلغت قيمة صادرات المملكة غير البترولية ذات المنشأ الوطني إلى دول مجلس التعاون الخليجي خلال شهر مارس عام 2012م (2452) مليون ريال مقابل (2404) مليون ريال خلال شهر مارس عام 2011م, بارتفاع مقداره (48) مليون ريال , بنسبة (2%).</a:t>
            </a:r>
            <a:endParaRPr lang="en-US" sz="2000" dirty="0" smtClean="0">
              <a:solidFill>
                <a:schemeClr val="tx1"/>
              </a:solidFill>
            </a:endParaRPr>
          </a:p>
          <a:p>
            <a:pPr algn="ctr" rtl="1"/>
            <a:r>
              <a:rPr lang="ar-SA" sz="2000" b="1" dirty="0" smtClean="0">
                <a:solidFill>
                  <a:schemeClr val="tx1"/>
                </a:solidFill>
              </a:rPr>
              <a:t> وبلغت قيمة السلع المستوردة ذات المنشأ الوطني من دول مجلس التعاون الخليجي خلال شهر مارس عام 2012م (3001) مليون ريال مقابل (2897) مليون ريال خلال شهر مارس عام 2011م , بارتفاع مقداره (104) مليون ريال ، بنسبة (4%).</a:t>
            </a:r>
            <a:endParaRPr lang="en-US" sz="2000" dirty="0" smtClean="0">
              <a:solidFill>
                <a:schemeClr val="tx1"/>
              </a:solidFill>
            </a:endParaRPr>
          </a:p>
          <a:p>
            <a:pPr algn="ctr"/>
            <a:endParaRPr lang="ar-SA"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6" name="Content Placeholder 5" descr="121911211245rz3otwurcf6yof5hd.png"/>
          <p:cNvPicPr>
            <a:picLocks noGrp="1" noChangeAspect="1"/>
          </p:cNvPicPr>
          <p:nvPr>
            <p:ph idx="1"/>
          </p:nvPr>
        </p:nvPicPr>
        <p:blipFill>
          <a:blip r:embed="rId2" cstate="print"/>
          <a:stretch>
            <a:fillRect/>
          </a:stretch>
        </p:blipFill>
        <p:spPr>
          <a:xfrm>
            <a:off x="304800" y="838200"/>
            <a:ext cx="4038600" cy="5105400"/>
          </a:xfrm>
        </p:spPr>
      </p:pic>
      <p:sp>
        <p:nvSpPr>
          <p:cNvPr id="8" name="Vertical Scroll 7"/>
          <p:cNvSpPr/>
          <p:nvPr/>
        </p:nvSpPr>
        <p:spPr>
          <a:xfrm>
            <a:off x="4648200" y="838200"/>
            <a:ext cx="4114800" cy="5181600"/>
          </a:xfrm>
          <a:prstGeom prst="verticalScroll">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p>
          <a:p>
            <a:pPr algn="ctr"/>
            <a:r>
              <a:rPr lang="ar-SA" sz="2400" b="1" dirty="0" smtClean="0"/>
              <a:t>تطورت علاقات التبادل التجاري بين المملكة ودول العالم  خلال مختلف السنوات ، حيث شهدت تلك العلاقات تزايداً في حجم الصادرات والواردات المتبادلة بين المملكة والدول الأخرى ، وذلك ما توضحه ابرز مؤشرات هذا التبادل ، والتي وضحناها في بداية هذا البحث المتواضع ... </a:t>
            </a:r>
            <a:endParaRPr lang="en-US" sz="2400" dirty="0" smtClean="0"/>
          </a:p>
          <a:p>
            <a:pPr algn="ctr"/>
            <a:endParaRPr lang="ar-S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8" name="Content Placeholder 7" descr="thanks.gif"/>
          <p:cNvPicPr>
            <a:picLocks noGrp="1" noChangeAspect="1"/>
          </p:cNvPicPr>
          <p:nvPr>
            <p:ph idx="1"/>
          </p:nvPr>
        </p:nvPicPr>
        <p:blipFill>
          <a:blip r:embed="rId2" cstate="print"/>
          <a:stretch>
            <a:fillRect/>
          </a:stretch>
        </p:blipFill>
        <p:spPr>
          <a:xfrm>
            <a:off x="609600" y="914400"/>
            <a:ext cx="7391400" cy="4691856"/>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5" name="Content Placeholder 4" descr="a7tajk-dea1d82263.gif"/>
          <p:cNvPicPr>
            <a:picLocks noGrp="1" noChangeAspect="1"/>
          </p:cNvPicPr>
          <p:nvPr>
            <p:ph idx="1"/>
          </p:nvPr>
        </p:nvPicPr>
        <p:blipFill>
          <a:blip r:embed="rId2" cstate="print"/>
          <a:stretch>
            <a:fillRect/>
          </a:stretch>
        </p:blipFill>
        <p:spPr>
          <a:xfrm>
            <a:off x="5562600" y="3524250"/>
            <a:ext cx="3333750" cy="3333750"/>
          </a:xfrm>
        </p:spPr>
      </p:pic>
      <p:sp>
        <p:nvSpPr>
          <p:cNvPr id="4" name="Horizontal Scroll 3"/>
          <p:cNvSpPr/>
          <p:nvPr/>
        </p:nvSpPr>
        <p:spPr>
          <a:xfrm>
            <a:off x="457200" y="838200"/>
            <a:ext cx="6248400" cy="3657600"/>
          </a:xfrm>
          <a:prstGeom prst="horizontalScroll">
            <a:avLst/>
          </a:prstGeom>
          <a:noFill/>
          <a:ln w="762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3200" dirty="0" smtClean="0">
                <a:solidFill>
                  <a:schemeClr val="tx1"/>
                </a:solidFill>
                <a:latin typeface="Hacen Typographer Bold" pitchFamily="2" charset="-78"/>
                <a:cs typeface="Hacen Typographer Bold" pitchFamily="2" charset="-78"/>
              </a:rPr>
              <a:t>مجدى عبدالله محمد </a:t>
            </a:r>
            <a:r>
              <a:rPr lang="ar-SA" sz="3200" dirty="0" smtClean="0">
                <a:solidFill>
                  <a:schemeClr val="tx1"/>
                </a:solidFill>
                <a:latin typeface="Hacen Typographer Bold" pitchFamily="2" charset="-78"/>
                <a:cs typeface="Hacen Typographer Bold" pitchFamily="2" charset="-78"/>
              </a:rPr>
              <a:t>السبيعي</a:t>
            </a:r>
            <a:endParaRPr lang="en-US" sz="3200" dirty="0" smtClean="0">
              <a:solidFill>
                <a:schemeClr val="tx1"/>
              </a:solidFill>
              <a:latin typeface="Hacen Typographer Bold" pitchFamily="2" charset="-78"/>
              <a:cs typeface="Hacen Typographer Bold" pitchFamily="2" charset="-78"/>
            </a:endParaRPr>
          </a:p>
          <a:p>
            <a:pPr algn="ctr" rtl="1"/>
            <a:r>
              <a:rPr lang="ar-SA" sz="3200" dirty="0" smtClean="0">
                <a:solidFill>
                  <a:schemeClr val="tx1"/>
                </a:solidFill>
                <a:latin typeface="Hacen Typographer Bold" pitchFamily="2" charset="-78"/>
                <a:cs typeface="Hacen Typographer Bold" pitchFamily="2" charset="-78"/>
              </a:rPr>
              <a:t>ساره مطلق فارس </a:t>
            </a:r>
            <a:r>
              <a:rPr lang="ar-SA" sz="3200" dirty="0" smtClean="0">
                <a:solidFill>
                  <a:schemeClr val="tx1"/>
                </a:solidFill>
                <a:latin typeface="Hacen Typographer Bold" pitchFamily="2" charset="-78"/>
                <a:cs typeface="Hacen Typographer Bold" pitchFamily="2" charset="-78"/>
              </a:rPr>
              <a:t>السبيعي</a:t>
            </a:r>
            <a:endParaRPr lang="en-US" sz="3200" dirty="0" smtClean="0">
              <a:solidFill>
                <a:schemeClr val="tx1"/>
              </a:solidFill>
              <a:latin typeface="Hacen Typographer Bold" pitchFamily="2" charset="-78"/>
              <a:cs typeface="Hacen Typographer Bold" pitchFamily="2" charset="-78"/>
            </a:endParaRPr>
          </a:p>
          <a:p>
            <a:pPr algn="ctr" rtl="1"/>
            <a:r>
              <a:rPr lang="ar-SA" sz="3200" dirty="0" smtClean="0">
                <a:solidFill>
                  <a:schemeClr val="tx1"/>
                </a:solidFill>
                <a:latin typeface="Hacen Typographer Bold" pitchFamily="2" charset="-78"/>
                <a:cs typeface="Hacen Typographer Bold" pitchFamily="2" charset="-78"/>
              </a:rPr>
              <a:t>شيخه </a:t>
            </a:r>
            <a:r>
              <a:rPr lang="ar-SA" sz="3200" dirty="0" smtClean="0">
                <a:solidFill>
                  <a:schemeClr val="tx1"/>
                </a:solidFill>
                <a:latin typeface="Hacen Typographer Bold" pitchFamily="2" charset="-78"/>
                <a:cs typeface="Hacen Typographer Bold" pitchFamily="2" charset="-78"/>
              </a:rPr>
              <a:t>فهد فراج </a:t>
            </a:r>
            <a:r>
              <a:rPr lang="ar-SA" sz="3200" dirty="0" smtClean="0">
                <a:solidFill>
                  <a:schemeClr val="tx1"/>
                </a:solidFill>
                <a:latin typeface="Hacen Typographer Bold" pitchFamily="2" charset="-78"/>
                <a:cs typeface="Hacen Typographer Bold" pitchFamily="2" charset="-78"/>
              </a:rPr>
              <a:t>السبيعي</a:t>
            </a:r>
            <a:endParaRPr lang="en-US" sz="3200" dirty="0" smtClean="0">
              <a:solidFill>
                <a:schemeClr val="tx1"/>
              </a:solidFill>
              <a:latin typeface="Hacen Typographer Bold" pitchFamily="2" charset="-78"/>
              <a:cs typeface="Hacen Typographer Bold" pitchFamily="2" charset="-78"/>
            </a:endParaRPr>
          </a:p>
          <a:p>
            <a:pPr algn="ctr" rtl="1"/>
            <a:r>
              <a:rPr lang="ar-SA" sz="3200" dirty="0" smtClean="0">
                <a:solidFill>
                  <a:schemeClr val="tx1"/>
                </a:solidFill>
                <a:latin typeface="Hacen Typographer Bold" pitchFamily="2" charset="-78"/>
                <a:cs typeface="Hacen Typographer Bold" pitchFamily="2" charset="-78"/>
              </a:rPr>
              <a:t>حنان عبدالله محمد </a:t>
            </a:r>
            <a:r>
              <a:rPr lang="ar-SA" sz="3200" dirty="0" smtClean="0">
                <a:solidFill>
                  <a:schemeClr val="tx1"/>
                </a:solidFill>
                <a:latin typeface="Hacen Typographer Bold" pitchFamily="2" charset="-78"/>
                <a:cs typeface="Hacen Typographer Bold" pitchFamily="2" charset="-78"/>
              </a:rPr>
              <a:t>السبيعي</a:t>
            </a:r>
            <a:endParaRPr lang="en-US" sz="3200" dirty="0" smtClean="0">
              <a:solidFill>
                <a:schemeClr val="tx1"/>
              </a:solidFill>
              <a:latin typeface="Hacen Typographer Bold" pitchFamily="2" charset="-78"/>
              <a:cs typeface="Hacen Typographer Bold" pitchFamily="2" charset="-78"/>
            </a:endParaRPr>
          </a:p>
          <a:p>
            <a:pPr algn="ctr"/>
            <a:r>
              <a:rPr lang="ar-SA" sz="3200" dirty="0" smtClean="0">
                <a:solidFill>
                  <a:schemeClr val="tx1"/>
                </a:solidFill>
                <a:latin typeface="Hacen Typographer Bold" pitchFamily="2" charset="-78"/>
                <a:cs typeface="Hacen Typographer Bold" pitchFamily="2" charset="-78"/>
              </a:rPr>
              <a:t>مشاعل فهد فراج السبيعي </a:t>
            </a:r>
            <a:r>
              <a:rPr lang="ar-SA" dirty="0" smtClean="0"/>
              <a:t>.</a:t>
            </a:r>
            <a:endParaRPr lang="ar-S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ar-SA" dirty="0">
              <a:ln w="18415" cmpd="sng">
                <a:solidFill>
                  <a:srgbClr val="006600"/>
                </a:solidFill>
                <a:prstDash val="solid"/>
              </a:ln>
              <a:solidFill>
                <a:srgbClr val="006600"/>
              </a:solidFill>
              <a:effectLst>
                <a:outerShdw blurRad="63500" dir="3600000" algn="tl" rotWithShape="0">
                  <a:srgbClr val="000000">
                    <a:alpha val="70000"/>
                  </a:srgbClr>
                </a:outerShdw>
              </a:effectLst>
            </a:endParaRPr>
          </a:p>
        </p:txBody>
      </p:sp>
      <p:pic>
        <p:nvPicPr>
          <p:cNvPr id="4" name="Content Placeholder 3" descr="10_11279782795.gif"/>
          <p:cNvPicPr>
            <a:picLocks noGrp="1" noChangeAspect="1"/>
          </p:cNvPicPr>
          <p:nvPr>
            <p:ph idx="1"/>
          </p:nvPr>
        </p:nvPicPr>
        <p:blipFill>
          <a:blip r:embed="rId2" cstate="print"/>
          <a:stretch>
            <a:fillRect/>
          </a:stretch>
        </p:blipFill>
        <p:spPr>
          <a:xfrm>
            <a:off x="381000" y="914400"/>
            <a:ext cx="3581400" cy="5029200"/>
          </a:xfrm>
        </p:spPr>
      </p:pic>
      <p:sp>
        <p:nvSpPr>
          <p:cNvPr id="6" name="Circular Arrow 5"/>
          <p:cNvSpPr/>
          <p:nvPr/>
        </p:nvSpPr>
        <p:spPr>
          <a:xfrm>
            <a:off x="3810000" y="1066800"/>
            <a:ext cx="2286000" cy="2438400"/>
          </a:xfrm>
          <a:prstGeom prst="circular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8" name="Rectangle 7"/>
          <p:cNvSpPr/>
          <p:nvPr/>
        </p:nvSpPr>
        <p:spPr>
          <a:xfrm>
            <a:off x="3810000" y="2514600"/>
            <a:ext cx="2590800" cy="1219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dirty="0" smtClean="0">
                <a:solidFill>
                  <a:srgbClr val="FF0000"/>
                </a:solidFill>
              </a:rPr>
              <a:t>(</a:t>
            </a:r>
            <a:r>
              <a:rPr lang="ar-SA" sz="2800" b="1" dirty="0" smtClean="0">
                <a:solidFill>
                  <a:srgbClr val="FF0000"/>
                </a:solidFill>
              </a:rPr>
              <a:t>2005-2010م)</a:t>
            </a:r>
            <a:endParaRPr lang="ar-SA" sz="2800" dirty="0">
              <a:solidFill>
                <a:srgbClr val="FF0000"/>
              </a:solidFill>
            </a:endParaRPr>
          </a:p>
        </p:txBody>
      </p:sp>
      <p:sp>
        <p:nvSpPr>
          <p:cNvPr id="9" name="Rectangle 8"/>
          <p:cNvSpPr/>
          <p:nvPr/>
        </p:nvSpPr>
        <p:spPr>
          <a:xfrm>
            <a:off x="4038600" y="4114800"/>
            <a:ext cx="19812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rgbClr val="0070C0"/>
                </a:solidFill>
              </a:rPr>
              <a:t>541 مليار ريال</a:t>
            </a:r>
            <a:endParaRPr lang="ar-SA" sz="2400" dirty="0">
              <a:solidFill>
                <a:srgbClr val="0070C0"/>
              </a:solidFill>
            </a:endParaRPr>
          </a:p>
        </p:txBody>
      </p:sp>
      <p:cxnSp>
        <p:nvCxnSpPr>
          <p:cNvPr id="11" name="Curved Connector 10"/>
          <p:cNvCxnSpPr/>
          <p:nvPr/>
        </p:nvCxnSpPr>
        <p:spPr>
          <a:xfrm rot="16200000" flipH="1">
            <a:off x="4686300" y="3619500"/>
            <a:ext cx="762000" cy="228600"/>
          </a:xfrm>
          <a:prstGeom prst="curvedConnector3">
            <a:avLst>
              <a:gd name="adj1" fmla="val 4238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8" name="Straight Arrow Connector 17"/>
          <p:cNvCxnSpPr/>
          <p:nvPr/>
        </p:nvCxnSpPr>
        <p:spPr>
          <a:xfrm flipH="1">
            <a:off x="6705600" y="5410200"/>
            <a:ext cx="9906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9" name="Straight Arrow Connector 18"/>
          <p:cNvCxnSpPr/>
          <p:nvPr/>
        </p:nvCxnSpPr>
        <p:spPr>
          <a:xfrm flipH="1">
            <a:off x="6629400" y="3048000"/>
            <a:ext cx="9906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0" name="Straight Arrow Connector 19"/>
          <p:cNvCxnSpPr/>
          <p:nvPr/>
        </p:nvCxnSpPr>
        <p:spPr>
          <a:xfrm flipH="1">
            <a:off x="6705600" y="3505200"/>
            <a:ext cx="9906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1" name="Straight Arrow Connector 20"/>
          <p:cNvCxnSpPr/>
          <p:nvPr/>
        </p:nvCxnSpPr>
        <p:spPr>
          <a:xfrm flipH="1">
            <a:off x="6705600" y="3962400"/>
            <a:ext cx="9906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2" name="Straight Arrow Connector 21"/>
          <p:cNvCxnSpPr/>
          <p:nvPr/>
        </p:nvCxnSpPr>
        <p:spPr>
          <a:xfrm flipH="1">
            <a:off x="6629400" y="1981200"/>
            <a:ext cx="9906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3" name="Straight Arrow Connector 22"/>
          <p:cNvCxnSpPr/>
          <p:nvPr/>
        </p:nvCxnSpPr>
        <p:spPr>
          <a:xfrm flipH="1">
            <a:off x="6629400" y="2514600"/>
            <a:ext cx="9906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4" name="Straight Arrow Connector 23"/>
          <p:cNvCxnSpPr/>
          <p:nvPr/>
        </p:nvCxnSpPr>
        <p:spPr>
          <a:xfrm flipH="1">
            <a:off x="6705600" y="4419600"/>
            <a:ext cx="9906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5" name="Straight Arrow Connector 24"/>
          <p:cNvCxnSpPr/>
          <p:nvPr/>
        </p:nvCxnSpPr>
        <p:spPr>
          <a:xfrm flipH="1">
            <a:off x="6705600" y="5943600"/>
            <a:ext cx="9906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6" name="Straight Arrow Connector 25"/>
          <p:cNvCxnSpPr/>
          <p:nvPr/>
        </p:nvCxnSpPr>
        <p:spPr>
          <a:xfrm flipH="1">
            <a:off x="6705600" y="4953000"/>
            <a:ext cx="9906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8" name="Rectangle 27"/>
          <p:cNvSpPr/>
          <p:nvPr/>
        </p:nvSpPr>
        <p:spPr>
          <a:xfrm>
            <a:off x="7848600" y="3276600"/>
            <a:ext cx="609600" cy="381000"/>
          </a:xfrm>
          <a:prstGeom prst="rect">
            <a:avLst/>
          </a:prstGeom>
          <a:blipFill>
            <a:blip r:embed="rId3"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9" name="Rectangle 28"/>
          <p:cNvSpPr/>
          <p:nvPr/>
        </p:nvSpPr>
        <p:spPr>
          <a:xfrm>
            <a:off x="7848600" y="5257800"/>
            <a:ext cx="609600" cy="381000"/>
          </a:xfrm>
          <a:prstGeom prst="rect">
            <a:avLst/>
          </a:prstGeom>
          <a:blipFill>
            <a:blip r:embed="rId4"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30" name="Rectangle 29"/>
          <p:cNvSpPr/>
          <p:nvPr/>
        </p:nvSpPr>
        <p:spPr>
          <a:xfrm>
            <a:off x="7848600" y="4724400"/>
            <a:ext cx="609600" cy="381000"/>
          </a:xfrm>
          <a:prstGeom prst="rect">
            <a:avLst/>
          </a:prstGeom>
          <a:blipFill>
            <a:blip r:embed="rId5"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31" name="Rectangle 30"/>
          <p:cNvSpPr/>
          <p:nvPr/>
        </p:nvSpPr>
        <p:spPr>
          <a:xfrm>
            <a:off x="7848600" y="4191000"/>
            <a:ext cx="609600" cy="381000"/>
          </a:xfrm>
          <a:prstGeom prst="rect">
            <a:avLst/>
          </a:prstGeom>
          <a:blipFill>
            <a:blip r:embed="rId6"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32" name="Rectangle 31"/>
          <p:cNvSpPr/>
          <p:nvPr/>
        </p:nvSpPr>
        <p:spPr>
          <a:xfrm>
            <a:off x="7848600" y="3733800"/>
            <a:ext cx="609600" cy="381000"/>
          </a:xfrm>
          <a:prstGeom prst="rect">
            <a:avLst/>
          </a:prstGeom>
          <a:blipFill>
            <a:blip r:embed="rId7"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33" name="Rectangle 32"/>
          <p:cNvSpPr/>
          <p:nvPr/>
        </p:nvSpPr>
        <p:spPr>
          <a:xfrm>
            <a:off x="7848600" y="2819400"/>
            <a:ext cx="609600" cy="381000"/>
          </a:xfrm>
          <a:prstGeom prst="rect">
            <a:avLst/>
          </a:prstGeom>
          <a:blipFill>
            <a:blip r:embed="rId8"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34" name="Rectangle 33"/>
          <p:cNvSpPr/>
          <p:nvPr/>
        </p:nvSpPr>
        <p:spPr>
          <a:xfrm>
            <a:off x="7848600" y="2286000"/>
            <a:ext cx="609600" cy="381000"/>
          </a:xfrm>
          <a:prstGeom prst="rect">
            <a:avLst/>
          </a:prstGeom>
          <a:blipFill>
            <a:blip r:embed="rId9"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35" name="Rectangle 34"/>
          <p:cNvSpPr/>
          <p:nvPr/>
        </p:nvSpPr>
        <p:spPr>
          <a:xfrm>
            <a:off x="7848600" y="1752600"/>
            <a:ext cx="609600" cy="381000"/>
          </a:xfrm>
          <a:prstGeom prst="rect">
            <a:avLst/>
          </a:prstGeom>
          <a:blipFill>
            <a:blip r:embed="rId10"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36" name="Rectangle 35"/>
          <p:cNvSpPr/>
          <p:nvPr/>
        </p:nvSpPr>
        <p:spPr>
          <a:xfrm>
            <a:off x="7848600" y="1219200"/>
            <a:ext cx="609600" cy="381000"/>
          </a:xfrm>
          <a:prstGeom prst="rect">
            <a:avLst/>
          </a:prstGeom>
          <a:blipFill>
            <a:blip r:embed="rId11"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37" name="Rectangle 36"/>
          <p:cNvSpPr/>
          <p:nvPr/>
        </p:nvSpPr>
        <p:spPr>
          <a:xfrm>
            <a:off x="7848600" y="5715000"/>
            <a:ext cx="609600" cy="381000"/>
          </a:xfrm>
          <a:prstGeom prst="rect">
            <a:avLst/>
          </a:prstGeom>
          <a:blipFill>
            <a:blip r:embed="rId1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cxnSp>
        <p:nvCxnSpPr>
          <p:cNvPr id="44" name="Straight Arrow Connector 43"/>
          <p:cNvCxnSpPr/>
          <p:nvPr/>
        </p:nvCxnSpPr>
        <p:spPr>
          <a:xfrm flipH="1">
            <a:off x="6629400" y="1447800"/>
            <a:ext cx="9906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1143000"/>
          </a:xfrm>
        </p:spPr>
        <p:txBody>
          <a:bodyPr>
            <a:noAutofit/>
          </a:bodyPr>
          <a:lstStyle/>
          <a:p>
            <a:r>
              <a:rPr lang="ar-SA" sz="4800" b="1" dirty="0" smtClean="0">
                <a:ln w="19050">
                  <a:solidFill>
                    <a:srgbClr val="006600"/>
                  </a:solidFill>
                  <a:prstDash val="solid"/>
                </a:ln>
                <a:solidFill>
                  <a:srgbClr val="006600"/>
                </a:solidFill>
                <a:effectLst>
                  <a:outerShdw blurRad="50000" dist="50800" dir="7500000" algn="tl">
                    <a:srgbClr val="000000">
                      <a:shade val="5000"/>
                      <a:alpha val="35000"/>
                    </a:srgbClr>
                  </a:outerShdw>
                </a:effectLst>
                <a:latin typeface="Hobo Std" pitchFamily="34" charset="0"/>
              </a:rPr>
              <a:t>صآدرات المملكه </a:t>
            </a:r>
            <a:br>
              <a:rPr lang="ar-SA" sz="4800" b="1" dirty="0" smtClean="0">
                <a:ln w="19050">
                  <a:solidFill>
                    <a:srgbClr val="006600"/>
                  </a:solidFill>
                  <a:prstDash val="solid"/>
                </a:ln>
                <a:solidFill>
                  <a:srgbClr val="006600"/>
                </a:solidFill>
                <a:effectLst>
                  <a:outerShdw blurRad="50000" dist="50800" dir="7500000" algn="tl">
                    <a:srgbClr val="000000">
                      <a:shade val="5000"/>
                      <a:alpha val="35000"/>
                    </a:srgbClr>
                  </a:outerShdw>
                </a:effectLst>
                <a:latin typeface="Hobo Std" pitchFamily="34" charset="0"/>
              </a:rPr>
            </a:br>
            <a:r>
              <a:rPr lang="en-US" sz="4800" b="1" dirty="0" smtClean="0">
                <a:ln w="19050">
                  <a:solidFill>
                    <a:srgbClr val="006600"/>
                  </a:solidFill>
                  <a:prstDash val="solid"/>
                </a:ln>
                <a:solidFill>
                  <a:srgbClr val="006600"/>
                </a:solidFill>
                <a:effectLst>
                  <a:outerShdw blurRad="50000" dist="50800" dir="7500000" algn="tl">
                    <a:srgbClr val="000000">
                      <a:shade val="5000"/>
                      <a:alpha val="35000"/>
                    </a:srgbClr>
                  </a:outerShdw>
                </a:effectLst>
                <a:latin typeface="Hobo Std" pitchFamily="34" charset="0"/>
              </a:rPr>
              <a:t>2010</a:t>
            </a:r>
            <a:endParaRPr lang="ar-SA" sz="4800" b="1" dirty="0">
              <a:ln w="19050">
                <a:solidFill>
                  <a:srgbClr val="006600"/>
                </a:solidFill>
                <a:prstDash val="solid"/>
              </a:ln>
              <a:solidFill>
                <a:srgbClr val="006600"/>
              </a:solidFill>
              <a:effectLst>
                <a:outerShdw blurRad="50000" dist="50800" dir="7500000" algn="tl">
                  <a:srgbClr val="000000">
                    <a:shade val="5000"/>
                    <a:alpha val="35000"/>
                  </a:srgbClr>
                </a:outerShdw>
              </a:effectLst>
              <a:latin typeface="Hobo Std" pitchFamily="34" charset="0"/>
            </a:endParaRPr>
          </a:p>
        </p:txBody>
      </p:sp>
      <p:sp>
        <p:nvSpPr>
          <p:cNvPr id="5" name="Left-Right-Up Arrow 4"/>
          <p:cNvSpPr/>
          <p:nvPr/>
        </p:nvSpPr>
        <p:spPr>
          <a:xfrm rot="10800000">
            <a:off x="2590800" y="1752600"/>
            <a:ext cx="3810000" cy="2133600"/>
          </a:xfrm>
          <a:prstGeom prst="leftRightUpArrow">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6" name="Rectangle 5"/>
          <p:cNvSpPr/>
          <p:nvPr/>
        </p:nvSpPr>
        <p:spPr>
          <a:xfrm>
            <a:off x="6705600" y="1143000"/>
            <a:ext cx="1905000" cy="5029200"/>
          </a:xfrm>
          <a:prstGeom prst="rect">
            <a:avLst/>
          </a:prstGeom>
          <a:noFill/>
          <a:ln>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u="sng" dirty="0" smtClean="0">
              <a:solidFill>
                <a:srgbClr val="FF0000"/>
              </a:solidFill>
            </a:endParaRPr>
          </a:p>
          <a:p>
            <a:pPr algn="ctr"/>
            <a:r>
              <a:rPr lang="ar-SA" sz="2400" b="1" u="sng" dirty="0" smtClean="0">
                <a:solidFill>
                  <a:srgbClr val="FF0000"/>
                </a:solidFill>
              </a:rPr>
              <a:t>السلع الوسيطة </a:t>
            </a:r>
          </a:p>
          <a:p>
            <a:pPr algn="ctr"/>
            <a:r>
              <a:rPr lang="ar-SA" sz="2000" b="1" dirty="0" smtClean="0">
                <a:solidFill>
                  <a:schemeClr val="tx1"/>
                </a:solidFill>
              </a:rPr>
              <a:t>( وهي السلع التي يتم استخدامها في إنتاج  سلعة أخرى )  على معظم صادرات المملكة ، حيث بلغت قيمة صادرة المملكة منها حوالي 890 مليار ريال سعودي ، بأهمية نسبية بلغت نحو 94.5% من إجمالي قيمة صادرات   المملكة عام 2010م.</a:t>
            </a:r>
            <a:endParaRPr lang="en-US" sz="2000" dirty="0" smtClean="0">
              <a:solidFill>
                <a:schemeClr val="tx1"/>
              </a:solidFill>
            </a:endParaRPr>
          </a:p>
          <a:p>
            <a:pPr algn="ctr"/>
            <a:endParaRPr lang="ar-SA" sz="2000" dirty="0">
              <a:solidFill>
                <a:schemeClr val="tx1"/>
              </a:solidFill>
            </a:endParaRPr>
          </a:p>
        </p:txBody>
      </p:sp>
      <p:sp>
        <p:nvSpPr>
          <p:cNvPr id="7" name="Rectangle 6"/>
          <p:cNvSpPr/>
          <p:nvPr/>
        </p:nvSpPr>
        <p:spPr>
          <a:xfrm>
            <a:off x="2667000" y="4114800"/>
            <a:ext cx="3505200" cy="2133600"/>
          </a:xfrm>
          <a:prstGeom prst="rect">
            <a:avLst/>
          </a:prstGeom>
          <a:noFill/>
          <a:ln>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rgbClr val="000000"/>
                </a:solidFill>
              </a:rPr>
              <a:t>كما بلغت قيمة صادرات   المملكة من </a:t>
            </a:r>
            <a:r>
              <a:rPr lang="ar-SA" sz="2800" b="1" u="sng" dirty="0" smtClean="0">
                <a:solidFill>
                  <a:srgbClr val="FF0000"/>
                </a:solidFill>
              </a:rPr>
              <a:t>السلع الاستهلاكية</a:t>
            </a:r>
            <a:r>
              <a:rPr lang="ar-SA" b="1" dirty="0" smtClean="0"/>
              <a:t>  </a:t>
            </a:r>
            <a:r>
              <a:rPr lang="ar-SA" sz="2000" b="1" dirty="0" smtClean="0">
                <a:solidFill>
                  <a:srgbClr val="000000"/>
                </a:solidFill>
              </a:rPr>
              <a:t>حوالي 40.6 مليار ريال بأهمية نسبية 4.3% من إجمالي قيمة صادرات المملكة عام 2010م.</a:t>
            </a:r>
            <a:endParaRPr lang="en-US" sz="2000" dirty="0" smtClean="0">
              <a:solidFill>
                <a:srgbClr val="000000"/>
              </a:solidFill>
            </a:endParaRPr>
          </a:p>
          <a:p>
            <a:pPr algn="ctr"/>
            <a:endParaRPr lang="ar-SA" dirty="0"/>
          </a:p>
        </p:txBody>
      </p:sp>
      <p:sp>
        <p:nvSpPr>
          <p:cNvPr id="8" name="Rectangle 7"/>
          <p:cNvSpPr/>
          <p:nvPr/>
        </p:nvSpPr>
        <p:spPr>
          <a:xfrm>
            <a:off x="228600" y="1143000"/>
            <a:ext cx="2286000" cy="5257800"/>
          </a:xfrm>
          <a:prstGeom prst="rect">
            <a:avLst/>
          </a:prstGeom>
          <a:noFill/>
          <a:ln>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b="1" dirty="0" smtClean="0">
              <a:solidFill>
                <a:schemeClr val="tx1"/>
              </a:solidFill>
            </a:endParaRPr>
          </a:p>
          <a:p>
            <a:pPr algn="ctr" rtl="1"/>
            <a:r>
              <a:rPr lang="ar-SA" b="1" dirty="0" smtClean="0">
                <a:solidFill>
                  <a:schemeClr val="tx1"/>
                </a:solidFill>
              </a:rPr>
              <a:t>كذلك بلغت قيمة صادرات المملكة من </a:t>
            </a:r>
            <a:r>
              <a:rPr lang="ar-SA" sz="2000" b="1" u="sng" dirty="0" smtClean="0">
                <a:solidFill>
                  <a:srgbClr val="FF0000"/>
                </a:solidFill>
              </a:rPr>
              <a:t>السلع  الرأسمالية </a:t>
            </a:r>
            <a:r>
              <a:rPr lang="ar-SA" b="1" dirty="0" smtClean="0">
                <a:solidFill>
                  <a:schemeClr val="tx1"/>
                </a:solidFill>
              </a:rPr>
              <a:t>حوالي 11.2مليار ريال بأهمية نسبية 1.2% من إ جمالي قيمة صادرات المملكة ، عام 2010م. </a:t>
            </a:r>
            <a:endParaRPr lang="en-US" dirty="0" smtClean="0">
              <a:solidFill>
                <a:schemeClr val="tx1"/>
              </a:solidFill>
            </a:endParaRPr>
          </a:p>
          <a:p>
            <a:pPr algn="ctr" rtl="1"/>
            <a:r>
              <a:rPr lang="ar-SA" b="1" dirty="0" smtClean="0">
                <a:solidFill>
                  <a:schemeClr val="tx1"/>
                </a:solidFill>
              </a:rPr>
              <a:t>( والسلع الرأسمالية هي السلع التي تقدم خدماتها ليس فقط في الوقت الحاضر بل وعلى المديين المتوسط والطويل ، وتسهم في توسيع وتكاثر مصدر الثروة الاجتماعية وتدفق الدخل الاجتماعي من جراء مساهمتها في تكوين رأس المال الثابت ) . </a:t>
            </a:r>
            <a:endParaRPr lang="en-US" dirty="0" smtClean="0">
              <a:solidFill>
                <a:schemeClr val="tx1"/>
              </a:solidFill>
            </a:endParaRPr>
          </a:p>
          <a:p>
            <a:pPr algn="ctr"/>
            <a:endParaRPr lang="ar-SA" dirty="0"/>
          </a:p>
        </p:txBody>
      </p:sp>
      <p:sp>
        <p:nvSpPr>
          <p:cNvPr id="9" name="Content Placeholder 8"/>
          <p:cNvSpPr>
            <a:spLocks noGrp="1"/>
          </p:cNvSpPr>
          <p:nvPr>
            <p:ph idx="1"/>
          </p:nvPr>
        </p:nvSpPr>
        <p:spPr>
          <a:xfrm>
            <a:off x="3200400" y="1676400"/>
            <a:ext cx="5486400" cy="4449763"/>
          </a:xfrm>
        </p:spPr>
        <p:txBody>
          <a:bodyPr/>
          <a:lstStyle/>
          <a:p>
            <a:endParaRPr lang="ar-S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dirty="0"/>
          </a:p>
        </p:txBody>
      </p:sp>
      <p:sp>
        <p:nvSpPr>
          <p:cNvPr id="3" name="Content Placeholder 2"/>
          <p:cNvSpPr>
            <a:spLocks noGrp="1"/>
          </p:cNvSpPr>
          <p:nvPr>
            <p:ph idx="1"/>
          </p:nvPr>
        </p:nvSpPr>
        <p:spPr>
          <a:xfrm flipH="1">
            <a:off x="8686800" y="5562600"/>
            <a:ext cx="1676400" cy="563563"/>
          </a:xfrm>
        </p:spPr>
        <p:txBody>
          <a:bodyPr>
            <a:normAutofit lnSpcReduction="10000"/>
          </a:bodyPr>
          <a:lstStyle/>
          <a:p>
            <a:endParaRPr lang="ar-SA" dirty="0"/>
          </a:p>
        </p:txBody>
      </p:sp>
      <p:sp>
        <p:nvSpPr>
          <p:cNvPr id="5" name="Rounded Rectangle 4"/>
          <p:cNvSpPr/>
          <p:nvPr/>
        </p:nvSpPr>
        <p:spPr>
          <a:xfrm>
            <a:off x="1600200" y="457200"/>
            <a:ext cx="5181600" cy="990600"/>
          </a:xfrm>
          <a:prstGeom prst="round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rtl="1">
              <a:buBlip>
                <a:blip r:embed="rId2"/>
              </a:buBlip>
            </a:pPr>
            <a:r>
              <a:rPr lang="ar-SA" sz="3200" b="1" dirty="0" smtClean="0">
                <a:solidFill>
                  <a:schemeClr val="tx1"/>
                </a:solidFill>
              </a:rPr>
              <a:t> من أهم صادرات المملكة للعالم :</a:t>
            </a:r>
            <a:endParaRPr lang="en-US" sz="3200" dirty="0">
              <a:solidFill>
                <a:schemeClr val="tx1"/>
              </a:solidFill>
            </a:endParaRPr>
          </a:p>
        </p:txBody>
      </p:sp>
      <p:cxnSp>
        <p:nvCxnSpPr>
          <p:cNvPr id="9" name="Straight Arrow Connector 8"/>
          <p:cNvCxnSpPr/>
          <p:nvPr/>
        </p:nvCxnSpPr>
        <p:spPr>
          <a:xfrm flipH="1">
            <a:off x="1371600" y="1676400"/>
            <a:ext cx="762000" cy="1371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0" name="Oval 9"/>
          <p:cNvSpPr/>
          <p:nvPr/>
        </p:nvSpPr>
        <p:spPr>
          <a:xfrm>
            <a:off x="304800" y="3200400"/>
            <a:ext cx="1905000" cy="1752600"/>
          </a:xfrm>
          <a:prstGeom prst="ellipse">
            <a:avLst/>
          </a:prstGeom>
          <a:noFill/>
          <a:ln>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solidFill>
                  <a:schemeClr val="tx1"/>
                </a:solidFill>
              </a:rPr>
              <a:t>أجبان بأنواعها</a:t>
            </a:r>
            <a:endParaRPr lang="ar-SA" sz="2800" dirty="0">
              <a:solidFill>
                <a:schemeClr val="tx1"/>
              </a:solidFill>
            </a:endParaRPr>
          </a:p>
        </p:txBody>
      </p:sp>
      <p:cxnSp>
        <p:nvCxnSpPr>
          <p:cNvPr id="11" name="Straight Arrow Connector 10"/>
          <p:cNvCxnSpPr/>
          <p:nvPr/>
        </p:nvCxnSpPr>
        <p:spPr>
          <a:xfrm>
            <a:off x="2438400" y="1752600"/>
            <a:ext cx="533400" cy="9144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3" name="Oval 12"/>
          <p:cNvSpPr/>
          <p:nvPr/>
        </p:nvSpPr>
        <p:spPr>
          <a:xfrm>
            <a:off x="2514600" y="2743200"/>
            <a:ext cx="1295400" cy="1676400"/>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rPr>
              <a:t>علب وأكياس من ورق</a:t>
            </a:r>
            <a:endParaRPr lang="ar-SA" sz="2000" dirty="0">
              <a:solidFill>
                <a:schemeClr val="tx1"/>
              </a:solidFill>
            </a:endParaRPr>
          </a:p>
        </p:txBody>
      </p:sp>
      <p:cxnSp>
        <p:nvCxnSpPr>
          <p:cNvPr id="14" name="Straight Arrow Connector 13"/>
          <p:cNvCxnSpPr/>
          <p:nvPr/>
        </p:nvCxnSpPr>
        <p:spPr>
          <a:xfrm>
            <a:off x="3581400" y="1600200"/>
            <a:ext cx="990600" cy="1981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6" name="Oval 15"/>
          <p:cNvSpPr/>
          <p:nvPr/>
        </p:nvSpPr>
        <p:spPr>
          <a:xfrm>
            <a:off x="3657600" y="3810000"/>
            <a:ext cx="1828800" cy="2057400"/>
          </a:xfrm>
          <a:prstGeom prst="ellipse">
            <a:avLst/>
          </a:prstGeom>
          <a:noFill/>
          <a:ln>
            <a:solidFill>
              <a:srgbClr val="CE18A7"/>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chemeClr val="tx1"/>
                </a:solidFill>
              </a:rPr>
              <a:t>كوابل وموصلات كهربائية</a:t>
            </a:r>
            <a:endParaRPr lang="ar-SA" sz="2400" dirty="0">
              <a:solidFill>
                <a:schemeClr val="tx1"/>
              </a:solidFill>
            </a:endParaRPr>
          </a:p>
        </p:txBody>
      </p:sp>
      <p:cxnSp>
        <p:nvCxnSpPr>
          <p:cNvPr id="17" name="Straight Arrow Connector 16"/>
          <p:cNvCxnSpPr/>
          <p:nvPr/>
        </p:nvCxnSpPr>
        <p:spPr>
          <a:xfrm>
            <a:off x="4343400" y="1524000"/>
            <a:ext cx="533400" cy="9144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8" name="Oval 17"/>
          <p:cNvSpPr/>
          <p:nvPr/>
        </p:nvSpPr>
        <p:spPr>
          <a:xfrm>
            <a:off x="4648200" y="2362200"/>
            <a:ext cx="1143000" cy="1524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rPr>
              <a:t>سماد اليوريا</a:t>
            </a:r>
            <a:endParaRPr lang="ar-SA" sz="2000" dirty="0">
              <a:solidFill>
                <a:schemeClr val="tx1"/>
              </a:solidFill>
            </a:endParaRPr>
          </a:p>
        </p:txBody>
      </p:sp>
      <p:cxnSp>
        <p:nvCxnSpPr>
          <p:cNvPr id="19" name="Straight Arrow Connector 18"/>
          <p:cNvCxnSpPr/>
          <p:nvPr/>
        </p:nvCxnSpPr>
        <p:spPr>
          <a:xfrm>
            <a:off x="5562600" y="1524000"/>
            <a:ext cx="838200" cy="29718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1" name="Oval 20"/>
          <p:cNvSpPr/>
          <p:nvPr/>
        </p:nvSpPr>
        <p:spPr>
          <a:xfrm>
            <a:off x="5562600" y="4648200"/>
            <a:ext cx="1676400" cy="1676400"/>
          </a:xfrm>
          <a:prstGeom prst="ellipse">
            <a:avLst/>
          </a:prstGeom>
          <a:no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solidFill>
                  <a:schemeClr val="tx1"/>
                </a:solidFill>
              </a:rPr>
              <a:t>منتجات كيماوية عضوية</a:t>
            </a:r>
            <a:endParaRPr lang="ar-SA" dirty="0">
              <a:solidFill>
                <a:schemeClr val="tx1"/>
              </a:solidFill>
            </a:endParaRPr>
          </a:p>
        </p:txBody>
      </p:sp>
      <p:cxnSp>
        <p:nvCxnSpPr>
          <p:cNvPr id="22" name="Straight Arrow Connector 21"/>
          <p:cNvCxnSpPr/>
          <p:nvPr/>
        </p:nvCxnSpPr>
        <p:spPr>
          <a:xfrm>
            <a:off x="6096000" y="1676400"/>
            <a:ext cx="533400" cy="9144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3" name="Oval 22"/>
          <p:cNvSpPr/>
          <p:nvPr/>
        </p:nvSpPr>
        <p:spPr>
          <a:xfrm>
            <a:off x="6248400" y="2590800"/>
            <a:ext cx="1600200" cy="1524000"/>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solidFill>
                  <a:schemeClr val="tx1"/>
                </a:solidFill>
              </a:rPr>
              <a:t>لدائن ومصنوعاتها</a:t>
            </a:r>
            <a:endParaRPr lang="en-US" dirty="0" smtClean="0">
              <a:solidFill>
                <a:schemeClr val="tx1"/>
              </a:solidFill>
            </a:endParaRPr>
          </a:p>
          <a:p>
            <a:pPr algn="ctr"/>
            <a:endParaRPr lang="ar-SA" dirty="0"/>
          </a:p>
        </p:txBody>
      </p:sp>
      <p:cxnSp>
        <p:nvCxnSpPr>
          <p:cNvPr id="24" name="Straight Arrow Connector 23"/>
          <p:cNvCxnSpPr/>
          <p:nvPr/>
        </p:nvCxnSpPr>
        <p:spPr>
          <a:xfrm>
            <a:off x="6934200" y="1447800"/>
            <a:ext cx="762000" cy="5334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7" name="Oval 26"/>
          <p:cNvSpPr/>
          <p:nvPr/>
        </p:nvSpPr>
        <p:spPr>
          <a:xfrm>
            <a:off x="7772400" y="1524000"/>
            <a:ext cx="1371600" cy="2133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solidFill>
                  <a:schemeClr val="tx1"/>
                </a:solidFill>
              </a:rPr>
              <a:t>زيوت نفط خام ومنتجاتها</a:t>
            </a:r>
            <a:endParaRPr lang="ar-SA"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ar-SA" dirty="0"/>
          </a:p>
        </p:txBody>
      </p:sp>
      <p:sp>
        <p:nvSpPr>
          <p:cNvPr id="3" name="Content Placeholder 2"/>
          <p:cNvSpPr>
            <a:spLocks noGrp="1"/>
          </p:cNvSpPr>
          <p:nvPr>
            <p:ph idx="1"/>
          </p:nvPr>
        </p:nvSpPr>
        <p:spPr/>
        <p:txBody>
          <a:bodyPr/>
          <a:lstStyle/>
          <a:p>
            <a:endParaRPr lang="ar-SA" dirty="0"/>
          </a:p>
        </p:txBody>
      </p:sp>
      <p:sp>
        <p:nvSpPr>
          <p:cNvPr id="4" name="Rectangle 3"/>
          <p:cNvSpPr/>
          <p:nvPr/>
        </p:nvSpPr>
        <p:spPr>
          <a:xfrm>
            <a:off x="533400" y="533400"/>
            <a:ext cx="8124339" cy="70788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u="sng" cap="none" spc="0" dirty="0" smtClean="0">
                <a:ln w="11430"/>
                <a:solidFill>
                  <a:srgbClr val="00B050"/>
                </a:solidFill>
                <a:effectLst>
                  <a:outerShdw blurRad="50800" dist="39000" dir="5460000" algn="tl">
                    <a:srgbClr val="000000">
                      <a:alpha val="38000"/>
                    </a:srgbClr>
                  </a:outerShdw>
                </a:effectLst>
              </a:rPr>
              <a:t>: </a:t>
            </a:r>
            <a:r>
              <a:rPr lang="ar-SA" sz="4000" b="1" u="sng" cap="none" spc="0" dirty="0" smtClean="0">
                <a:ln w="11430"/>
                <a:solidFill>
                  <a:srgbClr val="00B050"/>
                </a:solidFill>
                <a:effectLst>
                  <a:outerShdw blurRad="50800" dist="39000" dir="5460000" algn="tl">
                    <a:srgbClr val="000000">
                      <a:alpha val="38000"/>
                    </a:srgbClr>
                  </a:outerShdw>
                </a:effectLst>
              </a:rPr>
              <a:t>أهم الشركاء التجاريين للملكة العربية السعودية</a:t>
            </a:r>
            <a:endParaRPr lang="ar-SA" sz="4000" b="1" cap="none" spc="0" dirty="0">
              <a:ln w="11430"/>
              <a:solidFill>
                <a:srgbClr val="00B050"/>
              </a:solidFill>
              <a:effectLst>
                <a:outerShdw blurRad="50800" dist="39000" dir="5460000" algn="tl">
                  <a:srgbClr val="000000">
                    <a:alpha val="38000"/>
                  </a:srgbClr>
                </a:outerShdw>
              </a:effectLst>
            </a:endParaRPr>
          </a:p>
        </p:txBody>
      </p:sp>
      <p:sp>
        <p:nvSpPr>
          <p:cNvPr id="7" name="Right Arrow Callout 6"/>
          <p:cNvSpPr/>
          <p:nvPr/>
        </p:nvSpPr>
        <p:spPr>
          <a:xfrm>
            <a:off x="457200" y="1447800"/>
            <a:ext cx="3276600" cy="4191000"/>
          </a:xfrm>
          <a:prstGeom prst="rightArrowCallout">
            <a:avLst/>
          </a:prstGeom>
          <a:blipFill>
            <a:blip r:embed="rId2" cstate="print"/>
            <a:stretch>
              <a:fillRect/>
            </a:stretch>
          </a:blip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solidFill>
                  <a:schemeClr val="tx1"/>
                </a:solidFill>
              </a:rPr>
              <a:t>تعد اليابان من أهم الشركاء التجاريين للمملكة العربية السعودية ، وأكبر مستوردة من المملكة عام 2010م، حيث صدرت المملكة لليابان ما قيمته 135.6مليار ريال سعودي ، أي ما نسبته 14.4%  من إجمالي قيمة صادرات المملكة للعالم ، في العام نفسه</a:t>
            </a:r>
            <a:endParaRPr lang="ar-SA" dirty="0">
              <a:solidFill>
                <a:schemeClr val="tx1"/>
              </a:solidFill>
            </a:endParaRPr>
          </a:p>
        </p:txBody>
      </p:sp>
      <p:sp>
        <p:nvSpPr>
          <p:cNvPr id="9" name="Right Arrow Callout 8"/>
          <p:cNvSpPr/>
          <p:nvPr/>
        </p:nvSpPr>
        <p:spPr>
          <a:xfrm>
            <a:off x="3733800" y="1447800"/>
            <a:ext cx="2514600" cy="4191000"/>
          </a:xfrm>
          <a:prstGeom prst="rightArrowCallout">
            <a:avLst/>
          </a:prstGeom>
          <a:blipFill>
            <a:blip r:embed="rId3" cstate="print">
              <a:lum bright="69000" contrast="24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solidFill>
                  <a:schemeClr val="tx1"/>
                </a:solidFill>
              </a:rPr>
              <a:t>جاءت الولايات المتحدة الأمريكية في المرتبة الثانية لأكبر الدول المستوردة من المملكة ، حيث صدرت المملكة للولايات المتحدة الامريكية ما قيمته 124.7مليار ريال ، عام 2010م أي مانسبته 13.24% في العام نفسه . </a:t>
            </a:r>
            <a:endParaRPr lang="en-US" dirty="0" smtClean="0">
              <a:solidFill>
                <a:schemeClr val="tx1"/>
              </a:solidFill>
            </a:endParaRPr>
          </a:p>
          <a:p>
            <a:pPr algn="ctr"/>
            <a:endParaRPr lang="ar-SA" dirty="0"/>
          </a:p>
        </p:txBody>
      </p:sp>
      <p:sp>
        <p:nvSpPr>
          <p:cNvPr id="10" name="Right Arrow Callout 9"/>
          <p:cNvSpPr/>
          <p:nvPr/>
        </p:nvSpPr>
        <p:spPr>
          <a:xfrm>
            <a:off x="6400800" y="1447800"/>
            <a:ext cx="2514600" cy="4267200"/>
          </a:xfrm>
          <a:prstGeom prst="rightArrowCallout">
            <a:avLst/>
          </a:prstGeom>
          <a:blipFill>
            <a:blip r:embed="rId4"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smtClean="0">
                <a:solidFill>
                  <a:schemeClr val="tx1"/>
                </a:solidFill>
              </a:rPr>
              <a:t>كما جاءت الصين الشعبية في المرتبة الثالثة كأكبر الدول المستوردة من المملكة ، حيث صدرت المملكة للصين  ماقيمته 112.2 مليار   ريال ، عام 2010م ، أي ما نسبته 11.91% في العام نفسه.</a:t>
            </a:r>
            <a:endParaRPr lang="ar-SA"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p:spPr>
        <p:txBody>
          <a:bodyPr>
            <a:normAutofit fontScale="90000"/>
          </a:bodyPr>
          <a:lstStyle/>
          <a:p>
            <a:r>
              <a:rPr lang="ar-SA" sz="3200" b="1" dirty="0" smtClean="0">
                <a:solidFill>
                  <a:srgbClr val="006600"/>
                </a:solidFill>
                <a:cs typeface="dastnevis " pitchFamily="2" charset="-78"/>
              </a:rPr>
              <a:t>( </a:t>
            </a:r>
            <a:r>
              <a:rPr lang="ar-SA" sz="3200" b="1" u="sng" dirty="0" smtClean="0">
                <a:solidFill>
                  <a:srgbClr val="006600"/>
                </a:solidFill>
                <a:cs typeface="dastnevis " pitchFamily="2" charset="-78"/>
              </a:rPr>
              <a:t>أهم الأسواق التصديرية لمنتجات المملكة العربية السعودية )</a:t>
            </a:r>
            <a:endParaRPr lang="ar-SA" sz="3200" dirty="0">
              <a:solidFill>
                <a:srgbClr val="006600"/>
              </a:solidFill>
              <a:cs typeface="dastnevis " pitchFamily="2" charset="-78"/>
            </a:endParaRPr>
          </a:p>
        </p:txBody>
      </p:sp>
      <p:sp>
        <p:nvSpPr>
          <p:cNvPr id="3" name="Content Placeholder 2"/>
          <p:cNvSpPr>
            <a:spLocks noGrp="1"/>
          </p:cNvSpPr>
          <p:nvPr>
            <p:ph idx="1"/>
          </p:nvPr>
        </p:nvSpPr>
        <p:spPr/>
        <p:txBody>
          <a:bodyPr/>
          <a:lstStyle/>
          <a:p>
            <a:endParaRPr lang="ar-SA" dirty="0"/>
          </a:p>
        </p:txBody>
      </p:sp>
      <p:sp>
        <p:nvSpPr>
          <p:cNvPr id="4" name="Rectangle 3"/>
          <p:cNvSpPr/>
          <p:nvPr/>
        </p:nvSpPr>
        <p:spPr>
          <a:xfrm>
            <a:off x="304800" y="1752600"/>
            <a:ext cx="3429000" cy="4876800"/>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b="1" dirty="0" smtClean="0">
                <a:solidFill>
                  <a:schemeClr val="tx1"/>
                </a:solidFill>
              </a:rPr>
              <a:t>لقد تطورت </a:t>
            </a:r>
            <a:r>
              <a:rPr lang="ar-SA" sz="2000" b="1" u="sng" dirty="0" smtClean="0">
                <a:solidFill>
                  <a:srgbClr val="FF0000"/>
                </a:solidFill>
              </a:rPr>
              <a:t>صادرات المملكة العربية السعودية إلى اليابان  </a:t>
            </a:r>
            <a:r>
              <a:rPr lang="ar-SA" b="1" dirty="0" smtClean="0">
                <a:solidFill>
                  <a:schemeClr val="tx1"/>
                </a:solidFill>
              </a:rPr>
              <a:t>حيث بلغت قيمة صادرات المملكة العربية السعودية إلى اليابان عام 2010م حوالي 135.6مليار ريال سعودي ، مما يمثل 14.4% من إجمالي قيمة صادرات المملكة العربية السعودية للعالم في العام نفسه. </a:t>
            </a:r>
            <a:endParaRPr lang="en-US" dirty="0" smtClean="0">
              <a:solidFill>
                <a:schemeClr val="tx1"/>
              </a:solidFill>
            </a:endParaRPr>
          </a:p>
          <a:p>
            <a:pPr algn="ctr" rtl="1"/>
            <a:r>
              <a:rPr lang="ar-SA" b="1" dirty="0" smtClean="0">
                <a:solidFill>
                  <a:schemeClr val="tx1"/>
                </a:solidFill>
              </a:rPr>
              <a:t>وارتفعت قيمة صادرات المملكة العربية السعودية إلى اليابان عام 2010م بحوالي 26.6مليار ريال سعودى ، مقارنه بعام 2009م كما ارتفعت بحوالي 5.2 مليار ريال مقارنه بعام 2006م. </a:t>
            </a:r>
            <a:endParaRPr lang="en-US" dirty="0" smtClean="0">
              <a:solidFill>
                <a:schemeClr val="tx1"/>
              </a:solidFill>
            </a:endParaRPr>
          </a:p>
          <a:p>
            <a:pPr algn="ctr" rtl="1"/>
            <a:r>
              <a:rPr lang="ar-SA" b="1" dirty="0" smtClean="0">
                <a:solidFill>
                  <a:schemeClr val="tx1"/>
                </a:solidFill>
              </a:rPr>
              <a:t>ارتفع معدل نمو صادرات المملكة العربية السعودية إلى اليابان عام 2010م بحوالي 2404% عن العام السابق . </a:t>
            </a:r>
            <a:endParaRPr lang="en-US" dirty="0" smtClean="0">
              <a:solidFill>
                <a:schemeClr val="tx1"/>
              </a:solidFill>
            </a:endParaRPr>
          </a:p>
          <a:p>
            <a:pPr algn="ctr"/>
            <a:endParaRPr lang="ar-SA" dirty="0"/>
          </a:p>
        </p:txBody>
      </p:sp>
      <p:sp>
        <p:nvSpPr>
          <p:cNvPr id="9" name="Rounded Rectangle 8"/>
          <p:cNvSpPr/>
          <p:nvPr/>
        </p:nvSpPr>
        <p:spPr>
          <a:xfrm>
            <a:off x="533400" y="609600"/>
            <a:ext cx="8001000" cy="990600"/>
          </a:xfrm>
          <a:prstGeom prst="roundRect">
            <a:avLst/>
          </a:prstGeom>
          <a:blipFill>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Rectangle 9"/>
          <p:cNvSpPr/>
          <p:nvPr/>
        </p:nvSpPr>
        <p:spPr>
          <a:xfrm>
            <a:off x="5334000" y="2590800"/>
            <a:ext cx="3505200" cy="2286000"/>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en-US" b="1" dirty="0" smtClean="0">
              <a:solidFill>
                <a:schemeClr val="tx1"/>
              </a:solidFill>
            </a:endParaRPr>
          </a:p>
          <a:p>
            <a:pPr algn="ctr"/>
            <a:r>
              <a:rPr lang="ar-SA" b="1" dirty="0" smtClean="0">
                <a:solidFill>
                  <a:schemeClr val="tx1"/>
                </a:solidFill>
              </a:rPr>
              <a:t>تتنوع </a:t>
            </a:r>
            <a:r>
              <a:rPr lang="ar-SA" sz="2000" b="1" u="sng" dirty="0" smtClean="0">
                <a:solidFill>
                  <a:srgbClr val="FF0000"/>
                </a:solidFill>
              </a:rPr>
              <a:t>السلع والمنتجات </a:t>
            </a:r>
            <a:r>
              <a:rPr lang="ar-SA" b="1" dirty="0" smtClean="0">
                <a:solidFill>
                  <a:schemeClr val="tx1"/>
                </a:solidFill>
              </a:rPr>
              <a:t>التي تصدرها المملكة العربية السعودية إلى اليابان وأهم هذه السلع هي : زيوت نفط خام ومنتجاتها ، ميثانول ( كحول الميثيل ) بولـــي ايثيلين منخفض الكثافة ، ستيرين ، ثاني كلوروايثـــــان ( كحول الايثلين ) وغيرها من المنتجات والسلع</a:t>
            </a:r>
            <a:endParaRPr lang="en-US" dirty="0" smtClean="0">
              <a:solidFill>
                <a:schemeClr val="tx1"/>
              </a:solidFill>
            </a:endParaRPr>
          </a:p>
          <a:p>
            <a:pPr algn="ctr"/>
            <a:endParaRPr lang="ar-SA" dirty="0"/>
          </a:p>
        </p:txBody>
      </p:sp>
      <p:cxnSp>
        <p:nvCxnSpPr>
          <p:cNvPr id="17" name="Straight Arrow Connector 16"/>
          <p:cNvCxnSpPr/>
          <p:nvPr/>
        </p:nvCxnSpPr>
        <p:spPr>
          <a:xfrm>
            <a:off x="3886200" y="3276600"/>
            <a:ext cx="12954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9" name="Straight Arrow Connector 18"/>
          <p:cNvCxnSpPr/>
          <p:nvPr/>
        </p:nvCxnSpPr>
        <p:spPr>
          <a:xfrm>
            <a:off x="3886200" y="3810000"/>
            <a:ext cx="12954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a:off x="3886200" y="4343400"/>
            <a:ext cx="12954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9448800" cy="639762"/>
          </a:xfrm>
        </p:spPr>
        <p:txBody>
          <a:bodyPr>
            <a:normAutofit fontScale="90000"/>
          </a:bodyPr>
          <a:lstStyle/>
          <a:p>
            <a:r>
              <a:rPr lang="ar-SA" sz="3600" b="1" dirty="0" smtClean="0">
                <a:solidFill>
                  <a:srgbClr val="006600"/>
                </a:solidFill>
                <a:cs typeface="dastnevis " pitchFamily="2" charset="-78"/>
              </a:rPr>
              <a:t>( </a:t>
            </a:r>
            <a:r>
              <a:rPr lang="ar-SA" sz="3600" b="1" u="sng" dirty="0" smtClean="0">
                <a:solidFill>
                  <a:srgbClr val="006600"/>
                </a:solidFill>
                <a:cs typeface="dastnevis " pitchFamily="2" charset="-78"/>
              </a:rPr>
              <a:t>أهم الأسواق التصديرية لمنتجات المملكة العربية السعودية )</a:t>
            </a:r>
            <a:endParaRPr lang="ar-SA" sz="3600" dirty="0"/>
          </a:p>
        </p:txBody>
      </p:sp>
      <p:sp>
        <p:nvSpPr>
          <p:cNvPr id="3" name="Content Placeholder 2"/>
          <p:cNvSpPr>
            <a:spLocks noGrp="1"/>
          </p:cNvSpPr>
          <p:nvPr>
            <p:ph idx="1"/>
          </p:nvPr>
        </p:nvSpPr>
        <p:spPr/>
        <p:txBody>
          <a:bodyPr/>
          <a:lstStyle/>
          <a:p>
            <a:endParaRPr lang="ar-SA"/>
          </a:p>
        </p:txBody>
      </p:sp>
      <p:sp>
        <p:nvSpPr>
          <p:cNvPr id="4" name="Rounded Rectangle 3"/>
          <p:cNvSpPr/>
          <p:nvPr/>
        </p:nvSpPr>
        <p:spPr>
          <a:xfrm>
            <a:off x="533400" y="533400"/>
            <a:ext cx="7772400" cy="914400"/>
          </a:xfrm>
          <a:prstGeom prst="roundRect">
            <a:avLst/>
          </a:prstGeom>
          <a:blipFill>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Rectangle 4"/>
          <p:cNvSpPr/>
          <p:nvPr/>
        </p:nvSpPr>
        <p:spPr>
          <a:xfrm>
            <a:off x="457200" y="1676400"/>
            <a:ext cx="3962400" cy="4800600"/>
          </a:xfrm>
          <a:prstGeom prst="rect">
            <a:avLst/>
          </a:prstGeom>
          <a:noFill/>
          <a:ln>
            <a:solidFill>
              <a:srgbClr val="0033CC"/>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SA" sz="2000" b="1" dirty="0" smtClean="0">
                <a:solidFill>
                  <a:schemeClr val="tx1"/>
                </a:solidFill>
              </a:rPr>
              <a:t>بلغت قيمة </a:t>
            </a:r>
            <a:r>
              <a:rPr lang="ar-SA" sz="2400" b="1" u="sng" dirty="0" smtClean="0">
                <a:solidFill>
                  <a:srgbClr val="FF0000"/>
                </a:solidFill>
              </a:rPr>
              <a:t>صادرات المملكة العربية السعودية إلى الولايات الامريكية </a:t>
            </a:r>
            <a:r>
              <a:rPr lang="ar-SA" sz="2000" b="1" dirty="0" smtClean="0">
                <a:solidFill>
                  <a:schemeClr val="tx1"/>
                </a:solidFill>
              </a:rPr>
              <a:t>عام 2010 م حوالي 124.7مليار ريال سعودي ، مما يمثل 13.24% من إجمالي قيمة صادرات المملكة العربية السعودية للعالم ، في العام نفسه . </a:t>
            </a:r>
            <a:endParaRPr lang="en-US" sz="2000" dirty="0" smtClean="0">
              <a:solidFill>
                <a:schemeClr val="tx1"/>
              </a:solidFill>
            </a:endParaRPr>
          </a:p>
          <a:p>
            <a:pPr algn="ctr" rtl="1"/>
            <a:r>
              <a:rPr lang="ar-SA" sz="2000" b="1" dirty="0" smtClean="0">
                <a:solidFill>
                  <a:schemeClr val="tx1"/>
                </a:solidFill>
              </a:rPr>
              <a:t>ارتفعت قيمة صادرات المملكة العربية السعودية إلى الولايات المتحدة الأمريكية ، عام 2010م بحوالي 39.2 مليار ريال سعودي ، مقارنه بعام 2009م ، كما ارتفعت بحوالي 5.5 مليار ريال مقارنه بعام 2006م.</a:t>
            </a:r>
            <a:endParaRPr lang="en-US" sz="2000" dirty="0" smtClean="0">
              <a:solidFill>
                <a:schemeClr val="tx1"/>
              </a:solidFill>
            </a:endParaRPr>
          </a:p>
          <a:p>
            <a:pPr algn="ctr"/>
            <a:r>
              <a:rPr lang="ar-SA" sz="2000" b="1" dirty="0" smtClean="0">
                <a:solidFill>
                  <a:schemeClr val="tx1"/>
                </a:solidFill>
              </a:rPr>
              <a:t>ارتفع معدل نمو صادرات المملكة العربية السعودية إلى الولايات المتحدة الأمريكية عام 2010م بحوالي 45.8% العام السابق . </a:t>
            </a:r>
            <a:endParaRPr lang="ar-SA" sz="2000" dirty="0">
              <a:solidFill>
                <a:schemeClr val="tx1"/>
              </a:solidFill>
            </a:endParaRPr>
          </a:p>
        </p:txBody>
      </p:sp>
      <p:sp>
        <p:nvSpPr>
          <p:cNvPr id="6" name="Rectangle 5"/>
          <p:cNvSpPr/>
          <p:nvPr/>
        </p:nvSpPr>
        <p:spPr>
          <a:xfrm>
            <a:off x="5791200" y="2133600"/>
            <a:ext cx="3200400" cy="3429000"/>
          </a:xfrm>
          <a:prstGeom prst="rect">
            <a:avLst/>
          </a:prstGeom>
          <a:noFill/>
          <a:ln>
            <a:solidFill>
              <a:srgbClr val="0033CC"/>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rPr>
              <a:t>تتنوع </a:t>
            </a:r>
            <a:r>
              <a:rPr lang="ar-SA" sz="2400" b="1" u="sng" dirty="0" smtClean="0">
                <a:solidFill>
                  <a:srgbClr val="FF0000"/>
                </a:solidFill>
              </a:rPr>
              <a:t>السلع والمنتجات </a:t>
            </a:r>
            <a:r>
              <a:rPr lang="ar-SA" sz="2000" b="1" dirty="0" smtClean="0">
                <a:solidFill>
                  <a:schemeClr val="tx1"/>
                </a:solidFill>
              </a:rPr>
              <a:t>التي تصدرها المملكة العربية السعودية إلى الولايات المتحدة الأمريكية وأهم هذه السلع هي : زيوت نفط خام ومنتجاتها ،  اثيلين جلايكول ( ايثان ديول ) سماد اليوريا ، كحولات دورية عطرية ، مواسير وأنابيب صلب مقاوم للصدا ، وغيرها من المنتجات والسلع .</a:t>
            </a:r>
            <a:endParaRPr lang="en-US" sz="2000" dirty="0" smtClean="0">
              <a:solidFill>
                <a:schemeClr val="tx1"/>
              </a:solidFill>
            </a:endParaRPr>
          </a:p>
          <a:p>
            <a:pPr algn="ctr"/>
            <a:endParaRPr lang="ar-SA" dirty="0"/>
          </a:p>
        </p:txBody>
      </p:sp>
      <p:cxnSp>
        <p:nvCxnSpPr>
          <p:cNvPr id="7" name="Straight Arrow Connector 6"/>
          <p:cNvCxnSpPr/>
          <p:nvPr/>
        </p:nvCxnSpPr>
        <p:spPr>
          <a:xfrm>
            <a:off x="4648200" y="3048000"/>
            <a:ext cx="9144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0" name="Straight Arrow Connector 9"/>
          <p:cNvCxnSpPr/>
          <p:nvPr/>
        </p:nvCxnSpPr>
        <p:spPr>
          <a:xfrm>
            <a:off x="4648200" y="3733800"/>
            <a:ext cx="9144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1" name="Straight Arrow Connector 10"/>
          <p:cNvCxnSpPr/>
          <p:nvPr/>
        </p:nvCxnSpPr>
        <p:spPr>
          <a:xfrm>
            <a:off x="4648200" y="4419600"/>
            <a:ext cx="9144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endParaRPr lang="ar-SA" dirty="0"/>
          </a:p>
        </p:txBody>
      </p:sp>
      <p:sp>
        <p:nvSpPr>
          <p:cNvPr id="4" name="Title 1"/>
          <p:cNvSpPr txBox="1">
            <a:spLocks/>
          </p:cNvSpPr>
          <p:nvPr/>
        </p:nvSpPr>
        <p:spPr>
          <a:xfrm>
            <a:off x="-304800" y="228600"/>
            <a:ext cx="9448800" cy="609600"/>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SA" sz="3600" b="1" i="0" strike="noStrike" kern="1200" cap="none" spc="0" normalizeH="0" baseline="0" noProof="0" dirty="0" smtClean="0">
                <a:ln>
                  <a:noFill/>
                </a:ln>
                <a:solidFill>
                  <a:srgbClr val="006600"/>
                </a:solidFill>
                <a:effectLst/>
                <a:uLnTx/>
                <a:uFillTx/>
                <a:latin typeface="+mj-lt"/>
                <a:ea typeface="+mj-ea"/>
                <a:cs typeface="dastnevis " pitchFamily="2" charset="-78"/>
              </a:rPr>
              <a:t>( أهم الأسواق التصديرية لمنتجات المملكة العربية السعودية )</a:t>
            </a:r>
            <a:endParaRPr kumimoji="0" lang="ar-SA" sz="3600" b="0" i="0" strike="noStrike" kern="1200" cap="none" spc="0" normalizeH="0" baseline="0" noProof="0" dirty="0">
              <a:ln>
                <a:noFill/>
              </a:ln>
              <a:solidFill>
                <a:schemeClr val="tx1"/>
              </a:solidFill>
              <a:effectLst/>
              <a:uLnTx/>
              <a:uFillTx/>
              <a:latin typeface="+mj-lt"/>
              <a:ea typeface="+mj-ea"/>
              <a:cs typeface="+mj-cs"/>
            </a:endParaRPr>
          </a:p>
        </p:txBody>
      </p:sp>
      <p:sp>
        <p:nvSpPr>
          <p:cNvPr id="5" name="Rounded Rectangle 4"/>
          <p:cNvSpPr/>
          <p:nvPr/>
        </p:nvSpPr>
        <p:spPr>
          <a:xfrm>
            <a:off x="304800" y="838200"/>
            <a:ext cx="8153400" cy="685800"/>
          </a:xfrm>
          <a:prstGeom prst="roundRect">
            <a:avLst/>
          </a:prstGeom>
          <a:blipFill>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6" name="Rectangle 5"/>
          <p:cNvSpPr/>
          <p:nvPr/>
        </p:nvSpPr>
        <p:spPr>
          <a:xfrm>
            <a:off x="457200" y="1981200"/>
            <a:ext cx="3429000" cy="4419600"/>
          </a:xfrm>
          <a:prstGeom prst="rect">
            <a:avLst/>
          </a:prstGeom>
          <a:noFill/>
          <a:ln>
            <a:solidFill>
              <a:srgbClr val="F8F2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b="1" dirty="0" smtClean="0">
              <a:solidFill>
                <a:schemeClr val="tx1"/>
              </a:solidFill>
            </a:endParaRPr>
          </a:p>
          <a:p>
            <a:pPr algn="ctr" rtl="1"/>
            <a:r>
              <a:rPr lang="ar-SA" b="1" dirty="0" smtClean="0">
                <a:solidFill>
                  <a:schemeClr val="tx1"/>
                </a:solidFill>
              </a:rPr>
              <a:t>بلغت قيمة </a:t>
            </a:r>
            <a:r>
              <a:rPr lang="ar-SA" sz="2000" b="1" u="sng" dirty="0" smtClean="0">
                <a:solidFill>
                  <a:srgbClr val="FF0000"/>
                </a:solidFill>
              </a:rPr>
              <a:t>صادرات المملكة العربية السعودية إلى الصين الشعبية </a:t>
            </a:r>
            <a:r>
              <a:rPr lang="ar-SA" b="1" dirty="0" smtClean="0">
                <a:solidFill>
                  <a:schemeClr val="tx1"/>
                </a:solidFill>
              </a:rPr>
              <a:t>عام 2010م حوالي 112.2مليون ريال سعودي ، مما يمثل 11.91% من إجمالي قيمة صادرات المملكة العربية السعودية للعالم ، في العام نفسه . </a:t>
            </a:r>
            <a:endParaRPr lang="en-US" dirty="0" smtClean="0">
              <a:solidFill>
                <a:schemeClr val="tx1"/>
              </a:solidFill>
            </a:endParaRPr>
          </a:p>
          <a:p>
            <a:pPr algn="ctr" rtl="1"/>
            <a:r>
              <a:rPr lang="ar-SA" b="1" dirty="0" smtClean="0">
                <a:solidFill>
                  <a:schemeClr val="tx1"/>
                </a:solidFill>
              </a:rPr>
              <a:t>ارتفعت قيمة  صادرات المملكة العربية السعودية إلى الصين الشعبية ، عام 2010م بحوالي 31.8مليار  ريال سعودي ، مقارنه بعام2009م، كما ارتفعت بحوالي 62.6 مليار ريال مقارنه بعام 2006م. </a:t>
            </a:r>
            <a:endParaRPr lang="en-US" dirty="0" smtClean="0">
              <a:solidFill>
                <a:schemeClr val="tx1"/>
              </a:solidFill>
            </a:endParaRPr>
          </a:p>
          <a:p>
            <a:pPr algn="ctr" rtl="1"/>
            <a:r>
              <a:rPr lang="ar-SA" b="1" dirty="0" smtClean="0">
                <a:solidFill>
                  <a:schemeClr val="tx1"/>
                </a:solidFill>
              </a:rPr>
              <a:t>ارتفع معدل نمو صادرات المملكة العربية السعودية إلى الصين الشعبية عام 2010م بحوالي 39.6%عن العام السابق . </a:t>
            </a:r>
            <a:endParaRPr lang="en-US" dirty="0" smtClean="0">
              <a:solidFill>
                <a:schemeClr val="tx1"/>
              </a:solidFill>
            </a:endParaRPr>
          </a:p>
          <a:p>
            <a:pPr algn="ctr" rtl="1"/>
            <a:r>
              <a:rPr lang="ar-SA" b="1" dirty="0" smtClean="0">
                <a:solidFill>
                  <a:schemeClr val="tx1"/>
                </a:solidFill>
              </a:rPr>
              <a:t> </a:t>
            </a:r>
            <a:endParaRPr lang="en-US" dirty="0" smtClean="0">
              <a:solidFill>
                <a:schemeClr val="tx1"/>
              </a:solidFill>
            </a:endParaRPr>
          </a:p>
          <a:p>
            <a:pPr algn="ctr"/>
            <a:endParaRPr lang="ar-SA" dirty="0"/>
          </a:p>
        </p:txBody>
      </p:sp>
      <p:sp>
        <p:nvSpPr>
          <p:cNvPr id="7" name="Rectangle 6"/>
          <p:cNvSpPr/>
          <p:nvPr/>
        </p:nvSpPr>
        <p:spPr>
          <a:xfrm>
            <a:off x="5486400" y="2133600"/>
            <a:ext cx="3352800" cy="3886200"/>
          </a:xfrm>
          <a:prstGeom prst="rect">
            <a:avLst/>
          </a:prstGeom>
          <a:noFill/>
          <a:ln>
            <a:solidFill>
              <a:srgbClr val="F8F2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b="1" dirty="0" smtClean="0">
              <a:solidFill>
                <a:schemeClr val="tx1"/>
              </a:solidFill>
            </a:endParaRPr>
          </a:p>
          <a:p>
            <a:pPr algn="ctr"/>
            <a:r>
              <a:rPr lang="ar-SA" sz="2400" b="1" dirty="0" smtClean="0">
                <a:solidFill>
                  <a:schemeClr val="tx1"/>
                </a:solidFill>
              </a:rPr>
              <a:t>تتنوع </a:t>
            </a:r>
            <a:r>
              <a:rPr lang="ar-SA" sz="2800" b="1" u="sng" dirty="0" smtClean="0">
                <a:solidFill>
                  <a:srgbClr val="FF0000"/>
                </a:solidFill>
              </a:rPr>
              <a:t>السلع والمنتجات </a:t>
            </a:r>
            <a:r>
              <a:rPr lang="ar-SA" sz="2400" b="1" dirty="0" smtClean="0">
                <a:solidFill>
                  <a:schemeClr val="tx1"/>
                </a:solidFill>
              </a:rPr>
              <a:t>التي تصدرها المملكة العربية السعودية إلى الصين الشعبية وأهم هذه السلع هي : زيوت نفط خام ومنتجاتها ،  اثيلين جلايكول ( ايثان ديول ) بولي ايثيلين منخفض الكثافة ، بولي بروبيلين ، ستيرين وغيرها من المنتجات والسلع . </a:t>
            </a:r>
            <a:endParaRPr lang="en-US" sz="2400" dirty="0" smtClean="0">
              <a:solidFill>
                <a:schemeClr val="tx1"/>
              </a:solidFill>
            </a:endParaRPr>
          </a:p>
          <a:p>
            <a:pPr algn="ctr"/>
            <a:endParaRPr lang="ar-SA" dirty="0"/>
          </a:p>
        </p:txBody>
      </p:sp>
      <p:cxnSp>
        <p:nvCxnSpPr>
          <p:cNvPr id="10" name="Straight Arrow Connector 9"/>
          <p:cNvCxnSpPr/>
          <p:nvPr/>
        </p:nvCxnSpPr>
        <p:spPr>
          <a:xfrm>
            <a:off x="4038600" y="4114800"/>
            <a:ext cx="12954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1" name="Straight Arrow Connector 10"/>
          <p:cNvCxnSpPr/>
          <p:nvPr/>
        </p:nvCxnSpPr>
        <p:spPr>
          <a:xfrm>
            <a:off x="4038600" y="5181600"/>
            <a:ext cx="12954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6" name="Straight Arrow Connector 15"/>
          <p:cNvCxnSpPr/>
          <p:nvPr/>
        </p:nvCxnSpPr>
        <p:spPr>
          <a:xfrm>
            <a:off x="3962400" y="3048000"/>
            <a:ext cx="12954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dirty="0"/>
          </a:p>
        </p:txBody>
      </p:sp>
      <p:sp>
        <p:nvSpPr>
          <p:cNvPr id="3" name="Content Placeholder 2"/>
          <p:cNvSpPr>
            <a:spLocks noGrp="1"/>
          </p:cNvSpPr>
          <p:nvPr>
            <p:ph idx="1"/>
          </p:nvPr>
        </p:nvSpPr>
        <p:spPr/>
        <p:txBody>
          <a:bodyPr/>
          <a:lstStyle/>
          <a:p>
            <a:endParaRPr lang="ar-SA" dirty="0"/>
          </a:p>
        </p:txBody>
      </p:sp>
      <p:sp>
        <p:nvSpPr>
          <p:cNvPr id="4" name="Rectangle 3"/>
          <p:cNvSpPr/>
          <p:nvPr/>
        </p:nvSpPr>
        <p:spPr>
          <a:xfrm>
            <a:off x="1905000" y="228600"/>
            <a:ext cx="5153975" cy="923330"/>
          </a:xfrm>
          <a:prstGeom prst="rect">
            <a:avLst/>
          </a:prstGeom>
          <a:noFill/>
        </p:spPr>
        <p:txBody>
          <a:bodyPr wrap="none" lIns="91440" tIns="45720" rIns="91440" bIns="45720">
            <a:spAutoFit/>
          </a:bodyPr>
          <a:lstStyle/>
          <a:p>
            <a:pPr algn="ctr"/>
            <a:r>
              <a:rPr lang="ar-SA" sz="5400" b="1" cap="none" spc="0" dirty="0" smtClean="0">
                <a:ln w="17780" cmpd="sng">
                  <a:solidFill>
                    <a:srgbClr val="FFFFFF"/>
                  </a:solidFill>
                  <a:prstDash val="solid"/>
                  <a:miter lim="800000"/>
                </a:ln>
                <a:solidFill>
                  <a:srgbClr val="00B050"/>
                </a:solidFill>
                <a:effectLst>
                  <a:outerShdw blurRad="50800" algn="tl" rotWithShape="0">
                    <a:srgbClr val="000000"/>
                  </a:outerShdw>
                </a:effectLst>
              </a:rPr>
              <a:t>( واردات المملـكـــة  )</a:t>
            </a:r>
            <a:endParaRPr lang="ar-SA" sz="5400" b="1" cap="none" spc="0" dirty="0">
              <a:ln w="17780" cmpd="sng">
                <a:solidFill>
                  <a:srgbClr val="FFFFFF"/>
                </a:solidFill>
                <a:prstDash val="solid"/>
                <a:miter lim="800000"/>
              </a:ln>
              <a:solidFill>
                <a:srgbClr val="00B050"/>
              </a:solidFill>
              <a:effectLst>
                <a:outerShdw blurRad="50800" algn="tl" rotWithShape="0">
                  <a:srgbClr val="000000"/>
                </a:outerShdw>
              </a:effectLst>
            </a:endParaRPr>
          </a:p>
        </p:txBody>
      </p:sp>
      <p:sp>
        <p:nvSpPr>
          <p:cNvPr id="6" name="Up Arrow Callout 5"/>
          <p:cNvSpPr/>
          <p:nvPr/>
        </p:nvSpPr>
        <p:spPr>
          <a:xfrm>
            <a:off x="914400" y="1143000"/>
            <a:ext cx="7010400" cy="5029200"/>
          </a:xfrm>
          <a:prstGeom prst="upArrowCallout">
            <a:avLst/>
          </a:prstGeom>
          <a:no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rPr>
              <a:t>استيراد أي سلعة أو خدمة جلبت الى بلد واحد من بلد آخر بطريقة مشروعة، وعادة لاستخدامها في التجارة . وتقدم استيراد البضائع أو الخدمات للمستهلكين المحليين من قبل المنتجين الأجانب. على الاستيراد في البلد المستقبل هو للتصدير إلى البلد المرسل. واردات، جنبا إلى جنب مع الصادرات، تشكل الأساس للتجارة الدولية. الواردات من السلع وعادة ما يتطلب إشراك السلطات الجمركية في كل من بلد الاستيراد وبلد التصدير، وكثيرا ما تخضع لاستيراد التعريفات والحصص والاتفاقات التجارية. عندما "واردات" هي مجموعة من السلع والخدمات المستوردة، "الواردات" يعني أيضا القيمة الاقتصادية لجميع السلع والخدمات التي يتم استيرادها. المتغير الاقتصاد الكلي أنا تقف عادة لقيمة هذه الواردات على مدى فترة معينة من الزمن، عادة سنة واحدة.</a:t>
            </a:r>
            <a:endParaRPr lang="ar-SA" sz="20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1062</Words>
  <Application>Microsoft Office PowerPoint</Application>
  <PresentationFormat>On-screen Show (4:3)</PresentationFormat>
  <Paragraphs>61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صآدرات المملكه  2010</vt:lpstr>
      <vt:lpstr>Slide 4</vt:lpstr>
      <vt:lpstr>Slide 5</vt:lpstr>
      <vt:lpstr>( أهم الأسواق التصديرية لمنتجات المملكة العربية السعودية )</vt:lpstr>
      <vt:lpstr>( أهم الأسواق التصديرية لمنتجات المملكة العربية السعودية )</vt:lpstr>
      <vt:lpstr>Slide 8</vt:lpstr>
      <vt:lpstr>Slide 9</vt:lpstr>
      <vt:lpstr>Slide 10</vt:lpstr>
      <vt:lpstr>أهم السلع المستوردة :</vt:lpstr>
      <vt:lpstr>أهم مجموعات الدول المستورد منها:</vt:lpstr>
      <vt:lpstr>أهم خمس دول مستورد منها :</vt:lpstr>
      <vt:lpstr>(التبادل التجاري بين المملكة ودول مجلس التعاون الخليجي)</vt:lpstr>
      <vt:lpstr>Slide 15</vt:lpstr>
      <vt:lpstr>Slide 16</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19</cp:revision>
  <dcterms:created xsi:type="dcterms:W3CDTF">2006-08-16T00:00:00Z</dcterms:created>
  <dcterms:modified xsi:type="dcterms:W3CDTF">2012-05-16T15:27:18Z</dcterms:modified>
</cp:coreProperties>
</file>