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87993" autoAdjust="0"/>
  </p:normalViewPr>
  <p:slideViewPr>
    <p:cSldViewPr>
      <p:cViewPr>
        <p:scale>
          <a:sx n="59" d="100"/>
          <a:sy n="59" d="100"/>
        </p:scale>
        <p:origin x="-1674" y="-1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20" name="Footer Placeholder 19"/>
          <p:cNvSpPr>
            <a:spLocks noGrp="1"/>
          </p:cNvSpPr>
          <p:nvPr>
            <p:ph type="ftr" sz="quarter" idx="11"/>
          </p:nvPr>
        </p:nvSpPr>
        <p:spPr/>
        <p:txBody>
          <a:bodyPr/>
          <a:lstStyle>
            <a:extLst/>
          </a:lstStyle>
          <a:p>
            <a:endParaRPr lang="ar-SA"/>
          </a:p>
        </p:txBody>
      </p:sp>
      <p:sp>
        <p:nvSpPr>
          <p:cNvPr id="10" name="Slide Number Placeholder 9"/>
          <p:cNvSpPr>
            <a:spLocks noGrp="1"/>
          </p:cNvSpPr>
          <p:nvPr>
            <p:ph type="sldNum" sz="quarter" idx="12"/>
          </p:nvPr>
        </p:nvSpPr>
        <p:spPr/>
        <p:txBody>
          <a:bodyPr/>
          <a:lstStyle>
            <a:extLst/>
          </a:lstStyle>
          <a:p>
            <a:fld id="{E09A13B4-F6E6-49D7-A34E-24B053049B4D}" type="slidenum">
              <a:rPr lang="ar-SA" smtClean="0"/>
              <a:pPr/>
              <a:t>‹#›</a:t>
            </a:fld>
            <a:endParaRPr lang="ar-SA"/>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09A13B4-F6E6-49D7-A34E-24B053049B4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09A13B4-F6E6-49D7-A34E-24B053049B4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09A13B4-F6E6-49D7-A34E-24B053049B4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E09A13B4-F6E6-49D7-A34E-24B053049B4D}" type="slidenum">
              <a:rPr lang="ar-SA" smtClean="0"/>
              <a:pPr/>
              <a:t>‹#›</a:t>
            </a:fld>
            <a:endParaRPr lang="ar-SA"/>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E09A13B4-F6E6-49D7-A34E-24B053049B4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E09A13B4-F6E6-49D7-A34E-24B053049B4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E09A13B4-F6E6-49D7-A34E-24B053049B4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E09A13B4-F6E6-49D7-A34E-24B053049B4D}" type="slidenum">
              <a:rPr lang="ar-SA" smtClean="0"/>
              <a:pPr/>
              <a:t>‹#›</a:t>
            </a:fld>
            <a:endParaRPr lang="ar-SA"/>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E09A13B4-F6E6-49D7-A34E-24B053049B4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8DD4179-87AD-4133-BD17-F5DBDD8B17F2}" type="datetimeFigureOut">
              <a:rPr lang="ar-SA" smtClean="0"/>
              <a:pPr/>
              <a:t>28/06/33</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E09A13B4-F6E6-49D7-A34E-24B053049B4D}" type="slidenum">
              <a:rPr lang="ar-SA" smtClean="0"/>
              <a:pPr/>
              <a:t>‹#›</a:t>
            </a:fld>
            <a:endParaRPr lang="ar-SA"/>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8DD4179-87AD-4133-BD17-F5DBDD8B17F2}" type="datetimeFigureOut">
              <a:rPr lang="ar-SA" smtClean="0"/>
              <a:pPr/>
              <a:t>28/06/33</a:t>
            </a:fld>
            <a:endParaRPr lang="ar-SA"/>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09A13B4-F6E6-49D7-A34E-24B053049B4D}" type="slidenum">
              <a:rPr lang="ar-SA" smtClean="0"/>
              <a:pPr/>
              <a:t>‹#›</a:t>
            </a:fld>
            <a:endParaRPr lang="ar-SA"/>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08920"/>
            <a:ext cx="8229600" cy="1143000"/>
          </a:xfrm>
        </p:spPr>
        <p:txBody>
          <a:bodyPr>
            <a:noAutofit/>
          </a:bodyPr>
          <a:lstStyle/>
          <a:p>
            <a:r>
              <a:rPr lang="ar-SA" sz="8800" b="1" dirty="0"/>
              <a:t>البنك المركزي </a:t>
            </a:r>
          </a:p>
        </p:txBody>
      </p:sp>
      <p:sp>
        <p:nvSpPr>
          <p:cNvPr id="1026" name="Text Box 2"/>
          <p:cNvSpPr txBox="1">
            <a:spLocks noChangeArrowheads="1"/>
          </p:cNvSpPr>
          <p:nvPr/>
        </p:nvSpPr>
        <p:spPr bwMode="auto">
          <a:xfrm>
            <a:off x="251520" y="548680"/>
            <a:ext cx="2092325" cy="12858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endParaRPr kumimoji="0" lang="en-US" sz="1100" b="1"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SA" sz="2000" b="1" i="0" u="none" strike="noStrike" cap="none" normalizeH="0" baseline="0" smtClean="0">
                <a:ln>
                  <a:noFill/>
                </a:ln>
                <a:solidFill>
                  <a:schemeClr val="tx1"/>
                </a:solidFill>
                <a:effectLst/>
                <a:latin typeface="Arial" pitchFamily="34" charset="0"/>
                <a:ea typeface="Arial" pitchFamily="34" charset="0"/>
                <a:cs typeface="Arial" pitchFamily="34" charset="0"/>
              </a:rPr>
              <a:t>القســـم: أداره أعمال</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pic>
        <p:nvPicPr>
          <p:cNvPr id="8" name="صورة 0" descr="شعار الجامعه.jpg"/>
          <p:cNvPicPr/>
          <p:nvPr/>
        </p:nvPicPr>
        <p:blipFill>
          <a:blip r:embed="rId2" cstate="print"/>
          <a:stretch>
            <a:fillRect/>
          </a:stretch>
        </p:blipFill>
        <p:spPr>
          <a:xfrm>
            <a:off x="7092280" y="260648"/>
            <a:ext cx="1790700" cy="2238375"/>
          </a:xfrm>
          <a:prstGeom prst="rect">
            <a:avLst/>
          </a:prstGeom>
          <a:ln>
            <a:noFill/>
          </a:ln>
          <a:effectLst>
            <a:outerShdw blurRad="190500" algn="tl" rotWithShape="0">
              <a:srgbClr val="000000">
                <a:alpha val="70000"/>
              </a:srgbClr>
            </a:outerShdw>
          </a:effectLst>
        </p:spPr>
      </p:pic>
      <p:sp>
        <p:nvSpPr>
          <p:cNvPr id="1027" name="Text Box 3"/>
          <p:cNvSpPr txBox="1">
            <a:spLocks noChangeArrowheads="1"/>
          </p:cNvSpPr>
          <p:nvPr/>
        </p:nvSpPr>
        <p:spPr bwMode="auto">
          <a:xfrm>
            <a:off x="6786578" y="4000504"/>
            <a:ext cx="2090738" cy="273921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SA" sz="2000" b="1" i="0" u="none" strike="noStrike" cap="none" normalizeH="0" baseline="0" dirty="0" err="1" smtClean="0">
                <a:ln>
                  <a:noFill/>
                </a:ln>
                <a:solidFill>
                  <a:schemeClr val="tx1"/>
                </a:solidFill>
                <a:effectLst/>
                <a:latin typeface="Arial" pitchFamily="34" charset="0"/>
                <a:ea typeface="Arial" pitchFamily="34" charset="0"/>
                <a:cs typeface="Arial" pitchFamily="34" charset="0"/>
              </a:rPr>
              <a:t>أعداد </a:t>
            </a:r>
            <a:r>
              <a:rPr kumimoji="0" lang="ar-SA" sz="16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a:t>
            </a:r>
            <a:endParaRPr kumimoji="0" lang="ar-SA" sz="16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SA" sz="2000" b="1" i="0" u="none" strike="noStrike" cap="none" normalizeH="0" baseline="0" dirty="0" smtClean="0">
                <a:ln>
                  <a:noFill/>
                </a:ln>
                <a:solidFill>
                  <a:schemeClr val="tx1"/>
                </a:solidFill>
                <a:effectLst/>
                <a:latin typeface="Arial" pitchFamily="34" charset="0"/>
                <a:ea typeface="Arial" pitchFamily="34" charset="0"/>
                <a:cs typeface="Arial" pitchFamily="34" charset="0"/>
              </a:rPr>
              <a:t>اسم </a:t>
            </a:r>
            <a:r>
              <a:rPr kumimoji="0" lang="ar-SA" sz="2000" b="1" i="0" u="none" strike="noStrike" cap="none" normalizeH="0" baseline="0" dirty="0" err="1" smtClean="0">
                <a:ln>
                  <a:noFill/>
                </a:ln>
                <a:solidFill>
                  <a:schemeClr val="tx1"/>
                </a:solidFill>
                <a:effectLst/>
                <a:latin typeface="Arial" pitchFamily="34" charset="0"/>
                <a:ea typeface="Arial" pitchFamily="34" charset="0"/>
                <a:cs typeface="Arial" pitchFamily="34" charset="0"/>
              </a:rPr>
              <a:t>الباحثه :</a:t>
            </a:r>
            <a:endParaRPr kumimoji="0" lang="ar-SA" sz="16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الهنــوف</a:t>
            </a:r>
            <a:r>
              <a:rPr kumimoji="0" lang="ar-SA"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r>
              <a:rPr kumimoji="0" lang="ar-SA" sz="16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هزاع</a:t>
            </a:r>
            <a:r>
              <a:rPr kumimoji="0" lang="ar-SA"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 </a:t>
            </a:r>
          </a:p>
          <a:p>
            <a:pPr lvl="0" fontAlgn="base">
              <a:spcBef>
                <a:spcPct val="0"/>
              </a:spcBef>
              <a:spcAft>
                <a:spcPts val="1000"/>
              </a:spcAft>
            </a:pPr>
            <a:r>
              <a:rPr kumimoji="0" lang="ar-SA" sz="16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هياء</a:t>
            </a:r>
            <a:r>
              <a:rPr kumimoji="0" lang="ar-SA"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 زيـ</a:t>
            </a:r>
            <a:r>
              <a:rPr lang="ar-SA" sz="1600" dirty="0" smtClean="0">
                <a:latin typeface="Arial" pitchFamily="34" charset="0"/>
                <a:ea typeface="Arial" pitchFamily="34" charset="0"/>
                <a:cs typeface="Arial" pitchFamily="34" charset="0"/>
              </a:rPr>
              <a:t>ــ</a:t>
            </a:r>
            <a:r>
              <a:rPr kumimoji="0" lang="ar-SA"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ــد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chemeClr val="tx1"/>
                </a:solidFill>
                <a:effectLst/>
                <a:latin typeface="Arial" pitchFamily="34" charset="0"/>
                <a:ea typeface="Arial" pitchFamily="34" charset="0"/>
                <a:cs typeface="Arial" pitchFamily="34" charset="0"/>
              </a:rPr>
              <a:t>رسميه سلمان </a:t>
            </a:r>
          </a:p>
          <a:p>
            <a:pPr marL="0" marR="0" lvl="0" indent="0" algn="r" defTabSz="914400" rtl="1" eaLnBrk="1" fontAlgn="base" latinLnBrk="0" hangingPunct="1">
              <a:lnSpc>
                <a:spcPct val="100000"/>
              </a:lnSpc>
              <a:spcBef>
                <a:spcPct val="0"/>
              </a:spcBef>
              <a:spcAft>
                <a:spcPts val="1000"/>
              </a:spcAft>
              <a:buClrTx/>
              <a:buSzTx/>
              <a:buFontTx/>
              <a:buNone/>
              <a:tabLst/>
            </a:pPr>
            <a:r>
              <a:rPr lang="ar-SA" sz="1600" dirty="0" err="1" smtClean="0">
                <a:latin typeface="Arial" pitchFamily="34" charset="0"/>
                <a:cs typeface="Arial" pitchFamily="34" charset="0"/>
              </a:rPr>
              <a:t>حصه</a:t>
            </a:r>
            <a:r>
              <a:rPr lang="ar-SA" sz="1600" dirty="0" smtClean="0">
                <a:latin typeface="Arial" pitchFamily="34" charset="0"/>
                <a:cs typeface="Arial" pitchFamily="34" charset="0"/>
              </a:rPr>
              <a:t> </a:t>
            </a:r>
            <a:r>
              <a:rPr lang="ar-SA" sz="1600" dirty="0" err="1" smtClean="0">
                <a:latin typeface="Arial" pitchFamily="34" charset="0"/>
                <a:cs typeface="Arial" pitchFamily="34" charset="0"/>
              </a:rPr>
              <a:t>صفوق</a:t>
            </a:r>
            <a:endParaRPr lang="ar-SA" sz="1600" dirty="0" smtClean="0">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chemeClr val="tx1"/>
                </a:solidFill>
                <a:effectLst/>
                <a:latin typeface="Arial" pitchFamily="34" charset="0"/>
                <a:cs typeface="Arial" pitchFamily="34" charset="0"/>
              </a:rPr>
              <a:t>نوره </a:t>
            </a:r>
            <a:r>
              <a:rPr kumimoji="0" lang="ar-SA" sz="1600" b="0" i="0" u="none" strike="noStrike" cap="none" normalizeH="0" baseline="0" dirty="0" err="1" smtClean="0">
                <a:ln>
                  <a:noFill/>
                </a:ln>
                <a:solidFill>
                  <a:schemeClr val="tx1"/>
                </a:solidFill>
                <a:effectLst/>
                <a:latin typeface="Arial" pitchFamily="34" charset="0"/>
                <a:cs typeface="Arial" pitchFamily="34" charset="0"/>
              </a:rPr>
              <a:t>التوم</a:t>
            </a:r>
            <a:r>
              <a:rPr kumimoji="0" lang="ar-SA" sz="1600" b="0" i="0" u="none" strike="noStrike" cap="none" normalizeH="0" baseline="0" dirty="0" smtClean="0">
                <a:ln>
                  <a:noFill/>
                </a:ln>
                <a:solidFill>
                  <a:schemeClr val="tx1"/>
                </a:solidFill>
                <a:effectLst/>
                <a:latin typeface="Arial" pitchFamily="34" charset="0"/>
                <a:cs typeface="Arial" pitchFamily="34" charset="0"/>
              </a:rPr>
              <a:t>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3563888" y="5589240"/>
            <a:ext cx="2092325" cy="496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chemeClr val="tx1"/>
                </a:solidFill>
                <a:effectLst/>
                <a:latin typeface="Arial" pitchFamily="34" charset="0"/>
                <a:ea typeface="Arial" pitchFamily="34" charset="0"/>
                <a:cs typeface="Arial" pitchFamily="34" charset="0"/>
              </a:rPr>
              <a:t>مقدم إلى  م/ هاجر السيد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9552" y="3212976"/>
            <a:ext cx="8229600" cy="1143000"/>
          </a:xfrm>
        </p:spPr>
        <p:txBody>
          <a:bodyPr>
            <a:normAutofit fontScale="90000"/>
          </a:bodyPr>
          <a:lstStyle/>
          <a:p>
            <a:r>
              <a:rPr lang="ar-SA" dirty="0" smtClean="0"/>
              <a:t>هو المؤسسة التي تتكفل بإصدار النقود في كل دول العالم وهو المؤسسة التي تترأس النظام النقدي ولذلك فهو يشرف على التسيير النقدي ويتحكم في كل البنوك العاملة في الاقتصاد وهو الملجأ الأخير لمختلف البنوك عند الضرورة في إطار القوانين والتشريعات السائدة أو القائمة في كل دولة</a:t>
            </a:r>
            <a:r>
              <a:rPr lang="en-US" dirty="0" smtClean="0"/>
              <a:t>.</a:t>
            </a:r>
            <a:br>
              <a:rPr lang="en-US" dirty="0" smtClean="0"/>
            </a:br>
            <a:r>
              <a:rPr lang="ar-SA" dirty="0" smtClean="0"/>
              <a:t/>
            </a:r>
            <a:br>
              <a:rPr lang="ar-SA" dirty="0" smtClean="0"/>
            </a:b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340768"/>
            <a:ext cx="7772400" cy="4536504"/>
          </a:xfrm>
        </p:spPr>
        <p:txBody>
          <a:bodyPr>
            <a:normAutofit fontScale="90000"/>
          </a:bodyPr>
          <a:lstStyle/>
          <a:p>
            <a:r>
              <a:rPr lang="en-US" dirty="0"/>
              <a:t/>
            </a:r>
            <a:br>
              <a:rPr lang="en-US" dirty="0"/>
            </a:br>
            <a:r>
              <a:rPr lang="ar-SA" dirty="0"/>
              <a:t>إذا كان المصطلح الشائع الآن لهذه المؤسسة هو البنك المركزي, فإن هذا الاصطلاح حديث النشأة في ذاته حيث كان في القرن التاسع عشر وفي الحرب العالمية الأولى يطلق على هذا النوع من البنوك </a:t>
            </a:r>
            <a:r>
              <a:rPr lang="ar-SA" dirty="0" err="1"/>
              <a:t>اسم </a:t>
            </a:r>
            <a:r>
              <a:rPr lang="ar-SA" dirty="0"/>
              <a:t>" بنك </a:t>
            </a:r>
            <a:r>
              <a:rPr lang="ar-SA" dirty="0" err="1"/>
              <a:t>الإصدار </a:t>
            </a:r>
            <a:r>
              <a:rPr lang="ar-SA" dirty="0"/>
              <a:t>" ولا تزال هذه التسمية هي السائدة في بعض الدول منها فرنسا</a:t>
            </a:r>
            <a:r>
              <a:rPr lang="en-US" dirty="0"/>
              <a:t>.</a:t>
            </a:r>
            <a:br>
              <a:rPr lang="en-US" dirty="0"/>
            </a:br>
            <a:r>
              <a:rPr lang="ar-SA" dirty="0"/>
              <a:t>ويعتبر بنك السويد الذي تأسس عام 1665 أقدم البنوك المركزية من حيث تاريخ النشأة </a:t>
            </a:r>
          </a:p>
        </p:txBody>
      </p:sp>
      <p:sp>
        <p:nvSpPr>
          <p:cNvPr id="4" name="Text Placeholder 3"/>
          <p:cNvSpPr>
            <a:spLocks noGrp="1"/>
          </p:cNvSpPr>
          <p:nvPr>
            <p:ph type="body" idx="1"/>
          </p:nvPr>
        </p:nvSpPr>
        <p:spPr>
          <a:xfrm>
            <a:off x="827584" y="188640"/>
            <a:ext cx="7772400" cy="1296144"/>
          </a:xfrm>
        </p:spPr>
        <p:txBody>
          <a:bodyPr>
            <a:normAutofit/>
          </a:bodyPr>
          <a:lstStyle/>
          <a:p>
            <a:pPr algn="ctr"/>
            <a:r>
              <a:rPr lang="ar-SA" sz="4400" dirty="0" smtClean="0"/>
              <a:t>*نشأة البنك المركزي</a:t>
            </a:r>
            <a:endParaRPr lang="ar-SA"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204864"/>
            <a:ext cx="7772400" cy="4176464"/>
          </a:xfrm>
        </p:spPr>
        <p:txBody>
          <a:bodyPr>
            <a:normAutofit/>
          </a:bodyPr>
          <a:lstStyle/>
          <a:p>
            <a:r>
              <a:rPr lang="ar-SA" dirty="0" smtClean="0"/>
              <a:t>هو </a:t>
            </a:r>
            <a:r>
              <a:rPr lang="ar-SA" dirty="0"/>
              <a:t>تلك المؤسسة التي تشغل </a:t>
            </a:r>
            <a:r>
              <a:rPr lang="ar-SA" dirty="0" smtClean="0"/>
              <a:t>مكانا رئيسيا </a:t>
            </a:r>
            <a:r>
              <a:rPr lang="ar-SA" dirty="0"/>
              <a:t>في سوق النقد وهو الذي يقف على قمة النظام المصرفي</a:t>
            </a:r>
            <a:r>
              <a:rPr lang="en-US" dirty="0"/>
              <a:t>, </a:t>
            </a:r>
            <a:r>
              <a:rPr lang="ar-SA" dirty="0"/>
              <a:t>ويهدف أساسا على خدمة الصالح الاقتصادي العام في ظل مختلف النظم النقدية والمصرفية</a:t>
            </a:r>
          </a:p>
        </p:txBody>
      </p:sp>
      <p:sp>
        <p:nvSpPr>
          <p:cNvPr id="3" name="Text Placeholder 2"/>
          <p:cNvSpPr>
            <a:spLocks noGrp="1"/>
          </p:cNvSpPr>
          <p:nvPr>
            <p:ph type="body" idx="1"/>
          </p:nvPr>
        </p:nvSpPr>
        <p:spPr>
          <a:xfrm>
            <a:off x="683568" y="404664"/>
            <a:ext cx="7772400" cy="1500187"/>
          </a:xfrm>
        </p:spPr>
        <p:txBody>
          <a:bodyPr>
            <a:normAutofit/>
          </a:bodyPr>
          <a:lstStyle/>
          <a:p>
            <a:pPr algn="ctr"/>
            <a:r>
              <a:rPr lang="ar-SA" sz="6000" dirty="0"/>
              <a:t>*</a:t>
            </a:r>
            <a:r>
              <a:rPr lang="ar-SA" sz="6000" dirty="0" smtClean="0"/>
              <a:t>تعريف البنك المركزي </a:t>
            </a:r>
            <a:endParaRPr lang="ar-SA" sz="6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44824"/>
            <a:ext cx="7772400" cy="4392488"/>
          </a:xfrm>
        </p:spPr>
        <p:txBody>
          <a:bodyPr>
            <a:noAutofit/>
          </a:bodyPr>
          <a:lstStyle/>
          <a:p>
            <a:r>
              <a:rPr lang="en-US" sz="3600" dirty="0"/>
              <a:t>- </a:t>
            </a:r>
            <a:r>
              <a:rPr lang="ar-SA" sz="3600" dirty="0"/>
              <a:t>مؤسسة نقدية قادرة على تحويل الأصول </a:t>
            </a:r>
            <a:r>
              <a:rPr lang="ar-SA" sz="3600" dirty="0" err="1"/>
              <a:t>الحقيقية</a:t>
            </a:r>
            <a:r>
              <a:rPr lang="ar-SA" sz="3600" dirty="0"/>
              <a:t> إلى أصول نقدية</a:t>
            </a:r>
            <a:r>
              <a:rPr lang="en-US" sz="3600" dirty="0"/>
              <a:t> </a:t>
            </a:r>
            <a:br>
              <a:rPr lang="en-US" sz="3600" dirty="0"/>
            </a:br>
            <a:r>
              <a:rPr lang="en-US" sz="3600" dirty="0"/>
              <a:t>- </a:t>
            </a:r>
            <a:r>
              <a:rPr lang="ar-SA" sz="3600" dirty="0"/>
              <a:t>يحتل صدارة الجهاز المصرفي وهو يمثل سلطة الرقابة العليا على البنوك التجارية</a:t>
            </a:r>
            <a:r>
              <a:rPr lang="en-US" sz="3600" dirty="0"/>
              <a:t> </a:t>
            </a:r>
            <a:br>
              <a:rPr lang="en-US" sz="3600" dirty="0"/>
            </a:br>
            <a:r>
              <a:rPr lang="en-US" sz="3600" dirty="0"/>
              <a:t>- </a:t>
            </a:r>
            <a:r>
              <a:rPr lang="ar-SA" sz="3600" dirty="0"/>
              <a:t>مبدأ الوحدة أي وجود بنك مركزي واحد كما هو الحال في فرنسا وانجلترا والجزائر وهذا لا يمنع وجود تعدد البنوك المركزية كما هو الحال في الولايات المتحدة الأمريكية</a:t>
            </a:r>
            <a:r>
              <a:rPr lang="en-US" sz="3600" dirty="0"/>
              <a:t/>
            </a:r>
            <a:br>
              <a:rPr lang="en-US" sz="3600" dirty="0"/>
            </a:br>
            <a:r>
              <a:rPr lang="en-US" sz="3600" dirty="0"/>
              <a:t/>
            </a:r>
            <a:br>
              <a:rPr lang="en-US" sz="3600" dirty="0"/>
            </a:br>
            <a:endParaRPr lang="ar-SA" sz="3600" dirty="0"/>
          </a:p>
        </p:txBody>
      </p:sp>
      <p:sp>
        <p:nvSpPr>
          <p:cNvPr id="3" name="Text Placeholder 2"/>
          <p:cNvSpPr>
            <a:spLocks noGrp="1"/>
          </p:cNvSpPr>
          <p:nvPr>
            <p:ph type="body" idx="1"/>
          </p:nvPr>
        </p:nvSpPr>
        <p:spPr>
          <a:xfrm>
            <a:off x="755576" y="0"/>
            <a:ext cx="7772400" cy="1500187"/>
          </a:xfrm>
        </p:spPr>
        <p:txBody>
          <a:bodyPr>
            <a:normAutofit/>
          </a:bodyPr>
          <a:lstStyle/>
          <a:p>
            <a:pPr algn="ctr"/>
            <a:r>
              <a:rPr lang="ar-SA" sz="5400" dirty="0" smtClean="0"/>
              <a:t>*خصائص </a:t>
            </a:r>
            <a:r>
              <a:rPr lang="ar-SA" sz="5400" dirty="0"/>
              <a:t>البنك المركزي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620688"/>
            <a:ext cx="8229600" cy="5242594"/>
          </a:xfrm>
        </p:spPr>
        <p:txBody>
          <a:bodyPr>
            <a:normAutofit/>
          </a:bodyPr>
          <a:lstStyle/>
          <a:p>
            <a:r>
              <a:rPr lang="ar-SA" b="1" dirty="0"/>
              <a:t>ميزانية البنك المركزي</a:t>
            </a:r>
            <a:r>
              <a:rPr lang="en-US" b="1" dirty="0"/>
              <a:t/>
            </a:r>
            <a:br>
              <a:rPr lang="en-US" b="1" dirty="0"/>
            </a:br>
            <a:r>
              <a:rPr lang="ar-SA" b="1" dirty="0"/>
              <a:t>تتألف ميزانية البنك المركزي من جانب الموجودات وجانب المطلوبات ويضم التزامات المصرف اتجاه الغير والتزاماته تجاه </a:t>
            </a:r>
            <a:r>
              <a:rPr lang="ar-SA" b="1" dirty="0" err="1"/>
              <a:t>مالكه </a:t>
            </a:r>
            <a:r>
              <a:rPr lang="ar-SA" b="1" dirty="0"/>
              <a:t>( </a:t>
            </a:r>
            <a:r>
              <a:rPr lang="ar-SA" b="1" dirty="0" err="1"/>
              <a:t>الحكومة </a:t>
            </a:r>
            <a:r>
              <a:rPr lang="ar-SA" b="1" dirty="0"/>
              <a:t>) أي رأس المال والاحتياط ويمكن إعطاء الشكل العام لميزانية البنك المركزي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484784"/>
            <a:ext cx="7772400" cy="4797152"/>
          </a:xfrm>
        </p:spPr>
        <p:txBody>
          <a:bodyPr>
            <a:normAutofit fontScale="90000"/>
          </a:bodyPr>
          <a:lstStyle/>
          <a:p>
            <a:pPr algn="r"/>
            <a:r>
              <a:rPr lang="en-US" dirty="0"/>
              <a:t/>
            </a:r>
            <a:br>
              <a:rPr lang="en-US" dirty="0"/>
            </a:br>
            <a:r>
              <a:rPr lang="ar-SA" dirty="0"/>
              <a:t>تنشأ النقود القانونية من طرف البنك المركزي ونظرا لاحتكاره لمثل هذا الامتياز فهو يمثل ملجأ الأخير للإقراض حيث تعود إليه البنوك التجارية إذا لم تجد سيولة في مكان آخر لذلك يقال عنه بنك البنوك كما أن هذه النقود تستعمل من طرف البنوك التجارية كاحتياطي مقابل الودائع التي </a:t>
            </a:r>
            <a:r>
              <a:rPr lang="ar-SA" dirty="0" err="1"/>
              <a:t>تخلقها.</a:t>
            </a:r>
            <a:r>
              <a:rPr lang="ar-SA" dirty="0"/>
              <a:t> لذلك ازدادت أهمية البنك المركزي في نظام البنوك التجارية</a:t>
            </a:r>
          </a:p>
        </p:txBody>
      </p:sp>
      <p:sp>
        <p:nvSpPr>
          <p:cNvPr id="3" name="Text Placeholder 2"/>
          <p:cNvSpPr>
            <a:spLocks noGrp="1"/>
          </p:cNvSpPr>
          <p:nvPr>
            <p:ph type="body" idx="1"/>
          </p:nvPr>
        </p:nvSpPr>
        <p:spPr>
          <a:xfrm>
            <a:off x="755576" y="0"/>
            <a:ext cx="7772400" cy="1500187"/>
          </a:xfrm>
        </p:spPr>
        <p:txBody>
          <a:bodyPr>
            <a:normAutofit/>
          </a:bodyPr>
          <a:lstStyle/>
          <a:p>
            <a:pPr algn="ctr"/>
            <a:r>
              <a:rPr lang="ar-SA" sz="4800" dirty="0" smtClean="0"/>
              <a:t>وظيفة بنك البنوك</a:t>
            </a:r>
            <a:endParaRPr lang="ar-SA" sz="4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484784"/>
            <a:ext cx="7776864" cy="4680520"/>
          </a:xfrm>
        </p:spPr>
        <p:txBody>
          <a:bodyPr>
            <a:noAutofit/>
          </a:bodyPr>
          <a:lstStyle/>
          <a:p>
            <a:pPr algn="r"/>
            <a:r>
              <a:rPr lang="ar-SA" sz="2800" b="0" dirty="0"/>
              <a:t>من أسباب التي أدت إلى منح الاستقلالية</a:t>
            </a:r>
            <a:r>
              <a:rPr lang="en-US" sz="2800" b="0" dirty="0"/>
              <a:t>: </a:t>
            </a:r>
            <a:br>
              <a:rPr lang="en-US" sz="2800" b="0" dirty="0"/>
            </a:br>
            <a:r>
              <a:rPr lang="en-US" sz="2800" b="0" dirty="0"/>
              <a:t>- </a:t>
            </a:r>
            <a:r>
              <a:rPr lang="ar-SA" sz="2800" b="0" dirty="0"/>
              <a:t>عدم نجاح وتحكم وسيطرة الحكومة بإدارة السياسة النقدية</a:t>
            </a:r>
            <a:r>
              <a:rPr lang="en-US" sz="2800" b="0" dirty="0"/>
              <a:t>. </a:t>
            </a:r>
            <a:br>
              <a:rPr lang="en-US" sz="2800" b="0" dirty="0"/>
            </a:br>
            <a:r>
              <a:rPr lang="en-US" sz="2800" b="0" dirty="0"/>
              <a:t>- </a:t>
            </a:r>
            <a:r>
              <a:rPr lang="ar-SA" sz="2800" b="0" dirty="0"/>
              <a:t>السياسيون يستعملون السياسة النقدية والمالية لتحسين الوضع الاقتصادي على المدى القصير على حساب توازنات أخرى</a:t>
            </a:r>
            <a:r>
              <a:rPr lang="en-US" sz="2800" b="0" dirty="0"/>
              <a:t>. </a:t>
            </a:r>
            <a:br>
              <a:rPr lang="en-US" sz="2800" b="0" dirty="0"/>
            </a:br>
            <a:r>
              <a:rPr lang="en-US" sz="2800" b="0" dirty="0"/>
              <a:t>- </a:t>
            </a:r>
            <a:r>
              <a:rPr lang="ar-SA" sz="2800" b="0" dirty="0"/>
              <a:t>وقوع كثير من الدول في أزمات حادة مثل التضخم</a:t>
            </a:r>
            <a:r>
              <a:rPr lang="en-US" sz="2800" b="0" dirty="0"/>
              <a:t>. </a:t>
            </a:r>
            <a:br>
              <a:rPr lang="en-US" sz="2800" b="0" dirty="0"/>
            </a:br>
            <a:r>
              <a:rPr lang="en-US" sz="2800" b="0" dirty="0"/>
              <a:t>- </a:t>
            </a:r>
            <a:r>
              <a:rPr lang="ar-SA" sz="2800" b="0" dirty="0"/>
              <a:t>استعمال البنوك المركزية كوسيلة للنجاح سياسيا عن طريق سيطرة الحكومة على السياسة النقدية وبذالك التحكم في الإصدار النقدي الأمر الذي يؤدي إلي زيادة العرض النقدي دون مبرر</a:t>
            </a:r>
            <a:r>
              <a:rPr lang="en-US" sz="2800" b="0" dirty="0"/>
              <a:t>. </a:t>
            </a:r>
            <a:br>
              <a:rPr lang="en-US" sz="2800" b="0" dirty="0"/>
            </a:br>
            <a:endParaRPr lang="ar-SA" sz="2800" b="0" dirty="0"/>
          </a:p>
        </p:txBody>
      </p:sp>
      <p:sp>
        <p:nvSpPr>
          <p:cNvPr id="3" name="Text Placeholder 2"/>
          <p:cNvSpPr>
            <a:spLocks noGrp="1"/>
          </p:cNvSpPr>
          <p:nvPr>
            <p:ph type="body" idx="1"/>
          </p:nvPr>
        </p:nvSpPr>
        <p:spPr>
          <a:xfrm>
            <a:off x="755576" y="0"/>
            <a:ext cx="7772400" cy="1500187"/>
          </a:xfrm>
        </p:spPr>
        <p:txBody>
          <a:bodyPr>
            <a:normAutofit/>
          </a:bodyPr>
          <a:lstStyle/>
          <a:p>
            <a:pPr algn="ctr"/>
            <a:r>
              <a:rPr lang="ar-SA" sz="4400" dirty="0" smtClean="0"/>
              <a:t>أسباب </a:t>
            </a:r>
            <a:r>
              <a:rPr lang="ar-SA" sz="4400" dirty="0"/>
              <a:t>استقلالية البنوك المركزية</a:t>
            </a:r>
            <a:r>
              <a:rPr lang="en-US" sz="4400" dirty="0"/>
              <a:t> </a:t>
            </a:r>
            <a:br>
              <a:rPr lang="en-US" sz="4400" dirty="0"/>
            </a:br>
            <a:endParaRPr lang="ar-SA" sz="4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222</TotalTime>
  <Words>147</Words>
  <Application>Microsoft Office PowerPoint</Application>
  <PresentationFormat>عرض على الشاشة (3:4)‏</PresentationFormat>
  <Paragraphs>23</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Solstice</vt:lpstr>
      <vt:lpstr>البنك المركزي </vt:lpstr>
      <vt:lpstr>هو المؤسسة التي تتكفل بإصدار النقود في كل دول العالم وهو المؤسسة التي تترأس النظام النقدي ولذلك فهو يشرف على التسيير النقدي ويتحكم في كل البنوك العاملة في الاقتصاد وهو الملجأ الأخير لمختلف البنوك عند الضرورة في إطار القوانين والتشريعات السائدة أو القائمة في كل دولة.  </vt:lpstr>
      <vt:lpstr> إذا كان المصطلح الشائع الآن لهذه المؤسسة هو البنك المركزي, فإن هذا الاصطلاح حديث النشأة في ذاته حيث كان في القرن التاسع عشر وفي الحرب العالمية الأولى يطلق على هذا النوع من البنوك اسم " بنك الإصدار " ولا تزال هذه التسمية هي السائدة في بعض الدول منها فرنسا. ويعتبر بنك السويد الذي تأسس عام 1665 أقدم البنوك المركزية من حيث تاريخ النشأة </vt:lpstr>
      <vt:lpstr>هو تلك المؤسسة التي تشغل مكانا رئيسيا في سوق النقد وهو الذي يقف على قمة النظام المصرفي, ويهدف أساسا على خدمة الصالح الاقتصادي العام في ظل مختلف النظم النقدية والمصرفية</vt:lpstr>
      <vt:lpstr>- مؤسسة نقدية قادرة على تحويل الأصول الحقيقية إلى أصول نقدية  - يحتل صدارة الجهاز المصرفي وهو يمثل سلطة الرقابة العليا على البنوك التجارية  - مبدأ الوحدة أي وجود بنك مركزي واحد كما هو الحال في فرنسا وانجلترا والجزائر وهذا لا يمنع وجود تعدد البنوك المركزية كما هو الحال في الولايات المتحدة الأمريكية  </vt:lpstr>
      <vt:lpstr>ميزانية البنك المركزي تتألف ميزانية البنك المركزي من جانب الموجودات وجانب المطلوبات ويضم التزامات المصرف اتجاه الغير والتزاماته تجاه مالكه ( الحكومة ) أي رأس المال والاحتياط ويمكن إعطاء الشكل العام لميزانية البنك المركزي </vt:lpstr>
      <vt:lpstr> تنشأ النقود القانونية من طرف البنك المركزي ونظرا لاحتكاره لمثل هذا الامتياز فهو يمثل ملجأ الأخير للإقراض حيث تعود إليه البنوك التجارية إذا لم تجد سيولة في مكان آخر لذلك يقال عنه بنك البنوك كما أن هذه النقود تستعمل من طرف البنوك التجارية كاحتياطي مقابل الودائع التي تخلقها. لذلك ازدادت أهمية البنك المركزي في نظام البنوك التجارية</vt:lpstr>
      <vt:lpstr>من أسباب التي أدت إلى منح الاستقلالية:  - عدم نجاح وتحكم وسيطرة الحكومة بإدارة السياسة النقدية.  - السياسيون يستعملون السياسة النقدية والمالية لتحسين الوضع الاقتصادي على المدى القصير على حساب توازنات أخرى.  - وقوع كثير من الدول في أزمات حادة مثل التضخم.  - استعمال البنوك المركزية كوسيلة للنجاح سياسيا عن طريق سيطرة الحكومة على السياسة النقدية وبذالك التحكم في الإصدار النقدي الأمر الذي يؤدي إلي زيادة العرض النقدي دون مبرر.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البنك المركزي</dc:title>
  <dc:creator>a</dc:creator>
  <cp:lastModifiedBy>aim</cp:lastModifiedBy>
  <cp:revision>19</cp:revision>
  <dcterms:created xsi:type="dcterms:W3CDTF">2012-05-17T14:54:10Z</dcterms:created>
  <dcterms:modified xsi:type="dcterms:W3CDTF">2012-05-19T08:55:16Z</dcterms:modified>
</cp:coreProperties>
</file>