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4F13022-2358-46F5-BBF7-02D8A03AF2EA}" type="datetimeFigureOut">
              <a:rPr lang="ar-SA" smtClean="0"/>
              <a:pPr/>
              <a:t>28/06/33</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ADB6BEC-E2DB-4357-BCD3-A28E9595AFB3}"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967C5387-627A-4B96-AD4D-58D589463D34}" type="datetimeFigureOut">
              <a:rPr lang="ar-SA" smtClean="0"/>
              <a:pPr/>
              <a:t>28/06/33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67C5387-627A-4B96-AD4D-58D589463D34}" type="datetimeFigureOut">
              <a:rPr lang="ar-SA" smtClean="0"/>
              <a:pPr/>
              <a:t>28/06/33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67C5387-627A-4B96-AD4D-58D589463D34}" type="datetimeFigureOut">
              <a:rPr lang="ar-SA" smtClean="0"/>
              <a:pPr/>
              <a:t>28/06/33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67C5387-627A-4B96-AD4D-58D589463D34}" type="datetimeFigureOut">
              <a:rPr lang="ar-SA" smtClean="0"/>
              <a:pPr/>
              <a:t>28/06/33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67C5387-627A-4B96-AD4D-58D589463D34}" type="datetimeFigureOut">
              <a:rPr lang="ar-SA" smtClean="0"/>
              <a:pPr/>
              <a:t>28/06/33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967C5387-627A-4B96-AD4D-58D589463D34}" type="datetimeFigureOut">
              <a:rPr lang="ar-SA" smtClean="0"/>
              <a:pPr/>
              <a:t>28/06/33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67C5387-627A-4B96-AD4D-58D589463D34}" type="datetimeFigureOut">
              <a:rPr lang="ar-SA" smtClean="0"/>
              <a:pPr/>
              <a:t>28/06/33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967C5387-627A-4B96-AD4D-58D589463D34}" type="datetimeFigureOut">
              <a:rPr lang="ar-SA" smtClean="0"/>
              <a:pPr/>
              <a:t>28/06/33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67C5387-627A-4B96-AD4D-58D589463D34}" type="datetimeFigureOut">
              <a:rPr lang="ar-SA" smtClean="0"/>
              <a:pPr/>
              <a:t>28/06/33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7C5387-627A-4B96-AD4D-58D589463D34}" type="datetimeFigureOut">
              <a:rPr lang="ar-SA" smtClean="0"/>
              <a:pPr/>
              <a:t>28/06/33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7C5387-627A-4B96-AD4D-58D589463D34}" type="datetimeFigureOut">
              <a:rPr lang="ar-SA" smtClean="0"/>
              <a:pPr/>
              <a:t>28/06/33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9F9789B-79C3-4828-9DB5-3A8E9B60FD08}"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67C5387-627A-4B96-AD4D-58D589463D34}" type="datetimeFigureOut">
              <a:rPr lang="ar-SA" smtClean="0"/>
              <a:pPr/>
              <a:t>28/06/33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9F9789B-79C3-4828-9DB5-3A8E9B60FD08}"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pic>
        <p:nvPicPr>
          <p:cNvPr id="1027" name="Picture 3" descr="C:\Users\HP\Downloads\302257_d248.jp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6" name="عنوان 5"/>
          <p:cNvSpPr>
            <a:spLocks noGrp="1"/>
          </p:cNvSpPr>
          <p:nvPr>
            <p:ph type="ctrTitle"/>
          </p:nvPr>
        </p:nvSpPr>
        <p:spPr>
          <a:xfrm>
            <a:off x="683568" y="-99392"/>
            <a:ext cx="7992888" cy="1944216"/>
          </a:xfrm>
          <a:effectLst>
            <a:reflection blurRad="6350" stA="52000" endA="300" endPos="35000" dir="5400000" sy="-100000" algn="bl" rotWithShape="0"/>
          </a:effectLst>
        </p:spPr>
        <p:txBody>
          <a:bodyPr>
            <a:normAutofit/>
          </a:bodyPr>
          <a:lstStyle/>
          <a:p>
            <a:r>
              <a:rPr lang="ar-SA"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نظريات التنمية الاقتصادية</a:t>
            </a:r>
            <a:endParaRPr lang="en-US"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endParaRPr>
          </a:p>
        </p:txBody>
      </p:sp>
      <p:sp>
        <p:nvSpPr>
          <p:cNvPr id="7" name="عنوان فرعي 6"/>
          <p:cNvSpPr>
            <a:spLocks noGrp="1"/>
          </p:cNvSpPr>
          <p:nvPr>
            <p:ph type="subTitle" idx="1"/>
          </p:nvPr>
        </p:nvSpPr>
        <p:spPr>
          <a:xfrm>
            <a:off x="395536" y="1412776"/>
            <a:ext cx="8280920" cy="1224136"/>
          </a:xfrm>
        </p:spPr>
        <p:txBody>
          <a:bodyPr>
            <a:noAutofit/>
          </a:bodyPr>
          <a:lstStyle/>
          <a:p>
            <a:r>
              <a:rPr lang="ar-SA" b="1" dirty="0" smtClean="0">
                <a:solidFill>
                  <a:schemeClr val="tx2">
                    <a:lumMod val="50000"/>
                  </a:schemeClr>
                </a:solidFill>
                <a:latin typeface="Sakkal Majalla" pitchFamily="2" charset="-78"/>
                <a:cs typeface="Sakkal Majalla" pitchFamily="2" charset="-78"/>
              </a:rPr>
              <a:t>يوجد الكثير من النظريات التي تفسر التنمية الاقتصادية ومن هذه </a:t>
            </a:r>
            <a:r>
              <a:rPr lang="ar-SA" b="1" dirty="0" err="1" smtClean="0">
                <a:solidFill>
                  <a:schemeClr val="tx2">
                    <a:lumMod val="50000"/>
                  </a:schemeClr>
                </a:solidFill>
                <a:latin typeface="Sakkal Majalla" pitchFamily="2" charset="-78"/>
                <a:cs typeface="Sakkal Majalla" pitchFamily="2" charset="-78"/>
              </a:rPr>
              <a:t>النظريات:</a:t>
            </a:r>
            <a:endParaRPr lang="ar-SA" b="1" dirty="0" smtClean="0">
              <a:solidFill>
                <a:schemeClr val="tx2">
                  <a:lumMod val="50000"/>
                </a:schemeClr>
              </a:solidFill>
              <a:latin typeface="Sakkal Majalla" pitchFamily="2" charset="-78"/>
              <a:cs typeface="Sakkal Majalla" pitchFamily="2" charset="-78"/>
            </a:endParaRPr>
          </a:p>
          <a:p>
            <a:endParaRPr lang="ar-SA" b="1" dirty="0">
              <a:solidFill>
                <a:schemeClr val="tx2">
                  <a:lumMod val="50000"/>
                </a:schemeClr>
              </a:solidFill>
              <a:latin typeface="Sakkal Majalla" pitchFamily="2" charset="-78"/>
              <a:cs typeface="Sakkal Majalla" pitchFamily="2" charset="-78"/>
            </a:endParaRPr>
          </a:p>
        </p:txBody>
      </p:sp>
      <p:sp>
        <p:nvSpPr>
          <p:cNvPr id="4" name="مربع نص 3"/>
          <p:cNvSpPr txBox="1"/>
          <p:nvPr/>
        </p:nvSpPr>
        <p:spPr>
          <a:xfrm>
            <a:off x="323528" y="2276872"/>
            <a:ext cx="8604448" cy="4524315"/>
          </a:xfrm>
          <a:prstGeom prst="rect">
            <a:avLst/>
          </a:prstGeom>
          <a:noFill/>
        </p:spPr>
        <p:txBody>
          <a:bodyPr wrap="square" rtlCol="1">
            <a:spAutoFit/>
          </a:bodyPr>
          <a:lstStyle/>
          <a:p>
            <a:pPr>
              <a:buFont typeface="Arial" pitchFamily="34" charset="0"/>
              <a:buChar char="•"/>
            </a:pPr>
            <a:r>
              <a:rPr lang="ar-SA" sz="2400" dirty="0" smtClean="0">
                <a:latin typeface="Andalus" pitchFamily="18" charset="-78"/>
              </a:rPr>
              <a:t> نظرية آدم سميث </a:t>
            </a:r>
          </a:p>
          <a:p>
            <a:pPr>
              <a:buFont typeface="Arial" pitchFamily="34" charset="0"/>
              <a:buChar char="•"/>
            </a:pPr>
            <a:r>
              <a:rPr lang="ar-SA" sz="2400" dirty="0" smtClean="0">
                <a:latin typeface="Andalus" pitchFamily="18" charset="-78"/>
              </a:rPr>
              <a:t> نظرية ميل </a:t>
            </a:r>
          </a:p>
          <a:p>
            <a:pPr>
              <a:buFont typeface="Arial" pitchFamily="34" charset="0"/>
              <a:buChar char="•"/>
            </a:pPr>
            <a:r>
              <a:rPr lang="ar-SA" sz="2400" dirty="0" smtClean="0">
                <a:latin typeface="Andalus" pitchFamily="18" charset="-78"/>
              </a:rPr>
              <a:t> النظرية الكلاسيكية </a:t>
            </a:r>
          </a:p>
          <a:p>
            <a:pPr>
              <a:buFont typeface="Arial" pitchFamily="34" charset="0"/>
              <a:buChar char="•"/>
            </a:pPr>
            <a:r>
              <a:rPr lang="ar-SA" sz="2400" dirty="0" smtClean="0">
                <a:latin typeface="Andalus" pitchFamily="18" charset="-78"/>
              </a:rPr>
              <a:t> نظرية </a:t>
            </a:r>
            <a:r>
              <a:rPr lang="ar-SA" sz="2400" dirty="0" err="1" smtClean="0">
                <a:latin typeface="Andalus" pitchFamily="18" charset="-78"/>
              </a:rPr>
              <a:t>شومبيتر</a:t>
            </a:r>
            <a:r>
              <a:rPr lang="ar-SA" sz="2400" dirty="0" smtClean="0">
                <a:latin typeface="Andalus" pitchFamily="18" charset="-78"/>
              </a:rPr>
              <a:t> </a:t>
            </a:r>
          </a:p>
          <a:p>
            <a:pPr>
              <a:buFont typeface="Arial" pitchFamily="34" charset="0"/>
              <a:buChar char="•"/>
            </a:pPr>
            <a:r>
              <a:rPr lang="ar-SA" sz="2400" dirty="0" smtClean="0">
                <a:latin typeface="Andalus" pitchFamily="18" charset="-78"/>
              </a:rPr>
              <a:t> نظرية الاستاذ الدكتور العلامة محمد ربيع </a:t>
            </a:r>
          </a:p>
          <a:p>
            <a:pPr>
              <a:buFont typeface="Arial" pitchFamily="34" charset="0"/>
              <a:buChar char="•"/>
            </a:pPr>
            <a:r>
              <a:rPr lang="ar-SA" sz="2400" dirty="0" smtClean="0">
                <a:latin typeface="Andalus" pitchFamily="18" charset="-78"/>
              </a:rPr>
              <a:t> نظرية </a:t>
            </a:r>
            <a:r>
              <a:rPr lang="ar-SA" sz="2400" dirty="0" err="1" smtClean="0">
                <a:latin typeface="Andalus" pitchFamily="18" charset="-78"/>
              </a:rPr>
              <a:t>روستو</a:t>
            </a:r>
            <a:r>
              <a:rPr lang="ar-SA" sz="2400" dirty="0" smtClean="0">
                <a:latin typeface="Andalus" pitchFamily="18" charset="-78"/>
              </a:rPr>
              <a:t> </a:t>
            </a:r>
          </a:p>
          <a:p>
            <a:pPr>
              <a:buFont typeface="Arial" pitchFamily="34" charset="0"/>
              <a:buChar char="•"/>
            </a:pPr>
            <a:r>
              <a:rPr lang="ar-SA" sz="2400" dirty="0" smtClean="0">
                <a:latin typeface="Andalus" pitchFamily="18" charset="-78"/>
              </a:rPr>
              <a:t> نظرية </a:t>
            </a:r>
            <a:r>
              <a:rPr lang="ar-SA" sz="2400" dirty="0" err="1" smtClean="0">
                <a:latin typeface="Andalus" pitchFamily="18" charset="-78"/>
              </a:rPr>
              <a:t>لبنشتين</a:t>
            </a:r>
            <a:r>
              <a:rPr lang="ar-SA" sz="2400" dirty="0" smtClean="0">
                <a:latin typeface="Andalus" pitchFamily="18" charset="-78"/>
              </a:rPr>
              <a:t> </a:t>
            </a:r>
          </a:p>
          <a:p>
            <a:pPr>
              <a:buFont typeface="Arial" pitchFamily="34" charset="0"/>
              <a:buChar char="•"/>
            </a:pPr>
            <a:r>
              <a:rPr lang="ar-SA" sz="2400" dirty="0" smtClean="0">
                <a:latin typeface="Andalus" pitchFamily="18" charset="-78"/>
              </a:rPr>
              <a:t> نظرية نيلسون </a:t>
            </a:r>
          </a:p>
          <a:p>
            <a:pPr>
              <a:buFont typeface="Arial" pitchFamily="34" charset="0"/>
              <a:buChar char="•"/>
            </a:pPr>
            <a:r>
              <a:rPr lang="ar-SA" sz="2400" dirty="0" smtClean="0">
                <a:latin typeface="Andalus" pitchFamily="18" charset="-78"/>
              </a:rPr>
              <a:t> نظرية الدفعة القوية </a:t>
            </a:r>
          </a:p>
          <a:p>
            <a:pPr>
              <a:buFont typeface="Arial" pitchFamily="34" charset="0"/>
              <a:buChar char="•"/>
            </a:pPr>
            <a:r>
              <a:rPr lang="ar-SA" sz="2400" dirty="0" smtClean="0">
                <a:latin typeface="Andalus" pitchFamily="18" charset="-78"/>
              </a:rPr>
              <a:t> نظرية النمو المتوازن </a:t>
            </a:r>
          </a:p>
          <a:p>
            <a:pPr>
              <a:buFont typeface="Arial" pitchFamily="34" charset="0"/>
              <a:buChar char="•"/>
            </a:pPr>
            <a:r>
              <a:rPr lang="ar-SA" sz="2400" dirty="0" smtClean="0">
                <a:latin typeface="Andalus" pitchFamily="18" charset="-78"/>
              </a:rPr>
              <a:t> نظرية </a:t>
            </a:r>
            <a:r>
              <a:rPr lang="ar-SA" sz="2400" dirty="0" err="1" smtClean="0">
                <a:latin typeface="Andalus" pitchFamily="18" charset="-78"/>
              </a:rPr>
              <a:t>النموغير</a:t>
            </a:r>
            <a:r>
              <a:rPr lang="ar-SA" sz="2400" dirty="0" smtClean="0">
                <a:latin typeface="Andalus" pitchFamily="18" charset="-78"/>
              </a:rPr>
              <a:t> المتوازن </a:t>
            </a:r>
          </a:p>
          <a:p>
            <a:pPr>
              <a:buFont typeface="Arial" pitchFamily="34" charset="0"/>
              <a:buChar char="•"/>
            </a:pPr>
            <a:r>
              <a:rPr lang="ar-SA" sz="2400" dirty="0" smtClean="0">
                <a:latin typeface="Andalus" pitchFamily="18" charset="-78"/>
              </a:rPr>
              <a:t> نظرية </a:t>
            </a:r>
            <a:r>
              <a:rPr lang="ar-SA" sz="2400" dirty="0" err="1" smtClean="0">
                <a:latin typeface="Andalus" pitchFamily="18" charset="-78"/>
              </a:rPr>
              <a:t>ميردال</a:t>
            </a:r>
            <a:endParaRPr lang="ar-SA" sz="2400" dirty="0">
              <a:latin typeface="Andalus" pitchFamily="18" charset="-78"/>
            </a:endParaRPr>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6" name="عنوان 5"/>
          <p:cNvSpPr>
            <a:spLocks noGrp="1"/>
          </p:cNvSpPr>
          <p:nvPr>
            <p:ph type="ctrTitle"/>
          </p:nvPr>
        </p:nvSpPr>
        <p:spPr>
          <a:xfrm>
            <a:off x="683568" y="188640"/>
            <a:ext cx="7992888" cy="1944216"/>
          </a:xfrm>
          <a:effectLst>
            <a:reflection blurRad="6350" stA="52000" endA="300" endPos="35000" dir="5400000" sy="-100000" algn="bl" rotWithShape="0"/>
          </a:effectLst>
        </p:spPr>
        <p:txBody>
          <a:bodyPr>
            <a:normAutofit/>
          </a:bodyPr>
          <a:lstStyle/>
          <a:p>
            <a:r>
              <a:rPr lang="ar-SA"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العلاقة بين النمو الاقتصادي و البطالة</a:t>
            </a:r>
            <a:br>
              <a:rPr lang="ar-SA"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br>
            <a:endParaRPr lang="ar-SA"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endParaRPr>
          </a:p>
        </p:txBody>
      </p:sp>
      <p:sp>
        <p:nvSpPr>
          <p:cNvPr id="7" name="عنوان فرعي 6"/>
          <p:cNvSpPr>
            <a:spLocks noGrp="1"/>
          </p:cNvSpPr>
          <p:nvPr>
            <p:ph type="subTitle" idx="1"/>
          </p:nvPr>
        </p:nvSpPr>
        <p:spPr>
          <a:xfrm>
            <a:off x="395536" y="1268760"/>
            <a:ext cx="8280920" cy="1224136"/>
          </a:xfrm>
        </p:spPr>
        <p:txBody>
          <a:bodyPr>
            <a:noAutofit/>
          </a:bodyPr>
          <a:lstStyle/>
          <a:p>
            <a:r>
              <a:rPr lang="ar-SA" sz="2400" b="1" dirty="0" smtClean="0">
                <a:solidFill>
                  <a:schemeClr val="tx2">
                    <a:lumMod val="50000"/>
                  </a:schemeClr>
                </a:solidFill>
                <a:latin typeface="Sakkal Majalla" pitchFamily="2" charset="-78"/>
                <a:cs typeface="Sakkal Majalla" pitchFamily="2" charset="-78"/>
              </a:rPr>
              <a:t>يبدو الاتجاه العام في هذه العلاقة هو اعتبار أن هناك ارتباط كبير بين ارتفاع معدلات النمو الاقتصادي و انخفاض نسب البطالة، و تظهر علاقة معدلات النمو الاقتصادي و البطالة من خلال التبسيط التالي</a:t>
            </a:r>
            <a:endParaRPr lang="ar-SA" sz="2400" b="1" dirty="0">
              <a:solidFill>
                <a:schemeClr val="tx2">
                  <a:lumMod val="50000"/>
                </a:schemeClr>
              </a:solidFill>
              <a:latin typeface="Sakkal Majalla" pitchFamily="2" charset="-78"/>
              <a:cs typeface="Sakkal Majalla" pitchFamily="2" charset="-78"/>
            </a:endParaRPr>
          </a:p>
        </p:txBody>
      </p:sp>
      <p:sp>
        <p:nvSpPr>
          <p:cNvPr id="4" name="مربع نص 3"/>
          <p:cNvSpPr txBox="1"/>
          <p:nvPr/>
        </p:nvSpPr>
        <p:spPr>
          <a:xfrm>
            <a:off x="144016" y="2178730"/>
            <a:ext cx="8604448" cy="1569660"/>
          </a:xfrm>
          <a:prstGeom prst="rect">
            <a:avLst/>
          </a:prstGeom>
          <a:noFill/>
        </p:spPr>
        <p:txBody>
          <a:bodyPr wrap="square" rtlCol="1">
            <a:spAutoFit/>
          </a:bodyPr>
          <a:lstStyle/>
          <a:p>
            <a:r>
              <a:rPr lang="ar-SA" sz="2400" b="1" dirty="0"/>
              <a:t> </a:t>
            </a:r>
            <a:endParaRPr lang="en-US" sz="2400" dirty="0"/>
          </a:p>
          <a:p>
            <a:r>
              <a:rPr lang="ar-SA" sz="2400" b="1" dirty="0">
                <a:solidFill>
                  <a:schemeClr val="tx1">
                    <a:lumMod val="95000"/>
                    <a:lumOff val="5000"/>
                  </a:schemeClr>
                </a:solidFill>
              </a:rPr>
              <a:t>ارتفاع معدل النمو           </a:t>
            </a:r>
            <a:r>
              <a:rPr lang="ar-SA" sz="2400" b="1" dirty="0">
                <a:solidFill>
                  <a:schemeClr val="tx1">
                    <a:lumMod val="75000"/>
                    <a:lumOff val="25000"/>
                  </a:schemeClr>
                </a:solidFill>
              </a:rPr>
              <a:t>ارتفاع نسبة </a:t>
            </a:r>
            <a:r>
              <a:rPr lang="ar-SA" sz="2400" b="1" dirty="0" smtClean="0">
                <a:solidFill>
                  <a:schemeClr val="tx1">
                    <a:lumMod val="75000"/>
                    <a:lumOff val="25000"/>
                  </a:schemeClr>
                </a:solidFill>
              </a:rPr>
              <a:t>التشغيل            </a:t>
            </a:r>
            <a:r>
              <a:rPr lang="ar-SA" sz="2400" b="1" dirty="0" smtClean="0">
                <a:solidFill>
                  <a:schemeClr val="tx1">
                    <a:lumMod val="50000"/>
                    <a:lumOff val="50000"/>
                  </a:schemeClr>
                </a:solidFill>
              </a:rPr>
              <a:t>انخفاض </a:t>
            </a:r>
            <a:r>
              <a:rPr lang="ar-SA" sz="2400" b="1" dirty="0">
                <a:solidFill>
                  <a:schemeClr val="tx1">
                    <a:lumMod val="50000"/>
                    <a:lumOff val="50000"/>
                  </a:schemeClr>
                </a:solidFill>
              </a:rPr>
              <a:t>معدل البطالة</a:t>
            </a:r>
            <a:endParaRPr lang="en-US" sz="2400" dirty="0">
              <a:solidFill>
                <a:schemeClr val="tx1">
                  <a:lumMod val="50000"/>
                  <a:lumOff val="50000"/>
                </a:schemeClr>
              </a:solidFill>
            </a:endParaRPr>
          </a:p>
          <a:p>
            <a:r>
              <a:rPr lang="ar-SA" sz="2400" b="1" dirty="0"/>
              <a:t> </a:t>
            </a:r>
            <a:endParaRPr lang="en-US" sz="2400" dirty="0"/>
          </a:p>
          <a:p>
            <a:pPr>
              <a:buFont typeface="Arial" pitchFamily="34" charset="0"/>
              <a:buChar char="•"/>
            </a:pPr>
            <a:endParaRPr lang="ar-SA" sz="2400" dirty="0">
              <a:latin typeface="Andalus" pitchFamily="18" charset="-78"/>
            </a:endParaRPr>
          </a:p>
        </p:txBody>
      </p:sp>
      <p:sp>
        <p:nvSpPr>
          <p:cNvPr id="5" name="سهم إلى اليمين 4"/>
          <p:cNvSpPr/>
          <p:nvPr/>
        </p:nvSpPr>
        <p:spPr>
          <a:xfrm rot="10800000">
            <a:off x="6048672" y="2682786"/>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سهم إلى اليمين 7"/>
          <p:cNvSpPr/>
          <p:nvPr/>
        </p:nvSpPr>
        <p:spPr>
          <a:xfrm rot="10800000">
            <a:off x="3096345" y="2682786"/>
            <a:ext cx="720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مربع نص 8"/>
          <p:cNvSpPr txBox="1"/>
          <p:nvPr/>
        </p:nvSpPr>
        <p:spPr>
          <a:xfrm>
            <a:off x="179512" y="3140968"/>
            <a:ext cx="8424936" cy="3139321"/>
          </a:xfrm>
          <a:prstGeom prst="rect">
            <a:avLst/>
          </a:prstGeom>
          <a:noFill/>
        </p:spPr>
        <p:txBody>
          <a:bodyPr wrap="square" rtlCol="1">
            <a:spAutoFit/>
          </a:bodyPr>
          <a:lstStyle/>
          <a:p>
            <a:r>
              <a:rPr lang="ar-SA" b="1" dirty="0"/>
              <a:t>و تتحدد نسبة ارتفاع معدل النمو الاقتصادي بطبيعة السياسة الاقتصادية المعتمدة، حيث يركز التحليل </a:t>
            </a:r>
            <a:r>
              <a:rPr lang="ar-SA" b="1" dirty="0" err="1"/>
              <a:t>الكينزي</a:t>
            </a:r>
            <a:r>
              <a:rPr lang="ar-SA" b="1" dirty="0"/>
              <a:t> على سياسة الإنعاش عن طريق الطلب و هو اعتقاد السائد غالبا لدى معظم الاقتصاديين، حيث ينطلقون من اعتبار أن البطالة سوف تنخفض تلقائيا إذا ارتفعت معدلات النمو الاقتصادي، بينما يركز اتجاه آخر أكثر ليبرالية على العرض من خلال دعم ربحية و </a:t>
            </a:r>
            <a:r>
              <a:rPr lang="ar-SA" b="1" dirty="0" err="1"/>
              <a:t>مردودية</a:t>
            </a:r>
            <a:r>
              <a:rPr lang="ar-SA" b="1" dirty="0"/>
              <a:t> المشاريع.</a:t>
            </a:r>
            <a:endParaRPr lang="en-US" dirty="0"/>
          </a:p>
          <a:p>
            <a:r>
              <a:rPr lang="ar-SA" b="1" dirty="0"/>
              <a:t>غير أن الملاحظ أن هناك ترابط كبير بين النمو و تغيير نسب البطالة، فمعدلات نمو مرتفعة تدل على حاجة الاقتصاد إلى يد عاملة إضافية يتم توظيفها من فائض سوق العمل المتكون في الفترات </a:t>
            </a:r>
            <a:r>
              <a:rPr lang="ar-SA" b="1" dirty="0" err="1"/>
              <a:t>السابقة.</a:t>
            </a:r>
            <a:r>
              <a:rPr lang="ar-SA" b="1" dirty="0"/>
              <a:t> و في المقابل تدل حالة الركود الذي عادة ما يتوافق مع نسب نمو منخفضة أو سلبية على زيادة نسب البطالة بفعل فقدان مناصب </a:t>
            </a:r>
            <a:r>
              <a:rPr lang="ar-SA" b="1" dirty="0" err="1"/>
              <a:t>العمل.</a:t>
            </a:r>
            <a:r>
              <a:rPr lang="ar-SA" b="1" dirty="0"/>
              <a:t> بينما يؤدي تباطؤ الاقتصاد إلى انخفاض في خلق مناصب العمل الجديدة تقل عن المستوى الطبيعي الذي يفترض أن تبدأ عنده البطالة في </a:t>
            </a:r>
            <a:r>
              <a:rPr lang="ar-SA" b="1" dirty="0" err="1"/>
              <a:t>الانخفاض.</a:t>
            </a:r>
            <a:r>
              <a:rPr lang="ar-SA" b="1" dirty="0"/>
              <a:t> هذا الأمر يعتبر طبيعيا في التحليل النظري للعلاقة بين النمو و تغير نسبة البطالة، غير أن ما يحد من قيمة هذا التحليل هو عدم وجود تناسب بين معدلات النمو و نسب البطالة، فارتفاع النمو اقتصادي بنسبة 2% لا يؤدي بضرورة إلى انخفاض في نسبة البطالة ب </a:t>
            </a:r>
            <a:r>
              <a:rPr lang="ar-SA" b="1" dirty="0" err="1"/>
              <a:t>2%.</a:t>
            </a:r>
            <a:endParaRPr lang="ar-SA" dirty="0"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6" name="عنوان 5"/>
          <p:cNvSpPr>
            <a:spLocks noGrp="1"/>
          </p:cNvSpPr>
          <p:nvPr>
            <p:ph type="ctrTitle"/>
          </p:nvPr>
        </p:nvSpPr>
        <p:spPr>
          <a:xfrm>
            <a:off x="683568" y="-171400"/>
            <a:ext cx="7920880" cy="1512168"/>
          </a:xfrm>
          <a:effectLst>
            <a:reflection blurRad="6350" stA="52000" endA="300" endPos="35000" dir="5400000" sy="-100000" algn="bl" rotWithShape="0"/>
          </a:effectLst>
        </p:spPr>
        <p:txBody>
          <a:bodyPr>
            <a:normAutofit/>
          </a:bodyPr>
          <a:lstStyle/>
          <a:p>
            <a:r>
              <a:rPr lang="ar-SA" sz="3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البيئة السياسية والتنمية الاقتصادية في  الوطــن العربــي</a:t>
            </a:r>
          </a:p>
        </p:txBody>
      </p:sp>
      <p:sp>
        <p:nvSpPr>
          <p:cNvPr id="4" name="مربع نص 3"/>
          <p:cNvSpPr txBox="1"/>
          <p:nvPr/>
        </p:nvSpPr>
        <p:spPr>
          <a:xfrm>
            <a:off x="179512" y="980728"/>
            <a:ext cx="8604448" cy="461665"/>
          </a:xfrm>
          <a:prstGeom prst="rect">
            <a:avLst/>
          </a:prstGeom>
          <a:noFill/>
        </p:spPr>
        <p:txBody>
          <a:bodyPr wrap="square" rtlCol="1">
            <a:spAutoFit/>
          </a:bodyPr>
          <a:lstStyle/>
          <a:p>
            <a:r>
              <a:rPr lang="ar-SA" sz="2400" b="1" dirty="0">
                <a:solidFill>
                  <a:schemeClr val="accent1">
                    <a:lumMod val="50000"/>
                  </a:schemeClr>
                </a:solidFill>
              </a:rPr>
              <a:t>التنمية السياسية والمتطلبات </a:t>
            </a:r>
            <a:r>
              <a:rPr lang="ar-SA" sz="2400" b="1" dirty="0" smtClean="0">
                <a:solidFill>
                  <a:schemeClr val="accent1">
                    <a:lumMod val="50000"/>
                  </a:schemeClr>
                </a:solidFill>
              </a:rPr>
              <a:t>الاقتصادية</a:t>
            </a:r>
            <a:endParaRPr lang="ar-SA" sz="2400" b="1" dirty="0">
              <a:solidFill>
                <a:schemeClr val="accent1">
                  <a:lumMod val="50000"/>
                </a:schemeClr>
              </a:solidFill>
              <a:latin typeface="Andalus" pitchFamily="18" charset="-78"/>
            </a:endParaRPr>
          </a:p>
        </p:txBody>
      </p:sp>
      <p:sp>
        <p:nvSpPr>
          <p:cNvPr id="9" name="مربع نص 8"/>
          <p:cNvSpPr txBox="1"/>
          <p:nvPr/>
        </p:nvSpPr>
        <p:spPr>
          <a:xfrm>
            <a:off x="179512" y="1412776"/>
            <a:ext cx="8640960" cy="5401479"/>
          </a:xfrm>
          <a:prstGeom prst="rect">
            <a:avLst/>
          </a:prstGeom>
          <a:noFill/>
        </p:spPr>
        <p:txBody>
          <a:bodyPr wrap="square" rtlCol="1">
            <a:spAutoFit/>
          </a:bodyPr>
          <a:lstStyle/>
          <a:p>
            <a:pPr algn="justLow"/>
            <a:r>
              <a:rPr lang="ar-SA" sz="2300" b="1" dirty="0" smtClean="0">
                <a:solidFill>
                  <a:schemeClr val="tx2">
                    <a:lumMod val="50000"/>
                  </a:schemeClr>
                </a:solidFill>
                <a:latin typeface="Sakkal Majalla" pitchFamily="2" charset="-78"/>
                <a:cs typeface="Sakkal Majalla" pitchFamily="2" charset="-78"/>
              </a:rPr>
              <a:t>يعد مفهوم التنمية من أهم المفاهيم العالمية في القرن العشرين حيث أُطلق على عملية تأسيس نظم اقتصادية وسياسية متماسكة فيما يُسمى بعملية التنمية ويشير المفهوم لهذا التحول بعد الاستقلال في الستينيات من هذا القرن في آسيا وإفريقيا بصورة جلية وتبرز </a:t>
            </a:r>
            <a:r>
              <a:rPr lang="ar-SA" sz="2300" b="1" dirty="0">
                <a:solidFill>
                  <a:schemeClr val="tx2">
                    <a:lumMod val="50000"/>
                  </a:schemeClr>
                </a:solidFill>
                <a:latin typeface="Sakkal Majalla" pitchFamily="2" charset="-78"/>
                <a:cs typeface="Sakkal Majalla" pitchFamily="2" charset="-78"/>
              </a:rPr>
              <a:t>أهمية مفهوم التنمية في تعدد أبعاده ومستوياته، وتشابكه مع العديد من المفاهيم الأخرى مثل التخطيط والإنتاج </a:t>
            </a:r>
            <a:r>
              <a:rPr lang="ar-SA" sz="2300" b="1" dirty="0" smtClean="0">
                <a:solidFill>
                  <a:schemeClr val="tx2">
                    <a:lumMod val="50000"/>
                  </a:schemeClr>
                </a:solidFill>
                <a:latin typeface="Sakkal Majalla" pitchFamily="2" charset="-78"/>
                <a:cs typeface="Sakkal Majalla" pitchFamily="2" charset="-78"/>
              </a:rPr>
              <a:t>والتقدم وقد </a:t>
            </a:r>
            <a:r>
              <a:rPr lang="ar-SA" sz="2300" b="1" dirty="0">
                <a:solidFill>
                  <a:schemeClr val="tx2">
                    <a:lumMod val="50000"/>
                  </a:schemeClr>
                </a:solidFill>
                <a:latin typeface="Sakkal Majalla" pitchFamily="2" charset="-78"/>
                <a:cs typeface="Sakkal Majalla" pitchFamily="2" charset="-78"/>
              </a:rPr>
              <a:t>برز مفهوم التنمية </a:t>
            </a:r>
            <a:r>
              <a:rPr lang="en-US" sz="2300" b="1" dirty="0">
                <a:solidFill>
                  <a:schemeClr val="tx2">
                    <a:lumMod val="50000"/>
                  </a:schemeClr>
                </a:solidFill>
                <a:latin typeface="Sakkal Majalla" pitchFamily="2" charset="-78"/>
                <a:cs typeface="Sakkal Majalla" pitchFamily="2" charset="-78"/>
              </a:rPr>
              <a:t>Development</a:t>
            </a:r>
            <a:r>
              <a:rPr lang="ar-SA" sz="2300" b="1" dirty="0">
                <a:solidFill>
                  <a:schemeClr val="tx2">
                    <a:lumMod val="50000"/>
                  </a:schemeClr>
                </a:solidFill>
                <a:latin typeface="Sakkal Majalla" pitchFamily="2" charset="-78"/>
                <a:cs typeface="Sakkal Majalla" pitchFamily="2" charset="-78"/>
              </a:rPr>
              <a:t> بصورة أساسية منذ الحرب العالمية الثانية، حيث لم يُستعمل هذا المفهوم منذ ظهوره في عصر الاقتصادي البريطاني البارز آدم سميث في الربع الأخير من القرن الثامن عشر وحتى الحرب العالمية الثانية إلا على سبيل الاستثناء، فالمصطلحان اللذان استُخدما للدلالة على حدوث التطور المشار إليه في المجتمع كانا التقدم </a:t>
            </a:r>
            <a:r>
              <a:rPr lang="ar-SA" sz="2300" b="1" dirty="0" smtClean="0">
                <a:solidFill>
                  <a:schemeClr val="tx2">
                    <a:lumMod val="50000"/>
                  </a:schemeClr>
                </a:solidFill>
                <a:latin typeface="Sakkal Majalla" pitchFamily="2" charset="-78"/>
                <a:cs typeface="Sakkal Majalla" pitchFamily="2" charset="-78"/>
              </a:rPr>
              <a:t>المادي</a:t>
            </a:r>
            <a:r>
              <a:rPr lang="ar-SA" sz="2300" b="1" dirty="0">
                <a:solidFill>
                  <a:schemeClr val="tx2">
                    <a:lumMod val="50000"/>
                  </a:schemeClr>
                </a:solidFill>
                <a:latin typeface="Sakkal Majalla" pitchFamily="2" charset="-78"/>
                <a:cs typeface="Sakkal Majalla" pitchFamily="2" charset="-78"/>
              </a:rPr>
              <a:t> </a:t>
            </a:r>
            <a:r>
              <a:rPr lang="ar-SA" sz="2300" b="1" dirty="0" smtClean="0">
                <a:solidFill>
                  <a:schemeClr val="tx2">
                    <a:lumMod val="50000"/>
                  </a:schemeClr>
                </a:solidFill>
                <a:latin typeface="Sakkal Majalla" pitchFamily="2" charset="-78"/>
                <a:cs typeface="Sakkal Majalla" pitchFamily="2" charset="-78"/>
              </a:rPr>
              <a:t>أو التقدم الاقتصادي وحتى عندما ثارت مسألة تطوير بعض اقتصاديات أوروبا الشرقية في القرن التاسع عشر كانت الاصطلاحات المستخدمة هي التحديث أو التصنيع وقد برز مفهوم التنمية بداية في علم الاقتصاد حيث استُخدم للدلالة على عملية إحداث مجموعة من التغيرات الجذرية في مجتمع معين، بهدف إكساب ذلك المجتمع القدرة على التطور الذاتي المستمر بمعدل يضمن التحسن المتزايد في نوعية الحياة لكل أفراده </a:t>
            </a:r>
            <a:r>
              <a:rPr lang="ar-SA" sz="2300" b="1" dirty="0">
                <a:solidFill>
                  <a:schemeClr val="tx2">
                    <a:lumMod val="50000"/>
                  </a:schemeClr>
                </a:solidFill>
                <a:latin typeface="Sakkal Majalla" pitchFamily="2" charset="-78"/>
                <a:cs typeface="Sakkal Majalla" pitchFamily="2" charset="-78"/>
              </a:rPr>
              <a:t>بمعنى زيادة قدرة المجتمع على الاستجابة للحاجات الأساسية والحاجات المتزايدة لأعضائه؛ بالصورة التي تكفل زيادة درجات إشباع تلك الحاجات؛ عن طريق الترشيد المستمر لاستغلال الموارد الاقتصادية المتاحة، وحسن توزيع عائد ذلك الاستغلال</a:t>
            </a:r>
            <a:endParaRPr lang="ar-SA" sz="2300" b="1" dirty="0" smtClean="0">
              <a:solidFill>
                <a:schemeClr val="tx2">
                  <a:lumMod val="50000"/>
                </a:schemeClr>
              </a:solidFill>
              <a:latin typeface="Sakkal Majalla" pitchFamily="2" charset="-78"/>
              <a:cs typeface="Sakkal Majalla" pitchFamily="2" charset="-78"/>
            </a:endParaRP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p:txBody>
          <a:bodyPr/>
          <a:lstStyle/>
          <a:p>
            <a:endParaRPr lang="ar-SA"/>
          </a:p>
        </p:txBody>
      </p:sp>
      <p:pic>
        <p:nvPicPr>
          <p:cNvPr id="2050" name="Picture 2" descr="C:\Users\HP\Desktop\goals.jp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4" name="عنوان 3"/>
          <p:cNvSpPr>
            <a:spLocks noGrp="1"/>
          </p:cNvSpPr>
          <p:nvPr>
            <p:ph type="ctrTitle"/>
          </p:nvPr>
        </p:nvSpPr>
        <p:spPr>
          <a:xfrm>
            <a:off x="611560" y="2492896"/>
            <a:ext cx="7772400" cy="1470025"/>
          </a:xfrm>
        </p:spPr>
        <p:txBody>
          <a:bodyPr>
            <a:normAutofit/>
          </a:bodyPr>
          <a:lstStyle/>
          <a:p>
            <a:r>
              <a:rPr lang="ar-SA" sz="7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AF_Diwani" pitchFamily="2" charset="-78"/>
              </a:rPr>
              <a:t>التنمية الاقتصادية</a:t>
            </a:r>
            <a:endParaRPr lang="ar-SA" sz="72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AF_Diwani" pitchFamily="2" charset="-78"/>
            </a:endParaRPr>
          </a:p>
        </p:txBody>
      </p:sp>
      <p:sp>
        <p:nvSpPr>
          <p:cNvPr id="5" name="عنوان فرعي 4"/>
          <p:cNvSpPr>
            <a:spLocks noGrp="1"/>
          </p:cNvSpPr>
          <p:nvPr>
            <p:ph type="subTitle" idx="1"/>
          </p:nvPr>
        </p:nvSpPr>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SA" sz="40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JasmineUPC" pitchFamily="18" charset="-34"/>
                <a:cs typeface="ABUHMEDA" pitchFamily="2" charset="-78"/>
              </a:rPr>
              <a:t>أ</a:t>
            </a:r>
            <a:r>
              <a:rPr lang="ar-SA" sz="40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JasmineUPC" pitchFamily="18" charset="-34"/>
                <a:cs typeface="ABUHMEDA" pitchFamily="2" charset="-78"/>
              </a:rPr>
              <a:t>سماء محسن حزام السبيعي</a:t>
            </a:r>
            <a:endParaRPr lang="ar-SA" sz="40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JasmineUPC" pitchFamily="18" charset="-34"/>
              <a:cs typeface="ABUHMEDA" pitchFamily="2" charset="-78"/>
            </a:endParaRPr>
          </a:p>
        </p:txBody>
      </p:sp>
    </p:spTree>
  </p:cSld>
  <p:clrMapOvr>
    <a:masterClrMapping/>
  </p:clrMapOvr>
  <p:transition>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6" name="عنوان 5"/>
          <p:cNvSpPr>
            <a:spLocks noGrp="1"/>
          </p:cNvSpPr>
          <p:nvPr>
            <p:ph type="ctrTitle"/>
          </p:nvPr>
        </p:nvSpPr>
        <p:spPr>
          <a:xfrm>
            <a:off x="1120080" y="-129257"/>
            <a:ext cx="7772400" cy="1470025"/>
          </a:xfrm>
        </p:spPr>
        <p:txBody>
          <a:bodyPr>
            <a:normAutofit/>
          </a:bodyPr>
          <a:lstStyle/>
          <a:p>
            <a:pPr algn="r"/>
            <a:r>
              <a:rPr lang="ar-SA" sz="36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مفهوم النمو والتنمية الاقتصادية</a:t>
            </a:r>
            <a:endParaRPr lang="ar-SA" sz="36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endParaRPr>
          </a:p>
        </p:txBody>
      </p:sp>
      <p:sp>
        <p:nvSpPr>
          <p:cNvPr id="7" name="عنوان فرعي 6"/>
          <p:cNvSpPr>
            <a:spLocks noGrp="1"/>
          </p:cNvSpPr>
          <p:nvPr>
            <p:ph type="subTitle" idx="1"/>
          </p:nvPr>
        </p:nvSpPr>
        <p:spPr>
          <a:xfrm>
            <a:off x="107504" y="1052736"/>
            <a:ext cx="8884568" cy="1368152"/>
          </a:xfrm>
        </p:spPr>
        <p:txBody>
          <a:bodyPr>
            <a:normAutofit/>
          </a:bodyPr>
          <a:lstStyle/>
          <a:p>
            <a:pPr algn="r"/>
            <a:r>
              <a:rPr lang="ar-SA" sz="1800" b="1" dirty="0">
                <a:solidFill>
                  <a:schemeClr val="tx1"/>
                </a:solidFill>
                <a:latin typeface="Tahoma" pitchFamily="34" charset="0"/>
                <a:ea typeface="Tahoma" pitchFamily="34" charset="0"/>
              </a:rPr>
              <a:t>عادة ما يتم وقوع نوع من الخلط بين النمو والتنمية وهذا نظرا لوجود </a:t>
            </a:r>
            <a:endParaRPr lang="ar-SA" sz="1800" b="1" dirty="0" smtClean="0">
              <a:solidFill>
                <a:schemeClr val="tx1"/>
              </a:solidFill>
              <a:latin typeface="Tahoma" pitchFamily="34" charset="0"/>
              <a:ea typeface="Tahoma" pitchFamily="34" charset="0"/>
            </a:endParaRPr>
          </a:p>
          <a:p>
            <a:pPr algn="r"/>
            <a:r>
              <a:rPr lang="ar-SA" sz="1800" b="1" dirty="0" smtClean="0">
                <a:solidFill>
                  <a:schemeClr val="tx1"/>
                </a:solidFill>
                <a:latin typeface="Tahoma" pitchFamily="34" charset="0"/>
                <a:ea typeface="Tahoma" pitchFamily="34" charset="0"/>
              </a:rPr>
              <a:t>علاقة </a:t>
            </a:r>
            <a:r>
              <a:rPr lang="ar-SA" sz="1800" b="1" dirty="0">
                <a:solidFill>
                  <a:schemeClr val="tx1"/>
                </a:solidFill>
                <a:latin typeface="Tahoma" pitchFamily="34" charset="0"/>
                <a:ea typeface="Tahoma" pitchFamily="34" charset="0"/>
              </a:rPr>
              <a:t>بين المفهومين  </a:t>
            </a:r>
            <a:r>
              <a:rPr lang="ar-SA" sz="1800" b="1" dirty="0" smtClean="0">
                <a:solidFill>
                  <a:schemeClr val="tx1"/>
                </a:solidFill>
                <a:latin typeface="Tahoma" pitchFamily="34" charset="0"/>
                <a:ea typeface="Tahoma" pitchFamily="34" charset="0"/>
              </a:rPr>
              <a:t>ولهذا </a:t>
            </a:r>
            <a:r>
              <a:rPr lang="ar-SA" sz="1800" b="1" dirty="0">
                <a:solidFill>
                  <a:schemeClr val="tx1"/>
                </a:solidFill>
                <a:latin typeface="Tahoma" pitchFamily="34" charset="0"/>
                <a:ea typeface="Tahoma" pitchFamily="34" charset="0"/>
              </a:rPr>
              <a:t>الغرض سنقوم </a:t>
            </a:r>
            <a:r>
              <a:rPr lang="ar-SA" sz="1800" b="1" dirty="0" smtClean="0">
                <a:solidFill>
                  <a:schemeClr val="tx1"/>
                </a:solidFill>
                <a:latin typeface="Tahoma" pitchFamily="34" charset="0"/>
                <a:ea typeface="Tahoma" pitchFamily="34" charset="0"/>
              </a:rPr>
              <a:t>بتوضيح كل واحد منهم :</a:t>
            </a:r>
            <a:endParaRPr lang="ar-SA" sz="1800" b="1" dirty="0">
              <a:solidFill>
                <a:schemeClr val="tx1"/>
              </a:solidFill>
              <a:latin typeface="Tahoma" pitchFamily="34" charset="0"/>
              <a:ea typeface="Tahoma" pitchFamily="34" charset="0"/>
            </a:endParaRPr>
          </a:p>
        </p:txBody>
      </p:sp>
      <p:sp>
        <p:nvSpPr>
          <p:cNvPr id="8" name="مربع نص 7"/>
          <p:cNvSpPr txBox="1"/>
          <p:nvPr/>
        </p:nvSpPr>
        <p:spPr>
          <a:xfrm>
            <a:off x="3275856" y="1969676"/>
            <a:ext cx="5544616" cy="523220"/>
          </a:xfrm>
          <a:prstGeom prst="rect">
            <a:avLst/>
          </a:prstGeom>
          <a:noFill/>
        </p:spPr>
        <p:txBody>
          <a:bodyPr wrap="square" rtlCol="1">
            <a:spAutoFit/>
          </a:bodyPr>
          <a:lstStyle/>
          <a:p>
            <a:r>
              <a:rPr lang="ar-SA" sz="2800" dirty="0" smtClean="0">
                <a:solidFill>
                  <a:schemeClr val="accent6">
                    <a:lumMod val="50000"/>
                  </a:schemeClr>
                </a:solidFill>
              </a:rPr>
              <a:t>* مفهوم </a:t>
            </a:r>
            <a:r>
              <a:rPr lang="ar-SA" sz="2800" dirty="0">
                <a:solidFill>
                  <a:schemeClr val="accent6">
                    <a:lumMod val="50000"/>
                  </a:schemeClr>
                </a:solidFill>
              </a:rPr>
              <a:t>النمو </a:t>
            </a:r>
            <a:r>
              <a:rPr lang="ar-SA" sz="2800" dirty="0" smtClean="0">
                <a:solidFill>
                  <a:schemeClr val="accent6">
                    <a:lumMod val="50000"/>
                  </a:schemeClr>
                </a:solidFill>
              </a:rPr>
              <a:t>الاقتصادي</a:t>
            </a:r>
            <a:endParaRPr lang="ar-SA" sz="2800" dirty="0">
              <a:solidFill>
                <a:schemeClr val="accent6">
                  <a:lumMod val="50000"/>
                </a:schemeClr>
              </a:solidFill>
            </a:endParaRPr>
          </a:p>
        </p:txBody>
      </p:sp>
      <p:sp>
        <p:nvSpPr>
          <p:cNvPr id="9" name="مربع نص 8"/>
          <p:cNvSpPr txBox="1"/>
          <p:nvPr/>
        </p:nvSpPr>
        <p:spPr>
          <a:xfrm>
            <a:off x="611560" y="2660719"/>
            <a:ext cx="8352928" cy="1200329"/>
          </a:xfrm>
          <a:prstGeom prst="rect">
            <a:avLst/>
          </a:prstGeom>
          <a:noFill/>
        </p:spPr>
        <p:txBody>
          <a:bodyPr wrap="square" rtlCol="1">
            <a:spAutoFit/>
          </a:bodyPr>
          <a:lstStyle/>
          <a:p>
            <a:pPr algn="ctr"/>
            <a:r>
              <a:rPr lang="ar-SA" sz="2400" b="1" dirty="0">
                <a:latin typeface="Sakkal Majalla" pitchFamily="2" charset="-78"/>
                <a:cs typeface="Sakkal Majalla" pitchFamily="2" charset="-78"/>
              </a:rPr>
              <a:t>الزيادة في الدخل القومي أو الزيادة في نصيب الفرد من الدخل القومي خلال سنة ما مقارنة بالسنة السابقة </a:t>
            </a:r>
            <a:r>
              <a:rPr lang="ar-SA" sz="2400" b="1" dirty="0" smtClean="0">
                <a:latin typeface="Sakkal Majalla" pitchFamily="2" charset="-78"/>
                <a:cs typeface="Sakkal Majalla" pitchFamily="2" charset="-78"/>
              </a:rPr>
              <a:t>لها فإذا </a:t>
            </a:r>
            <a:r>
              <a:rPr lang="ar-SA" sz="2400" b="1" dirty="0">
                <a:latin typeface="Sakkal Majalla" pitchFamily="2" charset="-78"/>
                <a:cs typeface="Sakkal Majalla" pitchFamily="2" charset="-78"/>
              </a:rPr>
              <a:t>زاد إنتاج السلع والخدمات في الدولة فإنه يمكن القول أن هناك نمو اقتصادي</a:t>
            </a:r>
          </a:p>
        </p:txBody>
      </p:sp>
      <p:sp>
        <p:nvSpPr>
          <p:cNvPr id="10" name="مربع نص 9"/>
          <p:cNvSpPr txBox="1"/>
          <p:nvPr/>
        </p:nvSpPr>
        <p:spPr>
          <a:xfrm>
            <a:off x="3428256" y="3841884"/>
            <a:ext cx="5544616" cy="523220"/>
          </a:xfrm>
          <a:prstGeom prst="rect">
            <a:avLst/>
          </a:prstGeom>
          <a:noFill/>
        </p:spPr>
        <p:txBody>
          <a:bodyPr wrap="square" rtlCol="1">
            <a:spAutoFit/>
          </a:bodyPr>
          <a:lstStyle/>
          <a:p>
            <a:r>
              <a:rPr lang="ar-SA" sz="2800" dirty="0" smtClean="0">
                <a:solidFill>
                  <a:schemeClr val="accent6">
                    <a:lumMod val="50000"/>
                  </a:schemeClr>
                </a:solidFill>
              </a:rPr>
              <a:t>* مفهوم التنمية الاقتصادية</a:t>
            </a:r>
            <a:endParaRPr lang="ar-SA" sz="2800" dirty="0">
              <a:solidFill>
                <a:schemeClr val="accent6">
                  <a:lumMod val="50000"/>
                </a:schemeClr>
              </a:solidFill>
            </a:endParaRPr>
          </a:p>
        </p:txBody>
      </p:sp>
      <p:sp>
        <p:nvSpPr>
          <p:cNvPr id="11" name="مربع نص 10"/>
          <p:cNvSpPr txBox="1"/>
          <p:nvPr/>
        </p:nvSpPr>
        <p:spPr>
          <a:xfrm>
            <a:off x="179512" y="4505052"/>
            <a:ext cx="8964488" cy="2308324"/>
          </a:xfrm>
          <a:prstGeom prst="rect">
            <a:avLst/>
          </a:prstGeom>
          <a:noFill/>
        </p:spPr>
        <p:txBody>
          <a:bodyPr wrap="square" rtlCol="1">
            <a:spAutoFit/>
          </a:bodyPr>
          <a:lstStyle/>
          <a:p>
            <a:pPr algn="ctr"/>
            <a:r>
              <a:rPr lang="ar-SA" sz="2400" b="1" dirty="0">
                <a:latin typeface="Sakkal Majalla" pitchFamily="2" charset="-78"/>
                <a:cs typeface="Sakkal Majalla" pitchFamily="2" charset="-78"/>
              </a:rPr>
              <a:t>هي أكثر شمولاً فبالإضافة إلى الزيادة في نصيب الفرد من الدخل </a:t>
            </a:r>
            <a:r>
              <a:rPr lang="ar-SA" sz="2400" b="1" dirty="0" smtClean="0">
                <a:latin typeface="Sakkal Majalla" pitchFamily="2" charset="-78"/>
                <a:cs typeface="Sakkal Majalla" pitchFamily="2" charset="-78"/>
              </a:rPr>
              <a:t>القومي فإنها </a:t>
            </a:r>
            <a:r>
              <a:rPr lang="ar-SA" sz="2400" b="1" dirty="0">
                <a:latin typeface="Sakkal Majalla" pitchFamily="2" charset="-78"/>
                <a:cs typeface="Sakkal Majalla" pitchFamily="2" charset="-78"/>
              </a:rPr>
              <a:t>تتضمن أيضاً تغيرات في هيكل الاقتصاد </a:t>
            </a:r>
            <a:r>
              <a:rPr lang="ar-SA" sz="2400" b="1" dirty="0" smtClean="0">
                <a:latin typeface="Sakkal Majalla" pitchFamily="2" charset="-78"/>
                <a:cs typeface="Sakkal Majalla" pitchFamily="2" charset="-78"/>
              </a:rPr>
              <a:t>أهمها زيادة </a:t>
            </a:r>
            <a:r>
              <a:rPr lang="ar-SA" sz="2400" b="1" dirty="0">
                <a:latin typeface="Sakkal Majalla" pitchFamily="2" charset="-78"/>
                <a:cs typeface="Sakkal Majalla" pitchFamily="2" charset="-78"/>
              </a:rPr>
              <a:t>نصيب القطاع الصناعي مصحوباً بانخفاض نصيب القطاع الزراعي </a:t>
            </a:r>
            <a:r>
              <a:rPr lang="ar-SA" sz="2400" b="1" dirty="0" smtClean="0">
                <a:latin typeface="Sakkal Majalla" pitchFamily="2" charset="-78"/>
                <a:cs typeface="Sakkal Majalla" pitchFamily="2" charset="-78"/>
              </a:rPr>
              <a:t>في </a:t>
            </a:r>
            <a:r>
              <a:rPr lang="ar-SA" sz="2400" b="1" dirty="0">
                <a:latin typeface="Sakkal Majalla" pitchFamily="2" charset="-78"/>
                <a:cs typeface="Sakkal Majalla" pitchFamily="2" charset="-78"/>
              </a:rPr>
              <a:t>الناتج </a:t>
            </a:r>
            <a:r>
              <a:rPr lang="ar-SA" sz="2400" b="1" dirty="0" smtClean="0">
                <a:latin typeface="Sakkal Majalla" pitchFamily="2" charset="-78"/>
                <a:cs typeface="Sakkal Majalla" pitchFamily="2" charset="-78"/>
              </a:rPr>
              <a:t>القومي وزيادة </a:t>
            </a:r>
            <a:r>
              <a:rPr lang="ar-SA" sz="2400" b="1" dirty="0">
                <a:latin typeface="Sakkal Majalla" pitchFamily="2" charset="-78"/>
                <a:cs typeface="Sakkal Majalla" pitchFamily="2" charset="-78"/>
              </a:rPr>
              <a:t>عدد السكان الذين يعيشون في المدن بدلاً من </a:t>
            </a:r>
            <a:r>
              <a:rPr lang="ar-SA" sz="2400" b="1" dirty="0" smtClean="0">
                <a:latin typeface="Sakkal Majalla" pitchFamily="2" charset="-78"/>
                <a:cs typeface="Sakkal Majalla" pitchFamily="2" charset="-78"/>
              </a:rPr>
              <a:t>الأرياف وتعتبر </a:t>
            </a:r>
            <a:r>
              <a:rPr lang="ar-SA" sz="2400" b="1" dirty="0">
                <a:latin typeface="Sakkal Majalla" pitchFamily="2" charset="-78"/>
                <a:cs typeface="Sakkal Majalla" pitchFamily="2" charset="-78"/>
              </a:rPr>
              <a:t>المشاركة الفعالة لمواطني الدولة في العملية التنموية التي تؤدي إلى هذه التغيرات الهيكلية عنصر جوهري في التنمية </a:t>
            </a:r>
            <a:r>
              <a:rPr lang="ar-SA" sz="2400" b="1" dirty="0" smtClean="0">
                <a:latin typeface="Sakkal Majalla" pitchFamily="2" charset="-78"/>
                <a:cs typeface="Sakkal Majalla" pitchFamily="2" charset="-78"/>
              </a:rPr>
              <a:t>الاقتصادية</a:t>
            </a:r>
            <a:endParaRPr lang="en-US" sz="2400" dirty="0">
              <a:latin typeface="Sakkal Majalla" pitchFamily="2" charset="-78"/>
              <a:cs typeface="Sakkal Majalla" pitchFamily="2" charset="-78"/>
            </a:endParaRPr>
          </a:p>
          <a:p>
            <a:pPr algn="ctr"/>
            <a:endParaRPr lang="ar-SA" sz="2400" dirty="0">
              <a:latin typeface="Sakkal Majalla" pitchFamily="2" charset="-78"/>
              <a:cs typeface="Sakkal Majalla" pitchFamily="2" charset="-78"/>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6" name="عنوان 5"/>
          <p:cNvSpPr>
            <a:spLocks noGrp="1"/>
          </p:cNvSpPr>
          <p:nvPr>
            <p:ph type="ctrTitle"/>
          </p:nvPr>
        </p:nvSpPr>
        <p:spPr>
          <a:xfrm>
            <a:off x="1403648" y="806847"/>
            <a:ext cx="5900192" cy="1109985"/>
          </a:xfrm>
          <a:effectLst>
            <a:reflection blurRad="6350" stA="52000" endA="300" endPos="35000" dir="5400000" sy="-100000" algn="bl" rotWithShape="0"/>
          </a:effectLst>
        </p:spPr>
        <p:txBody>
          <a:bodyPr>
            <a:normAutofit/>
          </a:bodyPr>
          <a:lstStyle/>
          <a:p>
            <a:pPr algn="r"/>
            <a:r>
              <a:rPr lang="ar-SA" sz="48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أهداف التنمية الاقتصادية</a:t>
            </a:r>
            <a:endParaRPr lang="ar-SA" sz="4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endParaRPr>
          </a:p>
        </p:txBody>
      </p:sp>
      <p:sp>
        <p:nvSpPr>
          <p:cNvPr id="7" name="عنوان فرعي 6"/>
          <p:cNvSpPr>
            <a:spLocks noGrp="1"/>
          </p:cNvSpPr>
          <p:nvPr>
            <p:ph type="subTitle" idx="1"/>
          </p:nvPr>
        </p:nvSpPr>
        <p:spPr>
          <a:xfrm>
            <a:off x="107504" y="2132856"/>
            <a:ext cx="8884568" cy="1368152"/>
          </a:xfrm>
        </p:spPr>
        <p:txBody>
          <a:bodyPr>
            <a:noAutofit/>
          </a:bodyPr>
          <a:lstStyle/>
          <a:p>
            <a:r>
              <a:rPr lang="ar-SA" sz="2600" b="1" dirty="0">
                <a:solidFill>
                  <a:schemeClr val="accent1">
                    <a:lumMod val="50000"/>
                  </a:schemeClr>
                </a:solidFill>
                <a:latin typeface="Sakkal Majalla" pitchFamily="2" charset="-78"/>
                <a:cs typeface="Sakkal Majalla" pitchFamily="2" charset="-78"/>
              </a:rPr>
              <a:t>على الرغم من صعوبة تحديد أهداف معينة للتنمية الاقتصادية نظراً </a:t>
            </a:r>
            <a:r>
              <a:rPr lang="ar-SA" sz="2600" b="1" dirty="0" smtClean="0">
                <a:solidFill>
                  <a:schemeClr val="accent1">
                    <a:lumMod val="50000"/>
                  </a:schemeClr>
                </a:solidFill>
                <a:latin typeface="Sakkal Majalla" pitchFamily="2" charset="-78"/>
                <a:cs typeface="Sakkal Majalla" pitchFamily="2" charset="-78"/>
              </a:rPr>
              <a:t>لاختلاف </a:t>
            </a:r>
            <a:r>
              <a:rPr lang="ar-SA" sz="2600" b="1" dirty="0">
                <a:solidFill>
                  <a:schemeClr val="accent1">
                    <a:lumMod val="50000"/>
                  </a:schemeClr>
                </a:solidFill>
                <a:latin typeface="Sakkal Majalla" pitchFamily="2" charset="-78"/>
                <a:cs typeface="Sakkal Majalla" pitchFamily="2" charset="-78"/>
              </a:rPr>
              <a:t>ظروف كل بلد واختلاف اوضاعه الاجتماعية والاقتصادية </a:t>
            </a:r>
            <a:r>
              <a:rPr lang="ar-SA" sz="2600" b="1" dirty="0" smtClean="0">
                <a:solidFill>
                  <a:schemeClr val="accent1">
                    <a:lumMod val="50000"/>
                  </a:schemeClr>
                </a:solidFill>
                <a:latin typeface="Sakkal Majalla" pitchFamily="2" charset="-78"/>
                <a:cs typeface="Sakkal Majalla" pitchFamily="2" charset="-78"/>
              </a:rPr>
              <a:t>و السياسية </a:t>
            </a:r>
            <a:r>
              <a:rPr lang="ar-SA" sz="2600" b="1" dirty="0">
                <a:solidFill>
                  <a:schemeClr val="accent1">
                    <a:lumMod val="50000"/>
                  </a:schemeClr>
                </a:solidFill>
                <a:latin typeface="Sakkal Majalla" pitchFamily="2" charset="-78"/>
                <a:cs typeface="Sakkal Majalla" pitchFamily="2" charset="-78"/>
              </a:rPr>
              <a:t>إلا أنه يمكننا أن نحدد بعض الأهداف الأساسية التي يجب أن تتبلور حولها أهداف التنمية في الدول النامية نذكر </a:t>
            </a:r>
            <a:r>
              <a:rPr lang="ar-SA" sz="2600" b="1" dirty="0" err="1">
                <a:solidFill>
                  <a:schemeClr val="accent1">
                    <a:lumMod val="50000"/>
                  </a:schemeClr>
                </a:solidFill>
                <a:latin typeface="Sakkal Majalla" pitchFamily="2" charset="-78"/>
                <a:cs typeface="Sakkal Majalla" pitchFamily="2" charset="-78"/>
              </a:rPr>
              <a:t>منها :</a:t>
            </a:r>
            <a:endParaRPr lang="en-US" sz="2600" dirty="0">
              <a:solidFill>
                <a:schemeClr val="accent1">
                  <a:lumMod val="50000"/>
                </a:schemeClr>
              </a:solidFill>
              <a:latin typeface="Sakkal Majalla" pitchFamily="2" charset="-78"/>
              <a:cs typeface="Sakkal Majalla" pitchFamily="2" charset="-78"/>
            </a:endParaRPr>
          </a:p>
        </p:txBody>
      </p:sp>
      <p:sp>
        <p:nvSpPr>
          <p:cNvPr id="12" name="مربع نص 11"/>
          <p:cNvSpPr txBox="1"/>
          <p:nvPr/>
        </p:nvSpPr>
        <p:spPr>
          <a:xfrm>
            <a:off x="-216024" y="3630503"/>
            <a:ext cx="9180512" cy="2246769"/>
          </a:xfrm>
          <a:prstGeom prst="rect">
            <a:avLst/>
          </a:prstGeom>
          <a:noFill/>
        </p:spPr>
        <p:txBody>
          <a:bodyPr wrap="square" rtlCol="1">
            <a:spAutoFit/>
          </a:bodyPr>
          <a:lstStyle/>
          <a:p>
            <a:pPr lvl="0">
              <a:buFont typeface="Arial" pitchFamily="34" charset="0"/>
              <a:buChar char="•"/>
            </a:pPr>
            <a:r>
              <a:rPr lang="ar-SA" sz="2800" b="1" dirty="0">
                <a:solidFill>
                  <a:schemeClr val="accent1">
                    <a:lumMod val="50000"/>
                  </a:schemeClr>
                </a:solidFill>
                <a:latin typeface="Sakkal Majalla" pitchFamily="2" charset="-78"/>
                <a:cs typeface="Sakkal Majalla" pitchFamily="2" charset="-78"/>
              </a:rPr>
              <a:t>زيادة الدخل القومي </a:t>
            </a:r>
            <a:r>
              <a:rPr lang="ar-SA" sz="2800" b="1" dirty="0" err="1" smtClean="0">
                <a:solidFill>
                  <a:schemeClr val="accent1">
                    <a:lumMod val="50000"/>
                  </a:schemeClr>
                </a:solidFill>
                <a:latin typeface="Sakkal Majalla" pitchFamily="2" charset="-78"/>
                <a:cs typeface="Sakkal Majalla" pitchFamily="2" charset="-78"/>
              </a:rPr>
              <a:t>الحقيقي</a:t>
            </a:r>
            <a:endParaRPr lang="en-US" sz="2800" b="1" dirty="0">
              <a:solidFill>
                <a:schemeClr val="accent1">
                  <a:lumMod val="50000"/>
                </a:schemeClr>
              </a:solidFill>
              <a:latin typeface="Sakkal Majalla" pitchFamily="2" charset="-78"/>
              <a:cs typeface="Sakkal Majalla" pitchFamily="2" charset="-78"/>
            </a:endParaRPr>
          </a:p>
          <a:p>
            <a:pPr lvl="0">
              <a:buFont typeface="Arial" pitchFamily="34" charset="0"/>
              <a:buChar char="•"/>
            </a:pPr>
            <a:r>
              <a:rPr lang="ar-SA" sz="2800" b="1" dirty="0">
                <a:solidFill>
                  <a:schemeClr val="accent1">
                    <a:lumMod val="50000"/>
                  </a:schemeClr>
                </a:solidFill>
                <a:latin typeface="Sakkal Majalla" pitchFamily="2" charset="-78"/>
                <a:cs typeface="Sakkal Majalla" pitchFamily="2" charset="-78"/>
              </a:rPr>
              <a:t>رفع مستوى معيشة </a:t>
            </a:r>
            <a:r>
              <a:rPr lang="ar-SA" sz="2800" b="1" dirty="0" smtClean="0">
                <a:solidFill>
                  <a:schemeClr val="accent1">
                    <a:lumMod val="50000"/>
                  </a:schemeClr>
                </a:solidFill>
                <a:latin typeface="Sakkal Majalla" pitchFamily="2" charset="-78"/>
                <a:cs typeface="Sakkal Majalla" pitchFamily="2" charset="-78"/>
              </a:rPr>
              <a:t>المواطنين</a:t>
            </a:r>
            <a:endParaRPr lang="en-US" sz="2800" b="1" dirty="0">
              <a:solidFill>
                <a:schemeClr val="accent1">
                  <a:lumMod val="50000"/>
                </a:schemeClr>
              </a:solidFill>
              <a:latin typeface="Sakkal Majalla" pitchFamily="2" charset="-78"/>
              <a:cs typeface="Sakkal Majalla" pitchFamily="2" charset="-78"/>
            </a:endParaRPr>
          </a:p>
          <a:p>
            <a:pPr lvl="0">
              <a:buFont typeface="Arial" pitchFamily="34" charset="0"/>
              <a:buChar char="•"/>
            </a:pPr>
            <a:r>
              <a:rPr lang="ar-SA" sz="2800" b="1" dirty="0">
                <a:solidFill>
                  <a:schemeClr val="accent1">
                    <a:lumMod val="50000"/>
                  </a:schemeClr>
                </a:solidFill>
                <a:latin typeface="Sakkal Majalla" pitchFamily="2" charset="-78"/>
                <a:cs typeface="Sakkal Majalla" pitchFamily="2" charset="-78"/>
              </a:rPr>
              <a:t>تقليل التفاوت في الدخول والثروات بين افراد </a:t>
            </a:r>
            <a:r>
              <a:rPr lang="ar-SA" sz="2800" b="1" dirty="0" smtClean="0">
                <a:solidFill>
                  <a:schemeClr val="accent1">
                    <a:lumMod val="50000"/>
                  </a:schemeClr>
                </a:solidFill>
                <a:latin typeface="Sakkal Majalla" pitchFamily="2" charset="-78"/>
                <a:cs typeface="Sakkal Majalla" pitchFamily="2" charset="-78"/>
              </a:rPr>
              <a:t>المجتمع</a:t>
            </a:r>
            <a:endParaRPr lang="en-US" sz="2800" b="1" dirty="0">
              <a:solidFill>
                <a:schemeClr val="accent1">
                  <a:lumMod val="50000"/>
                </a:schemeClr>
              </a:solidFill>
              <a:latin typeface="Sakkal Majalla" pitchFamily="2" charset="-78"/>
              <a:cs typeface="Sakkal Majalla" pitchFamily="2" charset="-78"/>
            </a:endParaRPr>
          </a:p>
          <a:p>
            <a:pPr>
              <a:buFont typeface="Arial" pitchFamily="34" charset="0"/>
              <a:buChar char="•"/>
            </a:pPr>
            <a:r>
              <a:rPr lang="ar-SA" sz="2800" b="1" dirty="0">
                <a:solidFill>
                  <a:schemeClr val="accent1">
                    <a:lumMod val="50000"/>
                  </a:schemeClr>
                </a:solidFill>
                <a:latin typeface="Sakkal Majalla" pitchFamily="2" charset="-78"/>
                <a:cs typeface="Sakkal Majalla" pitchFamily="2" charset="-78"/>
              </a:rPr>
              <a:t>تعديل التركيب الهيكلي للاقتصاد القومي لصالح قطاعي الصناعة </a:t>
            </a:r>
            <a:endParaRPr lang="ar-SA" sz="2800" b="1" dirty="0" smtClean="0">
              <a:solidFill>
                <a:schemeClr val="accent1">
                  <a:lumMod val="50000"/>
                </a:schemeClr>
              </a:solidFill>
              <a:latin typeface="Sakkal Majalla" pitchFamily="2" charset="-78"/>
              <a:cs typeface="Sakkal Majalla" pitchFamily="2" charset="-78"/>
            </a:endParaRPr>
          </a:p>
          <a:p>
            <a:r>
              <a:rPr lang="ar-SA" sz="2800" b="1" dirty="0" smtClean="0">
                <a:solidFill>
                  <a:schemeClr val="accent1">
                    <a:lumMod val="50000"/>
                  </a:schemeClr>
                </a:solidFill>
                <a:latin typeface="Sakkal Majalla" pitchFamily="2" charset="-78"/>
                <a:cs typeface="Sakkal Majalla" pitchFamily="2" charset="-78"/>
              </a:rPr>
              <a:t>والخدمات </a:t>
            </a:r>
            <a:r>
              <a:rPr lang="ar-SA" sz="2800" b="1" dirty="0">
                <a:solidFill>
                  <a:schemeClr val="accent1">
                    <a:lumMod val="50000"/>
                  </a:schemeClr>
                </a:solidFill>
                <a:latin typeface="Sakkal Majalla" pitchFamily="2" charset="-78"/>
                <a:cs typeface="Sakkal Majalla" pitchFamily="2" charset="-78"/>
              </a:rPr>
              <a:t>على حساب القطاع الزراعي</a:t>
            </a: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6" name="عنوان 5"/>
          <p:cNvSpPr>
            <a:spLocks noGrp="1"/>
          </p:cNvSpPr>
          <p:nvPr>
            <p:ph type="ctrTitle"/>
          </p:nvPr>
        </p:nvSpPr>
        <p:spPr>
          <a:xfrm>
            <a:off x="1624136" y="806847"/>
            <a:ext cx="5900192" cy="1109985"/>
          </a:xfrm>
          <a:effectLst>
            <a:reflection blurRad="6350" stA="52000" endA="300" endPos="35000" dir="5400000" sy="-100000" algn="bl" rotWithShape="0"/>
          </a:effectLst>
        </p:spPr>
        <p:txBody>
          <a:bodyPr>
            <a:normAutofit/>
          </a:bodyPr>
          <a:lstStyle/>
          <a:p>
            <a:r>
              <a:rPr lang="ar-SA" sz="48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عوامل النمو الاقتصادي</a:t>
            </a:r>
            <a:endParaRPr lang="ar-SA" sz="4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endParaRPr>
          </a:p>
        </p:txBody>
      </p:sp>
      <p:sp>
        <p:nvSpPr>
          <p:cNvPr id="7" name="عنوان فرعي 6"/>
          <p:cNvSpPr>
            <a:spLocks noGrp="1"/>
          </p:cNvSpPr>
          <p:nvPr>
            <p:ph type="subTitle" idx="1"/>
          </p:nvPr>
        </p:nvSpPr>
        <p:spPr>
          <a:xfrm>
            <a:off x="107504" y="2132856"/>
            <a:ext cx="9036496" cy="1656184"/>
          </a:xfrm>
        </p:spPr>
        <p:txBody>
          <a:bodyPr>
            <a:noAutofit/>
          </a:bodyPr>
          <a:lstStyle/>
          <a:p>
            <a:r>
              <a:rPr lang="ar-SA" sz="2800" b="1" dirty="0">
                <a:solidFill>
                  <a:schemeClr val="tx2">
                    <a:lumMod val="50000"/>
                  </a:schemeClr>
                </a:solidFill>
                <a:latin typeface="Sakkal Majalla" pitchFamily="2" charset="-78"/>
                <a:cs typeface="Sakkal Majalla" pitchFamily="2" charset="-78"/>
              </a:rPr>
              <a:t>تسعى جميع دول العالم دون استثناء إلى تبني السياسات الاقتصادية الملائمة التي تضمن لها تحقيق معدلات نمو مرتفعة تمكنها من تحقيق أهدافها الاقتصادية والاجتماعية وتضمن لها الاستقرار </a:t>
            </a:r>
            <a:r>
              <a:rPr lang="ar-SA" sz="2800" b="1" dirty="0" smtClean="0">
                <a:solidFill>
                  <a:schemeClr val="tx2">
                    <a:lumMod val="50000"/>
                  </a:schemeClr>
                </a:solidFill>
                <a:latin typeface="Sakkal Majalla" pitchFamily="2" charset="-78"/>
                <a:cs typeface="Sakkal Majalla" pitchFamily="2" charset="-78"/>
              </a:rPr>
              <a:t>السياسي وهناك </a:t>
            </a:r>
            <a:r>
              <a:rPr lang="ar-SA" sz="2800" b="1" dirty="0">
                <a:solidFill>
                  <a:schemeClr val="tx2">
                    <a:lumMod val="50000"/>
                  </a:schemeClr>
                </a:solidFill>
                <a:latin typeface="Sakkal Majalla" pitchFamily="2" charset="-78"/>
                <a:cs typeface="Sakkal Majalla" pitchFamily="2" charset="-78"/>
              </a:rPr>
              <a:t>عدة عوامل تسهم في رفع معدلات النمو الاقتصادي منها</a:t>
            </a:r>
            <a:endParaRPr lang="en-US" sz="2800" dirty="0">
              <a:solidFill>
                <a:schemeClr val="tx2">
                  <a:lumMod val="50000"/>
                </a:schemeClr>
              </a:solidFill>
              <a:latin typeface="Sakkal Majalla" pitchFamily="2" charset="-78"/>
              <a:cs typeface="Sakkal Majalla" pitchFamily="2" charset="-78"/>
            </a:endParaRPr>
          </a:p>
        </p:txBody>
      </p:sp>
      <p:sp>
        <p:nvSpPr>
          <p:cNvPr id="12" name="مربع نص 11"/>
          <p:cNvSpPr txBox="1"/>
          <p:nvPr/>
        </p:nvSpPr>
        <p:spPr>
          <a:xfrm>
            <a:off x="-324544" y="4005064"/>
            <a:ext cx="9180512" cy="2062103"/>
          </a:xfrm>
          <a:prstGeom prst="rect">
            <a:avLst/>
          </a:prstGeom>
          <a:noFill/>
        </p:spPr>
        <p:txBody>
          <a:bodyPr wrap="square" rtlCol="1">
            <a:spAutoFit/>
          </a:bodyPr>
          <a:lstStyle/>
          <a:p>
            <a:pPr lvl="0">
              <a:buFont typeface="Arial" pitchFamily="34" charset="0"/>
              <a:buChar char="•"/>
            </a:pPr>
            <a:r>
              <a:rPr lang="ar-SA" sz="3200" b="1" dirty="0" smtClean="0">
                <a:solidFill>
                  <a:schemeClr val="accent1">
                    <a:lumMod val="50000"/>
                  </a:schemeClr>
                </a:solidFill>
                <a:latin typeface="Sakkal Majalla" pitchFamily="2" charset="-78"/>
                <a:cs typeface="Sakkal Majalla" pitchFamily="2" charset="-78"/>
              </a:rPr>
              <a:t> الزيادة </a:t>
            </a:r>
            <a:r>
              <a:rPr lang="ar-SA" sz="3200" b="1" dirty="0">
                <a:solidFill>
                  <a:schemeClr val="accent1">
                    <a:lumMod val="50000"/>
                  </a:schemeClr>
                </a:solidFill>
                <a:latin typeface="Sakkal Majalla" pitchFamily="2" charset="-78"/>
                <a:cs typeface="Sakkal Majalla" pitchFamily="2" charset="-78"/>
              </a:rPr>
              <a:t>في عرض العمل</a:t>
            </a:r>
            <a:endParaRPr lang="en-US" sz="3200" b="1" dirty="0">
              <a:solidFill>
                <a:schemeClr val="accent1">
                  <a:lumMod val="50000"/>
                </a:schemeClr>
              </a:solidFill>
              <a:latin typeface="Sakkal Majalla" pitchFamily="2" charset="-78"/>
              <a:cs typeface="Sakkal Majalla" pitchFamily="2" charset="-78"/>
            </a:endParaRPr>
          </a:p>
          <a:p>
            <a:pPr lvl="0">
              <a:buFont typeface="Arial" pitchFamily="34" charset="0"/>
              <a:buChar char="•"/>
            </a:pPr>
            <a:r>
              <a:rPr lang="ar-SA" sz="3200" b="1" dirty="0" smtClean="0">
                <a:solidFill>
                  <a:schemeClr val="accent1">
                    <a:lumMod val="50000"/>
                  </a:schemeClr>
                </a:solidFill>
                <a:latin typeface="Sakkal Majalla" pitchFamily="2" charset="-78"/>
                <a:cs typeface="Sakkal Majalla" pitchFamily="2" charset="-78"/>
              </a:rPr>
              <a:t> الزيادة </a:t>
            </a:r>
            <a:r>
              <a:rPr lang="ar-SA" sz="3200" b="1" dirty="0">
                <a:solidFill>
                  <a:schemeClr val="accent1">
                    <a:lumMod val="50000"/>
                  </a:schemeClr>
                </a:solidFill>
                <a:latin typeface="Sakkal Majalla" pitchFamily="2" charset="-78"/>
                <a:cs typeface="Sakkal Majalla" pitchFamily="2" charset="-78"/>
              </a:rPr>
              <a:t>في رأس المال المادي</a:t>
            </a:r>
            <a:endParaRPr lang="en-US" sz="3200" b="1" dirty="0">
              <a:solidFill>
                <a:schemeClr val="accent1">
                  <a:lumMod val="50000"/>
                </a:schemeClr>
              </a:solidFill>
              <a:latin typeface="Sakkal Majalla" pitchFamily="2" charset="-78"/>
              <a:cs typeface="Sakkal Majalla" pitchFamily="2" charset="-78"/>
            </a:endParaRPr>
          </a:p>
          <a:p>
            <a:pPr lvl="0">
              <a:buFont typeface="Arial" pitchFamily="34" charset="0"/>
              <a:buChar char="•"/>
            </a:pPr>
            <a:r>
              <a:rPr lang="ar-SA" sz="3200" b="1" dirty="0" smtClean="0">
                <a:solidFill>
                  <a:schemeClr val="accent1">
                    <a:lumMod val="50000"/>
                  </a:schemeClr>
                </a:solidFill>
                <a:latin typeface="Sakkal Majalla" pitchFamily="2" charset="-78"/>
                <a:cs typeface="Sakkal Majalla" pitchFamily="2" charset="-78"/>
              </a:rPr>
              <a:t> الزيادة </a:t>
            </a:r>
            <a:r>
              <a:rPr lang="ar-SA" sz="3200" b="1" dirty="0">
                <a:solidFill>
                  <a:schemeClr val="accent1">
                    <a:lumMod val="50000"/>
                  </a:schemeClr>
                </a:solidFill>
                <a:latin typeface="Sakkal Majalla" pitchFamily="2" charset="-78"/>
                <a:cs typeface="Sakkal Majalla" pitchFamily="2" charset="-78"/>
              </a:rPr>
              <a:t>في رأس المال البشري</a:t>
            </a:r>
            <a:endParaRPr lang="en-US" sz="3200" b="1" dirty="0">
              <a:solidFill>
                <a:schemeClr val="accent1">
                  <a:lumMod val="50000"/>
                </a:schemeClr>
              </a:solidFill>
              <a:latin typeface="Sakkal Majalla" pitchFamily="2" charset="-78"/>
              <a:cs typeface="Sakkal Majalla" pitchFamily="2" charset="-78"/>
            </a:endParaRPr>
          </a:p>
          <a:p>
            <a:pPr lvl="0">
              <a:buFont typeface="Arial" pitchFamily="34" charset="0"/>
              <a:buChar char="•"/>
            </a:pPr>
            <a:r>
              <a:rPr lang="ar-SA" sz="3200" b="1" dirty="0" smtClean="0">
                <a:solidFill>
                  <a:schemeClr val="accent1">
                    <a:lumMod val="50000"/>
                  </a:schemeClr>
                </a:solidFill>
                <a:latin typeface="Sakkal Majalla" pitchFamily="2" charset="-78"/>
                <a:cs typeface="Sakkal Majalla" pitchFamily="2" charset="-78"/>
              </a:rPr>
              <a:t> الزيادة </a:t>
            </a:r>
            <a:r>
              <a:rPr lang="ar-SA" sz="3200" b="1" dirty="0">
                <a:solidFill>
                  <a:schemeClr val="accent1">
                    <a:lumMod val="50000"/>
                  </a:schemeClr>
                </a:solidFill>
                <a:latin typeface="Sakkal Majalla" pitchFamily="2" charset="-78"/>
                <a:cs typeface="Sakkal Majalla" pitchFamily="2" charset="-78"/>
              </a:rPr>
              <a:t>في إنتاجية عناصر الإنتاج</a:t>
            </a:r>
            <a:endParaRPr lang="en-US" sz="3200" b="1" dirty="0">
              <a:solidFill>
                <a:schemeClr val="accent1">
                  <a:lumMod val="50000"/>
                </a:schemeClr>
              </a:solidFill>
              <a:latin typeface="Sakkal Majalla" pitchFamily="2" charset="-78"/>
              <a:cs typeface="Sakkal Majalla" pitchFamily="2" charset="-78"/>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6" name="عنوان 5"/>
          <p:cNvSpPr>
            <a:spLocks noGrp="1"/>
          </p:cNvSpPr>
          <p:nvPr>
            <p:ph type="ctrTitle"/>
          </p:nvPr>
        </p:nvSpPr>
        <p:spPr>
          <a:xfrm>
            <a:off x="1624136" y="-99392"/>
            <a:ext cx="5900192" cy="1109985"/>
          </a:xfrm>
          <a:effectLst>
            <a:reflection blurRad="6350" stA="52000" endA="300" endPos="35000" dir="5400000" sy="-100000" algn="bl" rotWithShape="0"/>
          </a:effectLst>
        </p:spPr>
        <p:txBody>
          <a:bodyPr>
            <a:normAutofit/>
          </a:bodyPr>
          <a:lstStyle/>
          <a:p>
            <a:r>
              <a:rPr lang="ar-SA" sz="4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أسباب النمو </a:t>
            </a:r>
            <a:r>
              <a:rPr lang="ar-SA" sz="48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الاقتصادي </a:t>
            </a:r>
            <a:endParaRPr lang="en-US" sz="4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endParaRPr>
          </a:p>
        </p:txBody>
      </p:sp>
      <p:sp>
        <p:nvSpPr>
          <p:cNvPr id="5" name="عنوان فرعي 4"/>
          <p:cNvSpPr txBox="1">
            <a:spLocks noGrp="1"/>
          </p:cNvSpPr>
          <p:nvPr>
            <p:ph type="subTitle" idx="1"/>
          </p:nvPr>
        </p:nvSpPr>
        <p:spPr>
          <a:xfrm>
            <a:off x="107950" y="923816"/>
            <a:ext cx="9036050" cy="1785104"/>
          </a:xfrm>
          <a:prstGeom prst="rect">
            <a:avLst/>
          </a:prstGeom>
          <a:noFill/>
        </p:spPr>
        <p:txBody>
          <a:bodyPr wrap="square" rtlCol="1">
            <a:spAutoFit/>
          </a:bodyPr>
          <a:lstStyle/>
          <a:p>
            <a:pPr lvl="0"/>
            <a:r>
              <a:rPr lang="ar-SA" sz="2200" b="1" dirty="0">
                <a:solidFill>
                  <a:schemeClr val="accent2">
                    <a:lumMod val="50000"/>
                  </a:schemeClr>
                </a:solidFill>
                <a:latin typeface="Sakkal Majalla" pitchFamily="2" charset="-78"/>
                <a:cs typeface="Sakkal Majalla" pitchFamily="2" charset="-78"/>
              </a:rPr>
              <a:t>يعد السياسيون و الاقتصاديون بالنمو والازدهار ومستوى معيشة أعلى فما الذي يقصدونه بهذه المصطلحات وهل هناك مقياس موضوعي يستطيع الناس من خلاله ﺃﻥ يحكموا ما إذا كان الشعب في مجتمع ما، او اذا كانت شعوب العالم تتوقع ان تكون الابتكارات ﺍلتكنولوجية ﻭالسياسية بما في ذلك المالية ﺫﺍﺕ </a:t>
            </a:r>
            <a:r>
              <a:rPr lang="ar-SA" sz="2200" b="1" dirty="0" smtClean="0">
                <a:solidFill>
                  <a:schemeClr val="accent2">
                    <a:lumMod val="50000"/>
                  </a:schemeClr>
                </a:solidFill>
                <a:latin typeface="Sakkal Majalla" pitchFamily="2" charset="-78"/>
                <a:cs typeface="Sakkal Majalla" pitchFamily="2" charset="-78"/>
              </a:rPr>
              <a:t>فائدة </a:t>
            </a:r>
            <a:r>
              <a:rPr lang="ar-SA" sz="2200" b="1" dirty="0">
                <a:solidFill>
                  <a:schemeClr val="accent2">
                    <a:lumMod val="50000"/>
                  </a:schemeClr>
                </a:solidFill>
                <a:latin typeface="Sakkal Majalla" pitchFamily="2" charset="-78"/>
                <a:cs typeface="Sakkal Majalla" pitchFamily="2" charset="-78"/>
              </a:rPr>
              <a:t>وتقود إلى تكوين ثروة </a:t>
            </a:r>
            <a:r>
              <a:rPr lang="ar-SA" sz="2200" b="1" dirty="0" err="1">
                <a:solidFill>
                  <a:schemeClr val="accent2">
                    <a:lumMod val="50000"/>
                  </a:schemeClr>
                </a:solidFill>
                <a:latin typeface="Sakkal Majalla" pitchFamily="2" charset="-78"/>
                <a:cs typeface="Sakkal Majalla" pitchFamily="2" charset="-78"/>
              </a:rPr>
              <a:t>اكبر </a:t>
            </a:r>
            <a:r>
              <a:rPr lang="ar-SA" sz="2200" b="1" dirty="0" err="1" smtClean="0">
                <a:solidFill>
                  <a:schemeClr val="accent2">
                    <a:lumMod val="50000"/>
                  </a:schemeClr>
                </a:solidFill>
                <a:latin typeface="Sakkal Majalla" pitchFamily="2" charset="-78"/>
                <a:cs typeface="Sakkal Majalla" pitchFamily="2" charset="-78"/>
              </a:rPr>
              <a:t> ؟</a:t>
            </a:r>
            <a:r>
              <a:rPr lang="ar-SA" sz="2200" b="1" dirty="0" smtClean="0">
                <a:solidFill>
                  <a:schemeClr val="accent2">
                    <a:lumMod val="50000"/>
                  </a:schemeClr>
                </a:solidFill>
                <a:latin typeface="Sakkal Majalla" pitchFamily="2" charset="-78"/>
                <a:cs typeface="Sakkal Majalla" pitchFamily="2" charset="-78"/>
              </a:rPr>
              <a:t> </a:t>
            </a:r>
            <a:r>
              <a:rPr lang="ar-SA" sz="2200" b="1" dirty="0">
                <a:solidFill>
                  <a:schemeClr val="accent2">
                    <a:lumMod val="50000"/>
                  </a:schemeClr>
                </a:solidFill>
                <a:latin typeface="Sakkal Majalla" pitchFamily="2" charset="-78"/>
                <a:cs typeface="Sakkal Majalla" pitchFamily="2" charset="-78"/>
              </a:rPr>
              <a:t>ﻓﻜﻴﻑ لنا ﺃﻥ نتأكد من أن </a:t>
            </a:r>
            <a:r>
              <a:rPr lang="ar-SA" sz="2200" b="1" dirty="0" err="1" smtClean="0">
                <a:solidFill>
                  <a:schemeClr val="accent2">
                    <a:lumMod val="50000"/>
                  </a:schemeClr>
                </a:solidFill>
                <a:latin typeface="Sakkal Majalla" pitchFamily="2" charset="-78"/>
                <a:cs typeface="Sakkal Majalla" pitchFamily="2" charset="-78"/>
              </a:rPr>
              <a:t>إبتكاراً</a:t>
            </a:r>
            <a:r>
              <a:rPr lang="ar-SA" sz="2200" b="1" dirty="0" smtClean="0">
                <a:solidFill>
                  <a:schemeClr val="accent2">
                    <a:lumMod val="50000"/>
                  </a:schemeClr>
                </a:solidFill>
                <a:latin typeface="Sakkal Majalla" pitchFamily="2" charset="-78"/>
                <a:cs typeface="Sakkal Majalla" pitchFamily="2" charset="-78"/>
              </a:rPr>
              <a:t> ماليا ﺃﻭ </a:t>
            </a:r>
            <a:r>
              <a:rPr lang="ar-SA" sz="2200" b="1" dirty="0">
                <a:solidFill>
                  <a:schemeClr val="accent2">
                    <a:lumMod val="50000"/>
                  </a:schemeClr>
                </a:solidFill>
                <a:latin typeface="Sakkal Majalla" pitchFamily="2" charset="-78"/>
                <a:cs typeface="Sakkal Majalla" pitchFamily="2" charset="-78"/>
              </a:rPr>
              <a:t>تغييرا في </a:t>
            </a:r>
            <a:r>
              <a:rPr lang="ar-SA" sz="2200" b="1" dirty="0" smtClean="0">
                <a:solidFill>
                  <a:schemeClr val="accent2">
                    <a:lumMod val="50000"/>
                  </a:schemeClr>
                </a:solidFill>
                <a:latin typeface="Sakkal Majalla" pitchFamily="2" charset="-78"/>
                <a:cs typeface="Sakkal Majalla" pitchFamily="2" charset="-78"/>
              </a:rPr>
              <a:t>استراتيجييه </a:t>
            </a:r>
            <a:r>
              <a:rPr lang="ar-SA" sz="2200" b="1" dirty="0">
                <a:solidFill>
                  <a:schemeClr val="accent2">
                    <a:lumMod val="50000"/>
                  </a:schemeClr>
                </a:solidFill>
                <a:latin typeface="Sakkal Majalla" pitchFamily="2" charset="-78"/>
                <a:cs typeface="Sakkal Majalla" pitchFamily="2" charset="-78"/>
              </a:rPr>
              <a:t>شركة ما ﺃﻭ ﻓﻲ سياسة حكومة ما سيحسن من الاوضاع داخل المجتمع ﺃﻡ سيزيدها </a:t>
            </a:r>
            <a:r>
              <a:rPr lang="ar-SA" sz="2200" b="1" dirty="0" err="1" smtClean="0">
                <a:solidFill>
                  <a:schemeClr val="accent2">
                    <a:lumMod val="50000"/>
                  </a:schemeClr>
                </a:solidFill>
                <a:latin typeface="Sakkal Majalla" pitchFamily="2" charset="-78"/>
                <a:cs typeface="Sakkal Majalla" pitchFamily="2" charset="-78"/>
              </a:rPr>
              <a:t>سوءاً  </a:t>
            </a:r>
            <a:r>
              <a:rPr lang="ar-SA" sz="2200" b="1" dirty="0" err="1">
                <a:solidFill>
                  <a:schemeClr val="accent2">
                    <a:lumMod val="50000"/>
                  </a:schemeClr>
                </a:solidFill>
                <a:latin typeface="Sakkal Majalla" pitchFamily="2" charset="-78"/>
                <a:cs typeface="Sakkal Majalla" pitchFamily="2" charset="-78"/>
              </a:rPr>
              <a:t>؟</a:t>
            </a:r>
            <a:endParaRPr lang="en-US" sz="2200" b="1" dirty="0">
              <a:solidFill>
                <a:schemeClr val="accent2">
                  <a:lumMod val="50000"/>
                </a:schemeClr>
              </a:solidFill>
              <a:latin typeface="Sakkal Majalla" pitchFamily="2" charset="-78"/>
              <a:cs typeface="Sakkal Majalla" pitchFamily="2" charset="-78"/>
            </a:endParaRPr>
          </a:p>
        </p:txBody>
      </p:sp>
      <p:sp>
        <p:nvSpPr>
          <p:cNvPr id="10" name="مربع نص 9"/>
          <p:cNvSpPr txBox="1"/>
          <p:nvPr/>
        </p:nvSpPr>
        <p:spPr>
          <a:xfrm>
            <a:off x="0" y="2780928"/>
            <a:ext cx="9144000" cy="3970318"/>
          </a:xfrm>
          <a:prstGeom prst="rect">
            <a:avLst/>
          </a:prstGeom>
          <a:noFill/>
        </p:spPr>
        <p:txBody>
          <a:bodyPr wrap="square" rtlCol="1">
            <a:spAutoFit/>
          </a:bodyPr>
          <a:lstStyle/>
          <a:p>
            <a:r>
              <a:rPr lang="ar-SA" b="1" dirty="0" smtClean="0">
                <a:solidFill>
                  <a:schemeClr val="tx2">
                    <a:lumMod val="50000"/>
                  </a:schemeClr>
                </a:solidFill>
                <a:latin typeface="Sakkal Majalla" pitchFamily="2" charset="-78"/>
              </a:rPr>
              <a:t>والإجابة ﻫﻲ ﺃﻥ ﺍلتغيرات ﻓﻲ ﺇجمالي القيمة السوقية للمؤسسات ﻓﻲ مجتمع ما مضافاً إليها القيمه السوقية للالتزامات المستحقة ﻋﻠﻰ حكومته ستكون أفضل تقدير نستخدمه لتواصل الى مثل هذه </a:t>
            </a:r>
            <a:r>
              <a:rPr lang="ar-SA" b="1" dirty="0" err="1" smtClean="0">
                <a:solidFill>
                  <a:schemeClr val="tx2">
                    <a:lumMod val="50000"/>
                  </a:schemeClr>
                </a:solidFill>
                <a:latin typeface="Sakkal Majalla" pitchFamily="2" charset="-78"/>
              </a:rPr>
              <a:t>الاحكام</a:t>
            </a:r>
            <a:r>
              <a:rPr lang="ar-SA" b="1" dirty="0" smtClean="0">
                <a:solidFill>
                  <a:schemeClr val="tx2">
                    <a:lumMod val="50000"/>
                  </a:schemeClr>
                </a:solidFill>
                <a:latin typeface="Sakkal Majalla" pitchFamily="2" charset="-78"/>
              </a:rPr>
              <a:t> وﺃصبحت </a:t>
            </a:r>
            <a:r>
              <a:rPr lang="ar-SA" b="1" dirty="0" smtClean="0">
                <a:solidFill>
                  <a:schemeClr val="tx2">
                    <a:lumMod val="50000"/>
                  </a:schemeClr>
                </a:solidFill>
                <a:latin typeface="Sakkal Majalla" pitchFamily="2" charset="-78"/>
              </a:rPr>
              <a:t>الاسواق الماليه عميقة وشفافة زيادة هذا المجموع تعني ﺃﻥ ﻗﺩﺭﺓ المجتمع ﻋﻠﻰ توليد عوائد وتسديد الدين سوا كان هذا عاما ﺃﻭ خاصا ﻗﺩ ﺯﺍﺩﺕ ﻭالعكس عندما يقل هذا المجموع </a:t>
            </a:r>
            <a:r>
              <a:rPr lang="ar-SA" b="1" dirty="0">
                <a:solidFill>
                  <a:schemeClr val="tx2">
                    <a:lumMod val="50000"/>
                  </a:schemeClr>
                </a:solidFill>
                <a:latin typeface="Sakkal Majalla" pitchFamily="2" charset="-78"/>
              </a:rPr>
              <a:t> </a:t>
            </a:r>
            <a:r>
              <a:rPr lang="ar-SA" b="1" dirty="0" smtClean="0">
                <a:solidFill>
                  <a:schemeClr val="tx2">
                    <a:lumMod val="50000"/>
                  </a:schemeClr>
                </a:solidFill>
                <a:latin typeface="Sakkal Majalla" pitchFamily="2" charset="-78"/>
              </a:rPr>
              <a:t>هو قياس بواسطة وحده ثابتة نسبيا عوضاً عن اي عملة معينة يشير الناس الى ﺃﻥ حكومتهم ﺃﻭ ﺇﺩﺍﺭﺍﺕ شركتهم تتخذ ﻗﺭﺍﺭﺍﺕ خاطئة وتصر ﻋﻠﻴﻬﺎ والسبب  بسيط تحول الاسواق المالية المتطورة التي تخلو نسبياً من العراقيل ﺩﻭﻥ ﺍلاستمرار ﻓﻲ ارتكاب الاخطاء وبمعمل ذلك تعاود توجيه استخدام ﺭﺃﺱ ﺍلمال ﻭتضمن ﺃﻥ ﺍلمدخرات ﻭﺭﺃﺱ ﺍلمال موزع بطريقة أكثر ﻓﻌﺎلية ﻭعندما يتضاءل المجموع ﺍلمذكوﺭ ﺃﻋﻼﻩ، إلى أين تذهب </a:t>
            </a:r>
            <a:r>
              <a:rPr lang="ar-SA" b="1" dirty="0" err="1" smtClean="0">
                <a:solidFill>
                  <a:schemeClr val="tx2">
                    <a:lumMod val="50000"/>
                  </a:schemeClr>
                </a:solidFill>
                <a:latin typeface="Sakkal Majalla" pitchFamily="2" charset="-78"/>
              </a:rPr>
              <a:t>الثروه</a:t>
            </a:r>
            <a:r>
              <a:rPr lang="ar-SA" b="1" dirty="0" smtClean="0">
                <a:solidFill>
                  <a:schemeClr val="tx2">
                    <a:lumMod val="50000"/>
                  </a:schemeClr>
                </a:solidFill>
                <a:latin typeface="Sakkal Majalla" pitchFamily="2" charset="-78"/>
              </a:rPr>
              <a:t> ؟ هذا يعتمد ﻓﻜﻠﻤﺎ قلت مقدرة ﺭﺃﺱ المال والشعب في التحرك كلما أمكن ﺍلنظر أكثر إلى القيمة المتضائلة  ﻋﻠﻰ أنها خسارة دائمة تنصهر ﺍلاشياء ﺍلمتوقع أن تضل ثابتة وهي جهد الناس وإبداعهم ويمكن توقع حدوث أخطاء أكثر، ﻭﺃﻥ يدوم تأثيرها ﻭﻗﺕ أطول  وهكذا ﻓﺈﻥ ﺍلنقصان يعكس توقعات متضائلة بتوليد عوائد مستقبلية نظرا ﻷﻥ كل خطا يعتبر تكلفة وتوليد عوائد مستقبلية يعني النمو والقدرة ﻋﻠﻰ تسديد الدين ومع ﺫلك عندما يتحرك ﺭﺃﺱ ﺍلمال ﻭﺍلشعب ﻓﺈﻥ </a:t>
            </a:r>
            <a:r>
              <a:rPr lang="ar-SA" b="1" dirty="0" smtClean="0">
                <a:solidFill>
                  <a:schemeClr val="tx2">
                    <a:lumMod val="50000"/>
                  </a:schemeClr>
                </a:solidFill>
                <a:latin typeface="Sakkal Majalla" pitchFamily="2" charset="-78"/>
              </a:rPr>
              <a:t>ﺍلثروة </a:t>
            </a:r>
            <a:r>
              <a:rPr lang="ar-SA" b="1" dirty="0" smtClean="0">
                <a:solidFill>
                  <a:schemeClr val="tx2">
                    <a:lumMod val="50000"/>
                  </a:schemeClr>
                </a:solidFill>
                <a:latin typeface="Sakkal Majalla" pitchFamily="2" charset="-78"/>
              </a:rPr>
              <a:t>التي تختفي من بلدا ما تظهر مره مجدداﹰ ﻓﻲ بلدان أخرى</a:t>
            </a:r>
          </a:p>
          <a:p>
            <a:endParaRPr lang="ar-SA" b="1" dirty="0" smtClean="0">
              <a:solidFill>
                <a:schemeClr val="tx2">
                  <a:lumMod val="50000"/>
                </a:schemeClr>
              </a:solidFill>
              <a:latin typeface="Sakkal Majalla" pitchFamily="2" charset="-78"/>
            </a:endParaRPr>
          </a:p>
          <a:p>
            <a:endParaRPr lang="ar-SA" b="1" dirty="0">
              <a:solidFill>
                <a:schemeClr val="tx2">
                  <a:lumMod val="50000"/>
                </a:schemeClr>
              </a:solidFill>
              <a:latin typeface="Sakkal Majalla" pitchFamily="2" charset="-78"/>
            </a:endParaRPr>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6" name="عنوان 5"/>
          <p:cNvSpPr>
            <a:spLocks noGrp="1"/>
          </p:cNvSpPr>
          <p:nvPr>
            <p:ph type="ctrTitle"/>
          </p:nvPr>
        </p:nvSpPr>
        <p:spPr>
          <a:xfrm>
            <a:off x="611560" y="332656"/>
            <a:ext cx="7992888" cy="1944216"/>
          </a:xfrm>
          <a:effectLst>
            <a:reflection blurRad="6350" stA="52000" endA="300" endPos="35000" dir="5400000" sy="-100000" algn="bl" rotWithShape="0"/>
          </a:effectLst>
        </p:spPr>
        <p:txBody>
          <a:bodyPr>
            <a:normAutofit/>
          </a:bodyPr>
          <a:lstStyle/>
          <a:p>
            <a:pPr algn="r"/>
            <a:r>
              <a:rPr lang="ar-SA" sz="4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العلاقة السببية بين نمو الصادرات والنمو الاقتصادي</a:t>
            </a:r>
            <a:endParaRPr lang="en-US" sz="40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endParaRPr>
          </a:p>
        </p:txBody>
      </p:sp>
      <p:sp>
        <p:nvSpPr>
          <p:cNvPr id="7" name="عنوان فرعي 6"/>
          <p:cNvSpPr>
            <a:spLocks noGrp="1"/>
          </p:cNvSpPr>
          <p:nvPr>
            <p:ph type="subTitle" idx="1"/>
          </p:nvPr>
        </p:nvSpPr>
        <p:spPr>
          <a:xfrm>
            <a:off x="323528" y="2060848"/>
            <a:ext cx="8496944" cy="4824536"/>
          </a:xfrm>
        </p:spPr>
        <p:txBody>
          <a:bodyPr>
            <a:noAutofit/>
          </a:bodyPr>
          <a:lstStyle/>
          <a:p>
            <a:pPr algn="justLow"/>
            <a:r>
              <a:rPr lang="ar-SA" sz="2800" b="1" dirty="0">
                <a:solidFill>
                  <a:schemeClr val="tx2">
                    <a:lumMod val="50000"/>
                  </a:schemeClr>
                </a:solidFill>
                <a:latin typeface="Sakkal Majalla" pitchFamily="2" charset="-78"/>
                <a:cs typeface="Sakkal Majalla" pitchFamily="2" charset="-78"/>
              </a:rPr>
              <a:t>توصل الفكر الاقتصادي كما توصلت العديد من الدراسات التجريبية إلى أن النمو السريع للصادرات يعجل بالنمو </a:t>
            </a:r>
            <a:r>
              <a:rPr lang="ar-SA" sz="2800" b="1" dirty="0" smtClean="0">
                <a:solidFill>
                  <a:schemeClr val="tx2">
                    <a:lumMod val="50000"/>
                  </a:schemeClr>
                </a:solidFill>
                <a:latin typeface="Sakkal Majalla" pitchFamily="2" charset="-78"/>
                <a:cs typeface="Sakkal Majalla" pitchFamily="2" charset="-78"/>
              </a:rPr>
              <a:t>الاقتصادي وأثبتت </a:t>
            </a:r>
            <a:r>
              <a:rPr lang="ar-SA" sz="2800" b="1" dirty="0">
                <a:solidFill>
                  <a:schemeClr val="tx2">
                    <a:lumMod val="50000"/>
                  </a:schemeClr>
                </a:solidFill>
                <a:latin typeface="Sakkal Majalla" pitchFamily="2" charset="-78"/>
                <a:cs typeface="Sakkal Majalla" pitchFamily="2" charset="-78"/>
              </a:rPr>
              <a:t>تجارب الدول النامية التي تبنت سياسة تشجيع الصادرات كإحدى استراتيجيات التنمية الاقتصادية، أن تنمية الصادرات ﺗﻬيئ وسائل النمو الاقتصادي على نحو أسرع مما يتحقق في ظل سياسة إحلال الواردات أو السياسات </a:t>
            </a:r>
            <a:r>
              <a:rPr lang="ar-SA" sz="2800" b="1" dirty="0" smtClean="0">
                <a:solidFill>
                  <a:schemeClr val="tx2">
                    <a:lumMod val="50000"/>
                  </a:schemeClr>
                </a:solidFill>
                <a:latin typeface="Sakkal Majalla" pitchFamily="2" charset="-78"/>
                <a:cs typeface="Sakkal Majalla" pitchFamily="2" charset="-78"/>
              </a:rPr>
              <a:t>الأخرى ولقد </a:t>
            </a:r>
            <a:r>
              <a:rPr lang="ar-SA" sz="2800" b="1" dirty="0">
                <a:solidFill>
                  <a:schemeClr val="tx2">
                    <a:lumMod val="50000"/>
                  </a:schemeClr>
                </a:solidFill>
                <a:latin typeface="Sakkal Majalla" pitchFamily="2" charset="-78"/>
                <a:cs typeface="Sakkal Majalla" pitchFamily="2" charset="-78"/>
              </a:rPr>
              <a:t>تزايد اهتمام الاقتصاديين بسياسة تشجيع الصادرات، وتركزت جهودهم في بحث وتحليل العلاقة بين نمو الصادرات والنمو ألاقتصادي وتوضيح أسباب هذه </a:t>
            </a:r>
            <a:r>
              <a:rPr lang="ar-SA" sz="2800" b="1" dirty="0" smtClean="0">
                <a:solidFill>
                  <a:schemeClr val="tx2">
                    <a:lumMod val="50000"/>
                  </a:schemeClr>
                </a:solidFill>
                <a:latin typeface="Sakkal Majalla" pitchFamily="2" charset="-78"/>
                <a:cs typeface="Sakkal Majalla" pitchFamily="2" charset="-78"/>
              </a:rPr>
              <a:t>الظاهرة وأجريت </a:t>
            </a:r>
            <a:r>
              <a:rPr lang="ar-SA" sz="2800" b="1" dirty="0">
                <a:solidFill>
                  <a:schemeClr val="tx2">
                    <a:lumMod val="50000"/>
                  </a:schemeClr>
                </a:solidFill>
                <a:latin typeface="Sakkal Majalla" pitchFamily="2" charset="-78"/>
                <a:cs typeface="Sakkal Majalla" pitchFamily="2" charset="-78"/>
              </a:rPr>
              <a:t>العديد من الدراسات التجريبية لبحث أثر النمو في الصادرات على نمو اقتصاديات الدول النامية من جوانب </a:t>
            </a:r>
            <a:r>
              <a:rPr lang="ar-SA" sz="2800" b="1" dirty="0" smtClean="0">
                <a:solidFill>
                  <a:schemeClr val="tx2">
                    <a:lumMod val="50000"/>
                  </a:schemeClr>
                </a:solidFill>
                <a:latin typeface="Sakkal Majalla" pitchFamily="2" charset="-78"/>
                <a:cs typeface="Sakkal Majalla" pitchFamily="2" charset="-78"/>
              </a:rPr>
              <a:t>متعددة</a:t>
            </a:r>
            <a:endParaRPr lang="ar-SA" sz="2800" dirty="0">
              <a:solidFill>
                <a:schemeClr val="tx2">
                  <a:lumMod val="50000"/>
                </a:schemeClr>
              </a:solidFill>
              <a:latin typeface="Sakkal Majalla" pitchFamily="2" charset="-78"/>
              <a:cs typeface="Sakkal Majalla" pitchFamily="2" charset="-78"/>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chemeClr val="tx2">
                <a:lumMod val="20000"/>
                <a:lumOff val="80000"/>
              </a:schemeClr>
            </a:gs>
            <a:gs pos="70000">
              <a:srgbClr val="C4D6EB"/>
            </a:gs>
            <a:gs pos="100000">
              <a:srgbClr val="FFEBFA"/>
            </a:gs>
          </a:gsLst>
          <a:path path="circle">
            <a:fillToRect t="100000" r="100000"/>
          </a:path>
        </a:gradFill>
        <a:effectLst/>
      </p:bgPr>
    </p:bg>
    <p:spTree>
      <p:nvGrpSpPr>
        <p:cNvPr id="1" name=""/>
        <p:cNvGrpSpPr/>
        <p:nvPr/>
      </p:nvGrpSpPr>
      <p:grpSpPr>
        <a:xfrm>
          <a:off x="0" y="0"/>
          <a:ext cx="0" cy="0"/>
          <a:chOff x="0" y="0"/>
          <a:chExt cx="0" cy="0"/>
        </a:xfrm>
      </p:grpSpPr>
      <p:sp>
        <p:nvSpPr>
          <p:cNvPr id="6" name="عنوان 5"/>
          <p:cNvSpPr>
            <a:spLocks noGrp="1"/>
          </p:cNvSpPr>
          <p:nvPr>
            <p:ph type="ctrTitle"/>
          </p:nvPr>
        </p:nvSpPr>
        <p:spPr>
          <a:xfrm>
            <a:off x="683568" y="-99392"/>
            <a:ext cx="7992888" cy="1944216"/>
          </a:xfrm>
          <a:effectLst>
            <a:reflection blurRad="6350" stA="52000" endA="300" endPos="35000" dir="5400000" sy="-100000" algn="bl" rotWithShape="0"/>
          </a:effectLst>
        </p:spPr>
        <p:txBody>
          <a:bodyPr>
            <a:normAutofit/>
          </a:bodyPr>
          <a:lstStyle/>
          <a:p>
            <a:r>
              <a:rPr lang="ar-SA"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rPr>
              <a:t>المنهج الاسلامي في التنمية الاقتصادية</a:t>
            </a:r>
            <a:endParaRPr lang="en-US"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ndalus" pitchFamily="18" charset="-78"/>
              <a:cs typeface="Andalus" pitchFamily="18" charset="-78"/>
            </a:endParaRPr>
          </a:p>
        </p:txBody>
      </p:sp>
      <p:sp>
        <p:nvSpPr>
          <p:cNvPr id="7" name="عنوان فرعي 6"/>
          <p:cNvSpPr>
            <a:spLocks noGrp="1"/>
          </p:cNvSpPr>
          <p:nvPr>
            <p:ph type="subTitle" idx="1"/>
          </p:nvPr>
        </p:nvSpPr>
        <p:spPr>
          <a:xfrm>
            <a:off x="395536" y="1412776"/>
            <a:ext cx="8424936" cy="1440160"/>
          </a:xfrm>
        </p:spPr>
        <p:txBody>
          <a:bodyPr>
            <a:noAutofit/>
          </a:bodyPr>
          <a:lstStyle/>
          <a:p>
            <a:pPr algn="justLow"/>
            <a:r>
              <a:rPr lang="ar-SA" sz="2800" b="1" dirty="0">
                <a:solidFill>
                  <a:schemeClr val="accent1">
                    <a:lumMod val="50000"/>
                  </a:schemeClr>
                </a:solidFill>
                <a:latin typeface="Sakkal Majalla" pitchFamily="2" charset="-78"/>
                <a:cs typeface="Sakkal Majalla" pitchFamily="2" charset="-78"/>
              </a:rPr>
              <a:t>هناك العديد من </a:t>
            </a:r>
            <a:r>
              <a:rPr lang="ar-SA" sz="2800" b="1" dirty="0" smtClean="0">
                <a:solidFill>
                  <a:schemeClr val="accent1">
                    <a:lumMod val="50000"/>
                  </a:schemeClr>
                </a:solidFill>
                <a:latin typeface="Sakkal Majalla" pitchFamily="2" charset="-78"/>
                <a:cs typeface="Sakkal Majalla" pitchFamily="2" charset="-78"/>
              </a:rPr>
              <a:t>الملاحظات التي </a:t>
            </a:r>
            <a:r>
              <a:rPr lang="ar-SA" sz="2800" b="1" dirty="0">
                <a:solidFill>
                  <a:schemeClr val="accent1">
                    <a:lumMod val="50000"/>
                  </a:schemeClr>
                </a:solidFill>
                <a:latin typeface="Sakkal Majalla" pitchFamily="2" charset="-78"/>
                <a:cs typeface="Sakkal Majalla" pitchFamily="2" charset="-78"/>
              </a:rPr>
              <a:t>تمثل في حد ذاتها مسلمات عن الاقتصاد </a:t>
            </a:r>
            <a:r>
              <a:rPr lang="ar-SA" sz="2800" b="1" dirty="0" smtClean="0">
                <a:solidFill>
                  <a:schemeClr val="accent1">
                    <a:lumMod val="50000"/>
                  </a:schemeClr>
                </a:solidFill>
                <a:latin typeface="Sakkal Majalla" pitchFamily="2" charset="-78"/>
                <a:cs typeface="Sakkal Majalla" pitchFamily="2" charset="-78"/>
              </a:rPr>
              <a:t>الإسلامي كما </a:t>
            </a:r>
            <a:r>
              <a:rPr lang="ar-SA" sz="2800" b="1" dirty="0">
                <a:solidFill>
                  <a:schemeClr val="accent1">
                    <a:lumMod val="50000"/>
                  </a:schemeClr>
                </a:solidFill>
                <a:latin typeface="Sakkal Majalla" pitchFamily="2" charset="-78"/>
                <a:cs typeface="Sakkal Majalla" pitchFamily="2" charset="-78"/>
              </a:rPr>
              <a:t>تشكل في الوقت نفسه خلفيات ضرورية لفهم أدق وأعمق للمنهج الإسلامي في </a:t>
            </a:r>
            <a:r>
              <a:rPr lang="ar-SA" sz="2800" b="1" dirty="0" smtClean="0">
                <a:solidFill>
                  <a:schemeClr val="accent1">
                    <a:lumMod val="50000"/>
                  </a:schemeClr>
                </a:solidFill>
                <a:latin typeface="Sakkal Majalla" pitchFamily="2" charset="-78"/>
                <a:cs typeface="Sakkal Majalla" pitchFamily="2" charset="-78"/>
              </a:rPr>
              <a:t>التنمية</a:t>
            </a:r>
            <a:endParaRPr lang="en-US" sz="2800" dirty="0">
              <a:solidFill>
                <a:schemeClr val="accent1">
                  <a:lumMod val="50000"/>
                </a:schemeClr>
              </a:solidFill>
              <a:latin typeface="Sakkal Majalla" pitchFamily="2" charset="-78"/>
              <a:cs typeface="Sakkal Majalla" pitchFamily="2" charset="-78"/>
            </a:endParaRPr>
          </a:p>
          <a:p>
            <a:pPr algn="justLow"/>
            <a:endParaRPr lang="ar-SA" sz="2800" dirty="0">
              <a:solidFill>
                <a:schemeClr val="accent1">
                  <a:lumMod val="50000"/>
                </a:schemeClr>
              </a:solidFill>
              <a:latin typeface="Sakkal Majalla" pitchFamily="2" charset="-78"/>
              <a:cs typeface="Sakkal Majalla" pitchFamily="2" charset="-78"/>
            </a:endParaRPr>
          </a:p>
        </p:txBody>
      </p:sp>
      <p:sp>
        <p:nvSpPr>
          <p:cNvPr id="4" name="مربع نص 3"/>
          <p:cNvSpPr txBox="1"/>
          <p:nvPr/>
        </p:nvSpPr>
        <p:spPr>
          <a:xfrm>
            <a:off x="899592" y="2852936"/>
            <a:ext cx="7956376" cy="3908762"/>
          </a:xfrm>
          <a:prstGeom prst="rect">
            <a:avLst/>
          </a:prstGeom>
          <a:noFill/>
        </p:spPr>
        <p:txBody>
          <a:bodyPr wrap="square" rtlCol="1">
            <a:spAutoFit/>
          </a:bodyPr>
          <a:lstStyle/>
          <a:p>
            <a:pPr>
              <a:buFont typeface="Arial" pitchFamily="34" charset="0"/>
              <a:buChar char="•"/>
            </a:pPr>
            <a:r>
              <a:rPr lang="ar-SA" sz="2800" b="1" dirty="0">
                <a:solidFill>
                  <a:schemeClr val="tx2">
                    <a:lumMod val="50000"/>
                  </a:schemeClr>
                </a:solidFill>
                <a:latin typeface="Sakkal Majalla" pitchFamily="2" charset="-78"/>
                <a:cs typeface="Sakkal Majalla" pitchFamily="2" charset="-78"/>
              </a:rPr>
              <a:t>الملاحظة </a:t>
            </a:r>
            <a:r>
              <a:rPr lang="ar-SA" sz="2800" b="1" dirty="0" smtClean="0">
                <a:solidFill>
                  <a:schemeClr val="tx2">
                    <a:lumMod val="50000"/>
                  </a:schemeClr>
                </a:solidFill>
                <a:latin typeface="Sakkal Majalla" pitchFamily="2" charset="-78"/>
                <a:cs typeface="Sakkal Majalla" pitchFamily="2" charset="-78"/>
              </a:rPr>
              <a:t>الأولى: الركيزة </a:t>
            </a:r>
            <a:r>
              <a:rPr lang="ar-SA" sz="2800" b="1" dirty="0">
                <a:solidFill>
                  <a:schemeClr val="tx2">
                    <a:lumMod val="50000"/>
                  </a:schemeClr>
                </a:solidFill>
                <a:latin typeface="Sakkal Majalla" pitchFamily="2" charset="-78"/>
                <a:cs typeface="Sakkal Majalla" pitchFamily="2" charset="-78"/>
              </a:rPr>
              <a:t>الأخلاقية للاقتصاد </a:t>
            </a:r>
            <a:r>
              <a:rPr lang="ar-SA" sz="2800" b="1" dirty="0" smtClean="0">
                <a:solidFill>
                  <a:schemeClr val="tx2">
                    <a:lumMod val="50000"/>
                  </a:schemeClr>
                </a:solidFill>
                <a:latin typeface="Sakkal Majalla" pitchFamily="2" charset="-78"/>
                <a:cs typeface="Sakkal Majalla" pitchFamily="2" charset="-78"/>
              </a:rPr>
              <a:t>الإسلامي</a:t>
            </a:r>
          </a:p>
          <a:p>
            <a:pPr>
              <a:buFont typeface="Arial" pitchFamily="34" charset="0"/>
              <a:buChar char="•"/>
            </a:pPr>
            <a:r>
              <a:rPr lang="ar-SA" sz="2800" b="1" dirty="0" smtClean="0">
                <a:solidFill>
                  <a:schemeClr val="tx2">
                    <a:lumMod val="50000"/>
                  </a:schemeClr>
                </a:solidFill>
                <a:latin typeface="Sakkal Majalla" pitchFamily="2" charset="-78"/>
                <a:cs typeface="Sakkal Majalla" pitchFamily="2" charset="-78"/>
              </a:rPr>
              <a:t>الملاحظة الثانية: انفتاح الاقتصاد الإسلامي على التراث الإنساني </a:t>
            </a:r>
          </a:p>
          <a:p>
            <a:pPr>
              <a:buFont typeface="Arial" pitchFamily="34" charset="0"/>
              <a:buChar char="•"/>
            </a:pPr>
            <a:r>
              <a:rPr lang="ar-SA" sz="2800" b="1" dirty="0" smtClean="0">
                <a:solidFill>
                  <a:schemeClr val="tx2">
                    <a:lumMod val="50000"/>
                  </a:schemeClr>
                </a:solidFill>
                <a:latin typeface="Sakkal Majalla" pitchFamily="2" charset="-78"/>
                <a:cs typeface="Sakkal Majalla" pitchFamily="2" charset="-78"/>
              </a:rPr>
              <a:t>الملاحظة الثالثة: ضرورة التخلص من موقف الدفاع عن الاقتصاد الإسلامي</a:t>
            </a:r>
          </a:p>
          <a:p>
            <a:pPr>
              <a:buFont typeface="Arial" pitchFamily="34" charset="0"/>
              <a:buChar char="•"/>
            </a:pPr>
            <a:r>
              <a:rPr lang="ar-SA" sz="2800" b="1" dirty="0" smtClean="0">
                <a:solidFill>
                  <a:schemeClr val="tx2">
                    <a:lumMod val="50000"/>
                  </a:schemeClr>
                </a:solidFill>
                <a:latin typeface="Sakkal Majalla" pitchFamily="2" charset="-78"/>
                <a:cs typeface="Sakkal Majalla" pitchFamily="2" charset="-78"/>
              </a:rPr>
              <a:t>الملاحظة الرابعة: غياب الاقتصاد الإسلامي هو السبب الجذري للتخلف</a:t>
            </a:r>
          </a:p>
          <a:p>
            <a:pPr>
              <a:buFont typeface="Arial" pitchFamily="34" charset="0"/>
              <a:buChar char="•"/>
            </a:pPr>
            <a:r>
              <a:rPr lang="ar-SA" sz="2800" b="1" dirty="0" smtClean="0">
                <a:solidFill>
                  <a:schemeClr val="tx2">
                    <a:lumMod val="50000"/>
                  </a:schemeClr>
                </a:solidFill>
                <a:latin typeface="Sakkal Majalla" pitchFamily="2" charset="-78"/>
                <a:cs typeface="Sakkal Majalla" pitchFamily="2" charset="-78"/>
              </a:rPr>
              <a:t>الملاحظة الخامسة: سلفية الاقتصاد الإسلامي إبداعية مستنيرة</a:t>
            </a:r>
          </a:p>
          <a:p>
            <a:pPr>
              <a:buFont typeface="Arial" pitchFamily="34" charset="0"/>
              <a:buChar char="•"/>
            </a:pPr>
            <a:r>
              <a:rPr lang="ar-SA" sz="2800" b="1" dirty="0" smtClean="0">
                <a:solidFill>
                  <a:schemeClr val="tx2">
                    <a:lumMod val="50000"/>
                  </a:schemeClr>
                </a:solidFill>
                <a:latin typeface="Sakkal Majalla" pitchFamily="2" charset="-78"/>
                <a:cs typeface="Sakkal Majalla" pitchFamily="2" charset="-78"/>
              </a:rPr>
              <a:t>الملاحظة السادسة: الاقتصاد الإسلامي تزاوج وتوازن بين الروح والمادة</a:t>
            </a:r>
          </a:p>
          <a:p>
            <a:pPr>
              <a:buFont typeface="Arial" pitchFamily="34" charset="0"/>
              <a:buChar char="•"/>
            </a:pPr>
            <a:r>
              <a:rPr lang="ar-SA" sz="2800" b="1" dirty="0" smtClean="0">
                <a:solidFill>
                  <a:schemeClr val="tx2">
                    <a:lumMod val="50000"/>
                  </a:schemeClr>
                </a:solidFill>
                <a:latin typeface="Sakkal Majalla" pitchFamily="2" charset="-78"/>
                <a:cs typeface="Sakkal Majalla" pitchFamily="2" charset="-78"/>
              </a:rPr>
              <a:t>الملاحظة السابعة: غاية الاقتصاد الإسلامي تحقيق تمام الكفاية</a:t>
            </a:r>
          </a:p>
          <a:p>
            <a:endParaRPr lang="ar-SA" sz="2400" dirty="0">
              <a:solidFill>
                <a:schemeClr val="tx2">
                  <a:lumMod val="50000"/>
                </a:schemeClr>
              </a:solidFill>
              <a:latin typeface="Sakkal Majalla" pitchFamily="2" charset="-78"/>
              <a:cs typeface="Sakkal Majalla" pitchFamily="2" charset="-78"/>
            </a:endParaRP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1286</Words>
  <Application>Microsoft Office PowerPoint</Application>
  <PresentationFormat>عرض على الشاشة (3:4)‏</PresentationFormat>
  <Paragraphs>60</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سمة Office</vt:lpstr>
      <vt:lpstr>الشريحة 1</vt:lpstr>
      <vt:lpstr>الشريحة 2</vt:lpstr>
      <vt:lpstr>التنمية الاقتصادية</vt:lpstr>
      <vt:lpstr>مفهوم النمو والتنمية الاقتصادية</vt:lpstr>
      <vt:lpstr>أهداف التنمية الاقتصادية</vt:lpstr>
      <vt:lpstr>عوامل النمو الاقتصادي</vt:lpstr>
      <vt:lpstr>أسباب النمو الاقتصادي </vt:lpstr>
      <vt:lpstr>العلاقة السببية بين نمو الصادرات والنمو الاقتصادي</vt:lpstr>
      <vt:lpstr>المنهج الاسلامي في التنمية الاقتصادية</vt:lpstr>
      <vt:lpstr>نظريات التنمية الاقتصادية</vt:lpstr>
      <vt:lpstr>العلاقة بين النمو الاقتصادي و البطالة </vt:lpstr>
      <vt:lpstr>البيئة السياسية والتنمية الاقتصادية في  الوطــن العربــي</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dc:creator>
  <cp:lastModifiedBy>aim</cp:lastModifiedBy>
  <cp:revision>36</cp:revision>
  <dcterms:created xsi:type="dcterms:W3CDTF">2012-05-18T12:40:52Z</dcterms:created>
  <dcterms:modified xsi:type="dcterms:W3CDTF">2012-05-19T07:22:47Z</dcterms:modified>
</cp:coreProperties>
</file>