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43" d="100"/>
          <a:sy n="43" d="100"/>
        </p:scale>
        <p:origin x="54" y="7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C5D50DE-4E85-4632-ABB4-5792A88E958E}" type="datetimeFigureOut">
              <a:rPr lang="ar-SA" smtClean="0"/>
              <a:t>22/11/1435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302803-56E5-406B-A62A-DC7573779C2F}" type="slidenum">
              <a:rPr lang="ar-SA" smtClean="0"/>
              <a:t>‹#›</a:t>
            </a:fld>
            <a:endParaRPr lang="ar-SA"/>
          </a:p>
        </p:txBody>
      </p:sp>
    </p:spTree>
    <p:extLst>
      <p:ext uri="{BB962C8B-B14F-4D97-AF65-F5344CB8AC3E}">
        <p14:creationId xmlns:p14="http://schemas.microsoft.com/office/powerpoint/2010/main" val="2935307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5D50DE-4E85-4632-ABB4-5792A88E958E}" type="datetimeFigureOut">
              <a:rPr lang="ar-SA" smtClean="0"/>
              <a:t>22/11/1435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C302803-56E5-406B-A62A-DC7573779C2F}" type="slidenum">
              <a:rPr lang="ar-SA" smtClean="0"/>
              <a:t>‹#›</a:t>
            </a:fld>
            <a:endParaRPr lang="ar-SA"/>
          </a:p>
        </p:txBody>
      </p:sp>
    </p:spTree>
    <p:extLst>
      <p:ext uri="{BB962C8B-B14F-4D97-AF65-F5344CB8AC3E}">
        <p14:creationId xmlns:p14="http://schemas.microsoft.com/office/powerpoint/2010/main" val="2263171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5D50DE-4E85-4632-ABB4-5792A88E958E}" type="datetimeFigureOut">
              <a:rPr lang="ar-SA" smtClean="0"/>
              <a:t>22/11/1435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C302803-56E5-406B-A62A-DC7573779C2F}" type="slidenum">
              <a:rPr lang="ar-SA" smtClean="0"/>
              <a:t>‹#›</a:t>
            </a:fld>
            <a:endParaRPr lang="ar-SA"/>
          </a:p>
        </p:txBody>
      </p:sp>
    </p:spTree>
    <p:extLst>
      <p:ext uri="{BB962C8B-B14F-4D97-AF65-F5344CB8AC3E}">
        <p14:creationId xmlns:p14="http://schemas.microsoft.com/office/powerpoint/2010/main" val="1517252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5D50DE-4E85-4632-ABB4-5792A88E958E}" type="datetimeFigureOut">
              <a:rPr lang="ar-SA" smtClean="0"/>
              <a:t>22/11/1435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C302803-56E5-406B-A62A-DC7573779C2F}" type="slidenum">
              <a:rPr lang="ar-SA" smtClean="0"/>
              <a:t>‹#›</a:t>
            </a:fld>
            <a:endParaRPr lang="ar-SA"/>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5293805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5D50DE-4E85-4632-ABB4-5792A88E958E}" type="datetimeFigureOut">
              <a:rPr lang="ar-SA" smtClean="0"/>
              <a:t>22/11/1435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C302803-56E5-406B-A62A-DC7573779C2F}" type="slidenum">
              <a:rPr lang="ar-SA" smtClean="0"/>
              <a:t>‹#›</a:t>
            </a:fld>
            <a:endParaRPr lang="ar-SA"/>
          </a:p>
        </p:txBody>
      </p:sp>
    </p:spTree>
    <p:extLst>
      <p:ext uri="{BB962C8B-B14F-4D97-AF65-F5344CB8AC3E}">
        <p14:creationId xmlns:p14="http://schemas.microsoft.com/office/powerpoint/2010/main" val="202693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7C5D50DE-4E85-4632-ABB4-5792A88E958E}" type="datetimeFigureOut">
              <a:rPr lang="ar-SA" smtClean="0"/>
              <a:t>22/11/1435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C302803-56E5-406B-A62A-DC7573779C2F}" type="slidenum">
              <a:rPr lang="ar-SA" smtClean="0"/>
              <a:t>‹#›</a:t>
            </a:fld>
            <a:endParaRPr lang="ar-SA"/>
          </a:p>
        </p:txBody>
      </p:sp>
    </p:spTree>
    <p:extLst>
      <p:ext uri="{BB962C8B-B14F-4D97-AF65-F5344CB8AC3E}">
        <p14:creationId xmlns:p14="http://schemas.microsoft.com/office/powerpoint/2010/main" val="12379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7C5D50DE-4E85-4632-ABB4-5792A88E958E}" type="datetimeFigureOut">
              <a:rPr lang="ar-SA" smtClean="0"/>
              <a:t>22/11/1435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C302803-56E5-406B-A62A-DC7573779C2F}" type="slidenum">
              <a:rPr lang="ar-SA" smtClean="0"/>
              <a:t>‹#›</a:t>
            </a:fld>
            <a:endParaRPr lang="ar-SA"/>
          </a:p>
        </p:txBody>
      </p:sp>
    </p:spTree>
    <p:extLst>
      <p:ext uri="{BB962C8B-B14F-4D97-AF65-F5344CB8AC3E}">
        <p14:creationId xmlns:p14="http://schemas.microsoft.com/office/powerpoint/2010/main" val="2856512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5D50DE-4E85-4632-ABB4-5792A88E958E}" type="datetimeFigureOut">
              <a:rPr lang="ar-SA" smtClean="0"/>
              <a:t>22/11/1435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302803-56E5-406B-A62A-DC7573779C2F}" type="slidenum">
              <a:rPr lang="ar-SA" smtClean="0"/>
              <a:t>‹#›</a:t>
            </a:fld>
            <a:endParaRPr lang="ar-SA"/>
          </a:p>
        </p:txBody>
      </p:sp>
    </p:spTree>
    <p:extLst>
      <p:ext uri="{BB962C8B-B14F-4D97-AF65-F5344CB8AC3E}">
        <p14:creationId xmlns:p14="http://schemas.microsoft.com/office/powerpoint/2010/main" val="42448407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5D50DE-4E85-4632-ABB4-5792A88E958E}" type="datetimeFigureOut">
              <a:rPr lang="ar-SA" smtClean="0"/>
              <a:t>22/11/1435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302803-56E5-406B-A62A-DC7573779C2F}" type="slidenum">
              <a:rPr lang="ar-SA" smtClean="0"/>
              <a:t>‹#›</a:t>
            </a:fld>
            <a:endParaRPr lang="ar-SA"/>
          </a:p>
        </p:txBody>
      </p:sp>
    </p:spTree>
    <p:extLst>
      <p:ext uri="{BB962C8B-B14F-4D97-AF65-F5344CB8AC3E}">
        <p14:creationId xmlns:p14="http://schemas.microsoft.com/office/powerpoint/2010/main" val="2879002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5D50DE-4E85-4632-ABB4-5792A88E958E}" type="datetimeFigureOut">
              <a:rPr lang="ar-SA" smtClean="0"/>
              <a:t>22/11/1435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302803-56E5-406B-A62A-DC7573779C2F}" type="slidenum">
              <a:rPr lang="ar-SA" smtClean="0"/>
              <a:t>‹#›</a:t>
            </a:fld>
            <a:endParaRPr lang="ar-SA"/>
          </a:p>
        </p:txBody>
      </p:sp>
    </p:spTree>
    <p:extLst>
      <p:ext uri="{BB962C8B-B14F-4D97-AF65-F5344CB8AC3E}">
        <p14:creationId xmlns:p14="http://schemas.microsoft.com/office/powerpoint/2010/main" val="1476105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5D50DE-4E85-4632-ABB4-5792A88E958E}" type="datetimeFigureOut">
              <a:rPr lang="ar-SA" smtClean="0"/>
              <a:t>22/11/1435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302803-56E5-406B-A62A-DC7573779C2F}" type="slidenum">
              <a:rPr lang="ar-SA" smtClean="0"/>
              <a:t>‹#›</a:t>
            </a:fld>
            <a:endParaRPr lang="ar-SA"/>
          </a:p>
        </p:txBody>
      </p:sp>
    </p:spTree>
    <p:extLst>
      <p:ext uri="{BB962C8B-B14F-4D97-AF65-F5344CB8AC3E}">
        <p14:creationId xmlns:p14="http://schemas.microsoft.com/office/powerpoint/2010/main" val="1398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C5D50DE-4E85-4632-ABB4-5792A88E958E}" type="datetimeFigureOut">
              <a:rPr lang="ar-SA" smtClean="0"/>
              <a:t>22/11/1435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C302803-56E5-406B-A62A-DC7573779C2F}" type="slidenum">
              <a:rPr lang="ar-SA" smtClean="0"/>
              <a:t>‹#›</a:t>
            </a:fld>
            <a:endParaRPr lang="ar-SA"/>
          </a:p>
        </p:txBody>
      </p:sp>
    </p:spTree>
    <p:extLst>
      <p:ext uri="{BB962C8B-B14F-4D97-AF65-F5344CB8AC3E}">
        <p14:creationId xmlns:p14="http://schemas.microsoft.com/office/powerpoint/2010/main" val="2223147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5D50DE-4E85-4632-ABB4-5792A88E958E}" type="datetimeFigureOut">
              <a:rPr lang="ar-SA" smtClean="0"/>
              <a:t>22/11/1435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5C302803-56E5-406B-A62A-DC7573779C2F}" type="slidenum">
              <a:rPr lang="ar-SA" smtClean="0"/>
              <a:t>‹#›</a:t>
            </a:fld>
            <a:endParaRPr lang="ar-SA"/>
          </a:p>
        </p:txBody>
      </p:sp>
    </p:spTree>
    <p:extLst>
      <p:ext uri="{BB962C8B-B14F-4D97-AF65-F5344CB8AC3E}">
        <p14:creationId xmlns:p14="http://schemas.microsoft.com/office/powerpoint/2010/main" val="2093191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C5D50DE-4E85-4632-ABB4-5792A88E958E}" type="datetimeFigureOut">
              <a:rPr lang="ar-SA" smtClean="0"/>
              <a:t>22/11/1435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C302803-56E5-406B-A62A-DC7573779C2F}" type="slidenum">
              <a:rPr lang="ar-SA" smtClean="0"/>
              <a:t>‹#›</a:t>
            </a:fld>
            <a:endParaRPr lang="ar-SA"/>
          </a:p>
        </p:txBody>
      </p:sp>
    </p:spTree>
    <p:extLst>
      <p:ext uri="{BB962C8B-B14F-4D97-AF65-F5344CB8AC3E}">
        <p14:creationId xmlns:p14="http://schemas.microsoft.com/office/powerpoint/2010/main" val="4142776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7C5D50DE-4E85-4632-ABB4-5792A88E958E}" type="datetimeFigureOut">
              <a:rPr lang="ar-SA" smtClean="0"/>
              <a:t>22/11/1435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5C302803-56E5-406B-A62A-DC7573779C2F}" type="slidenum">
              <a:rPr lang="ar-SA" smtClean="0"/>
              <a:t>‹#›</a:t>
            </a:fld>
            <a:endParaRPr lang="ar-SA"/>
          </a:p>
        </p:txBody>
      </p:sp>
    </p:spTree>
    <p:extLst>
      <p:ext uri="{BB962C8B-B14F-4D97-AF65-F5344CB8AC3E}">
        <p14:creationId xmlns:p14="http://schemas.microsoft.com/office/powerpoint/2010/main" val="3044302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5D50DE-4E85-4632-ABB4-5792A88E958E}" type="datetimeFigureOut">
              <a:rPr lang="ar-SA" smtClean="0"/>
              <a:t>22/11/1435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C302803-56E5-406B-A62A-DC7573779C2F}" type="slidenum">
              <a:rPr lang="ar-SA" smtClean="0"/>
              <a:t>‹#›</a:t>
            </a:fld>
            <a:endParaRPr lang="ar-SA"/>
          </a:p>
        </p:txBody>
      </p:sp>
    </p:spTree>
    <p:extLst>
      <p:ext uri="{BB962C8B-B14F-4D97-AF65-F5344CB8AC3E}">
        <p14:creationId xmlns:p14="http://schemas.microsoft.com/office/powerpoint/2010/main" val="3782296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5D50DE-4E85-4632-ABB4-5792A88E958E}" type="datetimeFigureOut">
              <a:rPr lang="ar-SA" smtClean="0"/>
              <a:t>22/11/1435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C302803-56E5-406B-A62A-DC7573779C2F}" type="slidenum">
              <a:rPr lang="ar-SA" smtClean="0"/>
              <a:t>‹#›</a:t>
            </a:fld>
            <a:endParaRPr lang="ar-SA"/>
          </a:p>
        </p:txBody>
      </p:sp>
    </p:spTree>
    <p:extLst>
      <p:ext uri="{BB962C8B-B14F-4D97-AF65-F5344CB8AC3E}">
        <p14:creationId xmlns:p14="http://schemas.microsoft.com/office/powerpoint/2010/main" val="1283535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7C5D50DE-4E85-4632-ABB4-5792A88E958E}" type="datetimeFigureOut">
              <a:rPr lang="ar-SA" smtClean="0"/>
              <a:t>22/11/1435</a:t>
            </a:fld>
            <a:endParaRPr lang="ar-SA"/>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ar-SA"/>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5C302803-56E5-406B-A62A-DC7573779C2F}" type="slidenum">
              <a:rPr lang="ar-SA" smtClean="0"/>
              <a:t>‹#›</a:t>
            </a:fld>
            <a:endParaRPr lang="ar-SA"/>
          </a:p>
        </p:txBody>
      </p:sp>
    </p:spTree>
    <p:extLst>
      <p:ext uri="{BB962C8B-B14F-4D97-AF65-F5344CB8AC3E}">
        <p14:creationId xmlns:p14="http://schemas.microsoft.com/office/powerpoint/2010/main" val="129044994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Ls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latin typeface="GE SS Text Bold" panose="020A0503020102020204" pitchFamily="18" charset="-78"/>
                <a:ea typeface="GE SS Text Bold" panose="020A0503020102020204" pitchFamily="18" charset="-78"/>
                <a:cs typeface="GE SS Text Bold" panose="020A0503020102020204" pitchFamily="18" charset="-78"/>
              </a:rPr>
              <a:t>نظم المعلومات الادارية</a:t>
            </a:r>
            <a:endParaRPr lang="ar-SA" dirty="0">
              <a:latin typeface="GE SS Text Bold" panose="020A0503020102020204" pitchFamily="18" charset="-78"/>
              <a:ea typeface="GE SS Text Bold" panose="020A0503020102020204" pitchFamily="18" charset="-78"/>
              <a:cs typeface="GE SS Text Bold" panose="020A0503020102020204" pitchFamily="18" charset="-78"/>
            </a:endParaRPr>
          </a:p>
        </p:txBody>
      </p:sp>
      <p:sp>
        <p:nvSpPr>
          <p:cNvPr id="3" name="Subtitle 2"/>
          <p:cNvSpPr>
            <a:spLocks noGrp="1"/>
          </p:cNvSpPr>
          <p:nvPr>
            <p:ph type="subTitle" idx="1"/>
          </p:nvPr>
        </p:nvSpPr>
        <p:spPr/>
        <p:txBody>
          <a:bodyPr>
            <a:normAutofit/>
          </a:bodyPr>
          <a:lstStyle/>
          <a:p>
            <a:pPr algn="ctr"/>
            <a:r>
              <a:rPr lang="ar-SA" sz="3500" dirty="0" smtClean="0">
                <a:latin typeface="GE SS Text Bold" panose="020A0503020102020204" pitchFamily="18" charset="-78"/>
                <a:ea typeface="GE SS Text Bold" panose="020A0503020102020204" pitchFamily="18" charset="-78"/>
                <a:cs typeface="GE SS Text Bold" panose="020A0503020102020204" pitchFamily="18" charset="-78"/>
              </a:rPr>
              <a:t>علي خاطر محمد</a:t>
            </a:r>
          </a:p>
        </p:txBody>
      </p:sp>
    </p:spTree>
    <p:extLst>
      <p:ext uri="{BB962C8B-B14F-4D97-AF65-F5344CB8AC3E}">
        <p14:creationId xmlns:p14="http://schemas.microsoft.com/office/powerpoint/2010/main" val="28305960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209987" y="705718"/>
            <a:ext cx="10458271" cy="5785234"/>
          </a:xfrm>
        </p:spPr>
        <p:txBody>
          <a:bodyPr>
            <a:noAutofit/>
          </a:bodyPr>
          <a:lstStyle/>
          <a:p>
            <a:r>
              <a:rPr lang="ar-SA" dirty="0" smtClean="0">
                <a:cs typeface="AL-Mohanad Bold" pitchFamily="2" charset="-78"/>
              </a:rPr>
              <a:t>منظومة المبادئ الأساسية التي تشكل نسيجا مشتركا</a:t>
            </a:r>
            <a:r>
              <a:rPr lang="ar-SA" dirty="0">
                <a:cs typeface="AL-Mohanad Bold" pitchFamily="2" charset="-78"/>
              </a:rPr>
              <a:t> </a:t>
            </a:r>
            <a:r>
              <a:rPr lang="ar-SA" dirty="0" smtClean="0">
                <a:cs typeface="AL-Mohanad Bold" pitchFamily="2" charset="-78"/>
              </a:rPr>
              <a:t>لنظرية النظم العامة:</a:t>
            </a:r>
          </a:p>
          <a:p>
            <a:pPr marL="914400" lvl="1" indent="-457200">
              <a:buFont typeface="+mj-cs"/>
              <a:buAutoNum type="arabic2Minus"/>
            </a:pPr>
            <a:r>
              <a:rPr lang="ar-SA" sz="2000" dirty="0" smtClean="0">
                <a:cs typeface="AL-Mohanad Bold" pitchFamily="2" charset="-78"/>
              </a:rPr>
              <a:t>النظام.</a:t>
            </a:r>
          </a:p>
          <a:p>
            <a:pPr marL="914400" lvl="1" indent="-457200">
              <a:buFont typeface="+mj-cs"/>
              <a:buAutoNum type="arabic2Minus"/>
            </a:pPr>
            <a:r>
              <a:rPr lang="ar-SA" sz="2000" dirty="0" smtClean="0">
                <a:cs typeface="AL-Mohanad Bold" pitchFamily="2" charset="-78"/>
              </a:rPr>
              <a:t>النظم الفرعية.</a:t>
            </a:r>
          </a:p>
          <a:p>
            <a:pPr marL="914400" lvl="1" indent="-457200">
              <a:buFont typeface="+mj-cs"/>
              <a:buAutoNum type="arabic2Minus"/>
            </a:pPr>
            <a:r>
              <a:rPr lang="ar-SA" sz="2000" dirty="0" smtClean="0">
                <a:cs typeface="AL-Mohanad Bold" pitchFamily="2" charset="-78"/>
              </a:rPr>
              <a:t>الاتساق.</a:t>
            </a:r>
          </a:p>
          <a:p>
            <a:pPr marL="914400" lvl="1" indent="-457200">
              <a:buFont typeface="+mj-cs"/>
              <a:buAutoNum type="arabic2Minus"/>
            </a:pPr>
            <a:r>
              <a:rPr lang="ar-SA" sz="2000" dirty="0" smtClean="0">
                <a:cs typeface="AL-Mohanad Bold" pitchFamily="2" charset="-78"/>
              </a:rPr>
              <a:t>الكلية والشمولية.</a:t>
            </a:r>
          </a:p>
          <a:p>
            <a:pPr marL="914400" lvl="1" indent="-457200">
              <a:buFont typeface="+mj-cs"/>
              <a:buAutoNum type="arabic2Minus"/>
            </a:pPr>
            <a:r>
              <a:rPr lang="ar-SA" sz="2000" dirty="0" smtClean="0">
                <a:cs typeface="AL-Mohanad Bold" pitchFamily="2" charset="-78"/>
              </a:rPr>
              <a:t>التكيف.</a:t>
            </a:r>
          </a:p>
          <a:p>
            <a:pPr marL="914400" lvl="1" indent="-457200">
              <a:buFont typeface="+mj-cs"/>
              <a:buAutoNum type="arabic2Minus"/>
            </a:pPr>
            <a:r>
              <a:rPr lang="ar-SA" sz="2000" dirty="0" smtClean="0">
                <a:cs typeface="AL-Mohanad Bold" pitchFamily="2" charset="-78"/>
              </a:rPr>
              <a:t>المدخلات , العمليات ,والمخرجات.</a:t>
            </a:r>
          </a:p>
          <a:p>
            <a:pPr marL="914400" lvl="1" indent="-457200">
              <a:buFont typeface="+mj-cs"/>
              <a:buAutoNum type="arabic2Minus"/>
            </a:pPr>
            <a:r>
              <a:rPr lang="ar-SA" sz="2000" dirty="0" smtClean="0">
                <a:cs typeface="AL-Mohanad Bold" pitchFamily="2" charset="-78"/>
              </a:rPr>
              <a:t>التغذية العكسية.</a:t>
            </a:r>
          </a:p>
          <a:p>
            <a:pPr marL="914400" lvl="1" indent="-457200">
              <a:buFont typeface="+mj-cs"/>
              <a:buAutoNum type="arabic2Minus"/>
            </a:pPr>
            <a:r>
              <a:rPr lang="ar-SA" sz="2000" dirty="0" smtClean="0">
                <a:cs typeface="AL-Mohanad Bold" pitchFamily="2" charset="-78"/>
              </a:rPr>
              <a:t>حدود النظام.</a:t>
            </a:r>
          </a:p>
          <a:p>
            <a:pPr marL="914400" lvl="1" indent="-457200">
              <a:buFont typeface="+mj-cs"/>
              <a:buAutoNum type="arabic2Minus"/>
            </a:pPr>
            <a:r>
              <a:rPr lang="ar-SA" sz="2000" dirty="0" smtClean="0">
                <a:cs typeface="AL-Mohanad Bold" pitchFamily="2" charset="-78"/>
              </a:rPr>
              <a:t>الوسط البيني للنظام.</a:t>
            </a:r>
          </a:p>
          <a:p>
            <a:pPr marL="914400" lvl="1" indent="-457200">
              <a:buFont typeface="+mj-cs"/>
              <a:buAutoNum type="arabic2Minus"/>
            </a:pPr>
            <a:r>
              <a:rPr lang="ar-SA" sz="2000" dirty="0" smtClean="0">
                <a:cs typeface="AL-Mohanad Bold" pitchFamily="2" charset="-78"/>
              </a:rPr>
              <a:t>هرمية النظام.</a:t>
            </a:r>
          </a:p>
          <a:p>
            <a:pPr marL="914400" lvl="1" indent="-457200">
              <a:buFont typeface="+mj-cs"/>
              <a:buAutoNum type="arabic2Minus"/>
            </a:pPr>
            <a:r>
              <a:rPr lang="ar-SA" sz="2000" dirty="0" smtClean="0">
                <a:cs typeface="AL-Mohanad Bold" pitchFamily="2" charset="-78"/>
              </a:rPr>
              <a:t>دورة حياة النظام.</a:t>
            </a:r>
          </a:p>
          <a:p>
            <a:pPr marL="914400" lvl="1" indent="-457200">
              <a:buFont typeface="+mj-cs"/>
              <a:buAutoNum type="arabic2Minus"/>
            </a:pPr>
            <a:r>
              <a:rPr lang="ar-SA" sz="2000" dirty="0" smtClean="0">
                <a:cs typeface="AL-Mohanad Bold" pitchFamily="2" charset="-78"/>
              </a:rPr>
              <a:t>التوازن الديناميكي للنظام.</a:t>
            </a:r>
          </a:p>
        </p:txBody>
      </p:sp>
    </p:spTree>
    <p:extLst>
      <p:ext uri="{BB962C8B-B14F-4D97-AF65-F5344CB8AC3E}">
        <p14:creationId xmlns:p14="http://schemas.microsoft.com/office/powerpoint/2010/main" val="3936744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19836" y="718596"/>
            <a:ext cx="10561302" cy="5669325"/>
          </a:xfrm>
        </p:spPr>
        <p:txBody>
          <a:bodyPr>
            <a:noAutofit/>
          </a:bodyPr>
          <a:lstStyle/>
          <a:p>
            <a:pPr marL="0" indent="0" algn="just">
              <a:buNone/>
            </a:pPr>
            <a:r>
              <a:rPr lang="ar-SA" sz="2500" dirty="0" smtClean="0">
                <a:cs typeface="AL-Mohanad Bold" pitchFamily="2" charset="-78"/>
              </a:rPr>
              <a:t> 1- النظام : هو الكل المكون من عناصر وأجزاء مترابطة ومتكاملة فيما بينها. فالنظم بصفة عامة تتكون من عناصر متفاعلة ومترابطة فيما بينها. وكل نظام يحتوي على عنصرين كحد ادنى يربط بينهما تفاعل مشترك.</a:t>
            </a:r>
          </a:p>
          <a:p>
            <a:pPr marL="0" indent="0" algn="just">
              <a:buNone/>
            </a:pPr>
            <a:endParaRPr lang="ar-SA" sz="2500" dirty="0">
              <a:cs typeface="AL-Mohanad Bold" pitchFamily="2" charset="-78"/>
            </a:endParaRPr>
          </a:p>
          <a:p>
            <a:pPr marL="0" indent="0" algn="just">
              <a:buNone/>
            </a:pPr>
            <a:r>
              <a:rPr lang="ar-SA" sz="2500" dirty="0" smtClean="0">
                <a:cs typeface="AL-Mohanad Bold" pitchFamily="2" charset="-78"/>
              </a:rPr>
              <a:t>2-  النظم الفرعية : يتشكل كل نظام من نظامين فرعيين أو أكثر . فالإنسان نظام يتكون من مجموعة من النظم الفرعية ( النظام الهضمي , النظام التنفسي ,.... ) وكذلك بالنسبة للنظم التعليمية كالجامعة والاجتماعية كالأسرة وغيرها.</a:t>
            </a:r>
          </a:p>
          <a:p>
            <a:pPr marL="0" indent="0" algn="just">
              <a:buNone/>
            </a:pPr>
            <a:endParaRPr lang="ar-SA" sz="2500" dirty="0">
              <a:cs typeface="AL-Mohanad Bold" pitchFamily="2" charset="-78"/>
            </a:endParaRPr>
          </a:p>
          <a:p>
            <a:pPr marL="0" indent="0" algn="just">
              <a:buNone/>
            </a:pPr>
            <a:r>
              <a:rPr lang="ar-SA" sz="2500" dirty="0" smtClean="0">
                <a:cs typeface="AL-Mohanad Bold" pitchFamily="2" charset="-78"/>
              </a:rPr>
              <a:t>3- الاتساق : تتصف النظم بالاتساق الداخلي. ويتمثل الاتساق بهيكل النظام نفسه , أي بتجانس بنية مكوناته وأجزاءه. ويظهر هذا الاتساق بوضوح في ظاهرة تكامل الأهداف المنشودة التي يسعى الى تحقيقها النظام ضمن اطار البيئة التي يعمل في محيطها.</a:t>
            </a:r>
          </a:p>
        </p:txBody>
      </p:sp>
    </p:spTree>
    <p:extLst>
      <p:ext uri="{BB962C8B-B14F-4D97-AF65-F5344CB8AC3E}">
        <p14:creationId xmlns:p14="http://schemas.microsoft.com/office/powerpoint/2010/main" val="39321347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00895" y="1081825"/>
            <a:ext cx="10728728" cy="4610637"/>
          </a:xfrm>
        </p:spPr>
        <p:txBody>
          <a:bodyPr>
            <a:normAutofit/>
          </a:bodyPr>
          <a:lstStyle/>
          <a:p>
            <a:pPr marL="0" indent="0" algn="just">
              <a:buNone/>
            </a:pPr>
            <a:r>
              <a:rPr lang="ar-SA" sz="2500" dirty="0">
                <a:cs typeface="AL-Mohanad Bold" pitchFamily="2" charset="-78"/>
              </a:rPr>
              <a:t>4- الكلية والشمولية : النظام ككل واحد ليس مجرد مجموع أجزاءه وعناصره. انه في الواقع نتاج تفاعل الأجزاء والمكونات ولكن ضمن اطار شامل يضم المكونات والاجزاء وينتج منها نظاما يقوم على قاعدة التفاعل والتكامل البيني المتبادل </a:t>
            </a:r>
            <a:r>
              <a:rPr lang="ar-SA" sz="2500" dirty="0" smtClean="0">
                <a:cs typeface="AL-Mohanad Bold" pitchFamily="2" charset="-78"/>
              </a:rPr>
              <a:t>لمكوناته </a:t>
            </a:r>
            <a:r>
              <a:rPr lang="ar-SA" sz="2500" dirty="0">
                <a:cs typeface="AL-Mohanad Bold" pitchFamily="2" charset="-78"/>
              </a:rPr>
              <a:t>وعناصره أو نظمه الفرعية.</a:t>
            </a:r>
          </a:p>
          <a:p>
            <a:pPr marL="0" indent="0" algn="just">
              <a:buNone/>
            </a:pPr>
            <a:endParaRPr lang="ar-SA" sz="2500" dirty="0" smtClean="0">
              <a:cs typeface="AL-Mohanad Bold" pitchFamily="2" charset="-78"/>
            </a:endParaRPr>
          </a:p>
          <a:p>
            <a:pPr marL="0" indent="0" algn="just">
              <a:buNone/>
            </a:pPr>
            <a:r>
              <a:rPr lang="ar-SA" sz="2500" dirty="0" smtClean="0">
                <a:cs typeface="AL-Mohanad Bold" pitchFamily="2" charset="-78"/>
              </a:rPr>
              <a:t>5- التكيف : تبادل البيانات والطاقة والمعلومات مع البيئة الداخلية والخارجية (</a:t>
            </a:r>
            <a:r>
              <a:rPr lang="en-US" sz="2500" dirty="0" smtClean="0">
                <a:cs typeface="AL-Mohanad Bold" pitchFamily="2" charset="-78"/>
              </a:rPr>
              <a:t>open systems</a:t>
            </a:r>
            <a:r>
              <a:rPr lang="ar-SA" sz="2500" dirty="0" smtClean="0">
                <a:cs typeface="AL-Mohanad Bold" pitchFamily="2" charset="-78"/>
              </a:rPr>
              <a:t>).</a:t>
            </a:r>
          </a:p>
          <a:p>
            <a:pPr marL="0" indent="0" algn="just">
              <a:buNone/>
            </a:pPr>
            <a:r>
              <a:rPr lang="ar-SA" sz="2500" dirty="0" smtClean="0">
                <a:cs typeface="AL-Mohanad Bold" pitchFamily="2" charset="-78"/>
              </a:rPr>
              <a:t>اما النظم التي لا ترتبط بعلاقات تفاعل متبادلة مع البيئة فهي لا تستطيع ان تتكيف مع المتغيرات البيئية المحيطة بها وبالتالي تفقد توازنها الداخلي وتفشل في تقديم الاستجابة المناسبة للمتغيرات البيئية (</a:t>
            </a:r>
            <a:r>
              <a:rPr lang="en-US" sz="2500" dirty="0" smtClean="0">
                <a:cs typeface="AL-Mohanad Bold" pitchFamily="2" charset="-78"/>
              </a:rPr>
              <a:t>closed systems </a:t>
            </a:r>
            <a:r>
              <a:rPr lang="ar-SA" sz="2500" dirty="0" smtClean="0">
                <a:cs typeface="AL-Mohanad Bold" pitchFamily="2" charset="-78"/>
              </a:rPr>
              <a:t>).</a:t>
            </a:r>
            <a:endParaRPr lang="ar-SA" sz="2500" dirty="0">
              <a:cs typeface="AL-Mohanad Bold" pitchFamily="2" charset="-78"/>
            </a:endParaRPr>
          </a:p>
        </p:txBody>
      </p:sp>
    </p:spTree>
    <p:extLst>
      <p:ext uri="{BB962C8B-B14F-4D97-AF65-F5344CB8AC3E}">
        <p14:creationId xmlns:p14="http://schemas.microsoft.com/office/powerpoint/2010/main" val="37645051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06957" y="576930"/>
            <a:ext cx="10612818" cy="5630688"/>
          </a:xfrm>
        </p:spPr>
        <p:txBody>
          <a:bodyPr>
            <a:normAutofit/>
          </a:bodyPr>
          <a:lstStyle/>
          <a:p>
            <a:pPr marL="0" indent="0">
              <a:buNone/>
            </a:pPr>
            <a:r>
              <a:rPr lang="ar-SA" sz="2500" dirty="0" smtClean="0">
                <a:cs typeface="AL-Mohanad Bold" pitchFamily="2" charset="-78"/>
              </a:rPr>
              <a:t>6- المدخلات, العمليات , والمخرجات:</a:t>
            </a:r>
          </a:p>
          <a:p>
            <a:pPr marL="0" indent="0">
              <a:buNone/>
            </a:pPr>
            <a:r>
              <a:rPr lang="ar-SA" sz="2500" dirty="0">
                <a:cs typeface="AL-Mohanad Bold" pitchFamily="2" charset="-78"/>
              </a:rPr>
              <a:t>	</a:t>
            </a:r>
            <a:endParaRPr lang="ar-SA" sz="2500" dirty="0" smtClean="0">
              <a:cs typeface="AL-Mohanad Bold" pitchFamily="2" charset="-78"/>
            </a:endParaRPr>
          </a:p>
          <a:p>
            <a:pPr marL="0" indent="0">
              <a:buNone/>
            </a:pPr>
            <a:endParaRPr lang="en-US" sz="2500" dirty="0" smtClean="0">
              <a:cs typeface="AL-Mohanad Bold" pitchFamily="2" charset="-78"/>
            </a:endParaRPr>
          </a:p>
          <a:p>
            <a:pPr marL="0" indent="0">
              <a:buNone/>
            </a:pPr>
            <a:endParaRPr lang="ar-SA" sz="2500" dirty="0" smtClean="0">
              <a:cs typeface="AL-Mohanad Bold" pitchFamily="2" charset="-78"/>
            </a:endParaRPr>
          </a:p>
          <a:p>
            <a:pPr marL="0" indent="0">
              <a:buNone/>
            </a:pPr>
            <a:r>
              <a:rPr lang="ar-SA" sz="2500" dirty="0" smtClean="0">
                <a:cs typeface="AL-Mohanad Bold" pitchFamily="2" charset="-78"/>
              </a:rPr>
              <a:t>مدخلات: هي كل ما يدخل النظام من عناصر ومواد, بيانات أو طاقة, من مصادر داخلية أو خارجية.</a:t>
            </a:r>
          </a:p>
          <a:p>
            <a:pPr marL="0" indent="0">
              <a:buNone/>
            </a:pPr>
            <a:r>
              <a:rPr lang="ar-SA" sz="2500" dirty="0" smtClean="0">
                <a:cs typeface="AL-Mohanad Bold" pitchFamily="2" charset="-78"/>
              </a:rPr>
              <a:t>العمليات: تعني كل أنشطة المعالجة الحاسوبية وغير الحاسوبية المطلوب تنفيذها بهدف تحويل البيانات الى معلومات , أو المادة الخام الى سلع ومنتجات وخدمات.</a:t>
            </a:r>
          </a:p>
          <a:p>
            <a:pPr marL="0" indent="0">
              <a:buNone/>
            </a:pPr>
            <a:r>
              <a:rPr lang="ar-SA" sz="2500" dirty="0" smtClean="0">
                <a:cs typeface="AL-Mohanad Bold" pitchFamily="2" charset="-78"/>
              </a:rPr>
              <a:t>المخرجات: هي كل ما يصدر عن النظام كنتيجة أنشطة وعمليات المعالجة من معلومات, منتجات , وخدمات , أو تقارير ووثائق.</a:t>
            </a:r>
            <a:endParaRPr lang="ar-SA" sz="2500" dirty="0">
              <a:cs typeface="AL-Mohanad Bold" pitchFamily="2" charset="-78"/>
            </a:endParaRPr>
          </a:p>
          <a:p>
            <a:pPr marL="0" indent="0">
              <a:buNone/>
            </a:pPr>
            <a:endParaRPr lang="ar-SA" sz="2500" dirty="0">
              <a:cs typeface="AL-Mohanad Bold" pitchFamily="2" charset="-78"/>
            </a:endParaRPr>
          </a:p>
          <a:p>
            <a:pPr marL="0" indent="0">
              <a:buNone/>
            </a:pPr>
            <a:endParaRPr lang="ar-SA" sz="2500" dirty="0">
              <a:cs typeface="AL-Mohanad Bold" pitchFamily="2" charset="-78"/>
            </a:endParaRPr>
          </a:p>
        </p:txBody>
      </p:sp>
      <p:sp>
        <p:nvSpPr>
          <p:cNvPr id="4" name="Rectangle 3"/>
          <p:cNvSpPr/>
          <p:nvPr/>
        </p:nvSpPr>
        <p:spPr>
          <a:xfrm>
            <a:off x="5827691" y="1551904"/>
            <a:ext cx="1584101" cy="8113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processing</a:t>
            </a:r>
            <a:endParaRPr lang="ar-SA" dirty="0"/>
          </a:p>
        </p:txBody>
      </p:sp>
      <p:sp>
        <p:nvSpPr>
          <p:cNvPr id="5" name="Parallelogram 4"/>
          <p:cNvSpPr/>
          <p:nvPr/>
        </p:nvSpPr>
        <p:spPr>
          <a:xfrm>
            <a:off x="3829855" y="1551904"/>
            <a:ext cx="1339403" cy="811369"/>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inputs</a:t>
            </a:r>
            <a:endParaRPr lang="ar-SA" dirty="0"/>
          </a:p>
        </p:txBody>
      </p:sp>
      <p:sp>
        <p:nvSpPr>
          <p:cNvPr id="6" name="Parallelogram 5"/>
          <p:cNvSpPr/>
          <p:nvPr/>
        </p:nvSpPr>
        <p:spPr>
          <a:xfrm>
            <a:off x="8097591" y="1551904"/>
            <a:ext cx="1429555" cy="811369"/>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outputs</a:t>
            </a:r>
            <a:endParaRPr lang="ar-SA" dirty="0"/>
          </a:p>
        </p:txBody>
      </p:sp>
      <p:cxnSp>
        <p:nvCxnSpPr>
          <p:cNvPr id="8" name="Straight Arrow Connector 7"/>
          <p:cNvCxnSpPr>
            <a:stCxn id="5" idx="2"/>
            <a:endCxn id="4" idx="1"/>
          </p:cNvCxnSpPr>
          <p:nvPr/>
        </p:nvCxnSpPr>
        <p:spPr>
          <a:xfrm>
            <a:off x="5067837" y="1957589"/>
            <a:ext cx="75985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4" idx="3"/>
            <a:endCxn id="6" idx="5"/>
          </p:cNvCxnSpPr>
          <p:nvPr/>
        </p:nvCxnSpPr>
        <p:spPr>
          <a:xfrm>
            <a:off x="7411792" y="1957589"/>
            <a:ext cx="78722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37390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53038" y="695459"/>
            <a:ext cx="10483401" cy="4584879"/>
          </a:xfrm>
        </p:spPr>
        <p:txBody>
          <a:bodyPr>
            <a:normAutofit/>
          </a:bodyPr>
          <a:lstStyle/>
          <a:p>
            <a:pPr marL="0" indent="0">
              <a:buNone/>
            </a:pPr>
            <a:r>
              <a:rPr lang="ar-SA" sz="2500" dirty="0" smtClean="0">
                <a:cs typeface="AL-Mohanad Bold" pitchFamily="2" charset="-78"/>
              </a:rPr>
              <a:t>7- التغذية العكسية </a:t>
            </a:r>
            <a:r>
              <a:rPr lang="en-US" sz="2500" dirty="0" smtClean="0">
                <a:cs typeface="AL-Mohanad Bold" pitchFamily="2" charset="-78"/>
              </a:rPr>
              <a:t>feedback</a:t>
            </a:r>
            <a:r>
              <a:rPr lang="ar-SA" sz="2500" dirty="0" smtClean="0">
                <a:cs typeface="AL-Mohanad Bold" pitchFamily="2" charset="-78"/>
              </a:rPr>
              <a:t>:</a:t>
            </a:r>
          </a:p>
          <a:p>
            <a:pPr marL="0" indent="0">
              <a:buNone/>
            </a:pPr>
            <a:endParaRPr lang="ar-SA" sz="2500" dirty="0" smtClean="0">
              <a:cs typeface="AL-Mohanad Bold" pitchFamily="2" charset="-78"/>
            </a:endParaRPr>
          </a:p>
          <a:p>
            <a:pPr marL="0" indent="0">
              <a:buNone/>
            </a:pPr>
            <a:endParaRPr lang="ar-SA" sz="2500" dirty="0">
              <a:cs typeface="AL-Mohanad Bold" pitchFamily="2" charset="-78"/>
            </a:endParaRPr>
          </a:p>
          <a:p>
            <a:pPr marL="0" indent="0">
              <a:buNone/>
            </a:pPr>
            <a:endParaRPr lang="en-US" sz="2500" dirty="0" smtClean="0">
              <a:cs typeface="AL-Mohanad Bold" pitchFamily="2" charset="-78"/>
            </a:endParaRPr>
          </a:p>
          <a:p>
            <a:pPr marL="0" indent="0">
              <a:buNone/>
            </a:pPr>
            <a:endParaRPr lang="ar-SA" sz="2500" dirty="0" smtClean="0">
              <a:cs typeface="AL-Mohanad Bold" pitchFamily="2" charset="-78"/>
            </a:endParaRPr>
          </a:p>
          <a:p>
            <a:pPr marL="0" indent="0">
              <a:buNone/>
            </a:pPr>
            <a:r>
              <a:rPr lang="ar-SA" sz="2500" dirty="0" smtClean="0">
                <a:cs typeface="AL-Mohanad Bold" pitchFamily="2" charset="-78"/>
              </a:rPr>
              <a:t>هي عملية تصحيح الانحرافات والاخطاء التي تعتري عمل النظام وهي أشبه بالرقابة الذاتية للتأكد من مستوى كفاءة وفاعلية النظام في توظيف واستخدام موارده وتحقيق أهدافه.</a:t>
            </a:r>
            <a:endParaRPr lang="en-US" sz="2500" dirty="0">
              <a:cs typeface="AL-Mohanad Bold" pitchFamily="2" charset="-78"/>
            </a:endParaRPr>
          </a:p>
          <a:p>
            <a:pPr marL="0" indent="0">
              <a:buNone/>
            </a:pPr>
            <a:endParaRPr lang="ar-SA" sz="2500" dirty="0">
              <a:cs typeface="AL-Mohanad Bold" pitchFamily="2" charset="-78"/>
            </a:endParaRPr>
          </a:p>
        </p:txBody>
      </p:sp>
      <p:sp>
        <p:nvSpPr>
          <p:cNvPr id="4" name="Parallelogram 3"/>
          <p:cNvSpPr/>
          <p:nvPr/>
        </p:nvSpPr>
        <p:spPr>
          <a:xfrm>
            <a:off x="4398132" y="1518396"/>
            <a:ext cx="1287887" cy="682581"/>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inputs</a:t>
            </a:r>
            <a:endParaRPr lang="ar-SA" dirty="0"/>
          </a:p>
        </p:txBody>
      </p:sp>
      <p:sp>
        <p:nvSpPr>
          <p:cNvPr id="5" name="Parallelogram 4"/>
          <p:cNvSpPr/>
          <p:nvPr/>
        </p:nvSpPr>
        <p:spPr>
          <a:xfrm>
            <a:off x="8139446" y="1518397"/>
            <a:ext cx="1442434" cy="682581"/>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outputs</a:t>
            </a:r>
            <a:endParaRPr lang="ar-SA" dirty="0"/>
          </a:p>
        </p:txBody>
      </p:sp>
      <p:sp>
        <p:nvSpPr>
          <p:cNvPr id="6" name="Rectangle 5"/>
          <p:cNvSpPr/>
          <p:nvPr/>
        </p:nvSpPr>
        <p:spPr>
          <a:xfrm>
            <a:off x="6162539" y="1518396"/>
            <a:ext cx="1519707" cy="6825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processing</a:t>
            </a:r>
            <a:endParaRPr lang="ar-SA" dirty="0"/>
          </a:p>
        </p:txBody>
      </p:sp>
      <p:cxnSp>
        <p:nvCxnSpPr>
          <p:cNvPr id="10" name="Straight Arrow Connector 9"/>
          <p:cNvCxnSpPr>
            <a:stCxn id="4" idx="2"/>
            <a:endCxn id="6" idx="1"/>
          </p:cNvCxnSpPr>
          <p:nvPr/>
        </p:nvCxnSpPr>
        <p:spPr>
          <a:xfrm>
            <a:off x="5600696" y="1859687"/>
            <a:ext cx="56184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3"/>
            <a:endCxn id="5" idx="5"/>
          </p:cNvCxnSpPr>
          <p:nvPr/>
        </p:nvCxnSpPr>
        <p:spPr>
          <a:xfrm>
            <a:off x="7682246" y="1859687"/>
            <a:ext cx="542523"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5" idx="4"/>
          </p:cNvCxnSpPr>
          <p:nvPr/>
        </p:nvCxnSpPr>
        <p:spPr>
          <a:xfrm>
            <a:off x="8860663" y="2200978"/>
            <a:ext cx="0" cy="4378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5042075" y="2651739"/>
            <a:ext cx="385078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4" idx="4"/>
          </p:cNvCxnSpPr>
          <p:nvPr/>
        </p:nvCxnSpPr>
        <p:spPr>
          <a:xfrm flipV="1">
            <a:off x="5042075" y="2200977"/>
            <a:ext cx="1" cy="4378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162539" y="2768961"/>
            <a:ext cx="1519707" cy="3335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feedback</a:t>
            </a:r>
            <a:endParaRPr lang="ar-SA" dirty="0"/>
          </a:p>
        </p:txBody>
      </p:sp>
    </p:spTree>
    <p:extLst>
      <p:ext uri="{BB962C8B-B14F-4D97-AF65-F5344CB8AC3E}">
        <p14:creationId xmlns:p14="http://schemas.microsoft.com/office/powerpoint/2010/main" val="4007784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84985" y="785611"/>
            <a:ext cx="10831759" cy="5280338"/>
          </a:xfrm>
        </p:spPr>
        <p:txBody>
          <a:bodyPr>
            <a:normAutofit/>
          </a:bodyPr>
          <a:lstStyle/>
          <a:p>
            <a:pPr marL="0" indent="0">
              <a:buNone/>
            </a:pPr>
            <a:r>
              <a:rPr lang="ar-SA" sz="2500" dirty="0" smtClean="0">
                <a:cs typeface="AL-Mohanad Bold" pitchFamily="2" charset="-78"/>
              </a:rPr>
              <a:t>8- حدود النظام: </a:t>
            </a:r>
          </a:p>
          <a:p>
            <a:pPr marL="0" indent="0">
              <a:buNone/>
            </a:pPr>
            <a:r>
              <a:rPr lang="ar-SA" sz="2500" dirty="0" smtClean="0">
                <a:cs typeface="AL-Mohanad Bold" pitchFamily="2" charset="-78"/>
              </a:rPr>
              <a:t>للنظم حدود وهمية أو افتراضية أو تنظيمية ولكنها غير مادية في معظم الأحيان تفصل النظام عن بيئته , والنظام عن غيره من النظم الأخرى التي تعمل في البيئة نفسها.</a:t>
            </a:r>
          </a:p>
          <a:p>
            <a:pPr marL="0" indent="0">
              <a:buNone/>
            </a:pPr>
            <a:r>
              <a:rPr lang="ar-SA" sz="2500" dirty="0" smtClean="0">
                <a:cs typeface="AL-Mohanad Bold" pitchFamily="2" charset="-78"/>
              </a:rPr>
              <a:t>ومن المهم في سياق تحليل وتصميم وتطوير نظم المعلومات معرفة حدود كل نظام.</a:t>
            </a:r>
          </a:p>
          <a:p>
            <a:pPr marL="0" indent="0">
              <a:buNone/>
            </a:pPr>
            <a:endParaRPr lang="ar-SA" sz="2500" dirty="0" smtClean="0">
              <a:cs typeface="AL-Mohanad Bold" pitchFamily="2" charset="-78"/>
            </a:endParaRPr>
          </a:p>
          <a:p>
            <a:pPr marL="0" indent="0">
              <a:buNone/>
            </a:pPr>
            <a:r>
              <a:rPr lang="ar-SA" sz="2500" dirty="0">
                <a:cs typeface="AL-Mohanad Bold" pitchFamily="2" charset="-78"/>
              </a:rPr>
              <a:t>9- الوسط البيني للنظام ( الواجهة البينية </a:t>
            </a:r>
            <a:r>
              <a:rPr lang="en-US" sz="2500" dirty="0">
                <a:cs typeface="AL-Mohanad Bold" pitchFamily="2" charset="-78"/>
              </a:rPr>
              <a:t> systems interface</a:t>
            </a:r>
            <a:r>
              <a:rPr lang="ar-SA" sz="2500" dirty="0">
                <a:cs typeface="AL-Mohanad Bold" pitchFamily="2" charset="-78"/>
              </a:rPr>
              <a:t>) : </a:t>
            </a:r>
          </a:p>
          <a:p>
            <a:pPr marL="0" indent="0">
              <a:buNone/>
            </a:pPr>
            <a:r>
              <a:rPr lang="ar-SA" sz="2500" dirty="0">
                <a:cs typeface="AL-Mohanad Bold" pitchFamily="2" charset="-78"/>
              </a:rPr>
              <a:t>الوجه الأول : هو المجال الافتراضي بين حدود النظم الرئيسية والفرعية.</a:t>
            </a:r>
          </a:p>
          <a:p>
            <a:pPr marL="0" indent="0">
              <a:buNone/>
            </a:pPr>
            <a:r>
              <a:rPr lang="ar-SA" sz="2500" dirty="0">
                <a:cs typeface="AL-Mohanad Bold" pitchFamily="2" charset="-78"/>
              </a:rPr>
              <a:t>الوجه الاخر : هو دوره كواجهة للنظام يطل عليها المستفيد النهائي وتضفي على عمله البساطة وسهولة استخدام النظام.</a:t>
            </a:r>
          </a:p>
          <a:p>
            <a:pPr marL="0" indent="0">
              <a:buNone/>
            </a:pPr>
            <a:endParaRPr lang="ar-SA" sz="2500" dirty="0">
              <a:cs typeface="AL-Mohanad Bold" pitchFamily="2" charset="-78"/>
            </a:endParaRPr>
          </a:p>
          <a:p>
            <a:pPr marL="0" indent="0">
              <a:buNone/>
            </a:pPr>
            <a:endParaRPr lang="ar-SA" sz="2500" dirty="0">
              <a:cs typeface="AL-Mohanad Bold" pitchFamily="2" charset="-78"/>
            </a:endParaRPr>
          </a:p>
        </p:txBody>
      </p:sp>
    </p:spTree>
    <p:extLst>
      <p:ext uri="{BB962C8B-B14F-4D97-AF65-F5344CB8AC3E}">
        <p14:creationId xmlns:p14="http://schemas.microsoft.com/office/powerpoint/2010/main" val="5042654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00894" y="592428"/>
            <a:ext cx="10844637" cy="5653825"/>
          </a:xfrm>
        </p:spPr>
        <p:txBody>
          <a:bodyPr>
            <a:normAutofit/>
          </a:bodyPr>
          <a:lstStyle/>
          <a:p>
            <a:pPr marL="0" indent="0">
              <a:buNone/>
            </a:pPr>
            <a:r>
              <a:rPr lang="ar-SA" sz="2500" dirty="0" smtClean="0">
                <a:cs typeface="AL-Mohanad Bold" pitchFamily="2" charset="-78"/>
              </a:rPr>
              <a:t>10- هرمية النظام : </a:t>
            </a:r>
          </a:p>
          <a:p>
            <a:pPr marL="0" indent="0">
              <a:buNone/>
            </a:pPr>
            <a:r>
              <a:rPr lang="ar-SA" sz="2500" dirty="0" smtClean="0">
                <a:cs typeface="AL-Mohanad Bold" pitchFamily="2" charset="-78"/>
              </a:rPr>
              <a:t>ترتبط النظم بعلاقات هرمية فيما بينها, فكل نظام هو في حقيقة الامر جزءا من نظام أكبر , والنظام الأكبر نفسه هو نظام فرعي ضمن نظام أخر يمثل الاطار الأشمل والأوسع مقارنة بالنظم الفرعية التي يتضمنها.</a:t>
            </a:r>
          </a:p>
          <a:p>
            <a:pPr marL="0" indent="0">
              <a:buNone/>
            </a:pPr>
            <a:endParaRPr lang="ar-SA" sz="2500" dirty="0">
              <a:cs typeface="AL-Mohanad Bold"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6116" y="2716383"/>
            <a:ext cx="7034192" cy="3155979"/>
          </a:xfrm>
          <a:prstGeom prst="rect">
            <a:avLst/>
          </a:prstGeom>
        </p:spPr>
      </p:pic>
    </p:spTree>
    <p:extLst>
      <p:ext uri="{BB962C8B-B14F-4D97-AF65-F5344CB8AC3E}">
        <p14:creationId xmlns:p14="http://schemas.microsoft.com/office/powerpoint/2010/main" val="25885122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5594" y="1439815"/>
            <a:ext cx="10458272" cy="4188254"/>
          </a:xfrm>
        </p:spPr>
        <p:txBody>
          <a:bodyPr>
            <a:normAutofit/>
          </a:bodyPr>
          <a:lstStyle/>
          <a:p>
            <a:pPr marL="0" indent="0" algn="just">
              <a:buNone/>
            </a:pPr>
            <a:r>
              <a:rPr lang="ar-SA" sz="2500" dirty="0" smtClean="0">
                <a:cs typeface="AL-Mohanad Bold" pitchFamily="2" charset="-78"/>
              </a:rPr>
              <a:t>11- دورة حياة النظام </a:t>
            </a:r>
            <a:r>
              <a:rPr lang="en-US" sz="2500" dirty="0" smtClean="0">
                <a:cs typeface="AL-Mohanad Bold" pitchFamily="2" charset="-78"/>
              </a:rPr>
              <a:t>system’s life cycle</a:t>
            </a:r>
            <a:r>
              <a:rPr lang="ar-SA" sz="2500" dirty="0" smtClean="0">
                <a:cs typeface="AL-Mohanad Bold" pitchFamily="2" charset="-78"/>
              </a:rPr>
              <a:t> :</a:t>
            </a:r>
          </a:p>
          <a:p>
            <a:pPr marL="0" indent="0" algn="just">
              <a:buNone/>
            </a:pPr>
            <a:r>
              <a:rPr lang="ar-SA" sz="2500" dirty="0" smtClean="0">
                <a:cs typeface="AL-Mohanad Bold" pitchFamily="2" charset="-78"/>
              </a:rPr>
              <a:t>كل النظم بمختلف أنواعها لها دورة حياة تبدأ من مرحلة الولادة والنمو والتطور والنضج ومن ثم التدهور والانحلال اتبدأ مرحلة جديدة.</a:t>
            </a:r>
          </a:p>
          <a:p>
            <a:pPr marL="0" indent="0" algn="just">
              <a:buNone/>
            </a:pPr>
            <a:r>
              <a:rPr lang="ar-SA" sz="2500" dirty="0" smtClean="0">
                <a:cs typeface="AL-Mohanad Bold" pitchFamily="2" charset="-78"/>
              </a:rPr>
              <a:t>حيث تمر دورة حياة النظام بمراحل متكاملة ومترابطة انطلاقا من مرحلة النشوء والبداية وحتي المرحلة التي يضعف فيها النظام على مستوى الاستجابة لتحديات البيئة وتلبية احتياجات المستفيدين مما يتطلب إعادة عملية تكوين النظام سواء من خلال تحديثه وتطويره أو التخلي نهائيا عنه والعمل من أجل بناء وتطور نظام جديد.</a:t>
            </a:r>
          </a:p>
          <a:p>
            <a:pPr marL="0" indent="0" algn="just">
              <a:buNone/>
            </a:pPr>
            <a:endParaRPr lang="ar-SA" sz="2500" dirty="0">
              <a:cs typeface="AL-Mohanad Bold" pitchFamily="2" charset="-78"/>
            </a:endParaRPr>
          </a:p>
        </p:txBody>
      </p:sp>
    </p:spTree>
    <p:extLst>
      <p:ext uri="{BB962C8B-B14F-4D97-AF65-F5344CB8AC3E}">
        <p14:creationId xmlns:p14="http://schemas.microsoft.com/office/powerpoint/2010/main" val="7074063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36500" y="1661376"/>
            <a:ext cx="10728728" cy="3928056"/>
          </a:xfrm>
        </p:spPr>
        <p:txBody>
          <a:bodyPr>
            <a:normAutofit/>
          </a:bodyPr>
          <a:lstStyle/>
          <a:p>
            <a:pPr marL="0" indent="0" algn="just">
              <a:buNone/>
            </a:pPr>
            <a:r>
              <a:rPr lang="ar-SA" sz="2500" dirty="0" smtClean="0">
                <a:cs typeface="AL-Mohanad Bold" pitchFamily="2" charset="-78"/>
              </a:rPr>
              <a:t>12- التوازن الديناميكي للنظام:</a:t>
            </a:r>
          </a:p>
          <a:p>
            <a:pPr marL="0" indent="0" algn="just">
              <a:buNone/>
            </a:pPr>
            <a:r>
              <a:rPr lang="ar-SA" sz="2500" dirty="0" smtClean="0">
                <a:cs typeface="AL-Mohanad Bold" pitchFamily="2" charset="-78"/>
              </a:rPr>
              <a:t>يتحقق هذا التوازن عندما تتبادل النظم مدخلاتها ومخرجاتها ومواردها في ظل شروط معينة مع البيئة الخارجية . وفي اللحظة التي يختل فيها هذا التوازن يبدأ التدهور وتظهر علامات الضعف الا اذا تم معالجة الامر بسرعة.</a:t>
            </a:r>
          </a:p>
          <a:p>
            <a:pPr marL="0" indent="0" algn="just">
              <a:buNone/>
            </a:pPr>
            <a:r>
              <a:rPr lang="ar-SA" sz="2500" dirty="0" smtClean="0">
                <a:cs typeface="AL-Mohanad Bold" pitchFamily="2" charset="-78"/>
              </a:rPr>
              <a:t>ان نقطة الانطلاق في تحقيق التوازن الديناميكي هو معرفة المخرجات المرغوب بها وتهيئة المدخلات من مصادرها وهو عمل يمثل أساس منهج التحليل المنطقي للاحتياجات والتصميم المنطقي لنظم المعلومات بما في ذلك نظم المعلومات الإدارية.</a:t>
            </a:r>
          </a:p>
          <a:p>
            <a:pPr marL="0" indent="0" algn="just">
              <a:buNone/>
            </a:pPr>
            <a:endParaRPr lang="ar-SA" sz="2500" dirty="0">
              <a:cs typeface="AL-Mohanad Bold" pitchFamily="2" charset="-78"/>
            </a:endParaRPr>
          </a:p>
        </p:txBody>
      </p:sp>
    </p:spTree>
    <p:extLst>
      <p:ext uri="{BB962C8B-B14F-4D97-AF65-F5344CB8AC3E}">
        <p14:creationId xmlns:p14="http://schemas.microsoft.com/office/powerpoint/2010/main" val="9548438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2" cy="1366399"/>
          </a:xfrm>
        </p:spPr>
        <p:txBody>
          <a:bodyPr>
            <a:normAutofit/>
          </a:bodyPr>
          <a:lstStyle/>
          <a:p>
            <a:pPr lvl="0"/>
            <a:r>
              <a:rPr lang="ar-JO" b="1" dirty="0"/>
              <a:t>مفهوم نظام المعلومات الإدارية</a:t>
            </a:r>
            <a:endParaRPr lang="en-US" dirty="0"/>
          </a:p>
        </p:txBody>
      </p:sp>
      <p:sp>
        <p:nvSpPr>
          <p:cNvPr id="3" name="Content Placeholder 2"/>
          <p:cNvSpPr>
            <a:spLocks noGrp="1"/>
          </p:cNvSpPr>
          <p:nvPr>
            <p:ph sz="quarter" idx="13"/>
          </p:nvPr>
        </p:nvSpPr>
        <p:spPr>
          <a:xfrm>
            <a:off x="913774" y="1984916"/>
            <a:ext cx="10364453" cy="3806283"/>
          </a:xfrm>
        </p:spPr>
        <p:txBody>
          <a:bodyPr>
            <a:normAutofit/>
          </a:bodyPr>
          <a:lstStyle/>
          <a:p>
            <a:pPr marL="0" indent="0" algn="just">
              <a:buNone/>
            </a:pPr>
            <a:r>
              <a:rPr lang="ar-JO" sz="2500" dirty="0">
                <a:cs typeface="AL-Mohanad Bold" pitchFamily="2" charset="-78"/>
              </a:rPr>
              <a:t>مجموعة من العناصر المتداخلة أو </a:t>
            </a:r>
            <a:r>
              <a:rPr lang="ar-JO" sz="2500" dirty="0" smtClean="0">
                <a:cs typeface="AL-Mohanad Bold" pitchFamily="2" charset="-78"/>
              </a:rPr>
              <a:t>المتفاعلة </a:t>
            </a:r>
            <a:r>
              <a:rPr lang="ar-JO" sz="2500" dirty="0">
                <a:cs typeface="AL-Mohanad Bold" pitchFamily="2" charset="-78"/>
              </a:rPr>
              <a:t>بعضها مع بعض و التي تعمل على جمع مختلف أنواع </a:t>
            </a:r>
            <a:r>
              <a:rPr lang="ar-JO" sz="2500" dirty="0" smtClean="0">
                <a:cs typeface="AL-Mohanad Bold" pitchFamily="2" charset="-78"/>
              </a:rPr>
              <a:t>البيانات</a:t>
            </a:r>
            <a:r>
              <a:rPr lang="ar-SA" sz="2500" dirty="0" smtClean="0">
                <a:cs typeface="AL-Mohanad Bold" pitchFamily="2" charset="-78"/>
              </a:rPr>
              <a:t> و</a:t>
            </a:r>
            <a:r>
              <a:rPr lang="ar-JO" sz="2500" dirty="0" smtClean="0">
                <a:cs typeface="AL-Mohanad Bold" pitchFamily="2" charset="-78"/>
              </a:rPr>
              <a:t> </a:t>
            </a:r>
            <a:r>
              <a:rPr lang="ar-JO" sz="2500" dirty="0">
                <a:cs typeface="AL-Mohanad Bold" pitchFamily="2" charset="-78"/>
              </a:rPr>
              <a:t>المعلومات و تعمل على معالجتها و تخزينها و بثها و توزيعها على المستفيدين لغرض دعم عملية </a:t>
            </a:r>
            <a:r>
              <a:rPr lang="ar-JO" sz="2500" dirty="0" smtClean="0">
                <a:cs typeface="AL-Mohanad Bold" pitchFamily="2" charset="-78"/>
              </a:rPr>
              <a:t>اتخاذ </a:t>
            </a:r>
            <a:r>
              <a:rPr lang="ar-JO" sz="2500" dirty="0">
                <a:cs typeface="AL-Mohanad Bold" pitchFamily="2" charset="-78"/>
              </a:rPr>
              <a:t>القرار و تأمين السيطرة على </a:t>
            </a:r>
            <a:r>
              <a:rPr lang="ar-JO" sz="2500" dirty="0" smtClean="0">
                <a:cs typeface="AL-Mohanad Bold" pitchFamily="2" charset="-78"/>
              </a:rPr>
              <a:t>المنظم</a:t>
            </a:r>
            <a:r>
              <a:rPr lang="ar-SA" sz="2500" dirty="0" smtClean="0">
                <a:cs typeface="AL-Mohanad Bold" pitchFamily="2" charset="-78"/>
              </a:rPr>
              <a:t>ة</a:t>
            </a:r>
            <a:r>
              <a:rPr lang="ar-JO" sz="2500" dirty="0" smtClean="0">
                <a:cs typeface="AL-Mohanad Bold" pitchFamily="2" charset="-78"/>
              </a:rPr>
              <a:t> </a:t>
            </a:r>
            <a:r>
              <a:rPr lang="ar-JO" sz="2500" dirty="0">
                <a:cs typeface="AL-Mohanad Bold" pitchFamily="2" charset="-78"/>
              </a:rPr>
              <a:t>، إضافة الى أن نظام المعلومات يقوم بتحليل المشكلات و تحديد البدائل الملائمة لحلها كما يقوم بتوفير قاعدة بيانات للأنشطة المنظمة و البيئة المحيطة بها لدعم متخذي القرار</a:t>
            </a:r>
            <a:endParaRPr lang="ar-SA" sz="2500" dirty="0">
              <a:cs typeface="AL-Mohanad Bold" pitchFamily="2" charset="-78"/>
            </a:endParaRPr>
          </a:p>
        </p:txBody>
      </p:sp>
    </p:spTree>
    <p:extLst>
      <p:ext uri="{BB962C8B-B14F-4D97-AF65-F5344CB8AC3E}">
        <p14:creationId xmlns:p14="http://schemas.microsoft.com/office/powerpoint/2010/main" val="14011855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461496" y="1625959"/>
            <a:ext cx="7571146" cy="3177862"/>
          </a:xfrm>
        </p:spPr>
        <p:txBody>
          <a:bodyPr>
            <a:normAutofit fontScale="85000" lnSpcReduction="10000"/>
          </a:bodyPr>
          <a:lstStyle/>
          <a:p>
            <a:pPr marL="0" indent="0" algn="ctr">
              <a:buNone/>
            </a:pPr>
            <a:r>
              <a:rPr lang="ar-SA" sz="4000" dirty="0" smtClean="0">
                <a:latin typeface="GE SS Text Bold" panose="020A0503020102020204" pitchFamily="18" charset="-78"/>
                <a:ea typeface="GE SS Text Bold" panose="020A0503020102020204" pitchFamily="18" charset="-78"/>
                <a:cs typeface="AL-Mohanad Bold" pitchFamily="2" charset="-78"/>
              </a:rPr>
              <a:t>الكتاب المقرر</a:t>
            </a:r>
          </a:p>
          <a:p>
            <a:pPr marL="0" indent="0" algn="ctr">
              <a:buNone/>
            </a:pPr>
            <a:r>
              <a:rPr lang="ar-SA" sz="4000" dirty="0" smtClean="0">
                <a:latin typeface="GE SS Text Bold" panose="020A0503020102020204" pitchFamily="18" charset="-78"/>
                <a:ea typeface="GE SS Text Bold" panose="020A0503020102020204" pitchFamily="18" charset="-78"/>
                <a:cs typeface="AL-Mohanad Bold" pitchFamily="2" charset="-78"/>
              </a:rPr>
              <a:t> أساسيات نظم المعلومات الإدارية وتكنولوجيا المعلومات. </a:t>
            </a:r>
          </a:p>
          <a:p>
            <a:pPr marL="0" indent="0" algn="ctr">
              <a:buNone/>
            </a:pPr>
            <a:r>
              <a:rPr lang="ar-SA" sz="4000" dirty="0" smtClean="0">
                <a:latin typeface="GE SS Text Bold" panose="020A0503020102020204" pitchFamily="18" charset="-78"/>
                <a:ea typeface="GE SS Text Bold" panose="020A0503020102020204" pitchFamily="18" charset="-78"/>
                <a:cs typeface="AL-Mohanad Bold" pitchFamily="2" charset="-78"/>
              </a:rPr>
              <a:t>أ.د. سعد غالب ياسين</a:t>
            </a:r>
          </a:p>
          <a:p>
            <a:pPr marL="0" indent="0" algn="ctr">
              <a:buNone/>
            </a:pPr>
            <a:r>
              <a:rPr lang="ar-SA" sz="4000" dirty="0" smtClean="0">
                <a:latin typeface="GE SS Text Bold" panose="020A0503020102020204" pitchFamily="18" charset="-78"/>
                <a:ea typeface="GE SS Text Bold" panose="020A0503020102020204" pitchFamily="18" charset="-78"/>
                <a:cs typeface="AL-Mohanad Bold" pitchFamily="2" charset="-78"/>
              </a:rPr>
              <a:t>عمان , 2005</a:t>
            </a:r>
            <a:endParaRPr lang="ar-SA" sz="4000" dirty="0">
              <a:latin typeface="GE SS Text Bold" panose="020A0503020102020204" pitchFamily="18" charset="-78"/>
              <a:ea typeface="GE SS Text Bold" panose="020A0503020102020204" pitchFamily="18" charset="-78"/>
              <a:cs typeface="AL-Mohanad Bold" pitchFamily="2" charset="-78"/>
            </a:endParaRPr>
          </a:p>
        </p:txBody>
      </p:sp>
    </p:spTree>
    <p:extLst>
      <p:ext uri="{BB962C8B-B14F-4D97-AF65-F5344CB8AC3E}">
        <p14:creationId xmlns:p14="http://schemas.microsoft.com/office/powerpoint/2010/main" val="2824926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254888"/>
          </a:xfrm>
        </p:spPr>
        <p:txBody>
          <a:bodyPr/>
          <a:lstStyle/>
          <a:p>
            <a:r>
              <a:rPr lang="ar-JO" b="1" dirty="0"/>
              <a:t>الأنشطة الرئيسية لنظام المعلومات </a:t>
            </a:r>
            <a:endParaRPr lang="ar-SA" dirty="0"/>
          </a:p>
        </p:txBody>
      </p:sp>
      <p:sp>
        <p:nvSpPr>
          <p:cNvPr id="3" name="Content Placeholder 2"/>
          <p:cNvSpPr>
            <a:spLocks noGrp="1"/>
          </p:cNvSpPr>
          <p:nvPr>
            <p:ph sz="quarter" idx="13"/>
          </p:nvPr>
        </p:nvSpPr>
        <p:spPr>
          <a:xfrm>
            <a:off x="914400" y="1965649"/>
            <a:ext cx="10363826" cy="3424107"/>
          </a:xfrm>
        </p:spPr>
        <p:txBody>
          <a:bodyPr>
            <a:noAutofit/>
          </a:bodyPr>
          <a:lstStyle/>
          <a:p>
            <a:pPr marL="0" indent="0">
              <a:buNone/>
            </a:pPr>
            <a:r>
              <a:rPr lang="ar-JO" sz="2500" dirty="0">
                <a:cs typeface="AL-Mohanad Bold" pitchFamily="2" charset="-78"/>
              </a:rPr>
              <a:t>يقوم نظام المعلومات الإدارية بالعديد من الأنشطة الرئيسية و هي :-</a:t>
            </a:r>
            <a:endParaRPr lang="en-US" sz="2500" dirty="0">
              <a:cs typeface="AL-Mohanad Bold" pitchFamily="2" charset="-78"/>
            </a:endParaRPr>
          </a:p>
          <a:p>
            <a:pPr lvl="0"/>
            <a:r>
              <a:rPr lang="ar-JO" sz="2500" b="1" dirty="0">
                <a:cs typeface="AL-Mohanad Bold" pitchFamily="2" charset="-78"/>
              </a:rPr>
              <a:t>المدخلات / البيانات</a:t>
            </a:r>
            <a:endParaRPr lang="en-US" sz="2500" dirty="0">
              <a:cs typeface="AL-Mohanad Bold" pitchFamily="2" charset="-78"/>
            </a:endParaRPr>
          </a:p>
          <a:p>
            <a:pPr marL="0" indent="0">
              <a:buNone/>
            </a:pPr>
            <a:r>
              <a:rPr lang="ar-JO" sz="2500" dirty="0" smtClean="0">
                <a:cs typeface="AL-Mohanad Bold" pitchFamily="2" charset="-78"/>
              </a:rPr>
              <a:t>تتضمن </a:t>
            </a:r>
            <a:r>
              <a:rPr lang="ar-JO" sz="2500" dirty="0">
                <a:cs typeface="AL-Mohanad Bold" pitchFamily="2" charset="-78"/>
              </a:rPr>
              <a:t>إدخال البيانات من مصادر داخلية أو خارجية و يجب أن تراعى الدقة في عمليات إدخال البيانات لأن عدم الدقة سيؤدي الى نتائج خاطئة تؤثر على طبيعة مخرجات النظام ، و يتم إدخال البيانات من خلال و سائل إدخال مناسبة و في مقدمتها لوحة المفاتيح </a:t>
            </a:r>
            <a:r>
              <a:rPr lang="en-US" sz="2500" dirty="0">
                <a:cs typeface="AL-Mohanad Bold" pitchFamily="2" charset="-78"/>
              </a:rPr>
              <a:t>Keyboard</a:t>
            </a:r>
            <a:r>
              <a:rPr lang="ar-JO" sz="2500" dirty="0">
                <a:cs typeface="AL-Mohanad Bold" pitchFamily="2" charset="-78"/>
              </a:rPr>
              <a:t> و الفأرة </a:t>
            </a:r>
            <a:r>
              <a:rPr lang="en-US" sz="2500" dirty="0">
                <a:cs typeface="AL-Mohanad Bold" pitchFamily="2" charset="-78"/>
              </a:rPr>
              <a:t>Mouse</a:t>
            </a:r>
            <a:r>
              <a:rPr lang="ar-JO" sz="2500" dirty="0">
                <a:cs typeface="AL-Mohanad Bold" pitchFamily="2" charset="-78"/>
              </a:rPr>
              <a:t> أو الماسح الضوئي </a:t>
            </a:r>
            <a:r>
              <a:rPr lang="en-US" sz="2500" dirty="0">
                <a:cs typeface="AL-Mohanad Bold" pitchFamily="2" charset="-78"/>
              </a:rPr>
              <a:t>Scanner</a:t>
            </a:r>
            <a:r>
              <a:rPr lang="ar-JO" sz="2500" dirty="0">
                <a:cs typeface="AL-Mohanad Bold" pitchFamily="2" charset="-78"/>
              </a:rPr>
              <a:t> </a:t>
            </a:r>
            <a:r>
              <a:rPr lang="ar-JO" sz="2500" dirty="0" smtClean="0">
                <a:cs typeface="AL-Mohanad Bold" pitchFamily="2" charset="-78"/>
              </a:rPr>
              <a:t>.</a:t>
            </a:r>
            <a:endParaRPr lang="en-US" sz="2500" dirty="0">
              <a:cs typeface="AL-Mohanad Bold" pitchFamily="2" charset="-78"/>
            </a:endParaRPr>
          </a:p>
        </p:txBody>
      </p:sp>
    </p:spTree>
    <p:extLst>
      <p:ext uri="{BB962C8B-B14F-4D97-AF65-F5344CB8AC3E}">
        <p14:creationId xmlns:p14="http://schemas.microsoft.com/office/powerpoint/2010/main" val="17370663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602166"/>
            <a:ext cx="10363826" cy="5419493"/>
          </a:xfrm>
        </p:spPr>
        <p:txBody>
          <a:bodyPr>
            <a:noAutofit/>
          </a:bodyPr>
          <a:lstStyle/>
          <a:p>
            <a:pPr lvl="0" algn="just"/>
            <a:r>
              <a:rPr lang="ar-JO" sz="2500" b="1" dirty="0">
                <a:cs typeface="AL-Mohanad Bold" pitchFamily="2" charset="-78"/>
              </a:rPr>
              <a:t>المعالجة </a:t>
            </a:r>
            <a:endParaRPr lang="en-US" sz="2500" dirty="0">
              <a:cs typeface="AL-Mohanad Bold" pitchFamily="2" charset="-78"/>
            </a:endParaRPr>
          </a:p>
          <a:p>
            <a:pPr marL="0" indent="0" algn="just">
              <a:buNone/>
            </a:pPr>
            <a:r>
              <a:rPr lang="ar-JO" sz="2500" dirty="0">
                <a:cs typeface="AL-Mohanad Bold" pitchFamily="2" charset="-78"/>
              </a:rPr>
              <a:t>و يقصد بها معالجة البيانات الداخلة و تحويلها الى معلومات مفهومة و قابلة للاستخدام و يعتبر الجزء المعالج و هو الدماغ في نظام الحاسوب </a:t>
            </a:r>
            <a:r>
              <a:rPr lang="ar-JO" sz="2500" dirty="0" smtClean="0">
                <a:cs typeface="AL-Mohanad Bold" pitchFamily="2" charset="-78"/>
              </a:rPr>
              <a:t>.</a:t>
            </a:r>
            <a:endParaRPr lang="ar-SA" sz="2500" b="1" dirty="0" smtClean="0">
              <a:cs typeface="AL-Mohanad Bold" pitchFamily="2" charset="-78"/>
            </a:endParaRPr>
          </a:p>
          <a:p>
            <a:pPr lvl="0" algn="just"/>
            <a:r>
              <a:rPr lang="ar-JO" sz="2500" b="1" dirty="0" smtClean="0">
                <a:cs typeface="AL-Mohanad Bold" pitchFamily="2" charset="-78"/>
              </a:rPr>
              <a:t>المخرجات </a:t>
            </a:r>
            <a:endParaRPr lang="en-US" sz="2500" dirty="0">
              <a:cs typeface="AL-Mohanad Bold" pitchFamily="2" charset="-78"/>
            </a:endParaRPr>
          </a:p>
          <a:p>
            <a:pPr marL="0" indent="0" algn="just">
              <a:buNone/>
            </a:pPr>
            <a:r>
              <a:rPr lang="ar-JO" sz="2500" dirty="0">
                <a:cs typeface="AL-Mohanad Bold" pitchFamily="2" charset="-78"/>
              </a:rPr>
              <a:t>حيث تشمل المعلومات التي تمت معالجتها و نقلت من وحدة المعالجة الى وسيلة الإخراج المناسبة مثل شاشة الحاسوب ،أو الطابعة .........الخ .</a:t>
            </a:r>
            <a:endParaRPr lang="en-US" sz="2500" dirty="0">
              <a:cs typeface="AL-Mohanad Bold" pitchFamily="2" charset="-78"/>
            </a:endParaRPr>
          </a:p>
          <a:p>
            <a:pPr lvl="0" algn="just"/>
            <a:r>
              <a:rPr lang="ar-JO" sz="2500" b="1" dirty="0">
                <a:cs typeface="AL-Mohanad Bold" pitchFamily="2" charset="-78"/>
              </a:rPr>
              <a:t>التغذية الراجعة </a:t>
            </a:r>
            <a:endParaRPr lang="en-US" sz="2500" dirty="0">
              <a:cs typeface="AL-Mohanad Bold" pitchFamily="2" charset="-78"/>
            </a:endParaRPr>
          </a:p>
          <a:p>
            <a:pPr marL="0" indent="0" algn="just">
              <a:buNone/>
            </a:pPr>
            <a:r>
              <a:rPr lang="ar-JO" sz="2500" dirty="0">
                <a:cs typeface="AL-Mohanad Bold" pitchFamily="2" charset="-78"/>
              </a:rPr>
              <a:t>إن المعلومات التي تم إخراجها على شكل تقارير معلوماتية قد يتلقى النظام و جهات نظر المستخدمين أو متخذي القرار حول مدى ملائمتها </a:t>
            </a:r>
            <a:r>
              <a:rPr lang="ar-JO" sz="2500" dirty="0" smtClean="0">
                <a:cs typeface="AL-Mohanad Bold" pitchFamily="2" charset="-78"/>
              </a:rPr>
              <a:t>لاحتياجاتهم </a:t>
            </a:r>
            <a:r>
              <a:rPr lang="ar-JO" sz="2500" dirty="0">
                <a:cs typeface="AL-Mohanad Bold" pitchFamily="2" charset="-78"/>
              </a:rPr>
              <a:t>المعلوماتية ، أو يتم رجوعها الى النظام مره ثانية كمدخلات لأغراض إجراء عملية معالجة أخرى عليها </a:t>
            </a:r>
            <a:r>
              <a:rPr lang="ar-JO" sz="2500" dirty="0" smtClean="0">
                <a:cs typeface="AL-Mohanad Bold" pitchFamily="2" charset="-78"/>
              </a:rPr>
              <a:t>.</a:t>
            </a:r>
            <a:endParaRPr lang="en-US" sz="2500" dirty="0">
              <a:cs typeface="AL-Mohanad Bold" pitchFamily="2" charset="-78"/>
            </a:endParaRPr>
          </a:p>
        </p:txBody>
      </p:sp>
    </p:spTree>
    <p:extLst>
      <p:ext uri="{BB962C8B-B14F-4D97-AF65-F5344CB8AC3E}">
        <p14:creationId xmlns:p14="http://schemas.microsoft.com/office/powerpoint/2010/main" val="21535585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187981"/>
          </a:xfrm>
        </p:spPr>
        <p:txBody>
          <a:bodyPr/>
          <a:lstStyle/>
          <a:p>
            <a:r>
              <a:rPr lang="ar-JO" b="1" dirty="0"/>
              <a:t>فوائد نظام المعلومات الإدارية</a:t>
            </a:r>
            <a:endParaRPr lang="ar-SA" dirty="0"/>
          </a:p>
        </p:txBody>
      </p:sp>
      <p:sp>
        <p:nvSpPr>
          <p:cNvPr id="3" name="Content Placeholder 2"/>
          <p:cNvSpPr>
            <a:spLocks noGrp="1"/>
          </p:cNvSpPr>
          <p:nvPr>
            <p:ph sz="quarter" idx="13"/>
          </p:nvPr>
        </p:nvSpPr>
        <p:spPr>
          <a:xfrm>
            <a:off x="913774" y="1628078"/>
            <a:ext cx="10363826" cy="4163121"/>
          </a:xfrm>
        </p:spPr>
        <p:txBody>
          <a:bodyPr>
            <a:normAutofit/>
          </a:bodyPr>
          <a:lstStyle/>
          <a:p>
            <a:pPr lvl="0"/>
            <a:r>
              <a:rPr lang="ar-JO" sz="2500" dirty="0">
                <a:cs typeface="AL-Mohanad Bold" pitchFamily="2" charset="-78"/>
              </a:rPr>
              <a:t>تقديم المعلومات الى المستويات الإدارية المختلفة لمساعدتها في </a:t>
            </a:r>
            <a:r>
              <a:rPr lang="ar-JO" sz="2500" dirty="0" smtClean="0">
                <a:cs typeface="AL-Mohanad Bold" pitchFamily="2" charset="-78"/>
              </a:rPr>
              <a:t>اتخاذ </a:t>
            </a:r>
            <a:r>
              <a:rPr lang="ar-JO" sz="2500" dirty="0">
                <a:cs typeface="AL-Mohanad Bold" pitchFamily="2" charset="-78"/>
              </a:rPr>
              <a:t>القرار .</a:t>
            </a:r>
            <a:endParaRPr lang="en-US" sz="2500" dirty="0">
              <a:cs typeface="AL-Mohanad Bold" pitchFamily="2" charset="-78"/>
            </a:endParaRPr>
          </a:p>
          <a:p>
            <a:pPr lvl="0"/>
            <a:r>
              <a:rPr lang="ar-JO" sz="2500" dirty="0">
                <a:cs typeface="AL-Mohanad Bold" pitchFamily="2" charset="-78"/>
              </a:rPr>
              <a:t>تقديم المعلومات لجميع العاملين لمساعدتهم في أداء أنشطتهم الوظيفية .</a:t>
            </a:r>
            <a:endParaRPr lang="en-US" sz="2500" dirty="0">
              <a:cs typeface="AL-Mohanad Bold" pitchFamily="2" charset="-78"/>
            </a:endParaRPr>
          </a:p>
          <a:p>
            <a:pPr lvl="0"/>
            <a:r>
              <a:rPr lang="ar-JO" sz="2500" dirty="0">
                <a:cs typeface="AL-Mohanad Bold" pitchFamily="2" charset="-78"/>
              </a:rPr>
              <a:t>المساعدة في تقييم أنشطة المنظمة و إجراء عملية الرقابة  .</a:t>
            </a:r>
            <a:endParaRPr lang="en-US" sz="2500" dirty="0">
              <a:cs typeface="AL-Mohanad Bold" pitchFamily="2" charset="-78"/>
            </a:endParaRPr>
          </a:p>
          <a:p>
            <a:pPr lvl="0"/>
            <a:r>
              <a:rPr lang="ar-JO" sz="2500" dirty="0">
                <a:cs typeface="AL-Mohanad Bold" pitchFamily="2" charset="-78"/>
              </a:rPr>
              <a:t>مساعدة المدراء على التنبؤ بالمستقبل بالنسبة لجميع أنشطة </a:t>
            </a:r>
            <a:r>
              <a:rPr lang="ar-JO" sz="2500" dirty="0" smtClean="0">
                <a:cs typeface="AL-Mohanad Bold" pitchFamily="2" charset="-78"/>
              </a:rPr>
              <a:t>المنظم</a:t>
            </a:r>
            <a:r>
              <a:rPr lang="ar-SA" sz="2500" dirty="0" smtClean="0">
                <a:cs typeface="AL-Mohanad Bold" pitchFamily="2" charset="-78"/>
              </a:rPr>
              <a:t>ة</a:t>
            </a:r>
            <a:r>
              <a:rPr lang="ar-JO" sz="2500" dirty="0" smtClean="0">
                <a:cs typeface="AL-Mohanad Bold" pitchFamily="2" charset="-78"/>
              </a:rPr>
              <a:t>.</a:t>
            </a:r>
            <a:endParaRPr lang="en-US" sz="2500" dirty="0">
              <a:cs typeface="AL-Mohanad Bold" pitchFamily="2" charset="-78"/>
            </a:endParaRPr>
          </a:p>
          <a:p>
            <a:pPr lvl="0"/>
            <a:r>
              <a:rPr lang="ar-JO" sz="2500" dirty="0">
                <a:cs typeface="AL-Mohanad Bold" pitchFamily="2" charset="-78"/>
              </a:rPr>
              <a:t>تحديد قنوات </a:t>
            </a:r>
            <a:r>
              <a:rPr lang="ar-JO" sz="2500" dirty="0" smtClean="0">
                <a:cs typeface="AL-Mohanad Bold" pitchFamily="2" charset="-78"/>
              </a:rPr>
              <a:t>الاتصال </a:t>
            </a:r>
            <a:r>
              <a:rPr lang="ar-JO" sz="2500" dirty="0">
                <a:cs typeface="AL-Mohanad Bold" pitchFamily="2" charset="-78"/>
              </a:rPr>
              <a:t>الأفقية و العمودية بين الوحدات الإدارية المختلفة لتسهيل عملية </a:t>
            </a:r>
            <a:r>
              <a:rPr lang="ar-JO" sz="2500" dirty="0" smtClean="0">
                <a:cs typeface="AL-Mohanad Bold" pitchFamily="2" charset="-78"/>
              </a:rPr>
              <a:t>استرجاع </a:t>
            </a:r>
            <a:r>
              <a:rPr lang="ar-JO" sz="2500" dirty="0">
                <a:cs typeface="AL-Mohanad Bold" pitchFamily="2" charset="-78"/>
              </a:rPr>
              <a:t>البيانات .</a:t>
            </a:r>
            <a:endParaRPr lang="en-US" sz="2500" dirty="0">
              <a:cs typeface="AL-Mohanad Bold" pitchFamily="2" charset="-78"/>
            </a:endParaRPr>
          </a:p>
          <a:p>
            <a:pPr lvl="0"/>
            <a:r>
              <a:rPr lang="ar-JO" sz="2500" dirty="0">
                <a:cs typeface="AL-Mohanad Bold" pitchFamily="2" charset="-78"/>
              </a:rPr>
              <a:t>حفظ البيانات لغرض إتاحتها عند الحاجة لمستخدميها </a:t>
            </a:r>
            <a:r>
              <a:rPr lang="ar-JO" sz="2500" dirty="0" smtClean="0">
                <a:cs typeface="AL-Mohanad Bold" pitchFamily="2" charset="-78"/>
              </a:rPr>
              <a:t>.</a:t>
            </a:r>
            <a:endParaRPr lang="en-US" sz="2500" dirty="0">
              <a:cs typeface="AL-Mohanad Bold" pitchFamily="2" charset="-78"/>
            </a:endParaRPr>
          </a:p>
        </p:txBody>
      </p:sp>
    </p:spTree>
    <p:extLst>
      <p:ext uri="{BB962C8B-B14F-4D97-AF65-F5344CB8AC3E}">
        <p14:creationId xmlns:p14="http://schemas.microsoft.com/office/powerpoint/2010/main" val="13654924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049" y="618517"/>
            <a:ext cx="11351941" cy="1596177"/>
          </a:xfrm>
        </p:spPr>
        <p:txBody>
          <a:bodyPr/>
          <a:lstStyle/>
          <a:p>
            <a:pPr lvl="0"/>
            <a:r>
              <a:rPr lang="ar-JO" b="1" dirty="0"/>
              <a:t>خصائص المعلومات </a:t>
            </a:r>
            <a:r>
              <a:rPr lang="en-US" dirty="0" smtClean="0"/>
              <a:t>Attributes </a:t>
            </a:r>
            <a:r>
              <a:rPr lang="en-US" dirty="0"/>
              <a:t>Of Information Quality</a:t>
            </a:r>
            <a:r>
              <a:rPr lang="en-US" b="1" dirty="0"/>
              <a:t> </a:t>
            </a:r>
            <a:r>
              <a:rPr lang="en-US" dirty="0"/>
              <a:t/>
            </a:r>
            <a:br>
              <a:rPr lang="en-US" dirty="0"/>
            </a:br>
            <a:endParaRPr lang="ar-SA" dirty="0"/>
          </a:p>
        </p:txBody>
      </p:sp>
      <p:sp>
        <p:nvSpPr>
          <p:cNvPr id="3" name="Content Placeholder 2"/>
          <p:cNvSpPr>
            <a:spLocks noGrp="1"/>
          </p:cNvSpPr>
          <p:nvPr>
            <p:ph sz="quarter" idx="13"/>
          </p:nvPr>
        </p:nvSpPr>
        <p:spPr/>
        <p:txBody>
          <a:bodyPr>
            <a:normAutofit/>
          </a:bodyPr>
          <a:lstStyle/>
          <a:p>
            <a:pPr marL="0" indent="0" algn="just">
              <a:buNone/>
            </a:pPr>
            <a:r>
              <a:rPr lang="ar-JO" sz="2500" dirty="0" smtClean="0">
                <a:cs typeface="AL-Mohanad Bold" pitchFamily="2" charset="-78"/>
              </a:rPr>
              <a:t>يرتبط </a:t>
            </a:r>
            <a:r>
              <a:rPr lang="ar-JO" sz="2500" dirty="0">
                <a:cs typeface="AL-Mohanad Bold" pitchFamily="2" charset="-78"/>
              </a:rPr>
              <a:t>نجاح عملية اتخاذ القرار بتوفير المعلومات الملائمة ، و تشير الدراسات الى أن 90% من نجاح القرار يعتمد على المعلومات و 10%على قدرات و مهارات متخذ القرار ، و من هنا يتضح أهمية و دور المعلومات الملائمة لاتخاذ القرار و من أهم هذه الخصائص التي يجب أن تتوفر في المعلومات المقدمة لمتخذ القرار و التي تكون ذات قيمة لمستخدميها ، حيث سيتم عرضها وفق ثلاثة أبعاد رئيسية هي </a:t>
            </a:r>
            <a:r>
              <a:rPr lang="ar-JO" sz="2500" b="1" u="sng" dirty="0">
                <a:cs typeface="AL-Mohanad Bold" pitchFamily="2" charset="-78"/>
              </a:rPr>
              <a:t>البعد الزمني</a:t>
            </a:r>
            <a:r>
              <a:rPr lang="ar-JO" sz="2500" b="1" dirty="0">
                <a:cs typeface="AL-Mohanad Bold" pitchFamily="2" charset="-78"/>
              </a:rPr>
              <a:t> </a:t>
            </a:r>
            <a:r>
              <a:rPr lang="ar-JO" sz="2500" dirty="0">
                <a:cs typeface="AL-Mohanad Bold" pitchFamily="2" charset="-78"/>
              </a:rPr>
              <a:t>و </a:t>
            </a:r>
            <a:r>
              <a:rPr lang="ar-JO" sz="2500" b="1" u="sng" dirty="0">
                <a:cs typeface="AL-Mohanad Bold" pitchFamily="2" charset="-78"/>
              </a:rPr>
              <a:t>بعد المضمون</a:t>
            </a:r>
            <a:r>
              <a:rPr lang="ar-JO" sz="2500" dirty="0">
                <a:cs typeface="AL-Mohanad Bold" pitchFamily="2" charset="-78"/>
              </a:rPr>
              <a:t> و </a:t>
            </a:r>
            <a:r>
              <a:rPr lang="ar-JO" sz="2500" b="1" u="sng" dirty="0">
                <a:cs typeface="AL-Mohanad Bold" pitchFamily="2" charset="-78"/>
              </a:rPr>
              <a:t>البعد الشكلي</a:t>
            </a:r>
            <a:r>
              <a:rPr lang="ar-JO" sz="2500" dirty="0">
                <a:cs typeface="AL-Mohanad Bold" pitchFamily="2" charset="-78"/>
              </a:rPr>
              <a:t>.</a:t>
            </a:r>
            <a:endParaRPr lang="en-US" sz="2500" dirty="0">
              <a:cs typeface="AL-Mohanad Bold" pitchFamily="2" charset="-78"/>
            </a:endParaRPr>
          </a:p>
          <a:p>
            <a:pPr marL="0" indent="0" algn="just">
              <a:buNone/>
            </a:pPr>
            <a:endParaRPr lang="ar-SA" sz="2500" dirty="0">
              <a:cs typeface="AL-Mohanad Bold" pitchFamily="2" charset="-78"/>
            </a:endParaRPr>
          </a:p>
        </p:txBody>
      </p:sp>
    </p:spTree>
    <p:extLst>
      <p:ext uri="{BB962C8B-B14F-4D97-AF65-F5344CB8AC3E}">
        <p14:creationId xmlns:p14="http://schemas.microsoft.com/office/powerpoint/2010/main" val="24890518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98049"/>
          </a:xfrm>
        </p:spPr>
        <p:txBody>
          <a:bodyPr/>
          <a:lstStyle/>
          <a:p>
            <a:r>
              <a:rPr lang="ar-JO" b="1" dirty="0"/>
              <a:t>البعد الزمني</a:t>
            </a:r>
            <a:r>
              <a:rPr lang="ar-JO" dirty="0"/>
              <a:t> </a:t>
            </a:r>
            <a:r>
              <a:rPr lang="en-US" dirty="0"/>
              <a:t>Temporal dimension </a:t>
            </a:r>
            <a:endParaRPr lang="ar-SA" dirty="0"/>
          </a:p>
        </p:txBody>
      </p:sp>
      <p:sp>
        <p:nvSpPr>
          <p:cNvPr id="3" name="Content Placeholder 2"/>
          <p:cNvSpPr>
            <a:spLocks noGrp="1"/>
          </p:cNvSpPr>
          <p:nvPr>
            <p:ph sz="quarter" idx="13"/>
          </p:nvPr>
        </p:nvSpPr>
        <p:spPr>
          <a:xfrm>
            <a:off x="913775" y="1694986"/>
            <a:ext cx="10363826" cy="4274633"/>
          </a:xfrm>
        </p:spPr>
        <p:txBody>
          <a:bodyPr>
            <a:noAutofit/>
          </a:bodyPr>
          <a:lstStyle/>
          <a:p>
            <a:pPr lvl="1" algn="just"/>
            <a:r>
              <a:rPr lang="ar-JO" sz="2500" b="1" dirty="0">
                <a:cs typeface="AL-Mohanad Bold" pitchFamily="2" charset="-78"/>
              </a:rPr>
              <a:t>التوقيت </a:t>
            </a:r>
            <a:r>
              <a:rPr lang="en-US" sz="2500" dirty="0">
                <a:cs typeface="AL-Mohanad Bold" pitchFamily="2" charset="-78"/>
              </a:rPr>
              <a:t>Time Lines</a:t>
            </a:r>
            <a:r>
              <a:rPr lang="ar-JO" sz="2500" dirty="0">
                <a:cs typeface="AL-Mohanad Bold" pitchFamily="2" charset="-78"/>
              </a:rPr>
              <a:t> و يقصد به توفير المعلومات في الزمن المناسب لمتخذ القرار و قد تكون المعلومة مفيدة في الزمن الحاضر و لكن قد تفقد أهميتها بعد زمن قليل ، لذا على المدير أن يكون قادرا على الحصول على معلومات في وقت الحاجة اليها .</a:t>
            </a:r>
            <a:endParaRPr lang="en-US" sz="2500" dirty="0">
              <a:cs typeface="AL-Mohanad Bold" pitchFamily="2" charset="-78"/>
            </a:endParaRPr>
          </a:p>
          <a:p>
            <a:pPr lvl="1" algn="just"/>
            <a:r>
              <a:rPr lang="ar-JO" sz="2500" b="1" dirty="0">
                <a:cs typeface="AL-Mohanad Bold" pitchFamily="2" charset="-78"/>
              </a:rPr>
              <a:t>الحداثة </a:t>
            </a:r>
            <a:r>
              <a:rPr lang="en-US" sz="2500" dirty="0">
                <a:cs typeface="AL-Mohanad Bold" pitchFamily="2" charset="-78"/>
              </a:rPr>
              <a:t>Currently</a:t>
            </a:r>
            <a:r>
              <a:rPr lang="ar-JO" sz="2500" dirty="0">
                <a:cs typeface="AL-Mohanad Bold" pitchFamily="2" charset="-78"/>
              </a:rPr>
              <a:t> أي يجب أن تكون المعلومات متجددة و حديثة للاستفادة منها عند تقديمها لمتخذ القرار حيث تلعب الحداثة دورا هاما في جودة المعلومات إذ تقل قيمة المعلومات بتقادمها .</a:t>
            </a:r>
            <a:endParaRPr lang="en-US" sz="2500" dirty="0">
              <a:cs typeface="AL-Mohanad Bold" pitchFamily="2" charset="-78"/>
            </a:endParaRPr>
          </a:p>
          <a:p>
            <a:pPr lvl="1" algn="just"/>
            <a:r>
              <a:rPr lang="ar-JO" sz="2500" b="1" dirty="0">
                <a:cs typeface="AL-Mohanad Bold" pitchFamily="2" charset="-78"/>
              </a:rPr>
              <a:t>الفترة الزمنية </a:t>
            </a:r>
            <a:r>
              <a:rPr lang="en-US" sz="2500" dirty="0">
                <a:cs typeface="AL-Mohanad Bold" pitchFamily="2" charset="-78"/>
              </a:rPr>
              <a:t>Time Period </a:t>
            </a:r>
            <a:r>
              <a:rPr lang="ar-JO" sz="2500" dirty="0">
                <a:cs typeface="AL-Mohanad Bold" pitchFamily="2" charset="-78"/>
              </a:rPr>
              <a:t>و يقصد بها الفترة الزمنية المطلوب توفير معلومات عنها ، على سبيل المثال يحتاج المدير معلومات عن حجم المبيعات للسنوات الخمس الماضية ، فالمعلومات الملائمة هي التي تغطي الفترة الزمنية المطلوب الاستعلام عنها </a:t>
            </a:r>
            <a:r>
              <a:rPr lang="ar-JO" sz="2500" dirty="0" smtClean="0">
                <a:cs typeface="AL-Mohanad Bold" pitchFamily="2" charset="-78"/>
              </a:rPr>
              <a:t>.</a:t>
            </a:r>
            <a:endParaRPr lang="en-US" sz="2500" dirty="0">
              <a:cs typeface="AL-Mohanad Bold" pitchFamily="2" charset="-78"/>
            </a:endParaRPr>
          </a:p>
        </p:txBody>
      </p:sp>
    </p:spTree>
    <p:extLst>
      <p:ext uri="{BB962C8B-B14F-4D97-AF65-F5344CB8AC3E}">
        <p14:creationId xmlns:p14="http://schemas.microsoft.com/office/powerpoint/2010/main" val="38083169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875746"/>
          </a:xfrm>
        </p:spPr>
        <p:txBody>
          <a:bodyPr/>
          <a:lstStyle/>
          <a:p>
            <a:r>
              <a:rPr lang="ar-JO" b="1" dirty="0"/>
              <a:t>بعد المضمون (المحتوى) </a:t>
            </a:r>
            <a:r>
              <a:rPr lang="en-US" dirty="0"/>
              <a:t>Content Dimension</a:t>
            </a:r>
            <a:endParaRPr lang="ar-SA" dirty="0"/>
          </a:p>
        </p:txBody>
      </p:sp>
      <p:sp>
        <p:nvSpPr>
          <p:cNvPr id="3" name="Content Placeholder 2"/>
          <p:cNvSpPr>
            <a:spLocks noGrp="1"/>
          </p:cNvSpPr>
          <p:nvPr>
            <p:ph sz="quarter" idx="13"/>
          </p:nvPr>
        </p:nvSpPr>
        <p:spPr>
          <a:xfrm>
            <a:off x="913774" y="1494264"/>
            <a:ext cx="10364451" cy="4482790"/>
          </a:xfrm>
        </p:spPr>
        <p:txBody>
          <a:bodyPr>
            <a:noAutofit/>
          </a:bodyPr>
          <a:lstStyle/>
          <a:p>
            <a:pPr lvl="0" algn="just"/>
            <a:r>
              <a:rPr lang="ar-JO" sz="2500" b="1" dirty="0">
                <a:cs typeface="AL-Mohanad Bold" pitchFamily="2" charset="-78"/>
              </a:rPr>
              <a:t>الدقة </a:t>
            </a:r>
            <a:r>
              <a:rPr lang="en-US" sz="2500" dirty="0">
                <a:cs typeface="AL-Mohanad Bold" pitchFamily="2" charset="-78"/>
              </a:rPr>
              <a:t>Accuracy</a:t>
            </a:r>
            <a:r>
              <a:rPr lang="ar-JO" sz="2500" dirty="0">
                <a:cs typeface="AL-Mohanad Bold" pitchFamily="2" charset="-78"/>
              </a:rPr>
              <a:t> و يقصد به خلو المعلومات من الأخطاء حيث أن دقة المعلومات تساهم في جودة القرارات ، كما تعمل على تجنب القرارات الخاطئة و تقلل من التكلفة و اهدار الوقت و يختلف مدى الدقة في المعلومات المطلوبة حسب الحاجة الى الاستخدام و طبيعة المشكلة ، كما أن دقة النظام المعلوماتي يؤدي الى زيادة تكلفة المعلومات لذا لا بد من </a:t>
            </a:r>
            <a:r>
              <a:rPr lang="ar-JO" sz="2500" b="1" u="sng" dirty="0">
                <a:cs typeface="AL-Mohanad Bold" pitchFamily="2" charset="-78"/>
              </a:rPr>
              <a:t>الموازنة</a:t>
            </a:r>
            <a:r>
              <a:rPr lang="ar-JO" sz="2500" dirty="0">
                <a:cs typeface="AL-Mohanad Bold" pitchFamily="2" charset="-78"/>
              </a:rPr>
              <a:t> بين كلفة المعلومات و العائد المتوقع الحصول عليه في حالة دقة المعلومات .</a:t>
            </a:r>
            <a:endParaRPr lang="en-US" sz="2500" dirty="0">
              <a:cs typeface="AL-Mohanad Bold" pitchFamily="2" charset="-78"/>
            </a:endParaRPr>
          </a:p>
          <a:p>
            <a:pPr lvl="0" algn="just"/>
            <a:r>
              <a:rPr lang="ar-JO" sz="2500" b="1" dirty="0">
                <a:cs typeface="AL-Mohanad Bold" pitchFamily="2" charset="-78"/>
              </a:rPr>
              <a:t>الصدق و الثبات</a:t>
            </a:r>
            <a:r>
              <a:rPr lang="ar-JO" sz="2500" dirty="0">
                <a:cs typeface="AL-Mohanad Bold" pitchFamily="2" charset="-78"/>
              </a:rPr>
              <a:t> </a:t>
            </a:r>
            <a:r>
              <a:rPr lang="en-US" sz="2500" dirty="0" smtClean="0">
                <a:cs typeface="AL-Mohanad Bold" pitchFamily="2" charset="-78"/>
              </a:rPr>
              <a:t>Validity &amp; </a:t>
            </a:r>
            <a:r>
              <a:rPr lang="en-US" sz="2500" dirty="0">
                <a:cs typeface="AL-Mohanad Bold" pitchFamily="2" charset="-78"/>
              </a:rPr>
              <a:t>Reliability </a:t>
            </a:r>
            <a:r>
              <a:rPr lang="ar-JO" sz="2500" dirty="0">
                <a:cs typeface="AL-Mohanad Bold" pitchFamily="2" charset="-78"/>
              </a:rPr>
              <a:t> هي إعطاء المعلومات نفس النتائج التي أعطتها في كل مرة استخدمت فيها و أن تكون المعلومات التي يقدمها النظام تمتاز بالصدق و الواقعية و تتطابق مع معطيات الواقع شكلا و مضمونا و توجها </a:t>
            </a:r>
            <a:r>
              <a:rPr lang="ar-JO" sz="2500" dirty="0" smtClean="0">
                <a:cs typeface="AL-Mohanad Bold" pitchFamily="2" charset="-78"/>
              </a:rPr>
              <a:t>.</a:t>
            </a:r>
            <a:endParaRPr lang="en-US" sz="2500" dirty="0">
              <a:cs typeface="AL-Mohanad Bold" pitchFamily="2" charset="-78"/>
            </a:endParaRPr>
          </a:p>
        </p:txBody>
      </p:sp>
    </p:spTree>
    <p:extLst>
      <p:ext uri="{BB962C8B-B14F-4D97-AF65-F5344CB8AC3E}">
        <p14:creationId xmlns:p14="http://schemas.microsoft.com/office/powerpoint/2010/main" val="1095554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713678"/>
            <a:ext cx="10363826" cy="5077521"/>
          </a:xfrm>
        </p:spPr>
        <p:txBody>
          <a:bodyPr>
            <a:normAutofit/>
          </a:bodyPr>
          <a:lstStyle/>
          <a:p>
            <a:pPr lvl="0" algn="just"/>
            <a:r>
              <a:rPr lang="ar-JO" sz="2500" b="1" dirty="0">
                <a:cs typeface="AL-Mohanad Bold" pitchFamily="2" charset="-78"/>
              </a:rPr>
              <a:t>الملائمة </a:t>
            </a:r>
            <a:r>
              <a:rPr lang="en-US" sz="2500" dirty="0">
                <a:cs typeface="AL-Mohanad Bold" pitchFamily="2" charset="-78"/>
              </a:rPr>
              <a:t>Relevancy</a:t>
            </a:r>
            <a:r>
              <a:rPr lang="ar-JO" sz="2500" dirty="0">
                <a:cs typeface="AL-Mohanad Bold" pitchFamily="2" charset="-78"/>
              </a:rPr>
              <a:t> أن تكون المعلومات ملائمة و وثيقة الصلة و لها دور في تحسين عملية اتخاذ القرار ، و لا بد أن تكون ملائمة للموضوع و لها صلة بالمشكلة المراد اتخاذ قرار بشأنها .</a:t>
            </a:r>
            <a:endParaRPr lang="en-US" sz="2500" dirty="0">
              <a:cs typeface="AL-Mohanad Bold" pitchFamily="2" charset="-78"/>
            </a:endParaRPr>
          </a:p>
          <a:p>
            <a:pPr lvl="0" algn="just"/>
            <a:r>
              <a:rPr lang="ar-JO" sz="2500" b="1" dirty="0">
                <a:cs typeface="AL-Mohanad Bold" pitchFamily="2" charset="-78"/>
              </a:rPr>
              <a:t>الشمولية </a:t>
            </a:r>
            <a:r>
              <a:rPr lang="en-US" sz="2500" dirty="0">
                <a:cs typeface="AL-Mohanad Bold" pitchFamily="2" charset="-78"/>
              </a:rPr>
              <a:t>Completeness</a:t>
            </a:r>
            <a:r>
              <a:rPr lang="en-US" sz="2500" b="1" dirty="0">
                <a:cs typeface="AL-Mohanad Bold" pitchFamily="2" charset="-78"/>
              </a:rPr>
              <a:t> </a:t>
            </a:r>
            <a:r>
              <a:rPr lang="ar-JO" sz="2500" dirty="0">
                <a:cs typeface="AL-Mohanad Bold" pitchFamily="2" charset="-78"/>
              </a:rPr>
              <a:t>و يقصد بها قدرة المعلومات على إعطاء صورة كاملة عن المشكلة أو عن الحقائق الظاهرة لموضوع الدراسة مع تقديم بدائل الحلول المختلفة لها حتى تتمكن الادارة من تأدية وظائفها المختلفة ، و على المدير أن يقدر كمية التفاصيل اللازمة عن </a:t>
            </a:r>
            <a:r>
              <a:rPr lang="ar-JO" sz="2500" dirty="0" smtClean="0">
                <a:cs typeface="AL-Mohanad Bold" pitchFamily="2" charset="-78"/>
              </a:rPr>
              <a:t>المشكلة</a:t>
            </a:r>
            <a:r>
              <a:rPr lang="ar-SA" sz="2500" dirty="0" smtClean="0">
                <a:cs typeface="AL-Mohanad Bold" pitchFamily="2" charset="-78"/>
              </a:rPr>
              <a:t> ح</a:t>
            </a:r>
            <a:r>
              <a:rPr lang="ar-JO" sz="2500" dirty="0" smtClean="0">
                <a:cs typeface="AL-Mohanad Bold" pitchFamily="2" charset="-78"/>
              </a:rPr>
              <a:t>تى </a:t>
            </a:r>
            <a:r>
              <a:rPr lang="ar-JO" sz="2500" dirty="0">
                <a:cs typeface="AL-Mohanad Bold" pitchFamily="2" charset="-78"/>
              </a:rPr>
              <a:t>يتجنب الوقوع في بحر من المعلومات ما يسمى ( </a:t>
            </a:r>
            <a:r>
              <a:rPr lang="ar-JO" sz="2500" dirty="0" smtClean="0">
                <a:cs typeface="AL-Mohanad Bold" pitchFamily="2" charset="-78"/>
              </a:rPr>
              <a:t>بالإغراق </a:t>
            </a:r>
            <a:r>
              <a:rPr lang="ar-JO" sz="2500" dirty="0">
                <a:cs typeface="AL-Mohanad Bold" pitchFamily="2" charset="-78"/>
              </a:rPr>
              <a:t>)  .</a:t>
            </a:r>
            <a:endParaRPr lang="en-US" sz="2500" dirty="0">
              <a:cs typeface="AL-Mohanad Bold" pitchFamily="2" charset="-78"/>
            </a:endParaRPr>
          </a:p>
          <a:p>
            <a:pPr lvl="0" algn="just"/>
            <a:r>
              <a:rPr lang="ar-JO" sz="2500" b="1" dirty="0">
                <a:cs typeface="AL-Mohanad Bold" pitchFamily="2" charset="-78"/>
              </a:rPr>
              <a:t>الإيجاز </a:t>
            </a:r>
            <a:r>
              <a:rPr lang="en-US" sz="2500" dirty="0">
                <a:cs typeface="AL-Mohanad Bold" pitchFamily="2" charset="-78"/>
              </a:rPr>
              <a:t>Conciseness</a:t>
            </a:r>
            <a:r>
              <a:rPr lang="en-US" sz="2500" b="1" dirty="0">
                <a:cs typeface="AL-Mohanad Bold" pitchFamily="2" charset="-78"/>
              </a:rPr>
              <a:t> </a:t>
            </a:r>
            <a:r>
              <a:rPr lang="ar-JO" sz="2500" dirty="0">
                <a:cs typeface="AL-Mohanad Bold" pitchFamily="2" charset="-78"/>
              </a:rPr>
              <a:t>أي تقديم المعلومات اللازمة لكل مستوى إداري و ما يتناسب مع متطلباته من المعلومات إذ لا بد من الإيجاز في المستوى الاستراتيجي دون الخوض في كم كبير من المعلومات عن الموضوع ، و يمكن لمحلل النظم أن يساعد المدير على تحقيق هذه المهمة بطريقة منطقية .</a:t>
            </a:r>
            <a:endParaRPr lang="en-US" sz="2500" dirty="0">
              <a:cs typeface="AL-Mohanad Bold" pitchFamily="2" charset="-78"/>
            </a:endParaRPr>
          </a:p>
          <a:p>
            <a:pPr marL="0" indent="0" algn="just">
              <a:buNone/>
            </a:pPr>
            <a:endParaRPr lang="ar-SA" sz="2500" dirty="0">
              <a:cs typeface="AL-Mohanad Bold" pitchFamily="2" charset="-78"/>
            </a:endParaRPr>
          </a:p>
          <a:p>
            <a:pPr marL="0" indent="0" algn="just">
              <a:buNone/>
            </a:pPr>
            <a:endParaRPr lang="ar-SA" sz="2500" dirty="0">
              <a:cs typeface="AL-Mohanad Bold" pitchFamily="2" charset="-78"/>
            </a:endParaRPr>
          </a:p>
        </p:txBody>
      </p:sp>
    </p:spTree>
    <p:extLst>
      <p:ext uri="{BB962C8B-B14F-4D97-AF65-F5344CB8AC3E}">
        <p14:creationId xmlns:p14="http://schemas.microsoft.com/office/powerpoint/2010/main" val="17730255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786537"/>
          </a:xfrm>
        </p:spPr>
        <p:txBody>
          <a:bodyPr/>
          <a:lstStyle/>
          <a:p>
            <a:r>
              <a:rPr lang="ar-JO" b="1" dirty="0"/>
              <a:t>البعد الشكلي </a:t>
            </a:r>
            <a:r>
              <a:rPr lang="ar-JO" dirty="0"/>
              <a:t> </a:t>
            </a:r>
            <a:r>
              <a:rPr lang="en-US" dirty="0"/>
              <a:t>Form Dimension</a:t>
            </a:r>
            <a:endParaRPr lang="ar-SA" dirty="0"/>
          </a:p>
        </p:txBody>
      </p:sp>
      <p:sp>
        <p:nvSpPr>
          <p:cNvPr id="3" name="Content Placeholder 2"/>
          <p:cNvSpPr>
            <a:spLocks noGrp="1"/>
          </p:cNvSpPr>
          <p:nvPr>
            <p:ph sz="quarter" idx="13"/>
          </p:nvPr>
        </p:nvSpPr>
        <p:spPr>
          <a:xfrm>
            <a:off x="914400" y="1586506"/>
            <a:ext cx="10363826" cy="5037317"/>
          </a:xfrm>
        </p:spPr>
        <p:txBody>
          <a:bodyPr>
            <a:noAutofit/>
          </a:bodyPr>
          <a:lstStyle/>
          <a:p>
            <a:pPr lvl="0" algn="just"/>
            <a:r>
              <a:rPr lang="ar-JO" sz="2500" b="1" dirty="0">
                <a:cs typeface="AL-Mohanad Bold" pitchFamily="2" charset="-78"/>
              </a:rPr>
              <a:t>الوضوح </a:t>
            </a:r>
            <a:r>
              <a:rPr lang="en-US" sz="2500" dirty="0">
                <a:cs typeface="AL-Mohanad Bold" pitchFamily="2" charset="-78"/>
              </a:rPr>
              <a:t>Clarity</a:t>
            </a:r>
            <a:r>
              <a:rPr lang="en-US" sz="2500" b="1" dirty="0">
                <a:cs typeface="AL-Mohanad Bold" pitchFamily="2" charset="-78"/>
              </a:rPr>
              <a:t> </a:t>
            </a:r>
            <a:r>
              <a:rPr lang="ar-JO" sz="2500" dirty="0">
                <a:cs typeface="AL-Mohanad Bold" pitchFamily="2" charset="-78"/>
              </a:rPr>
              <a:t>يقصد به تقديم المعلومات بطريقة وشكل يسهل </a:t>
            </a:r>
            <a:r>
              <a:rPr lang="ar-JO" sz="2500" dirty="0" smtClean="0">
                <a:cs typeface="AL-Mohanad Bold" pitchFamily="2" charset="-78"/>
              </a:rPr>
              <a:t>فهمهما</a:t>
            </a:r>
            <a:r>
              <a:rPr lang="ar-SA" sz="2500" dirty="0" smtClean="0">
                <a:cs typeface="AL-Mohanad Bold" pitchFamily="2" charset="-78"/>
              </a:rPr>
              <a:t> </a:t>
            </a:r>
            <a:r>
              <a:rPr lang="ar-JO" sz="2500" dirty="0" smtClean="0">
                <a:cs typeface="AL-Mohanad Bold" pitchFamily="2" charset="-78"/>
              </a:rPr>
              <a:t>من </a:t>
            </a:r>
            <a:r>
              <a:rPr lang="ar-JO" sz="2500" dirty="0">
                <a:cs typeface="AL-Mohanad Bold" pitchFamily="2" charset="-78"/>
              </a:rPr>
              <a:t>قبل المستخدم كلما أمكن ذلك ، بحيث تكون المعلومات واضحة و خالية من الغموض حتى يتمكن المدير من الوصول الى قرارات صائبة.</a:t>
            </a:r>
            <a:endParaRPr lang="en-US" sz="2500" dirty="0">
              <a:cs typeface="AL-Mohanad Bold" pitchFamily="2" charset="-78"/>
            </a:endParaRPr>
          </a:p>
          <a:p>
            <a:pPr lvl="0" algn="just"/>
            <a:r>
              <a:rPr lang="ar-JO" sz="2500" b="1" dirty="0">
                <a:cs typeface="AL-Mohanad Bold" pitchFamily="2" charset="-78"/>
              </a:rPr>
              <a:t>التنظيم </a:t>
            </a:r>
            <a:r>
              <a:rPr lang="ar-JO" sz="2500" dirty="0">
                <a:cs typeface="AL-Mohanad Bold" pitchFamily="2" charset="-78"/>
              </a:rPr>
              <a:t>و يقصد به تقديم المعلومات بترتيب وتنسيق ضمن معايير محددة مسبقا كي يتم تعظيم الاستفادة منها.</a:t>
            </a:r>
            <a:endParaRPr lang="en-US" sz="2500" dirty="0">
              <a:cs typeface="AL-Mohanad Bold" pitchFamily="2" charset="-78"/>
            </a:endParaRPr>
          </a:p>
          <a:p>
            <a:pPr lvl="0" algn="just"/>
            <a:r>
              <a:rPr lang="ar-JO" sz="2500" b="1" dirty="0">
                <a:cs typeface="AL-Mohanad Bold" pitchFamily="2" charset="-78"/>
              </a:rPr>
              <a:t>المرونة </a:t>
            </a:r>
            <a:r>
              <a:rPr lang="en-US" sz="2500" dirty="0">
                <a:cs typeface="AL-Mohanad Bold" pitchFamily="2" charset="-78"/>
              </a:rPr>
              <a:t>  Flexibility </a:t>
            </a:r>
            <a:r>
              <a:rPr lang="ar-JO" sz="2500" dirty="0">
                <a:cs typeface="AL-Mohanad Bold" pitchFamily="2" charset="-78"/>
              </a:rPr>
              <a:t>يقصد بها قابلية المعلومات على التكيف لأكثر من مستخدم و أكثر من تطبيق ، لذلك يجب أن تكون المعلومات متوفرة بشكل مرن يمكن استخدامه من قبل المستويات الادارية المختلفة بفاعلية في عملية اتخاذ القرار .</a:t>
            </a:r>
            <a:endParaRPr lang="en-US" sz="2500" dirty="0">
              <a:cs typeface="AL-Mohanad Bold" pitchFamily="2" charset="-78"/>
            </a:endParaRPr>
          </a:p>
          <a:p>
            <a:pPr lvl="0" algn="just"/>
            <a:r>
              <a:rPr lang="ar-JO" sz="2500" b="1" dirty="0">
                <a:cs typeface="AL-Mohanad Bold" pitchFamily="2" charset="-78"/>
              </a:rPr>
              <a:t>العرض </a:t>
            </a:r>
            <a:r>
              <a:rPr lang="en-US" sz="2500" dirty="0">
                <a:cs typeface="AL-Mohanad Bold" pitchFamily="2" charset="-78"/>
              </a:rPr>
              <a:t>Presentation</a:t>
            </a:r>
            <a:r>
              <a:rPr lang="en-US" sz="2500" b="1" dirty="0">
                <a:cs typeface="AL-Mohanad Bold" pitchFamily="2" charset="-78"/>
              </a:rPr>
              <a:t> </a:t>
            </a:r>
            <a:r>
              <a:rPr lang="ar-JO" sz="2500" dirty="0">
                <a:cs typeface="AL-Mohanad Bold" pitchFamily="2" charset="-78"/>
              </a:rPr>
              <a:t>و يقصد به طريقة عرض المعلومات ، أي أن تقدم بشكل مناسب كأن تكون مختصرة أو تفصيلية، أو بشكل كمي أو وصفي أو أن تعرض على شكل جداول توضيحية .</a:t>
            </a:r>
            <a:endParaRPr lang="en-US" sz="2500" dirty="0">
              <a:cs typeface="AL-Mohanad Bold" pitchFamily="2" charset="-78"/>
            </a:endParaRPr>
          </a:p>
          <a:p>
            <a:pPr marL="0" indent="0" algn="just">
              <a:buNone/>
            </a:pPr>
            <a:endParaRPr lang="ar-SA" sz="2500" dirty="0">
              <a:cs typeface="AL-Mohanad Bold" pitchFamily="2" charset="-78"/>
            </a:endParaRPr>
          </a:p>
        </p:txBody>
      </p:sp>
    </p:spTree>
    <p:extLst>
      <p:ext uri="{BB962C8B-B14F-4D97-AF65-F5344CB8AC3E}">
        <p14:creationId xmlns:p14="http://schemas.microsoft.com/office/powerpoint/2010/main" val="8375606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08839"/>
          </a:xfrm>
        </p:spPr>
        <p:txBody>
          <a:bodyPr/>
          <a:lstStyle/>
          <a:p>
            <a:r>
              <a:rPr lang="ar-JO" b="1" dirty="0"/>
              <a:t>العوامل المؤثرة في تطور نظم المعلومات </a:t>
            </a:r>
            <a:endParaRPr lang="ar-SA" dirty="0"/>
          </a:p>
        </p:txBody>
      </p:sp>
      <p:sp>
        <p:nvSpPr>
          <p:cNvPr id="3" name="Content Placeholder 2"/>
          <p:cNvSpPr>
            <a:spLocks noGrp="1"/>
          </p:cNvSpPr>
          <p:nvPr>
            <p:ph sz="quarter" idx="13"/>
          </p:nvPr>
        </p:nvSpPr>
        <p:spPr>
          <a:xfrm>
            <a:off x="913775" y="1427356"/>
            <a:ext cx="10363826" cy="4438185"/>
          </a:xfrm>
        </p:spPr>
        <p:txBody>
          <a:bodyPr>
            <a:noAutofit/>
          </a:bodyPr>
          <a:lstStyle/>
          <a:p>
            <a:pPr lvl="0" algn="just"/>
            <a:r>
              <a:rPr lang="ar-JO" sz="2500" b="1" dirty="0">
                <a:cs typeface="AL-Mohanad Bold" pitchFamily="2" charset="-78"/>
              </a:rPr>
              <a:t>انبثاق ثورة المعلومات المعرفة</a:t>
            </a:r>
            <a:r>
              <a:rPr lang="ar-JO" sz="2500" dirty="0">
                <a:cs typeface="AL-Mohanad Bold" pitchFamily="2" charset="-78"/>
              </a:rPr>
              <a:t>:- نحن نعيش في عصر انفجار المعلومات المعرفة ويعبر عن هذه الثورة النمو المستمر في تكنولوجيا المعلومات وشبكات الاتصالات وتحول العالم الى قرية صغيرة حيث تتدفق المعلومات من خلال شبكة الانترنت متجاوز الحدود الجغرافية و قيود المكان . وكان من نتائج هذه التحولات انبثاق اقتصاد المعرفة ومجتمع المعرفة حيث انتقال مفاتيح القوة من المادة الى المعلومة ومن الالة الى المعرفة .</a:t>
            </a:r>
            <a:endParaRPr lang="en-US" sz="2500" dirty="0">
              <a:cs typeface="AL-Mohanad Bold" pitchFamily="2" charset="-78"/>
            </a:endParaRPr>
          </a:p>
          <a:p>
            <a:pPr lvl="0" algn="just"/>
            <a:r>
              <a:rPr lang="ar-JO" sz="2500" b="1" dirty="0">
                <a:cs typeface="AL-Mohanad Bold" pitchFamily="2" charset="-78"/>
              </a:rPr>
              <a:t>تكنولوجية الانترانت والشبكات:-</a:t>
            </a:r>
            <a:r>
              <a:rPr lang="ar-JO" sz="2500" dirty="0">
                <a:cs typeface="AL-Mohanad Bold" pitchFamily="2" charset="-78"/>
              </a:rPr>
              <a:t>ان شبكة الانترنت هي اكبر تقدم تكنولوجي منذ اختراع الة الطباعة قبل 500 عام . حيث ادى الى ظهور نماذج اعمال جديدة  مثل التجارة  الكترونية او الاعمال الكترونية اضافة الى ظهور مفهوم الشركات الرقمية والاسواق الافتراضية ، حيث ساهم الانترنت في تحسين جودة الخدمة و تقليل كلفة ادائها ، حيث دفعت الشركات الى اعادة النظر في الكيفية التي تدار بها اعمالها </a:t>
            </a:r>
            <a:r>
              <a:rPr lang="ar-JO" sz="2500" dirty="0" smtClean="0">
                <a:cs typeface="AL-Mohanad Bold" pitchFamily="2" charset="-78"/>
              </a:rPr>
              <a:t>.</a:t>
            </a:r>
            <a:endParaRPr lang="en-US" sz="2500" dirty="0">
              <a:cs typeface="AL-Mohanad Bold" pitchFamily="2" charset="-78"/>
            </a:endParaRPr>
          </a:p>
        </p:txBody>
      </p:sp>
    </p:spTree>
    <p:extLst>
      <p:ext uri="{BB962C8B-B14F-4D97-AF65-F5344CB8AC3E}">
        <p14:creationId xmlns:p14="http://schemas.microsoft.com/office/powerpoint/2010/main" val="14584393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24563" y="1474994"/>
            <a:ext cx="10363826" cy="3424107"/>
          </a:xfrm>
        </p:spPr>
        <p:txBody>
          <a:bodyPr>
            <a:noAutofit/>
          </a:bodyPr>
          <a:lstStyle/>
          <a:p>
            <a:pPr lvl="0" algn="just"/>
            <a:r>
              <a:rPr lang="ar-JO" sz="2500" b="1" dirty="0">
                <a:cs typeface="AL-Mohanad Bold" pitchFamily="2" charset="-78"/>
              </a:rPr>
              <a:t>انبثاق نماذج الأعمال الكترونية</a:t>
            </a:r>
            <a:r>
              <a:rPr lang="ar-JO" sz="2500" dirty="0">
                <a:cs typeface="AL-Mohanad Bold" pitchFamily="2" charset="-78"/>
              </a:rPr>
              <a:t> أفرزت تكنولوجية المعلومات  نماذج لم تكن معروفة سابقا من حيث مضمون النشاط و هياكله فكل مكان سائدا سابقا من نماذج أعمال تقليدية في دنيا الأعمال يجري الان إعادة تشكيله و في بعض الأحيان يجري تفكيكه بهدف أعادة تشكيله وهندسته من جديد ، و يمثل الانترنت والشبكات </a:t>
            </a:r>
            <a:r>
              <a:rPr lang="ar-JO" sz="2500" dirty="0" smtClean="0">
                <a:cs typeface="AL-Mohanad Bold" pitchFamily="2" charset="-78"/>
              </a:rPr>
              <a:t>الرقمية</a:t>
            </a:r>
            <a:r>
              <a:rPr lang="ar-SA" sz="2500" dirty="0" smtClean="0">
                <a:cs typeface="AL-Mohanad Bold" pitchFamily="2" charset="-78"/>
              </a:rPr>
              <a:t> </a:t>
            </a:r>
            <a:r>
              <a:rPr lang="ar-JO" sz="2500" dirty="0" smtClean="0">
                <a:cs typeface="AL-Mohanad Bold" pitchFamily="2" charset="-78"/>
              </a:rPr>
              <a:t>اهم </a:t>
            </a:r>
            <a:r>
              <a:rPr lang="ar-JO" sz="2500" dirty="0">
                <a:cs typeface="AL-Mohanad Bold" pitchFamily="2" charset="-78"/>
              </a:rPr>
              <a:t>وسيلة تكنولوجية تساهم اليوم في خلق وتطوير نماذج اعمال جديدة ، حيث تعتبر نماذج الاعمال هذه عامل رئيسي في تطوير نظم المعلومات الادارية </a:t>
            </a:r>
            <a:r>
              <a:rPr lang="ar-JO" sz="2500" dirty="0" smtClean="0">
                <a:cs typeface="AL-Mohanad Bold" pitchFamily="2" charset="-78"/>
              </a:rPr>
              <a:t>.</a:t>
            </a:r>
            <a:endParaRPr lang="en-US" sz="2500" dirty="0">
              <a:cs typeface="AL-Mohanad Bold" pitchFamily="2" charset="-78"/>
            </a:endParaRPr>
          </a:p>
        </p:txBody>
      </p:sp>
    </p:spTree>
    <p:extLst>
      <p:ext uri="{BB962C8B-B14F-4D97-AF65-F5344CB8AC3E}">
        <p14:creationId xmlns:p14="http://schemas.microsoft.com/office/powerpoint/2010/main" val="3006357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06184" y="1870656"/>
            <a:ext cx="10134042" cy="2675586"/>
          </a:xfrm>
        </p:spPr>
        <p:txBody>
          <a:bodyPr>
            <a:normAutofit/>
          </a:bodyPr>
          <a:lstStyle/>
          <a:p>
            <a:pPr marL="0" indent="0" algn="ctr">
              <a:buNone/>
            </a:pPr>
            <a:r>
              <a:rPr lang="ar-SA" sz="4500" dirty="0" smtClean="0">
                <a:latin typeface="GE SS Text Bold" panose="020A0503020102020204" pitchFamily="18" charset="-78"/>
                <a:ea typeface="GE SS Text Bold" panose="020A0503020102020204" pitchFamily="18" charset="-78"/>
                <a:cs typeface="AL-Mohanad Bold" pitchFamily="2" charset="-78"/>
              </a:rPr>
              <a:t>الفصل الأول</a:t>
            </a:r>
          </a:p>
          <a:p>
            <a:pPr marL="0" indent="0" algn="ctr">
              <a:buNone/>
            </a:pPr>
            <a:r>
              <a:rPr lang="ar-SA" sz="4500" dirty="0" smtClean="0">
                <a:latin typeface="GE SS Text Bold" panose="020A0503020102020204" pitchFamily="18" charset="-78"/>
                <a:ea typeface="GE SS Text Bold" panose="020A0503020102020204" pitchFamily="18" charset="-78"/>
                <a:cs typeface="AL-Mohanad Bold" pitchFamily="2" charset="-78"/>
              </a:rPr>
              <a:t>نظم المعلومات وتكنولوجيا المعلومات</a:t>
            </a:r>
            <a:endParaRPr lang="ar-SA" sz="4500" dirty="0">
              <a:latin typeface="GE SS Text Bold" panose="020A0503020102020204" pitchFamily="18" charset="-78"/>
              <a:ea typeface="GE SS Text Bold" panose="020A0503020102020204" pitchFamily="18" charset="-78"/>
              <a:cs typeface="AL-Mohanad Bold" pitchFamily="2" charset="-78"/>
            </a:endParaRPr>
          </a:p>
        </p:txBody>
      </p:sp>
    </p:spTree>
    <p:extLst>
      <p:ext uri="{BB962C8B-B14F-4D97-AF65-F5344CB8AC3E}">
        <p14:creationId xmlns:p14="http://schemas.microsoft.com/office/powerpoint/2010/main" val="2896432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80682" y="1341180"/>
            <a:ext cx="10363826" cy="4368244"/>
          </a:xfrm>
        </p:spPr>
        <p:txBody>
          <a:bodyPr>
            <a:noAutofit/>
          </a:bodyPr>
          <a:lstStyle/>
          <a:p>
            <a:pPr lvl="0" algn="just"/>
            <a:r>
              <a:rPr lang="ar-JO" sz="2500" b="1" dirty="0">
                <a:cs typeface="AL-Mohanad Bold" pitchFamily="2" charset="-78"/>
              </a:rPr>
              <a:t>العولمة </a:t>
            </a:r>
            <a:r>
              <a:rPr lang="ar-JO" sz="2500" dirty="0">
                <a:cs typeface="AL-Mohanad Bold" pitchFamily="2" charset="-78"/>
              </a:rPr>
              <a:t>: تتضح ظاهرة العولمة في بعدها الاقتصادي من خلال ظهور الشركات الكونية و تزايد تأثير الشركات المتعددة الجنسية و الاندماج المتزايد لاقتصاديات العالم المتقدم . و اذا اخذنا ظاهرة الشركات الكونية سنجد انها تتوجه الى العالم كسوق واحدة وتعمل في ضوء استراتيجيات كونية تشمل التصنيع ، التسويق ، التمويل ،  وتستخدم هذه الشركات نظم معلومات عالمية من خلال شبكة الانترنت </a:t>
            </a:r>
            <a:r>
              <a:rPr lang="ar-JO" sz="2500" dirty="0" smtClean="0">
                <a:cs typeface="AL-Mohanad Bold" pitchFamily="2" charset="-78"/>
              </a:rPr>
              <a:t>لإدارة </a:t>
            </a:r>
            <a:r>
              <a:rPr lang="ar-JO" sz="2500" dirty="0">
                <a:cs typeface="AL-Mohanad Bold" pitchFamily="2" charset="-78"/>
              </a:rPr>
              <a:t>و توجيه عملية توزيع منتجاتها و خدماتها . لذا يمكن القول ان اكبر مظاهر العولمة  تجسيدا  في مثل هذه  المنظمات هو استخدام  نظم  المعلومات العالمية التي تستخدمها الشركات الدولية </a:t>
            </a:r>
            <a:r>
              <a:rPr lang="ar-JO" sz="2500" dirty="0" smtClean="0">
                <a:cs typeface="AL-Mohanad Bold" pitchFamily="2" charset="-78"/>
              </a:rPr>
              <a:t>لإدارة </a:t>
            </a:r>
            <a:r>
              <a:rPr lang="ar-JO" sz="2500" dirty="0">
                <a:cs typeface="AL-Mohanad Bold" pitchFamily="2" charset="-78"/>
              </a:rPr>
              <a:t>عملياتها  في كل انحاء   العالم . ان ما تحتاجه منظمات الاعمال هو التعامل مع حقائق السوق  و  قواعد المنافسة و المشاركة  في  لعبة الاعمال و لكن بعد التسلح بنظم المعلومات و تكنولوجية الاتصالات .</a:t>
            </a:r>
            <a:endParaRPr lang="en-US" sz="2500" dirty="0">
              <a:cs typeface="AL-Mohanad Bold" pitchFamily="2" charset="-78"/>
            </a:endParaRPr>
          </a:p>
          <a:p>
            <a:pPr marL="0" indent="0">
              <a:buNone/>
            </a:pPr>
            <a:endParaRPr lang="ar-SA" sz="2500" dirty="0">
              <a:cs typeface="AL-Mohanad Bold" pitchFamily="2" charset="-78"/>
            </a:endParaRPr>
          </a:p>
        </p:txBody>
      </p:sp>
    </p:spTree>
    <p:extLst>
      <p:ext uri="{BB962C8B-B14F-4D97-AF65-F5344CB8AC3E}">
        <p14:creationId xmlns:p14="http://schemas.microsoft.com/office/powerpoint/2010/main" val="18914018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1605776"/>
            <a:ext cx="10363826" cy="4185423"/>
          </a:xfrm>
        </p:spPr>
        <p:txBody>
          <a:bodyPr>
            <a:normAutofit/>
          </a:bodyPr>
          <a:lstStyle/>
          <a:p>
            <a:pPr marL="0" indent="0" algn="just">
              <a:buNone/>
            </a:pPr>
            <a:r>
              <a:rPr lang="ar-JO" sz="2500" b="1" dirty="0">
                <a:cs typeface="AL-Mohanad Bold" pitchFamily="2" charset="-78"/>
              </a:rPr>
              <a:t>تسارع التغيرات كميا ونوعيا في بيئة الاعمال</a:t>
            </a:r>
            <a:r>
              <a:rPr lang="ar-JO" sz="2500" dirty="0">
                <a:cs typeface="AL-Mohanad Bold" pitchFamily="2" charset="-78"/>
              </a:rPr>
              <a:t> :- نعيش في عالم متغير في كل نواحيه و مظاهره و يتسارع التغير في هذا  العالم الى الحد الذي تتلاشى فيه الحدود الفاصلة للزمان و المكان . اي تتلاشى الفواصل بين </a:t>
            </a:r>
            <a:r>
              <a:rPr lang="ar-JO" sz="2500" dirty="0" smtClean="0">
                <a:cs typeface="AL-Mohanad Bold" pitchFamily="2" charset="-78"/>
              </a:rPr>
              <a:t>ما</a:t>
            </a:r>
            <a:r>
              <a:rPr lang="ar-SA" sz="2500" dirty="0" smtClean="0">
                <a:cs typeface="AL-Mohanad Bold" pitchFamily="2" charset="-78"/>
              </a:rPr>
              <a:t> </a:t>
            </a:r>
            <a:r>
              <a:rPr lang="ar-JO" sz="2500" dirty="0" smtClean="0">
                <a:cs typeface="AL-Mohanad Bold" pitchFamily="2" charset="-78"/>
              </a:rPr>
              <a:t>هو </a:t>
            </a:r>
            <a:r>
              <a:rPr lang="ar-JO" sz="2500" dirty="0">
                <a:cs typeface="AL-Mohanad Bold" pitchFamily="2" charset="-78"/>
              </a:rPr>
              <a:t>قديم و بين </a:t>
            </a:r>
            <a:r>
              <a:rPr lang="ar-JO" sz="2500" dirty="0" smtClean="0">
                <a:cs typeface="AL-Mohanad Bold" pitchFamily="2" charset="-78"/>
              </a:rPr>
              <a:t>ما</a:t>
            </a:r>
            <a:r>
              <a:rPr lang="ar-SA" sz="2500" dirty="0" smtClean="0">
                <a:cs typeface="AL-Mohanad Bold" pitchFamily="2" charset="-78"/>
              </a:rPr>
              <a:t> </a:t>
            </a:r>
            <a:r>
              <a:rPr lang="ar-JO" sz="2500" dirty="0" smtClean="0">
                <a:cs typeface="AL-Mohanad Bold" pitchFamily="2" charset="-78"/>
              </a:rPr>
              <a:t>هو </a:t>
            </a:r>
            <a:r>
              <a:rPr lang="ar-JO" sz="2500" dirty="0">
                <a:cs typeface="AL-Mohanad Bold" pitchFamily="2" charset="-78"/>
              </a:rPr>
              <a:t>جديد . و يظهر هذا التغير بوضوح في البنية التكنولوجية و الاقتصادية و الاجتماعية المتغيرة في العالم .  في ظل هذه التغيرات فان جوهر المنافسة و الميزة التنافسية يكمن في قيمة المعلومات الضرورية التي يقوم </a:t>
            </a:r>
            <a:r>
              <a:rPr lang="ar-JO" sz="2500" dirty="0" smtClean="0">
                <a:cs typeface="AL-Mohanad Bold" pitchFamily="2" charset="-78"/>
              </a:rPr>
              <a:t>بإنتاجها </a:t>
            </a:r>
            <a:r>
              <a:rPr lang="ar-JO" sz="2500" dirty="0">
                <a:cs typeface="AL-Mohanad Bold" pitchFamily="2" charset="-78"/>
              </a:rPr>
              <a:t>نظام المعلومات الادارية في عالم المنافسة و التطور ، و ان قيمة المعلومات لم تعد كافية لوحدها اذا تحتاج الى مزيج من عناصر و مكونات </a:t>
            </a:r>
            <a:r>
              <a:rPr lang="ar-JO" sz="2500" dirty="0" smtClean="0">
                <a:cs typeface="AL-Mohanad Bold" pitchFamily="2" charset="-78"/>
              </a:rPr>
              <a:t>لإنتاج </a:t>
            </a:r>
            <a:r>
              <a:rPr lang="ar-JO" sz="2500" dirty="0">
                <a:cs typeface="AL-Mohanad Bold" pitchFamily="2" charset="-78"/>
              </a:rPr>
              <a:t>قيمة مضافة اخرى هي  المعرفة ، فالمعرفة ضرورية و وجود نظم المعلومات في منظمات الاعمال هو تعبير عن الوعي بهذه  الضرورة </a:t>
            </a:r>
            <a:r>
              <a:rPr lang="ar-JO" sz="2500" dirty="0" smtClean="0">
                <a:cs typeface="AL-Mohanad Bold" pitchFamily="2" charset="-78"/>
              </a:rPr>
              <a:t>.</a:t>
            </a:r>
            <a:endParaRPr lang="ar-SA" sz="2500" dirty="0">
              <a:cs typeface="AL-Mohanad Bold" pitchFamily="2" charset="-78"/>
            </a:endParaRPr>
          </a:p>
        </p:txBody>
      </p:sp>
    </p:spTree>
    <p:extLst>
      <p:ext uri="{BB962C8B-B14F-4D97-AF65-F5344CB8AC3E}">
        <p14:creationId xmlns:p14="http://schemas.microsoft.com/office/powerpoint/2010/main" val="14954066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405430" y="1239592"/>
            <a:ext cx="9940858" cy="4298324"/>
          </a:xfrm>
        </p:spPr>
        <p:txBody>
          <a:bodyPr>
            <a:noAutofit/>
          </a:bodyPr>
          <a:lstStyle/>
          <a:p>
            <a:r>
              <a:rPr lang="ar-SA" sz="3000" dirty="0" smtClean="0">
                <a:latin typeface="GE SS Text Bold" panose="020A0503020102020204" pitchFamily="18" charset="-78"/>
                <a:ea typeface="GE SS Text Bold" panose="020A0503020102020204" pitchFamily="18" charset="-78"/>
                <a:cs typeface="AL-Mohanad Bold" pitchFamily="2" charset="-78"/>
              </a:rPr>
              <a:t>يتناول هذا الفصل :</a:t>
            </a:r>
          </a:p>
          <a:p>
            <a:pPr lvl="1"/>
            <a:r>
              <a:rPr lang="ar-SA" sz="3000" dirty="0" smtClean="0">
                <a:latin typeface="GE SS Text Bold" panose="020A0503020102020204" pitchFamily="18" charset="-78"/>
                <a:ea typeface="GE SS Text Bold" panose="020A0503020102020204" pitchFamily="18" charset="-78"/>
                <a:cs typeface="AL-Mohanad Bold" pitchFamily="2" charset="-78"/>
              </a:rPr>
              <a:t> دراسة وتحليل المفاهيم الأساسية لنظم المعلومات ومناقشة المصطلحات المترادفة المرتبطة في هذا الحقل.</a:t>
            </a:r>
          </a:p>
          <a:p>
            <a:pPr lvl="1"/>
            <a:r>
              <a:rPr lang="ar-SA" sz="3000" dirty="0" smtClean="0">
                <a:latin typeface="GE SS Text Bold" panose="020A0503020102020204" pitchFamily="18" charset="-78"/>
                <a:ea typeface="GE SS Text Bold" panose="020A0503020102020204" pitchFamily="18" charset="-78"/>
                <a:cs typeface="AL-Mohanad Bold" pitchFamily="2" charset="-78"/>
              </a:rPr>
              <a:t> العوامل المؤثرة والمحفزة في تطور نظم المعلومات وانتشار تطبيقاتها في جميع مجالات الأنشطة الإنسانية.</a:t>
            </a:r>
          </a:p>
          <a:p>
            <a:pPr lvl="1"/>
            <a:r>
              <a:rPr lang="ar-SA" sz="3000" dirty="0" smtClean="0">
                <a:latin typeface="GE SS Text Bold" panose="020A0503020102020204" pitchFamily="18" charset="-78"/>
                <a:ea typeface="GE SS Text Bold" panose="020A0503020102020204" pitchFamily="18" charset="-78"/>
                <a:cs typeface="AL-Mohanad Bold" pitchFamily="2" charset="-78"/>
              </a:rPr>
              <a:t> التغيرات الهامة في تكوين نماذج الاعمال الجديدة وابتكار نماذج غير مسبوقة.</a:t>
            </a:r>
          </a:p>
        </p:txBody>
      </p:sp>
    </p:spTree>
    <p:extLst>
      <p:ext uri="{BB962C8B-B14F-4D97-AF65-F5344CB8AC3E}">
        <p14:creationId xmlns:p14="http://schemas.microsoft.com/office/powerpoint/2010/main" val="3862365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4210" y="1275008"/>
            <a:ext cx="11009807" cy="5434884"/>
          </a:xfrm>
        </p:spPr>
        <p:txBody>
          <a:bodyPr>
            <a:noAutofit/>
          </a:bodyPr>
          <a:lstStyle/>
          <a:p>
            <a:pPr marL="0" indent="0">
              <a:buNone/>
            </a:pPr>
            <a:r>
              <a:rPr lang="ar-SA" sz="3000" dirty="0" smtClean="0">
                <a:cs typeface="AL-Mohanad Bold" pitchFamily="2" charset="-78"/>
              </a:rPr>
              <a:t>   1- تحليل مفهوم نظم المعلومات:</a:t>
            </a:r>
          </a:p>
          <a:p>
            <a:pPr lvl="1"/>
            <a:r>
              <a:rPr lang="ar-SA" sz="3000" dirty="0" smtClean="0">
                <a:cs typeface="AL-Mohanad Bold" pitchFamily="2" charset="-78"/>
              </a:rPr>
              <a:t> النظام بالمفرد أو النظم بالجمع </a:t>
            </a:r>
            <a:r>
              <a:rPr lang="en-US" sz="3000" dirty="0" smtClean="0">
                <a:cs typeface="AL-Mohanad Bold" pitchFamily="2" charset="-78"/>
              </a:rPr>
              <a:t>systems</a:t>
            </a:r>
            <a:r>
              <a:rPr lang="ar-SA" sz="3000" dirty="0" smtClean="0">
                <a:cs typeface="AL-Mohanad Bold" pitchFamily="2" charset="-78"/>
              </a:rPr>
              <a:t> والمعلومات </a:t>
            </a:r>
            <a:r>
              <a:rPr lang="en-US" sz="3000" dirty="0" smtClean="0">
                <a:cs typeface="AL-Mohanad Bold" pitchFamily="2" charset="-78"/>
              </a:rPr>
              <a:t>information</a:t>
            </a:r>
            <a:r>
              <a:rPr lang="ar-SA" sz="3000" dirty="0" smtClean="0">
                <a:cs typeface="AL-Mohanad Bold" pitchFamily="2" charset="-78"/>
              </a:rPr>
              <a:t>.</a:t>
            </a:r>
          </a:p>
          <a:p>
            <a:pPr lvl="2"/>
            <a:r>
              <a:rPr lang="ar-SA" sz="3000" dirty="0" smtClean="0">
                <a:cs typeface="AL-Mohanad Bold" pitchFamily="2" charset="-78"/>
              </a:rPr>
              <a:t>النظام : هو الكل المكون من أجزاء , عناصر , أو مكونات مترابطة ومتكاملة تعمل ضمن تنسيق وتعاضد بهدف تحقيق غايات وأهداف جوهرية مشتركة.</a:t>
            </a:r>
          </a:p>
          <a:p>
            <a:pPr lvl="2"/>
            <a:r>
              <a:rPr lang="ar-SA" sz="3000" dirty="0" smtClean="0">
                <a:cs typeface="AL-Mohanad Bold" pitchFamily="2" charset="-78"/>
              </a:rPr>
              <a:t>المعلومات : هي نتاج عملية معالجة البيانات حاسوبيا أو يدويا أو بالوسيلتين معا. وينتج عن عملية معالجة البيانات قيمة مضافة تتصف باتساق المعنى والدقة وجودة المعطيات التي تقود المستفيد الى فهم الظاهرة أو المشكلة.</a:t>
            </a:r>
            <a:endParaRPr lang="ar-SA" sz="3000" dirty="0">
              <a:cs typeface="AL-Mohanad Bold" pitchFamily="2" charset="-78"/>
            </a:endParaRPr>
          </a:p>
        </p:txBody>
      </p:sp>
    </p:spTree>
    <p:extLst>
      <p:ext uri="{BB962C8B-B14F-4D97-AF65-F5344CB8AC3E}">
        <p14:creationId xmlns:p14="http://schemas.microsoft.com/office/powerpoint/2010/main" val="3714013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218942"/>
            <a:ext cx="10780244" cy="6272010"/>
          </a:xfrm>
        </p:spPr>
        <p:txBody>
          <a:bodyPr>
            <a:noAutofit/>
          </a:bodyPr>
          <a:lstStyle/>
          <a:p>
            <a:pPr lvl="2"/>
            <a:r>
              <a:rPr lang="ar-SA" sz="3000" dirty="0">
                <a:cs typeface="AL-Mohanad Bold" pitchFamily="2" charset="-78"/>
              </a:rPr>
              <a:t>نظم المعلومات: هو أي توليفة ( تركيبة ) منظمة من الافراد , عتاد الحاسوب , البرامج , شبكات الاتصالات وموارد البيانات التي يتم جمعها ومعالجتها وتحويلها الى معلومات وبالتالي توزيعها الى المستفيدين في المنظمة.</a:t>
            </a:r>
          </a:p>
          <a:p>
            <a:pPr marL="914400" lvl="2" indent="0">
              <a:buNone/>
            </a:pPr>
            <a:r>
              <a:rPr lang="ar-SA" sz="3000" dirty="0" smtClean="0">
                <a:cs typeface="AL-Mohanad Bold" pitchFamily="2" charset="-78"/>
              </a:rPr>
              <a:t>	بمعنى </a:t>
            </a:r>
            <a:r>
              <a:rPr lang="ar-SA" sz="3000" dirty="0">
                <a:cs typeface="AL-Mohanad Bold" pitchFamily="2" charset="-78"/>
              </a:rPr>
              <a:t>أخر : تشكل نظم المعلومات التوليفة المنظمة والمتكاملة للموارد الجوهرية التالية:</a:t>
            </a:r>
          </a:p>
          <a:p>
            <a:pPr lvl="4"/>
            <a:r>
              <a:rPr lang="ar-SA" sz="3000" dirty="0">
                <a:cs typeface="AL-Mohanad Bold" pitchFamily="2" charset="-78"/>
              </a:rPr>
              <a:t>الموارد الإنسانية                            </a:t>
            </a:r>
            <a:r>
              <a:rPr lang="en-US" sz="3000" dirty="0">
                <a:cs typeface="AL-Mohanad Bold" pitchFamily="2" charset="-78"/>
              </a:rPr>
              <a:t>human resources</a:t>
            </a:r>
            <a:endParaRPr lang="ar-SA" sz="3000" dirty="0">
              <a:cs typeface="AL-Mohanad Bold" pitchFamily="2" charset="-78"/>
            </a:endParaRPr>
          </a:p>
          <a:p>
            <a:pPr lvl="4"/>
            <a:r>
              <a:rPr lang="ar-SA" sz="3000" dirty="0">
                <a:cs typeface="AL-Mohanad Bold" pitchFamily="2" charset="-78"/>
              </a:rPr>
              <a:t>عتاد الحاسوب                              </a:t>
            </a:r>
            <a:r>
              <a:rPr lang="en-US" sz="3000" dirty="0">
                <a:cs typeface="AL-Mohanad Bold" pitchFamily="2" charset="-78"/>
              </a:rPr>
              <a:t>computer hardware</a:t>
            </a:r>
            <a:endParaRPr lang="ar-SA" sz="3000" dirty="0">
              <a:cs typeface="AL-Mohanad Bold" pitchFamily="2" charset="-78"/>
            </a:endParaRPr>
          </a:p>
          <a:p>
            <a:pPr lvl="4"/>
            <a:r>
              <a:rPr lang="ar-SA" sz="3000" dirty="0">
                <a:cs typeface="AL-Mohanad Bold" pitchFamily="2" charset="-78"/>
              </a:rPr>
              <a:t>برامج الحاسوب</a:t>
            </a:r>
            <a:r>
              <a:rPr lang="en-US" sz="3000" dirty="0">
                <a:cs typeface="AL-Mohanad Bold" pitchFamily="2" charset="-78"/>
              </a:rPr>
              <a:t>             </a:t>
            </a:r>
            <a:r>
              <a:rPr lang="ar-SA" sz="3000" dirty="0">
                <a:cs typeface="AL-Mohanad Bold" pitchFamily="2" charset="-78"/>
              </a:rPr>
              <a:t>   </a:t>
            </a:r>
            <a:r>
              <a:rPr lang="en-US" sz="3000" dirty="0">
                <a:cs typeface="AL-Mohanad Bold" pitchFamily="2" charset="-78"/>
              </a:rPr>
              <a:t>computer software     </a:t>
            </a:r>
          </a:p>
          <a:p>
            <a:pPr lvl="4"/>
            <a:r>
              <a:rPr lang="ar-SA" sz="3000" dirty="0">
                <a:cs typeface="AL-Mohanad Bold" pitchFamily="2" charset="-78"/>
              </a:rPr>
              <a:t>شبكات الحاسوب                   </a:t>
            </a:r>
            <a:r>
              <a:rPr lang="en-US" sz="3000" dirty="0">
                <a:cs typeface="AL-Mohanad Bold" pitchFamily="2" charset="-78"/>
              </a:rPr>
              <a:t>computer networks     </a:t>
            </a:r>
            <a:endParaRPr lang="ar-SA" sz="3000" dirty="0">
              <a:cs typeface="AL-Mohanad Bold" pitchFamily="2" charset="-78"/>
            </a:endParaRPr>
          </a:p>
          <a:p>
            <a:pPr lvl="4"/>
            <a:r>
              <a:rPr lang="ar-SA" sz="3000" dirty="0">
                <a:cs typeface="AL-Mohanad Bold" pitchFamily="2" charset="-78"/>
              </a:rPr>
              <a:t>البيانات                                    </a:t>
            </a:r>
            <a:r>
              <a:rPr lang="en-US" sz="3000" dirty="0">
                <a:cs typeface="AL-Mohanad Bold" pitchFamily="2" charset="-78"/>
              </a:rPr>
              <a:t>data  </a:t>
            </a:r>
            <a:endParaRPr lang="ar-SA" sz="3000" dirty="0">
              <a:cs typeface="AL-Mohanad Bold" pitchFamily="2" charset="-78"/>
            </a:endParaRPr>
          </a:p>
          <a:p>
            <a:endParaRPr lang="ar-SA" sz="3000" dirty="0">
              <a:cs typeface="AL-Mohanad Bold" pitchFamily="2" charset="-78"/>
            </a:endParaRPr>
          </a:p>
        </p:txBody>
      </p:sp>
    </p:spTree>
    <p:extLst>
      <p:ext uri="{BB962C8B-B14F-4D97-AF65-F5344CB8AC3E}">
        <p14:creationId xmlns:p14="http://schemas.microsoft.com/office/powerpoint/2010/main" val="2740870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2580" y="641323"/>
            <a:ext cx="11127347" cy="5978418"/>
          </a:xfrm>
        </p:spPr>
        <p:txBody>
          <a:bodyPr>
            <a:noAutofit/>
          </a:bodyPr>
          <a:lstStyle/>
          <a:p>
            <a:pPr marL="0" indent="0">
              <a:buNone/>
            </a:pPr>
            <a:r>
              <a:rPr lang="ar-SA" sz="3000" dirty="0" smtClean="0">
                <a:cs typeface="AL-Mohanad Bold" pitchFamily="2" charset="-78"/>
              </a:rPr>
              <a:t>2- نظم المعلومات </a:t>
            </a:r>
            <a:r>
              <a:rPr lang="en-US" sz="3000" dirty="0" smtClean="0">
                <a:cs typeface="AL-Mohanad Bold" pitchFamily="2" charset="-78"/>
              </a:rPr>
              <a:t>information systems</a:t>
            </a:r>
            <a:r>
              <a:rPr lang="ar-SA" sz="3000" dirty="0" smtClean="0">
                <a:cs typeface="AL-Mohanad Bold" pitchFamily="2" charset="-78"/>
              </a:rPr>
              <a:t> , ونظم المعلومات الإدارية </a:t>
            </a:r>
            <a:r>
              <a:rPr lang="en-US" sz="3000" dirty="0" smtClean="0">
                <a:cs typeface="AL-Mohanad Bold" pitchFamily="2" charset="-78"/>
              </a:rPr>
              <a:t>management information systems </a:t>
            </a:r>
          </a:p>
          <a:p>
            <a:pPr algn="just"/>
            <a:r>
              <a:rPr lang="ar-SA" sz="3000" dirty="0" smtClean="0">
                <a:cs typeface="AL-Mohanad Bold" pitchFamily="2" charset="-78"/>
              </a:rPr>
              <a:t>مع التطور النوعي المتسارع في صناعة الحاسوب وثورة الحاسوب الشخصي في الثمانينات من القرن الماضي دخلت نظم المعلومات في ميادين وحقول متنوعة لا يمكن على الاطلاق تحديدها في اطار واحد أو قالب معين. وبالنتيجة ظهرت مصطلحات نظم المعلومات الموجهة لأهداف اخري غير إدارة الاعمال.</a:t>
            </a:r>
          </a:p>
          <a:p>
            <a:pPr algn="just"/>
            <a:r>
              <a:rPr lang="ar-SA" sz="3000" dirty="0" smtClean="0">
                <a:cs typeface="AL-Mohanad Bold" pitchFamily="2" charset="-78"/>
              </a:rPr>
              <a:t>نظم المعلومات الإدارية هو ذلك الحقل النظري والعملي المشتق من روافد متنوعة من تخصصات الحاسوب , تكنولوجيا المعلومات , الإدارة , التنظيم , الاقتصاد , والعلوم الكمية والسلوكية , والذي يمثل نتاج التكامل والتزاوج ما بين تكنولوجيا المعلومات ونظريات الإدارة والاعمال.</a:t>
            </a:r>
          </a:p>
          <a:p>
            <a:pPr marL="0" indent="0">
              <a:buNone/>
            </a:pPr>
            <a:endParaRPr lang="ar-SA" sz="3000" dirty="0">
              <a:cs typeface="AL-Mohanad Bold" pitchFamily="2" charset="-78"/>
            </a:endParaRPr>
          </a:p>
        </p:txBody>
      </p:sp>
    </p:spTree>
    <p:extLst>
      <p:ext uri="{BB962C8B-B14F-4D97-AF65-F5344CB8AC3E}">
        <p14:creationId xmlns:p14="http://schemas.microsoft.com/office/powerpoint/2010/main" val="2041654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03927" y="1414056"/>
            <a:ext cx="10265087" cy="4059465"/>
          </a:xfrm>
        </p:spPr>
        <p:txBody>
          <a:bodyPr>
            <a:normAutofit/>
          </a:bodyPr>
          <a:lstStyle/>
          <a:p>
            <a:r>
              <a:rPr lang="ar-SA" sz="3000" dirty="0" smtClean="0">
                <a:cs typeface="AL-Mohanad Bold" pitchFamily="2" charset="-78"/>
              </a:rPr>
              <a:t>وبالتالي فان كل نظام معلومات محوسب يتم تصميمه وتطويره لدعم أنشطة وعمليات الإدارات والمنظمات فانه يقع ضمن مظلة نظم المعلومات الإدارية.</a:t>
            </a:r>
          </a:p>
          <a:p>
            <a:r>
              <a:rPr lang="ar-SA" sz="3000" dirty="0" smtClean="0">
                <a:cs typeface="AL-Mohanad Bold" pitchFamily="2" charset="-78"/>
              </a:rPr>
              <a:t>لكن من ناحية أخرى ليس كل نظام معلومات يستند على أدوات تكنولوجيا المعلومات ( نظم حاسوب ,شبكات , قواعد بيانات) يمكن استخدامه لدعم عمليات وانشطة الإدارة في منظمات الاعمال.</a:t>
            </a:r>
          </a:p>
          <a:p>
            <a:pPr marL="0" indent="0">
              <a:buNone/>
            </a:pPr>
            <a:endParaRPr lang="ar-SA" sz="3000" dirty="0">
              <a:cs typeface="AL-Mohanad Bold" pitchFamily="2" charset="-78"/>
            </a:endParaRPr>
          </a:p>
        </p:txBody>
      </p:sp>
    </p:spTree>
    <p:extLst>
      <p:ext uri="{BB962C8B-B14F-4D97-AF65-F5344CB8AC3E}">
        <p14:creationId xmlns:p14="http://schemas.microsoft.com/office/powerpoint/2010/main" val="36983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75763" y="1401176"/>
            <a:ext cx="10702343" cy="4175376"/>
          </a:xfrm>
        </p:spPr>
        <p:txBody>
          <a:bodyPr>
            <a:noAutofit/>
          </a:bodyPr>
          <a:lstStyle/>
          <a:p>
            <a:pPr marL="0" indent="0">
              <a:buNone/>
            </a:pPr>
            <a:r>
              <a:rPr lang="ar-SA" sz="3000" dirty="0" smtClean="0">
                <a:cs typeface="AL-Mohanad Bold" pitchFamily="2" charset="-78"/>
              </a:rPr>
              <a:t>3- نظم المعلومات ونظرية النظم العامة </a:t>
            </a:r>
            <a:r>
              <a:rPr lang="en-US" sz="3000" dirty="0" smtClean="0">
                <a:cs typeface="AL-Mohanad Bold" pitchFamily="2" charset="-78"/>
              </a:rPr>
              <a:t>general systems theory</a:t>
            </a:r>
            <a:r>
              <a:rPr lang="ar-SA" sz="3000" dirty="0" smtClean="0">
                <a:cs typeface="AL-Mohanad Bold" pitchFamily="2" charset="-78"/>
              </a:rPr>
              <a:t> :</a:t>
            </a:r>
          </a:p>
          <a:p>
            <a:pPr lvl="1"/>
            <a:r>
              <a:rPr lang="ar-SA" sz="3000" dirty="0" smtClean="0">
                <a:cs typeface="AL-Mohanad Bold" pitchFamily="2" charset="-78"/>
              </a:rPr>
              <a:t>المبادئ الأساسية لنظرية النظم العامة:</a:t>
            </a:r>
          </a:p>
          <a:p>
            <a:pPr marL="457200" lvl="1" indent="0" algn="just">
              <a:buNone/>
            </a:pPr>
            <a:r>
              <a:rPr lang="ar-SA" sz="3000" dirty="0" smtClean="0">
                <a:cs typeface="AL-Mohanad Bold" pitchFamily="2" charset="-78"/>
              </a:rPr>
              <a:t>تمثل نظرية النظم العامة محاولة نظرية ومنهجية شاملة لدراسة أي ظاهرة في الحياة والطبيعة. والغاية من هذه النظرية الجديدة فهم الحقائق والظواهر من خلال تفكيكها الى عناصرها ومكوناتها وفهم علاقات هذه العناصر والمكونات ضمن اطار عام ومنظور يتضمن كل ابعاد واوجه الظاهرة موضوع الدراسة.</a:t>
            </a:r>
          </a:p>
        </p:txBody>
      </p:sp>
    </p:spTree>
    <p:extLst>
      <p:ext uri="{BB962C8B-B14F-4D97-AF65-F5344CB8AC3E}">
        <p14:creationId xmlns:p14="http://schemas.microsoft.com/office/powerpoint/2010/main" val="4018553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TC104033925[[fn=Droplet]]</Template>
  <TotalTime>173</TotalTime>
  <Words>2365</Words>
  <Application>Microsoft Office PowerPoint</Application>
  <PresentationFormat>Widescreen</PresentationFormat>
  <Paragraphs>130</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AL-Mohanad Bold</vt:lpstr>
      <vt:lpstr>Arial</vt:lpstr>
      <vt:lpstr>GE SS Text Bold</vt:lpstr>
      <vt:lpstr>Times New Roman</vt:lpstr>
      <vt:lpstr>Tw Cen MT</vt:lpstr>
      <vt:lpstr>Droplet</vt:lpstr>
      <vt:lpstr>نظم المعلومات الادارية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مفهوم نظام المعلومات الإدارية</vt:lpstr>
      <vt:lpstr>الأنشطة الرئيسية لنظام المعلومات </vt:lpstr>
      <vt:lpstr>PowerPoint Presentation</vt:lpstr>
      <vt:lpstr>فوائد نظام المعلومات الإدارية</vt:lpstr>
      <vt:lpstr>خصائص المعلومات Attributes Of Information Quality  </vt:lpstr>
      <vt:lpstr>البعد الزمني Temporal dimension </vt:lpstr>
      <vt:lpstr>بعد المضمون (المحتوى) Content Dimension</vt:lpstr>
      <vt:lpstr>PowerPoint Presentation</vt:lpstr>
      <vt:lpstr>البعد الشكلي  Form Dimension</vt:lpstr>
      <vt:lpstr>العوامل المؤثرة في تطور نظم المعلومات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نظم المعلومات الادارية</dc:title>
  <dc:creator>sharshabeil _</dc:creator>
  <cp:lastModifiedBy>sharshabeil _</cp:lastModifiedBy>
  <cp:revision>29</cp:revision>
  <dcterms:created xsi:type="dcterms:W3CDTF">2014-09-09T08:31:53Z</dcterms:created>
  <dcterms:modified xsi:type="dcterms:W3CDTF">2014-09-16T11:42:46Z</dcterms:modified>
</cp:coreProperties>
</file>