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9E0CC5-52E1-4882-B0D5-A7C4FD3760B6}" type="datetimeFigureOut">
              <a:rPr lang="ar-SA" smtClean="0"/>
              <a:t>24/12/1435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998369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848768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287116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25120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2409900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19E0CC5-52E1-4882-B0D5-A7C4FD3760B6}" type="datetimeFigureOut">
              <a:rPr lang="ar-SA" smtClean="0"/>
              <a:t>24/12/1435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1513905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19E0CC5-52E1-4882-B0D5-A7C4FD3760B6}" type="datetimeFigureOut">
              <a:rPr lang="ar-SA" smtClean="0"/>
              <a:t>24/12/1435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515437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E0CC5-52E1-4882-B0D5-A7C4FD3760B6}" type="datetimeFigureOut">
              <a:rPr lang="ar-SA" smtClean="0"/>
              <a:t>24/12/1435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501704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E0CC5-52E1-4882-B0D5-A7C4FD3760B6}" type="datetimeFigureOut">
              <a:rPr lang="ar-SA" smtClean="0"/>
              <a:t>24/12/1435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3335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E0CC5-52E1-4882-B0D5-A7C4FD3760B6}" type="datetimeFigureOut">
              <a:rPr lang="ar-SA" smtClean="0"/>
              <a:t>24/12/1435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4724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E0CC5-52E1-4882-B0D5-A7C4FD3760B6}" type="datetimeFigureOut">
              <a:rPr lang="ar-SA" smtClean="0"/>
              <a:t>24/12/1435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133692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573411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9E0CC5-52E1-4882-B0D5-A7C4FD3760B6}" type="datetimeFigureOut">
              <a:rPr lang="ar-SA" smtClean="0"/>
              <a:t>24/12/1435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315425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9E0CC5-52E1-4882-B0D5-A7C4FD3760B6}" type="datetimeFigureOut">
              <a:rPr lang="ar-SA" smtClean="0"/>
              <a:t>24/12/1435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145217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19E0CC5-52E1-4882-B0D5-A7C4FD3760B6}" type="datetimeFigureOut">
              <a:rPr lang="ar-SA" smtClean="0"/>
              <a:t>24/12/1435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128218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212357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E0CC5-52E1-4882-B0D5-A7C4FD3760B6}" type="datetimeFigureOut">
              <a:rPr lang="ar-SA" smtClean="0"/>
              <a:t>24/12/1435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C4E2D0D-15A1-4763-B825-91BFB1ABF98D}" type="slidenum">
              <a:rPr lang="ar-SA" smtClean="0"/>
              <a:t>‹#›</a:t>
            </a:fld>
            <a:endParaRPr lang="ar-SA"/>
          </a:p>
        </p:txBody>
      </p:sp>
    </p:spTree>
    <p:extLst>
      <p:ext uri="{BB962C8B-B14F-4D97-AF65-F5344CB8AC3E}">
        <p14:creationId xmlns:p14="http://schemas.microsoft.com/office/powerpoint/2010/main" val="4095825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19E0CC5-52E1-4882-B0D5-A7C4FD3760B6}" type="datetimeFigureOut">
              <a:rPr lang="ar-SA" smtClean="0"/>
              <a:t>24/12/1435</a:t>
            </a:fld>
            <a:endParaRPr lang="ar-S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C4E2D0D-15A1-4763-B825-91BFB1ABF98D}" type="slidenum">
              <a:rPr lang="ar-SA" smtClean="0"/>
              <a:t>‹#›</a:t>
            </a:fld>
            <a:endParaRPr lang="ar-SA"/>
          </a:p>
        </p:txBody>
      </p:sp>
    </p:spTree>
    <p:extLst>
      <p:ext uri="{BB962C8B-B14F-4D97-AF65-F5344CB8AC3E}">
        <p14:creationId xmlns:p14="http://schemas.microsoft.com/office/powerpoint/2010/main" val="4176949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2674961"/>
            <a:ext cx="8689976" cy="1135037"/>
          </a:xfrm>
        </p:spPr>
        <p:txBody>
          <a:bodyPr/>
          <a:lstStyle/>
          <a:p>
            <a:r>
              <a:rPr lang="ar-SA" dirty="0" smtClean="0">
                <a:cs typeface="AL-Mohanad Bold" pitchFamily="2" charset="-78"/>
              </a:rPr>
              <a:t>الفصل الثالث</a:t>
            </a:r>
            <a:endParaRPr lang="ar-SA" dirty="0">
              <a:cs typeface="AL-Mohanad Bold" pitchFamily="2" charset="-78"/>
            </a:endParaRPr>
          </a:p>
        </p:txBody>
      </p:sp>
      <p:sp>
        <p:nvSpPr>
          <p:cNvPr id="3" name="Subtitle 2"/>
          <p:cNvSpPr>
            <a:spLocks noGrp="1"/>
          </p:cNvSpPr>
          <p:nvPr>
            <p:ph type="subTitle" idx="1"/>
          </p:nvPr>
        </p:nvSpPr>
        <p:spPr/>
        <p:txBody>
          <a:bodyPr>
            <a:normAutofit/>
          </a:bodyPr>
          <a:lstStyle/>
          <a:p>
            <a:r>
              <a:rPr lang="ar-SA" sz="3500" dirty="0" smtClean="0">
                <a:cs typeface="AL-Mohanad Bold" pitchFamily="2" charset="-78"/>
              </a:rPr>
              <a:t>أنواع نظم المعلومات الادارية</a:t>
            </a:r>
            <a:endParaRPr lang="ar-SA" sz="3500" dirty="0">
              <a:cs typeface="AL-Mohanad Bold" pitchFamily="2" charset="-78"/>
            </a:endParaRPr>
          </a:p>
        </p:txBody>
      </p:sp>
    </p:spTree>
    <p:extLst>
      <p:ext uri="{BB962C8B-B14F-4D97-AF65-F5344CB8AC3E}">
        <p14:creationId xmlns:p14="http://schemas.microsoft.com/office/powerpoint/2010/main" val="2402112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09058" y="1384453"/>
            <a:ext cx="10363826" cy="3424107"/>
          </a:xfrm>
        </p:spPr>
        <p:txBody>
          <a:bodyPr/>
          <a:lstStyle/>
          <a:p>
            <a:pPr marL="0" indent="0" algn="just">
              <a:buNone/>
            </a:pPr>
            <a:r>
              <a:rPr lang="ar-SA" dirty="0" smtClean="0">
                <a:cs typeface="AL-Mohanad Bold" pitchFamily="2" charset="-78"/>
              </a:rPr>
              <a:t>3- نظم المنطق الضبابي (الغامض) </a:t>
            </a:r>
            <a:r>
              <a:rPr lang="en-US" dirty="0" smtClean="0">
                <a:cs typeface="AL-Mohanad Bold" pitchFamily="2" charset="-78"/>
              </a:rPr>
              <a:t>fuzzy logic systems</a:t>
            </a:r>
            <a:r>
              <a:rPr lang="ar-SA" dirty="0" smtClean="0">
                <a:cs typeface="AL-Mohanad Bold" pitchFamily="2" charset="-78"/>
              </a:rPr>
              <a:t> : </a:t>
            </a:r>
          </a:p>
          <a:p>
            <a:pPr marL="0" indent="0" algn="just">
              <a:buNone/>
            </a:pPr>
            <a:r>
              <a:rPr lang="ar-SA" dirty="0" smtClean="0">
                <a:cs typeface="AL-Mohanad Bold" pitchFamily="2" charset="-78"/>
              </a:rPr>
              <a:t>* تشير الى طريقة في الادراك يقوم على المنطق الغامض الضبابي والبيانات الغامضة أو غير التامة بدلا من الاعتماد على البيانات القاطعة. مثل الخيارات أو الأجوبة الحادة (نعم/لا).</a:t>
            </a:r>
          </a:p>
          <a:p>
            <a:pPr algn="just"/>
            <a:r>
              <a:rPr lang="ar-SA" dirty="0" smtClean="0">
                <a:cs typeface="AL-Mohanad Bold" pitchFamily="2" charset="-78"/>
              </a:rPr>
              <a:t>اذا استخدمنا المنطق الضبابي سنجد انفسنا نستخدم مصطلحات مثل </a:t>
            </a:r>
            <a:r>
              <a:rPr lang="en-US" dirty="0" smtClean="0">
                <a:cs typeface="AL-Mohanad Bold" pitchFamily="2" charset="-78"/>
              </a:rPr>
              <a:t>very high, increasing, somewhat decreasing, reasonable, very low </a:t>
            </a:r>
            <a:endParaRPr lang="ar-SA" dirty="0" smtClean="0">
              <a:cs typeface="AL-Mohanad Bold" pitchFamily="2" charset="-78"/>
            </a:endParaRPr>
          </a:p>
          <a:p>
            <a:pPr algn="just"/>
            <a:r>
              <a:rPr lang="ar-SA" dirty="0" smtClean="0">
                <a:cs typeface="AL-Mohanad Bold" pitchFamily="2" charset="-78"/>
              </a:rPr>
              <a:t>تستخدم بصورة خاصة في التطبيقات المالية والمصرفية كالتنبؤ بالعائد المتوقع للاستثمار, إدارة المخاطر, تخطيط السيولة النقدية , إدارة محفظة الاستثمار.</a:t>
            </a:r>
            <a:endParaRPr lang="ar-SA" dirty="0">
              <a:cs typeface="AL-Mohanad Bold" pitchFamily="2" charset="-78"/>
            </a:endParaRPr>
          </a:p>
        </p:txBody>
      </p:sp>
    </p:spTree>
    <p:extLst>
      <p:ext uri="{BB962C8B-B14F-4D97-AF65-F5344CB8AC3E}">
        <p14:creationId xmlns:p14="http://schemas.microsoft.com/office/powerpoint/2010/main" val="610103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cs typeface="AL-Mohanad Bold" pitchFamily="2" charset="-78"/>
              </a:rPr>
              <a:t>تتنوع نظم المعلومات الإدارية تبعا للمستوى الإداري للمنظمة وتبعا للوظيفة الإدارية </a:t>
            </a:r>
            <a:r>
              <a:rPr lang="ar-SA" dirty="0" smtClean="0">
                <a:cs typeface="AL-Mohanad Bold" pitchFamily="2" charset="-78"/>
              </a:rPr>
              <a:t>وتتلخص </a:t>
            </a:r>
            <a:r>
              <a:rPr lang="ar-SA" dirty="0">
                <a:cs typeface="AL-Mohanad Bold" pitchFamily="2" charset="-78"/>
              </a:rPr>
              <a:t>تلك الأنواع في </a:t>
            </a:r>
            <a:r>
              <a:rPr lang="ar-SA" dirty="0" smtClean="0">
                <a:cs typeface="AL-Mohanad Bold" pitchFamily="2" charset="-78"/>
              </a:rPr>
              <a:t>التالي:</a:t>
            </a:r>
            <a:endParaRPr lang="ar-SA" dirty="0">
              <a:cs typeface="AL-Mohanad Bold" pitchFamily="2" charset="-78"/>
            </a:endParaRPr>
          </a:p>
        </p:txBody>
      </p:sp>
      <p:sp>
        <p:nvSpPr>
          <p:cNvPr id="3" name="Content Placeholder 2"/>
          <p:cNvSpPr>
            <a:spLocks noGrp="1"/>
          </p:cNvSpPr>
          <p:nvPr>
            <p:ph sz="quarter" idx="13"/>
          </p:nvPr>
        </p:nvSpPr>
        <p:spPr>
          <a:xfrm>
            <a:off x="913774" y="2367093"/>
            <a:ext cx="10363826" cy="2867848"/>
          </a:xfrm>
        </p:spPr>
        <p:txBody>
          <a:bodyPr>
            <a:noAutofit/>
          </a:bodyPr>
          <a:lstStyle/>
          <a:p>
            <a:pPr marL="0" indent="0">
              <a:buNone/>
            </a:pPr>
            <a:r>
              <a:rPr lang="ar-SA" sz="2500" dirty="0" smtClean="0">
                <a:cs typeface="AL-Mohanad Bold" pitchFamily="2" charset="-78"/>
              </a:rPr>
              <a:t>1- نظم معالجة المعاملات </a:t>
            </a:r>
            <a:r>
              <a:rPr lang="en-US" sz="2500" dirty="0" smtClean="0">
                <a:cs typeface="AL-Mohanad Bold" pitchFamily="2" charset="-78"/>
              </a:rPr>
              <a:t>transaction processing systems</a:t>
            </a:r>
          </a:p>
          <a:p>
            <a:pPr marL="0" indent="0" algn="just">
              <a:buNone/>
            </a:pPr>
            <a:r>
              <a:rPr lang="ar-SA" sz="2500" dirty="0" smtClean="0">
                <a:cs typeface="AL-Mohanad Bold" pitchFamily="2" charset="-78"/>
              </a:rPr>
              <a:t>هي نظم معلومات حاسوبية تتولى تسجيل الوقائع والاحداث وتفاصيل الأنشطة الروتينية اليومية لأنشطة الأعمال الروتينية مثل معاملات البيع, أوامر الشراء, اعداد كشوف الرواتب, تسجيل النفقات, و أنشطة تفصيلية أخرى.</a:t>
            </a:r>
            <a:endParaRPr lang="ar-SA" sz="2500" dirty="0">
              <a:cs typeface="AL-Mohanad Bold" pitchFamily="2" charset="-78"/>
            </a:endParaRPr>
          </a:p>
        </p:txBody>
      </p:sp>
    </p:spTree>
    <p:extLst>
      <p:ext uri="{BB962C8B-B14F-4D97-AF65-F5344CB8AC3E}">
        <p14:creationId xmlns:p14="http://schemas.microsoft.com/office/powerpoint/2010/main" val="2225843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59494" y="1261965"/>
            <a:ext cx="10363826" cy="4620221"/>
          </a:xfrm>
        </p:spPr>
        <p:txBody>
          <a:bodyPr>
            <a:noAutofit/>
          </a:bodyPr>
          <a:lstStyle/>
          <a:p>
            <a:pPr marL="0" indent="0" algn="just">
              <a:buNone/>
            </a:pPr>
            <a:r>
              <a:rPr lang="ar-SA" sz="2500" dirty="0" smtClean="0">
                <a:cs typeface="AL-Mohanad Bold" pitchFamily="2" charset="-78"/>
              </a:rPr>
              <a:t>وتعتبر مخرجات نظم معالجة البيانات مدخلات نظم المعلومات الإدارية ومدخلات لنظم معلومات حاسوبية أخرى وذلك من خلال ما توفره من موارد بيانات ثمينة تشكل بمجملها مادة للتحليل ولإنتاج تقارير معلومات ذات قيمة مضافة للمديرين.</a:t>
            </a:r>
          </a:p>
          <a:p>
            <a:pPr marL="0" indent="0" algn="just">
              <a:buNone/>
            </a:pPr>
            <a:endParaRPr lang="ar-SA" sz="2500" dirty="0" smtClean="0">
              <a:cs typeface="AL-Mohanad Bold" pitchFamily="2" charset="-78"/>
            </a:endParaRPr>
          </a:p>
          <a:p>
            <a:pPr marL="0" indent="0" algn="just">
              <a:buNone/>
            </a:pPr>
            <a:r>
              <a:rPr lang="ar-SA" sz="2500" dirty="0" smtClean="0">
                <a:cs typeface="AL-Mohanad Bold" pitchFamily="2" charset="-78"/>
              </a:rPr>
              <a:t>وتساعد نظم معالجة المعاملات في توثيق كل أنشطة وعمليات المنظمة الداخلية والخارجية من خلال شبكات الحاسوب المرتبطة بالإنترنت ولذلك يمكن القول ان هذه النظم تقوم بتمهيد الطريق لعمل الإدارات العليا والوسطي في المنظمة من دون أن تكون لها صلة مباشرة بهذه الإدارات.</a:t>
            </a: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3820057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64373"/>
          </a:xfrm>
        </p:spPr>
        <p:txBody>
          <a:bodyPr>
            <a:normAutofit/>
          </a:bodyPr>
          <a:lstStyle/>
          <a:p>
            <a:pPr algn="r"/>
            <a:r>
              <a:rPr lang="ar-SA" sz="2500" dirty="0" smtClean="0">
                <a:cs typeface="AL-Mohanad Bold" pitchFamily="2" charset="-78"/>
              </a:rPr>
              <a:t>2- نظم المعالجة التحليلية الفورية </a:t>
            </a:r>
            <a:r>
              <a:rPr lang="en-US" sz="2500" dirty="0" smtClean="0">
                <a:cs typeface="AL-Mohanad Bold" pitchFamily="2" charset="-78"/>
              </a:rPr>
              <a:t>on-line analytical processing systems</a:t>
            </a:r>
            <a:endParaRPr lang="ar-SA" sz="2500" dirty="0">
              <a:cs typeface="AL-Mohanad Bold" pitchFamily="2" charset="-78"/>
            </a:endParaRPr>
          </a:p>
        </p:txBody>
      </p:sp>
      <p:sp>
        <p:nvSpPr>
          <p:cNvPr id="3" name="Content Placeholder 2"/>
          <p:cNvSpPr>
            <a:spLocks noGrp="1"/>
          </p:cNvSpPr>
          <p:nvPr>
            <p:ph sz="quarter" idx="13"/>
          </p:nvPr>
        </p:nvSpPr>
        <p:spPr>
          <a:xfrm>
            <a:off x="913775" y="1856096"/>
            <a:ext cx="10363826" cy="3424107"/>
          </a:xfrm>
        </p:spPr>
        <p:txBody>
          <a:bodyPr/>
          <a:lstStyle/>
          <a:p>
            <a:pPr marL="0" indent="0">
              <a:buNone/>
            </a:pPr>
            <a:r>
              <a:rPr lang="ar-SA" dirty="0" smtClean="0">
                <a:cs typeface="AL-Mohanad Bold" pitchFamily="2" charset="-78"/>
              </a:rPr>
              <a:t>* تمثل نظم المعالجة الفورية </a:t>
            </a:r>
            <a:r>
              <a:rPr lang="en-US" dirty="0" smtClean="0">
                <a:cs typeface="AL-Mohanad Bold" pitchFamily="2" charset="-78"/>
              </a:rPr>
              <a:t>olap</a:t>
            </a:r>
            <a:r>
              <a:rPr lang="ar-SA" dirty="0" smtClean="0">
                <a:cs typeface="AL-Mohanad Bold" pitchFamily="2" charset="-78"/>
              </a:rPr>
              <a:t> نتاج التطور النوعي لنظم معالجة المعاملات.</a:t>
            </a:r>
          </a:p>
          <a:p>
            <a:pPr marL="0" indent="0">
              <a:buNone/>
            </a:pPr>
            <a:r>
              <a:rPr lang="ar-SA" dirty="0" smtClean="0">
                <a:cs typeface="AL-Mohanad Bold" pitchFamily="2" charset="-78"/>
              </a:rPr>
              <a:t>* المشكلة الجوهرية التي واجهت نظم معالجة المعاملات هو عدم قدرة هذه النظم على تلبية احتياجات الإدارة في مجال تحليل البيانات ونمذجة الاتجاهات والتنبؤ بالمؤشرات وتقديم خلاصات معلوماتية قيمة للإدارة تفيدها في فهم أوضاعها الحالية والمستقبلية.</a:t>
            </a:r>
          </a:p>
          <a:p>
            <a:pPr marL="0" indent="0">
              <a:buNone/>
            </a:pPr>
            <a:r>
              <a:rPr lang="ar-SA" dirty="0" smtClean="0">
                <a:cs typeface="AL-Mohanad Bold" pitchFamily="2" charset="-78"/>
              </a:rPr>
              <a:t>* على هذا الأساس ظهرت نظم معالجة التحليلات الفورية لتقديم قدرات التحليل المنهجي للبيانات بعد تسجيلها وتخزينها في قواعد بيانات أو مستودعات بيانات وذلك من أجل إعادة النظر في هذه البيانات واجراء أنشطة المعالجة التحليلية المتقدمة لتجهيز المديرين بمعلومات ذات قيمة مضافة وذات أبعاد وأوجه متعددة ومتنوعة تستوفي كل متغيرات الظاهرة موضوع القرار أو الدراسة.</a:t>
            </a:r>
          </a:p>
          <a:p>
            <a:pPr marL="0" indent="0">
              <a:buNone/>
            </a:pPr>
            <a:endParaRPr lang="ar-SA" dirty="0">
              <a:cs typeface="AL-Mohanad Bold" pitchFamily="2" charset="-78"/>
            </a:endParaRPr>
          </a:p>
        </p:txBody>
      </p:sp>
    </p:spTree>
    <p:extLst>
      <p:ext uri="{BB962C8B-B14F-4D97-AF65-F5344CB8AC3E}">
        <p14:creationId xmlns:p14="http://schemas.microsoft.com/office/powerpoint/2010/main" val="2928871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7202"/>
          </a:xfrm>
        </p:spPr>
        <p:txBody>
          <a:bodyPr>
            <a:normAutofit/>
          </a:bodyPr>
          <a:lstStyle/>
          <a:p>
            <a:pPr algn="r"/>
            <a:r>
              <a:rPr lang="ar-SA" sz="2500" dirty="0" smtClean="0">
                <a:cs typeface="AL-Mohanad Bold" pitchFamily="2" charset="-78"/>
              </a:rPr>
              <a:t>3- نظم مساندة القرارات </a:t>
            </a:r>
            <a:r>
              <a:rPr lang="en-US" sz="2500" dirty="0" smtClean="0">
                <a:cs typeface="AL-Mohanad Bold" pitchFamily="2" charset="-78"/>
              </a:rPr>
              <a:t>decision support systems </a:t>
            </a:r>
            <a:endParaRPr lang="ar-SA" sz="2500" dirty="0">
              <a:cs typeface="AL-Mohanad Bold" pitchFamily="2" charset="-78"/>
            </a:endParaRPr>
          </a:p>
        </p:txBody>
      </p:sp>
      <p:sp>
        <p:nvSpPr>
          <p:cNvPr id="3" name="Content Placeholder 2"/>
          <p:cNvSpPr>
            <a:spLocks noGrp="1"/>
          </p:cNvSpPr>
          <p:nvPr>
            <p:ph sz="quarter" idx="13"/>
          </p:nvPr>
        </p:nvSpPr>
        <p:spPr/>
        <p:txBody>
          <a:bodyPr>
            <a:normAutofit/>
          </a:bodyPr>
          <a:lstStyle/>
          <a:p>
            <a:pPr marL="0" indent="0" algn="just">
              <a:buNone/>
            </a:pPr>
            <a:r>
              <a:rPr lang="ar-SA" sz="3000" dirty="0" smtClean="0">
                <a:cs typeface="AL-Mohanad Bold" pitchFamily="2" charset="-78"/>
              </a:rPr>
              <a:t>هي حلقة في تطور نظم المعلومات الحاسوبية , وهي أيضا نمط رئيسي من أنماط نظم المعلومات الإدارية التي تساعد الإدارة على اتخاذ القرارات الهيكلية وشبه الهيكلية وذلك من خلال استخدام النماذج , قاعدة البيانات وواجهة صديقة وبسيطة للمستفيد النهائي.</a:t>
            </a:r>
          </a:p>
          <a:p>
            <a:pPr marL="0" indent="0" algn="just">
              <a:buNone/>
            </a:pPr>
            <a:endParaRPr lang="ar-SA" sz="3000" dirty="0">
              <a:cs typeface="AL-Mohanad Bold" pitchFamily="2" charset="-78"/>
            </a:endParaRPr>
          </a:p>
        </p:txBody>
      </p:sp>
    </p:spTree>
    <p:extLst>
      <p:ext uri="{BB962C8B-B14F-4D97-AF65-F5344CB8AC3E}">
        <p14:creationId xmlns:p14="http://schemas.microsoft.com/office/powerpoint/2010/main" val="1397853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23429"/>
          </a:xfrm>
        </p:spPr>
        <p:txBody>
          <a:bodyPr>
            <a:normAutofit fontScale="90000"/>
          </a:bodyPr>
          <a:lstStyle/>
          <a:p>
            <a:pPr algn="r"/>
            <a:r>
              <a:rPr lang="ar-SA" sz="2500" dirty="0" smtClean="0">
                <a:cs typeface="AL-Mohanad Bold" pitchFamily="2" charset="-78"/>
              </a:rPr>
              <a:t>4- نظم المعلومات التنفيذية </a:t>
            </a:r>
            <a:r>
              <a:rPr lang="en-US" sz="2500" dirty="0" smtClean="0">
                <a:cs typeface="AL-Mohanad Bold" pitchFamily="2" charset="-78"/>
              </a:rPr>
              <a:t>executive information systems </a:t>
            </a:r>
            <a:r>
              <a:rPr lang="ar-SA" sz="2500" dirty="0" smtClean="0">
                <a:cs typeface="AL-Mohanad Bold" pitchFamily="2" charset="-78"/>
              </a:rPr>
              <a:t/>
            </a:r>
            <a:br>
              <a:rPr lang="ar-SA" sz="2500" dirty="0" smtClean="0">
                <a:cs typeface="AL-Mohanad Bold" pitchFamily="2" charset="-78"/>
              </a:rPr>
            </a:br>
            <a:r>
              <a:rPr lang="ar-SA" sz="2500" dirty="0" smtClean="0">
                <a:cs typeface="AL-Mohanad Bold" pitchFamily="2" charset="-78"/>
              </a:rPr>
              <a:t>                		</a:t>
            </a:r>
            <a:r>
              <a:rPr lang="en-US" sz="2500" dirty="0" smtClean="0">
                <a:cs typeface="AL-Mohanad Bold" pitchFamily="2" charset="-78"/>
              </a:rPr>
              <a:t>strategic information systems</a:t>
            </a:r>
            <a:endParaRPr lang="ar-SA" sz="2500" dirty="0">
              <a:cs typeface="AL-Mohanad Bold" pitchFamily="2" charset="-78"/>
            </a:endParaRPr>
          </a:p>
        </p:txBody>
      </p:sp>
      <p:sp>
        <p:nvSpPr>
          <p:cNvPr id="3" name="Content Placeholder 2"/>
          <p:cNvSpPr>
            <a:spLocks noGrp="1"/>
          </p:cNvSpPr>
          <p:nvPr>
            <p:ph sz="quarter" idx="13"/>
          </p:nvPr>
        </p:nvSpPr>
        <p:spPr/>
        <p:txBody>
          <a:bodyPr>
            <a:normAutofit/>
          </a:bodyPr>
          <a:lstStyle/>
          <a:p>
            <a:pPr marL="0" indent="0" algn="just">
              <a:buNone/>
            </a:pPr>
            <a:r>
              <a:rPr lang="ar-SA" sz="2500" dirty="0" smtClean="0">
                <a:cs typeface="AL-Mohanad Bold" pitchFamily="2" charset="-78"/>
              </a:rPr>
              <a:t>وهي نظم معلومات تجمع مزايا نظم المعلومات الإدارية ونظم مساندة القرارات.</a:t>
            </a:r>
          </a:p>
          <a:p>
            <a:pPr marL="0" indent="0" algn="just">
              <a:buNone/>
            </a:pPr>
            <a:r>
              <a:rPr lang="ar-SA" sz="2500" dirty="0" smtClean="0">
                <a:cs typeface="AL-Mohanad Bold" pitchFamily="2" charset="-78"/>
              </a:rPr>
              <a:t>هي نظم معلومات إدارية تفاعلية تربط حقل نظم المعلومات الإدارية بالذكاء الصناعي لدعم الإدارة العليا ( الإدارة الاستراتيجية) على تحليل وتحديد عناصر القوة والضعف الداخلية والفرص والتهديدات الخارجية.</a:t>
            </a:r>
          </a:p>
          <a:p>
            <a:pPr marL="0" indent="0" algn="just">
              <a:buNone/>
            </a:pPr>
            <a:endParaRPr lang="ar-SA" sz="2500" dirty="0">
              <a:cs typeface="AL-Mohanad Bold" pitchFamily="2" charset="-78"/>
            </a:endParaRPr>
          </a:p>
        </p:txBody>
      </p:sp>
    </p:spTree>
    <p:extLst>
      <p:ext uri="{BB962C8B-B14F-4D97-AF65-F5344CB8AC3E}">
        <p14:creationId xmlns:p14="http://schemas.microsoft.com/office/powerpoint/2010/main" val="398647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555190"/>
          </a:xfrm>
        </p:spPr>
        <p:txBody>
          <a:bodyPr>
            <a:normAutofit/>
          </a:bodyPr>
          <a:lstStyle/>
          <a:p>
            <a:pPr algn="r"/>
            <a:r>
              <a:rPr lang="ar-SA" sz="2500" dirty="0" smtClean="0">
                <a:cs typeface="AL-Mohanad Bold" pitchFamily="2" charset="-78"/>
              </a:rPr>
              <a:t>5- نظم المعلومات الإدارية والذكاء الصناعي </a:t>
            </a:r>
            <a:r>
              <a:rPr lang="en-US" sz="2500" dirty="0" smtClean="0">
                <a:cs typeface="AL-Mohanad Bold" pitchFamily="2" charset="-78"/>
              </a:rPr>
              <a:t>artificial intelligence</a:t>
            </a:r>
            <a:endParaRPr lang="ar-SA" sz="2500" dirty="0">
              <a:cs typeface="AL-Mohanad Bold" pitchFamily="2" charset="-78"/>
            </a:endParaRPr>
          </a:p>
        </p:txBody>
      </p:sp>
      <p:sp>
        <p:nvSpPr>
          <p:cNvPr id="3" name="Content Placeholder 2"/>
          <p:cNvSpPr>
            <a:spLocks noGrp="1"/>
          </p:cNvSpPr>
          <p:nvPr>
            <p:ph sz="quarter" idx="13"/>
          </p:nvPr>
        </p:nvSpPr>
        <p:spPr>
          <a:xfrm>
            <a:off x="913775" y="1711999"/>
            <a:ext cx="10363826" cy="3424107"/>
          </a:xfrm>
        </p:spPr>
        <p:txBody>
          <a:bodyPr/>
          <a:lstStyle/>
          <a:p>
            <a:pPr marL="0" indent="0" algn="just">
              <a:buNone/>
            </a:pPr>
            <a:r>
              <a:rPr lang="en-US" dirty="0" smtClean="0">
                <a:cs typeface="AL-Mohanad Bold" pitchFamily="2" charset="-78"/>
              </a:rPr>
              <a:t>Intelligence</a:t>
            </a:r>
            <a:r>
              <a:rPr lang="ar-SA" dirty="0" smtClean="0">
                <a:cs typeface="AL-Mohanad Bold" pitchFamily="2" charset="-78"/>
              </a:rPr>
              <a:t> : هو القدرة على فهم الظروف أو الحالات الجديدة والمتغيرة. أي هو القدرة على ادراك وفهم وتعلم الحالات أو الظروف الجديدة. بمعني أخر, ان مفاتيح الذكاء هي الادراك والفهم والتعلم.</a:t>
            </a:r>
          </a:p>
          <a:p>
            <a:pPr marL="0" indent="0" algn="just">
              <a:buNone/>
            </a:pPr>
            <a:r>
              <a:rPr lang="ar-SA" dirty="0" smtClean="0">
                <a:cs typeface="AL-Mohanad Bold" pitchFamily="2" charset="-78"/>
              </a:rPr>
              <a:t>كلمة الصناعي أو الاصطناعي ترتبط بالفعل يصنع أو يصطنع وبالتالي تطلق الكلمة على الأشياء التي تنشأ نتيجة النشاط أو الفعل.</a:t>
            </a:r>
          </a:p>
          <a:p>
            <a:pPr marL="0" indent="0" algn="just">
              <a:buNone/>
            </a:pPr>
            <a:r>
              <a:rPr lang="ar-SA" dirty="0" smtClean="0">
                <a:cs typeface="AL-Mohanad Bold" pitchFamily="2" charset="-78"/>
              </a:rPr>
              <a:t>الذكاء الصناعي أو الاصطناعي هو الذكاء الذي يصنعه أو يصطنعه الانسان في الألة أو الحاسوب. بمعنى أخر هو علم هدفه جعل الآلات تعمل أشياء تحتاج الى ذكاء اذا تناولها الانسان أداء وعملا.</a:t>
            </a:r>
          </a:p>
          <a:p>
            <a:pPr marL="0" indent="0" algn="just">
              <a:buNone/>
            </a:pPr>
            <a:endParaRPr lang="ar-SA" dirty="0">
              <a:cs typeface="AL-Mohanad Bold" pitchFamily="2" charset="-78"/>
            </a:endParaRPr>
          </a:p>
        </p:txBody>
      </p:sp>
    </p:spTree>
    <p:extLst>
      <p:ext uri="{BB962C8B-B14F-4D97-AF65-F5344CB8AC3E}">
        <p14:creationId xmlns:p14="http://schemas.microsoft.com/office/powerpoint/2010/main" val="2825845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23429"/>
          </a:xfrm>
        </p:spPr>
        <p:txBody>
          <a:bodyPr>
            <a:normAutofit/>
          </a:bodyPr>
          <a:lstStyle/>
          <a:p>
            <a:pPr algn="r"/>
            <a:r>
              <a:rPr lang="ar-SA" sz="2500" dirty="0" smtClean="0">
                <a:cs typeface="AL-Mohanad Bold" pitchFamily="2" charset="-78"/>
              </a:rPr>
              <a:t>أهم أنماط نظم المعلومات الإدارية التي تستخدم بكثافة تكنولوجيا الذكاء الصناعي</a:t>
            </a:r>
            <a:endParaRPr lang="ar-SA" sz="2500" dirty="0">
              <a:cs typeface="AL-Mohanad Bold" pitchFamily="2" charset="-78"/>
            </a:endParaRPr>
          </a:p>
        </p:txBody>
      </p:sp>
      <p:sp>
        <p:nvSpPr>
          <p:cNvPr id="3" name="Content Placeholder 2"/>
          <p:cNvSpPr>
            <a:spLocks noGrp="1"/>
          </p:cNvSpPr>
          <p:nvPr>
            <p:ph sz="quarter" idx="13"/>
          </p:nvPr>
        </p:nvSpPr>
        <p:spPr/>
        <p:txBody>
          <a:bodyPr/>
          <a:lstStyle/>
          <a:p>
            <a:pPr marL="0" indent="0" algn="just">
              <a:buNone/>
            </a:pPr>
            <a:r>
              <a:rPr lang="ar-SA" dirty="0" smtClean="0">
                <a:cs typeface="AL-Mohanad Bold" pitchFamily="2" charset="-78"/>
              </a:rPr>
              <a:t>1- النظم الخبيرة </a:t>
            </a:r>
            <a:r>
              <a:rPr lang="en-US" dirty="0" smtClean="0">
                <a:cs typeface="AL-Mohanad Bold" pitchFamily="2" charset="-78"/>
              </a:rPr>
              <a:t>expert systems</a:t>
            </a:r>
            <a:r>
              <a:rPr lang="ar-SA" dirty="0" smtClean="0">
                <a:cs typeface="AL-Mohanad Bold" pitchFamily="2" charset="-78"/>
              </a:rPr>
              <a:t> :</a:t>
            </a:r>
          </a:p>
          <a:p>
            <a:pPr marL="0" indent="0" algn="just">
              <a:buNone/>
            </a:pPr>
            <a:r>
              <a:rPr lang="ar-SA" dirty="0" smtClean="0">
                <a:cs typeface="AL-Mohanad Bold" pitchFamily="2" charset="-78"/>
              </a:rPr>
              <a:t>هو نظام معلومات حاسوبي مصمم لنمذجة قدرة الخبير الإنساني على حل المشكلات. فالنظام الخبير يرتكز على معرفة الخبير وتفكير وادراك الخبير لمشكلاته كما يعتمد على طريقة ادراك الخبير للمسائل البسيطة والمعقدة التي </a:t>
            </a:r>
            <a:r>
              <a:rPr lang="ar-SA" dirty="0" err="1" smtClean="0">
                <a:cs typeface="AL-Mohanad Bold" pitchFamily="2" charset="-78"/>
              </a:rPr>
              <a:t>يواجهها</a:t>
            </a:r>
            <a:r>
              <a:rPr lang="ar-SA" dirty="0" smtClean="0">
                <a:cs typeface="AL-Mohanad Bold" pitchFamily="2" charset="-78"/>
              </a:rPr>
              <a:t> والتي تستدعي حلولا سريعة وذات تأثير بالغ على نمو واستقرار المنظمة.</a:t>
            </a:r>
            <a:endParaRPr lang="ar-SA" dirty="0">
              <a:cs typeface="AL-Mohanad Bold" pitchFamily="2" charset="-78"/>
            </a:endParaRPr>
          </a:p>
        </p:txBody>
      </p:sp>
    </p:spTree>
    <p:extLst>
      <p:ext uri="{BB962C8B-B14F-4D97-AF65-F5344CB8AC3E}">
        <p14:creationId xmlns:p14="http://schemas.microsoft.com/office/powerpoint/2010/main" val="2976249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27422" y="1493635"/>
            <a:ext cx="10363826" cy="3424107"/>
          </a:xfrm>
        </p:spPr>
        <p:txBody>
          <a:bodyPr/>
          <a:lstStyle/>
          <a:p>
            <a:pPr marL="0" indent="0" algn="just">
              <a:buNone/>
            </a:pPr>
            <a:r>
              <a:rPr lang="ar-SA" dirty="0" smtClean="0">
                <a:cs typeface="AL-Mohanad Bold" pitchFamily="2" charset="-78"/>
              </a:rPr>
              <a:t>2- نظم الشبكات العصبية </a:t>
            </a:r>
            <a:r>
              <a:rPr lang="en-US" dirty="0" smtClean="0">
                <a:cs typeface="AL-Mohanad Bold" pitchFamily="2" charset="-78"/>
              </a:rPr>
              <a:t>neural networks systems </a:t>
            </a:r>
            <a:r>
              <a:rPr lang="ar-SA" dirty="0" smtClean="0">
                <a:cs typeface="AL-Mohanad Bold" pitchFamily="2" charset="-78"/>
              </a:rPr>
              <a:t>:</a:t>
            </a:r>
          </a:p>
          <a:p>
            <a:pPr marL="0" indent="0" algn="just">
              <a:buNone/>
            </a:pPr>
            <a:r>
              <a:rPr lang="ar-SA" dirty="0" smtClean="0">
                <a:cs typeface="AL-Mohanad Bold" pitchFamily="2" charset="-78"/>
              </a:rPr>
              <a:t>* هي نموذج مبني على أساس تمثيل بنية ووظيفة العقل الإنساني وتحديدا المخ. </a:t>
            </a:r>
            <a:r>
              <a:rPr lang="ar-SA" dirty="0">
                <a:cs typeface="AL-Mohanad Bold" pitchFamily="2" charset="-78"/>
              </a:rPr>
              <a:t>ح</a:t>
            </a:r>
            <a:r>
              <a:rPr lang="ar-SA" dirty="0" smtClean="0">
                <a:cs typeface="AL-Mohanad Bold" pitchFamily="2" charset="-78"/>
              </a:rPr>
              <a:t>يث يتكون المخ من مجموعة كثيفة متشابكة من الخلايا العصبية (وحدات تشغيل ومعالجة المعلومات) والتي تسمي نيورونات.</a:t>
            </a:r>
          </a:p>
          <a:p>
            <a:pPr marL="0" indent="0" algn="just">
              <a:buNone/>
            </a:pPr>
            <a:r>
              <a:rPr lang="ar-SA" dirty="0" smtClean="0">
                <a:cs typeface="AL-Mohanad Bold" pitchFamily="2" charset="-78"/>
              </a:rPr>
              <a:t>* هي نظم معلومات حاسوبية ديناميكية تشكل وتبنى وتبرمج طيلة فترة التطوير المخصصة للتدريب والتعلم. أي انها نظم تتعلم من التجربة وتكتسب خبراتها ومعارفها من خلال التدريب والممارسة العملية.</a:t>
            </a:r>
            <a:endParaRPr lang="ar-SA" dirty="0">
              <a:cs typeface="AL-Mohanad Bold" pitchFamily="2" charset="-78"/>
            </a:endParaRPr>
          </a:p>
        </p:txBody>
      </p:sp>
    </p:spTree>
    <p:extLst>
      <p:ext uri="{BB962C8B-B14F-4D97-AF65-F5344CB8AC3E}">
        <p14:creationId xmlns:p14="http://schemas.microsoft.com/office/powerpoint/2010/main" val="1843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763</TotalTime>
  <Words>673</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AL-Mohanad Bold</vt:lpstr>
      <vt:lpstr>Arial</vt:lpstr>
      <vt:lpstr>Tw Cen MT</vt:lpstr>
      <vt:lpstr>Droplet</vt:lpstr>
      <vt:lpstr>الفصل الثالث</vt:lpstr>
      <vt:lpstr>تتنوع نظم المعلومات الإدارية تبعا للمستوى الإداري للمنظمة وتبعا للوظيفة الإدارية وتتلخص تلك الأنواع في التالي:</vt:lpstr>
      <vt:lpstr>PowerPoint Presentation</vt:lpstr>
      <vt:lpstr>2- نظم المعالجة التحليلية الفورية on-line analytical processing systems</vt:lpstr>
      <vt:lpstr>3- نظم مساندة القرارات decision support systems </vt:lpstr>
      <vt:lpstr>4- نظم المعلومات التنفيذية executive information systems                    strategic information systems</vt:lpstr>
      <vt:lpstr>5- نظم المعلومات الإدارية والذكاء الصناعي artificial intelligence</vt:lpstr>
      <vt:lpstr>أهم أنماط نظم المعلومات الإدارية التي تستخدم بكثافة تكنولوجيا الذكاء الصناعي</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dc:title>
  <dc:creator>sharshabeil _</dc:creator>
  <cp:lastModifiedBy>sharshabeil _</cp:lastModifiedBy>
  <cp:revision>16</cp:revision>
  <dcterms:created xsi:type="dcterms:W3CDTF">2014-10-18T17:23:16Z</dcterms:created>
  <dcterms:modified xsi:type="dcterms:W3CDTF">2014-10-19T06:06:36Z</dcterms:modified>
</cp:coreProperties>
</file>