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60" r:id="rId2"/>
    <p:sldId id="257" r:id="rId3"/>
    <p:sldId id="258" r:id="rId4"/>
    <p:sldId id="259" r:id="rId5"/>
    <p:sldId id="261" r:id="rId6"/>
    <p:sldId id="267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63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197A4-0C59-4ACC-8BCB-992EC7DC4413}" type="datetimeFigureOut">
              <a:rPr lang="en-US" smtClean="0"/>
              <a:pPr/>
              <a:t>11/18/2014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 smtClean="0"/>
              <a:t>كلية العلوم و الدراسات الإنسانية برماح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129CA-E687-4891-9C5B-5AD318CF94D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9014D-E122-46AA-A570-8471B113936B}" type="datetimeFigureOut">
              <a:rPr lang="en-US" smtClean="0"/>
              <a:pPr/>
              <a:t>11/18/2014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 smtClean="0"/>
              <a:t>كلية العلوم و الدراسات الإنسانية برماح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5308D-01D6-4B4C-B25B-57AA9416B75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5308D-01D6-4B4C-B25B-57AA9416B75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العلوم و الدراسات الإنسانية برماح</a:t>
            </a:r>
            <a:endParaRPr lang="en-IN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9D9014D-E122-46AA-A570-8471B113936B}" type="datetimeFigureOut">
              <a:rPr lang="en-US" smtClean="0"/>
              <a:pPr/>
              <a:t>11/18/2014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العلوم و الدراسات الإنسانية برماح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308D-01D6-4B4C-B25B-57AA9416B759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9D9014D-E122-46AA-A570-8471B113936B}" type="datetimeFigureOut">
              <a:rPr lang="en-US" smtClean="0"/>
              <a:pPr/>
              <a:t>11/18/2014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D9014D-E122-46AA-A570-8471B113936B}" type="datetimeFigureOut">
              <a:rPr lang="en-US" smtClean="0"/>
              <a:pPr/>
              <a:t>11/18/2014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كلية العلوم و الدراسات الإنسانية برماح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B65308D-01D6-4B4C-B25B-57AA9416B759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4588A75-50ED-4EC1-B96A-B3C31356AB02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B501-F01E-4607-8C96-12F883D6249E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E17DE-788B-4764-ADF7-5FED8E90AA79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A300-8F8C-4D00-9899-24AD17AC269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1723-A348-401F-B89F-F1CDC3D49CF7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633F80-52FF-4485-BDED-419180B7FA58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E2639D-9AA4-408D-8806-950E09596E7E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0E72-96DC-4A60-8FCF-F620814DFF88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4EFD-BF8E-4DF8-B7F2-89055888237A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2E11-A339-4C6A-8C1E-7B31BBF5D00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4F52D58-96FB-4F2D-A623-B4D1D0CF850F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C37230-93D5-4C44-B3B3-1036ACFB688E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653FE1-961A-4456-92D9-4E954696A42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26196"/>
          </a:xfrm>
        </p:spPr>
        <p:txBody>
          <a:bodyPr/>
          <a:lstStyle/>
          <a:p>
            <a:pPr algn="ctr" rtl="1"/>
            <a:r>
              <a:rPr lang="ar-SA" dirty="0" smtClean="0">
                <a:solidFill>
                  <a:srgbClr val="FF0000"/>
                </a:solidFill>
              </a:rPr>
              <a:t>الفصل الأول: مفهوم أخلاقيات العمل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B8C1-2852-41BC-B894-EA445299876D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dirty="0" smtClean="0">
                <a:solidFill>
                  <a:srgbClr val="FF0000"/>
                </a:solidFill>
              </a:rPr>
              <a:t>   6.الأخلاقيات المطلوبة في العامل و في صاحب العمل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A300-8F8C-4D00-9899-24AD17AC269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5775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sz="2400" dirty="0" smtClean="0"/>
              <a:t> </a:t>
            </a:r>
            <a:r>
              <a:rPr lang="ar-SA" sz="2400" dirty="0" smtClean="0">
                <a:solidFill>
                  <a:srgbClr val="00B050"/>
                </a:solidFill>
              </a:rPr>
              <a:t> أ.الأخلاقيات المطلوبة في العامل </a:t>
            </a:r>
            <a:r>
              <a:rPr lang="ar-SA" sz="2400" dirty="0" smtClean="0"/>
              <a:t>                  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SA" sz="2400" dirty="0" smtClean="0"/>
              <a:t>  "إنَ خير من استأجرت القوي الأمين"</a:t>
            </a:r>
          </a:p>
          <a:p>
            <a:pPr algn="r" rtl="1">
              <a:lnSpc>
                <a:spcPct val="150000"/>
              </a:lnSpc>
            </a:pPr>
            <a:r>
              <a:rPr lang="ar-SA" sz="2400" dirty="0" smtClean="0"/>
              <a:t> القوة: "خذوا ما ءاتيناكم بقوَة”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2400" dirty="0" smtClean="0"/>
              <a:t>من القوة ما هو مادي وما هو معنوي. لذلك فإنه عند إختيار العمالة يجب أن تكون القوة مناسبة للعمل المراد القيام به.</a:t>
            </a:r>
          </a:p>
          <a:p>
            <a:pPr algn="r" rtl="1">
              <a:lnSpc>
                <a:spcPct val="150000"/>
              </a:lnSpc>
            </a:pPr>
            <a:r>
              <a:rPr lang="ar-SA" sz="2400" dirty="0" smtClean="0"/>
              <a:t>الأمانة: "إنَ الله يأمركم أن تؤدوا الأمانات إلى أهلها”                              قال صلى الله عليه و سلم: "الإيمان أمانة و لا دين لمن لا أمانة له" 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2400" dirty="0" smtClean="0"/>
              <a:t>  من الأمانة يحسن العامل و أن يؤدي كل ما عليه.</a:t>
            </a:r>
          </a:p>
          <a:p>
            <a:pPr algn="r" rtl="1">
              <a:lnSpc>
                <a:spcPct val="150000"/>
              </a:lnSpc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A300-8F8C-4D00-9899-24AD17AC269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57"/>
            <a:ext cx="8229600" cy="5411807"/>
          </a:xfrm>
        </p:spPr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/>
              <a:t> أن يعرف العامل واجباته.</a:t>
            </a:r>
          </a:p>
          <a:p>
            <a:pPr algn="r" rtl="1"/>
            <a:r>
              <a:rPr lang="ar-SA" dirty="0" smtClean="0"/>
              <a:t>    الشعور بالمسؤولية.</a:t>
            </a:r>
          </a:p>
          <a:p>
            <a:pPr algn="r" rtl="1"/>
            <a:r>
              <a:rPr lang="ar-SA" dirty="0" smtClean="0"/>
              <a:t>     تأدية العمل على أحسن وجه.</a:t>
            </a:r>
          </a:p>
          <a:p>
            <a:pPr algn="r" rtl="1"/>
            <a:r>
              <a:rPr lang="ar-SA" dirty="0" smtClean="0"/>
              <a:t>    عدم إستغلال العمل للحصول على منافع شخصية.</a:t>
            </a:r>
          </a:p>
          <a:p>
            <a:pPr algn="r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A300-8F8C-4D00-9899-24AD17AC269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3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SA" dirty="0" smtClean="0">
                <a:solidFill>
                  <a:srgbClr val="00B050"/>
                </a:solidFill>
              </a:rPr>
              <a:t>ب. الأخلاقيات المطلوبة في صاحب العمل</a:t>
            </a:r>
          </a:p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/>
              <a:t>بيان العمل وما يتعلق بالمدة والأجر</a:t>
            </a:r>
          </a:p>
          <a:p>
            <a:pPr algn="r" rtl="1"/>
            <a:r>
              <a:rPr lang="ar-SA" dirty="0" smtClean="0"/>
              <a:t>أن لا يكلف العامل فوق طاقته</a:t>
            </a:r>
          </a:p>
          <a:p>
            <a:pPr algn="r" rtl="1"/>
            <a:r>
              <a:rPr lang="ar-SA" dirty="0" smtClean="0"/>
              <a:t>أن يعامله بالحسنى ويرحمه</a:t>
            </a:r>
          </a:p>
          <a:p>
            <a:pPr algn="r" rtl="1"/>
            <a:r>
              <a:rPr lang="ar-SA" dirty="0" smtClean="0"/>
              <a:t>أن لا يبخسه حقه عند التعاقد </a:t>
            </a:r>
          </a:p>
          <a:p>
            <a:pPr algn="r" rtl="1"/>
            <a:r>
              <a:rPr lang="ar-SA" dirty="0" smtClean="0"/>
              <a:t>أن يعطيه حقه عند فراغه من العمل </a:t>
            </a:r>
          </a:p>
          <a:p>
            <a:pPr algn="r" rtl="1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dirty="0" smtClean="0">
                <a:solidFill>
                  <a:srgbClr val="FF0000"/>
                </a:solidFill>
              </a:rPr>
              <a:t>7. إرساء أخلاقيات العمل في المؤسسة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A300-8F8C-4D00-9899-24AD17AC269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من الضروري تحديد ما هو أخلاقي وما هوغير أخلاقي في عرف المؤسسة لأن عدم الإلتزام بأخلاقيات العمل يؤثر على أداء المؤسسة و لأنه في غياب هذه الأخلاقيات فإن كل موظف سيعتمد على مقاييسه الشخصية التي تختلف من شخص إلى آخر.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لابد من التعامل بحزم مع كل إخلال بهذه الأخلاقيات. 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rgbClr val="FF0000"/>
                </a:solidFill>
              </a:rPr>
              <a:t>8 .أنواع السلوك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003DCC75-EDA8-4983-B67D-25E034BC094D}" type="datetime1">
              <a:rPr lang="ar-SA" smtClean="0"/>
              <a:pPr algn="r"/>
              <a:t>26/01/1436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أخلاقيات العمل و المسؤولية الإجتماعية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dirty="0"/>
              <a:t>السلوك الحازم : أن يعبر الانسان عن أفكاره ومشاعره واحتياجاته بصدق وأمانة وبطريقة مباشرة دون المساس بحقوق الأخرين : سلوك إيجابي</a:t>
            </a:r>
          </a:p>
          <a:p>
            <a:pPr algn="just" rtl="1"/>
            <a:r>
              <a:rPr lang="ar-SA" dirty="0" smtClean="0"/>
              <a:t>السلوك </a:t>
            </a:r>
            <a:r>
              <a:rPr lang="ar-SA" dirty="0"/>
              <a:t>الغير  حازم : عدم قدرة الانسان على التعبير عن أفكاره ومشاعره واحتياجاته بصدق وأمانة وبطريقة مباشرة دون المساس بحقوق الأخرين : سلوك سلبي</a:t>
            </a:r>
          </a:p>
          <a:p>
            <a:pPr algn="just" rtl="1"/>
            <a:r>
              <a:rPr lang="ar-SA" dirty="0"/>
              <a:t>السلوك العدائي: هو السلوك الذي لا يراعي أفكار ومشاعر واحتياجات  الأخرين ويحط من قدرهم ويحاول إيذاءهم </a:t>
            </a:r>
          </a:p>
          <a:p>
            <a:pPr algn="just" rtl="1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SA" sz="4000" dirty="0" smtClean="0">
                <a:solidFill>
                  <a:srgbClr val="FF0000"/>
                </a:solidFill>
              </a:rPr>
              <a:t>  </a:t>
            </a:r>
            <a:r>
              <a:rPr lang="en-IN" sz="4000" dirty="0" smtClean="0">
                <a:solidFill>
                  <a:srgbClr val="FF0000"/>
                </a:solidFill>
              </a:rPr>
              <a:t/>
            </a:r>
            <a:br>
              <a:rPr lang="en-IN" sz="4000" dirty="0" smtClean="0">
                <a:solidFill>
                  <a:srgbClr val="FF0000"/>
                </a:solidFill>
              </a:rPr>
            </a:br>
            <a:r>
              <a:rPr lang="ar-SA" sz="4000" dirty="0" smtClean="0">
                <a:solidFill>
                  <a:srgbClr val="FF0000"/>
                </a:solidFill>
              </a:rPr>
              <a:t>   9. تراجع أخلاقيات العمل : الأسباب وطرق التقويم</a:t>
            </a:r>
            <a:br>
              <a:rPr lang="ar-SA" sz="4000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A300-8F8C-4D00-9899-24AD17AC2693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أخلاقيات العمل و المسؤولية الإجتماعية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15</a:t>
            </a:fld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r" rtl="1">
              <a:buNone/>
            </a:pPr>
            <a:r>
              <a:rPr lang="ar-SA" sz="2400" dirty="0" smtClean="0">
                <a:solidFill>
                  <a:srgbClr val="00B050"/>
                </a:solidFill>
              </a:rPr>
              <a:t>أ.</a:t>
            </a:r>
            <a:r>
              <a:rPr lang="ar-SA" sz="2400" dirty="0" smtClean="0"/>
              <a:t> </a:t>
            </a:r>
            <a:r>
              <a:rPr lang="ar-SA" sz="2400" dirty="0" smtClean="0">
                <a:solidFill>
                  <a:srgbClr val="00B050"/>
                </a:solidFill>
              </a:rPr>
              <a:t>أسباب تراجع أخلاقيات العمل:</a:t>
            </a:r>
          </a:p>
          <a:p>
            <a:pPr algn="r" rtl="1"/>
            <a:r>
              <a:rPr lang="ar-SA" sz="2400" dirty="0" smtClean="0"/>
              <a:t>التلوث العقدي : عدم الإلتزام بالعقيدة الاسلامية الصحيحة</a:t>
            </a:r>
          </a:p>
          <a:p>
            <a:pPr algn="r" rtl="1"/>
            <a:r>
              <a:rPr lang="ar-SA" sz="2400" dirty="0" smtClean="0"/>
              <a:t>التلوث الفكري : عدم فهم التصور الشامل الذي بينته العقيدة الاسلامية من خلال بيان علاقة الانسان بالكون وخالقه والغاية من خلق الانسان </a:t>
            </a:r>
          </a:p>
          <a:p>
            <a:pPr algn="r" rtl="1"/>
            <a:r>
              <a:rPr lang="ar-SA" sz="2400" dirty="0" smtClean="0"/>
              <a:t>التلوث القيمي : من خلال إفراغ القيم من معانيها ( الرشوة هدية ، النفاق مجاملة</a:t>
            </a:r>
            <a:r>
              <a:rPr lang="ar-SA" sz="2400" dirty="0" smtClean="0"/>
              <a:t>...)</a:t>
            </a:r>
            <a:endParaRPr lang="en-IN" sz="2400" dirty="0" smtClean="0"/>
          </a:p>
          <a:p>
            <a:pPr algn="r" rtl="1">
              <a:buNone/>
            </a:pP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ar-SA" sz="2400" dirty="0" smtClean="0">
                <a:solidFill>
                  <a:srgbClr val="00B050"/>
                </a:solidFill>
              </a:rPr>
              <a:t>ب. طرق تقويم أخلاقيات العمل</a:t>
            </a:r>
            <a:r>
              <a:rPr lang="ar-SA" sz="2400" dirty="0" smtClean="0"/>
              <a:t> </a:t>
            </a:r>
          </a:p>
          <a:p>
            <a:pPr algn="r" rtl="1"/>
            <a:r>
              <a:rPr lang="ar-SA" sz="2400" dirty="0" smtClean="0"/>
              <a:t>تقوية معاني العقيدة الاسلامية </a:t>
            </a:r>
          </a:p>
          <a:p>
            <a:pPr algn="r" rtl="1"/>
            <a:r>
              <a:rPr lang="ar-SA" sz="2400" dirty="0" smtClean="0"/>
              <a:t>علاج المشكلات الأخلاقية : من خلال عملية تربوية شاملة  </a:t>
            </a:r>
          </a:p>
          <a:p>
            <a:pPr algn="r" rtl="1"/>
            <a:r>
              <a:rPr lang="ar-SA" sz="2400" dirty="0" smtClean="0"/>
              <a:t>المحاسبة </a:t>
            </a:r>
          </a:p>
          <a:p>
            <a:pPr algn="r" rtl="1">
              <a:buNone/>
            </a:pPr>
            <a:endParaRPr lang="ar-SA" sz="2400" dirty="0" smtClean="0"/>
          </a:p>
          <a:p>
            <a:pPr algn="r" rtl="1">
              <a:buNone/>
            </a:pPr>
            <a:r>
              <a:rPr lang="ar-SA" sz="2400" dirty="0" smtClean="0"/>
              <a:t/>
            </a:r>
            <a:br>
              <a:rPr lang="ar-SA" sz="2400" dirty="0" smtClean="0"/>
            </a:br>
            <a:endParaRPr lang="ar-SA" sz="2400" dirty="0" smtClean="0"/>
          </a:p>
          <a:p>
            <a:pPr algn="r">
              <a:buNone/>
            </a:pPr>
            <a:r>
              <a:rPr lang="ar-SA" sz="2400" dirty="0" smtClean="0"/>
              <a:t/>
            </a:r>
            <a:br>
              <a:rPr lang="ar-SA" sz="2400" dirty="0" smtClean="0"/>
            </a:br>
            <a:endParaRPr lang="en-IN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الأخلاق</a:t>
            </a:r>
            <a:r>
              <a:rPr lang="en-IN" dirty="0" smtClean="0">
                <a:solidFill>
                  <a:srgbClr val="FF0000"/>
                </a:solidFill>
              </a:rPr>
              <a:t>.1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3B54-3EF9-442B-BAEF-F497152DC7F7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ar-SA" dirty="0" smtClean="0">
                <a:solidFill>
                  <a:srgbClr val="00B050"/>
                </a:solidFill>
              </a:rPr>
              <a:t>أ. مفهوم الأخلاق :</a:t>
            </a:r>
            <a:r>
              <a:rPr lang="ar-SA" dirty="0" smtClean="0"/>
              <a:t> </a:t>
            </a:r>
            <a:endParaRPr lang="en-IN" dirty="0" smtClean="0"/>
          </a:p>
          <a:p>
            <a:pPr algn="r">
              <a:buNone/>
            </a:pPr>
            <a:r>
              <a:rPr lang="ar-SA" dirty="0" smtClean="0"/>
              <a:t>لغة : الطبع و المروؤة و السجية و الدين.</a:t>
            </a:r>
          </a:p>
          <a:p>
            <a:pPr algn="r">
              <a:buNone/>
            </a:pPr>
            <a:r>
              <a:rPr lang="ar-SA" dirty="0" smtClean="0"/>
              <a:t>إصطلاحا : مجموعة من المعاني و الصفات المستقرة في النفس وعلى ضوئها يحسن الفعل أو يقبح ومن ثم يقدم عليه الإنسان </a:t>
            </a:r>
            <a:r>
              <a:rPr lang="en-IN" dirty="0" smtClean="0"/>
              <a:t>                              </a:t>
            </a:r>
            <a:r>
              <a:rPr lang="ar-SA" dirty="0" smtClean="0"/>
              <a:t>أو يحجم عنه.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B192-CE32-4B00-B11E-03E3D25C67FF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67"/>
            <a:ext cx="8229600" cy="5768997"/>
          </a:xfrm>
        </p:spPr>
        <p:txBody>
          <a:bodyPr/>
          <a:lstStyle/>
          <a:p>
            <a:pPr algn="r" rtl="1">
              <a:buNone/>
            </a:pPr>
            <a:r>
              <a:rPr lang="ar-SA" dirty="0" smtClean="0">
                <a:solidFill>
                  <a:srgbClr val="00B050"/>
                </a:solidFill>
              </a:rPr>
              <a:t>ب.مفهوم</a:t>
            </a:r>
            <a:r>
              <a:rPr lang="en-IN" dirty="0" smtClean="0">
                <a:solidFill>
                  <a:srgbClr val="00B050"/>
                </a:solidFill>
              </a:rPr>
              <a:t> </a:t>
            </a:r>
            <a:r>
              <a:rPr lang="ar-SA" dirty="0" smtClean="0">
                <a:solidFill>
                  <a:srgbClr val="00B050"/>
                </a:solidFill>
              </a:rPr>
              <a:t>أخلاقيات العمل</a:t>
            </a:r>
          </a:p>
          <a:p>
            <a:pPr algn="r" rtl="1">
              <a:buNone/>
            </a:pPr>
            <a:endParaRPr lang="en-IN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اخلاقيات </a:t>
            </a:r>
            <a:r>
              <a:rPr lang="ar-SA" dirty="0"/>
              <a:t>العمل : هي المبادئ والمعايير التي التي تعد منهجاً للسلوك المطلوب لافراد المهنة الواحدة والتي يعتمد عليها </a:t>
            </a:r>
            <a:r>
              <a:rPr lang="ar-SA" dirty="0" smtClean="0"/>
              <a:t>المجتمع في </a:t>
            </a:r>
            <a:r>
              <a:rPr lang="ar-SA" dirty="0"/>
              <a:t>تقييم ادائهم إيجاباً أو سلباً</a:t>
            </a:r>
            <a:r>
              <a:rPr lang="ar-SA" dirty="0" smtClean="0"/>
              <a:t>.</a:t>
            </a:r>
          </a:p>
          <a:p>
            <a:pPr algn="just" rtl="1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IN" dirty="0" smtClean="0">
                <a:solidFill>
                  <a:srgbClr val="FF0000"/>
                </a:solidFill>
              </a:rPr>
              <a:t>.2</a:t>
            </a:r>
            <a:r>
              <a:rPr lang="ar-SA" dirty="0" smtClean="0">
                <a:solidFill>
                  <a:srgbClr val="FF0000"/>
                </a:solidFill>
              </a:rPr>
              <a:t>أهمية </a:t>
            </a:r>
            <a:r>
              <a:rPr lang="ar-SA" dirty="0">
                <a:solidFill>
                  <a:srgbClr val="FF0000"/>
                </a:solidFill>
              </a:rPr>
              <a:t>الأخلاقيات</a:t>
            </a:r>
            <a:r>
              <a:rPr lang="ar-SA" dirty="0"/>
              <a:t> 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EA1-F8E1-4C7D-9AB0-A806D4257C8E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dirty="0">
                <a:solidFill>
                  <a:srgbClr val="00B050"/>
                </a:solidFill>
              </a:rPr>
              <a:t>بالنسبة </a:t>
            </a:r>
            <a:r>
              <a:rPr lang="ar-SA" dirty="0" smtClean="0">
                <a:solidFill>
                  <a:srgbClr val="00B050"/>
                </a:solidFill>
              </a:rPr>
              <a:t>للفرد</a:t>
            </a:r>
            <a:endParaRPr lang="en-IN" dirty="0" smtClean="0">
              <a:solidFill>
                <a:srgbClr val="00B050"/>
              </a:solidFill>
            </a:endParaRPr>
          </a:p>
          <a:p>
            <a:pPr algn="r" rtl="1"/>
            <a:r>
              <a:rPr lang="ar-SA" dirty="0" smtClean="0"/>
              <a:t>تساعد </a:t>
            </a:r>
            <a:r>
              <a:rPr lang="ar-SA" dirty="0"/>
              <a:t>في بناء حياة الفرد وتشكيل </a:t>
            </a:r>
            <a:r>
              <a:rPr lang="ar-SA" dirty="0" smtClean="0"/>
              <a:t>شخصيته</a:t>
            </a:r>
            <a:endParaRPr lang="en-IN" dirty="0" smtClean="0"/>
          </a:p>
          <a:p>
            <a:pPr algn="r" rtl="1"/>
            <a:r>
              <a:rPr lang="ar-SA" dirty="0" smtClean="0"/>
              <a:t>المعيار </a:t>
            </a:r>
            <a:r>
              <a:rPr lang="ar-SA" dirty="0"/>
              <a:t>الذي يحكم تصرفات الانسان ويضبط سلوكه ويوجهه </a:t>
            </a:r>
            <a:endParaRPr lang="en-IN" dirty="0" smtClean="0"/>
          </a:p>
          <a:p>
            <a:pPr algn="r" rtl="1"/>
            <a:r>
              <a:rPr lang="ar-SA" dirty="0" smtClean="0"/>
              <a:t>تمثل </a:t>
            </a:r>
            <a:r>
              <a:rPr lang="ar-SA" dirty="0"/>
              <a:t>معيار لتقييم سلوك الأفراد وسلوك الآخرين ...وتحدد إذا كانت سلبية أو </a:t>
            </a:r>
            <a:r>
              <a:rPr lang="ar-SA" dirty="0" smtClean="0"/>
              <a:t>إيجابية</a:t>
            </a:r>
            <a:endParaRPr lang="en-IN" dirty="0" smtClean="0"/>
          </a:p>
          <a:p>
            <a:pPr algn="r" rtl="1"/>
            <a:r>
              <a:rPr lang="ar-SA" dirty="0" smtClean="0"/>
              <a:t>تعمل </a:t>
            </a:r>
            <a:r>
              <a:rPr lang="ar-SA" dirty="0"/>
              <a:t>على وقاية الفرد من </a:t>
            </a:r>
            <a:r>
              <a:rPr lang="ar-SA" dirty="0" smtClean="0"/>
              <a:t>الانحراف</a:t>
            </a:r>
            <a:endParaRPr lang="en-IN" dirty="0" smtClean="0"/>
          </a:p>
          <a:p>
            <a:pPr algn="r" rtl="1"/>
            <a:r>
              <a:rPr lang="ar-SA" dirty="0" smtClean="0"/>
              <a:t>تساعد </a:t>
            </a:r>
            <a:r>
              <a:rPr lang="ar-SA" dirty="0"/>
              <a:t>على حل الخلافات وإتخاذ القرارات</a:t>
            </a:r>
          </a:p>
          <a:p>
            <a:pPr algn="just" rtl="1">
              <a:lnSpc>
                <a:spcPct val="15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83F5-EE79-4D7B-8B9E-245BB5E15DA6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9"/>
            <a:ext cx="8229600" cy="548324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dirty="0">
                <a:solidFill>
                  <a:srgbClr val="00B050"/>
                </a:solidFill>
              </a:rPr>
              <a:t>بالنسبة </a:t>
            </a:r>
            <a:r>
              <a:rPr lang="ar-SA" dirty="0" smtClean="0">
                <a:solidFill>
                  <a:srgbClr val="00B050"/>
                </a:solidFill>
              </a:rPr>
              <a:t>للمجتمع</a:t>
            </a:r>
          </a:p>
          <a:p>
            <a:pPr algn="r" rtl="1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r" rtl="1"/>
            <a:r>
              <a:rPr lang="ar-SA" dirty="0" smtClean="0"/>
              <a:t>تحفظ </a:t>
            </a:r>
            <a:r>
              <a:rPr lang="ar-SA" dirty="0"/>
              <a:t>للمجتمع تماسكه وتحدد اهدافه ومبادئه</a:t>
            </a:r>
          </a:p>
          <a:p>
            <a:pPr algn="r" rtl="1"/>
            <a:r>
              <a:rPr lang="ar-SA" dirty="0"/>
              <a:t>تعمل كموجه لسلوك الفرد والجماعات وتقي المجتمع من الانحرافات</a:t>
            </a:r>
          </a:p>
          <a:p>
            <a:pPr algn="r" rtl="1"/>
            <a:r>
              <a:rPr lang="ar-SA" dirty="0"/>
              <a:t>تحقق إنضباط الفرد والجماعة وتنظم العلاقات</a:t>
            </a:r>
          </a:p>
          <a:p>
            <a:pPr algn="r" rtl="1"/>
            <a:r>
              <a:rPr lang="ar-SA" dirty="0"/>
              <a:t>توجه الأنشطة الانسانية نحو الأهداف السامية</a:t>
            </a:r>
          </a:p>
          <a:p>
            <a:pPr algn="r" rtl="1"/>
            <a:r>
              <a:rPr lang="ar-SA" dirty="0"/>
              <a:t>تحقق التنمية للمجتمع</a:t>
            </a:r>
          </a:p>
          <a:p>
            <a:pPr algn="r" rtl="1"/>
            <a:r>
              <a:rPr lang="ar-SA" dirty="0"/>
              <a:t>تنظم العلاقات الانسانية بين أبناء المجتمع وتبعدهم عن العنف </a:t>
            </a:r>
          </a:p>
          <a:p>
            <a:pPr algn="r" rtl="1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3. مصادر حسن الخلق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D06B-36BD-457D-ADF4-DF962CFEBA84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/>
              <a:t>الإيمان بوجود الله سبحانه </a:t>
            </a:r>
            <a:r>
              <a:rPr lang="ar-SA" dirty="0" smtClean="0"/>
              <a:t>وتعالى</a:t>
            </a:r>
            <a:endParaRPr lang="ar-SA" dirty="0"/>
          </a:p>
          <a:p>
            <a:pPr algn="r" rtl="1">
              <a:lnSpc>
                <a:spcPct val="150000"/>
              </a:lnSpc>
            </a:pPr>
            <a:r>
              <a:rPr lang="ar-SA" dirty="0"/>
              <a:t>الخشية والخوف من الله</a:t>
            </a:r>
          </a:p>
          <a:p>
            <a:pPr algn="r" rtl="1">
              <a:lnSpc>
                <a:spcPct val="150000"/>
              </a:lnSpc>
            </a:pPr>
            <a:r>
              <a:rPr lang="ar-SA" dirty="0"/>
              <a:t>القران الكريم</a:t>
            </a:r>
          </a:p>
          <a:p>
            <a:pPr algn="r" rtl="1">
              <a:lnSpc>
                <a:spcPct val="150000"/>
              </a:lnSpc>
            </a:pPr>
            <a:r>
              <a:rPr lang="ar-SA" dirty="0"/>
              <a:t>القدوة الصالحة 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مفهوم العمل</a:t>
            </a:r>
            <a:r>
              <a:rPr lang="en-IN" dirty="0" smtClean="0">
                <a:solidFill>
                  <a:srgbClr val="FF0000"/>
                </a:solidFill>
              </a:rPr>
              <a:t>.</a:t>
            </a:r>
            <a:r>
              <a:rPr lang="ar-SA" dirty="0" smtClean="0">
                <a:solidFill>
                  <a:srgbClr val="FF0000"/>
                </a:solidFill>
              </a:rPr>
              <a:t>4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1109-BAD2-4EA6-92DF-2AF77F5BFCE5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لغة : المهنة والفعل عن قصد.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إصطلاحاً : هو ما يقوم به الانسان من نشاط إنتاجي في وظيفة أو مهنة أو حرفة.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النشاط :  هو لب العمل سواء ا كان  نشاطاً جسدياً أو ذهنياً.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dirty="0" smtClean="0"/>
              <a:t>الانتاج: هو الهدف من العمل سواء ا كان مادياً أو معنويا.</a:t>
            </a:r>
          </a:p>
          <a:p>
            <a:pPr algn="r" rtl="1">
              <a:lnSpc>
                <a:spcPct val="15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5A5-AACC-400A-84A5-A4EB83C83888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5"/>
            <a:ext cx="8229600" cy="5697559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endParaRPr lang="ar-SA" dirty="0" smtClean="0"/>
          </a:p>
          <a:p>
            <a:pPr algn="just" rtl="1">
              <a:lnSpc>
                <a:spcPct val="150000"/>
              </a:lnSpc>
            </a:pPr>
            <a:endParaRPr lang="ar-SA" dirty="0" smtClean="0"/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الحرفة: عمل يمارسه الانسان يحتاج إلى تدريب قصير.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المهنة: هي مجموعة من الأعمال تطلب مهارات معينة يؤديها</a:t>
            </a:r>
            <a:r>
              <a:rPr lang="en-IN" dirty="0" smtClean="0"/>
              <a:t>  </a:t>
            </a:r>
            <a:r>
              <a:rPr lang="ar-SA" dirty="0" smtClean="0"/>
              <a:t>الفرد من خلال ممارسات تدريبية.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الوظيفة: وحدة من وحدات العمل تتكون من عدة أنشطة متشابهة في المضمون والشكل.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       </a:t>
            </a:r>
          </a:p>
          <a:p>
            <a:pPr algn="just">
              <a:lnSpc>
                <a:spcPct val="15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5. مفهوم العمل في الاسلام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2328-9267-4C52-A308-8886E635CFAB}" type="datetime1">
              <a:rPr lang="ar-SA" smtClean="0"/>
              <a:pPr/>
              <a:t>26/01/1436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53FE1-961A-4456-92D9-4E954696A422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60000"/>
              </a:lnSpc>
              <a:buNone/>
            </a:pPr>
            <a:r>
              <a:rPr lang="ar-SA" sz="2400" dirty="0" smtClean="0"/>
              <a:t>      رفع الاسلام من قيمة العمل وربط كرامة الانسان به. بل إنه جعله فريضة من فرائضه "و قل اعملوا فسيرى الله عملكم ورسوله و المؤمنون"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sz="2400" dirty="0" smtClean="0"/>
              <a:t>        قال صلى الله عليه و سلم: "ما أكل أحد طعاما قط خيرا من عمل يده وإن نبي الله داود كان يأكل من عمل يده"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sz="2400" dirty="0" smtClean="0"/>
              <a:t>    وقد  جاء</a:t>
            </a:r>
            <a:r>
              <a:rPr lang="en-IN" sz="2400" dirty="0" smtClean="0"/>
              <a:t> </a:t>
            </a:r>
            <a:r>
              <a:rPr lang="ar-SA" sz="2400" dirty="0" smtClean="0"/>
              <a:t>طلب العمل عاماً مطلقاً غير مقصور على عمل معين وغير مقيد بشيء سوى الحل الشرعي. لذلك فإنه لا وجود لعمل حقير في الإسلام ما دام العمل مباحا.</a:t>
            </a:r>
          </a:p>
          <a:p>
            <a:pPr algn="just">
              <a:lnSpc>
                <a:spcPct val="160000"/>
              </a:lnSpc>
              <a:buNone/>
            </a:pPr>
            <a:r>
              <a:rPr lang="ar-SA" sz="2400" dirty="0" smtClean="0"/>
              <a:t/>
            </a:r>
            <a:br>
              <a:rPr lang="ar-SA" sz="2400" dirty="0" smtClean="0"/>
            </a:br>
            <a:endParaRPr lang="en-IN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498</Words>
  <Application>Microsoft Office PowerPoint</Application>
  <PresentationFormat>On-screen Show (4:3)</PresentationFormat>
  <Paragraphs>140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الفصل الأول: مفهوم أخلاقيات العمل</vt:lpstr>
      <vt:lpstr>الأخلاق.1  </vt:lpstr>
      <vt:lpstr>Slide 3</vt:lpstr>
      <vt:lpstr>.2أهمية الأخلاقيات </vt:lpstr>
      <vt:lpstr>Slide 5</vt:lpstr>
      <vt:lpstr>3. مصادر حسن الخلق</vt:lpstr>
      <vt:lpstr>مفهوم العمل.4</vt:lpstr>
      <vt:lpstr>Slide 8</vt:lpstr>
      <vt:lpstr>5. مفهوم العمل في الاسلام</vt:lpstr>
      <vt:lpstr>   6.الأخلاقيات المطلوبة في العامل و في صاحب العمل</vt:lpstr>
      <vt:lpstr>Slide 11</vt:lpstr>
      <vt:lpstr>Slide 12</vt:lpstr>
      <vt:lpstr>7. إرساء أخلاقيات العمل في المؤسسة</vt:lpstr>
      <vt:lpstr>8 .أنواع السلوك</vt:lpstr>
      <vt:lpstr>      9. تراجع أخلاقيات العمل : الأسباب وطرق التقويم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 الدراسات الإنسانية برماح قسم إدارة الأعمال</dc:title>
  <dc:creator>HP</dc:creator>
  <cp:lastModifiedBy>HP</cp:lastModifiedBy>
  <cp:revision>69</cp:revision>
  <dcterms:created xsi:type="dcterms:W3CDTF">2014-10-31T09:37:31Z</dcterms:created>
  <dcterms:modified xsi:type="dcterms:W3CDTF">2014-11-18T01:46:34Z</dcterms:modified>
</cp:coreProperties>
</file>