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47FE1-2B90-4E84-8E36-BF37CCD893CC}" type="datetimeFigureOut">
              <a:rPr lang="en-IN" smtClean="0"/>
              <a:t>01-12-2014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2F79F-B601-4C89-9B2B-737450EC82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051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C5DAE-A751-491F-B51B-02C0B9F5DB24}" type="datetime1">
              <a:rPr lang="ar-SA" smtClean="0"/>
              <a:t>09/02/1436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2329-E163-4B59-8987-3BF0378C95AA}" type="datetime1">
              <a:rPr lang="ar-SA" smtClean="0"/>
              <a:t>09/02/1436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6AE1-508D-4BAD-AB7F-7C04B2E7A365}" type="datetime1">
              <a:rPr lang="ar-SA" smtClean="0"/>
              <a:t>09/02/1436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8150-EBDB-4EDB-9BDD-5C57FCF23C80}" type="datetime1">
              <a:rPr lang="ar-SA" smtClean="0"/>
              <a:t>09/02/1436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B714-F623-4572-AA4C-D8FF7916A4A4}" type="datetime1">
              <a:rPr lang="ar-SA" smtClean="0"/>
              <a:t>09/02/1436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D84A-4C98-4CB4-89E2-DBA481CD5CFB}" type="datetime1">
              <a:rPr lang="ar-SA" smtClean="0"/>
              <a:t>09/02/1436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0D8D-E296-4EB7-828B-18216CF940AA}" type="datetime1">
              <a:rPr lang="ar-SA" smtClean="0"/>
              <a:t>09/02/1436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127-7645-4D58-81D0-F3092B8ECDEF}" type="datetime1">
              <a:rPr lang="ar-SA" smtClean="0"/>
              <a:t>09/02/1436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73E6-6BF3-4FF7-B158-0667281B1674}" type="datetime1">
              <a:rPr lang="ar-SA" smtClean="0"/>
              <a:t>09/02/1436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91CD-E6A4-4DA4-B42E-20363D30B641}" type="datetime1">
              <a:rPr lang="ar-SA" smtClean="0"/>
              <a:t>09/02/1436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916C-3A84-41F4-AACF-D3259827DDB0}" type="datetime1">
              <a:rPr lang="ar-SA" smtClean="0"/>
              <a:t>09/02/1436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26B7377-BDD8-45ED-9B78-E63289CF77CF}" type="datetime1">
              <a:rPr lang="ar-SA" smtClean="0"/>
              <a:t>09/02/1436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ctr" rtl="1">
              <a:spcBef>
                <a:spcPct val="0"/>
              </a:spcBef>
              <a:buNone/>
            </a:pPr>
            <a:r>
              <a:rPr lang="ar-SA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الفصل الثاني: أخلاقيات العمل الوظيفي</a:t>
            </a:r>
          </a:p>
          <a:p>
            <a:pPr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CB95CCF0-FB9E-4C1A-B394-93E0FA8F2F68}" type="datetime1">
              <a:rPr lang="ar-SA" smtClean="0"/>
              <a:t>09/02/1436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A653FE1-961A-4456-92D9-4E954696A422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IN" dirty="0" smtClean="0">
                <a:solidFill>
                  <a:srgbClr val="FF0000"/>
                </a:solidFill>
              </a:rPr>
              <a:t>.1</a:t>
            </a:r>
            <a:r>
              <a:rPr lang="ar-SA" dirty="0" smtClean="0">
                <a:solidFill>
                  <a:srgbClr val="FF0000"/>
                </a:solidFill>
              </a:rPr>
              <a:t>مصادر الأخلاقيات في منظمات العمل 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 أ.</a:t>
            </a:r>
            <a:r>
              <a:rPr lang="ar-SA" dirty="0" smtClean="0"/>
              <a:t> </a:t>
            </a:r>
            <a:r>
              <a:rPr lang="ar-SA" b="1" dirty="0" smtClean="0">
                <a:solidFill>
                  <a:srgbClr val="00B050"/>
                </a:solidFill>
              </a:rPr>
              <a:t>نظام القيم الاجتماعية و الأخلاقية في المجتمع الخارجي</a:t>
            </a:r>
            <a:endParaRPr lang="en-IN" b="1" dirty="0" smtClean="0">
              <a:solidFill>
                <a:srgbClr val="00B050"/>
              </a:solidFill>
            </a:endParaRP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        الثقافة السائدة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       قيم العائلة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       قيم الجماعة 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      قيم العمل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      قيم المجتمع الحضارية </a:t>
            </a:r>
          </a:p>
          <a:p>
            <a:pPr algn="r" rtl="1">
              <a:buNone/>
            </a:pPr>
            <a:r>
              <a:rPr lang="ar-SA" b="1" dirty="0" smtClean="0">
                <a:solidFill>
                  <a:srgbClr val="00B050"/>
                </a:solidFill>
              </a:rPr>
              <a:t>ب. نظام </a:t>
            </a:r>
            <a:r>
              <a:rPr lang="ar-SA" b="1" dirty="0">
                <a:solidFill>
                  <a:srgbClr val="00B050"/>
                </a:solidFill>
              </a:rPr>
              <a:t>القيم والمعتقدات الشخصية الذاتية</a:t>
            </a:r>
            <a:r>
              <a:rPr lang="ar-SA" dirty="0">
                <a:solidFill>
                  <a:srgbClr val="00B050"/>
                </a:solidFill>
              </a:rPr>
              <a:t> </a:t>
            </a:r>
            <a:endParaRPr lang="en-IN" dirty="0">
              <a:solidFill>
                <a:srgbClr val="00B050"/>
              </a:solidFill>
            </a:endParaRPr>
          </a:p>
          <a:p>
            <a:pPr marL="571500" indent="-457200" algn="r" rtl="1">
              <a:buFont typeface="+mj-lt"/>
              <a:buAutoNum type="arabicPeriod"/>
            </a:pPr>
            <a:r>
              <a:rPr lang="ar-SA" dirty="0"/>
              <a:t>القيم الشخصية الذاتية الفطرية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/>
              <a:t>المعتقدات الدينية والمذهبية 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/>
              <a:t>الخبرة السابقة والمستوى التعليمي 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/>
              <a:t>الخصوصية الفردية 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/>
              <a:t>الحالة الصحية، النفسية والاجتماعية </a:t>
            </a:r>
          </a:p>
          <a:p>
            <a:pPr marL="571500" indent="-457200" algn="r" rtl="1">
              <a:buFont typeface="+mj-lt"/>
              <a:buAutoNum type="arabicPeriod"/>
            </a:pPr>
            <a:endParaRPr lang="en-IN" dirty="0"/>
          </a:p>
          <a:p>
            <a:pPr marL="114300" indent="0" algn="r" rtl="1">
              <a:buNone/>
            </a:pPr>
            <a:endParaRPr lang="ar-SA" dirty="0" smtClean="0"/>
          </a:p>
          <a:p>
            <a:pPr marL="571500" indent="-457200" algn="r" rtl="1">
              <a:buFont typeface="+mj-lt"/>
              <a:buAutoNum type="arabicPeriod"/>
            </a:pPr>
            <a:endParaRPr lang="ar-SA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82F0E-1E5E-44DE-9CCF-ECF5CEA6B09B}" type="datetime1">
              <a:rPr lang="ar-SA" smtClean="0"/>
              <a:t>09/02/1436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أخلاقيات العمل والمسؤولية الاجتماعية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A653FE1-961A-4456-92D9-4E954696A422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FF0000"/>
                </a:solidFill>
              </a:rPr>
              <a:t>2.وسائل ترسيخ أخلاقيات المهنة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 rtl="1">
              <a:buFont typeface="+mj-lt"/>
              <a:buAutoNum type="arabicPeriod"/>
            </a:pPr>
            <a:r>
              <a:rPr lang="ar-SA" dirty="0" smtClean="0"/>
              <a:t>تنمية الرقابة الذاتية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ar-SA" dirty="0" smtClean="0"/>
              <a:t>وضع الأنظمة الدقيقة التي تمنع الاجتهادات الفردية الخاطئة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ar-SA" dirty="0" smtClean="0"/>
              <a:t>القدوة الحسنة 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ar-SA" dirty="0" smtClean="0"/>
              <a:t>تصحيح الفهم الديني والوطني للوظيفة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ar-SA" dirty="0" smtClean="0"/>
              <a:t>محاسبة المسؤولين والموظفين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ar-SA" dirty="0" smtClean="0"/>
              <a:t>التقييم المستمر للموظفين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ED2E-0EE9-4B3A-BC74-B5E336E4FDD4}" type="datetime1">
              <a:rPr lang="ar-SA" smtClean="0"/>
              <a:t>09/02/1436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IN" dirty="0" smtClean="0">
                <a:solidFill>
                  <a:srgbClr val="FF0000"/>
                </a:solidFill>
              </a:rPr>
              <a:t>.3</a:t>
            </a:r>
            <a:r>
              <a:rPr lang="ar-SA" dirty="0" smtClean="0">
                <a:solidFill>
                  <a:srgbClr val="FF0000"/>
                </a:solidFill>
              </a:rPr>
              <a:t> أخلاقيات العمل : ضرورة إدارية</a:t>
            </a:r>
            <a:r>
              <a:rPr lang="ar-SA" dirty="0" smtClean="0"/>
              <a:t> 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r" rtl="1">
              <a:buNone/>
            </a:pPr>
            <a:r>
              <a:rPr lang="ar-SA" dirty="0" smtClean="0"/>
              <a:t> </a:t>
            </a:r>
            <a:r>
              <a:rPr lang="ar-SA" sz="2400" dirty="0">
                <a:solidFill>
                  <a:srgbClr val="00B050"/>
                </a:solidFill>
              </a:rPr>
              <a:t> أ</a:t>
            </a:r>
            <a:r>
              <a:rPr lang="ar-SA" dirty="0" smtClean="0">
                <a:solidFill>
                  <a:srgbClr val="00B050"/>
                </a:solidFill>
              </a:rPr>
              <a:t>. </a:t>
            </a:r>
            <a:r>
              <a:rPr lang="ar-SA" sz="2400" dirty="0" smtClean="0">
                <a:solidFill>
                  <a:srgbClr val="00B050"/>
                </a:solidFill>
              </a:rPr>
              <a:t>العلاقة </a:t>
            </a:r>
            <a:r>
              <a:rPr lang="ar-SA" sz="2400" dirty="0">
                <a:solidFill>
                  <a:srgbClr val="00B050"/>
                </a:solidFill>
              </a:rPr>
              <a:t>بين العامل والادارة</a:t>
            </a:r>
            <a:endParaRPr lang="ar-SA" dirty="0" smtClean="0"/>
          </a:p>
          <a:p>
            <a:pPr marL="114300" indent="0" algn="r" rtl="1">
              <a:buNone/>
            </a:pPr>
            <a:r>
              <a:rPr lang="ar-SA" dirty="0" smtClean="0"/>
              <a:t>الموظف الذي يعلم أن إدارة المنظمة تثمن المجهودات على المدى القريب والبعيد يكون ذا إنتاجية عالية</a:t>
            </a:r>
          </a:p>
          <a:p>
            <a:pPr marL="114300" indent="0" algn="r" rtl="1">
              <a:buNone/>
            </a:pPr>
            <a:r>
              <a:rPr lang="ar-SA" dirty="0" smtClean="0"/>
              <a:t>إن المنظمات التي تتعامل بطريقة أخلاقية مع الموظفين تكون قادرة على إجتذاب كفاءات سوق العمل</a:t>
            </a:r>
          </a:p>
          <a:p>
            <a:pPr marL="114300" indent="0" algn="r" rtl="1">
              <a:buNone/>
            </a:pPr>
            <a:r>
              <a:rPr lang="ar-SA" dirty="0" smtClean="0">
                <a:solidFill>
                  <a:srgbClr val="00B050"/>
                </a:solidFill>
              </a:rPr>
              <a:t>ب.العلاقة بين العاملين</a:t>
            </a:r>
            <a:endParaRPr lang="en-IN" dirty="0" smtClean="0"/>
          </a:p>
          <a:p>
            <a:pPr marL="114300" indent="0" algn="just" rtl="1">
              <a:buNone/>
            </a:pPr>
            <a:r>
              <a:rPr lang="ar-SA" dirty="0" smtClean="0"/>
              <a:t>في المنظمات التي تكون فيها العلاقات قائمة على الصدق والتعاون والاحترام و الأمانة عادة ما يؤدي هذا المناخ إلى إستغلال طاقات العاملين على أحسن وجه</a:t>
            </a:r>
          </a:p>
          <a:p>
            <a:pPr marL="114300" indent="0" algn="just" rtl="1">
              <a:buNone/>
            </a:pPr>
            <a:endParaRPr lang="en-IN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D5CD-9339-4692-89A7-BF8510E9D429}" type="datetime1">
              <a:rPr lang="ar-SA" smtClean="0"/>
              <a:t>09/02/1436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96200" cy="559276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ج. العلاقة مع </a:t>
            </a:r>
            <a:r>
              <a:rPr lang="ar-SA" dirty="0">
                <a:solidFill>
                  <a:srgbClr val="00B050"/>
                </a:solidFill>
              </a:rPr>
              <a:t>الموردين </a:t>
            </a:r>
            <a:br>
              <a:rPr lang="ar-SA" dirty="0">
                <a:solidFill>
                  <a:srgbClr val="00B050"/>
                </a:solidFill>
              </a:rPr>
            </a:br>
            <a:r>
              <a:rPr lang="ar-SA" dirty="0" smtClean="0"/>
              <a:t>إن تعامل المؤسسة مع الموردين بأسلوب أخلاقي يحثهم على الحرص على إستمرارية العلاقة مع المنظمة وهذا يتيح لها الحصول على أسعار تفاضلية وجودة أفضل  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د.العلاقة مع العملاء</a:t>
            </a:r>
            <a:endParaRPr lang="en-IN" dirty="0" smtClean="0">
              <a:solidFill>
                <a:srgbClr val="00B050"/>
              </a:solidFill>
            </a:endParaRP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 smtClean="0"/>
              <a:t>إن صدق وأمانة المنظمة في تعاملها مع العملاء يجعلهم يفضلون شراء منتجاتها، يقومون بالدعاية المجانية لها....</a:t>
            </a:r>
            <a:endParaRPr lang="en-IN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هـ. العلاقة مع المستثمرين</a:t>
            </a:r>
          </a:p>
          <a:p>
            <a:pPr marL="114300" indent="0" algn="just" rtl="1">
              <a:lnSpc>
                <a:spcPct val="150000"/>
              </a:lnSpc>
              <a:buNone/>
            </a:pPr>
            <a:r>
              <a:rPr lang="ar-SA" dirty="0" smtClean="0"/>
              <a:t>إن المؤسسة التي تراعي أخلاقيات العمل عادة ما تكون قوامها المالية دقيقة وذات مصداقية. لذالك فإنه يمكن للمستثمرين شراء أسهم تعكس حقيقة نشاط المؤسسة. </a:t>
            </a:r>
          </a:p>
          <a:p>
            <a:pPr algn="just" rtl="1">
              <a:lnSpc>
                <a:spcPct val="150000"/>
              </a:lnSpc>
              <a:buNone/>
            </a:pPr>
            <a:endParaRPr lang="ar-SA" dirty="0" smtClean="0"/>
          </a:p>
          <a:p>
            <a:pPr algn="just" rtl="1">
              <a:lnSpc>
                <a:spcPct val="150000"/>
              </a:lnSpc>
              <a:buNone/>
            </a:pPr>
            <a:endParaRPr lang="en-IN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8297-C189-434C-AA7B-EEF05D06F51B}" type="datetime1">
              <a:rPr lang="ar-SA" smtClean="0"/>
              <a:t>09/02/1436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والمسؤولية الاجتماعية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</TotalTime>
  <Words>67</Words>
  <Application>Microsoft Office PowerPoint</Application>
  <PresentationFormat>عرض على الشاشة (3:4)‏</PresentationFormat>
  <Paragraphs>54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تجاور</vt:lpstr>
      <vt:lpstr>عرض تقديمي في PowerPoint</vt:lpstr>
      <vt:lpstr>.1مصادر الأخلاقيات في منظمات العمل </vt:lpstr>
      <vt:lpstr>2.وسائل ترسيخ أخلاقيات المهنة</vt:lpstr>
      <vt:lpstr>.3 أخلاقيات العمل : ضرورة إدارية  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13</cp:revision>
  <dcterms:created xsi:type="dcterms:W3CDTF">2006-08-16T00:00:00Z</dcterms:created>
  <dcterms:modified xsi:type="dcterms:W3CDTF">2014-12-01T19:39:20Z</dcterms:modified>
</cp:coreProperties>
</file>