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2" r:id="rId4"/>
    <p:sldId id="263" r:id="rId5"/>
    <p:sldId id="264" r:id="rId6"/>
    <p:sldId id="279" r:id="rId7"/>
    <p:sldId id="268" r:id="rId8"/>
    <p:sldId id="273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EA195AC-7287-47B7-B106-F69E93923B09}" type="datetimeFigureOut">
              <a:rPr lang="ar-SA"/>
              <a:pPr>
                <a:defRPr/>
              </a:pPr>
              <a:t>09/02/1436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EC4001D-11FD-4F21-8CC4-0B5618EA94FB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9267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C9033-5A07-42A2-AA9E-2F8A4BF2B263}" type="datetimeFigureOut">
              <a:rPr lang="en-IN" smtClean="0"/>
              <a:t>01-12-2014</a:t>
            </a:fld>
            <a:endParaRPr lang="en-IN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IN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F46A4-98A9-4C5D-8EFB-DC405FEE6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9356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F46A4-98A9-4C5D-8EFB-DC405FEE6DA7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0314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190292-8665-4FD5-998F-94B6B34FD77D}" type="datetime5">
              <a:rPr lang="ar-SA" smtClean="0"/>
              <a:t>1436-02-09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159186-03FB-454F-B17A-E40D8EC74CE4}" type="datetime5">
              <a:rPr lang="ar-SA" smtClean="0"/>
              <a:t>1436-02-09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4460E-0ECE-4E15-9433-7349C6BD51BC}" type="datetime5">
              <a:rPr lang="ar-SA" smtClean="0"/>
              <a:t>1436-02-09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DE8EE4-61F3-4A47-8770-5E9971CA5071}" type="datetime5">
              <a:rPr lang="ar-SA" smtClean="0"/>
              <a:t>1436-02-09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E93BEB-2BCB-43FD-B8F6-C227894B87CA}" type="datetime5">
              <a:rPr lang="ar-SA" smtClean="0"/>
              <a:t>1436-02-09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4353DF-4DB9-44CD-BF35-55E5EEF5AA72}" type="datetime5">
              <a:rPr lang="ar-SA" smtClean="0"/>
              <a:t>1436-02-09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BF4D9E-94C4-4F4C-AD92-CDA71567E038}" type="datetime5">
              <a:rPr lang="ar-SA" smtClean="0"/>
              <a:t>1436-02-09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FF0A57-6374-4A3C-81A1-8AC293F0546E}" type="datetime5">
              <a:rPr lang="ar-SA" smtClean="0"/>
              <a:t>1436-02-09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C901CD-93B7-42C9-A803-848E69A778B6}" type="datetime5">
              <a:rPr lang="ar-SA" smtClean="0"/>
              <a:t>1436-02-09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DFB6B7-EDA7-441C-94B1-5B8B8A80642D}" type="datetime5">
              <a:rPr lang="ar-SA" smtClean="0"/>
              <a:t>1436-02-09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211D82-26D8-4DE3-8542-793F54F84F0A}" type="datetime5">
              <a:rPr lang="ar-SA" smtClean="0"/>
              <a:t>1436-02-09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C41679A-2897-4BF7-BB77-5F2C1FC2DA33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23637EB-AF93-442E-97FF-251D10755690}" type="datetime5">
              <a:rPr lang="ar-SA" smtClean="0"/>
              <a:t>1436-02-09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4"/>
          <p:cNvSpPr>
            <a:spLocks noGrp="1"/>
          </p:cNvSpPr>
          <p:nvPr>
            <p:ph type="subTitle" idx="1"/>
          </p:nvPr>
        </p:nvSpPr>
        <p:spPr>
          <a:xfrm>
            <a:off x="1676400" y="2514600"/>
            <a:ext cx="6400800" cy="3124200"/>
          </a:xfrm>
        </p:spPr>
        <p:txBody>
          <a:bodyPr rtlCol="0">
            <a:norm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sz="4000" b="1" dirty="0" smtClean="0">
                <a:solidFill>
                  <a:srgbClr val="FF0000"/>
                </a:solidFill>
                <a:latin typeface="Arial Narrow" pitchFamily="34" charset="0"/>
                <a:cs typeface="+mj-cs"/>
              </a:rPr>
              <a:t>الفصل الثالث : قيم الفرد والمنظمات وأخلاقيات العمل</a:t>
            </a:r>
            <a:endParaRPr lang="ar-SA" sz="4000" b="1" dirty="0">
              <a:solidFill>
                <a:srgbClr val="FF0000"/>
              </a:solidFill>
              <a:latin typeface="Arial Narrow" pitchFamily="34" charset="0"/>
              <a:cs typeface="+mj-cs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B5A396-48DE-4569-8E35-F7802009E4D0}" type="datetime5">
              <a:rPr lang="ar-SA" smtClean="0"/>
              <a:t>1436-02-09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4830"/>
            <a:ext cx="468052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عنصر نائب للمحتوى 2"/>
          <p:cNvSpPr>
            <a:spLocks noGrp="1"/>
          </p:cNvSpPr>
          <p:nvPr>
            <p:ph idx="1"/>
          </p:nvPr>
        </p:nvSpPr>
        <p:spPr>
          <a:xfrm>
            <a:off x="636588" y="1117600"/>
            <a:ext cx="7387728" cy="5047704"/>
          </a:xfrm>
        </p:spPr>
        <p:txBody>
          <a:bodyPr>
            <a:normAutofit/>
          </a:bodyPr>
          <a:lstStyle/>
          <a:p>
            <a:pPr marL="411480" lvl="1" indent="0" algn="just" rtl="1">
              <a:lnSpc>
                <a:spcPct val="150000"/>
              </a:lnSpc>
              <a:buNone/>
            </a:pPr>
            <a:r>
              <a:rPr lang="ar-SA" sz="2400" dirty="0" smtClean="0">
                <a:cs typeface="+mj-cs"/>
              </a:rPr>
              <a:t>تمثل مجموعة قيم المنظمة في الفكر الغربي ما يسمى ”الثقافة التنظيمية“. وأصبح هذا المفهوم دارجاً في الدراسات التنظيمية للمنظمات في نهاية السبعينيات من القرن الماضي.</a:t>
            </a:r>
          </a:p>
          <a:p>
            <a:pPr marL="411480" lvl="1" indent="0" algn="just" rtl="1">
              <a:lnSpc>
                <a:spcPct val="150000"/>
              </a:lnSpc>
              <a:buNone/>
            </a:pPr>
            <a:r>
              <a:rPr lang="ar-SA" sz="2400" dirty="0" smtClean="0">
                <a:cs typeface="+mj-cs"/>
              </a:rPr>
              <a:t>كان ”</a:t>
            </a:r>
            <a:r>
              <a:rPr lang="ar-SA" sz="2400" dirty="0" err="1" smtClean="0">
                <a:cs typeface="+mj-cs"/>
              </a:rPr>
              <a:t>جامست</a:t>
            </a:r>
            <a:r>
              <a:rPr lang="ar-SA" sz="2400" dirty="0" smtClean="0">
                <a:cs typeface="+mj-cs"/>
              </a:rPr>
              <a:t>“، من أوائل من تتبع مفهوم ”الثقافة التنظيمية“ التي  يرى انها </a:t>
            </a:r>
            <a:r>
              <a:rPr lang="ar-SA" dirty="0" smtClean="0"/>
              <a:t>تعبير </a:t>
            </a:r>
            <a:r>
              <a:rPr lang="ar-SA" dirty="0"/>
              <a:t>عن قيم الأفراد أصحاب النفوذ داخل المنظمات والتي تؤثر بدورها في الجوانب الملموسة من المنظمة وفي سلوك الأفراد، كما تحدد الأسلوب الذي ينتهجه هؤلاء الأفراد في قراراتهم وإدارتهم لمرؤوسيهم ومنظماتهم</a:t>
            </a:r>
            <a:r>
              <a:rPr lang="ar-SA" dirty="0" smtClean="0"/>
              <a:t>.</a:t>
            </a:r>
          </a:p>
          <a:p>
            <a:pPr marL="411480" lvl="1" indent="0" algn="just" rtl="1">
              <a:lnSpc>
                <a:spcPct val="150000"/>
              </a:lnSpc>
              <a:buNone/>
            </a:pPr>
            <a:r>
              <a:rPr lang="ar-SA" dirty="0" smtClean="0"/>
              <a:t>وقد تكون هذه القيم فردية أو مهنية و قد تكون عامة (قيم المنظمة، قيم المجتمع...) و لكنها تكون ذات علاقة تبادلية.</a:t>
            </a:r>
            <a:endParaRPr lang="ar-SA" dirty="0"/>
          </a:p>
          <a:p>
            <a:pPr marL="411480" lvl="1" indent="0" algn="just" rtl="1">
              <a:lnSpc>
                <a:spcPct val="150000"/>
              </a:lnSpc>
              <a:buNone/>
            </a:pPr>
            <a:endParaRPr lang="ar-SA" sz="2400" dirty="0" smtClean="0">
              <a:cs typeface="+mj-cs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0ABD2E-0976-46E0-9A23-090386C28918}" type="datetime5">
              <a:rPr lang="ar-SA" smtClean="0"/>
              <a:t>1436-02-09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274638"/>
            <a:ext cx="7033592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 fontAlgn="auto">
              <a:spcAft>
                <a:spcPts val="0"/>
              </a:spcAft>
              <a:defRPr/>
            </a:pPr>
            <a:r>
              <a:rPr lang="ar-SA" sz="3200" b="1" dirty="0" smtClean="0">
                <a:solidFill>
                  <a:srgbClr val="FF0000"/>
                </a:solidFill>
              </a:rPr>
              <a:t>1.العلاقة </a:t>
            </a:r>
            <a:r>
              <a:rPr lang="ar-SA" sz="3200" b="1" dirty="0">
                <a:solidFill>
                  <a:srgbClr val="FF0000"/>
                </a:solidFill>
              </a:rPr>
              <a:t>بين قيم الفرد والمنظمة وتأثيرها على الأداء من منظور الفكر المعاصر:</a:t>
            </a:r>
          </a:p>
          <a:p>
            <a:pPr algn="r" rtl="1" fontAlgn="auto">
              <a:spcAft>
                <a:spcPts val="0"/>
              </a:spcAft>
              <a:defRPr/>
            </a:pPr>
            <a:endParaRPr lang="ar-SA" sz="32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عنصر نائب للمحتوى 2"/>
          <p:cNvSpPr>
            <a:spLocks noGrp="1"/>
          </p:cNvSpPr>
          <p:nvPr>
            <p:ph idx="1"/>
          </p:nvPr>
        </p:nvSpPr>
        <p:spPr>
          <a:xfrm>
            <a:off x="928688" y="4643438"/>
            <a:ext cx="7459736" cy="1428750"/>
          </a:xfrm>
        </p:spPr>
        <p:txBody>
          <a:bodyPr>
            <a:normAutofit fontScale="92500" lnSpcReduction="20000"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SA" sz="2400" dirty="0" smtClean="0"/>
              <a:t>يلاحظ أن قيم المجتمع ذات تأثير مباشر على الأفراد والمنظمات إلا أن القيمة المشتركة بين المنظمة والأفراد (قيم المدير) ذات مصدر أساسي لفاعلية الفرد والمنظمة على حد سواء.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15BEB4-9FF4-4822-A297-6E8D7A370032}" type="datetime5">
              <a:rPr lang="ar-SA" smtClean="0"/>
              <a:t>1436-02-09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5" name="شكل بيضاوي 4"/>
          <p:cNvSpPr/>
          <p:nvPr/>
        </p:nvSpPr>
        <p:spPr>
          <a:xfrm>
            <a:off x="4071938" y="1357313"/>
            <a:ext cx="1357312" cy="1143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schemeClr val="tx1"/>
                </a:solidFill>
              </a:rPr>
              <a:t>قيم اجتماعية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2286000" y="2428875"/>
            <a:ext cx="1357313" cy="1143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schemeClr val="tx1"/>
                </a:solidFill>
              </a:rPr>
              <a:t>قيم</a:t>
            </a:r>
            <a:r>
              <a:rPr lang="ar-SA" dirty="0">
                <a:solidFill>
                  <a:schemeClr val="tx1"/>
                </a:solidFill>
              </a:rPr>
              <a:t> </a:t>
            </a:r>
            <a:r>
              <a:rPr lang="ar-SA" b="1" dirty="0">
                <a:solidFill>
                  <a:schemeClr val="tx1"/>
                </a:solidFill>
              </a:rPr>
              <a:t>الفرد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schemeClr val="tx1"/>
                </a:solidFill>
              </a:rPr>
              <a:t>(الموظف</a:t>
            </a:r>
            <a:r>
              <a:rPr lang="ar-SA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5857875" y="2428875"/>
            <a:ext cx="1357313" cy="1143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schemeClr val="tx1"/>
                </a:solidFill>
              </a:rPr>
              <a:t>قيم المنظمة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4143375" y="3357563"/>
            <a:ext cx="1357313" cy="1143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schemeClr val="tx1"/>
                </a:solidFill>
              </a:rPr>
              <a:t>قيم المدير</a:t>
            </a:r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5500688" y="1928813"/>
            <a:ext cx="57150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rot="5400000">
            <a:off x="3429000" y="1857375"/>
            <a:ext cx="57150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 rot="5400000">
            <a:off x="4502151" y="2962275"/>
            <a:ext cx="5699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>
            <a:off x="3357563" y="3500438"/>
            <a:ext cx="571500" cy="4286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 rot="10800000" flipV="1">
            <a:off x="5643563" y="3571875"/>
            <a:ext cx="571500" cy="4286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عنصر نائب للمحتوى 2"/>
          <p:cNvSpPr txBox="1">
            <a:spLocks/>
          </p:cNvSpPr>
          <p:nvPr/>
        </p:nvSpPr>
        <p:spPr>
          <a:xfrm>
            <a:off x="755576" y="116632"/>
            <a:ext cx="7459736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 rtl="1">
              <a:buFont typeface="Arial" pitchFamily="34" charset="0"/>
              <a:buNone/>
            </a:pPr>
            <a:r>
              <a:rPr lang="ar-SA" sz="1600" dirty="0" smtClean="0"/>
              <a:t>العلاقة التبادلية كما أوضحها ”دارن </a:t>
            </a:r>
            <a:r>
              <a:rPr lang="ar-SA" sz="1600" dirty="0" err="1" smtClean="0"/>
              <a:t>شميدت</a:t>
            </a:r>
            <a:r>
              <a:rPr lang="ar-SA" sz="1600" dirty="0" smtClean="0"/>
              <a:t>“ و“باري </a:t>
            </a:r>
            <a:r>
              <a:rPr lang="ar-SA" sz="1600" dirty="0" err="1" smtClean="0"/>
              <a:t>بونز</a:t>
            </a:r>
            <a:r>
              <a:rPr lang="ar-SA" sz="1600" dirty="0" smtClean="0"/>
              <a:t>“ (السكارنة، 2011).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 fontAlgn="auto">
              <a:spcAft>
                <a:spcPts val="0"/>
              </a:spcAft>
              <a:defRPr/>
            </a:pPr>
            <a:r>
              <a:rPr lang="ar-SA" sz="16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التطابق والتنافر بين قيم الافراد و قيم المنظمة كما أوضحها </a:t>
            </a:r>
            <a:r>
              <a:rPr lang="ar-SA" sz="1600" dirty="0"/>
              <a:t>”</a:t>
            </a:r>
            <a:r>
              <a:rPr lang="ar-SA" sz="1600" dirty="0" smtClean="0"/>
              <a:t>جوليان </a:t>
            </a:r>
            <a:r>
              <a:rPr lang="ar-SA" sz="1600" dirty="0"/>
              <a:t>فيليب“ </a:t>
            </a:r>
            <a:r>
              <a:rPr lang="ar-SA" sz="1600" dirty="0" smtClean="0"/>
              <a:t>و “آلان </a:t>
            </a:r>
            <a:r>
              <a:rPr lang="ar-SA" sz="1600" dirty="0"/>
              <a:t>كنيدي</a:t>
            </a:r>
            <a:r>
              <a:rPr lang="ar-SA" sz="1600" dirty="0" smtClean="0"/>
              <a:t>“ (السكارنة، 2011)</a:t>
            </a:r>
            <a:endParaRPr lang="ar-SA" sz="16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1505" name="عنصر نائب للمحتوى 2"/>
          <p:cNvSpPr>
            <a:spLocks noGrp="1"/>
          </p:cNvSpPr>
          <p:nvPr>
            <p:ph idx="1"/>
          </p:nvPr>
        </p:nvSpPr>
        <p:spPr>
          <a:xfrm>
            <a:off x="1" y="5301207"/>
            <a:ext cx="8388424" cy="1146201"/>
          </a:xfrm>
        </p:spPr>
        <p:txBody>
          <a:bodyPr>
            <a:normAutofit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SA" dirty="0" smtClean="0"/>
              <a:t> لذلك فإنه عندما تكون توجيهات وقرارات أول رجل قيادي في المنظمة منسجمة مع القيم السائدة في المنظمة فسيؤثر ذلك إيجابا على الموظفين والعكس صحيح.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7322E5-0B15-44D6-A62D-AF00C4C47499}" type="datetime5">
              <a:rPr lang="ar-SA" smtClean="0"/>
              <a:t>1436-02-09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7" name="شكل بيضاوي 6"/>
          <p:cNvSpPr/>
          <p:nvPr/>
        </p:nvSpPr>
        <p:spPr>
          <a:xfrm>
            <a:off x="3741738" y="1500188"/>
            <a:ext cx="1500187" cy="15001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5" name="شكل بيضاوي 4"/>
          <p:cNvSpPr/>
          <p:nvPr/>
        </p:nvSpPr>
        <p:spPr>
          <a:xfrm>
            <a:off x="4213225" y="1500188"/>
            <a:ext cx="1500188" cy="15001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SA" dirty="0"/>
          </a:p>
        </p:txBody>
      </p:sp>
      <p:sp>
        <p:nvSpPr>
          <p:cNvPr id="9" name="شكل بيضاوي 8"/>
          <p:cNvSpPr/>
          <p:nvPr/>
        </p:nvSpPr>
        <p:spPr>
          <a:xfrm>
            <a:off x="3598863" y="3683000"/>
            <a:ext cx="1500187" cy="15001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4776788" y="3657600"/>
            <a:ext cx="1500187" cy="15001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21" name="مستطيل 20"/>
          <p:cNvSpPr/>
          <p:nvPr/>
        </p:nvSpPr>
        <p:spPr>
          <a:xfrm rot="5400000">
            <a:off x="7042887" y="1571612"/>
            <a:ext cx="428628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dirty="0">
                <a:solidFill>
                  <a:schemeClr val="tx1"/>
                </a:solidFill>
              </a:rPr>
              <a:t>قيم المنظمة</a:t>
            </a:r>
          </a:p>
        </p:txBody>
      </p:sp>
      <p:sp>
        <p:nvSpPr>
          <p:cNvPr id="22" name="مستطيل 21"/>
          <p:cNvSpPr/>
          <p:nvPr/>
        </p:nvSpPr>
        <p:spPr>
          <a:xfrm rot="5400000">
            <a:off x="1960538" y="1533512"/>
            <a:ext cx="428628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dirty="0">
                <a:solidFill>
                  <a:schemeClr val="tx1"/>
                </a:solidFill>
              </a:rPr>
              <a:t>قيم الفرد</a:t>
            </a:r>
          </a:p>
        </p:txBody>
      </p:sp>
      <p:cxnSp>
        <p:nvCxnSpPr>
          <p:cNvPr id="25" name="رابط كسهم مستقيم 24"/>
          <p:cNvCxnSpPr/>
          <p:nvPr/>
        </p:nvCxnSpPr>
        <p:spPr>
          <a:xfrm rot="10800000">
            <a:off x="5781675" y="2324571"/>
            <a:ext cx="642938" cy="7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 rot="10800000" flipH="1">
            <a:off x="2990850" y="2276872"/>
            <a:ext cx="6429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3" name="شكل بيضاوي 21522"/>
          <p:cNvSpPr/>
          <p:nvPr/>
        </p:nvSpPr>
        <p:spPr>
          <a:xfrm>
            <a:off x="4233447" y="1566961"/>
            <a:ext cx="1020533" cy="1408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1" name="شكل بيضاوي 60"/>
          <p:cNvSpPr/>
          <p:nvPr/>
        </p:nvSpPr>
        <p:spPr>
          <a:xfrm>
            <a:off x="4775943" y="3986034"/>
            <a:ext cx="325173" cy="8745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2" name="مستطيل 61"/>
          <p:cNvSpPr/>
          <p:nvPr/>
        </p:nvSpPr>
        <p:spPr>
          <a:xfrm rot="5400000">
            <a:off x="7095328" y="3645024"/>
            <a:ext cx="428628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dirty="0">
                <a:solidFill>
                  <a:schemeClr val="tx1"/>
                </a:solidFill>
              </a:rPr>
              <a:t>قيم المنظمة</a:t>
            </a:r>
          </a:p>
        </p:txBody>
      </p:sp>
      <p:sp>
        <p:nvSpPr>
          <p:cNvPr id="63" name="مستطيل 62"/>
          <p:cNvSpPr/>
          <p:nvPr/>
        </p:nvSpPr>
        <p:spPr>
          <a:xfrm rot="5400000">
            <a:off x="2111524" y="3656994"/>
            <a:ext cx="428628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dirty="0">
                <a:solidFill>
                  <a:schemeClr val="tx1"/>
                </a:solidFill>
              </a:rPr>
              <a:t>قيم الفرد</a:t>
            </a:r>
          </a:p>
        </p:txBody>
      </p:sp>
      <p:cxnSp>
        <p:nvCxnSpPr>
          <p:cNvPr id="64" name="رابط كسهم مستقيم 63"/>
          <p:cNvCxnSpPr/>
          <p:nvPr/>
        </p:nvCxnSpPr>
        <p:spPr>
          <a:xfrm rot="10800000">
            <a:off x="6286707" y="4412208"/>
            <a:ext cx="24788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رابط كسهم مستقيم 64"/>
          <p:cNvCxnSpPr/>
          <p:nvPr/>
        </p:nvCxnSpPr>
        <p:spPr>
          <a:xfrm rot="10800000" flipH="1">
            <a:off x="3194358" y="4410621"/>
            <a:ext cx="36292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332656"/>
            <a:ext cx="7848873" cy="6048672"/>
          </a:xfrm>
        </p:spPr>
        <p:txBody>
          <a:bodyPr>
            <a:normAutofit fontScale="92500" lnSpcReduction="10000"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SA" dirty="0" smtClean="0"/>
              <a:t> و قيم المنظمة هي عبارة عن ثقافتها المتجسدة في طبيعتها </a:t>
            </a:r>
            <a:r>
              <a:rPr lang="ar-SA" dirty="0"/>
              <a:t>المادية (مظهر المؤسسة والمتأثر بطبيعة </a:t>
            </a:r>
            <a:r>
              <a:rPr lang="ar-SA" dirty="0" smtClean="0"/>
              <a:t>نشاطها) </a:t>
            </a:r>
            <a:r>
              <a:rPr lang="ar-SA" dirty="0"/>
              <a:t>والفنية (خطط تشغيل </a:t>
            </a:r>
            <a:r>
              <a:rPr lang="ar-SA" dirty="0" smtClean="0"/>
              <a:t>المشاريع </a:t>
            </a:r>
            <a:r>
              <a:rPr lang="ar-SA" dirty="0"/>
              <a:t>والطرق المتبعة لأداء </a:t>
            </a:r>
            <a:r>
              <a:rPr lang="ar-SA" dirty="0" smtClean="0"/>
              <a:t>ذلك)، </a:t>
            </a:r>
            <a:r>
              <a:rPr lang="ar-SA" dirty="0"/>
              <a:t>والتنظيمية (توزيع المهام والهيكل </a:t>
            </a:r>
            <a:r>
              <a:rPr lang="ar-SA" dirty="0" smtClean="0"/>
              <a:t>الإداري) والجوانب التي تتصل بالموارد البشرية. وتتمثل هذه القيم اساسا في : 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b="1" dirty="0" smtClean="0"/>
              <a:t>تحقيق الاهداف : </a:t>
            </a:r>
            <a:r>
              <a:rPr lang="ar-SA" dirty="0"/>
              <a:t>إن رؤى مؤسسي المنظمة ورسالتهم وأهدافهم تعتبر قيم للمنظمة، ويجب تحقيقها</a:t>
            </a:r>
            <a:endParaRPr lang="ar-SA" dirty="0" smtClean="0"/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b="1" dirty="0" smtClean="0"/>
              <a:t>تحقيق الاستقرار : </a:t>
            </a:r>
            <a:r>
              <a:rPr lang="ar-SA" dirty="0" smtClean="0"/>
              <a:t>الموازنة بين العوائد والاستقرار وعدم التعرض للمخاطر.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b="1" dirty="0" smtClean="0"/>
              <a:t>تحقيق النمو : </a:t>
            </a:r>
            <a:r>
              <a:rPr lang="ar-SA" dirty="0" smtClean="0"/>
              <a:t>المؤسسات </a:t>
            </a:r>
            <a:r>
              <a:rPr lang="ar-SA" dirty="0"/>
              <a:t>الملتزمة بالنمو تكون أكثر ميولاً إلى إعطاء قيمة أكبر للإبداع والمخاطرة والربح القليل والقدرة العالية على </a:t>
            </a:r>
            <a:r>
              <a:rPr lang="ar-SA" dirty="0" smtClean="0"/>
              <a:t>الإنتاج.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b="1" dirty="0"/>
              <a:t>الاستقلالية : </a:t>
            </a:r>
            <a:r>
              <a:rPr lang="ar-SA" dirty="0"/>
              <a:t>تحقيق الاستقلالية أمر هام للمؤسسات والأفراد والذي يساعدهم على أخذ قرارات بأنفسهم، مما سيحفزهم على الإبداع وإطلاق طاقاتهم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b="1" dirty="0"/>
              <a:t>السلطة : </a:t>
            </a:r>
            <a:r>
              <a:rPr lang="ar-SA" dirty="0"/>
              <a:t>لها مكانة في الهيكل التنظيمي للمنظمة، ومن غيرها تفسد كثير من </a:t>
            </a:r>
            <a:r>
              <a:rPr lang="ar-SA" dirty="0" smtClean="0"/>
              <a:t>المصالح.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b="1" dirty="0"/>
              <a:t>التعاون : </a:t>
            </a:r>
            <a:r>
              <a:rPr lang="ar-SA" dirty="0"/>
              <a:t>للتعاون الإرادي </a:t>
            </a:r>
            <a:r>
              <a:rPr lang="ar-SA" dirty="0" smtClean="0"/>
              <a:t>للفرد </a:t>
            </a:r>
            <a:r>
              <a:rPr lang="ar-SA" dirty="0"/>
              <a:t>قيمة كبيرة في كل المنظمات، والتعاون الفردي دليل واضح على </a:t>
            </a:r>
            <a:r>
              <a:rPr lang="ar-SA" dirty="0" smtClean="0"/>
              <a:t>الالتزام تجاه الوظيفة </a:t>
            </a:r>
            <a:r>
              <a:rPr lang="ar-SA" dirty="0"/>
              <a:t>والمنظمة </a:t>
            </a:r>
            <a:r>
              <a:rPr lang="ar-SA" dirty="0" smtClean="0"/>
              <a:t>ويشكل </a:t>
            </a:r>
            <a:r>
              <a:rPr lang="ar-SA" dirty="0"/>
              <a:t>مع باقي السمات قيم المنظمة.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endParaRPr lang="ar-SA" dirty="0" smtClean="0"/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endParaRPr lang="ar-SA" dirty="0" smtClean="0"/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endParaRPr lang="ar-SA" dirty="0" smtClean="0"/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endParaRPr lang="ar-SA" dirty="0" smtClean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BEF13A-B07E-48B6-97BB-8F7C2ECDC927}" type="datetime5">
              <a:rPr lang="ar-SA" smtClean="0"/>
              <a:t>1436-02-09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IN" sz="3200" b="1" dirty="0" smtClean="0">
                <a:solidFill>
                  <a:srgbClr val="FF0000"/>
                </a:solidFill>
              </a:rPr>
              <a:t>.2</a:t>
            </a:r>
            <a:r>
              <a:rPr lang="ar-SA" sz="3200" b="1" dirty="0" smtClean="0">
                <a:solidFill>
                  <a:srgbClr val="FF0000"/>
                </a:solidFill>
              </a:rPr>
              <a:t>القيم </a:t>
            </a:r>
            <a:r>
              <a:rPr lang="ar-SA" sz="3200" b="1" dirty="0">
                <a:solidFill>
                  <a:srgbClr val="FF0000"/>
                </a:solidFill>
              </a:rPr>
              <a:t>الأخلاقية للفرد والمنظمة من منظور إسلامي  </a:t>
            </a:r>
            <a:br>
              <a:rPr lang="ar-SA" sz="3200" b="1" dirty="0">
                <a:solidFill>
                  <a:srgbClr val="FF0000"/>
                </a:solidFill>
              </a:rPr>
            </a:b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>
            <a:normAutofit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SA" dirty="0"/>
              <a:t>    تمثل الأخلاق في الإسلام منهجاً واقعيا يستمد قيمه من صميم واقع الإنسان وهي تظهر في مستويين : فردي و </a:t>
            </a:r>
            <a:r>
              <a:rPr lang="ar-SA" dirty="0" smtClean="0"/>
              <a:t>اجتماعي. لذلك </a:t>
            </a:r>
            <a:r>
              <a:rPr lang="ar-SA" dirty="0"/>
              <a:t>فقد عمل الإسلام </a:t>
            </a:r>
            <a:r>
              <a:rPr lang="ar-SA" dirty="0" smtClean="0"/>
              <a:t>على </a:t>
            </a:r>
            <a:r>
              <a:rPr lang="ar-SA" dirty="0"/>
              <a:t>ضبط الغرائز وترويضها وتنظيمها لتهذيب سلوك النفس البشرية في عبادتها لله وفي تعاملها مع الناس. 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SA" dirty="0"/>
              <a:t>وقد أخبر صلى الله عليه وسلم أنه بعث ليتمم مكارم الأخلاق وفي هذا </a:t>
            </a:r>
            <a:r>
              <a:rPr lang="ar-SA" dirty="0" smtClean="0"/>
              <a:t>معنى </a:t>
            </a:r>
            <a:r>
              <a:rPr lang="ar-SA" dirty="0"/>
              <a:t>تعميمها على الفرد والمجتمع حاكما ومحكوما، </a:t>
            </a:r>
            <a:r>
              <a:rPr lang="ar-SA" dirty="0" smtClean="0"/>
              <a:t>مديرا و موظفا.</a:t>
            </a:r>
            <a:endParaRPr lang="ar-SA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SA" dirty="0"/>
              <a:t> 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SA" dirty="0"/>
              <a:t> </a:t>
            </a:r>
          </a:p>
          <a:p>
            <a:pPr marL="114300" indent="0" algn="just" rtl="1">
              <a:lnSpc>
                <a:spcPct val="150000"/>
              </a:lnSpc>
              <a:buNone/>
            </a:pPr>
            <a:endParaRPr lang="en-IN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DE8EE4-61F3-4A47-8770-5E9971CA5071}" type="datetime5">
              <a:rPr lang="ar-SA" smtClean="0"/>
              <a:t>1436-02-09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0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 fontAlgn="auto">
              <a:spcAft>
                <a:spcPts val="0"/>
              </a:spcAft>
              <a:defRPr/>
            </a:pPr>
            <a:r>
              <a:rPr lang="ar-SA" sz="3200" b="1" dirty="0" smtClean="0">
                <a:solidFill>
                  <a:srgbClr val="FF0000"/>
                </a:solidFill>
                <a:latin typeface="Arial Narrow" pitchFamily="34" charset="0"/>
              </a:rPr>
              <a:t>3. تصنيف القيم الأخلاقية</a:t>
            </a:r>
            <a:endParaRPr lang="ar-SA" sz="32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27649" name="عنصر نائب للمحتوى 2"/>
          <p:cNvSpPr>
            <a:spLocks noGrp="1"/>
          </p:cNvSpPr>
          <p:nvPr>
            <p:ph idx="1"/>
          </p:nvPr>
        </p:nvSpPr>
        <p:spPr>
          <a:xfrm>
            <a:off x="323529" y="1052736"/>
            <a:ext cx="8064896" cy="5544616"/>
          </a:xfrm>
        </p:spPr>
        <p:txBody>
          <a:bodyPr>
            <a:normAutofit fontScale="92500" lnSpcReduction="20000"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SA" sz="3000" b="1" dirty="0" smtClean="0">
                <a:solidFill>
                  <a:srgbClr val="00B050"/>
                </a:solidFill>
                <a:cs typeface="+mj-cs"/>
              </a:rPr>
              <a:t>أ . تعريف القيم : </a:t>
            </a:r>
            <a:r>
              <a:rPr lang="ar-SA" dirty="0" smtClean="0">
                <a:cs typeface="+mj-cs"/>
              </a:rPr>
              <a:t>هي تعبير عن المعتقدات الشخصية للفرد وهي التي تحدد ما يجب أن يفعله أو لا يفعله وما هو صحيح أو خطأ وهي التي توجه سلوكنا مع الآخرين.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SA" sz="3000" b="1" dirty="0" smtClean="0">
                <a:solidFill>
                  <a:srgbClr val="00B050"/>
                </a:solidFill>
                <a:cs typeface="+mj-cs"/>
              </a:rPr>
              <a:t>ب. </a:t>
            </a:r>
            <a:r>
              <a:rPr lang="ar-SA" sz="3000" b="1" dirty="0">
                <a:solidFill>
                  <a:srgbClr val="00B050"/>
                </a:solidFill>
                <a:cs typeface="+mj-cs"/>
              </a:rPr>
              <a:t>القيم الأخلاقية </a:t>
            </a:r>
            <a:r>
              <a:rPr lang="ar-SA" sz="3000" b="1" dirty="0" smtClean="0">
                <a:solidFill>
                  <a:srgbClr val="00B050"/>
                </a:solidFill>
                <a:cs typeface="+mj-cs"/>
              </a:rPr>
              <a:t>المتعلقة بالعامل </a:t>
            </a:r>
          </a:p>
          <a:p>
            <a:pPr marL="868680" lvl="1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+mj-cs"/>
              </a:rPr>
              <a:t>التقوى: </a:t>
            </a:r>
            <a:r>
              <a:rPr lang="ar-SA" sz="2400" dirty="0" smtClean="0">
                <a:cs typeface="+mj-cs"/>
              </a:rPr>
              <a:t>قوله </a:t>
            </a:r>
            <a:r>
              <a:rPr lang="ar-SA" sz="2400" dirty="0" smtClean="0">
                <a:cs typeface="+mj-cs"/>
                <a:sym typeface="AGA Arabesque"/>
              </a:rPr>
              <a:t>تعالى</a:t>
            </a:r>
            <a:r>
              <a:rPr lang="ar-SA" sz="2400" dirty="0" smtClean="0">
                <a:cs typeface="+mj-cs"/>
              </a:rPr>
              <a:t> ( ومن يتق الله يجعل له مخرجا)</a:t>
            </a:r>
            <a:br>
              <a:rPr lang="ar-SA" sz="2400" dirty="0" smtClean="0">
                <a:cs typeface="+mj-cs"/>
              </a:rPr>
            </a:br>
            <a:r>
              <a:rPr lang="ar-SA" sz="2400" dirty="0" smtClean="0">
                <a:cs typeface="+mj-cs"/>
              </a:rPr>
              <a:t>قوله</a:t>
            </a:r>
            <a:r>
              <a:rPr lang="ar-SA" sz="3000" dirty="0" smtClean="0">
                <a:cs typeface="+mj-cs"/>
              </a:rPr>
              <a:t> </a:t>
            </a:r>
            <a:r>
              <a:rPr lang="ar-SA" sz="2400" dirty="0" smtClean="0">
                <a:cs typeface="+mj-cs"/>
                <a:sym typeface="AGA Arabesque"/>
              </a:rPr>
              <a:t>صلى الله عليه وسلم </a:t>
            </a:r>
            <a:r>
              <a:rPr lang="ar-SA" sz="2400" dirty="0" smtClean="0">
                <a:cs typeface="+mj-cs"/>
              </a:rPr>
              <a:t>(أتدرون أكثر ما يدخل الناس الجنة؟ تقوى الله وحسن الخلق)  </a:t>
            </a:r>
          </a:p>
          <a:p>
            <a:pPr marL="868680" lvl="1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+mj-cs"/>
              </a:rPr>
              <a:t>الأمانة : </a:t>
            </a:r>
            <a:r>
              <a:rPr lang="ar-SA" sz="2400" dirty="0" smtClean="0">
                <a:cs typeface="+mj-cs"/>
              </a:rPr>
              <a:t>هي </a:t>
            </a:r>
            <a:r>
              <a:rPr lang="ar-SA" sz="2400" dirty="0">
                <a:cs typeface="+mj-cs"/>
              </a:rPr>
              <a:t>مفتاح الإيمان، فلا إيمان لمن لا أمانة له، ولا دين لمن لا عهد له كما جاء في حديث المصطفى </a:t>
            </a:r>
            <a:r>
              <a:rPr lang="ar-SA" sz="2200" dirty="0">
                <a:cs typeface="+mj-cs"/>
                <a:sym typeface="AGA Arabesque"/>
              </a:rPr>
              <a:t>صلى الله عليه وسلم </a:t>
            </a:r>
            <a:endParaRPr lang="ar-SA" sz="2200" dirty="0" smtClean="0">
              <a:cs typeface="+mj-cs"/>
              <a:sym typeface="AGA Arabesque"/>
            </a:endParaRPr>
          </a:p>
          <a:p>
            <a:pPr marL="868680" lvl="1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sym typeface="AGA Arabesque"/>
              </a:rPr>
              <a:t>الصدق: </a:t>
            </a:r>
            <a:r>
              <a:rPr lang="ar-SA" sz="2200" dirty="0" smtClean="0"/>
              <a:t>قوله </a:t>
            </a:r>
            <a:r>
              <a:rPr lang="ar-SA" sz="2200" dirty="0">
                <a:sym typeface="AGA Arabesque"/>
              </a:rPr>
              <a:t>صلى الله عليه وسلم </a:t>
            </a:r>
            <a:r>
              <a:rPr lang="ar-SA" dirty="0">
                <a:ea typeface="DecoType Thuluth"/>
                <a:cs typeface="DecoType Thuluth"/>
                <a:sym typeface="AGA Arabesque"/>
              </a:rPr>
              <a:t>(وما يزال الرجل يصدق ويتحرى الصدق حتى يكتب عند الله صدّيقا</a:t>
            </a:r>
            <a:r>
              <a:rPr lang="ar-SA" dirty="0" smtClean="0">
                <a:ea typeface="DecoType Thuluth"/>
                <a:cs typeface="DecoType Thuluth"/>
                <a:sym typeface="AGA Arabesque"/>
              </a:rPr>
              <a:t>) </a:t>
            </a:r>
          </a:p>
          <a:p>
            <a:pPr marL="868680" lvl="1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sym typeface="AGA Arabesque"/>
              </a:rPr>
              <a:t>البشاشة </a:t>
            </a:r>
            <a:r>
              <a:rPr lang="ar-SA" sz="2400" b="1" dirty="0">
                <a:sym typeface="AGA Arabesque"/>
              </a:rPr>
              <a:t>وحسن التعامل مع </a:t>
            </a:r>
            <a:r>
              <a:rPr lang="ar-SA" sz="2400" b="1" dirty="0" smtClean="0">
                <a:sym typeface="AGA Arabesque"/>
              </a:rPr>
              <a:t>الآخرين :</a:t>
            </a:r>
            <a:r>
              <a:rPr lang="ar-SA" sz="2400" dirty="0" smtClean="0"/>
              <a:t>  </a:t>
            </a:r>
            <a:r>
              <a:rPr lang="ar-SA" sz="2400" dirty="0"/>
              <a:t>قوله</a:t>
            </a:r>
            <a:r>
              <a:rPr lang="ar-SA" sz="2800" dirty="0"/>
              <a:t> </a:t>
            </a:r>
            <a:r>
              <a:rPr lang="ar-SA" sz="2200" dirty="0">
                <a:sym typeface="AGA Arabesque"/>
              </a:rPr>
              <a:t>صلى الله عليه وسلم</a:t>
            </a:r>
            <a:r>
              <a:rPr lang="ar-SA" sz="2800" dirty="0">
                <a:sym typeface="AGA Arabesque"/>
              </a:rPr>
              <a:t> </a:t>
            </a:r>
            <a:r>
              <a:rPr lang="ar-SA" dirty="0">
                <a:ea typeface="DecoType Thuluth"/>
                <a:cs typeface="DecoType Thuluth"/>
                <a:sym typeface="AGA Arabesque"/>
              </a:rPr>
              <a:t>(تبسمك في وجه أخيك لك صدقة</a:t>
            </a:r>
            <a:r>
              <a:rPr lang="ar-SA" dirty="0" smtClean="0">
                <a:ea typeface="DecoType Thuluth"/>
                <a:cs typeface="DecoType Thuluth"/>
                <a:sym typeface="AGA Arabesque"/>
              </a:rPr>
              <a:t>) </a:t>
            </a:r>
          </a:p>
          <a:p>
            <a:pPr marL="868680" lvl="1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sym typeface="AGA Arabesque"/>
              </a:rPr>
              <a:t>الرقابة </a:t>
            </a:r>
            <a:r>
              <a:rPr lang="ar-SA" sz="2400" b="1" dirty="0">
                <a:sym typeface="AGA Arabesque"/>
              </a:rPr>
              <a:t>الذاتية</a:t>
            </a:r>
          </a:p>
          <a:p>
            <a:pPr lvl="1" algn="just" rtl="1">
              <a:lnSpc>
                <a:spcPct val="150000"/>
              </a:lnSpc>
              <a:defRPr/>
            </a:pPr>
            <a:endParaRPr lang="ar-SA" sz="3000" dirty="0">
              <a:cs typeface="+mj-cs"/>
              <a:sym typeface="AGA Arabesque"/>
            </a:endParaRPr>
          </a:p>
          <a:p>
            <a:pPr marL="114300" indent="0" algn="just" rtl="1">
              <a:lnSpc>
                <a:spcPct val="150000"/>
              </a:lnSpc>
              <a:buNone/>
            </a:pPr>
            <a:endParaRPr lang="ar-SA" dirty="0" smtClean="0">
              <a:cs typeface="+mj-cs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B35C0E-56CD-4B27-91A8-18C51171F317}" type="datetime5">
              <a:rPr lang="ar-SA" smtClean="0"/>
              <a:t>1436-02-09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dirty="0" smtClean="0"/>
              <a:t>أخلاقيات العمل و المسؤولية الاجتماعية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 fontAlgn="auto">
              <a:spcAft>
                <a:spcPts val="0"/>
              </a:spcAft>
              <a:defRPr/>
            </a:pPr>
            <a:r>
              <a:rPr lang="ar-SA" sz="2800" b="1" dirty="0" smtClean="0">
                <a:solidFill>
                  <a:srgbClr val="00B050"/>
                </a:solidFill>
                <a:latin typeface="Arial Narrow" pitchFamily="34" charset="0"/>
              </a:rPr>
              <a:t>ج . </a:t>
            </a:r>
            <a:r>
              <a:rPr lang="ar-SA" sz="2800" b="1" dirty="0" smtClean="0">
                <a:solidFill>
                  <a:srgbClr val="00B050"/>
                </a:solidFill>
                <a:sym typeface="AGA Arabesque"/>
              </a:rPr>
              <a:t>القيم </a:t>
            </a:r>
            <a:r>
              <a:rPr lang="ar-SA" sz="2800" b="1" dirty="0">
                <a:solidFill>
                  <a:srgbClr val="00B050"/>
                </a:solidFill>
                <a:sym typeface="AGA Arabesque"/>
              </a:rPr>
              <a:t>الأخلاقية المتعلقة </a:t>
            </a:r>
            <a:r>
              <a:rPr lang="ar-SA" sz="2800" b="1" dirty="0" smtClean="0">
                <a:solidFill>
                  <a:srgbClr val="00B050"/>
                </a:solidFill>
                <a:sym typeface="AGA Arabesque"/>
              </a:rPr>
              <a:t>بالعمل</a:t>
            </a:r>
            <a:endParaRPr lang="ar-SA" sz="2800" b="1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30721" name="عنصر نائب للمحتوى 2"/>
          <p:cNvSpPr>
            <a:spLocks noGrp="1"/>
          </p:cNvSpPr>
          <p:nvPr>
            <p:ph idx="1"/>
          </p:nvPr>
        </p:nvSpPr>
        <p:spPr>
          <a:xfrm>
            <a:off x="179513" y="1124744"/>
            <a:ext cx="8136904" cy="5256584"/>
          </a:xfrm>
        </p:spPr>
        <p:txBody>
          <a:bodyPr>
            <a:normAutofit/>
          </a:bodyPr>
          <a:lstStyle/>
          <a:p>
            <a:pPr marL="6286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000" b="1" dirty="0" smtClean="0">
                <a:cs typeface="+mj-cs"/>
                <a:sym typeface="AGA Arabesque"/>
              </a:rPr>
              <a:t>العمل عبادة :</a:t>
            </a:r>
            <a:r>
              <a:rPr lang="ar-SA" sz="2000" dirty="0" smtClean="0">
                <a:cs typeface="+mj-cs"/>
                <a:sym typeface="AGA Arabesque"/>
              </a:rPr>
              <a:t> أيا كان نوع العمل، فيجب على الفرد استحضار معنى </a:t>
            </a:r>
            <a:r>
              <a:rPr lang="ar-SA" sz="2000" dirty="0" smtClean="0">
                <a:cs typeface="+mj-cs"/>
              </a:rPr>
              <a:t>قوله </a:t>
            </a:r>
            <a:r>
              <a:rPr lang="ar-SA" sz="2000" dirty="0" smtClean="0">
                <a:ea typeface="DecoType Thuluth"/>
                <a:cs typeface="+mj-cs"/>
                <a:sym typeface="AGA Arabesque"/>
              </a:rPr>
              <a:t>تعالى</a:t>
            </a:r>
            <a:r>
              <a:rPr lang="ar-SA" sz="2000" dirty="0" smtClean="0">
                <a:cs typeface="+mj-cs"/>
                <a:sym typeface="AGA Arabesque"/>
              </a:rPr>
              <a:t> </a:t>
            </a:r>
            <a:r>
              <a:rPr lang="ar-SA" sz="2000" dirty="0" smtClean="0">
                <a:ea typeface="DecoType Thuluth"/>
                <a:cs typeface="+mj-cs"/>
                <a:sym typeface="AGA Arabesque"/>
              </a:rPr>
              <a:t>(وقل اعملوا فسيرى الله عملكم ورسوله والمؤمنون)</a:t>
            </a:r>
          </a:p>
          <a:p>
            <a:pPr marL="6286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000" b="1" dirty="0" smtClean="0">
                <a:cs typeface="+mj-cs"/>
                <a:sym typeface="AGA Arabesque"/>
              </a:rPr>
              <a:t>العمل مقياس التفاضل في الإسلام : </a:t>
            </a:r>
            <a:r>
              <a:rPr lang="ar-SA" sz="2000" dirty="0">
                <a:cs typeface="+mj-cs"/>
                <a:sym typeface="AGA Arabesque"/>
              </a:rPr>
              <a:t>لقوله </a:t>
            </a:r>
            <a:r>
              <a:rPr lang="ar-SA" sz="2000" dirty="0" smtClean="0">
                <a:ea typeface="DecoType Thuluth"/>
                <a:cs typeface="+mj-cs"/>
                <a:sym typeface="AGA Arabesque"/>
              </a:rPr>
              <a:t>صلى الله عليه وسلم (ومن أبطأ به عمله لم يسرع به نسبه) </a:t>
            </a:r>
            <a:r>
              <a:rPr lang="ar-SA" sz="2000" b="1" dirty="0" smtClean="0">
                <a:cs typeface="+mj-cs"/>
                <a:sym typeface="AGA Arabesque"/>
              </a:rPr>
              <a:t> </a:t>
            </a:r>
            <a:r>
              <a:rPr lang="ar-SA" sz="2000" dirty="0" smtClean="0">
                <a:cs typeface="+mj-cs"/>
                <a:sym typeface="AGA Arabesque"/>
              </a:rPr>
              <a:t>ولقوله</a:t>
            </a:r>
            <a:r>
              <a:rPr lang="ar-SA" sz="2000" dirty="0" smtClean="0">
                <a:cs typeface="+mj-cs"/>
              </a:rPr>
              <a:t> </a:t>
            </a:r>
            <a:r>
              <a:rPr lang="ar-SA" sz="2000" dirty="0" smtClean="0">
                <a:ea typeface="DecoType Thuluth"/>
                <a:cs typeface="+mj-cs"/>
                <a:sym typeface="AGA Arabesque"/>
              </a:rPr>
              <a:t>صلى الله عليه وسلم</a:t>
            </a:r>
            <a:r>
              <a:rPr lang="ar-SA" sz="2000" dirty="0" smtClean="0">
                <a:cs typeface="+mj-cs"/>
                <a:sym typeface="AGA Arabesque"/>
              </a:rPr>
              <a:t> لابنته فاطمة </a:t>
            </a:r>
            <a:r>
              <a:rPr lang="ar-SA" sz="2000" dirty="0" smtClean="0">
                <a:ea typeface="DecoType Thuluth"/>
                <a:cs typeface="+mj-cs"/>
                <a:sym typeface="AGA Arabesque"/>
              </a:rPr>
              <a:t>رضي الله عنها (لا يأتيني الناس بأعمالهم وتأتوني بأنسابكم والله لا أغني عنكم من الله شيئا) </a:t>
            </a:r>
          </a:p>
          <a:p>
            <a:pPr marL="6286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000" b="1" dirty="0" smtClean="0">
                <a:cs typeface="+mj-cs"/>
                <a:sym typeface="AGA Arabesque"/>
              </a:rPr>
              <a:t>الإخلاص </a:t>
            </a:r>
            <a:r>
              <a:rPr lang="ar-SA" sz="2000" b="1" dirty="0">
                <a:cs typeface="+mj-cs"/>
                <a:sym typeface="AGA Arabesque"/>
              </a:rPr>
              <a:t>وإتقان </a:t>
            </a:r>
            <a:r>
              <a:rPr lang="ar-SA" sz="2000" b="1" dirty="0" smtClean="0">
                <a:cs typeface="+mj-cs"/>
                <a:sym typeface="AGA Arabesque"/>
              </a:rPr>
              <a:t>العمل : </a:t>
            </a:r>
            <a:r>
              <a:rPr lang="ar-SA" sz="2000" dirty="0" smtClean="0">
                <a:cs typeface="+mj-cs"/>
                <a:sym typeface="AGA Arabesque"/>
              </a:rPr>
              <a:t>لقوله</a:t>
            </a:r>
            <a:r>
              <a:rPr lang="ar-SA" sz="2000" dirty="0" smtClean="0">
                <a:cs typeface="+mj-cs"/>
              </a:rPr>
              <a:t> </a:t>
            </a:r>
            <a:r>
              <a:rPr lang="ar-SA" sz="2000" dirty="0">
                <a:ea typeface="DecoType Thuluth"/>
                <a:cs typeface="+mj-cs"/>
                <a:sym typeface="AGA Arabesque"/>
              </a:rPr>
              <a:t>صلى الله عليه وسلم</a:t>
            </a:r>
            <a:r>
              <a:rPr lang="ar-SA" sz="2000" dirty="0">
                <a:cs typeface="+mj-cs"/>
                <a:sym typeface="AGA Arabesque"/>
              </a:rPr>
              <a:t> </a:t>
            </a:r>
            <a:r>
              <a:rPr lang="ar-SA" sz="2000" dirty="0">
                <a:ea typeface="DecoType Thuluth"/>
                <a:cs typeface="+mj-cs"/>
                <a:sym typeface="AGA Arabesque"/>
              </a:rPr>
              <a:t>(إنما الأعمال بالنيات وإنما لكل امرئ ما </a:t>
            </a:r>
            <a:r>
              <a:rPr lang="ar-SA" sz="2000" dirty="0" smtClean="0">
                <a:ea typeface="DecoType Thuluth"/>
                <a:cs typeface="+mj-cs"/>
                <a:sym typeface="AGA Arabesque"/>
              </a:rPr>
              <a:t>نوى) </a:t>
            </a:r>
            <a:r>
              <a:rPr lang="en-US" sz="2000" dirty="0" smtClean="0">
                <a:cs typeface="+mj-cs"/>
              </a:rPr>
              <a:t>      </a:t>
            </a:r>
            <a:r>
              <a:rPr lang="ar-SA" sz="2000" dirty="0" smtClean="0">
                <a:cs typeface="+mj-cs"/>
              </a:rPr>
              <a:t> و قوله </a:t>
            </a:r>
            <a:r>
              <a:rPr lang="ar-SA" sz="2000" dirty="0">
                <a:ea typeface="DecoType Thuluth"/>
                <a:cs typeface="+mj-cs"/>
                <a:sym typeface="AGA Arabesque"/>
              </a:rPr>
              <a:t>صلى الله عليه وسلم</a:t>
            </a:r>
            <a:r>
              <a:rPr lang="ar-SA" sz="2000" dirty="0">
                <a:cs typeface="+mj-cs"/>
                <a:sym typeface="AGA Arabesque"/>
              </a:rPr>
              <a:t> </a:t>
            </a:r>
            <a:r>
              <a:rPr lang="ar-SA" sz="2000" dirty="0">
                <a:ea typeface="DecoType Thuluth"/>
                <a:cs typeface="+mj-cs"/>
                <a:sym typeface="AGA Arabesque"/>
              </a:rPr>
              <a:t>(إن الله يحب إذا عمل أحدكم عملا أن    </a:t>
            </a:r>
            <a:r>
              <a:rPr lang="ar-SA" sz="2000" dirty="0" smtClean="0">
                <a:ea typeface="DecoType Thuluth"/>
                <a:cs typeface="+mj-cs"/>
                <a:sym typeface="AGA Arabesque"/>
              </a:rPr>
              <a:t>يتقنه) </a:t>
            </a:r>
          </a:p>
          <a:p>
            <a:pPr marL="6286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000" b="1" dirty="0" smtClean="0">
                <a:cs typeface="+mj-cs"/>
                <a:sym typeface="AGA Arabesque"/>
              </a:rPr>
              <a:t>احترام </a:t>
            </a:r>
            <a:r>
              <a:rPr lang="ar-SA" sz="2000" b="1" dirty="0">
                <a:cs typeface="+mj-cs"/>
                <a:sym typeface="AGA Arabesque"/>
              </a:rPr>
              <a:t>وقت </a:t>
            </a:r>
            <a:r>
              <a:rPr lang="ar-SA" sz="2000" b="1" dirty="0" smtClean="0">
                <a:cs typeface="+mj-cs"/>
                <a:sym typeface="AGA Arabesque"/>
              </a:rPr>
              <a:t>العمل : </a:t>
            </a:r>
            <a:r>
              <a:rPr lang="ar-SA" sz="2000" dirty="0" smtClean="0">
                <a:cs typeface="+mj-cs"/>
                <a:sym typeface="AGA Arabesque"/>
              </a:rPr>
              <a:t> لقد أوجب الإسلام على الفرد المسلم القيام بعبادات معينة في أوقات محددة، فلا حج لمن لم يشهد عرفة، ولا صيام بعد غروب الشمس. فالالتزام </a:t>
            </a:r>
            <a:r>
              <a:rPr lang="ar-SA" sz="2000" dirty="0">
                <a:cs typeface="+mj-cs"/>
                <a:sym typeface="AGA Arabesque"/>
              </a:rPr>
              <a:t>بأداء العمل في الوقت المحدد دليل على تمام إتقانه.</a:t>
            </a:r>
          </a:p>
          <a:p>
            <a:pPr marL="1051560" lvl="3" indent="0" algn="r" rtl="1">
              <a:buNone/>
            </a:pPr>
            <a:endParaRPr lang="ar-SA" sz="2000" dirty="0">
              <a:cs typeface="+mj-cs"/>
              <a:sym typeface="AGA Arabesque"/>
            </a:endParaRPr>
          </a:p>
          <a:p>
            <a:pPr marL="1051560" lvl="3" indent="0" algn="just" rtl="1">
              <a:lnSpc>
                <a:spcPct val="150000"/>
              </a:lnSpc>
              <a:buNone/>
            </a:pPr>
            <a:endParaRPr lang="ar-SA" sz="2000" dirty="0" smtClean="0">
              <a:ea typeface="DecoType Thuluth"/>
              <a:cs typeface="+mj-cs"/>
              <a:sym typeface="AGA Arabesque"/>
            </a:endParaRPr>
          </a:p>
          <a:p>
            <a:pPr marL="1051560" lvl="3" indent="0" algn="just" rtl="1">
              <a:lnSpc>
                <a:spcPct val="150000"/>
              </a:lnSpc>
              <a:buNone/>
            </a:pPr>
            <a:endParaRPr lang="ar-SA" sz="2000" b="1" dirty="0" smtClean="0">
              <a:cs typeface="+mj-cs"/>
              <a:sym typeface="AGA Arabesque"/>
            </a:endParaRPr>
          </a:p>
          <a:p>
            <a:pPr marL="1051560" lvl="3" indent="0" algn="just" rtl="1">
              <a:lnSpc>
                <a:spcPct val="150000"/>
              </a:lnSpc>
              <a:buNone/>
            </a:pPr>
            <a:endParaRPr lang="ar-SA" sz="2000" dirty="0" smtClean="0">
              <a:ea typeface="DecoType Thuluth"/>
              <a:cs typeface="+mj-cs"/>
              <a:sym typeface="AGA Arabesque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E79C2-65B4-49A3-A437-0F6E0C8B2656}" type="datetime5">
              <a:rPr lang="ar-SA" smtClean="0"/>
              <a:t>1436-02-09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dirty="0" smtClean="0"/>
              <a:t>أخلاقيات العمل و المسؤولية الاجتماعية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 fontAlgn="auto">
              <a:spcAft>
                <a:spcPts val="0"/>
              </a:spcAft>
              <a:defRPr/>
            </a:pPr>
            <a:r>
              <a:rPr lang="ar-SA" sz="2800" b="1" dirty="0" smtClean="0">
                <a:solidFill>
                  <a:srgbClr val="00B050"/>
                </a:solidFill>
                <a:sym typeface="AGA Arabesque"/>
              </a:rPr>
              <a:t>د. القيم </a:t>
            </a:r>
            <a:r>
              <a:rPr lang="ar-SA" sz="2800" b="1" dirty="0">
                <a:solidFill>
                  <a:srgbClr val="00B050"/>
                </a:solidFill>
                <a:sym typeface="AGA Arabesque"/>
              </a:rPr>
              <a:t>الأخلاقية المتعلقة بالقيادات الإدارية</a:t>
            </a:r>
            <a:endParaRPr lang="ar-SA" sz="2800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32769" name="عنصر نائب للمحتوى 2"/>
          <p:cNvSpPr>
            <a:spLocks noGrp="1"/>
          </p:cNvSpPr>
          <p:nvPr>
            <p:ph idx="1"/>
          </p:nvPr>
        </p:nvSpPr>
        <p:spPr>
          <a:xfrm>
            <a:off x="107505" y="1052736"/>
            <a:ext cx="8280919" cy="5616624"/>
          </a:xfrm>
        </p:spPr>
        <p:txBody>
          <a:bodyPr>
            <a:normAutofit/>
          </a:bodyPr>
          <a:lstStyle/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b="1" dirty="0" smtClean="0">
                <a:cs typeface="+mj-cs"/>
                <a:sym typeface="AGA Arabesque"/>
              </a:rPr>
              <a:t>القدوة الحسنة : </a:t>
            </a:r>
            <a:r>
              <a:rPr lang="ar-SA" dirty="0" smtClean="0">
                <a:cs typeface="+mj-cs"/>
                <a:sym typeface="AGA Arabesque"/>
              </a:rPr>
              <a:t>القائد الإداري مثل أعلى لمرؤوسيه 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b="1" dirty="0" smtClean="0">
                <a:cs typeface="+mj-cs"/>
                <a:sym typeface="AGA Arabesque"/>
              </a:rPr>
              <a:t>إقامة العدل والمساواة بين المرؤوسين :</a:t>
            </a:r>
            <a:r>
              <a:rPr lang="ar-SA" dirty="0" smtClean="0">
                <a:cs typeface="+mj-cs"/>
                <a:sym typeface="AGA Arabesque"/>
              </a:rPr>
              <a:t> لما له من أثر كبير في نفوس الأفراد.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b="1" dirty="0" smtClean="0">
                <a:cs typeface="+mj-cs"/>
                <a:sym typeface="AGA Arabesque"/>
              </a:rPr>
              <a:t>الشورى والتفويض :</a:t>
            </a:r>
            <a:r>
              <a:rPr lang="ar-SA" dirty="0" smtClean="0">
                <a:cs typeface="+mj-cs"/>
                <a:sym typeface="AGA Arabesque"/>
              </a:rPr>
              <a:t> لإشعار الأفراد بنوع من الاستقلالية وأنهم مساهمين في أداء المهام.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b="1" dirty="0" smtClean="0">
                <a:cs typeface="+mj-cs"/>
                <a:sym typeface="AGA Arabesque"/>
              </a:rPr>
              <a:t>حسن </a:t>
            </a:r>
            <a:r>
              <a:rPr lang="ar-SA" b="1" dirty="0">
                <a:cs typeface="+mj-cs"/>
                <a:sym typeface="AGA Arabesque"/>
              </a:rPr>
              <a:t>المعاملة في </a:t>
            </a:r>
            <a:r>
              <a:rPr lang="ar-SA" b="1" dirty="0" smtClean="0">
                <a:cs typeface="+mj-cs"/>
                <a:sym typeface="AGA Arabesque"/>
              </a:rPr>
              <a:t>الوظيفة :</a:t>
            </a:r>
            <a:r>
              <a:rPr lang="ar-SA" dirty="0" smtClean="0">
                <a:cs typeface="+mj-cs"/>
                <a:sym typeface="AGA Arabesque"/>
              </a:rPr>
              <a:t> والمتمثلة في : </a:t>
            </a:r>
            <a:r>
              <a:rPr lang="ar-SA" sz="2200" dirty="0" smtClean="0">
                <a:cs typeface="+mj-cs"/>
                <a:sym typeface="AGA Arabesque"/>
              </a:rPr>
              <a:t>حسن </a:t>
            </a:r>
            <a:r>
              <a:rPr lang="ar-SA" sz="2200" dirty="0">
                <a:cs typeface="+mj-cs"/>
                <a:sym typeface="AGA Arabesque"/>
              </a:rPr>
              <a:t>المعاملة للمدراء </a:t>
            </a:r>
            <a:r>
              <a:rPr lang="ar-SA" sz="2200" dirty="0" smtClean="0">
                <a:cs typeface="+mj-cs"/>
                <a:sym typeface="AGA Arabesque"/>
              </a:rPr>
              <a:t>والرؤساء، حسن </a:t>
            </a:r>
            <a:r>
              <a:rPr lang="ar-SA" sz="2200" dirty="0">
                <a:cs typeface="+mj-cs"/>
                <a:sym typeface="AGA Arabesque"/>
              </a:rPr>
              <a:t>المعاملة </a:t>
            </a:r>
            <a:r>
              <a:rPr lang="ar-SA" sz="2200" dirty="0" smtClean="0">
                <a:cs typeface="+mj-cs"/>
                <a:sym typeface="AGA Arabesque"/>
              </a:rPr>
              <a:t>للزملاء، حسن </a:t>
            </a:r>
            <a:r>
              <a:rPr lang="ar-SA" sz="2200" dirty="0">
                <a:cs typeface="+mj-cs"/>
                <a:sym typeface="AGA Arabesque"/>
              </a:rPr>
              <a:t>المعاملة </a:t>
            </a:r>
            <a:r>
              <a:rPr lang="ar-SA" sz="2200" dirty="0" smtClean="0">
                <a:cs typeface="+mj-cs"/>
                <a:sym typeface="AGA Arabesque"/>
              </a:rPr>
              <a:t>للمرؤوسين وحسن </a:t>
            </a:r>
            <a:r>
              <a:rPr lang="ar-SA" sz="2200" dirty="0">
                <a:cs typeface="+mj-cs"/>
                <a:sym typeface="AGA Arabesque"/>
              </a:rPr>
              <a:t>المعاملة </a:t>
            </a:r>
            <a:r>
              <a:rPr lang="ar-SA" sz="2200" dirty="0" smtClean="0">
                <a:cs typeface="+mj-cs"/>
                <a:sym typeface="AGA Arabesque"/>
              </a:rPr>
              <a:t>للمراجعين.</a:t>
            </a:r>
            <a:endParaRPr lang="ar-SA" sz="2200" dirty="0">
              <a:cs typeface="+mj-cs"/>
              <a:sym typeface="AGA Arabesque"/>
            </a:endParaRPr>
          </a:p>
          <a:p>
            <a:pPr marL="1051560" lvl="3" indent="0" algn="just" rtl="1">
              <a:lnSpc>
                <a:spcPct val="150000"/>
              </a:lnSpc>
              <a:buNone/>
            </a:pPr>
            <a:endParaRPr lang="ar-SA" sz="2200" dirty="0">
              <a:cs typeface="+mj-cs"/>
              <a:sym typeface="AGA Arabesque"/>
            </a:endParaRPr>
          </a:p>
          <a:p>
            <a:pPr marL="1051560" lvl="3" indent="0" algn="just" rtl="1">
              <a:lnSpc>
                <a:spcPct val="150000"/>
              </a:lnSpc>
              <a:buNone/>
            </a:pPr>
            <a:endParaRPr lang="ar-SA" sz="2200" dirty="0">
              <a:ea typeface="DecoType Thuluth"/>
              <a:cs typeface="+mj-cs"/>
              <a:sym typeface="AGA Arabesque"/>
            </a:endParaRPr>
          </a:p>
          <a:p>
            <a:pPr marL="1051560" lvl="3" indent="0" algn="just" rtl="1">
              <a:lnSpc>
                <a:spcPct val="150000"/>
              </a:lnSpc>
              <a:buNone/>
            </a:pPr>
            <a:endParaRPr lang="ar-SA" sz="2200" dirty="0" smtClean="0">
              <a:cs typeface="+mj-cs"/>
              <a:sym typeface="AGA Arabesque"/>
            </a:endParaRPr>
          </a:p>
          <a:p>
            <a:pPr marL="1051560" lvl="3" indent="0" algn="just" rtl="1">
              <a:lnSpc>
                <a:spcPct val="150000"/>
              </a:lnSpc>
              <a:buNone/>
            </a:pPr>
            <a:endParaRPr lang="ar-SA" sz="2200" dirty="0" smtClean="0">
              <a:cs typeface="+mj-cs"/>
              <a:sym typeface="AGA Arabesque"/>
            </a:endParaRPr>
          </a:p>
          <a:p>
            <a:pPr marL="1325880" lvl="4" indent="0" algn="just" rtl="1">
              <a:lnSpc>
                <a:spcPct val="150000"/>
              </a:lnSpc>
              <a:buNone/>
            </a:pPr>
            <a:endParaRPr lang="ar-SA" sz="2200" dirty="0" smtClean="0">
              <a:cs typeface="+mj-cs"/>
              <a:sym typeface="AGA Arabesque"/>
            </a:endParaRPr>
          </a:p>
          <a:p>
            <a:pPr marL="1051560" lvl="3" indent="0" algn="just" rtl="1">
              <a:lnSpc>
                <a:spcPct val="150000"/>
              </a:lnSpc>
              <a:buNone/>
            </a:pPr>
            <a:endParaRPr lang="ar-SA" sz="2200" dirty="0" smtClean="0">
              <a:ea typeface="DecoType Thuluth"/>
              <a:cs typeface="+mj-cs"/>
              <a:sym typeface="AGA Arabesque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FF0A59-A8F0-4FE0-A930-1017CE2CA2F9}" type="datetime5">
              <a:rPr lang="ar-SA" smtClean="0"/>
              <a:t>1436-02-09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 المسؤولية الاجتماعية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679A-2897-4BF7-BB77-5F2C1FC2DA33}" type="slidenum">
              <a:rPr lang="ar-SA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2443</TotalTime>
  <Words>750</Words>
  <Application>Microsoft Office PowerPoint</Application>
  <PresentationFormat>عرض على الشاشة (3:4)‏</PresentationFormat>
  <Paragraphs>84</Paragraphs>
  <Slides>9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تجاور</vt:lpstr>
      <vt:lpstr>عرض تقديمي في PowerPoint</vt:lpstr>
      <vt:lpstr>عرض تقديمي في PowerPoint</vt:lpstr>
      <vt:lpstr>عرض تقديمي في PowerPoint</vt:lpstr>
      <vt:lpstr>التطابق والتنافر بين قيم الافراد و قيم المنظمة كما أوضحها ”جوليان فيليب“ و “آلان كنيدي“ (السكارنة، 2011)</vt:lpstr>
      <vt:lpstr>عرض تقديمي في PowerPoint</vt:lpstr>
      <vt:lpstr>.2القيم الأخلاقية للفرد والمنظمة من منظور إسلامي   </vt:lpstr>
      <vt:lpstr>3. تصنيف القيم الأخلاقية</vt:lpstr>
      <vt:lpstr>ج . القيم الأخلاقية المتعلقة بالعمل</vt:lpstr>
      <vt:lpstr>د. القيم الأخلاقية المتعلقة بالقيادات الإدارية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HP</cp:lastModifiedBy>
  <cp:revision>153</cp:revision>
  <dcterms:created xsi:type="dcterms:W3CDTF">2006-08-16T00:00:00Z</dcterms:created>
  <dcterms:modified xsi:type="dcterms:W3CDTF">2014-12-01T19:38:29Z</dcterms:modified>
</cp:coreProperties>
</file>