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0DA530-6C93-47BD-BC27-67FFD4F1364D}" type="datetimeFigureOut">
              <a:rPr lang="ar-SA" smtClean="0"/>
              <a:pPr/>
              <a:t>09/02/1436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C09ABE1-D462-46F3-AEF7-81BF131B7D2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825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9D98993-6991-4581-A005-9C632238D0BC}" type="datetimeFigureOut">
              <a:rPr lang="ar-SA" smtClean="0"/>
              <a:pPr/>
              <a:t>09/02/1436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90E398-40CC-4F2A-9EE9-8AFFF51E923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679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E2BC-51F6-4D86-B333-26EC143AC3F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2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CEEA-92D7-4190-97DB-F76F6C7E5445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EFE6-3218-45CE-827C-7FA9B1A2964C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273-64E5-40CB-BC57-A3754B0BCADA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A6C7-8D42-45FC-B651-3EADA59A51F7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55E5-EE52-4990-B8DB-CB2C6DB04B03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BA36-517C-4EAA-AA13-E424FA80091F}" type="datetime1">
              <a:rPr lang="ar-SA" smtClean="0"/>
              <a:t>09/02/1436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A138-899E-4BD3-BD84-CEDF039FD5CF}" type="datetime1">
              <a:rPr lang="ar-SA" smtClean="0"/>
              <a:t>09/02/1436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CF47-A234-4283-98EC-D5E76D0A255C}" type="datetime1">
              <a:rPr lang="ar-SA" smtClean="0"/>
              <a:t>09/02/1436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52C-73DB-45BD-8615-E3C0A2ADBDED}" type="datetime1">
              <a:rPr lang="ar-SA" smtClean="0"/>
              <a:t>09/02/1436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6281-CAC7-4700-8D32-01F335F555BB}" type="datetime1">
              <a:rPr lang="ar-SA" smtClean="0"/>
              <a:t>09/02/1436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E4FB-AE38-4853-9320-FEEA0550E707}" type="datetime1">
              <a:rPr lang="ar-SA" smtClean="0"/>
              <a:t>09/02/1436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D741845-6876-4D40-A337-41DDE8942739}" type="datetime1">
              <a:rPr lang="ar-SA" smtClean="0"/>
              <a:t>09/02/1436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2819400"/>
            <a:ext cx="6400800" cy="2057400"/>
          </a:xfrm>
        </p:spPr>
        <p:txBody>
          <a:bodyPr>
            <a:normAutofit/>
          </a:bodyPr>
          <a:lstStyle/>
          <a:p>
            <a:pPr algn="ctr" rtl="1"/>
            <a:r>
              <a:rPr lang="ar-SA" sz="4000" b="1" dirty="0" smtClean="0">
                <a:solidFill>
                  <a:srgbClr val="FF0000"/>
                </a:solidFill>
                <a:latin typeface="Arial Narrow" pitchFamily="34" charset="0"/>
              </a:rPr>
              <a:t>الفصل </a:t>
            </a:r>
            <a:r>
              <a:rPr lang="ar-SA" sz="4000" b="1" dirty="0" smtClean="0">
                <a:solidFill>
                  <a:srgbClr val="FF0000"/>
                </a:solidFill>
                <a:latin typeface="Arial Narrow" pitchFamily="34" charset="0"/>
              </a:rPr>
              <a:t>الرابع: الانضباط والالتزام الوظيفي</a:t>
            </a:r>
            <a:endParaRPr lang="ar-SA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B42D-285F-4A15-8924-2ED007E20992}" type="datetime1">
              <a:rPr lang="ar-SA" smtClean="0"/>
              <a:t>09/02/1436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55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pPr lvl="2"/>
            <a:r>
              <a:rPr lang="ar-SA" dirty="0" smtClean="0"/>
              <a:t>صور من آثار العبادة على النفس:</a:t>
            </a:r>
          </a:p>
          <a:p>
            <a:pPr lvl="3"/>
            <a:r>
              <a:rPr lang="ar-SA" dirty="0" smtClean="0"/>
              <a:t>تحكم التصرفات وتصفي الذهن</a:t>
            </a:r>
          </a:p>
          <a:p>
            <a:pPr lvl="3"/>
            <a:r>
              <a:rPr lang="ar-SA" dirty="0" smtClean="0"/>
              <a:t>زيادة الرقابة الذاتية</a:t>
            </a:r>
          </a:p>
          <a:p>
            <a:pPr lvl="3"/>
            <a:r>
              <a:rPr lang="ar-SA" dirty="0" smtClean="0"/>
              <a:t>ترقق القلب وتزيد الإيمان</a:t>
            </a:r>
          </a:p>
          <a:p>
            <a:pPr lvl="3"/>
            <a:r>
              <a:rPr lang="ar-SA" dirty="0" smtClean="0"/>
              <a:t>تورث الإخلاص</a:t>
            </a:r>
          </a:p>
          <a:p>
            <a:pPr lvl="3"/>
            <a:r>
              <a:rPr lang="ar-SA" dirty="0" smtClean="0"/>
              <a:t>في الصوم، تزكية للنفس وضبطها، وتذكير بأحوال الفقراء والمحتاجين</a:t>
            </a:r>
          </a:p>
          <a:p>
            <a:pPr lvl="3"/>
            <a:r>
              <a:rPr lang="ar-SA" dirty="0" smtClean="0"/>
              <a:t>تقوية الروابط الاجتماعية</a:t>
            </a:r>
          </a:p>
          <a:p>
            <a:pPr lvl="3"/>
            <a:r>
              <a:rPr lang="ar-SA" dirty="0" smtClean="0"/>
              <a:t>انقضاء الحاجات:</a:t>
            </a:r>
          </a:p>
          <a:p>
            <a:pPr lvl="4">
              <a:buNone/>
            </a:pPr>
            <a:r>
              <a:rPr lang="ar-SA" dirty="0" smtClean="0"/>
              <a:t>قال سبحانه وتعالى: </a:t>
            </a:r>
            <a:r>
              <a:rPr lang="ar-SA" dirty="0" smtClean="0">
                <a:cs typeface="DecoType Thuluth" pitchFamily="2" charset="-78"/>
              </a:rPr>
              <a:t>(واستعينوا بالصبر والصلاة وإنها لكبيرة إلا على الخاشعين)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A44-3DFB-4504-9D12-3E5F2430560D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pPr lvl="2"/>
            <a:r>
              <a:rPr lang="ar-SA" dirty="0" smtClean="0"/>
              <a:t>العامل الثالث: الصحبة والصداقة والمخالطة</a:t>
            </a:r>
          </a:p>
          <a:p>
            <a:pPr lvl="3"/>
            <a:r>
              <a:rPr lang="ar-SA" dirty="0" smtClean="0"/>
              <a:t>من الطبيعي تأثر الإنسان بمن يخالط حتى ولو تعدى ذلك إلى غير بني جلدته.</a:t>
            </a:r>
          </a:p>
          <a:p>
            <a:pPr lvl="3"/>
            <a:r>
              <a:rPr lang="ar-SA" dirty="0" err="1" smtClean="0"/>
              <a:t>دعى</a:t>
            </a:r>
            <a:r>
              <a:rPr lang="ar-SA" dirty="0" smtClean="0"/>
              <a:t> الإسلام إلى عدم مجالسة الظالمين</a:t>
            </a:r>
          </a:p>
          <a:p>
            <a:pPr lvl="4">
              <a:buNone/>
            </a:pPr>
            <a:r>
              <a:rPr lang="ar-SA" dirty="0" smtClean="0"/>
              <a:t>قال تعالى: </a:t>
            </a:r>
            <a:r>
              <a:rPr lang="ar-SA" dirty="0" smtClean="0">
                <a:cs typeface="DecoType Thuluth" pitchFamily="2" charset="-78"/>
              </a:rPr>
              <a:t>(فلا تقعد بعد الذكرى مع القوم الظالمين)</a:t>
            </a:r>
          </a:p>
          <a:p>
            <a:pPr lvl="4">
              <a:buNone/>
            </a:pPr>
            <a:r>
              <a:rPr lang="ar-SA" dirty="0" smtClean="0"/>
              <a:t>وقال النبي </a:t>
            </a:r>
            <a:r>
              <a:rPr lang="ar-SA" sz="1600" dirty="0" smtClean="0">
                <a:cs typeface="DecoType Thuluth" pitchFamily="2" charset="-78"/>
              </a:rPr>
              <a:t>صلى الله عليه وسلم  </a:t>
            </a:r>
            <a:r>
              <a:rPr lang="ar-SA" dirty="0" smtClean="0">
                <a:cs typeface="DecoType Thuluth" pitchFamily="2" charset="-78"/>
              </a:rPr>
              <a:t>(مثل الجليس الصالح والسوء كحامل المسك ونافخ الكير...)</a:t>
            </a:r>
          </a:p>
          <a:p>
            <a:pPr lvl="3"/>
            <a:r>
              <a:rPr lang="ar-SA" dirty="0" smtClean="0"/>
              <a:t>يجب على الفرد اختيار الصاحب الناصح وليس المادح</a:t>
            </a:r>
          </a:p>
          <a:p>
            <a:pPr lvl="3"/>
            <a:endParaRPr lang="ar-SA" dirty="0" smtClean="0"/>
          </a:p>
          <a:p>
            <a:pPr lvl="2"/>
            <a:r>
              <a:rPr lang="ar-SA" dirty="0" smtClean="0"/>
              <a:t>العامل الرابع: التربية</a:t>
            </a:r>
          </a:p>
          <a:p>
            <a:pPr lvl="3"/>
            <a:r>
              <a:rPr lang="ar-SA" dirty="0" smtClean="0"/>
              <a:t>ما ذكرنا سابقا أن أغلب الأخلاق تكتسب اكتسابا، وهنا تأتي أهمية التربية</a:t>
            </a:r>
          </a:p>
          <a:p>
            <a:pPr lvl="3">
              <a:buNone/>
            </a:pP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938-6094-4381-AE88-D1EE05661B48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 marL="1889125" lvl="2">
              <a:buNone/>
            </a:pPr>
            <a:r>
              <a:rPr lang="ar-SA" sz="1800" dirty="0" smtClean="0"/>
              <a:t>ذُكر في مجمع الحكم لأحمد </a:t>
            </a:r>
            <a:r>
              <a:rPr lang="ar-SA" sz="1800" dirty="0" err="1" smtClean="0"/>
              <a:t>قبش</a:t>
            </a:r>
            <a:r>
              <a:rPr lang="ar-SA" sz="1800" dirty="0" smtClean="0"/>
              <a:t>:</a:t>
            </a:r>
          </a:p>
          <a:p>
            <a:pPr marL="1889125" lvl="2">
              <a:buNone/>
            </a:pPr>
            <a:r>
              <a:rPr lang="ar-SA" sz="1600" dirty="0" smtClean="0"/>
              <a:t>مشى الطاووس يوما باعوجاج ............. فـقـلـد شـكـل مشيتــــــه بنوه</a:t>
            </a:r>
          </a:p>
          <a:p>
            <a:pPr marL="1889125" lvl="2">
              <a:buNone/>
            </a:pPr>
            <a:r>
              <a:rPr lang="ar-SA" sz="1600" dirty="0" smtClean="0"/>
              <a:t>فقال علام تخـتــالون ؟ قــالــوا ............. بــدأت </a:t>
            </a:r>
            <a:r>
              <a:rPr lang="ar-SA" sz="1600" dirty="0" err="1" smtClean="0"/>
              <a:t>بـه</a:t>
            </a:r>
            <a:r>
              <a:rPr lang="ar-SA" sz="1600" dirty="0" smtClean="0"/>
              <a:t> ونـحـن مـقـلــدوه</a:t>
            </a:r>
          </a:p>
          <a:p>
            <a:pPr marL="1889125" lvl="2">
              <a:buNone/>
            </a:pPr>
            <a:r>
              <a:rPr lang="ar-SA" sz="1600" dirty="0" smtClean="0"/>
              <a:t>فخالف سيـرك الـمـعـوج واعــدل ............. فإنــا إن عــدلت مـعـدلـوه</a:t>
            </a:r>
          </a:p>
          <a:p>
            <a:pPr marL="1889125" lvl="2">
              <a:buNone/>
            </a:pPr>
            <a:r>
              <a:rPr lang="ar-SA" sz="1600" dirty="0" smtClean="0"/>
              <a:t>أمـا تــدري أبــانـــا كــل فـــرع ............. يجاري بالخطى من أدبـــوه</a:t>
            </a:r>
          </a:p>
          <a:p>
            <a:pPr marL="1889125" lvl="2">
              <a:buNone/>
            </a:pPr>
            <a:r>
              <a:rPr lang="ar-SA" sz="1600" dirty="0" smtClean="0"/>
              <a:t>ويـنـشـأ نـاشـئ الـفـتـيـان مـنــا ............. على ما كـــان عوده أبــــــوه</a:t>
            </a:r>
          </a:p>
          <a:p>
            <a:pPr lvl="3"/>
            <a:r>
              <a:rPr lang="ar-SA" sz="1800" dirty="0" smtClean="0"/>
              <a:t>من وسائل التربية: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الترغيب والترهيب وليس التجريح والتعدي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التضحية والتوجيه والشدة إذا احتيج إليها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القدوة الحسنة المتمثلة في الأب والأم مع أبنائهم</a:t>
            </a:r>
          </a:p>
          <a:p>
            <a:pPr lvl="3"/>
            <a:r>
              <a:rPr lang="ar-SA" sz="1800" dirty="0" smtClean="0"/>
              <a:t>تتعرض التربية  إلى بعض المعوقات منها: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عدم الرقابة وانشغال الوالدين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التقنيات وسوء استخدامها </a:t>
            </a:r>
          </a:p>
          <a:p>
            <a:pPr lvl="4">
              <a:buFont typeface="Wingdings" pitchFamily="2" charset="2"/>
              <a:buChar char="§"/>
            </a:pPr>
            <a:r>
              <a:rPr lang="ar-SA" sz="1800" dirty="0" smtClean="0"/>
              <a:t>الانفتاح الغير منضبط على العالم من حولنا.</a:t>
            </a:r>
          </a:p>
          <a:p>
            <a:pPr lvl="4">
              <a:buNone/>
            </a:pPr>
            <a:endParaRPr lang="ar-SA" sz="1800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BBBC8-4EFD-44D6-8C2E-4795B8B846CA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ar-SA" dirty="0" smtClean="0"/>
              <a:t>العوامل المؤثرة سلباً على الانضباط والأخلاق:</a:t>
            </a:r>
          </a:p>
          <a:p>
            <a:pPr marL="742950" lvl="2" indent="-342900" algn="just"/>
            <a:r>
              <a:rPr lang="ar-SA" dirty="0" smtClean="0"/>
              <a:t>عدم الخلط بين هذه العوامل وأسباب تراجع الأخلاقيات</a:t>
            </a:r>
          </a:p>
          <a:p>
            <a:pPr marL="742950" lvl="2" indent="-342900" algn="just"/>
            <a:r>
              <a:rPr lang="ar-SA" dirty="0" smtClean="0"/>
              <a:t>يتعرض الفرد إلى عوامل تجبره على مخالفة قيمه ومنها:</a:t>
            </a:r>
          </a:p>
          <a:p>
            <a:pPr marL="742950" lvl="2" indent="-342900" algn="just"/>
            <a:r>
              <a:rPr lang="ar-SA" b="1" dirty="0" smtClean="0"/>
              <a:t>الإكراه: </a:t>
            </a:r>
            <a:r>
              <a:rPr lang="ar-SA" dirty="0" smtClean="0"/>
              <a:t>وهو إرغام الإنسان على فعل أو قول ما لا يريده </a:t>
            </a:r>
          </a:p>
          <a:p>
            <a:pPr marL="1200150" lvl="3" indent="-342900" algn="just"/>
            <a:r>
              <a:rPr lang="ar-SA" dirty="0" smtClean="0"/>
              <a:t>الإكراه هو ما يصرف الإنسان عن الاختيار</a:t>
            </a:r>
          </a:p>
          <a:p>
            <a:pPr marL="1200150" lvl="3" indent="-342900" algn="just"/>
            <a:r>
              <a:rPr lang="ar-SA" dirty="0" smtClean="0"/>
              <a:t>المكره لا يؤاخذ شرعا</a:t>
            </a:r>
          </a:p>
          <a:p>
            <a:pPr marL="1657350" lvl="4" indent="-342900" algn="just"/>
            <a:r>
              <a:rPr lang="ar-SA" dirty="0" smtClean="0"/>
              <a:t>قوله</a:t>
            </a:r>
            <a:r>
              <a:rPr lang="ar-SA" dirty="0" smtClean="0">
                <a:cs typeface="DecoType Thuluth" pitchFamily="2" charset="-78"/>
              </a:rPr>
              <a:t> تعالى (مَنْ كَفَرَ بِاللَّهِ مِنْ بَعْدِ إِيمَانِهِ إِلَّا مَنْ أُكْرِهَ وَقَلْبُهُ مُطْمَئِنٌّ بِالإِيمَانِ)</a:t>
            </a:r>
          </a:p>
          <a:p>
            <a:pPr marL="1657350" lvl="4" indent="-342900" algn="just"/>
            <a:r>
              <a:rPr lang="ar-SA" dirty="0" smtClean="0"/>
              <a:t>قوله</a:t>
            </a:r>
            <a:r>
              <a:rPr lang="ar-SA" dirty="0" smtClean="0">
                <a:cs typeface="DecoType Thuluth" pitchFamily="2" charset="-78"/>
              </a:rPr>
              <a:t> </a:t>
            </a:r>
            <a:r>
              <a:rPr lang="ar-SA" sz="1600" dirty="0" smtClean="0">
                <a:cs typeface="DecoType Thuluth" pitchFamily="2" charset="-78"/>
              </a:rPr>
              <a:t>صلى الله عليه وسلم</a:t>
            </a:r>
            <a:r>
              <a:rPr lang="ar-SA" dirty="0" smtClean="0">
                <a:cs typeface="DecoType Thuluth" pitchFamily="2" charset="-78"/>
              </a:rPr>
              <a:t> ( </a:t>
            </a:r>
            <a:r>
              <a:rPr lang="ar-SA" dirty="0" err="1" smtClean="0">
                <a:cs typeface="DecoType Thuluth" pitchFamily="2" charset="-78"/>
              </a:rPr>
              <a:t>عفى</a:t>
            </a:r>
            <a:r>
              <a:rPr lang="ar-SA" dirty="0" smtClean="0">
                <a:cs typeface="DecoType Thuluth" pitchFamily="2" charset="-78"/>
              </a:rPr>
              <a:t> لأمتي عن الخطأ والنسيان وما استكرهوا عليه )</a:t>
            </a:r>
          </a:p>
          <a:p>
            <a:pPr marL="1200150" lvl="3" indent="-342900" algn="just"/>
            <a:r>
              <a:rPr lang="ar-SA" dirty="0" smtClean="0"/>
              <a:t>لا يوسم المكره بما فعله مجبرا لأنه لا يعد من خلقه</a:t>
            </a:r>
            <a:endParaRPr lang="ar-SA" dirty="0" smtClean="0">
              <a:cs typeface="DecoType Thuluth" pitchFamily="2" charset="-78"/>
            </a:endParaRPr>
          </a:p>
          <a:p>
            <a:pPr marL="1200150" lvl="3" indent="-342900" algn="just"/>
            <a:r>
              <a:rPr lang="ar-SA" dirty="0" smtClean="0"/>
              <a:t>المواقف المحرجة لا تعتبر إكراها</a:t>
            </a:r>
            <a:r>
              <a:rPr lang="ar-SA" b="1" dirty="0" smtClean="0"/>
              <a:t> </a:t>
            </a:r>
          </a:p>
          <a:p>
            <a:pPr marL="742950" lvl="2" indent="-342900" algn="just">
              <a:buNone/>
            </a:pP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63629-794F-4ACD-A446-404363B8A8C5}" type="datetime1">
              <a:rPr lang="ar-SA" smtClean="0"/>
              <a:t>09/02/1436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 marL="742950" lvl="2" indent="-342900" algn="just"/>
            <a:r>
              <a:rPr lang="ar-SA" b="1" dirty="0" smtClean="0"/>
              <a:t>الغضب: </a:t>
            </a:r>
          </a:p>
          <a:p>
            <a:pPr marL="1200150" lvl="3" indent="-342900" algn="just"/>
            <a:r>
              <a:rPr lang="ar-SA" dirty="0" smtClean="0"/>
              <a:t>أحد العوامل المؤثرة سلبا على الأخلاق</a:t>
            </a:r>
          </a:p>
          <a:p>
            <a:pPr marL="1200150" lvl="3" indent="-342900" algn="just"/>
            <a:r>
              <a:rPr lang="ar-SA" dirty="0" smtClean="0"/>
              <a:t> يخرج الإنسان عن تصرفاته السوية</a:t>
            </a:r>
          </a:p>
          <a:p>
            <a:pPr marL="1200150" lvl="3" indent="-342900" algn="just"/>
            <a:r>
              <a:rPr lang="ar-SA" dirty="0" smtClean="0"/>
              <a:t>امتدح الله عز وجل كاظمي الغيظ</a:t>
            </a:r>
          </a:p>
          <a:p>
            <a:pPr marL="1200150" lvl="3" indent="-342900" algn="just"/>
            <a:r>
              <a:rPr lang="ar-SA" dirty="0" smtClean="0"/>
              <a:t>قال </a:t>
            </a:r>
            <a:r>
              <a:rPr lang="ar-SA" sz="1400" dirty="0" smtClean="0">
                <a:cs typeface="DecoType Thuluth" pitchFamily="2" charset="-78"/>
              </a:rPr>
              <a:t>صلى الله عليه وسلم </a:t>
            </a:r>
            <a:r>
              <a:rPr lang="ar-SA" sz="1800" dirty="0" smtClean="0">
                <a:cs typeface="DecoType Thuluth" pitchFamily="2" charset="-78"/>
              </a:rPr>
              <a:t>(ليس الشديد بالصرعة وإنما الشديد الذي يملك نفسه عند الغضب)</a:t>
            </a:r>
            <a:endParaRPr lang="ar-SA" sz="1400" dirty="0" smtClean="0">
              <a:cs typeface="DecoType Thuluth" pitchFamily="2" charset="-78"/>
            </a:endParaRPr>
          </a:p>
          <a:p>
            <a:pPr marL="1200150" lvl="3" indent="-342900" algn="just"/>
            <a:r>
              <a:rPr lang="ar-SA" dirty="0" smtClean="0"/>
              <a:t>بعض الوسائل لتخفيف الغضب:</a:t>
            </a:r>
          </a:p>
          <a:p>
            <a:pPr marL="1657350" lvl="4" indent="-342900" algn="just"/>
            <a:r>
              <a:rPr lang="ar-SA" dirty="0" smtClean="0"/>
              <a:t>الوضوء</a:t>
            </a:r>
          </a:p>
          <a:p>
            <a:pPr marL="2114550" lvl="5" indent="-342900" algn="just"/>
            <a:r>
              <a:rPr lang="ar-SA" sz="1400" dirty="0" smtClean="0">
                <a:cs typeface="DecoType Thuluth" pitchFamily="2" charset="-78"/>
              </a:rPr>
              <a:t>قال صلى الله عليه وسلم </a:t>
            </a:r>
            <a:r>
              <a:rPr lang="ar-SA" sz="1800" dirty="0" smtClean="0">
                <a:cs typeface="DecoType Thuluth" pitchFamily="2" charset="-78"/>
              </a:rPr>
              <a:t>(إن الغضب من الشيطان، وإن الشيطان خلق من النار، وإنما تطفأ النار بالماء، فإذا غضب أحدكم فليتوضأ)</a:t>
            </a:r>
          </a:p>
          <a:p>
            <a:pPr marL="1657350" lvl="4" indent="-342900" algn="just"/>
            <a:r>
              <a:rPr lang="ar-SA" dirty="0" smtClean="0"/>
              <a:t>ذكر الله سبحانه </a:t>
            </a:r>
          </a:p>
          <a:p>
            <a:pPr marL="2114550" lvl="5" indent="-342900" algn="just"/>
            <a:r>
              <a:rPr lang="ar-SA" dirty="0" smtClean="0"/>
              <a:t> قال تعالى</a:t>
            </a:r>
            <a:r>
              <a:rPr lang="ar-SA" sz="1800" dirty="0" smtClean="0">
                <a:cs typeface="DecoType Thuluth" pitchFamily="2" charset="-78"/>
              </a:rPr>
              <a:t>(الذين آمنوا وتطمئن قلوبهم بذكر الله ألا بذكر الله تطمئن القلوب)</a:t>
            </a:r>
          </a:p>
          <a:p>
            <a:pPr marL="1657350" lvl="4" indent="-342900" algn="just"/>
            <a:r>
              <a:rPr lang="ar-SA" dirty="0" smtClean="0"/>
              <a:t>تغيير الهيئة من الوقوف إلى الجلوس والعكس</a:t>
            </a:r>
          </a:p>
          <a:p>
            <a:pPr marL="2114550" lvl="5" indent="-342900" algn="just"/>
            <a:r>
              <a:rPr lang="ar-SA" dirty="0" smtClean="0">
                <a:cs typeface="DecoType Thuluth" pitchFamily="2" charset="-78"/>
              </a:rPr>
              <a:t>قال </a:t>
            </a:r>
            <a:r>
              <a:rPr lang="ar-SA" sz="1500" dirty="0" smtClean="0">
                <a:cs typeface="DecoType Thuluth" pitchFamily="2" charset="-78"/>
              </a:rPr>
              <a:t>صلى الله عليه وسلم </a:t>
            </a:r>
            <a:r>
              <a:rPr lang="ar-SA" dirty="0" smtClean="0">
                <a:cs typeface="DecoType Thuluth" pitchFamily="2" charset="-78"/>
              </a:rPr>
              <a:t>(إذا غضب أحدكم وهو قائم فليجلس فإن ذهب عنه الغضب وإلا فليضطجع)</a:t>
            </a: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4CEBB-DA4C-4AAB-B914-73FA2B973E21}" type="datetime1">
              <a:rPr lang="ar-SA" smtClean="0"/>
              <a:t>09/02/1436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 marL="742950" lvl="2" indent="-342900" algn="just">
              <a:buNone/>
            </a:pPr>
            <a:r>
              <a:rPr lang="ar-SA" dirty="0" smtClean="0"/>
              <a:t>تابع العوامل المؤثرة سلباً على الانضباط والأخلاق:	</a:t>
            </a:r>
          </a:p>
          <a:p>
            <a:pPr marL="742950" lvl="2" indent="-342900" algn="just"/>
            <a:r>
              <a:rPr lang="ar-SA" dirty="0" smtClean="0"/>
              <a:t>الرياء والمصلحة </a:t>
            </a:r>
            <a:r>
              <a:rPr lang="ar-SA" b="1" dirty="0" smtClean="0"/>
              <a:t>:</a:t>
            </a:r>
          </a:p>
          <a:p>
            <a:pPr marL="1200150" lvl="3" indent="-342900" algn="just"/>
            <a:r>
              <a:rPr lang="ar-SA" dirty="0" smtClean="0"/>
              <a:t>تصنع سلوك معين للوصول إلى مصلحة</a:t>
            </a:r>
          </a:p>
          <a:p>
            <a:pPr marL="1200150" lvl="3" indent="-342900" algn="just"/>
            <a:r>
              <a:rPr lang="ar-SA" dirty="0" smtClean="0"/>
              <a:t>المرائي يسيء لنفسه وللمجتمع</a:t>
            </a:r>
          </a:p>
          <a:p>
            <a:pPr marL="1200150" lvl="3" indent="-342900" algn="just"/>
            <a:r>
              <a:rPr lang="ar-SA" dirty="0" smtClean="0"/>
              <a:t>للتمييز بين السلوك الحقيقي من المتصنع يمكننا القيام بالتالي:</a:t>
            </a:r>
          </a:p>
          <a:p>
            <a:pPr marL="1657350" lvl="4" indent="-342900" algn="just">
              <a:buFont typeface="Wingdings" pitchFamily="2" charset="2"/>
              <a:buChar char="§"/>
            </a:pPr>
            <a:r>
              <a:rPr lang="ar-SA" dirty="0" smtClean="0"/>
              <a:t>الرجوع إلى أهل الخبرة والدراية</a:t>
            </a:r>
          </a:p>
          <a:p>
            <a:pPr marL="1657350" lvl="4" indent="-342900" algn="just">
              <a:buFont typeface="Wingdings" pitchFamily="2" charset="2"/>
              <a:buChar char="§"/>
            </a:pPr>
            <a:r>
              <a:rPr lang="ar-SA" dirty="0" smtClean="0"/>
              <a:t>ملاحظة سلوك الفرد لمدة من الزمن، وهذا لا يعني تصيد العثرات</a:t>
            </a:r>
          </a:p>
          <a:p>
            <a:pPr marL="1657350" lvl="4" indent="-342900" algn="just">
              <a:buFont typeface="Wingdings" pitchFamily="2" charset="2"/>
              <a:buChar char="§"/>
            </a:pPr>
            <a:r>
              <a:rPr lang="ar-SA" dirty="0" smtClean="0"/>
              <a:t>اختبار المتصنع والمرائي في بعض المواقف التي لا يصبر عليها إلا الصادقون.</a:t>
            </a:r>
          </a:p>
          <a:p>
            <a:pPr marL="742950" lvl="2" indent="-342900" algn="just"/>
            <a:r>
              <a:rPr lang="ar-SA" dirty="0" smtClean="0"/>
              <a:t>الخوف:</a:t>
            </a:r>
          </a:p>
          <a:p>
            <a:pPr marL="1200150" lvl="3" indent="-342900" algn="just"/>
            <a:r>
              <a:rPr lang="ar-SA" dirty="0" smtClean="0"/>
              <a:t>هو عامل قهري يسيطر على نفسية الإنسان</a:t>
            </a:r>
          </a:p>
          <a:p>
            <a:pPr marL="1200150" lvl="3" indent="-342900" algn="just"/>
            <a:r>
              <a:rPr lang="ar-SA" dirty="0" smtClean="0"/>
              <a:t>وأحد أهم الطرق للتخلص منه هو الإيمان اليقيني بأن ما يصيب الإنسان هو من قدره الذي قدّر له.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0CD3-FEDE-4A3E-9E8B-0BB721800FC0}" type="datetime1">
              <a:rPr lang="ar-SA" smtClean="0"/>
              <a:t>09/02/1436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460332" cy="4525963"/>
          </a:xfrm>
        </p:spPr>
        <p:txBody>
          <a:bodyPr>
            <a:normAutofit/>
          </a:bodyPr>
          <a:lstStyle/>
          <a:p>
            <a:pPr marL="114300" indent="0" algn="just" rtl="1">
              <a:buNone/>
            </a:pPr>
            <a:r>
              <a:rPr lang="ar-SA" dirty="0" smtClean="0"/>
              <a:t>الأخلاق:</a:t>
            </a:r>
          </a:p>
          <a:p>
            <a:pPr marL="411480" lvl="1" indent="0" algn="just" rtl="1">
              <a:buNone/>
            </a:pPr>
            <a:r>
              <a:rPr lang="ar-SA" dirty="0" smtClean="0"/>
              <a:t>هي مجموعة القواعد والمبادئ التي يخضع لها الإنسان في تصرفاته ويحتكم إليها في تقييم سلوكه.</a:t>
            </a:r>
          </a:p>
          <a:p>
            <a:pPr marL="114300" indent="0" algn="just" rtl="1">
              <a:buNone/>
            </a:pPr>
            <a:r>
              <a:rPr lang="ar-SA" dirty="0" smtClean="0"/>
              <a:t>القيم:</a:t>
            </a:r>
          </a:p>
          <a:p>
            <a:pPr marL="411480" lvl="1" indent="0" algn="just" rtl="1">
              <a:buNone/>
            </a:pPr>
            <a:r>
              <a:rPr lang="ar-SA" dirty="0" smtClean="0"/>
              <a:t>معايير وأحكام تتكون لدى الفرد من خلال تفاعله مع المواقف والخبرات الفردية والاجتماعية.</a:t>
            </a:r>
          </a:p>
          <a:p>
            <a:pPr marL="411480" lvl="1" indent="0" algn="just" rtl="1">
              <a:buNone/>
            </a:pPr>
            <a:r>
              <a:rPr lang="ar-SA" dirty="0" smtClean="0"/>
              <a:t>أو هي تعبير عن المعتقدات الشخصية للفرد وهي التي تحدد ما يجب أن يفعله أو لا يفعله وما هو صحيح أو خطأ وهي التي توجه سلوكنا مع الآخرين.</a:t>
            </a:r>
          </a:p>
          <a:p>
            <a:pPr marL="411480" lvl="1" indent="0" algn="r" rtl="1">
              <a:buNone/>
            </a:pP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9FF8-EF5D-4185-BCD2-52AD21E634A2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r>
              <a:rPr lang="ar-SA" dirty="0" smtClean="0"/>
              <a:t>أخلاقيات العمل (المهنة):</a:t>
            </a:r>
          </a:p>
          <a:p>
            <a:pPr lvl="1"/>
            <a:r>
              <a:rPr lang="ar-SA" dirty="0" smtClean="0"/>
              <a:t>هي المبادئ والمعايير، التي تعتبر أساساً للسلوك المستحب من أفراد العمل ويتعهد أفراده بالالتزام </a:t>
            </a:r>
            <a:r>
              <a:rPr lang="ar-SA" dirty="0" err="1" smtClean="0"/>
              <a:t>به</a:t>
            </a:r>
            <a:r>
              <a:rPr lang="ar-SA" dirty="0" smtClean="0"/>
              <a:t>.</a:t>
            </a:r>
          </a:p>
          <a:p>
            <a:r>
              <a:rPr lang="ar-SA" dirty="0" smtClean="0"/>
              <a:t>آداب المهنة:</a:t>
            </a:r>
          </a:p>
          <a:p>
            <a:pPr lvl="1"/>
            <a:r>
              <a:rPr lang="ar-SA" dirty="0" smtClean="0"/>
              <a:t>هي مجموعة القواعد والأصول المتعارف عليها عند أصحاب المهنة الواحدة</a:t>
            </a:r>
          </a:p>
          <a:p>
            <a:pPr lvl="1"/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AA28-F369-4E91-AE8F-82501241AC21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ar-SA" dirty="0" smtClean="0"/>
              <a:t>ما سبب عدم أداء البعض للعبادات أو الواجبات في أوقاتها؟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هل يستطيع الفرد أن يغيّر من خلقه وسلوكه؟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ما سبب تراجع البعض عن أداء العبادات والمهام في أوقاتها؟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لماذا يحتاج الفرد إلى التغيير في أخلاقه وقيمه؟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هل نستطيع تغيير سلوكياتنا وتصرفاتنا دون التغيير في القيم؟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ما الوسيلة المثلى للتغيير؟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AAD2-0ACD-4C6C-9876-BF6333DD8813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r>
              <a:rPr lang="ar-SA" dirty="0" smtClean="0"/>
              <a:t>قال سبحانه وتعالى:</a:t>
            </a:r>
          </a:p>
          <a:p>
            <a:pPr lvl="1">
              <a:buNone/>
            </a:pPr>
            <a:r>
              <a:rPr lang="ar-SA" dirty="0" smtClean="0">
                <a:cs typeface="DecoType Thuluth" pitchFamily="2" charset="-78"/>
              </a:rPr>
              <a:t>	(إن الله لا يغير ما بقوم حتى يغيروا ما بأنفسهم)</a:t>
            </a:r>
          </a:p>
          <a:p>
            <a:pPr lvl="1">
              <a:buNone/>
            </a:pPr>
            <a:endParaRPr lang="ar-SA" dirty="0" smtClean="0">
              <a:cs typeface="DecoType Thuluth" pitchFamily="2" charset="-78"/>
            </a:endParaRPr>
          </a:p>
          <a:p>
            <a:r>
              <a:rPr lang="ar-SA" dirty="0" smtClean="0"/>
              <a:t>قول النبي </a:t>
            </a:r>
            <a:r>
              <a:rPr lang="ar-SA" sz="2200" dirty="0" smtClean="0">
                <a:cs typeface="DecoType Thuluth" pitchFamily="2" charset="-78"/>
              </a:rPr>
              <a:t>صلى الله عليه وسلم:</a:t>
            </a:r>
            <a:r>
              <a:rPr lang="ar-SA" dirty="0" smtClean="0">
                <a:cs typeface="DecoType Thuluth" pitchFamily="2" charset="-78"/>
              </a:rPr>
              <a:t> ( ومن </a:t>
            </a:r>
            <a:r>
              <a:rPr lang="ar-SA" dirty="0" err="1" smtClean="0">
                <a:cs typeface="DecoType Thuluth" pitchFamily="2" charset="-78"/>
              </a:rPr>
              <a:t>يستعفف</a:t>
            </a:r>
            <a:r>
              <a:rPr lang="ar-SA" dirty="0" smtClean="0">
                <a:cs typeface="DecoType Thuluth" pitchFamily="2" charset="-78"/>
              </a:rPr>
              <a:t> يعفه الله، ومن يستغن </a:t>
            </a:r>
            <a:r>
              <a:rPr lang="ar-SA" dirty="0" err="1" smtClean="0">
                <a:cs typeface="DecoType Thuluth" pitchFamily="2" charset="-78"/>
              </a:rPr>
              <a:t>يغنه</a:t>
            </a:r>
            <a:r>
              <a:rPr lang="ar-SA" dirty="0" smtClean="0">
                <a:cs typeface="DecoType Thuluth" pitchFamily="2" charset="-78"/>
              </a:rPr>
              <a:t> الله، ومن يتصبر يصبره الله).</a:t>
            </a:r>
          </a:p>
          <a:p>
            <a:pPr lvl="1">
              <a:buNone/>
            </a:pPr>
            <a:endParaRPr lang="ar-SA" dirty="0" smtClean="0">
              <a:cs typeface="DecoType Thuluth" pitchFamily="2" charset="-78"/>
            </a:endParaRPr>
          </a:p>
          <a:p>
            <a:r>
              <a:rPr lang="ar-SA" dirty="0" smtClean="0"/>
              <a:t>ما ورد في الحديث الموقوف:</a:t>
            </a:r>
          </a:p>
          <a:p>
            <a:pPr lvl="1">
              <a:buNone/>
            </a:pPr>
            <a:r>
              <a:rPr lang="ar-SA" dirty="0" smtClean="0">
                <a:cs typeface="DecoType Thuluth" pitchFamily="2" charset="-78"/>
              </a:rPr>
              <a:t>	(إنما العلم بالتعلم، وإنما الحلم </a:t>
            </a:r>
            <a:r>
              <a:rPr lang="ar-SA" dirty="0" err="1" smtClean="0">
                <a:cs typeface="DecoType Thuluth" pitchFamily="2" charset="-78"/>
              </a:rPr>
              <a:t>بالتحلم</a:t>
            </a:r>
            <a:r>
              <a:rPr lang="ar-SA" dirty="0" smtClean="0">
                <a:cs typeface="DecoType Thuluth" pitchFamily="2" charset="-78"/>
              </a:rPr>
              <a:t>)</a:t>
            </a:r>
          </a:p>
          <a:p>
            <a:endParaRPr lang="ar-SA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1E71-B9D1-4981-82BF-D653F088ACF4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14876" y="1600201"/>
            <a:ext cx="3971924" cy="2971808"/>
          </a:xfrm>
        </p:spPr>
        <p:txBody>
          <a:bodyPr>
            <a:normAutofit/>
          </a:bodyPr>
          <a:lstStyle/>
          <a:p>
            <a:r>
              <a:rPr lang="ar-SA" dirty="0" smtClean="0"/>
              <a:t>مفهوم الانضباط:</a:t>
            </a:r>
          </a:p>
          <a:p>
            <a:pPr lvl="1" algn="just"/>
            <a:r>
              <a:rPr lang="ar-SA" dirty="0" smtClean="0"/>
              <a:t>لغة من الضبط. يقال ضبط الشيء إذا حفظه بالحزم</a:t>
            </a:r>
          </a:p>
          <a:p>
            <a:pPr lvl="1" algn="just"/>
            <a:r>
              <a:rPr lang="ar-SA" dirty="0" smtClean="0"/>
              <a:t>وهو الحزم في تنظيم الأمور سواء الانضباط في الأوقات أو التصرفات. </a:t>
            </a: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357290" y="4572008"/>
            <a:ext cx="7358114" cy="20002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742950" marR="0" lvl="1" indent="-28575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أيضا هو الاهتمام بالجانب التقني بجميع الأنظمة والتعليمات المنظمة للعمل.</a:t>
            </a:r>
          </a:p>
          <a:p>
            <a:pPr marL="1143000" marR="0" lvl="2" indent="-2286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الجانب التقني: هو طريقة تسيير العمل </a:t>
            </a:r>
            <a:r>
              <a:rPr kumimoji="0" lang="ar-S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باتباع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رسم تدفقي للمهام على سبيل المثال. 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A815-B96F-47B6-8A1B-06A4061CBA06}" type="datetime1">
              <a:rPr lang="ar-SA" smtClean="0"/>
              <a:t>09/02/1436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028284" cy="4525963"/>
          </a:xfrm>
        </p:spPr>
        <p:txBody>
          <a:bodyPr>
            <a:normAutofit/>
          </a:bodyPr>
          <a:lstStyle/>
          <a:p>
            <a:pPr algn="just"/>
            <a:r>
              <a:rPr lang="ar-SA" dirty="0" smtClean="0"/>
              <a:t>الفرق بين الانضباط والإتقان:</a:t>
            </a:r>
          </a:p>
          <a:p>
            <a:pPr lvl="1" algn="just"/>
            <a:r>
              <a:rPr lang="ar-SA" dirty="0" smtClean="0"/>
              <a:t>الإتقان هو إحكام الشيء , وأداؤه بأفضل طريقة ممكنة.</a:t>
            </a:r>
          </a:p>
          <a:p>
            <a:pPr lvl="1" algn="just"/>
            <a:r>
              <a:rPr lang="ar-SA" dirty="0" smtClean="0"/>
              <a:t>قد يقوم الفرد بأداء العمل، لكن لا يعني هذا أنه أتقنه</a:t>
            </a:r>
          </a:p>
          <a:p>
            <a:pPr lvl="1" algn="just"/>
            <a:r>
              <a:rPr lang="ar-SA" dirty="0" smtClean="0"/>
              <a:t>قال النبي </a:t>
            </a:r>
            <a:r>
              <a:rPr lang="ar-SA" dirty="0" smtClean="0">
                <a:cs typeface="DecoType Thuluth" pitchFamily="2" charset="-78"/>
              </a:rPr>
              <a:t>صلى الله عليه وسلم: (إن الله يحب إذا عمل أحدكم عملا أن يتقنه).</a:t>
            </a:r>
            <a:endParaRPr lang="ar-SA" dirty="0">
              <a:cs typeface="DecoType Thuluth" pitchFamily="2" charset="-78"/>
            </a:endParaRPr>
          </a:p>
          <a:p>
            <a:pPr lvl="1" algn="just"/>
            <a:endParaRPr lang="ar-SA" dirty="0" smtClean="0">
              <a:cs typeface="DecoType Thuluth" pitchFamily="2" charset="-78"/>
            </a:endParaRPr>
          </a:p>
          <a:p>
            <a:pPr algn="just"/>
            <a:r>
              <a:rPr lang="ar-SA" dirty="0" smtClean="0"/>
              <a:t>فلسفة ”د ا م“، ثالوث الإتقان والذي تفيد بأن إنجاز الأعمال لا يعني إتقانها، وأن الإتقان مستوى أرفع:</a:t>
            </a:r>
          </a:p>
          <a:p>
            <a:pPr lvl="2" algn="just"/>
            <a:r>
              <a:rPr lang="ar-SA" dirty="0" smtClean="0"/>
              <a:t>د: </a:t>
            </a:r>
            <a:r>
              <a:rPr lang="ar-SA" dirty="0" err="1" smtClean="0"/>
              <a:t>دقــــة</a:t>
            </a:r>
            <a:r>
              <a:rPr lang="ar-SA" dirty="0" smtClean="0"/>
              <a:t> (عدم التشتت والدقة في تحديد الهدف)</a:t>
            </a:r>
          </a:p>
          <a:p>
            <a:pPr lvl="2" algn="just"/>
            <a:r>
              <a:rPr lang="ar-SA" dirty="0" smtClean="0"/>
              <a:t>ا: </a:t>
            </a:r>
            <a:r>
              <a:rPr lang="ar-SA" dirty="0" err="1" smtClean="0"/>
              <a:t>اهتمام</a:t>
            </a:r>
            <a:r>
              <a:rPr lang="ar-SA" dirty="0" smtClean="0"/>
              <a:t>  (الاهتمام بكل ما من شأنه تحقيق الهدف)</a:t>
            </a:r>
          </a:p>
          <a:p>
            <a:pPr lvl="2" algn="just"/>
            <a:r>
              <a:rPr lang="ar-SA" dirty="0" smtClean="0"/>
              <a:t>م: </a:t>
            </a:r>
            <a:r>
              <a:rPr lang="ar-SA" dirty="0" err="1" smtClean="0"/>
              <a:t>م</a:t>
            </a:r>
            <a:r>
              <a:rPr lang="ar-SA" dirty="0" smtClean="0"/>
              <a:t>تابعة (المراجعة المستمرة على الأداء وتقييمه)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A1DA-D2CD-44C6-BDF4-32C607F05DCD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r>
              <a:rPr lang="ar-SA" dirty="0" smtClean="0"/>
              <a:t>هل تتم العبادات في الإسلام دون الانضباط؟</a:t>
            </a:r>
          </a:p>
          <a:p>
            <a:pPr lvl="2"/>
            <a:r>
              <a:rPr lang="ar-SA" dirty="0" smtClean="0"/>
              <a:t>مثلا: الصلاة، الزكاة، الصوم...</a:t>
            </a:r>
          </a:p>
          <a:p>
            <a:pPr lvl="2">
              <a:buNone/>
            </a:pPr>
            <a:endParaRPr lang="ar-SA" dirty="0" smtClean="0"/>
          </a:p>
          <a:p>
            <a:r>
              <a:rPr lang="ar-SA" b="1" dirty="0" smtClean="0"/>
              <a:t>صور الانضباط الوظيفي: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الانضباط في الهيئة (الشكل الظاهري)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الانضباط في الوقت</a:t>
            </a:r>
          </a:p>
          <a:p>
            <a:pPr marL="971550" lvl="1" indent="-514350">
              <a:buFont typeface="+mj-lt"/>
              <a:buAutoNum type="arabicPeriod"/>
            </a:pPr>
            <a:r>
              <a:rPr lang="ar-SA" dirty="0" smtClean="0"/>
              <a:t>الانضباط في التعامل (التصرفات)</a:t>
            </a:r>
          </a:p>
          <a:p>
            <a:pPr marL="971550" lvl="1" indent="-514350">
              <a:buNone/>
            </a:pPr>
            <a:endParaRPr lang="ar-SA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0857-5F21-4147-BDA1-073E68824684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الفصل الرابع: الانضباط والالتزام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ar-SA" b="1" dirty="0" smtClean="0"/>
              <a:t>العوامل المؤثرة إيجابا على الانضباط والأخلاق</a:t>
            </a:r>
          </a:p>
          <a:p>
            <a:pPr marL="742950" lvl="2" indent="-342900"/>
            <a:r>
              <a:rPr lang="ar-SA" dirty="0" smtClean="0"/>
              <a:t>العامل الأول: الإيمان والتوحيد:</a:t>
            </a:r>
          </a:p>
          <a:p>
            <a:pPr marL="1200150" lvl="3" indent="-342900"/>
            <a:r>
              <a:rPr lang="ar-SA" dirty="0" smtClean="0"/>
              <a:t>الإيمان بالله تعالى يقتضي </a:t>
            </a:r>
            <a:r>
              <a:rPr lang="ar-SA" dirty="0" err="1" smtClean="0"/>
              <a:t>اتباع</a:t>
            </a:r>
            <a:r>
              <a:rPr lang="ar-SA" dirty="0" smtClean="0"/>
              <a:t> ما أمر وترك ما نهى عنه سبحانه. ومما أمرنا الله </a:t>
            </a:r>
            <a:r>
              <a:rPr lang="ar-SA" dirty="0" err="1" smtClean="0"/>
              <a:t>به</a:t>
            </a:r>
            <a:r>
              <a:rPr lang="ar-SA" dirty="0" smtClean="0"/>
              <a:t> مثلا التراحم وعدم الظلم لأن الفرد يعلم أن الله تعالى أقدر عليه.</a:t>
            </a:r>
          </a:p>
          <a:p>
            <a:pPr marL="1200150" lvl="3" indent="-342900"/>
            <a:r>
              <a:rPr lang="ar-SA" dirty="0" smtClean="0"/>
              <a:t>الإيمان بالرسل عليهم السلام يدعو إلى التخلق بأخلاقهم، لأن الأتباع يتأثرون بالمتبوع.</a:t>
            </a:r>
          </a:p>
          <a:p>
            <a:pPr marL="1200150" lvl="3" indent="-342900"/>
            <a:r>
              <a:rPr lang="ar-SA" dirty="0" smtClean="0"/>
              <a:t>الإيمان يقينا باليوم الآخر يجعل المؤمن أكثر خلقاً وتواضعاً مع غيره بل وصفحاً على من أخطأ بحقه.</a:t>
            </a:r>
          </a:p>
          <a:p>
            <a:pPr marL="742950" lvl="2" indent="-342900"/>
            <a:r>
              <a:rPr lang="ar-SA" dirty="0" smtClean="0"/>
              <a:t>العامل الثاني: العبادات:</a:t>
            </a:r>
          </a:p>
          <a:p>
            <a:pPr marL="1200150" lvl="3" indent="-342900"/>
            <a:r>
              <a:rPr lang="ar-SA" dirty="0" smtClean="0"/>
              <a:t>قال سبحانه وتعالى: </a:t>
            </a:r>
            <a:r>
              <a:rPr lang="ar-SA" dirty="0" smtClean="0">
                <a:cs typeface="DecoType Thuluth" pitchFamily="2" charset="-78"/>
              </a:rPr>
              <a:t>(إن الصلاة تنهى عن الفحشاء والمنكر)</a:t>
            </a:r>
          </a:p>
          <a:p>
            <a:pPr marL="1200150" lvl="3" indent="-342900"/>
            <a:r>
              <a:rPr lang="ar-SA" dirty="0" smtClean="0"/>
              <a:t>لها أثر إيجابي كبير في أخلاق الفرد وتصرفاته.</a:t>
            </a:r>
          </a:p>
          <a:p>
            <a:pPr marL="1200150" lvl="3" indent="-342900"/>
            <a:r>
              <a:rPr lang="ar-SA" dirty="0" smtClean="0"/>
              <a:t>تجد المحافظ عليها والمقيم لشعائرها أكثر حلماً وأناة ورحمة.</a:t>
            </a:r>
          </a:p>
          <a:p>
            <a:pPr marL="1200150" lvl="3" indent="-342900"/>
            <a:r>
              <a:rPr lang="ar-SA" dirty="0" smtClean="0"/>
              <a:t>الحديث الموقوف على ابن مسعود </a:t>
            </a:r>
            <a:r>
              <a:rPr lang="ar-SA" sz="1500" dirty="0" smtClean="0">
                <a:cs typeface="DecoType Thuluth" pitchFamily="2" charset="-78"/>
              </a:rPr>
              <a:t>رضي الله عنه</a:t>
            </a:r>
            <a:r>
              <a:rPr lang="ar-SA" dirty="0" smtClean="0"/>
              <a:t> (من لم تنهه صلاته عن الفحشاء والمنكر فلا صلاة له)</a:t>
            </a:r>
          </a:p>
          <a:p>
            <a:pPr marL="1200150" lvl="3" indent="-342900"/>
            <a:endParaRPr lang="ar-SA" dirty="0" smtClean="0"/>
          </a:p>
          <a:p>
            <a:endParaRPr lang="ar-SA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79BA-CECC-4E40-81D5-63B4DB949103}" type="datetime1">
              <a:rPr lang="ar-SA" smtClean="0"/>
              <a:t>09/02/1436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640</TotalTime>
  <Words>1102</Words>
  <Application>Microsoft Office PowerPoint</Application>
  <PresentationFormat>عرض على الشاشة (3:4)‏</PresentationFormat>
  <Paragraphs>179</Paragraphs>
  <Slides>15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تجاور</vt:lpstr>
      <vt:lpstr>عرض تقديمي في PowerPoint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  <vt:lpstr>الفصل الرابع: الانضباط والالتزام الوظيفي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Mustafa Ali Essa Al Subaie</dc:creator>
  <cp:lastModifiedBy>HP</cp:lastModifiedBy>
  <cp:revision>96</cp:revision>
  <dcterms:created xsi:type="dcterms:W3CDTF">2011-10-15T05:50:03Z</dcterms:created>
  <dcterms:modified xsi:type="dcterms:W3CDTF">2014-12-01T19:52:29Z</dcterms:modified>
</cp:coreProperties>
</file>