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69C51-ACC4-41F9-AC21-3EA6DA24CA2D}" type="datetimeFigureOut">
              <a:rPr lang="en-IN" smtClean="0"/>
              <a:t>24-11-2014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19299-EB22-4BFE-BFBF-A97FC6FE1E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07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2B5C8D-7C27-4424-AB6F-9763DCAECA02}" type="datetime1">
              <a:rPr lang="ar-SA" smtClean="0"/>
              <a:t>02/02/1436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A68C-A3B4-40B0-83A6-ACE706801BF7}" type="datetime1">
              <a:rPr lang="ar-SA" smtClean="0"/>
              <a:t>02/02/1436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  الفصل الخامس :  المسؤولية الإجتماعية لمنظمات الأعمال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03/02/1436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dirty="0" smtClean="0"/>
              <a:t>أصبح </a:t>
            </a:r>
            <a:r>
              <a:rPr lang="ar-SA" dirty="0"/>
              <a:t>لدى الشركات في بعض الدول العربية تاريخ طويل من الإسهام في تنمية المجتمعات المحلية لتلك الشركات. لكن لا تزال هناك حاجة لتوسعة نطاق الإدراك للمسؤولية </a:t>
            </a:r>
            <a:r>
              <a:rPr lang="ar-SA" dirty="0" smtClean="0"/>
              <a:t>الاجتماعية </a:t>
            </a:r>
            <a:r>
              <a:rPr lang="ar-SA" dirty="0"/>
              <a:t>الواقعة على مؤسسات الأعمال في الدول العربية. </a:t>
            </a:r>
            <a:r>
              <a:rPr lang="ar-SA" dirty="0" smtClean="0"/>
              <a:t>ففي </a:t>
            </a:r>
            <a:r>
              <a:rPr lang="ar-SA" dirty="0"/>
              <a:t>ضوء الأحوال </a:t>
            </a:r>
            <a:r>
              <a:rPr lang="ar-SA" dirty="0" smtClean="0"/>
              <a:t>الاقتصادية </a:t>
            </a:r>
            <a:r>
              <a:rPr lang="ar-SA" dirty="0"/>
              <a:t>في هذه الدول وفي ضوء تدني مستوى أرباح معظم الشركات فإن عدداً صغيراً نسبياً من </a:t>
            </a:r>
            <a:r>
              <a:rPr lang="ar-SA" dirty="0" smtClean="0"/>
              <a:t>الشركات </a:t>
            </a:r>
            <a:r>
              <a:rPr lang="ar-SA" dirty="0"/>
              <a:t>هو الذي يدرك المنافع التي يمكن الحصول عليها من خلال التركيز على القضايا </a:t>
            </a:r>
            <a:r>
              <a:rPr lang="ar-SA" dirty="0" smtClean="0"/>
              <a:t>الاجتماعية. </a:t>
            </a:r>
            <a:r>
              <a:rPr lang="ar-SA" dirty="0"/>
              <a:t>ومن أمثلة الأنشطة </a:t>
            </a:r>
            <a:r>
              <a:rPr lang="ar-SA" dirty="0" smtClean="0"/>
              <a:t>الاجتماعية </a:t>
            </a:r>
            <a:r>
              <a:rPr lang="ar-SA" dirty="0"/>
              <a:t>لهذه الشركات : المؤسسات الخيرية، العمل مع </a:t>
            </a:r>
            <a:r>
              <a:rPr lang="ar-SA" dirty="0" smtClean="0"/>
              <a:t>البلديات،  </a:t>
            </a:r>
            <a:r>
              <a:rPr lang="en-IN" dirty="0" smtClean="0"/>
              <a:t>…</a:t>
            </a:r>
            <a:endParaRPr lang="en-IN" dirty="0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6.المسؤولية لمنظمات العمال في الدول العربية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2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 </a:t>
            </a:r>
            <a:r>
              <a:rPr lang="en-IN" b="1" dirty="0" smtClean="0">
                <a:solidFill>
                  <a:srgbClr val="FF0000"/>
                </a:solidFill>
              </a:rPr>
              <a:t>.1</a:t>
            </a:r>
            <a:r>
              <a:rPr lang="ar-SA" b="1" dirty="0" smtClean="0">
                <a:solidFill>
                  <a:srgbClr val="FF0000"/>
                </a:solidFill>
              </a:rPr>
              <a:t>مفهوم المسؤولية الإجتماعية لمنظمات أعمال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E32-5C36-4ADF-885D-BAF2323C8E28}" type="datetime1">
              <a:rPr lang="ar-SA" smtClean="0"/>
              <a:t>02/02/1436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المسؤولية الإجتماعية لمنظمات أعمال هي إلتزام اصحاب النشاطات التجارية بالمساهمة في التنمية المستدامة من خلال العمل مع </a:t>
            </a:r>
            <a:r>
              <a:rPr lang="ar-SA" dirty="0" smtClean="0"/>
              <a:t>موظفيهم </a:t>
            </a:r>
            <a:r>
              <a:rPr lang="ar-SA" dirty="0" smtClean="0"/>
              <a:t>وعائلاتهم والمجتمع المحلي لتحسين مستوى معيشة الناس بأسلوب يخدم التجارة والتنمية في آن </a:t>
            </a:r>
            <a:r>
              <a:rPr lang="ar-SA" dirty="0" smtClean="0"/>
              <a:t>واحد.</a:t>
            </a:r>
            <a:endParaRPr lang="ar-SA" dirty="0" smtClean="0"/>
          </a:p>
          <a:p>
            <a:pPr algn="just" rtl="1">
              <a:lnSpc>
                <a:spcPct val="150000"/>
              </a:lnSpc>
            </a:pPr>
            <a:endParaRPr lang="ar-SA" dirty="0" smtClean="0"/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/>
            </a:r>
            <a:br>
              <a:rPr lang="ar-SA" b="1" dirty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/>
            </a:r>
            <a:br>
              <a:rPr lang="ar-SA" b="1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/>
            </a:r>
            <a:br>
              <a:rPr lang="ar-SA" b="1" dirty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2.أنماط المسؤولية الاجتماعية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B512-560D-4A3F-8466-40B7B70E6393}" type="datetime1">
              <a:rPr lang="ar-SA" smtClean="0"/>
              <a:t>03/02/1436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SA" dirty="0" smtClean="0"/>
              <a:t>النمط الإقتصادي : منشآت الأعمال يجب أن تركز على تعظيم الربح بغض النظر عن أي مساهمة إجتماعية التي تعتبر نواتج ثانوية لتعظيم الربح.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النمط الإجتماعي : يعرض المنشآت كوحدات إجتماعية تضع المجتمع و متطلباته في مركز اهتماماتها عند اتخاذ القرارات.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النمط الإقتصادي –الإجتماعي</a:t>
            </a:r>
            <a:r>
              <a:rPr lang="en-IN" dirty="0" smtClean="0"/>
              <a:t> </a:t>
            </a:r>
            <a:r>
              <a:rPr lang="ar-SA" dirty="0" smtClean="0"/>
              <a:t>:</a:t>
            </a:r>
            <a:r>
              <a:rPr lang="en-IN" dirty="0" smtClean="0"/>
              <a:t> </a:t>
            </a:r>
            <a:r>
              <a:rPr lang="ar-SA" dirty="0" smtClean="0"/>
              <a:t>و </a:t>
            </a:r>
            <a:r>
              <a:rPr lang="ar-SA" dirty="0" smtClean="0"/>
              <a:t>يرى أن المنشآت لا تمثل مصالح جهةٍ واحدة (المالكين) وانما هناك جهات أخرى مثل الحكومة و المجتمع ترتبط معها بإلتزامات معينة.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3. عناصر المسؤولية الاجتماعية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45F1-610A-4208-A11B-0259C597C16A}" type="datetime1">
              <a:rPr lang="ar-SA" smtClean="0"/>
              <a:t>03/02/1436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en-IN" dirty="0" smtClean="0"/>
              <a:t>  </a:t>
            </a:r>
            <a:r>
              <a:rPr lang="ar-SA" dirty="0" smtClean="0"/>
              <a:t> يوجد عدد كبير من العناصر التي تختلف توقعاتها لما يجب أن تؤديه المنظمة تجاهها وهم : المالكون ، العاملون، الزبائن، المنافسون،  الموردون ، المجتمع، البيئة، الحكومة، جماعة الضغط الإجتماعي....     </a:t>
            </a: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4. المحاسبة و المسؤولية الإجتماعية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BA3-DC5C-4240-82F5-CC2B1E20E428}" type="datetime1">
              <a:rPr lang="ar-SA" smtClean="0"/>
              <a:t>02/02/1436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أ.مفهوم المحاسبة والمسؤولية الإجتماعية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المحاسبة عن المسؤولية الإجتماعية هي“ مجموعة الأنشطة التي تختص بقياس و تحليل الأداء الإجتماعي لمنظمات الأعمال و توصيل تلك المعلومات للفئات و الطوائف المختصة بغرض مساعدتهم في اتخاذ القرارات و تقييم الأداء الإجتماعي لتلك المنظمات“ (الصبان، 1987)</a:t>
            </a:r>
            <a:endParaRPr lang="en-IN" dirty="0" smtClean="0"/>
          </a:p>
          <a:p>
            <a:pPr algn="just" rtl="1">
              <a:lnSpc>
                <a:spcPct val="150000"/>
              </a:lnSpc>
              <a:buNone/>
            </a:pPr>
            <a:endParaRPr lang="en-IN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4BA2-334E-4615-BC50-93BF0115DF44}" type="datetime1">
              <a:rPr lang="ar-SA" smtClean="0"/>
              <a:t>02/02/1436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00B050"/>
                </a:solidFill>
              </a:rPr>
              <a:t>ب. أهداف المحاسبة </a:t>
            </a:r>
            <a:r>
              <a:rPr lang="ar-SA" dirty="0" smtClean="0">
                <a:solidFill>
                  <a:srgbClr val="00B050"/>
                </a:solidFill>
              </a:rPr>
              <a:t>الاجتماعية</a:t>
            </a:r>
          </a:p>
          <a:p>
            <a:pPr algn="just" rtl="1">
              <a:lnSpc>
                <a:spcPct val="150000"/>
              </a:lnSpc>
              <a:buNone/>
            </a:pPr>
            <a:endParaRPr lang="ar-SA" dirty="0">
              <a:solidFill>
                <a:srgbClr val="00B050"/>
              </a:solidFill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dirty="0" smtClean="0"/>
              <a:t> تحديد وقياس صافي المساهمة الإجتماعية للمنظمة : وتشمل المنافع الخاصة والداخلية للمنظمة والمنافع  الخارجية (الإجتماعية) التي لها على فئات المجتمع. 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dirty="0" smtClean="0"/>
              <a:t> تقييم الأداء الإجتماعي للمنظمة </a:t>
            </a:r>
            <a:r>
              <a:rPr lang="ar-SA" dirty="0" smtClean="0"/>
              <a:t>: من </a:t>
            </a:r>
            <a:r>
              <a:rPr lang="ar-SA" dirty="0" smtClean="0"/>
              <a:t>خلال تحديد ما إذا كانت إستراتيجية المنظمة واهدافها تتماشى مع الأولويات </a:t>
            </a:r>
            <a:r>
              <a:rPr lang="ar-SA" dirty="0" smtClean="0"/>
              <a:t>الاجتماعية من جهة </a:t>
            </a:r>
            <a:r>
              <a:rPr lang="ar-SA" dirty="0" smtClean="0"/>
              <a:t>ومع طموح </a:t>
            </a:r>
            <a:r>
              <a:rPr lang="ar-SA" dirty="0" smtClean="0"/>
              <a:t>المنظمة من جهة أخرى </a:t>
            </a:r>
            <a:r>
              <a:rPr lang="ar-SA" dirty="0" smtClean="0"/>
              <a:t>(تحقيق نسبة معقولة من الأرباح)</a:t>
            </a:r>
            <a:r>
              <a:rPr lang="en-IN" dirty="0" smtClean="0"/>
              <a:t>.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dirty="0" smtClean="0"/>
              <a:t>الإفصاح عن الأنشطة التي تقوم بها المنظمة والتي لها آثار </a:t>
            </a:r>
            <a:r>
              <a:rPr lang="ar-SA" dirty="0" smtClean="0"/>
              <a:t>اجتماعية و ذلك من خلال توفير البيانات اللازمة عن هذه الأنشطة للأطراف الداخلية والخارجية قصد ترشيد القرارات المتعلقة بهذا النوع من الأنشطة. </a:t>
            </a:r>
            <a:r>
              <a:rPr lang="ar-SA" dirty="0" smtClean="0"/>
              <a:t> </a:t>
            </a:r>
            <a:endParaRPr lang="en-IN" dirty="0" smtClean="0"/>
          </a:p>
          <a:p>
            <a:pPr algn="just" rtl="1">
              <a:lnSpc>
                <a:spcPct val="150000"/>
              </a:lnSpc>
              <a:buFont typeface="Wingdings" pitchFamily="2" charset="2"/>
              <a:buChar char="§"/>
            </a:pPr>
            <a:endParaRPr lang="en-IN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00B050"/>
                </a:solidFill>
              </a:rPr>
              <a:t>ج. مجالات المحاسبة الاجتماعية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03/02/1436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SA" dirty="0" smtClean="0"/>
              <a:t>مجال العاملين : ويتضمن تأثير أنشطة المنظمة على العاملين فيها من ناحية تحسين أوضاعهم و ظروفهم (علاج مجاني، أمن وسلامة مهنية...)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مجال البيئة: </a:t>
            </a:r>
            <a:r>
              <a:rPr lang="ar-SA" dirty="0"/>
              <a:t> ويشمل مجموع الأنشطة </a:t>
            </a:r>
            <a:r>
              <a:rPr lang="ar-SA" dirty="0" smtClean="0"/>
              <a:t>الاجتماعية </a:t>
            </a:r>
            <a:r>
              <a:rPr lang="ar-SA" dirty="0"/>
              <a:t>التي تهدف إلى الحد من الأثار  السلبية لنشاط المنظمة على </a:t>
            </a:r>
            <a:r>
              <a:rPr lang="ar-SA" dirty="0" smtClean="0"/>
              <a:t>البيئية</a:t>
            </a:r>
            <a:r>
              <a:rPr lang="en-IN" dirty="0" smtClean="0"/>
              <a:t>.</a:t>
            </a:r>
            <a:endParaRPr lang="ar-SA" dirty="0"/>
          </a:p>
          <a:p>
            <a:pPr algn="just" rtl="1">
              <a:lnSpc>
                <a:spcPct val="150000"/>
              </a:lnSpc>
            </a:pPr>
            <a:r>
              <a:rPr lang="ar-SA" dirty="0"/>
              <a:t> مجال حماية المستهلك : يشمل الأنشطة التي تهدف إلى تحقيق رضا المستهلك (زيادة أمان المنتج، توفير البيانات اللازمة عن المنتج...)</a:t>
            </a:r>
          </a:p>
          <a:p>
            <a:pPr algn="just" rtl="1">
              <a:lnSpc>
                <a:spcPct val="150000"/>
              </a:lnSpc>
            </a:pPr>
            <a:r>
              <a:rPr lang="ar-SA" dirty="0"/>
              <a:t> مجال المجتمع : يشمل مجموع الأنشطة التي تهدف إلى تحقيق فائدة لفئات من المجتمع كتشغيل المعاقين ، توفير فرص تدريب للطلبة، إقامة حضانة لأطفال المنطقة...    </a:t>
            </a: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362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>
                <a:solidFill>
                  <a:srgbClr val="FF0000"/>
                </a:solidFill>
              </a:rPr>
              <a:t>5.المسؤولية الاجتماعية و حقوق العملاء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03/02/1436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5105400"/>
          </a:xfrm>
        </p:spPr>
        <p:txBody>
          <a:bodyPr>
            <a:noAutofit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200" b="1" dirty="0" smtClean="0"/>
              <a:t>حق الأمان :</a:t>
            </a:r>
            <a:r>
              <a:rPr lang="ar-SA" sz="2200" dirty="0" smtClean="0"/>
              <a:t> أي ان المنتج يباع اليوم تحت ظل المساءلة القانونية وتحمل المسؤولية الاجتماعية تجاه المستهلك.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200" b="1" dirty="0" smtClean="0"/>
              <a:t>حق الحصول على المعلومات : </a:t>
            </a:r>
            <a:r>
              <a:rPr lang="ar-SA" sz="2200" dirty="0" smtClean="0"/>
              <a:t>أي المعلومات  المطلوبة في اتخاذ قرار الاختيار يجب أن تتصف بالكفاية و الدقة والمصداقية.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200" b="1" dirty="0" smtClean="0"/>
              <a:t>حق الاختيار: </a:t>
            </a:r>
            <a:r>
              <a:rPr lang="ar-SA" sz="2200" dirty="0" smtClean="0"/>
              <a:t>أي توفير الفرصة للمستهلك لاختيار أنواع مختلفة من المنتجات و بأسعار تنافسية. وإذا كانت الصناعة تعمل في ظروف غير تنافسية و تعتمد على تنظيمات حكومية فإنه يجب توفير سلع و خدمات ذات نوعية تحقق الاشباع و بأسعار معتدلة. 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200" b="1" dirty="0" smtClean="0"/>
              <a:t>حق سماع رأي المستهلك .</a:t>
            </a:r>
          </a:p>
        </p:txBody>
      </p:sp>
    </p:spTree>
    <p:extLst>
      <p:ext uri="{BB962C8B-B14F-4D97-AF65-F5344CB8AC3E}">
        <p14:creationId xmlns:p14="http://schemas.microsoft.com/office/powerpoint/2010/main" val="295631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5C8D-7C27-4424-AB6F-9763DCAECA02}" type="datetime1">
              <a:rPr lang="ar-SA" smtClean="0"/>
              <a:t>03/02/1436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أخلاقيات العمل و المسؤولية الإجتماعية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/>
              <a:t>حق التمتع ببيئة نظيفة :</a:t>
            </a:r>
            <a:r>
              <a:rPr lang="ar-SA" sz="2800" dirty="0"/>
              <a:t> و يعني حق العيش  و العمل في بيئة سليمة غير ملوثة و خالية من المخاطر للأجيال الحالية و القادمة. 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/>
              <a:t>حق إشباع حاجياته الأساسية :</a:t>
            </a:r>
            <a:r>
              <a:rPr lang="ar-SA" sz="2800" dirty="0"/>
              <a:t> من غذاء و كساء ورعاية صحية وتعليم...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/>
              <a:t>حق التعويض</a:t>
            </a:r>
            <a:r>
              <a:rPr lang="ar-SA" sz="2800" dirty="0"/>
              <a:t> </a:t>
            </a:r>
            <a:r>
              <a:rPr lang="ar-SA" sz="2800" b="1" dirty="0" smtClean="0"/>
              <a:t>:</a:t>
            </a:r>
            <a:r>
              <a:rPr lang="ar-SA" sz="2800" dirty="0" smtClean="0"/>
              <a:t>عن </a:t>
            </a:r>
            <a:r>
              <a:rPr lang="ar-SA" sz="2800" dirty="0"/>
              <a:t>التضليل أو السلع الرديئة او الخدمات غير المرضية...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b="1" dirty="0"/>
              <a:t>حق التثقيف : </a:t>
            </a:r>
            <a:r>
              <a:rPr lang="ar-SA" sz="2800" dirty="0"/>
              <a:t>أن يكون للمستهلك الحق في اكتساب المعارف و المهارات المطلوبة لممارسة الاختيارات الواعية بين السلع و الخدمات من خلال الحصول على برامج توعوية ودورات تدريبية... </a:t>
            </a:r>
            <a:endParaRPr lang="en-IN" sz="2800" dirty="0"/>
          </a:p>
          <a:p>
            <a:pPr algn="r" rt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2089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646</TotalTime>
  <Words>533</Words>
  <Application>Microsoft Office PowerPoint</Application>
  <PresentationFormat>عرض على الشاشة (3:4)‏</PresentationFormat>
  <Paragraphs>63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مدني</vt:lpstr>
      <vt:lpstr>  الفصل الخامس :  المسؤولية الإجتماعية لمنظمات الأعمال</vt:lpstr>
      <vt:lpstr> .1مفهوم المسؤولية الإجتماعية لمنظمات أعمال</vt:lpstr>
      <vt:lpstr>     2.أنماط المسؤولية الاجتماعية</vt:lpstr>
      <vt:lpstr>3. عناصر المسؤولية الاجتماعية</vt:lpstr>
      <vt:lpstr>4. المحاسبة و المسؤولية الإجتماعية</vt:lpstr>
      <vt:lpstr>عرض تقديمي في PowerPoint</vt:lpstr>
      <vt:lpstr>ج. مجالات المحاسبة الاجتماعية</vt:lpstr>
      <vt:lpstr>5.المسؤولية الاجتماعية و حقوق العملاء</vt:lpstr>
      <vt:lpstr>عرض تقديمي في PowerPoint</vt:lpstr>
      <vt:lpstr>6.المسؤولية لمنظمات العمال في الدول العربية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 الفصل الخامس :  المسؤولية الإجتماعية لمنظمات الأعمال</dc:title>
  <dc:creator>HP</dc:creator>
  <cp:lastModifiedBy>HP</cp:lastModifiedBy>
  <cp:revision>32</cp:revision>
  <dcterms:created xsi:type="dcterms:W3CDTF">2006-08-16T00:00:00Z</dcterms:created>
  <dcterms:modified xsi:type="dcterms:W3CDTF">2014-11-25T03:52:20Z</dcterms:modified>
</cp:coreProperties>
</file>