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60" r:id="rId4"/>
    <p:sldId id="259" r:id="rId5"/>
    <p:sldId id="263" r:id="rId6"/>
    <p:sldId id="265" r:id="rId7"/>
    <p:sldId id="268" r:id="rId8"/>
    <p:sldId id="269" r:id="rId9"/>
    <p:sldId id="270" r:id="rId10"/>
    <p:sldId id="271" r:id="rId11"/>
    <p:sldId id="272"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D35D81-FC97-4684-9B93-A680E68E6F37}" type="datetimeFigureOut">
              <a:rPr lang="en-IN" smtClean="0"/>
              <a:t>02-12-2014</a:t>
            </a:fld>
            <a:endParaRPr lang="en-IN"/>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IN"/>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A4FB6B-5750-402A-B845-B389EE93F391}" type="slidenum">
              <a:rPr lang="en-IN" smtClean="0"/>
              <a:t>‹#›</a:t>
            </a:fld>
            <a:endParaRPr lang="en-IN"/>
          </a:p>
        </p:txBody>
      </p:sp>
    </p:spTree>
    <p:extLst>
      <p:ext uri="{BB962C8B-B14F-4D97-AF65-F5344CB8AC3E}">
        <p14:creationId xmlns:p14="http://schemas.microsoft.com/office/powerpoint/2010/main" val="4073738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pPr>
              <a:defRPr/>
            </a:pPr>
            <a:fld id="{BF6A49C3-C5BE-43A6-ADA8-6C62CE3E307A}" type="datetime1">
              <a:rPr lang="ar-SA" smtClean="0"/>
              <a:t>10/02/1436</a:t>
            </a:fld>
            <a:endParaRPr lang="en-US"/>
          </a:p>
        </p:txBody>
      </p:sp>
      <p:sp>
        <p:nvSpPr>
          <p:cNvPr id="17" name="عنصر نائب للتذييل 16"/>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9BB12D-B2E0-4F90-A235-2E1EBDA5EDBE}" type="slidenum">
              <a:rPr lang="ar-SA" smtClean="0"/>
              <a:pPr/>
              <a:t>‹#›</a:t>
            </a:fld>
            <a:endParaRPr lang="en-US"/>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pPr>
              <a:defRPr/>
            </a:pPr>
            <a:fld id="{C2944E5D-F7DE-4C46-8506-A7BC618A429F}" type="datetime1">
              <a:rPr lang="ar-SA" smtClean="0"/>
              <a:t>10/02/1436</a:t>
            </a:fld>
            <a:endParaRPr lang="en-US"/>
          </a:p>
        </p:txBody>
      </p:sp>
      <p:sp>
        <p:nvSpPr>
          <p:cNvPr id="5" name="عنصر نائب للتذييل 4"/>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6" name="عنصر نائب لرقم الشريحة 5"/>
          <p:cNvSpPr>
            <a:spLocks noGrp="1"/>
          </p:cNvSpPr>
          <p:nvPr>
            <p:ph type="sldNum" sz="quarter" idx="12"/>
          </p:nvPr>
        </p:nvSpPr>
        <p:spPr/>
        <p:txBody>
          <a:bodyPr/>
          <a:lstStyle/>
          <a:p>
            <a:fld id="{039BB12D-B2E0-4F90-A235-2E1EBDA5EDBE}" type="slidenum">
              <a:rPr lang="ar-SA"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039BB12D-B2E0-4F90-A235-2E1EBDA5EDBE}" type="slidenum">
              <a:rPr lang="ar-SA" smtClean="0"/>
              <a:pPr/>
              <a:t>‹#›</a:t>
            </a:fld>
            <a:endParaRPr lang="en-US"/>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pPr>
              <a:defRPr/>
            </a:pPr>
            <a:fld id="{3176997B-0FAC-4093-A1BA-E23F1B01C58F}" type="datetime1">
              <a:rPr lang="ar-SA" smtClean="0"/>
              <a:t>10/02/1436</a:t>
            </a:fld>
            <a:endParaRPr lang="en-US"/>
          </a:p>
        </p:txBody>
      </p:sp>
      <p:sp>
        <p:nvSpPr>
          <p:cNvPr id="5" name="عنصر نائب للتذييل 4"/>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pPr>
              <a:defRPr/>
            </a:pPr>
            <a:fld id="{19ADEE2D-24D0-4D72-BFE5-3F92292AF652}" type="datetime1">
              <a:rPr lang="ar-SA" smtClean="0"/>
              <a:t>10/02/1436</a:t>
            </a:fld>
            <a:endParaRPr lang="en-US"/>
          </a:p>
        </p:txBody>
      </p:sp>
      <p:sp>
        <p:nvSpPr>
          <p:cNvPr id="5" name="عنصر نائب للتذييل 4"/>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6" name="عنصر نائب لرقم الشريحة 5"/>
          <p:cNvSpPr>
            <a:spLocks noGrp="1"/>
          </p:cNvSpPr>
          <p:nvPr>
            <p:ph type="sldNum" sz="quarter" idx="12"/>
          </p:nvPr>
        </p:nvSpPr>
        <p:spPr>
          <a:xfrm>
            <a:off x="4361688" y="1026372"/>
            <a:ext cx="457200" cy="441325"/>
          </a:xfrm>
        </p:spPr>
        <p:txBody>
          <a:bodyPr/>
          <a:lstStyle/>
          <a:p>
            <a:fld id="{039BB12D-B2E0-4F90-A235-2E1EBDA5EDBE}" type="slidenum">
              <a:rPr lang="ar-SA" smtClean="0"/>
              <a:pPr/>
              <a:t>‹#›</a:t>
            </a:fld>
            <a:endParaRPr lang="en-US"/>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4" name="عنصر نائب للتاريخ 3"/>
          <p:cNvSpPr>
            <a:spLocks noGrp="1"/>
          </p:cNvSpPr>
          <p:nvPr>
            <p:ph type="dt" sz="half" idx="10"/>
          </p:nvPr>
        </p:nvSpPr>
        <p:spPr/>
        <p:txBody>
          <a:bodyPr/>
          <a:lstStyle/>
          <a:p>
            <a:pPr>
              <a:defRPr/>
            </a:pPr>
            <a:fld id="{D5305B5A-65B9-4DFF-BFB3-133190F022B9}" type="datetime1">
              <a:rPr lang="ar-SA" smtClean="0"/>
              <a:t>10/02/1436</a:t>
            </a:fld>
            <a:endParaRPr lang="en-US"/>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9BB12D-B2E0-4F90-A235-2E1EBDA5EDBE}" type="slidenum">
              <a:rPr lang="ar-SA" smtClean="0"/>
              <a:pPr/>
              <a:t>‹#›</a:t>
            </a:fld>
            <a:endParaRPr lang="en-US"/>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pPr>
              <a:defRPr/>
            </a:pPr>
            <a:fld id="{D83C82C6-1A7F-490A-AF36-E58A3EFA3385}" type="datetime1">
              <a:rPr lang="ar-SA" smtClean="0"/>
              <a:t>10/02/1436</a:t>
            </a:fld>
            <a:endParaRPr lang="en-US"/>
          </a:p>
        </p:txBody>
      </p:sp>
      <p:sp>
        <p:nvSpPr>
          <p:cNvPr id="6" name="عنصر نائب للتذييل 5"/>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7" name="عنصر نائب لرقم الشريحة 6"/>
          <p:cNvSpPr>
            <a:spLocks noGrp="1"/>
          </p:cNvSpPr>
          <p:nvPr>
            <p:ph type="sldNum" sz="quarter" idx="12"/>
          </p:nvPr>
        </p:nvSpPr>
        <p:spPr/>
        <p:txBody>
          <a:bodyPr/>
          <a:lstStyle/>
          <a:p>
            <a:fld id="{039BB12D-B2E0-4F90-A235-2E1EBDA5EDBE}" type="slidenum">
              <a:rPr lang="ar-SA" smtClean="0"/>
              <a:pPr/>
              <a:t>‹#›</a:t>
            </a:fld>
            <a:endParaRPr lang="en-US"/>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pPr>
              <a:defRPr/>
            </a:pPr>
            <a:fld id="{2A7564E4-2B8C-4A43-B9C7-118D0700B21D}" type="datetime1">
              <a:rPr lang="ar-SA" smtClean="0"/>
              <a:t>10/02/1436</a:t>
            </a:fld>
            <a:endParaRPr lang="en-US"/>
          </a:p>
        </p:txBody>
      </p:sp>
      <p:sp>
        <p:nvSpPr>
          <p:cNvPr id="8" name="عنصر نائب للتذييل 7"/>
          <p:cNvSpPr>
            <a:spLocks noGrp="1"/>
          </p:cNvSpPr>
          <p:nvPr>
            <p:ph type="ftr" sz="quarter" idx="11"/>
          </p:nvPr>
        </p:nvSpPr>
        <p:spPr>
          <a:xfrm>
            <a:off x="304800" y="6409944"/>
            <a:ext cx="3581400" cy="365760"/>
          </a:xfrm>
        </p:spPr>
        <p:txBody>
          <a:bodyPr/>
          <a:lstStyle/>
          <a:p>
            <a:pPr>
              <a:defRPr/>
            </a:pPr>
            <a:r>
              <a:rPr lang="ar-SA" smtClean="0"/>
              <a:t>أخلاقيات العمل و المسؤولية الاجتماعية</a:t>
            </a:r>
            <a:endParaRPr lang="en-US"/>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039BB12D-B2E0-4F90-A235-2E1EBDA5EDBE}" type="slidenum">
              <a:rPr lang="ar-SA" smtClean="0"/>
              <a:pPr/>
              <a:t>‹#›</a:t>
            </a:fld>
            <a:endParaRPr lang="en-US"/>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pPr>
              <a:defRPr/>
            </a:pPr>
            <a:fld id="{A9C3E322-4BD1-4FF8-9495-CBF99DE8212F}" type="datetime1">
              <a:rPr lang="ar-SA" smtClean="0"/>
              <a:t>10/02/1436</a:t>
            </a:fld>
            <a:endParaRPr lang="en-US"/>
          </a:p>
        </p:txBody>
      </p:sp>
      <p:sp>
        <p:nvSpPr>
          <p:cNvPr id="4" name="عنصر نائب للتذييل 3"/>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a:xfrm>
            <a:off x="4343400" y="1036020"/>
            <a:ext cx="457200" cy="441325"/>
          </a:xfrm>
        </p:spPr>
        <p:txBody>
          <a:bodyPr/>
          <a:lstStyle/>
          <a:p>
            <a:fld id="{039BB12D-B2E0-4F90-A235-2E1EBDA5EDBE}" type="slidenum">
              <a:rPr lang="ar-SA"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pPr>
              <a:defRPr/>
            </a:pPr>
            <a:fld id="{CCDD8547-0ECC-4F68-9620-5AA2B899329C}"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9BB12D-B2E0-4F90-A235-2E1EBDA5EDBE}" type="slidenum">
              <a:rPr lang="ar-SA"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9BB12D-B2E0-4F90-A235-2E1EBDA5EDBE}" type="slidenum">
              <a:rPr lang="ar-SA" smtClean="0"/>
              <a:pPr/>
              <a:t>‹#›</a:t>
            </a:fld>
            <a:endParaRPr lang="en-US"/>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pPr>
              <a:defRPr/>
            </a:pPr>
            <a:fld id="{A576BCDD-904B-44D1-AD09-D71EC788D33F}" type="datetime1">
              <a:rPr lang="ar-SA" smtClean="0"/>
              <a:t>10/02/1436</a:t>
            </a:fld>
            <a:endParaRPr lang="en-US"/>
          </a:p>
        </p:txBody>
      </p:sp>
      <p:sp>
        <p:nvSpPr>
          <p:cNvPr id="6" name="عنصر نائب للتذييل 5"/>
          <p:cNvSpPr>
            <a:spLocks noGrp="1"/>
          </p:cNvSpPr>
          <p:nvPr>
            <p:ph type="ftr" sz="quarter" idx="11"/>
          </p:nvPr>
        </p:nvSpPr>
        <p:spPr>
          <a:xfrm>
            <a:off x="301752" y="6410848"/>
            <a:ext cx="3383280" cy="365760"/>
          </a:xfrm>
        </p:spPr>
        <p:txBody>
          <a:bodyPr/>
          <a:lstStyle/>
          <a:p>
            <a:pPr>
              <a:defRPr/>
            </a:pPr>
            <a:r>
              <a:rPr lang="ar-SA" smtClean="0"/>
              <a:t>أخلاقيات العمل و المسؤولية الاجتماعية</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039BB12D-B2E0-4F90-A235-2E1EBDA5EDBE}" type="slidenum">
              <a:rPr lang="ar-SA" smtClean="0"/>
              <a:pPr/>
              <a:t>‹#›</a:t>
            </a:fld>
            <a:endParaRPr lang="en-US"/>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pPr>
              <a:defRPr/>
            </a:pPr>
            <a:fld id="{84DFB2CA-BACB-46E7-BC2A-E47EF98CB108}" type="datetime1">
              <a:rPr lang="ar-SA" smtClean="0"/>
              <a:t>10/02/1436</a:t>
            </a:fld>
            <a:endParaRPr lang="en-US"/>
          </a:p>
        </p:txBody>
      </p:sp>
      <p:sp>
        <p:nvSpPr>
          <p:cNvPr id="6" name="عنصر نائب للتذييل 5"/>
          <p:cNvSpPr>
            <a:spLocks noGrp="1"/>
          </p:cNvSpPr>
          <p:nvPr>
            <p:ph type="ftr" sz="quarter" idx="11"/>
          </p:nvPr>
        </p:nvSpPr>
        <p:spPr>
          <a:xfrm>
            <a:off x="301752" y="6410848"/>
            <a:ext cx="3584448" cy="365760"/>
          </a:xfrm>
        </p:spPr>
        <p:txBody>
          <a:bodyPr/>
          <a:lstStyle/>
          <a:p>
            <a:pPr>
              <a:defRPr/>
            </a:pPr>
            <a:r>
              <a:rPr lang="ar-SA" smtClean="0"/>
              <a:t>أخلاقيات العمل و المسؤولية الاجتماعية</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fld id="{4704B328-0FDB-4EC7-8002-29FDB307ED12}" type="datetime1">
              <a:rPr lang="ar-SA" smtClean="0"/>
              <a:t>10/02/1436</a:t>
            </a:fld>
            <a:endParaRPr lang="en-US"/>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r>
              <a:rPr lang="ar-SA" smtClean="0"/>
              <a:t>أخلاقيات العمل و المسؤولية الاجتماعية</a:t>
            </a:r>
            <a:endParaRPr lang="en-US"/>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9BB12D-B2E0-4F90-A235-2E1EBDA5EDBE}" type="slidenum">
              <a:rPr lang="ar-SA" smtClean="0"/>
              <a:pPr/>
              <a:t>‹#›</a:t>
            </a:fld>
            <a:endParaRPr lang="en-US"/>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r>
              <a:rPr lang="ar-SA" sz="3200" b="1" dirty="0">
                <a:solidFill>
                  <a:srgbClr val="FF0000"/>
                </a:solidFill>
                <a:latin typeface="Arial Narrow" pitchFamily="34" charset="0"/>
              </a:rPr>
              <a:t>الفصل </a:t>
            </a:r>
            <a:r>
              <a:rPr lang="ar-SA" sz="3200" b="1" dirty="0" smtClean="0">
                <a:solidFill>
                  <a:srgbClr val="FF0000"/>
                </a:solidFill>
                <a:latin typeface="Arial Narrow" pitchFamily="34" charset="0"/>
              </a:rPr>
              <a:t>السادس</a:t>
            </a:r>
            <a:r>
              <a:rPr lang="ar-SA" sz="3200" b="1" dirty="0">
                <a:solidFill>
                  <a:srgbClr val="FF0000"/>
                </a:solidFill>
                <a:latin typeface="Arial Narrow" pitchFamily="34" charset="0"/>
              </a:rPr>
              <a:t>: </a:t>
            </a:r>
            <a:r>
              <a:rPr lang="ar-SA" sz="3200" b="1" dirty="0" smtClean="0">
                <a:solidFill>
                  <a:srgbClr val="FF0000"/>
                </a:solidFill>
                <a:latin typeface="Arial Narrow" pitchFamily="34" charset="0"/>
              </a:rPr>
              <a:t>مدوّنة </a:t>
            </a:r>
            <a:r>
              <a:rPr lang="ar-SA" sz="3200" b="1" dirty="0">
                <a:solidFill>
                  <a:srgbClr val="FF0000"/>
                </a:solidFill>
                <a:latin typeface="Arial Narrow" pitchFamily="34" charset="0"/>
              </a:rPr>
              <a:t>وقواعد </a:t>
            </a:r>
            <a:r>
              <a:rPr lang="ar-SA" sz="3200" b="1" dirty="0" smtClean="0">
                <a:solidFill>
                  <a:srgbClr val="FF0000"/>
                </a:solidFill>
                <a:latin typeface="Arial Narrow" pitchFamily="34" charset="0"/>
              </a:rPr>
              <a:t>السلوك</a:t>
            </a:r>
            <a:endParaRPr lang="ar-SA" sz="3200" b="1" dirty="0">
              <a:solidFill>
                <a:srgbClr val="FF0000"/>
              </a:solidFill>
              <a:latin typeface="Arial Narrow" pitchFamily="34" charset="0"/>
            </a:endParaRPr>
          </a:p>
        </p:txBody>
      </p:sp>
      <p:sp>
        <p:nvSpPr>
          <p:cNvPr id="2" name="عنصر نائب للتاريخ 1"/>
          <p:cNvSpPr>
            <a:spLocks noGrp="1"/>
          </p:cNvSpPr>
          <p:nvPr>
            <p:ph type="dt" sz="half" idx="10"/>
          </p:nvPr>
        </p:nvSpPr>
        <p:spPr/>
        <p:txBody>
          <a:bodyPr/>
          <a:lstStyle/>
          <a:p>
            <a:pPr>
              <a:defRPr/>
            </a:pPr>
            <a:fld id="{4FB93C85-4595-4CEC-976D-A11D2057870F}"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4" name="عنصر نائب لرقم الشريحة 3"/>
          <p:cNvSpPr>
            <a:spLocks noGrp="1"/>
          </p:cNvSpPr>
          <p:nvPr>
            <p:ph type="sldNum" sz="quarter" idx="12"/>
          </p:nvPr>
        </p:nvSpPr>
        <p:spPr/>
        <p:txBody>
          <a:bodyPr/>
          <a:lstStyle/>
          <a:p>
            <a:fld id="{039BB12D-B2E0-4F90-A235-2E1EBDA5EDBE}" type="slidenum">
              <a:rPr lang="ar-SA"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sz="quarter" idx="1"/>
          </p:nvPr>
        </p:nvSpPr>
        <p:spPr>
          <a:xfrm>
            <a:off x="145475" y="1600200"/>
            <a:ext cx="8839200" cy="4724400"/>
          </a:xfrm>
        </p:spPr>
        <p:txBody>
          <a:bodyPr>
            <a:normAutofit/>
          </a:bodyPr>
          <a:lstStyle/>
          <a:p>
            <a:pPr marL="274320" lvl="1" indent="0" algn="just" rtl="1">
              <a:lnSpc>
                <a:spcPct val="150000"/>
              </a:lnSpc>
              <a:buNone/>
            </a:pPr>
            <a:r>
              <a:rPr lang="ar-SA" sz="2000" b="1" dirty="0">
                <a:solidFill>
                  <a:srgbClr val="00B050"/>
                </a:solidFill>
              </a:rPr>
              <a:t>د. التعامل مع الزملاء : </a:t>
            </a:r>
          </a:p>
          <a:p>
            <a:pPr marL="45720" indent="0" algn="just" rtl="1">
              <a:lnSpc>
                <a:spcPct val="150000"/>
              </a:lnSpc>
              <a:buNone/>
            </a:pPr>
            <a:r>
              <a:rPr lang="ar-SA" sz="2000" dirty="0" smtClean="0">
                <a:solidFill>
                  <a:schemeClr val="accent1">
                    <a:lumMod val="60000"/>
                    <a:lumOff val="40000"/>
                  </a:schemeClr>
                </a:solidFill>
              </a:rPr>
              <a:t>1.       </a:t>
            </a:r>
            <a:r>
              <a:rPr lang="ar-SA" sz="2000" dirty="0" smtClean="0"/>
              <a:t>الالتزام </a:t>
            </a:r>
            <a:r>
              <a:rPr lang="ar-SA" sz="2000" dirty="0"/>
              <a:t>بالتعامل بكل احترام وصدق مع زملائه في العمل.</a:t>
            </a:r>
          </a:p>
          <a:p>
            <a:pPr marL="45720" indent="0" algn="just" rtl="1">
              <a:lnSpc>
                <a:spcPct val="150000"/>
              </a:lnSpc>
              <a:buNone/>
            </a:pPr>
            <a:r>
              <a:rPr lang="ar-SA" sz="2000" dirty="0" smtClean="0">
                <a:solidFill>
                  <a:schemeClr val="accent1">
                    <a:lumMod val="60000"/>
                    <a:lumOff val="40000"/>
                  </a:schemeClr>
                </a:solidFill>
              </a:rPr>
              <a:t>2.       </a:t>
            </a:r>
            <a:r>
              <a:rPr lang="ar-SA" sz="2000" dirty="0" smtClean="0"/>
              <a:t>التعاون </a:t>
            </a:r>
            <a:r>
              <a:rPr lang="ar-SA" sz="2000" dirty="0"/>
              <a:t>ومشاركتهم الرأي والمشورة بمهنية تامة.</a:t>
            </a:r>
            <a:endParaRPr lang="ar-SA" sz="2000" b="1" dirty="0" smtClean="0">
              <a:solidFill>
                <a:srgbClr val="00B050"/>
              </a:solidFill>
            </a:endParaRPr>
          </a:p>
          <a:p>
            <a:pPr marL="274320" lvl="1" indent="0" algn="just" rtl="1" eaLnBrk="1" hangingPunct="1">
              <a:lnSpc>
                <a:spcPct val="150000"/>
              </a:lnSpc>
              <a:buNone/>
            </a:pPr>
            <a:r>
              <a:rPr lang="ar-SA" sz="2000" b="1" dirty="0" smtClean="0">
                <a:solidFill>
                  <a:srgbClr val="00B050"/>
                </a:solidFill>
              </a:rPr>
              <a:t>هـ. التعامل مع المرؤوسين:</a:t>
            </a:r>
          </a:p>
          <a:p>
            <a:pPr marL="502920" indent="-457200" algn="just" rtl="1">
              <a:lnSpc>
                <a:spcPct val="150000"/>
              </a:lnSpc>
              <a:buFont typeface="+mj-lt"/>
              <a:buAutoNum type="arabicPeriod"/>
            </a:pPr>
            <a:r>
              <a:rPr lang="ar-SA" sz="2000" dirty="0" smtClean="0"/>
              <a:t>على الموظف الإداري العمل على تنمية قدرات مرؤوسيه ومساعدتهم وتحفيزهم على تحسين أدائهم.</a:t>
            </a:r>
          </a:p>
          <a:p>
            <a:pPr marL="502920" indent="-457200" algn="just" rtl="1">
              <a:lnSpc>
                <a:spcPct val="150000"/>
              </a:lnSpc>
              <a:buFont typeface="+mj-lt"/>
              <a:buAutoNum type="arabicPeriod"/>
            </a:pPr>
            <a:r>
              <a:rPr lang="ar-SA" sz="2000" dirty="0" smtClean="0"/>
              <a:t>أن يكون قدوة حسنة لمرؤوسيه في الالتزام بالقوانين واللوائح</a:t>
            </a:r>
          </a:p>
          <a:p>
            <a:pPr marL="502920" indent="-457200" algn="just" rtl="1">
              <a:lnSpc>
                <a:spcPct val="150000"/>
              </a:lnSpc>
              <a:buFont typeface="+mj-lt"/>
              <a:buAutoNum type="arabicPeriod"/>
            </a:pPr>
            <a:r>
              <a:rPr lang="ar-SA" sz="2000" dirty="0" smtClean="0"/>
              <a:t>العدل بينهم في توزيع الجهد الوظيفي، وانتداب من هم أهل للقيام بالمهام الوظيفية.</a:t>
            </a:r>
          </a:p>
          <a:p>
            <a:pPr marL="502920" indent="-457200" algn="just" rtl="1">
              <a:lnSpc>
                <a:spcPct val="150000"/>
              </a:lnSpc>
              <a:buFont typeface="+mj-lt"/>
              <a:buAutoNum type="arabicPeriod"/>
            </a:pPr>
            <a:r>
              <a:rPr lang="ar-SA" sz="2000" dirty="0" smtClean="0"/>
              <a:t>السعي لإيجاد فرص تدريب وتطوير لمرؤوسيه </a:t>
            </a:r>
          </a:p>
          <a:p>
            <a:pPr marL="502920" indent="-457200" algn="just" rtl="1">
              <a:lnSpc>
                <a:spcPct val="150000"/>
              </a:lnSpc>
              <a:buFont typeface="+mj-lt"/>
              <a:buAutoNum type="arabicPeriod"/>
            </a:pPr>
            <a:r>
              <a:rPr lang="ar-SA" sz="2000" dirty="0" smtClean="0"/>
              <a:t>احترام حقوقهم والتعامل معهم بمهنية عالية دون تمييز.</a:t>
            </a:r>
            <a:endParaRPr lang="en-US" sz="2000" dirty="0" smtClean="0"/>
          </a:p>
        </p:txBody>
      </p:sp>
      <p:sp>
        <p:nvSpPr>
          <p:cNvPr id="2" name="عنصر نائب للتاريخ 1"/>
          <p:cNvSpPr>
            <a:spLocks noGrp="1"/>
          </p:cNvSpPr>
          <p:nvPr>
            <p:ph type="dt" sz="half" idx="10"/>
          </p:nvPr>
        </p:nvSpPr>
        <p:spPr/>
        <p:txBody>
          <a:bodyPr/>
          <a:lstStyle/>
          <a:p>
            <a:pPr>
              <a:defRPr/>
            </a:pPr>
            <a:fld id="{077037A9-466C-49FC-8266-1CC155221A6E}"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sz="quarter" idx="1"/>
          </p:nvPr>
        </p:nvSpPr>
        <p:spPr>
          <a:xfrm>
            <a:off x="152400" y="1544780"/>
            <a:ext cx="8839200" cy="4648200"/>
          </a:xfrm>
        </p:spPr>
        <p:txBody>
          <a:bodyPr>
            <a:normAutofit fontScale="92500"/>
          </a:bodyPr>
          <a:lstStyle/>
          <a:p>
            <a:pPr marL="274320" lvl="1" indent="0" algn="just" rtl="1" eaLnBrk="1" hangingPunct="1">
              <a:lnSpc>
                <a:spcPct val="150000"/>
              </a:lnSpc>
              <a:buNone/>
            </a:pPr>
            <a:r>
              <a:rPr lang="ar-SA" b="1" dirty="0" smtClean="0">
                <a:solidFill>
                  <a:srgbClr val="00B050"/>
                </a:solidFill>
              </a:rPr>
              <a:t>و. الحفاظ على السرية</a:t>
            </a:r>
            <a:endParaRPr lang="ar-SA" b="1" dirty="0" smtClean="0"/>
          </a:p>
          <a:p>
            <a:pPr marL="274320" lvl="1" indent="0" algn="just" rtl="1" eaLnBrk="1" hangingPunct="1">
              <a:lnSpc>
                <a:spcPct val="150000"/>
              </a:lnSpc>
              <a:buNone/>
            </a:pPr>
            <a:r>
              <a:rPr lang="ar-SA" b="1" dirty="0" smtClean="0">
                <a:solidFill>
                  <a:srgbClr val="00B050"/>
                </a:solidFill>
              </a:rPr>
              <a:t>ز. عدم قبول أو طلب الهدايا والامتيازات والفوائد الأخرى</a:t>
            </a:r>
          </a:p>
          <a:p>
            <a:pPr marL="274320" lvl="1" indent="0" algn="r" rtl="1">
              <a:lnSpc>
                <a:spcPct val="150000"/>
              </a:lnSpc>
              <a:buNone/>
            </a:pPr>
            <a:r>
              <a:rPr lang="ar-SA" b="1" dirty="0" smtClean="0">
                <a:solidFill>
                  <a:srgbClr val="00B050"/>
                </a:solidFill>
              </a:rPr>
              <a:t>ح. الاستحقاق </a:t>
            </a:r>
            <a:r>
              <a:rPr lang="ar-SA" b="1" dirty="0">
                <a:solidFill>
                  <a:srgbClr val="00B050"/>
                </a:solidFill>
              </a:rPr>
              <a:t>والجدارة والتنافس والعدالة:</a:t>
            </a:r>
          </a:p>
          <a:p>
            <a:pPr marL="502920" indent="-457200" algn="r" rtl="1">
              <a:lnSpc>
                <a:spcPct val="150000"/>
              </a:lnSpc>
              <a:buFont typeface="+mj-lt"/>
              <a:buAutoNum type="arabicPeriod"/>
            </a:pPr>
            <a:r>
              <a:rPr lang="ar-SA" dirty="0"/>
              <a:t>التزام الموظف العام باتخاذ الإجراءات المناسبة في كل ما له علاقة بالموظفين من تعيين وترقية وتدريب ومكافأة وانتداب وغيرها بكل شفافية ونزاهة.</a:t>
            </a:r>
          </a:p>
          <a:p>
            <a:pPr marL="502920" indent="-457200" algn="r" rtl="1">
              <a:lnSpc>
                <a:spcPct val="150000"/>
              </a:lnSpc>
              <a:buFont typeface="+mj-lt"/>
              <a:buAutoNum type="arabicPeriod"/>
            </a:pPr>
            <a:r>
              <a:rPr lang="ar-SA" dirty="0"/>
              <a:t>إبلاغ المدير المباشر بأي تجاوز للقوانين واللوائح في تتعلق بتعيين أو ترقية أحد الموظفين.</a:t>
            </a:r>
          </a:p>
          <a:p>
            <a:pPr marL="1051560" lvl="2" indent="-457200" algn="just" rtl="1">
              <a:lnSpc>
                <a:spcPct val="150000"/>
              </a:lnSpc>
              <a:buFont typeface="+mj-lt"/>
              <a:buAutoNum type="arabicPeriod"/>
            </a:pPr>
            <a:endParaRPr lang="ar-SA" dirty="0" smtClean="0"/>
          </a:p>
        </p:txBody>
      </p:sp>
      <p:sp>
        <p:nvSpPr>
          <p:cNvPr id="2" name="عنصر نائب للتاريخ 1"/>
          <p:cNvSpPr>
            <a:spLocks noGrp="1"/>
          </p:cNvSpPr>
          <p:nvPr>
            <p:ph type="dt" sz="half" idx="10"/>
          </p:nvPr>
        </p:nvSpPr>
        <p:spPr/>
        <p:txBody>
          <a:bodyPr/>
          <a:lstStyle/>
          <a:p>
            <a:pPr>
              <a:defRPr/>
            </a:pPr>
            <a:fld id="{68E81B24-D70D-4DFF-AE92-6C9D5E16B6AC}"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p:txBody>
          <a:bodyPr rtlCol="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defRPr/>
            </a:pPr>
            <a:r>
              <a:rPr lang="ar-SA" sz="3200" b="1" dirty="0">
                <a:solidFill>
                  <a:srgbClr val="FF0000"/>
                </a:solidFill>
              </a:rPr>
              <a:t/>
            </a:r>
            <a:br>
              <a:rPr lang="ar-SA" sz="3200" b="1" dirty="0">
                <a:solidFill>
                  <a:srgbClr val="FF0000"/>
                </a:solidFill>
              </a:rPr>
            </a:br>
            <a:r>
              <a:rPr lang="en-IN" sz="3200" b="1" dirty="0" smtClean="0">
                <a:solidFill>
                  <a:srgbClr val="FF0000"/>
                </a:solidFill>
              </a:rPr>
              <a:t>.1</a:t>
            </a:r>
            <a:r>
              <a:rPr lang="ar-SA" sz="3200" b="1" dirty="0">
                <a:solidFill>
                  <a:srgbClr val="FF0000"/>
                </a:solidFill>
              </a:rPr>
              <a:t> مفهوم مدونة السلوك</a:t>
            </a:r>
            <a:endParaRPr lang="ar-SA" sz="3200" b="1" dirty="0">
              <a:solidFill>
                <a:srgbClr val="FF0000"/>
              </a:solidFill>
              <a:latin typeface="Arial Narrow" pitchFamily="34" charset="0"/>
            </a:endParaRPr>
          </a:p>
        </p:txBody>
      </p:sp>
      <p:sp>
        <p:nvSpPr>
          <p:cNvPr id="15361" name="Content Placeholder 2"/>
          <p:cNvSpPr>
            <a:spLocks noGrp="1"/>
          </p:cNvSpPr>
          <p:nvPr>
            <p:ph sz="quarter" idx="1"/>
          </p:nvPr>
        </p:nvSpPr>
        <p:spPr>
          <a:xfrm>
            <a:off x="990600" y="1600200"/>
            <a:ext cx="7696200" cy="4525963"/>
          </a:xfrm>
        </p:spPr>
        <p:txBody>
          <a:bodyPr>
            <a:normAutofit/>
          </a:bodyPr>
          <a:lstStyle/>
          <a:p>
            <a:pPr marL="0" indent="0" algn="just" rtl="1">
              <a:lnSpc>
                <a:spcPct val="150000"/>
              </a:lnSpc>
              <a:buNone/>
            </a:pPr>
            <a:r>
              <a:rPr lang="ar-SA" dirty="0"/>
              <a:t> مدونة السلوك </a:t>
            </a:r>
            <a:r>
              <a:rPr lang="en-IN" dirty="0" smtClean="0"/>
              <a:t>“</a:t>
            </a:r>
            <a:r>
              <a:rPr lang="ar-SA" dirty="0" smtClean="0"/>
              <a:t>هي </a:t>
            </a:r>
            <a:r>
              <a:rPr lang="ar-SA" dirty="0"/>
              <a:t>مجموعة المعايير لأخلاقيات وسلوكيات العمل المهنية في إطار الدوائر الحكومية تحدد للموظفين العامين مجموعة القيم والسلوكيات التي ينبغي اتباعها أثناء أداء مهمتاهم وفي علاقاتهم في ما بينهم من جهة ومع المستفيدين من جهة ثانية. </a:t>
            </a:r>
            <a:r>
              <a:rPr lang="en-IN" dirty="0" smtClean="0"/>
              <a:t>“</a:t>
            </a:r>
            <a:r>
              <a:rPr lang="ar-SA" dirty="0"/>
              <a:t> </a:t>
            </a:r>
          </a:p>
          <a:p>
            <a:pPr marL="0" indent="0" algn="just" rtl="1">
              <a:lnSpc>
                <a:spcPct val="150000"/>
              </a:lnSpc>
              <a:buNone/>
            </a:pPr>
            <a:r>
              <a:rPr lang="ar-SA" dirty="0"/>
              <a:t> </a:t>
            </a:r>
          </a:p>
          <a:p>
            <a:pPr marL="400050" lvl="1" indent="0" algn="just" rtl="1" eaLnBrk="1" hangingPunct="1">
              <a:lnSpc>
                <a:spcPct val="150000"/>
              </a:lnSpc>
              <a:buNone/>
            </a:pPr>
            <a:endParaRPr lang="ar-SA" dirty="0" smtClean="0"/>
          </a:p>
        </p:txBody>
      </p:sp>
      <p:sp>
        <p:nvSpPr>
          <p:cNvPr id="2" name="عنصر نائب للتاريخ 1"/>
          <p:cNvSpPr>
            <a:spLocks noGrp="1"/>
          </p:cNvSpPr>
          <p:nvPr>
            <p:ph type="dt" sz="half" idx="10"/>
          </p:nvPr>
        </p:nvSpPr>
        <p:spPr/>
        <p:txBody>
          <a:bodyPr/>
          <a:lstStyle/>
          <a:p>
            <a:pPr>
              <a:defRPr/>
            </a:pPr>
            <a:fld id="{C912E17B-0013-4737-9E8E-13C3EA9C0CBB}"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p:txBody>
          <a:bodyPr rtlCol="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defRPr/>
            </a:pPr>
            <a:r>
              <a:rPr lang="ar-SA" sz="3200" b="1" dirty="0" smtClean="0">
                <a:solidFill>
                  <a:srgbClr val="FF0000"/>
                </a:solidFill>
                <a:latin typeface="Arial Narrow" pitchFamily="34" charset="0"/>
              </a:rPr>
              <a:t>2.أهداف مدونة السلوك</a:t>
            </a:r>
            <a:endParaRPr lang="ar-SA" sz="3200" b="1" dirty="0">
              <a:solidFill>
                <a:srgbClr val="FF0000"/>
              </a:solidFill>
              <a:latin typeface="Arial Narrow" pitchFamily="34" charset="0"/>
            </a:endParaRPr>
          </a:p>
        </p:txBody>
      </p:sp>
      <p:sp>
        <p:nvSpPr>
          <p:cNvPr id="3" name="Content Placeholder 2"/>
          <p:cNvSpPr>
            <a:spLocks noGrp="1"/>
          </p:cNvSpPr>
          <p:nvPr>
            <p:ph sz="quarter" idx="1"/>
          </p:nvPr>
        </p:nvSpPr>
        <p:spPr>
          <a:xfrm>
            <a:off x="990600" y="1600200"/>
            <a:ext cx="7696200" cy="4525963"/>
          </a:xfrm>
        </p:spPr>
        <p:txBody>
          <a:bodyPr>
            <a:normAutofit fontScale="77500" lnSpcReduction="20000"/>
          </a:bodyPr>
          <a:lstStyle/>
          <a:p>
            <a:pPr marL="914400" lvl="1" indent="-514350" algn="just" rtl="1" eaLnBrk="1" hangingPunct="1">
              <a:lnSpc>
                <a:spcPct val="150000"/>
              </a:lnSpc>
              <a:buFont typeface="Calibri" pitchFamily="34" charset="0"/>
              <a:buAutoNum type="arabicPeriod"/>
            </a:pPr>
            <a:r>
              <a:rPr lang="ar-SA" sz="2600" dirty="0" smtClean="0">
                <a:solidFill>
                  <a:schemeClr val="tx1"/>
                </a:solidFill>
              </a:rPr>
              <a:t>تحدد المدونة معايير السلوك والأخلاق المرغوبة والمتوقعة من قبل الدوائر الحكومية ومنسوبيها.</a:t>
            </a:r>
          </a:p>
          <a:p>
            <a:pPr marL="914400" lvl="1" indent="-514350" algn="just" rtl="1" eaLnBrk="1" hangingPunct="1">
              <a:lnSpc>
                <a:spcPct val="150000"/>
              </a:lnSpc>
              <a:buFont typeface="Calibri" pitchFamily="34" charset="0"/>
              <a:buAutoNum type="arabicPeriod"/>
            </a:pPr>
            <a:r>
              <a:rPr lang="ar-SA" sz="2600" dirty="0" smtClean="0">
                <a:solidFill>
                  <a:schemeClr val="tx1"/>
                </a:solidFill>
              </a:rPr>
              <a:t>تعرف المواطنين بمعايير السلوك المرغوبة والمتوقعة من قبل الدوائر الحكومية ومنسوبيها.</a:t>
            </a:r>
          </a:p>
          <a:p>
            <a:pPr marL="914400" lvl="1" indent="-514350" algn="just" rtl="1" eaLnBrk="1" hangingPunct="1">
              <a:lnSpc>
                <a:spcPct val="150000"/>
              </a:lnSpc>
              <a:buFont typeface="Calibri" pitchFamily="34" charset="0"/>
              <a:buAutoNum type="arabicPeriod"/>
            </a:pPr>
            <a:r>
              <a:rPr lang="ar-SA" sz="2600" dirty="0" smtClean="0">
                <a:solidFill>
                  <a:schemeClr val="tx1"/>
                </a:solidFill>
              </a:rPr>
              <a:t>الترويج للمعايير المهنية وأخلاقيات السلوك كونهم قدوات لغيرهم من المنظمات.</a:t>
            </a:r>
          </a:p>
          <a:p>
            <a:pPr marL="914400" lvl="1" indent="-514350" algn="just" rtl="1" eaLnBrk="1" hangingPunct="1">
              <a:lnSpc>
                <a:spcPct val="150000"/>
              </a:lnSpc>
              <a:buFont typeface="Calibri" pitchFamily="34" charset="0"/>
              <a:buAutoNum type="arabicPeriod"/>
            </a:pPr>
            <a:r>
              <a:rPr lang="ar-SA" sz="2600" dirty="0" smtClean="0">
                <a:solidFill>
                  <a:schemeClr val="tx1"/>
                </a:solidFill>
              </a:rPr>
              <a:t>حصر المعايير الأخلاقية وعدم تركها لاجتهادات الموظفين.</a:t>
            </a:r>
          </a:p>
          <a:p>
            <a:pPr marL="914400" lvl="1" indent="-514350" algn="just" rtl="1" eaLnBrk="1" hangingPunct="1">
              <a:lnSpc>
                <a:spcPct val="150000"/>
              </a:lnSpc>
              <a:buFont typeface="Calibri" pitchFamily="34" charset="0"/>
              <a:buAutoNum type="arabicPeriod"/>
            </a:pPr>
            <a:r>
              <a:rPr lang="ar-SA" sz="2600" dirty="0" smtClean="0">
                <a:solidFill>
                  <a:schemeClr val="tx1"/>
                </a:solidFill>
              </a:rPr>
              <a:t>تحقيق قدر من الثقة بين منسوبي القطاعات الحكومية والجمهور.</a:t>
            </a:r>
          </a:p>
          <a:p>
            <a:pPr marL="914400" lvl="1" indent="-514350" algn="just" rtl="1" eaLnBrk="1" hangingPunct="1">
              <a:lnSpc>
                <a:spcPct val="150000"/>
              </a:lnSpc>
              <a:buFont typeface="Calibri" pitchFamily="34" charset="0"/>
              <a:buAutoNum type="arabicPeriod"/>
            </a:pPr>
            <a:r>
              <a:rPr lang="ar-SA" sz="2600" dirty="0" smtClean="0">
                <a:solidFill>
                  <a:schemeClr val="tx1"/>
                </a:solidFill>
              </a:rPr>
              <a:t>المساهمة في جعل البيئة المهنية أكثر شفافية، فيعرف موظف القطاع العام ما له وما عليه.</a:t>
            </a:r>
          </a:p>
        </p:txBody>
      </p:sp>
      <p:sp>
        <p:nvSpPr>
          <p:cNvPr id="2" name="عنصر نائب للتاريخ 1"/>
          <p:cNvSpPr>
            <a:spLocks noGrp="1"/>
          </p:cNvSpPr>
          <p:nvPr>
            <p:ph type="dt" sz="half" idx="10"/>
          </p:nvPr>
        </p:nvSpPr>
        <p:spPr/>
        <p:txBody>
          <a:bodyPr/>
          <a:lstStyle/>
          <a:p>
            <a:pPr>
              <a:defRPr/>
            </a:pPr>
            <a:fld id="{0594F389-A4AE-47DE-89AF-66C91C90763B}" type="datetime1">
              <a:rPr lang="ar-SA" smtClean="0"/>
              <a:t>10/02/1436</a:t>
            </a:fld>
            <a:endParaRPr lang="en-US"/>
          </a:p>
        </p:txBody>
      </p:sp>
      <p:sp>
        <p:nvSpPr>
          <p:cNvPr id="5" name="عنصر نائب للتذييل 4"/>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6" name="عنصر نائب لرقم الشريحة 5"/>
          <p:cNvSpPr>
            <a:spLocks noGrp="1"/>
          </p:cNvSpPr>
          <p:nvPr>
            <p:ph type="sldNum" sz="quarter" idx="12"/>
          </p:nvPr>
        </p:nvSpPr>
        <p:spPr/>
        <p:txBody>
          <a:bodyPr/>
          <a:lstStyle/>
          <a:p>
            <a:fld id="{039BB12D-B2E0-4F90-A235-2E1EBDA5EDBE}" type="slidenum">
              <a:rPr lang="ar-SA"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p:txBody>
          <a:bodyPr rtlCol="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defRPr/>
            </a:pPr>
            <a:r>
              <a:rPr lang="ar-SA" sz="3200" b="1" dirty="0" smtClean="0">
                <a:solidFill>
                  <a:srgbClr val="FF0000"/>
                </a:solidFill>
                <a:latin typeface="Arial Narrow" pitchFamily="34" charset="0"/>
              </a:rPr>
              <a:t>3. مبادئ مدونة السلوك</a:t>
            </a:r>
            <a:endParaRPr lang="ar-SA" sz="3200" b="1" dirty="0">
              <a:solidFill>
                <a:srgbClr val="FF0000"/>
              </a:solidFill>
              <a:latin typeface="Arial Narrow" pitchFamily="34" charset="0"/>
            </a:endParaRPr>
          </a:p>
        </p:txBody>
      </p:sp>
      <p:sp>
        <p:nvSpPr>
          <p:cNvPr id="16385" name="Content Placeholder 2"/>
          <p:cNvSpPr>
            <a:spLocks noGrp="1"/>
          </p:cNvSpPr>
          <p:nvPr>
            <p:ph sz="quarter" idx="1"/>
          </p:nvPr>
        </p:nvSpPr>
        <p:spPr/>
        <p:txBody>
          <a:bodyPr>
            <a:normAutofit lnSpcReduction="10000"/>
          </a:bodyPr>
          <a:lstStyle/>
          <a:p>
            <a:pPr marL="640080" indent="-514350" algn="r" rtl="1">
              <a:lnSpc>
                <a:spcPct val="150000"/>
              </a:lnSpc>
              <a:buFont typeface="Calibri" pitchFamily="34" charset="0"/>
              <a:buAutoNum type="arabicPeriod"/>
            </a:pPr>
            <a:r>
              <a:rPr lang="ar-SA" sz="3700" dirty="0" smtClean="0">
                <a:solidFill>
                  <a:schemeClr val="tx1"/>
                </a:solidFill>
              </a:rPr>
              <a:t>احترام القانون.</a:t>
            </a:r>
          </a:p>
          <a:p>
            <a:pPr marL="640080" indent="-514350" algn="r" rtl="1">
              <a:lnSpc>
                <a:spcPct val="150000"/>
              </a:lnSpc>
              <a:buFont typeface="Calibri" pitchFamily="34" charset="0"/>
              <a:buAutoNum type="arabicPeriod"/>
            </a:pPr>
            <a:r>
              <a:rPr lang="ar-SA" sz="3700" dirty="0" smtClean="0">
                <a:solidFill>
                  <a:schemeClr val="tx1"/>
                </a:solidFill>
              </a:rPr>
              <a:t>الحيادية.</a:t>
            </a:r>
          </a:p>
          <a:p>
            <a:pPr marL="640080" indent="-514350" algn="r" rtl="1">
              <a:lnSpc>
                <a:spcPct val="150000"/>
              </a:lnSpc>
              <a:buFont typeface="Calibri" pitchFamily="34" charset="0"/>
              <a:buAutoNum type="arabicPeriod"/>
            </a:pPr>
            <a:r>
              <a:rPr lang="ar-SA" sz="3700" dirty="0" smtClean="0">
                <a:solidFill>
                  <a:schemeClr val="tx1"/>
                </a:solidFill>
              </a:rPr>
              <a:t>النزاهة.</a:t>
            </a:r>
          </a:p>
          <a:p>
            <a:pPr marL="640080" indent="-514350" algn="r" rtl="1">
              <a:lnSpc>
                <a:spcPct val="150000"/>
              </a:lnSpc>
              <a:buFont typeface="Calibri" pitchFamily="34" charset="0"/>
              <a:buAutoNum type="arabicPeriod"/>
            </a:pPr>
            <a:r>
              <a:rPr lang="ar-SA" sz="3700" dirty="0" smtClean="0">
                <a:solidFill>
                  <a:schemeClr val="tx1"/>
                </a:solidFill>
              </a:rPr>
              <a:t>الاجتهاد.</a:t>
            </a:r>
            <a:endParaRPr lang="en-US" sz="3700" dirty="0" smtClean="0">
              <a:solidFill>
                <a:schemeClr val="tx1"/>
              </a:solidFill>
            </a:endParaRPr>
          </a:p>
          <a:p>
            <a:pPr marL="640080" indent="-514350" algn="r" rtl="1">
              <a:lnSpc>
                <a:spcPct val="150000"/>
              </a:lnSpc>
              <a:buFont typeface="Calibri" pitchFamily="34" charset="0"/>
              <a:buAutoNum type="arabicPeriod"/>
            </a:pPr>
            <a:r>
              <a:rPr lang="ar-SA" sz="3700" dirty="0" smtClean="0">
                <a:solidFill>
                  <a:schemeClr val="tx1"/>
                </a:solidFill>
              </a:rPr>
              <a:t>الاقتصاد والفاعلية.</a:t>
            </a:r>
          </a:p>
        </p:txBody>
      </p:sp>
      <p:sp>
        <p:nvSpPr>
          <p:cNvPr id="2" name="عنصر نائب للتاريخ 1"/>
          <p:cNvSpPr>
            <a:spLocks noGrp="1"/>
          </p:cNvSpPr>
          <p:nvPr>
            <p:ph type="dt" sz="half" idx="10"/>
          </p:nvPr>
        </p:nvSpPr>
        <p:spPr/>
        <p:txBody>
          <a:bodyPr/>
          <a:lstStyle/>
          <a:p>
            <a:pPr>
              <a:defRPr/>
            </a:pPr>
            <a:fld id="{1F67E1FA-DF21-44C5-9FFF-76E45073F9F1}"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p:txBody>
          <a:bodyPr rtlCol="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defRPr/>
            </a:pPr>
            <a:r>
              <a:rPr lang="ar-SA" sz="3200" b="1" dirty="0" smtClean="0">
                <a:solidFill>
                  <a:srgbClr val="FF0000"/>
                </a:solidFill>
              </a:rPr>
              <a:t/>
            </a:r>
            <a:br>
              <a:rPr lang="ar-SA" sz="3200" b="1" dirty="0" smtClean="0">
                <a:solidFill>
                  <a:srgbClr val="FF0000"/>
                </a:solidFill>
              </a:rPr>
            </a:br>
            <a:r>
              <a:rPr lang="ar-SA" sz="3200" b="1" dirty="0">
                <a:solidFill>
                  <a:srgbClr val="FF0000"/>
                </a:solidFill>
              </a:rPr>
              <a:t/>
            </a:r>
            <a:br>
              <a:rPr lang="ar-SA" sz="3200" b="1" dirty="0">
                <a:solidFill>
                  <a:srgbClr val="FF0000"/>
                </a:solidFill>
              </a:rPr>
            </a:br>
            <a:r>
              <a:rPr lang="ar-SA" sz="3200" b="1" dirty="0" smtClean="0">
                <a:solidFill>
                  <a:srgbClr val="FF0000"/>
                </a:solidFill>
              </a:rPr>
              <a:t>4.مرتكزات السلوك للموظف العام</a:t>
            </a:r>
            <a:endParaRPr lang="ar-SA" sz="3200" b="1" dirty="0">
              <a:solidFill>
                <a:srgbClr val="FF0000"/>
              </a:solidFill>
              <a:latin typeface="Arial Narrow" pitchFamily="34" charset="0"/>
            </a:endParaRPr>
          </a:p>
        </p:txBody>
      </p:sp>
      <p:sp>
        <p:nvSpPr>
          <p:cNvPr id="20481" name="Content Placeholder 2"/>
          <p:cNvSpPr>
            <a:spLocks noGrp="1"/>
          </p:cNvSpPr>
          <p:nvPr>
            <p:ph sz="quarter" idx="1"/>
          </p:nvPr>
        </p:nvSpPr>
        <p:spPr>
          <a:xfrm>
            <a:off x="200890" y="1600200"/>
            <a:ext cx="8763000" cy="4724400"/>
          </a:xfrm>
        </p:spPr>
        <p:txBody>
          <a:bodyPr>
            <a:normAutofit lnSpcReduction="10000"/>
          </a:bodyPr>
          <a:lstStyle/>
          <a:p>
            <a:pPr marL="400050" lvl="1" indent="0" algn="r" rtl="1" eaLnBrk="1" hangingPunct="1">
              <a:lnSpc>
                <a:spcPct val="150000"/>
              </a:lnSpc>
              <a:buFont typeface="Arial" charset="0"/>
              <a:buNone/>
            </a:pPr>
            <a:r>
              <a:rPr lang="ar-SA" b="1" dirty="0" smtClean="0">
                <a:solidFill>
                  <a:srgbClr val="00B050"/>
                </a:solidFill>
              </a:rPr>
              <a:t>أ. الحيادية الوظيفية</a:t>
            </a:r>
          </a:p>
          <a:p>
            <a:pPr marL="1257300" lvl="2" indent="-457200" algn="r" rtl="1" eaLnBrk="1" hangingPunct="1">
              <a:lnSpc>
                <a:spcPct val="150000"/>
              </a:lnSpc>
              <a:buFont typeface="Wingdings" pitchFamily="2" charset="2"/>
              <a:buChar char="§"/>
            </a:pPr>
            <a:r>
              <a:rPr lang="ar-SA" dirty="0" smtClean="0"/>
              <a:t>تقديم الخدمة للجميع بشكل حيادي دون التعصب لفئة دون أخرى : </a:t>
            </a:r>
            <a:r>
              <a:rPr lang="ar-SA" dirty="0" smtClean="0">
                <a:solidFill>
                  <a:schemeClr val="tx1"/>
                </a:solidFill>
              </a:rPr>
              <a:t>قال تعالى ( ولا يجرمنكم </a:t>
            </a:r>
            <a:r>
              <a:rPr lang="ar-SA" dirty="0" err="1" smtClean="0">
                <a:solidFill>
                  <a:schemeClr val="tx1"/>
                </a:solidFill>
              </a:rPr>
              <a:t>شنئان</a:t>
            </a:r>
            <a:r>
              <a:rPr lang="ar-SA" dirty="0" smtClean="0">
                <a:solidFill>
                  <a:schemeClr val="tx1"/>
                </a:solidFill>
              </a:rPr>
              <a:t> قوم على ألا تعدلوا)</a:t>
            </a:r>
          </a:p>
          <a:p>
            <a:pPr marL="1257300" lvl="2" indent="-457200" algn="r" rtl="1" eaLnBrk="1" hangingPunct="1">
              <a:lnSpc>
                <a:spcPct val="150000"/>
              </a:lnSpc>
              <a:buFont typeface="Wingdings" pitchFamily="2" charset="2"/>
              <a:buChar char="§"/>
            </a:pPr>
            <a:r>
              <a:rPr lang="ar-SA" dirty="0" smtClean="0"/>
              <a:t>توضيح الأسباب التي دعته لأخذ قراراته إذا طلب منه ذلك.</a:t>
            </a:r>
          </a:p>
          <a:p>
            <a:pPr marL="400050" lvl="1" indent="0" algn="r" rtl="1">
              <a:lnSpc>
                <a:spcPct val="150000"/>
              </a:lnSpc>
              <a:buNone/>
              <a:defRPr/>
            </a:pPr>
            <a:r>
              <a:rPr lang="ar-SA" b="1" dirty="0" smtClean="0">
                <a:solidFill>
                  <a:srgbClr val="00B050"/>
                </a:solidFill>
              </a:rPr>
              <a:t>ب. تضارب </a:t>
            </a:r>
            <a:r>
              <a:rPr lang="ar-SA" b="1" dirty="0">
                <a:solidFill>
                  <a:srgbClr val="00B050"/>
                </a:solidFill>
              </a:rPr>
              <a:t>المصالح</a:t>
            </a:r>
          </a:p>
          <a:p>
            <a:pPr marL="1257300" lvl="2" indent="-457200" algn="r" rtl="1">
              <a:lnSpc>
                <a:spcPct val="150000"/>
              </a:lnSpc>
              <a:buFont typeface="Wingdings" pitchFamily="2" charset="2"/>
              <a:buChar char="§"/>
              <a:defRPr/>
            </a:pPr>
            <a:r>
              <a:rPr lang="ar-SA" dirty="0"/>
              <a:t>عدم استخدام المعلومات التي يتحصّل عليها أثناء الوظيفة في مصلحة خاصة</a:t>
            </a:r>
          </a:p>
          <a:p>
            <a:pPr marL="1257300" lvl="2" indent="-457200" algn="r" rtl="1">
              <a:lnSpc>
                <a:spcPct val="150000"/>
              </a:lnSpc>
              <a:buFont typeface="Wingdings" pitchFamily="2" charset="2"/>
              <a:buChar char="§"/>
              <a:defRPr/>
            </a:pPr>
            <a:r>
              <a:rPr lang="ar-SA" dirty="0"/>
              <a:t>عدم الجمع بين وظيفته وأي عمل يتعارض معه</a:t>
            </a:r>
          </a:p>
          <a:p>
            <a:pPr marL="1257300" lvl="2" indent="-457200" algn="r" rtl="1">
              <a:lnSpc>
                <a:spcPct val="150000"/>
              </a:lnSpc>
              <a:buFont typeface="Wingdings" pitchFamily="2" charset="2"/>
              <a:buChar char="§"/>
              <a:defRPr/>
            </a:pPr>
            <a:r>
              <a:rPr lang="ar-SA" dirty="0"/>
              <a:t>عدم قبول الهدايا والرشاوى </a:t>
            </a:r>
          </a:p>
          <a:p>
            <a:pPr marL="1257300" lvl="2" indent="-457200" algn="r" rtl="1">
              <a:lnSpc>
                <a:spcPct val="150000"/>
              </a:lnSpc>
              <a:buFont typeface="Wingdings" pitchFamily="2" charset="2"/>
              <a:buChar char="§"/>
              <a:defRPr/>
            </a:pPr>
            <a:r>
              <a:rPr lang="ar-SA" dirty="0"/>
              <a:t>الإفصاح عن الأعمال والمصالح الخاصة والتي قد تتعارض مع مصالح الإدارة.</a:t>
            </a:r>
          </a:p>
          <a:p>
            <a:pPr marL="800100" lvl="2" indent="0" algn="r" rtl="1" eaLnBrk="1" hangingPunct="1">
              <a:lnSpc>
                <a:spcPct val="150000"/>
              </a:lnSpc>
              <a:buNone/>
            </a:pPr>
            <a:endParaRPr lang="ar-SA" dirty="0" smtClean="0"/>
          </a:p>
          <a:p>
            <a:pPr marL="400050" lvl="1" indent="0" algn="r" rtl="1" eaLnBrk="1" hangingPunct="1">
              <a:lnSpc>
                <a:spcPct val="150000"/>
              </a:lnSpc>
              <a:buFont typeface="Arial" charset="0"/>
              <a:buNone/>
            </a:pPr>
            <a:endParaRPr lang="ar-SA" dirty="0" smtClean="0">
              <a:solidFill>
                <a:schemeClr val="tx1"/>
              </a:solidFill>
            </a:endParaRPr>
          </a:p>
        </p:txBody>
      </p:sp>
      <p:sp>
        <p:nvSpPr>
          <p:cNvPr id="2" name="عنصر نائب للتاريخ 1"/>
          <p:cNvSpPr>
            <a:spLocks noGrp="1"/>
          </p:cNvSpPr>
          <p:nvPr>
            <p:ph type="dt" sz="half" idx="10"/>
          </p:nvPr>
        </p:nvSpPr>
        <p:spPr/>
        <p:txBody>
          <a:bodyPr/>
          <a:lstStyle/>
          <a:p>
            <a:pPr>
              <a:defRPr/>
            </a:pPr>
            <a:fld id="{B97F83BE-762A-4ACD-A596-8A89B69C77A9}"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sz="quarter" idx="1"/>
          </p:nvPr>
        </p:nvSpPr>
        <p:spPr>
          <a:xfrm>
            <a:off x="152400" y="1524000"/>
            <a:ext cx="8839200" cy="4754563"/>
          </a:xfrm>
        </p:spPr>
        <p:txBody>
          <a:bodyPr>
            <a:normAutofit fontScale="92500" lnSpcReduction="10000"/>
          </a:bodyPr>
          <a:lstStyle/>
          <a:p>
            <a:pPr marL="400050" lvl="1" indent="0" algn="r" rtl="1">
              <a:lnSpc>
                <a:spcPct val="170000"/>
              </a:lnSpc>
              <a:buNone/>
              <a:defRPr/>
            </a:pPr>
            <a:r>
              <a:rPr lang="ar-SA" b="1" dirty="0" smtClean="0">
                <a:solidFill>
                  <a:srgbClr val="00B050"/>
                </a:solidFill>
              </a:rPr>
              <a:t>ج. العلاقة </a:t>
            </a:r>
            <a:r>
              <a:rPr lang="ar-SA" b="1" dirty="0">
                <a:solidFill>
                  <a:srgbClr val="00B050"/>
                </a:solidFill>
              </a:rPr>
              <a:t>مع الزملاء</a:t>
            </a:r>
          </a:p>
          <a:p>
            <a:pPr marL="1257300" lvl="2" indent="-457200" algn="r" rtl="1">
              <a:lnSpc>
                <a:spcPct val="170000"/>
              </a:lnSpc>
              <a:buFont typeface="Wingdings" pitchFamily="2" charset="2"/>
              <a:buChar char="§"/>
              <a:defRPr/>
            </a:pPr>
            <a:r>
              <a:rPr lang="ar-SA" b="1" dirty="0"/>
              <a:t>احترام التسلسل </a:t>
            </a:r>
            <a:r>
              <a:rPr lang="ar-SA" b="1" dirty="0" smtClean="0"/>
              <a:t>الإداري.</a:t>
            </a:r>
            <a:endParaRPr lang="ar-SA" b="1" dirty="0"/>
          </a:p>
          <a:p>
            <a:pPr marL="1257300" lvl="2" indent="-457200" algn="r" rtl="1">
              <a:lnSpc>
                <a:spcPct val="170000"/>
              </a:lnSpc>
              <a:buFont typeface="Wingdings" pitchFamily="2" charset="2"/>
              <a:buChar char="§"/>
              <a:defRPr/>
            </a:pPr>
            <a:r>
              <a:rPr lang="ar-SA" b="1" dirty="0"/>
              <a:t>تنفيذ ما يوجه إليه من أوامر </a:t>
            </a:r>
            <a:r>
              <a:rPr lang="ar-SA" b="1" dirty="0" smtClean="0"/>
              <a:t>وتعليمات.</a:t>
            </a:r>
            <a:endParaRPr lang="ar-SA" b="1" dirty="0"/>
          </a:p>
          <a:p>
            <a:pPr marL="1257300" lvl="2" indent="-457200" algn="r" rtl="1">
              <a:lnSpc>
                <a:spcPct val="170000"/>
              </a:lnSpc>
              <a:buFont typeface="Wingdings" pitchFamily="2" charset="2"/>
              <a:buChar char="§"/>
              <a:defRPr/>
            </a:pPr>
            <a:r>
              <a:rPr lang="ar-SA" b="1" dirty="0"/>
              <a:t>التعامل مع زملائه بكل احترام </a:t>
            </a:r>
            <a:r>
              <a:rPr lang="ar-SA" b="1" dirty="0" smtClean="0"/>
              <a:t>وتقدير.</a:t>
            </a:r>
            <a:endParaRPr lang="ar-SA" b="1" dirty="0"/>
          </a:p>
          <a:p>
            <a:pPr marL="400050" lvl="1" indent="0" algn="r" rtl="1" eaLnBrk="1" hangingPunct="1">
              <a:lnSpc>
                <a:spcPct val="170000"/>
              </a:lnSpc>
              <a:buFont typeface="Arial" charset="0"/>
              <a:buNone/>
            </a:pPr>
            <a:r>
              <a:rPr lang="ar-SA" b="1" dirty="0" smtClean="0">
                <a:solidFill>
                  <a:srgbClr val="00B050"/>
                </a:solidFill>
              </a:rPr>
              <a:t>د. العلاقة بين الدوائر الحكومية والقطاع الخاص</a:t>
            </a:r>
          </a:p>
          <a:p>
            <a:pPr marL="1257300" lvl="2" indent="-457200" algn="r" rtl="1" eaLnBrk="1" hangingPunct="1">
              <a:lnSpc>
                <a:spcPct val="170000"/>
              </a:lnSpc>
              <a:buFont typeface="Wingdings" pitchFamily="2" charset="2"/>
              <a:buChar char="§"/>
            </a:pPr>
            <a:r>
              <a:rPr lang="ar-SA" b="1" dirty="0" smtClean="0"/>
              <a:t>على منسوبي الدوائر الحكومية التعامل باحترام وإنصاف مع جميع الجهات.</a:t>
            </a:r>
          </a:p>
          <a:p>
            <a:pPr marL="1257300" lvl="2" indent="-457200" algn="r" rtl="1" eaLnBrk="1" hangingPunct="1">
              <a:lnSpc>
                <a:spcPct val="170000"/>
              </a:lnSpc>
              <a:buFont typeface="Wingdings" pitchFamily="2" charset="2"/>
              <a:buChar char="§"/>
            </a:pPr>
            <a:r>
              <a:rPr lang="ar-SA" b="1" dirty="0" smtClean="0"/>
              <a:t>عدم قبول أي هدية أو مبالغ مقدمة إلى منسوبي الدائرة الحكومية.</a:t>
            </a:r>
          </a:p>
          <a:p>
            <a:pPr marL="1257300" lvl="2" indent="-457200" algn="r" rtl="1" eaLnBrk="1" hangingPunct="1">
              <a:lnSpc>
                <a:spcPct val="170000"/>
              </a:lnSpc>
              <a:buFont typeface="Wingdings" pitchFamily="2" charset="2"/>
              <a:buChar char="§"/>
            </a:pPr>
            <a:r>
              <a:rPr lang="ar-SA" b="1" dirty="0" smtClean="0"/>
              <a:t>توفير معلومات واضحة عند طرح العطاءات والمناقصات الحكومية لتوفير السلع أو تقديم الخدمات.</a:t>
            </a:r>
          </a:p>
        </p:txBody>
      </p:sp>
      <p:sp>
        <p:nvSpPr>
          <p:cNvPr id="2" name="عنصر نائب للتاريخ 1"/>
          <p:cNvSpPr>
            <a:spLocks noGrp="1"/>
          </p:cNvSpPr>
          <p:nvPr>
            <p:ph type="dt" sz="half" idx="10"/>
          </p:nvPr>
        </p:nvSpPr>
        <p:spPr/>
        <p:txBody>
          <a:bodyPr/>
          <a:lstStyle/>
          <a:p>
            <a:pPr>
              <a:defRPr/>
            </a:pPr>
            <a:fld id="{3D2B533E-B5A2-4084-92CF-1EE18A495319}"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p:txBody>
          <a:bodyPr rtlCol="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defRPr/>
            </a:pPr>
            <a:r>
              <a:rPr lang="ar-SA" sz="3200" b="1" dirty="0" smtClean="0">
                <a:solidFill>
                  <a:srgbClr val="FF0000"/>
                </a:solidFill>
                <a:latin typeface="Arial Narrow" pitchFamily="34" charset="0"/>
              </a:rPr>
              <a:t>5.الأنظمة التي تحكم سلوك الموظف</a:t>
            </a:r>
            <a:endParaRPr lang="ar-SA" sz="3200" b="1" dirty="0">
              <a:solidFill>
                <a:srgbClr val="FF0000"/>
              </a:solidFill>
              <a:latin typeface="Arial Narrow" pitchFamily="34" charset="0"/>
            </a:endParaRPr>
          </a:p>
        </p:txBody>
      </p:sp>
      <p:sp>
        <p:nvSpPr>
          <p:cNvPr id="3" name="Content Placeholder 2"/>
          <p:cNvSpPr>
            <a:spLocks noGrp="1"/>
          </p:cNvSpPr>
          <p:nvPr>
            <p:ph sz="quarter" idx="1"/>
          </p:nvPr>
        </p:nvSpPr>
        <p:spPr>
          <a:xfrm>
            <a:off x="325585" y="1392375"/>
            <a:ext cx="8458200" cy="4953000"/>
          </a:xfrm>
        </p:spPr>
        <p:txBody>
          <a:bodyPr>
            <a:normAutofit fontScale="92500" lnSpcReduction="10000"/>
          </a:bodyPr>
          <a:lstStyle/>
          <a:p>
            <a:pPr marL="0" indent="0" algn="just" rtl="1" eaLnBrk="1" hangingPunct="1">
              <a:lnSpc>
                <a:spcPct val="150000"/>
              </a:lnSpc>
              <a:buNone/>
            </a:pPr>
            <a:r>
              <a:rPr lang="ar-SA" b="1" dirty="0" smtClean="0">
                <a:solidFill>
                  <a:srgbClr val="00B050"/>
                </a:solidFill>
              </a:rPr>
              <a:t>أ. المسؤوليات العامة للموظف:</a:t>
            </a:r>
          </a:p>
          <a:p>
            <a:pPr marL="502920" indent="-457200" algn="just" rtl="1">
              <a:lnSpc>
                <a:spcPct val="150000"/>
              </a:lnSpc>
              <a:buFont typeface="+mj-lt"/>
              <a:buAutoNum type="arabicPeriod"/>
            </a:pPr>
            <a:r>
              <a:rPr lang="ar-SA" dirty="0" smtClean="0"/>
              <a:t>سعي الموظف لتحقيق المصلحة العامة من خلال توخيه الأمانة والنزاهة.</a:t>
            </a:r>
          </a:p>
          <a:p>
            <a:pPr marL="502920" indent="-457200" algn="just" rtl="1">
              <a:lnSpc>
                <a:spcPct val="150000"/>
              </a:lnSpc>
              <a:buFont typeface="+mj-lt"/>
              <a:buAutoNum type="arabicPeriod"/>
            </a:pPr>
            <a:r>
              <a:rPr lang="ar-SA" dirty="0" smtClean="0"/>
              <a:t>الحرص على احترام القوانين وتنفيذها دون إهمال أو تجاوز.</a:t>
            </a:r>
          </a:p>
          <a:p>
            <a:pPr marL="502920" indent="-457200" algn="just" rtl="1">
              <a:lnSpc>
                <a:spcPct val="150000"/>
              </a:lnSpc>
              <a:buFont typeface="+mj-lt"/>
              <a:buAutoNum type="arabicPeriod"/>
            </a:pPr>
            <a:r>
              <a:rPr lang="ar-SA" dirty="0" smtClean="0"/>
              <a:t>تكريس أوقات الدوام الرسمي للقيام بمهام وواجبات الوظيفة.</a:t>
            </a:r>
          </a:p>
          <a:p>
            <a:pPr marL="502920" indent="-457200" algn="just" rtl="1">
              <a:lnSpc>
                <a:spcPct val="150000"/>
              </a:lnSpc>
              <a:buFont typeface="+mj-lt"/>
              <a:buAutoNum type="arabicPeriod"/>
            </a:pPr>
            <a:r>
              <a:rPr lang="ar-SA" dirty="0" smtClean="0"/>
              <a:t>عدم قيامه بتصرفات تنتهك الآداب والسلوك.</a:t>
            </a:r>
          </a:p>
          <a:p>
            <a:pPr marL="502920" indent="-457200" algn="just" rtl="1">
              <a:lnSpc>
                <a:spcPct val="150000"/>
              </a:lnSpc>
              <a:buFont typeface="+mj-lt"/>
              <a:buAutoNum type="arabicPeriod"/>
            </a:pPr>
            <a:r>
              <a:rPr lang="ar-SA" dirty="0" smtClean="0"/>
              <a:t>استخدام طرق التظلم المحددة قانونا في حال وجود اعتراض أو شكوى وعدم محاولة انتهاز الفرص للانتقاص من القانون والنظام</a:t>
            </a:r>
          </a:p>
          <a:p>
            <a:pPr marL="502920" indent="-457200" algn="just" rtl="1">
              <a:lnSpc>
                <a:spcPct val="150000"/>
              </a:lnSpc>
              <a:buFont typeface="+mj-lt"/>
              <a:buAutoNum type="arabicPeriod"/>
            </a:pPr>
            <a:r>
              <a:rPr lang="ar-SA" dirty="0" smtClean="0"/>
              <a:t>تطوير قدراته العلمية والمهنية وتقديم المقترحات لتحسين العمل.</a:t>
            </a:r>
          </a:p>
        </p:txBody>
      </p:sp>
      <p:sp>
        <p:nvSpPr>
          <p:cNvPr id="2" name="عنصر نائب للتاريخ 1"/>
          <p:cNvSpPr>
            <a:spLocks noGrp="1"/>
          </p:cNvSpPr>
          <p:nvPr>
            <p:ph type="dt" sz="half" idx="10"/>
          </p:nvPr>
        </p:nvSpPr>
        <p:spPr/>
        <p:txBody>
          <a:bodyPr/>
          <a:lstStyle/>
          <a:p>
            <a:pPr>
              <a:defRPr/>
            </a:pPr>
            <a:fld id="{9EB78661-40C3-4225-9BBB-7B67A9FB269C}" type="datetime1">
              <a:rPr lang="ar-SA" smtClean="0"/>
              <a:t>10/02/1436</a:t>
            </a:fld>
            <a:endParaRPr lang="en-US"/>
          </a:p>
        </p:txBody>
      </p:sp>
      <p:sp>
        <p:nvSpPr>
          <p:cNvPr id="5" name="عنصر نائب للتذييل 4"/>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6" name="عنصر نائب لرقم الشريحة 5"/>
          <p:cNvSpPr>
            <a:spLocks noGrp="1"/>
          </p:cNvSpPr>
          <p:nvPr>
            <p:ph type="sldNum" sz="quarter" idx="12"/>
          </p:nvPr>
        </p:nvSpPr>
        <p:spPr/>
        <p:txBody>
          <a:bodyPr/>
          <a:lstStyle/>
          <a:p>
            <a:fld id="{039BB12D-B2E0-4F90-A235-2E1EBDA5EDBE}" type="slidenum">
              <a:rPr lang="ar-SA"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sz="quarter" idx="1"/>
          </p:nvPr>
        </p:nvSpPr>
        <p:spPr>
          <a:xfrm>
            <a:off x="228600" y="1447800"/>
            <a:ext cx="8763000" cy="4876800"/>
          </a:xfrm>
        </p:spPr>
        <p:txBody>
          <a:bodyPr>
            <a:normAutofit/>
          </a:bodyPr>
          <a:lstStyle/>
          <a:p>
            <a:pPr marL="274320" lvl="1" indent="0" algn="r" rtl="1" eaLnBrk="1" hangingPunct="1">
              <a:lnSpc>
                <a:spcPct val="150000"/>
              </a:lnSpc>
              <a:buNone/>
            </a:pPr>
            <a:r>
              <a:rPr lang="ar-SA" b="1" dirty="0" smtClean="0">
                <a:solidFill>
                  <a:srgbClr val="00B050"/>
                </a:solidFill>
              </a:rPr>
              <a:t>ب. التعامل مع الجمهور:</a:t>
            </a:r>
          </a:p>
          <a:p>
            <a:pPr marL="502920" indent="-457200" algn="r" rtl="1">
              <a:lnSpc>
                <a:spcPct val="150000"/>
              </a:lnSpc>
              <a:buFont typeface="+mj-lt"/>
              <a:buAutoNum type="arabicPeriod"/>
            </a:pPr>
            <a:r>
              <a:rPr lang="ar-SA" dirty="0" smtClean="0"/>
              <a:t>احترام حقوق ومصالح الجمهور </a:t>
            </a:r>
          </a:p>
          <a:p>
            <a:pPr marL="502920" indent="-457200" algn="r" rtl="1">
              <a:lnSpc>
                <a:spcPct val="150000"/>
              </a:lnSpc>
              <a:buFont typeface="+mj-lt"/>
              <a:buAutoNum type="arabicPeriod"/>
            </a:pPr>
            <a:r>
              <a:rPr lang="ar-SA" dirty="0" smtClean="0"/>
              <a:t>الحيادية بتقديم المعلومات لجميع الفئات بدقة وسرعة وأمانة</a:t>
            </a:r>
          </a:p>
          <a:p>
            <a:pPr marL="502920" indent="-457200" algn="r" rtl="1">
              <a:lnSpc>
                <a:spcPct val="150000"/>
              </a:lnSpc>
              <a:buFont typeface="+mj-lt"/>
              <a:buAutoNum type="arabicPeriod"/>
            </a:pPr>
            <a:r>
              <a:rPr lang="ar-SA" dirty="0" smtClean="0"/>
              <a:t>التعامل بسرية تامة مع المعلومات الشخصية للأفراد وعدم القيام بعمل يؤثر سلباً على ثقة الجمهور.</a:t>
            </a:r>
          </a:p>
          <a:p>
            <a:pPr marL="274320" lvl="1" indent="0" algn="r" rtl="1" eaLnBrk="1" hangingPunct="1">
              <a:lnSpc>
                <a:spcPct val="150000"/>
              </a:lnSpc>
              <a:buNone/>
            </a:pPr>
            <a:endParaRPr lang="ar-SA" dirty="0" smtClean="0">
              <a:solidFill>
                <a:schemeClr val="tx1"/>
              </a:solidFill>
            </a:endParaRPr>
          </a:p>
        </p:txBody>
      </p:sp>
      <p:sp>
        <p:nvSpPr>
          <p:cNvPr id="2" name="عنصر نائب للتاريخ 1"/>
          <p:cNvSpPr>
            <a:spLocks noGrp="1"/>
          </p:cNvSpPr>
          <p:nvPr>
            <p:ph type="dt" sz="half" idx="10"/>
          </p:nvPr>
        </p:nvSpPr>
        <p:spPr/>
        <p:txBody>
          <a:bodyPr/>
          <a:lstStyle/>
          <a:p>
            <a:pPr>
              <a:defRPr/>
            </a:pPr>
            <a:fld id="{2E386C16-CF1B-4EB2-AE6E-20BC964FA4C8}"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sz="quarter" idx="1"/>
          </p:nvPr>
        </p:nvSpPr>
        <p:spPr>
          <a:xfrm>
            <a:off x="228600" y="1524000"/>
            <a:ext cx="8686800" cy="4800600"/>
          </a:xfrm>
        </p:spPr>
        <p:txBody>
          <a:bodyPr>
            <a:noAutofit/>
          </a:bodyPr>
          <a:lstStyle/>
          <a:p>
            <a:pPr marL="274320" lvl="1" indent="0" algn="just" rtl="1">
              <a:lnSpc>
                <a:spcPct val="150000"/>
              </a:lnSpc>
              <a:buNone/>
            </a:pPr>
            <a:r>
              <a:rPr lang="ar-SA" sz="2300" b="1" dirty="0">
                <a:solidFill>
                  <a:srgbClr val="00B050"/>
                </a:solidFill>
              </a:rPr>
              <a:t>ج. التعامل مع الرؤساء: </a:t>
            </a:r>
          </a:p>
          <a:p>
            <a:pPr marL="457200" indent="-457200" algn="just" rtl="1">
              <a:lnSpc>
                <a:spcPct val="150000"/>
              </a:lnSpc>
              <a:buFont typeface="+mj-lt"/>
              <a:buAutoNum type="arabicPeriod"/>
            </a:pPr>
            <a:r>
              <a:rPr lang="ar-SA" sz="2300" dirty="0">
                <a:solidFill>
                  <a:schemeClr val="tx1"/>
                </a:solidFill>
              </a:rPr>
              <a:t>تنفيذ الأوامر والتوجيهات وفق التسلسل الإداري ما لم تكن فيها مخالفة شرعية أو قانونية وفي هذه الحالة يبلغ مديره خطيّا بذلك ويرفع الأمر إلى الجهات الأعلى بهذا </a:t>
            </a:r>
            <a:r>
              <a:rPr lang="ar-SA" sz="2300" dirty="0" smtClean="0">
                <a:solidFill>
                  <a:schemeClr val="tx1"/>
                </a:solidFill>
              </a:rPr>
              <a:t>الشأن.</a:t>
            </a:r>
          </a:p>
          <a:p>
            <a:pPr marL="457200" indent="-457200" algn="just" rtl="1">
              <a:lnSpc>
                <a:spcPct val="150000"/>
              </a:lnSpc>
              <a:buFont typeface="+mj-lt"/>
              <a:buAutoNum type="arabicPeriod"/>
            </a:pPr>
            <a:r>
              <a:rPr lang="ar-SA" sz="2300" dirty="0" smtClean="0">
                <a:solidFill>
                  <a:schemeClr val="tx1"/>
                </a:solidFill>
              </a:rPr>
              <a:t>التزام الموظف باحترام رؤسائه وتجنب </a:t>
            </a:r>
            <a:r>
              <a:rPr lang="ar-SA" sz="2300" dirty="0" err="1" smtClean="0">
                <a:solidFill>
                  <a:schemeClr val="tx1"/>
                </a:solidFill>
              </a:rPr>
              <a:t>خداعهم</a:t>
            </a:r>
            <a:r>
              <a:rPr lang="ar-SA" sz="2300" dirty="0" smtClean="0">
                <a:solidFill>
                  <a:schemeClr val="tx1"/>
                </a:solidFill>
              </a:rPr>
              <a:t> وتضليلهم أو إخفاء معلومات عنهم.</a:t>
            </a:r>
          </a:p>
          <a:p>
            <a:pPr marL="457200" indent="-457200" algn="just" rtl="1">
              <a:lnSpc>
                <a:spcPct val="150000"/>
              </a:lnSpc>
              <a:buFont typeface="+mj-lt"/>
              <a:buAutoNum type="arabicPeriod"/>
            </a:pPr>
            <a:r>
              <a:rPr lang="ar-SA" sz="2300" dirty="0" smtClean="0">
                <a:solidFill>
                  <a:schemeClr val="tx1"/>
                </a:solidFill>
              </a:rPr>
              <a:t>التعاون معهم بتقديم الرأي والمشورة بكل مصداقية. </a:t>
            </a:r>
          </a:p>
          <a:p>
            <a:pPr marL="457200" indent="-457200" algn="just" rtl="1">
              <a:lnSpc>
                <a:spcPct val="150000"/>
              </a:lnSpc>
              <a:buFont typeface="+mj-lt"/>
              <a:buAutoNum type="arabicPeriod"/>
            </a:pPr>
            <a:r>
              <a:rPr lang="ar-SA" sz="2300" dirty="0" smtClean="0">
                <a:solidFill>
                  <a:schemeClr val="tx1"/>
                </a:solidFill>
              </a:rPr>
              <a:t>إبلاغهم بأي حالة تجاوز أو مخالفة أو صعوبة قد تواجهه.</a:t>
            </a:r>
          </a:p>
          <a:p>
            <a:pPr marL="457200" indent="-457200" algn="just" rtl="1">
              <a:lnSpc>
                <a:spcPct val="150000"/>
              </a:lnSpc>
              <a:buFont typeface="+mj-lt"/>
              <a:buAutoNum type="arabicPeriod"/>
            </a:pPr>
            <a:r>
              <a:rPr lang="ar-SA" sz="2300" dirty="0" smtClean="0">
                <a:solidFill>
                  <a:schemeClr val="tx1"/>
                </a:solidFill>
              </a:rPr>
              <a:t>إطلاع مديره المباشر المكلف حديثا بالمعلومات والوثائق والبيانات اللازمة لسير العمل.</a:t>
            </a:r>
          </a:p>
          <a:p>
            <a:pPr marL="274320" lvl="1" indent="0" algn="just" rtl="1" eaLnBrk="1" hangingPunct="1">
              <a:lnSpc>
                <a:spcPct val="150000"/>
              </a:lnSpc>
              <a:buNone/>
            </a:pPr>
            <a:endParaRPr lang="ar-SA" sz="2300" dirty="0" smtClean="0"/>
          </a:p>
        </p:txBody>
      </p:sp>
      <p:sp>
        <p:nvSpPr>
          <p:cNvPr id="2" name="عنصر نائب للتاريخ 1"/>
          <p:cNvSpPr>
            <a:spLocks noGrp="1"/>
          </p:cNvSpPr>
          <p:nvPr>
            <p:ph type="dt" sz="half" idx="10"/>
          </p:nvPr>
        </p:nvSpPr>
        <p:spPr/>
        <p:txBody>
          <a:bodyPr/>
          <a:lstStyle/>
          <a:p>
            <a:pPr>
              <a:defRPr/>
            </a:pPr>
            <a:fld id="{4D2012DD-658B-48A1-B666-97CFEE5FE701}" type="datetime1">
              <a:rPr lang="ar-SA" smtClean="0"/>
              <a:t>10/02/1436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 المسؤولية الاجتماعية</a:t>
            </a:r>
            <a:endParaRPr lang="en-US"/>
          </a:p>
        </p:txBody>
      </p:sp>
      <p:sp>
        <p:nvSpPr>
          <p:cNvPr id="5" name="عنصر نائب لرقم الشريحة 4"/>
          <p:cNvSpPr>
            <a:spLocks noGrp="1"/>
          </p:cNvSpPr>
          <p:nvPr>
            <p:ph type="sldNum" sz="quarter" idx="12"/>
          </p:nvPr>
        </p:nvSpPr>
        <p:spPr/>
        <p:txBody>
          <a:bodyPr/>
          <a:lstStyle/>
          <a:p>
            <a:fld id="{039BB12D-B2E0-4F90-A235-2E1EBDA5EDBE}" type="slidenum">
              <a:rPr lang="ar-SA"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2334</TotalTime>
  <Words>653</Words>
  <Application>Microsoft Office PowerPoint</Application>
  <PresentationFormat>عرض على الشاشة (3:4)‏</PresentationFormat>
  <Paragraphs>99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مدني</vt:lpstr>
      <vt:lpstr>عرض تقديمي في PowerPoint</vt:lpstr>
      <vt:lpstr> .1 مفهوم مدونة السلوك</vt:lpstr>
      <vt:lpstr>2.أهداف مدونة السلوك</vt:lpstr>
      <vt:lpstr>3. مبادئ مدونة السلوك</vt:lpstr>
      <vt:lpstr>  4.مرتكزات السلوك للموظف العام</vt:lpstr>
      <vt:lpstr>عرض تقديمي في PowerPoint</vt:lpstr>
      <vt:lpstr>5.الأنظمة التي تحكم سلوك الموظف</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HP</cp:lastModifiedBy>
  <cp:revision>84</cp:revision>
  <dcterms:created xsi:type="dcterms:W3CDTF">2006-08-16T00:00:00Z</dcterms:created>
  <dcterms:modified xsi:type="dcterms:W3CDTF">2014-12-02T07:04:25Z</dcterms:modified>
</cp:coreProperties>
</file>