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5" r:id="rId4"/>
  </p:sldMasterIdLst>
  <p:notesMasterIdLst>
    <p:notesMasterId r:id="rId15"/>
  </p:notesMasterIdLst>
  <p:sldIdLst>
    <p:sldId id="276" r:id="rId5"/>
    <p:sldId id="257" r:id="rId6"/>
    <p:sldId id="277" r:id="rId7"/>
    <p:sldId id="260" r:id="rId8"/>
    <p:sldId id="278" r:id="rId9"/>
    <p:sldId id="281" r:id="rId10"/>
    <p:sldId id="261" r:id="rId11"/>
    <p:sldId id="262" r:id="rId12"/>
    <p:sldId id="263" r:id="rId13"/>
    <p:sldId id="282" r:id="rId1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FD931C-D213-471E-BE65-7DA46C6D47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63EA772-76F1-47E8-839A-393BCA74FD6E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الودائع</a:t>
          </a:r>
          <a:endParaRPr kumimoji="0" lang="en-IN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75D8F2F-05CD-4582-B388-D189A6E96116}" type="parTrans" cxnId="{4FB95FBA-8B22-46FD-B001-E1FB3FDF58F6}">
      <dgm:prSet/>
      <dgm:spPr/>
      <dgm:t>
        <a:bodyPr/>
        <a:lstStyle/>
        <a:p>
          <a:endParaRPr lang="en-IN"/>
        </a:p>
      </dgm:t>
    </dgm:pt>
    <dgm:pt modelId="{C4A8FBB5-5428-4BFE-A266-DA628FE9F5F7}" type="sibTrans" cxnId="{4FB95FBA-8B22-46FD-B001-E1FB3FDF58F6}">
      <dgm:prSet/>
      <dgm:spPr/>
      <dgm:t>
        <a:bodyPr/>
        <a:lstStyle/>
        <a:p>
          <a:endParaRPr lang="en-IN"/>
        </a:p>
      </dgm:t>
    </dgm:pt>
    <dgm:pt modelId="{64CDEC6B-6D04-41BF-B822-911AA013985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لأجل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فوائد+عدم السحب </a:t>
          </a:r>
          <a:endParaRPr kumimoji="0" lang="en-IN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9989D4D-86BF-44A3-940D-EEAC5CA3379A}" type="parTrans" cxnId="{4C1C7329-FF19-44AB-A1FA-1D3F27439B37}">
      <dgm:prSet/>
      <dgm:spPr/>
      <dgm:t>
        <a:bodyPr/>
        <a:lstStyle/>
        <a:p>
          <a:endParaRPr lang="en-IN"/>
        </a:p>
      </dgm:t>
    </dgm:pt>
    <dgm:pt modelId="{DEF51506-AEDF-43EA-96CC-A805747458D0}" type="sibTrans" cxnId="{4C1C7329-FF19-44AB-A1FA-1D3F27439B37}">
      <dgm:prSet/>
      <dgm:spPr/>
      <dgm:t>
        <a:bodyPr/>
        <a:lstStyle/>
        <a:p>
          <a:endParaRPr lang="en-IN"/>
        </a:p>
      </dgm:t>
    </dgm:pt>
    <dgm:pt modelId="{D5E79B24-6274-46E0-BAEB-3B79F2A36DB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توفير: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فوائد+عدم</a:t>
          </a:r>
          <a:r>
            <a: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السحب </a:t>
          </a:r>
          <a:endParaRPr kumimoji="0" lang="en-IN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142D14C0-EA99-411C-AD7F-389FD2127057}" type="parTrans" cxnId="{4387F218-7259-45FA-9AB7-7995500A1646}">
      <dgm:prSet/>
      <dgm:spPr/>
      <dgm:t>
        <a:bodyPr/>
        <a:lstStyle/>
        <a:p>
          <a:endParaRPr lang="en-IN"/>
        </a:p>
      </dgm:t>
    </dgm:pt>
    <dgm:pt modelId="{5A07DBA4-F167-41A7-A517-22CD2A71940D}" type="sibTrans" cxnId="{4387F218-7259-45FA-9AB7-7995500A1646}">
      <dgm:prSet/>
      <dgm:spPr/>
      <dgm:t>
        <a:bodyPr/>
        <a:lstStyle/>
        <a:p>
          <a:endParaRPr lang="en-IN"/>
        </a:p>
      </dgm:t>
    </dgm:pt>
    <dgm:pt modelId="{82EB3AE8-4BC8-49B2-A38D-8ED910593282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تحت الطلب: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دون </a:t>
          </a:r>
          <a:r>
            <a:rPr kumimoji="0" lang="ar-SA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فوائد+الحق</a:t>
          </a:r>
          <a:r>
            <a: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في السحب </a:t>
          </a:r>
          <a:endParaRPr kumimoji="0" lang="en-IN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E645F49-8BBE-44FE-A5E2-26D9AC6C672F}" type="parTrans" cxnId="{1DF81047-C7EB-4368-B0BE-108B9FC00800}">
      <dgm:prSet/>
      <dgm:spPr/>
      <dgm:t>
        <a:bodyPr/>
        <a:lstStyle/>
        <a:p>
          <a:endParaRPr lang="en-IN"/>
        </a:p>
      </dgm:t>
    </dgm:pt>
    <dgm:pt modelId="{E8F6BA52-4AE7-4D51-905F-2A8CF6F09817}" type="sibTrans" cxnId="{1DF81047-C7EB-4368-B0BE-108B9FC00800}">
      <dgm:prSet/>
      <dgm:spPr/>
      <dgm:t>
        <a:bodyPr/>
        <a:lstStyle/>
        <a:p>
          <a:endParaRPr lang="en-IN"/>
        </a:p>
      </dgm:t>
    </dgm:pt>
    <dgm:pt modelId="{303224E9-F1E5-453A-B7CE-5C867008CB9E}" type="pres">
      <dgm:prSet presAssocID="{33FD931C-D213-471E-BE65-7DA46C6D47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093CB4-B0AF-44DB-AA53-374396E87E94}" type="pres">
      <dgm:prSet presAssocID="{F63EA772-76F1-47E8-839A-393BCA74FD6E}" presName="hierRoot1" presStyleCnt="0">
        <dgm:presLayoutVars>
          <dgm:hierBranch/>
        </dgm:presLayoutVars>
      </dgm:prSet>
      <dgm:spPr/>
    </dgm:pt>
    <dgm:pt modelId="{8056030F-AE48-4447-9773-AD8303DB9C4B}" type="pres">
      <dgm:prSet presAssocID="{F63EA772-76F1-47E8-839A-393BCA74FD6E}" presName="rootComposite1" presStyleCnt="0"/>
      <dgm:spPr/>
    </dgm:pt>
    <dgm:pt modelId="{3A70F708-3685-4872-BA9D-6805DA39BB88}" type="pres">
      <dgm:prSet presAssocID="{F63EA772-76F1-47E8-839A-393BCA74FD6E}" presName="rootText1" presStyleLbl="node0" presStyleIdx="0" presStyleCnt="1">
        <dgm:presLayoutVars>
          <dgm:chPref val="3"/>
        </dgm:presLayoutVars>
      </dgm:prSet>
      <dgm:spPr/>
    </dgm:pt>
    <dgm:pt modelId="{C8346234-83CF-4340-AD38-0ABEC45DA2F8}" type="pres">
      <dgm:prSet presAssocID="{F63EA772-76F1-47E8-839A-393BCA74FD6E}" presName="rootConnector1" presStyleLbl="node1" presStyleIdx="0" presStyleCnt="0"/>
      <dgm:spPr/>
    </dgm:pt>
    <dgm:pt modelId="{018710E7-A794-46B1-8B24-0BE5593B4F83}" type="pres">
      <dgm:prSet presAssocID="{F63EA772-76F1-47E8-839A-393BCA74FD6E}" presName="hierChild2" presStyleCnt="0"/>
      <dgm:spPr/>
    </dgm:pt>
    <dgm:pt modelId="{2687623D-AACB-4C43-ABB3-2F6EC8957177}" type="pres">
      <dgm:prSet presAssocID="{69989D4D-86BF-44A3-940D-EEAC5CA3379A}" presName="Name35" presStyleLbl="parChTrans1D2" presStyleIdx="0" presStyleCnt="3"/>
      <dgm:spPr/>
    </dgm:pt>
    <dgm:pt modelId="{C8B4352A-4712-43E0-A185-78180074BFE8}" type="pres">
      <dgm:prSet presAssocID="{64CDEC6B-6D04-41BF-B822-911AA013985B}" presName="hierRoot2" presStyleCnt="0">
        <dgm:presLayoutVars>
          <dgm:hierBranch/>
        </dgm:presLayoutVars>
      </dgm:prSet>
      <dgm:spPr/>
    </dgm:pt>
    <dgm:pt modelId="{FFB90F0A-44A2-4E35-853E-895A77A50761}" type="pres">
      <dgm:prSet presAssocID="{64CDEC6B-6D04-41BF-B822-911AA013985B}" presName="rootComposite" presStyleCnt="0"/>
      <dgm:spPr/>
    </dgm:pt>
    <dgm:pt modelId="{1875E116-C57D-4907-9E0F-0928069B7288}" type="pres">
      <dgm:prSet presAssocID="{64CDEC6B-6D04-41BF-B822-911AA013985B}" presName="rootText" presStyleLbl="node2" presStyleIdx="0" presStyleCnt="3">
        <dgm:presLayoutVars>
          <dgm:chPref val="3"/>
        </dgm:presLayoutVars>
      </dgm:prSet>
      <dgm:spPr/>
    </dgm:pt>
    <dgm:pt modelId="{401DDC36-D3C6-4409-BF58-44298C44740E}" type="pres">
      <dgm:prSet presAssocID="{64CDEC6B-6D04-41BF-B822-911AA013985B}" presName="rootConnector" presStyleLbl="node2" presStyleIdx="0" presStyleCnt="3"/>
      <dgm:spPr/>
    </dgm:pt>
    <dgm:pt modelId="{75AB4D0D-1322-4369-A42D-52AE9E514774}" type="pres">
      <dgm:prSet presAssocID="{64CDEC6B-6D04-41BF-B822-911AA013985B}" presName="hierChild4" presStyleCnt="0"/>
      <dgm:spPr/>
    </dgm:pt>
    <dgm:pt modelId="{C5D88126-0C49-4517-8B97-87FA95DC6499}" type="pres">
      <dgm:prSet presAssocID="{64CDEC6B-6D04-41BF-B822-911AA013985B}" presName="hierChild5" presStyleCnt="0"/>
      <dgm:spPr/>
    </dgm:pt>
    <dgm:pt modelId="{A88F4152-1A4F-4E2A-814B-313F4DFDAB2A}" type="pres">
      <dgm:prSet presAssocID="{142D14C0-EA99-411C-AD7F-389FD2127057}" presName="Name35" presStyleLbl="parChTrans1D2" presStyleIdx="1" presStyleCnt="3"/>
      <dgm:spPr/>
    </dgm:pt>
    <dgm:pt modelId="{160E0BE1-0083-4530-9E5C-F305323FBD59}" type="pres">
      <dgm:prSet presAssocID="{D5E79B24-6274-46E0-BAEB-3B79F2A36DB3}" presName="hierRoot2" presStyleCnt="0">
        <dgm:presLayoutVars>
          <dgm:hierBranch/>
        </dgm:presLayoutVars>
      </dgm:prSet>
      <dgm:spPr/>
    </dgm:pt>
    <dgm:pt modelId="{F656DE6E-1A03-498A-8AAF-E40E659BEFAE}" type="pres">
      <dgm:prSet presAssocID="{D5E79B24-6274-46E0-BAEB-3B79F2A36DB3}" presName="rootComposite" presStyleCnt="0"/>
      <dgm:spPr/>
    </dgm:pt>
    <dgm:pt modelId="{E95A167B-FD7E-4FD0-B5C0-07BC5C4DFA3B}" type="pres">
      <dgm:prSet presAssocID="{D5E79B24-6274-46E0-BAEB-3B79F2A36DB3}" presName="rootText" presStyleLbl="node2" presStyleIdx="1" presStyleCnt="3">
        <dgm:presLayoutVars>
          <dgm:chPref val="3"/>
        </dgm:presLayoutVars>
      </dgm:prSet>
      <dgm:spPr/>
    </dgm:pt>
    <dgm:pt modelId="{DE8B44AC-832A-47B0-AC89-9E42F8F1A98D}" type="pres">
      <dgm:prSet presAssocID="{D5E79B24-6274-46E0-BAEB-3B79F2A36DB3}" presName="rootConnector" presStyleLbl="node2" presStyleIdx="1" presStyleCnt="3"/>
      <dgm:spPr/>
    </dgm:pt>
    <dgm:pt modelId="{C0A29EB5-5E75-4D2D-AD8D-17687E68EB5E}" type="pres">
      <dgm:prSet presAssocID="{D5E79B24-6274-46E0-BAEB-3B79F2A36DB3}" presName="hierChild4" presStyleCnt="0"/>
      <dgm:spPr/>
    </dgm:pt>
    <dgm:pt modelId="{CDBE8DDD-216B-49B1-98BE-7FB6654F59BF}" type="pres">
      <dgm:prSet presAssocID="{D5E79B24-6274-46E0-BAEB-3B79F2A36DB3}" presName="hierChild5" presStyleCnt="0"/>
      <dgm:spPr/>
    </dgm:pt>
    <dgm:pt modelId="{F8520EF7-B153-4C94-964B-6EE8D508A910}" type="pres">
      <dgm:prSet presAssocID="{3E645F49-8BBE-44FE-A5E2-26D9AC6C672F}" presName="Name35" presStyleLbl="parChTrans1D2" presStyleIdx="2" presStyleCnt="3"/>
      <dgm:spPr/>
    </dgm:pt>
    <dgm:pt modelId="{F281B1F8-30E2-4153-AF6D-757E4D905452}" type="pres">
      <dgm:prSet presAssocID="{82EB3AE8-4BC8-49B2-A38D-8ED910593282}" presName="hierRoot2" presStyleCnt="0">
        <dgm:presLayoutVars>
          <dgm:hierBranch/>
        </dgm:presLayoutVars>
      </dgm:prSet>
      <dgm:spPr/>
    </dgm:pt>
    <dgm:pt modelId="{2EBAD665-10F7-46A3-8E0B-FBCC7C1F39E1}" type="pres">
      <dgm:prSet presAssocID="{82EB3AE8-4BC8-49B2-A38D-8ED910593282}" presName="rootComposite" presStyleCnt="0"/>
      <dgm:spPr/>
    </dgm:pt>
    <dgm:pt modelId="{7DAEB042-E17B-4DAE-BAB5-A03AA77BB74F}" type="pres">
      <dgm:prSet presAssocID="{82EB3AE8-4BC8-49B2-A38D-8ED910593282}" presName="rootText" presStyleLbl="node2" presStyleIdx="2" presStyleCnt="3">
        <dgm:presLayoutVars>
          <dgm:chPref val="3"/>
        </dgm:presLayoutVars>
      </dgm:prSet>
      <dgm:spPr/>
    </dgm:pt>
    <dgm:pt modelId="{C16265F9-F8D4-4CB1-904A-74FA4A91A8EB}" type="pres">
      <dgm:prSet presAssocID="{82EB3AE8-4BC8-49B2-A38D-8ED910593282}" presName="rootConnector" presStyleLbl="node2" presStyleIdx="2" presStyleCnt="3"/>
      <dgm:spPr/>
    </dgm:pt>
    <dgm:pt modelId="{DFE06B35-A6F7-4667-B35F-8E9842801E22}" type="pres">
      <dgm:prSet presAssocID="{82EB3AE8-4BC8-49B2-A38D-8ED910593282}" presName="hierChild4" presStyleCnt="0"/>
      <dgm:spPr/>
    </dgm:pt>
    <dgm:pt modelId="{9FCFE0CF-1FD0-4539-BBA9-365E6B51D602}" type="pres">
      <dgm:prSet presAssocID="{82EB3AE8-4BC8-49B2-A38D-8ED910593282}" presName="hierChild5" presStyleCnt="0"/>
      <dgm:spPr/>
    </dgm:pt>
    <dgm:pt modelId="{B4798BFD-5C90-4FE8-B33C-C21A89CAE7C9}" type="pres">
      <dgm:prSet presAssocID="{F63EA772-76F1-47E8-839A-393BCA74FD6E}" presName="hierChild3" presStyleCnt="0"/>
      <dgm:spPr/>
    </dgm:pt>
  </dgm:ptLst>
  <dgm:cxnLst>
    <dgm:cxn modelId="{4C1C7329-FF19-44AB-A1FA-1D3F27439B37}" srcId="{F63EA772-76F1-47E8-839A-393BCA74FD6E}" destId="{64CDEC6B-6D04-41BF-B822-911AA013985B}" srcOrd="0" destOrd="0" parTransId="{69989D4D-86BF-44A3-940D-EEAC5CA3379A}" sibTransId="{DEF51506-AEDF-43EA-96CC-A805747458D0}"/>
    <dgm:cxn modelId="{9EC38745-FAD1-46A5-ADF3-93ADD06C503C}" type="presOf" srcId="{64CDEC6B-6D04-41BF-B822-911AA013985B}" destId="{1875E116-C57D-4907-9E0F-0928069B7288}" srcOrd="0" destOrd="0" presId="urn:microsoft.com/office/officeart/2005/8/layout/orgChart1"/>
    <dgm:cxn modelId="{119D5545-21C5-4726-9160-8BF8398F3CE9}" type="presOf" srcId="{33FD931C-D213-471E-BE65-7DA46C6D47D9}" destId="{303224E9-F1E5-453A-B7CE-5C867008CB9E}" srcOrd="0" destOrd="0" presId="urn:microsoft.com/office/officeart/2005/8/layout/orgChart1"/>
    <dgm:cxn modelId="{44B4A0C4-F096-466B-AA19-662A0EABFF32}" type="presOf" srcId="{64CDEC6B-6D04-41BF-B822-911AA013985B}" destId="{401DDC36-D3C6-4409-BF58-44298C44740E}" srcOrd="1" destOrd="0" presId="urn:microsoft.com/office/officeart/2005/8/layout/orgChart1"/>
    <dgm:cxn modelId="{84D1D767-89BB-411A-9BA2-1967AE2DF0DC}" type="presOf" srcId="{3E645F49-8BBE-44FE-A5E2-26D9AC6C672F}" destId="{F8520EF7-B153-4C94-964B-6EE8D508A910}" srcOrd="0" destOrd="0" presId="urn:microsoft.com/office/officeart/2005/8/layout/orgChart1"/>
    <dgm:cxn modelId="{4387F218-7259-45FA-9AB7-7995500A1646}" srcId="{F63EA772-76F1-47E8-839A-393BCA74FD6E}" destId="{D5E79B24-6274-46E0-BAEB-3B79F2A36DB3}" srcOrd="1" destOrd="0" parTransId="{142D14C0-EA99-411C-AD7F-389FD2127057}" sibTransId="{5A07DBA4-F167-41A7-A517-22CD2A71940D}"/>
    <dgm:cxn modelId="{4FB95FBA-8B22-46FD-B001-E1FB3FDF58F6}" srcId="{33FD931C-D213-471E-BE65-7DA46C6D47D9}" destId="{F63EA772-76F1-47E8-839A-393BCA74FD6E}" srcOrd="0" destOrd="0" parTransId="{275D8F2F-05CD-4582-B388-D189A6E96116}" sibTransId="{C4A8FBB5-5428-4BFE-A266-DA628FE9F5F7}"/>
    <dgm:cxn modelId="{774B96C9-4245-41F6-947E-05482039C43B}" type="presOf" srcId="{82EB3AE8-4BC8-49B2-A38D-8ED910593282}" destId="{C16265F9-F8D4-4CB1-904A-74FA4A91A8EB}" srcOrd="1" destOrd="0" presId="urn:microsoft.com/office/officeart/2005/8/layout/orgChart1"/>
    <dgm:cxn modelId="{EFFBB3D7-46E0-4220-B539-46BCAA7B4CD0}" type="presOf" srcId="{69989D4D-86BF-44A3-940D-EEAC5CA3379A}" destId="{2687623D-AACB-4C43-ABB3-2F6EC8957177}" srcOrd="0" destOrd="0" presId="urn:microsoft.com/office/officeart/2005/8/layout/orgChart1"/>
    <dgm:cxn modelId="{6077D536-1CC7-4D3B-B668-4F84232A2676}" type="presOf" srcId="{D5E79B24-6274-46E0-BAEB-3B79F2A36DB3}" destId="{DE8B44AC-832A-47B0-AC89-9E42F8F1A98D}" srcOrd="1" destOrd="0" presId="urn:microsoft.com/office/officeart/2005/8/layout/orgChart1"/>
    <dgm:cxn modelId="{1DF81047-C7EB-4368-B0BE-108B9FC00800}" srcId="{F63EA772-76F1-47E8-839A-393BCA74FD6E}" destId="{82EB3AE8-4BC8-49B2-A38D-8ED910593282}" srcOrd="2" destOrd="0" parTransId="{3E645F49-8BBE-44FE-A5E2-26D9AC6C672F}" sibTransId="{E8F6BA52-4AE7-4D51-905F-2A8CF6F09817}"/>
    <dgm:cxn modelId="{03BD2334-9F4D-48B0-A0A2-D31846AFBA14}" type="presOf" srcId="{F63EA772-76F1-47E8-839A-393BCA74FD6E}" destId="{3A70F708-3685-4872-BA9D-6805DA39BB88}" srcOrd="0" destOrd="0" presId="urn:microsoft.com/office/officeart/2005/8/layout/orgChart1"/>
    <dgm:cxn modelId="{64A79D87-39D3-4727-A443-174AAA8A2894}" type="presOf" srcId="{F63EA772-76F1-47E8-839A-393BCA74FD6E}" destId="{C8346234-83CF-4340-AD38-0ABEC45DA2F8}" srcOrd="1" destOrd="0" presId="urn:microsoft.com/office/officeart/2005/8/layout/orgChart1"/>
    <dgm:cxn modelId="{C4E5A97A-6E28-4C7F-A0DC-6E790F0954A3}" type="presOf" srcId="{82EB3AE8-4BC8-49B2-A38D-8ED910593282}" destId="{7DAEB042-E17B-4DAE-BAB5-A03AA77BB74F}" srcOrd="0" destOrd="0" presId="urn:microsoft.com/office/officeart/2005/8/layout/orgChart1"/>
    <dgm:cxn modelId="{AF58479A-8EA3-40DF-921E-DAE5B708EB04}" type="presOf" srcId="{142D14C0-EA99-411C-AD7F-389FD2127057}" destId="{A88F4152-1A4F-4E2A-814B-313F4DFDAB2A}" srcOrd="0" destOrd="0" presId="urn:microsoft.com/office/officeart/2005/8/layout/orgChart1"/>
    <dgm:cxn modelId="{B8270521-D3A5-4ACA-B17B-2E8A412B69D5}" type="presOf" srcId="{D5E79B24-6274-46E0-BAEB-3B79F2A36DB3}" destId="{E95A167B-FD7E-4FD0-B5C0-07BC5C4DFA3B}" srcOrd="0" destOrd="0" presId="urn:microsoft.com/office/officeart/2005/8/layout/orgChart1"/>
    <dgm:cxn modelId="{1B84C49E-9521-44CF-85BE-5E2C1DB1B94C}" type="presParOf" srcId="{303224E9-F1E5-453A-B7CE-5C867008CB9E}" destId="{AF093CB4-B0AF-44DB-AA53-374396E87E94}" srcOrd="0" destOrd="0" presId="urn:microsoft.com/office/officeart/2005/8/layout/orgChart1"/>
    <dgm:cxn modelId="{AD812DA4-CB1C-464E-B2B7-3027483D5FEE}" type="presParOf" srcId="{AF093CB4-B0AF-44DB-AA53-374396E87E94}" destId="{8056030F-AE48-4447-9773-AD8303DB9C4B}" srcOrd="0" destOrd="0" presId="urn:microsoft.com/office/officeart/2005/8/layout/orgChart1"/>
    <dgm:cxn modelId="{9D021EE0-E850-46F7-BDFD-0B8345A6FA80}" type="presParOf" srcId="{8056030F-AE48-4447-9773-AD8303DB9C4B}" destId="{3A70F708-3685-4872-BA9D-6805DA39BB88}" srcOrd="0" destOrd="0" presId="urn:microsoft.com/office/officeart/2005/8/layout/orgChart1"/>
    <dgm:cxn modelId="{3C39E0F3-9916-4F45-BEDD-EE584BD4A4B0}" type="presParOf" srcId="{8056030F-AE48-4447-9773-AD8303DB9C4B}" destId="{C8346234-83CF-4340-AD38-0ABEC45DA2F8}" srcOrd="1" destOrd="0" presId="urn:microsoft.com/office/officeart/2005/8/layout/orgChart1"/>
    <dgm:cxn modelId="{A195DB36-1CFB-43F9-9BE2-56BEB038D65F}" type="presParOf" srcId="{AF093CB4-B0AF-44DB-AA53-374396E87E94}" destId="{018710E7-A794-46B1-8B24-0BE5593B4F83}" srcOrd="1" destOrd="0" presId="urn:microsoft.com/office/officeart/2005/8/layout/orgChart1"/>
    <dgm:cxn modelId="{BE781778-3E03-47B1-B8F8-8E68AFA165B8}" type="presParOf" srcId="{018710E7-A794-46B1-8B24-0BE5593B4F83}" destId="{2687623D-AACB-4C43-ABB3-2F6EC8957177}" srcOrd="0" destOrd="0" presId="urn:microsoft.com/office/officeart/2005/8/layout/orgChart1"/>
    <dgm:cxn modelId="{1319E15C-EA2F-4DE2-80AB-2725F53F39C3}" type="presParOf" srcId="{018710E7-A794-46B1-8B24-0BE5593B4F83}" destId="{C8B4352A-4712-43E0-A185-78180074BFE8}" srcOrd="1" destOrd="0" presId="urn:microsoft.com/office/officeart/2005/8/layout/orgChart1"/>
    <dgm:cxn modelId="{23855D44-E25B-4E7A-BD7A-A6D2F4ADEB16}" type="presParOf" srcId="{C8B4352A-4712-43E0-A185-78180074BFE8}" destId="{FFB90F0A-44A2-4E35-853E-895A77A50761}" srcOrd="0" destOrd="0" presId="urn:microsoft.com/office/officeart/2005/8/layout/orgChart1"/>
    <dgm:cxn modelId="{8AD716EB-19CA-4AED-A758-6502B3C0AC0F}" type="presParOf" srcId="{FFB90F0A-44A2-4E35-853E-895A77A50761}" destId="{1875E116-C57D-4907-9E0F-0928069B7288}" srcOrd="0" destOrd="0" presId="urn:microsoft.com/office/officeart/2005/8/layout/orgChart1"/>
    <dgm:cxn modelId="{DD1AF299-4747-4776-A0D1-B0FE2966B9EE}" type="presParOf" srcId="{FFB90F0A-44A2-4E35-853E-895A77A50761}" destId="{401DDC36-D3C6-4409-BF58-44298C44740E}" srcOrd="1" destOrd="0" presId="urn:microsoft.com/office/officeart/2005/8/layout/orgChart1"/>
    <dgm:cxn modelId="{A94DFEE1-2D07-4FD9-A38E-4ACD6602ACE5}" type="presParOf" srcId="{C8B4352A-4712-43E0-A185-78180074BFE8}" destId="{75AB4D0D-1322-4369-A42D-52AE9E514774}" srcOrd="1" destOrd="0" presId="urn:microsoft.com/office/officeart/2005/8/layout/orgChart1"/>
    <dgm:cxn modelId="{E391087E-5230-42F5-9DDF-0637745D3C64}" type="presParOf" srcId="{C8B4352A-4712-43E0-A185-78180074BFE8}" destId="{C5D88126-0C49-4517-8B97-87FA95DC6499}" srcOrd="2" destOrd="0" presId="urn:microsoft.com/office/officeart/2005/8/layout/orgChart1"/>
    <dgm:cxn modelId="{FA5BB43E-69C2-4FAF-B82F-59E6F722ED92}" type="presParOf" srcId="{018710E7-A794-46B1-8B24-0BE5593B4F83}" destId="{A88F4152-1A4F-4E2A-814B-313F4DFDAB2A}" srcOrd="2" destOrd="0" presId="urn:microsoft.com/office/officeart/2005/8/layout/orgChart1"/>
    <dgm:cxn modelId="{0E71BA3E-D895-47B0-A741-61714C0F60B8}" type="presParOf" srcId="{018710E7-A794-46B1-8B24-0BE5593B4F83}" destId="{160E0BE1-0083-4530-9E5C-F305323FBD59}" srcOrd="3" destOrd="0" presId="urn:microsoft.com/office/officeart/2005/8/layout/orgChart1"/>
    <dgm:cxn modelId="{960A3DE5-9829-4ABF-B6BD-7DF109F15B99}" type="presParOf" srcId="{160E0BE1-0083-4530-9E5C-F305323FBD59}" destId="{F656DE6E-1A03-498A-8AAF-E40E659BEFAE}" srcOrd="0" destOrd="0" presId="urn:microsoft.com/office/officeart/2005/8/layout/orgChart1"/>
    <dgm:cxn modelId="{6CFF6374-8D75-406E-A6BB-13BD69DCD980}" type="presParOf" srcId="{F656DE6E-1A03-498A-8AAF-E40E659BEFAE}" destId="{E95A167B-FD7E-4FD0-B5C0-07BC5C4DFA3B}" srcOrd="0" destOrd="0" presId="urn:microsoft.com/office/officeart/2005/8/layout/orgChart1"/>
    <dgm:cxn modelId="{E70A868E-8E5A-4274-AB28-16421D2F6705}" type="presParOf" srcId="{F656DE6E-1A03-498A-8AAF-E40E659BEFAE}" destId="{DE8B44AC-832A-47B0-AC89-9E42F8F1A98D}" srcOrd="1" destOrd="0" presId="urn:microsoft.com/office/officeart/2005/8/layout/orgChart1"/>
    <dgm:cxn modelId="{E7F5B5ED-67A1-40AA-9002-9568F34DA70F}" type="presParOf" srcId="{160E0BE1-0083-4530-9E5C-F305323FBD59}" destId="{C0A29EB5-5E75-4D2D-AD8D-17687E68EB5E}" srcOrd="1" destOrd="0" presId="urn:microsoft.com/office/officeart/2005/8/layout/orgChart1"/>
    <dgm:cxn modelId="{F0EE7C73-DF42-4310-8A67-FF18EFEBFE3E}" type="presParOf" srcId="{160E0BE1-0083-4530-9E5C-F305323FBD59}" destId="{CDBE8DDD-216B-49B1-98BE-7FB6654F59BF}" srcOrd="2" destOrd="0" presId="urn:microsoft.com/office/officeart/2005/8/layout/orgChart1"/>
    <dgm:cxn modelId="{DC13DF0F-D2F4-493E-9A4C-0B24E622EE62}" type="presParOf" srcId="{018710E7-A794-46B1-8B24-0BE5593B4F83}" destId="{F8520EF7-B153-4C94-964B-6EE8D508A910}" srcOrd="4" destOrd="0" presId="urn:microsoft.com/office/officeart/2005/8/layout/orgChart1"/>
    <dgm:cxn modelId="{F404606B-A7E2-4756-B26C-FE656ABBEF87}" type="presParOf" srcId="{018710E7-A794-46B1-8B24-0BE5593B4F83}" destId="{F281B1F8-30E2-4153-AF6D-757E4D905452}" srcOrd="5" destOrd="0" presId="urn:microsoft.com/office/officeart/2005/8/layout/orgChart1"/>
    <dgm:cxn modelId="{6BDF3BB4-2D18-4811-B30A-413C50F8B6DE}" type="presParOf" srcId="{F281B1F8-30E2-4153-AF6D-757E4D905452}" destId="{2EBAD665-10F7-46A3-8E0B-FBCC7C1F39E1}" srcOrd="0" destOrd="0" presId="urn:microsoft.com/office/officeart/2005/8/layout/orgChart1"/>
    <dgm:cxn modelId="{1F98978D-062E-4221-BE81-F0C5C7F81B1E}" type="presParOf" srcId="{2EBAD665-10F7-46A3-8E0B-FBCC7C1F39E1}" destId="{7DAEB042-E17B-4DAE-BAB5-A03AA77BB74F}" srcOrd="0" destOrd="0" presId="urn:microsoft.com/office/officeart/2005/8/layout/orgChart1"/>
    <dgm:cxn modelId="{F9B6D3D3-035B-4AD0-A38D-7CFB811650CF}" type="presParOf" srcId="{2EBAD665-10F7-46A3-8E0B-FBCC7C1F39E1}" destId="{C16265F9-F8D4-4CB1-904A-74FA4A91A8EB}" srcOrd="1" destOrd="0" presId="urn:microsoft.com/office/officeart/2005/8/layout/orgChart1"/>
    <dgm:cxn modelId="{94BB6D9D-F0E7-4C2D-91A4-E8626B261532}" type="presParOf" srcId="{F281B1F8-30E2-4153-AF6D-757E4D905452}" destId="{DFE06B35-A6F7-4667-B35F-8E9842801E22}" srcOrd="1" destOrd="0" presId="urn:microsoft.com/office/officeart/2005/8/layout/orgChart1"/>
    <dgm:cxn modelId="{BF83C2C6-8258-499C-B789-75BAFE4FA1CE}" type="presParOf" srcId="{F281B1F8-30E2-4153-AF6D-757E4D905452}" destId="{9FCFE0CF-1FD0-4539-BBA9-365E6B51D602}" srcOrd="2" destOrd="0" presId="urn:microsoft.com/office/officeart/2005/8/layout/orgChart1"/>
    <dgm:cxn modelId="{002B2C3E-5C88-41E2-B90F-00908ADE743E}" type="presParOf" srcId="{AF093CB4-B0AF-44DB-AA53-374396E87E94}" destId="{B4798BFD-5C90-4FE8-B33C-C21A89CAE7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20EF7-B153-4C94-964B-6EE8D508A910}">
      <dsp:nvSpPr>
        <dsp:cNvPr id="0" name=""/>
        <dsp:cNvSpPr/>
      </dsp:nvSpPr>
      <dsp:spPr>
        <a:xfrm>
          <a:off x="4267199" y="1833514"/>
          <a:ext cx="3019075" cy="523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85"/>
              </a:lnTo>
              <a:lnTo>
                <a:pt x="3019075" y="261985"/>
              </a:lnTo>
              <a:lnTo>
                <a:pt x="3019075" y="5239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F4152-1A4F-4E2A-814B-313F4DFDAB2A}">
      <dsp:nvSpPr>
        <dsp:cNvPr id="0" name=""/>
        <dsp:cNvSpPr/>
      </dsp:nvSpPr>
      <dsp:spPr>
        <a:xfrm>
          <a:off x="4221479" y="1833514"/>
          <a:ext cx="91440" cy="523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7623D-AACB-4C43-ABB3-2F6EC8957177}">
      <dsp:nvSpPr>
        <dsp:cNvPr id="0" name=""/>
        <dsp:cNvSpPr/>
      </dsp:nvSpPr>
      <dsp:spPr>
        <a:xfrm>
          <a:off x="1248124" y="1833514"/>
          <a:ext cx="3019075" cy="523971"/>
        </a:xfrm>
        <a:custGeom>
          <a:avLst/>
          <a:gdLst/>
          <a:ahLst/>
          <a:cxnLst/>
          <a:rect l="0" t="0" r="0" b="0"/>
          <a:pathLst>
            <a:path>
              <a:moveTo>
                <a:pt x="3019075" y="0"/>
              </a:moveTo>
              <a:lnTo>
                <a:pt x="3019075" y="261985"/>
              </a:lnTo>
              <a:lnTo>
                <a:pt x="0" y="261985"/>
              </a:lnTo>
              <a:lnTo>
                <a:pt x="0" y="5239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0F708-3685-4872-BA9D-6805DA39BB88}">
      <dsp:nvSpPr>
        <dsp:cNvPr id="0" name=""/>
        <dsp:cNvSpPr/>
      </dsp:nvSpPr>
      <dsp:spPr>
        <a:xfrm>
          <a:off x="3019648" y="585962"/>
          <a:ext cx="2495103" cy="1247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الودائع</a:t>
          </a:r>
          <a:endParaRPr kumimoji="0" lang="en-IN" sz="27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019648" y="585962"/>
        <a:ext cx="2495103" cy="1247551"/>
      </dsp:txXfrm>
    </dsp:sp>
    <dsp:sp modelId="{1875E116-C57D-4907-9E0F-0928069B7288}">
      <dsp:nvSpPr>
        <dsp:cNvPr id="0" name=""/>
        <dsp:cNvSpPr/>
      </dsp:nvSpPr>
      <dsp:spPr>
        <a:xfrm>
          <a:off x="572" y="2357485"/>
          <a:ext cx="2495103" cy="1247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لأجل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فوائد+عدم السحب </a:t>
          </a:r>
          <a:endParaRPr kumimoji="0" lang="en-IN" sz="2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72" y="2357485"/>
        <a:ext cx="2495103" cy="1247551"/>
      </dsp:txXfrm>
    </dsp:sp>
    <dsp:sp modelId="{E95A167B-FD7E-4FD0-B5C0-07BC5C4DFA3B}">
      <dsp:nvSpPr>
        <dsp:cNvPr id="0" name=""/>
        <dsp:cNvSpPr/>
      </dsp:nvSpPr>
      <dsp:spPr>
        <a:xfrm>
          <a:off x="3019648" y="2357485"/>
          <a:ext cx="2495103" cy="1247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توفير: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فوائد+عدم</a:t>
          </a:r>
          <a:r>
            <a:rPr kumimoji="0" lang="ar-SA" sz="2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السحب </a:t>
          </a:r>
          <a:endParaRPr kumimoji="0" lang="en-IN" sz="27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019648" y="2357485"/>
        <a:ext cx="2495103" cy="1247551"/>
      </dsp:txXfrm>
    </dsp:sp>
    <dsp:sp modelId="{7DAEB042-E17B-4DAE-BAB5-A03AA77BB74F}">
      <dsp:nvSpPr>
        <dsp:cNvPr id="0" name=""/>
        <dsp:cNvSpPr/>
      </dsp:nvSpPr>
      <dsp:spPr>
        <a:xfrm>
          <a:off x="6038723" y="2357485"/>
          <a:ext cx="2495103" cy="1247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ودائع تحت الطلب: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دون </a:t>
          </a:r>
          <a:r>
            <a:rPr kumimoji="0" lang="ar-SA" sz="2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فوائد+الحق</a:t>
          </a:r>
          <a:r>
            <a:rPr kumimoji="0" lang="ar-SA" sz="2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في السحب </a:t>
          </a:r>
          <a:endParaRPr kumimoji="0" lang="en-IN" sz="27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038723" y="2357485"/>
        <a:ext cx="2495103" cy="124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21985164-AF74-49AC-867D-FC71CC3940FB}" type="slidenum">
              <a:rPr lang="ar-SA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93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A295B8-7FEB-44BF-BA9A-85AE2A1C7800}" type="slidenum">
              <a:rPr lang="ar-SA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4D66-1287-4D4D-A09B-E42FA57DC0B6}" type="slidenum">
              <a:rPr lang="ar-SA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E368-23F7-4286-8F50-7C809A7E8FF0}" type="slidenum">
              <a:rPr lang="ar-SA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9896C2B1-9237-4325-B95A-F518B5A9979E}" type="slidenum">
              <a:rPr lang="ar-SA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3ECF11-524C-47FD-91B6-1CEC58986BC1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36A22F-74C9-4D67-AEE5-A5657016CD3B}" type="slidenum">
              <a:rPr lang="ar-SA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459F0-78FA-4C00-B87D-329B65658F6F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0F8C-7150-4B6C-93D0-F450251F5C9C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E06EB9-0272-4FED-88F5-DF5A41EA2B3B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8EDE-178D-473B-8D92-6B046267161A}" type="slidenum">
              <a:rPr lang="ar-SA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8262EF-A2D7-4DBF-AE7F-09C626BA0A59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4663A9-6700-448F-ADDC-BA439158CF5A}" type="slidenum">
              <a:rPr lang="ar-SA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6C3654-8D52-4B79-850B-7FED48E432BC}" type="slidenum">
              <a:rPr lang="ar-SA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ar-SA" sz="3600" b="1" dirty="0"/>
              <a:t>					</a:t>
            </a:r>
            <a:br>
              <a:rPr lang="ar-SA" sz="3600" b="1" dirty="0"/>
            </a:br>
            <a:endParaRPr lang="en-IN" sz="36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1E81BA4-30F9-4FC4-A5C5-DC2FBA4F105D}" type="slidenum">
              <a:rPr lang="ar-SA"/>
              <a:pPr/>
              <a:t>1</a:t>
            </a:fld>
            <a:endParaRPr lang="en-IN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066800" y="2438400"/>
            <a:ext cx="693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الفصل الأول</a:t>
            </a:r>
            <a:r>
              <a:rPr lang="ar-SA" sz="3600" b="1" dirty="0" smtClean="0">
                <a:solidFill>
                  <a:srgbClr val="C00000"/>
                </a:solidFill>
              </a:rPr>
              <a:t>: </a:t>
            </a:r>
            <a:r>
              <a:rPr lang="ar-S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البنوك </a:t>
            </a:r>
            <a:r>
              <a:rPr lang="ar-S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التجارية : ماهيتها، مميزاتها و أهدافها</a:t>
            </a:r>
            <a:endParaRPr lang="en-IN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ج.السياسات الرئيسية للاستثمار في الأوراق المالية</a:t>
            </a:r>
            <a:r>
              <a:rPr lang="en-IN" sz="32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IN" sz="32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0F8C-7150-4B6C-93D0-F450251F5C9C}" type="slidenum">
              <a:rPr lang="ar-SA" smtClean="0"/>
              <a:pPr/>
              <a:t>10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267200"/>
          </a:xfrm>
        </p:spPr>
        <p:txBody>
          <a:bodyPr>
            <a:noAutofit/>
          </a:bodyPr>
          <a:lstStyle/>
          <a:p>
            <a:pPr algn="just" rtl="1">
              <a:lnSpc>
                <a:spcPct val="170000"/>
              </a:lnSpc>
              <a:buNone/>
            </a:pPr>
            <a:r>
              <a:rPr lang="ar-SA" sz="1600" b="1" dirty="0" smtClean="0">
                <a:cs typeface="+mj-cs"/>
              </a:rPr>
              <a:t>على البنك تنمية موارده من خلال مصادر غير تقليدية:</a:t>
            </a:r>
          </a:p>
          <a:p>
            <a:pPr algn="just" rtl="1">
              <a:lnSpc>
                <a:spcPct val="170000"/>
              </a:lnSpc>
            </a:pPr>
            <a:r>
              <a:rPr lang="ar-SA" sz="1600" b="1" dirty="0" smtClean="0">
                <a:cs typeface="+mj-cs"/>
              </a:rPr>
              <a:t>اصدار شهادات ايداع قابلة للتداول</a:t>
            </a:r>
          </a:p>
          <a:p>
            <a:pPr algn="just" rtl="1">
              <a:lnSpc>
                <a:spcPct val="170000"/>
              </a:lnSpc>
            </a:pPr>
            <a:r>
              <a:rPr lang="ar-SA" sz="1600" b="1" dirty="0" smtClean="0">
                <a:cs typeface="+mj-cs"/>
              </a:rPr>
              <a:t>انشاء فروع في دول اجنبية لجذب مزيد من الودائع</a:t>
            </a:r>
          </a:p>
          <a:p>
            <a:pPr algn="just" rtl="1">
              <a:lnSpc>
                <a:spcPct val="170000"/>
              </a:lnSpc>
            </a:pPr>
            <a:r>
              <a:rPr lang="ar-SA" sz="1600" b="1" dirty="0" smtClean="0">
                <a:cs typeface="+mj-cs"/>
              </a:rPr>
              <a:t>شراء الاحتياطي الفائض من البنوك الأخرى</a:t>
            </a:r>
          </a:p>
          <a:p>
            <a:pPr algn="just" rtl="1">
              <a:lnSpc>
                <a:spcPct val="170000"/>
              </a:lnSpc>
            </a:pPr>
            <a:r>
              <a:rPr lang="ar-SA" sz="1600" b="1" dirty="0" smtClean="0">
                <a:cs typeface="+mj-cs"/>
              </a:rPr>
              <a:t>الاقتراض من الداخل بإصدار سندات أو من الخارج من خلال التعاقد على قروض من بنوك أجنبية.</a:t>
            </a:r>
          </a:p>
          <a:p>
            <a:pPr algn="just" rtl="1">
              <a:lnSpc>
                <a:spcPct val="160000"/>
              </a:lnSpc>
            </a:pPr>
            <a:endParaRPr lang="en-IN" sz="1600" b="1" dirty="0" smtClean="0">
              <a:cs typeface="+mj-cs"/>
            </a:endParaRPr>
          </a:p>
          <a:p>
            <a:pPr algn="just" rtl="1">
              <a:lnSpc>
                <a:spcPct val="160000"/>
              </a:lnSpc>
            </a:pPr>
            <a:endParaRPr lang="en-IN" sz="1600" b="1" dirty="0"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267200"/>
          </a:xfrm>
        </p:spPr>
        <p:txBody>
          <a:bodyPr>
            <a:noAutofit/>
          </a:bodyPr>
          <a:lstStyle/>
          <a:p>
            <a:pPr algn="just" rtl="1">
              <a:lnSpc>
                <a:spcPct val="120000"/>
              </a:lnSpc>
            </a:pPr>
            <a:r>
              <a:rPr lang="ar-SA" sz="1600" b="1" dirty="0" smtClean="0"/>
              <a:t>السيولة تعتمد على إمكانية تحويل جزء من الأصول الى نقدية بسرعة و دون تعرض البنك إلى خسائر رأسمالية</a:t>
            </a:r>
          </a:p>
          <a:p>
            <a:pPr algn="just" rtl="1">
              <a:lnSpc>
                <a:spcPct val="120000"/>
              </a:lnSpc>
            </a:pPr>
            <a:r>
              <a:rPr lang="ar-SA" sz="1600" b="1" dirty="0" smtClean="0"/>
              <a:t>يتمثل الاحتياطي الثانوي( في المتوسط 15% من صافي أصول البنك) في الأوراق المالية قصيرة الأجل التي تتضمنها محفظة البنك</a:t>
            </a:r>
          </a:p>
          <a:p>
            <a:pPr algn="just" rtl="1">
              <a:lnSpc>
                <a:spcPct val="120000"/>
              </a:lnSpc>
            </a:pPr>
            <a:r>
              <a:rPr lang="ar-SA" sz="1600" b="1" dirty="0" smtClean="0"/>
              <a:t>الانتقادات: </a:t>
            </a:r>
          </a:p>
          <a:p>
            <a:pPr algn="just" rtl="1">
              <a:lnSpc>
                <a:spcPct val="120000"/>
              </a:lnSpc>
              <a:buFont typeface="Wingdings" pitchFamily="2" charset="2"/>
              <a:buNone/>
            </a:pPr>
            <a:r>
              <a:rPr lang="ar-SA" sz="1600" b="1" dirty="0" smtClean="0"/>
              <a:t>	- وجود الأوراق المالية قصيرة الأجل قد لا يخدم غرض السيولة </a:t>
            </a:r>
          </a:p>
          <a:p>
            <a:pPr algn="just" rtl="1">
              <a:lnSpc>
                <a:spcPct val="120000"/>
              </a:lnSpc>
              <a:buFont typeface="Wingdings" pitchFamily="2" charset="2"/>
              <a:buNone/>
            </a:pPr>
            <a:r>
              <a:rPr lang="ar-SA" sz="1600" b="1" dirty="0" smtClean="0"/>
              <a:t>	- البنك لا يملك سوى قدر ضئيل من الأوراق المالية قصيرة الأجل</a:t>
            </a:r>
          </a:p>
          <a:p>
            <a:pPr algn="just" rtl="1">
              <a:lnSpc>
                <a:spcPct val="120000"/>
              </a:lnSpc>
              <a:buFont typeface="Wingdings" pitchFamily="2" charset="2"/>
              <a:buNone/>
            </a:pPr>
            <a:r>
              <a:rPr lang="ar-SA" sz="1600" b="1" dirty="0" smtClean="0"/>
              <a:t>             من الضرورة شراء السيولة : نظرية ادارة الخصوم </a:t>
            </a:r>
          </a:p>
          <a:p>
            <a:pPr algn="just" rtl="1">
              <a:lnSpc>
                <a:spcPct val="120000"/>
              </a:lnSpc>
              <a:buFont typeface="Wingdings" pitchFamily="2" charset="2"/>
              <a:buNone/>
            </a:pPr>
            <a:r>
              <a:rPr lang="ar-SA" sz="1600" b="1" dirty="0" smtClean="0"/>
              <a:t>		</a:t>
            </a:r>
            <a:endParaRPr lang="en-IN" sz="1600" b="1" dirty="0" smtClean="0"/>
          </a:p>
          <a:p>
            <a:pPr algn="just" rtl="1">
              <a:lnSpc>
                <a:spcPct val="120000"/>
              </a:lnSpc>
            </a:pPr>
            <a:endParaRPr lang="en-IN" sz="16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نظرية إدارة الخصوم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نظرية إمكانية التحويل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ماهية البنوك التجارية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/>
              <a:t>البنك التجاري هو نوع من انواع المؤسسات المالية التي يتركز نشاطها في قبول الودائع و منح الائتمان</a:t>
            </a:r>
          </a:p>
          <a:p>
            <a:pPr algn="just" rtl="1">
              <a:lnSpc>
                <a:spcPct val="150000"/>
              </a:lnSpc>
            </a:pPr>
            <a:r>
              <a:rPr lang="ar-SA" dirty="0"/>
              <a:t>يعتبر البنك التجاري وسيطا </a:t>
            </a:r>
            <a:r>
              <a:rPr lang="ar-SA" dirty="0" smtClean="0"/>
              <a:t>بين من </a:t>
            </a:r>
            <a:r>
              <a:rPr lang="ar-SA" dirty="0"/>
              <a:t>لديه فائض و من لديه </a:t>
            </a:r>
            <a:r>
              <a:rPr lang="ar-SA" dirty="0" smtClean="0"/>
              <a:t>احتياج</a:t>
            </a:r>
            <a:endParaRPr lang="ar-SA" dirty="0"/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تقدم البنوك التجارية خدماتها للمقترضين و </a:t>
            </a:r>
            <a:r>
              <a:rPr lang="ar-SA" dirty="0" smtClean="0"/>
              <a:t>المدخرين :  </a:t>
            </a: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  <a:p>
            <a:pPr algn="r" rtl="1">
              <a:buFont typeface="Wingdings" pitchFamily="2" charset="2"/>
              <a:buNone/>
            </a:pP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1C54CEB-69FA-492C-AE52-C387BED62D3C}" type="slidenum">
              <a:rPr lang="ar-SA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67412346"/>
              </p:ext>
            </p:extLst>
          </p:nvPr>
        </p:nvGraphicFramePr>
        <p:xfrm>
          <a:off x="685800" y="762000"/>
          <a:ext cx="7467600" cy="487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الخدمات المقدمة للمقترضين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الخدمات المقدمة للمدخرين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ar-SA" sz="2400" dirty="0" smtClean="0"/>
                        <a:t>قروض قصيرة الأجل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قروض متوسطة و طويلة الأجل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ar-SA" sz="2400" dirty="0" smtClean="0"/>
                        <a:t>الودائع التقليدية : ودائع جارية،</a:t>
                      </a:r>
                      <a:r>
                        <a:rPr lang="ar-SA" sz="2400" baseline="0" dirty="0" smtClean="0"/>
                        <a:t> ودائع توفير وودائع لأجل.</a:t>
                      </a:r>
                      <a:endParaRPr lang="ar-SA" sz="2400" dirty="0" smtClean="0"/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ar-SA" sz="2400" dirty="0" smtClean="0"/>
                        <a:t>شهادات الإيداع</a:t>
                      </a:r>
                      <a:r>
                        <a:rPr lang="ar-SA" sz="2400" baseline="0" dirty="0" smtClean="0"/>
                        <a:t> : للمدخرين الذين يرغبون في توجيه أموالهم إلى إستثمارات قصيرة الأجل</a:t>
                      </a:r>
                    </a:p>
                    <a:p>
                      <a:pPr algn="just" rtl="1">
                        <a:lnSpc>
                          <a:spcPct val="150000"/>
                        </a:lnSpc>
                      </a:pPr>
                      <a:r>
                        <a:rPr lang="ar-SA" sz="2400" baseline="0" dirty="0" smtClean="0"/>
                        <a:t>السندات القابلة </a:t>
                      </a:r>
                      <a:r>
                        <a:rPr lang="ar-SA" sz="2400" baseline="0" dirty="0" smtClean="0"/>
                        <a:t>للتداول : </a:t>
                      </a:r>
                      <a:r>
                        <a:rPr lang="ar-SA" sz="2400" baseline="0" dirty="0" smtClean="0"/>
                        <a:t>للمدخرين الذين يرغبون في توجيه أموالهم إلى إستثمارات طويلة الأجل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3ECF11-524C-47FD-91B6-1CEC58986BC1}" type="slidenum">
              <a:rPr lang="ar-SA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7467600" cy="990600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>
                <a:solidFill>
                  <a:srgbClr val="C00000"/>
                </a:solidFill>
              </a:rPr>
              <a:t>2: مميزات </a:t>
            </a:r>
            <a:r>
              <a:rPr lang="ar-SA" sz="3200" b="1" dirty="0" smtClean="0">
                <a:solidFill>
                  <a:srgbClr val="C00000"/>
                </a:solidFill>
              </a:rPr>
              <a:t>البنوك التجارية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990600"/>
            <a:ext cx="83058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ar-SA" sz="2800" dirty="0"/>
              <a:t>		</a:t>
            </a:r>
            <a:endParaRPr lang="ar-SA" sz="2800" dirty="0" smtClean="0"/>
          </a:p>
          <a:p>
            <a:pPr algn="r" rtl="1">
              <a:lnSpc>
                <a:spcPct val="150000"/>
              </a:lnSpc>
            </a:pPr>
            <a:r>
              <a:rPr lang="ar-SA" sz="2800" b="1" u="sng" dirty="0" smtClean="0"/>
              <a:t>الربحية</a:t>
            </a:r>
            <a:r>
              <a:rPr lang="ar-SA" sz="2800" b="1" dirty="0" smtClean="0"/>
              <a:t>:</a:t>
            </a:r>
            <a:r>
              <a:rPr lang="ar-SA" sz="2800" dirty="0" smtClean="0"/>
              <a:t>  تتمثل مصاريف البنك التجاري في مصاريف ثابتة و تتمحور في الفوائد على الودائع , حيث أن الأرباح تتأثر بالتغيير في </a:t>
            </a:r>
            <a:r>
              <a:rPr lang="ar-SA" sz="2800" dirty="0" smtClean="0"/>
              <a:t>الإيرادات.</a:t>
            </a:r>
            <a:endParaRPr lang="ar-SA" sz="2800" dirty="0" smtClean="0"/>
          </a:p>
          <a:p>
            <a:pPr algn="r" rtl="1">
              <a:lnSpc>
                <a:spcPct val="150000"/>
              </a:lnSpc>
            </a:pPr>
            <a:r>
              <a:rPr lang="ar-SA" sz="2800" b="1" u="sng" dirty="0" smtClean="0"/>
              <a:t>السيولة</a:t>
            </a:r>
            <a:r>
              <a:rPr lang="ar-SA" sz="2800" b="1" dirty="0"/>
              <a:t>: </a:t>
            </a:r>
            <a:r>
              <a:rPr lang="ar-SA" sz="2800" dirty="0"/>
              <a:t>يتمثل الجانب </a:t>
            </a:r>
            <a:r>
              <a:rPr lang="ar-SA" sz="2800" dirty="0" err="1" smtClean="0"/>
              <a:t>الأ</a:t>
            </a:r>
            <a:r>
              <a:rPr lang="ar-SA" sz="2800" dirty="0" smtClean="0"/>
              <a:t> كبر </a:t>
            </a:r>
            <a:r>
              <a:rPr lang="ar-SA" sz="2800" dirty="0"/>
              <a:t>من موارد البنك في الودائع : وجوب تواجد السيولة بصفة منتظمة و ذلك للإيفاء بمستحقات المودعين اذا ابتغوا سحب ما لديهم.   </a:t>
            </a:r>
            <a:endParaRPr lang="ar-SA" sz="2800" dirty="0" smtClean="0"/>
          </a:p>
          <a:p>
            <a:pPr algn="r" rtl="1">
              <a:lnSpc>
                <a:spcPct val="150000"/>
              </a:lnSpc>
            </a:pPr>
            <a:r>
              <a:rPr lang="ar-SA" sz="2800" b="1" u="sng" dirty="0" smtClean="0"/>
              <a:t>الأمان</a:t>
            </a:r>
            <a:r>
              <a:rPr lang="ar-SA" sz="2800" b="1" dirty="0"/>
              <a:t>:</a:t>
            </a:r>
            <a:r>
              <a:rPr lang="ar-SA" sz="2800" dirty="0"/>
              <a:t> رأس مال </a:t>
            </a:r>
            <a:r>
              <a:rPr lang="ar-SA" sz="2800" dirty="0" smtClean="0"/>
              <a:t>ضعيف (لايزيد عن 10% من صافي الأصول) : </a:t>
            </a:r>
            <a:r>
              <a:rPr lang="ar-SA" sz="2800" dirty="0"/>
              <a:t>عدم امكانية استيعاب خسائر تزيد عن رأس </a:t>
            </a:r>
            <a:r>
              <a:rPr lang="ar-SA" sz="2800" dirty="0" smtClean="0"/>
              <a:t>المال : صغر حافة الأمان بالنسبة </a:t>
            </a:r>
            <a:r>
              <a:rPr lang="ar-SA" sz="2800" dirty="0" smtClean="0"/>
              <a:t>للمودعين.</a:t>
            </a:r>
            <a:endParaRPr lang="en-IN" sz="28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8B0C83-F2DD-410C-A1F9-51F142F06262}" type="slidenum">
              <a:rPr lang="ar-SA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rgbClr val="0070C0"/>
                </a:solidFill>
              </a:rPr>
              <a:t>الإستراتيجيات المتاحة للبنوك</a:t>
            </a:r>
            <a:endParaRPr lang="en-IN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سائلة </a:t>
                      </a:r>
                      <a:endParaRPr lang="en-IN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غير سائلة </a:t>
                      </a:r>
                      <a:endParaRPr lang="en-IN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en-IN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SA" sz="3200" b="1" dirty="0" smtClean="0"/>
                        <a:t>ربحية </a:t>
                      </a:r>
                    </a:p>
                    <a:p>
                      <a:endParaRPr lang="ar-SA" sz="3200" b="1" dirty="0" smtClean="0"/>
                    </a:p>
                    <a:p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0" dirty="0" smtClean="0"/>
                        <a:t> بقاء و نمو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0" dirty="0" smtClean="0"/>
                        <a:t>مخاطر الفشل </a:t>
                      </a:r>
                      <a:endParaRPr lang="en-IN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SA" sz="3200" b="1" dirty="0" smtClean="0"/>
                        <a:t>لا ربحية</a:t>
                      </a:r>
                    </a:p>
                    <a:p>
                      <a:endParaRPr lang="ar-SA" sz="3200" b="1" dirty="0" smtClean="0"/>
                    </a:p>
                    <a:p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0" dirty="0" smtClean="0"/>
                        <a:t>إمكانية بقاء قصير الأجل 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0" dirty="0" smtClean="0"/>
                        <a:t>مخاطرة عالية للفشل</a:t>
                      </a:r>
                      <a:endParaRPr lang="en-IN" sz="3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3ECF11-524C-47FD-91B6-1CEC58986BC1}" type="slidenum">
              <a:rPr lang="ar-SA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b="1" dirty="0" smtClean="0">
                <a:solidFill>
                  <a:srgbClr val="C00000"/>
                </a:solidFill>
              </a:rPr>
              <a:t>3.التعارض بين الاهداف الثلاثة للبنك التجاري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9A9E6-B8DB-4680-8D4F-36E8695793B3}" type="slidenum">
              <a:rPr lang="ar-SA" smtClean="0"/>
              <a:pPr/>
              <a:t>6</a:t>
            </a:fld>
            <a:endParaRPr lang="en-IN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ar-SA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احتفاظ البنك بقدر كبير من الاموال السائلة :اثر عكسي على الربحية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u="sng" dirty="0" smtClean="0"/>
              <a:t>مثال</a:t>
            </a:r>
            <a:r>
              <a:rPr lang="ar-SA" dirty="0" smtClean="0"/>
              <a:t>:الابقاء على السيولة في اقصى حدها و ذلك بالاحتفاظ بالموارد المالية في صورة نقدية يؤثر سلبيا على الربحية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 algn="just" rtl="1" fontAlgn="base">
              <a:lnSpc>
                <a:spcPct val="150000"/>
              </a:lnSpc>
              <a:spcAft>
                <a:spcPct val="0"/>
              </a:spcAft>
            </a:pPr>
            <a:r>
              <a:rPr lang="ar-SA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تحقيق اقصى عائد : اثر سلبي على السيولة و درجة الامان</a:t>
            </a:r>
          </a:p>
          <a:p>
            <a:pPr algn="just" rtl="1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ar-SA" u="sng" dirty="0" smtClean="0"/>
              <a:t>مثال</a:t>
            </a:r>
            <a:r>
              <a:rPr lang="ar-SA" dirty="0" smtClean="0"/>
              <a:t>: توجيه الاموال الى استثمارات تدر عائدا مرتفعا إلا ان هذه الاستثمارات تعرض البنك الى المخاطر مما ينجر عنه خسائر رأسمالية</a:t>
            </a:r>
          </a:p>
          <a:p>
            <a:pPr lvl="0" algn="just" rtl="1" fontAlgn="base">
              <a:lnSpc>
                <a:spcPct val="150000"/>
              </a:lnSpc>
              <a:spcAft>
                <a:spcPct val="0"/>
              </a:spcAft>
              <a:buNone/>
            </a:pPr>
            <a:endParaRPr lang="en-IN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 algn="ctr" rtl="1"/>
            <a:endParaRPr lang="ar-SA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0" algn="ctr" rtl="1"/>
            <a:r>
              <a:rPr lang="ar-S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المودعين: السيولة و الامان</a:t>
            </a:r>
            <a:endParaRPr lang="en-IN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rtl="1"/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 algn="ctr" rtl="1"/>
            <a:endParaRPr lang="ar-SA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lvl="0" algn="ctr" rtl="1"/>
            <a:r>
              <a:rPr lang="ar-S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الملاك: الربحية</a:t>
            </a:r>
            <a:endParaRPr lang="en-IN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r" rtl="1"/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C00000"/>
                </a:solidFill>
              </a:rPr>
              <a:t>4.السياسات الرئيسية للبنوك</a:t>
            </a:r>
            <a:r>
              <a:rPr lang="ar-SA" sz="3200" b="1" dirty="0" smtClean="0">
                <a:solidFill>
                  <a:srgbClr val="00B050"/>
                </a:solidFill>
              </a:rPr>
              <a:t/>
            </a:r>
            <a:br>
              <a:rPr lang="ar-SA" sz="3200" b="1" dirty="0" smtClean="0">
                <a:solidFill>
                  <a:srgbClr val="00B050"/>
                </a:solidFill>
              </a:rPr>
            </a:br>
            <a:r>
              <a:rPr lang="ar-SA" sz="3200" b="1" dirty="0" smtClean="0">
                <a:solidFill>
                  <a:srgbClr val="00B050"/>
                </a:solidFill>
              </a:rPr>
              <a:t>أ. السياسات الرئيسية لجذب الودائع</a:t>
            </a:r>
            <a:br>
              <a:rPr lang="ar-SA" sz="3200" b="1" dirty="0" smtClean="0">
                <a:solidFill>
                  <a:srgbClr val="00B050"/>
                </a:solidFill>
              </a:rPr>
            </a:br>
            <a:endParaRPr lang="en-IN" sz="3200" b="1" dirty="0">
              <a:solidFill>
                <a:srgbClr val="00B050"/>
              </a:solidFill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ar-SA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ar-SA" dirty="0"/>
              <a:t>	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8839221-F584-4DD9-B8FF-DEC4ED55C97A}" type="slidenum">
              <a:rPr lang="ar-SA"/>
              <a:pPr/>
              <a:t>7</a:t>
            </a:fld>
            <a:endParaRPr lang="en-IN"/>
          </a:p>
        </p:txBody>
      </p:sp>
      <p:graphicFrame>
        <p:nvGraphicFramePr>
          <p:cNvPr id="2" name="رسم تخطيطي 1"/>
          <p:cNvGraphicFramePr/>
          <p:nvPr/>
        </p:nvGraphicFramePr>
        <p:xfrm>
          <a:off x="228600" y="1295400"/>
          <a:ext cx="85344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730B-135E-4F2D-AF4E-070A15D7B41F}" type="slidenum">
              <a:rPr lang="ar-SA"/>
              <a:pPr/>
              <a:t>8</a:t>
            </a:fld>
            <a:endParaRPr lang="en-IN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>
          <a:xfrm>
            <a:off x="457200" y="990600"/>
            <a:ext cx="3657600" cy="525780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ركزت البنوك جهودها على جذب ودائع التوفير ووالودائع لأجل (لإرتفاع سعر الفائدة، لإدراكها لأهمية التعامل مع الأفراد، لثبات و استقرار هذه الودائع، لإرتفاع طاقتها الإستثمارية)</a:t>
            </a:r>
            <a:endParaRPr lang="en-IN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"/>
          </p:nvPr>
        </p:nvSpPr>
        <p:spPr>
          <a:xfrm>
            <a:off x="4371975" y="990600"/>
            <a:ext cx="3657600" cy="5257800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ركزت البنوك جهودها على جذب الودائع تحت الطلب ( لتعاملها أساسا مع المنشآت، لانخفاض سعر الفائدة، لعدم دفع الفوائد)</a:t>
            </a:r>
            <a:endParaRPr lang="en-IN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"/>
          </p:nvPr>
        </p:nvSpPr>
        <p:spPr>
          <a:xfrm>
            <a:off x="381000" y="228600"/>
            <a:ext cx="3657600" cy="658368"/>
          </a:xfrm>
        </p:spPr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قبيل الستينات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"/>
          </p:nvPr>
        </p:nvSpPr>
        <p:spPr>
          <a:xfrm>
            <a:off x="4267200" y="228600"/>
            <a:ext cx="3657600" cy="658368"/>
          </a:xfrm>
        </p:spPr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منذ الثلاثينات و حتى الخمسينات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900" b="1" dirty="0" smtClean="0">
                <a:solidFill>
                  <a:srgbClr val="00B050"/>
                </a:solidFill>
              </a:rPr>
              <a:t>ب.السياسات الرئيسية للإقراض</a:t>
            </a:r>
            <a:endParaRPr lang="en-IN" sz="2900" b="1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B8E81-C750-492D-96E1-85F40D45EA77}" type="slidenum">
              <a:rPr lang="ar-SA"/>
              <a:pPr/>
              <a:t>9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تركز الإهتمام على الدخل المتوقع للنشاط : إذا كان هناك إحتمال كبير في توليد دخل من النشاط يكفي لخدمة الدين ينبغي الموافقة على القرض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1800" b="1" dirty="0" smtClean="0"/>
              <a:t>الاتجاه التقليدي: تقديم القروض قصيرة الأجل الموجهة الى أغراض الإنتاج الحقيقي و تتسم هذه القروض بخاصيتين اثنين: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1800" b="1" dirty="0" smtClean="0"/>
              <a:t>-  هي قروض تسدد نفسها :</a:t>
            </a:r>
            <a:r>
              <a:rPr lang="en-US" sz="1800" b="1" dirty="0" smtClean="0">
                <a:solidFill>
                  <a:srgbClr val="FF3300"/>
                </a:solidFill>
              </a:rPr>
              <a:t>self liquidating</a:t>
            </a:r>
            <a:r>
              <a:rPr lang="en-US" sz="1800" b="1" dirty="0" smtClean="0"/>
              <a:t> </a:t>
            </a:r>
            <a:r>
              <a:rPr lang="ar-SA" sz="1800" b="1" dirty="0" smtClean="0"/>
              <a:t>(قروض موجهة الى سلع حقيقية)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1800" b="1" dirty="0" smtClean="0"/>
              <a:t>- هي قروض الية 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3300"/>
                </a:solidFill>
              </a:rPr>
              <a:t>self regulating </a:t>
            </a:r>
            <a:r>
              <a:rPr lang="ar-SA" sz="1800" b="1" dirty="0" smtClean="0"/>
              <a:t>قيمة بيع الإنتاج الحقيقي تغطي قيمة القرض</a:t>
            </a:r>
          </a:p>
          <a:p>
            <a:pPr algn="just">
              <a:lnSpc>
                <a:spcPct val="150000"/>
              </a:lnSpc>
            </a:pPr>
            <a:endParaRPr lang="en-IN" sz="18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نظرية الدخل المتوقع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النظرية التقليدية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199A46838A6E40BFBC46E640F292D8" ma:contentTypeVersion="0" ma:contentTypeDescription="Create a new document." ma:contentTypeScope="" ma:versionID="83971b1afe86cfc39daa647245e473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5747C3-5A02-46BC-A5C2-A023586EE9FF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D6B4E53-883F-40AE-9B19-F24D49E814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8F034E-3B02-4DA7-8867-E705E0CE6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682</TotalTime>
  <Words>476</Words>
  <Application>Microsoft Office PowerPoint</Application>
  <PresentationFormat>عرض على الشاشة (3:4)‏</PresentationFormat>
  <Paragraphs>82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Wingdings</vt:lpstr>
      <vt:lpstr>Times New Roman</vt:lpstr>
      <vt:lpstr>AGA Arabesque Desktop</vt:lpstr>
      <vt:lpstr>Oriel</vt:lpstr>
      <vt:lpstr>عرض تقديمي في PowerPoint</vt:lpstr>
      <vt:lpstr>1. ماهية البنوك التجارية</vt:lpstr>
      <vt:lpstr>عرض تقديمي في PowerPoint</vt:lpstr>
      <vt:lpstr>2: مميزات البنوك التجارية </vt:lpstr>
      <vt:lpstr>الإستراتيجيات المتاحة للبنوك</vt:lpstr>
      <vt:lpstr>3.التعارض بين الاهداف الثلاثة للبنك التجاري</vt:lpstr>
      <vt:lpstr>        4.السياسات الرئيسية للبنوك أ. السياسات الرئيسية لجذب الودائع </vt:lpstr>
      <vt:lpstr>عرض تقديمي في PowerPoint</vt:lpstr>
      <vt:lpstr>ب.السياسات الرئيسية للإقراض</vt:lpstr>
      <vt:lpstr>ج.السياسات الرئيسية للاستثمار في الأوراق المالية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 ماهية البنوك التجارية</dc:title>
  <dc:creator>Administrator</dc:creator>
  <cp:lastModifiedBy>HP</cp:lastModifiedBy>
  <cp:revision>36</cp:revision>
  <dcterms:created xsi:type="dcterms:W3CDTF">2010-10-04T11:24:17Z</dcterms:created>
  <dcterms:modified xsi:type="dcterms:W3CDTF">2014-11-20T02:07:54Z</dcterms:modified>
</cp:coreProperties>
</file>