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8"/>
  </p:notesMasterIdLst>
  <p:handoutMasterIdLst>
    <p:handoutMasterId r:id="rId9"/>
  </p:handoutMasterIdLst>
  <p:sldIdLst>
    <p:sldId id="256" r:id="rId2"/>
    <p:sldId id="258" r:id="rId3"/>
    <p:sldId id="261" r:id="rId4"/>
    <p:sldId id="262" r:id="rId5"/>
    <p:sldId id="263" r:id="rId6"/>
    <p:sldId id="264"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58"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ar-SA" smtClean="0"/>
              <a:t>كلية العلوم و الدراسات الإنسانية</a:t>
            </a:r>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5D25DD-B77D-47BA-A2EF-D2E74FC7416E}" type="datetimeFigureOut">
              <a:rPr lang="en-US" smtClean="0"/>
              <a:pPr/>
              <a:t>11/20/2014</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ar-SA" smtClean="0"/>
              <a:t>مقرر إدارة البنوك</a:t>
            </a:r>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83E9BF-E65A-457A-A7F6-EE38FFEC3F5F}" type="slidenum">
              <a:rPr lang="en-IN" smtClean="0"/>
              <a:pPr/>
              <a:t>‹#›</a:t>
            </a:fld>
            <a:endParaRPr lang="en-IN"/>
          </a:p>
        </p:txBody>
      </p:sp>
    </p:spTree>
    <p:extLst>
      <p:ext uri="{BB962C8B-B14F-4D97-AF65-F5344CB8AC3E}">
        <p14:creationId xmlns:p14="http://schemas.microsoft.com/office/powerpoint/2010/main" val="15357718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ar-SA" smtClean="0"/>
              <a:t>كلية العلوم و الدراسات الإنسانية</a:t>
            </a: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BF8CDA-9E76-487B-AA14-C54D50A38C0A}" type="datetimeFigureOut">
              <a:rPr lang="en-US" smtClean="0"/>
              <a:pPr/>
              <a:t>11/20/2014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ar-SA" smtClean="0"/>
              <a:t>مقرر إدارة البنوك</a:t>
            </a: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8D6391-6127-4ED6-81E5-42634551A21E}" type="slidenum">
              <a:rPr lang="en-IN" smtClean="0"/>
              <a:pPr/>
              <a:t>‹#›</a:t>
            </a:fld>
            <a:endParaRPr lang="en-IN"/>
          </a:p>
        </p:txBody>
      </p:sp>
    </p:spTree>
    <p:extLst>
      <p:ext uri="{BB962C8B-B14F-4D97-AF65-F5344CB8AC3E}">
        <p14:creationId xmlns:p14="http://schemas.microsoft.com/office/powerpoint/2010/main" val="360935206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EF8D6391-6127-4ED6-81E5-42634551A21E}" type="slidenum">
              <a:rPr lang="en-IN" smtClean="0"/>
              <a:pPr/>
              <a:t>3</a:t>
            </a:fld>
            <a:endParaRPr lang="en-IN"/>
          </a:p>
        </p:txBody>
      </p:sp>
      <p:sp>
        <p:nvSpPr>
          <p:cNvPr id="5" name="Footer Placeholder 4"/>
          <p:cNvSpPr>
            <a:spLocks noGrp="1"/>
          </p:cNvSpPr>
          <p:nvPr>
            <p:ph type="ftr" sz="quarter" idx="11"/>
          </p:nvPr>
        </p:nvSpPr>
        <p:spPr/>
        <p:txBody>
          <a:bodyPr/>
          <a:lstStyle/>
          <a:p>
            <a:r>
              <a:rPr lang="ar-SA" smtClean="0"/>
              <a:t>مقرر إدارة البنوك</a:t>
            </a:r>
            <a:endParaRPr lang="en-IN"/>
          </a:p>
        </p:txBody>
      </p:sp>
      <p:sp>
        <p:nvSpPr>
          <p:cNvPr id="6" name="Header Placeholder 5"/>
          <p:cNvSpPr>
            <a:spLocks noGrp="1"/>
          </p:cNvSpPr>
          <p:nvPr>
            <p:ph type="hdr" sz="quarter" idx="12"/>
          </p:nvPr>
        </p:nvSpPr>
        <p:spPr/>
        <p:txBody>
          <a:bodyPr/>
          <a:lstStyle/>
          <a:p>
            <a:r>
              <a:rPr lang="ar-SA" smtClean="0"/>
              <a:t>كلية العلوم و الدراسات الإنسانية</a:t>
            </a:r>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3CE32741-870F-491D-8C91-515F17EAFCCF}" type="datetime1">
              <a:rPr lang="ar-SA" smtClean="0"/>
              <a:pPr>
                <a:defRPr/>
              </a:pPr>
              <a:t>28/01/1436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ar-SA" smtClean="0"/>
              <a:t>مقرر إدارة البنوك</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E835FDE9-A06D-45FB-944F-154AFF2FDFA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4B1470E-48E6-46EB-A37C-994E2FD5CCE0}" type="datetime1">
              <a:rPr lang="ar-SA" smtClean="0"/>
              <a:pPr>
                <a:defRPr/>
              </a:pPr>
              <a:t>28/01/1436</a:t>
            </a:fld>
            <a:endParaRPr lang="en-US"/>
          </a:p>
        </p:txBody>
      </p:sp>
      <p:sp>
        <p:nvSpPr>
          <p:cNvPr id="5" name="Footer Placeholder 4"/>
          <p:cNvSpPr>
            <a:spLocks noGrp="1"/>
          </p:cNvSpPr>
          <p:nvPr>
            <p:ph type="ftr" sz="quarter" idx="11"/>
          </p:nvPr>
        </p:nvSpPr>
        <p:spPr/>
        <p:txBody>
          <a:bodyPr/>
          <a:lstStyle/>
          <a:p>
            <a:pPr>
              <a:defRPr/>
            </a:pPr>
            <a:r>
              <a:rPr lang="ar-SA" smtClean="0"/>
              <a:t>مقرر إدارة البنوك</a:t>
            </a:r>
            <a:endParaRPr lang="en-US"/>
          </a:p>
        </p:txBody>
      </p:sp>
      <p:sp>
        <p:nvSpPr>
          <p:cNvPr id="6" name="Slide Number Placeholder 5"/>
          <p:cNvSpPr>
            <a:spLocks noGrp="1"/>
          </p:cNvSpPr>
          <p:nvPr>
            <p:ph type="sldNum" sz="quarter" idx="12"/>
          </p:nvPr>
        </p:nvSpPr>
        <p:spPr/>
        <p:txBody>
          <a:bodyPr/>
          <a:lstStyle/>
          <a:p>
            <a:pPr>
              <a:defRPr/>
            </a:pPr>
            <a:fld id="{712C082B-E1AD-4A1E-8E66-0CE6CC2D7AD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8EB2F2B-058A-4C16-AD72-DC7F1210FF51}" type="datetime1">
              <a:rPr lang="ar-SA" smtClean="0"/>
              <a:pPr>
                <a:defRPr/>
              </a:pPr>
              <a:t>28/01/1436</a:t>
            </a:fld>
            <a:endParaRPr lang="en-US"/>
          </a:p>
        </p:txBody>
      </p:sp>
      <p:sp>
        <p:nvSpPr>
          <p:cNvPr id="5" name="Footer Placeholder 4"/>
          <p:cNvSpPr>
            <a:spLocks noGrp="1"/>
          </p:cNvSpPr>
          <p:nvPr>
            <p:ph type="ftr" sz="quarter" idx="11"/>
          </p:nvPr>
        </p:nvSpPr>
        <p:spPr/>
        <p:txBody>
          <a:bodyPr/>
          <a:lstStyle/>
          <a:p>
            <a:pPr>
              <a:defRPr/>
            </a:pPr>
            <a:r>
              <a:rPr lang="ar-SA" smtClean="0"/>
              <a:t>مقرر إدارة البنوك</a:t>
            </a:r>
            <a:endParaRPr lang="en-US"/>
          </a:p>
        </p:txBody>
      </p:sp>
      <p:sp>
        <p:nvSpPr>
          <p:cNvPr id="6" name="Slide Number Placeholder 5"/>
          <p:cNvSpPr>
            <a:spLocks noGrp="1"/>
          </p:cNvSpPr>
          <p:nvPr>
            <p:ph type="sldNum" sz="quarter" idx="12"/>
          </p:nvPr>
        </p:nvSpPr>
        <p:spPr/>
        <p:txBody>
          <a:bodyPr/>
          <a:lstStyle/>
          <a:p>
            <a:pPr>
              <a:defRPr/>
            </a:pPr>
            <a:fld id="{E4F01445-7291-4935-B5E2-70470E0BD70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CA5A493E-F111-4333-94F4-4C262BD17992}" type="datetime1">
              <a:rPr lang="ar-SA" smtClean="0"/>
              <a:pPr>
                <a:defRPr/>
              </a:pPr>
              <a:t>28/01/1436</a:t>
            </a:fld>
            <a:endParaRPr lang="en-US"/>
          </a:p>
        </p:txBody>
      </p:sp>
      <p:sp>
        <p:nvSpPr>
          <p:cNvPr id="9" name="Slide Number Placeholder 8"/>
          <p:cNvSpPr>
            <a:spLocks noGrp="1"/>
          </p:cNvSpPr>
          <p:nvPr>
            <p:ph type="sldNum" sz="quarter" idx="15"/>
          </p:nvPr>
        </p:nvSpPr>
        <p:spPr/>
        <p:txBody>
          <a:bodyPr rtlCol="0"/>
          <a:lstStyle/>
          <a:p>
            <a:pPr>
              <a:defRPr/>
            </a:pPr>
            <a:fld id="{6C12F700-07DA-4839-AE14-B9297FF47454}"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ar-SA" smtClean="0"/>
              <a:t>مقرر إدارة البنوك</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44093DE3-DEA8-47A5-ADD6-EB975621A11F}" type="datetime1">
              <a:rPr lang="ar-SA" smtClean="0"/>
              <a:pPr>
                <a:defRPr/>
              </a:pPr>
              <a:t>28/01/1436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ar-SA" smtClean="0"/>
              <a:t>مقرر إدارة البنوك</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5C2A914A-B9D7-4B12-988E-60D6B5F05C6E}"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C30311BA-0541-4758-AE88-8B4A22DF8182}" type="datetime1">
              <a:rPr lang="ar-SA" smtClean="0"/>
              <a:pPr>
                <a:defRPr/>
              </a:pPr>
              <a:t>28/01/1436</a:t>
            </a:fld>
            <a:endParaRPr lang="en-US"/>
          </a:p>
        </p:txBody>
      </p:sp>
      <p:sp>
        <p:nvSpPr>
          <p:cNvPr id="6" name="Footer Placeholder 5"/>
          <p:cNvSpPr>
            <a:spLocks noGrp="1"/>
          </p:cNvSpPr>
          <p:nvPr>
            <p:ph type="ftr" sz="quarter" idx="11"/>
          </p:nvPr>
        </p:nvSpPr>
        <p:spPr/>
        <p:txBody>
          <a:bodyPr/>
          <a:lstStyle/>
          <a:p>
            <a:pPr>
              <a:defRPr/>
            </a:pPr>
            <a:r>
              <a:rPr lang="ar-SA" smtClean="0"/>
              <a:t>مقرر إدارة البنوك</a:t>
            </a:r>
            <a:endParaRPr lang="en-US"/>
          </a:p>
        </p:txBody>
      </p:sp>
      <p:sp>
        <p:nvSpPr>
          <p:cNvPr id="7" name="Slide Number Placeholder 6"/>
          <p:cNvSpPr>
            <a:spLocks noGrp="1"/>
          </p:cNvSpPr>
          <p:nvPr>
            <p:ph type="sldNum" sz="quarter" idx="12"/>
          </p:nvPr>
        </p:nvSpPr>
        <p:spPr/>
        <p:txBody>
          <a:bodyPr/>
          <a:lstStyle/>
          <a:p>
            <a:pPr>
              <a:defRPr/>
            </a:pPr>
            <a:fld id="{DC8E70E0-AECC-4245-B8F4-01052B40DDF7}"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6FC74DE7-F884-4E11-8700-2A3D00C7B1BF}" type="datetime1">
              <a:rPr lang="ar-SA" smtClean="0"/>
              <a:pPr>
                <a:defRPr/>
              </a:pPr>
              <a:t>28/01/1436</a:t>
            </a:fld>
            <a:endParaRPr lang="en-US"/>
          </a:p>
        </p:txBody>
      </p:sp>
      <p:sp>
        <p:nvSpPr>
          <p:cNvPr id="8" name="Footer Placeholder 7"/>
          <p:cNvSpPr>
            <a:spLocks noGrp="1"/>
          </p:cNvSpPr>
          <p:nvPr>
            <p:ph type="ftr" sz="quarter" idx="11"/>
          </p:nvPr>
        </p:nvSpPr>
        <p:spPr/>
        <p:txBody>
          <a:bodyPr/>
          <a:lstStyle/>
          <a:p>
            <a:pPr>
              <a:defRPr/>
            </a:pPr>
            <a:r>
              <a:rPr lang="ar-SA" smtClean="0"/>
              <a:t>مقرر إدارة البنوك</a:t>
            </a:r>
            <a:endParaRPr lang="en-US"/>
          </a:p>
        </p:txBody>
      </p:sp>
      <p:sp>
        <p:nvSpPr>
          <p:cNvPr id="9" name="Slide Number Placeholder 8"/>
          <p:cNvSpPr>
            <a:spLocks noGrp="1"/>
          </p:cNvSpPr>
          <p:nvPr>
            <p:ph type="sldNum" sz="quarter" idx="12"/>
          </p:nvPr>
        </p:nvSpPr>
        <p:spPr/>
        <p:txBody>
          <a:bodyPr/>
          <a:lstStyle/>
          <a:p>
            <a:pPr>
              <a:defRPr/>
            </a:pPr>
            <a:fld id="{35DC2166-B12D-4329-BDCE-89AAC5ABA36C}"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3CA1C6D6-C370-4830-8C00-F0FD020FE23A}" type="datetime1">
              <a:rPr lang="ar-SA" smtClean="0"/>
              <a:pPr>
                <a:defRPr/>
              </a:pPr>
              <a:t>28/01/1436</a:t>
            </a:fld>
            <a:endParaRPr lang="en-US"/>
          </a:p>
        </p:txBody>
      </p:sp>
      <p:sp>
        <p:nvSpPr>
          <p:cNvPr id="7" name="Slide Number Placeholder 6"/>
          <p:cNvSpPr>
            <a:spLocks noGrp="1"/>
          </p:cNvSpPr>
          <p:nvPr>
            <p:ph type="sldNum" sz="quarter" idx="11"/>
          </p:nvPr>
        </p:nvSpPr>
        <p:spPr/>
        <p:txBody>
          <a:bodyPr rtlCol="0"/>
          <a:lstStyle/>
          <a:p>
            <a:pPr>
              <a:defRPr/>
            </a:pPr>
            <a:fld id="{65FAAED8-52B1-46D1-97BF-3E117F0B1F63}"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ar-SA" smtClean="0"/>
              <a:t>مقرر إدارة البنوك</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806D23A-123C-4309-A8EE-B0D417CB0911}" type="datetime1">
              <a:rPr lang="ar-SA" smtClean="0"/>
              <a:pPr>
                <a:defRPr/>
              </a:pPr>
              <a:t>28/01/1436</a:t>
            </a:fld>
            <a:endParaRPr lang="en-US"/>
          </a:p>
        </p:txBody>
      </p:sp>
      <p:sp>
        <p:nvSpPr>
          <p:cNvPr id="3" name="Footer Placeholder 2"/>
          <p:cNvSpPr>
            <a:spLocks noGrp="1"/>
          </p:cNvSpPr>
          <p:nvPr>
            <p:ph type="ftr" sz="quarter" idx="11"/>
          </p:nvPr>
        </p:nvSpPr>
        <p:spPr/>
        <p:txBody>
          <a:bodyPr/>
          <a:lstStyle/>
          <a:p>
            <a:pPr>
              <a:defRPr/>
            </a:pPr>
            <a:r>
              <a:rPr lang="ar-SA" smtClean="0"/>
              <a:t>مقرر إدارة البنوك</a:t>
            </a:r>
            <a:endParaRPr lang="en-US"/>
          </a:p>
        </p:txBody>
      </p:sp>
      <p:sp>
        <p:nvSpPr>
          <p:cNvPr id="4" name="Slide Number Placeholder 3"/>
          <p:cNvSpPr>
            <a:spLocks noGrp="1"/>
          </p:cNvSpPr>
          <p:nvPr>
            <p:ph type="sldNum" sz="quarter" idx="12"/>
          </p:nvPr>
        </p:nvSpPr>
        <p:spPr/>
        <p:txBody>
          <a:bodyPr/>
          <a:lstStyle/>
          <a:p>
            <a:pPr>
              <a:defRPr/>
            </a:pPr>
            <a:fld id="{4E15393C-2525-4402-BF8B-118F93C8691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6604B573-2281-460D-BE93-DE64A65F0D5D}" type="datetime1">
              <a:rPr lang="ar-SA" smtClean="0"/>
              <a:pPr>
                <a:defRPr/>
              </a:pPr>
              <a:t>28/01/1436</a:t>
            </a:fld>
            <a:endParaRPr lang="en-US"/>
          </a:p>
        </p:txBody>
      </p:sp>
      <p:sp>
        <p:nvSpPr>
          <p:cNvPr id="22" name="Slide Number Placeholder 21"/>
          <p:cNvSpPr>
            <a:spLocks noGrp="1"/>
          </p:cNvSpPr>
          <p:nvPr>
            <p:ph type="sldNum" sz="quarter" idx="15"/>
          </p:nvPr>
        </p:nvSpPr>
        <p:spPr/>
        <p:txBody>
          <a:bodyPr rtlCol="0"/>
          <a:lstStyle/>
          <a:p>
            <a:pPr>
              <a:defRPr/>
            </a:pPr>
            <a:fld id="{0258D88A-7773-4F3E-8C92-D1BB652DBB83}"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ar-SA" smtClean="0"/>
              <a:t>مقرر إدارة البنوك</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C06E29D-CFB3-4BD2-87F2-A56E40EAA7EE}" type="datetime1">
              <a:rPr lang="ar-SA" smtClean="0"/>
              <a:pPr>
                <a:defRPr/>
              </a:pPr>
              <a:t>28/01/1436</a:t>
            </a:fld>
            <a:endParaRPr lang="en-US"/>
          </a:p>
        </p:txBody>
      </p:sp>
      <p:sp>
        <p:nvSpPr>
          <p:cNvPr id="18" name="Slide Number Placeholder 17"/>
          <p:cNvSpPr>
            <a:spLocks noGrp="1"/>
          </p:cNvSpPr>
          <p:nvPr>
            <p:ph type="sldNum" sz="quarter" idx="11"/>
          </p:nvPr>
        </p:nvSpPr>
        <p:spPr/>
        <p:txBody>
          <a:bodyPr rtlCol="0"/>
          <a:lstStyle/>
          <a:p>
            <a:pPr>
              <a:defRPr/>
            </a:pPr>
            <a:fld id="{0C199733-F0F9-42E5-BF52-0D9B7C08BA56}"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ar-SA" smtClean="0"/>
              <a:t>مقرر إدارة البنوك</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72B51FFE-49F0-4463-A8B2-052FA1166A3D}" type="datetime1">
              <a:rPr lang="ar-SA" smtClean="0"/>
              <a:pPr>
                <a:defRPr/>
              </a:pPr>
              <a:t>28/01/1436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ar-SA" smtClean="0"/>
              <a:t>مقرر إدارة البنوك</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2F6646A2-9EB6-4FF8-90BE-FD864B5B8E63}"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772400" cy="2590800"/>
          </a:xfrm>
        </p:spPr>
        <p:txBody>
          <a:bodyPr>
            <a:normAutofit/>
          </a:bodyPr>
          <a:lstStyle/>
          <a:p>
            <a:pPr algn="just" rtl="1" fontAlgn="auto">
              <a:spcAft>
                <a:spcPts val="0"/>
              </a:spcAft>
              <a:defRPr/>
            </a:pPr>
            <a:r>
              <a:rPr lang="en-IN" sz="4400" dirty="0" smtClean="0">
                <a:solidFill>
                  <a:srgbClr val="FF0000"/>
                </a:solidFill>
                <a:cs typeface="Simplified Arabic" pitchFamily="2" charset="-78"/>
              </a:rPr>
              <a:t>  </a:t>
            </a:r>
            <a:r>
              <a:rPr lang="ar-SA" sz="4400" dirty="0" smtClean="0">
                <a:solidFill>
                  <a:srgbClr val="FF0000"/>
                </a:solidFill>
                <a:cs typeface="Simplified Arabic" pitchFamily="2" charset="-78"/>
              </a:rPr>
              <a:t>الفصل الثاني</a:t>
            </a:r>
            <a:r>
              <a:rPr lang="en-IN" sz="4400" dirty="0" smtClean="0">
                <a:solidFill>
                  <a:srgbClr val="FF0000"/>
                </a:solidFill>
                <a:cs typeface="Simplified Arabic" pitchFamily="2" charset="-78"/>
              </a:rPr>
              <a:t> :</a:t>
            </a:r>
            <a:r>
              <a:rPr lang="ar-SA" sz="4400" dirty="0" smtClean="0">
                <a:solidFill>
                  <a:srgbClr val="FF0000"/>
                </a:solidFill>
              </a:rPr>
              <a:t> وظائف</a:t>
            </a:r>
            <a:r>
              <a:rPr lang="en-IN" sz="4400" dirty="0" smtClean="0">
                <a:solidFill>
                  <a:srgbClr val="FF0000"/>
                </a:solidFill>
              </a:rPr>
              <a:t>  </a:t>
            </a:r>
            <a:r>
              <a:rPr lang="ar-SA" sz="4400" dirty="0" smtClean="0">
                <a:solidFill>
                  <a:srgbClr val="FF0000"/>
                </a:solidFill>
              </a:rPr>
              <a:t>البنوك التجارية</a:t>
            </a:r>
            <a:r>
              <a:rPr lang="en-US" sz="4400" dirty="0" smtClean="0">
                <a:solidFill>
                  <a:srgbClr val="FF0000"/>
                </a:solidFill>
              </a:rPr>
              <a:t/>
            </a:r>
            <a:br>
              <a:rPr lang="en-US" sz="4400" dirty="0" smtClean="0">
                <a:solidFill>
                  <a:srgbClr val="FF0000"/>
                </a:solidFill>
              </a:rPr>
            </a:br>
            <a:endParaRPr lang="en-US" sz="4400" dirty="0">
              <a:solidFill>
                <a:srgbClr val="FF0000"/>
              </a:solidFill>
              <a:cs typeface="Simplified Arabic" pitchFamily="2" charset="-78"/>
            </a:endParaRPr>
          </a:p>
        </p:txBody>
      </p:sp>
      <p:sp>
        <p:nvSpPr>
          <p:cNvPr id="4" name="Slide Number Placeholder 3"/>
          <p:cNvSpPr>
            <a:spLocks noGrp="1"/>
          </p:cNvSpPr>
          <p:nvPr>
            <p:ph type="sldNum" sz="quarter" idx="12"/>
          </p:nvPr>
        </p:nvSpPr>
        <p:spPr/>
        <p:txBody>
          <a:bodyPr/>
          <a:lstStyle/>
          <a:p>
            <a:pPr>
              <a:defRPr/>
            </a:pPr>
            <a:fld id="{E835FDE9-A06D-45FB-944F-154AFF2FDFAB}" type="slidenum">
              <a:rPr lang="en-US" smtClean="0"/>
              <a:pPr>
                <a:defRPr/>
              </a:pPr>
              <a:t>1</a:t>
            </a:fld>
            <a:endParaRPr lang="en-US"/>
          </a:p>
        </p:txBody>
      </p:sp>
      <p:sp>
        <p:nvSpPr>
          <p:cNvPr id="5" name="Date Placeholder 4"/>
          <p:cNvSpPr>
            <a:spLocks noGrp="1"/>
          </p:cNvSpPr>
          <p:nvPr>
            <p:ph type="dt" sz="half" idx="10"/>
          </p:nvPr>
        </p:nvSpPr>
        <p:spPr/>
        <p:txBody>
          <a:bodyPr/>
          <a:lstStyle/>
          <a:p>
            <a:pPr>
              <a:defRPr/>
            </a:pPr>
            <a:fld id="{C2F28862-0B4D-4CAE-8EDB-FB48F04453AB}" type="datetime1">
              <a:rPr lang="ar-SA" smtClean="0"/>
              <a:pPr>
                <a:defRPr/>
              </a:pPr>
              <a:t>28/01/1436</a:t>
            </a:fld>
            <a:endParaRPr lang="en-US"/>
          </a:p>
        </p:txBody>
      </p:sp>
      <p:sp>
        <p:nvSpPr>
          <p:cNvPr id="6" name="Footer Placeholder 5"/>
          <p:cNvSpPr>
            <a:spLocks noGrp="1"/>
          </p:cNvSpPr>
          <p:nvPr>
            <p:ph type="ftr" sz="quarter" idx="11"/>
          </p:nvPr>
        </p:nvSpPr>
        <p:spPr/>
        <p:txBody>
          <a:bodyPr/>
          <a:lstStyle/>
          <a:p>
            <a:pPr>
              <a:defRPr/>
            </a:pPr>
            <a:r>
              <a:rPr lang="ar-SA" smtClean="0"/>
              <a:t>مقرر إدارة البنوك</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838200"/>
          </a:xfrm>
        </p:spPr>
        <p:txBody>
          <a:bodyPr>
            <a:normAutofit fontScale="90000"/>
          </a:bodyPr>
          <a:lstStyle/>
          <a:p>
            <a:pPr algn="r" rtl="1" fontAlgn="auto">
              <a:spcAft>
                <a:spcPts val="0"/>
              </a:spcAft>
              <a:defRPr/>
            </a:pPr>
            <a:r>
              <a:rPr lang="ar-SA" dirty="0" smtClean="0"/>
              <a:t/>
            </a:r>
            <a:br>
              <a:rPr lang="ar-SA" dirty="0" smtClean="0"/>
            </a:br>
            <a:r>
              <a:rPr lang="ar-SA" dirty="0" smtClean="0"/>
              <a:t> </a:t>
            </a:r>
            <a:r>
              <a:rPr lang="en-IN" dirty="0" smtClean="0">
                <a:solidFill>
                  <a:srgbClr val="FF0000"/>
                </a:solidFill>
              </a:rPr>
              <a:t>.1</a:t>
            </a:r>
            <a:r>
              <a:rPr lang="ar-SA" dirty="0" smtClean="0">
                <a:solidFill>
                  <a:srgbClr val="FF0000"/>
                </a:solidFill>
              </a:rPr>
              <a:t>الوظائف والخدمات التقليدية التي تقدمها البنوك </a:t>
            </a:r>
            <a:r>
              <a:rPr lang="en-US" dirty="0" smtClean="0"/>
              <a:t/>
            </a:r>
            <a:br>
              <a:rPr lang="en-US" dirty="0" smtClean="0"/>
            </a:br>
            <a:endParaRPr lang="en-US" dirty="0"/>
          </a:p>
        </p:txBody>
      </p:sp>
      <p:sp>
        <p:nvSpPr>
          <p:cNvPr id="11266" name="Content Placeholder 1"/>
          <p:cNvSpPr>
            <a:spLocks noGrp="1"/>
          </p:cNvSpPr>
          <p:nvPr>
            <p:ph sz="quarter" idx="1"/>
          </p:nvPr>
        </p:nvSpPr>
        <p:spPr>
          <a:xfrm>
            <a:off x="0" y="609600"/>
            <a:ext cx="8458200" cy="6019800"/>
          </a:xfrm>
        </p:spPr>
        <p:txBody>
          <a:bodyPr/>
          <a:lstStyle/>
          <a:p>
            <a:pPr algn="just" rtl="1"/>
            <a:r>
              <a:rPr lang="ar-SA" sz="2800" dirty="0" smtClean="0">
                <a:cs typeface="Simplified Arabic" pitchFamily="2" charset="-78"/>
              </a:rPr>
              <a:t>فتح الحسابات الجارية وقبول الودائع (جارية- ادخار لأجل، وبإشعار).</a:t>
            </a:r>
            <a:endParaRPr lang="en-US" sz="2800" dirty="0" smtClean="0">
              <a:cs typeface="Simplified Arabic" pitchFamily="2" charset="-78"/>
            </a:endParaRPr>
          </a:p>
          <a:p>
            <a:pPr algn="just" rtl="1"/>
            <a:r>
              <a:rPr lang="ar-SA" sz="2800" dirty="0" smtClean="0">
                <a:cs typeface="Simplified Arabic" pitchFamily="2" charset="-78"/>
              </a:rPr>
              <a:t>منح التسهيلات الائتمانية على مختلف أنواعها (جاري مدين-قروض...الخ).</a:t>
            </a:r>
            <a:endParaRPr lang="en-US" sz="2800" dirty="0" smtClean="0">
              <a:cs typeface="Simplified Arabic" pitchFamily="2" charset="-78"/>
            </a:endParaRPr>
          </a:p>
          <a:p>
            <a:pPr algn="just" rtl="1"/>
            <a:r>
              <a:rPr lang="ar-SA" sz="2800" dirty="0" smtClean="0">
                <a:cs typeface="Simplified Arabic" pitchFamily="2" charset="-78"/>
              </a:rPr>
              <a:t>تحصيل الأوراق التجارية وخصمها والاحتفاظ بها.</a:t>
            </a:r>
            <a:endParaRPr lang="en-US" sz="2800" dirty="0" smtClean="0">
              <a:cs typeface="Simplified Arabic" pitchFamily="2" charset="-78"/>
            </a:endParaRPr>
          </a:p>
          <a:p>
            <a:pPr algn="just" rtl="1"/>
            <a:r>
              <a:rPr lang="ar-SA" sz="2800" dirty="0" smtClean="0">
                <a:cs typeface="Simplified Arabic" pitchFamily="2" charset="-78"/>
              </a:rPr>
              <a:t>بيع وشراء الأوراق المالية لمحفظة البنك ولصالح عملائه.</a:t>
            </a:r>
            <a:endParaRPr lang="en-US" sz="2800" dirty="0" smtClean="0">
              <a:cs typeface="Simplified Arabic" pitchFamily="2" charset="-78"/>
            </a:endParaRPr>
          </a:p>
          <a:p>
            <a:pPr algn="just" rtl="1"/>
            <a:r>
              <a:rPr lang="ar-SA" sz="2800" dirty="0" smtClean="0">
                <a:cs typeface="Simplified Arabic" pitchFamily="2" charset="-78"/>
              </a:rPr>
              <a:t>تقديم التسهيلات الائتمانية غير المباشرة كفتح الاعتماد المستندي وتقديم خطابات الضمان المصرفية، وتمويل عمليات التجارة الخارجية.</a:t>
            </a:r>
            <a:endParaRPr lang="en-US" sz="2800" dirty="0" smtClean="0">
              <a:cs typeface="Simplified Arabic" pitchFamily="2" charset="-78"/>
            </a:endParaRPr>
          </a:p>
          <a:p>
            <a:pPr algn="just" rtl="1"/>
            <a:r>
              <a:rPr lang="ar-SA" sz="2800" dirty="0" smtClean="0">
                <a:cs typeface="Simplified Arabic" pitchFamily="2" charset="-78"/>
              </a:rPr>
              <a:t>التعامل بالعملات الأجنبية بيعاً وشراءً وبيع وشراء الشيكات السياحية والحوالات الداخلية والخارجية.</a:t>
            </a:r>
            <a:endParaRPr lang="en-US" sz="2800" dirty="0" smtClean="0">
              <a:cs typeface="Simplified Arabic" pitchFamily="2" charset="-78"/>
            </a:endParaRPr>
          </a:p>
          <a:p>
            <a:pPr algn="just" rtl="1"/>
            <a:r>
              <a:rPr lang="ar-SA" sz="2800" dirty="0" smtClean="0">
                <a:cs typeface="Simplified Arabic" pitchFamily="2" charset="-78"/>
              </a:rPr>
              <a:t>القيام بعمليات الإصدار الأولى للأسهم والسندات للشركات المساهمة.</a:t>
            </a:r>
          </a:p>
          <a:p>
            <a:pPr algn="just" rtl="1"/>
            <a:r>
              <a:rPr lang="ar-SA" sz="2800" dirty="0" smtClean="0">
                <a:cs typeface="Simplified Arabic" pitchFamily="2" charset="-78"/>
              </a:rPr>
              <a:t>تأجير الصناديق الآمنـة لعملائها لحفظ المستندات والمجوهرات.</a:t>
            </a:r>
            <a:endParaRPr lang="en-US" sz="2800" dirty="0" smtClean="0">
              <a:cs typeface="Simplified Arabic" pitchFamily="2" charset="-78"/>
            </a:endParaRPr>
          </a:p>
          <a:p>
            <a:pPr algn="just" rtl="1"/>
            <a:endParaRPr lang="en-US" sz="2800" dirty="0" smtClean="0">
              <a:cs typeface="Simplified Arabic" pitchFamily="2" charset="-78"/>
            </a:endParaRPr>
          </a:p>
        </p:txBody>
      </p:sp>
      <p:sp>
        <p:nvSpPr>
          <p:cNvPr id="4" name="Slide Number Placeholder 3"/>
          <p:cNvSpPr>
            <a:spLocks noGrp="1"/>
          </p:cNvSpPr>
          <p:nvPr>
            <p:ph type="sldNum" sz="quarter" idx="15"/>
          </p:nvPr>
        </p:nvSpPr>
        <p:spPr/>
        <p:txBody>
          <a:bodyPr/>
          <a:lstStyle/>
          <a:p>
            <a:pPr>
              <a:defRPr/>
            </a:pPr>
            <a:fld id="{6C12F700-07DA-4839-AE14-B9297FF47454}" type="slidenum">
              <a:rPr lang="en-US" smtClean="0"/>
              <a:pPr>
                <a:defRPr/>
              </a:pPr>
              <a:t>2</a:t>
            </a:fld>
            <a:endParaRPr lang="en-US"/>
          </a:p>
        </p:txBody>
      </p:sp>
      <p:sp>
        <p:nvSpPr>
          <p:cNvPr id="5" name="Date Placeholder 4"/>
          <p:cNvSpPr>
            <a:spLocks noGrp="1"/>
          </p:cNvSpPr>
          <p:nvPr>
            <p:ph type="dt" sz="half" idx="14"/>
          </p:nvPr>
        </p:nvSpPr>
        <p:spPr/>
        <p:txBody>
          <a:bodyPr/>
          <a:lstStyle/>
          <a:p>
            <a:pPr>
              <a:defRPr/>
            </a:pPr>
            <a:fld id="{99C3D1EE-8483-402A-9C93-726D92AB58C9}" type="datetime1">
              <a:rPr lang="ar-SA" smtClean="0"/>
              <a:pPr>
                <a:defRPr/>
              </a:pPr>
              <a:t>28/01/1436</a:t>
            </a:fld>
            <a:endParaRPr lang="en-US"/>
          </a:p>
        </p:txBody>
      </p:sp>
      <p:sp>
        <p:nvSpPr>
          <p:cNvPr id="6" name="Footer Placeholder 5"/>
          <p:cNvSpPr>
            <a:spLocks noGrp="1"/>
          </p:cNvSpPr>
          <p:nvPr>
            <p:ph type="ftr" sz="quarter" idx="16"/>
          </p:nvPr>
        </p:nvSpPr>
        <p:spPr/>
        <p:txBody>
          <a:bodyPr/>
          <a:lstStyle/>
          <a:p>
            <a:pPr>
              <a:defRPr/>
            </a:pPr>
            <a:r>
              <a:rPr lang="ar-SA" smtClean="0"/>
              <a:t>مقرر إدارة البنوك</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ar-SA" dirty="0" smtClean="0">
                <a:solidFill>
                  <a:srgbClr val="FF0000"/>
                </a:solidFill>
              </a:rPr>
              <a:t>2.الوظائف والخدمات الحديثة التي تقدمها البنوك</a:t>
            </a:r>
            <a:r>
              <a:rPr lang="en-IN" dirty="0" smtClean="0">
                <a:solidFill>
                  <a:srgbClr val="FF0000"/>
                </a:solidFill>
              </a:rPr>
              <a:t/>
            </a:r>
            <a:br>
              <a:rPr lang="en-IN" dirty="0" smtClean="0">
                <a:solidFill>
                  <a:srgbClr val="FF0000"/>
                </a:solidFill>
              </a:rPr>
            </a:br>
            <a:r>
              <a:rPr lang="ar-SA" dirty="0" smtClean="0">
                <a:solidFill>
                  <a:srgbClr val="00B050"/>
                </a:solidFill>
              </a:rPr>
              <a:t>أ. التسنيد والتوريق</a:t>
            </a:r>
            <a:endParaRPr lang="en-IN" dirty="0">
              <a:solidFill>
                <a:srgbClr val="00B050"/>
              </a:solidFill>
            </a:endParaRPr>
          </a:p>
        </p:txBody>
      </p:sp>
      <p:sp>
        <p:nvSpPr>
          <p:cNvPr id="2" name="Content Placeholder 1"/>
          <p:cNvSpPr>
            <a:spLocks noGrp="1"/>
          </p:cNvSpPr>
          <p:nvPr>
            <p:ph sz="quarter" idx="1"/>
          </p:nvPr>
        </p:nvSpPr>
        <p:spPr>
          <a:xfrm>
            <a:off x="457200" y="1676400"/>
            <a:ext cx="8229600" cy="4038600"/>
          </a:xfrm>
        </p:spPr>
        <p:txBody>
          <a:bodyPr/>
          <a:lstStyle/>
          <a:p>
            <a:pPr algn="just" rtl="1">
              <a:lnSpc>
                <a:spcPct val="150000"/>
              </a:lnSpc>
            </a:pPr>
            <a:r>
              <a:rPr lang="ar-SA" dirty="0" smtClean="0"/>
              <a:t> التسنيد والتوريق:    هي عملية لجمع الأموال تطلب من البنك وضع مجموعة من الاصول المحققة للدخل (قروض تجارية، عقارية ، إستهلاكية) لبيع سندات مقابل هذه الأصول في السوق المفتوحة. </a:t>
            </a:r>
          </a:p>
          <a:p>
            <a:pPr algn="r" rtl="1"/>
            <a:endParaRPr lang="en-IN" dirty="0"/>
          </a:p>
        </p:txBody>
      </p:sp>
      <p:sp>
        <p:nvSpPr>
          <p:cNvPr id="17" name="Slide Number Placeholder 16"/>
          <p:cNvSpPr>
            <a:spLocks noGrp="1"/>
          </p:cNvSpPr>
          <p:nvPr>
            <p:ph type="sldNum" sz="quarter" idx="15"/>
          </p:nvPr>
        </p:nvSpPr>
        <p:spPr/>
        <p:txBody>
          <a:bodyPr/>
          <a:lstStyle/>
          <a:p>
            <a:pPr>
              <a:defRPr/>
            </a:pPr>
            <a:fld id="{6C12F700-07DA-4839-AE14-B9297FF47454}" type="slidenum">
              <a:rPr lang="en-US" smtClean="0"/>
              <a:pPr>
                <a:defRPr/>
              </a:pPr>
              <a:t>3</a:t>
            </a:fld>
            <a:endParaRPr lang="en-US"/>
          </a:p>
        </p:txBody>
      </p:sp>
      <p:graphicFrame>
        <p:nvGraphicFramePr>
          <p:cNvPr id="4" name="Table 3"/>
          <p:cNvGraphicFramePr>
            <a:graphicFrameLocks noGrp="1"/>
          </p:cNvGraphicFramePr>
          <p:nvPr/>
        </p:nvGraphicFramePr>
        <p:xfrm>
          <a:off x="990600" y="3276600"/>
          <a:ext cx="6934200" cy="2133600"/>
        </p:xfrm>
        <a:graphic>
          <a:graphicData uri="http://schemas.openxmlformats.org/drawingml/2006/table">
            <a:tbl>
              <a:tblPr firstRow="1" bandRow="1">
                <a:tableStyleId>{F5AB1C69-6EDB-4FF4-983F-18BD219EF322}</a:tableStyleId>
              </a:tblPr>
              <a:tblGrid>
                <a:gridCol w="2311400"/>
                <a:gridCol w="2311400"/>
                <a:gridCol w="2311400"/>
              </a:tblGrid>
              <a:tr h="2133600">
                <a:tc>
                  <a:txBody>
                    <a:bodyPr/>
                    <a:lstStyle/>
                    <a:p>
                      <a:pPr algn="ctr" rtl="1"/>
                      <a:endParaRPr lang="ar-SA" dirty="0" smtClean="0">
                        <a:solidFill>
                          <a:schemeClr val="tx1"/>
                        </a:solidFill>
                      </a:endParaRPr>
                    </a:p>
                    <a:p>
                      <a:pPr algn="ctr" rtl="1"/>
                      <a:endParaRPr lang="ar-SA" dirty="0" smtClean="0">
                        <a:solidFill>
                          <a:schemeClr val="tx1"/>
                        </a:solidFill>
                      </a:endParaRPr>
                    </a:p>
                    <a:p>
                      <a:pPr algn="l" rtl="1"/>
                      <a:r>
                        <a:rPr lang="ar-SA" dirty="0" smtClean="0">
                          <a:solidFill>
                            <a:schemeClr val="tx1"/>
                          </a:solidFill>
                        </a:rPr>
                        <a:t>اوراق مالية تصدر مقابل القروض</a:t>
                      </a:r>
                      <a:r>
                        <a:rPr lang="ar-SA" baseline="0" dirty="0" smtClean="0">
                          <a:solidFill>
                            <a:schemeClr val="tx1"/>
                          </a:solidFill>
                        </a:rPr>
                        <a:t> وتباع للمستثمرين</a:t>
                      </a:r>
                      <a:endParaRPr lang="en-IN"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rtl="1"/>
                      <a:endParaRPr lang="ar-SA" dirty="0" smtClean="0">
                        <a:solidFill>
                          <a:schemeClr val="tx1"/>
                        </a:solidFill>
                      </a:endParaRPr>
                    </a:p>
                    <a:p>
                      <a:pPr algn="ctr" rtl="1"/>
                      <a:r>
                        <a:rPr lang="ar-SA" dirty="0" smtClean="0">
                          <a:solidFill>
                            <a:schemeClr val="tx1"/>
                          </a:solidFill>
                        </a:rPr>
                        <a:t>تحويل بعض القروض من ميزانية المصرف العمومية لتوضع تحت رقابة منشآت خاصة منفصلة و أمناء ثقة</a:t>
                      </a:r>
                      <a:endParaRPr lang="en-IN"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rtl="1"/>
                      <a:endParaRPr lang="ar-SA" dirty="0" smtClean="0">
                        <a:solidFill>
                          <a:schemeClr val="tx1"/>
                        </a:solidFill>
                      </a:endParaRPr>
                    </a:p>
                    <a:p>
                      <a:pPr algn="ctr" rtl="1"/>
                      <a:endParaRPr lang="ar-SA" dirty="0" smtClean="0">
                        <a:solidFill>
                          <a:schemeClr val="tx1"/>
                        </a:solidFill>
                      </a:endParaRPr>
                    </a:p>
                    <a:p>
                      <a:pPr algn="ctr" rtl="1"/>
                      <a:endParaRPr lang="ar-SA" dirty="0" smtClean="0">
                        <a:solidFill>
                          <a:schemeClr val="tx1"/>
                        </a:solidFill>
                      </a:endParaRPr>
                    </a:p>
                    <a:p>
                      <a:pPr algn="r" rtl="1"/>
                      <a:r>
                        <a:rPr lang="ar-SA" dirty="0" smtClean="0">
                          <a:solidFill>
                            <a:schemeClr val="tx1"/>
                          </a:solidFill>
                        </a:rPr>
                        <a:t>قروض المصرف </a:t>
                      </a:r>
                      <a:endParaRPr lang="en-IN"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bl>
          </a:graphicData>
        </a:graphic>
      </p:graphicFrame>
      <p:cxnSp>
        <p:nvCxnSpPr>
          <p:cNvPr id="7" name="Straight Arrow Connector 6"/>
          <p:cNvCxnSpPr/>
          <p:nvPr/>
        </p:nvCxnSpPr>
        <p:spPr>
          <a:xfrm rot="10800000">
            <a:off x="5410200" y="4191000"/>
            <a:ext cx="121919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3200400" y="42672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2313690" y="5257800"/>
            <a:ext cx="480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6715970" y="4852555"/>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1852231" y="4838695"/>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Date Placeholder 18"/>
          <p:cNvSpPr>
            <a:spLocks noGrp="1"/>
          </p:cNvSpPr>
          <p:nvPr>
            <p:ph type="dt" sz="half" idx="14"/>
          </p:nvPr>
        </p:nvSpPr>
        <p:spPr>
          <a:xfrm rot="5400000">
            <a:off x="8119777" y="551594"/>
            <a:ext cx="951165" cy="384048"/>
          </a:xfrm>
        </p:spPr>
        <p:txBody>
          <a:bodyPr/>
          <a:lstStyle/>
          <a:p>
            <a:pPr>
              <a:defRPr/>
            </a:pPr>
            <a:fld id="{B2789770-B290-4D96-8C73-80AB0E118404}" type="datetime1">
              <a:rPr lang="ar-SA" smtClean="0"/>
              <a:pPr>
                <a:defRPr/>
              </a:pPr>
              <a:t>28/01/1436</a:t>
            </a:fld>
            <a:endParaRPr lang="en-US" dirty="0"/>
          </a:p>
        </p:txBody>
      </p:sp>
      <p:sp>
        <p:nvSpPr>
          <p:cNvPr id="20" name="Footer Placeholder 19"/>
          <p:cNvSpPr>
            <a:spLocks noGrp="1"/>
          </p:cNvSpPr>
          <p:nvPr>
            <p:ph type="ftr" sz="quarter" idx="16"/>
          </p:nvPr>
        </p:nvSpPr>
        <p:spPr>
          <a:xfrm rot="5400000">
            <a:off x="7849526" y="4596580"/>
            <a:ext cx="1481720" cy="365760"/>
          </a:xfrm>
        </p:spPr>
        <p:txBody>
          <a:bodyPr/>
          <a:lstStyle/>
          <a:p>
            <a:pPr>
              <a:defRPr/>
            </a:pPr>
            <a:r>
              <a:rPr lang="ar-SA" dirty="0" smtClean="0"/>
              <a:t>مقرر إدارة البنوك</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00B050"/>
                </a:solidFill>
              </a:rPr>
              <a:t>ب. البطاقة الائتمانية</a:t>
            </a:r>
            <a:endParaRPr lang="en-IN" dirty="0">
              <a:solidFill>
                <a:srgbClr val="00B050"/>
              </a:solidFill>
            </a:endParaRPr>
          </a:p>
        </p:txBody>
      </p:sp>
      <p:sp>
        <p:nvSpPr>
          <p:cNvPr id="3" name="Content Placeholder 2"/>
          <p:cNvSpPr>
            <a:spLocks noGrp="1"/>
          </p:cNvSpPr>
          <p:nvPr>
            <p:ph sz="quarter" idx="1"/>
          </p:nvPr>
        </p:nvSpPr>
        <p:spPr/>
        <p:txBody>
          <a:bodyPr/>
          <a:lstStyle/>
          <a:p>
            <a:pPr algn="just" rtl="1">
              <a:lnSpc>
                <a:spcPct val="150000"/>
              </a:lnSpc>
              <a:buNone/>
            </a:pPr>
            <a:r>
              <a:rPr lang="ar-SA" dirty="0" smtClean="0"/>
              <a:t>تتلخص في منح العميل بطاقةً تحتوي على معلومات (إسم العميل، رقم الحساب...). يستفيد العميل بعديد الخدمات التي تقدمها المحال التجارية المتفقة مع المصارف على قبولها منح الائتمان لحامل البطاقة. في المقابل   تتحصل المصارف على مردودين : </a:t>
            </a:r>
          </a:p>
          <a:p>
            <a:pPr algn="just" rtl="1">
              <a:lnSpc>
                <a:spcPct val="150000"/>
              </a:lnSpc>
            </a:pPr>
            <a:r>
              <a:rPr lang="ar-SA" dirty="0" smtClean="0"/>
              <a:t> عمولة على قيمة المبيعات من  المحال التجارية </a:t>
            </a:r>
            <a:r>
              <a:rPr lang="en-IN" dirty="0" smtClean="0"/>
              <a:t>.</a:t>
            </a:r>
          </a:p>
          <a:p>
            <a:pPr algn="just" rtl="1">
              <a:lnSpc>
                <a:spcPct val="150000"/>
              </a:lnSpc>
            </a:pPr>
            <a:r>
              <a:rPr lang="ar-SA" dirty="0" smtClean="0"/>
              <a:t> فائدة عن الرصيد المتبقي بدون سداد بعد مضي أجل السداد</a:t>
            </a:r>
            <a:r>
              <a:rPr lang="en-IN" dirty="0" smtClean="0"/>
              <a:t>.</a:t>
            </a:r>
            <a:r>
              <a:rPr lang="ar-SA" dirty="0" smtClean="0"/>
              <a:t> </a:t>
            </a:r>
          </a:p>
          <a:p>
            <a:pPr algn="just" rtl="1">
              <a:lnSpc>
                <a:spcPct val="150000"/>
              </a:lnSpc>
              <a:buNone/>
            </a:pPr>
            <a:endParaRPr lang="en-IN" dirty="0"/>
          </a:p>
        </p:txBody>
      </p:sp>
      <p:sp>
        <p:nvSpPr>
          <p:cNvPr id="4" name="Date Placeholder 3"/>
          <p:cNvSpPr>
            <a:spLocks noGrp="1"/>
          </p:cNvSpPr>
          <p:nvPr>
            <p:ph type="dt" sz="half" idx="14"/>
          </p:nvPr>
        </p:nvSpPr>
        <p:spPr/>
        <p:txBody>
          <a:bodyPr/>
          <a:lstStyle/>
          <a:p>
            <a:pPr>
              <a:defRPr/>
            </a:pPr>
            <a:fld id="{CA5A493E-F111-4333-94F4-4C262BD17992}" type="datetime1">
              <a:rPr lang="ar-SA" smtClean="0"/>
              <a:pPr>
                <a:defRPr/>
              </a:pPr>
              <a:t>28/01/1436</a:t>
            </a:fld>
            <a:endParaRPr lang="en-US"/>
          </a:p>
        </p:txBody>
      </p:sp>
      <p:sp>
        <p:nvSpPr>
          <p:cNvPr id="5" name="Slide Number Placeholder 4"/>
          <p:cNvSpPr>
            <a:spLocks noGrp="1"/>
          </p:cNvSpPr>
          <p:nvPr>
            <p:ph type="sldNum" sz="quarter" idx="15"/>
          </p:nvPr>
        </p:nvSpPr>
        <p:spPr/>
        <p:txBody>
          <a:bodyPr/>
          <a:lstStyle/>
          <a:p>
            <a:pPr>
              <a:defRPr/>
            </a:pPr>
            <a:fld id="{6C12F700-07DA-4839-AE14-B9297FF47454}" type="slidenum">
              <a:rPr lang="en-US" smtClean="0"/>
              <a:pPr>
                <a:defRPr/>
              </a:pPr>
              <a:t>4</a:t>
            </a:fld>
            <a:endParaRPr lang="en-US"/>
          </a:p>
        </p:txBody>
      </p:sp>
      <p:sp>
        <p:nvSpPr>
          <p:cNvPr id="6" name="Footer Placeholder 5"/>
          <p:cNvSpPr>
            <a:spLocks noGrp="1"/>
          </p:cNvSpPr>
          <p:nvPr>
            <p:ph type="ftr" sz="quarter" idx="16"/>
          </p:nvPr>
        </p:nvSpPr>
        <p:spPr/>
        <p:txBody>
          <a:bodyPr/>
          <a:lstStyle/>
          <a:p>
            <a:pPr>
              <a:defRPr/>
            </a:pPr>
            <a:r>
              <a:rPr lang="ar-SA" smtClean="0"/>
              <a:t>مقرر إدارة البنوك</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00B050"/>
                </a:solidFill>
              </a:rPr>
              <a:t>ج. صناديق الإستثمار</a:t>
            </a:r>
            <a:endParaRPr lang="en-IN" dirty="0">
              <a:solidFill>
                <a:srgbClr val="00B050"/>
              </a:solidFill>
            </a:endParaRPr>
          </a:p>
        </p:txBody>
      </p:sp>
      <p:sp>
        <p:nvSpPr>
          <p:cNvPr id="3" name="Content Placeholder 2"/>
          <p:cNvSpPr>
            <a:spLocks noGrp="1"/>
          </p:cNvSpPr>
          <p:nvPr>
            <p:ph sz="quarter" idx="1"/>
          </p:nvPr>
        </p:nvSpPr>
        <p:spPr/>
        <p:txBody>
          <a:bodyPr/>
          <a:lstStyle/>
          <a:p>
            <a:pPr algn="just" rtl="1">
              <a:lnSpc>
                <a:spcPct val="150000"/>
              </a:lnSpc>
              <a:buNone/>
            </a:pPr>
            <a:r>
              <a:rPr lang="ar-SA" dirty="0" smtClean="0"/>
              <a:t>هي وحدات مالية تجمع النقود من المستثمرين (المدخرات الصغيرة) وتستخدمها لتكوين محفظة متنوعة من من الأوراق المالية (أسهم وسندات). وتنقسم صناديق الاستثمار إلى نوعين:</a:t>
            </a:r>
            <a:endParaRPr lang="en-IN" dirty="0" smtClean="0"/>
          </a:p>
          <a:p>
            <a:pPr algn="just" rtl="1">
              <a:lnSpc>
                <a:spcPct val="150000"/>
              </a:lnSpc>
            </a:pPr>
            <a:r>
              <a:rPr lang="ar-SA" dirty="0" smtClean="0"/>
              <a:t>    صناديق استثمار مفتوحة : وهي مفتوحة لإمكانية إنضمام مستثمرين جدد</a:t>
            </a:r>
          </a:p>
          <a:p>
            <a:pPr algn="just" rtl="1">
              <a:lnSpc>
                <a:spcPct val="150000"/>
              </a:lnSpc>
            </a:pPr>
            <a:r>
              <a:rPr lang="en-IN" dirty="0" smtClean="0"/>
              <a:t> </a:t>
            </a:r>
            <a:r>
              <a:rPr lang="ar-SA" dirty="0" smtClean="0"/>
              <a:t>   صناديق استثمار مغلقة : وهي تقتصر على شريحة محددة من  المستثمرين</a:t>
            </a:r>
          </a:p>
          <a:p>
            <a:pPr algn="just" rtl="1">
              <a:lnSpc>
                <a:spcPct val="150000"/>
              </a:lnSpc>
            </a:pPr>
            <a:endParaRPr lang="en-IN" dirty="0"/>
          </a:p>
        </p:txBody>
      </p:sp>
      <p:sp>
        <p:nvSpPr>
          <p:cNvPr id="4" name="Date Placeholder 3"/>
          <p:cNvSpPr>
            <a:spLocks noGrp="1"/>
          </p:cNvSpPr>
          <p:nvPr>
            <p:ph type="dt" sz="half" idx="14"/>
          </p:nvPr>
        </p:nvSpPr>
        <p:spPr/>
        <p:txBody>
          <a:bodyPr/>
          <a:lstStyle/>
          <a:p>
            <a:pPr>
              <a:defRPr/>
            </a:pPr>
            <a:fld id="{CA5A493E-F111-4333-94F4-4C262BD17992}" type="datetime1">
              <a:rPr lang="ar-SA" smtClean="0"/>
              <a:pPr>
                <a:defRPr/>
              </a:pPr>
              <a:t>28/01/1436</a:t>
            </a:fld>
            <a:endParaRPr lang="en-US"/>
          </a:p>
        </p:txBody>
      </p:sp>
      <p:sp>
        <p:nvSpPr>
          <p:cNvPr id="5" name="Slide Number Placeholder 4"/>
          <p:cNvSpPr>
            <a:spLocks noGrp="1"/>
          </p:cNvSpPr>
          <p:nvPr>
            <p:ph type="sldNum" sz="quarter" idx="15"/>
          </p:nvPr>
        </p:nvSpPr>
        <p:spPr/>
        <p:txBody>
          <a:bodyPr/>
          <a:lstStyle/>
          <a:p>
            <a:pPr>
              <a:defRPr/>
            </a:pPr>
            <a:fld id="{6C12F700-07DA-4839-AE14-B9297FF47454}" type="slidenum">
              <a:rPr lang="en-US" smtClean="0"/>
              <a:pPr>
                <a:defRPr/>
              </a:pPr>
              <a:t>5</a:t>
            </a:fld>
            <a:endParaRPr lang="en-US"/>
          </a:p>
        </p:txBody>
      </p:sp>
      <p:sp>
        <p:nvSpPr>
          <p:cNvPr id="6" name="Footer Placeholder 5"/>
          <p:cNvSpPr>
            <a:spLocks noGrp="1"/>
          </p:cNvSpPr>
          <p:nvPr>
            <p:ph type="ftr" sz="quarter" idx="16"/>
          </p:nvPr>
        </p:nvSpPr>
        <p:spPr/>
        <p:txBody>
          <a:bodyPr/>
          <a:lstStyle/>
          <a:p>
            <a:pPr>
              <a:defRPr/>
            </a:pPr>
            <a:r>
              <a:rPr lang="ar-SA" smtClean="0"/>
              <a:t>مقرر إدارة البنوك</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00B050"/>
                </a:solidFill>
              </a:rPr>
              <a:t>د. خدمات التأجير التمويلي</a:t>
            </a:r>
            <a:endParaRPr lang="en-IN" dirty="0">
              <a:solidFill>
                <a:srgbClr val="00B050"/>
              </a:solidFill>
            </a:endParaRPr>
          </a:p>
        </p:txBody>
      </p:sp>
      <p:sp>
        <p:nvSpPr>
          <p:cNvPr id="3" name="Content Placeholder 2"/>
          <p:cNvSpPr>
            <a:spLocks noGrp="1"/>
          </p:cNvSpPr>
          <p:nvPr>
            <p:ph sz="quarter" idx="1"/>
          </p:nvPr>
        </p:nvSpPr>
        <p:spPr/>
        <p:txBody>
          <a:bodyPr/>
          <a:lstStyle/>
          <a:p>
            <a:pPr algn="just" rtl="1">
              <a:lnSpc>
                <a:spcPct val="150000"/>
              </a:lnSpc>
              <a:buNone/>
            </a:pPr>
            <a:r>
              <a:rPr lang="ar-SA" dirty="0" smtClean="0"/>
              <a:t> هي علاقة تعاقد بين المؤجر والمستأجر يضمن بموجبها قيام المستأجر  بإستخدام المعدات لمدة محددة دون امتلاكها. ويعطي هذا العقد  للمؤجر  حق إستعمال المعدات فضلا عن شرائها.</a:t>
            </a:r>
            <a:endParaRPr lang="en-IN" dirty="0" smtClean="0"/>
          </a:p>
          <a:p>
            <a:pPr algn="just" rtl="1">
              <a:lnSpc>
                <a:spcPct val="150000"/>
              </a:lnSpc>
              <a:buNone/>
            </a:pPr>
            <a:r>
              <a:rPr lang="ar-SA" sz="3000" dirty="0" smtClean="0">
                <a:solidFill>
                  <a:srgbClr val="00B050"/>
                </a:solidFill>
              </a:rPr>
              <a:t>ه. الصيرفة الإلكترونية</a:t>
            </a:r>
            <a:endParaRPr lang="en-IN" sz="3000" dirty="0" smtClean="0">
              <a:solidFill>
                <a:srgbClr val="00B050"/>
              </a:solidFill>
            </a:endParaRPr>
          </a:p>
          <a:p>
            <a:pPr algn="just" rtl="1">
              <a:lnSpc>
                <a:spcPct val="150000"/>
              </a:lnSpc>
              <a:buNone/>
            </a:pPr>
            <a:r>
              <a:rPr lang="ar-SA" dirty="0" smtClean="0"/>
              <a:t>  وتعني قيام البنوك بتقديم الخدمات المصرفية التقليدية أو المبتكرة من خلال شبكات إتصال إلكترونية دون حاجة العميل للتنصل للبنك.</a:t>
            </a:r>
            <a:endParaRPr lang="en-IN" dirty="0" smtClean="0"/>
          </a:p>
          <a:p>
            <a:pPr algn="just" rtl="1">
              <a:lnSpc>
                <a:spcPct val="150000"/>
              </a:lnSpc>
              <a:buNone/>
            </a:pPr>
            <a:endParaRPr lang="en-IN" dirty="0"/>
          </a:p>
        </p:txBody>
      </p:sp>
      <p:sp>
        <p:nvSpPr>
          <p:cNvPr id="4" name="Date Placeholder 3"/>
          <p:cNvSpPr>
            <a:spLocks noGrp="1"/>
          </p:cNvSpPr>
          <p:nvPr>
            <p:ph type="dt" sz="half" idx="14"/>
          </p:nvPr>
        </p:nvSpPr>
        <p:spPr/>
        <p:txBody>
          <a:bodyPr/>
          <a:lstStyle/>
          <a:p>
            <a:pPr>
              <a:defRPr/>
            </a:pPr>
            <a:fld id="{CA5A493E-F111-4333-94F4-4C262BD17992}" type="datetime1">
              <a:rPr lang="ar-SA" smtClean="0"/>
              <a:pPr>
                <a:defRPr/>
              </a:pPr>
              <a:t>28/01/1436</a:t>
            </a:fld>
            <a:endParaRPr lang="en-US"/>
          </a:p>
        </p:txBody>
      </p:sp>
      <p:sp>
        <p:nvSpPr>
          <p:cNvPr id="5" name="Slide Number Placeholder 4"/>
          <p:cNvSpPr>
            <a:spLocks noGrp="1"/>
          </p:cNvSpPr>
          <p:nvPr>
            <p:ph type="sldNum" sz="quarter" idx="15"/>
          </p:nvPr>
        </p:nvSpPr>
        <p:spPr/>
        <p:txBody>
          <a:bodyPr/>
          <a:lstStyle/>
          <a:p>
            <a:pPr>
              <a:defRPr/>
            </a:pPr>
            <a:fld id="{6C12F700-07DA-4839-AE14-B9297FF47454}" type="slidenum">
              <a:rPr lang="en-US" smtClean="0"/>
              <a:pPr>
                <a:defRPr/>
              </a:pPr>
              <a:t>6</a:t>
            </a:fld>
            <a:endParaRPr lang="en-US"/>
          </a:p>
        </p:txBody>
      </p:sp>
      <p:sp>
        <p:nvSpPr>
          <p:cNvPr id="6" name="Footer Placeholder 5"/>
          <p:cNvSpPr>
            <a:spLocks noGrp="1"/>
          </p:cNvSpPr>
          <p:nvPr>
            <p:ph type="ftr" sz="quarter" idx="16"/>
          </p:nvPr>
        </p:nvSpPr>
        <p:spPr/>
        <p:txBody>
          <a:bodyPr/>
          <a:lstStyle/>
          <a:p>
            <a:pPr>
              <a:defRPr/>
            </a:pPr>
            <a:r>
              <a:rPr lang="ar-SA" smtClean="0"/>
              <a:t>مقرر إدارة البنوك</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276</TotalTime>
  <Words>209</Words>
  <Application>Microsoft Office PowerPoint</Application>
  <PresentationFormat>عرض على الشاشة (3:4)‏</PresentationFormat>
  <Paragraphs>54</Paragraphs>
  <Slides>6</Slides>
  <Notes>1</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Oriel</vt:lpstr>
      <vt:lpstr>  الفصل الثاني : وظائف  البنوك التجارية </vt:lpstr>
      <vt:lpstr>  .1الوظائف والخدمات التقليدية التي تقدمها البنوك  </vt:lpstr>
      <vt:lpstr>2.الوظائف والخدمات الحديثة التي تقدمها البنوك أ. التسنيد والتوريق</vt:lpstr>
      <vt:lpstr>ب. البطاقة الائتمانية</vt:lpstr>
      <vt:lpstr>ج. صناديق الإستثمار</vt:lpstr>
      <vt:lpstr>د. خدمات التأجير التمويلي</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dc:title>
  <dc:creator>shawareb</dc:creator>
  <cp:lastModifiedBy>HP</cp:lastModifiedBy>
  <cp:revision>26</cp:revision>
  <dcterms:created xsi:type="dcterms:W3CDTF">2009-03-08T03:25:19Z</dcterms:created>
  <dcterms:modified xsi:type="dcterms:W3CDTF">2014-11-20T02:34:57Z</dcterms:modified>
</cp:coreProperties>
</file>