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BD4A3-8C81-47B5-A158-CB7E498EC767}" type="datetimeFigureOut">
              <a:rPr lang="en-IN" smtClean="0"/>
              <a:t>25-11-2014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F6B19-58B1-4A1D-B4D3-52C15D674B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18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9B5E-6241-4A06-AF54-3795A7C95F56}" type="datetime5">
              <a:rPr lang="ar-SA" smtClean="0"/>
              <a:t>1436-02-03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C696-1379-4255-A384-5A92D3D8F685}" type="datetime5">
              <a:rPr lang="ar-SA" smtClean="0"/>
              <a:t>1436-02-03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1F31-975C-4840-AB9B-AE30B14997FD}" type="datetime5">
              <a:rPr lang="ar-SA" smtClean="0"/>
              <a:t>1436-02-03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9EF-C5DF-457F-9D9D-9F287E5B08E8}" type="datetime5">
              <a:rPr lang="ar-SA" smtClean="0"/>
              <a:t>1436-02-03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8C61-8635-4840-A43F-BFFDA9C3DB6E}" type="datetime5">
              <a:rPr lang="ar-SA" smtClean="0"/>
              <a:t>1436-02-03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BF5DEAC-E08E-433D-B3E1-A4A5C732C627}" type="datetime5">
              <a:rPr lang="ar-SA" smtClean="0"/>
              <a:t>1436-02-03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569C-4C99-4534-8AAC-828176FE71DA}" type="datetime5">
              <a:rPr lang="ar-SA" smtClean="0"/>
              <a:t>1436-02-03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B753-C54B-4FC0-8E80-3FB966ADA1D5}" type="datetime5">
              <a:rPr lang="ar-SA" smtClean="0"/>
              <a:t>1436-02-03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6E73-1A19-4D3B-94EC-A59435D3C5E2}" type="datetime5">
              <a:rPr lang="ar-SA" smtClean="0"/>
              <a:t>1436-02-03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F3D9-8C2B-47FF-9B3B-3898448A2F7E}" type="datetime5">
              <a:rPr lang="ar-SA" smtClean="0"/>
              <a:t>1436-02-03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3A2F27F-992D-4FDC-BC21-804120ED9502}" type="datetime5">
              <a:rPr lang="ar-SA" smtClean="0"/>
              <a:t>1436-02-03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034537-DD6A-4B89-9BA0-046B7BE42A96}" type="datetime5">
              <a:rPr lang="ar-SA" smtClean="0"/>
              <a:t>1436-02-03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 الفصل الأول : </a:t>
            </a:r>
            <a:r>
              <a:rPr lang="ar-SA" dirty="0">
                <a:solidFill>
                  <a:srgbClr val="FF0000"/>
                </a:solidFill>
              </a:rPr>
              <a:t>ا</a:t>
            </a:r>
            <a:r>
              <a:rPr lang="ar-SA" dirty="0" smtClean="0">
                <a:solidFill>
                  <a:srgbClr val="FF0000"/>
                </a:solidFill>
              </a:rPr>
              <a:t>لإدارة البشرية : مفهومها، أهميتها، رسالتها استراتيجيتها و أهدافها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FC8A-9BEC-4FD5-8359-A0F3D2353E7B}" type="datetime5">
              <a:rPr lang="ar-SA" smtClean="0"/>
              <a:t>1436-02-03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139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1. </a:t>
            </a:r>
            <a:r>
              <a:rPr lang="ar-SA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مفهوم إدارة الموارد البشرية: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9EF-C5DF-457F-9D9D-9F287E5B08E8}" type="datetime5">
              <a:rPr lang="ar-SA" smtClean="0"/>
              <a:t>1436-02-03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42950" indent="-742950" algn="just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>
                <a:latin typeface="Traditional Arabic" pitchFamily="18" charset="-78"/>
                <a:cs typeface="Traditional Arabic" pitchFamily="18" charset="-78"/>
              </a:rPr>
              <a:t>	”مجموعة من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الاستراتيجيات </a:t>
            </a:r>
            <a:r>
              <a:rPr lang="ar-SA" sz="2800" dirty="0">
                <a:latin typeface="Traditional Arabic" pitchFamily="18" charset="-78"/>
                <a:cs typeface="Traditional Arabic" pitchFamily="18" charset="-78"/>
              </a:rPr>
              <a:t>والعمليات والأنشطة التي يتم تصميمها لدعم الأهداف المشتركة عن طريق إيجاد نوع متكامل بين احتياجات المؤسسة واحتياجات الأفراد الذين يعملون بها“.</a:t>
            </a:r>
          </a:p>
          <a:p>
            <a:pPr marL="0" indent="0" algn="just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ar-SA" sz="2800" dirty="0">
                <a:latin typeface="Traditional Arabic" pitchFamily="18" charset="-78"/>
                <a:cs typeface="Traditional Arabic" pitchFamily="18" charset="-78"/>
              </a:rPr>
              <a:t>	</a:t>
            </a:r>
            <a:endParaRPr lang="ar-SA" sz="900" dirty="0">
              <a:latin typeface="Traditional Arabic" pitchFamily="18" charset="-78"/>
              <a:cs typeface="Traditional Arabic" pitchFamily="18" charset="-78"/>
            </a:endParaRPr>
          </a:p>
          <a:p>
            <a:pPr marL="742950" indent="-742950" algn="just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>
                <a:latin typeface="Traditional Arabic" pitchFamily="18" charset="-78"/>
                <a:cs typeface="Traditional Arabic" pitchFamily="18" charset="-78"/>
              </a:rPr>
              <a:t>	” هي العملية الخاصة باستقطاب الأفراد وتطويرهم والمحافظة عليهم في إطار تحقيق أهداف المنظمة وتحقيق أهدافهم“.</a:t>
            </a: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578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600" b="1" dirty="0" smtClean="0">
                <a:solidFill>
                  <a:srgbClr val="FF0000"/>
                </a:solidFill>
              </a:rPr>
              <a:t>2.أهمية </a:t>
            </a:r>
            <a:r>
              <a:rPr lang="ar-SA" sz="3600" b="1" dirty="0">
                <a:solidFill>
                  <a:srgbClr val="FF0000"/>
                </a:solidFill>
              </a:rPr>
              <a:t>الموارد </a:t>
            </a:r>
            <a:r>
              <a:rPr lang="ar-SA" sz="3600" b="1" dirty="0" smtClean="0">
                <a:solidFill>
                  <a:srgbClr val="FF0000"/>
                </a:solidFill>
              </a:rPr>
              <a:t>البشرية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9EF-C5DF-457F-9D9D-9F287E5B08E8}" type="datetime5">
              <a:rPr lang="ar-SA" smtClean="0"/>
              <a:t>1436-02-03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SA" sz="1600" b="1" dirty="0" smtClean="0">
                <a:solidFill>
                  <a:srgbClr val="4C371C"/>
                </a:solidFill>
              </a:rPr>
              <a:t>وجود </a:t>
            </a:r>
            <a:r>
              <a:rPr lang="ar-SA" sz="1600" b="1" dirty="0">
                <a:solidFill>
                  <a:srgbClr val="4C371C"/>
                </a:solidFill>
              </a:rPr>
              <a:t>خبرات متخصصة في استقطاب أفضل العناصر البشرية لتوظيفها والحفاظ عليها </a:t>
            </a:r>
            <a:r>
              <a:rPr lang="ar-SA" sz="1600" b="1" dirty="0" smtClean="0">
                <a:solidFill>
                  <a:srgbClr val="4C371C"/>
                </a:solidFill>
              </a:rPr>
              <a:t>مما يؤدي </a:t>
            </a:r>
            <a:r>
              <a:rPr lang="ar-SA" sz="1600" b="1" dirty="0">
                <a:solidFill>
                  <a:srgbClr val="4C371C"/>
                </a:solidFill>
              </a:rPr>
              <a:t>للارتقاء بإنتاجية المنظمة .</a:t>
            </a:r>
          </a:p>
          <a:p>
            <a:pPr marL="514350" indent="-514350" algn="just" rtl="1">
              <a:lnSpc>
                <a:spcPct val="160000"/>
              </a:lnSpc>
              <a:buFont typeface="+mj-lt"/>
              <a:buAutoNum type="arabicPeriod"/>
            </a:pPr>
            <a:endParaRPr lang="ar-SA" sz="1600" b="1" dirty="0">
              <a:solidFill>
                <a:srgbClr val="4C371C"/>
              </a:solidFill>
            </a:endParaRPr>
          </a:p>
          <a:p>
            <a:pPr marL="514350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SA" sz="1600" b="1" dirty="0" smtClean="0">
                <a:solidFill>
                  <a:srgbClr val="4C371C"/>
                </a:solidFill>
              </a:rPr>
              <a:t>توفير </a:t>
            </a:r>
            <a:r>
              <a:rPr lang="ar-SA" sz="1600" b="1" dirty="0">
                <a:solidFill>
                  <a:srgbClr val="4C371C"/>
                </a:solidFill>
              </a:rPr>
              <a:t>مناخ تنظيمي صالح للعمل من  خلال </a:t>
            </a:r>
            <a:r>
              <a:rPr lang="ar-SA" sz="1600" b="1" dirty="0" smtClean="0">
                <a:solidFill>
                  <a:srgbClr val="4C371C"/>
                </a:solidFill>
              </a:rPr>
              <a:t>برامج تدريب  تساهم </a:t>
            </a:r>
            <a:r>
              <a:rPr lang="ar-SA" sz="1600" b="1" dirty="0">
                <a:solidFill>
                  <a:srgbClr val="4C371C"/>
                </a:solidFill>
              </a:rPr>
              <a:t>في تحفيز الموظفين لبذل المزيد من قدراتهم .</a:t>
            </a:r>
          </a:p>
          <a:p>
            <a:pPr marL="514350" indent="-514350" algn="just" rtl="1">
              <a:lnSpc>
                <a:spcPct val="160000"/>
              </a:lnSpc>
              <a:buFont typeface="+mj-lt"/>
              <a:buAutoNum type="arabicPeriod"/>
            </a:pPr>
            <a:endParaRPr lang="ar-SA" sz="1600" b="1" dirty="0">
              <a:solidFill>
                <a:srgbClr val="4C371C"/>
              </a:solidFill>
            </a:endParaRPr>
          </a:p>
          <a:p>
            <a:pPr marL="514350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SA" sz="1600" b="1" dirty="0" smtClean="0">
                <a:solidFill>
                  <a:srgbClr val="4C371C"/>
                </a:solidFill>
              </a:rPr>
              <a:t>المعالجة </a:t>
            </a:r>
            <a:r>
              <a:rPr lang="ar-SA" sz="1600" b="1" dirty="0">
                <a:solidFill>
                  <a:srgbClr val="4C371C"/>
                </a:solidFill>
              </a:rPr>
              <a:t>الفورية لمشاكل محتملة في مجال الاختيار والتعيين والتدريب وغيرها ستوفر تكاليف محتملة ناجمة عن سرعة دوران </a:t>
            </a:r>
            <a:r>
              <a:rPr lang="ar-SA" sz="1600" b="1" dirty="0" smtClean="0">
                <a:solidFill>
                  <a:srgbClr val="4C371C"/>
                </a:solidFill>
              </a:rPr>
              <a:t>العمل، زيادة معدل </a:t>
            </a:r>
            <a:r>
              <a:rPr lang="ar-SA" sz="1600" b="1" dirty="0">
                <a:solidFill>
                  <a:srgbClr val="4C371C"/>
                </a:solidFill>
              </a:rPr>
              <a:t>الغياب أو انخفاض الإنتاجية .</a:t>
            </a:r>
          </a:p>
          <a:p>
            <a:pPr marL="514350" indent="-514350" algn="just" rtl="1">
              <a:lnSpc>
                <a:spcPct val="160000"/>
              </a:lnSpc>
              <a:buFont typeface="+mj-lt"/>
              <a:buAutoNum type="arabicPeriod"/>
            </a:pPr>
            <a:endParaRPr lang="ar-SA" sz="1600" b="1" dirty="0">
              <a:solidFill>
                <a:srgbClr val="4C371C"/>
              </a:solidFill>
            </a:endParaRPr>
          </a:p>
          <a:p>
            <a:pPr marL="514350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SA" sz="1600" b="1" dirty="0" smtClean="0">
                <a:solidFill>
                  <a:srgbClr val="4C371C"/>
                </a:solidFill>
              </a:rPr>
              <a:t>توفير </a:t>
            </a:r>
            <a:r>
              <a:rPr lang="ar-SA" sz="1600" b="1" dirty="0">
                <a:solidFill>
                  <a:srgbClr val="4C371C"/>
                </a:solidFill>
              </a:rPr>
              <a:t>التكاليف </a:t>
            </a:r>
            <a:r>
              <a:rPr lang="ar-SA" sz="1600" b="1" dirty="0" smtClean="0">
                <a:solidFill>
                  <a:srgbClr val="4C371C"/>
                </a:solidFill>
              </a:rPr>
              <a:t>الباهظة </a:t>
            </a:r>
            <a:r>
              <a:rPr lang="ar-SA" sz="1600" b="1" dirty="0">
                <a:solidFill>
                  <a:srgbClr val="4C371C"/>
                </a:solidFill>
              </a:rPr>
              <a:t>في قضايا قانونية قد يلجا إليها </a:t>
            </a:r>
            <a:r>
              <a:rPr lang="ar-SA" sz="1600" b="1" dirty="0" smtClean="0">
                <a:solidFill>
                  <a:srgbClr val="4C371C"/>
                </a:solidFill>
              </a:rPr>
              <a:t>الموظفون </a:t>
            </a:r>
            <a:r>
              <a:rPr lang="ar-SA" sz="1600" b="1" dirty="0">
                <a:solidFill>
                  <a:srgbClr val="4C371C"/>
                </a:solidFill>
              </a:rPr>
              <a:t>وخاصة في حالات الفصل </a:t>
            </a:r>
            <a:r>
              <a:rPr lang="ar-SA" sz="1600" b="1" dirty="0" smtClean="0">
                <a:solidFill>
                  <a:srgbClr val="4C371C"/>
                </a:solidFill>
              </a:rPr>
              <a:t>، </a:t>
            </a:r>
            <a:r>
              <a:rPr lang="ar-SA" sz="1600" b="1" dirty="0">
                <a:solidFill>
                  <a:srgbClr val="4C371C"/>
                </a:solidFill>
              </a:rPr>
              <a:t>وعدم منح </a:t>
            </a:r>
            <a:r>
              <a:rPr lang="ar-SA" sz="1600" b="1" dirty="0" smtClean="0">
                <a:solidFill>
                  <a:srgbClr val="4C371C"/>
                </a:solidFill>
              </a:rPr>
              <a:t>العلاوة، </a:t>
            </a:r>
            <a:r>
              <a:rPr lang="ar-SA" sz="1600" b="1" dirty="0">
                <a:solidFill>
                  <a:srgbClr val="4C371C"/>
                </a:solidFill>
              </a:rPr>
              <a:t>أو التجاوز </a:t>
            </a:r>
            <a:r>
              <a:rPr lang="ar-SA" sz="1600" b="1" dirty="0" smtClean="0">
                <a:solidFill>
                  <a:srgbClr val="4C371C"/>
                </a:solidFill>
              </a:rPr>
              <a:t>في </a:t>
            </a:r>
            <a:r>
              <a:rPr lang="ar-SA" sz="1600" b="1" dirty="0">
                <a:solidFill>
                  <a:srgbClr val="4C371C"/>
                </a:solidFill>
              </a:rPr>
              <a:t>الترقيات.</a:t>
            </a:r>
            <a:r>
              <a:rPr lang="en-IN" sz="1600" b="1" dirty="0">
                <a:solidFill>
                  <a:srgbClr val="4C371C"/>
                </a:solidFill>
              </a:rPr>
              <a:t>.</a:t>
            </a:r>
            <a:r>
              <a:rPr lang="en-IN" sz="1600" b="1" dirty="0"/>
              <a:t> </a:t>
            </a:r>
            <a:endParaRPr lang="en-US" sz="1600" b="1" dirty="0"/>
          </a:p>
          <a:p>
            <a:pPr marL="457200" indent="-457200" algn="just" rtl="1">
              <a:lnSpc>
                <a:spcPct val="160000"/>
              </a:lnSpc>
              <a:buFont typeface="+mj-lt"/>
              <a:buAutoNum type="arabicPeriod"/>
            </a:pPr>
            <a:r>
              <a:rPr lang="en-US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311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/>
            </a:r>
            <a:br>
              <a:rPr lang="ar-SA" b="1" dirty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/>
            </a:r>
            <a:br>
              <a:rPr lang="ar-SA" b="1" dirty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3.رسالة الموارد البشرية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9EF-C5DF-457F-9D9D-9F287E5B08E8}" type="datetime5">
              <a:rPr lang="ar-SA" smtClean="0"/>
              <a:t>1436-02-03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SA" dirty="0" smtClean="0"/>
              <a:t>التأكيــد </a:t>
            </a:r>
            <a:r>
              <a:rPr lang="ar-SA" dirty="0"/>
              <a:t>على استغلال الطاقات والقدرات بأقصى قدر ممكن من </a:t>
            </a:r>
            <a:r>
              <a:rPr lang="ar-SA" dirty="0" smtClean="0"/>
              <a:t>خلال            تنفيذ </a:t>
            </a:r>
            <a:r>
              <a:rPr lang="ar-SA" dirty="0"/>
              <a:t>استراتيجيات بناءة في </a:t>
            </a:r>
            <a:r>
              <a:rPr lang="ar-SA" dirty="0" smtClean="0"/>
              <a:t>مجال الاختيار، التعيين </a:t>
            </a:r>
            <a:r>
              <a:rPr lang="ar-SA" dirty="0"/>
              <a:t>،</a:t>
            </a:r>
            <a:r>
              <a:rPr lang="ar-SA" dirty="0" smtClean="0"/>
              <a:t>التطوير و المحافظة على الموارد البشرية وعلاقات الموظفين.</a:t>
            </a:r>
            <a:endParaRPr lang="en-IN" dirty="0" smtClean="0"/>
          </a:p>
          <a:p>
            <a:pPr marL="0" indent="0" algn="just" rtl="1">
              <a:lnSpc>
                <a:spcPct val="150000"/>
              </a:lnSpc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994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4. </a:t>
            </a:r>
            <a:r>
              <a:rPr lang="ar-SA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أهداف الموارد البشرية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9EF-C5DF-457F-9D9D-9F287E5B08E8}" type="datetime5">
              <a:rPr lang="ar-SA" smtClean="0"/>
              <a:t>1436-02-03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Autofit/>
          </a:bodyPr>
          <a:lstStyle/>
          <a:p>
            <a:pPr marL="514350" indent="-514350" algn="just" rtl="1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A" sz="1800" dirty="0">
                <a:latin typeface="Traditional Arabic" pitchFamily="18" charset="-78"/>
              </a:rPr>
              <a:t> </a:t>
            </a:r>
            <a:r>
              <a:rPr lang="ar-SA" sz="1800" b="1" dirty="0">
                <a:latin typeface="Traditional Arabic" pitchFamily="18" charset="-78"/>
              </a:rPr>
              <a:t>قوة عمل </a:t>
            </a:r>
            <a:r>
              <a:rPr lang="ar-SA" sz="1800" b="1" dirty="0" smtClean="0">
                <a:latin typeface="Traditional Arabic" pitchFamily="18" charset="-78"/>
              </a:rPr>
              <a:t>متجانسة :</a:t>
            </a:r>
            <a:r>
              <a:rPr lang="ar-SA" sz="1800" dirty="0" smtClean="0">
                <a:latin typeface="Traditional Arabic" pitchFamily="18" charset="-78"/>
              </a:rPr>
              <a:t> من ناحية المستوى الثقافي و التدريبي، من ناحية الخلفية البيئية والحضارية ومن ناحية الخلفية السلوكية و الاجتماعية و ذلك لمساعدة الإدارة في صياغة سياسات ناجحة في التدريب و التطوير، في تصميم الوظائف...</a:t>
            </a:r>
            <a:endParaRPr lang="ar-SA" sz="1800" dirty="0">
              <a:latin typeface="Traditional Arabic" pitchFamily="18" charset="-78"/>
            </a:endParaRPr>
          </a:p>
          <a:p>
            <a:pPr marL="514350" indent="-514350" algn="just" rtl="1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A" sz="1800" dirty="0">
                <a:latin typeface="Traditional Arabic" pitchFamily="18" charset="-78"/>
              </a:rPr>
              <a:t> </a:t>
            </a:r>
            <a:r>
              <a:rPr lang="ar-SA" sz="1800" b="1" dirty="0">
                <a:latin typeface="Traditional Arabic" pitchFamily="18" charset="-78"/>
              </a:rPr>
              <a:t>قوة عمل </a:t>
            </a:r>
            <a:r>
              <a:rPr lang="ar-SA" sz="1800" b="1" dirty="0" smtClean="0">
                <a:latin typeface="Traditional Arabic" pitchFamily="18" charset="-78"/>
              </a:rPr>
              <a:t>منتجة :</a:t>
            </a:r>
            <a:r>
              <a:rPr lang="ar-SA" sz="1800" dirty="0" smtClean="0">
                <a:latin typeface="Traditional Arabic" pitchFamily="18" charset="-78"/>
              </a:rPr>
              <a:t> أي قادرة على تحقيق الانتاج أو الخدمة المطلوبة.</a:t>
            </a:r>
            <a:endParaRPr lang="ar-SA" sz="1800" dirty="0" smtClean="0">
              <a:latin typeface="Traditional Arabic" pitchFamily="18" charset="-78"/>
            </a:endParaRPr>
          </a:p>
          <a:p>
            <a:pPr marL="514350" indent="-514350" algn="just" rtl="1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A" sz="1800" b="1" dirty="0" smtClean="0">
                <a:latin typeface="Traditional Arabic" pitchFamily="18" charset="-78"/>
              </a:rPr>
              <a:t>قوة عمل </a:t>
            </a:r>
            <a:r>
              <a:rPr lang="ar-SA" sz="1800" b="1" dirty="0" smtClean="0">
                <a:latin typeface="Traditional Arabic" pitchFamily="18" charset="-78"/>
              </a:rPr>
              <a:t>فعالة :</a:t>
            </a:r>
            <a:r>
              <a:rPr lang="ar-SA" sz="1800" dirty="0" smtClean="0">
                <a:latin typeface="Traditional Arabic" pitchFamily="18" charset="-78"/>
              </a:rPr>
              <a:t> ليكون الانتاج و الانجاز بأحسن الطرق وأقل التكاليف.</a:t>
            </a:r>
            <a:endParaRPr lang="ar-SA" sz="1800" dirty="0">
              <a:latin typeface="Traditional Arabic" pitchFamily="18" charset="-78"/>
            </a:endParaRPr>
          </a:p>
          <a:p>
            <a:pPr marL="514350" indent="-514350" algn="just" rtl="1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A" sz="1800" dirty="0">
                <a:latin typeface="Traditional Arabic" pitchFamily="18" charset="-78"/>
              </a:rPr>
              <a:t> </a:t>
            </a:r>
            <a:r>
              <a:rPr lang="ar-SA" sz="1800" b="1" dirty="0">
                <a:latin typeface="Traditional Arabic" pitchFamily="18" charset="-78"/>
              </a:rPr>
              <a:t>قوة عمل </a:t>
            </a:r>
            <a:r>
              <a:rPr lang="ar-SA" sz="1800" b="1" dirty="0" smtClean="0">
                <a:latin typeface="Traditional Arabic" pitchFamily="18" charset="-78"/>
              </a:rPr>
              <a:t>مستقرة :</a:t>
            </a:r>
            <a:r>
              <a:rPr lang="ar-SA" sz="1800" dirty="0" smtClean="0">
                <a:latin typeface="Traditional Arabic" pitchFamily="18" charset="-78"/>
              </a:rPr>
              <a:t> أي تخفيض حركة دوران العمل.</a:t>
            </a:r>
            <a:endParaRPr lang="ar-SA" sz="1800" dirty="0">
              <a:latin typeface="Traditional Arabic" pitchFamily="18" charset="-78"/>
            </a:endParaRPr>
          </a:p>
          <a:p>
            <a:pPr marL="514350" indent="-514350" algn="just" rtl="1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A" sz="1800" dirty="0">
                <a:latin typeface="Traditional Arabic" pitchFamily="18" charset="-78"/>
              </a:rPr>
              <a:t> </a:t>
            </a:r>
            <a:r>
              <a:rPr lang="ar-SA" sz="1800" b="1" dirty="0">
                <a:latin typeface="Traditional Arabic" pitchFamily="18" charset="-78"/>
              </a:rPr>
              <a:t>التعامل مع الأزمات والمواقف </a:t>
            </a:r>
            <a:r>
              <a:rPr lang="ar-SA" sz="1800" b="1" dirty="0" smtClean="0">
                <a:latin typeface="Traditional Arabic" pitchFamily="18" charset="-78"/>
              </a:rPr>
              <a:t>الصعبة : </a:t>
            </a:r>
            <a:r>
              <a:rPr lang="ar-SA" sz="1800" dirty="0" smtClean="0">
                <a:latin typeface="Traditional Arabic" pitchFamily="18" charset="-78"/>
              </a:rPr>
              <a:t> أي المواقف الخاصة بالعلاقات بين الافراد.</a:t>
            </a:r>
            <a:endParaRPr lang="ar-SA" sz="1800" dirty="0" smtClean="0">
              <a:latin typeface="Traditional Arabic" pitchFamily="18" charset="-78"/>
            </a:endParaRPr>
          </a:p>
          <a:p>
            <a:pPr marL="514350" indent="-514350" algn="just" rtl="1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SA" sz="1800" b="1" dirty="0" smtClean="0">
                <a:latin typeface="Traditional Arabic" pitchFamily="18" charset="-78"/>
              </a:rPr>
              <a:t>تنمية قدرات </a:t>
            </a:r>
            <a:r>
              <a:rPr lang="ar-SA" sz="1800" b="1" dirty="0" smtClean="0">
                <a:latin typeface="Traditional Arabic" pitchFamily="18" charset="-78"/>
              </a:rPr>
              <a:t>الأفراد :</a:t>
            </a:r>
            <a:r>
              <a:rPr lang="ar-SA" sz="1800" dirty="0" smtClean="0">
                <a:latin typeface="Traditional Arabic" pitchFamily="18" charset="-78"/>
              </a:rPr>
              <a:t> لملاءمتها مع التغيرات التكنولوجية والثقافية والتنظيمية.</a:t>
            </a:r>
            <a:endParaRPr lang="ar-SA" sz="1800" dirty="0">
              <a:latin typeface="Traditional Arabic" pitchFamily="18" charset="-78"/>
            </a:endParaRP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 smtClean="0"/>
              <a:t>تحقيق الانتماء و </a:t>
            </a:r>
            <a:r>
              <a:rPr lang="ar-SA" sz="1800" b="1" dirty="0" smtClean="0"/>
              <a:t>الولاء :</a:t>
            </a:r>
            <a:r>
              <a:rPr lang="ar-SA" sz="1800" dirty="0" smtClean="0"/>
              <a:t> لأن ضمان رفاهية العاملين واستقرارهم يؤدي إلى تحقيق أهداف المنظمة المتمثلة في الكفاءة و الانتاجية.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587649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5.استراتيجيات الموارد البشرية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9EF-C5DF-457F-9D9D-9F287E5B08E8}" type="datetime5">
              <a:rPr lang="ar-SA" smtClean="0"/>
              <a:t>1436-02-03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dirty="0"/>
              <a:t>مركزية قرارات </a:t>
            </a:r>
            <a:r>
              <a:rPr lang="ar-SA" dirty="0" smtClean="0"/>
              <a:t>الاختيار </a:t>
            </a:r>
            <a:r>
              <a:rPr lang="ar-SA" dirty="0"/>
              <a:t>والتعيين 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dirty="0"/>
              <a:t>تعيين الخريجين الجامعيين الحاصلين على معدل ٣ أو ٤ أو ٥.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اعتماد </a:t>
            </a:r>
            <a:r>
              <a:rPr lang="ar-SA" dirty="0"/>
              <a:t>سياسة الترقية أو الحصول على الكفاءات.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اعتماد </a:t>
            </a:r>
            <a:r>
              <a:rPr lang="ar-SA" dirty="0"/>
              <a:t>سياسة الإغراءات المالية  لكفاءات الرفيعة.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اعتماد </a:t>
            </a:r>
            <a:r>
              <a:rPr lang="ar-SA" dirty="0"/>
              <a:t>سياسة التقليل من دوران العمل.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اعتماد </a:t>
            </a:r>
            <a:r>
              <a:rPr lang="ar-SA" dirty="0"/>
              <a:t>برامج التطوير والتدريب لجميع المسؤوليات الوظيفية.  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dirty="0"/>
              <a:t>تصميم برامج تقويم الأداء.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dirty="0"/>
              <a:t>تخطيط التطوير الوظيفي للأفراد.</a:t>
            </a:r>
          </a:p>
        </p:txBody>
      </p:sp>
    </p:spTree>
    <p:extLst>
      <p:ext uri="{BB962C8B-B14F-4D97-AF65-F5344CB8AC3E}">
        <p14:creationId xmlns:p14="http://schemas.microsoft.com/office/powerpoint/2010/main" val="211827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6.سياسات الموارد البشرية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9EF-C5DF-457F-9D9D-9F287E5B08E8}" type="datetime5">
              <a:rPr lang="ar-SA" smtClean="0"/>
              <a:t>1436-02-03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SA" sz="2800" dirty="0" smtClean="0">
                <a:latin typeface="Arial" pitchFamily="34" charset="0"/>
              </a:rPr>
              <a:t>تتمثل في مجموعة توجيهات و قواعد إرشادية لمساعدة </a:t>
            </a:r>
            <a:r>
              <a:rPr lang="ar-SA" sz="2800" dirty="0">
                <a:latin typeface="Arial" pitchFamily="34" charset="0"/>
              </a:rPr>
              <a:t>المديرين والمسئولين في تحقيق </a:t>
            </a:r>
            <a:r>
              <a:rPr lang="ar-SA" sz="2800" dirty="0" smtClean="0">
                <a:latin typeface="Arial" pitchFamily="34" charset="0"/>
              </a:rPr>
              <a:t>أهداف المنظمة.</a:t>
            </a:r>
            <a:r>
              <a:rPr lang="ar-SA" sz="1800" dirty="0" smtClean="0">
                <a:latin typeface="Arial" pitchFamily="34" charset="0"/>
              </a:rPr>
              <a:t> </a:t>
            </a:r>
            <a:r>
              <a:rPr lang="ar-SA" sz="2800" dirty="0" smtClean="0">
                <a:latin typeface="Arial" pitchFamily="34" charset="0"/>
              </a:rPr>
              <a:t>تحدد ما هو مقبول وما غير </a:t>
            </a:r>
            <a:r>
              <a:rPr lang="ar-SA" sz="2800" dirty="0">
                <a:latin typeface="Arial" pitchFamily="34" charset="0"/>
              </a:rPr>
              <a:t>مقبول من </a:t>
            </a:r>
            <a:r>
              <a:rPr lang="ar-SA" sz="2800" dirty="0" smtClean="0">
                <a:latin typeface="Arial" pitchFamily="34" charset="0"/>
              </a:rPr>
              <a:t>سلوكيات....</a:t>
            </a:r>
            <a:endParaRPr lang="en-IN" sz="2800" dirty="0">
              <a:latin typeface="Arial" pitchFamily="34" charset="0"/>
            </a:endParaRPr>
          </a:p>
          <a:p>
            <a:pPr marL="0" indent="0" algn="just" rtl="1">
              <a:lnSpc>
                <a:spcPct val="150000"/>
              </a:lnSpc>
              <a:buNone/>
            </a:pPr>
            <a:endParaRPr lang="en-IN" sz="2800" dirty="0">
              <a:latin typeface="Arial" pitchFamily="34" charset="0"/>
            </a:endParaRPr>
          </a:p>
          <a:p>
            <a:pPr marL="0" indent="0" algn="just" rtl="1">
              <a:lnSpc>
                <a:spcPct val="150000"/>
              </a:lnSpc>
              <a:buNone/>
            </a:pPr>
            <a:endParaRPr lang="en-IN" sz="2800" dirty="0">
              <a:latin typeface="Arial" pitchFamily="34" charset="0"/>
            </a:endParaRPr>
          </a:p>
          <a:p>
            <a:pPr marL="0" indent="0" algn="just" rtl="1">
              <a:lnSpc>
                <a:spcPct val="150000"/>
              </a:lnSpc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1569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</TotalTime>
  <Words>339</Words>
  <Application>Microsoft Office PowerPoint</Application>
  <PresentationFormat>عرض على الشاشة (3:4)‏</PresentationFormat>
  <Paragraphs>57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مدني</vt:lpstr>
      <vt:lpstr> الفصل الأول : الإدارة البشرية : مفهومها، أهميتها، رسالتها استراتيجيتها و أهدافها </vt:lpstr>
      <vt:lpstr>1. مفهوم إدارة الموارد البشرية:</vt:lpstr>
      <vt:lpstr>2.أهمية الموارد البشرية</vt:lpstr>
      <vt:lpstr>    3.رسالة الموارد البشرية</vt:lpstr>
      <vt:lpstr>4. أهداف الموارد البشرية</vt:lpstr>
      <vt:lpstr>5.استراتيجيات الموارد البشرية</vt:lpstr>
      <vt:lpstr>6.سياسات الموارد البشرية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الفصل الأول : الإدارة البشرية : مفهومها، أهميتها، رسالتها استراتيجيتها و أهدافها </dc:title>
  <dc:creator>HP</dc:creator>
  <cp:lastModifiedBy>HP</cp:lastModifiedBy>
  <cp:revision>9</cp:revision>
  <dcterms:created xsi:type="dcterms:W3CDTF">2014-11-22T06:47:26Z</dcterms:created>
  <dcterms:modified xsi:type="dcterms:W3CDTF">2014-11-25T15:17:34Z</dcterms:modified>
</cp:coreProperties>
</file>