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1" r:id="rId1"/>
  </p:sldMasterIdLst>
  <p:notesMasterIdLst>
    <p:notesMasterId r:id="rId13"/>
  </p:notesMasterIdLst>
  <p:sldIdLst>
    <p:sldId id="288" r:id="rId2"/>
    <p:sldId id="289" r:id="rId3"/>
    <p:sldId id="263" r:id="rId4"/>
    <p:sldId id="290" r:id="rId5"/>
    <p:sldId id="266" r:id="rId6"/>
    <p:sldId id="267" r:id="rId7"/>
    <p:sldId id="274" r:id="rId8"/>
    <p:sldId id="276" r:id="rId9"/>
    <p:sldId id="278" r:id="rId10"/>
    <p:sldId id="279" r:id="rId11"/>
    <p:sldId id="281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CBCFD-3BF4-4CCB-A6E8-7731A1555A00}" type="datetimeFigureOut">
              <a:rPr lang="en-IN" smtClean="0"/>
              <a:t>27-11-2014</a:t>
            </a:fld>
            <a:endParaRPr lang="en-IN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IN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D2E70-9AFC-4D32-85D8-A4F016DFE6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4768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smtClean="0">
              <a:cs typeface="Arial" charset="0"/>
            </a:endParaRPr>
          </a:p>
        </p:txBody>
      </p:sp>
      <p:sp>
        <p:nvSpPr>
          <p:cNvPr id="4403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9pPr>
          </a:lstStyle>
          <a:p>
            <a:fld id="{B02C839D-4216-4C23-8FD8-34363E7531CA}" type="slidenum">
              <a:rPr lang="ar-SA" sz="1200" smtClean="0"/>
              <a:pPr/>
              <a:t>3</a:t>
            </a:fld>
            <a:endParaRPr lang="ar-SA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smtClean="0">
              <a:cs typeface="Arial" charset="0"/>
            </a:endParaRPr>
          </a:p>
        </p:txBody>
      </p:sp>
      <p:sp>
        <p:nvSpPr>
          <p:cNvPr id="4710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9pPr>
          </a:lstStyle>
          <a:p>
            <a:fld id="{5668F3A5-D840-4C4C-9A09-C763505E0131}" type="slidenum">
              <a:rPr lang="ar-SA" sz="1200" smtClean="0"/>
              <a:pPr/>
              <a:t>5</a:t>
            </a:fld>
            <a:endParaRPr lang="ar-SA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smtClean="0">
              <a:cs typeface="Arial" charset="0"/>
            </a:endParaRPr>
          </a:p>
        </p:txBody>
      </p:sp>
      <p:sp>
        <p:nvSpPr>
          <p:cNvPr id="48132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9pPr>
          </a:lstStyle>
          <a:p>
            <a:fld id="{453F55A0-6726-4A8B-A1E9-82B9D5733412}" type="slidenum">
              <a:rPr lang="ar-SA" sz="1200" smtClean="0"/>
              <a:pPr/>
              <a:t>6</a:t>
            </a:fld>
            <a:endParaRPr lang="ar-SA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smtClean="0">
              <a:cs typeface="Arial" charset="0"/>
            </a:endParaRPr>
          </a:p>
        </p:txBody>
      </p:sp>
      <p:sp>
        <p:nvSpPr>
          <p:cNvPr id="5530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9pPr>
          </a:lstStyle>
          <a:p>
            <a:fld id="{351FBB2D-EBF6-4161-BEF9-F7571D14ACDA}" type="slidenum">
              <a:rPr lang="ar-SA" sz="1200" smtClean="0"/>
              <a:pPr/>
              <a:t>7</a:t>
            </a:fld>
            <a:endParaRPr lang="ar-SA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smtClean="0">
              <a:cs typeface="Arial" charset="0"/>
            </a:endParaRPr>
          </a:p>
        </p:txBody>
      </p:sp>
      <p:sp>
        <p:nvSpPr>
          <p:cNvPr id="5734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9pPr>
          </a:lstStyle>
          <a:p>
            <a:fld id="{252B0296-EDD9-4301-A145-71B0D6BB2D37}" type="slidenum">
              <a:rPr lang="ar-SA" sz="1200" smtClean="0"/>
              <a:pPr/>
              <a:t>8</a:t>
            </a:fld>
            <a:endParaRPr lang="ar-SA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smtClean="0">
              <a:cs typeface="Arial" charset="0"/>
            </a:endParaRPr>
          </a:p>
        </p:txBody>
      </p:sp>
      <p:sp>
        <p:nvSpPr>
          <p:cNvPr id="59396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9pPr>
          </a:lstStyle>
          <a:p>
            <a:fld id="{D1D85BC1-9067-44E2-B3CD-9391BA0B85A8}" type="slidenum">
              <a:rPr lang="ar-SA" sz="1200" smtClean="0"/>
              <a:pPr/>
              <a:t>9</a:t>
            </a:fld>
            <a:endParaRPr lang="ar-SA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smtClean="0">
              <a:cs typeface="Arial" charset="0"/>
            </a:endParaRPr>
          </a:p>
        </p:txBody>
      </p:sp>
      <p:sp>
        <p:nvSpPr>
          <p:cNvPr id="60420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9pPr>
          </a:lstStyle>
          <a:p>
            <a:fld id="{A3912F56-89D6-4578-8624-B34C635546CB}" type="slidenum">
              <a:rPr lang="ar-SA" sz="1200" smtClean="0"/>
              <a:pPr/>
              <a:t>10</a:t>
            </a:fld>
            <a:endParaRPr lang="ar-SA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smtClean="0">
              <a:cs typeface="Arial" charset="0"/>
            </a:endParaRPr>
          </a:p>
        </p:txBody>
      </p:sp>
      <p:sp>
        <p:nvSpPr>
          <p:cNvPr id="62468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itchFamily="18" charset="0"/>
                <a:cs typeface="Simplified Arabic" pitchFamily="18" charset="-78"/>
              </a:defRPr>
            </a:lvl9pPr>
          </a:lstStyle>
          <a:p>
            <a:fld id="{D1F3EC8C-1EF8-4C39-818C-B44497D494ED}" type="slidenum">
              <a:rPr lang="ar-SA" sz="1200" smtClean="0"/>
              <a:pPr/>
              <a:t>11</a:t>
            </a:fld>
            <a:endParaRPr lang="ar-SA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0B1-1459-4F84-BA34-457F815062E1}" type="datetime7">
              <a:rPr lang="ar-SA" smtClean="0"/>
              <a:t>5 صفر 1436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5D088-37E3-4E97-A115-8658FF3D36B3}" type="datetime7">
              <a:rPr lang="ar-SA" smtClean="0"/>
              <a:t>5 صفر 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E38F-CF7A-4ADE-9F5C-F79BE58F805D}" type="datetime7">
              <a:rPr lang="ar-SA" smtClean="0"/>
              <a:t>5 صفر 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DF5A-D473-4762-99E2-A8C1F920FD70}" type="datetime7">
              <a:rPr lang="ar-SA" smtClean="0"/>
              <a:t>5 صفر 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AF81-16E5-4BB8-8B5E-8F30BF043EB7}" type="datetime7">
              <a:rPr lang="ar-SA" smtClean="0"/>
              <a:t>5 صفر 1436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8AC8328-2182-44E4-B1C0-24C016477CC8}" type="datetime7">
              <a:rPr lang="ar-SA" smtClean="0"/>
              <a:t>5 صفر 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54374-B8AF-4813-9E00-45E8D3BE29EE}" type="datetime7">
              <a:rPr lang="ar-SA" smtClean="0"/>
              <a:t>5 صفر 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467AA-4C28-4AE7-9854-6A6DAB6A5F3E}" type="datetime7">
              <a:rPr lang="ar-SA" smtClean="0"/>
              <a:t>5 صفر 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3CC3-6964-4591-8C1B-6CB76C44FCC1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7FDE9-03E7-47AC-AD96-4582919C8BAA}" type="datetime7">
              <a:rPr lang="ar-SA" smtClean="0"/>
              <a:t>5 صفر 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93A3013-D7F2-4444-83CC-7A194DE17C72}" type="datetime7">
              <a:rPr lang="ar-SA" smtClean="0"/>
              <a:t>5 صفر 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F267E13-F247-4B8F-B705-81D4FF93FFD8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فرعي 6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rtl="1">
              <a:lnSpc>
                <a:spcPct val="150000"/>
              </a:lnSpc>
            </a:pPr>
            <a:r>
              <a:rPr lang="ar-SA" sz="4000" dirty="0" smtClean="0">
                <a:solidFill>
                  <a:srgbClr val="FF0000"/>
                </a:solidFill>
              </a:rPr>
              <a:t>الفصل الثاني : تحليل، توصيف و تصميم الوظائف</a:t>
            </a:r>
            <a:endParaRPr lang="en-IN" sz="4000" dirty="0">
              <a:solidFill>
                <a:srgbClr val="FF0000"/>
              </a:solidFill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A5566-8685-40EC-80D1-39CAB07FA695}" type="datetime7">
              <a:rPr lang="ar-SA" smtClean="0"/>
              <a:t>5 صفر 1436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295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4.تصميم الوظائف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SA" b="1" dirty="0" smtClean="0">
                <a:solidFill>
                  <a:srgbClr val="00B050"/>
                </a:solidFill>
              </a:rPr>
              <a:t>أ. مفهوم </a:t>
            </a:r>
            <a:r>
              <a:rPr lang="ar-SA" b="1" dirty="0">
                <a:solidFill>
                  <a:srgbClr val="00B050"/>
                </a:solidFill>
              </a:rPr>
              <a:t>تصميم </a:t>
            </a:r>
            <a:r>
              <a:rPr lang="ar-SA" b="1" dirty="0" smtClean="0">
                <a:solidFill>
                  <a:srgbClr val="00B050"/>
                </a:solidFill>
              </a:rPr>
              <a:t>الوظائف :</a:t>
            </a:r>
            <a:r>
              <a:rPr lang="ar-SA" b="1" dirty="0" smtClean="0"/>
              <a:t> </a:t>
            </a:r>
            <a:r>
              <a:rPr lang="ar-SA" dirty="0" smtClean="0"/>
              <a:t>هو العمل الخاص بربط محتويات الوظيفة و المؤهلات المطلوبة و الحوافز المقررة بشكل رغبات واحتياجات الموظفين و المنظمة. </a:t>
            </a: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45654-DAA5-4094-9F5A-2495D114BB8F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242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0863" y="152400"/>
            <a:ext cx="6865937" cy="1143000"/>
          </a:xfrm>
        </p:spPr>
        <p:txBody>
          <a:bodyPr/>
          <a:lstStyle/>
          <a:p>
            <a:pPr algn="r" rtl="1"/>
            <a:r>
              <a:rPr lang="ar-SA" sz="4000" b="1" dirty="0" smtClean="0">
                <a:solidFill>
                  <a:srgbClr val="00B050"/>
                </a:solidFill>
                <a:cs typeface="Simplified Arabic" pitchFamily="18" charset="-78"/>
              </a:rPr>
              <a:t>ب. مناهج تصميم الوظائف</a:t>
            </a:r>
            <a:endParaRPr lang="en-US" sz="4000" b="1" dirty="0" smtClean="0">
              <a:solidFill>
                <a:srgbClr val="00B050"/>
              </a:solidFill>
              <a:cs typeface="Simplified Arabic" pitchFamily="18" charset="-78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600200"/>
            <a:ext cx="8686800" cy="5105400"/>
          </a:xfrm>
        </p:spPr>
        <p:txBody>
          <a:bodyPr>
            <a:normAutofit fontScale="77500" lnSpcReduction="20000"/>
          </a:bodyPr>
          <a:lstStyle/>
          <a:p>
            <a:pPr algn="just" rtl="1">
              <a:lnSpc>
                <a:spcPct val="170000"/>
              </a:lnSpc>
              <a:buFont typeface="Wingdings" pitchFamily="2" charset="2"/>
              <a:buNone/>
            </a:pPr>
            <a:r>
              <a:rPr lang="ar-SA" sz="2800" dirty="0" smtClean="0"/>
              <a:t>تخضع عملية تصميم الوظائف للفلسفة الإدارية التي تتبناها ادارة المنظمة.</a:t>
            </a:r>
          </a:p>
          <a:p>
            <a:pPr algn="just" rtl="1">
              <a:lnSpc>
                <a:spcPct val="170000"/>
              </a:lnSpc>
            </a:pPr>
            <a:r>
              <a:rPr lang="ar-SA" sz="2800" b="1" dirty="0" smtClean="0"/>
              <a:t>منهج الإدارة العلمية :</a:t>
            </a:r>
            <a:r>
              <a:rPr lang="ar-SA" sz="2800" dirty="0" smtClean="0"/>
              <a:t> تبسيط العمل والمراقبة الدقيقة و معايير غير مرنة للإنتاجية مع تجاهل الاحتياجات النفسية والصحية والاجتماعية للعمل.</a:t>
            </a:r>
          </a:p>
          <a:p>
            <a:pPr algn="just" rtl="1">
              <a:lnSpc>
                <a:spcPct val="170000"/>
              </a:lnSpc>
            </a:pPr>
            <a:r>
              <a:rPr lang="ar-SA" sz="2800" b="1" dirty="0"/>
              <a:t>منهج العلاقات </a:t>
            </a:r>
            <a:r>
              <a:rPr lang="ar-SA" sz="2800" b="1" dirty="0" smtClean="0"/>
              <a:t>الانسانية :</a:t>
            </a:r>
            <a:r>
              <a:rPr lang="ar-SA" sz="2800" dirty="0" smtClean="0"/>
              <a:t> التركيز </a:t>
            </a:r>
            <a:r>
              <a:rPr lang="ar-SA" sz="2800" dirty="0"/>
              <a:t>على الأداء </a:t>
            </a:r>
            <a:r>
              <a:rPr lang="ar-SA" sz="2800" dirty="0" smtClean="0"/>
              <a:t>الجماعي.</a:t>
            </a:r>
          </a:p>
          <a:p>
            <a:pPr algn="just" rtl="1">
              <a:lnSpc>
                <a:spcPct val="170000"/>
              </a:lnSpc>
            </a:pPr>
            <a:r>
              <a:rPr lang="ar-SA" sz="2800" b="1" dirty="0" smtClean="0"/>
              <a:t>منهج </a:t>
            </a:r>
            <a:r>
              <a:rPr lang="ar-SA" sz="2800" b="1" dirty="0"/>
              <a:t>خصائص </a:t>
            </a:r>
            <a:r>
              <a:rPr lang="ar-SA" sz="2800" b="1" dirty="0" smtClean="0"/>
              <a:t>الوظيفة :</a:t>
            </a:r>
            <a:r>
              <a:rPr lang="ar-SA" sz="2800" dirty="0" smtClean="0"/>
              <a:t> اعطاء </a:t>
            </a:r>
            <a:r>
              <a:rPr lang="ar-SA" sz="2800" dirty="0"/>
              <a:t>الموظف حرية واسعة واستقلالية ورقابة </a:t>
            </a:r>
            <a:r>
              <a:rPr lang="ar-SA" sz="2800" dirty="0" smtClean="0"/>
              <a:t>ذاتية.</a:t>
            </a:r>
          </a:p>
          <a:p>
            <a:pPr algn="just" rtl="1">
              <a:lnSpc>
                <a:spcPct val="170000"/>
              </a:lnSpc>
            </a:pPr>
            <a:r>
              <a:rPr lang="ar-SA" sz="2800" b="1" dirty="0"/>
              <a:t>المنهج الاجتماعي </a:t>
            </a:r>
            <a:r>
              <a:rPr lang="ar-SA" sz="2800" b="1" dirty="0" smtClean="0"/>
              <a:t>الفني :</a:t>
            </a:r>
            <a:r>
              <a:rPr lang="ar-SA" sz="2800" dirty="0" smtClean="0"/>
              <a:t> يجمع </a:t>
            </a:r>
            <a:r>
              <a:rPr lang="ar-SA" sz="2800" dirty="0"/>
              <a:t>بين الإدارة العلمية والعلاقات الانسانية، ويصمم العمل  على أساس فرق العمل.</a:t>
            </a:r>
          </a:p>
          <a:p>
            <a:pPr algn="just" rtl="1">
              <a:lnSpc>
                <a:spcPct val="170000"/>
              </a:lnSpc>
              <a:buFont typeface="Wingdings" pitchFamily="2" charset="2"/>
              <a:buNone/>
            </a:pPr>
            <a:r>
              <a:rPr lang="ar-SA" sz="2800" dirty="0" smtClean="0"/>
              <a:t>    </a:t>
            </a:r>
          </a:p>
          <a:p>
            <a:pPr algn="just" rtl="1">
              <a:lnSpc>
                <a:spcPct val="170000"/>
              </a:lnSpc>
              <a:buFont typeface="Wingdings" pitchFamily="2" charset="2"/>
              <a:buNone/>
            </a:pPr>
            <a:r>
              <a:rPr lang="ar-SA" sz="2800" dirty="0" smtClean="0"/>
              <a:t>      </a:t>
            </a:r>
            <a:endParaRPr lang="en-US" sz="2800" dirty="0" smtClean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125A7-B8FE-4D4B-9494-3344DDC60557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142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FF0000"/>
                </a:solidFill>
              </a:rPr>
              <a:t>1.تحليل الوظائف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SA" sz="2800" b="1" dirty="0" smtClean="0">
                <a:solidFill>
                  <a:srgbClr val="00B050"/>
                </a:solidFill>
              </a:rPr>
              <a:t>أ. مفهوم تحليل الوظائف :</a:t>
            </a:r>
            <a:r>
              <a:rPr lang="ar-SA" sz="2800" dirty="0" smtClean="0"/>
              <a:t>  هي مجموعة من الاجراءات الخاصة بتحديد طبيعة الوظيفة، واجباتها، نوعية الافراد الذين يجب أن يشغلوها بالإضافة إلى ظروف العمل.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2800" dirty="0"/>
              <a:t>الواجبات </a:t>
            </a:r>
            <a:r>
              <a:rPr lang="ar-SA" sz="2800" dirty="0" smtClean="0"/>
              <a:t>الوظيفية : تحدد </a:t>
            </a:r>
            <a:r>
              <a:rPr lang="ar-SA" sz="2800" dirty="0"/>
              <a:t>الأعمال الفعلية التي يقوم بها الموظف وكيفية الأداء وتوقيته.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2800" dirty="0"/>
              <a:t>سلوكيات العمل:</a:t>
            </a:r>
            <a:r>
              <a:rPr lang="ar-SA" sz="3200" dirty="0"/>
              <a:t> </a:t>
            </a:r>
            <a:r>
              <a:rPr lang="ar-SA" sz="2800" dirty="0" smtClean="0"/>
              <a:t>تحدد </a:t>
            </a:r>
            <a:r>
              <a:rPr lang="ar-SA" sz="2800" dirty="0"/>
              <a:t>مجموعة التصرفات التي يقوم بها شاغل الوظيفة.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2800" dirty="0"/>
              <a:t>الأدوات </a:t>
            </a:r>
            <a:r>
              <a:rPr lang="ar-SA" sz="2800" dirty="0" smtClean="0"/>
              <a:t>المستخدمة :من آلات عمل في خطوط الانتاج وآلات مساعدة</a:t>
            </a:r>
            <a:r>
              <a:rPr lang="ar-SA" sz="3200" dirty="0" smtClean="0"/>
              <a:t> </a:t>
            </a:r>
            <a:r>
              <a:rPr lang="ar-SA" sz="2800" dirty="0" smtClean="0"/>
              <a:t>مثل </a:t>
            </a:r>
            <a:r>
              <a:rPr lang="ar-SA" sz="2800" dirty="0"/>
              <a:t>الطابعة و </a:t>
            </a:r>
            <a:r>
              <a:rPr lang="ar-SA" sz="2800" dirty="0" smtClean="0"/>
              <a:t>الفاكس</a:t>
            </a:r>
            <a:r>
              <a:rPr lang="ar-SA" sz="3200" dirty="0" smtClean="0"/>
              <a:t>...</a:t>
            </a:r>
            <a:endParaRPr lang="ar-SA" sz="3200" dirty="0"/>
          </a:p>
          <a:p>
            <a:pPr marL="514350" indent="-514350" algn="r" rtl="1">
              <a:buFont typeface="+mj-lt"/>
              <a:buAutoNum type="arabicPeriod"/>
            </a:pPr>
            <a:r>
              <a:rPr lang="ar-SA" sz="2800" dirty="0"/>
              <a:t>معايير الأداء:</a:t>
            </a:r>
            <a:r>
              <a:rPr lang="ar-SA" sz="3200" dirty="0"/>
              <a:t> </a:t>
            </a:r>
            <a:r>
              <a:rPr lang="ar-SA" sz="2800" dirty="0" smtClean="0"/>
              <a:t>المقاييس </a:t>
            </a:r>
            <a:r>
              <a:rPr lang="ar-SA" sz="2800" dirty="0"/>
              <a:t>التي يتم على أساسها تقويم أداء الموظف.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2800" dirty="0"/>
              <a:t>ظروف العمل</a:t>
            </a:r>
            <a:r>
              <a:rPr lang="ar-SA" sz="2800" dirty="0" smtClean="0"/>
              <a:t>: معرفة </a:t>
            </a:r>
            <a:r>
              <a:rPr lang="ar-SA" sz="2800" dirty="0"/>
              <a:t>الظروف والحالات التي يؤدى فيها العمل.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sz="2800" dirty="0" smtClean="0"/>
              <a:t>المواصفات </a:t>
            </a:r>
            <a:r>
              <a:rPr lang="ar-SA" sz="2800" dirty="0"/>
              <a:t>المطلوبة لمن سيشغل الوظيفة.</a:t>
            </a:r>
          </a:p>
          <a:p>
            <a:pPr algn="r" rtl="1"/>
            <a:endParaRPr lang="ar-SA" sz="2800" dirty="0"/>
          </a:p>
          <a:p>
            <a:pPr algn="r" rtl="1"/>
            <a:endParaRPr lang="ar-SA" sz="2800" dirty="0"/>
          </a:p>
          <a:p>
            <a:pPr algn="r" rtl="1"/>
            <a:endParaRPr lang="ar-SA" sz="3200" dirty="0"/>
          </a:p>
          <a:p>
            <a:pPr algn="r" rtl="1"/>
            <a:endParaRPr lang="en-US" sz="2800" dirty="0"/>
          </a:p>
          <a:p>
            <a:pPr marL="0" indent="0" algn="just" rtl="1">
              <a:lnSpc>
                <a:spcPct val="150000"/>
              </a:lnSpc>
              <a:buNone/>
            </a:pPr>
            <a:endParaRPr lang="en-IN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8E3B5-0A92-40E5-8C69-376546BC01A4}" type="datetime7">
              <a:rPr lang="ar-SA" smtClean="0"/>
              <a:t>5 صفر 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130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6705600" cy="900336"/>
          </a:xfrm>
        </p:spPr>
        <p:txBody>
          <a:bodyPr/>
          <a:lstStyle/>
          <a:p>
            <a:pPr algn="r" rtl="1"/>
            <a:r>
              <a:rPr lang="ar-SA" sz="4000" b="1" dirty="0" smtClean="0">
                <a:solidFill>
                  <a:srgbClr val="00B050"/>
                </a:solidFill>
                <a:cs typeface="Simplified Arabic" pitchFamily="18" charset="-78"/>
              </a:rPr>
              <a:t>ب. أهمية </a:t>
            </a:r>
            <a:r>
              <a:rPr lang="ar-SA" sz="4000" b="1" dirty="0">
                <a:solidFill>
                  <a:srgbClr val="00B050"/>
                </a:solidFill>
                <a:cs typeface="Simplified Arabic" pitchFamily="18" charset="-78"/>
              </a:rPr>
              <a:t>تحليل </a:t>
            </a:r>
            <a:r>
              <a:rPr lang="ar-SA" sz="4000" b="1" dirty="0" smtClean="0">
                <a:solidFill>
                  <a:srgbClr val="00B050"/>
                </a:solidFill>
                <a:cs typeface="Simplified Arabic" pitchFamily="18" charset="-78"/>
              </a:rPr>
              <a:t>الوظائف</a:t>
            </a:r>
            <a:endParaRPr lang="en-US" sz="4000" b="1" dirty="0" smtClean="0">
              <a:solidFill>
                <a:srgbClr val="00B050"/>
              </a:solidFill>
              <a:cs typeface="Simplified Arabic" pitchFamily="18" charset="-7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80115" y="1427015"/>
            <a:ext cx="8763000" cy="4713312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  <a:buFont typeface="Wingdings" pitchFamily="2" charset="2"/>
              <a:buNone/>
            </a:pPr>
            <a:r>
              <a:rPr lang="ar-SA" sz="2800" b="1" dirty="0" smtClean="0">
                <a:solidFill>
                  <a:srgbClr val="FF0000"/>
                </a:solidFill>
              </a:rPr>
              <a:t>تحقيق أهداف المنظمة من خلال :</a:t>
            </a:r>
            <a:r>
              <a:rPr lang="ar-SA" sz="28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dirty="0" smtClean="0"/>
              <a:t>تحديد اطار العمل المطلوب من كل فرد.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dirty="0"/>
              <a:t>تحديد اطار </a:t>
            </a:r>
            <a:r>
              <a:rPr lang="ar-SA" sz="2800" dirty="0" smtClean="0"/>
              <a:t>محاسبة الموظف. </a:t>
            </a:r>
            <a:endParaRPr lang="ar-SA" sz="2800" dirty="0" smtClean="0"/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dirty="0" smtClean="0"/>
              <a:t>تحديد </a:t>
            </a:r>
            <a:r>
              <a:rPr lang="ar-SA" sz="2800" dirty="0" smtClean="0"/>
              <a:t>الأجر يتم وفقاً لأهمية العمل و اطار مسئولية الموظف.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dirty="0" smtClean="0"/>
              <a:t>تحديد كمية العمل المطلوبة ومن ثم تحديد عدد الوظائف والأفراد اللازمين.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dirty="0" smtClean="0"/>
              <a:t>تحديد الشروط و المؤهلات المطلوبة لمن يشغل الوظيفة.</a:t>
            </a:r>
            <a:endParaRPr lang="en-US" sz="2800" dirty="0" smtClean="0"/>
          </a:p>
          <a:p>
            <a:pPr algn="just" rtl="1">
              <a:lnSpc>
                <a:spcPct val="15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BF064-218F-4D55-9E70-C3989ABE458A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3193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b="1" dirty="0" smtClean="0">
                <a:solidFill>
                  <a:srgbClr val="FF0000"/>
                </a:solidFill>
              </a:rPr>
              <a:t>التأثير على أنشطة الموارد البشرية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DF5A-D473-4762-99E2-A8C1F920FD70}" type="datetime7">
              <a:rPr lang="ar-SA" smtClean="0"/>
              <a:t>5 صفر 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/>
          </a:bodyPr>
          <a:lstStyle/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 smtClean="0"/>
              <a:t>الاستقطاب </a:t>
            </a:r>
            <a:r>
              <a:rPr lang="ar-SA" sz="1800" b="1" dirty="0"/>
              <a:t>والاختيار:</a:t>
            </a:r>
            <a:r>
              <a:rPr lang="ar-SA" sz="1800" dirty="0"/>
              <a:t> عملية البحث عن الافراد الصالحين للعمل ومن ثم اختيار الأفضل منهم وفقاً لعملية المقارنة بين البيانات وبين مؤهلات المتقدمين.</a:t>
            </a: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/>
              <a:t>تحديد الأجور:</a:t>
            </a:r>
            <a:r>
              <a:rPr lang="ar-SA" sz="1800" dirty="0"/>
              <a:t> الوظائف التي تتطلب مؤهلات عالية أو تزداد بها درجة الخطورة يحدد لها أجراً أعلى والعكس صحيح.</a:t>
            </a: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/>
              <a:t>تقويم الأداء :</a:t>
            </a:r>
            <a:r>
              <a:rPr lang="ar-SA" sz="1800" dirty="0"/>
              <a:t> قياس أداء الموظف على أساس الاعباء والالتزامات </a:t>
            </a:r>
            <a:r>
              <a:rPr lang="ar-SA" sz="1800" dirty="0" smtClean="0"/>
              <a:t>المحددة </a:t>
            </a:r>
            <a:r>
              <a:rPr lang="ar-SA" sz="1800" dirty="0"/>
              <a:t>لوظيفته</a:t>
            </a:r>
            <a:r>
              <a:rPr lang="ar-SA" sz="1800" dirty="0" smtClean="0"/>
              <a:t>. </a:t>
            </a: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 smtClean="0"/>
              <a:t>التدريب </a:t>
            </a:r>
            <a:r>
              <a:rPr lang="ar-SA" sz="1800" b="1" dirty="0"/>
              <a:t>:</a:t>
            </a:r>
            <a:r>
              <a:rPr lang="ar-SA" sz="1800" dirty="0"/>
              <a:t> تطوير كفاءة ومهارة الموظف لتتناسب مع المعايير المحددة </a:t>
            </a:r>
            <a:r>
              <a:rPr lang="ar-SA" sz="1800" dirty="0" smtClean="0"/>
              <a:t>لوظيفته.</a:t>
            </a: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 smtClean="0"/>
              <a:t>الترقية </a:t>
            </a:r>
            <a:r>
              <a:rPr lang="ar-SA" sz="1800" b="1" dirty="0"/>
              <a:t>:</a:t>
            </a:r>
            <a:r>
              <a:rPr lang="ar-SA" sz="1800" dirty="0"/>
              <a:t> اثبات الموظف لجدارته في عمل معين مؤشر لقدرته على تحمل أعباء وظيفة أعلى في التنظيم. </a:t>
            </a:r>
            <a:endParaRPr lang="ar-SA" sz="1800" dirty="0" smtClean="0"/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1800" b="1" dirty="0" smtClean="0"/>
              <a:t>تخطيط </a:t>
            </a:r>
            <a:r>
              <a:rPr lang="ar-SA" sz="1800" b="1" dirty="0"/>
              <a:t>الاحتياجات البشرية :</a:t>
            </a:r>
            <a:r>
              <a:rPr lang="ar-SA" sz="1800" dirty="0"/>
              <a:t> تفيد البيانات المتجمعة حول طبيعة الوظيفة وواجباتها ومسؤولياتها  في تقدير الاحتياجات المستقبلية من الوظائف والأفراد كماً ونوعاً.  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en-US" sz="1800" dirty="0"/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endParaRPr lang="ar-SA" sz="1800" dirty="0" smtClean="0"/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endParaRPr lang="ar-SA" sz="1800" dirty="0"/>
          </a:p>
          <a:p>
            <a:pPr algn="just" rtl="1">
              <a:lnSpc>
                <a:spcPct val="170000"/>
              </a:lnSpc>
              <a:buFont typeface="Wingdings" pitchFamily="2" charset="2"/>
              <a:buNone/>
            </a:pPr>
            <a:endParaRPr lang="en-US" sz="1800" dirty="0">
              <a:solidFill>
                <a:srgbClr val="008080"/>
              </a:solidFill>
              <a:cs typeface="Akhbar MT" pitchFamily="2" charset="-78"/>
            </a:endParaRP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3497097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04800"/>
            <a:ext cx="8227194" cy="891952"/>
          </a:xfrm>
        </p:spPr>
        <p:txBody>
          <a:bodyPr/>
          <a:lstStyle/>
          <a:p>
            <a:pPr algn="r" rtl="1"/>
            <a:r>
              <a:rPr lang="ar-SA" sz="4000" b="1" dirty="0" smtClean="0">
                <a:solidFill>
                  <a:srgbClr val="00B050"/>
                </a:solidFill>
                <a:cs typeface="Simplified Arabic" pitchFamily="18" charset="-78"/>
              </a:rPr>
              <a:t>ج. خطوات عملية تحليل الوظائف</a:t>
            </a:r>
            <a:endParaRPr lang="en-US" sz="4000" b="1" dirty="0" smtClean="0">
              <a:solidFill>
                <a:srgbClr val="00B050"/>
              </a:solidFill>
              <a:cs typeface="Simplified Arabic" pitchFamily="18" charset="-78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80110" y="1482051"/>
            <a:ext cx="8686800" cy="4899277"/>
          </a:xfrm>
        </p:spPr>
        <p:txBody>
          <a:bodyPr>
            <a:normAutofit lnSpcReduction="10000"/>
          </a:bodyPr>
          <a:lstStyle/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/>
              <a:t>تحديد الهدف من استخدام التحليل :</a:t>
            </a:r>
            <a:r>
              <a:rPr lang="ar-SA" sz="2000" dirty="0" smtClean="0"/>
              <a:t> يحدد لنا نوعية البيانات المطلوب جمعها في هذه العملية و أسلوب جمعها.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/>
              <a:t>جمع بيانات أولية :</a:t>
            </a:r>
            <a:r>
              <a:rPr lang="ar-SA" sz="2000" dirty="0" smtClean="0"/>
              <a:t> جمع بعض البيانات الأولية  (الخريطة التنظيمية، الوصف الوظيفي السابق...) ومراجعتها قبل البدء الفعلي بعملية التحليل.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/>
              <a:t>اختيار نماذج وظيفية تمثيلية :</a:t>
            </a:r>
            <a:r>
              <a:rPr lang="ar-SA" sz="2000" dirty="0" smtClean="0"/>
              <a:t> اختيار نماذج من كل مجموعة من الوظائف المتشابهة ليتم تحليلها.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/>
              <a:t>جمع معلومات عن الوظيفة :</a:t>
            </a:r>
            <a:r>
              <a:rPr lang="ar-SA" sz="2000" dirty="0" smtClean="0"/>
              <a:t> جمع المعلومات عن الوظيفة المراد تحليلها.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/>
              <a:t>مراجعة المعلومات :</a:t>
            </a:r>
            <a:r>
              <a:rPr lang="ar-SA" sz="2000" dirty="0" smtClean="0"/>
              <a:t> مع الموظف المعني بالوظيفة وكذلك مع رئيسه المباشر لتوضيح مدى صحة المعلومات المتجمعة ودقتها ووضوحها.</a:t>
            </a:r>
          </a:p>
          <a:p>
            <a:pPr marL="457200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2000" b="1" dirty="0" smtClean="0"/>
              <a:t>استخلاص الوصف الوظيفي :</a:t>
            </a:r>
            <a:r>
              <a:rPr lang="ar-SA" sz="2000" dirty="0" smtClean="0"/>
              <a:t> نموذج مصغر مستخلص من عملية تحليل الوظيفة ويشمل واجبات ومسؤوليات الوظيفة.</a:t>
            </a:r>
          </a:p>
          <a:p>
            <a:pPr algn="r" rtl="1">
              <a:lnSpc>
                <a:spcPct val="150000"/>
              </a:lnSpc>
            </a:pPr>
            <a:endParaRPr lang="en-US" sz="2000" dirty="0" smtClean="0">
              <a:solidFill>
                <a:srgbClr val="008080"/>
              </a:solidFill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8EDF-2C41-46FE-919B-BE5CB955C854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066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52400"/>
            <a:ext cx="8667626" cy="914400"/>
          </a:xfrm>
        </p:spPr>
        <p:txBody>
          <a:bodyPr/>
          <a:lstStyle/>
          <a:p>
            <a:pPr algn="r" rtl="1"/>
            <a:r>
              <a:rPr lang="ar-SA" sz="3600" b="1" dirty="0" smtClean="0">
                <a:solidFill>
                  <a:srgbClr val="00B050"/>
                </a:solidFill>
                <a:cs typeface="Simplified Arabic" pitchFamily="18" charset="-78"/>
              </a:rPr>
              <a:t>د. طرق جمع البيانات الخاصة بتحليل الوظائف</a:t>
            </a:r>
            <a:endParaRPr lang="en-US" sz="3600" b="1" dirty="0" smtClean="0">
              <a:solidFill>
                <a:srgbClr val="00B050"/>
              </a:solidFill>
              <a:cs typeface="Simplified Arabic" pitchFamily="18" charset="-78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412776"/>
            <a:ext cx="8534400" cy="4968552"/>
          </a:xfrm>
        </p:spPr>
        <p:txBody>
          <a:bodyPr>
            <a:noAutofit/>
          </a:bodyPr>
          <a:lstStyle/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2400" b="1" dirty="0" smtClean="0">
                <a:cs typeface="Simplified Arabic" pitchFamily="18" charset="-78"/>
              </a:rPr>
              <a:t>المقابلات : </a:t>
            </a:r>
            <a:r>
              <a:rPr lang="ar-SA" sz="2400" dirty="0" smtClean="0">
                <a:cs typeface="Akhbar MT" pitchFamily="2" charset="-78"/>
              </a:rPr>
              <a:t>مقابلات فردية مع الموظفين، مقابلات جماعية مع المجموعات ذوي الوظائف المتشابهة،  و مقابلات مع المشرفين.</a:t>
            </a:r>
          </a:p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2400" b="1" dirty="0" err="1" smtClean="0">
                <a:cs typeface="Simplified Arabic" pitchFamily="18" charset="-78"/>
              </a:rPr>
              <a:t>الإستقصاءات</a:t>
            </a:r>
            <a:r>
              <a:rPr lang="ar-SA" sz="2400" b="1" dirty="0" smtClean="0">
                <a:cs typeface="Simplified Arabic" pitchFamily="18" charset="-78"/>
              </a:rPr>
              <a:t> : </a:t>
            </a:r>
            <a:r>
              <a:rPr lang="ar-SA" sz="2400" dirty="0" smtClean="0">
                <a:cs typeface="Akhbar MT" pitchFamily="2" charset="-78"/>
              </a:rPr>
              <a:t> </a:t>
            </a:r>
            <a:r>
              <a:rPr lang="ar-SA" sz="2400" dirty="0">
                <a:cs typeface="Akhbar MT" pitchFamily="2" charset="-78"/>
              </a:rPr>
              <a:t>أفضل أساليب جمع المعلومات عن الوظائف وذلك لسرعته وسهولته وعدم تناقض المعلومات الواردة به</a:t>
            </a:r>
            <a:r>
              <a:rPr lang="ar-SA" sz="2400" dirty="0" smtClean="0">
                <a:cs typeface="Akhbar MT" pitchFamily="2" charset="-78"/>
              </a:rPr>
              <a:t>.</a:t>
            </a:r>
          </a:p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2400" b="1" dirty="0" smtClean="0">
                <a:cs typeface="Simplified Arabic" pitchFamily="18" charset="-78"/>
              </a:rPr>
              <a:t>الملاحظة : </a:t>
            </a:r>
            <a:r>
              <a:rPr lang="ar-SA" sz="2400" dirty="0" smtClean="0">
                <a:cs typeface="Akhbar MT" pitchFamily="2" charset="-78"/>
              </a:rPr>
              <a:t>يتضمن </a:t>
            </a:r>
            <a:r>
              <a:rPr lang="ar-SA" sz="2400" dirty="0">
                <a:cs typeface="Akhbar MT" pitchFamily="2" charset="-78"/>
              </a:rPr>
              <a:t>استخدام هذا الأسلوب قيام المحلل بالوقوف شخصياً على بعض الأعمال وملاحظة الجوانب المختلفة في أدائها</a:t>
            </a:r>
            <a:r>
              <a:rPr lang="ar-SA" sz="2400" dirty="0" smtClean="0">
                <a:cs typeface="Akhbar MT" pitchFamily="2" charset="-78"/>
              </a:rPr>
              <a:t>.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ar-SA" sz="2400" b="1" dirty="0" smtClean="0">
                <a:cs typeface="Simplified Arabic" pitchFamily="18" charset="-78"/>
              </a:rPr>
              <a:t>سجل </a:t>
            </a:r>
            <a:r>
              <a:rPr lang="ar-SA" sz="2400" b="1" dirty="0">
                <a:cs typeface="Simplified Arabic" pitchFamily="18" charset="-78"/>
              </a:rPr>
              <a:t>الموظف </a:t>
            </a:r>
            <a:r>
              <a:rPr lang="ar-SA" sz="2400" b="1" dirty="0" smtClean="0">
                <a:cs typeface="Simplified Arabic" pitchFamily="18" charset="-78"/>
              </a:rPr>
              <a:t>اليومي :</a:t>
            </a:r>
            <a:r>
              <a:rPr lang="ar-SA" sz="2400" dirty="0" smtClean="0">
                <a:cs typeface="Akhbar MT" pitchFamily="2" charset="-78"/>
              </a:rPr>
              <a:t>  </a:t>
            </a:r>
            <a:r>
              <a:rPr lang="ar-SA" sz="2400" dirty="0">
                <a:cs typeface="Akhbar MT" pitchFamily="2" charset="-78"/>
              </a:rPr>
              <a:t>يقوم الموظف بتسجيل كل نشاط يمارسه خلال اليوم والمدة التقريبية لهذا النشاط.</a:t>
            </a:r>
          </a:p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endParaRPr lang="ar-SA" sz="2400" dirty="0">
              <a:cs typeface="Akhbar MT" pitchFamily="2" charset="-78"/>
            </a:endParaRPr>
          </a:p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endParaRPr lang="ar-SA" sz="2400" dirty="0">
              <a:cs typeface="Akhbar MT" pitchFamily="2" charset="-78"/>
            </a:endParaRPr>
          </a:p>
          <a:p>
            <a:pPr marL="609600" indent="-6096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2400" dirty="0" smtClean="0">
                <a:cs typeface="Akhbar MT" pitchFamily="2" charset="-78"/>
              </a:rPr>
              <a:t>  </a:t>
            </a:r>
            <a:endParaRPr lang="en-US" sz="2400" b="1" dirty="0" smtClean="0">
              <a:cs typeface="Akhbar MT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A3850-0DF8-43E0-83CF-57415579A119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0649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  <a:cs typeface="Simplified Arabic" pitchFamily="18" charset="-78"/>
              </a:rPr>
              <a:t>2.توصيف الوظائف</a:t>
            </a:r>
            <a:endParaRPr lang="en-US" sz="4000" b="1" dirty="0" smtClean="0">
              <a:solidFill>
                <a:srgbClr val="FF0000"/>
              </a:solidFill>
              <a:cs typeface="Simplified Arabic" pitchFamily="18" charset="-78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600200"/>
            <a:ext cx="8686800" cy="5105400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  <a:buFont typeface="Wingdings" pitchFamily="2" charset="2"/>
              <a:buNone/>
            </a:pPr>
            <a:r>
              <a:rPr lang="ar-SA" sz="3600" b="1" dirty="0" smtClean="0">
                <a:solidFill>
                  <a:srgbClr val="00B050"/>
                </a:solidFill>
                <a:cs typeface="Akhbar MT" pitchFamily="2" charset="-78"/>
              </a:rPr>
              <a:t>أ. بطاقة التوصيف : </a:t>
            </a:r>
            <a:r>
              <a:rPr lang="ar-SA" sz="2800" dirty="0" smtClean="0">
                <a:cs typeface="Akhbar MT" pitchFamily="2" charset="-78"/>
              </a:rPr>
              <a:t>تعتبر بطاقة </a:t>
            </a:r>
            <a:r>
              <a:rPr lang="ar-SA" sz="1000" dirty="0" smtClean="0">
                <a:cs typeface="Akhbar MT" pitchFamily="2" charset="-78"/>
              </a:rPr>
              <a:t>((</a:t>
            </a:r>
            <a:r>
              <a:rPr lang="ar-SA" sz="2800" dirty="0" smtClean="0">
                <a:cs typeface="Akhbar MT" pitchFamily="2" charset="-78"/>
              </a:rPr>
              <a:t>توصيف الوظائف</a:t>
            </a:r>
            <a:r>
              <a:rPr lang="ar-SA" sz="1000" dirty="0" smtClean="0">
                <a:cs typeface="Akhbar MT" pitchFamily="2" charset="-78"/>
              </a:rPr>
              <a:t>))</a:t>
            </a:r>
            <a:r>
              <a:rPr lang="ar-SA" sz="2800" dirty="0" smtClean="0">
                <a:cs typeface="Akhbar MT" pitchFamily="2" charset="-78"/>
              </a:rPr>
              <a:t> المنتج النهائي لعملية تحليل الوظائف. وأبرز محتويات بطاقة توصيف الوظيفة تتناول: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dirty="0" smtClean="0">
                <a:cs typeface="Akhbar MT" pitchFamily="2" charset="-78"/>
              </a:rPr>
              <a:t>المسمى الوظيفي.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dirty="0" smtClean="0">
                <a:cs typeface="Akhbar MT" pitchFamily="2" charset="-78"/>
              </a:rPr>
              <a:t>الواجبات والمسؤوليات.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dirty="0" smtClean="0">
                <a:cs typeface="Akhbar MT" pitchFamily="2" charset="-78"/>
              </a:rPr>
              <a:t>الظروف التي تؤدى فيها الوظيفة.</a:t>
            </a:r>
          </a:p>
          <a:p>
            <a:pPr marL="514350" indent="-51435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800" dirty="0" smtClean="0">
                <a:cs typeface="Akhbar MT" pitchFamily="2" charset="-78"/>
              </a:rPr>
              <a:t>متطلبات العمل في من يؤدي هذه الوظيفة. </a:t>
            </a:r>
          </a:p>
          <a:p>
            <a:pPr algn="just" rtl="1">
              <a:lnSpc>
                <a:spcPct val="150000"/>
              </a:lnSpc>
              <a:buFont typeface="Wingdings" pitchFamily="2" charset="2"/>
              <a:buNone/>
            </a:pPr>
            <a:r>
              <a:rPr lang="ar-SA" sz="2800" dirty="0" smtClean="0">
                <a:cs typeface="Akhbar MT" pitchFamily="2" charset="-78"/>
              </a:rPr>
              <a:t>       </a:t>
            </a:r>
            <a:endParaRPr lang="en-US" sz="2800" dirty="0" smtClean="0">
              <a:cs typeface="Akhbar MT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F62DB-D05F-46A3-AFB0-3E19E40A2383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285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600" b="1" dirty="0">
                <a:solidFill>
                  <a:srgbClr val="00B050"/>
                </a:solidFill>
                <a:cs typeface="Simplified Arabic" pitchFamily="18" charset="-78"/>
              </a:rPr>
              <a:t>ب</a:t>
            </a:r>
            <a:r>
              <a:rPr lang="ar-SA" sz="3600" b="1" dirty="0" smtClean="0">
                <a:solidFill>
                  <a:srgbClr val="00B050"/>
                </a:solidFill>
                <a:cs typeface="Simplified Arabic" pitchFamily="18" charset="-78"/>
              </a:rPr>
              <a:t>. أهمية التوصيف</a:t>
            </a:r>
            <a:endParaRPr lang="en-US" sz="3600" b="1" dirty="0" smtClean="0">
              <a:solidFill>
                <a:srgbClr val="00B050"/>
              </a:solidFill>
              <a:cs typeface="Simplified Arabic" pitchFamily="18" charset="-78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8760" y="1391685"/>
            <a:ext cx="8153400" cy="5196840"/>
          </a:xfrm>
        </p:spPr>
        <p:txBody>
          <a:bodyPr>
            <a:normAutofit fontScale="92500" lnSpcReduction="20000"/>
          </a:bodyPr>
          <a:lstStyle/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2400" b="1" dirty="0" smtClean="0">
                <a:cs typeface="Simplified Arabic" pitchFamily="18" charset="-78"/>
              </a:rPr>
              <a:t>التوظيف :</a:t>
            </a:r>
            <a:r>
              <a:rPr lang="ar-SA" dirty="0" smtClean="0">
                <a:cs typeface="Akhbar MT" pitchFamily="2" charset="-78"/>
              </a:rPr>
              <a:t> </a:t>
            </a:r>
            <a:r>
              <a:rPr lang="ar-SA" sz="2400" dirty="0" smtClean="0">
                <a:cs typeface="Akhbar MT" pitchFamily="2" charset="-78"/>
              </a:rPr>
              <a:t>تعطي عملية توصيف الوظائف وصفاً لمتطلبات الوظائف والمؤهلات المطلوبة .</a:t>
            </a:r>
          </a:p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2400" b="1" dirty="0" smtClean="0">
                <a:cs typeface="Simplified Arabic" pitchFamily="18" charset="-78"/>
              </a:rPr>
              <a:t>المقابلات : </a:t>
            </a:r>
            <a:r>
              <a:rPr lang="ar-SA" sz="2400" dirty="0" smtClean="0">
                <a:cs typeface="Akhbar MT" pitchFamily="2" charset="-78"/>
              </a:rPr>
              <a:t>تستخدم بطاقات التوصيف في المقارنة الفعلية بين متطلبات الوظيفة ومؤهلات المتقدمين.</a:t>
            </a:r>
          </a:p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2400" b="1" dirty="0" smtClean="0">
                <a:cs typeface="Simplified Arabic" pitchFamily="18" charset="-78"/>
              </a:rPr>
              <a:t>التهيئة المبدئية للعمل : </a:t>
            </a:r>
            <a:r>
              <a:rPr lang="ar-SA" sz="2400" dirty="0" smtClean="0">
                <a:cs typeface="Akhbar MT" pitchFamily="2" charset="-78"/>
              </a:rPr>
              <a:t>يزود بها المختارين للعمل للتأكد من مجالات أعمالهم ومسؤولياتهم.</a:t>
            </a:r>
          </a:p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r>
              <a:rPr lang="ar-SA" sz="2400" b="1" dirty="0" smtClean="0">
                <a:cs typeface="Simplified Arabic" pitchFamily="18" charset="-78"/>
              </a:rPr>
              <a:t>التدريب :</a:t>
            </a:r>
            <a:r>
              <a:rPr lang="ar-SA" dirty="0" smtClean="0">
                <a:cs typeface="Akhbar MT" pitchFamily="2" charset="-78"/>
              </a:rPr>
              <a:t> </a:t>
            </a:r>
            <a:r>
              <a:rPr lang="ar-SA" sz="2400" dirty="0" smtClean="0">
                <a:cs typeface="Akhbar MT" pitchFamily="2" charset="-78"/>
              </a:rPr>
              <a:t>تحدد بطاقات التوصيف المجالات التي يحتاجها الموظفون الجدد للتدريب ومدى حاجة القائمين حالياً بالعمل للتدريب.</a:t>
            </a:r>
            <a:endParaRPr lang="ar-SA" sz="2400" dirty="0">
              <a:cs typeface="Akhbar MT" pitchFamily="2" charset="-78"/>
            </a:endParaRPr>
          </a:p>
          <a:p>
            <a:pPr marL="457200" indent="-45720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2400" b="1" dirty="0">
                <a:cs typeface="Simplified Arabic" pitchFamily="18" charset="-78"/>
              </a:rPr>
              <a:t>تقييم </a:t>
            </a:r>
            <a:r>
              <a:rPr lang="ar-SA" sz="2400" b="1" dirty="0" smtClean="0">
                <a:cs typeface="Simplified Arabic" pitchFamily="18" charset="-78"/>
              </a:rPr>
              <a:t>الوظائف : </a:t>
            </a:r>
            <a:r>
              <a:rPr lang="ar-SA" sz="2400" dirty="0" smtClean="0">
                <a:cs typeface="Akhbar MT" pitchFamily="2" charset="-78"/>
              </a:rPr>
              <a:t>تبرز </a:t>
            </a:r>
            <a:r>
              <a:rPr lang="ar-SA" sz="2400" dirty="0">
                <a:cs typeface="Akhbar MT" pitchFamily="2" charset="-78"/>
              </a:rPr>
              <a:t>بطاقة التوصيف الفروقات والاختلافات بين الوظائف من حيث صعوبة الواجبات.</a:t>
            </a:r>
          </a:p>
          <a:p>
            <a:pPr marL="457200" indent="-45720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2400" b="1" dirty="0">
                <a:cs typeface="Simplified Arabic" pitchFamily="18" charset="-78"/>
              </a:rPr>
              <a:t>تقويم الأداء:</a:t>
            </a:r>
            <a:r>
              <a:rPr lang="ar-SA" sz="2400" dirty="0">
                <a:cs typeface="Akhbar MT" pitchFamily="2" charset="-78"/>
              </a:rPr>
              <a:t> </a:t>
            </a:r>
            <a:r>
              <a:rPr lang="ar-SA" sz="2400" dirty="0" smtClean="0">
                <a:cs typeface="Akhbar MT" pitchFamily="2" charset="-78"/>
              </a:rPr>
              <a:t>يتوقع </a:t>
            </a:r>
            <a:r>
              <a:rPr lang="ar-SA" sz="2400" dirty="0">
                <a:cs typeface="Akhbar MT" pitchFamily="2" charset="-78"/>
              </a:rPr>
              <a:t>الموظفون أن يتم تقويم أدائهم في العمل على أساس واجبات ومسؤوليات الوظيفة التي حددت في بطاقة التوصيف. </a:t>
            </a:r>
            <a:endParaRPr lang="ar-SA" sz="2400" b="1" dirty="0">
              <a:cs typeface="Akhbar MT" pitchFamily="2" charset="-78"/>
            </a:endParaRPr>
          </a:p>
          <a:p>
            <a:pPr marL="457200" indent="-457200" algn="r" rtl="1">
              <a:lnSpc>
                <a:spcPct val="170000"/>
              </a:lnSpc>
              <a:buFont typeface="+mj-lt"/>
              <a:buAutoNum type="arabicPeriod"/>
            </a:pPr>
            <a:endParaRPr lang="en-US" sz="2400" dirty="0"/>
          </a:p>
          <a:p>
            <a:pPr marL="457200" indent="-457200" algn="just" rtl="1">
              <a:lnSpc>
                <a:spcPct val="170000"/>
              </a:lnSpc>
              <a:buFont typeface="+mj-lt"/>
              <a:buAutoNum type="arabicPeriod"/>
            </a:pPr>
            <a:endParaRPr lang="en-US" sz="2400" dirty="0" smtClean="0">
              <a:cs typeface="Akhbar MT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280F6-3737-420B-9D08-55C76F765FBE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780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000" b="1" dirty="0" smtClean="0">
                <a:solidFill>
                  <a:srgbClr val="FF0000"/>
                </a:solidFill>
                <a:cs typeface="Simplified Arabic" pitchFamily="18" charset="-78"/>
              </a:rPr>
              <a:t>3.متطلبات الوظيفة</a:t>
            </a:r>
            <a:endParaRPr lang="en-US" sz="4000" b="1" dirty="0" smtClean="0">
              <a:solidFill>
                <a:srgbClr val="FF0000"/>
              </a:solidFill>
              <a:cs typeface="Simplified Arabic" pitchFamily="18" charset="-78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600200"/>
            <a:ext cx="8686800" cy="5105400"/>
          </a:xfrm>
        </p:spPr>
        <p:txBody>
          <a:bodyPr>
            <a:noAutofit/>
          </a:bodyPr>
          <a:lstStyle/>
          <a:p>
            <a:pPr marL="609600" indent="-609600" algn="just" rtl="1">
              <a:lnSpc>
                <a:spcPct val="150000"/>
              </a:lnSpc>
              <a:buFont typeface="Wingdings" pitchFamily="2" charset="2"/>
              <a:buNone/>
            </a:pPr>
            <a:r>
              <a:rPr lang="ar-SA" sz="2400" dirty="0" smtClean="0">
                <a:cs typeface="Akhbar MT" pitchFamily="2" charset="-78"/>
              </a:rPr>
              <a:t>تحدد متطلبات الوظيفة الشروط التي تشترطها المنظمة في الشخص المرشح للوظيفة. غالباً ما يتناول اطار متطلبات الوظيفة أربعة جوانب أساسية هي:</a:t>
            </a:r>
          </a:p>
          <a:p>
            <a:pPr marL="609600" indent="-6096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400" b="1" dirty="0" smtClean="0">
                <a:cs typeface="Akhbar MT" pitchFamily="2" charset="-78"/>
              </a:rPr>
              <a:t>المعرفة:</a:t>
            </a:r>
            <a:r>
              <a:rPr lang="ar-SA" sz="2400" dirty="0" smtClean="0">
                <a:cs typeface="Akhbar MT" pitchFamily="2" charset="-78"/>
              </a:rPr>
              <a:t> هي ما يتوفر عند المرشح من علوم ومعلومات شخصية </a:t>
            </a:r>
            <a:r>
              <a:rPr lang="ar-SA" sz="2400" dirty="0" err="1" smtClean="0">
                <a:cs typeface="Akhbar MT" pitchFamily="2" charset="-78"/>
              </a:rPr>
              <a:t>تتطلبها</a:t>
            </a:r>
            <a:r>
              <a:rPr lang="ar-SA" sz="2400" dirty="0" smtClean="0">
                <a:cs typeface="Akhbar MT" pitchFamily="2" charset="-78"/>
              </a:rPr>
              <a:t> طبيعة الوظيفة.</a:t>
            </a:r>
          </a:p>
          <a:p>
            <a:pPr marL="609600" indent="-6096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400" b="1" dirty="0" smtClean="0">
                <a:cs typeface="Akhbar MT" pitchFamily="2" charset="-78"/>
              </a:rPr>
              <a:t>المهارات :</a:t>
            </a:r>
            <a:r>
              <a:rPr lang="ar-SA" sz="2400" dirty="0" smtClean="0">
                <a:cs typeface="Akhbar MT" pitchFamily="2" charset="-78"/>
              </a:rPr>
              <a:t> تتناول المهارات بعض الخصائص التي </a:t>
            </a:r>
            <a:r>
              <a:rPr lang="ar-SA" sz="2400" dirty="0" err="1" smtClean="0">
                <a:cs typeface="Akhbar MT" pitchFamily="2" charset="-78"/>
              </a:rPr>
              <a:t>تتطلبها</a:t>
            </a:r>
            <a:r>
              <a:rPr lang="ar-SA" sz="2400" dirty="0" smtClean="0">
                <a:cs typeface="Akhbar MT" pitchFamily="2" charset="-78"/>
              </a:rPr>
              <a:t> طبيعة الأعمال.</a:t>
            </a:r>
          </a:p>
          <a:p>
            <a:pPr marL="609600" indent="-6096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400" b="1" dirty="0" smtClean="0">
                <a:cs typeface="Akhbar MT" pitchFamily="2" charset="-78"/>
              </a:rPr>
              <a:t>القدرات الخاصة:</a:t>
            </a:r>
            <a:r>
              <a:rPr lang="ar-SA" sz="2400" dirty="0" smtClean="0">
                <a:cs typeface="Akhbar MT" pitchFamily="2" charset="-78"/>
              </a:rPr>
              <a:t> تختلف القدرات التي يمكن أن تتناولها بطاقات توصيف الوظائف حسب طبيعة الوظيفة.</a:t>
            </a:r>
          </a:p>
          <a:p>
            <a:pPr marL="609600" indent="-609600" algn="just" rtl="1">
              <a:lnSpc>
                <a:spcPct val="150000"/>
              </a:lnSpc>
              <a:buFont typeface="+mj-lt"/>
              <a:buAutoNum type="arabicPeriod"/>
            </a:pPr>
            <a:r>
              <a:rPr lang="ar-SA" sz="2400" b="1" dirty="0" smtClean="0">
                <a:cs typeface="Akhbar MT" pitchFamily="2" charset="-78"/>
              </a:rPr>
              <a:t>السمات الشخصية:</a:t>
            </a:r>
            <a:r>
              <a:rPr lang="ar-SA" sz="2400" dirty="0" smtClean="0">
                <a:cs typeface="Akhbar MT" pitchFamily="2" charset="-78"/>
              </a:rPr>
              <a:t> تتطلب بعض الوظائف مواصفات شخصية يجب أن يتميز بها من يشغل الوظيفة دون سواه. </a:t>
            </a:r>
          </a:p>
          <a:p>
            <a:pPr marL="609600" indent="-609600" algn="just" rtl="1">
              <a:lnSpc>
                <a:spcPct val="150000"/>
              </a:lnSpc>
              <a:buFont typeface="Wingdings" pitchFamily="2" charset="2"/>
              <a:buNone/>
            </a:pPr>
            <a:r>
              <a:rPr lang="ar-SA" sz="2400" dirty="0" smtClean="0">
                <a:cs typeface="Akhbar MT" pitchFamily="2" charset="-78"/>
              </a:rPr>
              <a:t>   </a:t>
            </a:r>
            <a:endParaRPr lang="en-US" sz="2400" dirty="0" smtClean="0">
              <a:cs typeface="Akhbar MT" pitchFamily="2" charset="-78"/>
            </a:endParaRPr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3620-206A-47E0-972B-8F1148B1A1B6}" type="datetime7">
              <a:rPr lang="ar-SA" smtClean="0"/>
              <a:t>5 صفر 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إدارة الموارد البشرية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470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272</TotalTime>
  <Words>872</Words>
  <Application>Microsoft Office PowerPoint</Application>
  <PresentationFormat>عرض على الشاشة (3:4)‏</PresentationFormat>
  <Paragraphs>116</Paragraphs>
  <Slides>11</Slides>
  <Notes>8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مدني</vt:lpstr>
      <vt:lpstr>عرض تقديمي في PowerPoint</vt:lpstr>
      <vt:lpstr>1.تحليل الوظائف</vt:lpstr>
      <vt:lpstr>ب. أهمية تحليل الوظائف</vt:lpstr>
      <vt:lpstr>التأثير على أنشطة الموارد البشرية</vt:lpstr>
      <vt:lpstr>ج. خطوات عملية تحليل الوظائف</vt:lpstr>
      <vt:lpstr>د. طرق جمع البيانات الخاصة بتحليل الوظائف</vt:lpstr>
      <vt:lpstr>2.توصيف الوظائف</vt:lpstr>
      <vt:lpstr>ب. أهمية التوصيف</vt:lpstr>
      <vt:lpstr>3.متطلبات الوظيفة</vt:lpstr>
      <vt:lpstr>4.تصميم الوظائف</vt:lpstr>
      <vt:lpstr>ب. مناهج تصميم الوظائف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20</cp:revision>
  <dcterms:created xsi:type="dcterms:W3CDTF">2014-11-25T15:18:11Z</dcterms:created>
  <dcterms:modified xsi:type="dcterms:W3CDTF">2014-11-27T07:14:46Z</dcterms:modified>
</cp:coreProperties>
</file>