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BCF042-DE4E-4CF8-B6E5-C20D63A535C1}" type="datetimeFigureOut">
              <a:rPr lang="en-US" smtClean="0"/>
              <a:pPr/>
              <a:t>11/17/2014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3DFB86-5DBB-4829-90DD-CE2793972FA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2FDCC7-E32F-4D6A-B713-77F7FADFC9DC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16744-2E2C-46B2-B1BD-1E82071B3257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C325-65A1-4F17-A5D5-4D8CE3A480FE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36AC03-12C9-400D-B0EE-F6D75107CB42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25010A8-5368-4627-B69B-7DB97231E710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22D-0C73-4015-860B-67C27CA6ADA9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E5ECB-EEDF-4122-A6A2-739AB73DCB61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98F71F-67BB-4B6E-A698-C7108281CF9D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FEE29-5A6A-4DDC-A8BA-EC9452556194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D116D4-FD4B-424F-86DE-36A42F262FA7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4E9AC86-A07B-4CC6-B4AE-92D1B2A86566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4D70E55-A7C3-4D82-ABED-EF060326659E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133600"/>
            <a:ext cx="6172200" cy="1894362"/>
          </a:xfrm>
        </p:spPr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الفصل الثاني : التطور التاريخي للفكر الإداري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C20D3-75AF-4BEF-BF2B-53690A697B3F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>
                <a:solidFill>
                  <a:srgbClr val="C00000"/>
                </a:solidFill>
              </a:rPr>
              <a:t>1. المدرسة الكلاسيكية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 rtl="1">
              <a:lnSpc>
                <a:spcPct val="150000"/>
              </a:lnSpc>
              <a:buNone/>
            </a:pPr>
            <a:r>
              <a:rPr lang="ar-SA" sz="2400" b="1" dirty="0" smtClean="0">
                <a:solidFill>
                  <a:srgbClr val="00B050"/>
                </a:solidFill>
              </a:rPr>
              <a:t>أ. النموذج البيروقراطي : </a:t>
            </a:r>
            <a:r>
              <a:rPr lang="en-IN" sz="2400" b="1" dirty="0" smtClean="0">
                <a:solidFill>
                  <a:srgbClr val="00B050"/>
                </a:solidFill>
              </a:rPr>
              <a:t>Max Weber</a:t>
            </a:r>
            <a:endParaRPr lang="ar-SA" sz="2400" b="1" dirty="0" smtClean="0">
              <a:solidFill>
                <a:srgbClr val="00B050"/>
              </a:solidFill>
            </a:endParaRPr>
          </a:p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النظام البيروقراطي يحقق أعلى قدر من الكفاءة من خلال :</a:t>
            </a:r>
            <a:endParaRPr lang="ar-SA" sz="2400" b="1" dirty="0" smtClean="0"/>
          </a:p>
          <a:p>
            <a:pPr marL="457200" indent="-457200" algn="just" rtl="1">
              <a:lnSpc>
                <a:spcPct val="150000"/>
              </a:lnSpc>
              <a:defRPr/>
            </a:pPr>
            <a:r>
              <a:rPr lang="ar-SA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التخصص والتقسيم العمل .	</a:t>
            </a:r>
            <a:endParaRPr lang="en-IN" sz="24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457200" indent="-457200" algn="just" rtl="1">
              <a:lnSpc>
                <a:spcPct val="150000"/>
              </a:lnSpc>
              <a:defRPr/>
            </a:pPr>
            <a:r>
              <a:rPr lang="ar-SA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التسلسل الرئاسي . 		</a:t>
            </a:r>
          </a:p>
          <a:p>
            <a:pPr marL="457200" indent="-457200" algn="just" rtl="1">
              <a:lnSpc>
                <a:spcPct val="150000"/>
              </a:lnSpc>
              <a:defRPr/>
            </a:pPr>
            <a:r>
              <a:rPr lang="ar-SA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نظام القواعد .			</a:t>
            </a:r>
          </a:p>
          <a:p>
            <a:pPr marL="457200" indent="-457200" algn="just" rtl="1">
              <a:lnSpc>
                <a:spcPct val="150000"/>
              </a:lnSpc>
              <a:defRPr/>
            </a:pPr>
            <a:r>
              <a:rPr lang="ar-SA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نظام الاجراءات . 		</a:t>
            </a:r>
          </a:p>
          <a:p>
            <a:pPr marL="457200" indent="-457200" algn="just" rtl="1">
              <a:lnSpc>
                <a:spcPct val="150000"/>
              </a:lnSpc>
              <a:defRPr/>
            </a:pPr>
            <a:r>
              <a:rPr lang="ar-SA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نظام من العلاقات غير الشخصية . </a:t>
            </a:r>
          </a:p>
          <a:p>
            <a:pPr marL="457200" indent="-457200" algn="just" rtl="1">
              <a:lnSpc>
                <a:spcPct val="150000"/>
              </a:lnSpc>
              <a:defRPr/>
            </a:pPr>
            <a:r>
              <a:rPr lang="ar-SA" sz="24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نظام اختيار وترقية العاملين . </a:t>
            </a:r>
            <a:endParaRPr lang="en-US" sz="24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just" rtl="1">
              <a:lnSpc>
                <a:spcPct val="150000"/>
              </a:lnSpc>
              <a:buNone/>
            </a:pPr>
            <a:endParaRPr lang="en-IN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2BAA0D1-A9B3-42E9-9883-65CED8124313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00B050"/>
                </a:solidFill>
              </a:rPr>
              <a:t>ب. الإدارة العلمية</a:t>
            </a:r>
            <a:endParaRPr lang="en-IN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r-FR" dirty="0" smtClean="0"/>
              <a:t>F</a:t>
            </a:r>
            <a:r>
              <a:rPr lang="en-IN" dirty="0" err="1" smtClean="0"/>
              <a:t>ayol</a:t>
            </a:r>
            <a:r>
              <a:rPr lang="ar-SA" dirty="0" smtClean="0"/>
              <a:t> : الوظائف الضرورية للإنتاج  هي : الوظائف الفنية، الوظائف التمويلية، الوظائف</a:t>
            </a:r>
            <a:r>
              <a:rPr lang="en-IN" dirty="0" smtClean="0"/>
              <a:t> </a:t>
            </a:r>
            <a:r>
              <a:rPr lang="ar-SA" dirty="0" smtClean="0"/>
              <a:t>التجارية، الوظائف التأمينية و الوظائف الادارية.  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 </a:t>
            </a:r>
            <a:r>
              <a:rPr lang="en-IN" dirty="0" smtClean="0"/>
              <a:t>Taylor</a:t>
            </a:r>
            <a:r>
              <a:rPr lang="ar-SA" dirty="0" smtClean="0"/>
              <a:t> إهتم ب : تقسيم العمل، ضبط الحركة و الوقت، تدريب العمال، نوع العامل وعلاقته بالمشرف.</a:t>
            </a: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36AC03-12C9-400D-B0EE-F6D75107CB42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74750"/>
          </a:xfrm>
        </p:spPr>
        <p:txBody>
          <a:bodyPr>
            <a:normAutofit/>
          </a:bodyPr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2. مدرسة العلاقات الإنسانية</a:t>
            </a:r>
            <a:r>
              <a:rPr lang="en-IN" b="1" dirty="0" smtClean="0">
                <a:solidFill>
                  <a:srgbClr val="C00000"/>
                </a:solidFill>
              </a:rPr>
              <a:t> </a:t>
            </a:r>
            <a:br>
              <a:rPr lang="en-IN" b="1" dirty="0" smtClean="0">
                <a:solidFill>
                  <a:srgbClr val="C00000"/>
                </a:solidFill>
              </a:rPr>
            </a:br>
            <a:r>
              <a:rPr lang="en-IN" dirty="0" smtClean="0">
                <a:solidFill>
                  <a:srgbClr val="C00000"/>
                </a:solidFill>
              </a:rPr>
              <a:t>Mc </a:t>
            </a:r>
            <a:r>
              <a:rPr lang="en-IN" dirty="0" err="1" smtClean="0">
                <a:solidFill>
                  <a:srgbClr val="C00000"/>
                </a:solidFill>
              </a:rPr>
              <a:t>gregor</a:t>
            </a:r>
            <a:r>
              <a:rPr lang="en-IN" dirty="0" smtClean="0">
                <a:solidFill>
                  <a:srgbClr val="C00000"/>
                </a:solidFill>
              </a:rPr>
              <a:t>, Mayo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6AC03-12C9-400D-B0EE-F6D75107CB42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200400"/>
          </a:xfrm>
        </p:spPr>
        <p:txBody>
          <a:bodyPr/>
          <a:lstStyle/>
          <a:p>
            <a:pPr algn="just" rtl="1"/>
            <a:r>
              <a:rPr lang="ar-SA" dirty="0" smtClean="0"/>
              <a:t>يحب الفرد العمل</a:t>
            </a:r>
          </a:p>
          <a:p>
            <a:pPr algn="just" rtl="1"/>
            <a:r>
              <a:rPr lang="ar-SA" dirty="0" smtClean="0"/>
              <a:t>  ممارسة الرقابة الذاتية</a:t>
            </a:r>
          </a:p>
          <a:p>
            <a:pPr algn="just" rtl="1"/>
            <a:r>
              <a:rPr lang="ar-SA" dirty="0" smtClean="0"/>
              <a:t>الفرد يبحث عن تحمل المسؤولية </a:t>
            </a:r>
          </a:p>
          <a:p>
            <a:pPr algn="just" rtl="1"/>
            <a:r>
              <a:rPr lang="ar-SA" dirty="0" smtClean="0"/>
              <a:t>  يفضل التوجيه الذاتي</a:t>
            </a:r>
          </a:p>
          <a:p>
            <a:pPr algn="just" rtl="1"/>
            <a:r>
              <a:rPr lang="ar-SA" dirty="0" smtClean="0"/>
              <a:t>  لديه طموح عالية </a:t>
            </a:r>
          </a:p>
          <a:p>
            <a:pPr algn="just" rtl="1"/>
            <a:r>
              <a:rPr lang="ar-SA" dirty="0" smtClean="0"/>
              <a:t>  دوافع العمل معنوية</a:t>
            </a:r>
          </a:p>
          <a:p>
            <a:pPr algn="just" rtl="1"/>
            <a:r>
              <a:rPr lang="ar-SA" dirty="0" smtClean="0"/>
              <a:t>  يرغب في الإثراء الوظيفي</a:t>
            </a:r>
          </a:p>
          <a:p>
            <a:pPr algn="just" rtl="1"/>
            <a:endParaRPr lang="en-IN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276600"/>
          </a:xfrm>
        </p:spPr>
        <p:txBody>
          <a:bodyPr/>
          <a:lstStyle/>
          <a:p>
            <a:pPr algn="just" rtl="1"/>
            <a:r>
              <a:rPr lang="en-IN" dirty="0" smtClean="0"/>
              <a:t>  </a:t>
            </a:r>
            <a:r>
              <a:rPr lang="ar-SA" dirty="0" smtClean="0"/>
              <a:t>يكره الفرد العمل</a:t>
            </a:r>
          </a:p>
          <a:p>
            <a:pPr algn="just" rtl="1"/>
            <a:r>
              <a:rPr lang="ar-SA" dirty="0" smtClean="0"/>
              <a:t>  الرقابة المباشرة ضرورية </a:t>
            </a:r>
          </a:p>
          <a:p>
            <a:pPr algn="just" rtl="1"/>
            <a:r>
              <a:rPr lang="ar-SA" dirty="0" smtClean="0"/>
              <a:t>  الفرد يتجنب المسؤولية </a:t>
            </a:r>
          </a:p>
          <a:p>
            <a:pPr algn="just" rtl="1"/>
            <a:r>
              <a:rPr lang="ar-SA" dirty="0" smtClean="0"/>
              <a:t>  يفضل التوجيه </a:t>
            </a:r>
          </a:p>
          <a:p>
            <a:pPr algn="just" rtl="1"/>
            <a:r>
              <a:rPr lang="ar-SA" dirty="0" smtClean="0"/>
              <a:t>  لديه طموح قليل </a:t>
            </a:r>
          </a:p>
          <a:p>
            <a:pPr algn="just" rtl="1"/>
            <a:r>
              <a:rPr lang="ar-SA" dirty="0" smtClean="0"/>
              <a:t>  دوافع العمل مادية</a:t>
            </a:r>
          </a:p>
          <a:p>
            <a:pPr algn="just" rtl="1"/>
            <a:r>
              <a:rPr lang="ar-SA" dirty="0" smtClean="0"/>
              <a:t>  يفضل التخصص </a:t>
            </a:r>
          </a:p>
          <a:p>
            <a:pPr algn="just" rtl="1"/>
            <a:endParaRPr lang="en-IN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 rtl="1"/>
            <a:r>
              <a:rPr lang="ar-SA" dirty="0" smtClean="0"/>
              <a:t>نظرية</a:t>
            </a:r>
            <a:r>
              <a:rPr lang="en-IN" dirty="0" smtClean="0"/>
              <a:t> </a:t>
            </a:r>
            <a:r>
              <a:rPr lang="ar-SA" dirty="0" smtClean="0"/>
              <a:t> </a:t>
            </a:r>
            <a:r>
              <a:rPr lang="en-IN" dirty="0" smtClean="0"/>
              <a:t>Y</a:t>
            </a:r>
            <a:endParaRPr lang="en-IN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 rtl="1"/>
            <a:r>
              <a:rPr lang="ar-SA" dirty="0" smtClean="0"/>
              <a:t>نظرية</a:t>
            </a:r>
            <a:r>
              <a:rPr lang="en-IN" dirty="0" smtClean="0"/>
              <a:t> </a:t>
            </a:r>
            <a:r>
              <a:rPr lang="ar-SA" dirty="0" smtClean="0"/>
              <a:t> </a:t>
            </a:r>
            <a:r>
              <a:rPr lang="en-IN" dirty="0" smtClean="0"/>
              <a:t>X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IN" b="1" dirty="0" smtClean="0">
                <a:solidFill>
                  <a:srgbClr val="C00000"/>
                </a:solidFill>
              </a:rPr>
              <a:t>.3</a:t>
            </a:r>
            <a:r>
              <a:rPr lang="ar-SA" b="1" dirty="0" smtClean="0">
                <a:solidFill>
                  <a:srgbClr val="C00000"/>
                </a:solidFill>
              </a:rPr>
              <a:t>المدرسة التجريبية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r>
              <a:rPr lang="en-IN" b="1" dirty="0" err="1" smtClean="0">
                <a:solidFill>
                  <a:srgbClr val="C00000"/>
                </a:solidFill>
              </a:rPr>
              <a:t>Drucker</a:t>
            </a:r>
            <a:r>
              <a:rPr lang="en-IN" b="1" dirty="0" smtClean="0">
                <a:solidFill>
                  <a:srgbClr val="C00000"/>
                </a:solidFill>
              </a:rPr>
              <a:t>, Newman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buNone/>
            </a:pPr>
            <a:r>
              <a:rPr lang="ar-SA" dirty="0" smtClean="0"/>
              <a:t>و قد حاول رواد هذه المدرسة طرح عدد من المبادئ لإدارة المنظمات :</a:t>
            </a:r>
            <a:endParaRPr lang="en-IN" dirty="0" smtClean="0"/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تحديد الواجبات والمسؤوليات لمديرين والأقسام  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 تضييق نطاق الإشراف : ما بين خمسة وثمانية عمال لكل مشرف  </a:t>
            </a:r>
          </a:p>
          <a:p>
            <a:pPr algn="just" rtl="1">
              <a:lnSpc>
                <a:spcPct val="150000"/>
              </a:lnSpc>
            </a:pPr>
            <a:r>
              <a:rPr lang="ar-SA" dirty="0" smtClean="0"/>
              <a:t> التأكيد على وجود درجة كبيرة من التفويض مع وجود ضوابط رقابية </a:t>
            </a: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BE5ECB-EEDF-4122-A6A2-739AB73DCB61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>
                <a:solidFill>
                  <a:srgbClr val="C00000"/>
                </a:solidFill>
              </a:rPr>
              <a:t>4. مدرسة النظم الاجتماعية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  <a:defRPr/>
            </a:pPr>
            <a:r>
              <a:rPr lang="en-IN" dirty="0" smtClean="0">
                <a:cs typeface="Simplified Arabic" pitchFamily="2" charset="-78"/>
              </a:rPr>
              <a:t>Selznick</a:t>
            </a:r>
            <a:r>
              <a:rPr lang="ar-SA" dirty="0" smtClean="0">
                <a:cs typeface="Simplified Arabic" pitchFamily="2" charset="-78"/>
              </a:rPr>
              <a:t> : المنظمة وحدة اجتماعية لها حاجات أهمها البقاء ووسيلتها في إشباع هذه الحاجة هي التفاعل مع البيئة الخارجية.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en-IN" dirty="0" smtClean="0">
                <a:cs typeface="Simplified Arabic" pitchFamily="2" charset="-78"/>
              </a:rPr>
              <a:t>Parson</a:t>
            </a:r>
            <a:r>
              <a:rPr lang="ar-SA" dirty="0" smtClean="0">
                <a:cs typeface="Simplified Arabic" pitchFamily="2" charset="-78"/>
              </a:rPr>
              <a:t>: المنظمات هي نظم إجتماعية تتميز بوجود علاقات تبادلية بين أجزائها و بانفتاحها على البيئة و باتجاهها نحو تحقيق أهداف محددة.</a:t>
            </a:r>
            <a:endParaRPr lang="en-IN" dirty="0" smtClean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36AC03-12C9-400D-B0EE-F6D75107CB42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IN" b="1" dirty="0" smtClean="0">
                <a:solidFill>
                  <a:srgbClr val="C00000"/>
                </a:solidFill>
              </a:rPr>
              <a:t>.5</a:t>
            </a:r>
            <a:r>
              <a:rPr lang="ar-SA" b="1" dirty="0" smtClean="0">
                <a:solidFill>
                  <a:srgbClr val="C00000"/>
                </a:solidFill>
              </a:rPr>
              <a:t>المدرسة المعاصرة في الإدارة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النموذج الياباني : نظرية </a:t>
            </a:r>
            <a:r>
              <a:rPr lang="en-IN" b="1" dirty="0" smtClean="0">
                <a:cs typeface="Simplified Arabic" pitchFamily="2" charset="-78"/>
              </a:rPr>
              <a:t>: Z</a:t>
            </a:r>
            <a:r>
              <a:rPr lang="ar-SA" dirty="0" smtClean="0"/>
              <a:t> ضرورة الإهتمام بالعاملين ومشركثمفي إتخاذ القرار والتأكد على المسؤولية الاجتماعية في العمل والإهتمام بالجودة</a:t>
            </a:r>
            <a:endParaRPr lang="ar-SA" b="1" dirty="0" smtClean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نظرية الثقافة </a:t>
            </a:r>
            <a:r>
              <a:rPr lang="ar-SA" b="1" dirty="0" smtClean="0">
                <a:cs typeface="Simplified Arabic" pitchFamily="2" charset="-78"/>
              </a:rPr>
              <a:t>التنظيمية</a:t>
            </a:r>
            <a:r>
              <a:rPr lang="en-IN" b="1" dirty="0" smtClean="0">
                <a:cs typeface="Simplified Arabic" pitchFamily="2" charset="-78"/>
              </a:rPr>
              <a:t>: </a:t>
            </a:r>
            <a:endParaRPr lang="ar-SA" b="1" dirty="0" smtClean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  <a:defRPr/>
            </a:pPr>
            <a:r>
              <a:rPr lang="ar-SA" b="1" dirty="0" smtClean="0">
                <a:cs typeface="Simplified Arabic" pitchFamily="2" charset="-78"/>
              </a:rPr>
              <a:t>الإدارة الكلية </a:t>
            </a:r>
            <a:r>
              <a:rPr lang="ar-SA" b="1" dirty="0" smtClean="0">
                <a:cs typeface="Simplified Arabic" pitchFamily="2" charset="-78"/>
              </a:rPr>
              <a:t>الجودة</a:t>
            </a:r>
            <a:r>
              <a:rPr lang="en-IN" b="1" dirty="0" smtClean="0">
                <a:cs typeface="Simplified Arabic" pitchFamily="2" charset="-78"/>
              </a:rPr>
              <a:t>: </a:t>
            </a:r>
            <a:endParaRPr lang="ar-SA" b="1" dirty="0" smtClean="0">
              <a:cs typeface="Simplified Arabic" pitchFamily="2" charset="-78"/>
            </a:endParaRPr>
          </a:p>
          <a:p>
            <a:pPr algn="just" rtl="1"/>
            <a:r>
              <a:rPr lang="ar-SA" b="1" dirty="0" smtClean="0">
                <a:cs typeface="Simplified Arabic" pitchFamily="2" charset="-78"/>
              </a:rPr>
              <a:t>الهندرة</a:t>
            </a:r>
            <a:r>
              <a:rPr lang="en-IN" b="1" dirty="0" smtClean="0">
                <a:cs typeface="Simplified Arabic" pitchFamily="2" charset="-78"/>
              </a:rPr>
              <a:t>  </a:t>
            </a:r>
            <a:r>
              <a:rPr lang="ar-SA" b="1" dirty="0" smtClean="0">
                <a:cs typeface="Simplified Arabic" pitchFamily="2" charset="-78"/>
              </a:rPr>
              <a:t>: و تقوم على :</a:t>
            </a:r>
          </a:p>
          <a:p>
            <a:pPr algn="just" rtl="1">
              <a:buFont typeface="Arial" pitchFamily="34" charset="0"/>
              <a:buChar char="•"/>
            </a:pPr>
            <a:r>
              <a:rPr lang="ar-SA" dirty="0" smtClean="0"/>
              <a:t>إعادة </a:t>
            </a:r>
            <a:r>
              <a:rPr lang="ar-SA" dirty="0" smtClean="0"/>
              <a:t>التصميم الجذري للعمليات الإدارية </a:t>
            </a:r>
          </a:p>
          <a:p>
            <a:pPr algn="just" rtl="1">
              <a:buFont typeface="Arial" pitchFamily="34" charset="0"/>
              <a:buChar char="•"/>
            </a:pPr>
            <a:r>
              <a:rPr lang="ar-SA" dirty="0" smtClean="0"/>
              <a:t>إستخدام تقنيات المعلومات </a:t>
            </a:r>
          </a:p>
          <a:p>
            <a:pPr algn="just" rtl="1">
              <a:buFont typeface="Arial" pitchFamily="34" charset="0"/>
              <a:buChar char="•"/>
            </a:pPr>
            <a:r>
              <a:rPr lang="ar-SA" dirty="0" smtClean="0"/>
              <a:t> التركيز على الأهداف والنتائج الإستراتيجية  </a:t>
            </a:r>
          </a:p>
          <a:p>
            <a:pPr algn="just" rtl="1">
              <a:lnSpc>
                <a:spcPct val="150000"/>
              </a:lnSpc>
              <a:defRPr/>
            </a:pPr>
            <a:r>
              <a:rPr lang="ar-SA" b="1" smtClean="0">
                <a:cs typeface="Simplified Arabic" pitchFamily="2" charset="-78"/>
              </a:rPr>
              <a:t>ريادة الأعمال: </a:t>
            </a:r>
            <a:endParaRPr lang="ar-SA" b="1" dirty="0" smtClean="0">
              <a:cs typeface="Simplified Arabic" pitchFamily="2" charset="-78"/>
            </a:endParaRPr>
          </a:p>
          <a:p>
            <a:pPr algn="just" rtl="1">
              <a:lnSpc>
                <a:spcPct val="150000"/>
              </a:lnSpc>
            </a:pP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36AC03-12C9-400D-B0EE-F6D75107CB42}" type="datetime1">
              <a:rPr lang="ar-SA" smtClean="0"/>
              <a:pPr/>
              <a:t>25/01/1436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</TotalTime>
  <Words>167</Words>
  <Application>Microsoft Office PowerPoint</Application>
  <PresentationFormat>On-screen Show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Oriel</vt:lpstr>
      <vt:lpstr>الفصل الثاني : التطور التاريخي للفكر الإداري</vt:lpstr>
      <vt:lpstr>1. المدرسة الكلاسيكية </vt:lpstr>
      <vt:lpstr>ب. الإدارة العلمية</vt:lpstr>
      <vt:lpstr>2. مدرسة العلاقات الإنسانية  Mc gregor, Mayo</vt:lpstr>
      <vt:lpstr>.3المدرسة التجريبية Drucker, Newman</vt:lpstr>
      <vt:lpstr>4. مدرسة النظم الاجتماعية</vt:lpstr>
      <vt:lpstr>.5المدرسة المعاصرة في الإدارة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الثاني : التطور التاريخي للفكر الإداري</dc:title>
  <dc:creator>HP</dc:creator>
  <cp:lastModifiedBy>HP</cp:lastModifiedBy>
  <cp:revision>18</cp:revision>
  <dcterms:created xsi:type="dcterms:W3CDTF">2006-08-16T00:00:00Z</dcterms:created>
  <dcterms:modified xsi:type="dcterms:W3CDTF">2014-11-17T03:51:17Z</dcterms:modified>
</cp:coreProperties>
</file>