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B019F-F2E7-4340-A573-EECF008A4A64}" type="datetimeFigureOut">
              <a:rPr lang="en-US" smtClean="0"/>
              <a:t>12/6/2014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4C004-53F4-42CD-9F5C-A1879261BD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13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3DF872-E0B1-4046-8499-2D7A18A4C03A}" type="datetime1">
              <a:rPr lang="ar-SA" smtClean="0"/>
              <a:t>14/02/1436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B2B2A-A0BB-461A-9E87-850EC3C7B84F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24814-5678-4DE6-A3E1-32222C9EEBDC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1D693-1147-4722-81EB-EBF5793FEF28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16ACA-5080-4068-9549-AD869E239468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AF5F6A-05E4-4DF2-A4F1-DF7074EA1E5A}" type="datetime1">
              <a:rPr lang="ar-SA" smtClean="0"/>
              <a:t>14/02/1436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3854D-5B0E-4C24-B47A-23B3F28F9809}" type="datetime1">
              <a:rPr lang="ar-SA" smtClean="0"/>
              <a:t>14/02/1436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373C63-BEFA-41E2-BC4F-CA82638BBC3E}" type="datetime1">
              <a:rPr lang="ar-SA" smtClean="0"/>
              <a:t>14/02/1436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DAFB5-F071-4A69-BAD3-2178C7EA3491}" type="datetime1">
              <a:rPr lang="ar-SA" smtClean="0"/>
              <a:t>14/02/1436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59451C-BFA5-40C0-968C-28A957510840}" type="datetime1">
              <a:rPr lang="ar-SA" smtClean="0"/>
              <a:t>14/02/1436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98AEAC-9A86-4D99-8CA7-E0E29C99A87E}" type="datetime1">
              <a:rPr lang="ar-SA" smtClean="0"/>
              <a:t>14/02/1436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25ADAE-3728-4F32-93F9-EE13E39DAF0C}" type="datetime1">
              <a:rPr lang="ar-SA" smtClean="0"/>
              <a:t>14/02/1436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C00000"/>
                </a:solidFill>
              </a:rPr>
              <a:t>الفصل الثالث : التخطيط </a:t>
            </a:r>
            <a:br>
              <a:rPr lang="ar-SA" dirty="0" smtClean="0">
                <a:solidFill>
                  <a:srgbClr val="C00000"/>
                </a:solidFill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45C7-E817-4F3C-B8F4-3BA10A0800F4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70000"/>
              </a:lnSpc>
              <a:buNone/>
            </a:pPr>
            <a:r>
              <a:rPr lang="ar-SA" sz="2000" dirty="0" smtClean="0"/>
              <a:t> </a:t>
            </a:r>
            <a:r>
              <a:rPr lang="en-IN" sz="2000" dirty="0" smtClean="0"/>
              <a:t>”</a:t>
            </a:r>
            <a:r>
              <a:rPr lang="ar-SA" sz="2000" dirty="0" smtClean="0"/>
              <a:t>التخطيط </a:t>
            </a:r>
            <a:r>
              <a:rPr lang="ar-SA" sz="2000" smtClean="0"/>
              <a:t>هو </a:t>
            </a:r>
            <a:r>
              <a:rPr lang="ar-SA" sz="2000" smtClean="0"/>
              <a:t>التحديد </a:t>
            </a:r>
            <a:r>
              <a:rPr lang="ar-SA" sz="2000" dirty="0" smtClean="0"/>
              <a:t>في الوقت الحاضر لما سيتم عمله في المستقبل</a:t>
            </a:r>
            <a:r>
              <a:rPr lang="en-IN" sz="2000" dirty="0" smtClean="0"/>
              <a:t>”</a:t>
            </a:r>
            <a:endParaRPr lang="ar-SA" sz="2000" dirty="0" smtClean="0"/>
          </a:p>
          <a:p>
            <a:pPr algn="just" rtl="1">
              <a:lnSpc>
                <a:spcPct val="170000"/>
              </a:lnSpc>
              <a:buNone/>
            </a:pPr>
            <a:r>
              <a:rPr lang="ar-SA" sz="2000" dirty="0" smtClean="0"/>
              <a:t>  ويتميز التخطيط بانه: </a:t>
            </a:r>
          </a:p>
          <a:p>
            <a:pPr algn="just" rtl="1">
              <a:lnSpc>
                <a:spcPct val="170000"/>
              </a:lnSpc>
            </a:pPr>
            <a:r>
              <a:rPr lang="ar-SA" sz="2000" dirty="0" smtClean="0"/>
              <a:t>  مستقبلي </a:t>
            </a:r>
          </a:p>
          <a:p>
            <a:pPr algn="just" rtl="1">
              <a:lnSpc>
                <a:spcPct val="170000"/>
              </a:lnSpc>
            </a:pPr>
            <a:r>
              <a:rPr lang="ar-SA" sz="2000" dirty="0" smtClean="0"/>
              <a:t> توقعي </a:t>
            </a:r>
          </a:p>
          <a:p>
            <a:pPr algn="just" rtl="1">
              <a:lnSpc>
                <a:spcPct val="170000"/>
              </a:lnSpc>
            </a:pPr>
            <a:r>
              <a:rPr lang="ar-SA" sz="2000" dirty="0" smtClean="0"/>
              <a:t>يعتمد على القرارات والاجراءات </a:t>
            </a:r>
          </a:p>
          <a:p>
            <a:pPr algn="just" rtl="1">
              <a:lnSpc>
                <a:spcPct val="170000"/>
              </a:lnSpc>
            </a:pPr>
            <a:r>
              <a:rPr lang="ar-SA" sz="2000" dirty="0" smtClean="0"/>
              <a:t> يركز على الأهداف </a:t>
            </a:r>
          </a:p>
          <a:p>
            <a:pPr algn="just" rtl="1">
              <a:lnSpc>
                <a:spcPct val="170000"/>
              </a:lnSpc>
            </a:pPr>
            <a:r>
              <a:rPr lang="ar-SA" sz="2000" dirty="0" smtClean="0"/>
              <a:t> عملية مستمرة </a:t>
            </a:r>
          </a:p>
          <a:p>
            <a:pPr algn="just" rtl="1">
              <a:lnSpc>
                <a:spcPct val="170000"/>
              </a:lnSpc>
              <a:buNone/>
            </a:pPr>
            <a:r>
              <a:rPr lang="ar-SA" sz="2000" dirty="0" smtClean="0"/>
              <a:t/>
            </a:r>
            <a:br>
              <a:rPr lang="ar-SA" sz="2000" dirty="0" smtClean="0"/>
            </a:br>
            <a:endParaRPr lang="en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C00000"/>
                </a:solidFill>
              </a:rPr>
              <a:t>1. مفهوم التخطيط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47744-7DC4-439E-9595-637C9AC8089D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b="1" dirty="0" smtClean="0">
                <a:solidFill>
                  <a:srgbClr val="00B050"/>
                </a:solidFill>
              </a:rPr>
              <a:t>أ.</a:t>
            </a:r>
            <a:r>
              <a:rPr lang="ar-JO" b="1" dirty="0" smtClean="0">
                <a:solidFill>
                  <a:srgbClr val="00B050"/>
                </a:solidFill>
              </a:rPr>
              <a:t> من حيث المدى الزمني</a:t>
            </a:r>
          </a:p>
          <a:p>
            <a:pPr algn="just" rtl="1">
              <a:lnSpc>
                <a:spcPct val="150000"/>
              </a:lnSpc>
            </a:pPr>
            <a:r>
              <a:rPr lang="ar-JO" dirty="0" smtClean="0"/>
              <a:t>خطة بعيدة المدى</a:t>
            </a:r>
            <a:r>
              <a:rPr lang="en-IN" dirty="0" smtClean="0"/>
              <a:t> </a:t>
            </a:r>
            <a:r>
              <a:rPr lang="ar-SA" dirty="0" smtClean="0"/>
              <a:t>(</a:t>
            </a:r>
            <a:r>
              <a:rPr lang="ar-JO" dirty="0" smtClean="0"/>
              <a:t>استراتيجية</a:t>
            </a:r>
            <a:r>
              <a:rPr lang="ar-SA" dirty="0" smtClean="0"/>
              <a:t>)</a:t>
            </a:r>
            <a:r>
              <a:rPr lang="ar-JO" b="1" dirty="0" smtClean="0"/>
              <a:t> </a:t>
            </a:r>
            <a:r>
              <a:rPr lang="ar-JO" dirty="0" smtClean="0"/>
              <a:t>: خطة تغطي مدى زمني يتراوح بين ثلاث سنوات فأكثر.</a:t>
            </a:r>
          </a:p>
          <a:p>
            <a:pPr algn="just" rtl="1">
              <a:lnSpc>
                <a:spcPct val="150000"/>
              </a:lnSpc>
            </a:pPr>
            <a:r>
              <a:rPr lang="ar-JO" dirty="0" smtClean="0"/>
              <a:t>خطة متوسطة المدى</a:t>
            </a:r>
            <a:r>
              <a:rPr lang="ar-SA" dirty="0" smtClean="0"/>
              <a:t>(</a:t>
            </a:r>
            <a:r>
              <a:rPr lang="ar-JO" dirty="0" smtClean="0"/>
              <a:t>تكتيكية</a:t>
            </a:r>
            <a:r>
              <a:rPr lang="ar-SA" dirty="0" smtClean="0"/>
              <a:t>)</a:t>
            </a:r>
            <a:r>
              <a:rPr lang="ar-JO" dirty="0" smtClean="0"/>
              <a:t> : خطة تغطي مدى زمني أكثر من سنة وأقل من ثلاث سنوات.</a:t>
            </a:r>
          </a:p>
          <a:p>
            <a:pPr algn="just" rtl="1">
              <a:lnSpc>
                <a:spcPct val="150000"/>
              </a:lnSpc>
            </a:pPr>
            <a:r>
              <a:rPr lang="ar-JO" dirty="0" smtClean="0"/>
              <a:t>خطة قصيرة المدى</a:t>
            </a:r>
            <a:r>
              <a:rPr lang="en-IN" dirty="0" smtClean="0"/>
              <a:t> </a:t>
            </a:r>
            <a:r>
              <a:rPr lang="ar-JO" dirty="0" smtClean="0"/>
              <a:t>العملياتية (تشغيلية)</a:t>
            </a:r>
            <a:r>
              <a:rPr lang="en-IN" dirty="0" smtClean="0"/>
              <a:t> </a:t>
            </a:r>
            <a:r>
              <a:rPr lang="ar-JO" dirty="0" smtClean="0"/>
              <a:t>: خطة تغطي مدى زمني سنة أو أقل من سنة.</a:t>
            </a:r>
            <a:endParaRPr lang="en-US" dirty="0" smtClean="0"/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r" rtl="1"/>
            <a:r>
              <a:rPr lang="en-IN" b="1" dirty="0" smtClean="0">
                <a:solidFill>
                  <a:srgbClr val="C00000"/>
                </a:solidFill>
              </a:rPr>
              <a:t>.2</a:t>
            </a:r>
            <a:r>
              <a:rPr lang="ar-JO" b="1" dirty="0" smtClean="0">
                <a:solidFill>
                  <a:srgbClr val="C00000"/>
                </a:solidFill>
              </a:rPr>
              <a:t>انواع الخطط  </a:t>
            </a:r>
            <a:br>
              <a:rPr lang="ar-JO" b="1" dirty="0" smtClean="0">
                <a:solidFill>
                  <a:srgbClr val="C00000"/>
                </a:solidFill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5BDA-3B00-4E24-BF1E-CD29AA33770E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SA" b="1" dirty="0" smtClean="0">
                <a:solidFill>
                  <a:srgbClr val="00B050"/>
                </a:solidFill>
              </a:rPr>
              <a:t>ب.</a:t>
            </a:r>
            <a:r>
              <a:rPr lang="ar-JO" b="1" dirty="0" smtClean="0">
                <a:solidFill>
                  <a:srgbClr val="00B050"/>
                </a:solidFill>
              </a:rPr>
              <a:t>من حيث الم</a:t>
            </a:r>
            <a:r>
              <a:rPr lang="ar-SA" b="1" dirty="0" smtClean="0">
                <a:solidFill>
                  <a:srgbClr val="00B050"/>
                </a:solidFill>
              </a:rPr>
              <a:t>ستوى الإداري</a:t>
            </a:r>
          </a:p>
          <a:p>
            <a:pPr algn="just" rtl="1">
              <a:lnSpc>
                <a:spcPct val="150000"/>
              </a:lnSpc>
            </a:pPr>
            <a:r>
              <a:rPr lang="ar-JO" b="1" dirty="0" smtClean="0"/>
              <a:t>الخطة الاستراتيجية</a:t>
            </a:r>
            <a:r>
              <a:rPr lang="ar-SA" b="1" dirty="0" smtClean="0"/>
              <a:t> (الإدارة العليا)</a:t>
            </a:r>
            <a:r>
              <a:rPr lang="ar-JO" b="1" dirty="0" smtClean="0"/>
              <a:t>: </a:t>
            </a:r>
            <a:r>
              <a:rPr lang="ar-JO" dirty="0" smtClean="0"/>
              <a:t>الخطوات التي تتبعها المنظمة للوصول إلى أهدافها الاستراتيجية.</a:t>
            </a:r>
          </a:p>
          <a:p>
            <a:pPr algn="just" rtl="1">
              <a:lnSpc>
                <a:spcPct val="150000"/>
              </a:lnSpc>
            </a:pPr>
            <a:r>
              <a:rPr lang="ar-JO" b="1" dirty="0" smtClean="0"/>
              <a:t>الخطة التكتيكية</a:t>
            </a:r>
            <a:r>
              <a:rPr lang="ar-SA" b="1" dirty="0" smtClean="0"/>
              <a:t> (الإدارة الوسطى) </a:t>
            </a:r>
            <a:r>
              <a:rPr lang="ar-JO" b="1" dirty="0" smtClean="0"/>
              <a:t>: </a:t>
            </a:r>
            <a:r>
              <a:rPr lang="ar-JO" dirty="0" smtClean="0"/>
              <a:t>خطة مصممة لمساعدة الخطة الاستراتيجية وانجاز جزء رئيس من استراتيجية  المنظمة وعادة ما تكون هذه الخطة اقل من الخطة الاستراتيجية في مداها الزمني.</a:t>
            </a:r>
          </a:p>
          <a:p>
            <a:pPr algn="just" rtl="1">
              <a:lnSpc>
                <a:spcPct val="150000"/>
              </a:lnSpc>
            </a:pPr>
            <a:r>
              <a:rPr lang="ar-JO" b="1" dirty="0" smtClean="0"/>
              <a:t>الخطة التشغيلية</a:t>
            </a:r>
            <a:r>
              <a:rPr lang="ar-SA" b="1" dirty="0" smtClean="0"/>
              <a:t> (الإدارة الدنيا) </a:t>
            </a:r>
            <a:r>
              <a:rPr lang="ar-JO" b="1" dirty="0" smtClean="0"/>
              <a:t>: </a:t>
            </a:r>
            <a:r>
              <a:rPr lang="ar-JO" dirty="0" smtClean="0"/>
              <a:t>خطط تعد من قبل الادارة الاشرافية تحدد بدقة الخطوات باتجاه انجاز الاهداف التشغيلية وتدعم الخطط التكتيكية، (جدول وبرنامج اداء الاعمال التفصيلية ).</a:t>
            </a:r>
          </a:p>
          <a:p>
            <a:pPr algn="just" rtl="1">
              <a:lnSpc>
                <a:spcPct val="150000"/>
              </a:lnSpc>
              <a:buNone/>
            </a:pPr>
            <a:endParaRPr lang="ar-JO" b="1" dirty="0" smtClean="0">
              <a:solidFill>
                <a:srgbClr val="C00000"/>
              </a:solidFill>
            </a:endParaRPr>
          </a:p>
          <a:p>
            <a:pPr algn="just" rtl="1">
              <a:lnSpc>
                <a:spcPct val="150000"/>
              </a:lnSpc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EB7D-151E-4E2B-8E20-EFF4D068FD41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الأهداف </a:t>
            </a:r>
          </a:p>
          <a:p>
            <a:pPr algn="r" rtl="1"/>
            <a:r>
              <a:rPr lang="ar-SA" dirty="0" smtClean="0"/>
              <a:t>السياسات</a:t>
            </a:r>
          </a:p>
          <a:p>
            <a:pPr algn="r" rtl="1"/>
            <a:r>
              <a:rPr lang="ar-SA" dirty="0" smtClean="0"/>
              <a:t>القواعد</a:t>
            </a:r>
          </a:p>
          <a:p>
            <a:pPr algn="r" rtl="1"/>
            <a:r>
              <a:rPr lang="ar-SA" dirty="0" smtClean="0"/>
              <a:t>الإجراءات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C00000"/>
                </a:solidFill>
              </a:rPr>
              <a:t>3.عناصر التخطيط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94A3-9258-4B43-8B7C-AB0D3EF712D8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solidFill>
                  <a:srgbClr val="00B050"/>
                </a:solidFill>
                <a:latin typeface="Arial" charset="0"/>
              </a:rPr>
              <a:t>أ.الأهداف</a:t>
            </a:r>
            <a:r>
              <a:rPr lang="ar-SA" sz="3200" dirty="0" smtClean="0">
                <a:latin typeface="Arial" charset="0"/>
              </a:rPr>
              <a:t>: الغايات التي يراد تحقيقها في المستقبل</a:t>
            </a:r>
          </a:p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latin typeface="Arial" charset="0"/>
              </a:rPr>
              <a:t>ينقسم إلى قسمين : أهداف بعيدة المدى و أهداف قريبة المدى. و يجب توافر الشروط التالية فِي الأهداف : </a:t>
            </a:r>
            <a:r>
              <a:rPr lang="en-US" sz="3200" dirty="0" smtClean="0">
                <a:latin typeface="Arial" charset="0"/>
              </a:rPr>
              <a:t>(SMART)</a:t>
            </a:r>
            <a:endParaRPr lang="ar-SA" sz="3200" dirty="0" smtClean="0">
              <a:latin typeface="Arial" charset="0"/>
            </a:endParaRPr>
          </a:p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latin typeface="Arial" charset="0"/>
              </a:rPr>
              <a:t>أن تكون واضحة / محددة  </a:t>
            </a:r>
            <a:r>
              <a:rPr lang="en-US" sz="3200" dirty="0" smtClean="0">
                <a:latin typeface="Arial" charset="0"/>
              </a:rPr>
              <a:t>(</a:t>
            </a:r>
            <a:r>
              <a:rPr lang="en-US" sz="3200" b="1" dirty="0" smtClean="0">
                <a:latin typeface="Arial" charset="0"/>
              </a:rPr>
              <a:t>S</a:t>
            </a:r>
            <a:r>
              <a:rPr lang="en-US" sz="3200" dirty="0" smtClean="0">
                <a:latin typeface="Arial" charset="0"/>
              </a:rPr>
              <a:t>pecific)</a:t>
            </a:r>
            <a:endParaRPr lang="ar-SA" sz="3200" dirty="0" smtClean="0">
              <a:latin typeface="Arial" charset="0"/>
            </a:endParaRPr>
          </a:p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latin typeface="Arial" charset="0"/>
              </a:rPr>
              <a:t>إمكانية قياسها </a:t>
            </a:r>
            <a:r>
              <a:rPr lang="en-US" sz="3200" dirty="0" smtClean="0">
                <a:latin typeface="Arial" charset="0"/>
              </a:rPr>
              <a:t>(</a:t>
            </a:r>
            <a:r>
              <a:rPr lang="en-US" sz="3200" b="1" dirty="0" smtClean="0">
                <a:latin typeface="Arial" charset="0"/>
              </a:rPr>
              <a:t>M</a:t>
            </a:r>
            <a:r>
              <a:rPr lang="en-US" sz="3200" dirty="0" smtClean="0">
                <a:latin typeface="Arial" charset="0"/>
              </a:rPr>
              <a:t>easurable)</a:t>
            </a:r>
            <a:endParaRPr lang="ar-SA" sz="3200" dirty="0" smtClean="0">
              <a:latin typeface="Arial" charset="0"/>
            </a:endParaRPr>
          </a:p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latin typeface="Arial" charset="0"/>
              </a:rPr>
              <a:t>اتفاق أفراد المنظمة عليها </a:t>
            </a:r>
            <a:r>
              <a:rPr lang="en-US" sz="3200" dirty="0" smtClean="0">
                <a:latin typeface="Arial" charset="0"/>
              </a:rPr>
              <a:t>(</a:t>
            </a:r>
            <a:r>
              <a:rPr lang="en-US" sz="3200" b="1" dirty="0" smtClean="0">
                <a:latin typeface="Arial" charset="0"/>
              </a:rPr>
              <a:t>A</a:t>
            </a:r>
            <a:r>
              <a:rPr lang="en-US" sz="3200" dirty="0" smtClean="0">
                <a:latin typeface="Arial" charset="0"/>
              </a:rPr>
              <a:t>greed)</a:t>
            </a:r>
            <a:endParaRPr lang="ar-SA" sz="3200" dirty="0" smtClean="0">
              <a:latin typeface="Arial" charset="0"/>
            </a:endParaRPr>
          </a:p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latin typeface="Arial" charset="0"/>
              </a:rPr>
              <a:t>الواقعية </a:t>
            </a:r>
            <a:r>
              <a:rPr lang="en-US" sz="3200" dirty="0" smtClean="0">
                <a:latin typeface="Arial" charset="0"/>
              </a:rPr>
              <a:t>(</a:t>
            </a:r>
            <a:r>
              <a:rPr lang="en-US" sz="3200" b="1" dirty="0" smtClean="0">
                <a:latin typeface="Arial" charset="0"/>
              </a:rPr>
              <a:t>R</a:t>
            </a:r>
            <a:r>
              <a:rPr lang="en-US" sz="3200" dirty="0" smtClean="0">
                <a:latin typeface="Arial" charset="0"/>
              </a:rPr>
              <a:t>ealistic)</a:t>
            </a:r>
            <a:endParaRPr lang="ar-SA" sz="3200" dirty="0" smtClean="0">
              <a:latin typeface="Arial" charset="0"/>
            </a:endParaRPr>
          </a:p>
          <a:p>
            <a:pPr marL="990600" lvl="1" indent="-533400" algn="just" rtl="1">
              <a:buClr>
                <a:schemeClr val="hlink"/>
              </a:buClr>
              <a:buSzPct val="55000"/>
              <a:buNone/>
            </a:pPr>
            <a:r>
              <a:rPr lang="ar-SA" sz="3200" dirty="0" smtClean="0">
                <a:latin typeface="Arial" charset="0"/>
              </a:rPr>
              <a:t>أن تكون موقوتة </a:t>
            </a:r>
            <a:r>
              <a:rPr lang="en-US" sz="3200" dirty="0" smtClean="0">
                <a:latin typeface="Arial" charset="0"/>
              </a:rPr>
              <a:t>(</a:t>
            </a:r>
            <a:r>
              <a:rPr lang="en-US" sz="3200" b="1" dirty="0" smtClean="0">
                <a:latin typeface="Arial" charset="0"/>
              </a:rPr>
              <a:t>T</a:t>
            </a:r>
            <a:r>
              <a:rPr lang="en-US" sz="3200" dirty="0" smtClean="0">
                <a:latin typeface="Arial" charset="0"/>
              </a:rPr>
              <a:t>ime specific)</a:t>
            </a:r>
            <a:endParaRPr lang="ar-SA" sz="3200" dirty="0" smtClean="0">
              <a:latin typeface="Arial" charset="0"/>
            </a:endParaRPr>
          </a:p>
          <a:p>
            <a:pPr marL="1752600" lvl="3" indent="-381000" algn="just" rtl="1">
              <a:buClr>
                <a:schemeClr val="tx1"/>
              </a:buClr>
              <a:buSzPct val="55000"/>
              <a:buNone/>
            </a:pPr>
            <a:endParaRPr lang="ar-SA" sz="3200" dirty="0" smtClean="0">
              <a:latin typeface="Arial" charset="0"/>
            </a:endParaRPr>
          </a:p>
          <a:p>
            <a:pPr marL="1752600" lvl="3" indent="-381000" algn="just" rtl="1">
              <a:buClr>
                <a:schemeClr val="tx1"/>
              </a:buClr>
              <a:buSzPct val="55000"/>
              <a:buNone/>
            </a:pPr>
            <a:endParaRPr lang="ar-SA" sz="3200" dirty="0" smtClean="0">
              <a:latin typeface="Arial" charset="0"/>
            </a:endParaRPr>
          </a:p>
          <a:p>
            <a:pPr algn="just" rtl="1"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D2EE-ECFC-4C3A-85B2-C1A900DC68B1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ب.</a:t>
            </a:r>
            <a:r>
              <a:rPr lang="ar-JO" dirty="0" smtClean="0">
                <a:solidFill>
                  <a:srgbClr val="00B050"/>
                </a:solidFill>
              </a:rPr>
              <a:t>السياسات</a:t>
            </a:r>
            <a:r>
              <a:rPr lang="ar-SA" dirty="0" smtClean="0">
                <a:solidFill>
                  <a:srgbClr val="00B050"/>
                </a:solidFill>
              </a:rPr>
              <a:t>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: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هي مجموعة من المبادئ والقواعد العامة التي سبق تحديدها بحيث ترشد وتوجه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سلوك وتصرف الأفراد وتضبط تفكيرهم وتسهم في صنع واتخاذ القرارات في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المؤسسة أو أحد  أجزائها .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 مثال: التركيز على الجودة.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ج.ا</a:t>
            </a:r>
            <a:r>
              <a:rPr lang="ar-JO" dirty="0" smtClean="0">
                <a:solidFill>
                  <a:srgbClr val="00B050"/>
                </a:solidFill>
              </a:rPr>
              <a:t>لقواعد</a:t>
            </a:r>
            <a:r>
              <a:rPr lang="ar-SA" dirty="0" smtClean="0">
                <a:solidFill>
                  <a:srgbClr val="00B050"/>
                </a:solidFill>
              </a:rPr>
              <a:t>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: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تستلزم القاعدة القيام بعمل معين أو عدم القيام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به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وقد ت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كون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 القواعد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قانونا أو نظاما...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د.</a:t>
            </a:r>
            <a:r>
              <a:rPr lang="ar-JO" dirty="0" smtClean="0">
                <a:solidFill>
                  <a:srgbClr val="00B050"/>
                </a:solidFill>
              </a:rPr>
              <a:t>الإجراءات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: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وهي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الأعمال و الخطوات و المراحل </a:t>
            </a:r>
            <a:r>
              <a:rPr lang="ar-JO" dirty="0" smtClean="0">
                <a:solidFill>
                  <a:schemeClr val="accent4">
                    <a:lumMod val="10000"/>
                  </a:schemeClr>
                </a:solidFill>
              </a:rPr>
              <a:t>التي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 يجب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اتباعها لتنفيذ </a:t>
            </a:r>
            <a:r>
              <a:rPr lang="ar-SA" dirty="0" smtClean="0">
                <a:solidFill>
                  <a:schemeClr val="accent4">
                    <a:lumMod val="10000"/>
                  </a:schemeClr>
                </a:solidFill>
              </a:rPr>
              <a:t>عمل ما. مثال: إجراءات التوظيف، إجراءات طلب إجازة...</a:t>
            </a:r>
            <a:endParaRPr lang="ar-JO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just" rtl="1">
              <a:lnSpc>
                <a:spcPct val="150000"/>
              </a:lnSpc>
              <a:buNone/>
            </a:pPr>
            <a:endParaRPr lang="en-IN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B37B-5D6C-46F2-A635-C39AA88C4AA9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Grp="1"/>
          </p:cNvGrpSpPr>
          <p:nvPr/>
        </p:nvGrpSpPr>
        <p:grpSpPr bwMode="auto">
          <a:xfrm>
            <a:off x="457200" y="1481138"/>
            <a:ext cx="8229600" cy="4525962"/>
            <a:chOff x="3398" y="2090"/>
            <a:chExt cx="6550" cy="5808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6348" y="2090"/>
              <a:ext cx="3600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altLang="zh-CN" sz="1600" dirty="0">
                  <a:latin typeface="Times New Roman" pitchFamily="18" charset="0"/>
                  <a:ea typeface="SimSun" pitchFamily="2" charset="-122"/>
                  <a:cs typeface="AL-Sarem" charset="-78"/>
                </a:rPr>
                <a:t>تحديد الأهداف</a:t>
              </a:r>
              <a:endParaRPr lang="en-US" sz="1600" dirty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6348" y="3398"/>
              <a:ext cx="3600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600" b="0" dirty="0" smtClean="0">
                  <a:latin typeface="Arial" pitchFamily="34" charset="0"/>
                  <a:ea typeface="SimSun" pitchFamily="2" charset="-122"/>
                  <a:cs typeface="AL-Sarem" charset="-78"/>
                </a:rPr>
                <a:t>جمع المعلومات </a:t>
              </a:r>
              <a:endParaRPr lang="en-US" sz="1600" b="0" dirty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6348" y="4658"/>
              <a:ext cx="3600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altLang="zh-CN" sz="1600" dirty="0">
                  <a:latin typeface="Times New Roman" pitchFamily="18" charset="0"/>
                  <a:ea typeface="SimSun" pitchFamily="2" charset="-122"/>
                  <a:cs typeface="AL-Sarem" charset="-78"/>
                </a:rPr>
                <a:t>تحديد الافتراضات</a:t>
              </a:r>
              <a:r>
                <a:rPr lang="ar-JO" altLang="zh-CN" sz="1600" dirty="0">
                  <a:latin typeface="Times New Roman" pitchFamily="18" charset="0"/>
                  <a:ea typeface="SimSun" pitchFamily="2" charset="-122"/>
                  <a:cs typeface="AL-Sarem" charset="-78"/>
                </a:rPr>
                <a:t> (تستند اليها الخيارات المؤدية لتحقيق الاهداف )</a:t>
              </a:r>
              <a:r>
                <a:rPr lang="ar-SA" altLang="zh-CN" sz="1600" dirty="0">
                  <a:latin typeface="Times New Roman" pitchFamily="18" charset="0"/>
                  <a:ea typeface="SimSun" pitchFamily="2" charset="-122"/>
                  <a:cs typeface="AL-Sarem" charset="-78"/>
                </a:rPr>
                <a:t> للبدائل المختلفة</a:t>
              </a:r>
              <a:endParaRPr lang="en-US" sz="1600" b="0" dirty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6348" y="5918"/>
              <a:ext cx="3600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altLang="zh-CN" sz="1600" dirty="0">
                  <a:latin typeface="Times New Roman" pitchFamily="18" charset="0"/>
                  <a:ea typeface="SimSun" pitchFamily="2" charset="-122"/>
                  <a:cs typeface="AL-Sarem" charset="-78"/>
                </a:rPr>
                <a:t>تحليل البدائل واختيار أفضلها</a:t>
              </a:r>
              <a:endParaRPr lang="en-US" sz="1600" b="0" dirty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6348" y="7178"/>
              <a:ext cx="3600" cy="7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altLang="zh-CN" sz="1600" dirty="0">
                  <a:latin typeface="Times New Roman" pitchFamily="18" charset="0"/>
                  <a:ea typeface="SimSun" pitchFamily="2" charset="-122"/>
                  <a:cs typeface="AL-Sarem" charset="-78"/>
                </a:rPr>
                <a:t>تنفيذ الخطة وتقييم النتائج</a:t>
              </a:r>
              <a:endParaRPr lang="en-US" sz="1600" b="0" dirty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8078" y="2858"/>
              <a:ext cx="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8078" y="4118"/>
              <a:ext cx="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8078" y="5378"/>
              <a:ext cx="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8078" y="6638"/>
              <a:ext cx="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3398" y="2090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ar-SA" altLang="zh-CN" sz="1600">
                  <a:latin typeface="Times New Roman" pitchFamily="18" charset="0"/>
                  <a:ea typeface="SimSun" pitchFamily="2" charset="-122"/>
                  <a:cs typeface="AL-Sarem" charset="-78"/>
                </a:rPr>
                <a:t>الخطوة الأولى</a:t>
              </a:r>
              <a:endParaRPr lang="en-US" sz="1600" b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398" y="3398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ar-SA" altLang="zh-CN" sz="1600">
                  <a:latin typeface="Times New Roman" pitchFamily="18" charset="0"/>
                  <a:ea typeface="SimSun" pitchFamily="2" charset="-122"/>
                  <a:cs typeface="AL-Sarem" charset="-78"/>
                </a:rPr>
                <a:t>الخطوة الثانية</a:t>
              </a:r>
              <a:endParaRPr lang="en-US" sz="1600" b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398" y="4658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ar-SA" altLang="zh-CN" sz="1600">
                  <a:latin typeface="Times New Roman" pitchFamily="18" charset="0"/>
                  <a:ea typeface="SimSun" pitchFamily="2" charset="-122"/>
                  <a:cs typeface="AL-Sarem" charset="-78"/>
                </a:rPr>
                <a:t>الخطوة الثالثة</a:t>
              </a:r>
              <a:endParaRPr lang="en-US" sz="1600" b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3398" y="5918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ar-SA" altLang="zh-CN" sz="1600">
                  <a:latin typeface="Times New Roman" pitchFamily="18" charset="0"/>
                  <a:ea typeface="SimSun" pitchFamily="2" charset="-122"/>
                  <a:cs typeface="AL-Sarem" charset="-78"/>
                </a:rPr>
                <a:t>الخطوة الرابعة</a:t>
              </a:r>
              <a:endParaRPr lang="en-US" sz="1600" b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398" y="7178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ar-SA" altLang="zh-CN" sz="1600">
                  <a:latin typeface="Times New Roman" pitchFamily="18" charset="0"/>
                  <a:ea typeface="SimSun" pitchFamily="2" charset="-122"/>
                  <a:cs typeface="AL-Sarem" charset="-78"/>
                </a:rPr>
                <a:t>الخطوة الخامسة</a:t>
              </a:r>
              <a:endParaRPr lang="en-US" sz="1600" b="0">
                <a:latin typeface="Arial" pitchFamily="34" charset="0"/>
                <a:ea typeface="SimSun" pitchFamily="2" charset="-122"/>
                <a:cs typeface="AL-Sarem" charset="-78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5268" y="2450"/>
              <a:ext cx="9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268" y="3758"/>
              <a:ext cx="9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268" y="5018"/>
              <a:ext cx="9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5268" y="6278"/>
              <a:ext cx="9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5268" y="7538"/>
              <a:ext cx="9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4.</a:t>
            </a:r>
            <a:r>
              <a:rPr lang="ar-JO" b="1" dirty="0" smtClean="0">
                <a:solidFill>
                  <a:srgbClr val="C00000"/>
                </a:solidFill>
              </a:rPr>
              <a:t>مر</a:t>
            </a:r>
            <a:r>
              <a:rPr lang="ar-SA" b="1" dirty="0" smtClean="0">
                <a:solidFill>
                  <a:srgbClr val="C00000"/>
                </a:solidFill>
              </a:rPr>
              <a:t>ا</a:t>
            </a:r>
            <a:r>
              <a:rPr lang="ar-JO" b="1" dirty="0" smtClean="0">
                <a:solidFill>
                  <a:srgbClr val="C00000"/>
                </a:solidFill>
              </a:rPr>
              <a:t>حل عملية التخطيط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FC2-B0D8-4685-A7D1-3302D04F9468}" type="datetime1">
              <a:rPr lang="ar-SA" smtClean="0"/>
              <a:t>14/02/1436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pPr marL="609600" indent="-609600" algn="just" rtl="1">
              <a:lnSpc>
                <a:spcPct val="150000"/>
              </a:lnSpc>
              <a:buFontTx/>
              <a:buAutoNum type="arabicPeriod"/>
            </a:pPr>
            <a:r>
              <a:rPr lang="ar-JO" dirty="0" smtClean="0"/>
              <a:t>تحديد الأهداف التي تسعى المنظمة </a:t>
            </a:r>
            <a:r>
              <a:rPr lang="ar-JO" dirty="0" smtClean="0"/>
              <a:t>لتحقيقها</a:t>
            </a:r>
            <a:r>
              <a:rPr lang="ar-SA" dirty="0" smtClean="0"/>
              <a:t> </a:t>
            </a:r>
            <a:r>
              <a:rPr lang="ar-JO" dirty="0" smtClean="0"/>
              <a:t>:</a:t>
            </a:r>
            <a:r>
              <a:rPr lang="en-US" dirty="0" smtClean="0"/>
              <a:t> </a:t>
            </a:r>
            <a:r>
              <a:rPr lang="ar-JO" dirty="0" smtClean="0"/>
              <a:t> </a:t>
            </a:r>
            <a:r>
              <a:rPr lang="ar-SA" dirty="0" smtClean="0"/>
              <a:t>على </a:t>
            </a:r>
            <a:r>
              <a:rPr lang="ar-JO" dirty="0" smtClean="0"/>
              <a:t>إن </a:t>
            </a:r>
            <a:r>
              <a:rPr lang="ar-SA" dirty="0" smtClean="0"/>
              <a:t> تكون </a:t>
            </a:r>
            <a:r>
              <a:rPr lang="ar-JO" dirty="0" smtClean="0"/>
              <a:t>و</a:t>
            </a:r>
            <a:r>
              <a:rPr lang="ar-SA" dirty="0" smtClean="0"/>
              <a:t>ا</a:t>
            </a:r>
            <a:r>
              <a:rPr lang="ar-JO" dirty="0" smtClean="0"/>
              <a:t>ض</a:t>
            </a:r>
            <a:r>
              <a:rPr lang="ar-SA" dirty="0" smtClean="0"/>
              <a:t>حة، واقعية....</a:t>
            </a:r>
            <a:endParaRPr lang="ar-JO" dirty="0" smtClean="0"/>
          </a:p>
          <a:p>
            <a:pPr marL="609600" indent="-609600" algn="just" rtl="1">
              <a:lnSpc>
                <a:spcPct val="150000"/>
              </a:lnSpc>
              <a:buFontTx/>
              <a:buAutoNum type="arabicPeriod"/>
            </a:pPr>
            <a:r>
              <a:rPr lang="ar-SA" dirty="0" smtClean="0"/>
              <a:t>جمع المعلومات عن الوضع الماضي و  الحالي للمنظمة و معرفة الموقف الحالي داخليا و خارجيا</a:t>
            </a:r>
            <a:r>
              <a:rPr lang="ar-JO" dirty="0" smtClean="0"/>
              <a:t>.</a:t>
            </a:r>
            <a:endParaRPr lang="en-GB" dirty="0" smtClean="0"/>
          </a:p>
          <a:p>
            <a:pPr marL="609600" indent="-609600" algn="just" rtl="1">
              <a:lnSpc>
                <a:spcPct val="150000"/>
              </a:lnSpc>
              <a:buFontTx/>
              <a:buAutoNum type="arabicPeriod"/>
            </a:pPr>
            <a:r>
              <a:rPr lang="ar-JO" dirty="0" smtClean="0"/>
              <a:t>تحديد افتراضات لما ستكون عليه الظروف المستقبلية لكل الخيارات التي تم تشخيصها وتوضع كمقدمات منطقية تسبق التنفيذ. </a:t>
            </a:r>
            <a:r>
              <a:rPr lang="ar-SA" dirty="0" smtClean="0"/>
              <a:t>ومجال الفرضيات له طرفان : ظروف مستقبلية ممتازة أو ظروف مستقبلية مثبطة </a:t>
            </a:r>
            <a:r>
              <a:rPr lang="ar-JO" dirty="0" smtClean="0"/>
              <a:t>.</a:t>
            </a:r>
            <a:endParaRPr lang="en-GB" dirty="0" smtClean="0"/>
          </a:p>
          <a:p>
            <a:pPr marL="609600" indent="-609600" algn="just" rtl="1">
              <a:lnSpc>
                <a:spcPct val="150000"/>
              </a:lnSpc>
              <a:buFontTx/>
              <a:buAutoNum type="arabicPeriod"/>
            </a:pPr>
            <a:r>
              <a:rPr lang="ar-JO" dirty="0" smtClean="0"/>
              <a:t>تحليل واختيار أفضل البدائل الموصلة لتحقيق الهدف.</a:t>
            </a:r>
          </a:p>
          <a:p>
            <a:pPr marL="609600" indent="-609600" algn="just" rtl="1">
              <a:lnSpc>
                <a:spcPct val="150000"/>
              </a:lnSpc>
              <a:buFontTx/>
              <a:buAutoNum type="arabicPeriod"/>
            </a:pPr>
            <a:r>
              <a:rPr lang="ar-JO" dirty="0" smtClean="0"/>
              <a:t>تنفيذ الخطة وتقييم النتائج.</a:t>
            </a:r>
            <a:endParaRPr lang="en-US" dirty="0" smtClean="0"/>
          </a:p>
          <a:p>
            <a:pPr algn="just" rtl="1">
              <a:lnSpc>
                <a:spcPct val="150000"/>
              </a:lnSpc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982C-B379-4442-B0D7-EF10B1500F50}" type="datetime1">
              <a:rPr lang="ar-SA" smtClean="0"/>
              <a:t>14/02/1436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351</TotalTime>
  <Words>443</Words>
  <Application>Microsoft Office PowerPoint</Application>
  <PresentationFormat>عرض على الشاشة (3:4)‏</PresentationFormat>
  <Paragraphs>69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Concourse</vt:lpstr>
      <vt:lpstr>الفصل الثالث : التخطيط  </vt:lpstr>
      <vt:lpstr>1. مفهوم التخطيط</vt:lpstr>
      <vt:lpstr>.2انواع الخطط   </vt:lpstr>
      <vt:lpstr>عرض تقديمي في PowerPoint</vt:lpstr>
      <vt:lpstr>3.عناصر التخطيط</vt:lpstr>
      <vt:lpstr>عرض تقديمي في PowerPoint</vt:lpstr>
      <vt:lpstr>عرض تقديمي في PowerPoint</vt:lpstr>
      <vt:lpstr>4.مراحل عملية التخطيط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الثالث : التخطيط</dc:title>
  <dc:creator>HP</dc:creator>
  <cp:lastModifiedBy>HP</cp:lastModifiedBy>
  <cp:revision>17</cp:revision>
  <dcterms:created xsi:type="dcterms:W3CDTF">2006-08-16T00:00:00Z</dcterms:created>
  <dcterms:modified xsi:type="dcterms:W3CDTF">2014-12-06T13:49:08Z</dcterms:modified>
</cp:coreProperties>
</file>