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5DDD0-34DD-461C-85AC-E2CE0513D280}" type="datetimeFigureOut">
              <a:rPr lang="en-US" smtClean="0"/>
              <a:t>11/17/2014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3CD7-10C7-42AA-9848-86080B181DC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CAC790-9F0A-4C13-84F3-AEC5D1EB8001}" type="datetime1">
              <a:rPr lang="ar-SA" smtClean="0"/>
              <a:t>25/01/1436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3DCC-CC8E-4DEA-83F6-86B54ACCB955}" type="datetime1">
              <a:rPr lang="ar-SA" smtClean="0"/>
              <a:t>25/01/1436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E90F-BB26-4CB1-9CCA-5605DA9F2C65}" type="datetime1">
              <a:rPr lang="ar-SA" smtClean="0"/>
              <a:t>25/01/1436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70EE94-D32F-453C-8720-431C8F6928B7}" type="datetime1">
              <a:rPr lang="ar-SA" smtClean="0"/>
              <a:t>25/01/1436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77168E2-9213-4029-B943-26DC009765ED}" type="datetime1">
              <a:rPr lang="ar-SA" smtClean="0"/>
              <a:t>25/01/1436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9D28-8F49-49C9-A91F-4D7C98B29F39}" type="datetime1">
              <a:rPr lang="ar-SA" smtClean="0"/>
              <a:t>25/01/1436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3A15-F969-4C56-A5EB-940A2C21E946}" type="datetime1">
              <a:rPr lang="ar-SA" smtClean="0"/>
              <a:t>25/01/1436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97B997-5DFD-4EBC-A8B9-D68C3A9CF60E}" type="datetime1">
              <a:rPr lang="ar-SA" smtClean="0"/>
              <a:t>25/01/1436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24B3E-0DC3-4FC1-94A2-8482889396E4}" type="datetime1">
              <a:rPr lang="ar-SA" smtClean="0"/>
              <a:t>25/01/1436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54FDDB-BEAC-4F4C-AD20-CF5F77A93D9A}" type="datetime1">
              <a:rPr lang="ar-SA" smtClean="0"/>
              <a:t>25/01/1436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8FE6B2-9F0F-4715-B202-A147D8DE0B30}" type="datetime1">
              <a:rPr lang="ar-SA" smtClean="0"/>
              <a:t>25/01/1436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47EB40-2314-404E-8EAE-7DD4D1886C42}" type="datetime1">
              <a:rPr lang="ar-SA" smtClean="0"/>
              <a:t>25/01/1436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447800"/>
            <a:ext cx="6172200" cy="1894362"/>
          </a:xfrm>
        </p:spPr>
        <p:txBody>
          <a:bodyPr/>
          <a:lstStyle/>
          <a:p>
            <a:pPr algn="ctr" rtl="1"/>
            <a:r>
              <a:rPr lang="ar-SA" b="1" dirty="0" smtClean="0">
                <a:solidFill>
                  <a:srgbClr val="C00000"/>
                </a:solidFill>
              </a:rPr>
              <a:t>الفصل الرابع : اتخاذ القرارات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2648-0843-4BEF-98AC-70B45228882A}" type="datetime1">
              <a:rPr lang="ar-SA" smtClean="0"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rgbClr val="C00000"/>
                </a:solidFill>
                <a:cs typeface="Simplified Arabic" pitchFamily="2" charset="-78"/>
              </a:rPr>
              <a:t>1.مفهوم </a:t>
            </a:r>
            <a:r>
              <a:rPr lang="ar-SA" dirty="0" smtClean="0">
                <a:solidFill>
                  <a:srgbClr val="C00000"/>
                </a:solidFill>
                <a:cs typeface="Simplified Arabic" pitchFamily="2" charset="-78"/>
              </a:rPr>
              <a:t>اتخاذ القرار</a:t>
            </a:r>
            <a:r>
              <a:rPr lang="en-IN" dirty="0" smtClean="0">
                <a:solidFill>
                  <a:srgbClr val="C00000"/>
                </a:solidFill>
                <a:cs typeface="Simplified Arabic" pitchFamily="2" charset="-78"/>
              </a:rPr>
              <a:t/>
            </a:r>
            <a:br>
              <a:rPr lang="en-IN" dirty="0" smtClean="0">
                <a:solidFill>
                  <a:srgbClr val="C00000"/>
                </a:solidFill>
                <a:cs typeface="Simplified Arabic" pitchFamily="2" charset="-78"/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150000"/>
              </a:lnSpc>
              <a:buNone/>
              <a:defRPr/>
            </a:pP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” هي عملية يتم بموجبها اختيار بديل للعمل من أجل حل مشكلة ما “</a:t>
            </a:r>
          </a:p>
          <a:p>
            <a:pPr algn="r" rtl="1">
              <a:lnSpc>
                <a:spcPct val="150000"/>
              </a:lnSpc>
              <a:defRPr/>
            </a:pP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أن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اتخاذ القرار يمثل عملية ذهنية او حركية للوصول الى القرار المناسب.</a:t>
            </a:r>
          </a:p>
          <a:p>
            <a:pPr algn="r" rtl="1">
              <a:lnSpc>
                <a:spcPct val="150000"/>
              </a:lnSpc>
              <a:defRPr/>
            </a:pP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أن اتخاذ القرار يقوم على اساس الاختيار من بين عدة بدائل.</a:t>
            </a:r>
          </a:p>
          <a:p>
            <a:pPr algn="r" rtl="1">
              <a:lnSpc>
                <a:spcPct val="150000"/>
              </a:lnSpc>
              <a:defRPr/>
            </a:pPr>
            <a:r>
              <a:rPr lang="ar-SA" sz="2800" dirty="0" smtClean="0">
                <a:latin typeface="Sakkal Majalla" pitchFamily="2" charset="-78"/>
                <a:cs typeface="Sakkal Majalla" pitchFamily="2" charset="-78"/>
              </a:rPr>
              <a:t>أن هناك هدفا أو غاية من وراء اتخاذ القرار</a:t>
            </a:r>
            <a:endParaRPr lang="en-IN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</a:pPr>
            <a:endParaRPr lang="en-IN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831D818-0A6E-488D-8495-F9F3E4255D81}" type="datetime1">
              <a:rPr lang="ar-SA" smtClean="0"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IN" b="1" dirty="0" smtClean="0">
                <a:solidFill>
                  <a:srgbClr val="C00000"/>
                </a:solidFill>
              </a:rPr>
              <a:t>.2</a:t>
            </a:r>
            <a:r>
              <a:rPr lang="ar-SA" b="1" dirty="0" smtClean="0">
                <a:solidFill>
                  <a:srgbClr val="C00000"/>
                </a:solidFill>
              </a:rPr>
              <a:t>اتخاذ </a:t>
            </a:r>
            <a:r>
              <a:rPr lang="ar-SA" b="1" dirty="0" smtClean="0">
                <a:solidFill>
                  <a:srgbClr val="C00000"/>
                </a:solidFill>
              </a:rPr>
              <a:t>القرارات والعملية الإدارية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buNone/>
            </a:pPr>
            <a:endParaRPr lang="en-IN" dirty="0"/>
          </a:p>
        </p:txBody>
      </p:sp>
      <p:sp>
        <p:nvSpPr>
          <p:cNvPr id="9" name="Flowchart: Decision 8"/>
          <p:cNvSpPr/>
          <p:nvPr/>
        </p:nvSpPr>
        <p:spPr>
          <a:xfrm>
            <a:off x="2057400" y="2743200"/>
            <a:ext cx="4724400" cy="2819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اتخاذ القرارات</a:t>
            </a:r>
            <a:endParaRPr lang="en-IN" b="1" dirty="0" smtClean="0">
              <a:solidFill>
                <a:schemeClr val="tx1"/>
              </a:solidFill>
            </a:endParaRPr>
          </a:p>
          <a:p>
            <a:pPr algn="ctr"/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6781800" y="3733800"/>
            <a:ext cx="914400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 smtClean="0"/>
              <a:t>التخطيط</a:t>
            </a:r>
            <a:endParaRPr lang="en-IN" b="1" dirty="0"/>
          </a:p>
        </p:txBody>
      </p:sp>
      <p:sp>
        <p:nvSpPr>
          <p:cNvPr id="13" name="Rectangle 12"/>
          <p:cNvSpPr/>
          <p:nvPr/>
        </p:nvSpPr>
        <p:spPr>
          <a:xfrm>
            <a:off x="3962400" y="1752600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 smtClean="0"/>
              <a:t>الرقابة</a:t>
            </a:r>
            <a:endParaRPr lang="en-IN" b="1" dirty="0"/>
          </a:p>
        </p:txBody>
      </p:sp>
      <p:sp>
        <p:nvSpPr>
          <p:cNvPr id="14" name="Rectangle 13"/>
          <p:cNvSpPr/>
          <p:nvPr/>
        </p:nvSpPr>
        <p:spPr>
          <a:xfrm>
            <a:off x="1143000" y="3657600"/>
            <a:ext cx="914400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 smtClean="0"/>
              <a:t>التوجيه</a:t>
            </a:r>
            <a:endParaRPr lang="en-IN" b="1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562600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 smtClean="0"/>
              <a:t>التنظيم</a:t>
            </a:r>
            <a:endParaRPr lang="en-IN" b="1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005959D-0F11-4B1B-9693-CBF91B89F1AD}" type="datetime1">
              <a:rPr lang="ar-SA" smtClean="0"/>
              <a:t>25/01/1436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200" b="1" dirty="0" smtClean="0">
                <a:solidFill>
                  <a:srgbClr val="C00000"/>
                </a:solidFill>
              </a:rPr>
              <a:t>3.أنواع </a:t>
            </a:r>
            <a:r>
              <a:rPr lang="ar-SA" sz="3200" b="1" dirty="0" smtClean="0">
                <a:solidFill>
                  <a:srgbClr val="C00000"/>
                </a:solidFill>
              </a:rPr>
              <a:t>القرارات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315200" cy="43373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38400"/>
                <a:gridCol w="2438400"/>
                <a:gridCol w="2438400"/>
              </a:tblGrid>
              <a:tr h="75590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القرارات غيرالمبرمجة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القرارات المبرمجة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عنصر المقارنة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75590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غير واضحة بشكل دقيق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واضحة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طبيعة المهمة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</a:tr>
              <a:tr h="75590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قليلة الى حد كبير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متوفرة إلى حد كبير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المعلومات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</a:tr>
              <a:tr h="41452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محدودة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متعددة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عدد البدائل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</a:tr>
              <a:tr h="89916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الإدارة العليا في الغالب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الإدارة الإشرافية و الوسطى في الغالب</a:t>
                      </a:r>
                      <a:endParaRPr kumimoji="0" lang="en-I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المستوى الإداري   لمتخذي القرار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</a:tr>
              <a:tr h="75590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كبيرة جدا</a:t>
                      </a:r>
                      <a:endParaRPr kumimoji="0" lang="en-I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محدودة جدا</a:t>
                      </a:r>
                      <a:endParaRPr kumimoji="0" lang="en-I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درجة المخاطرة</a:t>
                      </a:r>
                      <a:endParaRPr kumimoji="0" lang="en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7D7D05-CC70-48F7-B97C-A2D94FCB2941}" type="datetime1">
              <a:rPr lang="ar-SA" smtClean="0"/>
              <a:t>25/01/1436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200" b="1" dirty="0" smtClean="0">
                <a:solidFill>
                  <a:srgbClr val="C00000"/>
                </a:solidFill>
              </a:rPr>
              <a:t>4.خطوات </a:t>
            </a:r>
            <a:r>
              <a:rPr lang="ar-SA" sz="3200" b="1" dirty="0" smtClean="0">
                <a:solidFill>
                  <a:srgbClr val="C00000"/>
                </a:solidFill>
              </a:rPr>
              <a:t>اتخاذ القرارات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defRPr/>
            </a:pPr>
            <a:r>
              <a:rPr lang="ar-SA" dirty="0" smtClean="0"/>
              <a:t>تحديد المشكلة :  و</a:t>
            </a:r>
            <a:r>
              <a:rPr lang="ar-SA" dirty="0" smtClean="0"/>
              <a:t> المشكلة </a:t>
            </a:r>
            <a:r>
              <a:rPr lang="ar-SA" dirty="0" smtClean="0"/>
              <a:t>هي </a:t>
            </a:r>
            <a:r>
              <a:rPr lang="ar-SA" dirty="0" smtClean="0"/>
              <a:t>عقبة امام تحقيق الاهداف </a:t>
            </a:r>
            <a:r>
              <a:rPr lang="ar-SA" dirty="0" smtClean="0"/>
              <a:t>او </a:t>
            </a:r>
            <a:r>
              <a:rPr lang="ar-SA" dirty="0" smtClean="0"/>
              <a:t>فجوة بين الوضع الراهن والوضع المأمول</a:t>
            </a:r>
            <a:endParaRPr lang="en-US" dirty="0" smtClean="0"/>
          </a:p>
          <a:p>
            <a:pPr algn="just" rtl="1">
              <a:lnSpc>
                <a:spcPct val="150000"/>
              </a:lnSpc>
              <a:defRPr/>
            </a:pPr>
            <a:r>
              <a:rPr lang="ar-SA" dirty="0" smtClean="0"/>
              <a:t>جمع المعلومات : معلومات موضوعية (من أطراف، زمان، مكان...) ، معلومات ذاتية (من آراء ...)، معلومات متعلقة بالمعوقات  و معلومات إضافية أخرى</a:t>
            </a:r>
            <a:endParaRPr lang="ar-SA" dirty="0" smtClean="0"/>
          </a:p>
          <a:p>
            <a:pPr algn="just" rtl="1">
              <a:lnSpc>
                <a:spcPct val="150000"/>
              </a:lnSpc>
              <a:defRPr/>
            </a:pPr>
            <a:r>
              <a:rPr lang="ar-SA" dirty="0" smtClean="0"/>
              <a:t>تحديد البدائل </a:t>
            </a:r>
            <a:r>
              <a:rPr lang="ar-SA" dirty="0" smtClean="0"/>
              <a:t>( الحلول</a:t>
            </a:r>
            <a:r>
              <a:rPr lang="ar-SA" dirty="0" smtClean="0"/>
              <a:t>) و اختيار </a:t>
            </a:r>
            <a:r>
              <a:rPr lang="ar-SA" dirty="0" smtClean="0"/>
              <a:t>البديل المناسب لها ( الحل الافضل)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dirty="0" smtClean="0"/>
              <a:t>تنفيذ القرار</a:t>
            </a:r>
            <a:endParaRPr lang="ar-SA" dirty="0" smtClean="0"/>
          </a:p>
          <a:p>
            <a:pPr algn="just" rtl="1">
              <a:lnSpc>
                <a:spcPct val="150000"/>
              </a:lnSpc>
              <a:defRPr/>
            </a:pPr>
            <a:r>
              <a:rPr lang="ar-SA" dirty="0" smtClean="0"/>
              <a:t>متابعة التنفيذ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D6548D-BD9C-4982-AF86-A9CD497F4479}" type="datetime1">
              <a:rPr lang="ar-SA" smtClean="0"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5. </a:t>
            </a:r>
            <a:r>
              <a:rPr lang="ar-SA" b="1" dirty="0" smtClean="0">
                <a:solidFill>
                  <a:srgbClr val="C00000"/>
                </a:solidFill>
              </a:rPr>
              <a:t>الحاسب الآلي واتخاذ القرارات</a:t>
            </a:r>
            <a:br>
              <a:rPr lang="ar-SA" b="1" dirty="0" smtClean="0">
                <a:solidFill>
                  <a:srgbClr val="C00000"/>
                </a:solidFill>
              </a:rPr>
            </a:b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defRPr/>
            </a:pPr>
            <a:r>
              <a:rPr lang="ar-SA" b="1" dirty="0" smtClean="0">
                <a:cs typeface="Simplified Arabic" pitchFamily="2" charset="-78"/>
              </a:rPr>
              <a:t>نظام مساندة القرار.</a:t>
            </a:r>
          </a:p>
          <a:p>
            <a:pPr algn="r" rtl="1">
              <a:defRPr/>
            </a:pPr>
            <a:r>
              <a:rPr lang="ar-SA" b="1" dirty="0" smtClean="0">
                <a:cs typeface="Simplified Arabic" pitchFamily="2" charset="-78"/>
              </a:rPr>
              <a:t>نظام مساندة القرار الجماعي .</a:t>
            </a:r>
          </a:p>
          <a:p>
            <a:pPr algn="r" rtl="1">
              <a:defRPr/>
            </a:pPr>
            <a:r>
              <a:rPr lang="ar-SA" b="1" dirty="0" smtClean="0">
                <a:cs typeface="Simplified Arabic" pitchFamily="2" charset="-78"/>
              </a:rPr>
              <a:t>نظام الخبرة.   (الذكاء الاصطناعي)</a:t>
            </a:r>
          </a:p>
          <a:p>
            <a:pPr algn="r" rtl="1">
              <a:defRPr/>
            </a:pPr>
            <a:r>
              <a:rPr lang="ar-SA" b="1" dirty="0" smtClean="0">
                <a:cs typeface="Simplified Arabic" pitchFamily="2" charset="-78"/>
              </a:rPr>
              <a:t>نظام مساند المدير .</a:t>
            </a:r>
          </a:p>
          <a:p>
            <a:pPr algn="r" rtl="1">
              <a:defRPr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2A4AA3-1626-4299-962B-3BEB8A8A870C}" type="datetime1">
              <a:rPr lang="ar-SA" smtClean="0"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</TotalTime>
  <Words>230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الفصل الرابع : اتخاذ القرارات</vt:lpstr>
      <vt:lpstr>1.مفهوم اتخاذ القرار </vt:lpstr>
      <vt:lpstr>.2اتخاذ القرارات والعملية الإدارية</vt:lpstr>
      <vt:lpstr>3.أنواع القرارات</vt:lpstr>
      <vt:lpstr>4.خطوات اتخاذ القرارات</vt:lpstr>
      <vt:lpstr>5. الحاسب الآلي واتخاذ القرارات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الرابع : اتخاذ القرارات</dc:title>
  <dc:creator>HP</dc:creator>
  <cp:lastModifiedBy>HP</cp:lastModifiedBy>
  <cp:revision>7</cp:revision>
  <dcterms:created xsi:type="dcterms:W3CDTF">2006-08-16T00:00:00Z</dcterms:created>
  <dcterms:modified xsi:type="dcterms:W3CDTF">2014-11-16T23:43:07Z</dcterms:modified>
</cp:coreProperties>
</file>