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453F2-0B02-4513-94D0-9EB58D2E6877}" type="datetimeFigureOut">
              <a:rPr lang="en-US" smtClean="0"/>
              <a:t>11/29/2014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4934E-6183-4DEC-950B-1BDD28644F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427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187D5A6-24E9-4291-B687-2B2CF10A40E6}" type="datetime1">
              <a:rPr lang="ar-SA" smtClean="0"/>
              <a:t>07/02/1436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9194-2B92-4CE2-8235-0622B7818E73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9F-695E-41D9-94C2-DC7AAF319E86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37A943-D433-494D-AEB4-8F7DCEB758F1}" type="datetime1">
              <a:rPr lang="ar-SA" smtClean="0"/>
              <a:t>07/02/1436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53A412C-8DA7-4EB3-9BDC-18DB4FEC0163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B3E9C-B461-4E7F-89E6-774181670A43}" type="datetime1">
              <a:rPr lang="ar-SA" smtClean="0"/>
              <a:t>07/02/1436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A50B-C2D0-4FFC-AE0A-334F42A155EC}" type="datetime1">
              <a:rPr lang="ar-SA" smtClean="0"/>
              <a:t>07/02/1436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6B845D-97A7-468D-BBAB-DE4AAC931901}" type="datetime1">
              <a:rPr lang="ar-SA" smtClean="0"/>
              <a:t>07/02/1436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28B1-6382-4AC3-B331-44CB116AE5A3}" type="datetime1">
              <a:rPr lang="ar-SA" smtClean="0"/>
              <a:t>07/02/1436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ACE2005-2816-40F1-8F0E-5728154211F7}" type="datetime1">
              <a:rPr lang="ar-SA" smtClean="0"/>
              <a:t>07/02/1436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89A401-0917-4AC3-BCBB-5C9934294D64}" type="datetime1">
              <a:rPr lang="ar-SA" smtClean="0"/>
              <a:t>07/02/1436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8AAFF0-0B84-4909-84E9-A9F8DE809492}" type="datetime1">
              <a:rPr lang="ar-SA" smtClean="0"/>
              <a:t>07/02/1436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مبادئ إدارة الأعمال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>
              <a:defRPr/>
            </a:pPr>
            <a:r>
              <a:rPr lang="ar-SA" sz="6000" dirty="0" smtClean="0">
                <a:solidFill>
                  <a:srgbClr val="C00000"/>
                </a:solidFill>
                <a:cs typeface="Motken noqta" pitchFamily="2" charset="-78"/>
              </a:rPr>
              <a:t>الفصل الخامس:التنظيم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45D9-FF9F-49FC-BD34-0AA5B5D275CF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C00000"/>
                </a:solidFill>
              </a:rPr>
              <a:t>1.مفهوم التنظيم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 rtl="1">
              <a:lnSpc>
                <a:spcPct val="150000"/>
              </a:lnSpc>
              <a:buNone/>
              <a:defRPr/>
            </a:pPr>
            <a:r>
              <a:rPr lang="ar-SA" b="1" dirty="0" smtClean="0">
                <a:latin typeface="Arial"/>
                <a:cs typeface="Hesham Kashkool" pitchFamily="2" charset="-78"/>
              </a:rPr>
              <a:t> التنظيم هو : ” توزيع المسئوليات و التنسيق بين كافة العاملين بشكل يضمن تحقيق أقصى درجة ممكنة من الكفاية في تحقيق الأهداف المحددة“ 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ar-SA" b="1" dirty="0" smtClean="0">
                <a:latin typeface="Arial"/>
                <a:cs typeface="Hesham Kashkool" pitchFamily="2" charset="-78"/>
              </a:rPr>
              <a:t>ويسعى التنظيم إلى تحقيق أهداف منها: 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ar-SA" b="1" dirty="0" smtClean="0">
                <a:latin typeface="Arial"/>
                <a:cs typeface="Hesham Kashkool" pitchFamily="2" charset="-78"/>
              </a:rPr>
              <a:t>وضع الإطار  لتنفيذالخطط و البرامج لتحقيق أهداف المنظمة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ar-SA" b="1" dirty="0" smtClean="0">
                <a:latin typeface="Arial"/>
                <a:cs typeface="Hesham Kashkool" pitchFamily="2" charset="-78"/>
              </a:rPr>
              <a:t>تجميع الموارد اللازمة لتحقيق الأهداف 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ar-SA" b="1" dirty="0" smtClean="0">
                <a:latin typeface="Arial"/>
                <a:cs typeface="Hesham Kashkool" pitchFamily="2" charset="-78"/>
              </a:rPr>
              <a:t>وضع القواعد و الإجراءات اللازمة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ar-SA" b="1" dirty="0" smtClean="0">
                <a:latin typeface="Arial"/>
                <a:cs typeface="Hesham Kashkool" pitchFamily="2" charset="-78"/>
              </a:rPr>
              <a:t>إيجاد التوازن بين الأهداف و الموارد و النتائج</a:t>
            </a:r>
          </a:p>
          <a:p>
            <a:pPr algn="just" rtl="1">
              <a:lnSpc>
                <a:spcPct val="150000"/>
              </a:lnSpc>
              <a:buNone/>
              <a:defRPr/>
            </a:pPr>
            <a:endParaRPr lang="ar-SA" b="1" dirty="0" smtClean="0">
              <a:cs typeface="Hesham Kashkool" pitchFamily="2" charset="-78"/>
            </a:endParaRP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ar-SA" b="1" dirty="0" smtClean="0">
                <a:cs typeface="Hesham Kashkool" pitchFamily="2" charset="-78"/>
              </a:rPr>
              <a:t> </a:t>
            </a:r>
          </a:p>
          <a:p>
            <a:pPr algn="just" rtl="1">
              <a:lnSpc>
                <a:spcPct val="150000"/>
              </a:lnSpc>
              <a:buNone/>
              <a:defRPr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A4D4A6-993C-450B-A14D-2CCDEB3E61AF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200" b="1" dirty="0" smtClean="0">
                <a:solidFill>
                  <a:srgbClr val="C00000"/>
                </a:solidFill>
              </a:rPr>
              <a:t>2.أنواع التنظيم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defRPr/>
            </a:pPr>
            <a:r>
              <a:rPr lang="ar-SA" sz="2800" b="1" dirty="0" smtClean="0">
                <a:cs typeface="Simplified Arabic" pitchFamily="2" charset="-78"/>
              </a:rPr>
              <a:t>التنظيم الرسمي : </a:t>
            </a:r>
            <a:r>
              <a:rPr lang="ar-SA" b="1" dirty="0" smtClean="0">
                <a:cs typeface="Simplified Arabic" pitchFamily="2" charset="-78"/>
              </a:rPr>
              <a:t>هو البناء الرسمي الذي يحدد العلاقات و المستويات الإدارية للأعمال التي يقوم بها الأفراد و توزيع المسؤوليات و الواجبات .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ar-SA" sz="2800" b="1" dirty="0" smtClean="0">
                <a:cs typeface="Simplified Arabic" pitchFamily="2" charset="-78"/>
              </a:rPr>
              <a:t>التنظيم غير الرسمي : </a:t>
            </a:r>
            <a:r>
              <a:rPr lang="ar-SA" b="1" dirty="0" smtClean="0">
                <a:cs typeface="Simplified Arabic" pitchFamily="2" charset="-78"/>
              </a:rPr>
              <a:t>هو مجموعة من العلاقات التي تنشأ و تستمر بين العاملين بسبب وجودهم في مكان واحد للعمل واشتراكهم في أهداف ومشكلات متشابهة .</a:t>
            </a:r>
            <a:endParaRPr lang="en-IN" b="1" dirty="0" smtClean="0">
              <a:cs typeface="Simplified Arabic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E3A8710-E27B-4127-A395-3B1789FB4274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457200"/>
          <a:ext cx="7848600" cy="4706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24300"/>
                <a:gridCol w="39243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التنظيم الرسمي</a:t>
                      </a:r>
                      <a:endParaRPr kumimoji="0" lang="en-I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Hesham Kashkool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التنظيم غير الرسمي</a:t>
                      </a:r>
                      <a:endParaRPr kumimoji="0" lang="en-I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Hesham Kashkool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ينتج من الأهداف و المهام الرسمية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ينتج من تجمع الأفراد داخل المنظمة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أهداف التنظيم الرسمي تحقيق الاهداف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ar-SA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أهداف التنظيم غير الرسمي هي اشباع حاجة كل فرد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أهدف الفرد هي تأدية الوظيفة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أهدف الفرد إشباع حاجاته المادية و المعنوية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علاقات الفرد هي العلاقات الإدارية الرسمية للوظيفة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علاقات الفرد هي علاقات اجتماعية و ارتباطات شخصية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الاتصالات تتم وفقاً للتسلسل الهرمي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الاتصالات تتم من خلال التأثيرات و النفوذ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marL="90000" marR="90000" marT="46800" marB="46800" anchor="ctr" horzOverflow="overflow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FABE689-37BF-4640-A30C-95EB6844205F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C00000"/>
                </a:solidFill>
              </a:rPr>
              <a:t>3.مبادئ التنظيم الإداري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الهدف : لا بد من وجود هدف واضح.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الوظيفة : أي أن الوظيفة (واجبات و مسؤوليات) هي الوحدة الأساسية لأي تنظيم إداري.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التخصص و تقسيم العمل .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وحدة القيادة : لكل موظف رئيس واحد.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نطاق الإشراف .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تكافؤ المسئولية و السلطة .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المركزية و اللامركزية .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التفويض .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التنسيق .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b="1" dirty="0" smtClean="0">
                <a:solidFill>
                  <a:schemeClr val="folHlink"/>
                </a:solidFill>
                <a:cs typeface="Simplified Arabic" pitchFamily="2" charset="-78"/>
              </a:rPr>
              <a:t>مبدأ التوازن و المرونة .</a:t>
            </a:r>
            <a:endParaRPr lang="en-IN" b="1" dirty="0" smtClean="0">
              <a:solidFill>
                <a:schemeClr val="folHlink"/>
              </a:solidFill>
              <a:cs typeface="Simplified Arabic" pitchFamily="2" charset="-78"/>
            </a:endParaRPr>
          </a:p>
          <a:p>
            <a:pPr algn="just" rtl="1">
              <a:lnSpc>
                <a:spcPct val="150000"/>
              </a:lnSpc>
              <a:buNone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7E4301F-28DA-4159-AED2-65099321016F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C00000"/>
                </a:solidFill>
              </a:rPr>
              <a:t>4.الهياكل التنظيمية</a:t>
            </a:r>
            <a:endParaRPr lang="en-IN" b="1" dirty="0" smtClean="0">
              <a:solidFill>
                <a:srgbClr val="C000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537450" cy="4508500"/>
          </a:xfrm>
        </p:spPr>
        <p:txBody>
          <a:bodyPr>
            <a:normAutofit/>
          </a:bodyPr>
          <a:lstStyle/>
          <a:p>
            <a:pPr algn="just" rtl="1" eaLnBrk="1" hangingPunct="1">
              <a:lnSpc>
                <a:spcPct val="150000"/>
              </a:lnSpc>
              <a:defRPr/>
            </a:pPr>
            <a:r>
              <a:rPr lang="ar-SA" dirty="0" smtClean="0">
                <a:cs typeface="Simplified Arabic" pitchFamily="2" charset="-78"/>
              </a:rPr>
              <a:t>البناء التنظيمي :  وهو النموذج الذي يعكس طبيعة التعامل و التنسيق المصمم من قبل الإدارة و ذلك من أجل الربط بين مهام الأفراد و الجماعات في المنظمة بما يعمل على تحقيق أهداف المنظمة .</a:t>
            </a:r>
          </a:p>
          <a:p>
            <a:pPr algn="just" rtl="1" eaLnBrk="1" hangingPunct="1">
              <a:lnSpc>
                <a:spcPct val="150000"/>
              </a:lnSpc>
              <a:defRPr/>
            </a:pPr>
            <a:r>
              <a:rPr lang="ar-SA" dirty="0" smtClean="0">
                <a:cs typeface="Simplified Arabic" pitchFamily="2" charset="-78"/>
              </a:rPr>
              <a:t>الخارطة التنظيمية : هي رسم بياني أو تخطيطي يصور لنا الخطوط العريضة للهيكل التنظيمي .</a:t>
            </a:r>
            <a:endParaRPr lang="en-IN" dirty="0" smtClean="0">
              <a:cs typeface="Simplified Arabic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53FE48B-AE4F-40AA-963C-4D8D4058CAA3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C00000"/>
                </a:solidFill>
                <a:cs typeface="Simplified Arabic" pitchFamily="2" charset="-78"/>
              </a:rPr>
              <a:t>5.طرق وخطوات تصميم الهيكل التنظيمي</a:t>
            </a:r>
            <a:endParaRPr lang="en-IN" b="1" dirty="0" smtClean="0">
              <a:solidFill>
                <a:srgbClr val="C00000"/>
              </a:solidFill>
              <a:cs typeface="Simplified Arabic" pitchFamily="2" charset="-7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561262" cy="4248150"/>
          </a:xfrm>
        </p:spPr>
        <p:txBody>
          <a:bodyPr>
            <a:normAutofit/>
          </a:bodyPr>
          <a:lstStyle/>
          <a:p>
            <a:pPr marL="0" indent="0" algn="just" rtl="1">
              <a:lnSpc>
                <a:spcPct val="170000"/>
              </a:lnSpc>
              <a:buNone/>
            </a:pPr>
            <a:r>
              <a:rPr lang="ar-SA" b="1" dirty="0" smtClean="0">
                <a:solidFill>
                  <a:srgbClr val="00B050"/>
                </a:solidFill>
                <a:cs typeface="Simplified Arabic" pitchFamily="2" charset="-78"/>
              </a:rPr>
              <a:t>أ</a:t>
            </a:r>
            <a:r>
              <a:rPr lang="ar-SA" b="1" dirty="0" smtClean="0">
                <a:solidFill>
                  <a:srgbClr val="00B050"/>
                </a:solidFill>
                <a:cs typeface="Simplified Arabic" pitchFamily="2" charset="-78"/>
              </a:rPr>
              <a:t>. طريقة </a:t>
            </a:r>
            <a:r>
              <a:rPr lang="ar-SA" b="1" dirty="0" smtClean="0">
                <a:solidFill>
                  <a:srgbClr val="00B050"/>
                </a:solidFill>
                <a:cs typeface="Simplified Arabic" pitchFamily="2" charset="-78"/>
              </a:rPr>
              <a:t>تحليل الهدف </a:t>
            </a:r>
            <a:r>
              <a:rPr lang="ar-SA" b="1" dirty="0" smtClean="0">
                <a:cs typeface="Simplified Arabic" pitchFamily="2" charset="-78"/>
              </a:rPr>
              <a:t>:</a:t>
            </a:r>
            <a:r>
              <a:rPr lang="ar-SA" b="1" dirty="0" smtClean="0">
                <a:solidFill>
                  <a:srgbClr val="00B050"/>
                </a:solidFill>
                <a:cs typeface="Simplified Arabic" pitchFamily="2" charset="-78"/>
              </a:rPr>
              <a:t> </a:t>
            </a:r>
            <a:r>
              <a:rPr lang="ar-SA" dirty="0"/>
              <a:t>أو "طريقة تصميم المنظمة من أعلى إلى أسفل" :  ويتم فيها :</a:t>
            </a:r>
          </a:p>
          <a:p>
            <a:pPr algn="just" rtl="1">
              <a:lnSpc>
                <a:spcPct val="170000"/>
              </a:lnSpc>
            </a:pPr>
            <a:r>
              <a:rPr lang="ar-SA" dirty="0"/>
              <a:t>تحليل الأهداف الرئيسة للمنظمة إلى أهداف ونشاطات </a:t>
            </a:r>
            <a:r>
              <a:rPr lang="ar-SA" dirty="0" smtClean="0"/>
              <a:t>فرعية.</a:t>
            </a:r>
            <a:endParaRPr lang="ar-SA" dirty="0"/>
          </a:p>
          <a:p>
            <a:pPr algn="just" rtl="1">
              <a:lnSpc>
                <a:spcPct val="170000"/>
              </a:lnSpc>
            </a:pPr>
            <a:r>
              <a:rPr lang="ar-SA" dirty="0"/>
              <a:t>إنشاء وحدات إدارية </a:t>
            </a:r>
            <a:r>
              <a:rPr lang="ar-SA" dirty="0" smtClean="0"/>
              <a:t>رئيسة.</a:t>
            </a:r>
            <a:endParaRPr lang="ar-SA" dirty="0"/>
          </a:p>
          <a:p>
            <a:pPr algn="just" rtl="1">
              <a:lnSpc>
                <a:spcPct val="170000"/>
              </a:lnSpc>
            </a:pPr>
            <a:r>
              <a:rPr lang="ar-SA" dirty="0"/>
              <a:t>تقسيم كل وحدة إدارية رئيسة إلى وحدات إدارية فرعية و كل وحدة إدارية فرعية إلى وحدات إدارية </a:t>
            </a:r>
            <a:r>
              <a:rPr lang="ar-SA" dirty="0" smtClean="0"/>
              <a:t>أصغر.</a:t>
            </a:r>
            <a:r>
              <a:rPr lang="ar-SA" dirty="0"/>
              <a:t> </a:t>
            </a:r>
          </a:p>
          <a:p>
            <a:pPr marL="0" indent="0" algn="just" rtl="1" eaLnBrk="1" hangingPunct="1">
              <a:lnSpc>
                <a:spcPct val="170000"/>
              </a:lnSpc>
              <a:buNone/>
              <a:defRPr/>
            </a:pPr>
            <a:endParaRPr lang="ar-SA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99E280-0076-4068-8FDB-9DFF24ABC833}" type="datetime1">
              <a:rPr lang="ar-SA" smtClean="0"/>
              <a:t>07/02/1436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ar-SA" dirty="0" smtClean="0"/>
              <a:t>مبادئ إدارة الأعمال</a:t>
            </a:r>
            <a:endParaRPr lang="en-US" sz="2200" b="1" dirty="0">
              <a:solidFill>
                <a:srgbClr val="00B050"/>
              </a:solidFill>
              <a:cs typeface="Simplified Arabic" pitchFamily="2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pPr marL="0" indent="0" algn="just" rtl="1">
              <a:lnSpc>
                <a:spcPct val="170000"/>
              </a:lnSpc>
              <a:buNone/>
              <a:defRPr/>
            </a:pPr>
            <a:r>
              <a:rPr lang="ar-SA" b="1" dirty="0" err="1">
                <a:solidFill>
                  <a:srgbClr val="00B050"/>
                </a:solidFill>
                <a:cs typeface="Simplified Arabic" pitchFamily="2" charset="-78"/>
              </a:rPr>
              <a:t>ب.طريقة</a:t>
            </a:r>
            <a:r>
              <a:rPr lang="ar-SA" b="1" dirty="0">
                <a:solidFill>
                  <a:srgbClr val="00B050"/>
                </a:solidFill>
                <a:cs typeface="Simplified Arabic" pitchFamily="2" charset="-78"/>
              </a:rPr>
              <a:t> تجميع الأنشطة </a:t>
            </a:r>
            <a:endParaRPr lang="ar-SA" b="1" dirty="0">
              <a:cs typeface="Simplified Arabic" pitchFamily="2" charset="-78"/>
            </a:endParaRPr>
          </a:p>
          <a:p>
            <a:pPr lvl="1" algn="just" rtl="1">
              <a:lnSpc>
                <a:spcPct val="170000"/>
              </a:lnSpc>
              <a:buNone/>
              <a:defRPr/>
            </a:pPr>
            <a:r>
              <a:rPr lang="ar-SA" sz="2400" b="1" dirty="0">
                <a:solidFill>
                  <a:schemeClr val="folHlink"/>
                </a:solidFill>
              </a:rPr>
              <a:t>أ - التنظيم على أساس الوظيفة .</a:t>
            </a:r>
          </a:p>
          <a:p>
            <a:pPr lvl="1" algn="just" rtl="1">
              <a:lnSpc>
                <a:spcPct val="170000"/>
              </a:lnSpc>
              <a:buNone/>
              <a:defRPr/>
            </a:pPr>
            <a:r>
              <a:rPr lang="ar-SA" sz="2400" b="1" dirty="0">
                <a:solidFill>
                  <a:schemeClr val="folHlink"/>
                </a:solidFill>
              </a:rPr>
              <a:t>ب - التنظيم على أساس نوع </a:t>
            </a:r>
            <a:r>
              <a:rPr lang="ar-SA" sz="2400" b="1" dirty="0" smtClean="0">
                <a:solidFill>
                  <a:schemeClr val="folHlink"/>
                </a:solidFill>
              </a:rPr>
              <a:t> الخدمة او المنتج </a:t>
            </a:r>
            <a:r>
              <a:rPr lang="ar-SA" sz="2400" b="1" dirty="0">
                <a:solidFill>
                  <a:schemeClr val="folHlink"/>
                </a:solidFill>
              </a:rPr>
              <a:t>.</a:t>
            </a:r>
          </a:p>
          <a:p>
            <a:pPr lvl="1" algn="just" rtl="1">
              <a:lnSpc>
                <a:spcPct val="170000"/>
              </a:lnSpc>
              <a:buNone/>
              <a:defRPr/>
            </a:pPr>
            <a:r>
              <a:rPr lang="ar-SA" sz="2400" b="1" dirty="0">
                <a:solidFill>
                  <a:schemeClr val="folHlink"/>
                </a:solidFill>
              </a:rPr>
              <a:t>ج - التنظيم على اساس </a:t>
            </a:r>
            <a:r>
              <a:rPr lang="ar-SA" sz="2400" b="1">
                <a:solidFill>
                  <a:schemeClr val="folHlink"/>
                </a:solidFill>
              </a:rPr>
              <a:t>الموقع </a:t>
            </a:r>
            <a:r>
              <a:rPr lang="ar-SA" sz="2400" b="1" smtClean="0">
                <a:solidFill>
                  <a:schemeClr val="folHlink"/>
                </a:solidFill>
              </a:rPr>
              <a:t>الجغرافي.</a:t>
            </a:r>
            <a:endParaRPr lang="ar-SA" sz="2400" b="1" dirty="0">
              <a:solidFill>
                <a:schemeClr val="folHlink"/>
              </a:solidFill>
            </a:endParaRPr>
          </a:p>
          <a:p>
            <a:pPr lvl="1" algn="just" rtl="1">
              <a:lnSpc>
                <a:spcPct val="170000"/>
              </a:lnSpc>
              <a:buNone/>
              <a:defRPr/>
            </a:pPr>
            <a:r>
              <a:rPr lang="ar-SA" sz="2400" b="1" dirty="0">
                <a:solidFill>
                  <a:schemeClr val="folHlink"/>
                </a:solidFill>
              </a:rPr>
              <a:t>د – التنظيم على أساس نوع المستفيد (العملاء) .</a:t>
            </a:r>
          </a:p>
          <a:p>
            <a:pPr lvl="1" algn="just" rtl="1">
              <a:lnSpc>
                <a:spcPct val="170000"/>
              </a:lnSpc>
              <a:buNone/>
              <a:defRPr/>
            </a:pPr>
            <a:r>
              <a:rPr lang="ar-SA" sz="2400" b="1" dirty="0">
                <a:solidFill>
                  <a:schemeClr val="folHlink"/>
                </a:solidFill>
              </a:rPr>
              <a:t>هـ -التنظيم المختلط .</a:t>
            </a:r>
            <a:endParaRPr lang="en-IN" sz="2400" b="1" dirty="0">
              <a:solidFill>
                <a:schemeClr val="folHlink"/>
              </a:solidFill>
            </a:endParaRPr>
          </a:p>
          <a:p>
            <a:pPr algn="just" rtl="1">
              <a:lnSpc>
                <a:spcPct val="170000"/>
              </a:lnSpc>
              <a:buNone/>
              <a:defRPr/>
            </a:pPr>
            <a:endParaRPr lang="ar-SA" b="1" dirty="0">
              <a:solidFill>
                <a:schemeClr val="folHlink"/>
              </a:solidFill>
              <a:cs typeface="Simplified Arabic" pitchFamily="2" charset="-78"/>
            </a:endParaRPr>
          </a:p>
          <a:p>
            <a:pPr algn="r" rtl="1"/>
            <a:endParaRPr lang="en-IN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37A943-D433-494D-AEB4-8F7DCEB758F1}" type="datetime1">
              <a:rPr lang="ar-SA" smtClean="0"/>
              <a:t>07/02/1436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10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</TotalTime>
  <Words>413</Words>
  <Application>Microsoft Office PowerPoint</Application>
  <PresentationFormat>عرض على الشاشة (3:4)‏</PresentationFormat>
  <Paragraphs>75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Oriel</vt:lpstr>
      <vt:lpstr>الفصل الخامس:التنظيم</vt:lpstr>
      <vt:lpstr>1.مفهوم التنظيم</vt:lpstr>
      <vt:lpstr>2.أنواع التنظيم</vt:lpstr>
      <vt:lpstr>عرض تقديمي في PowerPoint</vt:lpstr>
      <vt:lpstr>3.مبادئ التنظيم الإداري</vt:lpstr>
      <vt:lpstr>4.الهياكل التنظيمية</vt:lpstr>
      <vt:lpstr>5.طرق وخطوات تصميم الهيكل التنظيمي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الخامس:التنظيم</dc:title>
  <dc:creator>HP</dc:creator>
  <cp:lastModifiedBy>HP</cp:lastModifiedBy>
  <cp:revision>11</cp:revision>
  <dcterms:created xsi:type="dcterms:W3CDTF">2006-08-16T00:00:00Z</dcterms:created>
  <dcterms:modified xsi:type="dcterms:W3CDTF">2014-11-29T19:05:37Z</dcterms:modified>
</cp:coreProperties>
</file>