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6B4700-90D6-4F6D-9BD5-BAB7734379C8}" type="datetimeFigureOut">
              <a:rPr lang="en-IN" smtClean="0"/>
              <a:t>29-11-2014</a:t>
            </a:fld>
            <a:endParaRPr lang="en-IN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IN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6F9C0C-A32E-4248-B80F-4BC7C76B43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84895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3D6CA-04AF-4CC8-A7B5-95FF69BB5374}" type="datetime5">
              <a:rPr lang="ar-SA" smtClean="0"/>
              <a:t>1436-02-07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مباادئ إدارة الأعمال</a:t>
            </a:r>
            <a:endParaRPr lang="ar-SA"/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شكل بيضاوي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شكل بيضاوي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403DE-619F-4BBD-AF8B-E07A536C696C}" type="datetime5">
              <a:rPr lang="ar-SA" smtClean="0"/>
              <a:t>1436-02-07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مباادئ إدارة الأعمال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مستطيل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شكل بيضاوي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شكل بيضاوي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EE822-F506-4F81-80E7-04F6F165243F}" type="datetime5">
              <a:rPr lang="ar-SA" smtClean="0"/>
              <a:t>1436-02-07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مباادئ إدارة الأعمال</a:t>
            </a:r>
            <a:endParaRPr lang="ar-SA"/>
          </a:p>
        </p:txBody>
      </p:sp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21DB-2D74-4B34-A3B5-C741AE2098B5}" type="datetime5">
              <a:rPr lang="ar-SA" smtClean="0"/>
              <a:t>1436-02-07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مباادئ إدارة الأعمال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3" name="مستطيل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مستطيل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مباادئ إدارة الأعمال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CFBA7-6DDF-4369-A7DE-E9548DEAB938}" type="datetime5">
              <a:rPr lang="ar-SA" smtClean="0"/>
              <a:t>1436-02-07</a:t>
            </a:fld>
            <a:endParaRPr lang="ar-SA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شكل بيضاوي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شكل بيضاوي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F86188C-CA16-49F2-A731-58BED2D9FFC6}" type="datetime5">
              <a:rPr lang="ar-SA" smtClean="0"/>
              <a:t>1436-02-07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مباادئ إدارة الأعمال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عنصر نائب للمحتوى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2" name="عنصر نائب للمحتوى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مستطيل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مستطيل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مستطيل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مستطيل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EEF2-9FC5-4865-9F11-BD931A1F11F9}" type="datetime5">
              <a:rPr lang="ar-SA" smtClean="0"/>
              <a:t>1436-02-07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ar-SA" smtClean="0"/>
              <a:t>مباادئ إدارة الأعمال</a:t>
            </a:r>
            <a:endParaRPr lang="ar-SA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عنصر نائب للمحتوى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6" name="عنصر نائب للمحتوى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شكل بيضاوي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شكل بيضاوي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3" name="عنوان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AA544-2642-476E-BAA2-7109F1AD203C}" type="datetime5">
              <a:rPr lang="ar-SA" smtClean="0"/>
              <a:t>1436-02-07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مباادئ إدارة الأعمال</a:t>
            </a:r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مستطيل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مستطيل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9E104-E4B2-4E64-BA57-8106BF23B54A}" type="datetime5">
              <a:rPr lang="ar-SA" smtClean="0"/>
              <a:t>1436-02-07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مباادئ إدارة الأعمال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مستطيل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عنصر نائب للمحتوى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شكل بيضاوي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شكل بيضاوي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1" name="مستطيل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7E288-3E5F-416B-9115-49F8D8CA4D27}" type="datetime5">
              <a:rPr lang="ar-SA" smtClean="0"/>
              <a:t>1436-02-07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ar-SA" smtClean="0"/>
              <a:t>مباادئ إدارة الأعمال</a:t>
            </a:r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رابط مستقيم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مستطيل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شكل بيضاوي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شكل بيضاوي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2" name="مستطيل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B5B4665-1EAB-45E1-8B59-7E369A5344CA}" type="datetime5">
              <a:rPr lang="ar-SA" smtClean="0"/>
              <a:t>1436-02-07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ar-SA" smtClean="0"/>
              <a:t>مباادئ إدارة الأعمال</a:t>
            </a:r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238C153-1C86-4ECA-B6C4-F841BA8CBC7E}" type="datetime5">
              <a:rPr lang="ar-SA" smtClean="0"/>
              <a:t>1436-02-07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ar-SA" smtClean="0"/>
              <a:t>مباادئ إدارة الأعمال</a:t>
            </a:r>
            <a:endParaRPr lang="ar-SA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شكل بيضاوي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شكل بيضاوي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457200" y="2493963"/>
            <a:ext cx="8229600" cy="3244850"/>
          </a:xfrm>
        </p:spPr>
        <p:txBody>
          <a:bodyPr/>
          <a:lstStyle/>
          <a:p>
            <a:pPr algn="ctr" rtl="1">
              <a:buNone/>
              <a:defRPr/>
            </a:pPr>
            <a:r>
              <a:rPr lang="ar-SA" sz="5400" b="1" dirty="0">
                <a:solidFill>
                  <a:srgbClr val="FF0000"/>
                </a:solidFill>
                <a:latin typeface="Tahoma" pitchFamily="34" charset="0"/>
                <a:cs typeface="كبير 6" pitchFamily="2" charset="-78"/>
              </a:rPr>
              <a:t>الفصل </a:t>
            </a:r>
            <a:r>
              <a:rPr lang="ar-SA" sz="5400" b="1" dirty="0" smtClean="0">
                <a:solidFill>
                  <a:srgbClr val="FF0000"/>
                </a:solidFill>
                <a:latin typeface="Tahoma" pitchFamily="34" charset="0"/>
                <a:cs typeface="كبير 6" pitchFamily="2" charset="-78"/>
              </a:rPr>
              <a:t>السادس </a:t>
            </a:r>
            <a:r>
              <a:rPr lang="ar-SA" sz="5400" dirty="0" smtClean="0">
                <a:solidFill>
                  <a:srgbClr val="FF0000"/>
                </a:solidFill>
                <a:cs typeface="Motken noqta" pitchFamily="2" charset="-78"/>
              </a:rPr>
              <a:t>:التنسيق</a:t>
            </a: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46C99-1EA6-4FE5-ADBD-19D3078CF0C7}" type="datetime5">
              <a:rPr lang="ar-SA" smtClean="0"/>
              <a:t>1436-02-07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مباادئ إدارة الأعمال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54134045"/>
      </p:ext>
    </p:extLst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>
              <a:defRPr/>
            </a:pPr>
            <a:r>
              <a:rPr lang="ar-SA" b="1" dirty="0" smtClean="0">
                <a:solidFill>
                  <a:srgbClr val="FF0000"/>
                </a:solidFill>
              </a:rPr>
              <a:t>1.مفهوم التنسيق</a:t>
            </a:r>
            <a:endParaRPr lang="en-IN" b="1" dirty="0" smtClean="0">
              <a:solidFill>
                <a:srgbClr val="FF0000"/>
              </a:solidFill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556792"/>
            <a:ext cx="8229600" cy="3381921"/>
          </a:xfrm>
        </p:spPr>
        <p:txBody>
          <a:bodyPr/>
          <a:lstStyle/>
          <a:p>
            <a:pPr marL="609600" indent="-609600" algn="just" rtl="1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ar-SA" b="1" dirty="0" smtClean="0">
                <a:latin typeface="Arial"/>
                <a:cs typeface="Simplified Arabic" pitchFamily="2" charset="-78"/>
              </a:rPr>
              <a:t>”الترتيب المنظم لجهود الجماعة لكي توجه هذه الجهود في التصرف والتنفيذ لتحقيق الهدف المحدد“</a:t>
            </a: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783C5-8F87-4178-9283-3CA07E852B41}" type="datetime5">
              <a:rPr lang="ar-SA" smtClean="0"/>
              <a:t>1436-02-07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مباادئ إدارة الأعمال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8298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>
              <a:defRPr/>
            </a:pPr>
            <a:r>
              <a:rPr lang="ar-SA" b="1" dirty="0" smtClean="0">
                <a:solidFill>
                  <a:srgbClr val="FF0000"/>
                </a:solidFill>
                <a:cs typeface="Simplified Arabic" pitchFamily="2" charset="-78"/>
              </a:rPr>
              <a:t>2.شمولية وظيفة التنسيق</a:t>
            </a:r>
            <a:endParaRPr lang="en-IN" b="1" dirty="0" smtClean="0">
              <a:solidFill>
                <a:srgbClr val="FF0000"/>
              </a:solidFill>
              <a:cs typeface="Simplified Arabic" pitchFamily="2" charset="-78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3528" y="1628800"/>
            <a:ext cx="8424936" cy="4536504"/>
          </a:xfrm>
        </p:spPr>
        <p:txBody>
          <a:bodyPr/>
          <a:lstStyle/>
          <a:p>
            <a:pPr marL="514350" indent="-514350" algn="just" rtl="1" eaLnBrk="1" hangingPunct="1">
              <a:lnSpc>
                <a:spcPct val="150000"/>
              </a:lnSpc>
              <a:buClr>
                <a:schemeClr val="accent2"/>
              </a:buClr>
              <a:buFont typeface="+mj-lt"/>
              <a:buAutoNum type="arabicPeriod"/>
              <a:defRPr/>
            </a:pPr>
            <a:r>
              <a:rPr lang="ar-SA" b="1" dirty="0" smtClean="0">
                <a:cs typeface="Simplified Arabic" pitchFamily="2" charset="-78"/>
              </a:rPr>
              <a:t>العلاقة بين التخطيط والتنسيق : إن احد شروط فاعلية الخطط هو التكامل بينها، ويتطلب تحقيق هذا التكامل من المدير اتخاذ قرارات متعددة لضمان التنسيق بين الخطط تصميما و انجازا. </a:t>
            </a:r>
          </a:p>
          <a:p>
            <a:pPr marL="514350" indent="-514350" algn="just" rtl="1" eaLnBrk="1" hangingPunct="1">
              <a:lnSpc>
                <a:spcPct val="150000"/>
              </a:lnSpc>
              <a:buClr>
                <a:schemeClr val="accent2"/>
              </a:buClr>
              <a:buFont typeface="+mj-lt"/>
              <a:buAutoNum type="arabicPeriod"/>
              <a:defRPr/>
            </a:pPr>
            <a:r>
              <a:rPr lang="ar-SA" b="1" dirty="0" smtClean="0">
                <a:cs typeface="Simplified Arabic" pitchFamily="2" charset="-78"/>
              </a:rPr>
              <a:t>العلاقة بين </a:t>
            </a:r>
            <a:r>
              <a:rPr lang="ar-SA" b="1" smtClean="0">
                <a:cs typeface="Simplified Arabic" pitchFamily="2" charset="-78"/>
              </a:rPr>
              <a:t>التنظيم والتنسيق: </a:t>
            </a:r>
            <a:endParaRPr lang="ar-SA" b="1" dirty="0" smtClean="0">
              <a:cs typeface="Simplified Arabic" pitchFamily="2" charset="-78"/>
            </a:endParaRPr>
          </a:p>
          <a:p>
            <a:pPr marL="514350" indent="-514350" algn="just" rtl="1" eaLnBrk="1" hangingPunct="1">
              <a:lnSpc>
                <a:spcPct val="150000"/>
              </a:lnSpc>
              <a:buClr>
                <a:schemeClr val="accent2"/>
              </a:buClr>
              <a:buFont typeface="+mj-lt"/>
              <a:buAutoNum type="arabicPeriod"/>
              <a:defRPr/>
            </a:pPr>
            <a:r>
              <a:rPr lang="ar-SA" b="1" dirty="0" smtClean="0">
                <a:cs typeface="Simplified Arabic" pitchFamily="2" charset="-78"/>
              </a:rPr>
              <a:t>العلاقة بين التوجيه والتنسيق.</a:t>
            </a:r>
          </a:p>
          <a:p>
            <a:pPr marL="514350" indent="-514350" algn="just" rtl="1" eaLnBrk="1" hangingPunct="1">
              <a:lnSpc>
                <a:spcPct val="150000"/>
              </a:lnSpc>
              <a:buClr>
                <a:schemeClr val="accent2"/>
              </a:buClr>
              <a:buFont typeface="+mj-lt"/>
              <a:buAutoNum type="arabicPeriod"/>
              <a:defRPr/>
            </a:pPr>
            <a:r>
              <a:rPr lang="ar-SA" b="1" dirty="0" smtClean="0">
                <a:cs typeface="Simplified Arabic" pitchFamily="2" charset="-78"/>
              </a:rPr>
              <a:t>العلاقة بين الرقابة والتنسيق.</a:t>
            </a:r>
            <a:endParaRPr lang="en-IN" b="1" dirty="0" smtClean="0">
              <a:cs typeface="Simplified Arabic" pitchFamily="2" charset="-78"/>
            </a:endParaRP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9B7D7-EFC1-4EFC-8FE2-0B40DA91426C}" type="datetime5">
              <a:rPr lang="ar-SA" smtClean="0"/>
              <a:t>1436-02-07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مباادئ إدارة الأعمال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8708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>
              <a:defRPr/>
            </a:pPr>
            <a:r>
              <a:rPr lang="ar-SA" b="1" dirty="0" smtClean="0">
                <a:solidFill>
                  <a:srgbClr val="FF0000"/>
                </a:solidFill>
                <a:cs typeface="Simplified Arabic" pitchFamily="2" charset="-78"/>
              </a:rPr>
              <a:t>3.العلاقة </a:t>
            </a:r>
            <a:r>
              <a:rPr lang="ar-SA" b="1" dirty="0" smtClean="0">
                <a:solidFill>
                  <a:srgbClr val="FF0000"/>
                </a:solidFill>
                <a:cs typeface="Simplified Arabic" pitchFamily="2" charset="-78"/>
              </a:rPr>
              <a:t>بين التنسيق وبين العمليات الإدارية</a:t>
            </a:r>
            <a:endParaRPr lang="en-IN" b="1" dirty="0" smtClean="0">
              <a:solidFill>
                <a:srgbClr val="FF0000"/>
              </a:solidFill>
              <a:cs typeface="Simplified Arabic" pitchFamily="2" charset="-78"/>
            </a:endParaRPr>
          </a:p>
        </p:txBody>
      </p:sp>
      <p:grpSp>
        <p:nvGrpSpPr>
          <p:cNvPr id="73731" name="Group 3"/>
          <p:cNvGrpSpPr>
            <a:grpSpLocks/>
          </p:cNvGrpSpPr>
          <p:nvPr/>
        </p:nvGrpSpPr>
        <p:grpSpPr bwMode="auto">
          <a:xfrm>
            <a:off x="1043608" y="1747839"/>
            <a:ext cx="7127875" cy="4176713"/>
            <a:chOff x="1844" y="9838"/>
            <a:chExt cx="7920" cy="5283"/>
          </a:xfrm>
        </p:grpSpPr>
        <p:sp>
          <p:nvSpPr>
            <p:cNvPr id="73732" name="AutoShape 4"/>
            <p:cNvSpPr>
              <a:spLocks noChangeArrowheads="1"/>
            </p:cNvSpPr>
            <p:nvPr/>
          </p:nvSpPr>
          <p:spPr bwMode="auto">
            <a:xfrm rot="-2705500">
              <a:off x="3228" y="11310"/>
              <a:ext cx="5283" cy="2340"/>
            </a:xfrm>
            <a:prstGeom prst="flowChartPunchedTape">
              <a:avLst/>
            </a:prstGeom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/>
            <a:lstStyle/>
            <a:p>
              <a:endParaRPr lang="en-IN"/>
            </a:p>
          </p:txBody>
        </p:sp>
        <p:sp>
          <p:nvSpPr>
            <p:cNvPr id="73733" name="AutoShape 5"/>
            <p:cNvSpPr>
              <a:spLocks noChangeArrowheads="1"/>
            </p:cNvSpPr>
            <p:nvPr/>
          </p:nvSpPr>
          <p:spPr bwMode="auto">
            <a:xfrm rot="1743377">
              <a:off x="2924" y="11298"/>
              <a:ext cx="6120" cy="2324"/>
            </a:xfrm>
            <a:prstGeom prst="flowChartPunchedTape">
              <a:avLst/>
            </a:prstGeom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/>
            <a:lstStyle/>
            <a:p>
              <a:endParaRPr lang="en-IN"/>
            </a:p>
          </p:txBody>
        </p:sp>
        <p:sp>
          <p:nvSpPr>
            <p:cNvPr id="73734" name="Oval 6"/>
            <p:cNvSpPr>
              <a:spLocks noChangeArrowheads="1"/>
            </p:cNvSpPr>
            <p:nvPr/>
          </p:nvSpPr>
          <p:spPr bwMode="auto">
            <a:xfrm>
              <a:off x="4184" y="10938"/>
              <a:ext cx="3240" cy="3240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endParaRPr lang="en-IN"/>
            </a:p>
          </p:txBody>
        </p:sp>
        <p:sp>
          <p:nvSpPr>
            <p:cNvPr id="73735" name="Text Box 7"/>
            <p:cNvSpPr txBox="1">
              <a:spLocks noChangeArrowheads="1"/>
            </p:cNvSpPr>
            <p:nvPr/>
          </p:nvSpPr>
          <p:spPr bwMode="auto">
            <a:xfrm>
              <a:off x="6704" y="10758"/>
              <a:ext cx="14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ar-SA" sz="2400" b="1">
                  <a:latin typeface="Times New Roman" pitchFamily="18" charset="0"/>
                  <a:cs typeface="Times New Roman" pitchFamily="18" charset="0"/>
                </a:rPr>
                <a:t>تخطيط</a:t>
              </a:r>
              <a:endParaRPr lang="en-US" sz="2400">
                <a:latin typeface="Tahoma" pitchFamily="34" charset="0"/>
              </a:endParaRPr>
            </a:p>
          </p:txBody>
        </p:sp>
        <p:sp>
          <p:nvSpPr>
            <p:cNvPr id="73736" name="Text Box 8"/>
            <p:cNvSpPr txBox="1">
              <a:spLocks noChangeArrowheads="1"/>
            </p:cNvSpPr>
            <p:nvPr/>
          </p:nvSpPr>
          <p:spPr bwMode="auto">
            <a:xfrm>
              <a:off x="3284" y="11479"/>
              <a:ext cx="108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ar-SA" sz="2400" b="1">
                  <a:latin typeface="Times New Roman" pitchFamily="18" charset="0"/>
                  <a:cs typeface="Times New Roman" pitchFamily="18" charset="0"/>
                </a:rPr>
                <a:t>تنظيم</a:t>
              </a:r>
              <a:endParaRPr lang="en-US" sz="2400">
                <a:latin typeface="Tahoma" pitchFamily="34" charset="0"/>
              </a:endParaRPr>
            </a:p>
          </p:txBody>
        </p:sp>
        <p:sp>
          <p:nvSpPr>
            <p:cNvPr id="73737" name="Text Box 9"/>
            <p:cNvSpPr txBox="1">
              <a:spLocks noChangeArrowheads="1"/>
            </p:cNvSpPr>
            <p:nvPr/>
          </p:nvSpPr>
          <p:spPr bwMode="auto">
            <a:xfrm>
              <a:off x="4004" y="13819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ar-SA" sz="2400" b="1">
                  <a:latin typeface="Times New Roman" pitchFamily="18" charset="0"/>
                  <a:cs typeface="Times New Roman" pitchFamily="18" charset="0"/>
                </a:rPr>
                <a:t>رقابة</a:t>
              </a:r>
            </a:p>
            <a:p>
              <a:pPr eaLnBrk="1" hangingPunct="1"/>
              <a:endParaRPr lang="en-US" sz="2400">
                <a:latin typeface="Tahoma" pitchFamily="34" charset="0"/>
              </a:endParaRPr>
            </a:p>
          </p:txBody>
        </p:sp>
        <p:sp>
          <p:nvSpPr>
            <p:cNvPr id="73738" name="Text Box 10"/>
            <p:cNvSpPr txBox="1">
              <a:spLocks noChangeArrowheads="1"/>
            </p:cNvSpPr>
            <p:nvPr/>
          </p:nvSpPr>
          <p:spPr bwMode="auto">
            <a:xfrm>
              <a:off x="7424" y="13458"/>
              <a:ext cx="126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ar-SA" sz="2400" b="1">
                  <a:latin typeface="Times New Roman" pitchFamily="18" charset="0"/>
                  <a:cs typeface="Times New Roman" pitchFamily="18" charset="0"/>
                </a:rPr>
                <a:t>توجيه</a:t>
              </a:r>
            </a:p>
            <a:p>
              <a:pPr eaLnBrk="1" hangingPunct="1"/>
              <a:endParaRPr lang="en-US">
                <a:latin typeface="Tahoma" pitchFamily="34" charset="0"/>
              </a:endParaRPr>
            </a:p>
          </p:txBody>
        </p:sp>
        <p:sp>
          <p:nvSpPr>
            <p:cNvPr id="73739" name="Text Box 11"/>
            <p:cNvSpPr txBox="1">
              <a:spLocks noChangeArrowheads="1"/>
            </p:cNvSpPr>
            <p:nvPr/>
          </p:nvSpPr>
          <p:spPr bwMode="auto">
            <a:xfrm>
              <a:off x="8504" y="10399"/>
              <a:ext cx="126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ar-SA" sz="2000" b="1">
                  <a:latin typeface="Times New Roman" pitchFamily="18" charset="0"/>
                  <a:cs typeface="Simplified Arabic" pitchFamily="2" charset="-78"/>
                </a:rPr>
                <a:t>تنسيق</a:t>
              </a:r>
            </a:p>
            <a:p>
              <a:pPr eaLnBrk="1" hangingPunct="1"/>
              <a:endParaRPr lang="en-US" sz="2400">
                <a:latin typeface="Tahoma" pitchFamily="34" charset="0"/>
              </a:endParaRPr>
            </a:p>
          </p:txBody>
        </p:sp>
        <p:sp>
          <p:nvSpPr>
            <p:cNvPr id="73740" name="Text Box 12"/>
            <p:cNvSpPr txBox="1">
              <a:spLocks noChangeArrowheads="1"/>
            </p:cNvSpPr>
            <p:nvPr/>
          </p:nvSpPr>
          <p:spPr bwMode="auto">
            <a:xfrm>
              <a:off x="8684" y="14358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ar-SA" sz="2000" b="1">
                  <a:latin typeface="Times New Roman" pitchFamily="18" charset="0"/>
                  <a:cs typeface="Simplified Arabic" pitchFamily="2" charset="-78"/>
                </a:rPr>
                <a:t>تنسيق</a:t>
              </a:r>
              <a:endParaRPr lang="en-US" sz="2000">
                <a:latin typeface="Tahoma" pitchFamily="34" charset="0"/>
                <a:cs typeface="Simplified Arabic" pitchFamily="2" charset="-78"/>
              </a:endParaRPr>
            </a:p>
          </p:txBody>
        </p:sp>
        <p:sp>
          <p:nvSpPr>
            <p:cNvPr id="73741" name="Text Box 13"/>
            <p:cNvSpPr txBox="1">
              <a:spLocks noChangeArrowheads="1"/>
            </p:cNvSpPr>
            <p:nvPr/>
          </p:nvSpPr>
          <p:spPr bwMode="auto">
            <a:xfrm>
              <a:off x="2564" y="14358"/>
              <a:ext cx="126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ar-SA" sz="2000" b="1">
                  <a:latin typeface="Times New Roman" pitchFamily="18" charset="0"/>
                  <a:cs typeface="Simplified Arabic" pitchFamily="2" charset="-78"/>
                </a:rPr>
                <a:t>تنسيق</a:t>
              </a:r>
              <a:endParaRPr lang="en-US" sz="2000">
                <a:latin typeface="Tahoma" pitchFamily="34" charset="0"/>
                <a:cs typeface="Simplified Arabic" pitchFamily="2" charset="-78"/>
              </a:endParaRPr>
            </a:p>
          </p:txBody>
        </p:sp>
        <p:sp>
          <p:nvSpPr>
            <p:cNvPr id="73742" name="Text Box 14"/>
            <p:cNvSpPr txBox="1">
              <a:spLocks noChangeArrowheads="1"/>
            </p:cNvSpPr>
            <p:nvPr/>
          </p:nvSpPr>
          <p:spPr bwMode="auto">
            <a:xfrm>
              <a:off x="1844" y="11118"/>
              <a:ext cx="126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ar-SA" sz="2000" b="1">
                  <a:latin typeface="Times New Roman" pitchFamily="18" charset="0"/>
                  <a:cs typeface="Simplified Arabic" pitchFamily="2" charset="-78"/>
                </a:rPr>
                <a:t>تنسيق</a:t>
              </a:r>
              <a:endParaRPr lang="en-US" sz="2000">
                <a:latin typeface="Tahoma" pitchFamily="34" charset="0"/>
                <a:cs typeface="Simplified Arabic" pitchFamily="2" charset="-78"/>
              </a:endParaRPr>
            </a:p>
          </p:txBody>
        </p:sp>
        <p:sp>
          <p:nvSpPr>
            <p:cNvPr id="73743" name="Line 15"/>
            <p:cNvSpPr>
              <a:spLocks noChangeShapeType="1"/>
            </p:cNvSpPr>
            <p:nvPr/>
          </p:nvSpPr>
          <p:spPr bwMode="auto">
            <a:xfrm flipH="1">
              <a:off x="7964" y="10552"/>
              <a:ext cx="72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73744" name="Line 16"/>
            <p:cNvSpPr>
              <a:spLocks noChangeShapeType="1"/>
            </p:cNvSpPr>
            <p:nvPr/>
          </p:nvSpPr>
          <p:spPr bwMode="auto">
            <a:xfrm>
              <a:off x="2744" y="11479"/>
              <a:ext cx="72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73745" name="Line 17"/>
            <p:cNvSpPr>
              <a:spLocks noChangeShapeType="1"/>
            </p:cNvSpPr>
            <p:nvPr/>
          </p:nvSpPr>
          <p:spPr bwMode="auto">
            <a:xfrm flipV="1">
              <a:off x="3644" y="14178"/>
              <a:ext cx="540" cy="38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73746" name="Line 18"/>
            <p:cNvSpPr>
              <a:spLocks noChangeShapeType="1"/>
            </p:cNvSpPr>
            <p:nvPr/>
          </p:nvSpPr>
          <p:spPr bwMode="auto">
            <a:xfrm flipH="1" flipV="1">
              <a:off x="8324" y="13947"/>
              <a:ext cx="720" cy="4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  <p:sp>
          <p:nvSpPr>
            <p:cNvPr id="73747" name="Text Box 19"/>
            <p:cNvSpPr txBox="1">
              <a:spLocks noChangeArrowheads="1"/>
            </p:cNvSpPr>
            <p:nvPr/>
          </p:nvSpPr>
          <p:spPr bwMode="auto">
            <a:xfrm>
              <a:off x="5804" y="11265"/>
              <a:ext cx="108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ar-SA" sz="2000" b="1" dirty="0">
                  <a:latin typeface="Times New Roman" pitchFamily="18" charset="0"/>
                  <a:cs typeface="Times New Roman" pitchFamily="18" charset="0"/>
                </a:rPr>
                <a:t>أفراد</a:t>
              </a:r>
              <a:endParaRPr lang="ar-SA" sz="2000" b="1" dirty="0">
                <a:latin typeface="Times New Roman" pitchFamily="18" charset="0"/>
              </a:endParaRPr>
            </a:p>
            <a:p>
              <a:pPr eaLnBrk="1" hangingPunct="1"/>
              <a:endParaRPr lang="en-US" dirty="0">
                <a:latin typeface="Tahoma" pitchFamily="34" charset="0"/>
              </a:endParaRPr>
            </a:p>
          </p:txBody>
        </p:sp>
        <p:sp>
          <p:nvSpPr>
            <p:cNvPr id="73748" name="Text Box 20"/>
            <p:cNvSpPr txBox="1">
              <a:spLocks noChangeArrowheads="1"/>
            </p:cNvSpPr>
            <p:nvPr/>
          </p:nvSpPr>
          <p:spPr bwMode="auto">
            <a:xfrm>
              <a:off x="4184" y="12558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ar-SA" sz="2000" b="1">
                  <a:latin typeface="Times New Roman" pitchFamily="18" charset="0"/>
                  <a:cs typeface="Times New Roman" pitchFamily="18" charset="0"/>
                </a:rPr>
                <a:t>آلات</a:t>
              </a:r>
              <a:endParaRPr lang="ar-SA" sz="2000" b="1">
                <a:latin typeface="Times New Roman" pitchFamily="18" charset="0"/>
              </a:endParaRPr>
            </a:p>
            <a:p>
              <a:pPr eaLnBrk="1" hangingPunct="1"/>
              <a:endParaRPr lang="en-US">
                <a:latin typeface="Tahoma" pitchFamily="34" charset="0"/>
              </a:endParaRPr>
            </a:p>
          </p:txBody>
        </p:sp>
        <p:sp>
          <p:nvSpPr>
            <p:cNvPr id="73749" name="Text Box 21"/>
            <p:cNvSpPr txBox="1">
              <a:spLocks noChangeArrowheads="1"/>
            </p:cNvSpPr>
            <p:nvPr/>
          </p:nvSpPr>
          <p:spPr bwMode="auto">
            <a:xfrm>
              <a:off x="6164" y="12210"/>
              <a:ext cx="90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ar-SA" sz="2000" b="1">
                  <a:latin typeface="Times New Roman" pitchFamily="18" charset="0"/>
                  <a:cs typeface="Times New Roman" pitchFamily="18" charset="0"/>
                </a:rPr>
                <a:t>طرق عمل</a:t>
              </a:r>
              <a:endParaRPr lang="ar-SA" sz="2000" b="1">
                <a:latin typeface="Times New Roman" pitchFamily="18" charset="0"/>
              </a:endParaRPr>
            </a:p>
            <a:p>
              <a:pPr eaLnBrk="1" hangingPunct="1"/>
              <a:endParaRPr lang="en-US" sz="2000">
                <a:latin typeface="Tahoma" pitchFamily="34" charset="0"/>
              </a:endParaRPr>
            </a:p>
          </p:txBody>
        </p:sp>
        <p:sp>
          <p:nvSpPr>
            <p:cNvPr id="73750" name="Text Box 22"/>
            <p:cNvSpPr txBox="1">
              <a:spLocks noChangeArrowheads="1"/>
            </p:cNvSpPr>
            <p:nvPr/>
          </p:nvSpPr>
          <p:spPr bwMode="auto">
            <a:xfrm>
              <a:off x="4724" y="13458"/>
              <a:ext cx="108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ar-SA" sz="2000" b="1">
                  <a:latin typeface="Times New Roman" pitchFamily="18" charset="0"/>
                  <a:cs typeface="Times New Roman" pitchFamily="18" charset="0"/>
                </a:rPr>
                <a:t>معدات</a:t>
              </a:r>
              <a:endParaRPr lang="ar-SA" sz="2000">
                <a:latin typeface="Times New Roman" pitchFamily="18" charset="0"/>
              </a:endParaRPr>
            </a:p>
            <a:p>
              <a:pPr eaLnBrk="1" hangingPunct="1"/>
              <a:endParaRPr lang="en-US">
                <a:latin typeface="Tahoma" pitchFamily="34" charset="0"/>
              </a:endParaRPr>
            </a:p>
          </p:txBody>
        </p:sp>
        <p:sp>
          <p:nvSpPr>
            <p:cNvPr id="73751" name="Text Box 23"/>
            <p:cNvSpPr txBox="1">
              <a:spLocks noChangeArrowheads="1"/>
            </p:cNvSpPr>
            <p:nvPr/>
          </p:nvSpPr>
          <p:spPr bwMode="auto">
            <a:xfrm>
              <a:off x="5984" y="13278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ar-SA" sz="2000" b="1">
                  <a:latin typeface="Times New Roman" pitchFamily="18" charset="0"/>
                  <a:cs typeface="Times New Roman" pitchFamily="18" charset="0"/>
                </a:rPr>
                <a:t>أموال</a:t>
              </a:r>
              <a:endParaRPr lang="ar-SA" sz="2000" b="1">
                <a:latin typeface="Times New Roman" pitchFamily="18" charset="0"/>
              </a:endParaRPr>
            </a:p>
            <a:p>
              <a:pPr eaLnBrk="1" hangingPunct="1"/>
              <a:endParaRPr lang="en-US">
                <a:latin typeface="Tahoma" pitchFamily="34" charset="0"/>
              </a:endParaRPr>
            </a:p>
          </p:txBody>
        </p:sp>
        <p:sp>
          <p:nvSpPr>
            <p:cNvPr id="73752" name="Text Box 24"/>
            <p:cNvSpPr txBox="1">
              <a:spLocks noChangeArrowheads="1"/>
            </p:cNvSpPr>
            <p:nvPr/>
          </p:nvSpPr>
          <p:spPr bwMode="auto">
            <a:xfrm>
              <a:off x="4544" y="11478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ar-SA" sz="2000" b="1">
                  <a:latin typeface="Times New Roman" pitchFamily="18" charset="0"/>
                  <a:cs typeface="Times New Roman" pitchFamily="18" charset="0"/>
                </a:rPr>
                <a:t>مواد</a:t>
              </a:r>
              <a:endParaRPr lang="en-US" sz="2000">
                <a:latin typeface="Tahoma" pitchFamily="34" charset="0"/>
              </a:endParaRPr>
            </a:p>
          </p:txBody>
        </p:sp>
      </p:grp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43D4-113F-4CB1-88F0-D7D05CF02537}" type="datetime5">
              <a:rPr lang="ar-SA" smtClean="0"/>
              <a:t>1436-02-07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مباادئ إدارة الأعمال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4501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>
              <a:defRPr/>
            </a:pPr>
            <a:r>
              <a:rPr lang="ar-SA" b="1" dirty="0" smtClean="0">
                <a:solidFill>
                  <a:srgbClr val="FF0000"/>
                </a:solidFill>
                <a:cs typeface="Simplified Arabic" pitchFamily="2" charset="-78"/>
              </a:rPr>
              <a:t>4.عوائق </a:t>
            </a:r>
            <a:r>
              <a:rPr lang="ar-SA" b="1" dirty="0" smtClean="0">
                <a:solidFill>
                  <a:srgbClr val="FF0000"/>
                </a:solidFill>
                <a:cs typeface="Simplified Arabic" pitchFamily="2" charset="-78"/>
              </a:rPr>
              <a:t>التنسيق</a:t>
            </a:r>
            <a:endParaRPr lang="en-IN" b="1" dirty="0" smtClean="0">
              <a:solidFill>
                <a:srgbClr val="FF0000"/>
              </a:solidFill>
              <a:cs typeface="Simplified Arabic" pitchFamily="2" charset="-78"/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2005013"/>
            <a:ext cx="8223250" cy="4122737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ar-SA" sz="3600" b="1" dirty="0" smtClean="0">
                <a:cs typeface="Simplified Arabic" pitchFamily="2" charset="-78"/>
              </a:rPr>
              <a:t>تطبيق التخصص وتقسيم العمل.</a:t>
            </a:r>
          </a:p>
          <a:p>
            <a:pPr algn="r" rtl="1" eaLnBrk="1" hangingPunct="1">
              <a:buFont typeface="Wingdings" pitchFamily="2" charset="2"/>
              <a:buNone/>
              <a:defRPr/>
            </a:pPr>
            <a:endParaRPr lang="ar-SA" sz="3600" b="1" dirty="0" smtClean="0">
              <a:cs typeface="Simplified Arabic" pitchFamily="2" charset="-78"/>
            </a:endParaRPr>
          </a:p>
          <a:p>
            <a:pPr algn="r" rtl="1" eaLnBrk="1" hangingPunct="1">
              <a:defRPr/>
            </a:pPr>
            <a:r>
              <a:rPr lang="ar-SA" sz="3600" b="1" dirty="0" smtClean="0">
                <a:cs typeface="Simplified Arabic" pitchFamily="2" charset="-78"/>
              </a:rPr>
              <a:t>زيادة حجم التنظيم وتعقده.</a:t>
            </a:r>
            <a:endParaRPr lang="en-IN" sz="3600" b="1" dirty="0" smtClean="0">
              <a:cs typeface="Simplified Arabic" pitchFamily="2" charset="-78"/>
            </a:endParaRP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7C3C5-A306-4259-B157-43572A125961}" type="datetime5">
              <a:rPr lang="ar-SA" smtClean="0"/>
              <a:t>1436-02-07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مباادئ إدارة الأعمال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7677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>
              <a:defRPr/>
            </a:pPr>
            <a:r>
              <a:rPr lang="ar-SA" b="1" dirty="0" smtClean="0">
                <a:solidFill>
                  <a:srgbClr val="FF0000"/>
                </a:solidFill>
                <a:cs typeface="Simplified Arabic" pitchFamily="2" charset="-78"/>
              </a:rPr>
              <a:t>5.أهم </a:t>
            </a:r>
            <a:r>
              <a:rPr lang="ar-SA" b="1" dirty="0" smtClean="0">
                <a:solidFill>
                  <a:srgbClr val="FF0000"/>
                </a:solidFill>
                <a:cs typeface="Simplified Arabic" pitchFamily="2" charset="-78"/>
              </a:rPr>
              <a:t>الوسائل المستخدمة في التنسيق</a:t>
            </a:r>
            <a:endParaRPr lang="en-IN" b="1" dirty="0" smtClean="0">
              <a:solidFill>
                <a:srgbClr val="FF0000"/>
              </a:solidFill>
              <a:cs typeface="Simplified Arabic" pitchFamily="2" charset="-78"/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74102" y="1416715"/>
            <a:ext cx="8291195" cy="4672965"/>
          </a:xfrm>
        </p:spPr>
        <p:txBody>
          <a:bodyPr>
            <a:normAutofit fontScale="77500" lnSpcReduction="20000"/>
          </a:bodyPr>
          <a:lstStyle/>
          <a:p>
            <a:pPr marL="514350" indent="-514350" algn="just" rtl="1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b="1" dirty="0" smtClean="0">
                <a:cs typeface="Simplified Arabic" pitchFamily="2" charset="-78"/>
              </a:rPr>
              <a:t>تسلسل الأوامر.</a:t>
            </a:r>
          </a:p>
          <a:p>
            <a:pPr marL="514350" indent="-514350" algn="just" rtl="1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b="1" dirty="0" smtClean="0">
                <a:cs typeface="Simplified Arabic" pitchFamily="2" charset="-78"/>
              </a:rPr>
              <a:t>التنسيق بالقواعد والإجراءات.</a:t>
            </a:r>
          </a:p>
          <a:p>
            <a:pPr marL="514350" indent="-514350" algn="just" rtl="1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b="1" dirty="0" smtClean="0">
                <a:cs typeface="Simplified Arabic" pitchFamily="2" charset="-78"/>
              </a:rPr>
              <a:t>التنسيق بالأهداف.</a:t>
            </a:r>
          </a:p>
          <a:p>
            <a:pPr marL="514350" indent="-514350" algn="just" rtl="1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b="1" dirty="0" smtClean="0">
                <a:cs typeface="Simplified Arabic" pitchFamily="2" charset="-78"/>
              </a:rPr>
              <a:t>استخدام المساعدين في التنسيق.</a:t>
            </a:r>
          </a:p>
          <a:p>
            <a:pPr marL="514350" indent="-514350" algn="just" rtl="1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b="1" dirty="0" smtClean="0">
                <a:cs typeface="Simplified Arabic" pitchFamily="2" charset="-78"/>
              </a:rPr>
              <a:t>استخدام الاتصال للتنسيق.</a:t>
            </a:r>
          </a:p>
          <a:p>
            <a:pPr marL="514350" indent="-514350" algn="just" rtl="1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b="1" dirty="0" smtClean="0">
                <a:cs typeface="Simplified Arabic" pitchFamily="2" charset="-78"/>
              </a:rPr>
              <a:t>اللجان.</a:t>
            </a:r>
          </a:p>
          <a:p>
            <a:pPr marL="514350" indent="-514350" algn="just" rtl="1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b="1" dirty="0" smtClean="0">
                <a:cs typeface="Simplified Arabic" pitchFamily="2" charset="-78"/>
              </a:rPr>
              <a:t>المشروعات (تنظيم المصفوفة</a:t>
            </a:r>
            <a:r>
              <a:rPr lang="ar-SA" b="1" dirty="0" smtClean="0">
                <a:cs typeface="Simplified Arabic" pitchFamily="2" charset="-78"/>
              </a:rPr>
              <a:t>).</a:t>
            </a:r>
            <a:endParaRPr lang="ar-SA" b="1" dirty="0" smtClean="0">
              <a:cs typeface="Simplified Arabic" pitchFamily="2" charset="-78"/>
            </a:endParaRPr>
          </a:p>
          <a:p>
            <a:pPr marL="514350" indent="-514350" algn="just" rtl="1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b="1" dirty="0" smtClean="0">
                <a:cs typeface="Simplified Arabic" pitchFamily="2" charset="-78"/>
              </a:rPr>
              <a:t>المناقشات غير </a:t>
            </a:r>
            <a:r>
              <a:rPr lang="ar-SA" b="1" dirty="0" smtClean="0">
                <a:cs typeface="Simplified Arabic" pitchFamily="2" charset="-78"/>
              </a:rPr>
              <a:t>الرسمية.</a:t>
            </a:r>
            <a:endParaRPr lang="ar-SA" b="1" dirty="0" smtClean="0">
              <a:cs typeface="Simplified Arabic" pitchFamily="2" charset="-78"/>
            </a:endParaRPr>
          </a:p>
          <a:p>
            <a:pPr marL="514350" indent="-514350" algn="just" rtl="1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ar-SA" b="1" dirty="0" smtClean="0">
                <a:cs typeface="Simplified Arabic" pitchFamily="2" charset="-78"/>
              </a:rPr>
              <a:t>المنسق الخاص.</a:t>
            </a:r>
            <a:endParaRPr lang="en-IN" b="1" dirty="0" smtClean="0">
              <a:cs typeface="Simplified Arabic" pitchFamily="2" charset="-78"/>
            </a:endParaRP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23051-27D9-4409-849C-1A9D17F04494}" type="datetime5">
              <a:rPr lang="ar-SA" smtClean="0"/>
              <a:t>1436-02-07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مباادئ إدارة الأعمال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6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985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>
              <a:defRPr/>
            </a:pPr>
            <a:r>
              <a:rPr lang="ar-SA" b="1" dirty="0" smtClean="0">
                <a:solidFill>
                  <a:srgbClr val="FF0000"/>
                </a:solidFill>
                <a:cs typeface="Simplified Arabic" pitchFamily="2" charset="-78"/>
              </a:rPr>
              <a:t>6.خصائص </a:t>
            </a:r>
            <a:r>
              <a:rPr lang="ar-SA" b="1" dirty="0" smtClean="0">
                <a:solidFill>
                  <a:srgbClr val="FF0000"/>
                </a:solidFill>
                <a:cs typeface="Simplified Arabic" pitchFamily="2" charset="-78"/>
              </a:rPr>
              <a:t>التنسيق الفعال</a:t>
            </a:r>
            <a:endParaRPr lang="en-IN" b="1" dirty="0" smtClean="0">
              <a:solidFill>
                <a:srgbClr val="FF0000"/>
              </a:solidFill>
              <a:cs typeface="Simplified Arabic" pitchFamily="2" charset="-78"/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27162" y="1484784"/>
            <a:ext cx="7561262" cy="4508500"/>
          </a:xfrm>
        </p:spPr>
        <p:txBody>
          <a:bodyPr>
            <a:normAutofit fontScale="92500" lnSpcReduction="10000"/>
          </a:bodyPr>
          <a:lstStyle/>
          <a:p>
            <a:pPr marL="609600" indent="-609600" algn="just" rtl="1" eaLnBrk="1" hangingPunct="1">
              <a:lnSpc>
                <a:spcPct val="150000"/>
              </a:lnSpc>
              <a:buFont typeface="Wingdings" pitchFamily="2" charset="2"/>
              <a:buAutoNum type="arabicPeriod"/>
              <a:defRPr/>
            </a:pPr>
            <a:r>
              <a:rPr lang="ar-SA" sz="2800" b="1" dirty="0" smtClean="0">
                <a:cs typeface="Simplified Arabic" pitchFamily="2" charset="-78"/>
              </a:rPr>
              <a:t>تبسيط التنظيم:</a:t>
            </a:r>
          </a:p>
          <a:p>
            <a:pPr marL="800100" lvl="1" indent="-342900" algn="just" rtl="1">
              <a:lnSpc>
                <a:spcPct val="150000"/>
              </a:lnSpc>
              <a:defRPr/>
            </a:pPr>
            <a:r>
              <a:rPr lang="ar-SA" b="1" dirty="0" smtClean="0">
                <a:solidFill>
                  <a:schemeClr val="tx1"/>
                </a:solidFill>
                <a:cs typeface="Simplified Arabic" pitchFamily="2" charset="-78"/>
              </a:rPr>
              <a:t>  تقسيم العمل بين الإدارات</a:t>
            </a:r>
          </a:p>
          <a:p>
            <a:pPr marL="800100" lvl="1" indent="-342900" algn="just" rtl="1">
              <a:lnSpc>
                <a:spcPct val="150000"/>
              </a:lnSpc>
              <a:defRPr/>
            </a:pPr>
            <a:r>
              <a:rPr lang="ar-SA" b="1" dirty="0" smtClean="0">
                <a:solidFill>
                  <a:schemeClr val="tx1"/>
                </a:solidFill>
                <a:cs typeface="Simplified Arabic" pitchFamily="2" charset="-78"/>
              </a:rPr>
              <a:t>  وضوح التنظيم والخطط</a:t>
            </a:r>
          </a:p>
          <a:p>
            <a:pPr marL="609600" indent="-609600" algn="just" rtl="1" eaLnBrk="1" hangingPunct="1">
              <a:lnSpc>
                <a:spcPct val="150000"/>
              </a:lnSpc>
              <a:buFont typeface="Wingdings" pitchFamily="2" charset="2"/>
              <a:buAutoNum type="arabicPeriod"/>
              <a:defRPr/>
            </a:pPr>
            <a:r>
              <a:rPr lang="ar-SA" sz="2800" b="1" dirty="0" smtClean="0">
                <a:cs typeface="Simplified Arabic" pitchFamily="2" charset="-78"/>
              </a:rPr>
              <a:t>انسجام التخطيط والبرامج وتكاملها:</a:t>
            </a:r>
          </a:p>
          <a:p>
            <a:pPr marL="990600" lvl="1" indent="-533400" algn="just" rtl="1" eaLnBrk="1" hangingPunct="1">
              <a:lnSpc>
                <a:spcPct val="150000"/>
              </a:lnSpc>
              <a:defRPr/>
            </a:pPr>
            <a:r>
              <a:rPr lang="ar-SA" b="1" dirty="0" smtClean="0">
                <a:solidFill>
                  <a:schemeClr val="tx1"/>
                </a:solidFill>
                <a:cs typeface="Simplified Arabic" pitchFamily="2" charset="-78"/>
              </a:rPr>
              <a:t>  تكامل البرامج والخطط</a:t>
            </a:r>
          </a:p>
          <a:p>
            <a:pPr marL="990600" lvl="1" indent="-533400" algn="just" rtl="1" eaLnBrk="1" hangingPunct="1">
              <a:lnSpc>
                <a:spcPct val="150000"/>
              </a:lnSpc>
              <a:defRPr/>
            </a:pPr>
            <a:r>
              <a:rPr lang="ar-SA" b="1" dirty="0" smtClean="0">
                <a:solidFill>
                  <a:schemeClr val="tx1"/>
                </a:solidFill>
                <a:cs typeface="Simplified Arabic" pitchFamily="2" charset="-78"/>
              </a:rPr>
              <a:t>  التوقيت السليم</a:t>
            </a:r>
          </a:p>
          <a:p>
            <a:pPr marL="609600" indent="-609600" algn="just" rtl="1" eaLnBrk="1" hangingPunct="1">
              <a:lnSpc>
                <a:spcPct val="150000"/>
              </a:lnSpc>
              <a:buFont typeface="Wingdings" pitchFamily="2" charset="2"/>
              <a:buAutoNum type="arabicPeriod"/>
              <a:defRPr/>
            </a:pPr>
            <a:r>
              <a:rPr lang="ar-SA" sz="2800" b="1" dirty="0" smtClean="0">
                <a:cs typeface="Simplified Arabic" pitchFamily="2" charset="-78"/>
              </a:rPr>
              <a:t>تحسين وسائل الاتصال.</a:t>
            </a:r>
          </a:p>
          <a:p>
            <a:pPr marL="609600" indent="-609600" algn="just" rtl="1" eaLnBrk="1" hangingPunct="1">
              <a:lnSpc>
                <a:spcPct val="150000"/>
              </a:lnSpc>
              <a:buFont typeface="Wingdings" pitchFamily="2" charset="2"/>
              <a:buAutoNum type="arabicPeriod"/>
              <a:defRPr/>
            </a:pPr>
            <a:r>
              <a:rPr lang="ar-SA" sz="2800" b="1" dirty="0" smtClean="0">
                <a:cs typeface="Simplified Arabic" pitchFamily="2" charset="-78"/>
              </a:rPr>
              <a:t>تشجيع التنسيق والتعاون الاختياري.</a:t>
            </a:r>
            <a:endParaRPr lang="en-IN" sz="2800" b="1" dirty="0" smtClean="0">
              <a:cs typeface="Simplified Arabic" pitchFamily="2" charset="-78"/>
            </a:endParaRP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BD88A-2998-4965-9889-2AF9F51DE4FB}" type="datetime5">
              <a:rPr lang="ar-SA" smtClean="0"/>
              <a:t>1436-02-07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مباادئ إدارة الأعمال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7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4509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دني">
  <a:themeElements>
    <a:clrScheme name="مدني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مدني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مدني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28</TotalTime>
  <Words>213</Words>
  <Application>Microsoft Office PowerPoint</Application>
  <PresentationFormat>عرض على الشاشة (3:4)‏</PresentationFormat>
  <Paragraphs>67</Paragraphs>
  <Slides>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مدني</vt:lpstr>
      <vt:lpstr>عرض تقديمي في PowerPoint</vt:lpstr>
      <vt:lpstr>1.مفهوم التنسيق</vt:lpstr>
      <vt:lpstr>2.شمولية وظيفة التنسيق</vt:lpstr>
      <vt:lpstr>3.العلاقة بين التنسيق وبين العمليات الإدارية</vt:lpstr>
      <vt:lpstr>4.عوائق التنسيق</vt:lpstr>
      <vt:lpstr>5.أهم الوسائل المستخدمة في التنسيق</vt:lpstr>
      <vt:lpstr>6.خصائص التنسيق الفعال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HP</dc:creator>
  <cp:lastModifiedBy>HP</cp:lastModifiedBy>
  <cp:revision>4</cp:revision>
  <dcterms:created xsi:type="dcterms:W3CDTF">2014-11-24T03:22:57Z</dcterms:created>
  <dcterms:modified xsi:type="dcterms:W3CDTF">2014-11-29T18:47:42Z</dcterms:modified>
</cp:coreProperties>
</file>