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02CB85-AF57-40E7-A3F5-CBADBC5AA75A}" type="datetimeFigureOut">
              <a:rPr lang="en-IN" smtClean="0"/>
              <a:t>08-12-2014</a:t>
            </a:fld>
            <a:endParaRPr lang="en-IN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IN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35146-70B8-471B-867D-9AE3D74538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7821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4EA6-01B7-4E21-A0B6-7D228D500BD1}" type="datetime1">
              <a:rPr lang="ar-SA" smtClean="0"/>
              <a:t>16/02/1436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ar-SA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E6843-432F-4021-B148-0AA3F5B092E7}" type="datetime1">
              <a:rPr lang="ar-SA" smtClean="0"/>
              <a:t>16/02/1436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E1CAB-A678-49F3-A979-2433B8CFBE9D}" type="datetime1">
              <a:rPr lang="ar-SA" smtClean="0"/>
              <a:t>16/02/1436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ar-SA"/>
          </a:p>
        </p:txBody>
      </p:sp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0D05-3770-42DA-A6A4-33C001A06967}" type="datetime1">
              <a:rPr lang="ar-SA" smtClean="0"/>
              <a:t>16/02/1436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مستطيل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E0A4E-DB3F-4A2A-AD67-CD7182468E9B}" type="datetime1">
              <a:rPr lang="ar-SA" smtClean="0"/>
              <a:t>16/02/1436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0C86040-1F68-4BCA-8701-4FE5FF723DC4}" type="datetime1">
              <a:rPr lang="ar-SA" smtClean="0"/>
              <a:t>16/02/1436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عنصر نائب للمحتوى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99D4-9276-463E-B172-E3639E2A1B65}" type="datetime1">
              <a:rPr lang="ar-SA" smtClean="0"/>
              <a:t>16/02/1436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ar-SA" smtClean="0"/>
              <a:t>مبادئ إدارة الأعمال</a:t>
            </a:r>
            <a:endParaRPr lang="ar-SA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عنصر نائب للمحتوى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محتوى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شكل بيضاوي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شكل بيضاوي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3" name="عنوان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AB40-AA40-4A54-83BF-8B7CEB8DD848}" type="datetime1">
              <a:rPr lang="ar-SA" smtClean="0"/>
              <a:t>16/02/1436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مستطيل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2F02D-5584-4062-927A-6F3DE8B2964B}" type="datetime1">
              <a:rPr lang="ar-SA" smtClean="0"/>
              <a:t>16/02/1436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عنصر نائب للمحتوى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2E834-4443-4521-8CD7-6FA07F88E3C4}" type="datetime1">
              <a:rPr lang="ar-SA" smtClean="0"/>
              <a:t>16/02/1436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ar-SA" smtClean="0"/>
              <a:t>مبادئ إدارة الأعمال</a:t>
            </a:r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رابط مستقيم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12BF9AE-F99A-42A0-95DE-29F9EA459517}" type="datetime1">
              <a:rPr lang="ar-SA" smtClean="0"/>
              <a:t>16/02/1436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ar-SA" smtClean="0"/>
              <a:t>مبادئ إدارة الأعمال</a:t>
            </a:r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124620E-1966-4BA0-A0FA-3E98416C7D1E}" type="datetime1">
              <a:rPr lang="ar-SA" smtClean="0"/>
              <a:t>16/02/1436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مبادئ إدارة الأعمال</a:t>
            </a:r>
            <a:endParaRPr lang="ar-SA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الفصل </a:t>
            </a:r>
            <a:r>
              <a:rPr lang="ar-SA" b="1" dirty="0" smtClean="0">
                <a:solidFill>
                  <a:srgbClr val="FF0000"/>
                </a:solidFill>
              </a:rPr>
              <a:t>السابع </a:t>
            </a:r>
            <a:r>
              <a:rPr lang="ar-SA" b="1" dirty="0" smtClean="0">
                <a:solidFill>
                  <a:srgbClr val="FF0000"/>
                </a:solidFill>
              </a:rPr>
              <a:t>: القيادة الإدارية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7FB59-7561-475E-A7DF-9432DFA5693E}" type="datetime1">
              <a:rPr lang="ar-SA" smtClean="0"/>
              <a:t>16/02/1436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1132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 eaLnBrk="1" hangingPunct="1">
              <a:defRPr/>
            </a:pPr>
            <a:r>
              <a:rPr lang="ar-SA" sz="3600" b="1" dirty="0" smtClean="0">
                <a:solidFill>
                  <a:srgbClr val="FF0000"/>
                </a:solidFill>
                <a:cs typeface="Simplified Arabic" pitchFamily="2" charset="-78"/>
              </a:rPr>
              <a:t>1.مفهوم القيادة</a:t>
            </a:r>
            <a:endParaRPr lang="en-IN" sz="3600" b="1" dirty="0" smtClean="0">
              <a:solidFill>
                <a:srgbClr val="FF0000"/>
              </a:solidFill>
              <a:cs typeface="Simplified Arabic" pitchFamily="2" charset="-78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160588"/>
            <a:ext cx="8229600" cy="290988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ar-SA" sz="3600" b="1" smtClean="0">
                <a:cs typeface="Simplified Arabic" pitchFamily="2" charset="-78"/>
              </a:rPr>
              <a:t>”القدرة على التوجيه من أجل تحقيق هدف معين عن طريق الآخرين“</a:t>
            </a:r>
            <a:endParaRPr lang="en-IN" sz="3600" b="1" smtClean="0">
              <a:cs typeface="Simplified Arabic" pitchFamily="2" charset="-78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61ED-7402-4F22-9A26-A019CFC62122}" type="datetime1">
              <a:rPr lang="ar-SA" smtClean="0"/>
              <a:t>16/02/1436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0653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rtl="1"/>
            <a:r>
              <a:rPr lang="ar-SA" dirty="0" smtClean="0">
                <a:solidFill>
                  <a:schemeClr val="tx1"/>
                </a:solidFill>
              </a:rPr>
              <a:t>الرئاسة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7" name="عنصر نائب للنص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 rtl="1"/>
            <a:r>
              <a:rPr lang="ar-SA" dirty="0" smtClean="0">
                <a:solidFill>
                  <a:schemeClr val="tx1"/>
                </a:solidFill>
              </a:rPr>
              <a:t>القيادة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6BB70-78BB-4D7A-8FB5-E9C39FFC4B45}" type="datetime1">
              <a:rPr lang="ar-SA" smtClean="0"/>
              <a:t>16/02/1436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ar-SA"/>
          </a:p>
        </p:txBody>
      </p:sp>
      <p:sp>
        <p:nvSpPr>
          <p:cNvPr id="80899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301752" y="2471382"/>
            <a:ext cx="4041648" cy="3909945"/>
          </a:xfrm>
        </p:spPr>
        <p:txBody>
          <a:bodyPr>
            <a:noAutofit/>
          </a:bodyPr>
          <a:lstStyle/>
          <a:p>
            <a:pPr algn="just" rtl="1" eaLnBrk="1" hangingPunct="1">
              <a:lnSpc>
                <a:spcPct val="150000"/>
              </a:lnSpc>
            </a:pPr>
            <a:r>
              <a:rPr lang="ar-SA" sz="2800" dirty="0" smtClean="0">
                <a:sym typeface="Symbol" pitchFamily="18" charset="2"/>
              </a:rPr>
              <a:t>الرئاسة مفروضة على الجماعة نظاماً.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ar-SA" sz="2800" dirty="0" smtClean="0">
                <a:sym typeface="Symbol" pitchFamily="18" charset="2"/>
              </a:rPr>
              <a:t>في الرئاسة يختار الرئيس الهدف ولا تحدده الجماعة.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ar-SA" sz="2800" dirty="0" smtClean="0">
                <a:sym typeface="Symbol" pitchFamily="18" charset="2"/>
              </a:rPr>
              <a:t>سلطة الرئيس يستمدها من خارج الجماعة. </a:t>
            </a:r>
          </a:p>
          <a:p>
            <a:pPr algn="just" rtl="1" eaLnBrk="1" hangingPunct="1">
              <a:lnSpc>
                <a:spcPct val="150000"/>
              </a:lnSpc>
              <a:buFontTx/>
              <a:buNone/>
            </a:pPr>
            <a:endParaRPr lang="ar-SA" sz="3200" dirty="0" smtClean="0">
              <a:sym typeface="Symbol" pitchFamily="18" charset="2"/>
            </a:endParaRP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4"/>
          </p:nvPr>
        </p:nvSpPr>
        <p:spPr>
          <a:xfrm>
            <a:off x="4800600" y="2471382"/>
            <a:ext cx="4038600" cy="3909945"/>
          </a:xfrm>
        </p:spPr>
        <p:txBody>
          <a:bodyPr>
            <a:noAutofit/>
          </a:bodyPr>
          <a:lstStyle/>
          <a:p>
            <a:pPr algn="just" rtl="1">
              <a:lnSpc>
                <a:spcPct val="160000"/>
              </a:lnSpc>
            </a:pPr>
            <a:r>
              <a:rPr lang="ar-SA" sz="3200" dirty="0">
                <a:sym typeface="Symbol" pitchFamily="18" charset="2"/>
              </a:rPr>
              <a:t>ا</a:t>
            </a:r>
            <a:r>
              <a:rPr lang="ar-SA" sz="2800" dirty="0">
                <a:sym typeface="Symbol" pitchFamily="18" charset="2"/>
              </a:rPr>
              <a:t>لقيادة تنبع تلقائياً من الجماعة</a:t>
            </a:r>
            <a:r>
              <a:rPr lang="ar-SA" sz="2800" dirty="0" smtClean="0">
                <a:sym typeface="Symbol" pitchFamily="18" charset="2"/>
              </a:rPr>
              <a:t>.</a:t>
            </a:r>
          </a:p>
          <a:p>
            <a:pPr algn="just" rtl="1">
              <a:lnSpc>
                <a:spcPct val="160000"/>
              </a:lnSpc>
            </a:pPr>
            <a:r>
              <a:rPr lang="ar-SA" sz="2800" dirty="0" smtClean="0">
                <a:sym typeface="Symbol" pitchFamily="18" charset="2"/>
              </a:rPr>
              <a:t>في </a:t>
            </a:r>
            <a:r>
              <a:rPr lang="ar-SA" sz="2800" dirty="0">
                <a:sym typeface="Symbol" pitchFamily="18" charset="2"/>
              </a:rPr>
              <a:t>القيادة تشترك الجماعة مع قائدها في اختيار الهدف</a:t>
            </a:r>
            <a:r>
              <a:rPr lang="ar-SA" sz="2800" dirty="0" smtClean="0">
                <a:sym typeface="Symbol" pitchFamily="18" charset="2"/>
              </a:rPr>
              <a:t>.</a:t>
            </a:r>
          </a:p>
          <a:p>
            <a:pPr algn="just" rtl="1">
              <a:lnSpc>
                <a:spcPct val="160000"/>
              </a:lnSpc>
            </a:pPr>
            <a:r>
              <a:rPr lang="ar-SA" sz="2800" dirty="0">
                <a:sym typeface="Symbol" pitchFamily="18" charset="2"/>
              </a:rPr>
              <a:t>القيادة مصدرها الجماعة.</a:t>
            </a:r>
          </a:p>
          <a:p>
            <a:pPr algn="just" rtl="1">
              <a:lnSpc>
                <a:spcPct val="160000"/>
              </a:lnSpc>
            </a:pPr>
            <a:endParaRPr lang="ar-SA" sz="2800" dirty="0">
              <a:sym typeface="Symbol" pitchFamily="18" charset="2"/>
            </a:endParaRPr>
          </a:p>
          <a:p>
            <a:pPr algn="just" rtl="1">
              <a:lnSpc>
                <a:spcPct val="160000"/>
              </a:lnSpc>
            </a:pPr>
            <a:endParaRPr lang="ar-SA" sz="2800" dirty="0">
              <a:sym typeface="Symbol" pitchFamily="18" charset="2"/>
            </a:endParaRPr>
          </a:p>
          <a:p>
            <a:pPr algn="just" rtl="1">
              <a:lnSpc>
                <a:spcPct val="160000"/>
              </a:lnSpc>
            </a:pPr>
            <a:endParaRPr lang="en-IN" sz="280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ar-SA" b="1" dirty="0" smtClean="0">
                <a:solidFill>
                  <a:srgbClr val="FF0000"/>
                </a:solidFill>
              </a:rPr>
              <a:t>2.القائد الإداري والرئيس الإداري</a:t>
            </a:r>
            <a:endParaRPr lang="en-IN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93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SA" b="1" dirty="0" smtClean="0">
                <a:solidFill>
                  <a:srgbClr val="FF0000"/>
                </a:solidFill>
              </a:rPr>
              <a:t>3.مصادر قوة القائد</a:t>
            </a:r>
            <a:endParaRPr lang="en-IN" b="1" dirty="0" smtClean="0">
              <a:solidFill>
                <a:srgbClr val="FF0000"/>
              </a:solidFill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18945" y="1317514"/>
            <a:ext cx="8395090" cy="4991806"/>
          </a:xfrm>
        </p:spPr>
        <p:txBody>
          <a:bodyPr>
            <a:normAutofit lnSpcReduction="10000"/>
          </a:bodyPr>
          <a:lstStyle/>
          <a:p>
            <a:pPr marL="609600" indent="-609600" algn="just" rtl="1" eaLnBrk="1" hangingPunct="1">
              <a:lnSpc>
                <a:spcPct val="150000"/>
              </a:lnSpc>
              <a:spcBef>
                <a:spcPct val="0"/>
              </a:spcBef>
              <a:buFontTx/>
              <a:buAutoNum type="arabicPeriod"/>
            </a:pPr>
            <a:r>
              <a:rPr lang="ar-SA" sz="2400" b="1" dirty="0" smtClean="0">
                <a:cs typeface="Simplified Arabic" pitchFamily="2" charset="-78"/>
              </a:rPr>
              <a:t>مصدر التأثير النابع من استخدام أساليب الضغط : يعتمد على الصفات والسمات الشخصية للفرد من قدرة على الاقناع، وقدرة على جذب اتمام الآخرين، و قوة الشخصية...</a:t>
            </a:r>
          </a:p>
          <a:p>
            <a:pPr marL="609600" indent="-609600" algn="just" rtl="1" eaLnBrk="1" hangingPunct="1">
              <a:lnSpc>
                <a:spcPct val="150000"/>
              </a:lnSpc>
              <a:spcBef>
                <a:spcPct val="0"/>
              </a:spcBef>
              <a:buFontTx/>
              <a:buAutoNum type="arabicPeriod"/>
            </a:pPr>
            <a:r>
              <a:rPr lang="ar-SA" sz="2400" b="1" dirty="0" smtClean="0">
                <a:cs typeface="Simplified Arabic" pitchFamily="2" charset="-78"/>
              </a:rPr>
              <a:t>مصدر السلطة النظامية : أي السلطة الرسمية التي </a:t>
            </a:r>
            <a:r>
              <a:rPr lang="ar-SA" sz="2400" b="1" dirty="0" err="1" smtClean="0">
                <a:cs typeface="Simplified Arabic" pitchFamily="2" charset="-78"/>
              </a:rPr>
              <a:t>يتيحها</a:t>
            </a:r>
            <a:r>
              <a:rPr lang="ar-SA" sz="2400" b="1" dirty="0" smtClean="0">
                <a:cs typeface="Simplified Arabic" pitchFamily="2" charset="-78"/>
              </a:rPr>
              <a:t> المنصب الذي يشغله القائد.</a:t>
            </a:r>
          </a:p>
          <a:p>
            <a:pPr marL="609600" indent="-609600" algn="just" rtl="1" eaLnBrk="1" hangingPunct="1">
              <a:lnSpc>
                <a:spcPct val="150000"/>
              </a:lnSpc>
              <a:spcBef>
                <a:spcPct val="0"/>
              </a:spcBef>
              <a:buFontTx/>
              <a:buAutoNum type="arabicPeriod"/>
            </a:pPr>
            <a:r>
              <a:rPr lang="ar-SA" sz="2400" b="1" dirty="0" smtClean="0">
                <a:cs typeface="Simplified Arabic" pitchFamily="2" charset="-78"/>
              </a:rPr>
              <a:t>مصدر منح التقدير المالي : كلما زاد اعتماد المرؤوسين على القائد في الحصول على التقدير المالي كلما زادت قوته.</a:t>
            </a:r>
          </a:p>
          <a:p>
            <a:pPr marL="609600" indent="-609600" algn="just" rtl="1">
              <a:lnSpc>
                <a:spcPct val="150000"/>
              </a:lnSpc>
              <a:spcBef>
                <a:spcPct val="0"/>
              </a:spcBef>
              <a:buFontTx/>
              <a:buAutoNum type="arabicPeriod"/>
            </a:pPr>
            <a:r>
              <a:rPr lang="ar-SA" sz="2400" b="1" dirty="0" smtClean="0">
                <a:cs typeface="Simplified Arabic" pitchFamily="2" charset="-78"/>
              </a:rPr>
              <a:t>مصدر الخبرة والمهارة : </a:t>
            </a:r>
            <a:r>
              <a:rPr lang="ar-SA" sz="2400" b="1" dirty="0">
                <a:cs typeface="Simplified Arabic" pitchFamily="2" charset="-78"/>
              </a:rPr>
              <a:t>كلما تميز القائد </a:t>
            </a:r>
            <a:r>
              <a:rPr lang="ar-SA" sz="2400" b="1" dirty="0" smtClean="0">
                <a:cs typeface="Simplified Arabic" pitchFamily="2" charset="-78"/>
              </a:rPr>
              <a:t>بخبرته ومهارته عن غيره، كلما زاد احترام الجماعة له.</a:t>
            </a:r>
          </a:p>
          <a:p>
            <a:pPr marL="609600" indent="-609600" algn="just" rtl="1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ar-SA" sz="2400" b="1" dirty="0" smtClean="0">
              <a:cs typeface="Simplified Arabic" pitchFamily="2" charset="-78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2ED5-D07C-4FF7-89A7-8D60FD9FEE29}" type="datetime1">
              <a:rPr lang="ar-SA" smtClean="0"/>
              <a:t>16/02/1436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7384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544895" y="2321446"/>
            <a:ext cx="8144203" cy="3771900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SA" b="1" dirty="0" smtClean="0">
                <a:solidFill>
                  <a:srgbClr val="FF0000"/>
                </a:solidFill>
              </a:rPr>
              <a:t>4.النظريات الحديثة في القيادة</a:t>
            </a:r>
            <a:endParaRPr lang="en-IN" b="1" dirty="0" smtClean="0">
              <a:solidFill>
                <a:srgbClr val="FF0000"/>
              </a:solidFill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1752-9050-4414-B030-53225FBC6483}" type="datetime1">
              <a:rPr lang="ar-SA" smtClean="0"/>
              <a:t>16/02/1436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5</a:t>
            </a:fld>
            <a:endParaRPr lang="ar-SA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/>
          <a:lstStyle/>
          <a:p>
            <a:pPr marL="0" indent="0" algn="r" rtl="1">
              <a:buNone/>
            </a:pPr>
            <a:r>
              <a:rPr lang="ar-SA" sz="2400" b="1" dirty="0" smtClean="0">
                <a:solidFill>
                  <a:srgbClr val="00B050"/>
                </a:solidFill>
              </a:rPr>
              <a:t>أ. نظرية سلسلة السلوك</a:t>
            </a:r>
          </a:p>
          <a:p>
            <a:pPr marL="0" indent="0" algn="ctr" rtl="1">
              <a:buNone/>
            </a:pPr>
            <a:r>
              <a:rPr lang="ar-SA" sz="1600" b="1" dirty="0" smtClean="0"/>
              <a:t>سلسلة </a:t>
            </a:r>
            <a:r>
              <a:rPr lang="ar-SA" sz="1600" b="1" dirty="0"/>
              <a:t>السلوك القيادي</a:t>
            </a:r>
          </a:p>
          <a:p>
            <a:pPr marL="0" indent="0" algn="r" rtl="1">
              <a:buNone/>
            </a:pPr>
            <a:endParaRPr lang="en-IN" sz="1600" dirty="0"/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2079625" y="2807270"/>
            <a:ext cx="5080000" cy="6937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82949" name="Line 5"/>
          <p:cNvSpPr>
            <a:spLocks noChangeShapeType="1"/>
          </p:cNvSpPr>
          <p:nvPr/>
        </p:nvSpPr>
        <p:spPr bwMode="auto">
          <a:xfrm flipH="1">
            <a:off x="2079625" y="2807270"/>
            <a:ext cx="5080000" cy="6937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82950" name="Text Box 6"/>
          <p:cNvSpPr txBox="1">
            <a:spLocks noChangeArrowheads="1"/>
          </p:cNvSpPr>
          <p:nvPr/>
        </p:nvSpPr>
        <p:spPr bwMode="auto">
          <a:xfrm>
            <a:off x="1965325" y="2852936"/>
            <a:ext cx="26289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ar-SA" sz="1600">
                <a:solidFill>
                  <a:srgbClr val="000000"/>
                </a:solidFill>
                <a:latin typeface="Times New Roman" pitchFamily="18" charset="0"/>
                <a:cs typeface="كبير 6" pitchFamily="2" charset="-78"/>
              </a:rPr>
              <a:t>درجة السلطة التي يستخدمها المدير</a:t>
            </a:r>
          </a:p>
          <a:p>
            <a:pPr eaLnBrk="1" hangingPunct="1"/>
            <a:endParaRPr lang="en-US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82951" name="Text Box 7"/>
          <p:cNvSpPr txBox="1">
            <a:spLocks noChangeArrowheads="1"/>
          </p:cNvSpPr>
          <p:nvPr/>
        </p:nvSpPr>
        <p:spPr bwMode="auto">
          <a:xfrm>
            <a:off x="4799013" y="3048571"/>
            <a:ext cx="2309812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ar-SA" sz="1600" dirty="0">
                <a:solidFill>
                  <a:srgbClr val="000000"/>
                </a:solidFill>
                <a:latin typeface="Times New Roman" pitchFamily="18" charset="0"/>
                <a:cs typeface="كبير 6" pitchFamily="2" charset="-78"/>
              </a:rPr>
              <a:t>درجة الحرية المتاحة للمرؤوسين</a:t>
            </a:r>
          </a:p>
          <a:p>
            <a:pPr eaLnBrk="1" hangingPunct="1"/>
            <a:endParaRPr lang="en-US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2244725" y="4056063"/>
            <a:ext cx="428625" cy="1758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(1)</a:t>
            </a:r>
          </a:p>
          <a:p>
            <a:pPr algn="ctr" eaLnBrk="1" hangingPunct="1"/>
            <a:r>
              <a:rPr lang="ar-SA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قائد يصنع القرار ويعلنه</a:t>
            </a:r>
            <a:endParaRPr lang="en-US" b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82953" name="Text Box 9"/>
          <p:cNvSpPr txBox="1">
            <a:spLocks noChangeArrowheads="1"/>
          </p:cNvSpPr>
          <p:nvPr/>
        </p:nvSpPr>
        <p:spPr bwMode="auto">
          <a:xfrm>
            <a:off x="2774950" y="4056063"/>
            <a:ext cx="384175" cy="1758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(2)</a:t>
            </a:r>
          </a:p>
          <a:p>
            <a:pPr algn="ctr" eaLnBrk="1" hangingPunct="1"/>
            <a:r>
              <a:rPr lang="ar-SA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قائد يبيع قراره</a:t>
            </a:r>
            <a:endParaRPr lang="en-US" b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82954" name="Text Box 10"/>
          <p:cNvSpPr txBox="1">
            <a:spLocks noChangeArrowheads="1"/>
          </p:cNvSpPr>
          <p:nvPr/>
        </p:nvSpPr>
        <p:spPr bwMode="auto">
          <a:xfrm>
            <a:off x="3273425" y="4056063"/>
            <a:ext cx="520700" cy="1758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(3)</a:t>
            </a:r>
          </a:p>
          <a:p>
            <a:pPr algn="ctr" eaLnBrk="1" hangingPunct="1"/>
            <a:r>
              <a:rPr lang="ar-SA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قائد يقدم أفكاره ويدعو إلى الأسئلة</a:t>
            </a:r>
            <a:endParaRPr lang="en-US" b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82955" name="Text Box 11"/>
          <p:cNvSpPr txBox="1">
            <a:spLocks noChangeArrowheads="1"/>
          </p:cNvSpPr>
          <p:nvPr/>
        </p:nvSpPr>
        <p:spPr bwMode="auto">
          <a:xfrm>
            <a:off x="3895725" y="4067175"/>
            <a:ext cx="635000" cy="17478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(4)</a:t>
            </a:r>
          </a:p>
          <a:p>
            <a:pPr algn="ctr" eaLnBrk="1" hangingPunct="1"/>
            <a:r>
              <a:rPr lang="ar-SA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قائد يعرض قرار غير نهائي يخضع للتغيير</a:t>
            </a:r>
            <a:endParaRPr lang="en-US" b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82956" name="Text Box 12"/>
          <p:cNvSpPr txBox="1">
            <a:spLocks noChangeArrowheads="1"/>
          </p:cNvSpPr>
          <p:nvPr/>
        </p:nvSpPr>
        <p:spPr bwMode="auto">
          <a:xfrm>
            <a:off x="4645025" y="4056063"/>
            <a:ext cx="685800" cy="1758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(5)</a:t>
            </a:r>
          </a:p>
          <a:p>
            <a:pPr algn="ctr" eaLnBrk="1" hangingPunct="1"/>
            <a:r>
              <a:rPr lang="ar-SA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قائد يعرض مشكلة ويحصل على مناقشات تعمل قراره</a:t>
            </a:r>
            <a:endParaRPr lang="en-US" b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82957" name="Text Box 13"/>
          <p:cNvSpPr txBox="1">
            <a:spLocks noChangeArrowheads="1"/>
          </p:cNvSpPr>
          <p:nvPr/>
        </p:nvSpPr>
        <p:spPr bwMode="auto">
          <a:xfrm>
            <a:off x="5445125" y="4056063"/>
            <a:ext cx="703263" cy="1758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(6)</a:t>
            </a:r>
          </a:p>
          <a:p>
            <a:pPr algn="ctr" eaLnBrk="1" hangingPunct="1"/>
            <a:r>
              <a:rPr lang="ar-SA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قائد يعرض ويحدد المشكلة ويسأل المجموعة لتصنيع القرار</a:t>
            </a:r>
            <a:endParaRPr lang="en-US" b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82958" name="Text Box 14"/>
          <p:cNvSpPr txBox="1">
            <a:spLocks noChangeArrowheads="1"/>
          </p:cNvSpPr>
          <p:nvPr/>
        </p:nvSpPr>
        <p:spPr bwMode="auto">
          <a:xfrm>
            <a:off x="6245225" y="4056063"/>
            <a:ext cx="793750" cy="1758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(7)</a:t>
            </a:r>
          </a:p>
          <a:p>
            <a:pPr algn="ctr" eaLnBrk="1" hangingPunct="1"/>
            <a:r>
              <a:rPr lang="ar-SA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قائد يسمح للمرؤوسين بأن يعملوا ضمن حدود عرفت لهم بواسطته</a:t>
            </a:r>
            <a:endParaRPr lang="en-US" b="1">
              <a:solidFill>
                <a:srgbClr val="000000"/>
              </a:solidFill>
              <a:latin typeface="Tahoma" pitchFamily="34" charset="0"/>
            </a:endParaRPr>
          </a:p>
        </p:txBody>
      </p:sp>
      <p:cxnSp>
        <p:nvCxnSpPr>
          <p:cNvPr id="7" name="رابط كسهم مستقيم 6"/>
          <p:cNvCxnSpPr/>
          <p:nvPr/>
        </p:nvCxnSpPr>
        <p:spPr>
          <a:xfrm flipH="1">
            <a:off x="2264353" y="2636912"/>
            <a:ext cx="353240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5790580" y="2420888"/>
            <a:ext cx="2309812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ar-SA" sz="1600" dirty="0"/>
              <a:t>القيادة المرتكزة على المدير</a:t>
            </a:r>
            <a:endParaRPr lang="en-IN" sz="1600" dirty="0"/>
          </a:p>
          <a:p>
            <a:pPr eaLnBrk="1" hangingPunct="1"/>
            <a:endParaRPr lang="en-US" dirty="0">
              <a:solidFill>
                <a:srgbClr val="000000"/>
              </a:solidFill>
              <a:latin typeface="Tahoma" pitchFamily="34" charset="0"/>
            </a:endParaRPr>
          </a:p>
        </p:txBody>
      </p:sp>
      <p:cxnSp>
        <p:nvCxnSpPr>
          <p:cNvPr id="10" name="رابط كسهم مستقيم 9"/>
          <p:cNvCxnSpPr/>
          <p:nvPr/>
        </p:nvCxnSpPr>
        <p:spPr>
          <a:xfrm>
            <a:off x="2339752" y="3789040"/>
            <a:ext cx="361416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5862588" y="3552627"/>
            <a:ext cx="2309812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ar-SA" sz="1600" dirty="0"/>
              <a:t>القيادة المرتكزة على </a:t>
            </a:r>
            <a:r>
              <a:rPr lang="ar-SA" sz="1600" dirty="0" smtClean="0"/>
              <a:t>المرؤوسين</a:t>
            </a:r>
            <a:endParaRPr lang="en-IN" sz="1600" dirty="0"/>
          </a:p>
          <a:p>
            <a:pPr eaLnBrk="1" hangingPunct="1"/>
            <a:endParaRPr lang="en-US" dirty="0">
              <a:solidFill>
                <a:srgbClr val="0000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55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 eaLnBrk="1" hangingPunct="1">
              <a:defRPr/>
            </a:pPr>
            <a:r>
              <a:rPr lang="ar-SA" sz="2400" b="1" dirty="0" smtClean="0">
                <a:solidFill>
                  <a:srgbClr val="00B050"/>
                </a:solidFill>
              </a:rPr>
              <a:t>ب. نظرية القيادة الفعالة</a:t>
            </a:r>
            <a:endParaRPr lang="en-IN" sz="2400" b="1" dirty="0" smtClean="0">
              <a:solidFill>
                <a:srgbClr val="00B050"/>
              </a:solidFill>
            </a:endParaRPr>
          </a:p>
        </p:txBody>
      </p:sp>
      <p:grpSp>
        <p:nvGrpSpPr>
          <p:cNvPr id="83972" name="Group 4"/>
          <p:cNvGrpSpPr>
            <a:grpSpLocks/>
          </p:cNvGrpSpPr>
          <p:nvPr/>
        </p:nvGrpSpPr>
        <p:grpSpPr bwMode="auto">
          <a:xfrm>
            <a:off x="971600" y="3108173"/>
            <a:ext cx="7200900" cy="2998787"/>
            <a:chOff x="884" y="2115"/>
            <a:chExt cx="4536" cy="1889"/>
          </a:xfrm>
        </p:grpSpPr>
        <p:sp>
          <p:nvSpPr>
            <p:cNvPr id="83973" name="Rectangle 5"/>
            <p:cNvSpPr>
              <a:spLocks noChangeArrowheads="1"/>
            </p:cNvSpPr>
            <p:nvPr/>
          </p:nvSpPr>
          <p:spPr bwMode="auto">
            <a:xfrm>
              <a:off x="884" y="2115"/>
              <a:ext cx="4536" cy="188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IN"/>
            </a:p>
          </p:txBody>
        </p:sp>
        <p:sp>
          <p:nvSpPr>
            <p:cNvPr id="83974" name="AutoShape 6"/>
            <p:cNvSpPr>
              <a:spLocks noChangeArrowheads="1"/>
            </p:cNvSpPr>
            <p:nvPr/>
          </p:nvSpPr>
          <p:spPr bwMode="auto">
            <a:xfrm>
              <a:off x="3671" y="2160"/>
              <a:ext cx="1658" cy="693"/>
            </a:xfrm>
            <a:prstGeom prst="leftRightArrow">
              <a:avLst>
                <a:gd name="adj1" fmla="val 50000"/>
                <a:gd name="adj2" fmla="val 4785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IN"/>
            </a:p>
          </p:txBody>
        </p:sp>
        <p:sp>
          <p:nvSpPr>
            <p:cNvPr id="83975" name="AutoShape 7"/>
            <p:cNvSpPr>
              <a:spLocks noChangeArrowheads="1"/>
            </p:cNvSpPr>
            <p:nvPr/>
          </p:nvSpPr>
          <p:spPr bwMode="auto">
            <a:xfrm>
              <a:off x="2357" y="2614"/>
              <a:ext cx="1657" cy="809"/>
            </a:xfrm>
            <a:prstGeom prst="leftRightArrow">
              <a:avLst>
                <a:gd name="adj1" fmla="val 50000"/>
                <a:gd name="adj2" fmla="val 40964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IN"/>
            </a:p>
          </p:txBody>
        </p:sp>
        <p:sp>
          <p:nvSpPr>
            <p:cNvPr id="83976" name="AutoShape 8"/>
            <p:cNvSpPr>
              <a:spLocks noChangeArrowheads="1"/>
            </p:cNvSpPr>
            <p:nvPr/>
          </p:nvSpPr>
          <p:spPr bwMode="auto">
            <a:xfrm>
              <a:off x="995" y="3158"/>
              <a:ext cx="1658" cy="648"/>
            </a:xfrm>
            <a:prstGeom prst="leftRightArrow">
              <a:avLst>
                <a:gd name="adj1" fmla="val 50000"/>
                <a:gd name="adj2" fmla="val 51173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IN"/>
            </a:p>
          </p:txBody>
        </p:sp>
        <p:sp>
          <p:nvSpPr>
            <p:cNvPr id="83977" name="Text Box 9"/>
            <p:cNvSpPr txBox="1">
              <a:spLocks noChangeArrowheads="1"/>
            </p:cNvSpPr>
            <p:nvPr/>
          </p:nvSpPr>
          <p:spPr bwMode="auto">
            <a:xfrm>
              <a:off x="3878" y="2387"/>
              <a:ext cx="1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ar-SA" b="1" dirty="0">
                  <a:latin typeface="Tahoma" pitchFamily="34" charset="0"/>
                </a:rPr>
                <a:t>قوة الموقع للقائد</a:t>
              </a:r>
              <a:endParaRPr lang="en-IN" b="1" dirty="0">
                <a:latin typeface="Tahoma" pitchFamily="34" charset="0"/>
              </a:endParaRPr>
            </a:p>
          </p:txBody>
        </p:sp>
        <p:sp>
          <p:nvSpPr>
            <p:cNvPr id="83978" name="Text Box 10"/>
            <p:cNvSpPr txBox="1">
              <a:spLocks noChangeArrowheads="1"/>
            </p:cNvSpPr>
            <p:nvPr/>
          </p:nvSpPr>
          <p:spPr bwMode="auto">
            <a:xfrm>
              <a:off x="2517" y="2931"/>
              <a:ext cx="1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ar-SA" b="1" dirty="0">
                  <a:latin typeface="Tahoma" pitchFamily="34" charset="0"/>
                </a:rPr>
                <a:t>بناء أو تركيب المهمة</a:t>
              </a:r>
              <a:endParaRPr lang="en-IN" b="1" dirty="0">
                <a:latin typeface="Tahoma" pitchFamily="34" charset="0"/>
              </a:endParaRPr>
            </a:p>
          </p:txBody>
        </p:sp>
        <p:sp>
          <p:nvSpPr>
            <p:cNvPr id="83979" name="Text Box 11"/>
            <p:cNvSpPr txBox="1">
              <a:spLocks noChangeArrowheads="1"/>
            </p:cNvSpPr>
            <p:nvPr/>
          </p:nvSpPr>
          <p:spPr bwMode="auto">
            <a:xfrm>
              <a:off x="1202" y="3385"/>
              <a:ext cx="1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ar-SA" b="1" dirty="0">
                  <a:latin typeface="Tahoma" pitchFamily="34" charset="0"/>
                </a:rPr>
                <a:t>العلاقات الشخصية</a:t>
              </a:r>
              <a:endParaRPr lang="en-IN" b="1" dirty="0">
                <a:latin typeface="Tahoma" pitchFamily="34" charset="0"/>
              </a:endParaRPr>
            </a:p>
          </p:txBody>
        </p:sp>
      </p:grp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130F-9A54-4BE1-8910-5334D59EF260}" type="datetime1">
              <a:rPr lang="ar-SA" smtClean="0"/>
              <a:t>16/02/1436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6</a:t>
            </a:fld>
            <a:endParaRPr lang="ar-SA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/>
          </a:bodyPr>
          <a:lstStyle/>
          <a:p>
            <a:pPr algn="just" rtl="1"/>
            <a:r>
              <a:rPr lang="ar-SA" sz="2400" dirty="0" smtClean="0"/>
              <a:t>القائد </a:t>
            </a:r>
            <a:r>
              <a:rPr lang="ar-SA" sz="2400" dirty="0"/>
              <a:t>الدكتاتوري </a:t>
            </a:r>
            <a:r>
              <a:rPr lang="ar-SA" sz="2400" dirty="0" smtClean="0"/>
              <a:t> : يركز على صنع القرار بنفسه وتوجيه الجماعة التي عليها تلقي الأوامر والتنفيذ. </a:t>
            </a:r>
            <a:endParaRPr lang="ar-SA" sz="2400" dirty="0"/>
          </a:p>
          <a:p>
            <a:pPr algn="just" rtl="1"/>
            <a:r>
              <a:rPr lang="ar-SA" sz="2400" dirty="0"/>
              <a:t>القائد </a:t>
            </a:r>
            <a:r>
              <a:rPr lang="ar-SA" sz="2400" dirty="0" smtClean="0"/>
              <a:t>الديموقراطي : يركز على علاقاته مع الجماعة واستخدام الموارد البشرية بشكل فعال من خلال المشاركة.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00192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994" name="Group 2"/>
          <p:cNvGrpSpPr>
            <a:grpSpLocks/>
          </p:cNvGrpSpPr>
          <p:nvPr/>
        </p:nvGrpSpPr>
        <p:grpSpPr bwMode="auto">
          <a:xfrm>
            <a:off x="1104320" y="2088629"/>
            <a:ext cx="7046913" cy="4147985"/>
            <a:chOff x="2564" y="4944"/>
            <a:chExt cx="6796" cy="3457"/>
          </a:xfrm>
        </p:grpSpPr>
        <p:sp>
          <p:nvSpPr>
            <p:cNvPr id="84996" name="Rectangle 3"/>
            <p:cNvSpPr>
              <a:spLocks noChangeArrowheads="1"/>
            </p:cNvSpPr>
            <p:nvPr/>
          </p:nvSpPr>
          <p:spPr bwMode="auto">
            <a:xfrm>
              <a:off x="4320" y="5274"/>
              <a:ext cx="3888" cy="226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IN"/>
            </a:p>
          </p:txBody>
        </p:sp>
        <p:sp>
          <p:nvSpPr>
            <p:cNvPr id="84997" name="Text Box 4"/>
            <p:cNvSpPr txBox="1">
              <a:spLocks noChangeArrowheads="1"/>
            </p:cNvSpPr>
            <p:nvPr/>
          </p:nvSpPr>
          <p:spPr bwMode="auto">
            <a:xfrm>
              <a:off x="7056" y="5408"/>
              <a:ext cx="1008" cy="524"/>
            </a:xfrm>
            <a:prstGeom prst="rect">
              <a:avLst/>
            </a:prstGeom>
            <a:ln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400" b="1">
                  <a:latin typeface="Times New Roman" pitchFamily="18" charset="0"/>
                </a:rPr>
                <a:t>9 - 9</a:t>
              </a:r>
              <a:endParaRPr lang="en-US" sz="2400">
                <a:latin typeface="Tahoma" pitchFamily="34" charset="0"/>
              </a:endParaRPr>
            </a:p>
          </p:txBody>
        </p:sp>
        <p:sp>
          <p:nvSpPr>
            <p:cNvPr id="84998" name="Text Box 5"/>
            <p:cNvSpPr txBox="1">
              <a:spLocks noChangeArrowheads="1"/>
            </p:cNvSpPr>
            <p:nvPr/>
          </p:nvSpPr>
          <p:spPr bwMode="auto">
            <a:xfrm>
              <a:off x="4384" y="5418"/>
              <a:ext cx="933" cy="521"/>
            </a:xfrm>
            <a:prstGeom prst="rect">
              <a:avLst/>
            </a:prstGeom>
            <a:ln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400" b="1">
                  <a:latin typeface="Times New Roman" pitchFamily="18" charset="0"/>
                </a:rPr>
                <a:t>9 - 1</a:t>
              </a:r>
              <a:endParaRPr lang="en-US" sz="2400">
                <a:latin typeface="Tahoma" pitchFamily="34" charset="0"/>
              </a:endParaRPr>
            </a:p>
          </p:txBody>
        </p:sp>
        <p:sp>
          <p:nvSpPr>
            <p:cNvPr id="84999" name="Text Box 6"/>
            <p:cNvSpPr txBox="1">
              <a:spLocks noChangeArrowheads="1"/>
            </p:cNvSpPr>
            <p:nvPr/>
          </p:nvSpPr>
          <p:spPr bwMode="auto">
            <a:xfrm flipH="1">
              <a:off x="5760" y="6222"/>
              <a:ext cx="1008" cy="432"/>
            </a:xfrm>
            <a:prstGeom prst="rect">
              <a:avLst/>
            </a:prstGeom>
            <a:ln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400" b="1">
                  <a:latin typeface="Times New Roman" pitchFamily="18" charset="0"/>
                </a:rPr>
                <a:t>5 - 5</a:t>
              </a:r>
              <a:endParaRPr lang="en-US" sz="2400" b="1">
                <a:latin typeface="Tahoma" pitchFamily="34" charset="0"/>
              </a:endParaRPr>
            </a:p>
          </p:txBody>
        </p:sp>
        <p:sp>
          <p:nvSpPr>
            <p:cNvPr id="85000" name="Text Box 7"/>
            <p:cNvSpPr txBox="1">
              <a:spLocks noChangeArrowheads="1"/>
            </p:cNvSpPr>
            <p:nvPr/>
          </p:nvSpPr>
          <p:spPr bwMode="auto">
            <a:xfrm>
              <a:off x="2564" y="5940"/>
              <a:ext cx="1494" cy="943"/>
            </a:xfrm>
            <a:prstGeom prst="rect">
              <a:avLst/>
            </a:prstGeom>
            <a:ln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ar-SA" sz="2400" b="1" dirty="0">
                  <a:latin typeface="Times New Roman" pitchFamily="18" charset="0"/>
                  <a:cs typeface="Simplified Arabic" pitchFamily="2" charset="-78"/>
                </a:rPr>
                <a:t>الاهتمام بالأشخاص</a:t>
              </a:r>
              <a:endParaRPr lang="en-US" sz="2400" b="1" dirty="0">
                <a:latin typeface="Tahoma" pitchFamily="34" charset="0"/>
                <a:cs typeface="Simplified Arabic" pitchFamily="2" charset="-78"/>
              </a:endParaRPr>
            </a:p>
          </p:txBody>
        </p:sp>
        <p:sp>
          <p:nvSpPr>
            <p:cNvPr id="85001" name="Text Box 8"/>
            <p:cNvSpPr txBox="1">
              <a:spLocks noChangeArrowheads="1"/>
            </p:cNvSpPr>
            <p:nvPr/>
          </p:nvSpPr>
          <p:spPr bwMode="auto">
            <a:xfrm>
              <a:off x="3127" y="4944"/>
              <a:ext cx="1057" cy="437"/>
            </a:xfrm>
            <a:prstGeom prst="rect">
              <a:avLst/>
            </a:prstGeom>
            <a:ln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ar-SA" sz="2000" b="1">
                  <a:latin typeface="Times New Roman" pitchFamily="18" charset="0"/>
                  <a:cs typeface="Times New Roman" pitchFamily="18" charset="0"/>
                </a:rPr>
                <a:t>مرتفع</a:t>
              </a:r>
              <a:endParaRPr lang="en-US" sz="2000" b="1">
                <a:latin typeface="Tahoma" pitchFamily="34" charset="0"/>
              </a:endParaRPr>
            </a:p>
          </p:txBody>
        </p:sp>
        <p:sp>
          <p:nvSpPr>
            <p:cNvPr id="85002" name="Text Box 9"/>
            <p:cNvSpPr txBox="1">
              <a:spLocks noChangeArrowheads="1"/>
            </p:cNvSpPr>
            <p:nvPr/>
          </p:nvSpPr>
          <p:spPr bwMode="auto">
            <a:xfrm>
              <a:off x="7056" y="7051"/>
              <a:ext cx="1008" cy="432"/>
            </a:xfrm>
            <a:prstGeom prst="rect">
              <a:avLst/>
            </a:prstGeom>
            <a:ln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400" b="1">
                  <a:latin typeface="Times New Roman" pitchFamily="18" charset="0"/>
                </a:rPr>
                <a:t>1 - 9</a:t>
              </a:r>
              <a:endParaRPr lang="en-US" sz="2400">
                <a:latin typeface="Tahoma" pitchFamily="34" charset="0"/>
              </a:endParaRPr>
            </a:p>
          </p:txBody>
        </p:sp>
        <p:sp>
          <p:nvSpPr>
            <p:cNvPr id="85003" name="Text Box 10"/>
            <p:cNvSpPr txBox="1">
              <a:spLocks noChangeArrowheads="1"/>
            </p:cNvSpPr>
            <p:nvPr/>
          </p:nvSpPr>
          <p:spPr bwMode="auto">
            <a:xfrm>
              <a:off x="4385" y="7051"/>
              <a:ext cx="1008" cy="432"/>
            </a:xfrm>
            <a:prstGeom prst="rect">
              <a:avLst/>
            </a:prstGeom>
            <a:ln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400" b="1">
                  <a:latin typeface="Times New Roman" pitchFamily="18" charset="0"/>
                </a:rPr>
                <a:t>1 - 1</a:t>
              </a:r>
              <a:endParaRPr lang="en-US" sz="2400">
                <a:latin typeface="Tahoma" pitchFamily="34" charset="0"/>
              </a:endParaRPr>
            </a:p>
          </p:txBody>
        </p:sp>
        <p:sp>
          <p:nvSpPr>
            <p:cNvPr id="85004" name="Text Box 11"/>
            <p:cNvSpPr txBox="1">
              <a:spLocks noChangeArrowheads="1"/>
            </p:cNvSpPr>
            <p:nvPr/>
          </p:nvSpPr>
          <p:spPr bwMode="auto">
            <a:xfrm>
              <a:off x="8352" y="7104"/>
              <a:ext cx="1008" cy="576"/>
            </a:xfrm>
            <a:prstGeom prst="rect">
              <a:avLst/>
            </a:prstGeom>
            <a:ln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ar-SA" sz="2000" b="1">
                  <a:latin typeface="Times New Roman" pitchFamily="18" charset="0"/>
                  <a:cs typeface="Simplified Arabic" pitchFamily="2" charset="-78"/>
                </a:rPr>
                <a:t>مرتفع</a:t>
              </a:r>
              <a:endParaRPr lang="en-US" sz="2000" b="1">
                <a:latin typeface="Tahoma" pitchFamily="34" charset="0"/>
                <a:cs typeface="Simplified Arabic" pitchFamily="2" charset="-78"/>
              </a:endParaRPr>
            </a:p>
          </p:txBody>
        </p:sp>
        <p:sp>
          <p:nvSpPr>
            <p:cNvPr id="85005" name="Text Box 12"/>
            <p:cNvSpPr txBox="1">
              <a:spLocks noChangeArrowheads="1"/>
            </p:cNvSpPr>
            <p:nvPr/>
          </p:nvSpPr>
          <p:spPr bwMode="auto">
            <a:xfrm>
              <a:off x="3024" y="7104"/>
              <a:ext cx="1152" cy="432"/>
            </a:xfrm>
            <a:prstGeom prst="rect">
              <a:avLst/>
            </a:prstGeom>
            <a:ln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ar-SA" sz="2000" b="1">
                  <a:latin typeface="Times New Roman" pitchFamily="18" charset="0"/>
                  <a:cs typeface="Simplified Arabic" pitchFamily="2" charset="-78"/>
                </a:rPr>
                <a:t>منخفض</a:t>
              </a:r>
              <a:endParaRPr lang="en-US" sz="2000" b="1">
                <a:latin typeface="Tahoma" pitchFamily="34" charset="0"/>
                <a:cs typeface="Simplified Arabic" pitchFamily="2" charset="-78"/>
              </a:endParaRPr>
            </a:p>
          </p:txBody>
        </p:sp>
        <p:sp>
          <p:nvSpPr>
            <p:cNvPr id="85006" name="Text Box 13"/>
            <p:cNvSpPr txBox="1">
              <a:spLocks noChangeArrowheads="1"/>
            </p:cNvSpPr>
            <p:nvPr/>
          </p:nvSpPr>
          <p:spPr bwMode="auto">
            <a:xfrm>
              <a:off x="5469" y="7861"/>
              <a:ext cx="1620" cy="540"/>
            </a:xfrm>
            <a:prstGeom prst="rect">
              <a:avLst/>
            </a:prstGeom>
            <a:ln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ar-SA" sz="2400" b="1" dirty="0">
                  <a:latin typeface="Times New Roman" pitchFamily="18" charset="0"/>
                  <a:cs typeface="Simplified Arabic" pitchFamily="2" charset="-78"/>
                </a:rPr>
                <a:t>الاهتمام بالإنتاج</a:t>
              </a:r>
              <a:endParaRPr lang="en-US" sz="2400" b="1" dirty="0">
                <a:latin typeface="Tahoma" pitchFamily="34" charset="0"/>
                <a:cs typeface="Simplified Arabic" pitchFamily="2" charset="-78"/>
              </a:endParaRPr>
            </a:p>
          </p:txBody>
        </p:sp>
      </p:grpSp>
      <p:sp>
        <p:nvSpPr>
          <p:cNvPr id="73742" name="Rectangle 1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ar-SA" sz="2800" b="1" dirty="0" smtClean="0">
                <a:solidFill>
                  <a:srgbClr val="00B050"/>
                </a:solidFill>
              </a:rPr>
              <a:t>ج .الشبكة الإدارية</a:t>
            </a:r>
            <a:endParaRPr lang="en-IN" sz="2800" b="1" dirty="0" smtClean="0">
              <a:solidFill>
                <a:srgbClr val="00B050"/>
              </a:solidFill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8172-EFD6-45AB-9807-26C3B8A17785}" type="datetime1">
              <a:rPr lang="ar-SA" smtClean="0"/>
              <a:t>16/02/1436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086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ar-SA" b="1" dirty="0" smtClean="0">
                <a:solidFill>
                  <a:srgbClr val="FF0000"/>
                </a:solidFill>
              </a:rPr>
              <a:t>5. معوقات القيادة الإدارية في الدول النامية</a:t>
            </a:r>
            <a:endParaRPr lang="en-IN" b="1" dirty="0" smtClean="0">
              <a:solidFill>
                <a:srgbClr val="FF0000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512" y="1484784"/>
            <a:ext cx="8784976" cy="4896544"/>
          </a:xfrm>
        </p:spPr>
        <p:txBody>
          <a:bodyPr/>
          <a:lstStyle/>
          <a:p>
            <a:pPr marL="514350" indent="-514350" algn="just" rtl="1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ar-SA" b="1" dirty="0" smtClean="0">
                <a:cs typeface="Simplified Arabic" pitchFamily="2" charset="-78"/>
              </a:rPr>
              <a:t>العوائق الإدارية : المركزية، التخطيط غير السليم، محدودية المعلومات لاتخاذ القرارات 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b="1" dirty="0">
                <a:cs typeface="Simplified Arabic" pitchFamily="2" charset="-78"/>
              </a:rPr>
              <a:t>العوائق البيئية </a:t>
            </a:r>
            <a:r>
              <a:rPr lang="ar-SA" b="1" dirty="0" smtClean="0">
                <a:cs typeface="Simplified Arabic" pitchFamily="2" charset="-78"/>
              </a:rPr>
              <a:t>: </a:t>
            </a:r>
            <a:r>
              <a:rPr lang="ar-SA" b="1" dirty="0">
                <a:cs typeface="Simplified Arabic" pitchFamily="2" charset="-78"/>
              </a:rPr>
              <a:t>عدم استقرار الانظمة السياسية، الانقسامات السياسية والاجتماعية داخل المنظمات...</a:t>
            </a:r>
          </a:p>
          <a:p>
            <a:pPr marL="514350" indent="-514350" algn="just" rtl="1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ar-SA" b="1" dirty="0" smtClean="0">
                <a:cs typeface="Simplified Arabic" pitchFamily="2" charset="-78"/>
              </a:rPr>
              <a:t>المعوقات النابعة من وضع القيادات الإدارية : عدم توافر القيادات الفعالة، عدم اهتمام </a:t>
            </a:r>
            <a:r>
              <a:rPr lang="ar-SA" b="1" smtClean="0">
                <a:cs typeface="Simplified Arabic" pitchFamily="2" charset="-78"/>
              </a:rPr>
              <a:t>القيادات بالأساليب </a:t>
            </a:r>
            <a:r>
              <a:rPr lang="ar-SA" b="1" dirty="0" smtClean="0">
                <a:cs typeface="Simplified Arabic" pitchFamily="2" charset="-78"/>
              </a:rPr>
              <a:t>العلمية والتكنولوجية الحديثة، خوف القيادات من المسؤولية،...</a:t>
            </a: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9D128-6825-4C66-90F9-BDFC706F9B24}" type="datetime1">
              <a:rPr lang="ar-SA" smtClean="0"/>
              <a:t>16/02/1436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مبادئ إدارة الأعمال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8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348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دني">
  <a:themeElements>
    <a:clrScheme name="مدني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مدني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دني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130</TotalTime>
  <Words>421</Words>
  <Application>Microsoft Office PowerPoint</Application>
  <PresentationFormat>عرض على الشاشة (3:4)‏</PresentationFormat>
  <Paragraphs>84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مدني</vt:lpstr>
      <vt:lpstr>الفصل السابع : القيادة الإدارية</vt:lpstr>
      <vt:lpstr>1.مفهوم القيادة</vt:lpstr>
      <vt:lpstr>2.القائد الإداري والرئيس الإداري</vt:lpstr>
      <vt:lpstr>3.مصادر قوة القائد</vt:lpstr>
      <vt:lpstr>4.النظريات الحديثة في القيادة</vt:lpstr>
      <vt:lpstr>ب. نظرية القيادة الفعالة</vt:lpstr>
      <vt:lpstr>ج .الشبكة الإدارية</vt:lpstr>
      <vt:lpstr>5. معوقات القيادة الإدارية في الدول النامية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السادس : القيادة الإدارية</dc:title>
  <dc:creator>HP</dc:creator>
  <cp:lastModifiedBy>HP</cp:lastModifiedBy>
  <cp:revision>13</cp:revision>
  <dcterms:created xsi:type="dcterms:W3CDTF">2014-11-22T06:31:49Z</dcterms:created>
  <dcterms:modified xsi:type="dcterms:W3CDTF">2014-12-08T17:07:28Z</dcterms:modified>
</cp:coreProperties>
</file>