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8"/>
  </p:notesMasterIdLst>
  <p:sldIdLst>
    <p:sldId id="258" r:id="rId2"/>
    <p:sldId id="269" r:id="rId3"/>
    <p:sldId id="282" r:id="rId4"/>
    <p:sldId id="272" r:id="rId5"/>
    <p:sldId id="281" r:id="rId6"/>
    <p:sldId id="275" r:id="rId7"/>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نمط متوسط 2 - تميي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66" d="100"/>
          <a:sy n="66" d="100"/>
        </p:scale>
        <p:origin x="-1494" y="-15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cs typeface="+mn-cs"/>
              </a:defRPr>
            </a:lvl1pPr>
          </a:lstStyle>
          <a:p>
            <a:pPr>
              <a:defRPr/>
            </a:pPr>
            <a:fld id="{747F0E58-0EE8-473C-95B7-8A619D69127A}" type="datetimeFigureOut">
              <a:rPr lang="en-US"/>
              <a:pPr>
                <a:defRPr/>
              </a:pPr>
              <a:t>12/9/2014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cs typeface="+mn-cs"/>
              </a:defRPr>
            </a:lvl1pPr>
          </a:lstStyle>
          <a:p>
            <a:pPr>
              <a:defRPr/>
            </a:pPr>
            <a:fld id="{E3AA4CC9-2D3A-4A77-93FA-60E88B3B7A3D}" type="slidenum">
              <a:rPr lang="en-US"/>
              <a:pPr>
                <a:defRPr/>
              </a:pPr>
              <a:t>‹#›</a:t>
            </a:fld>
            <a:endParaRPr lang="en-US"/>
          </a:p>
        </p:txBody>
      </p:sp>
    </p:spTree>
    <p:extLst>
      <p:ext uri="{BB962C8B-B14F-4D97-AF65-F5344CB8AC3E}">
        <p14:creationId xmlns:p14="http://schemas.microsoft.com/office/powerpoint/2010/main" val="34671111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Slide Image Placeholder 1"/>
          <p:cNvSpPr>
            <a:spLocks noGrp="1" noRot="1" noChangeAspect="1"/>
          </p:cNvSpPr>
          <p:nvPr>
            <p:ph type="sldImg"/>
          </p:nvPr>
        </p:nvSpPr>
        <p:spPr bwMode="auto">
          <a:noFill/>
          <a:ln>
            <a:solidFill>
              <a:srgbClr val="000000"/>
            </a:solidFill>
            <a:miter lim="800000"/>
            <a:headEnd/>
            <a:tailEnd/>
          </a:ln>
        </p:spPr>
      </p:sp>
      <p:sp>
        <p:nvSpPr>
          <p:cNvPr id="22530"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2531"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71E64447-5925-4913-9E1A-086F11F79560}" type="slidenum">
              <a:rPr lang="en-US">
                <a:cs typeface="Arial" charset="0"/>
              </a:rPr>
              <a:pPr fontAlgn="base">
                <a:spcBef>
                  <a:spcPct val="0"/>
                </a:spcBef>
                <a:spcAft>
                  <a:spcPct val="0"/>
                </a:spcAft>
              </a:pPr>
              <a:t>2</a:t>
            </a:fld>
            <a:endParaRPr lang="en-US">
              <a:cs typeface="Arial"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1" name="عنصر نائب لصورة الشريحة 1"/>
          <p:cNvSpPr>
            <a:spLocks noGrp="1" noRot="1" noChangeAspect="1"/>
          </p:cNvSpPr>
          <p:nvPr>
            <p:ph type="sldImg"/>
          </p:nvPr>
        </p:nvSpPr>
        <p:spPr bwMode="auto">
          <a:noFill/>
          <a:ln>
            <a:solidFill>
              <a:srgbClr val="000000"/>
            </a:solidFill>
            <a:miter lim="800000"/>
            <a:headEnd/>
            <a:tailEnd/>
          </a:ln>
        </p:spPr>
      </p:sp>
      <p:sp>
        <p:nvSpPr>
          <p:cNvPr id="20482" name="عنصر نائب للملاحظات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ar-SA" smtClean="0"/>
          </a:p>
        </p:txBody>
      </p:sp>
      <p:sp>
        <p:nvSpPr>
          <p:cNvPr id="20483" name="عنصر نائب لرقم الشريحة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4DB94525-1DC7-4159-BF0F-A8521AAE8D23}" type="slidenum">
              <a:rPr lang="en-US">
                <a:solidFill>
                  <a:prstClr val="black"/>
                </a:solidFill>
              </a:rPr>
              <a:pPr/>
              <a:t>3</a:t>
            </a:fld>
            <a:endParaRPr lang="en-US">
              <a:solidFill>
                <a:prstClr val="black"/>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3" name="Slide Image Placeholder 1"/>
          <p:cNvSpPr>
            <a:spLocks noGrp="1" noRot="1" noChangeAspect="1"/>
          </p:cNvSpPr>
          <p:nvPr>
            <p:ph type="sldImg"/>
          </p:nvPr>
        </p:nvSpPr>
        <p:spPr bwMode="auto">
          <a:noFill/>
          <a:ln>
            <a:solidFill>
              <a:srgbClr val="000000"/>
            </a:solidFill>
            <a:miter lim="800000"/>
            <a:headEnd/>
            <a:tailEnd/>
          </a:ln>
        </p:spPr>
      </p:sp>
      <p:sp>
        <p:nvSpPr>
          <p:cNvPr id="28674"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28675"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5F74D0BA-B626-4FBC-819E-0BBE1493DDAB}" type="slidenum">
              <a:rPr lang="en-US">
                <a:cs typeface="Arial" charset="0"/>
              </a:rPr>
              <a:pPr fontAlgn="base">
                <a:spcBef>
                  <a:spcPct val="0"/>
                </a:spcBef>
                <a:spcAft>
                  <a:spcPct val="0"/>
                </a:spcAft>
              </a:pPr>
              <a:t>4</a:t>
            </a:fld>
            <a:endParaRPr lang="en-US">
              <a:cs typeface="Arial"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p:cNvSpPr>
            <a:spLocks noGrp="1" noRot="1" noChangeAspect="1"/>
          </p:cNvSpPr>
          <p:nvPr>
            <p:ph type="sldImg"/>
          </p:nvPr>
        </p:nvSpPr>
        <p:spPr bwMode="auto">
          <a:noFill/>
          <a:ln>
            <a:solidFill>
              <a:srgbClr val="000000"/>
            </a:solidFill>
            <a:miter lim="800000"/>
            <a:headEnd/>
            <a:tailEnd/>
          </a:ln>
        </p:spPr>
      </p:sp>
      <p:sp>
        <p:nvSpPr>
          <p:cNvPr id="34818" name="Notes Placeholder 2"/>
          <p:cNvSpPr>
            <a:spLocks noGrp="1"/>
          </p:cNvSpPr>
          <p:nvPr>
            <p:ph type="body" idx="1"/>
          </p:nvPr>
        </p:nvSpPr>
        <p:spPr bwMode="auto">
          <a:noFill/>
        </p:spPr>
        <p:txBody>
          <a:bodyPr wrap="square" numCol="1" anchor="t" anchorCtr="0" compatLnSpc="1">
            <a:prstTxWarp prst="textNoShape">
              <a:avLst/>
            </a:prstTxWarp>
          </a:bodyPr>
          <a:lstStyle/>
          <a:p>
            <a:pPr>
              <a:spcBef>
                <a:spcPct val="0"/>
              </a:spcBef>
            </a:pPr>
            <a:endParaRPr lang="en-US" smtClean="0"/>
          </a:p>
        </p:txBody>
      </p:sp>
      <p:sp>
        <p:nvSpPr>
          <p:cNvPr id="34819"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pPr fontAlgn="base">
              <a:spcBef>
                <a:spcPct val="0"/>
              </a:spcBef>
              <a:spcAft>
                <a:spcPct val="0"/>
              </a:spcAft>
            </a:pPr>
            <a:fld id="{D68BB83B-D706-4AD0-A910-9563E0B9AEC0}" type="slidenum">
              <a:rPr lang="en-US">
                <a:cs typeface="Arial" charset="0"/>
              </a:rPr>
              <a:pPr fontAlgn="base">
                <a:spcBef>
                  <a:spcPct val="0"/>
                </a:spcBef>
                <a:spcAft>
                  <a:spcPct val="0"/>
                </a:spcAft>
              </a:pPr>
              <a:t>6</a:t>
            </a:fld>
            <a:endParaRPr lang="en-US">
              <a:cs typeface="Arial"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ar-SA" smtClean="0"/>
              <a:t>انقر لتحرير نمط العنوان الرئيسي</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en-US" dirty="0"/>
          </a:p>
        </p:txBody>
      </p:sp>
      <p:sp>
        <p:nvSpPr>
          <p:cNvPr id="4" name="Date Placeholder 3"/>
          <p:cNvSpPr>
            <a:spLocks noGrp="1"/>
          </p:cNvSpPr>
          <p:nvPr>
            <p:ph type="dt" sz="half" idx="10"/>
          </p:nvPr>
        </p:nvSpPr>
        <p:spPr/>
        <p:txBody>
          <a:bodyPr/>
          <a:lstStyle/>
          <a:p>
            <a:pPr>
              <a:defRPr/>
            </a:pPr>
            <a:fld id="{188D4CF7-0A94-4BD7-A431-012DD6E369B7}" type="datetime1">
              <a:rPr lang="ar-SA" smtClean="0"/>
              <a:t>17/02/1436</a:t>
            </a:fld>
            <a:endParaRPr lang="en-US"/>
          </a:p>
        </p:txBody>
      </p:sp>
      <p:sp>
        <p:nvSpPr>
          <p:cNvPr id="5" name="Footer Placeholder 4"/>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6" name="Slide Number Placeholder 5"/>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Vertical Text Placeholder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pPr>
              <a:defRPr/>
            </a:pPr>
            <a:fld id="{78A2910D-6B57-447F-BC8F-037D12A32D73}" type="datetime1">
              <a:rPr lang="ar-SA" smtClean="0"/>
              <a:t>17/02/1436</a:t>
            </a:fld>
            <a:endParaRPr lang="en-US"/>
          </a:p>
        </p:txBody>
      </p:sp>
      <p:sp>
        <p:nvSpPr>
          <p:cNvPr id="5" name="Footer Placeholder 4"/>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6" name="Slide Number Placeholder 5"/>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ar-SA" smtClean="0"/>
              <a:t>انقر لتحرير نمط العنوان الرئيسي</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pPr>
              <a:defRPr/>
            </a:pPr>
            <a:fld id="{4A7736EF-B352-4F2C-8A7A-B490672241A7}" type="datetime1">
              <a:rPr lang="ar-SA" smtClean="0"/>
              <a:t>17/02/1436</a:t>
            </a:fld>
            <a:endParaRPr lang="en-US"/>
          </a:p>
        </p:txBody>
      </p:sp>
      <p:sp>
        <p:nvSpPr>
          <p:cNvPr id="5" name="Footer Placeholder 4"/>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6" name="Slide Number Placeholder 5"/>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4" name="Date Placeholder 3"/>
          <p:cNvSpPr>
            <a:spLocks noGrp="1"/>
          </p:cNvSpPr>
          <p:nvPr>
            <p:ph type="dt" sz="half" idx="10"/>
          </p:nvPr>
        </p:nvSpPr>
        <p:spPr/>
        <p:txBody>
          <a:bodyPr/>
          <a:lstStyle/>
          <a:p>
            <a:pPr>
              <a:defRPr/>
            </a:pPr>
            <a:fld id="{53AF5FB9-8A95-42A5-BA6A-5B35E910A8A2}" type="datetime1">
              <a:rPr lang="ar-SA" smtClean="0"/>
              <a:t>17/02/1436</a:t>
            </a:fld>
            <a:endParaRPr lang="en-US"/>
          </a:p>
        </p:txBody>
      </p:sp>
      <p:sp>
        <p:nvSpPr>
          <p:cNvPr id="5" name="Footer Placeholder 4"/>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6" name="Slide Number Placeholder 5"/>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Date Placeholder 3"/>
          <p:cNvSpPr>
            <a:spLocks noGrp="1"/>
          </p:cNvSpPr>
          <p:nvPr>
            <p:ph type="dt" sz="half" idx="10"/>
          </p:nvPr>
        </p:nvSpPr>
        <p:spPr/>
        <p:txBody>
          <a:bodyPr/>
          <a:lstStyle/>
          <a:p>
            <a:pPr>
              <a:defRPr/>
            </a:pPr>
            <a:fld id="{E2A24A34-933D-4B13-AE3E-2C91EFF7997A}" type="datetime1">
              <a:rPr lang="ar-SA" smtClean="0"/>
              <a:t>17/02/1436</a:t>
            </a:fld>
            <a:endParaRPr lang="en-US"/>
          </a:p>
        </p:txBody>
      </p:sp>
      <p:sp>
        <p:nvSpPr>
          <p:cNvPr id="5" name="Footer Placeholder 4"/>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6" name="Slide Number Placeholder 5"/>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Date Placeholder 4"/>
          <p:cNvSpPr>
            <a:spLocks noGrp="1"/>
          </p:cNvSpPr>
          <p:nvPr>
            <p:ph type="dt" sz="half" idx="10"/>
          </p:nvPr>
        </p:nvSpPr>
        <p:spPr/>
        <p:txBody>
          <a:bodyPr/>
          <a:lstStyle/>
          <a:p>
            <a:pPr>
              <a:defRPr/>
            </a:pPr>
            <a:fld id="{80C433BE-008F-4BD3-918E-73B4BC1B6F0E}" type="datetime1">
              <a:rPr lang="ar-SA" smtClean="0"/>
              <a:t>17/02/1436</a:t>
            </a:fld>
            <a:endParaRPr lang="en-US"/>
          </a:p>
        </p:txBody>
      </p:sp>
      <p:sp>
        <p:nvSpPr>
          <p:cNvPr id="6" name="Footer Placeholder 5"/>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7" name="Slide Number Placeholder 6"/>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ar-SA" smtClean="0"/>
              <a:t>انقر لتحرير نمط العنوان الرئيسي</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7" name="Date Placeholder 6"/>
          <p:cNvSpPr>
            <a:spLocks noGrp="1"/>
          </p:cNvSpPr>
          <p:nvPr>
            <p:ph type="dt" sz="half" idx="10"/>
          </p:nvPr>
        </p:nvSpPr>
        <p:spPr/>
        <p:txBody>
          <a:bodyPr/>
          <a:lstStyle/>
          <a:p>
            <a:pPr>
              <a:defRPr/>
            </a:pPr>
            <a:fld id="{AC90A50E-048D-4872-89A7-29BEE3C998E6}" type="datetime1">
              <a:rPr lang="ar-SA" smtClean="0"/>
              <a:t>17/02/1436</a:t>
            </a:fld>
            <a:endParaRPr lang="en-US"/>
          </a:p>
        </p:txBody>
      </p:sp>
      <p:sp>
        <p:nvSpPr>
          <p:cNvPr id="8" name="Footer Placeholder 7"/>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9" name="Slide Number Placeholder 8"/>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ar-SA" smtClean="0"/>
              <a:t>انقر لتحرير نمط العنوان الرئيسي</a:t>
            </a:r>
            <a:endParaRPr lang="en-US"/>
          </a:p>
        </p:txBody>
      </p:sp>
      <p:sp>
        <p:nvSpPr>
          <p:cNvPr id="3" name="Date Placeholder 2"/>
          <p:cNvSpPr>
            <a:spLocks noGrp="1"/>
          </p:cNvSpPr>
          <p:nvPr>
            <p:ph type="dt" sz="half" idx="10"/>
          </p:nvPr>
        </p:nvSpPr>
        <p:spPr/>
        <p:txBody>
          <a:bodyPr/>
          <a:lstStyle/>
          <a:p>
            <a:pPr>
              <a:defRPr/>
            </a:pPr>
            <a:fld id="{3555C142-BBB0-4066-A416-4BE64FFAD0BB}" type="datetime1">
              <a:rPr lang="ar-SA" smtClean="0"/>
              <a:t>17/02/1436</a:t>
            </a:fld>
            <a:endParaRPr lang="en-US"/>
          </a:p>
        </p:txBody>
      </p:sp>
      <p:sp>
        <p:nvSpPr>
          <p:cNvPr id="4" name="Footer Placeholder 3"/>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5" name="Slide Number Placeholder 4"/>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fld id="{F1FC1C6E-69A6-4845-A48F-C1C1DE434589}" type="datetime1">
              <a:rPr lang="ar-SA" smtClean="0"/>
              <a:t>17/02/1436</a:t>
            </a:fld>
            <a:endParaRPr lang="en-US"/>
          </a:p>
        </p:txBody>
      </p:sp>
      <p:sp>
        <p:nvSpPr>
          <p:cNvPr id="3" name="Footer Placeholder 2"/>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4" name="Slide Number Placeholder 3"/>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ar-SA" smtClean="0"/>
              <a:t>انقر لتحرير نمط العنوان الرئيسي</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Date Placeholder 4"/>
          <p:cNvSpPr>
            <a:spLocks noGrp="1"/>
          </p:cNvSpPr>
          <p:nvPr>
            <p:ph type="dt" sz="half" idx="10"/>
          </p:nvPr>
        </p:nvSpPr>
        <p:spPr/>
        <p:txBody>
          <a:bodyPr/>
          <a:lstStyle/>
          <a:p>
            <a:pPr>
              <a:defRPr/>
            </a:pPr>
            <a:fld id="{E992A31F-4333-47D5-99FD-F6506C21B624}" type="datetime1">
              <a:rPr lang="ar-SA" smtClean="0"/>
              <a:t>17/02/1436</a:t>
            </a:fld>
            <a:endParaRPr lang="en-US"/>
          </a:p>
        </p:txBody>
      </p:sp>
      <p:sp>
        <p:nvSpPr>
          <p:cNvPr id="6" name="Footer Placeholder 5"/>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7" name="Slide Number Placeholder 6"/>
          <p:cNvSpPr>
            <a:spLocks noGrp="1"/>
          </p:cNvSpPr>
          <p:nvPr>
            <p:ph type="sldNum" sz="quarter" idx="12"/>
          </p:nvPr>
        </p:nvSpPr>
        <p:spPr/>
        <p:txBody>
          <a:bodyPr/>
          <a:lstStyle/>
          <a:p>
            <a:pPr>
              <a:defRPr/>
            </a:pPr>
            <a:fld id="{F3F92BE3-F43F-4EE2-9843-1A4BF3459241}" type="slidenum">
              <a:rPr lang="en-US" smtClean="0"/>
              <a:pPr>
                <a:defRPr/>
              </a:pPr>
              <a:t>‹#›</a:t>
            </a:fld>
            <a:endParaRPr lang="en-US"/>
          </a:p>
        </p:txBody>
      </p:sp>
      <p:sp>
        <p:nvSpPr>
          <p:cNvPr id="9" name="Content Placeholder 8"/>
          <p:cNvSpPr>
            <a:spLocks noGrp="1"/>
          </p:cNvSpPr>
          <p:nvPr>
            <p:ph sz="quarter" idx="13"/>
          </p:nvPr>
        </p:nvSpPr>
        <p:spPr>
          <a:xfrm>
            <a:off x="304800" y="381000"/>
            <a:ext cx="7772400" cy="4942840"/>
          </a:xfrm>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ar-SA" smtClean="0"/>
              <a:t>انقر لتحرير نمط العنوان الرئيسي</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ar-SA" smtClean="0"/>
              <a:t>انقر فوق الأيقونة لإضافة صورة</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8" name="Date Placeholder 7"/>
          <p:cNvSpPr>
            <a:spLocks noGrp="1"/>
          </p:cNvSpPr>
          <p:nvPr>
            <p:ph type="dt" sz="half" idx="10"/>
          </p:nvPr>
        </p:nvSpPr>
        <p:spPr/>
        <p:txBody>
          <a:bodyPr/>
          <a:lstStyle/>
          <a:p>
            <a:pPr>
              <a:defRPr/>
            </a:pPr>
            <a:fld id="{5621298A-2066-4C6E-B492-77C61751ABF4}" type="datetime1">
              <a:rPr lang="ar-SA" smtClean="0"/>
              <a:t>17/02/1436</a:t>
            </a:fld>
            <a:endParaRPr lang="en-US"/>
          </a:p>
        </p:txBody>
      </p:sp>
      <p:sp>
        <p:nvSpPr>
          <p:cNvPr id="9" name="Slide Number Placeholder 8"/>
          <p:cNvSpPr>
            <a:spLocks noGrp="1"/>
          </p:cNvSpPr>
          <p:nvPr>
            <p:ph type="sldNum" sz="quarter" idx="11"/>
          </p:nvPr>
        </p:nvSpPr>
        <p:spPr/>
        <p:txBody>
          <a:bodyPr/>
          <a:lstStyle/>
          <a:p>
            <a:pPr>
              <a:defRPr/>
            </a:pPr>
            <a:fld id="{F3F92BE3-F43F-4EE2-9843-1A4BF3459241}" type="slidenum">
              <a:rPr lang="en-US" smtClean="0"/>
              <a:pPr>
                <a:defRPr/>
              </a:pPr>
              <a:t>‹#›</a:t>
            </a:fld>
            <a:endParaRPr lang="en-US"/>
          </a:p>
        </p:txBody>
      </p:sp>
      <p:sp>
        <p:nvSpPr>
          <p:cNvPr id="10" name="Footer Placeholder 9"/>
          <p:cNvSpPr>
            <a:spLocks noGrp="1"/>
          </p:cNvSpPr>
          <p:nvPr>
            <p:ph type="ftr" sz="quarter" idx="12"/>
          </p:nvPr>
        </p:nvSpPr>
        <p:spPr/>
        <p:txBody>
          <a:bodyPr/>
          <a:lstStyle/>
          <a:p>
            <a:pPr>
              <a:defRPr/>
            </a:pPr>
            <a:r>
              <a:rPr lang="ar-SA" smtClean="0"/>
              <a:t>أخلاقيات العمل والمسؤولية الاجتماعية</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ar-SA" smtClean="0"/>
              <a:t>انقر لتحرير نمط العنوان الرئيسي</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pPr>
              <a:defRPr/>
            </a:pPr>
            <a:fld id="{F3F92BE3-F43F-4EE2-9843-1A4BF3459241}" type="slidenum">
              <a:rPr lang="en-US" smtClean="0"/>
              <a:pPr>
                <a:defRPr/>
              </a:pPr>
              <a:t>‹#›</a:t>
            </a:fld>
            <a:endParaRPr lang="en-US"/>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pPr>
              <a:defRPr/>
            </a:pPr>
            <a:r>
              <a:rPr lang="ar-SA" smtClean="0"/>
              <a:t>أخلاقيات العمل والمسؤولية الاجتماعية</a:t>
            </a:r>
            <a:endParaRPr lang="en-US"/>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pPr>
              <a:defRPr/>
            </a:pPr>
            <a:fld id="{9487AC3A-D320-4AAA-9966-AA10C95B66CD}" type="datetime1">
              <a:rPr lang="ar-SA" smtClean="0"/>
              <a:t>17/02/1436</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ctrTitle"/>
          </p:nvPr>
        </p:nvSpPr>
        <p:spPr>
          <a:xfrm>
            <a:off x="685800" y="457200"/>
            <a:ext cx="7543800" cy="4041775"/>
          </a:xfrm>
        </p:spPr>
        <p:txBody>
          <a:bodyPr/>
          <a:lstStyle/>
          <a:p>
            <a:pPr algn="ctr" rtl="1" fontAlgn="auto">
              <a:spcAft>
                <a:spcPts val="0"/>
              </a:spcAft>
              <a:defRPr/>
            </a:pPr>
            <a:r>
              <a:rPr lang="ar-SA" sz="4400" b="1">
                <a:solidFill>
                  <a:srgbClr val="FF0000"/>
                </a:solidFill>
                <a:latin typeface="Arial Narrow" pitchFamily="34" charset="0"/>
              </a:rPr>
              <a:t>الفصل </a:t>
            </a:r>
            <a:r>
              <a:rPr lang="ar-SA" sz="4400" b="1" smtClean="0">
                <a:solidFill>
                  <a:srgbClr val="FF0000"/>
                </a:solidFill>
                <a:latin typeface="Arial Narrow" pitchFamily="34" charset="0"/>
              </a:rPr>
              <a:t>الثامن </a:t>
            </a:r>
            <a:r>
              <a:rPr lang="ar-SA" sz="4400" b="1" dirty="0" smtClean="0">
                <a:solidFill>
                  <a:srgbClr val="FF0000"/>
                </a:solidFill>
                <a:latin typeface="Arial Narrow" pitchFamily="34" charset="0"/>
              </a:rPr>
              <a:t>: الحوكمـــــــــــــــــــة</a:t>
            </a:r>
            <a:r>
              <a:rPr lang="ar-SA" sz="4400" b="1" dirty="0">
                <a:solidFill>
                  <a:srgbClr val="FF0000"/>
                </a:solidFill>
                <a:latin typeface="Arial Narrow" pitchFamily="34" charset="0"/>
              </a:rPr>
              <a:t/>
            </a:r>
            <a:br>
              <a:rPr lang="ar-SA" sz="4400" b="1" dirty="0">
                <a:solidFill>
                  <a:srgbClr val="FF0000"/>
                </a:solidFill>
                <a:latin typeface="Arial Narrow" pitchFamily="34" charset="0"/>
              </a:rPr>
            </a:br>
            <a:endParaRPr lang="en-IN" sz="4400" b="1" dirty="0">
              <a:solidFill>
                <a:srgbClr val="FF0000"/>
              </a:solidFill>
            </a:endParaRPr>
          </a:p>
        </p:txBody>
      </p:sp>
      <p:sp>
        <p:nvSpPr>
          <p:cNvPr id="2" name="عنصر نائب للتاريخ 1"/>
          <p:cNvSpPr>
            <a:spLocks noGrp="1"/>
          </p:cNvSpPr>
          <p:nvPr>
            <p:ph type="dt" sz="half" idx="10"/>
          </p:nvPr>
        </p:nvSpPr>
        <p:spPr/>
        <p:txBody>
          <a:bodyPr/>
          <a:lstStyle/>
          <a:p>
            <a:pPr>
              <a:defRPr/>
            </a:pPr>
            <a:fld id="{87C94624-6CA1-4312-97FB-B57CAED80075}" type="datetime1">
              <a:rPr lang="ar-SA" smtClean="0"/>
              <a:t>17/02/1436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4" name="عنصر نائب لرقم الشريحة 3"/>
          <p:cNvSpPr>
            <a:spLocks noGrp="1"/>
          </p:cNvSpPr>
          <p:nvPr>
            <p:ph type="sldNum" sz="quarter" idx="12"/>
          </p:nvPr>
        </p:nvSpPr>
        <p:spPr/>
        <p:txBody>
          <a:bodyPr/>
          <a:lstStyle/>
          <a:p>
            <a:pPr>
              <a:defRPr/>
            </a:pPr>
            <a:fld id="{F3F92BE3-F43F-4EE2-9843-1A4BF3459241}" type="slidenum">
              <a:rPr lang="en-US" smtClean="0"/>
              <a:pPr>
                <a:defRPr/>
              </a:pPr>
              <a:t>1</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عنوان 4"/>
          <p:cNvSpPr>
            <a:spLocks noGrp="1"/>
          </p:cNvSpPr>
          <p:nvPr>
            <p:ph type="title"/>
          </p:nvPr>
        </p:nvSpPr>
        <p:spPr>
          <a:xfrm>
            <a:off x="457200" y="274638"/>
            <a:ext cx="7620000" cy="715962"/>
          </a:xfrm>
        </p:spPr>
        <p:txBody>
          <a:bodyPr/>
          <a:lstStyle/>
          <a:p>
            <a:pPr algn="r" rtl="1"/>
            <a:r>
              <a:rPr lang="ar-SA" sz="3600" b="1" dirty="0" smtClean="0">
                <a:solidFill>
                  <a:srgbClr val="FF0000"/>
                </a:solidFill>
              </a:rPr>
              <a:t>1.مفهوم الحوكمة وأهدافها</a:t>
            </a:r>
            <a:r>
              <a:rPr lang="ar-SA" sz="3600" b="1" dirty="0">
                <a:solidFill>
                  <a:srgbClr val="FF0000"/>
                </a:solidFill>
              </a:rPr>
              <a:t/>
            </a:r>
            <a:br>
              <a:rPr lang="ar-SA" sz="3600" b="1" dirty="0">
                <a:solidFill>
                  <a:srgbClr val="FF0000"/>
                </a:solidFill>
              </a:rPr>
            </a:br>
            <a:endParaRPr lang="en-IN" sz="3600" b="1" dirty="0">
              <a:solidFill>
                <a:srgbClr val="FF0000"/>
              </a:solidFill>
            </a:endParaRPr>
          </a:p>
        </p:txBody>
      </p:sp>
      <p:sp>
        <p:nvSpPr>
          <p:cNvPr id="21505" name="Content Placeholder 4"/>
          <p:cNvSpPr>
            <a:spLocks noGrp="1"/>
          </p:cNvSpPr>
          <p:nvPr>
            <p:ph idx="1"/>
          </p:nvPr>
        </p:nvSpPr>
        <p:spPr>
          <a:xfrm>
            <a:off x="152400" y="846138"/>
            <a:ext cx="8229600" cy="5554662"/>
          </a:xfrm>
        </p:spPr>
        <p:txBody>
          <a:bodyPr>
            <a:normAutofit lnSpcReduction="10000"/>
          </a:bodyPr>
          <a:lstStyle/>
          <a:p>
            <a:pPr marL="411480" lvl="1" indent="0" algn="r" rtl="1">
              <a:lnSpc>
                <a:spcPct val="150000"/>
              </a:lnSpc>
              <a:buNone/>
            </a:pPr>
            <a:r>
              <a:rPr lang="ar-SA" b="1" dirty="0" smtClean="0">
                <a:solidFill>
                  <a:srgbClr val="00B050"/>
                </a:solidFill>
              </a:rPr>
              <a:t>أ. مفهوم الحوكمة : </a:t>
            </a:r>
          </a:p>
          <a:p>
            <a:pPr marL="411480" lvl="1" indent="0" algn="r" rtl="1">
              <a:lnSpc>
                <a:spcPct val="150000"/>
              </a:lnSpc>
              <a:buNone/>
            </a:pPr>
            <a:r>
              <a:rPr lang="ar-SA" dirty="0" smtClean="0"/>
              <a:t>من أشمل التعاريف </a:t>
            </a:r>
            <a:r>
              <a:rPr lang="ar-SA" dirty="0" err="1" smtClean="0"/>
              <a:t>للحوكمة</a:t>
            </a:r>
            <a:r>
              <a:rPr lang="ar-SA" dirty="0" smtClean="0"/>
              <a:t> هو تعريف ”باركنسون“ في كتابه ”</a:t>
            </a:r>
            <a:r>
              <a:rPr lang="ar-SA" dirty="0" err="1" smtClean="0"/>
              <a:t>حوكمة</a:t>
            </a:r>
            <a:r>
              <a:rPr lang="ar-SA" dirty="0" smtClean="0"/>
              <a:t> الشركات“ 1994م : ”الحوكمة هي الإجراء الإداري، الإشرافي والتنسيقي المعتمد والذي يعكس مصداقية إدارة الشركة في رعايتها لمصالح الشركاء“ (باركنسون، 1994).</a:t>
            </a:r>
          </a:p>
          <a:p>
            <a:pPr marL="777240" lvl="2" indent="0" algn="r" rtl="1">
              <a:lnSpc>
                <a:spcPct val="150000"/>
              </a:lnSpc>
              <a:buNone/>
            </a:pPr>
            <a:r>
              <a:rPr lang="ar-SA" sz="2000" dirty="0" smtClean="0"/>
              <a:t>و الحوكمة :  </a:t>
            </a:r>
            <a:r>
              <a:rPr lang="ar-SA" sz="2000" dirty="0"/>
              <a:t>”هي أسلوب ممارسة سلطات الإدارة </a:t>
            </a:r>
            <a:r>
              <a:rPr lang="ar-SA" sz="2000" dirty="0" smtClean="0"/>
              <a:t>الرشيدة“</a:t>
            </a:r>
          </a:p>
          <a:p>
            <a:pPr marL="777240" lvl="2" indent="0" algn="r" rtl="1">
              <a:lnSpc>
                <a:spcPct val="150000"/>
              </a:lnSpc>
              <a:buNone/>
            </a:pPr>
            <a:r>
              <a:rPr lang="ar-SA" sz="2000" b="1" dirty="0" smtClean="0">
                <a:solidFill>
                  <a:srgbClr val="00B050"/>
                </a:solidFill>
              </a:rPr>
              <a:t>ب. أهداف الحوكمة : </a:t>
            </a:r>
          </a:p>
          <a:p>
            <a:pPr marL="457200" indent="-342900" algn="r" rtl="1">
              <a:lnSpc>
                <a:spcPct val="150000"/>
              </a:lnSpc>
              <a:buFont typeface="+mj-lt"/>
              <a:buAutoNum type="arabicPeriod"/>
            </a:pPr>
            <a:r>
              <a:rPr lang="ar-SA" sz="2000" dirty="0" smtClean="0"/>
              <a:t>تحقيق </a:t>
            </a:r>
            <a:r>
              <a:rPr lang="ar-SA" sz="2000" dirty="0"/>
              <a:t>الشفافية والعدالة</a:t>
            </a:r>
          </a:p>
          <a:p>
            <a:pPr marL="457200" indent="-342900" algn="r" rtl="1">
              <a:lnSpc>
                <a:spcPct val="150000"/>
              </a:lnSpc>
              <a:buFont typeface="+mj-lt"/>
              <a:buAutoNum type="arabicPeriod"/>
            </a:pPr>
            <a:r>
              <a:rPr lang="ar-SA" sz="2000" dirty="0"/>
              <a:t>منح حق مساءلة إدارة الشركة</a:t>
            </a:r>
          </a:p>
          <a:p>
            <a:pPr marL="457200" indent="-342900" algn="r" rtl="1">
              <a:lnSpc>
                <a:spcPct val="150000"/>
              </a:lnSpc>
              <a:buFont typeface="+mj-lt"/>
              <a:buAutoNum type="arabicPeriod"/>
            </a:pPr>
            <a:r>
              <a:rPr lang="ar-SA" sz="2000" dirty="0"/>
              <a:t>تحقيق حماية المساهمين</a:t>
            </a:r>
          </a:p>
          <a:p>
            <a:pPr marL="457200" indent="-342900" algn="r" rtl="1">
              <a:lnSpc>
                <a:spcPct val="150000"/>
              </a:lnSpc>
              <a:buFont typeface="+mj-lt"/>
              <a:buAutoNum type="arabicPeriod"/>
            </a:pPr>
            <a:r>
              <a:rPr lang="ar-SA" sz="2000" dirty="0"/>
              <a:t>الحد من استغلال السلطة في غير المصلحة العامة</a:t>
            </a:r>
          </a:p>
          <a:p>
            <a:pPr marL="457200" indent="-342900" algn="r" rtl="1">
              <a:lnSpc>
                <a:spcPct val="150000"/>
              </a:lnSpc>
              <a:buFont typeface="+mj-lt"/>
              <a:buAutoNum type="arabicPeriod"/>
            </a:pPr>
            <a:r>
              <a:rPr lang="ar-SA" sz="2000" dirty="0"/>
              <a:t>إيجاد جهة رقابية من غير أعضاء مجلس الإدارة للقيام بالرقابة</a:t>
            </a:r>
          </a:p>
          <a:p>
            <a:pPr marL="754380" lvl="1" indent="-342900" algn="r" rtl="1">
              <a:lnSpc>
                <a:spcPct val="150000"/>
              </a:lnSpc>
              <a:buFont typeface="+mj-lt"/>
              <a:buAutoNum type="arabicPeriod"/>
            </a:pPr>
            <a:endParaRPr lang="ar-SA" dirty="0" smtClean="0"/>
          </a:p>
        </p:txBody>
      </p:sp>
      <p:sp>
        <p:nvSpPr>
          <p:cNvPr id="2" name="عنصر نائب للتاريخ 1"/>
          <p:cNvSpPr>
            <a:spLocks noGrp="1"/>
          </p:cNvSpPr>
          <p:nvPr>
            <p:ph type="dt" sz="half" idx="10"/>
          </p:nvPr>
        </p:nvSpPr>
        <p:spPr/>
        <p:txBody>
          <a:bodyPr/>
          <a:lstStyle/>
          <a:p>
            <a:pPr>
              <a:defRPr/>
            </a:pPr>
            <a:fld id="{37AA6C9F-C156-4F61-9B2B-685A200A1035}" type="datetime1">
              <a:rPr lang="ar-SA" smtClean="0"/>
              <a:t>17/02/1436</a:t>
            </a:fld>
            <a:endParaRPr lang="en-US"/>
          </a:p>
        </p:txBody>
      </p:sp>
      <p:sp>
        <p:nvSpPr>
          <p:cNvPr id="3" name="عنصر نائب للتذييل 2"/>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4" name="عنصر نائب لرقم الشريحة 3"/>
          <p:cNvSpPr>
            <a:spLocks noGrp="1"/>
          </p:cNvSpPr>
          <p:nvPr>
            <p:ph type="sldNum" sz="quarter" idx="12"/>
          </p:nvPr>
        </p:nvSpPr>
        <p:spPr/>
        <p:txBody>
          <a:bodyPr/>
          <a:lstStyle/>
          <a:p>
            <a:pPr>
              <a:defRPr/>
            </a:pPr>
            <a:fld id="{F3F92BE3-F43F-4EE2-9843-1A4BF3459241}" type="slidenum">
              <a:rPr lang="en-US" smtClean="0"/>
              <a:pPr>
                <a:defRPr/>
              </a:pPr>
              <a:t>2</a:t>
            </a:fld>
            <a:endParaRPr lang="en-US"/>
          </a:p>
        </p:txBody>
      </p:sp>
      <p:sp>
        <p:nvSpPr>
          <p:cNvPr id="8" name="Title 1"/>
          <p:cNvSpPr txBox="1">
            <a:spLocks/>
          </p:cNvSpPr>
          <p:nvPr/>
        </p:nvSpPr>
        <p:spPr>
          <a:xfrm>
            <a:off x="1066800" y="274638"/>
            <a:ext cx="7315200" cy="1143000"/>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rtl="1" fontAlgn="auto">
              <a:spcAft>
                <a:spcPts val="0"/>
              </a:spcAft>
              <a:defRPr/>
            </a:pPr>
            <a:endParaRPr lang="ar-SA" sz="3200" dirty="0">
              <a:solidFill>
                <a:schemeClr val="tx2">
                  <a:lumMod val="75000"/>
                </a:schemeClr>
              </a:solidFill>
              <a:latin typeface="Arial Narrow" pitchFamily="34"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مثلث متساوي الساقين 5"/>
          <p:cNvSpPr/>
          <p:nvPr/>
        </p:nvSpPr>
        <p:spPr>
          <a:xfrm>
            <a:off x="903528" y="1828800"/>
            <a:ext cx="6781800" cy="3886200"/>
          </a:xfrm>
          <a:prstGeom prst="triangle">
            <a:avLst/>
          </a:prstGeom>
        </p:spPr>
        <p:style>
          <a:lnRef idx="2">
            <a:schemeClr val="accent6"/>
          </a:lnRef>
          <a:fillRef idx="1">
            <a:schemeClr val="lt1"/>
          </a:fillRef>
          <a:effectRef idx="0">
            <a:schemeClr val="accent6"/>
          </a:effectRef>
          <a:fontRef idx="minor">
            <a:schemeClr val="dk1"/>
          </a:fontRef>
        </p:style>
        <p:txBody>
          <a:bodyPr rtlCol="1" anchor="ctr"/>
          <a:lstStyle/>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a:p>
            <a:pPr algn="ctr" fontAlgn="auto">
              <a:spcBef>
                <a:spcPts val="0"/>
              </a:spcBef>
              <a:spcAft>
                <a:spcPts val="0"/>
              </a:spcAft>
              <a:defRPr/>
            </a:pPr>
            <a:endParaRPr lang="en-US" sz="3200" b="1" dirty="0">
              <a:solidFill>
                <a:prstClr val="black"/>
              </a:solidFill>
            </a:endParaRPr>
          </a:p>
        </p:txBody>
      </p:sp>
      <p:sp>
        <p:nvSpPr>
          <p:cNvPr id="10" name="علبة 9"/>
          <p:cNvSpPr/>
          <p:nvPr/>
        </p:nvSpPr>
        <p:spPr>
          <a:xfrm>
            <a:off x="2928270" y="3429000"/>
            <a:ext cx="2743200" cy="1981200"/>
          </a:xfrm>
          <a:prstGeom prst="can">
            <a:avLst/>
          </a:prstGeom>
          <a:ln/>
        </p:spPr>
        <p:style>
          <a:lnRef idx="2">
            <a:schemeClr val="accent2"/>
          </a:lnRef>
          <a:fillRef idx="1">
            <a:schemeClr val="lt1"/>
          </a:fillRef>
          <a:effectRef idx="0">
            <a:schemeClr val="accent2"/>
          </a:effectRef>
          <a:fontRef idx="minor">
            <a:schemeClr val="dk1"/>
          </a:fontRef>
        </p:style>
        <p:txBody>
          <a:bodyPr rtlCol="1" anchor="ctr"/>
          <a:lstStyle/>
          <a:p>
            <a:pPr algn="ctr" fontAlgn="auto">
              <a:spcBef>
                <a:spcPts val="0"/>
              </a:spcBef>
              <a:spcAft>
                <a:spcPts val="0"/>
              </a:spcAft>
              <a:defRPr/>
            </a:pPr>
            <a:r>
              <a:rPr lang="ar-SA" b="1" dirty="0">
                <a:solidFill>
                  <a:prstClr val="black"/>
                </a:solidFill>
                <a:latin typeface="AGA Arabesque Desktop" pitchFamily="2" charset="2"/>
                <a:ea typeface="Arial Unicode MS" pitchFamily="34" charset="-128"/>
                <a:cs typeface="Arial Unicode MS" pitchFamily="34" charset="-128"/>
              </a:rPr>
              <a:t>المنظمة</a:t>
            </a:r>
            <a:endParaRPr lang="en-US" b="1" dirty="0">
              <a:solidFill>
                <a:prstClr val="black"/>
              </a:solidFill>
              <a:latin typeface="AGA Arabesque Desktop" pitchFamily="2" charset="2"/>
              <a:ea typeface="Arial Unicode MS" pitchFamily="34" charset="-128"/>
              <a:cs typeface="Arial Unicode MS" pitchFamily="34" charset="-128"/>
            </a:endParaRPr>
          </a:p>
          <a:p>
            <a:pPr algn="ctr" fontAlgn="auto">
              <a:spcBef>
                <a:spcPts val="0"/>
              </a:spcBef>
              <a:spcAft>
                <a:spcPts val="0"/>
              </a:spcAft>
              <a:defRPr/>
            </a:pPr>
            <a:endParaRPr lang="ar-SA" b="1" dirty="0">
              <a:solidFill>
                <a:prstClr val="black"/>
              </a:solidFill>
              <a:latin typeface="AGA Arabesque Desktop" pitchFamily="2" charset="2"/>
              <a:ea typeface="Arial Unicode MS" pitchFamily="34" charset="-128"/>
              <a:cs typeface="Arial Unicode MS" pitchFamily="34" charset="-128"/>
            </a:endParaRPr>
          </a:p>
          <a:p>
            <a:pPr algn="ctr" fontAlgn="auto">
              <a:spcBef>
                <a:spcPts val="0"/>
              </a:spcBef>
              <a:spcAft>
                <a:spcPts val="0"/>
              </a:spcAft>
              <a:defRPr/>
            </a:pPr>
            <a:endParaRPr lang="ar-SA" b="1" dirty="0">
              <a:solidFill>
                <a:prstClr val="black"/>
              </a:solidFill>
            </a:endParaRPr>
          </a:p>
          <a:p>
            <a:pPr algn="ctr" fontAlgn="auto">
              <a:spcBef>
                <a:spcPts val="0"/>
              </a:spcBef>
              <a:spcAft>
                <a:spcPts val="0"/>
              </a:spcAft>
              <a:defRPr/>
            </a:pPr>
            <a:endParaRPr lang="ar-SA" b="1" dirty="0">
              <a:solidFill>
                <a:prstClr val="black"/>
              </a:solidFill>
            </a:endParaRPr>
          </a:p>
          <a:p>
            <a:pPr algn="ctr" fontAlgn="auto">
              <a:spcBef>
                <a:spcPts val="0"/>
              </a:spcBef>
              <a:spcAft>
                <a:spcPts val="0"/>
              </a:spcAft>
              <a:defRPr/>
            </a:pPr>
            <a:endParaRPr lang="ar-SA" b="1" dirty="0">
              <a:solidFill>
                <a:prstClr val="black"/>
              </a:solidFill>
            </a:endParaRPr>
          </a:p>
          <a:p>
            <a:pPr algn="ctr" fontAlgn="auto">
              <a:spcBef>
                <a:spcPts val="0"/>
              </a:spcBef>
              <a:spcAft>
                <a:spcPts val="0"/>
              </a:spcAft>
              <a:defRPr/>
            </a:pPr>
            <a:endParaRPr lang="ar-SA" b="1" dirty="0">
              <a:solidFill>
                <a:prstClr val="black"/>
              </a:solidFill>
            </a:endParaRPr>
          </a:p>
          <a:p>
            <a:pPr algn="ctr" fontAlgn="auto">
              <a:spcBef>
                <a:spcPts val="0"/>
              </a:spcBef>
              <a:spcAft>
                <a:spcPts val="0"/>
              </a:spcAft>
              <a:defRPr/>
            </a:pPr>
            <a:endParaRPr lang="ar-SA" dirty="0">
              <a:solidFill>
                <a:prstClr val="black"/>
              </a:solidFill>
            </a:endParaRPr>
          </a:p>
        </p:txBody>
      </p:sp>
      <p:sp>
        <p:nvSpPr>
          <p:cNvPr id="11" name="مستطيل مستدير الزوايا 10"/>
          <p:cNvSpPr/>
          <p:nvPr/>
        </p:nvSpPr>
        <p:spPr>
          <a:xfrm>
            <a:off x="5123556" y="4038600"/>
            <a:ext cx="304800" cy="1143000"/>
          </a:xfrm>
          <a:prstGeom prst="roundRect">
            <a:avLst/>
          </a:prstGeom>
        </p:spPr>
        <p:style>
          <a:lnRef idx="2">
            <a:schemeClr val="accent6"/>
          </a:lnRef>
          <a:fillRef idx="1">
            <a:schemeClr val="lt1"/>
          </a:fillRef>
          <a:effectRef idx="0">
            <a:schemeClr val="accent6"/>
          </a:effectRef>
          <a:fontRef idx="minor">
            <a:schemeClr val="dk1"/>
          </a:fontRef>
        </p:style>
        <p:txBody>
          <a:bodyPr vert="vert270" rtlCol="1" anchor="ctr"/>
          <a:lstStyle/>
          <a:p>
            <a:pPr algn="ctr" fontAlgn="auto">
              <a:spcBef>
                <a:spcPts val="0"/>
              </a:spcBef>
              <a:spcAft>
                <a:spcPts val="0"/>
              </a:spcAft>
              <a:defRPr/>
            </a:pPr>
            <a:r>
              <a:rPr lang="ar-SA" sz="1600" dirty="0">
                <a:solidFill>
                  <a:srgbClr val="4E67C8">
                    <a:lumMod val="75000"/>
                  </a:srgbClr>
                </a:solidFill>
              </a:rPr>
              <a:t>المساهمون</a:t>
            </a:r>
          </a:p>
        </p:txBody>
      </p:sp>
      <p:sp>
        <p:nvSpPr>
          <p:cNvPr id="12" name="مستطيل مستدير الزوايا 11"/>
          <p:cNvSpPr/>
          <p:nvPr/>
        </p:nvSpPr>
        <p:spPr>
          <a:xfrm>
            <a:off x="4176498" y="4056744"/>
            <a:ext cx="304800" cy="1143000"/>
          </a:xfrm>
          <a:prstGeom prst="roundRect">
            <a:avLst/>
          </a:prstGeom>
        </p:spPr>
        <p:style>
          <a:lnRef idx="2">
            <a:schemeClr val="accent6"/>
          </a:lnRef>
          <a:fillRef idx="1">
            <a:schemeClr val="lt1"/>
          </a:fillRef>
          <a:effectRef idx="0">
            <a:schemeClr val="accent6"/>
          </a:effectRef>
          <a:fontRef idx="minor">
            <a:schemeClr val="dk1"/>
          </a:fontRef>
        </p:style>
        <p:txBody>
          <a:bodyPr vert="vert270" rtlCol="1" anchor="ctr"/>
          <a:lstStyle/>
          <a:p>
            <a:pPr algn="ctr" fontAlgn="auto">
              <a:spcBef>
                <a:spcPts val="0"/>
              </a:spcBef>
              <a:spcAft>
                <a:spcPts val="0"/>
              </a:spcAft>
              <a:defRPr/>
            </a:pPr>
            <a:r>
              <a:rPr lang="ar-SA" sz="1600" dirty="0">
                <a:solidFill>
                  <a:srgbClr val="4E67C8">
                    <a:lumMod val="75000"/>
                  </a:srgbClr>
                </a:solidFill>
              </a:rPr>
              <a:t>مجلس الإدارة</a:t>
            </a:r>
          </a:p>
        </p:txBody>
      </p:sp>
      <p:sp>
        <p:nvSpPr>
          <p:cNvPr id="13" name="مستطيل مستدير الزوايا 12"/>
          <p:cNvSpPr/>
          <p:nvPr/>
        </p:nvSpPr>
        <p:spPr>
          <a:xfrm>
            <a:off x="3156870" y="4038600"/>
            <a:ext cx="304800" cy="1143000"/>
          </a:xfrm>
          <a:prstGeom prst="roundRect">
            <a:avLst/>
          </a:prstGeom>
        </p:spPr>
        <p:style>
          <a:lnRef idx="2">
            <a:schemeClr val="accent6"/>
          </a:lnRef>
          <a:fillRef idx="1">
            <a:schemeClr val="lt1"/>
          </a:fillRef>
          <a:effectRef idx="0">
            <a:schemeClr val="accent6"/>
          </a:effectRef>
          <a:fontRef idx="minor">
            <a:schemeClr val="dk1"/>
          </a:fontRef>
        </p:style>
        <p:txBody>
          <a:bodyPr vert="vert270" rtlCol="1" anchor="ctr"/>
          <a:lstStyle/>
          <a:p>
            <a:pPr algn="ctr" fontAlgn="auto">
              <a:spcBef>
                <a:spcPts val="0"/>
              </a:spcBef>
              <a:spcAft>
                <a:spcPts val="0"/>
              </a:spcAft>
              <a:defRPr/>
            </a:pPr>
            <a:r>
              <a:rPr lang="ar-SA" sz="1600" dirty="0">
                <a:solidFill>
                  <a:srgbClr val="4E67C8">
                    <a:lumMod val="75000"/>
                  </a:srgbClr>
                </a:solidFill>
              </a:rPr>
              <a:t>الإدارة</a:t>
            </a:r>
          </a:p>
        </p:txBody>
      </p:sp>
      <p:cxnSp>
        <p:nvCxnSpPr>
          <p:cNvPr id="15" name="رابط كسهم مستقيم 14"/>
          <p:cNvCxnSpPr/>
          <p:nvPr/>
        </p:nvCxnSpPr>
        <p:spPr>
          <a:xfrm rot="10800000">
            <a:off x="4557498" y="4572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8" name="رابط كسهم مستقيم 17"/>
          <p:cNvCxnSpPr/>
          <p:nvPr/>
        </p:nvCxnSpPr>
        <p:spPr>
          <a:xfrm rot="10800000" flipH="1">
            <a:off x="3581412" y="42672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9" name="رابط كسهم مستقيم 18"/>
          <p:cNvCxnSpPr/>
          <p:nvPr/>
        </p:nvCxnSpPr>
        <p:spPr>
          <a:xfrm rot="10800000">
            <a:off x="3566898" y="4953000"/>
            <a:ext cx="533400"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22" name="سهم للأسفل 21"/>
          <p:cNvSpPr/>
          <p:nvPr/>
        </p:nvSpPr>
        <p:spPr>
          <a:xfrm rot="7147443">
            <a:off x="6188783" y="4717160"/>
            <a:ext cx="914400" cy="990600"/>
          </a:xfrm>
          <a:prstGeom prst="downArrow">
            <a:avLst/>
          </a:prstGeom>
          <a:ln/>
        </p:spPr>
        <p:style>
          <a:lnRef idx="2">
            <a:schemeClr val="dk1"/>
          </a:lnRef>
          <a:fillRef idx="1">
            <a:schemeClr val="lt1"/>
          </a:fillRef>
          <a:effectRef idx="0">
            <a:schemeClr val="dk1"/>
          </a:effectRef>
          <a:fontRef idx="minor">
            <a:schemeClr val="dk1"/>
          </a:fontRef>
        </p:style>
        <p:txBody>
          <a:bodyPr vert="vert270" rtlCol="1" anchor="ctr"/>
          <a:lstStyle/>
          <a:p>
            <a:pPr algn="ctr" fontAlgn="auto">
              <a:spcBef>
                <a:spcPts val="0"/>
              </a:spcBef>
              <a:spcAft>
                <a:spcPts val="0"/>
              </a:spcAft>
              <a:defRPr/>
            </a:pPr>
            <a:r>
              <a:rPr lang="ar-SA" dirty="0">
                <a:solidFill>
                  <a:prstClr val="black"/>
                </a:solidFill>
              </a:rPr>
              <a:t>قواعد</a:t>
            </a:r>
          </a:p>
        </p:txBody>
      </p:sp>
      <p:sp>
        <p:nvSpPr>
          <p:cNvPr id="19466" name="Content Placeholder 4"/>
          <p:cNvSpPr>
            <a:spLocks noGrp="1"/>
          </p:cNvSpPr>
          <p:nvPr>
            <p:ph idx="1"/>
          </p:nvPr>
        </p:nvSpPr>
        <p:spPr>
          <a:xfrm>
            <a:off x="5428356" y="1600200"/>
            <a:ext cx="3029844" cy="1295400"/>
          </a:xfrm>
        </p:spPr>
        <p:txBody>
          <a:bodyPr>
            <a:normAutofit/>
          </a:bodyPr>
          <a:lstStyle/>
          <a:p>
            <a:pPr marL="114300" indent="0" algn="justLow" rtl="1">
              <a:buNone/>
            </a:pPr>
            <a:r>
              <a:rPr lang="ar-SA" sz="1800" dirty="0" smtClean="0"/>
              <a:t>هي الإجراءات والقواعد والقوانين التي تحكم السلطات التشريعية والتشغيلية والإدارية في المنظمة.</a:t>
            </a:r>
          </a:p>
        </p:txBody>
      </p:sp>
      <p:sp>
        <p:nvSpPr>
          <p:cNvPr id="24" name="سهم للأسفل 23"/>
          <p:cNvSpPr/>
          <p:nvPr/>
        </p:nvSpPr>
        <p:spPr>
          <a:xfrm rot="14452557">
            <a:off x="1663371" y="4683919"/>
            <a:ext cx="1011238" cy="990600"/>
          </a:xfrm>
          <a:prstGeom prst="downArrow">
            <a:avLst/>
          </a:prstGeom>
          <a:ln/>
        </p:spPr>
        <p:style>
          <a:lnRef idx="2">
            <a:schemeClr val="dk1"/>
          </a:lnRef>
          <a:fillRef idx="1">
            <a:schemeClr val="lt1"/>
          </a:fillRef>
          <a:effectRef idx="0">
            <a:schemeClr val="dk1"/>
          </a:effectRef>
          <a:fontRef idx="minor">
            <a:schemeClr val="dk1"/>
          </a:fontRef>
        </p:style>
        <p:txBody>
          <a:bodyPr vert="eaVert" anchor="ctr"/>
          <a:lstStyle/>
          <a:p>
            <a:pPr algn="ctr"/>
            <a:r>
              <a:rPr lang="ar-SA" dirty="0">
                <a:solidFill>
                  <a:prstClr val="black"/>
                </a:solidFill>
                <a:latin typeface="Agency FB"/>
                <a:ea typeface="Arial Unicode MS" pitchFamily="34" charset="-128"/>
                <a:cs typeface="Arial Unicode MS" pitchFamily="34" charset="-128"/>
              </a:rPr>
              <a:t>قوانين</a:t>
            </a:r>
          </a:p>
        </p:txBody>
      </p:sp>
      <p:sp>
        <p:nvSpPr>
          <p:cNvPr id="26" name="سهم للأسفل 25"/>
          <p:cNvSpPr/>
          <p:nvPr/>
        </p:nvSpPr>
        <p:spPr>
          <a:xfrm>
            <a:off x="3813642" y="2286000"/>
            <a:ext cx="1012656" cy="990600"/>
          </a:xfrm>
          <a:prstGeom prst="downArrow">
            <a:avLst/>
          </a:prstGeom>
          <a:ln/>
        </p:spPr>
        <p:style>
          <a:lnRef idx="2">
            <a:schemeClr val="dk1"/>
          </a:lnRef>
          <a:fillRef idx="1">
            <a:schemeClr val="lt1"/>
          </a:fillRef>
          <a:effectRef idx="0">
            <a:schemeClr val="dk1"/>
          </a:effectRef>
          <a:fontRef idx="minor">
            <a:schemeClr val="dk1"/>
          </a:fontRef>
        </p:style>
        <p:txBody>
          <a:bodyPr vert="vert270" rtlCol="1" anchor="ctr"/>
          <a:lstStyle/>
          <a:p>
            <a:pPr algn="ctr" fontAlgn="auto">
              <a:spcBef>
                <a:spcPts val="0"/>
              </a:spcBef>
              <a:spcAft>
                <a:spcPts val="0"/>
              </a:spcAft>
              <a:defRPr/>
            </a:pPr>
            <a:r>
              <a:rPr lang="ar-SA" dirty="0">
                <a:solidFill>
                  <a:prstClr val="black"/>
                </a:solidFill>
              </a:rPr>
              <a:t>إجراءات</a:t>
            </a:r>
          </a:p>
        </p:txBody>
      </p:sp>
      <p:sp>
        <p:nvSpPr>
          <p:cNvPr id="27" name="مستطيل 26"/>
          <p:cNvSpPr/>
          <p:nvPr/>
        </p:nvSpPr>
        <p:spPr>
          <a:xfrm>
            <a:off x="3509295" y="4991100"/>
            <a:ext cx="6858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800" dirty="0">
                <a:solidFill>
                  <a:prstClr val="black"/>
                </a:solidFill>
              </a:rPr>
              <a:t>تعيين ومراقبة</a:t>
            </a:r>
          </a:p>
        </p:txBody>
      </p:sp>
      <p:sp>
        <p:nvSpPr>
          <p:cNvPr id="28" name="مستطيل 27"/>
          <p:cNvSpPr/>
          <p:nvPr/>
        </p:nvSpPr>
        <p:spPr>
          <a:xfrm>
            <a:off x="3490698" y="4358820"/>
            <a:ext cx="6858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800" dirty="0">
                <a:solidFill>
                  <a:prstClr val="black"/>
                </a:solidFill>
              </a:rPr>
              <a:t>رفع تقارير</a:t>
            </a:r>
          </a:p>
        </p:txBody>
      </p:sp>
      <p:sp>
        <p:nvSpPr>
          <p:cNvPr id="29" name="مستطيل 28"/>
          <p:cNvSpPr/>
          <p:nvPr/>
        </p:nvSpPr>
        <p:spPr>
          <a:xfrm>
            <a:off x="4510326" y="4648200"/>
            <a:ext cx="685800" cy="152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1" anchor="ctr"/>
          <a:lstStyle/>
          <a:p>
            <a:pPr algn="ctr" fontAlgn="auto">
              <a:spcBef>
                <a:spcPts val="0"/>
              </a:spcBef>
              <a:spcAft>
                <a:spcPts val="0"/>
              </a:spcAft>
              <a:defRPr/>
            </a:pPr>
            <a:r>
              <a:rPr lang="ar-SA" sz="800" dirty="0">
                <a:solidFill>
                  <a:prstClr val="black"/>
                </a:solidFill>
              </a:rPr>
              <a:t>ترشيح واختيار</a:t>
            </a:r>
          </a:p>
        </p:txBody>
      </p:sp>
      <p:sp>
        <p:nvSpPr>
          <p:cNvPr id="23" name="Rectangle 22"/>
          <p:cNvSpPr/>
          <p:nvPr/>
        </p:nvSpPr>
        <p:spPr>
          <a:xfrm>
            <a:off x="381000" y="1600200"/>
            <a:ext cx="3124200" cy="9144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lstStyle/>
          <a:p>
            <a:pPr algn="justLow" rtl="1" fontAlgn="auto">
              <a:spcBef>
                <a:spcPts val="0"/>
              </a:spcBef>
              <a:spcAft>
                <a:spcPts val="0"/>
              </a:spcAft>
              <a:defRPr/>
            </a:pPr>
            <a:r>
              <a:rPr lang="ar-SA" sz="1400" dirty="0">
                <a:solidFill>
                  <a:srgbClr val="212745">
                    <a:lumMod val="75000"/>
                  </a:srgbClr>
                </a:solidFill>
                <a:latin typeface="Arial" pitchFamily="34" charset="0"/>
              </a:rPr>
              <a:t>تعتمد </a:t>
            </a:r>
            <a:r>
              <a:rPr lang="ar-SA" sz="1400" dirty="0" err="1">
                <a:solidFill>
                  <a:srgbClr val="212745">
                    <a:lumMod val="75000"/>
                  </a:srgbClr>
                </a:solidFill>
                <a:latin typeface="Arial" pitchFamily="34" charset="0"/>
              </a:rPr>
              <a:t>الحوكمة</a:t>
            </a:r>
            <a:r>
              <a:rPr lang="ar-SA" sz="1400" dirty="0">
                <a:solidFill>
                  <a:srgbClr val="212745">
                    <a:lumMod val="75000"/>
                  </a:srgbClr>
                </a:solidFill>
                <a:latin typeface="Arial" pitchFamily="34" charset="0"/>
              </a:rPr>
              <a:t> على التعاون بين القطاعين العام والخاص وذلك لإيجاد نظام لسوق تنافسية في المجتمع</a:t>
            </a:r>
            <a:r>
              <a:rPr lang="en-US" sz="1400" dirty="0">
                <a:solidFill>
                  <a:srgbClr val="212745">
                    <a:lumMod val="75000"/>
                  </a:srgbClr>
                </a:solidFill>
                <a:latin typeface="Arial" pitchFamily="34" charset="0"/>
                <a:cs typeface="Arial" pitchFamily="34" charset="0"/>
              </a:rPr>
              <a:t>.</a:t>
            </a:r>
          </a:p>
        </p:txBody>
      </p:sp>
      <p:cxnSp>
        <p:nvCxnSpPr>
          <p:cNvPr id="32" name="Straight Connector 31"/>
          <p:cNvCxnSpPr/>
          <p:nvPr/>
        </p:nvCxnSpPr>
        <p:spPr>
          <a:xfrm rot="16200000" flipH="1">
            <a:off x="3101181" y="2080419"/>
            <a:ext cx="808038" cy="0"/>
          </a:xfrm>
          <a:prstGeom prst="line">
            <a:avLst/>
          </a:prstGeom>
          <a:ln w="25400"/>
        </p:spPr>
        <p:style>
          <a:lnRef idx="1">
            <a:schemeClr val="accent1"/>
          </a:lnRef>
          <a:fillRef idx="0">
            <a:schemeClr val="accent1"/>
          </a:fillRef>
          <a:effectRef idx="0">
            <a:schemeClr val="accent1"/>
          </a:effectRef>
          <a:fontRef idx="minor">
            <a:schemeClr val="tx1"/>
          </a:fontRef>
        </p:style>
      </p:cxnSp>
      <p:sp>
        <p:nvSpPr>
          <p:cNvPr id="2" name="عنصر نائب للتاريخ 1"/>
          <p:cNvSpPr>
            <a:spLocks noGrp="1"/>
          </p:cNvSpPr>
          <p:nvPr>
            <p:ph type="dt" sz="half" idx="10"/>
          </p:nvPr>
        </p:nvSpPr>
        <p:spPr/>
        <p:txBody>
          <a:bodyPr/>
          <a:lstStyle/>
          <a:p>
            <a:pPr>
              <a:defRPr/>
            </a:pPr>
            <a:fld id="{F53DF723-9E9E-49AB-8B18-2CA28E8A6524}" type="datetime1">
              <a:rPr lang="ar-SA" smtClean="0">
                <a:solidFill>
                  <a:srgbClr val="B4DCFA"/>
                </a:solidFill>
              </a:rPr>
              <a:pPr>
                <a:defRPr/>
              </a:pPr>
              <a:t>17/02/1436</a:t>
            </a:fld>
            <a:endParaRPr lang="en-US">
              <a:solidFill>
                <a:srgbClr val="B4DCFA"/>
              </a:solidFill>
            </a:endParaRPr>
          </a:p>
        </p:txBody>
      </p:sp>
      <p:sp>
        <p:nvSpPr>
          <p:cNvPr id="3" name="عنصر نائب للتذييل 2"/>
          <p:cNvSpPr>
            <a:spLocks noGrp="1"/>
          </p:cNvSpPr>
          <p:nvPr>
            <p:ph type="ftr" sz="quarter" idx="11"/>
          </p:nvPr>
        </p:nvSpPr>
        <p:spPr/>
        <p:txBody>
          <a:bodyPr/>
          <a:lstStyle/>
          <a:p>
            <a:pPr>
              <a:defRPr/>
            </a:pPr>
            <a:r>
              <a:rPr lang="ar-SA" smtClean="0">
                <a:solidFill>
                  <a:srgbClr val="B4DCFA"/>
                </a:solidFill>
              </a:rPr>
              <a:t>أخلاقيات العمل والمسؤولية الاجتماعية</a:t>
            </a:r>
            <a:endParaRPr lang="en-US">
              <a:solidFill>
                <a:srgbClr val="B4DCFA"/>
              </a:solidFill>
            </a:endParaRPr>
          </a:p>
        </p:txBody>
      </p:sp>
      <p:sp>
        <p:nvSpPr>
          <p:cNvPr id="4" name="عنصر نائب لرقم الشريحة 3"/>
          <p:cNvSpPr>
            <a:spLocks noGrp="1"/>
          </p:cNvSpPr>
          <p:nvPr>
            <p:ph type="sldNum" sz="quarter" idx="12"/>
          </p:nvPr>
        </p:nvSpPr>
        <p:spPr/>
        <p:txBody>
          <a:bodyPr/>
          <a:lstStyle/>
          <a:p>
            <a:pPr>
              <a:defRPr/>
            </a:pPr>
            <a:fld id="{F3F92BE3-F43F-4EE2-9843-1A4BF3459241}" type="slidenum">
              <a:rPr lang="en-US" smtClean="0"/>
              <a:pPr>
                <a:defRPr/>
              </a:pPr>
              <a:t>3</a:t>
            </a:fld>
            <a:endParaRPr lang="en-US"/>
          </a:p>
        </p:txBody>
      </p:sp>
    </p:spTree>
    <p:extLst>
      <p:ext uri="{BB962C8B-B14F-4D97-AF65-F5344CB8AC3E}">
        <p14:creationId xmlns:p14="http://schemas.microsoft.com/office/powerpoint/2010/main" val="307417260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5"/>
          <p:cNvSpPr>
            <a:spLocks noGrp="1"/>
          </p:cNvSpPr>
          <p:nvPr>
            <p:ph type="title"/>
          </p:nvPr>
        </p:nvSpPr>
        <p:spPr>
          <a:xfrm>
            <a:off x="457200" y="274638"/>
            <a:ext cx="7620000" cy="792162"/>
          </a:xfrm>
        </p:spPr>
        <p:txBody>
          <a:bodyPr/>
          <a:lstStyle/>
          <a:p>
            <a:pPr algn="r" rtl="1"/>
            <a:r>
              <a:rPr lang="ar-SA" sz="3600" b="1" dirty="0" smtClean="0">
                <a:solidFill>
                  <a:srgbClr val="FF0000"/>
                </a:solidFill>
              </a:rPr>
              <a:t>2.مرتكزات </a:t>
            </a:r>
            <a:r>
              <a:rPr lang="ar-SA" sz="3600" b="1" dirty="0">
                <a:solidFill>
                  <a:srgbClr val="FF0000"/>
                </a:solidFill>
              </a:rPr>
              <a:t>الحوكمة</a:t>
            </a:r>
            <a:r>
              <a:rPr lang="ar-SA" sz="3600" dirty="0"/>
              <a:t/>
            </a:r>
            <a:br>
              <a:rPr lang="ar-SA" sz="3600" dirty="0"/>
            </a:br>
            <a:endParaRPr lang="en-IN" sz="3600" dirty="0"/>
          </a:p>
        </p:txBody>
      </p:sp>
      <p:sp>
        <p:nvSpPr>
          <p:cNvPr id="27649" name="Content Placeholder 4"/>
          <p:cNvSpPr>
            <a:spLocks noGrp="1"/>
          </p:cNvSpPr>
          <p:nvPr>
            <p:ph idx="1"/>
          </p:nvPr>
        </p:nvSpPr>
        <p:spPr>
          <a:xfrm>
            <a:off x="0" y="1219200"/>
            <a:ext cx="8382000" cy="5638800"/>
          </a:xfrm>
        </p:spPr>
        <p:txBody>
          <a:bodyPr>
            <a:noAutofit/>
          </a:bodyPr>
          <a:lstStyle/>
          <a:p>
            <a:pPr marL="708660" indent="-457200" algn="just" rtl="1">
              <a:lnSpc>
                <a:spcPct val="160000"/>
              </a:lnSpc>
              <a:defRPr/>
            </a:pPr>
            <a:r>
              <a:rPr lang="ar-SA" sz="2000" b="1" dirty="0" smtClean="0"/>
              <a:t>المشاركة  : </a:t>
            </a:r>
            <a:r>
              <a:rPr lang="ar-SA" sz="2000" dirty="0" smtClean="0"/>
              <a:t>إشراك </a:t>
            </a:r>
            <a:r>
              <a:rPr lang="ar-SA" sz="2000" dirty="0"/>
              <a:t>جميع فئات المجتمع من خلال مؤسسات تمثيلية شرعية في التنمية وفي أخذ القرارات، وهذا يتطلب وجود مجتمعا </a:t>
            </a:r>
            <a:r>
              <a:rPr lang="ar-SA" sz="2000" dirty="0" smtClean="0"/>
              <a:t>مدنيّاً.</a:t>
            </a:r>
            <a:endParaRPr lang="ar-SA" sz="2000" dirty="0"/>
          </a:p>
          <a:p>
            <a:pPr marL="708660" indent="-457200" algn="just" rtl="1">
              <a:lnSpc>
                <a:spcPct val="160000"/>
              </a:lnSpc>
              <a:defRPr/>
            </a:pPr>
            <a:r>
              <a:rPr lang="ar-SA" sz="2000" b="1" dirty="0"/>
              <a:t>حكم </a:t>
            </a:r>
            <a:r>
              <a:rPr lang="ar-SA" sz="2000" b="1" dirty="0" smtClean="0"/>
              <a:t>القانون</a:t>
            </a:r>
            <a:r>
              <a:rPr lang="ar-SA" sz="2000" dirty="0" smtClean="0"/>
              <a:t> :وجود أطر قانونية عادلة و تطبيق </a:t>
            </a:r>
            <a:r>
              <a:rPr lang="ar-SA" sz="2000" dirty="0"/>
              <a:t>القوانين بحيادية وهذا يتطلب استقلالية القضاء وجهات تنفيذية </a:t>
            </a:r>
            <a:r>
              <a:rPr lang="ar-SA" sz="2000" dirty="0" smtClean="0"/>
              <a:t>محايدة.</a:t>
            </a:r>
            <a:endParaRPr lang="ar-SA" sz="2000" dirty="0"/>
          </a:p>
          <a:p>
            <a:pPr marL="708660" indent="-457200" algn="just" rtl="1">
              <a:lnSpc>
                <a:spcPct val="160000"/>
              </a:lnSpc>
              <a:defRPr/>
            </a:pPr>
            <a:r>
              <a:rPr lang="ar-SA" sz="2000" b="1" dirty="0" smtClean="0"/>
              <a:t>الشفافية : </a:t>
            </a:r>
            <a:r>
              <a:rPr lang="ar-SA" sz="2000" dirty="0" smtClean="0"/>
              <a:t>تعني </a:t>
            </a:r>
            <a:r>
              <a:rPr lang="ar-SA" sz="2000" dirty="0"/>
              <a:t>أن عملية اتخاذ القرارات تتم وفق قواعد معلومة، وأن المعلومات متاحة للجميع وخاصة من يهمهم الأمر</a:t>
            </a:r>
            <a:r>
              <a:rPr lang="ar-SA" sz="2000" dirty="0" smtClean="0"/>
              <a:t>.</a:t>
            </a:r>
          </a:p>
          <a:p>
            <a:pPr marL="708660" indent="-457200" algn="just" rtl="1">
              <a:lnSpc>
                <a:spcPct val="160000"/>
              </a:lnSpc>
              <a:defRPr/>
            </a:pPr>
            <a:r>
              <a:rPr lang="ar-SA" sz="2000" b="1" dirty="0" smtClean="0"/>
              <a:t>سرعة الاستجابة :</a:t>
            </a:r>
            <a:r>
              <a:rPr lang="ar-SA" sz="2000" dirty="0" smtClean="0"/>
              <a:t> لمتطلبات كل الفاعلين </a:t>
            </a:r>
            <a:endParaRPr lang="ar-SA" sz="2000" dirty="0"/>
          </a:p>
          <a:p>
            <a:pPr marL="708660" indent="-457200" algn="just" rtl="1">
              <a:lnSpc>
                <a:spcPct val="160000"/>
              </a:lnSpc>
              <a:defRPr/>
            </a:pPr>
            <a:r>
              <a:rPr lang="ar-SA" sz="2000" b="1" dirty="0"/>
              <a:t>الإجماع أو </a:t>
            </a:r>
            <a:r>
              <a:rPr lang="ar-SA" sz="2000" b="1" dirty="0" smtClean="0"/>
              <a:t>التوافق : </a:t>
            </a:r>
            <a:r>
              <a:rPr lang="ar-SA" sz="2000" dirty="0" smtClean="0"/>
              <a:t>تتطلب </a:t>
            </a:r>
            <a:r>
              <a:rPr lang="ar-SA" sz="2000" dirty="0"/>
              <a:t>الحوكمة الرشيدة توسط مختلف المصالح في المجتمع للوصول إلى توافق لتحقيق المصلحة المشتركة لكل </a:t>
            </a:r>
            <a:r>
              <a:rPr lang="ar-SA" sz="2000" dirty="0" smtClean="0"/>
              <a:t>المجتمع : </a:t>
            </a:r>
          </a:p>
          <a:p>
            <a:pPr marL="1005840" lvl="1" indent="-457200" algn="just" rtl="1">
              <a:lnSpc>
                <a:spcPct val="160000"/>
              </a:lnSpc>
              <a:defRPr/>
            </a:pPr>
            <a:endParaRPr lang="ar-SA" dirty="0"/>
          </a:p>
          <a:p>
            <a:pPr marL="1440180" lvl="2" indent="-342900" algn="just" rtl="1">
              <a:lnSpc>
                <a:spcPct val="160000"/>
              </a:lnSpc>
              <a:defRPr/>
            </a:pPr>
            <a:endParaRPr lang="ar-SA" sz="2000" dirty="0"/>
          </a:p>
          <a:p>
            <a:pPr algn="just" rtl="1">
              <a:lnSpc>
                <a:spcPct val="160000"/>
              </a:lnSpc>
            </a:pPr>
            <a:endParaRPr lang="ar-SA" sz="2000" dirty="0" smtClean="0"/>
          </a:p>
        </p:txBody>
      </p:sp>
      <p:sp>
        <p:nvSpPr>
          <p:cNvPr id="2" name="عنصر نائب للتاريخ 1"/>
          <p:cNvSpPr>
            <a:spLocks noGrp="1"/>
          </p:cNvSpPr>
          <p:nvPr>
            <p:ph type="dt" sz="half" idx="10"/>
          </p:nvPr>
        </p:nvSpPr>
        <p:spPr/>
        <p:txBody>
          <a:bodyPr/>
          <a:lstStyle/>
          <a:p>
            <a:pPr>
              <a:defRPr/>
            </a:pPr>
            <a:fld id="{04B268D7-40AA-4D08-93B2-6659B6AF5717}" type="datetime1">
              <a:rPr lang="ar-SA" smtClean="0"/>
              <a:t>17/02/1436</a:t>
            </a:fld>
            <a:endParaRPr lang="en-US" dirty="0"/>
          </a:p>
        </p:txBody>
      </p:sp>
      <p:sp>
        <p:nvSpPr>
          <p:cNvPr id="3" name="عنصر نائب للتذييل 2"/>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4" name="عنصر نائب لرقم الشريحة 3"/>
          <p:cNvSpPr>
            <a:spLocks noGrp="1"/>
          </p:cNvSpPr>
          <p:nvPr>
            <p:ph type="sldNum" sz="quarter" idx="12"/>
          </p:nvPr>
        </p:nvSpPr>
        <p:spPr/>
        <p:txBody>
          <a:bodyPr/>
          <a:lstStyle/>
          <a:p>
            <a:pPr>
              <a:defRPr/>
            </a:pPr>
            <a:fld id="{F3F92BE3-F43F-4EE2-9843-1A4BF3459241}" type="slidenum">
              <a:rPr lang="en-US" smtClean="0"/>
              <a:pPr>
                <a:defRPr/>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صر نائب للمحتوى 2"/>
          <p:cNvSpPr>
            <a:spLocks noGrp="1"/>
          </p:cNvSpPr>
          <p:nvPr>
            <p:ph idx="1"/>
          </p:nvPr>
        </p:nvSpPr>
        <p:spPr>
          <a:xfrm>
            <a:off x="457200" y="457200"/>
            <a:ext cx="7620000" cy="5943600"/>
          </a:xfrm>
        </p:spPr>
        <p:txBody>
          <a:bodyPr/>
          <a:lstStyle/>
          <a:p>
            <a:pPr marL="708660" indent="-457200" algn="just" rtl="1">
              <a:lnSpc>
                <a:spcPct val="160000"/>
              </a:lnSpc>
              <a:defRPr/>
            </a:pPr>
            <a:r>
              <a:rPr lang="ar-SA" sz="2000" b="1" dirty="0"/>
              <a:t>المساواة والاشتمال :  </a:t>
            </a:r>
            <a:r>
              <a:rPr lang="ar-SA" sz="2000" dirty="0"/>
              <a:t>إتاحة الفرص لكل الفئات، خاصة المستضعفة، لتحسين أوضاعها والمحافظة على مصالحها.</a:t>
            </a:r>
          </a:p>
          <a:p>
            <a:pPr marL="708660" indent="-457200" algn="just" rtl="1">
              <a:lnSpc>
                <a:spcPct val="160000"/>
              </a:lnSpc>
              <a:defRPr/>
            </a:pPr>
            <a:r>
              <a:rPr lang="ar-SA" sz="2000" b="1" dirty="0"/>
              <a:t>الفاعلية والكفاءة : </a:t>
            </a:r>
            <a:r>
              <a:rPr lang="ar-SA" sz="2000" dirty="0"/>
              <a:t>الفاعلية تقتضي أن تكون نتائج العمليات والمؤسسات متفقة مع احتياجات المجتمع، والكفاءة تتمثل في الاستخدام الامثل للموارد.</a:t>
            </a:r>
          </a:p>
          <a:p>
            <a:pPr marL="708660" indent="-457200" algn="just" rtl="1">
              <a:lnSpc>
                <a:spcPct val="160000"/>
              </a:lnSpc>
            </a:pPr>
            <a:r>
              <a:rPr lang="ar-SA" sz="2000" b="1" dirty="0"/>
              <a:t>المحاسبة : </a:t>
            </a:r>
            <a:r>
              <a:rPr lang="ar-SA" sz="2000" dirty="0"/>
              <a:t>يجب أن تخضع المؤسسات لمحاسبة المتأثرين بأنشطتها</a:t>
            </a:r>
          </a:p>
          <a:p>
            <a:pPr marL="708660" indent="-457200" algn="just" rtl="1">
              <a:lnSpc>
                <a:spcPct val="160000"/>
              </a:lnSpc>
            </a:pPr>
            <a:r>
              <a:rPr lang="ar-SA" sz="2000" b="1" dirty="0"/>
              <a:t>الرؤية الاستراتيجية : </a:t>
            </a:r>
            <a:r>
              <a:rPr lang="ar-SA" sz="2000" dirty="0"/>
              <a:t>ينبغي على أصحاب القرار امتلاك رؤية طويلة المدى للأمور</a:t>
            </a:r>
          </a:p>
          <a:p>
            <a:pPr marL="706120" lvl="1" indent="0" algn="just" rtl="1">
              <a:lnSpc>
                <a:spcPct val="160000"/>
              </a:lnSpc>
              <a:buNone/>
            </a:pPr>
            <a:endParaRPr lang="ar-SA" dirty="0" smtClean="0"/>
          </a:p>
          <a:p>
            <a:pPr marL="706120" lvl="1" indent="0" algn="just" rtl="1">
              <a:lnSpc>
                <a:spcPct val="160000"/>
              </a:lnSpc>
              <a:buNone/>
            </a:pPr>
            <a:r>
              <a:rPr lang="ar-SA" dirty="0" smtClean="0"/>
              <a:t>هذا </a:t>
            </a:r>
            <a:r>
              <a:rPr lang="ar-SA" dirty="0"/>
              <a:t>النمط من الحكم الرشيد، انتقل من السياسة وإدارة الدولة إلى الشركات والمؤسسات الاقتصادية من أجل تحقيق كفاءة اقتصادية عالية، ومعالجة المشكلات الناتجة عن الممارسات الخاطئة الصادرة عن أحد الجهات التنفيذية في المنظمات.</a:t>
            </a:r>
          </a:p>
          <a:p>
            <a:pPr algn="r" rtl="1"/>
            <a:endParaRPr lang="en-IN" dirty="0"/>
          </a:p>
        </p:txBody>
      </p:sp>
      <p:sp>
        <p:nvSpPr>
          <p:cNvPr id="4" name="عنصر نائب للتاريخ 3"/>
          <p:cNvSpPr>
            <a:spLocks noGrp="1"/>
          </p:cNvSpPr>
          <p:nvPr>
            <p:ph type="dt" sz="half" idx="10"/>
          </p:nvPr>
        </p:nvSpPr>
        <p:spPr/>
        <p:txBody>
          <a:bodyPr/>
          <a:lstStyle/>
          <a:p>
            <a:pPr>
              <a:defRPr/>
            </a:pPr>
            <a:fld id="{53AF5FB9-8A95-42A5-BA6A-5B35E910A8A2}" type="datetime1">
              <a:rPr lang="ar-SA" smtClean="0"/>
              <a:t>17/02/1436</a:t>
            </a:fld>
            <a:endParaRPr lang="en-US" dirty="0"/>
          </a:p>
        </p:txBody>
      </p:sp>
      <p:sp>
        <p:nvSpPr>
          <p:cNvPr id="5" name="عنصر نائب للتذييل 4"/>
          <p:cNvSpPr>
            <a:spLocks noGrp="1"/>
          </p:cNvSpPr>
          <p:nvPr>
            <p:ph type="ftr" sz="quarter" idx="11"/>
          </p:nvPr>
        </p:nvSpPr>
        <p:spPr/>
        <p:txBody>
          <a:bodyPr/>
          <a:lstStyle/>
          <a:p>
            <a:pPr>
              <a:defRPr/>
            </a:pPr>
            <a:r>
              <a:rPr lang="ar-SA" smtClean="0"/>
              <a:t>أخلاقيات العمل والمسؤولية الاجتماعية</a:t>
            </a:r>
            <a:endParaRPr lang="en-US"/>
          </a:p>
        </p:txBody>
      </p:sp>
      <p:sp>
        <p:nvSpPr>
          <p:cNvPr id="6" name="عنصر نائب لرقم الشريحة 5"/>
          <p:cNvSpPr>
            <a:spLocks noGrp="1"/>
          </p:cNvSpPr>
          <p:nvPr>
            <p:ph type="sldNum" sz="quarter" idx="12"/>
          </p:nvPr>
        </p:nvSpPr>
        <p:spPr/>
        <p:txBody>
          <a:bodyPr/>
          <a:lstStyle/>
          <a:p>
            <a:pPr>
              <a:defRPr/>
            </a:pPr>
            <a:fld id="{F3F92BE3-F43F-4EE2-9843-1A4BF3459241}" type="slidenum">
              <a:rPr lang="en-US" smtClean="0"/>
              <a:pPr>
                <a:defRPr/>
              </a:pPr>
              <a:t>5</a:t>
            </a:fld>
            <a:endParaRPr lang="en-US"/>
          </a:p>
        </p:txBody>
      </p:sp>
    </p:spTree>
    <p:extLst>
      <p:ext uri="{BB962C8B-B14F-4D97-AF65-F5344CB8AC3E}">
        <p14:creationId xmlns:p14="http://schemas.microsoft.com/office/powerpoint/2010/main" val="26597565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76200" y="1219200"/>
            <a:ext cx="8305800" cy="5486400"/>
          </a:xfrm>
        </p:spPr>
        <p:txBody>
          <a:bodyPr rtlCol="0">
            <a:normAutofit/>
          </a:bodyPr>
          <a:lstStyle/>
          <a:p>
            <a:pPr marL="457200" indent="-342900" algn="just" rtl="1">
              <a:lnSpc>
                <a:spcPct val="150000"/>
              </a:lnSpc>
              <a:buFont typeface="+mj-lt"/>
              <a:buAutoNum type="arabicPeriod"/>
              <a:defRPr/>
            </a:pPr>
            <a:r>
              <a:rPr lang="ar-SA" sz="2000" b="1" dirty="0" smtClean="0"/>
              <a:t>وجود أساس لإطار فعال </a:t>
            </a:r>
            <a:r>
              <a:rPr lang="ar-SA" sz="2000" b="1" dirty="0" err="1" smtClean="0"/>
              <a:t>لحوكمة</a:t>
            </a:r>
            <a:r>
              <a:rPr lang="ar-SA" sz="2000" b="1" dirty="0" smtClean="0"/>
              <a:t> الشركات : </a:t>
            </a:r>
            <a:r>
              <a:rPr lang="ar-SA" sz="2000" dirty="0" smtClean="0"/>
              <a:t>يعمل على تعزيز الشفافية، يكون متناسقا مع أحكام القانون ويقسم المسؤوليات بوضوح في ما بين الجهات الإشرافية والتنظيمية والتنفيذية</a:t>
            </a:r>
          </a:p>
          <a:p>
            <a:pPr marL="457200" indent="-342900" algn="just" rtl="1">
              <a:lnSpc>
                <a:spcPct val="150000"/>
              </a:lnSpc>
              <a:buFont typeface="+mj-lt"/>
              <a:buAutoNum type="arabicPeriod"/>
              <a:defRPr/>
            </a:pPr>
            <a:r>
              <a:rPr lang="ar-SA" sz="2000" b="1" dirty="0"/>
              <a:t>حفظ حقوق جميع </a:t>
            </a:r>
            <a:r>
              <a:rPr lang="ar-SA" sz="2000" b="1" dirty="0" smtClean="0"/>
              <a:t>المساهمين :</a:t>
            </a:r>
            <a:r>
              <a:rPr lang="ar-SA" sz="2000" dirty="0" smtClean="0"/>
              <a:t> وتشمل نقل ملكية الأسهم، واختيار مجلس الإدارة، والحصول على عائد الأرباح، ومراجعة القوائم المالية، وغيرها مما يضمن حقوقهم.</a:t>
            </a:r>
          </a:p>
          <a:p>
            <a:pPr marL="457200" indent="-342900" algn="just" rtl="1">
              <a:lnSpc>
                <a:spcPct val="150000"/>
              </a:lnSpc>
              <a:buFont typeface="+mj-lt"/>
              <a:buAutoNum type="arabicPeriod"/>
              <a:defRPr/>
            </a:pPr>
            <a:r>
              <a:rPr lang="ar-SA" sz="2000" b="1" dirty="0"/>
              <a:t>المساواة </a:t>
            </a:r>
            <a:r>
              <a:rPr lang="ar-SA" sz="2000" b="1" dirty="0" smtClean="0"/>
              <a:t>بين المساهمين داخل كل فئة : </a:t>
            </a:r>
            <a:r>
              <a:rPr lang="ar-SA" sz="2000" dirty="0" smtClean="0"/>
              <a:t>من </a:t>
            </a:r>
            <a:r>
              <a:rPr lang="ar-SA" sz="2000" dirty="0"/>
              <a:t>حيث حقهم في التصويت على القرارات </a:t>
            </a:r>
            <a:r>
              <a:rPr lang="ar-SA" sz="2000" dirty="0" smtClean="0"/>
              <a:t>الأساسية واطلاعهم </a:t>
            </a:r>
            <a:r>
              <a:rPr lang="ar-SA" sz="2000" dirty="0"/>
              <a:t>على معلومات المنظمة المالية والهيكلة </a:t>
            </a:r>
            <a:r>
              <a:rPr lang="ar-SA" sz="2000" dirty="0" smtClean="0"/>
              <a:t>الإدارية...</a:t>
            </a:r>
          </a:p>
          <a:p>
            <a:pPr marL="457200" indent="-342900" algn="just" rtl="1">
              <a:lnSpc>
                <a:spcPct val="150000"/>
              </a:lnSpc>
              <a:buFont typeface="+mj-lt"/>
              <a:buAutoNum type="arabicPeriod"/>
              <a:defRPr/>
            </a:pPr>
            <a:r>
              <a:rPr lang="ar-SA" sz="2000" b="1" dirty="0" smtClean="0"/>
              <a:t>دور أصحاب المصالح في أساليب ممارسة سلطات الادارة بالشركة</a:t>
            </a:r>
            <a:r>
              <a:rPr lang="ar-SA" sz="2000" dirty="0" smtClean="0"/>
              <a:t>: وتشمل احترام حقوقهم القانونية والتعويض عن أي انتهاك...</a:t>
            </a:r>
          </a:p>
          <a:p>
            <a:pPr marL="457200" indent="-342900" algn="just" rtl="1">
              <a:lnSpc>
                <a:spcPct val="150000"/>
              </a:lnSpc>
              <a:buFont typeface="+mj-lt"/>
              <a:buAutoNum type="arabicPeriod"/>
              <a:defRPr/>
            </a:pPr>
            <a:r>
              <a:rPr lang="ar-SA" sz="2000" b="1" dirty="0" smtClean="0"/>
              <a:t>الافصاح والشفافية</a:t>
            </a:r>
            <a:r>
              <a:rPr lang="ar-SA" sz="2000" dirty="0" smtClean="0"/>
              <a:t>...</a:t>
            </a:r>
          </a:p>
          <a:p>
            <a:pPr marL="457200" indent="-342900" algn="just" rtl="1">
              <a:lnSpc>
                <a:spcPct val="150000"/>
              </a:lnSpc>
              <a:buFont typeface="+mj-lt"/>
              <a:buAutoNum type="arabicPeriod"/>
              <a:defRPr/>
            </a:pPr>
            <a:r>
              <a:rPr lang="ar-SA" sz="2000" b="1" dirty="0" smtClean="0"/>
              <a:t>مسؤوليات مجلس الادارة :</a:t>
            </a:r>
            <a:r>
              <a:rPr lang="ar-SA" sz="2000" dirty="0" smtClean="0"/>
              <a:t> وتشمل هيكل مجلس الادارة وواجباته القانونية، وكيفية اختيار أعضائه ودوره في الاشراف على الادارة    </a:t>
            </a:r>
          </a:p>
          <a:p>
            <a:pPr marL="457200" indent="-342900" algn="just" rtl="1">
              <a:lnSpc>
                <a:spcPct val="150000"/>
              </a:lnSpc>
              <a:buFont typeface="+mj-lt"/>
              <a:buAutoNum type="arabicPeriod"/>
              <a:defRPr/>
            </a:pPr>
            <a:endParaRPr lang="ar-SA" sz="2000" dirty="0"/>
          </a:p>
          <a:p>
            <a:pPr lvl="1" algn="just" rtl="1">
              <a:lnSpc>
                <a:spcPct val="150000"/>
              </a:lnSpc>
              <a:defRPr/>
            </a:pPr>
            <a:endParaRPr lang="ar-SA" dirty="0" smtClean="0"/>
          </a:p>
        </p:txBody>
      </p:sp>
      <p:sp>
        <p:nvSpPr>
          <p:cNvPr id="8" name="Title 1"/>
          <p:cNvSpPr txBox="1">
            <a:spLocks/>
          </p:cNvSpPr>
          <p:nvPr/>
        </p:nvSpPr>
        <p:spPr>
          <a:xfrm>
            <a:off x="1066800" y="274638"/>
            <a:ext cx="7391400" cy="868362"/>
          </a:xfrm>
          <a:prstGeom prst="rect">
            <a:avLst/>
          </a:prstGeom>
        </p:spPr>
        <p:txBody>
          <a:bodyPr anchor="ctr">
            <a:normAutofit/>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lvl="1" algn="just" rtl="1" fontAlgn="auto">
              <a:spcAft>
                <a:spcPts val="0"/>
              </a:spcAft>
              <a:defRPr/>
            </a:pPr>
            <a:r>
              <a:rPr lang="ar-SA" sz="3200" b="1" dirty="0" smtClean="0">
                <a:solidFill>
                  <a:srgbClr val="FF0000"/>
                </a:solidFill>
              </a:rPr>
              <a:t> 3. معايير </a:t>
            </a:r>
            <a:r>
              <a:rPr lang="ar-SA" sz="3200" b="1" dirty="0">
                <a:solidFill>
                  <a:srgbClr val="FF0000"/>
                </a:solidFill>
              </a:rPr>
              <a:t>الحوكمة</a:t>
            </a:r>
          </a:p>
        </p:txBody>
      </p:sp>
      <p:sp>
        <p:nvSpPr>
          <p:cNvPr id="2" name="عنصر نائب للتاريخ 1"/>
          <p:cNvSpPr>
            <a:spLocks noGrp="1"/>
          </p:cNvSpPr>
          <p:nvPr>
            <p:ph type="dt" sz="half" idx="10"/>
          </p:nvPr>
        </p:nvSpPr>
        <p:spPr/>
        <p:txBody>
          <a:bodyPr/>
          <a:lstStyle/>
          <a:p>
            <a:pPr>
              <a:defRPr/>
            </a:pPr>
            <a:fld id="{BC9848CE-415C-4592-A5E0-7A401B978C51}" type="datetime1">
              <a:rPr lang="ar-SA" smtClean="0"/>
              <a:t>17/02/1436</a:t>
            </a:fld>
            <a:endParaRPr lang="en-US" dirty="0"/>
          </a:p>
        </p:txBody>
      </p:sp>
      <p:sp>
        <p:nvSpPr>
          <p:cNvPr id="3" name="عنصر نائب للتذييل 2"/>
          <p:cNvSpPr>
            <a:spLocks noGrp="1"/>
          </p:cNvSpPr>
          <p:nvPr>
            <p:ph type="ftr" sz="quarter" idx="11"/>
          </p:nvPr>
        </p:nvSpPr>
        <p:spPr/>
        <p:txBody>
          <a:bodyPr/>
          <a:lstStyle/>
          <a:p>
            <a:pPr>
              <a:defRPr/>
            </a:pPr>
            <a:r>
              <a:rPr lang="ar-SA" dirty="0" smtClean="0"/>
              <a:t>أخلاقيات العمل والمسؤولية الاجتماعية</a:t>
            </a:r>
            <a:endParaRPr lang="en-US" dirty="0"/>
          </a:p>
        </p:txBody>
      </p:sp>
      <p:sp>
        <p:nvSpPr>
          <p:cNvPr id="4" name="عنصر نائب لرقم الشريحة 3"/>
          <p:cNvSpPr>
            <a:spLocks noGrp="1"/>
          </p:cNvSpPr>
          <p:nvPr>
            <p:ph type="sldNum" sz="quarter" idx="12"/>
          </p:nvPr>
        </p:nvSpPr>
        <p:spPr/>
        <p:txBody>
          <a:bodyPr/>
          <a:lstStyle/>
          <a:p>
            <a:pPr>
              <a:defRPr/>
            </a:pPr>
            <a:fld id="{F3F92BE3-F43F-4EE2-9843-1A4BF3459241}" type="slidenum">
              <a:rPr lang="en-US" smtClean="0"/>
              <a:pPr>
                <a:defRPr/>
              </a:pPr>
              <a:t>6</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تجاور">
  <a:themeElements>
    <a:clrScheme name="دفق الهواء">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تجاور">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2798</TotalTime>
  <Words>493</Words>
  <Application>Microsoft Office PowerPoint</Application>
  <PresentationFormat>عرض على الشاشة (3:4)‏</PresentationFormat>
  <Paragraphs>76</Paragraphs>
  <Slides>6</Slides>
  <Notes>4</Notes>
  <HiddenSlides>0</HiddenSlides>
  <MMClips>0</MMClips>
  <ScaleCrop>false</ScaleCrop>
  <HeadingPairs>
    <vt:vector size="4" baseType="variant">
      <vt:variant>
        <vt:lpstr>نسق</vt:lpstr>
      </vt:variant>
      <vt:variant>
        <vt:i4>1</vt:i4>
      </vt:variant>
      <vt:variant>
        <vt:lpstr>عناوين الشرائح</vt:lpstr>
      </vt:variant>
      <vt:variant>
        <vt:i4>6</vt:i4>
      </vt:variant>
    </vt:vector>
  </HeadingPairs>
  <TitlesOfParts>
    <vt:vector size="7" baseType="lpstr">
      <vt:lpstr>تجاور</vt:lpstr>
      <vt:lpstr>الفصل الثامن : الحوكمـــــــــــــــــــة </vt:lpstr>
      <vt:lpstr>1.مفهوم الحوكمة وأهدافها </vt:lpstr>
      <vt:lpstr>عرض تقديمي في PowerPoint</vt:lpstr>
      <vt:lpstr>2.مرتكزات الحوكمة </vt:lpstr>
      <vt:lpstr>عرض تقديمي في PowerPoint</vt:lpstr>
      <vt:lpstr>عرض تقديمي في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abc</dc:creator>
  <cp:lastModifiedBy>HP</cp:lastModifiedBy>
  <cp:revision>298</cp:revision>
  <dcterms:created xsi:type="dcterms:W3CDTF">2006-08-16T00:00:00Z</dcterms:created>
  <dcterms:modified xsi:type="dcterms:W3CDTF">2014-12-09T06:55:10Z</dcterms:modified>
</cp:coreProperties>
</file>