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نمط ذو نسُق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3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FFC37-F074-4606-AEF6-39173BD489B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F08A3E45-CD57-45AB-9F3B-A72DFF3802C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ar-SA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الحاجة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لتحقيق الذات</a:t>
          </a:r>
          <a:endParaRPr kumimoji="0" lang="en-IN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E331E5B-8B7A-41F5-A0F5-D83EA217AF9F}" type="parTrans" cxnId="{8634A200-AF06-4A95-847D-EBF8B2F2F847}">
      <dgm:prSet/>
      <dgm:spPr/>
      <dgm:t>
        <a:bodyPr/>
        <a:lstStyle/>
        <a:p>
          <a:endParaRPr lang="en-IN"/>
        </a:p>
      </dgm:t>
    </dgm:pt>
    <dgm:pt modelId="{1D2B1524-6AB9-4B0B-ADDA-DD09F2F4A0C6}" type="sibTrans" cxnId="{8634A200-AF06-4A95-847D-EBF8B2F2F847}">
      <dgm:prSet/>
      <dgm:spPr/>
      <dgm:t>
        <a:bodyPr/>
        <a:lstStyle/>
        <a:p>
          <a:endParaRPr lang="en-IN"/>
        </a:p>
      </dgm:t>
    </dgm:pt>
    <dgm:pt modelId="{98062128-4269-4A87-80E8-CA1436F5A8F2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الحاجة للتقدير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والاحترام</a:t>
          </a:r>
          <a:endParaRPr kumimoji="0" lang="en-IN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gm:t>
    </dgm:pt>
    <dgm:pt modelId="{0B3D8E53-47C3-4935-8B82-53294740475B}" type="parTrans" cxnId="{34A4FF73-F0BE-491F-BE92-A04589F0A5B1}">
      <dgm:prSet/>
      <dgm:spPr/>
      <dgm:t>
        <a:bodyPr/>
        <a:lstStyle/>
        <a:p>
          <a:endParaRPr lang="en-IN"/>
        </a:p>
      </dgm:t>
    </dgm:pt>
    <dgm:pt modelId="{4EE44B08-BED8-4EC7-A881-EA9C4DBA5FDE}" type="sibTrans" cxnId="{34A4FF73-F0BE-491F-BE92-A04589F0A5B1}">
      <dgm:prSet/>
      <dgm:spPr/>
      <dgm:t>
        <a:bodyPr/>
        <a:lstStyle/>
        <a:p>
          <a:endParaRPr lang="en-IN"/>
        </a:p>
      </dgm:t>
    </dgm:pt>
    <dgm:pt modelId="{2BCF57C0-570D-4AAF-84AE-EAB933D0034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الحاجات الاجتماعية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(الحب والانتماء)</a:t>
          </a:r>
          <a:endParaRPr kumimoji="0" lang="en-IN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C683216-3500-4B5C-804C-70829CBF7FDD}" type="parTrans" cxnId="{9CE98073-5AF4-4E52-8B02-241E28483F87}">
      <dgm:prSet/>
      <dgm:spPr/>
      <dgm:t>
        <a:bodyPr/>
        <a:lstStyle/>
        <a:p>
          <a:endParaRPr lang="en-IN"/>
        </a:p>
      </dgm:t>
    </dgm:pt>
    <dgm:pt modelId="{83E93E38-B368-4F22-BD0A-CA5472C92398}" type="sibTrans" cxnId="{9CE98073-5AF4-4E52-8B02-241E28483F87}">
      <dgm:prSet/>
      <dgm:spPr/>
      <dgm:t>
        <a:bodyPr/>
        <a:lstStyle/>
        <a:p>
          <a:endParaRPr lang="en-IN"/>
        </a:p>
      </dgm:t>
    </dgm:pt>
    <dgm:pt modelId="{5F3F3A56-59D3-446B-9694-270CCC1E19C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حاجات الأمان</a:t>
          </a:r>
          <a:endParaRPr kumimoji="0" lang="en-IN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gm:t>
    </dgm:pt>
    <dgm:pt modelId="{32BB9853-51D4-43C4-87E8-0C9557A23571}" type="parTrans" cxnId="{D1096370-EC98-4756-A5BB-DE40C993BD20}">
      <dgm:prSet/>
      <dgm:spPr/>
      <dgm:t>
        <a:bodyPr/>
        <a:lstStyle/>
        <a:p>
          <a:endParaRPr lang="en-IN"/>
        </a:p>
      </dgm:t>
    </dgm:pt>
    <dgm:pt modelId="{A74355F4-9479-42F2-AE75-C6B552836727}" type="sibTrans" cxnId="{D1096370-EC98-4756-A5BB-DE40C993BD20}">
      <dgm:prSet/>
      <dgm:spPr/>
      <dgm:t>
        <a:bodyPr/>
        <a:lstStyle/>
        <a:p>
          <a:endParaRPr lang="en-IN"/>
        </a:p>
      </dgm:t>
    </dgm:pt>
    <dgm:pt modelId="{66FC0685-89FE-4F2D-B025-01FBD4348BD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الحاجات الفسيولوجية</a:t>
          </a:r>
          <a:endParaRPr kumimoji="0" lang="en-IN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gm:t>
    </dgm:pt>
    <dgm:pt modelId="{5B7036EB-41F5-41E5-AD87-F6A2E7F7A7ED}" type="parTrans" cxnId="{1850640F-5E42-4583-AE29-5B47B6D8D9FD}">
      <dgm:prSet/>
      <dgm:spPr/>
      <dgm:t>
        <a:bodyPr/>
        <a:lstStyle/>
        <a:p>
          <a:endParaRPr lang="en-IN"/>
        </a:p>
      </dgm:t>
    </dgm:pt>
    <dgm:pt modelId="{8F4959E8-419E-4D4C-A7E8-46584A23A9E8}" type="sibTrans" cxnId="{1850640F-5E42-4583-AE29-5B47B6D8D9FD}">
      <dgm:prSet/>
      <dgm:spPr/>
      <dgm:t>
        <a:bodyPr/>
        <a:lstStyle/>
        <a:p>
          <a:endParaRPr lang="en-IN"/>
        </a:p>
      </dgm:t>
    </dgm:pt>
    <dgm:pt modelId="{DEFC3C1B-DD54-43D4-86FA-10427F237A15}" type="pres">
      <dgm:prSet presAssocID="{28BFFC37-F074-4606-AEF6-39173BD489BF}" presName="Name0" presStyleCnt="0">
        <dgm:presLayoutVars>
          <dgm:dir/>
          <dgm:animLvl val="lvl"/>
          <dgm:resizeHandles val="exact"/>
        </dgm:presLayoutVars>
      </dgm:prSet>
      <dgm:spPr/>
    </dgm:pt>
    <dgm:pt modelId="{4232EF7F-5BD4-44D4-8EFD-B6E1E8BFB4E4}" type="pres">
      <dgm:prSet presAssocID="{F08A3E45-CD57-45AB-9F3B-A72DFF3802C0}" presName="Name8" presStyleCnt="0"/>
      <dgm:spPr/>
    </dgm:pt>
    <dgm:pt modelId="{A535F532-D3A8-49AC-BEAA-2381CD980B3E}" type="pres">
      <dgm:prSet presAssocID="{F08A3E45-CD57-45AB-9F3B-A72DFF3802C0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DE489D9-8811-4B1E-8C35-C825CA6A34C9}" type="pres">
      <dgm:prSet presAssocID="{F08A3E45-CD57-45AB-9F3B-A72DFF3802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DDA8EDE-810E-4F01-8099-AD160629B354}" type="pres">
      <dgm:prSet presAssocID="{98062128-4269-4A87-80E8-CA1436F5A8F2}" presName="Name8" presStyleCnt="0"/>
      <dgm:spPr/>
    </dgm:pt>
    <dgm:pt modelId="{36CD9DF5-87E1-4638-8E47-29D3E793205D}" type="pres">
      <dgm:prSet presAssocID="{98062128-4269-4A87-80E8-CA1436F5A8F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326DE7-2824-420D-9074-86318934D51A}" type="pres">
      <dgm:prSet presAssocID="{98062128-4269-4A87-80E8-CA1436F5A8F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DD6990A-013F-4F8B-9936-DF7B053A42D0}" type="pres">
      <dgm:prSet presAssocID="{2BCF57C0-570D-4AAF-84AE-EAB933D00346}" presName="Name8" presStyleCnt="0"/>
      <dgm:spPr/>
    </dgm:pt>
    <dgm:pt modelId="{29C4791D-4E84-432A-A147-42C2F3145C05}" type="pres">
      <dgm:prSet presAssocID="{2BCF57C0-570D-4AAF-84AE-EAB933D00346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205E8C9-CA55-492B-AD74-D329B4882BC9}" type="pres">
      <dgm:prSet presAssocID="{2BCF57C0-570D-4AAF-84AE-EAB933D003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B19F4F4-9851-4CC3-AAAE-8A8287BFC84E}" type="pres">
      <dgm:prSet presAssocID="{5F3F3A56-59D3-446B-9694-270CCC1E19C0}" presName="Name8" presStyleCnt="0"/>
      <dgm:spPr/>
    </dgm:pt>
    <dgm:pt modelId="{7F651110-2F86-482F-B058-611DBE4C1B7A}" type="pres">
      <dgm:prSet presAssocID="{5F3F3A56-59D3-446B-9694-270CCC1E19C0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26CFE1-C837-4D0B-983A-111518961F66}" type="pres">
      <dgm:prSet presAssocID="{5F3F3A56-59D3-446B-9694-270CCC1E19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4021B4-800B-4D2E-945E-461FA6C90E28}" type="pres">
      <dgm:prSet presAssocID="{66FC0685-89FE-4F2D-B025-01FBD4348BD4}" presName="Name8" presStyleCnt="0"/>
      <dgm:spPr/>
    </dgm:pt>
    <dgm:pt modelId="{6D0855A3-D111-4594-A532-9B75F2A2B66D}" type="pres">
      <dgm:prSet presAssocID="{66FC0685-89FE-4F2D-B025-01FBD4348BD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76F054-FDDF-4031-B4AB-3A6BBEE83727}" type="pres">
      <dgm:prSet presAssocID="{66FC0685-89FE-4F2D-B025-01FBD4348B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D242FA9-920E-4B26-9F87-EAEADA9B8539}" type="presOf" srcId="{28BFFC37-F074-4606-AEF6-39173BD489BF}" destId="{DEFC3C1B-DD54-43D4-86FA-10427F237A15}" srcOrd="0" destOrd="0" presId="urn:microsoft.com/office/officeart/2005/8/layout/pyramid1"/>
    <dgm:cxn modelId="{983CB1A9-105B-4BE3-96FE-32C27A5802A3}" type="presOf" srcId="{5F3F3A56-59D3-446B-9694-270CCC1E19C0}" destId="{C926CFE1-C837-4D0B-983A-111518961F66}" srcOrd="1" destOrd="0" presId="urn:microsoft.com/office/officeart/2005/8/layout/pyramid1"/>
    <dgm:cxn modelId="{732C80B7-3CFC-4426-974A-1B88B8C934A7}" type="presOf" srcId="{F08A3E45-CD57-45AB-9F3B-A72DFF3802C0}" destId="{A535F532-D3A8-49AC-BEAA-2381CD980B3E}" srcOrd="0" destOrd="0" presId="urn:microsoft.com/office/officeart/2005/8/layout/pyramid1"/>
    <dgm:cxn modelId="{1EA1691B-FD4A-42DA-9DEE-1F51C25A54FD}" type="presOf" srcId="{66FC0685-89FE-4F2D-B025-01FBD4348BD4}" destId="{6D0855A3-D111-4594-A532-9B75F2A2B66D}" srcOrd="0" destOrd="0" presId="urn:microsoft.com/office/officeart/2005/8/layout/pyramid1"/>
    <dgm:cxn modelId="{31AFF468-C411-4C80-A9D6-8CB840A5F6BA}" type="presOf" srcId="{66FC0685-89FE-4F2D-B025-01FBD4348BD4}" destId="{9176F054-FDDF-4031-B4AB-3A6BBEE83727}" srcOrd="1" destOrd="0" presId="urn:microsoft.com/office/officeart/2005/8/layout/pyramid1"/>
    <dgm:cxn modelId="{C11B7732-632C-48CE-9EE0-0406915A6613}" type="presOf" srcId="{98062128-4269-4A87-80E8-CA1436F5A8F2}" destId="{36CD9DF5-87E1-4638-8E47-29D3E793205D}" srcOrd="0" destOrd="0" presId="urn:microsoft.com/office/officeart/2005/8/layout/pyramid1"/>
    <dgm:cxn modelId="{41E258C2-47C0-43E1-8972-D826A651D6AA}" type="presOf" srcId="{2BCF57C0-570D-4AAF-84AE-EAB933D00346}" destId="{4205E8C9-CA55-492B-AD74-D329B4882BC9}" srcOrd="1" destOrd="0" presId="urn:microsoft.com/office/officeart/2005/8/layout/pyramid1"/>
    <dgm:cxn modelId="{8634A200-AF06-4A95-847D-EBF8B2F2F847}" srcId="{28BFFC37-F074-4606-AEF6-39173BD489BF}" destId="{F08A3E45-CD57-45AB-9F3B-A72DFF3802C0}" srcOrd="0" destOrd="0" parTransId="{EE331E5B-8B7A-41F5-A0F5-D83EA217AF9F}" sibTransId="{1D2B1524-6AB9-4B0B-ADDA-DD09F2F4A0C6}"/>
    <dgm:cxn modelId="{9CE98073-5AF4-4E52-8B02-241E28483F87}" srcId="{28BFFC37-F074-4606-AEF6-39173BD489BF}" destId="{2BCF57C0-570D-4AAF-84AE-EAB933D00346}" srcOrd="2" destOrd="0" parTransId="{4C683216-3500-4B5C-804C-70829CBF7FDD}" sibTransId="{83E93E38-B368-4F22-BD0A-CA5472C92398}"/>
    <dgm:cxn modelId="{34A4FF73-F0BE-491F-BE92-A04589F0A5B1}" srcId="{28BFFC37-F074-4606-AEF6-39173BD489BF}" destId="{98062128-4269-4A87-80E8-CA1436F5A8F2}" srcOrd="1" destOrd="0" parTransId="{0B3D8E53-47C3-4935-8B82-53294740475B}" sibTransId="{4EE44B08-BED8-4EC7-A881-EA9C4DBA5FDE}"/>
    <dgm:cxn modelId="{EB904782-1EE4-444C-A0C8-8ED62E855CE2}" type="presOf" srcId="{F08A3E45-CD57-45AB-9F3B-A72DFF3802C0}" destId="{DDE489D9-8811-4B1E-8C35-C825CA6A34C9}" srcOrd="1" destOrd="0" presId="urn:microsoft.com/office/officeart/2005/8/layout/pyramid1"/>
    <dgm:cxn modelId="{841ACBB5-8390-41B5-ADD5-EC9746098E21}" type="presOf" srcId="{5F3F3A56-59D3-446B-9694-270CCC1E19C0}" destId="{7F651110-2F86-482F-B058-611DBE4C1B7A}" srcOrd="0" destOrd="0" presId="urn:microsoft.com/office/officeart/2005/8/layout/pyramid1"/>
    <dgm:cxn modelId="{1850640F-5E42-4583-AE29-5B47B6D8D9FD}" srcId="{28BFFC37-F074-4606-AEF6-39173BD489BF}" destId="{66FC0685-89FE-4F2D-B025-01FBD4348BD4}" srcOrd="4" destOrd="0" parTransId="{5B7036EB-41F5-41E5-AD87-F6A2E7F7A7ED}" sibTransId="{8F4959E8-419E-4D4C-A7E8-46584A23A9E8}"/>
    <dgm:cxn modelId="{0A51B7F1-6705-4854-A6D7-5E3F8FD7D4B9}" type="presOf" srcId="{98062128-4269-4A87-80E8-CA1436F5A8F2}" destId="{E8326DE7-2824-420D-9074-86318934D51A}" srcOrd="1" destOrd="0" presId="urn:microsoft.com/office/officeart/2005/8/layout/pyramid1"/>
    <dgm:cxn modelId="{805B2D0A-49FF-4F44-AD36-D0DFD1A1D9CC}" type="presOf" srcId="{2BCF57C0-570D-4AAF-84AE-EAB933D00346}" destId="{29C4791D-4E84-432A-A147-42C2F3145C05}" srcOrd="0" destOrd="0" presId="urn:microsoft.com/office/officeart/2005/8/layout/pyramid1"/>
    <dgm:cxn modelId="{D1096370-EC98-4756-A5BB-DE40C993BD20}" srcId="{28BFFC37-F074-4606-AEF6-39173BD489BF}" destId="{5F3F3A56-59D3-446B-9694-270CCC1E19C0}" srcOrd="3" destOrd="0" parTransId="{32BB9853-51D4-43C4-87E8-0C9557A23571}" sibTransId="{A74355F4-9479-42F2-AE75-C6B552836727}"/>
    <dgm:cxn modelId="{39ECBAF9-B116-46BE-9903-39C738A8C2B8}" type="presParOf" srcId="{DEFC3C1B-DD54-43D4-86FA-10427F237A15}" destId="{4232EF7F-5BD4-44D4-8EFD-B6E1E8BFB4E4}" srcOrd="0" destOrd="0" presId="urn:microsoft.com/office/officeart/2005/8/layout/pyramid1"/>
    <dgm:cxn modelId="{D70007C9-4F7F-42EA-BEAD-B83B01BDE361}" type="presParOf" srcId="{4232EF7F-5BD4-44D4-8EFD-B6E1E8BFB4E4}" destId="{A535F532-D3A8-49AC-BEAA-2381CD980B3E}" srcOrd="0" destOrd="0" presId="urn:microsoft.com/office/officeart/2005/8/layout/pyramid1"/>
    <dgm:cxn modelId="{BF65EB57-CF9F-4FC4-BF57-D1FA88A2393A}" type="presParOf" srcId="{4232EF7F-5BD4-44D4-8EFD-B6E1E8BFB4E4}" destId="{DDE489D9-8811-4B1E-8C35-C825CA6A34C9}" srcOrd="1" destOrd="0" presId="urn:microsoft.com/office/officeart/2005/8/layout/pyramid1"/>
    <dgm:cxn modelId="{73C7A4C0-028F-4787-BD65-7ABFC01B8FC3}" type="presParOf" srcId="{DEFC3C1B-DD54-43D4-86FA-10427F237A15}" destId="{FDDA8EDE-810E-4F01-8099-AD160629B354}" srcOrd="1" destOrd="0" presId="urn:microsoft.com/office/officeart/2005/8/layout/pyramid1"/>
    <dgm:cxn modelId="{A97C95C0-4D09-401C-82E5-BF7A3BEA7762}" type="presParOf" srcId="{FDDA8EDE-810E-4F01-8099-AD160629B354}" destId="{36CD9DF5-87E1-4638-8E47-29D3E793205D}" srcOrd="0" destOrd="0" presId="urn:microsoft.com/office/officeart/2005/8/layout/pyramid1"/>
    <dgm:cxn modelId="{16026C25-2C4E-4DAB-8454-E046D8424A6C}" type="presParOf" srcId="{FDDA8EDE-810E-4F01-8099-AD160629B354}" destId="{E8326DE7-2824-420D-9074-86318934D51A}" srcOrd="1" destOrd="0" presId="urn:microsoft.com/office/officeart/2005/8/layout/pyramid1"/>
    <dgm:cxn modelId="{8563F445-8F37-4899-9D1E-8AE106BE0E7F}" type="presParOf" srcId="{DEFC3C1B-DD54-43D4-86FA-10427F237A15}" destId="{DDD6990A-013F-4F8B-9936-DF7B053A42D0}" srcOrd="2" destOrd="0" presId="urn:microsoft.com/office/officeart/2005/8/layout/pyramid1"/>
    <dgm:cxn modelId="{E39572F9-C573-464C-B5C9-1726F6654348}" type="presParOf" srcId="{DDD6990A-013F-4F8B-9936-DF7B053A42D0}" destId="{29C4791D-4E84-432A-A147-42C2F3145C05}" srcOrd="0" destOrd="0" presId="urn:microsoft.com/office/officeart/2005/8/layout/pyramid1"/>
    <dgm:cxn modelId="{654DC08A-F3C7-4426-A734-96501C80D891}" type="presParOf" srcId="{DDD6990A-013F-4F8B-9936-DF7B053A42D0}" destId="{4205E8C9-CA55-492B-AD74-D329B4882BC9}" srcOrd="1" destOrd="0" presId="urn:microsoft.com/office/officeart/2005/8/layout/pyramid1"/>
    <dgm:cxn modelId="{BC4CAC03-A68F-4FD5-966D-EEDAAECE6FCF}" type="presParOf" srcId="{DEFC3C1B-DD54-43D4-86FA-10427F237A15}" destId="{3B19F4F4-9851-4CC3-AAAE-8A8287BFC84E}" srcOrd="3" destOrd="0" presId="urn:microsoft.com/office/officeart/2005/8/layout/pyramid1"/>
    <dgm:cxn modelId="{C0D79CBD-009D-4637-97E1-5E6D56BE722C}" type="presParOf" srcId="{3B19F4F4-9851-4CC3-AAAE-8A8287BFC84E}" destId="{7F651110-2F86-482F-B058-611DBE4C1B7A}" srcOrd="0" destOrd="0" presId="urn:microsoft.com/office/officeart/2005/8/layout/pyramid1"/>
    <dgm:cxn modelId="{77E2F3BB-BBD4-4D2C-943E-708B4235C413}" type="presParOf" srcId="{3B19F4F4-9851-4CC3-AAAE-8A8287BFC84E}" destId="{C926CFE1-C837-4D0B-983A-111518961F66}" srcOrd="1" destOrd="0" presId="urn:microsoft.com/office/officeart/2005/8/layout/pyramid1"/>
    <dgm:cxn modelId="{48FE5F80-6204-4EDA-B1AC-7237DC51D774}" type="presParOf" srcId="{DEFC3C1B-DD54-43D4-86FA-10427F237A15}" destId="{9C4021B4-800B-4D2E-945E-461FA6C90E28}" srcOrd="4" destOrd="0" presId="urn:microsoft.com/office/officeart/2005/8/layout/pyramid1"/>
    <dgm:cxn modelId="{0BF4AF3B-901C-4B34-BCB0-D15C0DBC7181}" type="presParOf" srcId="{9C4021B4-800B-4D2E-945E-461FA6C90E28}" destId="{6D0855A3-D111-4594-A532-9B75F2A2B66D}" srcOrd="0" destOrd="0" presId="urn:microsoft.com/office/officeart/2005/8/layout/pyramid1"/>
    <dgm:cxn modelId="{7B65CDD0-0854-4B35-9B1D-D7F4EF88A3DA}" type="presParOf" srcId="{9C4021B4-800B-4D2E-945E-461FA6C90E28}" destId="{9176F054-FDDF-4031-B4AB-3A6BBEE8372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5F532-D3A8-49AC-BEAA-2381CD980B3E}">
      <dsp:nvSpPr>
        <dsp:cNvPr id="0" name=""/>
        <dsp:cNvSpPr/>
      </dsp:nvSpPr>
      <dsp:spPr>
        <a:xfrm>
          <a:off x="2929649" y="0"/>
          <a:ext cx="1464824" cy="1016952"/>
        </a:xfrm>
        <a:prstGeom prst="trapezoid">
          <a:avLst>
            <a:gd name="adj" fmla="val 720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ar-SA" sz="2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الحاجة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لتحقيق الذات</a:t>
          </a:r>
          <a:endParaRPr kumimoji="0" lang="en-IN" sz="2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929649" y="0"/>
        <a:ext cx="1464824" cy="1016952"/>
      </dsp:txXfrm>
    </dsp:sp>
    <dsp:sp modelId="{36CD9DF5-87E1-4638-8E47-29D3E793205D}">
      <dsp:nvSpPr>
        <dsp:cNvPr id="0" name=""/>
        <dsp:cNvSpPr/>
      </dsp:nvSpPr>
      <dsp:spPr>
        <a:xfrm>
          <a:off x="2197237" y="1016952"/>
          <a:ext cx="2929649" cy="1016952"/>
        </a:xfrm>
        <a:prstGeom prst="trapezoid">
          <a:avLst>
            <a:gd name="adj" fmla="val 720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الحاجة للتقدير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والاحترام</a:t>
          </a:r>
          <a:endParaRPr kumimoji="0" lang="en-IN" sz="2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sp:txBody>
      <dsp:txXfrm>
        <a:off x="2709925" y="1016952"/>
        <a:ext cx="1904272" cy="1016952"/>
      </dsp:txXfrm>
    </dsp:sp>
    <dsp:sp modelId="{29C4791D-4E84-432A-A147-42C2F3145C05}">
      <dsp:nvSpPr>
        <dsp:cNvPr id="0" name=""/>
        <dsp:cNvSpPr/>
      </dsp:nvSpPr>
      <dsp:spPr>
        <a:xfrm>
          <a:off x="1464824" y="2033904"/>
          <a:ext cx="4394474" cy="1016952"/>
        </a:xfrm>
        <a:prstGeom prst="trapezoid">
          <a:avLst>
            <a:gd name="adj" fmla="val 720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الحاجات الاجتماعية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(الحب والانتماء)</a:t>
          </a:r>
          <a:endParaRPr kumimoji="0" lang="en-IN" sz="2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233857" y="2033904"/>
        <a:ext cx="2856408" cy="1016952"/>
      </dsp:txXfrm>
    </dsp:sp>
    <dsp:sp modelId="{7F651110-2F86-482F-B058-611DBE4C1B7A}">
      <dsp:nvSpPr>
        <dsp:cNvPr id="0" name=""/>
        <dsp:cNvSpPr/>
      </dsp:nvSpPr>
      <dsp:spPr>
        <a:xfrm>
          <a:off x="732412" y="3050857"/>
          <a:ext cx="5859299" cy="1016952"/>
        </a:xfrm>
        <a:prstGeom prst="trapezoid">
          <a:avLst>
            <a:gd name="adj" fmla="val 720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حاجات الأمان</a:t>
          </a:r>
          <a:endParaRPr kumimoji="0" lang="en-IN" sz="21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sp:txBody>
      <dsp:txXfrm>
        <a:off x="1757789" y="3050857"/>
        <a:ext cx="3808544" cy="1016952"/>
      </dsp:txXfrm>
    </dsp:sp>
    <dsp:sp modelId="{6D0855A3-D111-4594-A532-9B75F2A2B66D}">
      <dsp:nvSpPr>
        <dsp:cNvPr id="0" name=""/>
        <dsp:cNvSpPr/>
      </dsp:nvSpPr>
      <dsp:spPr>
        <a:xfrm>
          <a:off x="0" y="4067809"/>
          <a:ext cx="7324124" cy="1016952"/>
        </a:xfrm>
        <a:prstGeom prst="trapezoid">
          <a:avLst>
            <a:gd name="adj" fmla="val 7202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1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Simplified Arabic" pitchFamily="2" charset="-78"/>
            </a:rPr>
            <a:t>الحاجات الفسيولوجية</a:t>
          </a:r>
          <a:endParaRPr kumimoji="0" lang="en-IN" sz="21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Simplified Arabic" pitchFamily="2" charset="-78"/>
          </a:endParaRPr>
        </a:p>
      </dsp:txBody>
      <dsp:txXfrm>
        <a:off x="1281721" y="4067809"/>
        <a:ext cx="4760680" cy="1016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71CE2-60EC-4A1B-94DF-4BC79D5D3A54}" type="datetimeFigureOut">
              <a:rPr lang="en-IN" smtClean="0"/>
              <a:t>13-12-2014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3E956-F8CF-4992-9659-67781A38EE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43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FD3-F35D-4C29-A869-7F1F58F564EA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3879-3AB4-4C2C-A1E9-8BD0D52B2A04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875F-E591-47F2-A3C1-F44DBB192B1C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3213-6409-40D9-A00D-7E9FCE8D10F1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6FDE-1112-4E24-A83D-CE8DECA9C888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5B5E-7DFD-4BAC-8293-40A3CECFAABC}" type="datetime1">
              <a:rPr lang="ar-SA" smtClean="0"/>
              <a:t>21/02/1436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2790-C56F-4299-B1E7-8813EDE32587}" type="datetime1">
              <a:rPr lang="ar-SA" smtClean="0"/>
              <a:t>21/02/1436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AE7F-DB98-4C2B-A845-F70A00601D33}" type="datetime1">
              <a:rPr lang="ar-SA" smtClean="0"/>
              <a:t>21/02/1436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9847-2A2A-4CA7-BBE7-7A5EA3B3BD12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8683-CBC8-45E8-988E-A18557F5436A}" type="datetime1">
              <a:rPr lang="ar-SA" smtClean="0"/>
              <a:t>21/02/1436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DF7E-D422-4B48-B1C2-FB9AB6B61B37}" type="datetime1">
              <a:rPr lang="ar-SA" smtClean="0"/>
              <a:t>21/02/1436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C2F051C-821D-44F7-917D-BC1452901935}" type="datetime1">
              <a:rPr lang="ar-SA" smtClean="0"/>
              <a:t>21/02/1436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543800" cy="2593975"/>
          </a:xfrm>
        </p:spPr>
        <p:txBody>
          <a:bodyPr/>
          <a:lstStyle/>
          <a:p>
            <a:pPr algn="r" rtl="1"/>
            <a:r>
              <a:rPr lang="ar-SA" sz="4400" b="1" dirty="0" smtClean="0">
                <a:solidFill>
                  <a:srgbClr val="FF0000"/>
                </a:solidFill>
              </a:rPr>
              <a:t>الفصل الثامن : الدافعية والحوافز </a:t>
            </a:r>
            <a:endParaRPr lang="en-IN" sz="4400" b="1" dirty="0">
              <a:solidFill>
                <a:srgbClr val="FF0000"/>
              </a:solidFill>
            </a:endParaRPr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71C5-7D14-49C1-8951-B30631A2C609}" type="datetime1">
              <a:rPr lang="ar-SA" smtClean="0"/>
              <a:t>21/02/1436</a:t>
            </a:fld>
            <a:endParaRPr lang="ar-SA"/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096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أنواع الحوافز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562942" y="1207351"/>
            <a:ext cx="7537450" cy="5462009"/>
          </a:xfrm>
        </p:spPr>
        <p:txBody>
          <a:bodyPr/>
          <a:lstStyle/>
          <a:p>
            <a:pPr marL="609600" indent="-6096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الـحوافــز المادية.</a:t>
            </a:r>
          </a:p>
          <a:p>
            <a:pPr marL="609600" indent="-6096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الحـوافز المـعنوية.</a:t>
            </a:r>
          </a:p>
          <a:p>
            <a:pPr marL="609600" indent="-6096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الحوافز الفــرديـة.</a:t>
            </a:r>
          </a:p>
          <a:p>
            <a:pPr marL="609600" indent="-6096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الحوافـز الاجتماعية.</a:t>
            </a:r>
          </a:p>
          <a:p>
            <a:pPr marL="609600" indent="-6096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الحـوافز الايجابيــة والسلبيـة.</a:t>
            </a:r>
            <a:endParaRPr lang="en-IN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FD90-79EC-4D7E-A2B7-C610133F6D90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30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  <a:cs typeface="Simplified Arabic" pitchFamily="2" charset="-78"/>
              </a:rPr>
              <a:t>1.مفهوم الدافعية</a:t>
            </a:r>
            <a:endParaRPr lang="en-IN" sz="3600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718721" y="1556792"/>
            <a:ext cx="7657742" cy="5174645"/>
          </a:xfrm>
        </p:spPr>
        <p:txBody>
          <a:bodyPr/>
          <a:lstStyle/>
          <a:p>
            <a:pPr algn="justLow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3600" b="1" dirty="0" smtClean="0">
                <a:latin typeface="Arial"/>
                <a:cs typeface="Simplified Arabic" pitchFamily="2" charset="-78"/>
              </a:rPr>
              <a:t>”حالة داخلية عند الفرد تولد لديه الطاقة والحركة وتوجه السلوك نحو الهدف“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defRPr/>
            </a:pPr>
            <a:endParaRPr lang="ar-SA" dirty="0" smtClean="0">
              <a:solidFill>
                <a:schemeClr val="accent1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6F8A-591B-4586-ADE3-971970529967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57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849638" y="1249059"/>
            <a:ext cx="6985000" cy="4319587"/>
            <a:chOff x="793" y="2159"/>
            <a:chExt cx="3357" cy="2088"/>
          </a:xfrm>
        </p:grpSpPr>
        <p:graphicFrame>
          <p:nvGraphicFramePr>
            <p:cNvPr id="4098" name="Object 4"/>
            <p:cNvGraphicFramePr>
              <a:graphicFrameLocks noChangeAspect="1"/>
            </p:cNvGraphicFramePr>
            <p:nvPr/>
          </p:nvGraphicFramePr>
          <p:xfrm>
            <a:off x="2412" y="2457"/>
            <a:ext cx="365" cy="1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Chart" r:id="rId3" imgW="1390496" imgH="1990564" progId="MSGraph.Chart.8">
                    <p:embed followColorScheme="full"/>
                  </p:oleObj>
                </mc:Choice>
                <mc:Fallback>
                  <p:oleObj name="Chart" r:id="rId3" imgW="1390496" imgH="1990564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2" y="2457"/>
                          <a:ext cx="365" cy="13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2835" y="2159"/>
              <a:ext cx="1315" cy="817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ar-SA" sz="2800" b="1" dirty="0">
                  <a:cs typeface="Simplified Arabic" pitchFamily="2" charset="-78"/>
                </a:rPr>
                <a:t>تنشيط السلوك</a:t>
              </a:r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793" y="2160"/>
              <a:ext cx="1315" cy="817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ar-SA" sz="2800" b="1">
                  <a:cs typeface="Simplified Arabic" pitchFamily="2" charset="-78"/>
                </a:rPr>
                <a:t>توجيه السلوك</a:t>
              </a:r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1791" y="3430"/>
              <a:ext cx="1315" cy="817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ar-SA" sz="2800" b="1">
                  <a:cs typeface="Simplified Arabic" pitchFamily="2" charset="-78"/>
                </a:rPr>
                <a:t>تثبيت او تعديل </a:t>
              </a:r>
            </a:p>
            <a:p>
              <a:pPr algn="ctr"/>
              <a:r>
                <a:rPr lang="ar-SA" sz="2800" b="1">
                  <a:cs typeface="Simplified Arabic" pitchFamily="2" charset="-78"/>
                </a:rPr>
                <a:t>السلوك</a:t>
              </a:r>
            </a:p>
          </p:txBody>
        </p:sp>
      </p:grp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F023-196E-45F8-9C1E-4E531300928A}" type="datetime1">
              <a:rPr lang="ar-SA" smtClean="0"/>
              <a:t>21/02/1436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  <p:cxnSp>
        <p:nvCxnSpPr>
          <p:cNvPr id="8" name="رابط مستقيم 7"/>
          <p:cNvCxnSpPr>
            <a:stCxn id="4102" idx="2"/>
          </p:cNvCxnSpPr>
          <p:nvPr/>
        </p:nvCxnSpPr>
        <p:spPr>
          <a:xfrm>
            <a:off x="2217716" y="2941311"/>
            <a:ext cx="0" cy="17822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>
            <a:endCxn id="4103" idx="1"/>
          </p:cNvCxnSpPr>
          <p:nvPr/>
        </p:nvCxnSpPr>
        <p:spPr>
          <a:xfrm>
            <a:off x="2217716" y="4723554"/>
            <a:ext cx="70848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>
            <a:stCxn id="4101" idx="2"/>
          </p:cNvCxnSpPr>
          <p:nvPr/>
        </p:nvCxnSpPr>
        <p:spPr>
          <a:xfrm>
            <a:off x="6466560" y="2939242"/>
            <a:ext cx="0" cy="17662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flipH="1">
            <a:off x="5652120" y="4711289"/>
            <a:ext cx="804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>
            <a:stCxn id="4101" idx="1"/>
            <a:endCxn id="4102" idx="3"/>
          </p:cNvCxnSpPr>
          <p:nvPr/>
        </p:nvCxnSpPr>
        <p:spPr>
          <a:xfrm flipH="1">
            <a:off x="3585794" y="2094151"/>
            <a:ext cx="1512688" cy="2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0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2.الــــدوافع </a:t>
            </a:r>
            <a:r>
              <a:rPr lang="ar-SA" sz="3600" b="1" dirty="0" smtClean="0">
                <a:solidFill>
                  <a:srgbClr val="FF0000"/>
                </a:solidFill>
              </a:rPr>
              <a:t>والحــوافز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  <a:defRPr/>
            </a:pPr>
            <a:r>
              <a:rPr lang="ar-SA" b="1" dirty="0">
                <a:cs typeface="Simplified Arabic" pitchFamily="2" charset="-78"/>
              </a:rPr>
              <a:t>فرق علماء السلوك التنظيمي بين :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ar-SA" b="1" dirty="0">
                <a:cs typeface="Simplified Arabic" pitchFamily="2" charset="-78"/>
              </a:rPr>
              <a:t>الدافعية </a:t>
            </a:r>
            <a:r>
              <a:rPr lang="en-US" b="1" dirty="0">
                <a:cs typeface="Simplified Arabic" pitchFamily="2" charset="-78"/>
              </a:rPr>
              <a:t>  motivation</a:t>
            </a:r>
            <a:r>
              <a:rPr lang="ar-SA" b="1" dirty="0">
                <a:cs typeface="Simplified Arabic" pitchFamily="2" charset="-78"/>
              </a:rPr>
              <a:t>  وبين الحوافز </a:t>
            </a:r>
            <a:r>
              <a:rPr lang="en-US" b="1" dirty="0">
                <a:cs typeface="Simplified Arabic" pitchFamily="2" charset="-78"/>
              </a:rPr>
              <a:t>incentives</a:t>
            </a:r>
            <a:r>
              <a:rPr lang="ar-SA" b="1" dirty="0">
                <a:cs typeface="Simplified Arabic" pitchFamily="2" charset="-78"/>
              </a:rPr>
              <a:t> </a:t>
            </a:r>
          </a:p>
          <a:p>
            <a:pPr algn="just" rtl="1">
              <a:lnSpc>
                <a:spcPct val="150000"/>
              </a:lnSpc>
              <a:buNone/>
              <a:defRPr/>
            </a:pPr>
            <a:endParaRPr lang="ar-SA" b="1" dirty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dirty="0">
                <a:cs typeface="Simplified Arabic" pitchFamily="2" charset="-78"/>
              </a:rPr>
              <a:t>فالدافعية هي محرك داخلي للسلوك الانساني وتنبع من ذات الفرد لإشباع حاجة محددة. 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dirty="0">
                <a:cs typeface="Simplified Arabic" pitchFamily="2" charset="-78"/>
              </a:rPr>
              <a:t>الحوافز هي المحركات والمؤثرات الخارجية التي تستخدمها الادارة لإثارة دوافع الانجاز لدى الافراد </a:t>
            </a:r>
            <a:r>
              <a:rPr lang="ar-SA" dirty="0" smtClean="0">
                <a:cs typeface="Simplified Arabic" pitchFamily="2" charset="-78"/>
              </a:rPr>
              <a:t>العاملين.</a:t>
            </a:r>
            <a:endParaRPr lang="en-US" dirty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BA4-05B4-441E-866C-F9199A6ADEE2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إدارة الموارد البشرية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54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3.خصائص </a:t>
            </a:r>
            <a:r>
              <a:rPr lang="ar-SA" sz="3600" b="1" dirty="0" smtClean="0">
                <a:solidFill>
                  <a:srgbClr val="FF0000"/>
                </a:solidFill>
              </a:rPr>
              <a:t>الدوافع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27212"/>
            <a:ext cx="7537450" cy="5462009"/>
          </a:xfrm>
        </p:spPr>
        <p:txBody>
          <a:bodyPr/>
          <a:lstStyle/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cs typeface="Simplified Arabic" pitchFamily="2" charset="-78"/>
              </a:rPr>
              <a:t>1- تعبئة طاقة الكائن الحي وتنشيطه وجعله في حالة يقظة.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cs typeface="Simplified Arabic" pitchFamily="2" charset="-78"/>
              </a:rPr>
              <a:t>2- تنظيم السلوك وتوجيه الى هدفه الذي يشبع حاجاته.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cs typeface="Simplified Arabic" pitchFamily="2" charset="-78"/>
              </a:rPr>
              <a:t>3- تناسب الطاقة المبذولة مع قوة الدافع 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cs typeface="Simplified Arabic" pitchFamily="2" charset="-78"/>
              </a:rPr>
              <a:t>4- استمرار طاقة الكائن الحي في حالة تعبئة الى أن تحقق الهدف 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cs typeface="Simplified Arabic" pitchFamily="2" charset="-78"/>
              </a:rPr>
              <a:t>5-القابلية لتغيير المسار لتحقيق الهدف .</a:t>
            </a:r>
            <a:endParaRPr lang="en-US" sz="28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AB04A-4252-4A22-9F23-E9001FF65B42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1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4.أنواع </a:t>
            </a:r>
            <a:r>
              <a:rPr lang="ar-SA" b="1" dirty="0" smtClean="0">
                <a:solidFill>
                  <a:srgbClr val="FF0000"/>
                </a:solidFill>
              </a:rPr>
              <a:t>الدوافع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97229" y="1340768"/>
            <a:ext cx="8291195" cy="4514057"/>
          </a:xfrm>
        </p:spPr>
        <p:txBody>
          <a:bodyPr/>
          <a:lstStyle/>
          <a:p>
            <a:pPr marL="609600" indent="-60960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الدوافع الأولية والدوافع الثانوية 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الدوافع الفردية والدوافع الاجتماعية.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الدوافع الشعورية والدوافع اللاشعورية.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CDDC-3C88-474B-B4AA-EB8E10DFDB12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45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>
              <a:defRPr/>
            </a:pPr>
            <a:r>
              <a:rPr lang="ar-SA" dirty="0" smtClean="0"/>
              <a:t>نظرية تدرج الحاجات (ما سلو)</a:t>
            </a:r>
            <a:endParaRPr lang="en-IN" dirty="0" smtClean="0"/>
          </a:p>
        </p:txBody>
      </p:sp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1803789485"/>
              </p:ext>
            </p:extLst>
          </p:nvPr>
        </p:nvGraphicFramePr>
        <p:xfrm>
          <a:off x="323528" y="1628800"/>
          <a:ext cx="7324124" cy="5084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E427-7664-42A7-A2C1-92D3ADC0DCBC}" type="datetime1">
              <a:rPr lang="ar-SA" smtClean="0"/>
              <a:t>21/02/1436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54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نظريات </a:t>
            </a:r>
            <a:r>
              <a:rPr lang="en-US" dirty="0"/>
              <a:t>X  Y  Z</a:t>
            </a:r>
            <a:r>
              <a:rPr lang="ar-SA" dirty="0"/>
              <a:t> </a:t>
            </a:r>
            <a:r>
              <a:rPr lang="ar-SA" dirty="0" err="1"/>
              <a:t>ماكجريجور</a:t>
            </a:r>
            <a:r>
              <a:rPr lang="ar-SA" dirty="0"/>
              <a:t>، أوشي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r>
              <a:rPr lang="ar-SA" dirty="0" smtClean="0"/>
              <a:t>نظرية </a:t>
            </a:r>
            <a:r>
              <a:rPr lang="en-IN" dirty="0"/>
              <a:t>Y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يحب </a:t>
            </a:r>
            <a:r>
              <a:rPr lang="ar-SA" dirty="0"/>
              <a:t>الفرد العمل</a:t>
            </a:r>
          </a:p>
          <a:p>
            <a:pPr marL="457200" lvl="0" indent="-4572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ممارسة </a:t>
            </a:r>
            <a:r>
              <a:rPr lang="ar-SA" dirty="0"/>
              <a:t>الرقابة الذاتية</a:t>
            </a:r>
            <a:endParaRPr lang="en-US" dirty="0"/>
          </a:p>
          <a:p>
            <a:pPr marL="457200" lvl="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يسعى </a:t>
            </a:r>
            <a:r>
              <a:rPr lang="ar-SA" dirty="0"/>
              <a:t>الفرد إلى تحمل المسئولية</a:t>
            </a:r>
            <a:endParaRPr lang="en-US" dirty="0"/>
          </a:p>
          <a:p>
            <a:pPr marL="457200" lvl="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يفضل </a:t>
            </a:r>
            <a:r>
              <a:rPr lang="ar-SA" dirty="0"/>
              <a:t>التوجيه الذاتي</a:t>
            </a:r>
            <a:endParaRPr lang="en-US" dirty="0"/>
          </a:p>
          <a:p>
            <a:pPr marL="457200" lvl="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طموحات </a:t>
            </a:r>
            <a:r>
              <a:rPr lang="ar-SA" dirty="0"/>
              <a:t>عالية ودوافع للابتكار</a:t>
            </a:r>
            <a:endParaRPr lang="en-US" dirty="0"/>
          </a:p>
          <a:p>
            <a:pPr marL="457200" lvl="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يكون </a:t>
            </a:r>
            <a:r>
              <a:rPr lang="ar-SA" dirty="0"/>
              <a:t>مدفوعاً للعمل أساساً نتيجة  للحوافز المعنوية</a:t>
            </a:r>
            <a:endParaRPr lang="en-US" dirty="0"/>
          </a:p>
          <a:p>
            <a:pPr marL="457200" lvl="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160338" algn="l"/>
                <a:tab pos="388938" algn="l"/>
              </a:tabLst>
            </a:pPr>
            <a:r>
              <a:rPr lang="ar-SA" dirty="0" smtClean="0"/>
              <a:t>يرغب </a:t>
            </a:r>
            <a:r>
              <a:rPr lang="ar-SA" dirty="0"/>
              <a:t>في الإثراء الوظيفي</a:t>
            </a:r>
            <a:endParaRPr lang="ar-SA" dirty="0">
              <a:solidFill>
                <a:srgbClr val="000000"/>
              </a:solidFill>
              <a:latin typeface="Tahoma" pitchFamily="34" charset="0"/>
              <a:ea typeface="Times New Roman" pitchFamily="18" charset="0"/>
            </a:endParaRPr>
          </a:p>
          <a:p>
            <a:pPr marL="571500" indent="-457200" algn="r" rtl="1">
              <a:buFont typeface="+mj-lt"/>
              <a:buAutoNum type="arabicPeriod"/>
            </a:pPr>
            <a:endParaRPr lang="en-IN" dirty="0"/>
          </a:p>
        </p:txBody>
      </p:sp>
      <p:sp>
        <p:nvSpPr>
          <p:cNvPr id="10" name="عنصر نائب للنص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rtl="1"/>
            <a:r>
              <a:rPr lang="ar-SA" dirty="0" smtClean="0"/>
              <a:t>نظرية</a:t>
            </a:r>
            <a:r>
              <a:rPr lang="en-IN" dirty="0" smtClean="0"/>
              <a:t> X </a:t>
            </a:r>
            <a:endParaRPr lang="en-IN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يكره </a:t>
            </a:r>
            <a:r>
              <a:rPr lang="ar-SA" dirty="0"/>
              <a:t>الفرد </a:t>
            </a:r>
            <a:r>
              <a:rPr lang="ar-SA" dirty="0" smtClean="0"/>
              <a:t>العمل</a:t>
            </a:r>
          </a:p>
          <a:p>
            <a:pPr marL="457200" indent="-4572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هناك </a:t>
            </a:r>
            <a:r>
              <a:rPr lang="ar-SA" dirty="0"/>
              <a:t>ضرورة للرقابة اللصيقة </a:t>
            </a:r>
            <a:r>
              <a:rPr lang="ar-SA" dirty="0" smtClean="0"/>
              <a:t>المباشرة</a:t>
            </a:r>
          </a:p>
          <a:p>
            <a:pPr marL="457200" indent="-45720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الفرد </a:t>
            </a:r>
            <a:r>
              <a:rPr lang="ar-SA" dirty="0"/>
              <a:t>يتجنب المسئولية</a:t>
            </a:r>
            <a:endParaRPr lang="en-US" dirty="0"/>
          </a:p>
          <a:p>
            <a:pPr marL="45720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يفضل </a:t>
            </a:r>
            <a:r>
              <a:rPr lang="ar-SA" dirty="0"/>
              <a:t>التوجيه عن طريق الآخرين</a:t>
            </a:r>
            <a:endParaRPr lang="en-US" dirty="0"/>
          </a:p>
          <a:p>
            <a:pPr marL="45720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لديه </a:t>
            </a:r>
            <a:r>
              <a:rPr lang="ar-SA" dirty="0"/>
              <a:t>طموح قليل</a:t>
            </a:r>
            <a:endParaRPr lang="en-US" dirty="0"/>
          </a:p>
          <a:p>
            <a:pPr marL="45720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يكون </a:t>
            </a:r>
            <a:r>
              <a:rPr lang="ar-SA" dirty="0"/>
              <a:t>مدفوعاً للعمل نتيجة للحوافز المادية أو الاقتصادية</a:t>
            </a:r>
            <a:endParaRPr lang="en-US" dirty="0"/>
          </a:p>
          <a:p>
            <a:pPr marL="457200" indent="-4572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+mj-lt"/>
              <a:buAutoNum type="arabicPeriod"/>
              <a:tabLst>
                <a:tab pos="274638" algn="l"/>
              </a:tabLst>
            </a:pPr>
            <a:r>
              <a:rPr lang="ar-SA" dirty="0" smtClean="0"/>
              <a:t>يفضل </a:t>
            </a:r>
            <a:r>
              <a:rPr lang="ar-SA" dirty="0"/>
              <a:t>التخصص الدقيق في الوظيفة</a:t>
            </a:r>
            <a:endParaRPr lang="ar-SA" dirty="0">
              <a:solidFill>
                <a:srgbClr val="000000"/>
              </a:solidFill>
              <a:latin typeface="Tahoma" pitchFamily="34" charset="0"/>
            </a:endParaRPr>
          </a:p>
          <a:p>
            <a:pPr marL="571500" indent="-457200" algn="just" rtl="1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3213-6409-40D9-A00D-7E9FCE8D10F1}" type="datetime1">
              <a:rPr lang="ar-SA" smtClean="0"/>
              <a:t>21/02/1436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إدارة الموارد البشرية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645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dirty="0" smtClean="0"/>
              <a:t>نظريات الدوافع</a:t>
            </a:r>
            <a:endParaRPr lang="en-IN" dirty="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7776864" cy="4968404"/>
          </a:xfrm>
        </p:spPr>
        <p:txBody>
          <a:bodyPr/>
          <a:lstStyle/>
          <a:p>
            <a:pPr marL="609600" indent="-609600" algn="r" rtl="1" eaLnBrk="1" hangingPunct="1"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نظرية دافع الإنجاز  ( </a:t>
            </a:r>
            <a:r>
              <a:rPr lang="ar-SA" b="1" dirty="0" err="1" smtClean="0">
                <a:cs typeface="Simplified Arabic" pitchFamily="2" charset="-78"/>
              </a:rPr>
              <a:t>ماكيلاند</a:t>
            </a:r>
            <a:r>
              <a:rPr lang="ar-SA" b="1" dirty="0" smtClean="0">
                <a:cs typeface="Simplified Arabic" pitchFamily="2" charset="-78"/>
              </a:rPr>
              <a:t> ).</a:t>
            </a:r>
          </a:p>
          <a:p>
            <a:pPr marL="609600" indent="-609600" algn="r" rtl="1" eaLnBrk="1" hangingPunct="1"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نظرية العدالة (المساواة).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7C26-76BE-4723-858D-FAABCBF317D7}" type="datetime1">
              <a:rPr lang="ar-SA" smtClean="0"/>
              <a:t>21/02/1436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0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</TotalTime>
  <Words>315</Words>
  <Application>Microsoft Office PowerPoint</Application>
  <PresentationFormat>عرض على الشاشة (3:4)‏</PresentationFormat>
  <Paragraphs>89</Paragraphs>
  <Slides>10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2" baseType="lpstr">
      <vt:lpstr>تجاور</vt:lpstr>
      <vt:lpstr>Chart</vt:lpstr>
      <vt:lpstr>الفصل الثامن : الدافعية والحوافز </vt:lpstr>
      <vt:lpstr>1.مفهوم الدافعية</vt:lpstr>
      <vt:lpstr>عرض تقديمي في PowerPoint</vt:lpstr>
      <vt:lpstr>2.الــــدوافع والحــوافز</vt:lpstr>
      <vt:lpstr>3.خصائص الدوافع</vt:lpstr>
      <vt:lpstr>4.أنواع الدوافع</vt:lpstr>
      <vt:lpstr>نظرية تدرج الحاجات (ما سلو)</vt:lpstr>
      <vt:lpstr>نظريات X  Y  Z ماكجريجور، أوشي </vt:lpstr>
      <vt:lpstr>نظريات الدوافع</vt:lpstr>
      <vt:lpstr>أنواع الحوافز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الثامن : الدافعية والحوافز </dc:title>
  <dc:creator>HP</dc:creator>
  <cp:lastModifiedBy>HP</cp:lastModifiedBy>
  <cp:revision>7</cp:revision>
  <dcterms:created xsi:type="dcterms:W3CDTF">2014-12-07T18:13:39Z</dcterms:created>
  <dcterms:modified xsi:type="dcterms:W3CDTF">2014-12-13T17:55:20Z</dcterms:modified>
</cp:coreProperties>
</file>