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FB9EB-9931-4BEB-8C6F-8B8409594268}" type="datetimeFigureOut">
              <a:rPr lang="en-IN" smtClean="0"/>
              <a:t>21-12-2014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22996-A191-4EB8-B305-E4F499AB95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283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E3E0F-DE7F-4FBE-882D-448BBF20DFB1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B7CC2-0A37-4C9F-AFC1-278220C9BA28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63ABC-B5CC-4ABE-9B6F-623D44F0C26E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28D2-B0B9-4D25-BBE0-1EB69E88F193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5913-3F02-4DA5-936B-1CCAC63EDA3E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14FB-A10A-4821-BAE2-300841E1C853}" type="datetime1">
              <a:rPr lang="ar-SA" smtClean="0"/>
              <a:t>29/02/1436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BC0BE-B497-4FC3-BD72-387D22414615}" type="datetime1">
              <a:rPr lang="ar-SA" smtClean="0"/>
              <a:t>29/02/1436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126E6-45E6-4FF1-AFFF-5707A0030C4E}" type="datetime1">
              <a:rPr lang="ar-SA" smtClean="0"/>
              <a:t>29/02/1436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43A-30FE-42D4-89F9-6A62F2C0FFED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2D58-1CC8-4C18-A371-6BE852741438}" type="datetime1">
              <a:rPr lang="ar-SA" smtClean="0"/>
              <a:t>29/02/1436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B4010-CD95-46CD-A856-6C8B2FE62E9D}" type="datetime1">
              <a:rPr lang="ar-SA" smtClean="0"/>
              <a:t>29/02/1436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AE639CB-7277-4754-8198-A1EB9E228E65}" type="datetime1">
              <a:rPr lang="ar-SA" smtClean="0"/>
              <a:t>29/02/1436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543800" cy="1369839"/>
          </a:xfrm>
        </p:spPr>
        <p:txBody>
          <a:bodyPr/>
          <a:lstStyle/>
          <a:p>
            <a:pPr algn="r"/>
            <a:r>
              <a:rPr lang="ar-SA" sz="4800" b="1" dirty="0" smtClean="0">
                <a:solidFill>
                  <a:srgbClr val="FF0000"/>
                </a:solidFill>
              </a:rPr>
              <a:t>الفصل التاسع : الاتصال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8949C-8F99-4BAC-8B2D-46990970FAC3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39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1</a:t>
            </a:r>
            <a:r>
              <a:rPr lang="ar-SA" sz="3600" b="1" dirty="0" smtClean="0">
                <a:solidFill>
                  <a:srgbClr val="FF0000"/>
                </a:solidFill>
              </a:rPr>
              <a:t>. مفهوم </a:t>
            </a:r>
            <a:r>
              <a:rPr lang="ar-SA" sz="3600" b="1" dirty="0" smtClean="0">
                <a:solidFill>
                  <a:srgbClr val="FF0000"/>
                </a:solidFill>
              </a:rPr>
              <a:t>الاتصال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65350"/>
            <a:ext cx="7787208" cy="213995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3600" b="1" dirty="0" smtClean="0">
                <a:latin typeface="Arial"/>
                <a:cs typeface="+mj-cs"/>
              </a:rPr>
              <a:t>”عملية نقل المعلومات من شخص إلى آخر بهدف إيجاد نوع من التفاهم المتبادل بينهما“</a:t>
            </a:r>
            <a:endParaRPr lang="en-IN" sz="3600" b="1" dirty="0" smtClean="0">
              <a:cs typeface="+mj-cs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13E00-5613-4A31-9890-42B33C1CC984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58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en-IN" sz="3600" b="1" dirty="0" smtClean="0">
                <a:solidFill>
                  <a:srgbClr val="FF0000"/>
                </a:solidFill>
              </a:rPr>
              <a:t>.</a:t>
            </a:r>
            <a:r>
              <a:rPr lang="en-IN" sz="3600" b="1" dirty="0" smtClean="0">
                <a:solidFill>
                  <a:srgbClr val="FF0000"/>
                </a:solidFill>
              </a:rPr>
              <a:t>2</a:t>
            </a:r>
            <a:r>
              <a:rPr lang="ar-SA" sz="3600" b="1" dirty="0" smtClean="0">
                <a:solidFill>
                  <a:srgbClr val="FF0000"/>
                </a:solidFill>
              </a:rPr>
              <a:t> عناصر </a:t>
            </a:r>
            <a:r>
              <a:rPr lang="ar-SA" sz="3600" b="1" dirty="0" smtClean="0">
                <a:solidFill>
                  <a:srgbClr val="FF0000"/>
                </a:solidFill>
              </a:rPr>
              <a:t>الاتصال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100355" name="Oval 3"/>
          <p:cNvSpPr>
            <a:spLocks noChangeArrowheads="1"/>
          </p:cNvSpPr>
          <p:nvPr/>
        </p:nvSpPr>
        <p:spPr bwMode="auto">
          <a:xfrm>
            <a:off x="7127875" y="2914650"/>
            <a:ext cx="1260475" cy="12350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 flipH="1">
            <a:off x="6408738" y="3500438"/>
            <a:ext cx="71913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0357" name="Oval 5"/>
          <p:cNvSpPr>
            <a:spLocks noChangeArrowheads="1"/>
          </p:cNvSpPr>
          <p:nvPr/>
        </p:nvSpPr>
        <p:spPr bwMode="auto">
          <a:xfrm>
            <a:off x="5148263" y="2914650"/>
            <a:ext cx="1260475" cy="12350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 flipH="1">
            <a:off x="4427538" y="3500438"/>
            <a:ext cx="720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 flipH="1">
            <a:off x="2411413" y="3500438"/>
            <a:ext cx="720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0360" name="Oval 8"/>
          <p:cNvSpPr>
            <a:spLocks noChangeArrowheads="1"/>
          </p:cNvSpPr>
          <p:nvPr/>
        </p:nvSpPr>
        <p:spPr bwMode="auto">
          <a:xfrm>
            <a:off x="3167063" y="2914650"/>
            <a:ext cx="1260475" cy="12350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100361" name="Oval 9"/>
          <p:cNvSpPr>
            <a:spLocks noChangeArrowheads="1"/>
          </p:cNvSpPr>
          <p:nvPr/>
        </p:nvSpPr>
        <p:spPr bwMode="auto">
          <a:xfrm>
            <a:off x="1187450" y="2914650"/>
            <a:ext cx="1260475" cy="12350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6227763" y="2636838"/>
            <a:ext cx="1081087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latin typeface="Times New Roman" pitchFamily="18" charset="0"/>
                <a:cs typeface="Simplified Arabic" pitchFamily="2" charset="-78"/>
              </a:rPr>
              <a:t>التشويش</a:t>
            </a:r>
            <a:endParaRPr lang="en-US" sz="2000" b="1">
              <a:cs typeface="Simplified Arabic" pitchFamily="2" charset="-78"/>
            </a:endParaRP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7127875" y="3375025"/>
            <a:ext cx="1260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المرسل</a:t>
            </a:r>
          </a:p>
          <a:p>
            <a:pPr eaLnBrk="1" hangingPunct="1"/>
            <a:endParaRPr lang="en-US" sz="2000" b="1" dirty="0">
              <a:solidFill>
                <a:srgbClr val="000000"/>
              </a:solidFill>
              <a:cs typeface="Simplified Arabic" pitchFamily="2" charset="-78"/>
            </a:endParaRPr>
          </a:p>
        </p:txBody>
      </p:sp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5148263" y="3375025"/>
            <a:ext cx="1260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الرسالة</a:t>
            </a:r>
          </a:p>
          <a:p>
            <a:pPr eaLnBrk="1" hangingPunct="1"/>
            <a:endParaRPr lang="en-US" sz="2000" b="1" dirty="0">
              <a:solidFill>
                <a:srgbClr val="000000"/>
              </a:solidFill>
              <a:cs typeface="Simplified Arabic" pitchFamily="2" charset="-78"/>
            </a:endParaRP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3167063" y="3375025"/>
            <a:ext cx="1260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الوسيلة</a:t>
            </a:r>
          </a:p>
          <a:p>
            <a:pPr eaLnBrk="1" hangingPunct="1"/>
            <a:endParaRPr lang="en-US" dirty="0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1187450" y="3375025"/>
            <a:ext cx="126047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المستقبل</a:t>
            </a:r>
          </a:p>
          <a:p>
            <a:pPr eaLnBrk="1" hangingPunct="1"/>
            <a:endParaRPr lang="en-US" sz="2000" b="1" dirty="0">
              <a:solidFill>
                <a:srgbClr val="000000"/>
              </a:solidFill>
              <a:cs typeface="Simplified Arabic" pitchFamily="2" charset="-78"/>
            </a:endParaRPr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1763713" y="4221163"/>
            <a:ext cx="0" cy="382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>
            <a:off x="1800225" y="4652963"/>
            <a:ext cx="5940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 flipV="1">
            <a:off x="7812088" y="4221163"/>
            <a:ext cx="0" cy="382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2087563" y="4783138"/>
            <a:ext cx="522128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400" b="1">
                <a:latin typeface="Times New Roman" pitchFamily="18" charset="0"/>
                <a:cs typeface="Simplified Arabic" pitchFamily="2" charset="-78"/>
              </a:rPr>
              <a:t>التغذية الراجعة</a:t>
            </a:r>
            <a:endParaRPr lang="en-US" sz="2400" b="1">
              <a:cs typeface="Simplified Arabic" pitchFamily="2" charset="-78"/>
            </a:endParaRP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2268538" y="2636838"/>
            <a:ext cx="1081087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latin typeface="Times New Roman" pitchFamily="18" charset="0"/>
                <a:cs typeface="Simplified Arabic" pitchFamily="2" charset="-78"/>
              </a:rPr>
              <a:t>التشويش</a:t>
            </a:r>
            <a:endParaRPr lang="en-US" sz="2000" b="1">
              <a:cs typeface="Simplified Arabic" pitchFamily="2" charset="-78"/>
            </a:endParaRP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4284663" y="2636838"/>
            <a:ext cx="1081087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latin typeface="Times New Roman" pitchFamily="18" charset="0"/>
                <a:cs typeface="Simplified Arabic" pitchFamily="2" charset="-78"/>
              </a:rPr>
              <a:t>التشويش</a:t>
            </a:r>
            <a:endParaRPr lang="en-US" sz="2000" b="1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44920-4AE5-497D-BE93-54805478134A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29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 أهداف </a:t>
            </a:r>
            <a:r>
              <a:rPr lang="ar-SA" sz="3600" b="1" dirty="0" smtClean="0">
                <a:solidFill>
                  <a:srgbClr val="FF0000"/>
                </a:solidFill>
              </a:rPr>
              <a:t>الاتصال الإداري</a:t>
            </a:r>
            <a:r>
              <a:rPr lang="en-IN" sz="3600" b="1" dirty="0" smtClean="0">
                <a:solidFill>
                  <a:srgbClr val="FF0000"/>
                </a:solidFill>
              </a:rPr>
              <a:t>.3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22783" y="1628800"/>
            <a:ext cx="7921625" cy="4497388"/>
          </a:xfrm>
        </p:spPr>
        <p:txBody>
          <a:bodyPr/>
          <a:lstStyle/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تعريف المرؤوسين بالأهداف والسياسات والبرامج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شرح وتفسير القواعد والإجراءات التنفيذية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متابعة الإنجاز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تبادل المعلومات بين الوحدات الإدارية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حث الأفراد ودفعهم للعمل والإنجاز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تأكيد وتعزيز علاقات العمل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D1A7-1136-4A15-889C-B7851AF59666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48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en-IN" sz="3600" b="1" dirty="0" smtClean="0">
                <a:solidFill>
                  <a:srgbClr val="FF0000"/>
                </a:solidFill>
              </a:rPr>
              <a:t>.</a:t>
            </a:r>
            <a:r>
              <a:rPr lang="en-IN" sz="3600" b="1" dirty="0" smtClean="0">
                <a:solidFill>
                  <a:srgbClr val="FF0000"/>
                </a:solidFill>
              </a:rPr>
              <a:t>4</a:t>
            </a:r>
            <a:r>
              <a:rPr lang="ar-SA" sz="3600" b="1" dirty="0" smtClean="0">
                <a:solidFill>
                  <a:srgbClr val="FF0000"/>
                </a:solidFill>
              </a:rPr>
              <a:t> أنواع </a:t>
            </a:r>
            <a:r>
              <a:rPr lang="ar-SA" sz="3600" b="1" dirty="0" smtClean="0">
                <a:solidFill>
                  <a:srgbClr val="FF0000"/>
                </a:solidFill>
              </a:rPr>
              <a:t>الاتصال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268760"/>
            <a:ext cx="7201867" cy="4497388"/>
          </a:xfrm>
        </p:spPr>
        <p:txBody>
          <a:bodyPr/>
          <a:lstStyle/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الاتصال الشفهي والاتصال الكتابي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الاتصال الرسمي والاتصال غير الرسمي</a:t>
            </a:r>
          </a:p>
          <a:p>
            <a:pPr marL="571500" indent="-4572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الاتصال النازل والاتصال الصاعد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88A1-51DC-4F58-8BD1-BF5623270EEE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010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027186" y="2381250"/>
            <a:ext cx="7361238" cy="40719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892550" y="2906713"/>
            <a:ext cx="2239963" cy="593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r>
              <a:rPr lang="ar-SA" sz="2000" b="1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رئيس مجلس الإدارة</a:t>
            </a:r>
            <a:endParaRPr lang="en-US" sz="2000" b="1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3892550" y="4095750"/>
            <a:ext cx="2239963" cy="593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المدير العام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6292850" y="5473700"/>
            <a:ext cx="1760538" cy="593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مدير إدارة التسويق</a:t>
            </a:r>
          </a:p>
          <a:p>
            <a:endParaRPr lang="en-US" sz="2000" b="1" dirty="0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3892550" y="5484813"/>
            <a:ext cx="1919288" cy="593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مدير الشئون المالية</a:t>
            </a:r>
          </a:p>
          <a:p>
            <a:endParaRPr lang="en-US" sz="2000" b="1" dirty="0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1647825" y="5484813"/>
            <a:ext cx="1758950" cy="5937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r>
              <a:rPr lang="ar-SA" sz="2000" b="1" dirty="0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مدير إدارة الإنتاج</a:t>
            </a:r>
          </a:p>
          <a:p>
            <a:endParaRPr lang="en-US" sz="2000" b="1" dirty="0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8212138" y="3173413"/>
            <a:ext cx="3175" cy="31702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1492250" y="2906713"/>
            <a:ext cx="1588" cy="3170237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5011738" y="3500438"/>
            <a:ext cx="3175" cy="595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5011738" y="4689475"/>
            <a:ext cx="3175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 flipH="1">
            <a:off x="5811838" y="5878513"/>
            <a:ext cx="481012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 flipH="1">
            <a:off x="3411538" y="5878513"/>
            <a:ext cx="481012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 flipV="1">
            <a:off x="3411538" y="3500438"/>
            <a:ext cx="481012" cy="1981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>
            <a:off x="8212138" y="2708275"/>
            <a:ext cx="3175" cy="33686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5276850" y="3625850"/>
            <a:ext cx="16002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الاتصالات الرسمية</a:t>
            </a:r>
          </a:p>
          <a:p>
            <a:pPr eaLnBrk="1" hangingPunct="1"/>
            <a:endParaRPr lang="en-US" sz="2000" b="1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1651000" y="4670425"/>
            <a:ext cx="192087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الاتصالات غير الرسمية</a:t>
            </a:r>
            <a:endParaRPr lang="en-US" sz="2000" b="1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7253288" y="2490788"/>
            <a:ext cx="958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الاتصالات النازلة</a:t>
            </a:r>
          </a:p>
          <a:p>
            <a:pPr eaLnBrk="1" hangingPunct="1"/>
            <a:endParaRPr lang="en-US" sz="2000" b="1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1492250" y="2562225"/>
            <a:ext cx="1919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2000" b="1">
                <a:solidFill>
                  <a:srgbClr val="000000"/>
                </a:solidFill>
                <a:latin typeface="Times New Roman" pitchFamily="18" charset="0"/>
                <a:cs typeface="Simplified Arabic" pitchFamily="2" charset="-78"/>
              </a:rPr>
              <a:t>الاتصالات الصاعدة</a:t>
            </a:r>
            <a:endParaRPr lang="en-US" sz="2000" b="1">
              <a:solidFill>
                <a:srgbClr val="00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D0B1-FB7B-45DD-BF65-A7A4F221AA73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1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IN" sz="3600" b="1" dirty="0" smtClean="0">
                <a:solidFill>
                  <a:srgbClr val="FF0000"/>
                </a:solidFill>
              </a:rPr>
              <a:t>.5</a:t>
            </a:r>
            <a:r>
              <a:rPr lang="ar-SA" sz="3600" b="1" dirty="0" smtClean="0">
                <a:solidFill>
                  <a:srgbClr val="FF0000"/>
                </a:solidFill>
              </a:rPr>
              <a:t> وسائل </a:t>
            </a:r>
            <a:r>
              <a:rPr lang="ar-SA" sz="3600" b="1" dirty="0" smtClean="0">
                <a:solidFill>
                  <a:srgbClr val="FF0000"/>
                </a:solidFill>
              </a:rPr>
              <a:t>الاتصال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96752"/>
            <a:ext cx="8136904" cy="5256436"/>
          </a:xfrm>
        </p:spPr>
        <p:txBody>
          <a:bodyPr>
            <a:normAutofit fontScale="85000" lnSpcReduction="20000"/>
          </a:bodyPr>
          <a:lstStyle/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التعليمات والقرارات وقواعد العمل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التقارير المالية والسنوية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مجلات ونشرات العمال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الإعلانات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الكتيبات والأدلة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الندوات والاجتماعات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الخطابات و التقارير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الوسائل السمعية والمرئية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الهاتف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اللجان 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 smtClean="0">
                <a:cs typeface="Simplified Arabic" pitchFamily="2" charset="-78"/>
              </a:rPr>
              <a:t>الشبكات الحاسوبية </a:t>
            </a:r>
            <a:endParaRPr lang="en-US" sz="2400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0D4-D931-418D-A7D8-F4411BB0E16D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921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IN" sz="3600" b="1" dirty="0" smtClean="0">
                <a:solidFill>
                  <a:srgbClr val="FF0000"/>
                </a:solidFill>
              </a:rPr>
              <a:t>.</a:t>
            </a:r>
            <a:r>
              <a:rPr lang="en-IN" sz="3600" b="1" dirty="0" smtClean="0">
                <a:solidFill>
                  <a:srgbClr val="FF0000"/>
                </a:solidFill>
              </a:rPr>
              <a:t>6</a:t>
            </a:r>
            <a:r>
              <a:rPr lang="ar-SA" sz="3600" b="1" dirty="0" smtClean="0">
                <a:solidFill>
                  <a:srgbClr val="FF0000"/>
                </a:solidFill>
              </a:rPr>
              <a:t>معوقات الاتصال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165206"/>
            <a:ext cx="7249616" cy="5144114"/>
          </a:xfrm>
        </p:spPr>
        <p:txBody>
          <a:bodyPr/>
          <a:lstStyle/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لغة الاتصال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موضوع الاتصال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عنصر الوقت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العوامل التنظيمية</a:t>
            </a: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العوامل الاجتماعية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1EC4-844E-4867-8051-A2A9C8B50CB6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الاعمال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725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</TotalTime>
  <Words>193</Words>
  <Application>Microsoft Office PowerPoint</Application>
  <PresentationFormat>عرض على الشاشة (3:4)‏</PresentationFormat>
  <Paragraphs>74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تجاور</vt:lpstr>
      <vt:lpstr>الفصل التاسع : الاتصال</vt:lpstr>
      <vt:lpstr>1. مفهوم الاتصال</vt:lpstr>
      <vt:lpstr>.2 عناصر الاتصال</vt:lpstr>
      <vt:lpstr> أهداف الاتصال الإداري.3</vt:lpstr>
      <vt:lpstr>.4 أنواع الاتصال</vt:lpstr>
      <vt:lpstr>عرض تقديمي في PowerPoint</vt:lpstr>
      <vt:lpstr> .5 وسائل الاتصال</vt:lpstr>
      <vt:lpstr> .6معوقات الاتصال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التاسع : الاتصال</dc:title>
  <dc:creator>HP</dc:creator>
  <cp:lastModifiedBy>HP</cp:lastModifiedBy>
  <cp:revision>3</cp:revision>
  <dcterms:created xsi:type="dcterms:W3CDTF">2014-12-07T18:14:15Z</dcterms:created>
  <dcterms:modified xsi:type="dcterms:W3CDTF">2014-12-21T05:49:02Z</dcterms:modified>
</cp:coreProperties>
</file>