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70" r:id="rId9"/>
    <p:sldId id="269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5C730-DBAE-43AA-B134-A2B8C9152FE9}" type="datetimeFigureOut">
              <a:rPr lang="en-IN" smtClean="0"/>
              <a:t>21-12-2014</a:t>
            </a:fld>
            <a:endParaRPr lang="en-IN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IN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F5F15-1DC3-42E3-A2B9-B0CE0BB0CA8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6389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25FC-2A79-4667-9E8E-FC34E89D4D4E}" type="datetime1">
              <a:rPr lang="ar-SA" smtClean="0"/>
              <a:t>29/02/1436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EA93B-8A7C-471F-902B-31AA16BBBA41}" type="datetime1">
              <a:rPr lang="ar-SA" smtClean="0"/>
              <a:t>29/02/1436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73AF-6EA6-4089-A819-290738755F6E}" type="datetime1">
              <a:rPr lang="ar-SA" smtClean="0"/>
              <a:t>29/02/1436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E5F6-315D-4758-9A7B-8D95B6B738CE}" type="datetime1">
              <a:rPr lang="ar-SA" smtClean="0"/>
              <a:t>29/02/1436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538D-4D99-4FEC-96D6-5C0E6333F297}" type="datetime1">
              <a:rPr lang="ar-SA" smtClean="0"/>
              <a:t>29/02/1436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264AB-97E3-4399-A24C-E960D2D5E9E7}" type="datetime1">
              <a:rPr lang="ar-SA" smtClean="0"/>
              <a:t>29/02/1436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A6D5-C7AF-484F-B0D5-46BC2EE64F46}" type="datetime1">
              <a:rPr lang="ar-SA" smtClean="0"/>
              <a:t>29/02/1436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8F61-3772-4419-9AED-62CAB81E316B}" type="datetime1">
              <a:rPr lang="ar-SA" smtClean="0"/>
              <a:t>29/02/1436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25602-470A-449A-B7E4-8311CF82903A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5DA0-26B9-4DA3-8E38-5C2B67A3071A}" type="datetime1">
              <a:rPr lang="ar-SA" smtClean="0"/>
              <a:t>29/02/1436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DAB5-C2E6-4E4A-B3CE-A414EF6C34AE}" type="datetime1">
              <a:rPr lang="ar-SA" smtClean="0"/>
              <a:t>29/02/1436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D1A742-6240-4776-A60B-B862A6238730}" type="datetime1">
              <a:rPr lang="ar-SA" smtClean="0"/>
              <a:t>29/02/1436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492375"/>
            <a:ext cx="8229600" cy="32432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ar-SA" sz="5400" b="1" dirty="0" smtClean="0">
                <a:solidFill>
                  <a:srgbClr val="FF0000"/>
                </a:solidFill>
                <a:cs typeface="+mj-cs"/>
              </a:rPr>
              <a:t>الفصل العاشر : الرقابة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BB5FF-B743-4710-A17B-A20F9FD6BCFD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7961791"/>
      </p:ext>
    </p:extLst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  <a:cs typeface="Simplified Arabic" pitchFamily="2" charset="-78"/>
              </a:rPr>
              <a:t>1.مفهوم الرقابة</a:t>
            </a:r>
            <a:endParaRPr lang="en-IN" sz="3600" b="1" dirty="0" smtClean="0">
              <a:solidFill>
                <a:srgbClr val="FF0000"/>
              </a:solidFill>
              <a:cs typeface="Simplified Arabic" pitchFamily="2" charset="-78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62175"/>
            <a:ext cx="7499176" cy="2141538"/>
          </a:xfrm>
        </p:spPr>
        <p:txBody>
          <a:bodyPr/>
          <a:lstStyle/>
          <a:p>
            <a:pPr algn="just" rtl="1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b="1" dirty="0" smtClean="0">
                <a:latin typeface="Arial"/>
                <a:cs typeface="Simplified Arabic" pitchFamily="2" charset="-78"/>
              </a:rPr>
              <a:t>”التأكــد من أن كـل شيء  في المنظمة يـتم وفق الخطـط الموضـوعة، والتعليمـات الصـادرة، والمبادئ المعتمـدة وذلك لـهدف كـشف مـواطـن الضعـف وتصحيحـهـا“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057F-EA56-4180-A709-BC39DB38D059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152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</a:rPr>
              <a:t>2.خطوات الرقابة الإدارية</a:t>
            </a:r>
            <a:endParaRPr lang="en-IN" sz="3600" b="1" dirty="0" smtClean="0">
              <a:solidFill>
                <a:srgbClr val="FF0000"/>
              </a:solidFill>
            </a:endParaRPr>
          </a:p>
        </p:txBody>
      </p:sp>
      <p:sp>
        <p:nvSpPr>
          <p:cNvPr id="111619" name="AutoShape 3"/>
          <p:cNvSpPr>
            <a:spLocks noChangeArrowheads="1"/>
          </p:cNvSpPr>
          <p:nvPr/>
        </p:nvSpPr>
        <p:spPr bwMode="auto">
          <a:xfrm>
            <a:off x="6910797" y="2146711"/>
            <a:ext cx="1480360" cy="8651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  <a:cs typeface="+mj-cs"/>
              </a:rPr>
              <a:t>وضع المعايير الرقابية</a:t>
            </a:r>
            <a:endParaRPr lang="en-IN" sz="16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11620" name="AutoShape 4"/>
          <p:cNvSpPr>
            <a:spLocks noChangeArrowheads="1"/>
          </p:cNvSpPr>
          <p:nvPr/>
        </p:nvSpPr>
        <p:spPr bwMode="auto">
          <a:xfrm>
            <a:off x="5251696" y="2143978"/>
            <a:ext cx="1538697" cy="8651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  <a:cs typeface="+mj-cs"/>
              </a:rPr>
              <a:t>قياس الأداء الفعلي</a:t>
            </a:r>
            <a:endParaRPr lang="en-IN" sz="16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11621" name="AutoShape 5"/>
          <p:cNvSpPr>
            <a:spLocks noChangeArrowheads="1"/>
          </p:cNvSpPr>
          <p:nvPr/>
        </p:nvSpPr>
        <p:spPr bwMode="auto">
          <a:xfrm>
            <a:off x="3572397" y="2156741"/>
            <a:ext cx="1503659" cy="8651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  <a:cs typeface="+mj-cs"/>
              </a:rPr>
              <a:t>تصويب الانحرافات</a:t>
            </a:r>
            <a:endParaRPr lang="en-IN" sz="16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11622" name="AutoShape 6"/>
          <p:cNvSpPr>
            <a:spLocks noChangeArrowheads="1"/>
          </p:cNvSpPr>
          <p:nvPr/>
        </p:nvSpPr>
        <p:spPr bwMode="auto">
          <a:xfrm>
            <a:off x="1904561" y="2160566"/>
            <a:ext cx="1515311" cy="8651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  <a:cs typeface="+mj-cs"/>
              </a:rPr>
              <a:t>اقتراح الحلول البديلة</a:t>
            </a:r>
            <a:endParaRPr lang="en-IN" sz="16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11623" name="AutoShape 7"/>
          <p:cNvSpPr>
            <a:spLocks noChangeArrowheads="1"/>
          </p:cNvSpPr>
          <p:nvPr/>
        </p:nvSpPr>
        <p:spPr bwMode="auto">
          <a:xfrm>
            <a:off x="179512" y="2174421"/>
            <a:ext cx="1604920" cy="8651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ar-SA" b="1" dirty="0">
                <a:solidFill>
                  <a:schemeClr val="tx1"/>
                </a:solidFill>
                <a:cs typeface="+mj-cs"/>
              </a:rPr>
              <a:t>المتابعة</a:t>
            </a:r>
            <a:endParaRPr lang="en-IN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0F81-2A60-43C5-833C-34C3D04A6DCB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06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ar-SA" sz="2800" b="1" dirty="0" smtClean="0">
                <a:solidFill>
                  <a:srgbClr val="00B050"/>
                </a:solidFill>
              </a:rPr>
              <a:t>أ. وضع المعايير</a:t>
            </a:r>
            <a:endParaRPr lang="en-IN" sz="2800" b="1" dirty="0" smtClean="0">
              <a:solidFill>
                <a:srgbClr val="00B050"/>
              </a:solidFill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898525" y="1307876"/>
            <a:ext cx="7201867" cy="4497388"/>
          </a:xfrm>
        </p:spPr>
        <p:txBody>
          <a:bodyPr/>
          <a:lstStyle/>
          <a:p>
            <a:pPr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solidFill>
                  <a:srgbClr val="FF0000"/>
                </a:solidFill>
                <a:cs typeface="Simplified Arabic" pitchFamily="2" charset="-78"/>
              </a:rPr>
              <a:t>معايير مادية ملموسة</a:t>
            </a:r>
          </a:p>
          <a:p>
            <a:pPr lvl="1"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مقاييس كمية</a:t>
            </a:r>
          </a:p>
          <a:p>
            <a:pPr lvl="1"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مقاييس مالية</a:t>
            </a:r>
          </a:p>
          <a:p>
            <a:pPr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solidFill>
                  <a:srgbClr val="FF0000"/>
                </a:solidFill>
                <a:cs typeface="Simplified Arabic" pitchFamily="2" charset="-78"/>
              </a:rPr>
              <a:t>معايير غير مادية</a:t>
            </a:r>
          </a:p>
          <a:p>
            <a:pPr lvl="1"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فئة الموظفين</a:t>
            </a:r>
          </a:p>
          <a:p>
            <a:pPr lvl="1"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فئة المستهلكين</a:t>
            </a:r>
          </a:p>
          <a:p>
            <a:pPr lvl="1"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فئة الموردين</a:t>
            </a:r>
            <a:endParaRPr lang="en-US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BAFC-9F87-4442-8CCC-0DAE48B2B978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443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2800" b="1" dirty="0" smtClean="0">
                <a:solidFill>
                  <a:srgbClr val="00B050"/>
                </a:solidFill>
              </a:rPr>
              <a:t>ب.  قياس الأداء الفعلي</a:t>
            </a:r>
            <a:endParaRPr lang="en-IN" sz="2800" b="1" dirty="0" smtClean="0">
              <a:solidFill>
                <a:srgbClr val="00B050"/>
              </a:solidFill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898525" y="1484784"/>
            <a:ext cx="6841827" cy="4497388"/>
          </a:xfrm>
        </p:spPr>
        <p:txBody>
          <a:bodyPr/>
          <a:lstStyle/>
          <a:p>
            <a:pPr algn="r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مراعاة نطاق الإشراف</a:t>
            </a:r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مدى تفهم المرؤوسين لأهداف المراقبة</a:t>
            </a:r>
          </a:p>
          <a:p>
            <a:pPr algn="r" rtl="1" eaLnBrk="1" hangingPunct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أن يكون هناك حداً للخطأ المسموح به</a:t>
            </a:r>
            <a:endParaRPr lang="en-US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BF357-CF7D-4B12-8EAB-85C794101679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267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690" name="Group 2"/>
          <p:cNvGrpSpPr>
            <a:grpSpLocks/>
          </p:cNvGrpSpPr>
          <p:nvPr/>
        </p:nvGrpSpPr>
        <p:grpSpPr bwMode="auto">
          <a:xfrm>
            <a:off x="2051720" y="2204864"/>
            <a:ext cx="4543425" cy="698500"/>
            <a:chOff x="2601" y="8016"/>
            <a:chExt cx="6803" cy="705"/>
          </a:xfrm>
        </p:grpSpPr>
        <p:sp>
          <p:nvSpPr>
            <p:cNvPr id="114698" name="Line 3"/>
            <p:cNvSpPr>
              <a:spLocks noChangeShapeType="1"/>
            </p:cNvSpPr>
            <p:nvPr/>
          </p:nvSpPr>
          <p:spPr bwMode="auto">
            <a:xfrm>
              <a:off x="2601" y="8355"/>
              <a:ext cx="6803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14699" name="Line 4"/>
            <p:cNvSpPr>
              <a:spLocks noChangeShapeType="1"/>
            </p:cNvSpPr>
            <p:nvPr/>
          </p:nvSpPr>
          <p:spPr bwMode="auto">
            <a:xfrm>
              <a:off x="9404" y="8346"/>
              <a:ext cx="0" cy="36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14700" name="Line 5"/>
            <p:cNvSpPr>
              <a:spLocks noChangeShapeType="1"/>
            </p:cNvSpPr>
            <p:nvPr/>
          </p:nvSpPr>
          <p:spPr bwMode="auto">
            <a:xfrm>
              <a:off x="2609" y="8361"/>
              <a:ext cx="0" cy="36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114701" name="Line 6"/>
            <p:cNvSpPr>
              <a:spLocks noChangeShapeType="1"/>
            </p:cNvSpPr>
            <p:nvPr/>
          </p:nvSpPr>
          <p:spPr bwMode="auto">
            <a:xfrm>
              <a:off x="6021" y="8016"/>
              <a:ext cx="0" cy="36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08551" name="Rectangle 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2800" b="1" dirty="0" smtClean="0">
                <a:solidFill>
                  <a:srgbClr val="00B050"/>
                </a:solidFill>
              </a:rPr>
              <a:t>ج.  تصويب الانحرافات</a:t>
            </a:r>
            <a:endParaRPr lang="en-IN" sz="2800" b="1" dirty="0" smtClean="0">
              <a:solidFill>
                <a:srgbClr val="00B050"/>
              </a:solidFill>
            </a:endParaRPr>
          </a:p>
        </p:txBody>
      </p:sp>
      <p:sp>
        <p:nvSpPr>
          <p:cNvPr id="114692" name="Rectangle 8"/>
          <p:cNvSpPr>
            <a:spLocks noChangeArrowheads="1"/>
          </p:cNvSpPr>
          <p:nvPr/>
        </p:nvSpPr>
        <p:spPr bwMode="auto">
          <a:xfrm>
            <a:off x="5865267" y="2924944"/>
            <a:ext cx="1443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2400" b="1" dirty="0">
                <a:solidFill>
                  <a:srgbClr val="00B050"/>
                </a:solidFill>
                <a:latin typeface="Tahoma" pitchFamily="34" charset="0"/>
                <a:cs typeface="Simplified Arabic" pitchFamily="2" charset="-78"/>
              </a:rPr>
              <a:t>نتائج إيجابية</a:t>
            </a:r>
            <a:endParaRPr lang="en-IN" sz="2400" b="1" dirty="0">
              <a:solidFill>
                <a:srgbClr val="00B050"/>
              </a:solidFill>
              <a:latin typeface="Tahoma" pitchFamily="34" charset="0"/>
              <a:cs typeface="Simplified Arabic" pitchFamily="2" charset="-78"/>
            </a:endParaRPr>
          </a:p>
        </p:txBody>
      </p:sp>
      <p:sp>
        <p:nvSpPr>
          <p:cNvPr id="114693" name="Rectangle 9"/>
          <p:cNvSpPr>
            <a:spLocks noChangeArrowheads="1"/>
          </p:cNvSpPr>
          <p:nvPr/>
        </p:nvSpPr>
        <p:spPr bwMode="auto">
          <a:xfrm>
            <a:off x="1403648" y="2899792"/>
            <a:ext cx="1319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  <a:latin typeface="Tahoma" pitchFamily="34" charset="0"/>
                <a:cs typeface="Simplified Arabic" pitchFamily="2" charset="-78"/>
              </a:rPr>
              <a:t>نتائج سلبية</a:t>
            </a:r>
            <a:endParaRPr lang="en-IN" sz="2400" b="1" dirty="0">
              <a:solidFill>
                <a:srgbClr val="FF0000"/>
              </a:solidFill>
              <a:latin typeface="Tahoma" pitchFamily="34" charset="0"/>
              <a:cs typeface="Simplified Arabic" pitchFamily="2" charset="-78"/>
            </a:endParaRPr>
          </a:p>
        </p:txBody>
      </p:sp>
      <p:sp>
        <p:nvSpPr>
          <p:cNvPr id="114694" name="Rectangle 10"/>
          <p:cNvSpPr>
            <a:spLocks noChangeArrowheads="1"/>
          </p:cNvSpPr>
          <p:nvPr/>
        </p:nvSpPr>
        <p:spPr bwMode="auto">
          <a:xfrm>
            <a:off x="755576" y="3356992"/>
            <a:ext cx="25908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b="1" dirty="0">
                <a:latin typeface="Tahoma" pitchFamily="34" charset="0"/>
                <a:cs typeface="Simplified Arabic" pitchFamily="2" charset="-78"/>
              </a:rPr>
              <a:t>وهي التي تنتج من انحراف التنفيذ الفعلي عن المعايير الكمية والوصفية المقررة</a:t>
            </a:r>
            <a:r>
              <a:rPr lang="en-IN" b="1" dirty="0">
                <a:latin typeface="Tahoma" pitchFamily="34" charset="0"/>
                <a:cs typeface="Simplified Arabic" pitchFamily="2" charset="-78"/>
              </a:rPr>
              <a:t> </a:t>
            </a:r>
            <a:r>
              <a:rPr lang="ar-SA" b="1" dirty="0">
                <a:latin typeface="AL-Mohanad" pitchFamily="2" charset="-78"/>
                <a:cs typeface="Simplified Arabic" pitchFamily="2" charset="-78"/>
              </a:rPr>
              <a:t>.</a:t>
            </a:r>
          </a:p>
        </p:txBody>
      </p:sp>
      <p:sp>
        <p:nvSpPr>
          <p:cNvPr id="114695" name="Rectangle 11"/>
          <p:cNvSpPr>
            <a:spLocks noChangeArrowheads="1"/>
          </p:cNvSpPr>
          <p:nvPr/>
        </p:nvSpPr>
        <p:spPr bwMode="auto">
          <a:xfrm>
            <a:off x="5436096" y="3377108"/>
            <a:ext cx="2562225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b="1" dirty="0">
                <a:latin typeface="Tahoma" pitchFamily="34" charset="0"/>
                <a:cs typeface="Simplified Arabic" pitchFamily="2" charset="-78"/>
              </a:rPr>
              <a:t>وهي التي تنتج من مطابقة التنفيذ الفعلي للمعايير الكمية والوصفية المقررة</a:t>
            </a:r>
            <a:r>
              <a:rPr lang="ar-SA" b="1" dirty="0">
                <a:latin typeface="AL-Mohanad" pitchFamily="2" charset="-78"/>
                <a:cs typeface="Simplified Arabic" pitchFamily="2" charset="-78"/>
              </a:rPr>
              <a:t> .</a:t>
            </a:r>
          </a:p>
        </p:txBody>
      </p:sp>
      <p:sp>
        <p:nvSpPr>
          <p:cNvPr id="114696" name="Rectangle 12"/>
          <p:cNvSpPr>
            <a:spLocks noChangeArrowheads="1"/>
          </p:cNvSpPr>
          <p:nvPr/>
        </p:nvSpPr>
        <p:spPr bwMode="auto">
          <a:xfrm>
            <a:off x="0" y="24098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IN"/>
          </a:p>
        </p:txBody>
      </p:sp>
      <p:sp>
        <p:nvSpPr>
          <p:cNvPr id="114697" name="Rectangle 13"/>
          <p:cNvSpPr>
            <a:spLocks noChangeArrowheads="1"/>
          </p:cNvSpPr>
          <p:nvPr/>
        </p:nvSpPr>
        <p:spPr bwMode="auto">
          <a:xfrm>
            <a:off x="2980928" y="1700808"/>
            <a:ext cx="2743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ar-SA" sz="2800" b="1" dirty="0">
                <a:cs typeface="Simplified Arabic" pitchFamily="2" charset="-78"/>
              </a:rPr>
              <a:t>نتائج القياس الفعلي</a:t>
            </a:r>
          </a:p>
          <a:p>
            <a:pPr algn="l" rtl="0" eaLnBrk="0" hangingPunct="0"/>
            <a:endParaRPr lang="ar-SA" sz="2800" b="1" dirty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7715-F190-4D6B-971F-612173D48DB8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723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2656"/>
            <a:ext cx="7620000" cy="6068144"/>
          </a:xfrm>
        </p:spPr>
        <p:txBody>
          <a:bodyPr>
            <a:normAutofit fontScale="92500" lnSpcReduction="10000"/>
          </a:bodyPr>
          <a:lstStyle/>
          <a:p>
            <a:pPr algn="r" rtl="1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sz="2800" b="1" dirty="0" smtClean="0">
                <a:solidFill>
                  <a:srgbClr val="00B050"/>
                </a:solidFill>
                <a:cs typeface="+mj-cs"/>
              </a:rPr>
              <a:t>د. اقتراح الحلول البديلة</a:t>
            </a:r>
          </a:p>
          <a:p>
            <a:pPr algn="r" rtl="1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sz="2800" b="1" dirty="0" smtClean="0">
                <a:solidFill>
                  <a:srgbClr val="00B050"/>
                </a:solidFill>
                <a:cs typeface="+mj-cs"/>
              </a:rPr>
              <a:t>هـ. </a:t>
            </a:r>
            <a:r>
              <a:rPr lang="ar-SA" sz="2800" b="1" dirty="0" smtClean="0">
                <a:solidFill>
                  <a:srgbClr val="00B050"/>
                </a:solidFill>
                <a:cs typeface="+mj-cs"/>
              </a:rPr>
              <a:t>المتابعة</a:t>
            </a:r>
          </a:p>
          <a:p>
            <a:pPr algn="r" rtl="1">
              <a:lnSpc>
                <a:spcPct val="150000"/>
              </a:lnSpc>
              <a:buNone/>
              <a:defRPr/>
            </a:pPr>
            <a:r>
              <a:rPr lang="ar-SA" sz="3900" b="1" dirty="0" smtClean="0">
                <a:solidFill>
                  <a:srgbClr val="FF0000"/>
                </a:solidFill>
              </a:rPr>
              <a:t>3. أنواع الرقابة</a:t>
            </a:r>
          </a:p>
          <a:p>
            <a:pPr algn="just" rtl="1">
              <a:lnSpc>
                <a:spcPct val="150000"/>
              </a:lnSpc>
              <a:buNone/>
              <a:defRPr/>
            </a:pPr>
            <a:r>
              <a:rPr lang="ar-SA" sz="2800" b="1" dirty="0">
                <a:solidFill>
                  <a:srgbClr val="00B050"/>
                </a:solidFill>
              </a:rPr>
              <a:t>أ. بحسب نوع النظام الذي يطبق به الرقابة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800" b="1" dirty="0"/>
              <a:t>نظام الرقابة المغلق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800" b="1" dirty="0"/>
              <a:t>نظام الرقابة المفتوح</a:t>
            </a:r>
          </a:p>
          <a:p>
            <a:pPr algn="just" rtl="1">
              <a:lnSpc>
                <a:spcPct val="150000"/>
              </a:lnSpc>
              <a:buNone/>
              <a:defRPr/>
            </a:pPr>
            <a:r>
              <a:rPr lang="ar-SA" sz="2800" b="1" dirty="0">
                <a:solidFill>
                  <a:srgbClr val="00B050"/>
                </a:solidFill>
              </a:rPr>
              <a:t>ب. بحسب الهدف من اكتشاف الأخطاء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800" b="1" dirty="0"/>
              <a:t>الرقابة الإيجابية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800" b="1" dirty="0"/>
              <a:t>الرقابة السلبية</a:t>
            </a:r>
          </a:p>
          <a:p>
            <a:pPr algn="r" rtl="1">
              <a:lnSpc>
                <a:spcPct val="150000"/>
              </a:lnSpc>
              <a:buNone/>
              <a:defRPr/>
            </a:pPr>
            <a:endParaRPr lang="ar-SA" sz="2800" b="1" dirty="0" smtClean="0">
              <a:solidFill>
                <a:srgbClr val="00B050"/>
              </a:solidFill>
              <a:cs typeface="+mj-cs"/>
            </a:endParaRPr>
          </a:p>
          <a:p>
            <a:pPr algn="r" rtl="1" eaLnBrk="1" hangingPunct="1">
              <a:lnSpc>
                <a:spcPct val="150000"/>
              </a:lnSpc>
              <a:defRPr/>
            </a:pPr>
            <a:endParaRPr lang="en-US" sz="2800" b="1" dirty="0" smtClean="0">
              <a:solidFill>
                <a:srgbClr val="00B050"/>
              </a:solidFill>
              <a:cs typeface="+mj-cs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8DBD-A46C-467D-BE3D-0212F4613F0F}" type="datetime1">
              <a:rPr lang="ar-SA" smtClean="0"/>
              <a:t>29/02/1436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322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pPr algn="just" rtl="1">
              <a:lnSpc>
                <a:spcPct val="150000"/>
              </a:lnSpc>
              <a:buNone/>
              <a:defRPr/>
            </a:pPr>
            <a:r>
              <a:rPr lang="ar-SA" sz="2400" b="1" dirty="0">
                <a:solidFill>
                  <a:srgbClr val="00B050"/>
                </a:solidFill>
              </a:rPr>
              <a:t>ج. بحسب التوقيت الزمني للرقابة  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/>
              <a:t>الرقابة السابقة للتنفيذ</a:t>
            </a:r>
          </a:p>
          <a:p>
            <a:pPr marL="571500" indent="-457200" algn="just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/>
              <a:t>الرقابة اللاحقة</a:t>
            </a:r>
          </a:p>
          <a:p>
            <a:pPr algn="r" rtl="1">
              <a:lnSpc>
                <a:spcPct val="150000"/>
              </a:lnSpc>
              <a:buNone/>
              <a:defRPr/>
            </a:pPr>
            <a:r>
              <a:rPr lang="ar-SA" sz="2400" b="1" dirty="0">
                <a:solidFill>
                  <a:srgbClr val="00B050"/>
                </a:solidFill>
              </a:rPr>
              <a:t> د. بحسب نوع النشاط الذي تمارس من أجله الرقابة </a:t>
            </a:r>
          </a:p>
          <a:p>
            <a:pPr marL="571500" indent="-457200" algn="r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/>
              <a:t>الرقابة على كفاءة أداء المهام الإدارية </a:t>
            </a:r>
          </a:p>
          <a:p>
            <a:pPr marL="571500" indent="-457200" algn="r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/>
              <a:t>الرقابة الحسابية</a:t>
            </a:r>
          </a:p>
          <a:p>
            <a:pPr marL="571500" indent="-457200" algn="r" rtl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400" b="1" dirty="0"/>
              <a:t>الرقابة القضائية</a:t>
            </a:r>
          </a:p>
          <a:p>
            <a:pPr marL="114300" indent="0" algn="r" rtl="1">
              <a:buNone/>
            </a:pPr>
            <a:endParaRPr lang="en-IN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FE5F6-315D-4758-9A7B-8D95B6B738CE}" type="datetime1">
              <a:rPr lang="ar-SA" smtClean="0"/>
              <a:t>29/02/1436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2922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</a:rPr>
              <a:t>4. خصائص </a:t>
            </a:r>
            <a:r>
              <a:rPr lang="ar-SA" sz="3600" b="1" dirty="0" smtClean="0">
                <a:solidFill>
                  <a:srgbClr val="FF0000"/>
                </a:solidFill>
              </a:rPr>
              <a:t>الرقابة الفعالة</a:t>
            </a:r>
            <a:endParaRPr lang="en-IN" sz="3600" b="1" dirty="0" smtClean="0">
              <a:solidFill>
                <a:srgbClr val="FF0000"/>
              </a:solidFill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800" b="1" dirty="0" smtClean="0">
                <a:cs typeface="Simplified Arabic" pitchFamily="2" charset="-78"/>
              </a:rPr>
              <a:t>أن تكون المعايير الرقابية والوسائل </a:t>
            </a:r>
            <a:r>
              <a:rPr lang="ar-SA" sz="2800" b="1" dirty="0" smtClean="0">
                <a:cs typeface="Simplified Arabic" pitchFamily="2" charset="-78"/>
              </a:rPr>
              <a:t>مفهومة.</a:t>
            </a:r>
            <a:endParaRPr lang="ar-SA" sz="2800" b="1" dirty="0" smtClean="0">
              <a:cs typeface="Simplified Arabic" pitchFamily="2" charset="-78"/>
            </a:endParaRP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800" b="1" dirty="0" smtClean="0">
                <a:cs typeface="Simplified Arabic" pitchFamily="2" charset="-78"/>
              </a:rPr>
              <a:t>أن تكون الوسائل الرقابية المطبقة </a:t>
            </a:r>
            <a:r>
              <a:rPr lang="ar-SA" sz="2800" b="1" dirty="0" smtClean="0">
                <a:cs typeface="Simplified Arabic" pitchFamily="2" charset="-78"/>
              </a:rPr>
              <a:t>اقتصادية.</a:t>
            </a:r>
            <a:endParaRPr lang="ar-SA" sz="2800" b="1" dirty="0" smtClean="0">
              <a:cs typeface="Simplified Arabic" pitchFamily="2" charset="-78"/>
            </a:endParaRP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800" b="1" dirty="0" smtClean="0">
                <a:cs typeface="Simplified Arabic" pitchFamily="2" charset="-78"/>
              </a:rPr>
              <a:t>إلمام وإمكانية تطبيقها من قبل </a:t>
            </a:r>
            <a:r>
              <a:rPr lang="ar-SA" sz="2800" b="1" dirty="0" smtClean="0">
                <a:cs typeface="Simplified Arabic" pitchFamily="2" charset="-78"/>
              </a:rPr>
              <a:t>المراقب.</a:t>
            </a:r>
            <a:endParaRPr lang="ar-SA" sz="2800" b="1" dirty="0" smtClean="0">
              <a:cs typeface="Simplified Arabic" pitchFamily="2" charset="-78"/>
            </a:endParaRP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800" b="1" dirty="0" smtClean="0">
                <a:cs typeface="Simplified Arabic" pitchFamily="2" charset="-78"/>
              </a:rPr>
              <a:t>تعدد وتنوع الوسائل والأدوات </a:t>
            </a:r>
            <a:r>
              <a:rPr lang="ar-SA" sz="2800" b="1" dirty="0" smtClean="0">
                <a:cs typeface="Simplified Arabic" pitchFamily="2" charset="-78"/>
              </a:rPr>
              <a:t>الرقابية.</a:t>
            </a:r>
            <a:endParaRPr lang="ar-SA" sz="2800" b="1" dirty="0" smtClean="0">
              <a:cs typeface="Simplified Arabic" pitchFamily="2" charset="-78"/>
            </a:endParaRP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800" b="1" dirty="0" smtClean="0">
                <a:cs typeface="Simplified Arabic" pitchFamily="2" charset="-78"/>
              </a:rPr>
              <a:t>أن تكون </a:t>
            </a:r>
            <a:r>
              <a:rPr lang="ar-SA" sz="2800" b="1" dirty="0" smtClean="0">
                <a:cs typeface="Simplified Arabic" pitchFamily="2" charset="-78"/>
              </a:rPr>
              <a:t>مرنة.</a:t>
            </a:r>
            <a:endParaRPr lang="ar-SA" sz="2800" b="1" dirty="0" smtClean="0">
              <a:cs typeface="Simplified Arabic" pitchFamily="2" charset="-78"/>
            </a:endParaRPr>
          </a:p>
          <a:p>
            <a:pPr marL="609600" indent="-609600" algn="r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sz="2800" b="1" dirty="0" smtClean="0">
                <a:cs typeface="Simplified Arabic" pitchFamily="2" charset="-78"/>
              </a:rPr>
              <a:t>مراعاة الكم </a:t>
            </a:r>
            <a:r>
              <a:rPr lang="ar-SA" sz="2800" b="1" dirty="0" smtClean="0">
                <a:cs typeface="Simplified Arabic" pitchFamily="2" charset="-78"/>
              </a:rPr>
              <a:t>والنوع. </a:t>
            </a:r>
            <a:endParaRPr lang="en-US" sz="2800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ADA81-5690-47ED-94A8-2F9E9FA046BA}" type="datetime1">
              <a:rPr lang="ar-SA" smtClean="0"/>
              <a:t>29/02/1436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مباددئ أدارة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303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</TotalTime>
  <Words>277</Words>
  <Application>Microsoft Office PowerPoint</Application>
  <PresentationFormat>عرض على الشاشة (3:4)‏</PresentationFormat>
  <Paragraphs>77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تجاور</vt:lpstr>
      <vt:lpstr>عرض تقديمي في PowerPoint</vt:lpstr>
      <vt:lpstr>1.مفهوم الرقابة</vt:lpstr>
      <vt:lpstr>2.خطوات الرقابة الإدارية</vt:lpstr>
      <vt:lpstr>أ. وضع المعايير</vt:lpstr>
      <vt:lpstr>ب.  قياس الأداء الفعلي</vt:lpstr>
      <vt:lpstr>ج.  تصويب الانحرافات</vt:lpstr>
      <vt:lpstr>عرض تقديمي في PowerPoint</vt:lpstr>
      <vt:lpstr>عرض تقديمي في PowerPoint</vt:lpstr>
      <vt:lpstr>4. خصائص الرقابة الفعالة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7</cp:revision>
  <dcterms:created xsi:type="dcterms:W3CDTF">2014-12-13T18:10:04Z</dcterms:created>
  <dcterms:modified xsi:type="dcterms:W3CDTF">2014-12-21T05:44:53Z</dcterms:modified>
</cp:coreProperties>
</file>