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57" r:id="rId3"/>
    <p:sldId id="283" r:id="rId4"/>
    <p:sldId id="284" r:id="rId5"/>
    <p:sldId id="258" r:id="rId6"/>
    <p:sldId id="285" r:id="rId7"/>
    <p:sldId id="286" r:id="rId8"/>
    <p:sldId id="259" r:id="rId9"/>
    <p:sldId id="287" r:id="rId10"/>
    <p:sldId id="288" r:id="rId11"/>
    <p:sldId id="260" r:id="rId12"/>
    <p:sldId id="289" r:id="rId13"/>
    <p:sldId id="261" r:id="rId14"/>
    <p:sldId id="290" r:id="rId15"/>
    <p:sldId id="291" r:id="rId16"/>
    <p:sldId id="292" r:id="rId17"/>
    <p:sldId id="293" r:id="rId18"/>
    <p:sldId id="294" r:id="rId19"/>
    <p:sldId id="295" r:id="rId20"/>
    <p:sldId id="263" r:id="rId21"/>
    <p:sldId id="264" r:id="rId22"/>
    <p:sldId id="265" r:id="rId23"/>
    <p:sldId id="296"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62" autoAdjust="0"/>
  </p:normalViewPr>
  <p:slideViewPr>
    <p:cSldViewPr>
      <p:cViewPr>
        <p:scale>
          <a:sx n="50" d="100"/>
          <a:sy n="50" d="100"/>
        </p:scale>
        <p:origin x="-1944" y="-5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C671D2-9FC3-46D4-8058-3558958855B9}" type="doc">
      <dgm:prSet loTypeId="urn:microsoft.com/office/officeart/2005/8/layout/venn1" loCatId="relationship" qsTypeId="urn:microsoft.com/office/officeart/2005/8/quickstyle/simple1" qsCatId="simple" csTypeId="urn:microsoft.com/office/officeart/2005/8/colors/colorful4" csCatId="colorful" phldr="1"/>
      <dgm:spPr/>
      <dgm:t>
        <a:bodyPr/>
        <a:lstStyle/>
        <a:p>
          <a:endParaRPr lang="en-US"/>
        </a:p>
      </dgm:t>
    </dgm:pt>
    <dgm:pt modelId="{56630890-EE53-4275-A1F5-06E24D49B7FE}">
      <dgm:prSet custT="1"/>
      <dgm:spPr/>
      <dgm:t>
        <a:bodyPr/>
        <a:lstStyle/>
        <a:p>
          <a:pPr rtl="1"/>
          <a:r>
            <a:rPr lang="en-US" sz="2800" b="1" i="1" dirty="0" smtClean="0"/>
            <a:t>Ideational function</a:t>
          </a:r>
          <a:r>
            <a:rPr lang="en-US" sz="2800" b="1" dirty="0" smtClean="0"/>
            <a:t> </a:t>
          </a:r>
          <a:endParaRPr lang="en-US" sz="2800" dirty="0"/>
        </a:p>
      </dgm:t>
    </dgm:pt>
    <dgm:pt modelId="{BED45229-F0F0-43FD-B07D-08075999657F}" type="parTrans" cxnId="{D2D845AA-B895-444F-BB24-CAA62E696AC2}">
      <dgm:prSet/>
      <dgm:spPr/>
      <dgm:t>
        <a:bodyPr/>
        <a:lstStyle/>
        <a:p>
          <a:endParaRPr lang="en-US"/>
        </a:p>
      </dgm:t>
    </dgm:pt>
    <dgm:pt modelId="{DBF1AA3B-9FC7-40BC-A46D-DC29C15556FC}" type="sibTrans" cxnId="{D2D845AA-B895-444F-BB24-CAA62E696AC2}">
      <dgm:prSet/>
      <dgm:spPr/>
      <dgm:t>
        <a:bodyPr/>
        <a:lstStyle/>
        <a:p>
          <a:endParaRPr lang="en-US"/>
        </a:p>
      </dgm:t>
    </dgm:pt>
    <dgm:pt modelId="{FC0E0AFD-E568-465A-A025-7BADFBC53064}">
      <dgm:prSet custT="1"/>
      <dgm:spPr/>
      <dgm:t>
        <a:bodyPr/>
        <a:lstStyle/>
        <a:p>
          <a:pPr rtl="1"/>
          <a:r>
            <a:rPr lang="en-US" sz="2800" b="1" i="1" dirty="0" smtClean="0">
              <a:solidFill>
                <a:srgbClr val="FF0000"/>
              </a:solidFill>
            </a:rPr>
            <a:t>Interpersonal</a:t>
          </a:r>
          <a:r>
            <a:rPr lang="en-US" sz="2800" b="1" i="1" dirty="0" smtClean="0"/>
            <a:t> </a:t>
          </a:r>
          <a:r>
            <a:rPr lang="en-US" sz="2800" b="1" i="1" dirty="0" smtClean="0">
              <a:solidFill>
                <a:srgbClr val="FF0000"/>
              </a:solidFill>
            </a:rPr>
            <a:t>function</a:t>
          </a:r>
          <a:r>
            <a:rPr lang="en-US" sz="2800" b="1" dirty="0" smtClean="0"/>
            <a:t> </a:t>
          </a:r>
          <a:endParaRPr lang="en-US" sz="2800" dirty="0"/>
        </a:p>
      </dgm:t>
    </dgm:pt>
    <dgm:pt modelId="{8E62F92C-581B-4D1A-AD57-B509B896049B}" type="parTrans" cxnId="{E091D525-825C-436C-AB7B-567B833F1086}">
      <dgm:prSet/>
      <dgm:spPr/>
      <dgm:t>
        <a:bodyPr/>
        <a:lstStyle/>
        <a:p>
          <a:endParaRPr lang="en-US"/>
        </a:p>
      </dgm:t>
    </dgm:pt>
    <dgm:pt modelId="{8187D45F-843D-4A4C-9743-BF0AB0FDA1CA}" type="sibTrans" cxnId="{E091D525-825C-436C-AB7B-567B833F1086}">
      <dgm:prSet/>
      <dgm:spPr/>
      <dgm:t>
        <a:bodyPr/>
        <a:lstStyle/>
        <a:p>
          <a:endParaRPr lang="en-US"/>
        </a:p>
      </dgm:t>
    </dgm:pt>
    <dgm:pt modelId="{FA95D83F-4F81-47EB-BB6A-4FEE60831B4F}">
      <dgm:prSet custT="1"/>
      <dgm:spPr/>
      <dgm:t>
        <a:bodyPr/>
        <a:lstStyle/>
        <a:p>
          <a:pPr rtl="1"/>
          <a:r>
            <a:rPr lang="en-US" sz="2800" b="1" i="1" dirty="0" smtClean="0">
              <a:solidFill>
                <a:schemeClr val="accent4">
                  <a:lumMod val="50000"/>
                </a:schemeClr>
              </a:solidFill>
            </a:rPr>
            <a:t>Textual function</a:t>
          </a:r>
          <a:r>
            <a:rPr lang="en-US" sz="2800" b="1" dirty="0" smtClean="0">
              <a:solidFill>
                <a:schemeClr val="accent4">
                  <a:lumMod val="50000"/>
                </a:schemeClr>
              </a:solidFill>
            </a:rPr>
            <a:t> </a:t>
          </a:r>
          <a:endParaRPr lang="en-US" sz="2800" dirty="0">
            <a:solidFill>
              <a:schemeClr val="accent4">
                <a:lumMod val="50000"/>
              </a:schemeClr>
            </a:solidFill>
          </a:endParaRPr>
        </a:p>
      </dgm:t>
    </dgm:pt>
    <dgm:pt modelId="{A1D74652-28B2-4152-B463-F119B8F0D4D1}" type="parTrans" cxnId="{AFF6BEC1-FEB2-4D71-A5FC-B60163421E83}">
      <dgm:prSet/>
      <dgm:spPr/>
      <dgm:t>
        <a:bodyPr/>
        <a:lstStyle/>
        <a:p>
          <a:endParaRPr lang="en-US"/>
        </a:p>
      </dgm:t>
    </dgm:pt>
    <dgm:pt modelId="{29B38DF0-7D39-4D1D-8895-9FBB7F461EC6}" type="sibTrans" cxnId="{AFF6BEC1-FEB2-4D71-A5FC-B60163421E83}">
      <dgm:prSet/>
      <dgm:spPr/>
      <dgm:t>
        <a:bodyPr/>
        <a:lstStyle/>
        <a:p>
          <a:endParaRPr lang="en-US"/>
        </a:p>
      </dgm:t>
    </dgm:pt>
    <dgm:pt modelId="{CBF37A84-DB23-4186-A4F0-911477B91A60}" type="pres">
      <dgm:prSet presAssocID="{A0C671D2-9FC3-46D4-8058-3558958855B9}" presName="compositeShape" presStyleCnt="0">
        <dgm:presLayoutVars>
          <dgm:chMax val="7"/>
          <dgm:dir/>
          <dgm:resizeHandles val="exact"/>
        </dgm:presLayoutVars>
      </dgm:prSet>
      <dgm:spPr/>
      <dgm:t>
        <a:bodyPr/>
        <a:lstStyle/>
        <a:p>
          <a:endParaRPr lang="en-US"/>
        </a:p>
      </dgm:t>
    </dgm:pt>
    <dgm:pt modelId="{77FD909C-A88E-4F2E-889E-C762AFD8BAB3}" type="pres">
      <dgm:prSet presAssocID="{56630890-EE53-4275-A1F5-06E24D49B7FE}" presName="circ1" presStyleLbl="vennNode1" presStyleIdx="0" presStyleCnt="3"/>
      <dgm:spPr/>
      <dgm:t>
        <a:bodyPr/>
        <a:lstStyle/>
        <a:p>
          <a:endParaRPr lang="en-US"/>
        </a:p>
      </dgm:t>
    </dgm:pt>
    <dgm:pt modelId="{78330546-7B39-4920-9DEA-94C061F8EEC9}" type="pres">
      <dgm:prSet presAssocID="{56630890-EE53-4275-A1F5-06E24D49B7FE}" presName="circ1Tx" presStyleLbl="revTx" presStyleIdx="0" presStyleCnt="0">
        <dgm:presLayoutVars>
          <dgm:chMax val="0"/>
          <dgm:chPref val="0"/>
          <dgm:bulletEnabled val="1"/>
        </dgm:presLayoutVars>
      </dgm:prSet>
      <dgm:spPr/>
      <dgm:t>
        <a:bodyPr/>
        <a:lstStyle/>
        <a:p>
          <a:endParaRPr lang="en-US"/>
        </a:p>
      </dgm:t>
    </dgm:pt>
    <dgm:pt modelId="{30A952FC-FCE3-4B86-B45A-B463A9A248EF}" type="pres">
      <dgm:prSet presAssocID="{FC0E0AFD-E568-465A-A025-7BADFBC53064}" presName="circ2" presStyleLbl="vennNode1" presStyleIdx="1" presStyleCnt="3"/>
      <dgm:spPr/>
      <dgm:t>
        <a:bodyPr/>
        <a:lstStyle/>
        <a:p>
          <a:endParaRPr lang="en-US"/>
        </a:p>
      </dgm:t>
    </dgm:pt>
    <dgm:pt modelId="{5D3C376F-4ECF-4643-9D9E-40317456A5BF}" type="pres">
      <dgm:prSet presAssocID="{FC0E0AFD-E568-465A-A025-7BADFBC53064}" presName="circ2Tx" presStyleLbl="revTx" presStyleIdx="0" presStyleCnt="0">
        <dgm:presLayoutVars>
          <dgm:chMax val="0"/>
          <dgm:chPref val="0"/>
          <dgm:bulletEnabled val="1"/>
        </dgm:presLayoutVars>
      </dgm:prSet>
      <dgm:spPr/>
      <dgm:t>
        <a:bodyPr/>
        <a:lstStyle/>
        <a:p>
          <a:endParaRPr lang="en-US"/>
        </a:p>
      </dgm:t>
    </dgm:pt>
    <dgm:pt modelId="{A97D935B-68A2-4D93-9342-B32B289C58A3}" type="pres">
      <dgm:prSet presAssocID="{FA95D83F-4F81-47EB-BB6A-4FEE60831B4F}" presName="circ3" presStyleLbl="vennNode1" presStyleIdx="2" presStyleCnt="3"/>
      <dgm:spPr/>
      <dgm:t>
        <a:bodyPr/>
        <a:lstStyle/>
        <a:p>
          <a:endParaRPr lang="en-US"/>
        </a:p>
      </dgm:t>
    </dgm:pt>
    <dgm:pt modelId="{C9C94E4A-FE1F-4737-8550-173B55D9C1E5}" type="pres">
      <dgm:prSet presAssocID="{FA95D83F-4F81-47EB-BB6A-4FEE60831B4F}" presName="circ3Tx" presStyleLbl="revTx" presStyleIdx="0" presStyleCnt="0">
        <dgm:presLayoutVars>
          <dgm:chMax val="0"/>
          <dgm:chPref val="0"/>
          <dgm:bulletEnabled val="1"/>
        </dgm:presLayoutVars>
      </dgm:prSet>
      <dgm:spPr/>
      <dgm:t>
        <a:bodyPr/>
        <a:lstStyle/>
        <a:p>
          <a:endParaRPr lang="en-US"/>
        </a:p>
      </dgm:t>
    </dgm:pt>
  </dgm:ptLst>
  <dgm:cxnLst>
    <dgm:cxn modelId="{E091D525-825C-436C-AB7B-567B833F1086}" srcId="{A0C671D2-9FC3-46D4-8058-3558958855B9}" destId="{FC0E0AFD-E568-465A-A025-7BADFBC53064}" srcOrd="1" destOrd="0" parTransId="{8E62F92C-581B-4D1A-AD57-B509B896049B}" sibTransId="{8187D45F-843D-4A4C-9743-BF0AB0FDA1CA}"/>
    <dgm:cxn modelId="{C0CB7477-3837-4FAB-A735-4AD1D737305A}" type="presOf" srcId="{FA95D83F-4F81-47EB-BB6A-4FEE60831B4F}" destId="{A97D935B-68A2-4D93-9342-B32B289C58A3}" srcOrd="0" destOrd="0" presId="urn:microsoft.com/office/officeart/2005/8/layout/venn1"/>
    <dgm:cxn modelId="{9AFBA66A-33B6-41F1-956D-E88F38D9059B}" type="presOf" srcId="{FA95D83F-4F81-47EB-BB6A-4FEE60831B4F}" destId="{C9C94E4A-FE1F-4737-8550-173B55D9C1E5}" srcOrd="1" destOrd="0" presId="urn:microsoft.com/office/officeart/2005/8/layout/venn1"/>
    <dgm:cxn modelId="{D2D845AA-B895-444F-BB24-CAA62E696AC2}" srcId="{A0C671D2-9FC3-46D4-8058-3558958855B9}" destId="{56630890-EE53-4275-A1F5-06E24D49B7FE}" srcOrd="0" destOrd="0" parTransId="{BED45229-F0F0-43FD-B07D-08075999657F}" sibTransId="{DBF1AA3B-9FC7-40BC-A46D-DC29C15556FC}"/>
    <dgm:cxn modelId="{3609778B-8088-4976-AC31-B280C4459CAB}" type="presOf" srcId="{A0C671D2-9FC3-46D4-8058-3558958855B9}" destId="{CBF37A84-DB23-4186-A4F0-911477B91A60}" srcOrd="0" destOrd="0" presId="urn:microsoft.com/office/officeart/2005/8/layout/venn1"/>
    <dgm:cxn modelId="{6E3B741B-5B08-484E-B7C1-E3D878AD6E3D}" type="presOf" srcId="{56630890-EE53-4275-A1F5-06E24D49B7FE}" destId="{77FD909C-A88E-4F2E-889E-C762AFD8BAB3}" srcOrd="0" destOrd="0" presId="urn:microsoft.com/office/officeart/2005/8/layout/venn1"/>
    <dgm:cxn modelId="{756BB77D-A1E4-43C2-9D35-716B07E4CAB2}" type="presOf" srcId="{56630890-EE53-4275-A1F5-06E24D49B7FE}" destId="{78330546-7B39-4920-9DEA-94C061F8EEC9}" srcOrd="1" destOrd="0" presId="urn:microsoft.com/office/officeart/2005/8/layout/venn1"/>
    <dgm:cxn modelId="{56281C1E-AFB8-4663-9092-BDEB447B477F}" type="presOf" srcId="{FC0E0AFD-E568-465A-A025-7BADFBC53064}" destId="{30A952FC-FCE3-4B86-B45A-B463A9A248EF}" srcOrd="0" destOrd="0" presId="urn:microsoft.com/office/officeart/2005/8/layout/venn1"/>
    <dgm:cxn modelId="{7D9F3C2D-BCAD-4223-8429-BD1A4CEF93BB}" type="presOf" srcId="{FC0E0AFD-E568-465A-A025-7BADFBC53064}" destId="{5D3C376F-4ECF-4643-9D9E-40317456A5BF}" srcOrd="1" destOrd="0" presId="urn:microsoft.com/office/officeart/2005/8/layout/venn1"/>
    <dgm:cxn modelId="{AFF6BEC1-FEB2-4D71-A5FC-B60163421E83}" srcId="{A0C671D2-9FC3-46D4-8058-3558958855B9}" destId="{FA95D83F-4F81-47EB-BB6A-4FEE60831B4F}" srcOrd="2" destOrd="0" parTransId="{A1D74652-28B2-4152-B463-F119B8F0D4D1}" sibTransId="{29B38DF0-7D39-4D1D-8895-9FBB7F461EC6}"/>
    <dgm:cxn modelId="{F7595FA5-7A96-49EC-AAAB-3F908260C110}" type="presParOf" srcId="{CBF37A84-DB23-4186-A4F0-911477B91A60}" destId="{77FD909C-A88E-4F2E-889E-C762AFD8BAB3}" srcOrd="0" destOrd="0" presId="urn:microsoft.com/office/officeart/2005/8/layout/venn1"/>
    <dgm:cxn modelId="{92BB67A9-700C-47C0-8A85-FD9C3AAA531B}" type="presParOf" srcId="{CBF37A84-DB23-4186-A4F0-911477B91A60}" destId="{78330546-7B39-4920-9DEA-94C061F8EEC9}" srcOrd="1" destOrd="0" presId="urn:microsoft.com/office/officeart/2005/8/layout/venn1"/>
    <dgm:cxn modelId="{3ECD4E93-D5B6-4962-8065-67DCC60FDE9C}" type="presParOf" srcId="{CBF37A84-DB23-4186-A4F0-911477B91A60}" destId="{30A952FC-FCE3-4B86-B45A-B463A9A248EF}" srcOrd="2" destOrd="0" presId="urn:microsoft.com/office/officeart/2005/8/layout/venn1"/>
    <dgm:cxn modelId="{79A4A1FD-F270-48D1-ADBD-9E99B46EC701}" type="presParOf" srcId="{CBF37A84-DB23-4186-A4F0-911477B91A60}" destId="{5D3C376F-4ECF-4643-9D9E-40317456A5BF}" srcOrd="3" destOrd="0" presId="urn:microsoft.com/office/officeart/2005/8/layout/venn1"/>
    <dgm:cxn modelId="{DC79AB73-9930-4AF6-BCC7-637AEB002854}" type="presParOf" srcId="{CBF37A84-DB23-4186-A4F0-911477B91A60}" destId="{A97D935B-68A2-4D93-9342-B32B289C58A3}" srcOrd="4" destOrd="0" presId="urn:microsoft.com/office/officeart/2005/8/layout/venn1"/>
    <dgm:cxn modelId="{36394E5E-67F3-4716-8466-EBC3ACBE4CCC}" type="presParOf" srcId="{CBF37A84-DB23-4186-A4F0-911477B91A60}" destId="{C9C94E4A-FE1F-4737-8550-173B55D9C1E5}" srcOrd="5" destOrd="0" presId="urn:microsoft.com/office/officeart/2005/8/layout/venn1"/>
  </dgm:cxnLst>
  <dgm:bg/>
  <dgm:whole/>
</dgm:dataModel>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B35DF05-DE7B-45D6-9AFC-CDB5F18F163A}" type="slidenum">
              <a:rPr lang="ar-SA" smtClean="0"/>
              <a:pPr/>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B35DF05-DE7B-45D6-9AFC-CDB5F18F163A}" type="slidenum">
              <a:rPr lang="ar-SA" smtClean="0"/>
              <a:pPr/>
              <a:t>‹#›</a:t>
            </a:fld>
            <a:endParaRPr lang="ar-SA"/>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B35DF05-DE7B-45D6-9AFC-CDB5F18F163A}" type="slidenum">
              <a:rPr lang="ar-SA" smtClean="0"/>
              <a:pPr/>
              <a:t>‹#›</a:t>
            </a:fld>
            <a:endParaRPr lang="ar-SA"/>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B35DF05-DE7B-45D6-9AFC-CDB5F18F163A}" type="slidenum">
              <a:rPr lang="ar-SA" smtClean="0"/>
              <a:pPr/>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B35DF05-DE7B-45D6-9AFC-CDB5F18F163A}" type="slidenum">
              <a:rPr lang="ar-SA" smtClean="0"/>
              <a:pPr/>
              <a:t>‹#›</a:t>
            </a:fld>
            <a:endParaRPr lang="ar-SA"/>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B35DF05-DE7B-45D6-9AFC-CDB5F18F163A}" type="slidenum">
              <a:rPr lang="ar-SA" smtClean="0"/>
              <a:pPr/>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B35DF05-DE7B-45D6-9AFC-CDB5F18F163A}" type="slidenum">
              <a:rPr lang="ar-SA" smtClean="0"/>
              <a:pPr/>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B35DF05-DE7B-45D6-9AFC-CDB5F18F163A}" type="slidenum">
              <a:rPr lang="ar-SA" smtClean="0"/>
              <a:pPr/>
              <a:t>‹#›</a:t>
            </a:fld>
            <a:endParaRPr lang="ar-SA"/>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B35DF05-DE7B-45D6-9AFC-CDB5F18F163A}" type="slidenum">
              <a:rPr lang="ar-SA" smtClean="0"/>
              <a:pPr/>
              <a:t>‹#›</a:t>
            </a:fld>
            <a:endParaRPr lang="ar-SA"/>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B35DF05-DE7B-45D6-9AFC-CDB5F18F163A}" type="slidenum">
              <a:rPr lang="ar-SA" smtClean="0"/>
              <a:pPr/>
              <a:t>‹#›</a:t>
            </a:fld>
            <a:endParaRPr lang="ar-SA"/>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45448A-23B6-4D61-8B40-E102B9A20054}" type="datetimeFigureOut">
              <a:rPr lang="ar-SA" smtClean="0"/>
              <a:pPr/>
              <a:t>12/04/1436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B35DF05-DE7B-45D6-9AFC-CDB5F18F163A}" type="slidenum">
              <a:rPr lang="ar-SA" smtClean="0"/>
              <a:pPr/>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045448A-23B6-4D61-8B40-E102B9A20054}" type="datetimeFigureOut">
              <a:rPr lang="ar-SA" smtClean="0"/>
              <a:pPr/>
              <a:t>12/04/1436</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B35DF05-DE7B-45D6-9AFC-CDB5F18F163A}"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3527" y="764704"/>
            <a:ext cx="8208911" cy="5328592"/>
          </a:xfrm>
          <a:prstGeom prst="rect">
            <a:avLst/>
          </a:prstGeom>
        </p:spPr>
      </p:pic>
    </p:spTree>
    <p:extLst>
      <p:ext uri="{BB962C8B-B14F-4D97-AF65-F5344CB8AC3E}">
        <p14:creationId xmlns:p14="http://schemas.microsoft.com/office/powerpoint/2010/main" xmlns="" val="3905143452"/>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رسم تخطيطي 4"/>
          <p:cNvGraphicFramePr/>
          <p:nvPr/>
        </p:nvGraphicFramePr>
        <p:xfrm>
          <a:off x="-1905000" y="457200"/>
          <a:ext cx="128778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568952" cy="5447645"/>
          </a:xfrm>
          <a:prstGeom prst="rect">
            <a:avLst/>
          </a:prstGeom>
          <a:noFill/>
        </p:spPr>
        <p:txBody>
          <a:bodyPr wrap="square" rtlCol="1">
            <a:spAutoFit/>
          </a:bodyPr>
          <a:lstStyle/>
          <a:p>
            <a:pPr algn="l" rtl="0"/>
            <a:r>
              <a:rPr lang="en-US" sz="3200" b="1" dirty="0" smtClean="0">
                <a:solidFill>
                  <a:srgbClr val="FF0000"/>
                </a:solidFill>
                <a:latin typeface="Times New Roman" pitchFamily="18" charset="0"/>
                <a:cs typeface="Times New Roman" pitchFamily="18" charset="0"/>
              </a:rPr>
              <a:t>Relationships </a:t>
            </a:r>
          </a:p>
          <a:p>
            <a:pPr algn="l" rtl="0"/>
            <a:endParaRPr lang="en-US" sz="3200" b="1" dirty="0" smtClean="0">
              <a:solidFill>
                <a:srgbClr val="FF0000"/>
              </a:solidFill>
            </a:endParaRPr>
          </a:p>
          <a:p>
            <a:pPr algn="l" rtl="0"/>
            <a:r>
              <a:rPr lang="en-US" sz="2000" b="1" dirty="0" smtClean="0"/>
              <a:t>We construct relationships through words we choose to express things like certainty and obligation (known as the system of modality in a language). The traditional priest, for example, typically says “you may now kiss the bride,” rather than “kiss the bride”.</a:t>
            </a:r>
          </a:p>
          <a:p>
            <a:pPr algn="l" rtl="0"/>
            <a:endParaRPr lang="en-US" sz="2000" b="1" dirty="0" smtClean="0"/>
          </a:p>
          <a:p>
            <a:pPr algn="l" rtl="0"/>
            <a:r>
              <a:rPr lang="en-US" sz="3200" b="1" dirty="0" err="1" smtClean="0">
                <a:solidFill>
                  <a:srgbClr val="FF0000"/>
                </a:solidFill>
                <a:latin typeface="Times New Roman" pitchFamily="18" charset="0"/>
                <a:cs typeface="Times New Roman" pitchFamily="18" charset="0"/>
              </a:rPr>
              <a:t>Intertextuality</a:t>
            </a:r>
            <a:endParaRPr lang="en-US" sz="3200" b="1" dirty="0" smtClean="0">
              <a:solidFill>
                <a:srgbClr val="FF0000"/>
              </a:solidFill>
              <a:latin typeface="Times New Roman" pitchFamily="18" charset="0"/>
              <a:cs typeface="Times New Roman" pitchFamily="18" charset="0"/>
            </a:endParaRPr>
          </a:p>
          <a:p>
            <a:pPr algn="l" rtl="0"/>
            <a:r>
              <a:rPr lang="en-US" sz="3200" b="1" dirty="0" smtClean="0">
                <a:solidFill>
                  <a:srgbClr val="FF0000"/>
                </a:solidFill>
              </a:rPr>
              <a:t> </a:t>
            </a:r>
            <a:endParaRPr lang="en-US" sz="2000" b="1" dirty="0" smtClean="0"/>
          </a:p>
          <a:p>
            <a:pPr algn="l" rtl="0"/>
            <a:r>
              <a:rPr lang="en-US" sz="2000" b="1" dirty="0" smtClean="0"/>
              <a:t>It is the relationship texts create with other texts.</a:t>
            </a:r>
          </a:p>
          <a:p>
            <a:pPr algn="l" rtl="0"/>
            <a:r>
              <a:rPr lang="en-US" sz="2000" b="1" dirty="0" smtClean="0"/>
              <a:t>*</a:t>
            </a:r>
            <a:r>
              <a:rPr lang="en-US" sz="2000" b="1" dirty="0" err="1" smtClean="0"/>
              <a:t>Intertextuality</a:t>
            </a:r>
            <a:r>
              <a:rPr lang="en-US" sz="2000" b="1" dirty="0" smtClean="0"/>
              <a:t> is another important way ideologies are promoted in discourse.</a:t>
            </a:r>
          </a:p>
          <a:p>
            <a:pPr algn="l" rtl="0"/>
            <a:r>
              <a:rPr lang="en-US" sz="2000" b="1" dirty="0" smtClean="0"/>
              <a:t>* All texts involve some degree of </a:t>
            </a:r>
            <a:r>
              <a:rPr lang="en-US" sz="2000" b="1" dirty="0" err="1" smtClean="0"/>
              <a:t>intertextuality</a:t>
            </a:r>
            <a:r>
              <a:rPr lang="en-US" sz="2000" b="1" dirty="0" smtClean="0"/>
              <a:t>. We cannot speak or write, he argues, without borrowing the words and ideas of other people.</a:t>
            </a:r>
          </a:p>
        </p:txBody>
      </p:sp>
    </p:spTree>
    <p:extLst>
      <p:ext uri="{BB962C8B-B14F-4D97-AF65-F5344CB8AC3E}">
        <p14:creationId xmlns:p14="http://schemas.microsoft.com/office/powerpoint/2010/main" xmlns="" val="1440724927"/>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 y="304800"/>
            <a:ext cx="8534400" cy="6524863"/>
          </a:xfrm>
          <a:prstGeom prst="rect">
            <a:avLst/>
          </a:prstGeom>
        </p:spPr>
        <p:txBody>
          <a:bodyPr wrap="square">
            <a:spAutoFit/>
          </a:bodyPr>
          <a:lstStyle/>
          <a:p>
            <a:pPr algn="just" rtl="0"/>
            <a:r>
              <a:rPr lang="en-US" sz="3200" b="1" dirty="0" smtClean="0">
                <a:solidFill>
                  <a:srgbClr val="FF0000"/>
                </a:solidFill>
                <a:latin typeface="Times New Roman" pitchFamily="18" charset="0"/>
                <a:cs typeface="Times New Roman" pitchFamily="18" charset="0"/>
              </a:rPr>
              <a:t>Cultural Models</a:t>
            </a:r>
          </a:p>
          <a:p>
            <a:pPr algn="just" rtl="0"/>
            <a:endParaRPr lang="en-US" sz="1400" b="1" dirty="0" smtClean="0">
              <a:solidFill>
                <a:srgbClr val="FF0000"/>
              </a:solidFill>
              <a:latin typeface="Times New Roman" pitchFamily="18" charset="0"/>
              <a:cs typeface="Times New Roman" pitchFamily="18" charset="0"/>
            </a:endParaRPr>
          </a:p>
          <a:p>
            <a:pPr algn="just" rtl="0"/>
            <a:r>
              <a:rPr lang="en-US" sz="2000" b="1" dirty="0" smtClean="0"/>
              <a:t>Cultural models are sets of expectation that we have about how different kinds of people should behave and communicate in different situations. They serve an important role in helping us make sense of the texts and the situations that we encounter in our lives.</a:t>
            </a:r>
          </a:p>
          <a:p>
            <a:pPr algn="just" rtl="0"/>
            <a:r>
              <a:rPr lang="en-US" sz="2000" b="1" dirty="0" smtClean="0"/>
              <a:t>“you may now kiss the bride,” then, does not just enforce a theory about how brides and grooms are supposed to act during a marriage ceremony, but also invokes broader theories about marriage gender relations, love, sex, morality and economics. All of these theories are part of a system of discourse which we might call the ‘Discourse of marriage’.</a:t>
            </a:r>
          </a:p>
          <a:p>
            <a:pPr algn="just" rtl="0"/>
            <a:endParaRPr lang="en-US" sz="2000" b="1" dirty="0" smtClean="0"/>
          </a:p>
          <a:p>
            <a:pPr algn="just" rtl="0"/>
            <a:r>
              <a:rPr lang="en-US" sz="3200" b="1" dirty="0" smtClean="0">
                <a:solidFill>
                  <a:srgbClr val="FF0000"/>
                </a:solidFill>
                <a:latin typeface="Times New Roman" pitchFamily="18" charset="0"/>
                <a:cs typeface="Times New Roman" pitchFamily="18" charset="0"/>
              </a:rPr>
              <a:t>Discourses</a:t>
            </a:r>
          </a:p>
          <a:p>
            <a:pPr algn="just" rtl="0"/>
            <a:endParaRPr lang="en-US" sz="1400" b="1" dirty="0" smtClean="0">
              <a:solidFill>
                <a:srgbClr val="FF0000"/>
              </a:solidFill>
              <a:latin typeface="Times New Roman" pitchFamily="18" charset="0"/>
              <a:cs typeface="Times New Roman" pitchFamily="18" charset="0"/>
            </a:endParaRPr>
          </a:p>
          <a:p>
            <a:pPr algn="just" rtl="0"/>
            <a:r>
              <a:rPr lang="en-US" sz="2000" b="1" dirty="0" smtClean="0"/>
              <a:t>Discourses can exert a tremendous power over us by creating constraints regarding how certain things can be talked about and what counts as ‘knowledge’ in particular contexts.</a:t>
            </a:r>
          </a:p>
          <a:p>
            <a:pPr algn="just" rtl="0"/>
            <a:endParaRPr lang="en-US" sz="2000" b="1" dirty="0" smtClean="0"/>
          </a:p>
          <a:p>
            <a:pPr algn="just" rtl="0"/>
            <a:endParaRPr lang="en-US" sz="2000" b="1" dirty="0" smtClean="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0"/>
            <a:ext cx="8763000" cy="6555641"/>
          </a:xfrm>
          <a:prstGeom prst="rect">
            <a:avLst/>
          </a:prstGeom>
          <a:noFill/>
        </p:spPr>
        <p:txBody>
          <a:bodyPr wrap="square" rtlCol="1">
            <a:spAutoFit/>
          </a:bodyPr>
          <a:lstStyle/>
          <a:p>
            <a:pPr algn="l" rtl="0"/>
            <a:endParaRPr lang="en-US" dirty="0" smtClean="0"/>
          </a:p>
          <a:p>
            <a:pPr algn="l" rtl="0"/>
            <a:r>
              <a:rPr lang="en-US" sz="3200" b="1" dirty="0" smtClean="0">
                <a:solidFill>
                  <a:srgbClr val="FF0000"/>
                </a:solidFill>
                <a:latin typeface="Times New Roman" pitchFamily="18" charset="0"/>
                <a:cs typeface="Times New Roman" pitchFamily="18" charset="0"/>
              </a:rPr>
              <a:t>Spoken Discourse</a:t>
            </a:r>
          </a:p>
          <a:p>
            <a:pPr algn="l" rtl="0"/>
            <a:r>
              <a:rPr lang="en-US" sz="3200" b="1" dirty="0" smtClean="0">
                <a:solidFill>
                  <a:srgbClr val="FF0000"/>
                </a:solidFill>
                <a:latin typeface="Times New Roman" pitchFamily="18" charset="0"/>
                <a:cs typeface="Times New Roman" pitchFamily="18" charset="0"/>
              </a:rPr>
              <a:t> </a:t>
            </a:r>
          </a:p>
          <a:p>
            <a:pPr algn="l" rtl="0"/>
            <a:r>
              <a:rPr lang="en-US" sz="2000" b="1" i="1" dirty="0" smtClean="0"/>
              <a:t>In many ways, speech is not so different from writing:</a:t>
            </a:r>
          </a:p>
          <a:p>
            <a:pPr algn="l" rtl="0"/>
            <a:endParaRPr lang="en-US" sz="2000" b="1" i="1" dirty="0" smtClean="0"/>
          </a:p>
          <a:p>
            <a:pPr algn="l" rtl="0"/>
            <a:r>
              <a:rPr lang="en-US" sz="2000" b="1" dirty="0" smtClean="0"/>
              <a:t>1- When people speak they also produce different kinds of genres.</a:t>
            </a:r>
          </a:p>
          <a:p>
            <a:pPr algn="l" rtl="0"/>
            <a:r>
              <a:rPr lang="en-US" sz="2000" b="1" dirty="0" smtClean="0"/>
              <a:t>2- use different kinds of ‘social languages.</a:t>
            </a:r>
          </a:p>
          <a:p>
            <a:pPr algn="l" rtl="0"/>
            <a:r>
              <a:rPr lang="en-US" sz="2000" b="1" dirty="0" smtClean="0"/>
              <a:t>3- also promote particular versions of reality or ideologies</a:t>
            </a:r>
          </a:p>
          <a:p>
            <a:pPr algn="l" rtl="0"/>
            <a:endParaRPr lang="en-US" sz="2000" b="1" dirty="0" smtClean="0"/>
          </a:p>
          <a:p>
            <a:pPr algn="l" rtl="0"/>
            <a:r>
              <a:rPr lang="en-US" sz="2000" b="1" i="1" dirty="0" smtClean="0"/>
              <a:t>But there are some ways in which speech is very different from writing:</a:t>
            </a:r>
          </a:p>
          <a:p>
            <a:pPr algn="l" rtl="0"/>
            <a:endParaRPr lang="en-US" sz="2000" b="1" i="1" dirty="0" smtClean="0"/>
          </a:p>
          <a:p>
            <a:pPr algn="l" rtl="0"/>
            <a:r>
              <a:rPr lang="en-US" sz="2000" b="1" dirty="0" smtClean="0"/>
              <a:t>1- Speech is more interactive.</a:t>
            </a:r>
          </a:p>
          <a:p>
            <a:pPr algn="l" rtl="0"/>
            <a:r>
              <a:rPr lang="en-US" sz="2000" b="1" dirty="0" smtClean="0"/>
              <a:t>2- Speech tends to be more transient and spontaneous than writing.</a:t>
            </a:r>
          </a:p>
          <a:p>
            <a:pPr algn="l" rtl="0"/>
            <a:r>
              <a:rPr lang="en-US" sz="2000" b="1" dirty="0" smtClean="0"/>
              <a:t>3- While some genres like formal speeches and lectures are planned, most casual conversation is just made up as we go along.</a:t>
            </a:r>
          </a:p>
          <a:p>
            <a:pPr algn="l" rtl="0"/>
            <a:r>
              <a:rPr lang="en-US" sz="2000" b="1" dirty="0" smtClean="0"/>
              <a:t>4- Speech tends to be less explicit than writing.</a:t>
            </a:r>
          </a:p>
          <a:p>
            <a:pPr algn="l" rtl="0"/>
            <a:r>
              <a:rPr lang="en-US" sz="2000" b="1" dirty="0" smtClean="0"/>
              <a:t>5- Speech also usually takes place in some kind of physical context.</a:t>
            </a:r>
          </a:p>
          <a:p>
            <a:pPr algn="l" rtl="0"/>
            <a:endParaRPr lang="en-US" sz="2000" b="1" dirty="0" smtClean="0"/>
          </a:p>
          <a:p>
            <a:pPr algn="l" rtl="0"/>
            <a:endParaRPr lang="en-US" dirty="0"/>
          </a:p>
        </p:txBody>
      </p:sp>
    </p:spTree>
    <p:extLst>
      <p:ext uri="{BB962C8B-B14F-4D97-AF65-F5344CB8AC3E}">
        <p14:creationId xmlns:p14="http://schemas.microsoft.com/office/powerpoint/2010/main" xmlns="" val="3211969146"/>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1000" y="1600200"/>
            <a:ext cx="8534400" cy="4616648"/>
          </a:xfrm>
          <a:prstGeom prst="rect">
            <a:avLst/>
          </a:prstGeom>
        </p:spPr>
        <p:txBody>
          <a:bodyPr wrap="square">
            <a:spAutoFit/>
          </a:bodyPr>
          <a:lstStyle/>
          <a:p>
            <a:pPr algn="l" rtl="0"/>
            <a:endParaRPr lang="en-US" sz="2800" b="1" dirty="0" smtClean="0">
              <a:solidFill>
                <a:srgbClr val="FF0000"/>
              </a:solidFill>
              <a:latin typeface="Times New Roman" pitchFamily="18" charset="0"/>
              <a:cs typeface="Times New Roman" pitchFamily="18" charset="0"/>
            </a:endParaRPr>
          </a:p>
          <a:p>
            <a:pPr algn="l" rtl="0"/>
            <a:endParaRPr lang="en-US" sz="2800" b="1" dirty="0" smtClean="0">
              <a:solidFill>
                <a:srgbClr val="FF0000"/>
              </a:solidFill>
              <a:latin typeface="Times New Roman" pitchFamily="18" charset="0"/>
              <a:cs typeface="Times New Roman" pitchFamily="18" charset="0"/>
            </a:endParaRPr>
          </a:p>
          <a:p>
            <a:pPr algn="l" rtl="0"/>
            <a:endParaRPr lang="en-US" sz="2800" b="1" dirty="0" smtClean="0">
              <a:solidFill>
                <a:srgbClr val="FF0000"/>
              </a:solidFill>
              <a:latin typeface="Times New Roman" pitchFamily="18" charset="0"/>
              <a:cs typeface="Times New Roman" pitchFamily="18" charset="0"/>
            </a:endParaRPr>
          </a:p>
          <a:p>
            <a:pPr algn="l" rtl="0"/>
            <a:r>
              <a:rPr lang="en-US" sz="2800" b="1" dirty="0" smtClean="0">
                <a:solidFill>
                  <a:srgbClr val="FF0000"/>
                </a:solidFill>
                <a:latin typeface="Times New Roman" pitchFamily="18" charset="0"/>
                <a:cs typeface="Times New Roman" pitchFamily="18" charset="0"/>
              </a:rPr>
              <a:t>Pragmatics</a:t>
            </a:r>
          </a:p>
          <a:p>
            <a:pPr algn="l" rtl="0"/>
            <a:endParaRPr lang="en-US" sz="800" b="1" dirty="0" smtClean="0">
              <a:solidFill>
                <a:srgbClr val="FF0000"/>
              </a:solidFill>
              <a:latin typeface="Times New Roman" pitchFamily="18" charset="0"/>
              <a:cs typeface="Times New Roman" pitchFamily="18" charset="0"/>
            </a:endParaRPr>
          </a:p>
          <a:p>
            <a:pPr algn="just" rtl="0"/>
            <a:r>
              <a:rPr lang="en-US" sz="2000" b="1" dirty="0" smtClean="0"/>
              <a:t> The study of how people use words to accomplish actions in their conversations: actions like requesting, threatening and apologizing.</a:t>
            </a:r>
          </a:p>
          <a:p>
            <a:pPr algn="l" rtl="0"/>
            <a:endParaRPr lang="en-US" b="1" dirty="0" smtClean="0"/>
          </a:p>
          <a:p>
            <a:pPr algn="l" rtl="0"/>
            <a:r>
              <a:rPr lang="en-US" sz="2800" b="1" dirty="0" smtClean="0">
                <a:solidFill>
                  <a:srgbClr val="FF0000"/>
                </a:solidFill>
                <a:latin typeface="Times New Roman" pitchFamily="18" charset="0"/>
                <a:cs typeface="Times New Roman" pitchFamily="18" charset="0"/>
              </a:rPr>
              <a:t>Conversation Analysis </a:t>
            </a:r>
          </a:p>
          <a:p>
            <a:pPr algn="l" rtl="0"/>
            <a:endParaRPr lang="en-US" sz="800" b="1" dirty="0" smtClean="0">
              <a:solidFill>
                <a:srgbClr val="FF0000"/>
              </a:solidFill>
              <a:latin typeface="Times New Roman" pitchFamily="18" charset="0"/>
              <a:cs typeface="Times New Roman" pitchFamily="18" charset="0"/>
            </a:endParaRPr>
          </a:p>
          <a:p>
            <a:pPr algn="just" rtl="0"/>
            <a:r>
              <a:rPr lang="en-US" sz="2000" b="1" dirty="0" smtClean="0"/>
              <a:t>This one comes out of a tradition in sociology called </a:t>
            </a:r>
            <a:r>
              <a:rPr lang="en-US" sz="2000" b="1" dirty="0" err="1" smtClean="0"/>
              <a:t>Ethnomethodology</a:t>
            </a:r>
            <a:r>
              <a:rPr lang="en-US" sz="2000" b="1" dirty="0" smtClean="0"/>
              <a:t>, which focuses on the ‘methods’ ordinary members of a society use to interact with one another and interpret their experience.</a:t>
            </a:r>
          </a:p>
        </p:txBody>
      </p:sp>
      <p:sp>
        <p:nvSpPr>
          <p:cNvPr id="4" name="مستطيل 3"/>
          <p:cNvSpPr/>
          <p:nvPr/>
        </p:nvSpPr>
        <p:spPr>
          <a:xfrm>
            <a:off x="304800" y="533400"/>
            <a:ext cx="8458200" cy="2431435"/>
          </a:xfrm>
          <a:prstGeom prst="rect">
            <a:avLst/>
          </a:prstGeom>
        </p:spPr>
        <p:txBody>
          <a:bodyPr wrap="square">
            <a:spAutoFit/>
          </a:bodyPr>
          <a:lstStyle/>
          <a:p>
            <a:pPr algn="l" rtl="0"/>
            <a:r>
              <a:rPr lang="en-US" sz="2800" b="1" dirty="0" smtClean="0">
                <a:solidFill>
                  <a:srgbClr val="FF0000"/>
                </a:solidFill>
                <a:latin typeface="Times New Roman" pitchFamily="18" charset="0"/>
                <a:cs typeface="Times New Roman" pitchFamily="18" charset="0"/>
              </a:rPr>
              <a:t>Kinds of speech (spoken discourse) that have distinguish features:</a:t>
            </a:r>
          </a:p>
          <a:p>
            <a:pPr algn="l" rtl="0"/>
            <a:r>
              <a:rPr lang="en-US" dirty="0" smtClean="0"/>
              <a:t/>
            </a:r>
            <a:br>
              <a:rPr lang="en-US" dirty="0" smtClean="0"/>
            </a:br>
            <a:r>
              <a:rPr lang="en-US" b="1" dirty="0" smtClean="0"/>
              <a:t>1)</a:t>
            </a:r>
            <a:r>
              <a:rPr lang="en-US" dirty="0" smtClean="0"/>
              <a:t> </a:t>
            </a:r>
            <a:r>
              <a:rPr lang="en-US" sz="2000" b="1" dirty="0" smtClean="0"/>
              <a:t>Telephone conversations.</a:t>
            </a:r>
            <a:br>
              <a:rPr lang="en-US" sz="2000" b="1" dirty="0" smtClean="0"/>
            </a:br>
            <a:r>
              <a:rPr lang="en-US" sz="2000" b="1" dirty="0" smtClean="0"/>
              <a:t>2) Television and cinema. </a:t>
            </a:r>
            <a:br>
              <a:rPr lang="en-US" sz="2000" b="1" dirty="0" smtClean="0"/>
            </a:br>
            <a:r>
              <a:rPr lang="en-US" sz="2000" b="1" dirty="0" smtClean="0"/>
              <a:t>3) Instant messaging and text-based computer chats.</a:t>
            </a:r>
            <a:br>
              <a:rPr lang="en-US" sz="2000" b="1" dirty="0" smtClean="0"/>
            </a:br>
            <a:r>
              <a:rPr lang="en-US" dirty="0" smtClean="0"/>
              <a:t> </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 y="304800"/>
            <a:ext cx="8915400" cy="6740307"/>
          </a:xfrm>
          <a:prstGeom prst="rect">
            <a:avLst/>
          </a:prstGeom>
        </p:spPr>
        <p:txBody>
          <a:bodyPr wrap="square">
            <a:spAutoFit/>
          </a:bodyPr>
          <a:lstStyle/>
          <a:p>
            <a:pPr algn="ctr" rtl="0"/>
            <a:r>
              <a:rPr lang="en-US" sz="3200" b="1" dirty="0" smtClean="0">
                <a:solidFill>
                  <a:srgbClr val="FF0000"/>
                </a:solidFill>
                <a:latin typeface="Times New Roman" pitchFamily="18" charset="0"/>
                <a:cs typeface="Times New Roman" pitchFamily="18" charset="0"/>
              </a:rPr>
              <a:t>STRATEGIC INTERACTION</a:t>
            </a:r>
          </a:p>
          <a:p>
            <a:pPr algn="ctr" rtl="0"/>
            <a:endParaRPr lang="en-US" sz="3200" b="1" dirty="0" smtClean="0">
              <a:solidFill>
                <a:srgbClr val="FF0000"/>
              </a:solidFill>
              <a:latin typeface="Times New Roman" pitchFamily="18" charset="0"/>
              <a:cs typeface="Times New Roman" pitchFamily="18" charset="0"/>
            </a:endParaRPr>
          </a:p>
          <a:p>
            <a:pPr algn="l" rtl="0"/>
            <a:r>
              <a:rPr lang="en-US" sz="3200" b="1" dirty="0" smtClean="0">
                <a:solidFill>
                  <a:srgbClr val="FF0000"/>
                </a:solidFill>
                <a:latin typeface="Times New Roman" pitchFamily="18" charset="0"/>
                <a:cs typeface="Times New Roman" pitchFamily="18" charset="0"/>
              </a:rPr>
              <a:t>Conversation</a:t>
            </a:r>
          </a:p>
          <a:p>
            <a:pPr algn="l" rtl="0"/>
            <a:r>
              <a:rPr lang="en-US" sz="2800" b="1" dirty="0" smtClean="0">
                <a:solidFill>
                  <a:srgbClr val="FF0000"/>
                </a:solidFill>
                <a:latin typeface="Times New Roman" pitchFamily="18" charset="0"/>
                <a:cs typeface="Times New Roman" pitchFamily="18" charset="0"/>
              </a:rPr>
              <a:t/>
            </a:r>
            <a:br>
              <a:rPr lang="en-US" sz="2800" b="1" dirty="0" smtClean="0">
                <a:solidFill>
                  <a:srgbClr val="FF0000"/>
                </a:solidFill>
                <a:latin typeface="Times New Roman" pitchFamily="18" charset="0"/>
                <a:cs typeface="Times New Roman" pitchFamily="18" charset="0"/>
              </a:rPr>
            </a:br>
            <a:r>
              <a:rPr lang="en-US" sz="2800" b="1" dirty="0" smtClean="0">
                <a:solidFill>
                  <a:schemeClr val="accent1">
                    <a:lumMod val="75000"/>
                  </a:schemeClr>
                </a:solidFill>
                <a:latin typeface="Times New Roman" pitchFamily="18" charset="0"/>
                <a:cs typeface="Times New Roman" pitchFamily="18" charset="0"/>
              </a:rPr>
              <a:t>Conversations happen when multiple actions are put together to form activities: we chat, we debate, we flirt, we counsel, we gossip, we commiserate, and we do many other things in our conversations.</a:t>
            </a:r>
          </a:p>
          <a:p>
            <a:pPr algn="l" rtl="0"/>
            <a:r>
              <a:rPr lang="en-US" sz="2400" b="1" dirty="0" smtClean="0">
                <a:solidFill>
                  <a:schemeClr val="accent1">
                    <a:lumMod val="75000"/>
                  </a:schemeClr>
                </a:solidFill>
                <a:latin typeface="Times New Roman" pitchFamily="18" charset="0"/>
                <a:cs typeface="Times New Roman" pitchFamily="18" charset="0"/>
              </a:rPr>
              <a:t/>
            </a:r>
            <a:br>
              <a:rPr lang="en-US" sz="2400" b="1" dirty="0" smtClean="0">
                <a:solidFill>
                  <a:schemeClr val="accent1">
                    <a:lumMod val="75000"/>
                  </a:schemeClr>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conversational strategies</a:t>
            </a:r>
          </a:p>
          <a:p>
            <a:pPr algn="l" rtl="0"/>
            <a:r>
              <a:rPr lang="en-US" sz="2800" b="1" dirty="0" smtClean="0">
                <a:solidFill>
                  <a:schemeClr val="accent1">
                    <a:lumMod val="75000"/>
                  </a:schemeClr>
                </a:solidFill>
                <a:latin typeface="Times New Roman" pitchFamily="18" charset="0"/>
                <a:cs typeface="Times New Roman" pitchFamily="18" charset="0"/>
              </a:rPr>
              <a:t/>
            </a:r>
            <a:br>
              <a:rPr lang="en-US" sz="2800" b="1" dirty="0" smtClean="0">
                <a:solidFill>
                  <a:schemeClr val="accent1">
                    <a:lumMod val="75000"/>
                  </a:schemeClr>
                </a:solidFill>
                <a:latin typeface="Times New Roman" pitchFamily="18" charset="0"/>
                <a:cs typeface="Times New Roman" pitchFamily="18" charset="0"/>
              </a:rPr>
            </a:br>
            <a:r>
              <a:rPr lang="en-US" sz="2800" b="1" dirty="0" smtClean="0">
                <a:solidFill>
                  <a:schemeClr val="accent1">
                    <a:lumMod val="75000"/>
                  </a:schemeClr>
                </a:solidFill>
                <a:latin typeface="Times New Roman" pitchFamily="18" charset="0"/>
                <a:cs typeface="Times New Roman" pitchFamily="18" charset="0"/>
              </a:rPr>
              <a:t>The methods we use to engage in the former negotiations (debating, flirting, commiserating, etc).</a:t>
            </a:r>
            <a:br>
              <a:rPr lang="en-US" sz="2800" b="1" dirty="0" smtClean="0">
                <a:solidFill>
                  <a:schemeClr val="accent1">
                    <a:lumMod val="75000"/>
                  </a:schemeClr>
                </a:solidFill>
                <a:latin typeface="Times New Roman" pitchFamily="18" charset="0"/>
                <a:cs typeface="Times New Roman" pitchFamily="18" charset="0"/>
              </a:rPr>
            </a:br>
            <a:r>
              <a:rPr lang="en-US" sz="2800" b="1" dirty="0" smtClean="0">
                <a:solidFill>
                  <a:schemeClr val="accent1">
                    <a:lumMod val="75000"/>
                  </a:schemeClr>
                </a:solidFill>
                <a:latin typeface="Times New Roman" pitchFamily="18" charset="0"/>
                <a:cs typeface="Times New Roman" pitchFamily="18" charset="0"/>
              </a:rPr>
              <a:t> </a:t>
            </a:r>
            <a:br>
              <a:rPr lang="en-US" sz="2800" b="1" dirty="0" smtClean="0">
                <a:solidFill>
                  <a:schemeClr val="accent1">
                    <a:lumMod val="75000"/>
                  </a:schemeClr>
                </a:solidFill>
                <a:latin typeface="Times New Roman" pitchFamily="18" charset="0"/>
                <a:cs typeface="Times New Roman" pitchFamily="18" charset="0"/>
              </a:rPr>
            </a:br>
            <a:endParaRPr lang="en-US" sz="2800"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 y="228600"/>
            <a:ext cx="8534400" cy="6001643"/>
          </a:xfrm>
          <a:prstGeom prst="rect">
            <a:avLst/>
          </a:prstGeom>
        </p:spPr>
        <p:txBody>
          <a:bodyPr wrap="square">
            <a:spAutoFit/>
          </a:bodyPr>
          <a:lstStyle/>
          <a:p>
            <a:pPr algn="l" rtl="0"/>
            <a:r>
              <a:rPr lang="en-US" sz="3200" b="1" i="1" dirty="0" smtClean="0">
                <a:solidFill>
                  <a:srgbClr val="FF0000"/>
                </a:solidFill>
                <a:latin typeface="Times New Roman" pitchFamily="18" charset="0"/>
                <a:cs typeface="Times New Roman" pitchFamily="18" charset="0"/>
              </a:rPr>
              <a:t>*Two basic kinds of conversational strategies:</a:t>
            </a:r>
          </a:p>
          <a:p>
            <a:pPr algn="l" rtl="0"/>
            <a:endParaRPr lang="en-US" sz="3200" b="1" i="1" dirty="0" smtClean="0">
              <a:solidFill>
                <a:srgbClr val="C00000"/>
              </a:solidFill>
              <a:latin typeface="Times New Roman" pitchFamily="18" charset="0"/>
              <a:cs typeface="Times New Roman" pitchFamily="18" charset="0"/>
            </a:endParaRPr>
          </a:p>
          <a:p>
            <a:pPr algn="l" rtl="0"/>
            <a:r>
              <a:rPr lang="en-US" sz="3200" b="1" dirty="0" smtClean="0">
                <a:solidFill>
                  <a:srgbClr val="FF0000"/>
                </a:solidFill>
                <a:latin typeface="Times New Roman" pitchFamily="18" charset="0"/>
                <a:cs typeface="Times New Roman" pitchFamily="18" charset="0"/>
              </a:rPr>
              <a:t>Face Strategies</a:t>
            </a:r>
            <a:r>
              <a:rPr lang="en-US" sz="3200" b="1" dirty="0" smtClean="0">
                <a:solidFill>
                  <a:schemeClr val="accent1">
                    <a:lumMod val="75000"/>
                  </a:schemeClr>
                </a:solidFill>
                <a:latin typeface="Times New Roman" pitchFamily="18" charset="0"/>
                <a:cs typeface="Times New Roman" pitchFamily="18" charset="0"/>
              </a:rPr>
              <a:t>: have to do primarily with showing who we are and what  kind of relationship we have with the people with whom we are talking.</a:t>
            </a:r>
          </a:p>
          <a:p>
            <a:pPr algn="l" rtl="0"/>
            <a:r>
              <a:rPr lang="en-US" sz="3200" b="1" dirty="0" smtClean="0">
                <a:solidFill>
                  <a:schemeClr val="accent1">
                    <a:lumMod val="75000"/>
                  </a:schemeClr>
                </a:solidFill>
                <a:latin typeface="Times New Roman" pitchFamily="18" charset="0"/>
                <a:cs typeface="Times New Roman" pitchFamily="18" charset="0"/>
              </a:rPr>
              <a:t/>
            </a:r>
            <a:br>
              <a:rPr lang="en-US" sz="3200" b="1" dirty="0" smtClean="0">
                <a:solidFill>
                  <a:schemeClr val="accent1">
                    <a:lumMod val="75000"/>
                  </a:schemeClr>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Framing Strategies</a:t>
            </a:r>
            <a:r>
              <a:rPr lang="en-US" sz="3200" b="1" dirty="0" smtClean="0">
                <a:solidFill>
                  <a:schemeClr val="accent1">
                    <a:lumMod val="75000"/>
                  </a:schemeClr>
                </a:solidFill>
                <a:latin typeface="Times New Roman" pitchFamily="18" charset="0"/>
                <a:cs typeface="Times New Roman" pitchFamily="18" charset="0"/>
              </a:rPr>
              <a:t>: have more to do with showing what we are doing in the conversation, whether we are, for example, arguing, teasing, flirting or gossiping</a:t>
            </a:r>
            <a:r>
              <a:rPr lang="en-US" sz="3200" dirty="0" smtClean="0"/>
              <a:t>.</a:t>
            </a:r>
            <a:br>
              <a:rPr lang="en-US" sz="3200" dirty="0" smtClean="0"/>
            </a:br>
            <a:r>
              <a:rPr lang="en-US" sz="3200" dirty="0" smtClean="0"/>
              <a:t> </a:t>
            </a:r>
            <a:endParaRPr lang="en-US" sz="3200"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1000" y="457201"/>
            <a:ext cx="8229600" cy="6155531"/>
          </a:xfrm>
          <a:prstGeom prst="rect">
            <a:avLst/>
          </a:prstGeom>
        </p:spPr>
        <p:txBody>
          <a:bodyPr wrap="square">
            <a:spAutoFit/>
          </a:bodyPr>
          <a:lstStyle/>
          <a:p>
            <a:pPr algn="ctr" rtl="0"/>
            <a:r>
              <a:rPr lang="en-US" sz="3200" b="1" dirty="0" smtClean="0">
                <a:solidFill>
                  <a:srgbClr val="FF0000"/>
                </a:solidFill>
                <a:latin typeface="Times New Roman" pitchFamily="18" charset="0"/>
                <a:cs typeface="Times New Roman" pitchFamily="18" charset="0"/>
              </a:rPr>
              <a:t>Face Strategies</a:t>
            </a:r>
          </a:p>
          <a:p>
            <a:pPr algn="l" rtl="0"/>
            <a:r>
              <a:rPr lang="en-US" sz="3200" b="1" dirty="0" smtClean="0">
                <a:solidFill>
                  <a:srgbClr val="FF0000"/>
                </a:solidFill>
                <a:latin typeface="Times New Roman" pitchFamily="18" charset="0"/>
                <a:cs typeface="Times New Roman" pitchFamily="18" charset="0"/>
              </a:rPr>
              <a:t> </a:t>
            </a:r>
          </a:p>
          <a:p>
            <a:pPr algn="l" rtl="0"/>
            <a:r>
              <a:rPr lang="en-US" sz="2400" b="1" dirty="0" smtClean="0">
                <a:solidFill>
                  <a:schemeClr val="accent1">
                    <a:lumMod val="75000"/>
                  </a:schemeClr>
                </a:solidFill>
                <a:latin typeface="Times New Roman" pitchFamily="18" charset="0"/>
                <a:cs typeface="Times New Roman" pitchFamily="18" charset="0"/>
              </a:rPr>
              <a:t>We define face as ‘the negotiated public image mutually granted to each other by participants in a communicative event’</a:t>
            </a:r>
          </a:p>
          <a:p>
            <a:pPr algn="l" rtl="0"/>
            <a:r>
              <a:rPr lang="en-US" sz="2400" b="1" dirty="0" smtClean="0">
                <a:solidFill>
                  <a:schemeClr val="accent1">
                    <a:lumMod val="75000"/>
                  </a:schemeClr>
                </a:solidFill>
                <a:latin typeface="Times New Roman" pitchFamily="18" charset="0"/>
                <a:cs typeface="Times New Roman" pitchFamily="18" charset="0"/>
              </a:rPr>
              <a:t/>
            </a:r>
            <a:br>
              <a:rPr lang="en-US" sz="2400" b="1" dirty="0" smtClean="0">
                <a:solidFill>
                  <a:schemeClr val="accent1">
                    <a:lumMod val="75000"/>
                  </a:schemeClr>
                </a:solidFill>
                <a:latin typeface="Times New Roman" pitchFamily="18" charset="0"/>
                <a:cs typeface="Times New Roman" pitchFamily="18" charset="0"/>
              </a:rPr>
            </a:br>
            <a:r>
              <a:rPr lang="en-US" sz="2400" b="1" i="1" dirty="0" smtClean="0">
                <a:solidFill>
                  <a:srgbClr val="C00000"/>
                </a:solidFill>
                <a:latin typeface="Times New Roman" pitchFamily="18" charset="0"/>
                <a:cs typeface="Times New Roman" pitchFamily="18" charset="0"/>
              </a:rPr>
              <a:t>There are three important aspects to this definition:</a:t>
            </a:r>
          </a:p>
          <a:p>
            <a:pPr algn="l" rtl="0"/>
            <a:r>
              <a:rPr lang="en-US" sz="2400" b="1" dirty="0" smtClean="0">
                <a:solidFill>
                  <a:schemeClr val="accent1">
                    <a:lumMod val="75000"/>
                  </a:schemeClr>
                </a:solidFill>
                <a:latin typeface="Times New Roman" pitchFamily="18" charset="0"/>
                <a:cs typeface="Times New Roman" pitchFamily="18" charset="0"/>
              </a:rPr>
              <a:t/>
            </a:r>
            <a:br>
              <a:rPr lang="en-US" sz="2400" b="1" dirty="0" smtClean="0">
                <a:solidFill>
                  <a:schemeClr val="accent1">
                    <a:lumMod val="75000"/>
                  </a:schemeClr>
                </a:solidFill>
                <a:latin typeface="Times New Roman" pitchFamily="18" charset="0"/>
                <a:cs typeface="Times New Roman" pitchFamily="18" charset="0"/>
              </a:rPr>
            </a:br>
            <a:r>
              <a:rPr lang="en-US" sz="2400" b="1" dirty="0" smtClean="0">
                <a:solidFill>
                  <a:schemeClr val="accent1">
                    <a:lumMod val="75000"/>
                  </a:schemeClr>
                </a:solidFill>
                <a:latin typeface="Times New Roman" pitchFamily="18" charset="0"/>
                <a:cs typeface="Times New Roman" pitchFamily="18" charset="0"/>
              </a:rPr>
              <a:t>1-is that one's face is one's public image rather than one's true self.</a:t>
            </a:r>
            <a:br>
              <a:rPr lang="en-US" sz="2400" b="1" dirty="0" smtClean="0">
                <a:solidFill>
                  <a:schemeClr val="accent1">
                    <a:lumMod val="75000"/>
                  </a:schemeClr>
                </a:solidFill>
                <a:latin typeface="Times New Roman" pitchFamily="18" charset="0"/>
                <a:cs typeface="Times New Roman" pitchFamily="18" charset="0"/>
              </a:rPr>
            </a:br>
            <a:r>
              <a:rPr lang="en-US" sz="2400" b="1" dirty="0" smtClean="0">
                <a:solidFill>
                  <a:schemeClr val="accent1">
                    <a:lumMod val="75000"/>
                  </a:schemeClr>
                </a:solidFill>
                <a:latin typeface="Times New Roman" pitchFamily="18" charset="0"/>
                <a:cs typeface="Times New Roman" pitchFamily="18" charset="0"/>
              </a:rPr>
              <a:t>2-is result of a kind of give and take with the person or people with whom we are interaction.</a:t>
            </a:r>
            <a:br>
              <a:rPr lang="en-US" sz="2400" b="1" dirty="0" smtClean="0">
                <a:solidFill>
                  <a:schemeClr val="accent1">
                    <a:lumMod val="75000"/>
                  </a:schemeClr>
                </a:solidFill>
                <a:latin typeface="Times New Roman" pitchFamily="18" charset="0"/>
                <a:cs typeface="Times New Roman" pitchFamily="18" charset="0"/>
              </a:rPr>
            </a:br>
            <a:r>
              <a:rPr lang="en-US" sz="2400" b="1" dirty="0" smtClean="0">
                <a:solidFill>
                  <a:schemeClr val="accent1">
                    <a:lumMod val="75000"/>
                  </a:schemeClr>
                </a:solidFill>
                <a:latin typeface="Times New Roman" pitchFamily="18" charset="0"/>
                <a:cs typeface="Times New Roman" pitchFamily="18" charset="0"/>
              </a:rPr>
              <a:t>3-is successfully presenting a certain face in interaction depends on the people with whom we are interaction cooperation with us.</a:t>
            </a:r>
          </a:p>
          <a:p>
            <a:pPr algn="l" rtl="0"/>
            <a:endParaRPr lang="en-US" b="1" dirty="0" smtClean="0">
              <a:solidFill>
                <a:srgbClr val="FF0000"/>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57200" y="381000"/>
            <a:ext cx="8458200" cy="5386090"/>
          </a:xfrm>
          <a:prstGeom prst="rect">
            <a:avLst/>
          </a:prstGeom>
        </p:spPr>
        <p:txBody>
          <a:bodyPr wrap="square">
            <a:spAutoFit/>
          </a:bodyPr>
          <a:lstStyle/>
          <a:p>
            <a:pPr algn="l" rtl="0"/>
            <a:r>
              <a:rPr lang="en-US" sz="3200" b="1" i="1" dirty="0" smtClean="0">
                <a:solidFill>
                  <a:srgbClr val="C00000"/>
                </a:solidFill>
                <a:latin typeface="Times New Roman" pitchFamily="18" charset="0"/>
                <a:cs typeface="Times New Roman" pitchFamily="18" charset="0"/>
              </a:rPr>
              <a:t>There are two kinds of face strategies:</a:t>
            </a:r>
          </a:p>
          <a:p>
            <a:pPr algn="l" rtl="0"/>
            <a:r>
              <a:rPr lang="en-US" sz="2400" dirty="0" smtClean="0"/>
              <a:t/>
            </a:r>
            <a:br>
              <a:rPr lang="en-US" sz="2400" dirty="0" smtClean="0"/>
            </a:br>
            <a:r>
              <a:rPr lang="en-US" sz="2400" i="1" dirty="0" smtClean="0"/>
              <a:t>1-I</a:t>
            </a:r>
            <a:r>
              <a:rPr lang="en-US" sz="2400" b="1" i="1" dirty="0" smtClean="0"/>
              <a:t>nvolvement strategies:</a:t>
            </a:r>
            <a:r>
              <a:rPr lang="en-US" sz="2400" dirty="0" smtClean="0"/>
              <a:t> strategies we use to establish or maintain ‘</a:t>
            </a:r>
            <a:r>
              <a:rPr lang="en-US" sz="2400" b="1" dirty="0" smtClean="0"/>
              <a:t>closeness’</a:t>
            </a:r>
            <a:r>
              <a:rPr lang="en-US" sz="2400" dirty="0" smtClean="0"/>
              <a:t> with the people to show them that we consider them our friends.</a:t>
            </a:r>
            <a:br>
              <a:rPr lang="en-US" sz="2400" dirty="0" smtClean="0"/>
            </a:br>
            <a:r>
              <a:rPr lang="en-US" sz="2400" dirty="0" smtClean="0"/>
              <a:t>*Like calling people by their first names or using nicknames.</a:t>
            </a:r>
            <a:br>
              <a:rPr lang="en-US" sz="2400" dirty="0" smtClean="0"/>
            </a:br>
            <a:r>
              <a:rPr lang="en-US" sz="2400" dirty="0" smtClean="0"/>
              <a:t> </a:t>
            </a:r>
            <a:br>
              <a:rPr lang="en-US" sz="2400" dirty="0" smtClean="0"/>
            </a:br>
            <a:r>
              <a:rPr lang="en-US" sz="2400" b="1" i="1" dirty="0" smtClean="0"/>
              <a:t>2-Independence strategies:</a:t>
            </a:r>
            <a:r>
              <a:rPr lang="en-US" sz="2400" dirty="0" smtClean="0"/>
              <a:t> strategies we use to establish or maintain </a:t>
            </a:r>
            <a:r>
              <a:rPr lang="en-US" sz="2400" b="1" i="1" dirty="0" smtClean="0"/>
              <a:t>distance</a:t>
            </a:r>
            <a:r>
              <a:rPr lang="en-US" sz="2400" b="1" dirty="0" smtClean="0"/>
              <a:t> </a:t>
            </a:r>
            <a:r>
              <a:rPr lang="en-US" sz="2400" dirty="0" smtClean="0"/>
              <a:t>from the people with whom we are Interacting either because we are not their friends or we wish to show them respect.</a:t>
            </a:r>
            <a:br>
              <a:rPr lang="en-US" sz="2400" dirty="0" smtClean="0"/>
            </a:br>
            <a:r>
              <a:rPr lang="en-US" sz="2400" dirty="0" smtClean="0"/>
              <a:t>*Like  using more formal language and terms of address.’</a:t>
            </a:r>
            <a:br>
              <a:rPr lang="en-US" sz="2400" dirty="0" smtClean="0"/>
            </a:br>
            <a:endParaRPr lang="en-US" sz="2400" dirty="0" smtClean="0"/>
          </a:p>
          <a:p>
            <a:pPr algn="l" rtl="0"/>
            <a:r>
              <a:rPr lang="en-US" sz="2400" dirty="0" smtClean="0"/>
              <a:t> </a:t>
            </a:r>
            <a:endParaRPr lang="en-US" sz="2400"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nvGraphicFramePr>
        <p:xfrm>
          <a:off x="228600" y="457200"/>
          <a:ext cx="8686800" cy="6133877"/>
        </p:xfrm>
        <a:graphic>
          <a:graphicData uri="http://schemas.openxmlformats.org/drawingml/2006/table">
            <a:tbl>
              <a:tblPr rtl="1" firstRow="1" bandRow="1">
                <a:tableStyleId>{9D7B26C5-4107-4FEC-AEDC-1716B250A1EF}</a:tableStyleId>
              </a:tblPr>
              <a:tblGrid>
                <a:gridCol w="4343400"/>
                <a:gridCol w="4343400"/>
              </a:tblGrid>
              <a:tr h="921797">
                <a:tc>
                  <a:txBody>
                    <a:bodyPr/>
                    <a:lstStyle/>
                    <a:p>
                      <a:pPr algn="l" rtl="0">
                        <a:lnSpc>
                          <a:spcPct val="115000"/>
                        </a:lnSpc>
                        <a:spcAft>
                          <a:spcPts val="0"/>
                        </a:spcAft>
                      </a:pPr>
                      <a:r>
                        <a:rPr lang="en-US" sz="2400" dirty="0">
                          <a:latin typeface="Cambria"/>
                          <a:ea typeface="Times New Roman"/>
                          <a:cs typeface="Cambria"/>
                        </a:rPr>
                        <a:t>Independence</a:t>
                      </a:r>
                      <a:endParaRPr lang="en-US" sz="2400" dirty="0">
                        <a:latin typeface="Calibri"/>
                        <a:ea typeface="Calibri"/>
                        <a:cs typeface="Arial"/>
                      </a:endParaRPr>
                    </a:p>
                  </a:txBody>
                  <a:tcPr marL="68580" marR="68580" marT="0" marB="0"/>
                </a:tc>
                <a:tc>
                  <a:txBody>
                    <a:bodyPr/>
                    <a:lstStyle/>
                    <a:p>
                      <a:pPr algn="l" rtl="0"/>
                      <a:r>
                        <a:rPr lang="en-US" sz="2400" b="1" kern="1200" dirty="0" smtClean="0">
                          <a:solidFill>
                            <a:schemeClr val="tx1"/>
                          </a:solidFill>
                          <a:latin typeface="+mn-lt"/>
                          <a:ea typeface="+mn-ea"/>
                          <a:cs typeface="+mn-cs"/>
                        </a:rPr>
                        <a:t>Involvement</a:t>
                      </a:r>
                      <a:endParaRPr lang="ar-SA" sz="2400" dirty="0"/>
                    </a:p>
                  </a:txBody>
                  <a:tcPr/>
                </a:tc>
              </a:tr>
              <a:tr h="3894555">
                <a:tc>
                  <a:txBody>
                    <a:bodyPr/>
                    <a:lstStyle/>
                    <a:p>
                      <a:pPr algn="l" rtl="0"/>
                      <a:r>
                        <a:rPr lang="en-US" sz="2400" kern="1200" dirty="0" smtClean="0">
                          <a:solidFill>
                            <a:schemeClr val="tx1"/>
                          </a:solidFill>
                          <a:latin typeface="+mn-lt"/>
                          <a:ea typeface="+mn-ea"/>
                          <a:cs typeface="+mn-cs"/>
                        </a:rPr>
                        <a:t>Using tiles ( </a:t>
                      </a:r>
                      <a:r>
                        <a:rPr lang="en-US" sz="2400" kern="1200" dirty="0" err="1" smtClean="0">
                          <a:solidFill>
                            <a:schemeClr val="tx1"/>
                          </a:solidFill>
                          <a:latin typeface="+mn-lt"/>
                          <a:ea typeface="+mn-ea"/>
                          <a:cs typeface="+mn-cs"/>
                        </a:rPr>
                        <a:t>mr.</a:t>
                      </a:r>
                      <a:r>
                        <a:rPr lang="en-US" sz="2400" kern="1200" dirty="0" smtClean="0">
                          <a:solidFill>
                            <a:schemeClr val="tx1"/>
                          </a:solidFill>
                          <a:latin typeface="+mn-lt"/>
                          <a:ea typeface="+mn-ea"/>
                          <a:cs typeface="+mn-cs"/>
                        </a:rPr>
                        <a:t> , professor, good morning)</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Using formal language( excuse me, can you help me)</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Being indirect( I wonder if I can borrow your pen)</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Talking about things other than (us)</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Being taciturn(  not talking a lot)</a:t>
                      </a:r>
                      <a:endParaRPr lang="ar-SA" sz="2400" dirty="0"/>
                    </a:p>
                  </a:txBody>
                  <a:tcPr/>
                </a:tc>
                <a:tc>
                  <a:txBody>
                    <a:bodyPr/>
                    <a:lstStyle/>
                    <a:p>
                      <a:pPr algn="l" rtl="0"/>
                      <a:r>
                        <a:rPr lang="en-US" sz="2400" kern="1200" dirty="0" smtClean="0">
                          <a:solidFill>
                            <a:schemeClr val="tx1"/>
                          </a:solidFill>
                          <a:latin typeface="+mn-lt"/>
                          <a:ea typeface="+mn-ea"/>
                          <a:cs typeface="+mn-cs"/>
                        </a:rPr>
                        <a:t>Using first names or nicknames( hi , </a:t>
                      </a:r>
                      <a:r>
                        <a:rPr lang="en-US" sz="2400" kern="1200" dirty="0" err="1" smtClean="0">
                          <a:solidFill>
                            <a:schemeClr val="tx1"/>
                          </a:solidFill>
                          <a:latin typeface="+mn-lt"/>
                          <a:ea typeface="+mn-ea"/>
                          <a:cs typeface="+mn-cs"/>
                        </a:rPr>
                        <a:t>Nono</a:t>
                      </a:r>
                      <a:r>
                        <a:rPr lang="en-US" sz="2400" kern="1200" dirty="0" smtClean="0">
                          <a:solidFill>
                            <a:schemeClr val="tx1"/>
                          </a:solidFill>
                          <a:latin typeface="+mn-lt"/>
                          <a:ea typeface="+mn-ea"/>
                          <a:cs typeface="+mn-cs"/>
                        </a:rPr>
                        <a:t>)</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Using informal language( </a:t>
                      </a:r>
                      <a:r>
                        <a:rPr lang="en-US" sz="2400" kern="1200" dirty="0" err="1" smtClean="0">
                          <a:solidFill>
                            <a:schemeClr val="tx1"/>
                          </a:solidFill>
                          <a:latin typeface="+mn-lt"/>
                          <a:ea typeface="+mn-ea"/>
                          <a:cs typeface="+mn-cs"/>
                        </a:rPr>
                        <a:t>Gotta</a:t>
                      </a:r>
                      <a:r>
                        <a:rPr lang="en-US" sz="2400" kern="1200" dirty="0" smtClean="0">
                          <a:solidFill>
                            <a:schemeClr val="tx1"/>
                          </a:solidFill>
                          <a:latin typeface="+mn-lt"/>
                          <a:ea typeface="+mn-ea"/>
                          <a:cs typeface="+mn-cs"/>
                        </a:rPr>
                        <a:t>, minute)</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Being direct( let’s go to cinema)</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Talking about ( us)</a:t>
                      </a:r>
                    </a:p>
                    <a:p>
                      <a:pPr algn="l" rtl="0"/>
                      <a:r>
                        <a:rPr lang="en-US" sz="2400" kern="1200" dirty="0" smtClean="0">
                          <a:solidFill>
                            <a:schemeClr val="tx1"/>
                          </a:solidFill>
                          <a:latin typeface="+mn-lt"/>
                          <a:ea typeface="+mn-ea"/>
                          <a:cs typeface="+mn-cs"/>
                        </a:rPr>
                        <a:t> </a:t>
                      </a:r>
                    </a:p>
                    <a:p>
                      <a:pPr algn="l" rtl="0"/>
                      <a:r>
                        <a:rPr lang="en-US" sz="2400" kern="1200" dirty="0" smtClean="0">
                          <a:solidFill>
                            <a:schemeClr val="tx1"/>
                          </a:solidFill>
                          <a:latin typeface="+mn-lt"/>
                          <a:ea typeface="+mn-ea"/>
                          <a:cs typeface="+mn-cs"/>
                        </a:rPr>
                        <a:t>Being voluble ( talking a lot)</a:t>
                      </a:r>
                      <a:endParaRPr lang="ar-SA" sz="2400" dirty="0"/>
                    </a:p>
                  </a:txBody>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60648"/>
            <a:ext cx="8424936" cy="6555641"/>
          </a:xfrm>
          <a:prstGeom prst="rect">
            <a:avLst/>
          </a:prstGeom>
          <a:noFill/>
        </p:spPr>
        <p:txBody>
          <a:bodyPr wrap="square" rtlCol="1">
            <a:spAutoFit/>
          </a:bodyPr>
          <a:lstStyle/>
          <a:p>
            <a:endParaRPr lang="en-US" dirty="0" smtClean="0"/>
          </a:p>
          <a:p>
            <a:pPr algn="l" rtl="0"/>
            <a:r>
              <a:rPr lang="en-US" sz="3000" b="1" cap="small" dirty="0" smtClean="0">
                <a:solidFill>
                  <a:srgbClr val="FF0000"/>
                </a:solidFill>
                <a:latin typeface="+mj-lt"/>
                <a:ea typeface="+mj-ea"/>
                <a:cs typeface="+mj-cs"/>
              </a:rPr>
              <a:t>WHAT IS DISCOURSE ANALYSIS ?</a:t>
            </a:r>
          </a:p>
          <a:p>
            <a:pPr algn="l" rtl="0"/>
            <a:endParaRPr lang="en-US" sz="3000" b="1" cap="small" dirty="0" smtClean="0">
              <a:solidFill>
                <a:srgbClr val="FF0000"/>
              </a:solidFill>
              <a:latin typeface="+mj-lt"/>
              <a:ea typeface="+mj-ea"/>
              <a:cs typeface="+mj-cs"/>
            </a:endParaRPr>
          </a:p>
          <a:p>
            <a:pPr algn="l" rtl="0"/>
            <a:r>
              <a:rPr lang="en-US" sz="3200" dirty="0" smtClean="0"/>
              <a:t>Discourse analysis study the ways sentences and utterances</a:t>
            </a:r>
            <a:r>
              <a:rPr lang="en-US" sz="3200" i="1" dirty="0" smtClean="0"/>
              <a:t> (speech)</a:t>
            </a:r>
            <a:r>
              <a:rPr lang="en-US" sz="3200" dirty="0" smtClean="0"/>
              <a:t> go  together  to make texts and interactions and how those texts and interactions fit into our social world.</a:t>
            </a:r>
          </a:p>
          <a:p>
            <a:pPr algn="l" rtl="0"/>
            <a:endParaRPr lang="en-US" sz="3200" dirty="0" smtClean="0"/>
          </a:p>
          <a:p>
            <a:pPr algn="l" rtl="0"/>
            <a:r>
              <a:rPr lang="en-US" sz="3200" dirty="0" smtClean="0"/>
              <a:t>It should be noticed also that discourse analysis is not just the study of language, but a way of looking at language as well.</a:t>
            </a:r>
          </a:p>
          <a:p>
            <a:pPr algn="l" rtl="0"/>
            <a:endParaRPr lang="en-US" b="1" dirty="0" smtClean="0">
              <a:solidFill>
                <a:srgbClr val="7030A0"/>
              </a:solidFill>
            </a:endParaRPr>
          </a:p>
          <a:p>
            <a:pPr algn="l"/>
            <a:endParaRPr lang="en-US" dirty="0" smtClean="0"/>
          </a:p>
          <a:p>
            <a:pPr algn="l"/>
            <a:endParaRPr lang="en-US" dirty="0" smtClean="0"/>
          </a:p>
        </p:txBody>
      </p:sp>
    </p:spTree>
    <p:extLst>
      <p:ext uri="{BB962C8B-B14F-4D97-AF65-F5344CB8AC3E}">
        <p14:creationId xmlns:p14="http://schemas.microsoft.com/office/powerpoint/2010/main" xmlns="" val="2206827108"/>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28600" y="304801"/>
            <a:ext cx="8686800" cy="4585871"/>
          </a:xfrm>
          <a:prstGeom prst="rect">
            <a:avLst/>
          </a:prstGeom>
        </p:spPr>
        <p:txBody>
          <a:bodyPr wrap="square">
            <a:spAutoFit/>
          </a:bodyPr>
          <a:lstStyle/>
          <a:p>
            <a:pPr algn="l" rtl="0"/>
            <a:r>
              <a:rPr lang="en-US" sz="3200" b="1" dirty="0" smtClean="0">
                <a:solidFill>
                  <a:srgbClr val="FF0000"/>
                </a:solidFill>
                <a:latin typeface="Times New Roman" pitchFamily="18" charset="0"/>
                <a:cs typeface="Times New Roman" pitchFamily="18" charset="0"/>
              </a:rPr>
              <a:t>Framing strategies:</a:t>
            </a:r>
            <a:r>
              <a:rPr lang="en-US" dirty="0" smtClean="0"/>
              <a:t/>
            </a:r>
            <a:br>
              <a:rPr lang="en-US" dirty="0" smtClean="0"/>
            </a:br>
            <a:r>
              <a:rPr lang="en-US" sz="2000" b="1" dirty="0" smtClean="0"/>
              <a:t>Sets of expectations about what kinds of things will be said and how those things ought to be interpreted for different kinds of activities.</a:t>
            </a:r>
          </a:p>
          <a:p>
            <a:pPr algn="l" rtl="0"/>
            <a:r>
              <a:rPr lang="en-US" dirty="0" smtClean="0"/>
              <a:t/>
            </a:r>
            <a:br>
              <a:rPr lang="en-US" dirty="0" smtClean="0"/>
            </a:br>
            <a:r>
              <a:rPr lang="en-US" sz="2400" b="1" dirty="0" smtClean="0">
                <a:solidFill>
                  <a:srgbClr val="FF0000"/>
                </a:solidFill>
                <a:latin typeface="Times New Roman" pitchFamily="18" charset="0"/>
                <a:cs typeface="Times New Roman" pitchFamily="18" charset="0"/>
              </a:rPr>
              <a:t>Primary framework:</a:t>
            </a:r>
          </a:p>
          <a:p>
            <a:pPr algn="l" rtl="0"/>
            <a:r>
              <a:rPr lang="en-US" sz="2000" b="1" dirty="0" smtClean="0"/>
              <a:t>It is a Set of expectations about the overall activity in which we will be engaged.</a:t>
            </a:r>
          </a:p>
          <a:p>
            <a:pPr algn="l" rtl="0"/>
            <a:r>
              <a:rPr lang="en-US" dirty="0" smtClean="0"/>
              <a:t/>
            </a:r>
            <a:br>
              <a:rPr lang="en-US" dirty="0" smtClean="0"/>
            </a:br>
            <a:r>
              <a:rPr lang="en-US" sz="2400" b="1" i="1" dirty="0" smtClean="0">
                <a:solidFill>
                  <a:srgbClr val="FF0000"/>
                </a:solidFill>
                <a:latin typeface="Times New Roman" pitchFamily="18" charset="0"/>
                <a:cs typeface="Times New Roman" pitchFamily="18" charset="0"/>
              </a:rPr>
              <a:t>Example:</a:t>
            </a:r>
            <a:r>
              <a:rPr lang="en-US" dirty="0" smtClean="0"/>
              <a:t/>
            </a:r>
            <a:br>
              <a:rPr lang="en-US" dirty="0" smtClean="0"/>
            </a:br>
            <a:r>
              <a:rPr lang="en-US" sz="2000" b="1" dirty="0" smtClean="0"/>
              <a:t>When we are a patient in a medical examination,  we expect that the doctor will touch us, and we interpret this behavior as a method for diagnosing our particular Medical problem.</a:t>
            </a:r>
          </a:p>
          <a:p>
            <a:pPr algn="l" rtl="0"/>
            <a:r>
              <a:rPr lang="en-US" dirty="0" smtClean="0"/>
              <a:t/>
            </a:r>
            <a:br>
              <a:rPr lang="en-US" dirty="0" smtClean="0"/>
            </a:br>
            <a:endParaRPr lang="en-US" dirty="0"/>
          </a:p>
        </p:txBody>
      </p:sp>
      <p:sp>
        <p:nvSpPr>
          <p:cNvPr id="4" name="مستطيل 3"/>
          <p:cNvSpPr/>
          <p:nvPr/>
        </p:nvSpPr>
        <p:spPr>
          <a:xfrm>
            <a:off x="228600" y="4272677"/>
            <a:ext cx="8610600" cy="2339102"/>
          </a:xfrm>
          <a:prstGeom prst="rect">
            <a:avLst/>
          </a:prstGeom>
        </p:spPr>
        <p:txBody>
          <a:bodyPr wrap="square">
            <a:spAutoFit/>
          </a:bodyPr>
          <a:lstStyle/>
          <a:p>
            <a:pPr algn="l" rtl="0"/>
            <a:r>
              <a:rPr lang="en-US" sz="2400" b="1" i="1" dirty="0" smtClean="0">
                <a:solidFill>
                  <a:srgbClr val="FF0000"/>
                </a:solidFill>
                <a:latin typeface="Times New Roman" pitchFamily="18" charset="0"/>
                <a:cs typeface="Times New Roman" pitchFamily="18" charset="0"/>
              </a:rPr>
              <a:t>*however, </a:t>
            </a:r>
            <a:r>
              <a:rPr lang="en-US" sz="2000" b="1" dirty="0" smtClean="0"/>
              <a:t>hardly ever involves just one activity. We often engage in a variety of different activities within the primary framework.</a:t>
            </a:r>
          </a:p>
          <a:p>
            <a:pPr algn="l" rtl="0"/>
            <a:r>
              <a:rPr lang="en-US" dirty="0" smtClean="0"/>
              <a:t/>
            </a:r>
            <a:br>
              <a:rPr lang="en-US" dirty="0" smtClean="0"/>
            </a:br>
            <a:r>
              <a:rPr lang="en-US" sz="2400" b="1" i="1" dirty="0" smtClean="0">
                <a:solidFill>
                  <a:srgbClr val="FF0000"/>
                </a:solidFill>
                <a:latin typeface="Times New Roman" pitchFamily="18" charset="0"/>
                <a:cs typeface="Times New Roman" pitchFamily="18" charset="0"/>
              </a:rPr>
              <a:t>Example:</a:t>
            </a:r>
          </a:p>
          <a:p>
            <a:pPr algn="l" rtl="0"/>
            <a:r>
              <a:rPr lang="en-US" sz="2000" b="1" dirty="0" smtClean="0"/>
              <a:t>While lecturing, a lecturer might give explanations, tell jokes, or even rebuke members of the audience if they are not paying attention.</a:t>
            </a:r>
            <a:br>
              <a:rPr lang="en-US" sz="2000" b="1" dirty="0" smtClean="0"/>
            </a:br>
            <a:endParaRPr lang="en-US" sz="2000" b="1" dirty="0" smtClean="0"/>
          </a:p>
        </p:txBody>
      </p:sp>
    </p:spTree>
    <p:extLst>
      <p:ext uri="{BB962C8B-B14F-4D97-AF65-F5344CB8AC3E}">
        <p14:creationId xmlns:p14="http://schemas.microsoft.com/office/powerpoint/2010/main" xmlns="" val="3438239250"/>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514600"/>
            <a:ext cx="8568952" cy="4124206"/>
          </a:xfrm>
          <a:prstGeom prst="rect">
            <a:avLst/>
          </a:prstGeom>
          <a:noFill/>
        </p:spPr>
        <p:txBody>
          <a:bodyPr wrap="square" rtlCol="1">
            <a:spAutoFit/>
          </a:bodyPr>
          <a:lstStyle/>
          <a:p>
            <a:pPr algn="l" rtl="0"/>
            <a:endParaRPr lang="en-US" b="1" dirty="0" smtClean="0">
              <a:solidFill>
                <a:srgbClr val="7030A0"/>
              </a:solidFill>
            </a:endParaRPr>
          </a:p>
          <a:p>
            <a:pPr algn="l" rtl="0"/>
            <a:endParaRPr lang="en-US" b="1" dirty="0" smtClean="0">
              <a:solidFill>
                <a:srgbClr val="7030A0"/>
              </a:solidFill>
            </a:endParaRPr>
          </a:p>
          <a:p>
            <a:pPr algn="l" rtl="0"/>
            <a:endParaRPr lang="ar-SA" dirty="0" smtClean="0"/>
          </a:p>
          <a:p>
            <a:pPr algn="l" rtl="0"/>
            <a:r>
              <a:rPr lang="en-US" sz="2800" i="1" dirty="0" smtClean="0">
                <a:solidFill>
                  <a:srgbClr val="FF0000"/>
                </a:solidFill>
              </a:rPr>
              <a:t>Context can be divided into three components</a:t>
            </a:r>
            <a:r>
              <a:rPr lang="en-US" dirty="0" smtClean="0"/>
              <a:t>:</a:t>
            </a:r>
          </a:p>
          <a:p>
            <a:pPr algn="l" rtl="0"/>
            <a:endParaRPr lang="en-US" dirty="0" smtClean="0"/>
          </a:p>
          <a:p>
            <a:pPr indent="-457200" algn="l" rtl="0">
              <a:buFont typeface="+mj-lt"/>
              <a:buAutoNum type="arabicPeriod"/>
            </a:pPr>
            <a:r>
              <a:rPr lang="en-US" sz="2400" b="1" dirty="0" smtClean="0">
                <a:solidFill>
                  <a:schemeClr val="accent1">
                    <a:lumMod val="50000"/>
                  </a:schemeClr>
                </a:solidFill>
              </a:rPr>
              <a:t>The relevant features of participants, persons, personalities</a:t>
            </a:r>
          </a:p>
          <a:p>
            <a:pPr indent="-457200" algn="l" rtl="0">
              <a:buFont typeface="+mj-lt"/>
              <a:buAutoNum type="arabicPeriod"/>
            </a:pPr>
            <a:r>
              <a:rPr lang="en-US" sz="2400" b="1" dirty="0" smtClean="0">
                <a:solidFill>
                  <a:schemeClr val="accent1">
                    <a:lumMod val="50000"/>
                  </a:schemeClr>
                </a:solidFill>
              </a:rPr>
              <a:t>The relevant objects in the situation</a:t>
            </a:r>
          </a:p>
          <a:p>
            <a:pPr indent="-457200" algn="l" rtl="0">
              <a:buFont typeface="+mj-lt"/>
              <a:buAutoNum type="arabicPeriod"/>
            </a:pPr>
            <a:r>
              <a:rPr lang="en-US" sz="2400" b="1" dirty="0" smtClean="0">
                <a:solidFill>
                  <a:schemeClr val="accent1">
                    <a:lumMod val="50000"/>
                  </a:schemeClr>
                </a:solidFill>
              </a:rPr>
              <a:t>The effect of the verbal action</a:t>
            </a:r>
          </a:p>
          <a:p>
            <a:pPr indent="-457200" algn="l" rtl="0">
              <a:buFont typeface="+mj-lt"/>
              <a:buAutoNum type="arabicPeriod"/>
            </a:pPr>
            <a:r>
              <a:rPr lang="en-US" sz="2400" b="1" dirty="0" smtClean="0">
                <a:solidFill>
                  <a:schemeClr val="accent1">
                    <a:lumMod val="50000"/>
                  </a:schemeClr>
                </a:solidFill>
              </a:rPr>
              <a:t>Sitting and time </a:t>
            </a:r>
          </a:p>
          <a:p>
            <a:pPr indent="-457200" algn="l" rtl="0">
              <a:buFont typeface="+mj-lt"/>
              <a:buAutoNum type="arabicPeriod"/>
            </a:pPr>
            <a:r>
              <a:rPr lang="en-US" sz="2400" b="1" dirty="0" smtClean="0">
                <a:solidFill>
                  <a:schemeClr val="accent1">
                    <a:lumMod val="50000"/>
                  </a:schemeClr>
                </a:solidFill>
              </a:rPr>
              <a:t>The field or the social where the action take place</a:t>
            </a:r>
          </a:p>
          <a:p>
            <a:pPr algn="l" rtl="0"/>
            <a:endParaRPr lang="en-US" dirty="0"/>
          </a:p>
        </p:txBody>
      </p:sp>
      <p:sp>
        <p:nvSpPr>
          <p:cNvPr id="3" name="مستطيل 2"/>
          <p:cNvSpPr/>
          <p:nvPr/>
        </p:nvSpPr>
        <p:spPr>
          <a:xfrm>
            <a:off x="228600" y="304800"/>
            <a:ext cx="8686800" cy="3508653"/>
          </a:xfrm>
          <a:prstGeom prst="rect">
            <a:avLst/>
          </a:prstGeom>
        </p:spPr>
        <p:txBody>
          <a:bodyPr wrap="square">
            <a:spAutoFit/>
          </a:bodyPr>
          <a:lstStyle/>
          <a:p>
            <a:pPr algn="ctr" rtl="0"/>
            <a:r>
              <a:rPr lang="en-US" sz="2800" b="1" dirty="0" smtClean="0">
                <a:solidFill>
                  <a:srgbClr val="FF0000"/>
                </a:solidFill>
                <a:latin typeface="Times New Roman" pitchFamily="18" charset="0"/>
                <a:cs typeface="Times New Roman" pitchFamily="18" charset="0"/>
              </a:rPr>
              <a:t>CONTEXT, CULTURE AND COMMUNICATION</a:t>
            </a:r>
          </a:p>
          <a:p>
            <a:pPr algn="l" rtl="0"/>
            <a:r>
              <a:rPr lang="en-US" sz="2800" dirty="0" smtClean="0">
                <a:solidFill>
                  <a:srgbClr val="FF0000"/>
                </a:solidFill>
              </a:rPr>
              <a:t/>
            </a:r>
            <a:br>
              <a:rPr lang="en-US" sz="2800" dirty="0" smtClean="0">
                <a:solidFill>
                  <a:srgbClr val="FF0000"/>
                </a:solidFill>
              </a:rPr>
            </a:br>
            <a:r>
              <a:rPr lang="en-US" sz="2800" b="1" dirty="0" smtClean="0">
                <a:solidFill>
                  <a:srgbClr val="FF0000"/>
                </a:solidFill>
                <a:latin typeface="Times New Roman" pitchFamily="18" charset="0"/>
                <a:cs typeface="Times New Roman" pitchFamily="18" charset="0"/>
              </a:rPr>
              <a:t>Context</a:t>
            </a:r>
          </a:p>
          <a:p>
            <a:pPr algn="l" rtl="0"/>
            <a:r>
              <a:rPr lang="en-US" sz="2400" b="1" dirty="0" smtClean="0">
                <a:solidFill>
                  <a:schemeClr val="accent1">
                    <a:lumMod val="50000"/>
                  </a:schemeClr>
                </a:solidFill>
                <a:latin typeface="Times New Roman" pitchFamily="18" charset="0"/>
                <a:cs typeface="Times New Roman" pitchFamily="18" charset="0"/>
              </a:rPr>
              <a:t/>
            </a:r>
            <a:br>
              <a:rPr lang="en-US" sz="2400" b="1" dirty="0" smtClean="0">
                <a:solidFill>
                  <a:schemeClr val="accent1">
                    <a:lumMod val="50000"/>
                  </a:schemeClr>
                </a:solidFill>
                <a:latin typeface="Times New Roman" pitchFamily="18" charset="0"/>
                <a:cs typeface="Times New Roman" pitchFamily="18" charset="0"/>
              </a:rPr>
            </a:br>
            <a:r>
              <a:rPr lang="en-US" sz="2400" b="1" dirty="0" smtClean="0">
                <a:solidFill>
                  <a:schemeClr val="accent1">
                    <a:lumMod val="50000"/>
                  </a:schemeClr>
                </a:solidFill>
              </a:rPr>
              <a:t>It Could  mean practically anything from the place and time of day of an utterance, to speakers’ political views or religious beliefs. </a:t>
            </a:r>
            <a:br>
              <a:rPr lang="en-US" sz="2400" b="1" dirty="0" smtClean="0">
                <a:solidFill>
                  <a:schemeClr val="accent1">
                    <a:lumMod val="50000"/>
                  </a:schemeClr>
                </a:solidFill>
              </a:rPr>
            </a:br>
            <a:r>
              <a:rPr lang="en-US" sz="2400" b="1" dirty="0" smtClean="0">
                <a:solidFill>
                  <a:schemeClr val="accent1">
                    <a:lumMod val="50000"/>
                  </a:schemeClr>
                </a:solidFill>
              </a:rPr>
              <a:t> </a:t>
            </a:r>
            <a:r>
              <a:rPr lang="en-US" dirty="0" smtClean="0">
                <a:solidFill>
                  <a:schemeClr val="accent1">
                    <a:lumMod val="50000"/>
                  </a:schemeClr>
                </a:solidFill>
              </a:rPr>
              <a:t/>
            </a:r>
            <a:br>
              <a:rPr lang="en-US" dirty="0" smtClean="0">
                <a:solidFill>
                  <a:schemeClr val="accent1">
                    <a:lumMod val="50000"/>
                  </a:schemeClr>
                </a:solidFill>
              </a:rPr>
            </a:br>
            <a:endParaRPr lang="en-US" dirty="0">
              <a:solidFill>
                <a:schemeClr val="accent1">
                  <a:lumMod val="50000"/>
                </a:schemeClr>
              </a:solidFill>
            </a:endParaRPr>
          </a:p>
        </p:txBody>
      </p:sp>
    </p:spTree>
    <p:extLst>
      <p:ext uri="{BB962C8B-B14F-4D97-AF65-F5344CB8AC3E}">
        <p14:creationId xmlns:p14="http://schemas.microsoft.com/office/powerpoint/2010/main" xmlns="" val="2269320563"/>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8640960" cy="3754874"/>
          </a:xfrm>
          <a:prstGeom prst="rect">
            <a:avLst/>
          </a:prstGeom>
          <a:noFill/>
        </p:spPr>
        <p:txBody>
          <a:bodyPr wrap="square" rtlCol="1">
            <a:spAutoFit/>
          </a:bodyPr>
          <a:lstStyle/>
          <a:p>
            <a:pPr algn="l" rtl="0"/>
            <a:r>
              <a:rPr lang="en-US" sz="2800" dirty="0" smtClean="0">
                <a:solidFill>
                  <a:srgbClr val="FF0000"/>
                </a:solidFill>
              </a:rPr>
              <a:t>The relationship between context and competence:</a:t>
            </a:r>
          </a:p>
          <a:p>
            <a:pPr algn="l" rtl="0"/>
            <a:r>
              <a:rPr lang="en-US" b="1" dirty="0" smtClean="0">
                <a:solidFill>
                  <a:srgbClr val="7030A0"/>
                </a:solidFill>
              </a:rPr>
              <a:t> </a:t>
            </a:r>
          </a:p>
          <a:p>
            <a:pPr algn="l" rtl="0"/>
            <a:r>
              <a:rPr lang="en-US" sz="2400" b="1" dirty="0" smtClean="0">
                <a:solidFill>
                  <a:schemeClr val="accent1">
                    <a:lumMod val="50000"/>
                  </a:schemeClr>
                </a:solidFill>
              </a:rPr>
              <a:t>Knowledge or mastery of the linguistic system alone is not sufficient for successful communication. People also need to know and master various rules, norms and conventions regarding what to say to whom, when, where, and how — which is called </a:t>
            </a:r>
            <a:r>
              <a:rPr lang="en-US" sz="2400" b="1" i="1" dirty="0" smtClean="0">
                <a:solidFill>
                  <a:srgbClr val="C00000"/>
                </a:solidFill>
              </a:rPr>
              <a:t>communicative competence</a:t>
            </a:r>
            <a:r>
              <a:rPr lang="en-US" sz="2400" b="1" dirty="0" smtClean="0">
                <a:solidFill>
                  <a:schemeClr val="accent1">
                    <a:lumMod val="50000"/>
                  </a:schemeClr>
                </a:solidFill>
              </a:rPr>
              <a:t>.</a:t>
            </a:r>
          </a:p>
          <a:p>
            <a:pPr algn="l" rtl="0"/>
            <a:r>
              <a:rPr lang="en-US" sz="2400" b="1" dirty="0" smtClean="0">
                <a:solidFill>
                  <a:schemeClr val="accent1">
                    <a:lumMod val="50000"/>
                  </a:schemeClr>
                </a:solidFill>
              </a:rPr>
              <a:t> </a:t>
            </a:r>
          </a:p>
          <a:p>
            <a:pPr indent="-457200" algn="l" rtl="0"/>
            <a:r>
              <a:rPr lang="en-US" sz="2400" b="1" dirty="0" smtClean="0">
                <a:solidFill>
                  <a:schemeClr val="accent1">
                    <a:lumMod val="50000"/>
                  </a:schemeClr>
                </a:solidFill>
              </a:rPr>
              <a:t>*There may be persons whose English I can grammatically identify but whose messages escape me.</a:t>
            </a:r>
          </a:p>
        </p:txBody>
      </p:sp>
    </p:spTree>
    <p:extLst>
      <p:ext uri="{BB962C8B-B14F-4D97-AF65-F5344CB8AC3E}">
        <p14:creationId xmlns:p14="http://schemas.microsoft.com/office/powerpoint/2010/main" xmlns="" val="4250614388"/>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1000" y="0"/>
            <a:ext cx="8534400" cy="6555641"/>
          </a:xfrm>
          <a:prstGeom prst="rect">
            <a:avLst/>
          </a:prstGeom>
        </p:spPr>
        <p:txBody>
          <a:bodyPr wrap="square">
            <a:spAutoFit/>
          </a:bodyPr>
          <a:lstStyle/>
          <a:p>
            <a:pPr algn="l" rtl="0"/>
            <a:r>
              <a:rPr lang="en-US" sz="3200" b="1" dirty="0" smtClean="0">
                <a:solidFill>
                  <a:srgbClr val="FF0000"/>
                </a:solidFill>
                <a:latin typeface="Times New Roman" pitchFamily="18" charset="0"/>
                <a:cs typeface="Times New Roman" pitchFamily="18" charset="0"/>
              </a:rPr>
              <a:t>Corpus-assisted Discourse Analysis</a:t>
            </a:r>
          </a:p>
          <a:p>
            <a:pPr algn="l" rtl="0"/>
            <a:r>
              <a:rPr lang="en-US" sz="2400" b="1" dirty="0" smtClean="0">
                <a:solidFill>
                  <a:schemeClr val="accent1">
                    <a:lumMod val="50000"/>
                  </a:schemeClr>
                </a:solidFill>
                <a:latin typeface="Times New Roman" pitchFamily="18" charset="0"/>
                <a:cs typeface="Times New Roman" pitchFamily="18" charset="0"/>
              </a:rPr>
              <a:t>In fact, the focus of most discourse analysis is on looking very closely at one or a small number of texts or conversations of a particular type, trying to uncover things like how the text or </a:t>
            </a:r>
          </a:p>
          <a:p>
            <a:pPr algn="l" rtl="0"/>
            <a:r>
              <a:rPr lang="en-US" sz="2400" b="1" dirty="0" smtClean="0">
                <a:solidFill>
                  <a:schemeClr val="accent1">
                    <a:lumMod val="50000"/>
                  </a:schemeClr>
                </a:solidFill>
                <a:latin typeface="Times New Roman" pitchFamily="18" charset="0"/>
                <a:cs typeface="Times New Roman" pitchFamily="18" charset="0"/>
              </a:rPr>
              <a:t>conversation is structured.</a:t>
            </a:r>
          </a:p>
          <a:p>
            <a:pPr algn="l" rtl="0"/>
            <a:endParaRPr lang="en-US" sz="2400" b="1" dirty="0" smtClean="0">
              <a:solidFill>
                <a:schemeClr val="accent1">
                  <a:lumMod val="50000"/>
                </a:schemeClr>
              </a:solidFill>
              <a:latin typeface="Times New Roman" pitchFamily="18" charset="0"/>
              <a:cs typeface="Times New Roman" pitchFamily="18" charset="0"/>
            </a:endParaRPr>
          </a:p>
          <a:p>
            <a:pPr algn="l" rtl="0"/>
            <a:r>
              <a:rPr lang="en-US" sz="2800" b="1" dirty="0" smtClean="0">
                <a:solidFill>
                  <a:srgbClr val="FF0000"/>
                </a:solidFill>
                <a:latin typeface="Times New Roman" pitchFamily="18" charset="0"/>
                <a:cs typeface="Times New Roman" pitchFamily="18" charset="0"/>
              </a:rPr>
              <a:t>Corpus </a:t>
            </a:r>
          </a:p>
          <a:p>
            <a:pPr algn="l" rtl="0"/>
            <a:r>
              <a:rPr lang="en-US" sz="2400" b="1" dirty="0" smtClean="0">
                <a:solidFill>
                  <a:schemeClr val="accent1">
                    <a:lumMod val="50000"/>
                  </a:schemeClr>
                </a:solidFill>
                <a:latin typeface="Times New Roman" pitchFamily="18" charset="0"/>
                <a:cs typeface="Times New Roman" pitchFamily="18" charset="0"/>
              </a:rPr>
              <a:t>A collection of texts in digital format that it is possible to search </a:t>
            </a:r>
          </a:p>
          <a:p>
            <a:pPr algn="l" rtl="0"/>
            <a:r>
              <a:rPr lang="en-US" sz="2400" b="1" dirty="0" smtClean="0">
                <a:solidFill>
                  <a:schemeClr val="accent1">
                    <a:lumMod val="50000"/>
                  </a:schemeClr>
                </a:solidFill>
                <a:latin typeface="Times New Roman" pitchFamily="18" charset="0"/>
                <a:cs typeface="Times New Roman" pitchFamily="18" charset="0"/>
              </a:rPr>
              <a:t>through and manipulate using a computer program.</a:t>
            </a:r>
          </a:p>
          <a:p>
            <a:pPr algn="l" rtl="0"/>
            <a:endParaRPr lang="en-US" sz="2400" b="1" dirty="0" smtClean="0">
              <a:solidFill>
                <a:schemeClr val="accent1">
                  <a:lumMod val="50000"/>
                </a:schemeClr>
              </a:solidFill>
              <a:latin typeface="Times New Roman" pitchFamily="18" charset="0"/>
              <a:cs typeface="Times New Roman" pitchFamily="18" charset="0"/>
            </a:endParaRPr>
          </a:p>
          <a:p>
            <a:pPr algn="l" rtl="0"/>
            <a:r>
              <a:rPr lang="en-US" sz="2400" b="1" i="1" dirty="0" smtClean="0">
                <a:solidFill>
                  <a:srgbClr val="C00000"/>
                </a:solidFill>
                <a:latin typeface="Times New Roman" pitchFamily="18" charset="0"/>
                <a:cs typeface="Times New Roman" pitchFamily="18" charset="0"/>
              </a:rPr>
              <a:t>There are a number of large corpora:</a:t>
            </a:r>
          </a:p>
          <a:p>
            <a:pPr algn="l" rtl="0"/>
            <a:r>
              <a:rPr lang="en-US" sz="2400" b="1" dirty="0" smtClean="0">
                <a:solidFill>
                  <a:schemeClr val="accent1">
                    <a:lumMod val="50000"/>
                  </a:schemeClr>
                </a:solidFill>
                <a:latin typeface="Times New Roman" pitchFamily="18" charset="0"/>
                <a:cs typeface="Times New Roman" pitchFamily="18" charset="0"/>
              </a:rPr>
              <a:t>1- British National Corpus, which is a very general collection of written and spoken texts in English.</a:t>
            </a:r>
          </a:p>
          <a:p>
            <a:pPr algn="l" rtl="0"/>
            <a:r>
              <a:rPr lang="en-US" sz="2400" b="1" dirty="0" smtClean="0">
                <a:solidFill>
                  <a:schemeClr val="accent1">
                    <a:lumMod val="50000"/>
                  </a:schemeClr>
                </a:solidFill>
                <a:latin typeface="Times New Roman" pitchFamily="18" charset="0"/>
                <a:cs typeface="Times New Roman" pitchFamily="18" charset="0"/>
              </a:rPr>
              <a:t>2- Specialized corpora available, that is, collections of texts of one particular genre</a:t>
            </a:r>
          </a:p>
          <a:p>
            <a:pPr algn="l" rtl="0"/>
            <a:r>
              <a:rPr lang="en-US" sz="2400" b="1" dirty="0" smtClean="0">
                <a:solidFill>
                  <a:schemeClr val="accent1">
                    <a:lumMod val="50000"/>
                  </a:schemeClr>
                </a:solidFill>
                <a:latin typeface="Times New Roman" pitchFamily="18" charset="0"/>
                <a:cs typeface="Times New Roman" pitchFamily="18" charset="0"/>
              </a:rPr>
              <a:t>3- Multimodal corpora in which not just verbal data but </a:t>
            </a:r>
            <a:r>
              <a:rPr lang="en-US" sz="2400" b="1" dirty="0" smtClean="0">
                <a:solidFill>
                  <a:schemeClr val="accent1">
                    <a:lumMod val="50000"/>
                  </a:schemeClr>
                </a:solidFill>
              </a:rPr>
              <a:t>also </a:t>
            </a:r>
            <a:r>
              <a:rPr lang="en-US" sz="2400" b="1" dirty="0" smtClean="0">
                <a:solidFill>
                  <a:schemeClr val="accent1">
                    <a:lumMod val="50000"/>
                  </a:schemeClr>
                </a:solidFill>
                <a:latin typeface="Times New Roman" pitchFamily="18" charset="0"/>
                <a:cs typeface="Times New Roman" pitchFamily="18" charset="0"/>
              </a:rPr>
              <a:t>visual data are collected and tagged</a:t>
            </a: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685800"/>
            <a:ext cx="9144000" cy="6894195"/>
          </a:xfrm>
          <a:prstGeom prst="rect">
            <a:avLst/>
          </a:prstGeom>
        </p:spPr>
        <p:txBody>
          <a:bodyPr wrap="square">
            <a:spAutoFit/>
          </a:bodyPr>
          <a:lstStyle/>
          <a:p>
            <a:pPr algn="l" rtl="0"/>
            <a:r>
              <a:rPr lang="en-US" sz="3200" b="1" dirty="0" smtClean="0">
                <a:solidFill>
                  <a:srgbClr val="FF0000"/>
                </a:solidFill>
              </a:rPr>
              <a:t>This way of looking at language is based on four main assumptions:</a:t>
            </a:r>
          </a:p>
          <a:p>
            <a:pPr algn="l" rtl="0"/>
            <a:r>
              <a:rPr lang="en-US" sz="2400" b="1" i="1" dirty="0" smtClean="0">
                <a:solidFill>
                  <a:schemeClr val="accent1">
                    <a:lumMod val="75000"/>
                  </a:schemeClr>
                </a:solidFill>
                <a:latin typeface="Times New Roman" pitchFamily="18" charset="0"/>
                <a:cs typeface="Times New Roman" pitchFamily="18" charset="0"/>
              </a:rPr>
              <a:t/>
            </a:r>
            <a:br>
              <a:rPr lang="en-US" sz="2400" b="1" i="1" dirty="0" smtClean="0">
                <a:solidFill>
                  <a:schemeClr val="accent1">
                    <a:lumMod val="75000"/>
                  </a:schemeClr>
                </a:solidFill>
                <a:latin typeface="Times New Roman" pitchFamily="18" charset="0"/>
                <a:cs typeface="Times New Roman" pitchFamily="18" charset="0"/>
              </a:rPr>
            </a:br>
            <a:r>
              <a:rPr lang="en-US" sz="2400" b="1" i="1" dirty="0" smtClean="0">
                <a:solidFill>
                  <a:schemeClr val="accent1">
                    <a:lumMod val="75000"/>
                  </a:schemeClr>
                </a:solidFill>
                <a:latin typeface="Times New Roman" pitchFamily="18" charset="0"/>
                <a:cs typeface="Times New Roman" pitchFamily="18" charset="0"/>
              </a:rPr>
              <a:t>1) Language is ambiguous. </a:t>
            </a:r>
            <a:r>
              <a:rPr lang="en-US" sz="2400" b="1" dirty="0" smtClean="0">
                <a:solidFill>
                  <a:schemeClr val="accent1">
                    <a:lumMod val="75000"/>
                  </a:schemeClr>
                </a:solidFill>
                <a:latin typeface="Times New Roman" pitchFamily="18" charset="0"/>
                <a:cs typeface="Times New Roman" pitchFamily="18" charset="0"/>
              </a:rPr>
              <a:t>What things mean is never absolutely clear.</a:t>
            </a:r>
            <a:r>
              <a:rPr lang="en-US" sz="2400" b="1" i="1" dirty="0" smtClean="0">
                <a:solidFill>
                  <a:schemeClr val="accent1">
                    <a:lumMod val="75000"/>
                  </a:schemeClr>
                </a:solidFill>
                <a:latin typeface="Times New Roman" pitchFamily="18" charset="0"/>
                <a:cs typeface="Times New Roman" pitchFamily="18" charset="0"/>
              </a:rPr>
              <a:t/>
            </a:r>
            <a:br>
              <a:rPr lang="en-US" sz="2400" b="1" i="1" dirty="0" smtClean="0">
                <a:solidFill>
                  <a:schemeClr val="accent1">
                    <a:lumMod val="75000"/>
                  </a:schemeClr>
                </a:solidFill>
                <a:latin typeface="Times New Roman" pitchFamily="18" charset="0"/>
                <a:cs typeface="Times New Roman" pitchFamily="18" charset="0"/>
              </a:rPr>
            </a:br>
            <a:r>
              <a:rPr lang="en-US" sz="2400" b="1" i="1" dirty="0" smtClean="0">
                <a:solidFill>
                  <a:schemeClr val="accent1">
                    <a:lumMod val="75000"/>
                  </a:schemeClr>
                </a:solidFill>
                <a:latin typeface="Times New Roman" pitchFamily="18" charset="0"/>
                <a:cs typeface="Times New Roman" pitchFamily="18" charset="0"/>
              </a:rPr>
              <a:t> </a:t>
            </a:r>
            <a:br>
              <a:rPr lang="en-US" sz="2400" b="1" i="1" dirty="0" smtClean="0">
                <a:solidFill>
                  <a:schemeClr val="accent1">
                    <a:lumMod val="75000"/>
                  </a:schemeClr>
                </a:solidFill>
                <a:latin typeface="Times New Roman" pitchFamily="18" charset="0"/>
                <a:cs typeface="Times New Roman" pitchFamily="18" charset="0"/>
              </a:rPr>
            </a:br>
            <a:r>
              <a:rPr lang="en-US" sz="2400" b="1" i="1" dirty="0" smtClean="0">
                <a:solidFill>
                  <a:schemeClr val="accent1">
                    <a:lumMod val="75000"/>
                  </a:schemeClr>
                </a:solidFill>
                <a:latin typeface="Times New Roman" pitchFamily="18" charset="0"/>
                <a:cs typeface="Times New Roman" pitchFamily="18" charset="0"/>
              </a:rPr>
              <a:t>2) Language is always ‘in the world’. </a:t>
            </a:r>
            <a:r>
              <a:rPr lang="en-US" sz="2400" b="1" dirty="0" smtClean="0">
                <a:solidFill>
                  <a:schemeClr val="accent1">
                    <a:lumMod val="75000"/>
                  </a:schemeClr>
                </a:solidFill>
                <a:latin typeface="Times New Roman" pitchFamily="18" charset="0"/>
                <a:cs typeface="Times New Roman" pitchFamily="18" charset="0"/>
              </a:rPr>
              <a:t>That is, what language means is</a:t>
            </a:r>
            <a:br>
              <a:rPr lang="en-US" sz="2400" b="1" dirty="0" smtClean="0">
                <a:solidFill>
                  <a:schemeClr val="accent1">
                    <a:lumMod val="75000"/>
                  </a:schemeClr>
                </a:solidFill>
                <a:latin typeface="Times New Roman" pitchFamily="18" charset="0"/>
                <a:cs typeface="Times New Roman" pitchFamily="18" charset="0"/>
              </a:rPr>
            </a:br>
            <a:r>
              <a:rPr lang="en-US" sz="2400" b="1" dirty="0" smtClean="0">
                <a:solidFill>
                  <a:schemeClr val="accent1">
                    <a:lumMod val="75000"/>
                  </a:schemeClr>
                </a:solidFill>
                <a:latin typeface="Times New Roman" pitchFamily="18" charset="0"/>
                <a:cs typeface="Times New Roman" pitchFamily="18" charset="0"/>
              </a:rPr>
              <a:t>always a matter of where and when it is used.</a:t>
            </a:r>
            <a:br>
              <a:rPr lang="en-US" sz="2400" b="1" dirty="0" smtClean="0">
                <a:solidFill>
                  <a:schemeClr val="accent1">
                    <a:lumMod val="75000"/>
                  </a:schemeClr>
                </a:solidFill>
                <a:latin typeface="Times New Roman" pitchFamily="18" charset="0"/>
                <a:cs typeface="Times New Roman" pitchFamily="18" charset="0"/>
              </a:rPr>
            </a:br>
            <a:r>
              <a:rPr lang="en-US" sz="2400" b="1" dirty="0" smtClean="0">
                <a:solidFill>
                  <a:schemeClr val="accent1">
                    <a:lumMod val="75000"/>
                  </a:schemeClr>
                </a:solidFill>
                <a:latin typeface="Times New Roman" pitchFamily="18" charset="0"/>
                <a:cs typeface="Times New Roman" pitchFamily="18" charset="0"/>
              </a:rPr>
              <a:t> </a:t>
            </a:r>
            <a:r>
              <a:rPr lang="en-US" sz="2400" b="1" i="1" dirty="0" smtClean="0">
                <a:solidFill>
                  <a:schemeClr val="accent1">
                    <a:lumMod val="75000"/>
                  </a:schemeClr>
                </a:solidFill>
                <a:latin typeface="Times New Roman" pitchFamily="18" charset="0"/>
                <a:cs typeface="Times New Roman" pitchFamily="18" charset="0"/>
              </a:rPr>
              <a:t/>
            </a:r>
            <a:br>
              <a:rPr lang="en-US" sz="2400" b="1" i="1" dirty="0" smtClean="0">
                <a:solidFill>
                  <a:schemeClr val="accent1">
                    <a:lumMod val="75000"/>
                  </a:schemeClr>
                </a:solidFill>
                <a:latin typeface="Times New Roman" pitchFamily="18" charset="0"/>
                <a:cs typeface="Times New Roman" pitchFamily="18" charset="0"/>
              </a:rPr>
            </a:br>
            <a:r>
              <a:rPr lang="en-US" sz="2400" b="1" i="1" dirty="0" smtClean="0">
                <a:solidFill>
                  <a:schemeClr val="accent1">
                    <a:lumMod val="75000"/>
                  </a:schemeClr>
                </a:solidFill>
                <a:latin typeface="Times New Roman" pitchFamily="18" charset="0"/>
                <a:cs typeface="Times New Roman" pitchFamily="18" charset="0"/>
              </a:rPr>
              <a:t>3) The way we use language is inseparable from who we are and</a:t>
            </a:r>
            <a:br>
              <a:rPr lang="en-US" sz="2400" b="1" i="1" dirty="0" smtClean="0">
                <a:solidFill>
                  <a:schemeClr val="accent1">
                    <a:lumMod val="75000"/>
                  </a:schemeClr>
                </a:solidFill>
                <a:latin typeface="Times New Roman" pitchFamily="18" charset="0"/>
                <a:cs typeface="Times New Roman" pitchFamily="18" charset="0"/>
              </a:rPr>
            </a:br>
            <a:r>
              <a:rPr lang="en-US" sz="2400" b="1" i="1" dirty="0" smtClean="0">
                <a:solidFill>
                  <a:schemeClr val="accent1">
                    <a:lumMod val="75000"/>
                  </a:schemeClr>
                </a:solidFill>
                <a:latin typeface="Times New Roman" pitchFamily="18" charset="0"/>
                <a:cs typeface="Times New Roman" pitchFamily="18" charset="0"/>
              </a:rPr>
              <a:t>The  different social groups to which we belong.</a:t>
            </a:r>
            <a:br>
              <a:rPr lang="en-US" sz="2400" b="1" i="1" dirty="0" smtClean="0">
                <a:solidFill>
                  <a:schemeClr val="accent1">
                    <a:lumMod val="75000"/>
                  </a:schemeClr>
                </a:solidFill>
                <a:latin typeface="Times New Roman" pitchFamily="18" charset="0"/>
                <a:cs typeface="Times New Roman" pitchFamily="18" charset="0"/>
              </a:rPr>
            </a:br>
            <a:r>
              <a:rPr lang="en-US" sz="2400" b="1" i="1" dirty="0" smtClean="0">
                <a:solidFill>
                  <a:schemeClr val="accent1">
                    <a:lumMod val="75000"/>
                  </a:schemeClr>
                </a:solidFill>
                <a:latin typeface="Times New Roman" pitchFamily="18" charset="0"/>
                <a:cs typeface="Times New Roman" pitchFamily="18" charset="0"/>
              </a:rPr>
              <a:t> </a:t>
            </a:r>
            <a:br>
              <a:rPr lang="en-US" sz="2400" b="1" i="1" dirty="0" smtClean="0">
                <a:solidFill>
                  <a:schemeClr val="accent1">
                    <a:lumMod val="75000"/>
                  </a:schemeClr>
                </a:solidFill>
                <a:latin typeface="Times New Roman" pitchFamily="18" charset="0"/>
                <a:cs typeface="Times New Roman" pitchFamily="18" charset="0"/>
              </a:rPr>
            </a:br>
            <a:r>
              <a:rPr lang="en-US" sz="2400" b="1" i="1" dirty="0" smtClean="0">
                <a:solidFill>
                  <a:schemeClr val="accent1">
                    <a:lumMod val="75000"/>
                  </a:schemeClr>
                </a:solidFill>
                <a:latin typeface="Times New Roman" pitchFamily="18" charset="0"/>
                <a:cs typeface="Times New Roman" pitchFamily="18" charset="0"/>
              </a:rPr>
              <a:t>4) Language is never used all by itself. </a:t>
            </a:r>
            <a:r>
              <a:rPr lang="en-US" sz="2400" b="1" dirty="0" smtClean="0">
                <a:solidFill>
                  <a:schemeClr val="accent1">
                    <a:lumMod val="75000"/>
                  </a:schemeClr>
                </a:solidFill>
                <a:latin typeface="Times New Roman" pitchFamily="18" charset="0"/>
                <a:cs typeface="Times New Roman" pitchFamily="18" charset="0"/>
              </a:rPr>
              <a:t>It is always combined with other things such as our tone of voice, facial expressions and gestures when we speak, and the fonts, layout and graphics we use in written texts.</a:t>
            </a: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a:t>
            </a:r>
            <a:r>
              <a:rPr lang="en-US" b="1" dirty="0" smtClean="0"/>
              <a:t/>
            </a:r>
            <a:br>
              <a:rPr lang="en-US" b="1" dirty="0" smtClean="0"/>
            </a:b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 y="-97750"/>
            <a:ext cx="8915400" cy="6955750"/>
          </a:xfrm>
          <a:prstGeom prst="rect">
            <a:avLst/>
          </a:prstGeom>
        </p:spPr>
        <p:txBody>
          <a:bodyPr wrap="square">
            <a:spAutoFit/>
          </a:bodyPr>
          <a:lstStyle/>
          <a:p>
            <a:pPr algn="l" rtl="0"/>
            <a:endParaRPr lang="en-US" b="1" dirty="0" smtClean="0">
              <a:solidFill>
                <a:srgbClr val="7030A0"/>
              </a:solidFill>
            </a:endParaRPr>
          </a:p>
          <a:p>
            <a:pPr algn="l" rtl="0"/>
            <a:r>
              <a:rPr lang="en-US" sz="3200" b="1" dirty="0" smtClean="0">
                <a:solidFill>
                  <a:srgbClr val="FF0000"/>
                </a:solidFill>
              </a:rPr>
              <a:t>What is good in discourse analysis?</a:t>
            </a:r>
          </a:p>
          <a:p>
            <a:pPr algn="l" rtl="0"/>
            <a:r>
              <a:rPr lang="en-US" dirty="0" smtClean="0"/>
              <a:t/>
            </a:r>
            <a:br>
              <a:rPr lang="en-US" dirty="0" smtClean="0"/>
            </a:br>
            <a:r>
              <a:rPr lang="en-US" sz="2400" b="1" dirty="0" smtClean="0">
                <a:solidFill>
                  <a:schemeClr val="accent1">
                    <a:lumMod val="75000"/>
                  </a:schemeClr>
                </a:solidFill>
                <a:latin typeface="Times New Roman" pitchFamily="18" charset="0"/>
                <a:cs typeface="Times New Roman" pitchFamily="18" charset="0"/>
              </a:rPr>
              <a:t>Understanding How Discourse Works We Will Be Able To Understand People Better And Communicate More Effectively.</a:t>
            </a:r>
            <a:r>
              <a:rPr lang="en-US" dirty="0" smtClean="0"/>
              <a:t/>
            </a:r>
            <a:br>
              <a:rPr lang="en-US" dirty="0" smtClean="0"/>
            </a:br>
            <a:r>
              <a:rPr lang="en-US" dirty="0" smtClean="0"/>
              <a:t> </a:t>
            </a:r>
            <a:br>
              <a:rPr lang="en-US" dirty="0" smtClean="0"/>
            </a:br>
            <a:r>
              <a:rPr lang="en-US" sz="3200" b="1" dirty="0" smtClean="0">
                <a:solidFill>
                  <a:srgbClr val="FF0000"/>
                </a:solidFill>
              </a:rPr>
              <a:t>Texts and Texture </a:t>
            </a:r>
          </a:p>
          <a:p>
            <a:pPr algn="l" rtl="0"/>
            <a:r>
              <a:rPr lang="en-US" sz="2400" b="1" dirty="0" smtClean="0">
                <a:solidFill>
                  <a:schemeClr val="accent1">
                    <a:lumMod val="75000"/>
                  </a:schemeClr>
                </a:solidFill>
                <a:latin typeface="Times New Roman" pitchFamily="18" charset="0"/>
                <a:cs typeface="Times New Roman" pitchFamily="18" charset="0"/>
              </a:rPr>
              <a:t>Discourse analysts analyze ‘texts’ and ‘conversations’.</a:t>
            </a:r>
          </a:p>
          <a:p>
            <a:pPr algn="l" rtl="0"/>
            <a:endParaRPr lang="en-US" sz="2400" b="1" dirty="0" smtClean="0">
              <a:solidFill>
                <a:schemeClr val="accent1">
                  <a:lumMod val="75000"/>
                </a:schemeClr>
              </a:solidFill>
              <a:latin typeface="Times New Roman" pitchFamily="18" charset="0"/>
              <a:cs typeface="Times New Roman" pitchFamily="18" charset="0"/>
            </a:endParaRPr>
          </a:p>
          <a:p>
            <a:pPr algn="l" rtl="0"/>
            <a:r>
              <a:rPr lang="en-US" sz="3200" b="1" dirty="0" smtClean="0">
                <a:solidFill>
                  <a:srgbClr val="FF0000"/>
                </a:solidFill>
              </a:rPr>
              <a:t>Text </a:t>
            </a:r>
          </a:p>
          <a:p>
            <a:pPr algn="l" rtl="0"/>
            <a:r>
              <a:rPr lang="en-US" sz="2400" b="1" dirty="0" smtClean="0">
                <a:solidFill>
                  <a:schemeClr val="accent1">
                    <a:lumMod val="75000"/>
                  </a:schemeClr>
                </a:solidFill>
                <a:latin typeface="Times New Roman" pitchFamily="18" charset="0"/>
                <a:cs typeface="Times New Roman" pitchFamily="18" charset="0"/>
              </a:rPr>
              <a:t>Text is everything that is meaningful in a particular situation; and the basis for meaning is choice.</a:t>
            </a:r>
          </a:p>
          <a:p>
            <a:pPr algn="l" rtl="0"/>
            <a:endParaRPr lang="en-US" sz="2400" b="1" dirty="0" smtClean="0">
              <a:solidFill>
                <a:schemeClr val="accent1">
                  <a:lumMod val="75000"/>
                </a:schemeClr>
              </a:solidFill>
              <a:latin typeface="Times New Roman" pitchFamily="18" charset="0"/>
              <a:cs typeface="Times New Roman" pitchFamily="18" charset="0"/>
            </a:endParaRPr>
          </a:p>
          <a:p>
            <a:pPr algn="l" rtl="0"/>
            <a:r>
              <a:rPr lang="en-US" sz="3200" b="1" dirty="0" smtClean="0">
                <a:solidFill>
                  <a:srgbClr val="FF0000"/>
                </a:solidFill>
              </a:rPr>
              <a:t>Texture </a:t>
            </a:r>
          </a:p>
          <a:p>
            <a:pPr algn="l" rtl="0"/>
            <a:r>
              <a:rPr lang="en-US" sz="2400" b="1" dirty="0" smtClean="0">
                <a:solidFill>
                  <a:schemeClr val="accent1">
                    <a:lumMod val="75000"/>
                  </a:schemeClr>
                </a:solidFill>
                <a:latin typeface="Times New Roman" pitchFamily="18" charset="0"/>
                <a:cs typeface="Times New Roman" pitchFamily="18" charset="0"/>
              </a:rPr>
              <a:t>Texture is the quality that makes a particular set of words or sentences a text, rather than a random collection of linguistic items. So it is the relationship Between one set of choice and another.</a:t>
            </a: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915400" cy="6309420"/>
          </a:xfrm>
          <a:prstGeom prst="rect">
            <a:avLst/>
          </a:prstGeom>
          <a:noFill/>
        </p:spPr>
        <p:txBody>
          <a:bodyPr wrap="square" rtlCol="1">
            <a:spAutoFit/>
          </a:bodyPr>
          <a:lstStyle/>
          <a:p>
            <a:pPr algn="l" rtl="0"/>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What  are two important Things that make a text a text?</a:t>
            </a:r>
            <a:r>
              <a:rPr lang="en-US" sz="3600" dirty="0" smtClean="0">
                <a:solidFill>
                  <a:srgbClr val="FF0000"/>
                </a:solidFill>
                <a:latin typeface="Times New Roman" pitchFamily="18" charset="0"/>
                <a:cs typeface="Times New Roman" pitchFamily="18" charset="0"/>
              </a:rPr>
              <a:t/>
            </a:r>
            <a:br>
              <a:rPr lang="en-US" sz="3600" dirty="0" smtClean="0">
                <a:solidFill>
                  <a:srgbClr val="FF0000"/>
                </a:solidFill>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b="1" dirty="0" smtClean="0">
                <a:solidFill>
                  <a:schemeClr val="accent1">
                    <a:lumMod val="75000"/>
                  </a:schemeClr>
                </a:solidFill>
                <a:latin typeface="Times New Roman" pitchFamily="18" charset="0"/>
                <a:cs typeface="Times New Roman" pitchFamily="18" charset="0"/>
              </a:rPr>
              <a:t>1)Features  inherent in the language itself (things, For example, like grammatical ‘rules’),</a:t>
            </a:r>
          </a:p>
          <a:p>
            <a:pPr algn="l" rtl="0"/>
            <a:r>
              <a:rPr lang="en-US" sz="3200" b="1" dirty="0" smtClean="0">
                <a:solidFill>
                  <a:schemeClr val="accent1">
                    <a:lumMod val="75000"/>
                  </a:schemeClr>
                </a:solidFill>
                <a:latin typeface="Times New Roman" pitchFamily="18" charset="0"/>
                <a:cs typeface="Times New Roman" pitchFamily="18" charset="0"/>
              </a:rPr>
              <a:t/>
            </a:r>
            <a:br>
              <a:rPr lang="en-US" sz="3200" b="1" dirty="0" smtClean="0">
                <a:solidFill>
                  <a:schemeClr val="accent1">
                    <a:lumMod val="75000"/>
                  </a:schemeClr>
                </a:solidFill>
                <a:latin typeface="Times New Roman" pitchFamily="18" charset="0"/>
                <a:cs typeface="Times New Roman" pitchFamily="18" charset="0"/>
              </a:rPr>
            </a:br>
            <a:r>
              <a:rPr lang="en-US" sz="3200" b="1" dirty="0" smtClean="0">
                <a:solidFill>
                  <a:schemeClr val="accent1">
                    <a:lumMod val="75000"/>
                  </a:schemeClr>
                </a:solidFill>
                <a:latin typeface="Times New Roman" pitchFamily="18" charset="0"/>
                <a:cs typeface="Times New Roman" pitchFamily="18" charset="0"/>
              </a:rPr>
              <a:t> 2) These features that help you to figure out the relationship between the various sets of choices.</a:t>
            </a:r>
          </a:p>
          <a:p>
            <a:pPr algn="l" rtl="0"/>
            <a:endParaRPr lang="en-US" sz="3200" dirty="0" smtClean="0"/>
          </a:p>
          <a:p>
            <a:pPr algn="l" rtl="0"/>
            <a:endParaRPr lang="en-US" sz="3200" dirty="0" smtClean="0"/>
          </a:p>
          <a:p>
            <a:pPr algn="l" rtl="0"/>
            <a:r>
              <a:rPr lang="en-US" dirty="0" smtClean="0"/>
              <a:t/>
            </a:r>
            <a:br>
              <a:rPr lang="en-US" dirty="0" smtClean="0"/>
            </a:br>
            <a:r>
              <a:rPr lang="en-US" dirty="0" smtClean="0"/>
              <a:t> </a:t>
            </a:r>
            <a:br>
              <a:rPr lang="en-US" dirty="0" smtClean="0"/>
            </a:br>
            <a:endParaRPr lang="en-US" dirty="0" smtClean="0"/>
          </a:p>
        </p:txBody>
      </p:sp>
    </p:spTree>
    <p:extLst>
      <p:ext uri="{BB962C8B-B14F-4D97-AF65-F5344CB8AC3E}">
        <p14:creationId xmlns:p14="http://schemas.microsoft.com/office/powerpoint/2010/main" xmlns="" val="4158433946"/>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28600" y="0"/>
            <a:ext cx="8915400" cy="7171194"/>
          </a:xfrm>
          <a:prstGeom prst="rect">
            <a:avLst/>
          </a:prstGeom>
        </p:spPr>
        <p:txBody>
          <a:bodyPr wrap="square">
            <a:spAutoFit/>
          </a:bodyPr>
          <a:lstStyle/>
          <a:p>
            <a:pPr algn="ctr" rtl="0"/>
            <a:r>
              <a:rPr lang="en-US" sz="3200" b="1" dirty="0" smtClean="0">
                <a:solidFill>
                  <a:srgbClr val="FF0000"/>
                </a:solidFill>
                <a:latin typeface="Times New Roman" pitchFamily="18" charset="0"/>
                <a:cs typeface="Times New Roman" pitchFamily="18" charset="0"/>
              </a:rPr>
              <a:t>TEXT AND THEIR SOCIAL FUNCTION</a:t>
            </a:r>
          </a:p>
          <a:p>
            <a:pPr algn="ctr" rtl="0"/>
            <a:endParaRPr lang="en-US" sz="3200" b="1" dirty="0" smtClean="0">
              <a:solidFill>
                <a:srgbClr val="FF0000"/>
              </a:solidFill>
              <a:latin typeface="Times New Roman" pitchFamily="18" charset="0"/>
              <a:cs typeface="Times New Roman" pitchFamily="18" charset="0"/>
            </a:endParaRPr>
          </a:p>
          <a:p>
            <a:pPr algn="l" rtl="0"/>
            <a:r>
              <a:rPr lang="en-US" sz="3200" b="1" dirty="0" smtClean="0">
                <a:solidFill>
                  <a:srgbClr val="FF0000"/>
                </a:solidFill>
                <a:latin typeface="Times New Roman" pitchFamily="18" charset="0"/>
                <a:cs typeface="Times New Roman" pitchFamily="18" charset="0"/>
              </a:rPr>
              <a:t>What  is meant by a genre?</a:t>
            </a:r>
          </a:p>
          <a:p>
            <a:pPr algn="l" rtl="0"/>
            <a:endParaRPr lang="en-US" sz="3200" b="1" dirty="0" smtClean="0">
              <a:solidFill>
                <a:srgbClr val="FF0000"/>
              </a:solidFill>
              <a:latin typeface="Times New Roman" pitchFamily="18" charset="0"/>
              <a:cs typeface="Times New Roman" pitchFamily="18" charset="0"/>
            </a:endParaRPr>
          </a:p>
          <a:p>
            <a:pPr algn="l" rtl="0"/>
            <a:r>
              <a:rPr lang="en-US" sz="3200" b="1" dirty="0" smtClean="0">
                <a:solidFill>
                  <a:schemeClr val="accent1">
                    <a:lumMod val="75000"/>
                  </a:schemeClr>
                </a:solidFill>
                <a:latin typeface="Times New Roman" pitchFamily="18" charset="0"/>
                <a:cs typeface="Times New Roman" pitchFamily="18" charset="0"/>
              </a:rPr>
              <a:t> A genre is a recognizable communicative event characterized by a set of communicative purposes identified and mutually understood by members of the community in which it occurs.</a:t>
            </a:r>
          </a:p>
          <a:p>
            <a:pPr algn="l" rtl="0"/>
            <a:endParaRPr lang="en-US" sz="3200" b="1" dirty="0" smtClean="0">
              <a:solidFill>
                <a:schemeClr val="accent1">
                  <a:lumMod val="75000"/>
                </a:schemeClr>
              </a:solidFill>
              <a:latin typeface="Times New Roman" pitchFamily="18" charset="0"/>
              <a:cs typeface="Times New Roman" pitchFamily="18" charset="0"/>
            </a:endParaRPr>
          </a:p>
          <a:p>
            <a:pPr algn="l" rtl="0"/>
            <a:r>
              <a:rPr lang="en-US" sz="3200" b="1" dirty="0" smtClean="0">
                <a:solidFill>
                  <a:srgbClr val="FF0000"/>
                </a:solidFill>
                <a:latin typeface="Times New Roman" pitchFamily="18" charset="0"/>
                <a:cs typeface="Times New Roman" pitchFamily="18" charset="0"/>
              </a:rPr>
              <a:t>What is meant by genre analysis?</a:t>
            </a:r>
          </a:p>
          <a:p>
            <a:pPr algn="l" rtl="0"/>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 </a:t>
            </a:r>
            <a:r>
              <a:rPr lang="en-US" sz="2800" b="1" dirty="0" smtClean="0">
                <a:solidFill>
                  <a:schemeClr val="accent1">
                    <a:lumMod val="75000"/>
                  </a:schemeClr>
                </a:solidFill>
                <a:latin typeface="Times New Roman" pitchFamily="18" charset="0"/>
                <a:cs typeface="Times New Roman" pitchFamily="18" charset="0"/>
              </a:rPr>
              <a:t>It is the study of the social functions of different kinds of texts.</a:t>
            </a:r>
            <a:br>
              <a:rPr lang="en-US" sz="2800" b="1" dirty="0" smtClean="0">
                <a:solidFill>
                  <a:schemeClr val="accent1">
                    <a:lumMod val="75000"/>
                  </a:schemeClr>
                </a:solidFill>
                <a:latin typeface="Times New Roman" pitchFamily="18" charset="0"/>
                <a:cs typeface="Times New Roman" pitchFamily="18" charset="0"/>
              </a:rPr>
            </a:br>
            <a:r>
              <a:rPr lang="en-US" sz="2800" b="1" dirty="0" smtClean="0">
                <a:solidFill>
                  <a:schemeClr val="accent1">
                    <a:lumMod val="75000"/>
                  </a:schemeClr>
                </a:solidFill>
                <a:latin typeface="Times New Roman" pitchFamily="18" charset="0"/>
                <a:cs typeface="Times New Roman" pitchFamily="18" charset="0"/>
              </a:rPr>
              <a:t> </a:t>
            </a:r>
            <a:br>
              <a:rPr lang="en-US" sz="2800" b="1" dirty="0" smtClean="0">
                <a:solidFill>
                  <a:schemeClr val="accent1">
                    <a:lumMod val="75000"/>
                  </a:schemeClr>
                </a:solidFill>
                <a:latin typeface="Times New Roman" pitchFamily="18" charset="0"/>
                <a:cs typeface="Times New Roman" pitchFamily="18" charset="0"/>
              </a:rPr>
            </a:br>
            <a:endParaRPr lang="en-US" sz="2800" b="1" dirty="0">
              <a:solidFill>
                <a:schemeClr val="accent1">
                  <a:lumMod val="75000"/>
                </a:schemeClr>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 y="304800"/>
            <a:ext cx="8839200" cy="6340197"/>
          </a:xfrm>
          <a:prstGeom prst="rect">
            <a:avLst/>
          </a:prstGeom>
        </p:spPr>
        <p:txBody>
          <a:bodyPr wrap="square">
            <a:spAutoFit/>
          </a:bodyPr>
          <a:lstStyle/>
          <a:p>
            <a:pPr algn="l" rtl="0"/>
            <a:r>
              <a:rPr lang="en-US" sz="2800" b="1" dirty="0" smtClean="0">
                <a:solidFill>
                  <a:srgbClr val="FF0000"/>
                </a:solidFill>
              </a:rPr>
              <a:t>Genre Characterizations:</a:t>
            </a:r>
            <a:r>
              <a:rPr lang="en-US" sz="2000" b="1" dirty="0" smtClean="0"/>
              <a:t/>
            </a:r>
            <a:br>
              <a:rPr lang="en-US" sz="2000" b="1" dirty="0" smtClean="0"/>
            </a:br>
            <a:r>
              <a:rPr lang="en-US" sz="2000" b="1" dirty="0" smtClean="0"/>
              <a:t> </a:t>
            </a:r>
            <a:br>
              <a:rPr lang="en-US" sz="2000" b="1" dirty="0" smtClean="0"/>
            </a:br>
            <a:r>
              <a:rPr lang="en-US" sz="2000" b="1" dirty="0" smtClean="0">
                <a:solidFill>
                  <a:schemeClr val="accent1"/>
                </a:solidFill>
              </a:rPr>
              <a:t>1) Genres are communicative events:</a:t>
            </a:r>
            <a:r>
              <a:rPr lang="en-US" sz="2000" b="1" dirty="0" smtClean="0"/>
              <a:t/>
            </a:r>
            <a:br>
              <a:rPr lang="en-US" sz="2000" b="1" dirty="0" smtClean="0"/>
            </a:br>
            <a:r>
              <a:rPr lang="en-US" sz="2000" b="1" dirty="0" smtClean="0"/>
              <a:t>Most texts are not just trying to get only one thing done. The Communicative purposes of texts are often multiple and complex.</a:t>
            </a:r>
            <a:br>
              <a:rPr lang="en-US" sz="2000" b="1" dirty="0" smtClean="0"/>
            </a:br>
            <a:r>
              <a:rPr lang="en-US" sz="2000" b="1" dirty="0" smtClean="0"/>
              <a:t> </a:t>
            </a:r>
            <a:br>
              <a:rPr lang="en-US" sz="2000" b="1" dirty="0" smtClean="0"/>
            </a:br>
            <a:r>
              <a:rPr lang="en-US" sz="2000" b="1" dirty="0" smtClean="0">
                <a:solidFill>
                  <a:schemeClr val="accent1"/>
                </a:solidFill>
              </a:rPr>
              <a:t>2) Conventions And Constraints:</a:t>
            </a:r>
            <a:r>
              <a:rPr lang="en-US" sz="2000" b="1" dirty="0" smtClean="0"/>
              <a:t/>
            </a:r>
            <a:br>
              <a:rPr lang="en-US" sz="2000" b="1" dirty="0" smtClean="0"/>
            </a:br>
            <a:r>
              <a:rPr lang="en-US" sz="2000" b="1" dirty="0" smtClean="0"/>
              <a:t>These Constraints govern not just what can be included, but also how it should be included.</a:t>
            </a:r>
            <a:br>
              <a:rPr lang="en-US" sz="2000" b="1" dirty="0" smtClean="0"/>
            </a:br>
            <a:r>
              <a:rPr lang="en-US" sz="2000" b="1" dirty="0" smtClean="0"/>
              <a:t> </a:t>
            </a:r>
            <a:br>
              <a:rPr lang="en-US" sz="2000" b="1" dirty="0" smtClean="0"/>
            </a:br>
            <a:r>
              <a:rPr lang="en-US" sz="2000" b="1" dirty="0" smtClean="0">
                <a:solidFill>
                  <a:schemeClr val="accent1"/>
                </a:solidFill>
              </a:rPr>
              <a:t>3) Creativity</a:t>
            </a:r>
            <a:r>
              <a:rPr lang="en-US" sz="2000" b="1" dirty="0" smtClean="0"/>
              <a:t/>
            </a:r>
            <a:br>
              <a:rPr lang="en-US" sz="2000" b="1" dirty="0" smtClean="0"/>
            </a:br>
            <a:r>
              <a:rPr lang="en-US" sz="2000" b="1" dirty="0" smtClean="0"/>
              <a:t>That is not to say that all job application letters, or other genres like newspaper articles and recipes, are always exactly the same. As The directors of the often the most successful texts are those which break the rules, defy conventions and push the boundaries of constraints.</a:t>
            </a:r>
            <a:br>
              <a:rPr lang="en-US" sz="2000" b="1" dirty="0" smtClean="0"/>
            </a:br>
            <a:r>
              <a:rPr lang="en-US" sz="2000" b="1" dirty="0" smtClean="0"/>
              <a:t> </a:t>
            </a:r>
            <a:br>
              <a:rPr lang="en-US" sz="2000" b="1" dirty="0" smtClean="0"/>
            </a:br>
            <a:r>
              <a:rPr lang="en-US" sz="2000" b="1" dirty="0" smtClean="0">
                <a:solidFill>
                  <a:schemeClr val="accent1"/>
                </a:solidFill>
              </a:rPr>
              <a:t>4)Discourse communities: </a:t>
            </a:r>
            <a:r>
              <a:rPr lang="en-US" sz="2000" b="1" dirty="0" smtClean="0"/>
              <a:t/>
            </a:r>
            <a:br>
              <a:rPr lang="en-US" sz="2000" b="1" dirty="0" smtClean="0"/>
            </a:br>
            <a:r>
              <a:rPr lang="en-US" sz="2000" b="1" dirty="0" smtClean="0"/>
              <a:t>Genres are always associated with certain groups of people that have certain common goals and common ways of reaching these goals.</a:t>
            </a:r>
            <a:r>
              <a:rPr lang="en-US" dirty="0" smtClean="0"/>
              <a:t/>
            </a:r>
            <a:br>
              <a:rPr lang="en-US" dirty="0" smtClean="0"/>
            </a:br>
            <a:r>
              <a:rPr lang="en-US" dirty="0" smtClean="0"/>
              <a:t> </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3"/>
            <a:ext cx="8424936" cy="6309420"/>
          </a:xfrm>
          <a:prstGeom prst="rect">
            <a:avLst/>
          </a:prstGeom>
          <a:noFill/>
        </p:spPr>
        <p:txBody>
          <a:bodyPr wrap="square" rtlCol="1">
            <a:spAutoFit/>
          </a:bodyPr>
          <a:lstStyle/>
          <a:p>
            <a:pPr algn="l" rtl="0"/>
            <a:r>
              <a:rPr lang="en-US" sz="2000" b="1" dirty="0" smtClean="0">
                <a:solidFill>
                  <a:srgbClr val="FF0000"/>
                </a:solidFill>
              </a:rPr>
              <a:t>Discourse and ideology.</a:t>
            </a:r>
            <a:br>
              <a:rPr lang="en-US" sz="2000" b="1" dirty="0" smtClean="0">
                <a:solidFill>
                  <a:srgbClr val="FF0000"/>
                </a:solidFill>
              </a:rPr>
            </a:br>
            <a:r>
              <a:rPr lang="en-US" sz="2000" b="1" dirty="0" smtClean="0">
                <a:solidFill>
                  <a:srgbClr val="FF0000"/>
                </a:solidFill>
              </a:rPr>
              <a:t> </a:t>
            </a:r>
            <a:br>
              <a:rPr lang="en-US" sz="2000" b="1" dirty="0" smtClean="0">
                <a:solidFill>
                  <a:srgbClr val="FF0000"/>
                </a:solidFill>
              </a:rPr>
            </a:br>
            <a:r>
              <a:rPr lang="en-US" sz="2000" b="1" i="1" dirty="0" smtClean="0">
                <a:solidFill>
                  <a:srgbClr val="FF0000"/>
                </a:solidFill>
              </a:rPr>
              <a:t>Ideology:</a:t>
            </a:r>
            <a:r>
              <a:rPr lang="en-US" b="1" dirty="0" smtClean="0"/>
              <a:t/>
            </a:r>
            <a:br>
              <a:rPr lang="en-US" b="1" dirty="0" smtClean="0"/>
            </a:br>
            <a:r>
              <a:rPr lang="en-US" b="1" dirty="0" smtClean="0"/>
              <a:t>It is a specific set of beliefs and assumptions that people have about things like what is good and bad, what is right and wrong, and what is normal and </a:t>
            </a:r>
          </a:p>
          <a:p>
            <a:pPr algn="l" rtl="0"/>
            <a:r>
              <a:rPr lang="en-US" b="1" dirty="0" smtClean="0"/>
              <a:t>abnormal.</a:t>
            </a:r>
            <a:endParaRPr lang="ar-EG" b="1" dirty="0" smtClean="0"/>
          </a:p>
          <a:p>
            <a:pPr algn="l" rtl="0"/>
            <a:endParaRPr lang="en-US" b="1" dirty="0" smtClean="0"/>
          </a:p>
          <a:p>
            <a:pPr algn="l" rtl="0"/>
            <a:r>
              <a:rPr lang="en-US" sz="2000" b="1" i="1" dirty="0" smtClean="0">
                <a:solidFill>
                  <a:srgbClr val="FF0000"/>
                </a:solidFill>
              </a:rPr>
              <a:t>How text promote ideology? </a:t>
            </a:r>
            <a:r>
              <a:rPr lang="en-US" b="1" dirty="0" smtClean="0"/>
              <a:t> </a:t>
            </a:r>
            <a:br>
              <a:rPr lang="en-US" b="1" dirty="0" smtClean="0"/>
            </a:br>
            <a:r>
              <a:rPr lang="en-US" b="1" i="1" dirty="0" smtClean="0"/>
              <a:t>We Will focus on four things:</a:t>
            </a:r>
            <a:r>
              <a:rPr lang="en-US" b="1" dirty="0" smtClean="0"/>
              <a:t/>
            </a:r>
            <a:br>
              <a:rPr lang="en-US" b="1" dirty="0" smtClean="0"/>
            </a:br>
            <a:r>
              <a:rPr lang="en-US" b="1" dirty="0" smtClean="0"/>
              <a:t>1)The ways authors create ’versions Of reality’ based on their choice of words and  how they combine words together.</a:t>
            </a:r>
            <a:br>
              <a:rPr lang="en-US" b="1" dirty="0" smtClean="0"/>
            </a:br>
            <a:r>
              <a:rPr lang="en-US" b="1" dirty="0" smtClean="0"/>
              <a:t> </a:t>
            </a:r>
            <a:br>
              <a:rPr lang="en-US" b="1" dirty="0" smtClean="0"/>
            </a:br>
            <a:r>
              <a:rPr lang="en-US" b="1" dirty="0" smtClean="0"/>
              <a:t>2) The ways authors construct certain kinds of relationships between themselves and their readers.</a:t>
            </a:r>
            <a:br>
              <a:rPr lang="en-US" b="1" dirty="0" smtClean="0"/>
            </a:br>
            <a:r>
              <a:rPr lang="en-US" b="1" dirty="0" smtClean="0"/>
              <a:t> </a:t>
            </a:r>
            <a:br>
              <a:rPr lang="en-US" b="1" dirty="0" smtClean="0"/>
            </a:br>
            <a:r>
              <a:rPr lang="en-US" b="1" dirty="0" smtClean="0"/>
              <a:t>3)The ways authors appropriate the words of other people and how they represent those words.</a:t>
            </a:r>
            <a:br>
              <a:rPr lang="en-US" b="1" dirty="0" smtClean="0"/>
            </a:br>
            <a:r>
              <a:rPr lang="en-US" b="1" dirty="0" smtClean="0"/>
              <a:t> </a:t>
            </a:r>
            <a:br>
              <a:rPr lang="en-US" b="1" dirty="0" smtClean="0"/>
            </a:br>
            <a:r>
              <a:rPr lang="en-US" b="1" dirty="0" smtClean="0"/>
              <a:t>4)The ways authors of texts draw upon and reinforce the larger systems of belief and knowledge that govern what counts as right or wrong, good or bad, and normal or abnormal in a particular society.</a:t>
            </a:r>
            <a:endParaRPr lang="en-US" b="1" dirty="0" smtClean="0">
              <a:solidFill>
                <a:srgbClr val="7030A0"/>
              </a:solidFill>
            </a:endParaRPr>
          </a:p>
          <a:p>
            <a:pPr algn="l"/>
            <a:endParaRPr lang="en-US" dirty="0" smtClean="0"/>
          </a:p>
        </p:txBody>
      </p:sp>
    </p:spTree>
    <p:extLst>
      <p:ext uri="{BB962C8B-B14F-4D97-AF65-F5344CB8AC3E}">
        <p14:creationId xmlns:p14="http://schemas.microsoft.com/office/powerpoint/2010/main" xmlns="" val="3167515294"/>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 y="612845"/>
            <a:ext cx="8534400" cy="5478423"/>
          </a:xfrm>
          <a:prstGeom prst="rect">
            <a:avLst/>
          </a:prstGeom>
        </p:spPr>
        <p:txBody>
          <a:bodyPr wrap="square">
            <a:spAutoFit/>
          </a:bodyPr>
          <a:lstStyle/>
          <a:p>
            <a:pPr algn="l" rtl="0"/>
            <a:r>
              <a:rPr lang="en-US" sz="3200" b="1" dirty="0" smtClean="0">
                <a:solidFill>
                  <a:srgbClr val="FF0000"/>
                </a:solidFill>
              </a:rPr>
              <a:t>Who Doing What</a:t>
            </a:r>
            <a:r>
              <a:rPr lang="en-US" sz="3200" b="1" dirty="0" smtClean="0"/>
              <a:t> </a:t>
            </a:r>
            <a:endParaRPr lang="ar-EG" sz="3200" b="1" dirty="0" smtClean="0"/>
          </a:p>
          <a:p>
            <a:pPr algn="l" rtl="0"/>
            <a:endParaRPr lang="ar-EG" b="1" dirty="0" smtClean="0"/>
          </a:p>
          <a:p>
            <a:pPr algn="l" rtl="0"/>
            <a:r>
              <a:rPr lang="en-US" sz="2000" b="1" dirty="0" smtClean="0"/>
              <a:t>The Linguist Michael </a:t>
            </a:r>
            <a:r>
              <a:rPr lang="en-US" sz="2000" b="1" dirty="0" err="1" smtClean="0"/>
              <a:t>Halliday</a:t>
            </a:r>
            <a:r>
              <a:rPr lang="en-US" sz="2000" b="1" dirty="0" smtClean="0"/>
              <a:t>(1994) Pointed out that </a:t>
            </a:r>
            <a:r>
              <a:rPr lang="en-US" sz="2000" b="1" dirty="0" smtClean="0">
                <a:solidFill>
                  <a:srgbClr val="FF0000"/>
                </a:solidFill>
              </a:rPr>
              <a:t>whenever we use language we are always doing three things at once</a:t>
            </a:r>
            <a:r>
              <a:rPr lang="en-US" sz="2000" b="1" dirty="0" smtClean="0"/>
              <a:t>:</a:t>
            </a:r>
            <a:br>
              <a:rPr lang="en-US" sz="2000" b="1" dirty="0" smtClean="0"/>
            </a:br>
            <a:r>
              <a:rPr lang="en-US" sz="2000" b="1" dirty="0" smtClean="0"/>
              <a:t> </a:t>
            </a:r>
            <a:br>
              <a:rPr lang="en-US" sz="2000" b="1" dirty="0" smtClean="0"/>
            </a:br>
            <a:r>
              <a:rPr lang="en-US" sz="2000" b="1" dirty="0" smtClean="0"/>
              <a:t>1) We are in some way representing the world, called  </a:t>
            </a:r>
            <a:r>
              <a:rPr lang="en-US" sz="2000" b="1" i="1" dirty="0" smtClean="0">
                <a:solidFill>
                  <a:srgbClr val="FF0000"/>
                </a:solidFill>
              </a:rPr>
              <a:t>ideational</a:t>
            </a:r>
            <a:r>
              <a:rPr lang="en-US" sz="2000" b="1" i="1" dirty="0" smtClean="0"/>
              <a:t> </a:t>
            </a:r>
            <a:r>
              <a:rPr lang="en-US" sz="2000" b="1" i="1" dirty="0" smtClean="0">
                <a:solidFill>
                  <a:srgbClr val="FF0000"/>
                </a:solidFill>
              </a:rPr>
              <a:t>function</a:t>
            </a:r>
            <a:r>
              <a:rPr lang="en-US" sz="2000" b="1" dirty="0" smtClean="0"/>
              <a:t> of language.</a:t>
            </a:r>
            <a:br>
              <a:rPr lang="en-US" sz="2000" b="1" dirty="0" smtClean="0"/>
            </a:br>
            <a:r>
              <a:rPr lang="en-US" sz="2000" b="1" dirty="0" smtClean="0"/>
              <a:t> </a:t>
            </a:r>
            <a:br>
              <a:rPr lang="en-US" sz="2000" b="1" dirty="0" smtClean="0"/>
            </a:br>
            <a:r>
              <a:rPr lang="en-US" sz="2000" b="1" dirty="0" smtClean="0"/>
              <a:t>2) We are creating, ratifying or negotiating our relationships with the people with whom we are communicating, called the </a:t>
            </a:r>
            <a:r>
              <a:rPr lang="en-US" sz="2000" b="1" i="1" dirty="0" smtClean="0">
                <a:solidFill>
                  <a:srgbClr val="FF0000"/>
                </a:solidFill>
              </a:rPr>
              <a:t>interpersonal</a:t>
            </a:r>
            <a:r>
              <a:rPr lang="en-US" sz="2000" b="1" i="1" dirty="0" smtClean="0"/>
              <a:t> </a:t>
            </a:r>
            <a:r>
              <a:rPr lang="en-US" sz="2000" b="1" i="1" dirty="0" smtClean="0">
                <a:solidFill>
                  <a:srgbClr val="FF0000"/>
                </a:solidFill>
              </a:rPr>
              <a:t>function</a:t>
            </a:r>
            <a:r>
              <a:rPr lang="en-US" sz="2000" b="1" dirty="0" smtClean="0"/>
              <a:t> of language. </a:t>
            </a:r>
            <a:br>
              <a:rPr lang="en-US" sz="2000" b="1" dirty="0" smtClean="0"/>
            </a:br>
            <a:r>
              <a:rPr lang="en-US" sz="2000" b="1" dirty="0" smtClean="0"/>
              <a:t> </a:t>
            </a:r>
            <a:br>
              <a:rPr lang="en-US" sz="2000" b="1" dirty="0" smtClean="0"/>
            </a:br>
            <a:r>
              <a:rPr lang="en-US" sz="2000" b="1" dirty="0" smtClean="0"/>
              <a:t>3) We are joining sentences and ideas together in particular ways to form cohesive and coherent texts, called the </a:t>
            </a:r>
            <a:r>
              <a:rPr lang="en-US" sz="2000" b="1" i="1" dirty="0" smtClean="0">
                <a:solidFill>
                  <a:srgbClr val="FF0000"/>
                </a:solidFill>
              </a:rPr>
              <a:t>textual</a:t>
            </a:r>
            <a:r>
              <a:rPr lang="en-US" sz="2000" b="1" i="1" dirty="0" smtClean="0"/>
              <a:t> </a:t>
            </a:r>
            <a:r>
              <a:rPr lang="en-US" sz="2000" b="1" i="1" dirty="0" smtClean="0">
                <a:solidFill>
                  <a:srgbClr val="FF0000"/>
                </a:solidFill>
              </a:rPr>
              <a:t>function</a:t>
            </a:r>
            <a:r>
              <a:rPr lang="en-US" sz="2000" b="1" dirty="0" smtClean="0"/>
              <a:t> of language.</a:t>
            </a:r>
            <a:br>
              <a:rPr lang="en-US" sz="2000" b="1" dirty="0" smtClean="0"/>
            </a:br>
            <a:r>
              <a:rPr lang="en-US" sz="2000" b="1" dirty="0" smtClean="0"/>
              <a:t> All Of these functions play a role in the way a text promotes a particular ideology or worldview.</a:t>
            </a:r>
            <a:endParaRPr lang="en-US" sz="2000" b="1" dirty="0"/>
          </a:p>
        </p:txBody>
      </p:sp>
    </p:spTree>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336</TotalTime>
  <Words>981</Words>
  <Application>Microsoft Office PowerPoint</Application>
  <PresentationFormat>عرض على الشاشة (3:4)‏</PresentationFormat>
  <Paragraphs>165</Paragraphs>
  <Slides>23</Slides>
  <Notes>0</Notes>
  <HiddenSlides>0</HiddenSlides>
  <MMClips>0</MMClips>
  <ScaleCrop>false</ScaleCrop>
  <HeadingPairs>
    <vt:vector size="4" baseType="variant">
      <vt:variant>
        <vt:lpstr>سمة</vt:lpstr>
      </vt:variant>
      <vt:variant>
        <vt:i4>1</vt:i4>
      </vt:variant>
      <vt:variant>
        <vt:lpstr>عناوين الشرائح</vt:lpstr>
      </vt:variant>
      <vt:variant>
        <vt:i4>23</vt:i4>
      </vt:variant>
    </vt:vector>
  </HeadingPairs>
  <TitlesOfParts>
    <vt:vector size="24" baseType="lpstr">
      <vt:lpstr>Slipstream</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blackbeey</cp:lastModifiedBy>
  <cp:revision>147</cp:revision>
  <dcterms:created xsi:type="dcterms:W3CDTF">2014-12-07T18:16:38Z</dcterms:created>
  <dcterms:modified xsi:type="dcterms:W3CDTF">2015-02-02T02:23:36Z</dcterms:modified>
</cp:coreProperties>
</file>